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9" r:id="rId7"/>
    <p:sldId id="262" r:id="rId8"/>
    <p:sldId id="263" r:id="rId9"/>
    <p:sldId id="267" r:id="rId10"/>
    <p:sldId id="268" r:id="rId11"/>
    <p:sldId id="266" r:id="rId12"/>
    <p:sldId id="265" r:id="rId13"/>
    <p:sldId id="270" r:id="rId14"/>
    <p:sldId id="257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71488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0549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69682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728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2948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617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735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2733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5458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678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980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3A4EB-84DC-462B-8CC4-931CA119AF32}" type="datetimeFigureOut">
              <a:rPr lang="fr-BE" smtClean="0"/>
              <a:t>14-10-15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8641A-AF49-46E3-9706-1642308CA2B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7258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fr-BE" dirty="0" smtClean="0"/>
              <a:t>20 ans de Clinique du Stress</a:t>
            </a:r>
            <a:br>
              <a:rPr lang="fr-BE" dirty="0" smtClean="0"/>
            </a:br>
            <a:r>
              <a:rPr lang="fr-BE" sz="3600" dirty="0" smtClean="0"/>
              <a:t>Regards croisés au cœur de la société</a:t>
            </a:r>
            <a:endParaRPr lang="fr-BE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2132856"/>
            <a:ext cx="8208912" cy="4248472"/>
          </a:xfrm>
        </p:spPr>
        <p:txBody>
          <a:bodyPr/>
          <a:lstStyle/>
          <a:p>
            <a:r>
              <a:rPr lang="fr-BE" dirty="0" smtClean="0"/>
              <a:t>“Le stress comme une seconde nature ?”</a:t>
            </a:r>
          </a:p>
          <a:p>
            <a:r>
              <a:rPr lang="fr-BE" dirty="0" smtClean="0"/>
              <a:t>Etude exploratoire des déterminants sociaux du mal-être”</a:t>
            </a:r>
          </a:p>
          <a:p>
            <a:endParaRPr lang="fr-BE" dirty="0" smtClean="0"/>
          </a:p>
          <a:p>
            <a:r>
              <a:rPr lang="fr-BE" sz="2400" dirty="0" smtClean="0"/>
              <a:t>Frédéric Schoenaers</a:t>
            </a:r>
          </a:p>
          <a:p>
            <a:r>
              <a:rPr lang="fr-BE" sz="2400" dirty="0" smtClean="0"/>
              <a:t>Université de Liège</a:t>
            </a:r>
          </a:p>
          <a:p>
            <a:endParaRPr lang="fr-BE" sz="2400" dirty="0"/>
          </a:p>
          <a:p>
            <a:r>
              <a:rPr lang="fr-BE" sz="2400" dirty="0" smtClean="0"/>
              <a:t>Liège, 15 octobre 2015</a:t>
            </a:r>
          </a:p>
          <a:p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27045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Déterminants sociaux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fr-BE" dirty="0" smtClean="0"/>
              <a:t>Société de l’information (</a:t>
            </a:r>
            <a:r>
              <a:rPr lang="fr-BE" dirty="0" err="1" smtClean="0"/>
              <a:t>Castells</a:t>
            </a:r>
            <a:r>
              <a:rPr lang="fr-BE" dirty="0" smtClean="0"/>
              <a:t>)</a:t>
            </a:r>
          </a:p>
          <a:p>
            <a:pPr lvl="1"/>
            <a:r>
              <a:rPr lang="fr-BE" dirty="0" smtClean="0"/>
              <a:t>Plus d’informations disponibles : </a:t>
            </a:r>
          </a:p>
          <a:p>
            <a:pPr lvl="2"/>
            <a:r>
              <a:rPr lang="fr-BE" dirty="0"/>
              <a:t>P</a:t>
            </a:r>
            <a:r>
              <a:rPr lang="fr-BE" dirty="0" smtClean="0"/>
              <a:t>rise de conscience accrue des phénomènes (climat, crise économique, islam, migration, etc.) et angoisse subséquente (peur et non possibilité d’agir)</a:t>
            </a:r>
          </a:p>
          <a:p>
            <a:pPr lvl="2"/>
            <a:r>
              <a:rPr lang="fr-BE" dirty="0" smtClean="0"/>
              <a:t>Qualité de l’information en cause et renforcement de l’angoisse</a:t>
            </a:r>
          </a:p>
          <a:p>
            <a:pPr lvl="1"/>
            <a:r>
              <a:rPr lang="fr-BE" dirty="0" smtClean="0"/>
              <a:t>Entretenir son identité virtuelle</a:t>
            </a:r>
          </a:p>
          <a:p>
            <a:pPr lvl="2"/>
            <a:r>
              <a:rPr lang="fr-BE" dirty="0" smtClean="0"/>
              <a:t>Médias/réseaux sociaux et assurer sa présence sur ces derniers</a:t>
            </a:r>
          </a:p>
          <a:p>
            <a:pPr lvl="2"/>
            <a:r>
              <a:rPr lang="fr-BE" dirty="0" smtClean="0"/>
              <a:t>Une présence de « qualité » (réelle ou construite) chronophage, stressante</a:t>
            </a:r>
          </a:p>
          <a:p>
            <a:pPr lvl="2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05258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Conséquences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Hyper subjectivation</a:t>
            </a:r>
          </a:p>
          <a:p>
            <a:pPr lvl="1"/>
            <a:r>
              <a:rPr lang="fr-BE" dirty="0" smtClean="0"/>
              <a:t>Repli sur soi</a:t>
            </a:r>
          </a:p>
          <a:p>
            <a:pPr lvl="1"/>
            <a:r>
              <a:rPr lang="fr-BE" dirty="0" smtClean="0"/>
              <a:t>Défense de ses intérêts, de son bon droit</a:t>
            </a:r>
          </a:p>
          <a:p>
            <a:pPr lvl="1"/>
            <a:r>
              <a:rPr lang="fr-BE" dirty="0" smtClean="0"/>
              <a:t>Recul des « solidarités locales » et isolement</a:t>
            </a:r>
          </a:p>
          <a:p>
            <a:pPr lvl="1"/>
            <a:r>
              <a:rPr lang="fr-BE" dirty="0" smtClean="0"/>
              <a:t>Société polycentrique (chacun est producteur de « ses » valeurs, de ses normes)</a:t>
            </a:r>
          </a:p>
          <a:p>
            <a:r>
              <a:rPr lang="fr-BE" dirty="0" smtClean="0"/>
              <a:t>Pression à la performance (recherche de la perfection)</a:t>
            </a:r>
          </a:p>
          <a:p>
            <a:r>
              <a:rPr lang="fr-BE" dirty="0" smtClean="0"/>
              <a:t>Pression à l’immédiateté (impatience)</a:t>
            </a:r>
          </a:p>
          <a:p>
            <a:r>
              <a:rPr lang="fr-BE" dirty="0" smtClean="0"/>
              <a:t>Agir dans un monde incertain…</a:t>
            </a:r>
          </a:p>
          <a:p>
            <a:r>
              <a:rPr lang="fr-BE" dirty="0" smtClean="0"/>
              <a:t>Compatibilité sphère publique (professionnelle) / sphère privée (familiale)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56081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formes d’expression du stress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Un tableau clinique sous forme de patchwork…</a:t>
            </a:r>
          </a:p>
          <a:p>
            <a:pPr lvl="1"/>
            <a:r>
              <a:rPr lang="fr-BE" dirty="0" smtClean="0"/>
              <a:t>Symptômes classiques (…)</a:t>
            </a:r>
          </a:p>
          <a:p>
            <a:pPr lvl="1"/>
            <a:r>
              <a:rPr lang="fr-BE" dirty="0" smtClean="0"/>
              <a:t>Symptômes modernes: burnout (au travail… et des grands-parents!), agressivité (dans la circulation par exemple), violence gratuite/</a:t>
            </a:r>
            <a:r>
              <a:rPr lang="fr-BE" dirty="0" err="1" smtClean="0"/>
              <a:t>intra-familiale</a:t>
            </a:r>
            <a:r>
              <a:rPr lang="fr-BE" dirty="0" smtClean="0"/>
              <a:t> </a:t>
            </a:r>
          </a:p>
          <a:p>
            <a:r>
              <a:rPr lang="fr-BE" dirty="0" smtClean="0"/>
              <a:t>Lien stress et anomie (quel rapport aux normes?)</a:t>
            </a:r>
          </a:p>
        </p:txBody>
      </p:sp>
    </p:spTree>
    <p:extLst>
      <p:ext uri="{BB962C8B-B14F-4D97-AF65-F5344CB8AC3E}">
        <p14:creationId xmlns:p14="http://schemas.microsoft.com/office/powerpoint/2010/main" val="2251950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/>
          </a:bodyPr>
          <a:lstStyle/>
          <a:p>
            <a:r>
              <a:rPr lang="fr-BE" sz="3200" dirty="0" smtClean="0"/>
              <a:t>Pourquoi le stress devient-il (plus souvent) pathologique?</a:t>
            </a:r>
            <a:endParaRPr lang="fr-BE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517232"/>
          </a:xfrm>
        </p:spPr>
        <p:txBody>
          <a:bodyPr>
            <a:normAutofit fontScale="85000" lnSpcReduction="20000"/>
          </a:bodyPr>
          <a:lstStyle/>
          <a:p>
            <a:r>
              <a:rPr lang="fr-BE" dirty="0" smtClean="0"/>
              <a:t>Multiplicité des sources pour un même individu « singulier »</a:t>
            </a:r>
          </a:p>
          <a:p>
            <a:pPr lvl="1"/>
            <a:r>
              <a:rPr lang="fr-BE" dirty="0" smtClean="0">
                <a:solidFill>
                  <a:prstClr val="black"/>
                </a:solidFill>
              </a:rPr>
              <a:t>On </a:t>
            </a:r>
            <a:r>
              <a:rPr lang="fr-BE" dirty="0">
                <a:solidFill>
                  <a:prstClr val="black"/>
                </a:solidFill>
              </a:rPr>
              <a:t>passerait du stress « court »/ « intense »/ « isolé » à un stress quasi « structurel » / « chronique »/ « </a:t>
            </a:r>
            <a:r>
              <a:rPr lang="fr-BE" dirty="0" err="1">
                <a:solidFill>
                  <a:prstClr val="black"/>
                </a:solidFill>
              </a:rPr>
              <a:t>multisources</a:t>
            </a:r>
            <a:r>
              <a:rPr lang="fr-BE" dirty="0">
                <a:solidFill>
                  <a:prstClr val="black"/>
                </a:solidFill>
              </a:rPr>
              <a:t> » </a:t>
            </a:r>
            <a:endParaRPr lang="fr-BE" dirty="0" smtClean="0">
              <a:solidFill>
                <a:prstClr val="black"/>
              </a:solidFill>
            </a:endParaRPr>
          </a:p>
          <a:p>
            <a:pPr lvl="2"/>
            <a:r>
              <a:rPr lang="fr-BE" dirty="0" smtClean="0">
                <a:solidFill>
                  <a:prstClr val="black"/>
                </a:solidFill>
              </a:rPr>
              <a:t>Concerne </a:t>
            </a:r>
            <a:r>
              <a:rPr lang="fr-BE" dirty="0">
                <a:solidFill>
                  <a:prstClr val="black"/>
                </a:solidFill>
              </a:rPr>
              <a:t>plus de monde</a:t>
            </a:r>
          </a:p>
          <a:p>
            <a:pPr lvl="2"/>
            <a:r>
              <a:rPr lang="fr-BE" dirty="0">
                <a:solidFill>
                  <a:prstClr val="black"/>
                </a:solidFill>
              </a:rPr>
              <a:t>Avec des symptômes plus aigus </a:t>
            </a:r>
            <a:endParaRPr lang="fr-BE" dirty="0" smtClean="0">
              <a:solidFill>
                <a:prstClr val="black"/>
              </a:solidFill>
            </a:endParaRPr>
          </a:p>
          <a:p>
            <a:pPr lvl="2"/>
            <a:r>
              <a:rPr lang="fr-BE" dirty="0" smtClean="0">
                <a:solidFill>
                  <a:prstClr val="black"/>
                </a:solidFill>
              </a:rPr>
              <a:t>Capacité individuelle de réponse non pathologique affaiblie</a:t>
            </a:r>
            <a:endParaRPr lang="fr-BE" dirty="0" smtClean="0"/>
          </a:p>
          <a:p>
            <a:r>
              <a:rPr lang="fr-BE" dirty="0" smtClean="0">
                <a:solidFill>
                  <a:prstClr val="black"/>
                </a:solidFill>
              </a:rPr>
              <a:t>Affaissement des lieux de régulation collectifs</a:t>
            </a:r>
          </a:p>
          <a:p>
            <a:pPr lvl="1"/>
            <a:r>
              <a:rPr lang="fr-BE" dirty="0" smtClean="0">
                <a:solidFill>
                  <a:prstClr val="black"/>
                </a:solidFill>
              </a:rPr>
              <a:t>Mouvement ouvrier (syndicat de service)</a:t>
            </a:r>
          </a:p>
          <a:p>
            <a:pPr lvl="1"/>
            <a:r>
              <a:rPr lang="fr-BE" dirty="0" smtClean="0">
                <a:solidFill>
                  <a:prstClr val="black"/>
                </a:solidFill>
              </a:rPr>
              <a:t>Figure de l’instituteur (accompagnateur depuis avènement de la pédagogie active)</a:t>
            </a:r>
          </a:p>
          <a:p>
            <a:pPr lvl="1"/>
            <a:r>
              <a:rPr lang="fr-BE" dirty="0" smtClean="0">
                <a:solidFill>
                  <a:prstClr val="black"/>
                </a:solidFill>
              </a:rPr>
              <a:t>L’usager de service public comme « client »</a:t>
            </a:r>
          </a:p>
          <a:p>
            <a:pPr lvl="1"/>
            <a:r>
              <a:rPr lang="fr-BE" dirty="0" smtClean="0">
                <a:solidFill>
                  <a:prstClr val="black"/>
                </a:solidFill>
              </a:rPr>
              <a:t>La famille décomposée – recomposée (droit du divorce et désunion irrémédiable)</a:t>
            </a:r>
          </a:p>
          <a:p>
            <a:pPr lvl="1"/>
            <a:r>
              <a:rPr lang="fr-BE" dirty="0" smtClean="0">
                <a:solidFill>
                  <a:prstClr val="black"/>
                </a:solidFill>
              </a:rPr>
              <a:t>Les églises désertées</a:t>
            </a:r>
          </a:p>
          <a:p>
            <a:pPr lvl="1"/>
            <a:endParaRPr lang="fr-BE" dirty="0" smtClean="0">
              <a:solidFill>
                <a:prstClr val="black"/>
              </a:solidFill>
            </a:endParaRPr>
          </a:p>
          <a:p>
            <a:pPr lvl="1"/>
            <a:endParaRPr lang="fr-BE" dirty="0" smtClean="0">
              <a:solidFill>
                <a:prstClr val="black"/>
              </a:solidFill>
            </a:endParaRPr>
          </a:p>
          <a:p>
            <a:pPr lvl="1"/>
            <a:endParaRPr lang="fr-BE" dirty="0" smtClean="0">
              <a:solidFill>
                <a:prstClr val="black"/>
              </a:solidFill>
            </a:endParaRPr>
          </a:p>
          <a:p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2707637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Conclusion sous forme de questions…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fr-BE" dirty="0" smtClean="0"/>
              <a:t>Conclusion: être stressé… un signe de bonne santé dans la société qui nous entoure?</a:t>
            </a:r>
          </a:p>
          <a:p>
            <a:pPr lvl="1"/>
            <a:r>
              <a:rPr lang="fr-BE" dirty="0" smtClean="0"/>
              <a:t>Être actif = stress pour l’actif et pour l’inactif</a:t>
            </a:r>
          </a:p>
          <a:p>
            <a:pPr lvl="1"/>
            <a:r>
              <a:rPr lang="fr-BE" dirty="0" smtClean="0"/>
              <a:t>Être speedé = stress pour le speedé et pour le lent</a:t>
            </a:r>
          </a:p>
          <a:p>
            <a:pPr lvl="1"/>
            <a:r>
              <a:rPr lang="fr-BE" dirty="0" smtClean="0"/>
              <a:t>Être performant = stress de la performance et de la non performance </a:t>
            </a:r>
          </a:p>
          <a:p>
            <a:endParaRPr lang="fr-BE" dirty="0"/>
          </a:p>
          <a:p>
            <a:r>
              <a:rPr lang="fr-BE" dirty="0" smtClean="0"/>
              <a:t>Les stress, cette seconde nature qui fait de nous des individus en phase avec les « nouvelles normes sociales »? </a:t>
            </a:r>
          </a:p>
        </p:txBody>
      </p:sp>
    </p:spTree>
    <p:extLst>
      <p:ext uri="{BB962C8B-B14F-4D97-AF65-F5344CB8AC3E}">
        <p14:creationId xmlns:p14="http://schemas.microsoft.com/office/powerpoint/2010/main" val="232435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Introduction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85000" lnSpcReduction="20000"/>
          </a:bodyPr>
          <a:lstStyle/>
          <a:p>
            <a:r>
              <a:rPr lang="fr-BE" dirty="0" smtClean="0"/>
              <a:t>Sens commun: le stress augmente… </a:t>
            </a:r>
          </a:p>
          <a:p>
            <a:r>
              <a:rPr lang="fr-BE" dirty="0" smtClean="0"/>
              <a:t>Les faits concrets: augmentation de l’occurrence du phénomène semble se vérifier…</a:t>
            </a:r>
          </a:p>
          <a:p>
            <a:r>
              <a:rPr lang="fr-BE" dirty="0" smtClean="0"/>
              <a:t>Énigme: comment expliquer le phénomène? Qu’est ce qui a changé par rapport à avant?</a:t>
            </a:r>
          </a:p>
          <a:p>
            <a:r>
              <a:rPr lang="fr-BE" dirty="0" smtClean="0"/>
              <a:t>Tentative (exploratoire) de réponse par une analyse des déterminants sociaux influençant l’apparition du « stress »</a:t>
            </a:r>
          </a:p>
          <a:p>
            <a:pPr lvl="1"/>
            <a:r>
              <a:rPr lang="fr-BE" dirty="0" smtClean="0"/>
              <a:t>Lecture par les transformations sociales comme source d’augmentation du stress chez les individus</a:t>
            </a:r>
          </a:p>
          <a:p>
            <a:pPr lvl="1"/>
            <a:r>
              <a:rPr lang="fr-BE" dirty="0" smtClean="0"/>
              <a:t>Cette augmentation  par effet d’agrégation devient phénomène social</a:t>
            </a:r>
          </a:p>
          <a:p>
            <a:r>
              <a:rPr lang="fr-BE" dirty="0" smtClean="0"/>
              <a:t>Mise en garde: de la difficulté pour un sociologue de manipuler des notions/concepts psychologiques</a:t>
            </a:r>
          </a:p>
        </p:txBody>
      </p:sp>
    </p:spTree>
    <p:extLst>
      <p:ext uri="{BB962C8B-B14F-4D97-AF65-F5344CB8AC3E}">
        <p14:creationId xmlns:p14="http://schemas.microsoft.com/office/powerpoint/2010/main" val="131459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Brève histoire du stress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fr-BE" dirty="0" smtClean="0"/>
              <a:t>De tous temps, le stress a été présent!</a:t>
            </a:r>
          </a:p>
          <a:p>
            <a:pPr lvl="1"/>
            <a:r>
              <a:rPr lang="fr-BE" dirty="0" smtClean="0"/>
              <a:t>Préhistoire et menaces physiques (réaction: fuite, combat, camouflage) </a:t>
            </a:r>
          </a:p>
          <a:p>
            <a:pPr lvl="1"/>
            <a:r>
              <a:rPr lang="fr-BE" dirty="0" smtClean="0"/>
              <a:t>Complexification sociale et menaces… sociales: superposition de causes </a:t>
            </a:r>
          </a:p>
          <a:p>
            <a:pPr lvl="2"/>
            <a:r>
              <a:rPr lang="fr-BE" dirty="0" smtClean="0"/>
              <a:t>Stress présent mais débordements sous « contrôle » (ressources personnelles renforcées par ressources sociales)</a:t>
            </a:r>
          </a:p>
          <a:p>
            <a:pPr lvl="3"/>
            <a:r>
              <a:rPr lang="fr-BE" dirty="0" smtClean="0"/>
              <a:t>Identités personnelles construites dans un contexte mono-centrique (point de repère unique en matière d’autorité)</a:t>
            </a:r>
          </a:p>
          <a:p>
            <a:pPr lvl="3"/>
            <a:r>
              <a:rPr lang="fr-BE" dirty="0" smtClean="0"/>
              <a:t>Multiplicité de lieux de régulation des « désordres » (famille, école, travail, religion, Etat)</a:t>
            </a:r>
          </a:p>
          <a:p>
            <a:pPr marL="457200" lvl="1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2915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Brève histoire du stress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BE" dirty="0" smtClean="0"/>
              <a:t>Société moderne (post pilule???/post 68???/post choc pétrolier de 1973???)</a:t>
            </a:r>
          </a:p>
          <a:p>
            <a:pPr lvl="1"/>
            <a:endParaRPr lang="fr-BE" dirty="0"/>
          </a:p>
          <a:p>
            <a:pPr lvl="2"/>
            <a:r>
              <a:rPr lang="fr-BE" dirty="0" smtClean="0"/>
              <a:t>Hyper pathologisation du stress</a:t>
            </a:r>
          </a:p>
          <a:p>
            <a:pPr lvl="2"/>
            <a:r>
              <a:rPr lang="fr-BE" dirty="0" smtClean="0"/>
              <a:t>Pourquoi? Quels changements en cause?</a:t>
            </a:r>
          </a:p>
        </p:txBody>
      </p:sp>
    </p:spTree>
    <p:extLst>
      <p:ext uri="{BB962C8B-B14F-4D97-AF65-F5344CB8AC3E}">
        <p14:creationId xmlns:p14="http://schemas.microsoft.com/office/powerpoint/2010/main" val="41691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Déterminants sociaux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r>
              <a:rPr lang="fr-BE" dirty="0" smtClean="0"/>
              <a:t>Une conjonction de facteurs</a:t>
            </a:r>
          </a:p>
          <a:p>
            <a:pPr lvl="1"/>
            <a:r>
              <a:rPr lang="fr-BE" dirty="0" smtClean="0"/>
              <a:t>Pas d’approche exhaustive et pas de pondération exacte (demanderait une démarche comme celle de Durkheim dans l’étude sur les déterminants sociaux du suicide)</a:t>
            </a:r>
          </a:p>
          <a:p>
            <a:pPr lvl="1"/>
            <a:r>
              <a:rPr lang="fr-BE" dirty="0" smtClean="0"/>
              <a:t>Ici: un best of!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59197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Déterminants sociaux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La souffrance au travail (</a:t>
            </a:r>
            <a:r>
              <a:rPr lang="fr-BE" dirty="0" err="1" smtClean="0"/>
              <a:t>Dejours</a:t>
            </a:r>
            <a:r>
              <a:rPr lang="fr-BE" dirty="0" smtClean="0"/>
              <a:t>)</a:t>
            </a:r>
          </a:p>
          <a:p>
            <a:pPr lvl="1"/>
            <a:r>
              <a:rPr lang="fr-BE" dirty="0"/>
              <a:t>C</a:t>
            </a:r>
            <a:r>
              <a:rPr lang="fr-BE" dirty="0" smtClean="0"/>
              <a:t>rise économique, compétitivité, mondialisation</a:t>
            </a:r>
          </a:p>
          <a:p>
            <a:pPr lvl="2"/>
            <a:r>
              <a:rPr lang="fr-BE" dirty="0" smtClean="0"/>
              <a:t>La vie en entreprise change!</a:t>
            </a:r>
          </a:p>
          <a:p>
            <a:pPr lvl="2"/>
            <a:r>
              <a:rPr lang="fr-BE" dirty="0" smtClean="0"/>
              <a:t>De la carrière rectiligne à la carrière en </a:t>
            </a:r>
            <a:r>
              <a:rPr lang="fr-BE" dirty="0" err="1" smtClean="0"/>
              <a:t>zig-zag</a:t>
            </a:r>
            <a:r>
              <a:rPr lang="fr-BE" dirty="0" smtClean="0"/>
              <a:t> (flexibilité quantitative)</a:t>
            </a:r>
          </a:p>
          <a:p>
            <a:pPr lvl="2"/>
            <a:r>
              <a:rPr lang="fr-BE" dirty="0" smtClean="0"/>
              <a:t>Life long </a:t>
            </a:r>
            <a:r>
              <a:rPr lang="fr-BE" dirty="0" err="1" smtClean="0"/>
              <a:t>learning</a:t>
            </a:r>
            <a:r>
              <a:rPr lang="fr-BE" dirty="0" smtClean="0"/>
              <a:t> et employabilité</a:t>
            </a:r>
          </a:p>
          <a:p>
            <a:pPr lvl="2"/>
            <a:r>
              <a:rPr lang="fr-BE" dirty="0" smtClean="0"/>
              <a:t>Une succession de transitions </a:t>
            </a:r>
          </a:p>
          <a:p>
            <a:pPr lvl="2"/>
            <a:r>
              <a:rPr lang="fr-BE" dirty="0" smtClean="0"/>
              <a:t>Responsabilisation des travailleurs (gestion des compétences)</a:t>
            </a:r>
          </a:p>
          <a:p>
            <a:pPr lvl="2"/>
            <a:r>
              <a:rPr lang="fr-BE" dirty="0" smtClean="0"/>
              <a:t>Pression à la performance, au chiffre (secteur privé ET public: NPM)</a:t>
            </a:r>
          </a:p>
          <a:p>
            <a:pPr lvl="1"/>
            <a:r>
              <a:rPr lang="fr-BE" dirty="0" smtClean="0"/>
              <a:t>Travail en crise: financiarisation du capital et précarité des parcours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8603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Déterminants sociaux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r>
              <a:rPr lang="fr-BE" dirty="0" smtClean="0"/>
              <a:t>La société du « travail sur soi » (Vrancken)</a:t>
            </a:r>
          </a:p>
          <a:p>
            <a:pPr lvl="1"/>
            <a:r>
              <a:rPr lang="fr-BE" dirty="0" smtClean="0"/>
              <a:t>Transformation du régime de protection sociale</a:t>
            </a:r>
          </a:p>
          <a:p>
            <a:pPr lvl="2"/>
            <a:r>
              <a:rPr lang="fr-BE" dirty="0" smtClean="0"/>
              <a:t>De la figure des droits inconditionnels à la conditionnalité des droits</a:t>
            </a:r>
          </a:p>
          <a:p>
            <a:pPr lvl="2"/>
            <a:r>
              <a:rPr lang="fr-BE" dirty="0" smtClean="0"/>
              <a:t>Contractualisation de la protection sociale (chômage/allocation handicap/etc.): se mettre en projet</a:t>
            </a:r>
          </a:p>
          <a:p>
            <a:pPr lvl="2"/>
            <a:r>
              <a:rPr lang="fr-BE" dirty="0" smtClean="0"/>
              <a:t>Capacitation et incertitude pour la survie (exclusions récentes de chômeurs)</a:t>
            </a:r>
          </a:p>
          <a:p>
            <a:pPr lvl="2"/>
            <a:r>
              <a:rPr lang="fr-BE" dirty="0" smtClean="0"/>
              <a:t>Un individu responsabilisé… qui doit faire un travail sur soi!</a:t>
            </a:r>
          </a:p>
          <a:p>
            <a:pPr lvl="1"/>
            <a:r>
              <a:rPr lang="fr-BE" dirty="0" smtClean="0"/>
              <a:t>Le travail sur soi partout! : être un parent « parfait »; être un citoyen en « bonne santé » (campagnes publiques culpabilisantes); un individu sous stress capable de gérer son… stress (apparition des conseillers en développement personnel, </a:t>
            </a:r>
            <a:r>
              <a:rPr lang="fr-BE" dirty="0" err="1" smtClean="0"/>
              <a:t>coachs</a:t>
            </a:r>
            <a:r>
              <a:rPr lang="fr-BE" dirty="0" smtClean="0"/>
              <a:t>); etc…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00488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Déterminants sociaux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L’accélération du temps (Rosa)</a:t>
            </a:r>
          </a:p>
          <a:p>
            <a:pPr lvl="1"/>
            <a:r>
              <a:rPr lang="fr-BE" dirty="0" smtClean="0"/>
              <a:t>Nouvelles technologies comme déclencheur</a:t>
            </a:r>
          </a:p>
          <a:p>
            <a:pPr lvl="1"/>
            <a:r>
              <a:rPr lang="fr-BE" dirty="0" smtClean="0"/>
              <a:t>« Immédiateté » accessible</a:t>
            </a:r>
          </a:p>
          <a:p>
            <a:pPr lvl="1"/>
            <a:r>
              <a:rPr lang="fr-BE" dirty="0" smtClean="0"/>
              <a:t>Des attentes nouvelles de rapidité dans tous les domaines de la vie</a:t>
            </a:r>
          </a:p>
          <a:p>
            <a:pPr lvl="2"/>
            <a:r>
              <a:rPr lang="fr-BE" dirty="0"/>
              <a:t>E</a:t>
            </a:r>
            <a:r>
              <a:rPr lang="fr-BE" dirty="0" smtClean="0"/>
              <a:t>xemple: accélération du temps judiciaire</a:t>
            </a:r>
          </a:p>
          <a:p>
            <a:pPr lvl="1"/>
            <a:r>
              <a:rPr lang="fr-BE" dirty="0" smtClean="0"/>
              <a:t>De l’immédiateté à l’impatience… (quand le temps – long – résiste)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77939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Déterminants sociaux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Nouvelle grammaire de la responsabilité (</a:t>
            </a:r>
            <a:r>
              <a:rPr lang="fr-BE" dirty="0" err="1" smtClean="0"/>
              <a:t>Genard</a:t>
            </a:r>
            <a:r>
              <a:rPr lang="fr-BE" dirty="0" smtClean="0"/>
              <a:t>)</a:t>
            </a:r>
          </a:p>
          <a:p>
            <a:pPr lvl="1"/>
            <a:r>
              <a:rPr lang="fr-BE" dirty="0" smtClean="0"/>
              <a:t>Une nouvelle interprétation de « ce qui se passe »</a:t>
            </a:r>
          </a:p>
          <a:p>
            <a:r>
              <a:rPr lang="fr-BE" dirty="0" smtClean="0"/>
              <a:t>Classiquement: facteurs explicatifs des faits positifs et négatifs: destin, </a:t>
            </a:r>
            <a:r>
              <a:rPr lang="fr-BE" dirty="0"/>
              <a:t>hasard, fortune, déterminisme </a:t>
            </a:r>
            <a:r>
              <a:rPr lang="fr-BE" dirty="0" smtClean="0"/>
              <a:t>astral, </a:t>
            </a:r>
            <a:r>
              <a:rPr lang="fr-BE" dirty="0"/>
              <a:t>grâce, providence, </a:t>
            </a:r>
            <a:r>
              <a:rPr lang="fr-BE" dirty="0" smtClean="0"/>
              <a:t>inconscient, mythe, </a:t>
            </a:r>
            <a:r>
              <a:rPr lang="fr-BE" dirty="0"/>
              <a:t>accident, loi des séries</a:t>
            </a:r>
            <a:r>
              <a:rPr lang="fr-BE" dirty="0" smtClean="0"/>
              <a:t>,…</a:t>
            </a:r>
          </a:p>
          <a:p>
            <a:r>
              <a:rPr lang="fr-BE" dirty="0" smtClean="0"/>
              <a:t>La montée de l’interprétation </a:t>
            </a:r>
            <a:r>
              <a:rPr lang="fr-BE" dirty="0" err="1" smtClean="0"/>
              <a:t>responsabilisante</a:t>
            </a:r>
            <a:r>
              <a:rPr lang="fr-BE" dirty="0" smtClean="0"/>
              <a:t> de l’action comme fin en soi</a:t>
            </a:r>
          </a:p>
          <a:p>
            <a:pPr lvl="1"/>
            <a:r>
              <a:rPr lang="fr-BE" dirty="0" smtClean="0"/>
              <a:t>Courant victimaire </a:t>
            </a:r>
          </a:p>
          <a:p>
            <a:pPr lvl="1"/>
            <a:r>
              <a:rPr lang="fr-BE" dirty="0" smtClean="0"/>
              <a:t>Impossibilité de vivre sans trouver les « responsables »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929743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529</Words>
  <Application>Microsoft Office PowerPoint</Application>
  <PresentationFormat>Affichage à l'écran (4:3)</PresentationFormat>
  <Paragraphs>109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20 ans de Clinique du Stress Regards croisés au cœur de la société</vt:lpstr>
      <vt:lpstr>Introduction </vt:lpstr>
      <vt:lpstr>Brève histoire du stress</vt:lpstr>
      <vt:lpstr>Brève histoire du stress</vt:lpstr>
      <vt:lpstr>Déterminants sociaux</vt:lpstr>
      <vt:lpstr>Déterminants sociaux</vt:lpstr>
      <vt:lpstr>Déterminants sociaux</vt:lpstr>
      <vt:lpstr>Déterminants sociaux</vt:lpstr>
      <vt:lpstr>Déterminants sociaux</vt:lpstr>
      <vt:lpstr>Déterminants sociaux</vt:lpstr>
      <vt:lpstr>Conséquences </vt:lpstr>
      <vt:lpstr>Les formes d’expression du stress</vt:lpstr>
      <vt:lpstr>Pourquoi le stress devient-il (plus souvent) pathologique?</vt:lpstr>
      <vt:lpstr>Conclusion sous forme de questions…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Frederic</dc:creator>
  <cp:lastModifiedBy>Frederic</cp:lastModifiedBy>
  <cp:revision>18</cp:revision>
  <dcterms:created xsi:type="dcterms:W3CDTF">2015-10-14T14:49:44Z</dcterms:created>
  <dcterms:modified xsi:type="dcterms:W3CDTF">2015-10-14T21:19:41Z</dcterms:modified>
</cp:coreProperties>
</file>