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0" r:id="rId2"/>
    <p:sldId id="301" r:id="rId3"/>
    <p:sldId id="344" r:id="rId4"/>
    <p:sldId id="303" r:id="rId5"/>
    <p:sldId id="345" r:id="rId6"/>
    <p:sldId id="318" r:id="rId7"/>
    <p:sldId id="306" r:id="rId8"/>
    <p:sldId id="324" r:id="rId9"/>
    <p:sldId id="328" r:id="rId10"/>
    <p:sldId id="284" r:id="rId11"/>
    <p:sldId id="285" r:id="rId12"/>
    <p:sldId id="308" r:id="rId13"/>
    <p:sldId id="30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6600"/>
    <a:srgbClr val="800000"/>
    <a:srgbClr val="FFFF99"/>
    <a:srgbClr val="0000FF"/>
    <a:srgbClr val="66FF33"/>
    <a:srgbClr val="FFFFCC"/>
    <a:srgbClr val="00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7" autoAdjust="0"/>
    <p:restoredTop sz="93544" autoAdjust="0"/>
  </p:normalViewPr>
  <p:slideViewPr>
    <p:cSldViewPr>
      <p:cViewPr>
        <p:scale>
          <a:sx n="90" d="100"/>
          <a:sy n="90" d="100"/>
        </p:scale>
        <p:origin x="-666" y="-72"/>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1388B-571B-4936-99A2-DDAAC8009B7C}" type="datetimeFigureOut">
              <a:rPr lang="fr-BE" smtClean="0"/>
              <a:t>5/11/2015</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E4BD9-74B1-4558-B0AC-A77247F4B0A4}" type="slidenum">
              <a:rPr lang="fr-BE" smtClean="0"/>
              <a:t>‹N°›</a:t>
            </a:fld>
            <a:endParaRPr lang="fr-BE"/>
          </a:p>
        </p:txBody>
      </p:sp>
    </p:spTree>
    <p:extLst>
      <p:ext uri="{BB962C8B-B14F-4D97-AF65-F5344CB8AC3E}">
        <p14:creationId xmlns:p14="http://schemas.microsoft.com/office/powerpoint/2010/main" val="283800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r>
              <a:rPr lang="fr-BE" dirty="0" smtClean="0"/>
              <a:t>La régulation hormonale du cycle sexuel est éminemment complexe. En effet, elle fait intervenir les follicules, le corps jaune , l’endomètre mais également l’hypophyse et l’hypothalamus. </a:t>
            </a:r>
          </a:p>
          <a:p>
            <a:r>
              <a:rPr lang="fr-BE" dirty="0" smtClean="0"/>
              <a:t>La phase de recrutement (1) ou phase de développement jusqu’à ce que les follicules acquièrent un diamètre de 4 mm est dite gonadotrope-indépendante. Elle est essentiellement placée sous le contrôle de facteurs de croissance dont et par exemple l’hormone de croissance mais aussi l'</a:t>
            </a:r>
            <a:r>
              <a:rPr lang="fr-BE" dirty="0" err="1" smtClean="0"/>
              <a:t>Epidermal</a:t>
            </a:r>
            <a:r>
              <a:rPr lang="fr-BE" dirty="0" smtClean="0"/>
              <a:t> </a:t>
            </a:r>
            <a:r>
              <a:rPr lang="fr-BE" dirty="0" err="1" smtClean="0"/>
              <a:t>Growth</a:t>
            </a:r>
            <a:r>
              <a:rPr lang="fr-BE" dirty="0" smtClean="0"/>
              <a:t> Factor, l’</a:t>
            </a:r>
            <a:r>
              <a:rPr lang="fr-BE" dirty="0" err="1" smtClean="0"/>
              <a:t>Insulin</a:t>
            </a:r>
            <a:r>
              <a:rPr lang="fr-BE" dirty="0" smtClean="0"/>
              <a:t> </a:t>
            </a:r>
            <a:r>
              <a:rPr lang="fr-BE" dirty="0" err="1" smtClean="0"/>
              <a:t>like</a:t>
            </a:r>
            <a:r>
              <a:rPr lang="fr-BE" dirty="0" smtClean="0"/>
              <a:t> </a:t>
            </a:r>
            <a:r>
              <a:rPr lang="fr-BE" dirty="0" err="1" smtClean="0"/>
              <a:t>Growth</a:t>
            </a:r>
            <a:r>
              <a:rPr lang="fr-BE" dirty="0" smtClean="0"/>
              <a:t> Factor, les </a:t>
            </a:r>
            <a:r>
              <a:rPr lang="fr-BE" dirty="0" err="1" smtClean="0"/>
              <a:t>Transforming</a:t>
            </a:r>
            <a:r>
              <a:rPr lang="fr-BE" dirty="0" smtClean="0"/>
              <a:t> </a:t>
            </a:r>
            <a:r>
              <a:rPr lang="fr-BE" dirty="0" err="1" smtClean="0"/>
              <a:t>Growth</a:t>
            </a:r>
            <a:r>
              <a:rPr lang="fr-BE" dirty="0" smtClean="0"/>
              <a:t> </a:t>
            </a:r>
            <a:r>
              <a:rPr lang="fr-BE" dirty="0" err="1" smtClean="0"/>
              <a:t>Factors</a:t>
            </a:r>
            <a:r>
              <a:rPr lang="fr-BE" dirty="0" smtClean="0"/>
              <a:t>) et le  </a:t>
            </a:r>
            <a:r>
              <a:rPr lang="fr-BE" dirty="0" err="1" smtClean="0"/>
              <a:t>Fibroblast</a:t>
            </a:r>
            <a:r>
              <a:rPr lang="fr-BE" dirty="0" smtClean="0"/>
              <a:t> </a:t>
            </a:r>
            <a:r>
              <a:rPr lang="fr-BE" dirty="0" err="1" smtClean="0"/>
              <a:t>Growth</a:t>
            </a:r>
            <a:r>
              <a:rPr lang="fr-BE" dirty="0" smtClean="0"/>
              <a:t> Factor, tous facteurs produits localement. Chaque phase d’émergence d’une vague de croissance folliculaire est précédée d’une augmentation de la FSH (2). Cette libération de la FSH est responsable de la phase de croissance des follicules recrutés (3). La FSH va stimuler l’activité de l’aromatase des cellules de la granulosa favorisant ainsi l'aromatisation des androgènes en </a:t>
            </a:r>
            <a:r>
              <a:rPr lang="fr-BE" dirty="0" err="1" smtClean="0"/>
              <a:t>oestrogènes</a:t>
            </a:r>
            <a:r>
              <a:rPr lang="fr-BE" dirty="0" smtClean="0"/>
              <a:t> , androgènes dont  la synthèse par la thèque interne a été stimulée part la LH. L’activité de cette enzyme est plus importante dans les follicules dominants que dans les follicules dominés. L’entrée en dominance du follicule sélectionné puis sa croissance (4) s’accompagne d’une augmentation de la concentration en </a:t>
            </a:r>
            <a:r>
              <a:rPr lang="fr-BE" dirty="0" err="1" smtClean="0"/>
              <a:t>oestradiol</a:t>
            </a:r>
            <a:r>
              <a:rPr lang="fr-BE" dirty="0" smtClean="0"/>
              <a:t> (5). Il en résulte une diminution de la FSH (6). La phase de dominance fonctionnelle induit également une augmentation de la concentration folliculaire en inhibine (7). Cette diminution de la FSH et cette augmentation de l’inhibine sont responsables du processus de sélection et donc de l’inhibition du développement des follicules subordonnés (8) qui s’</a:t>
            </a:r>
            <a:r>
              <a:rPr lang="fr-BE" dirty="0" err="1" smtClean="0"/>
              <a:t>atrésient</a:t>
            </a:r>
            <a:r>
              <a:rPr lang="fr-BE" dirty="0" smtClean="0"/>
              <a:t> (9). </a:t>
            </a:r>
          </a:p>
          <a:p>
            <a:r>
              <a:rPr lang="fr-BE" dirty="0" smtClean="0"/>
              <a:t>La production d’</a:t>
            </a:r>
            <a:r>
              <a:rPr lang="fr-BE" dirty="0" err="1" smtClean="0"/>
              <a:t>oestradiol</a:t>
            </a:r>
            <a:r>
              <a:rPr lang="fr-BE" dirty="0" smtClean="0"/>
              <a:t> par le follicule dominant en croissance ne se prolonge pas au-delà du 10èmejour du cycle. En effet durant cette première partie du cycle, la concentration en progestérone augmente (10) puis se maintient pendant une douzaine de jours (11). La progestérone a on le sait un effet inhibiteur sur l’activité de l’aromatase. De même l’augmentation progressive de sa concentration réduit progressivement la libération de la LH (12). Ce double effet se traduit d’une part par la perte de capacité du follicule à synthétiser de l’</a:t>
            </a:r>
            <a:r>
              <a:rPr lang="fr-BE" dirty="0" err="1" smtClean="0"/>
              <a:t>oestradiol</a:t>
            </a:r>
            <a:r>
              <a:rPr lang="fr-BE" dirty="0" smtClean="0"/>
              <a:t> et donc à inhiber la FSH  et par l’entrée en atrésie (13) du follicule dominant son développement n’étant plus soutenu par la LH. La diminution de la concentration en </a:t>
            </a:r>
            <a:r>
              <a:rPr lang="fr-BE" dirty="0" err="1" smtClean="0"/>
              <a:t>oestradiol</a:t>
            </a:r>
            <a:r>
              <a:rPr lang="fr-BE" dirty="0" smtClean="0"/>
              <a:t> a pour effet d’induire une nouvelle augmentation de la FSH (14) et de l’émergence d’une nouvelle vague de croissance folliculaire (15).</a:t>
            </a:r>
          </a:p>
          <a:p>
            <a:r>
              <a:rPr lang="fr-BE" dirty="0" smtClean="0"/>
              <a:t>Cette seconde vague de croissance présente dans sa première phase des changements hormonaux comparables à ceux de la première vague à savoir et notamment une augmentation de l’</a:t>
            </a:r>
            <a:r>
              <a:rPr lang="fr-BE" dirty="0" err="1" smtClean="0"/>
              <a:t>oestradiol</a:t>
            </a:r>
            <a:r>
              <a:rPr lang="fr-BE" dirty="0" smtClean="0"/>
              <a:t> (16). Entre temps, l’augmentation et le maintien d’une imprégnation progestéronique a également eu pour effet d’induire la synthèse de phospholipides par l’endomètre. Les </a:t>
            </a:r>
            <a:r>
              <a:rPr lang="fr-BE" dirty="0" err="1" smtClean="0"/>
              <a:t>oestrogènes</a:t>
            </a:r>
            <a:r>
              <a:rPr lang="fr-BE" dirty="0" smtClean="0"/>
              <a:t> secrétés par les follicules de la deuxième vague, vont stimuler la synthèse des enzymes phospholipase et prostaglandine synthétase responsables de la synthèse de la PGF2a (17). Celle-ci induit la diminution de la concentration en progestérone (18) et l’apparition de la phase </a:t>
            </a:r>
            <a:r>
              <a:rPr lang="fr-BE" dirty="0" err="1" smtClean="0"/>
              <a:t>prooestrale</a:t>
            </a:r>
            <a:r>
              <a:rPr lang="fr-BE" dirty="0" smtClean="0"/>
              <a:t> (19). Le follicule dominant, libéré de l’imprégnation progestéronique peut ainsi poursuivre sa croissance (20) sous l’effet de la libération cyclique de la FSH (21). Il en résulte une synthèse maximale d’</a:t>
            </a:r>
            <a:r>
              <a:rPr lang="fr-BE" dirty="0" err="1" smtClean="0"/>
              <a:t>oestradiol</a:t>
            </a:r>
            <a:r>
              <a:rPr lang="fr-BE" dirty="0" smtClean="0"/>
              <a:t> (22), l’apparition d’un </a:t>
            </a:r>
            <a:r>
              <a:rPr lang="fr-BE" dirty="0" err="1" smtClean="0"/>
              <a:t>oestrus</a:t>
            </a:r>
            <a:r>
              <a:rPr lang="fr-BE" dirty="0" smtClean="0"/>
              <a:t> (23), une libération cyclique de LH (24) et l’ovulation (25).</a:t>
            </a:r>
          </a:p>
          <a:p>
            <a:endParaRPr lang="fr-BE" dirty="0" smtClean="0"/>
          </a:p>
          <a:p>
            <a:pPr eaLnBrk="1" hangingPunct="1"/>
            <a:endParaRPr lang="fr-BE" dirty="0" smtClean="0"/>
          </a:p>
          <a:p>
            <a:pPr eaLnBrk="1" hangingPunct="1"/>
            <a:endParaRPr lang="fr-B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BE" altLang="fr-FR" b="1" dirty="0" smtClean="0"/>
              <a:t>Début </a:t>
            </a:r>
            <a:r>
              <a:rPr lang="fr-BE" altLang="fr-FR" b="1" dirty="0" err="1" smtClean="0"/>
              <a:t>oestrus</a:t>
            </a:r>
            <a:r>
              <a:rPr lang="fr-BE" altLang="fr-FR" b="1" dirty="0" smtClean="0"/>
              <a:t> à pic de LH </a:t>
            </a:r>
            <a:r>
              <a:rPr lang="fr-BE" altLang="fr-FR" dirty="0" smtClean="0"/>
              <a:t>: </a:t>
            </a:r>
          </a:p>
          <a:p>
            <a:pPr>
              <a:spcBef>
                <a:spcPct val="0"/>
              </a:spcBef>
            </a:pPr>
            <a:r>
              <a:rPr lang="fr-BE" altLang="fr-FR" dirty="0" err="1" smtClean="0"/>
              <a:t>Kaim</a:t>
            </a:r>
            <a:r>
              <a:rPr lang="fr-BE" altLang="fr-FR" dirty="0" smtClean="0"/>
              <a:t> et al. JDS 2003 86, 2012 : 3,1 , </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2005 64 1690  : 5,7 </a:t>
            </a:r>
          </a:p>
          <a:p>
            <a:pPr>
              <a:spcBef>
                <a:spcPct val="0"/>
              </a:spcBef>
            </a:pPr>
            <a:r>
              <a:rPr lang="fr-BE" altLang="fr-FR" dirty="0" err="1" smtClean="0"/>
              <a:t>Saumade</a:t>
            </a:r>
            <a:r>
              <a:rPr lang="fr-BE" altLang="fr-FR" dirty="0" smtClean="0"/>
              <a:t> et </a:t>
            </a:r>
            <a:r>
              <a:rPr lang="fr-BE" altLang="fr-FR" dirty="0" err="1" smtClean="0"/>
              <a:t>Humblot</a:t>
            </a:r>
            <a:r>
              <a:rPr lang="fr-BE" altLang="fr-FR" dirty="0" smtClean="0"/>
              <a:t>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2005 85 171 : 9,1</a:t>
            </a:r>
          </a:p>
          <a:p>
            <a:pPr>
              <a:spcBef>
                <a:spcPct val="0"/>
              </a:spcBef>
            </a:pPr>
            <a:r>
              <a:rPr lang="fr-BE" altLang="fr-FR" dirty="0" smtClean="0"/>
              <a:t>Bloch et al. JDS 2006 89 4694  : 2,8</a:t>
            </a:r>
          </a:p>
          <a:p>
            <a:pPr>
              <a:spcBef>
                <a:spcPct val="0"/>
              </a:spcBef>
            </a:pPr>
            <a:endParaRPr lang="fr-BE" altLang="fr-FR" dirty="0" smtClean="0"/>
          </a:p>
          <a:p>
            <a:pPr>
              <a:spcBef>
                <a:spcPct val="0"/>
              </a:spcBef>
            </a:pPr>
            <a:r>
              <a:rPr lang="fr-BE" altLang="fr-FR" b="1" dirty="0" smtClean="0"/>
              <a:t>Pic de LH – ovulation</a:t>
            </a:r>
          </a:p>
          <a:p>
            <a:pPr>
              <a:spcBef>
                <a:spcPct val="0"/>
              </a:spcBef>
            </a:pPr>
            <a:r>
              <a:rPr lang="fr-BE" altLang="fr-FR" dirty="0" err="1" smtClean="0"/>
              <a:t>Rajamahandran</a:t>
            </a:r>
            <a:r>
              <a:rPr lang="fr-BE" altLang="fr-FR" dirty="0" smtClean="0"/>
              <a:t> et al. </a:t>
            </a:r>
            <a:r>
              <a:rPr lang="fr-BE" altLang="fr-FR" dirty="0" err="1" smtClean="0"/>
              <a:t>Theriogenology</a:t>
            </a:r>
            <a:r>
              <a:rPr lang="fr-BE" altLang="fr-FR" dirty="0" smtClean="0"/>
              <a:t> 1989 31 1173 :  22,0 à 31,0</a:t>
            </a:r>
          </a:p>
          <a:p>
            <a:pPr>
              <a:spcBef>
                <a:spcPct val="0"/>
              </a:spcBef>
            </a:pPr>
            <a:r>
              <a:rPr lang="fr-BE" altLang="fr-FR" dirty="0" err="1" smtClean="0"/>
              <a:t>Bage</a:t>
            </a:r>
            <a:r>
              <a:rPr lang="fr-BE" altLang="fr-FR" dirty="0" smtClean="0"/>
              <a:t> et al. </a:t>
            </a:r>
            <a:r>
              <a:rPr lang="fr-BE" altLang="fr-FR" dirty="0" err="1" smtClean="0"/>
              <a:t>Theriogenology</a:t>
            </a:r>
            <a:r>
              <a:rPr lang="fr-BE" altLang="fr-FR" dirty="0" smtClean="0"/>
              <a:t> 2002 57 2257  : 25,7</a:t>
            </a:r>
          </a:p>
          <a:p>
            <a:pPr>
              <a:spcBef>
                <a:spcPct val="0"/>
              </a:spcBef>
            </a:pPr>
            <a:r>
              <a:rPr lang="fr-BE" altLang="fr-FR" dirty="0" err="1" smtClean="0"/>
              <a:t>Kaim</a:t>
            </a:r>
            <a:r>
              <a:rPr lang="fr-BE" altLang="fr-FR" dirty="0" smtClean="0"/>
              <a:t> et al. JDS 2003 86, 2012 : 25,0 </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2004 62 1337 : 25,3</a:t>
            </a:r>
          </a:p>
          <a:p>
            <a:pPr>
              <a:spcBef>
                <a:spcPct val="0"/>
              </a:spcBef>
            </a:pPr>
            <a:r>
              <a:rPr lang="fr-BE" altLang="fr-FR" dirty="0" err="1" smtClean="0"/>
              <a:t>Saumade</a:t>
            </a:r>
            <a:r>
              <a:rPr lang="fr-BE" altLang="fr-FR" dirty="0" smtClean="0"/>
              <a:t> et </a:t>
            </a:r>
            <a:r>
              <a:rPr lang="fr-BE" altLang="fr-FR" dirty="0" err="1" smtClean="0"/>
              <a:t>Humblot</a:t>
            </a:r>
            <a:r>
              <a:rPr lang="fr-BE" altLang="fr-FR" dirty="0" smtClean="0"/>
              <a:t>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2005 85 171 : 29,4</a:t>
            </a:r>
          </a:p>
          <a:p>
            <a:pPr>
              <a:spcBef>
                <a:spcPct val="0"/>
              </a:spcBef>
            </a:pPr>
            <a:r>
              <a:rPr lang="fr-BE" altLang="fr-FR" dirty="0" smtClean="0"/>
              <a:t>Bloch et al. JDS 2006 89 4694  : 25,5</a:t>
            </a:r>
          </a:p>
          <a:p>
            <a:pPr>
              <a:spcBef>
                <a:spcPct val="0"/>
              </a:spcBef>
            </a:pPr>
            <a:r>
              <a:rPr lang="fr-BE" altLang="fr-FR" dirty="0" err="1" smtClean="0"/>
              <a:t>Starbuck</a:t>
            </a:r>
            <a:r>
              <a:rPr lang="fr-BE" altLang="fr-FR" dirty="0" smtClean="0"/>
              <a:t> et al. </a:t>
            </a:r>
            <a:r>
              <a:rPr lang="fr-BE" altLang="fr-FR" dirty="0" err="1" smtClean="0"/>
              <a:t>Veterinary</a:t>
            </a:r>
            <a:r>
              <a:rPr lang="fr-BE" altLang="fr-FR" dirty="0" smtClean="0"/>
              <a:t> Journal 2006 172 103 : 32,2 à 34,9</a:t>
            </a:r>
          </a:p>
          <a:p>
            <a:pPr>
              <a:spcBef>
                <a:spcPct val="0"/>
              </a:spcBef>
            </a:pPr>
            <a:r>
              <a:rPr lang="fr-BE" altLang="fr-FR" dirty="0" err="1" smtClean="0"/>
              <a:t>Siddiqui</a:t>
            </a:r>
            <a:r>
              <a:rPr lang="fr-BE" altLang="fr-FR" dirty="0" smtClean="0"/>
              <a:t> et al. </a:t>
            </a:r>
            <a:r>
              <a:rPr lang="fr-BE" altLang="fr-FR" dirty="0" err="1" smtClean="0"/>
              <a:t>Repro</a:t>
            </a:r>
            <a:r>
              <a:rPr lang="fr-BE" altLang="fr-FR" dirty="0" smtClean="0"/>
              <a:t> Fert </a:t>
            </a:r>
            <a:r>
              <a:rPr lang="fr-BE" altLang="fr-FR" dirty="0" err="1" smtClean="0"/>
              <a:t>Develop</a:t>
            </a:r>
            <a:r>
              <a:rPr lang="fr-BE" altLang="fr-FR" dirty="0" smtClean="0"/>
              <a:t> 2010 22 1110 : 34,0</a:t>
            </a:r>
          </a:p>
          <a:p>
            <a:pPr>
              <a:spcBef>
                <a:spcPct val="0"/>
              </a:spcBef>
            </a:pPr>
            <a:r>
              <a:rPr lang="fr-BE" altLang="fr-FR" dirty="0" err="1" smtClean="0"/>
              <a:t>Endo</a:t>
            </a:r>
            <a:r>
              <a:rPr lang="fr-BE" altLang="fr-FR" dirty="0" smtClean="0"/>
              <a:t> et al. </a:t>
            </a:r>
            <a:r>
              <a:rPr lang="fr-BE" altLang="fr-FR" dirty="0" err="1" smtClean="0"/>
              <a:t>Anim</a:t>
            </a:r>
            <a:r>
              <a:rPr lang="fr-BE" altLang="fr-FR" dirty="0" smtClean="0"/>
              <a:t> </a:t>
            </a:r>
            <a:r>
              <a:rPr lang="fr-BE" altLang="fr-FR" dirty="0" err="1" smtClean="0"/>
              <a:t>Repro</a:t>
            </a:r>
            <a:r>
              <a:rPr lang="fr-BE" altLang="fr-FR" dirty="0" smtClean="0"/>
              <a:t> </a:t>
            </a:r>
            <a:r>
              <a:rPr lang="fr-BE" altLang="fr-FR" dirty="0" err="1" smtClean="0"/>
              <a:t>Sci</a:t>
            </a:r>
            <a:r>
              <a:rPr lang="fr-BE" altLang="fr-FR" dirty="0" smtClean="0"/>
              <a:t> 2012 134 112 : 27</a:t>
            </a:r>
          </a:p>
          <a:p>
            <a:pPr>
              <a:spcBef>
                <a:spcPct val="0"/>
              </a:spcBef>
            </a:pPr>
            <a:r>
              <a:rPr lang="fr-BE" altLang="fr-FR" dirty="0" err="1" smtClean="0"/>
              <a:t>Endo</a:t>
            </a:r>
            <a:r>
              <a:rPr lang="fr-BE" altLang="fr-FR" dirty="0" smtClean="0"/>
              <a:t> et al. J </a:t>
            </a:r>
            <a:r>
              <a:rPr lang="fr-BE" altLang="fr-FR" dirty="0" err="1" smtClean="0"/>
              <a:t>Reprod</a:t>
            </a:r>
            <a:r>
              <a:rPr lang="fr-BE" altLang="fr-FR" dirty="0" smtClean="0"/>
              <a:t> </a:t>
            </a:r>
            <a:r>
              <a:rPr lang="fr-BE" altLang="fr-FR" dirty="0" err="1" smtClean="0"/>
              <a:t>Develop</a:t>
            </a:r>
            <a:r>
              <a:rPr lang="fr-BE" altLang="fr-FR" dirty="0" smtClean="0"/>
              <a:t> 2012 58 685 </a:t>
            </a:r>
          </a:p>
          <a:p>
            <a:pPr>
              <a:spcBef>
                <a:spcPct val="0"/>
              </a:spcBef>
            </a:pPr>
            <a:endParaRPr lang="fr-BE" altLang="fr-FR" dirty="0" smtClean="0"/>
          </a:p>
          <a:p>
            <a:pPr>
              <a:spcBef>
                <a:spcPct val="0"/>
              </a:spcBef>
            </a:pPr>
            <a:r>
              <a:rPr lang="fr-BE" altLang="fr-FR" b="1" dirty="0" smtClean="0"/>
              <a:t>Début </a:t>
            </a:r>
            <a:r>
              <a:rPr lang="fr-BE" altLang="fr-FR" b="1" dirty="0" err="1" smtClean="0"/>
              <a:t>oestrus</a:t>
            </a:r>
            <a:r>
              <a:rPr lang="fr-BE" altLang="fr-FR" b="1" dirty="0" smtClean="0"/>
              <a:t> – ovulation </a:t>
            </a:r>
          </a:p>
          <a:p>
            <a:pPr>
              <a:spcBef>
                <a:spcPct val="0"/>
              </a:spcBef>
            </a:pPr>
            <a:r>
              <a:rPr lang="fr-BE" altLang="fr-FR" dirty="0" err="1" smtClean="0"/>
              <a:t>Rajamahandran</a:t>
            </a:r>
            <a:r>
              <a:rPr lang="fr-BE" altLang="fr-FR" dirty="0" smtClean="0"/>
              <a:t> et al. </a:t>
            </a:r>
            <a:r>
              <a:rPr lang="fr-BE" altLang="fr-FR" dirty="0" err="1" smtClean="0"/>
              <a:t>Theriogenology</a:t>
            </a:r>
            <a:r>
              <a:rPr lang="fr-BE" altLang="fr-FR" dirty="0" smtClean="0"/>
              <a:t> 1989 31 1173 :  24 à 30</a:t>
            </a:r>
          </a:p>
          <a:p>
            <a:pPr>
              <a:spcBef>
                <a:spcPct val="0"/>
              </a:spcBef>
            </a:pPr>
            <a:r>
              <a:rPr lang="fr-BE" altLang="fr-FR" dirty="0" smtClean="0"/>
              <a:t>Walker et al. JDS 1996 79 1555  : 27,6</a:t>
            </a:r>
          </a:p>
          <a:p>
            <a:pPr>
              <a:spcBef>
                <a:spcPct val="0"/>
              </a:spcBef>
            </a:pPr>
            <a:r>
              <a:rPr lang="fr-BE" altLang="fr-FR" dirty="0" err="1" smtClean="0"/>
              <a:t>Kaim</a:t>
            </a:r>
            <a:r>
              <a:rPr lang="fr-BE" altLang="fr-FR" dirty="0" smtClean="0"/>
              <a:t> et al. JDS 2003 86, 2012 : 30,8 </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2004 62 1337  : 30,2</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2005a 63 1366 : 30,0</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2005 b 64 1690 : 29,3</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2006b §§ </a:t>
            </a:r>
            <a:r>
              <a:rPr lang="fr-BE" altLang="fr-FR" dirty="0" err="1" smtClean="0"/>
              <a:t>é&amp;è</a:t>
            </a:r>
            <a:r>
              <a:rPr lang="fr-BE" altLang="fr-FR" dirty="0" smtClean="0"/>
              <a:t> » : 29,9</a:t>
            </a:r>
          </a:p>
          <a:p>
            <a:pPr>
              <a:spcBef>
                <a:spcPct val="0"/>
              </a:spcBef>
            </a:pPr>
            <a:r>
              <a:rPr lang="fr-BE" altLang="fr-FR" dirty="0" err="1" smtClean="0"/>
              <a:t>Saumande</a:t>
            </a:r>
            <a:r>
              <a:rPr lang="fr-BE" altLang="fr-FR" dirty="0" smtClean="0"/>
              <a:t> et </a:t>
            </a:r>
            <a:r>
              <a:rPr lang="fr-BE" altLang="fr-FR" dirty="0" err="1" smtClean="0"/>
              <a:t>Humblot</a:t>
            </a:r>
            <a:r>
              <a:rPr lang="fr-BE" altLang="fr-FR" dirty="0" smtClean="0"/>
              <a:t>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2005 85 171 : 38,5</a:t>
            </a:r>
          </a:p>
          <a:p>
            <a:pPr>
              <a:spcBef>
                <a:spcPct val="0"/>
              </a:spcBef>
            </a:pPr>
            <a:r>
              <a:rPr lang="fr-BE" altLang="fr-FR" dirty="0" smtClean="0"/>
              <a:t>Bloch et al. JDS 2006 89 4694  : 28,6</a:t>
            </a:r>
          </a:p>
          <a:p>
            <a:pPr>
              <a:spcBef>
                <a:spcPct val="0"/>
              </a:spcBef>
            </a:pPr>
            <a:r>
              <a:rPr lang="fr-BE" altLang="fr-FR" dirty="0" err="1" smtClean="0"/>
              <a:t>Starbuck</a:t>
            </a:r>
            <a:r>
              <a:rPr lang="fr-BE" altLang="fr-FR" dirty="0" smtClean="0"/>
              <a:t> et al. </a:t>
            </a:r>
            <a:r>
              <a:rPr lang="fr-BE" altLang="fr-FR" dirty="0" err="1" smtClean="0"/>
              <a:t>Veterinary</a:t>
            </a:r>
            <a:r>
              <a:rPr lang="fr-BE" altLang="fr-FR" dirty="0" smtClean="0"/>
              <a:t> Journal 2006 172 103 : 28,6 à 32,6</a:t>
            </a:r>
          </a:p>
          <a:p>
            <a:pPr>
              <a:spcBef>
                <a:spcPct val="0"/>
              </a:spcBef>
            </a:pPr>
            <a:r>
              <a:rPr lang="fr-BE" altLang="fr-FR" dirty="0" smtClean="0"/>
              <a:t>Hockey et al. </a:t>
            </a:r>
            <a:r>
              <a:rPr lang="fr-BE" altLang="fr-FR" dirty="0" err="1" smtClean="0"/>
              <a:t>Reprod</a:t>
            </a:r>
            <a:r>
              <a:rPr lang="fr-BE" altLang="fr-FR" dirty="0" smtClean="0"/>
              <a:t> in </a:t>
            </a:r>
            <a:r>
              <a:rPr lang="fr-BE" altLang="fr-FR" dirty="0" err="1" smtClean="0"/>
              <a:t>domestic</a:t>
            </a:r>
            <a:r>
              <a:rPr lang="fr-BE" altLang="fr-FR" dirty="0" smtClean="0"/>
              <a:t> </a:t>
            </a:r>
            <a:r>
              <a:rPr lang="fr-BE" altLang="fr-FR" dirty="0" err="1" smtClean="0"/>
              <a:t>animals</a:t>
            </a:r>
            <a:r>
              <a:rPr lang="fr-BE" altLang="fr-FR" dirty="0" smtClean="0"/>
              <a:t> 2010 45 239 : 33,4</a:t>
            </a:r>
          </a:p>
          <a:p>
            <a:pPr>
              <a:spcBef>
                <a:spcPct val="0"/>
              </a:spcBef>
            </a:pPr>
            <a:endParaRPr lang="fr-BE" altLang="fr-FR" b="1"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5A237B-B5DE-4B78-84E2-809FCE517034}" type="slidenum">
              <a:rPr lang="fr-BE" altLang="fr-FR"/>
              <a:pPr eaLnBrk="1" hangingPunct="1"/>
              <a:t>10</a:t>
            </a:fld>
            <a:endParaRPr lang="fr-BE"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BE" altLang="fr-FR" b="1" dirty="0" smtClean="0"/>
              <a:t>Début </a:t>
            </a:r>
            <a:r>
              <a:rPr lang="fr-BE" altLang="fr-FR" b="1" dirty="0" err="1" smtClean="0"/>
              <a:t>oestrus</a:t>
            </a:r>
            <a:r>
              <a:rPr lang="fr-BE" altLang="fr-FR" b="1" dirty="0" smtClean="0"/>
              <a:t> à pic de LH </a:t>
            </a:r>
            <a:r>
              <a:rPr lang="fr-BE" altLang="fr-FR" dirty="0" smtClean="0"/>
              <a:t>: </a:t>
            </a:r>
          </a:p>
          <a:p>
            <a:pPr>
              <a:spcBef>
                <a:spcPct val="0"/>
              </a:spcBef>
            </a:pPr>
            <a:r>
              <a:rPr lang="fr-BE" altLang="fr-FR" dirty="0" err="1" smtClean="0"/>
              <a:t>Kaim</a:t>
            </a:r>
            <a:r>
              <a:rPr lang="fr-BE" altLang="fr-FR" dirty="0" smtClean="0"/>
              <a:t> et al. JDS 2003 86, 2012 : 3,1 , </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2005 64 1690  : 5,7 </a:t>
            </a:r>
          </a:p>
          <a:p>
            <a:pPr>
              <a:spcBef>
                <a:spcPct val="0"/>
              </a:spcBef>
            </a:pPr>
            <a:r>
              <a:rPr lang="fr-BE" altLang="fr-FR" dirty="0" err="1" smtClean="0"/>
              <a:t>Saumade</a:t>
            </a:r>
            <a:r>
              <a:rPr lang="fr-BE" altLang="fr-FR" dirty="0" smtClean="0"/>
              <a:t> et </a:t>
            </a:r>
            <a:r>
              <a:rPr lang="fr-BE" altLang="fr-FR" dirty="0" err="1" smtClean="0"/>
              <a:t>Humblot</a:t>
            </a:r>
            <a:r>
              <a:rPr lang="fr-BE" altLang="fr-FR" dirty="0" smtClean="0"/>
              <a:t>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2005 85 171 : 9,1</a:t>
            </a:r>
          </a:p>
          <a:p>
            <a:pPr>
              <a:spcBef>
                <a:spcPct val="0"/>
              </a:spcBef>
            </a:pPr>
            <a:r>
              <a:rPr lang="fr-BE" altLang="fr-FR" dirty="0" smtClean="0"/>
              <a:t>Bloch et al. JDS 2006 89 4694  : 2,8</a:t>
            </a:r>
          </a:p>
          <a:p>
            <a:pPr>
              <a:spcBef>
                <a:spcPct val="0"/>
              </a:spcBef>
            </a:pPr>
            <a:endParaRPr lang="fr-BE" altLang="fr-FR" dirty="0" smtClean="0"/>
          </a:p>
          <a:p>
            <a:pPr>
              <a:spcBef>
                <a:spcPct val="0"/>
              </a:spcBef>
            </a:pPr>
            <a:r>
              <a:rPr lang="fr-BE" altLang="fr-FR" b="1" dirty="0" smtClean="0"/>
              <a:t>Pic de LH – ovulation</a:t>
            </a:r>
          </a:p>
          <a:p>
            <a:pPr>
              <a:spcBef>
                <a:spcPct val="0"/>
              </a:spcBef>
            </a:pPr>
            <a:r>
              <a:rPr lang="fr-BE" altLang="fr-FR" dirty="0" err="1" smtClean="0"/>
              <a:t>Rajamahandran</a:t>
            </a:r>
            <a:r>
              <a:rPr lang="fr-BE" altLang="fr-FR" dirty="0" smtClean="0"/>
              <a:t> et al. </a:t>
            </a:r>
            <a:r>
              <a:rPr lang="fr-BE" altLang="fr-FR" dirty="0" err="1" smtClean="0"/>
              <a:t>Theriogenology</a:t>
            </a:r>
            <a:r>
              <a:rPr lang="fr-BE" altLang="fr-FR" dirty="0" smtClean="0"/>
              <a:t> 1989 31 1173 :  22,0 à 31,0</a:t>
            </a:r>
          </a:p>
          <a:p>
            <a:pPr>
              <a:spcBef>
                <a:spcPct val="0"/>
              </a:spcBef>
            </a:pPr>
            <a:r>
              <a:rPr lang="fr-BE" altLang="fr-FR" dirty="0" err="1" smtClean="0"/>
              <a:t>Bage</a:t>
            </a:r>
            <a:r>
              <a:rPr lang="fr-BE" altLang="fr-FR" dirty="0" smtClean="0"/>
              <a:t> et al. </a:t>
            </a:r>
            <a:r>
              <a:rPr lang="fr-BE" altLang="fr-FR" dirty="0" err="1" smtClean="0"/>
              <a:t>Theriogenology</a:t>
            </a:r>
            <a:r>
              <a:rPr lang="fr-BE" altLang="fr-FR" dirty="0" smtClean="0"/>
              <a:t> 2002 57 2257  : 25,7</a:t>
            </a:r>
          </a:p>
          <a:p>
            <a:pPr>
              <a:spcBef>
                <a:spcPct val="0"/>
              </a:spcBef>
            </a:pPr>
            <a:r>
              <a:rPr lang="fr-BE" altLang="fr-FR" dirty="0" err="1" smtClean="0"/>
              <a:t>Kaim</a:t>
            </a:r>
            <a:r>
              <a:rPr lang="fr-BE" altLang="fr-FR" dirty="0" smtClean="0"/>
              <a:t> et al. JDS 2003 86, 2012 : 25,0 </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2004 62 1337 : 25,3</a:t>
            </a:r>
          </a:p>
          <a:p>
            <a:pPr>
              <a:spcBef>
                <a:spcPct val="0"/>
              </a:spcBef>
            </a:pPr>
            <a:r>
              <a:rPr lang="fr-BE" altLang="fr-FR" dirty="0" err="1" smtClean="0"/>
              <a:t>Saumade</a:t>
            </a:r>
            <a:r>
              <a:rPr lang="fr-BE" altLang="fr-FR" dirty="0" smtClean="0"/>
              <a:t> et </a:t>
            </a:r>
            <a:r>
              <a:rPr lang="fr-BE" altLang="fr-FR" dirty="0" err="1" smtClean="0"/>
              <a:t>Humblot</a:t>
            </a:r>
            <a:r>
              <a:rPr lang="fr-BE" altLang="fr-FR" dirty="0" smtClean="0"/>
              <a:t>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2005 85 171 : 29,4</a:t>
            </a:r>
          </a:p>
          <a:p>
            <a:pPr>
              <a:spcBef>
                <a:spcPct val="0"/>
              </a:spcBef>
            </a:pPr>
            <a:r>
              <a:rPr lang="fr-BE" altLang="fr-FR" dirty="0" smtClean="0"/>
              <a:t>Bloch et al. JDS 2006 89 4694  : 25,5</a:t>
            </a:r>
          </a:p>
          <a:p>
            <a:pPr>
              <a:spcBef>
                <a:spcPct val="0"/>
              </a:spcBef>
            </a:pPr>
            <a:r>
              <a:rPr lang="fr-BE" altLang="fr-FR" dirty="0" err="1" smtClean="0"/>
              <a:t>Starbuck</a:t>
            </a:r>
            <a:r>
              <a:rPr lang="fr-BE" altLang="fr-FR" dirty="0" smtClean="0"/>
              <a:t> et al. </a:t>
            </a:r>
            <a:r>
              <a:rPr lang="fr-BE" altLang="fr-FR" dirty="0" err="1" smtClean="0"/>
              <a:t>Veterinary</a:t>
            </a:r>
            <a:r>
              <a:rPr lang="fr-BE" altLang="fr-FR" dirty="0" smtClean="0"/>
              <a:t> Journal 2006 172 103 : 32,2 à 34,9</a:t>
            </a:r>
          </a:p>
          <a:p>
            <a:pPr>
              <a:spcBef>
                <a:spcPct val="0"/>
              </a:spcBef>
            </a:pPr>
            <a:r>
              <a:rPr lang="fr-BE" altLang="fr-FR" dirty="0" err="1" smtClean="0"/>
              <a:t>Siddiqui</a:t>
            </a:r>
            <a:r>
              <a:rPr lang="fr-BE" altLang="fr-FR" dirty="0" smtClean="0"/>
              <a:t> et al. </a:t>
            </a:r>
            <a:r>
              <a:rPr lang="fr-BE" altLang="fr-FR" dirty="0" err="1" smtClean="0"/>
              <a:t>Repro</a:t>
            </a:r>
            <a:r>
              <a:rPr lang="fr-BE" altLang="fr-FR" dirty="0" smtClean="0"/>
              <a:t> Fert </a:t>
            </a:r>
            <a:r>
              <a:rPr lang="fr-BE" altLang="fr-FR" dirty="0" err="1" smtClean="0"/>
              <a:t>Develop</a:t>
            </a:r>
            <a:r>
              <a:rPr lang="fr-BE" altLang="fr-FR" dirty="0" smtClean="0"/>
              <a:t> 2010 22 1110 : 34,0</a:t>
            </a:r>
          </a:p>
          <a:p>
            <a:pPr>
              <a:spcBef>
                <a:spcPct val="0"/>
              </a:spcBef>
            </a:pPr>
            <a:r>
              <a:rPr lang="fr-BE" altLang="fr-FR" dirty="0" err="1" smtClean="0"/>
              <a:t>Endo</a:t>
            </a:r>
            <a:r>
              <a:rPr lang="fr-BE" altLang="fr-FR" dirty="0" smtClean="0"/>
              <a:t> et al. </a:t>
            </a:r>
            <a:r>
              <a:rPr lang="fr-BE" altLang="fr-FR" dirty="0" err="1" smtClean="0"/>
              <a:t>Anim</a:t>
            </a:r>
            <a:r>
              <a:rPr lang="fr-BE" altLang="fr-FR" dirty="0" smtClean="0"/>
              <a:t> </a:t>
            </a:r>
            <a:r>
              <a:rPr lang="fr-BE" altLang="fr-FR" dirty="0" err="1" smtClean="0"/>
              <a:t>Repro</a:t>
            </a:r>
            <a:r>
              <a:rPr lang="fr-BE" altLang="fr-FR" dirty="0" smtClean="0"/>
              <a:t> </a:t>
            </a:r>
            <a:r>
              <a:rPr lang="fr-BE" altLang="fr-FR" dirty="0" err="1" smtClean="0"/>
              <a:t>Sci</a:t>
            </a:r>
            <a:r>
              <a:rPr lang="fr-BE" altLang="fr-FR" dirty="0" smtClean="0"/>
              <a:t> 2012 134 112 : 27</a:t>
            </a:r>
          </a:p>
          <a:p>
            <a:pPr>
              <a:spcBef>
                <a:spcPct val="0"/>
              </a:spcBef>
            </a:pPr>
            <a:r>
              <a:rPr lang="fr-BE" altLang="fr-FR" dirty="0" err="1" smtClean="0"/>
              <a:t>Endo</a:t>
            </a:r>
            <a:r>
              <a:rPr lang="fr-BE" altLang="fr-FR" dirty="0" smtClean="0"/>
              <a:t> et al. J </a:t>
            </a:r>
            <a:r>
              <a:rPr lang="fr-BE" altLang="fr-FR" dirty="0" err="1" smtClean="0"/>
              <a:t>Reprod</a:t>
            </a:r>
            <a:r>
              <a:rPr lang="fr-BE" altLang="fr-FR" dirty="0" smtClean="0"/>
              <a:t> </a:t>
            </a:r>
            <a:r>
              <a:rPr lang="fr-BE" altLang="fr-FR" dirty="0" err="1" smtClean="0"/>
              <a:t>Develop</a:t>
            </a:r>
            <a:r>
              <a:rPr lang="fr-BE" altLang="fr-FR" dirty="0" smtClean="0"/>
              <a:t> 2012 58 685 </a:t>
            </a:r>
          </a:p>
          <a:p>
            <a:pPr>
              <a:spcBef>
                <a:spcPct val="0"/>
              </a:spcBef>
            </a:pPr>
            <a:endParaRPr lang="fr-BE" altLang="fr-FR" dirty="0" smtClean="0"/>
          </a:p>
          <a:p>
            <a:pPr>
              <a:spcBef>
                <a:spcPct val="0"/>
              </a:spcBef>
            </a:pPr>
            <a:r>
              <a:rPr lang="fr-BE" altLang="fr-FR" b="1" dirty="0" smtClean="0"/>
              <a:t>Début </a:t>
            </a:r>
            <a:r>
              <a:rPr lang="fr-BE" altLang="fr-FR" b="1" dirty="0" err="1" smtClean="0"/>
              <a:t>oestrus</a:t>
            </a:r>
            <a:r>
              <a:rPr lang="fr-BE" altLang="fr-FR" b="1" dirty="0" smtClean="0"/>
              <a:t> – ovulation </a:t>
            </a:r>
          </a:p>
          <a:p>
            <a:pPr>
              <a:spcBef>
                <a:spcPct val="0"/>
              </a:spcBef>
            </a:pPr>
            <a:r>
              <a:rPr lang="fr-BE" altLang="fr-FR" dirty="0" err="1" smtClean="0"/>
              <a:t>Rajamahandran</a:t>
            </a:r>
            <a:r>
              <a:rPr lang="fr-BE" altLang="fr-FR" dirty="0" smtClean="0"/>
              <a:t> et al. </a:t>
            </a:r>
            <a:r>
              <a:rPr lang="fr-BE" altLang="fr-FR" dirty="0" err="1" smtClean="0"/>
              <a:t>Theriogenology</a:t>
            </a:r>
            <a:r>
              <a:rPr lang="fr-BE" altLang="fr-FR" dirty="0" smtClean="0"/>
              <a:t> 1989 31 1173 :  24 à 30</a:t>
            </a:r>
          </a:p>
          <a:p>
            <a:pPr>
              <a:spcBef>
                <a:spcPct val="0"/>
              </a:spcBef>
            </a:pPr>
            <a:r>
              <a:rPr lang="fr-BE" altLang="fr-FR" dirty="0" smtClean="0"/>
              <a:t>Walker et al. JDS 1996 79 1555  : 27,6</a:t>
            </a:r>
          </a:p>
          <a:p>
            <a:pPr>
              <a:spcBef>
                <a:spcPct val="0"/>
              </a:spcBef>
            </a:pPr>
            <a:r>
              <a:rPr lang="fr-BE" altLang="fr-FR" dirty="0" err="1" smtClean="0"/>
              <a:t>Kaim</a:t>
            </a:r>
            <a:r>
              <a:rPr lang="fr-BE" altLang="fr-FR" dirty="0" smtClean="0"/>
              <a:t> et al. JDS 2003 86, 2012 : 30,8 </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2004 62 1337  : 30,2</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2005a 63 1366 : 30,0</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2005 b 64 1690 : 29,3</a:t>
            </a:r>
          </a:p>
          <a:p>
            <a:pPr>
              <a:spcBef>
                <a:spcPct val="0"/>
              </a:spcBef>
            </a:pPr>
            <a:r>
              <a:rPr lang="fr-BE" altLang="fr-FR" dirty="0" err="1" smtClean="0"/>
              <a:t>Roelofs</a:t>
            </a:r>
            <a:r>
              <a:rPr lang="fr-BE" altLang="fr-FR" dirty="0" smtClean="0"/>
              <a:t> et al. </a:t>
            </a:r>
            <a:r>
              <a:rPr lang="fr-BE" altLang="fr-FR" dirty="0" err="1" smtClean="0"/>
              <a:t>Theriogenology</a:t>
            </a:r>
            <a:r>
              <a:rPr lang="fr-BE" altLang="fr-FR" dirty="0" smtClean="0"/>
              <a:t> 2006b §§ </a:t>
            </a:r>
            <a:r>
              <a:rPr lang="fr-BE" altLang="fr-FR" dirty="0" err="1" smtClean="0"/>
              <a:t>é&amp;è</a:t>
            </a:r>
            <a:r>
              <a:rPr lang="fr-BE" altLang="fr-FR" dirty="0" smtClean="0"/>
              <a:t> » : 29,9</a:t>
            </a:r>
          </a:p>
          <a:p>
            <a:pPr>
              <a:spcBef>
                <a:spcPct val="0"/>
              </a:spcBef>
            </a:pPr>
            <a:r>
              <a:rPr lang="fr-BE" altLang="fr-FR" dirty="0" err="1" smtClean="0"/>
              <a:t>Saumade</a:t>
            </a:r>
            <a:r>
              <a:rPr lang="fr-BE" altLang="fr-FR" dirty="0" smtClean="0"/>
              <a:t> et </a:t>
            </a:r>
            <a:r>
              <a:rPr lang="fr-BE" altLang="fr-FR" dirty="0" err="1" smtClean="0"/>
              <a:t>Humblot</a:t>
            </a:r>
            <a:r>
              <a:rPr lang="fr-BE" altLang="fr-FR" dirty="0" smtClean="0"/>
              <a:t>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2005 85 171 : 38,5</a:t>
            </a:r>
          </a:p>
          <a:p>
            <a:pPr>
              <a:spcBef>
                <a:spcPct val="0"/>
              </a:spcBef>
            </a:pPr>
            <a:r>
              <a:rPr lang="fr-BE" altLang="fr-FR" dirty="0" smtClean="0"/>
              <a:t>Bloch et al. JDS 2006 89 4694  : 28,6</a:t>
            </a:r>
          </a:p>
          <a:p>
            <a:pPr>
              <a:spcBef>
                <a:spcPct val="0"/>
              </a:spcBef>
            </a:pPr>
            <a:r>
              <a:rPr lang="fr-BE" altLang="fr-FR" dirty="0" err="1" smtClean="0"/>
              <a:t>Starbuck</a:t>
            </a:r>
            <a:r>
              <a:rPr lang="fr-BE" altLang="fr-FR" dirty="0" smtClean="0"/>
              <a:t> et al. </a:t>
            </a:r>
            <a:r>
              <a:rPr lang="fr-BE" altLang="fr-FR" dirty="0" err="1" smtClean="0"/>
              <a:t>Veterinary</a:t>
            </a:r>
            <a:r>
              <a:rPr lang="fr-BE" altLang="fr-FR" dirty="0" smtClean="0"/>
              <a:t> Journal 2006 172 103 : 28,6 à 32,6</a:t>
            </a:r>
          </a:p>
          <a:p>
            <a:pPr>
              <a:spcBef>
                <a:spcPct val="0"/>
              </a:spcBef>
            </a:pPr>
            <a:r>
              <a:rPr lang="fr-BE" altLang="fr-FR" dirty="0" smtClean="0"/>
              <a:t>Hockey et al. </a:t>
            </a:r>
            <a:r>
              <a:rPr lang="fr-BE" altLang="fr-FR" dirty="0" err="1" smtClean="0"/>
              <a:t>Reprod</a:t>
            </a:r>
            <a:r>
              <a:rPr lang="fr-BE" altLang="fr-FR" dirty="0" smtClean="0"/>
              <a:t> in </a:t>
            </a:r>
            <a:r>
              <a:rPr lang="fr-BE" altLang="fr-FR" dirty="0" err="1" smtClean="0"/>
              <a:t>domestic</a:t>
            </a:r>
            <a:r>
              <a:rPr lang="fr-BE" altLang="fr-FR" dirty="0" smtClean="0"/>
              <a:t> </a:t>
            </a:r>
            <a:r>
              <a:rPr lang="fr-BE" altLang="fr-FR" dirty="0" err="1" smtClean="0"/>
              <a:t>animals</a:t>
            </a:r>
            <a:r>
              <a:rPr lang="fr-BE" altLang="fr-FR" dirty="0" smtClean="0"/>
              <a:t> 2010 45 e239 : 33,4</a:t>
            </a:r>
          </a:p>
          <a:p>
            <a:pPr>
              <a:spcBef>
                <a:spcPct val="0"/>
              </a:spcBef>
            </a:pPr>
            <a:endParaRPr lang="fr-BE" altLang="fr-FR" b="1" dirty="0" smtClean="0"/>
          </a:p>
          <a:p>
            <a:pPr>
              <a:spcBef>
                <a:spcPct val="0"/>
              </a:spcBef>
            </a:pPr>
            <a:r>
              <a:rPr lang="fr-BE" altLang="fr-FR" b="1" dirty="0" smtClean="0"/>
              <a:t>T° vaginale/</a:t>
            </a:r>
            <a:r>
              <a:rPr lang="fr-BE" altLang="fr-FR" b="1" dirty="0" err="1" smtClean="0"/>
              <a:t>rumenale</a:t>
            </a:r>
            <a:r>
              <a:rPr lang="fr-BE" altLang="fr-FR" b="1" dirty="0" smtClean="0"/>
              <a:t> et pic de LH :</a:t>
            </a:r>
          </a:p>
          <a:p>
            <a:pPr>
              <a:spcBef>
                <a:spcPct val="0"/>
              </a:spcBef>
            </a:pPr>
            <a:r>
              <a:rPr lang="fr-BE" altLang="fr-FR" dirty="0" smtClean="0"/>
              <a:t> </a:t>
            </a:r>
            <a:r>
              <a:rPr lang="fr-BE" altLang="fr-FR" dirty="0" err="1" smtClean="0"/>
              <a:t>Rajamahandran</a:t>
            </a:r>
            <a:r>
              <a:rPr lang="fr-BE" altLang="fr-FR" dirty="0" smtClean="0"/>
              <a:t> et al. </a:t>
            </a:r>
            <a:r>
              <a:rPr lang="fr-BE" altLang="fr-FR" dirty="0" err="1" smtClean="0"/>
              <a:t>Theriogenology</a:t>
            </a:r>
            <a:r>
              <a:rPr lang="fr-BE" altLang="fr-FR" dirty="0" smtClean="0"/>
              <a:t> 1989 31 1173 </a:t>
            </a:r>
          </a:p>
          <a:p>
            <a:pPr>
              <a:spcBef>
                <a:spcPct val="0"/>
              </a:spcBef>
            </a:pPr>
            <a:r>
              <a:rPr lang="fr-BE" altLang="fr-FR" dirty="0" smtClean="0"/>
              <a:t>Fisher et al. </a:t>
            </a:r>
            <a:r>
              <a:rPr lang="fr-BE" altLang="fr-FR" dirty="0" err="1" smtClean="0"/>
              <a:t>Theriogenology</a:t>
            </a:r>
            <a:r>
              <a:rPr lang="fr-BE" altLang="fr-FR" dirty="0" smtClean="0"/>
              <a:t> 2008 70 1065</a:t>
            </a:r>
          </a:p>
          <a:p>
            <a:pPr>
              <a:spcBef>
                <a:spcPct val="0"/>
              </a:spcBef>
            </a:pPr>
            <a:r>
              <a:rPr lang="fr-BE" altLang="fr-FR" dirty="0" smtClean="0"/>
              <a:t>Cooper-Prado et al. J </a:t>
            </a:r>
            <a:r>
              <a:rPr lang="fr-BE" altLang="fr-FR" dirty="0" err="1" smtClean="0"/>
              <a:t>Anim</a:t>
            </a:r>
            <a:r>
              <a:rPr lang="fr-BE" altLang="fr-FR" dirty="0" smtClean="0"/>
              <a:t> </a:t>
            </a:r>
            <a:r>
              <a:rPr lang="fr-BE" altLang="fr-FR" dirty="0" err="1" smtClean="0"/>
              <a:t>Sci</a:t>
            </a:r>
            <a:r>
              <a:rPr lang="fr-BE" altLang="fr-FR" dirty="0" smtClean="0"/>
              <a:t> 2010 89 1020</a:t>
            </a:r>
          </a:p>
          <a:p>
            <a:pPr>
              <a:spcBef>
                <a:spcPct val="0"/>
              </a:spcBef>
            </a:pPr>
            <a:endParaRPr lang="fr-BE" altLang="fr-FR" b="1" dirty="0" smtClean="0"/>
          </a:p>
          <a:p>
            <a:pPr>
              <a:spcBef>
                <a:spcPct val="0"/>
              </a:spcBef>
            </a:pPr>
            <a:r>
              <a:rPr lang="fr-BE" altLang="fr-FR" b="1" dirty="0" err="1" smtClean="0"/>
              <a:t>Herd</a:t>
            </a:r>
            <a:r>
              <a:rPr lang="fr-BE" altLang="fr-FR" b="1" dirty="0" smtClean="0"/>
              <a:t> </a:t>
            </a:r>
            <a:r>
              <a:rPr lang="fr-BE" altLang="fr-FR" b="1" dirty="0" err="1" smtClean="0"/>
              <a:t>navigator</a:t>
            </a:r>
            <a:r>
              <a:rPr lang="fr-BE" altLang="fr-FR" b="1" dirty="0" smtClean="0"/>
              <a:t> et lutéolyse </a:t>
            </a:r>
          </a:p>
          <a:p>
            <a:pPr>
              <a:spcBef>
                <a:spcPct val="0"/>
              </a:spcBef>
            </a:pPr>
            <a:r>
              <a:rPr lang="fr-BE" altLang="fr-FR" dirty="0" err="1" smtClean="0"/>
              <a:t>Roelofs</a:t>
            </a:r>
            <a:r>
              <a:rPr lang="fr-BE" altLang="fr-FR" dirty="0" smtClean="0"/>
              <a:t> et al. </a:t>
            </a:r>
            <a:r>
              <a:rPr lang="fr-BE" altLang="fr-FR" dirty="0" err="1" smtClean="0"/>
              <a:t>Anim</a:t>
            </a:r>
            <a:r>
              <a:rPr lang="fr-BE" altLang="fr-FR" dirty="0" smtClean="0"/>
              <a:t> </a:t>
            </a:r>
            <a:r>
              <a:rPr lang="fr-BE" altLang="fr-FR" dirty="0" err="1" smtClean="0"/>
              <a:t>Reprod</a:t>
            </a:r>
            <a:r>
              <a:rPr lang="fr-BE" altLang="fr-FR" dirty="0" smtClean="0"/>
              <a:t> </a:t>
            </a:r>
            <a:r>
              <a:rPr lang="fr-BE" altLang="fr-FR" dirty="0" err="1" smtClean="0"/>
              <a:t>Sci</a:t>
            </a:r>
            <a:r>
              <a:rPr lang="fr-BE" altLang="fr-FR" dirty="0" smtClean="0"/>
              <a:t> 2006  91 337</a:t>
            </a:r>
          </a:p>
          <a:p>
            <a:pPr>
              <a:spcBef>
                <a:spcPct val="0"/>
              </a:spcBef>
            </a:pPr>
            <a:r>
              <a:rPr lang="fr-BE" altLang="fr-FR" dirty="0" err="1" smtClean="0"/>
              <a:t>Friggens</a:t>
            </a:r>
            <a:r>
              <a:rPr lang="fr-BE" altLang="fr-FR" dirty="0" smtClean="0"/>
              <a:t> et al. </a:t>
            </a:r>
            <a:r>
              <a:rPr lang="fr-BE" altLang="fr-FR" dirty="0" err="1" smtClean="0"/>
              <a:t>Reprod</a:t>
            </a:r>
            <a:r>
              <a:rPr lang="fr-BE" altLang="fr-FR" dirty="0" smtClean="0"/>
              <a:t> </a:t>
            </a:r>
            <a:r>
              <a:rPr lang="fr-BE" altLang="fr-FR" dirty="0" err="1" smtClean="0"/>
              <a:t>Domest</a:t>
            </a:r>
            <a:r>
              <a:rPr lang="fr-BE" altLang="fr-FR" dirty="0" smtClean="0"/>
              <a:t> </a:t>
            </a:r>
            <a:r>
              <a:rPr lang="fr-BE" altLang="fr-FR" dirty="0" err="1" smtClean="0"/>
              <a:t>Anim</a:t>
            </a:r>
            <a:r>
              <a:rPr lang="fr-BE" altLang="fr-FR" dirty="0" smtClean="0"/>
              <a:t> 2008 43 </a:t>
            </a:r>
            <a:r>
              <a:rPr lang="fr-BE" altLang="fr-FR" dirty="0" err="1" smtClean="0"/>
              <a:t>suppl</a:t>
            </a:r>
            <a:r>
              <a:rPr lang="fr-BE" altLang="fr-FR" dirty="0" smtClean="0"/>
              <a:t> 2 113</a:t>
            </a:r>
          </a:p>
          <a:p>
            <a:pPr>
              <a:spcBef>
                <a:spcPct val="0"/>
              </a:spcBef>
            </a:pPr>
            <a:endParaRPr lang="fr-BE" altLang="fr-FR" dirty="0" smtClean="0"/>
          </a:p>
          <a:p>
            <a:pPr>
              <a:spcBef>
                <a:spcPct val="0"/>
              </a:spcBef>
            </a:pPr>
            <a:r>
              <a:rPr lang="fr-BE" altLang="fr-FR" b="1" dirty="0" smtClean="0"/>
              <a:t>Dosage LH par </a:t>
            </a:r>
            <a:r>
              <a:rPr lang="fr-BE" altLang="fr-FR" b="1" dirty="0" err="1" smtClean="0"/>
              <a:t>Predibov</a:t>
            </a:r>
            <a:endParaRPr lang="fr-BE" altLang="fr-FR" b="1" dirty="0" smtClean="0"/>
          </a:p>
          <a:p>
            <a:pPr>
              <a:spcBef>
                <a:spcPct val="0"/>
              </a:spcBef>
            </a:pPr>
            <a:r>
              <a:rPr lang="fr-BE" altLang="fr-FR" dirty="0" smtClean="0"/>
              <a:t>Dupuy et al. </a:t>
            </a:r>
            <a:r>
              <a:rPr lang="fr-BE" altLang="fr-FR" dirty="0" err="1" smtClean="0"/>
              <a:t>Reprod</a:t>
            </a:r>
            <a:r>
              <a:rPr lang="fr-BE" altLang="fr-FR" dirty="0" smtClean="0"/>
              <a:t> </a:t>
            </a:r>
            <a:r>
              <a:rPr lang="fr-BE" altLang="fr-FR" dirty="0" err="1" smtClean="0"/>
              <a:t>FertDevlop</a:t>
            </a:r>
            <a:r>
              <a:rPr lang="fr-BE" altLang="fr-FR" dirty="0" smtClean="0"/>
              <a:t> 2013 25 225</a:t>
            </a:r>
          </a:p>
          <a:p>
            <a:pPr>
              <a:spcBef>
                <a:spcPct val="0"/>
              </a:spcBef>
            </a:pPr>
            <a:endParaRPr lang="fr-BE" altLang="fr-FR" dirty="0" smtClean="0"/>
          </a:p>
          <a:p>
            <a:pPr>
              <a:spcBef>
                <a:spcPct val="0"/>
              </a:spcBef>
            </a:pPr>
            <a:endParaRPr lang="fr-BE" altLang="fr-FR" dirty="0" smtClean="0"/>
          </a:p>
          <a:p>
            <a:pPr>
              <a:spcBef>
                <a:spcPct val="0"/>
              </a:spcBef>
            </a:pPr>
            <a:endParaRPr lang="fr-BE" altLang="fr-FR" b="1"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a:p>
            <a:pPr>
              <a:spcBef>
                <a:spcPct val="0"/>
              </a:spcBef>
            </a:pPr>
            <a:endParaRPr lang="fr-BE" altLang="fr-FR" dirty="0" smtClean="0"/>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CEFD04-7020-4E2D-A004-7600FC482B6C}" type="slidenum">
              <a:rPr lang="fr-BE" altLang="fr-FR"/>
              <a:pPr eaLnBrk="1" hangingPunct="1"/>
              <a:t>11</a:t>
            </a:fld>
            <a:endParaRPr lang="fr-BE"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F400E6F-3CF1-4103-9396-559E6580CE52}" type="datetimeFigureOut">
              <a:rPr lang="fr-BE" smtClean="0"/>
              <a:t>5/11/2015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320222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F400E6F-3CF1-4103-9396-559E6580CE52}" type="datetimeFigureOut">
              <a:rPr lang="fr-BE" smtClean="0"/>
              <a:t>5/11/2015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33169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F400E6F-3CF1-4103-9396-559E6580CE52}" type="datetimeFigureOut">
              <a:rPr lang="fr-BE" smtClean="0"/>
              <a:t>5/11/2015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422325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568952" cy="562074"/>
          </a:xfrm>
          <a:solidFill>
            <a:schemeClr val="bg2"/>
          </a:solidFill>
          <a:ln>
            <a:solidFill>
              <a:schemeClr val="tx1"/>
            </a:solidFill>
          </a:ln>
        </p:spPr>
        <p:txBody>
          <a:bodyPr>
            <a:normAutofit/>
          </a:bodyPr>
          <a:lstStyle>
            <a:lvl1pPr algn="l">
              <a:defRPr sz="2800">
                <a:latin typeface="Arial Narrow" panose="020B0606020202030204" pitchFamily="34" charset="0"/>
                <a:cs typeface="Arial" panose="020B0604020202020204" pitchFamily="34" charset="0"/>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323528" y="1052736"/>
            <a:ext cx="8568952" cy="5544616"/>
          </a:xfrm>
        </p:spPr>
        <p:txBody>
          <a:bodyPr/>
          <a:lstStyle>
            <a:lvl1pPr>
              <a:defRPr sz="2800">
                <a:latin typeface="Arial Narrow" panose="020B0606020202030204" pitchFamily="34" charset="0"/>
              </a:defRPr>
            </a:lvl1pPr>
            <a:lvl2pPr>
              <a:defRPr sz="2600">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extLst>
      <p:ext uri="{BB962C8B-B14F-4D97-AF65-F5344CB8AC3E}">
        <p14:creationId xmlns:p14="http://schemas.microsoft.com/office/powerpoint/2010/main" val="219563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F400E6F-3CF1-4103-9396-559E6580CE52}" type="datetimeFigureOut">
              <a:rPr lang="fr-BE" smtClean="0"/>
              <a:t>5/11/2015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305377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F400E6F-3CF1-4103-9396-559E6580CE52}" type="datetimeFigureOut">
              <a:rPr lang="fr-BE" smtClean="0"/>
              <a:t>5/11/2015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0592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F400E6F-3CF1-4103-9396-559E6580CE52}" type="datetimeFigureOut">
              <a:rPr lang="fr-BE" smtClean="0"/>
              <a:t>5/11/2015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16489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9F400E6F-3CF1-4103-9396-559E6580CE52}" type="datetimeFigureOut">
              <a:rPr lang="fr-BE" smtClean="0"/>
              <a:t>5/11/2015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137500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400E6F-3CF1-4103-9396-559E6580CE52}" type="datetimeFigureOut">
              <a:rPr lang="fr-BE" smtClean="0"/>
              <a:t>5/11/2015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59006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400E6F-3CF1-4103-9396-559E6580CE52}" type="datetimeFigureOut">
              <a:rPr lang="fr-BE" smtClean="0"/>
              <a:t>5/11/2015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70710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400E6F-3CF1-4103-9396-559E6580CE52}" type="datetimeFigureOut">
              <a:rPr lang="fr-BE" smtClean="0"/>
              <a:t>5/11/2015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23544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00E6F-3CF1-4103-9396-559E6580CE52}" type="datetimeFigureOut">
              <a:rPr lang="fr-BE" smtClean="0"/>
              <a:t>5/11/2015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F1A05-098B-4BC5-8AFC-FFFE968C38FD}" type="slidenum">
              <a:rPr lang="fr-BE" smtClean="0"/>
              <a:t>‹N°›</a:t>
            </a:fld>
            <a:endParaRPr lang="fr-BE"/>
          </a:p>
        </p:txBody>
      </p:sp>
    </p:spTree>
    <p:extLst>
      <p:ext uri="{BB962C8B-B14F-4D97-AF65-F5344CB8AC3E}">
        <p14:creationId xmlns:p14="http://schemas.microsoft.com/office/powerpoint/2010/main" val="171251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rioruminant.ulg.ac.be/index.html" TargetMode="External"/><Relationship Id="rId2" Type="http://schemas.openxmlformats.org/officeDocument/2006/relationships/hyperlink" Target="mailto:Christian.hanzen@ulg.ac.be" TargetMode="External"/><Relationship Id="rId1" Type="http://schemas.openxmlformats.org/officeDocument/2006/relationships/slideLayout" Target="../slideLayouts/slideLayout6.xml"/><Relationship Id="rId5" Type="http://schemas.openxmlformats.org/officeDocument/2006/relationships/hyperlink" Target="https://www.facebook.com/Theriogenologie" TargetMode="External"/><Relationship Id="rId4" Type="http://schemas.openxmlformats.org/officeDocument/2006/relationships/hyperlink" Target="http://orbi.ulg.ac.b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C:\Etudiants%202&#232;me%20cycle\Cours%202004\Cours%202004%20WPP\chap4%20mucus.WMV" TargetMode="Externa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280" y="476672"/>
            <a:ext cx="8208912" cy="1368152"/>
          </a:xfrm>
          <a:solidFill>
            <a:schemeClr val="accent2">
              <a:lumMod val="60000"/>
              <a:lumOff val="40000"/>
            </a:schemeClr>
          </a:solidFill>
          <a:ln>
            <a:solidFill>
              <a:schemeClr val="tx1"/>
            </a:solidFill>
          </a:ln>
        </p:spPr>
        <p:txBody>
          <a:bodyPr>
            <a:normAutofit/>
          </a:bodyPr>
          <a:lstStyle/>
          <a:p>
            <a:r>
              <a:rPr lang="fr-BE" dirty="0" err="1" smtClean="0">
                <a:latin typeface="Arial Narrow" panose="020B0606020202030204" pitchFamily="34" charset="0"/>
              </a:rPr>
              <a:t>Physiology</a:t>
            </a:r>
            <a:r>
              <a:rPr lang="fr-BE" dirty="0" smtClean="0">
                <a:latin typeface="Arial Narrow" panose="020B0606020202030204" pitchFamily="34" charset="0"/>
              </a:rPr>
              <a:t> of the </a:t>
            </a:r>
            <a:r>
              <a:rPr lang="fr-BE" dirty="0" err="1" smtClean="0">
                <a:latin typeface="Arial Narrow" panose="020B0606020202030204" pitchFamily="34" charset="0"/>
              </a:rPr>
              <a:t>oestrus</a:t>
            </a:r>
            <a:r>
              <a:rPr lang="fr-BE" dirty="0" smtClean="0">
                <a:latin typeface="Arial Narrow" panose="020B0606020202030204" pitchFamily="34" charset="0"/>
              </a:rPr>
              <a:t> cycle</a:t>
            </a:r>
            <a:endParaRPr lang="fr-BE" dirty="0">
              <a:latin typeface="Arial Narrow" panose="020B0606020202030204" pitchFamily="34" charset="0"/>
            </a:endParaRPr>
          </a:p>
        </p:txBody>
      </p:sp>
      <p:sp>
        <p:nvSpPr>
          <p:cNvPr id="3" name="Rectangle 2"/>
          <p:cNvSpPr/>
          <p:nvPr/>
        </p:nvSpPr>
        <p:spPr>
          <a:xfrm>
            <a:off x="683568" y="2348880"/>
            <a:ext cx="7704856" cy="3570208"/>
          </a:xfrm>
          <a:prstGeom prst="rect">
            <a:avLst/>
          </a:prstGeom>
        </p:spPr>
        <p:txBody>
          <a:bodyPr wrap="square">
            <a:spAutoFit/>
          </a:bodyPr>
          <a:lstStyle/>
          <a:p>
            <a:pPr algn="ctr"/>
            <a:r>
              <a:rPr lang="fr-FR" altLang="fr-FR" sz="2800" b="1" dirty="0">
                <a:latin typeface="Arial Narrow" panose="020B0606020202030204" pitchFamily="34" charset="0"/>
                <a:ea typeface="Verdana" panose="020B0604030504040204" pitchFamily="34" charset="0"/>
                <a:cs typeface="Verdana" panose="020B0604030504040204" pitchFamily="34" charset="0"/>
              </a:rPr>
              <a:t>Prof. Ch. Hanzen</a:t>
            </a:r>
            <a:r>
              <a:rPr lang="fr-FR" altLang="fr-FR" sz="2800" dirty="0">
                <a:latin typeface="Arial Narrow" panose="020B0606020202030204" pitchFamily="34" charset="0"/>
                <a:ea typeface="Verdana" panose="020B0604030504040204" pitchFamily="34" charset="0"/>
                <a:cs typeface="Verdana" panose="020B0604030504040204" pitchFamily="34" charset="0"/>
              </a:rPr>
              <a:t/>
            </a:r>
            <a:br>
              <a:rPr lang="fr-FR" altLang="fr-FR" sz="28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Université de Liège</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Faculté de Médecine Vétérinaire</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Service de Thériogenologie des animaux de production</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Courriel : </a:t>
            </a:r>
            <a:r>
              <a:rPr lang="fr-FR" altLang="fr-FR" sz="2200" dirty="0">
                <a:latin typeface="Arial Narrow" panose="020B0606020202030204" pitchFamily="34" charset="0"/>
                <a:ea typeface="Verdana" panose="020B0604030504040204" pitchFamily="34" charset="0"/>
                <a:cs typeface="Verdana" panose="020B0604030504040204" pitchFamily="34" charset="0"/>
                <a:hlinkClick r:id="rId2"/>
              </a:rPr>
              <a:t>Christian.hanzen@ulg.ac.be</a:t>
            </a:r>
            <a:r>
              <a:rPr lang="fr-FR" altLang="fr-FR" sz="2200" dirty="0">
                <a:latin typeface="Arial Narrow" panose="020B0606020202030204" pitchFamily="34" charset="0"/>
                <a:ea typeface="Verdana" panose="020B0604030504040204" pitchFamily="34" charset="0"/>
                <a:cs typeface="Verdana" panose="020B0604030504040204" pitchFamily="34" charset="0"/>
              </a:rPr>
              <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Site : </a:t>
            </a:r>
            <a:r>
              <a:rPr lang="fr-FR" altLang="fr-FR" sz="2200" dirty="0">
                <a:latin typeface="Arial Narrow" panose="020B0606020202030204" pitchFamily="34" charset="0"/>
                <a:ea typeface="Verdana" panose="020B0604030504040204" pitchFamily="34" charset="0"/>
                <a:cs typeface="Verdana" panose="020B0604030504040204" pitchFamily="34" charset="0"/>
                <a:hlinkClick r:id="rId3"/>
              </a:rPr>
              <a:t>http://www.therioruminant.ulg.ac.be/index.html</a:t>
            </a:r>
            <a:r>
              <a:rPr lang="fr-FR" altLang="fr-FR" sz="2200" dirty="0">
                <a:latin typeface="Arial Narrow" panose="020B0606020202030204" pitchFamily="34" charset="0"/>
                <a:ea typeface="Verdana" panose="020B0604030504040204" pitchFamily="34" charset="0"/>
                <a:cs typeface="Verdana" panose="020B0604030504040204" pitchFamily="34" charset="0"/>
              </a:rPr>
              <a:t/>
            </a:r>
            <a:br>
              <a:rPr lang="fr-FR" altLang="fr-FR" sz="2200" dirty="0">
                <a:latin typeface="Arial Narrow" panose="020B0606020202030204" pitchFamily="34" charset="0"/>
                <a:ea typeface="Verdana" panose="020B0604030504040204" pitchFamily="34" charset="0"/>
                <a:cs typeface="Verdana" panose="020B0604030504040204" pitchFamily="34" charset="0"/>
              </a:rPr>
            </a:br>
            <a:r>
              <a:rPr lang="fr-FR" altLang="fr-FR" sz="2200" dirty="0">
                <a:latin typeface="Arial Narrow" panose="020B0606020202030204" pitchFamily="34" charset="0"/>
                <a:ea typeface="Verdana" panose="020B0604030504040204" pitchFamily="34" charset="0"/>
                <a:cs typeface="Verdana" panose="020B0604030504040204" pitchFamily="34" charset="0"/>
              </a:rPr>
              <a:t>Publications : </a:t>
            </a:r>
            <a:r>
              <a:rPr lang="fr-FR" altLang="fr-FR" sz="2200" dirty="0">
                <a:latin typeface="Arial Narrow" panose="020B0606020202030204" pitchFamily="34" charset="0"/>
                <a:ea typeface="Verdana" panose="020B0604030504040204" pitchFamily="34" charset="0"/>
                <a:cs typeface="Verdana" panose="020B0604030504040204" pitchFamily="34" charset="0"/>
                <a:hlinkClick r:id="rId4"/>
              </a:rPr>
              <a:t>http://orbi.ulg.ac.be</a:t>
            </a:r>
            <a:r>
              <a:rPr lang="fr-FR" altLang="fr-FR" sz="2200" dirty="0" smtClean="0">
                <a:latin typeface="Arial Narrow" panose="020B0606020202030204" pitchFamily="34" charset="0"/>
                <a:ea typeface="Verdana" panose="020B0604030504040204" pitchFamily="34" charset="0"/>
                <a:cs typeface="Verdana" panose="020B0604030504040204" pitchFamily="34" charset="0"/>
                <a:hlinkClick r:id="rId4"/>
              </a:rPr>
              <a:t>/</a:t>
            </a:r>
            <a:endParaRPr lang="fr-FR" altLang="fr-FR" sz="2200" dirty="0" smtClean="0">
              <a:latin typeface="Arial Narrow" panose="020B0606020202030204" pitchFamily="34" charset="0"/>
              <a:ea typeface="Verdana" panose="020B0604030504040204" pitchFamily="34" charset="0"/>
              <a:cs typeface="Verdana" panose="020B0604030504040204" pitchFamily="34" charset="0"/>
            </a:endParaRPr>
          </a:p>
          <a:p>
            <a:pPr algn="ctr"/>
            <a:r>
              <a:rPr lang="fr-FR" altLang="fr-FR" sz="2200" dirty="0" smtClean="0">
                <a:latin typeface="Arial Narrow" panose="020B0606020202030204" pitchFamily="34" charset="0"/>
                <a:ea typeface="Verdana" panose="020B0604030504040204" pitchFamily="34" charset="0"/>
                <a:cs typeface="Verdana" panose="020B0604030504040204" pitchFamily="34" charset="0"/>
              </a:rPr>
              <a:t>Facebook : </a:t>
            </a:r>
            <a:r>
              <a:rPr lang="fr-FR" altLang="fr-FR" sz="2200" dirty="0" smtClean="0">
                <a:latin typeface="Arial Narrow" panose="020B0606020202030204" pitchFamily="34" charset="0"/>
                <a:ea typeface="Verdana" panose="020B0604030504040204" pitchFamily="34" charset="0"/>
                <a:cs typeface="Verdana" panose="020B0604030504040204" pitchFamily="34" charset="0"/>
                <a:hlinkClick r:id="rId5"/>
              </a:rPr>
              <a:t>https</a:t>
            </a:r>
            <a:r>
              <a:rPr lang="fr-FR" altLang="fr-FR" sz="2200" dirty="0">
                <a:latin typeface="Arial Narrow" panose="020B0606020202030204" pitchFamily="34" charset="0"/>
                <a:ea typeface="Verdana" panose="020B0604030504040204" pitchFamily="34" charset="0"/>
                <a:cs typeface="Verdana" panose="020B0604030504040204" pitchFamily="34" charset="0"/>
                <a:hlinkClick r:id="rId5"/>
              </a:rPr>
              <a:t>://</a:t>
            </a:r>
            <a:r>
              <a:rPr lang="fr-FR" altLang="fr-FR" sz="2200" dirty="0" smtClean="0">
                <a:latin typeface="Arial Narrow" panose="020B0606020202030204" pitchFamily="34" charset="0"/>
                <a:ea typeface="Verdana" panose="020B0604030504040204" pitchFamily="34" charset="0"/>
                <a:cs typeface="Verdana" panose="020B0604030504040204" pitchFamily="34" charset="0"/>
                <a:hlinkClick r:id="rId5"/>
              </a:rPr>
              <a:t>www.facebook.com/Theriogenologie</a:t>
            </a:r>
            <a:r>
              <a:rPr lang="fr-FR" altLang="fr-FR" sz="2200" dirty="0" smtClean="0">
                <a:latin typeface="Arial Narrow" panose="020B0606020202030204" pitchFamily="34" charset="0"/>
                <a:ea typeface="Verdana" panose="020B0604030504040204" pitchFamily="34" charset="0"/>
                <a:cs typeface="Verdana" panose="020B0604030504040204" pitchFamily="34" charset="0"/>
              </a:rPr>
              <a:t> </a:t>
            </a:r>
            <a:endParaRPr lang="fr-FR" altLang="fr-FR" sz="2200" dirty="0">
              <a:latin typeface="Arial Narrow" panose="020B0606020202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8711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920750" y="4532313"/>
            <a:ext cx="753903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78000" y="2951163"/>
            <a:ext cx="2570163" cy="15843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6" name="Triangle isocèle 5"/>
          <p:cNvSpPr/>
          <p:nvPr/>
        </p:nvSpPr>
        <p:spPr>
          <a:xfrm>
            <a:off x="2476500" y="2951163"/>
            <a:ext cx="215900" cy="1584325"/>
          </a:xfrm>
          <a:prstGeom prst="triangle">
            <a:avLst/>
          </a:prstGeom>
          <a:solidFill>
            <a:srgbClr val="FF3399"/>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13" name="ZoneTexte 12"/>
          <p:cNvSpPr txBox="1"/>
          <p:nvPr/>
        </p:nvSpPr>
        <p:spPr>
          <a:xfrm>
            <a:off x="1257300" y="1556792"/>
            <a:ext cx="1061509" cy="646331"/>
          </a:xfrm>
          <a:prstGeom prst="rect">
            <a:avLst/>
          </a:prstGeom>
          <a:noFill/>
          <a:ln>
            <a:solidFill>
              <a:schemeClr val="accent4"/>
            </a:solidFill>
          </a:ln>
        </p:spPr>
        <p:txBody>
          <a:bodyPr wrap="none">
            <a:spAutoFit/>
          </a:bodyPr>
          <a:lstStyle/>
          <a:p>
            <a:pPr>
              <a:defRPr/>
            </a:pPr>
            <a:r>
              <a:rPr lang="fr-BE" dirty="0" err="1" smtClean="0">
                <a:latin typeface="Arial Narrow" panose="020B0606020202030204" pitchFamily="34" charset="0"/>
              </a:rPr>
              <a:t>beginning</a:t>
            </a:r>
            <a:r>
              <a:rPr lang="fr-BE" dirty="0" smtClean="0">
                <a:latin typeface="Arial Narrow" panose="020B0606020202030204" pitchFamily="34" charset="0"/>
              </a:rPr>
              <a:t> </a:t>
            </a:r>
            <a:endParaRPr lang="fr-BE" dirty="0">
              <a:latin typeface="Arial Narrow" panose="020B0606020202030204" pitchFamily="34" charset="0"/>
            </a:endParaRPr>
          </a:p>
          <a:p>
            <a:pPr>
              <a:defRPr/>
            </a:pPr>
            <a:r>
              <a:rPr lang="fr-BE" dirty="0">
                <a:latin typeface="Arial Narrow" panose="020B0606020202030204" pitchFamily="34" charset="0"/>
              </a:rPr>
              <a:t>o</a:t>
            </a:r>
            <a:r>
              <a:rPr lang="fr-BE" dirty="0" smtClean="0">
                <a:latin typeface="Arial Narrow" panose="020B0606020202030204" pitchFamily="34" charset="0"/>
              </a:rPr>
              <a:t>f </a:t>
            </a:r>
            <a:r>
              <a:rPr lang="fr-BE" dirty="0" err="1" smtClean="0">
                <a:latin typeface="Arial Narrow" panose="020B0606020202030204" pitchFamily="34" charset="0"/>
              </a:rPr>
              <a:t>oestrus</a:t>
            </a:r>
            <a:endParaRPr lang="fr-BE" dirty="0">
              <a:latin typeface="Arial Narrow" panose="020B0606020202030204" pitchFamily="34" charset="0"/>
            </a:endParaRPr>
          </a:p>
        </p:txBody>
      </p:sp>
      <p:sp>
        <p:nvSpPr>
          <p:cNvPr id="14" name="ZoneTexte 13"/>
          <p:cNvSpPr txBox="1"/>
          <p:nvPr/>
        </p:nvSpPr>
        <p:spPr>
          <a:xfrm>
            <a:off x="2347913" y="1835532"/>
            <a:ext cx="426720" cy="369332"/>
          </a:xfrm>
          <a:prstGeom prst="rect">
            <a:avLst/>
          </a:prstGeom>
          <a:noFill/>
          <a:ln>
            <a:solidFill>
              <a:schemeClr val="accent4"/>
            </a:solidFill>
          </a:ln>
        </p:spPr>
        <p:txBody>
          <a:bodyPr wrap="none">
            <a:spAutoFit/>
          </a:bodyPr>
          <a:lstStyle/>
          <a:p>
            <a:pPr>
              <a:defRPr/>
            </a:pPr>
            <a:r>
              <a:rPr lang="fr-BE" dirty="0" err="1" smtClean="0">
                <a:latin typeface="Arial Narrow" panose="020B0606020202030204" pitchFamily="34" charset="0"/>
              </a:rPr>
              <a:t>LH</a:t>
            </a:r>
            <a:endParaRPr lang="fr-BE" dirty="0">
              <a:latin typeface="Arial Narrow" panose="020B0606020202030204" pitchFamily="34" charset="0"/>
            </a:endParaRPr>
          </a:p>
        </p:txBody>
      </p:sp>
      <p:sp>
        <p:nvSpPr>
          <p:cNvPr id="15" name="ZoneTexte 14"/>
          <p:cNvSpPr txBox="1"/>
          <p:nvPr/>
        </p:nvSpPr>
        <p:spPr>
          <a:xfrm>
            <a:off x="3938588" y="1556792"/>
            <a:ext cx="806631" cy="646331"/>
          </a:xfrm>
          <a:prstGeom prst="rect">
            <a:avLst/>
          </a:prstGeom>
          <a:noFill/>
          <a:ln>
            <a:solidFill>
              <a:schemeClr val="accent4"/>
            </a:solidFill>
          </a:ln>
        </p:spPr>
        <p:txBody>
          <a:bodyPr wrap="none">
            <a:spAutoFit/>
          </a:bodyPr>
          <a:lstStyle/>
          <a:p>
            <a:pPr>
              <a:defRPr/>
            </a:pPr>
            <a:r>
              <a:rPr lang="fr-BE" dirty="0" smtClean="0">
                <a:latin typeface="Arial Narrow" panose="020B0606020202030204" pitchFamily="34" charset="0"/>
              </a:rPr>
              <a:t>End of </a:t>
            </a:r>
            <a:endParaRPr lang="fr-BE" dirty="0">
              <a:latin typeface="Arial Narrow" panose="020B0606020202030204" pitchFamily="34" charset="0"/>
            </a:endParaRPr>
          </a:p>
          <a:p>
            <a:pPr>
              <a:defRPr/>
            </a:pPr>
            <a:r>
              <a:rPr lang="fr-BE" dirty="0" err="1">
                <a:latin typeface="Arial Narrow" panose="020B0606020202030204" pitchFamily="34" charset="0"/>
              </a:rPr>
              <a:t>oestrus</a:t>
            </a:r>
            <a:endParaRPr lang="fr-BE" dirty="0">
              <a:latin typeface="Arial Narrow" panose="020B0606020202030204" pitchFamily="34" charset="0"/>
            </a:endParaRPr>
          </a:p>
        </p:txBody>
      </p:sp>
      <p:cxnSp>
        <p:nvCxnSpPr>
          <p:cNvPr id="16" name="Connecteur droit avec flèche 15"/>
          <p:cNvCxnSpPr/>
          <p:nvPr/>
        </p:nvCxnSpPr>
        <p:spPr>
          <a:xfrm flipV="1">
            <a:off x="4348163" y="2217738"/>
            <a:ext cx="0" cy="739775"/>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812360" y="3563724"/>
            <a:ext cx="986167" cy="369332"/>
          </a:xfrm>
          <a:prstGeom prst="rect">
            <a:avLst/>
          </a:prstGeom>
          <a:noFill/>
          <a:ln>
            <a:solidFill>
              <a:schemeClr val="accent4"/>
            </a:solidFill>
          </a:ln>
        </p:spPr>
        <p:txBody>
          <a:bodyPr wrap="none">
            <a:spAutoFit/>
          </a:bodyPr>
          <a:lstStyle/>
          <a:p>
            <a:pPr>
              <a:defRPr/>
            </a:pPr>
            <a:r>
              <a:rPr lang="fr-BE" dirty="0">
                <a:latin typeface="Arial Narrow" panose="020B0606020202030204" pitchFamily="34" charset="0"/>
              </a:rPr>
              <a:t>Ovulation</a:t>
            </a:r>
          </a:p>
        </p:txBody>
      </p:sp>
      <p:sp>
        <p:nvSpPr>
          <p:cNvPr id="20" name="Lune 19"/>
          <p:cNvSpPr/>
          <p:nvPr/>
        </p:nvSpPr>
        <p:spPr>
          <a:xfrm>
            <a:off x="7452320" y="3323223"/>
            <a:ext cx="300831" cy="886442"/>
          </a:xfrm>
          <a:prstGeom prst="moon">
            <a:avLst/>
          </a:prstGeom>
          <a:solidFill>
            <a:srgbClr val="0066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35" name="Triangle rectangle 34"/>
          <p:cNvSpPr/>
          <p:nvPr/>
        </p:nvSpPr>
        <p:spPr>
          <a:xfrm rot="16200000">
            <a:off x="776288" y="3556000"/>
            <a:ext cx="1589088" cy="369887"/>
          </a:xfrm>
          <a:prstGeom prst="rtTriangle">
            <a:avLst/>
          </a:prstGeom>
          <a:solidFill>
            <a:srgbClr val="FFC00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36" name="Triangle rectangle 35"/>
          <p:cNvSpPr/>
          <p:nvPr/>
        </p:nvSpPr>
        <p:spPr>
          <a:xfrm rot="16200000" flipV="1">
            <a:off x="360363" y="3506787"/>
            <a:ext cx="1589088" cy="468313"/>
          </a:xfrm>
          <a:prstGeom prst="rtTriangle">
            <a:avLst/>
          </a:prstGeom>
          <a:solidFill>
            <a:srgbClr val="FFFF66"/>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37" name="ZoneTexte 36"/>
          <p:cNvSpPr txBox="1"/>
          <p:nvPr/>
        </p:nvSpPr>
        <p:spPr>
          <a:xfrm>
            <a:off x="46038" y="3740150"/>
            <a:ext cx="1048685" cy="646331"/>
          </a:xfrm>
          <a:prstGeom prst="rect">
            <a:avLst/>
          </a:prstGeom>
          <a:solidFill>
            <a:srgbClr val="FFFF66"/>
          </a:solidFill>
          <a:ln>
            <a:solidFill>
              <a:schemeClr val="accent4"/>
            </a:solidFill>
          </a:ln>
        </p:spPr>
        <p:txBody>
          <a:bodyPr wrap="none">
            <a:spAutoFit/>
          </a:bodyPr>
          <a:lstStyle/>
          <a:p>
            <a:pPr>
              <a:defRPr/>
            </a:pPr>
            <a:r>
              <a:rPr lang="fr-BE" dirty="0" err="1" smtClean="0">
                <a:latin typeface="Arial Narrow" panose="020B0606020202030204" pitchFamily="34" charset="0"/>
              </a:rPr>
              <a:t>Decrease</a:t>
            </a:r>
            <a:r>
              <a:rPr lang="fr-BE" dirty="0" smtClean="0">
                <a:latin typeface="Arial Narrow" panose="020B0606020202030204" pitchFamily="34" charset="0"/>
              </a:rPr>
              <a:t> </a:t>
            </a:r>
          </a:p>
          <a:p>
            <a:pPr>
              <a:defRPr/>
            </a:pPr>
            <a:r>
              <a:rPr lang="fr-BE" dirty="0">
                <a:latin typeface="Arial Narrow" panose="020B0606020202030204" pitchFamily="34" charset="0"/>
              </a:rPr>
              <a:t>o</a:t>
            </a:r>
            <a:r>
              <a:rPr lang="fr-BE" dirty="0" smtClean="0">
                <a:latin typeface="Arial Narrow" panose="020B0606020202030204" pitchFamily="34" charset="0"/>
              </a:rPr>
              <a:t>f P4</a:t>
            </a:r>
            <a:endParaRPr lang="fr-BE" dirty="0">
              <a:latin typeface="Arial Narrow" panose="020B0606020202030204" pitchFamily="34" charset="0"/>
            </a:endParaRPr>
          </a:p>
        </p:txBody>
      </p:sp>
      <p:sp>
        <p:nvSpPr>
          <p:cNvPr id="38" name="ZoneTexte 37"/>
          <p:cNvSpPr txBox="1"/>
          <p:nvPr/>
        </p:nvSpPr>
        <p:spPr>
          <a:xfrm>
            <a:off x="82550" y="2149475"/>
            <a:ext cx="1124026" cy="646331"/>
          </a:xfrm>
          <a:prstGeom prst="rect">
            <a:avLst/>
          </a:prstGeom>
          <a:solidFill>
            <a:srgbClr val="FFC000"/>
          </a:solidFill>
          <a:ln>
            <a:solidFill>
              <a:schemeClr val="accent4"/>
            </a:solidFill>
          </a:ln>
        </p:spPr>
        <p:txBody>
          <a:bodyPr wrap="none">
            <a:spAutoFit/>
          </a:bodyPr>
          <a:lstStyle/>
          <a:p>
            <a:pPr>
              <a:defRPr/>
            </a:pPr>
            <a:r>
              <a:rPr lang="fr-BE" dirty="0" err="1" smtClean="0">
                <a:latin typeface="Arial Narrow" panose="020B0606020202030204" pitchFamily="34" charset="0"/>
              </a:rPr>
              <a:t>Increase</a:t>
            </a:r>
            <a:r>
              <a:rPr lang="fr-BE" dirty="0" smtClean="0">
                <a:latin typeface="Arial Narrow" panose="020B0606020202030204" pitchFamily="34" charset="0"/>
              </a:rPr>
              <a:t> of</a:t>
            </a:r>
          </a:p>
          <a:p>
            <a:pPr>
              <a:defRPr/>
            </a:pPr>
            <a:r>
              <a:rPr lang="fr-BE" dirty="0" err="1" smtClean="0">
                <a:latin typeface="Arial Narrow" panose="020B0606020202030204" pitchFamily="34" charset="0"/>
              </a:rPr>
              <a:t>oestradiol</a:t>
            </a:r>
            <a:endParaRPr lang="fr-BE" dirty="0">
              <a:latin typeface="Arial Narrow" panose="020B0606020202030204" pitchFamily="34" charset="0"/>
            </a:endParaRPr>
          </a:p>
        </p:txBody>
      </p:sp>
      <p:sp>
        <p:nvSpPr>
          <p:cNvPr id="41" name="ZoneTexte 40"/>
          <p:cNvSpPr txBox="1"/>
          <p:nvPr/>
        </p:nvSpPr>
        <p:spPr>
          <a:xfrm>
            <a:off x="5689521" y="6095037"/>
            <a:ext cx="1952778" cy="646331"/>
          </a:xfrm>
          <a:prstGeom prst="rect">
            <a:avLst/>
          </a:prstGeom>
          <a:noFill/>
          <a:ln>
            <a:solidFill>
              <a:schemeClr val="accent4"/>
            </a:solidFill>
          </a:ln>
        </p:spPr>
        <p:txBody>
          <a:bodyPr wrap="none">
            <a:spAutoFit/>
          </a:bodyPr>
          <a:lstStyle/>
          <a:p>
            <a:pPr algn="ctr">
              <a:defRPr/>
            </a:pPr>
            <a:r>
              <a:rPr lang="fr-BE" dirty="0">
                <a:latin typeface="Arial Narrow" panose="020B0606020202030204" pitchFamily="34" charset="0"/>
              </a:rPr>
              <a:t>25 % </a:t>
            </a:r>
            <a:r>
              <a:rPr lang="fr-BE" dirty="0" smtClean="0">
                <a:latin typeface="Arial Narrow" panose="020B0606020202030204" pitchFamily="34" charset="0"/>
              </a:rPr>
              <a:t> of </a:t>
            </a:r>
            <a:r>
              <a:rPr lang="fr-BE" dirty="0" err="1" smtClean="0">
                <a:latin typeface="Arial Narrow" panose="020B0606020202030204" pitchFamily="34" charset="0"/>
              </a:rPr>
              <a:t>cows</a:t>
            </a:r>
            <a:r>
              <a:rPr lang="fr-BE" dirty="0" smtClean="0">
                <a:latin typeface="Arial Narrow" panose="020B0606020202030204" pitchFamily="34" charset="0"/>
              </a:rPr>
              <a:t> </a:t>
            </a:r>
            <a:r>
              <a:rPr lang="fr-BE" dirty="0">
                <a:latin typeface="Arial Narrow" panose="020B0606020202030204" pitchFamily="34" charset="0"/>
              </a:rPr>
              <a:t>&gt; 30 h</a:t>
            </a:r>
          </a:p>
          <a:p>
            <a:pPr algn="ctr">
              <a:defRPr/>
            </a:pPr>
            <a:r>
              <a:rPr lang="fr-BE" dirty="0">
                <a:latin typeface="Arial Narrow" panose="020B0606020202030204" pitchFamily="34" charset="0"/>
              </a:rPr>
              <a:t>10 % </a:t>
            </a:r>
            <a:r>
              <a:rPr lang="fr-BE" dirty="0" smtClean="0">
                <a:latin typeface="Arial Narrow" panose="020B0606020202030204" pitchFamily="34" charset="0"/>
              </a:rPr>
              <a:t> of </a:t>
            </a:r>
            <a:r>
              <a:rPr lang="fr-BE" dirty="0" err="1" smtClean="0">
                <a:latin typeface="Arial Narrow" panose="020B0606020202030204" pitchFamily="34" charset="0"/>
              </a:rPr>
              <a:t>cows</a:t>
            </a:r>
            <a:r>
              <a:rPr lang="fr-BE" dirty="0" smtClean="0">
                <a:latin typeface="Arial Narrow" panose="020B0606020202030204" pitchFamily="34" charset="0"/>
              </a:rPr>
              <a:t> </a:t>
            </a:r>
            <a:r>
              <a:rPr lang="fr-BE" dirty="0">
                <a:latin typeface="Arial Narrow" panose="020B0606020202030204" pitchFamily="34" charset="0"/>
              </a:rPr>
              <a:t>&gt; 36 h</a:t>
            </a:r>
          </a:p>
        </p:txBody>
      </p:sp>
      <p:sp>
        <p:nvSpPr>
          <p:cNvPr id="44" name="Rectangle 43"/>
          <p:cNvSpPr/>
          <p:nvPr/>
        </p:nvSpPr>
        <p:spPr>
          <a:xfrm>
            <a:off x="6461125" y="5952008"/>
            <a:ext cx="504825" cy="141288"/>
          </a:xfrm>
          <a:prstGeom prst="rect">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grpSp>
        <p:nvGrpSpPr>
          <p:cNvPr id="10" name="Groupe 9"/>
          <p:cNvGrpSpPr/>
          <p:nvPr/>
        </p:nvGrpSpPr>
        <p:grpSpPr>
          <a:xfrm>
            <a:off x="1471613" y="4679950"/>
            <a:ext cx="1295547" cy="1017032"/>
            <a:chOff x="1471613" y="4679950"/>
            <a:chExt cx="1295547" cy="1017032"/>
          </a:xfrm>
        </p:grpSpPr>
        <p:cxnSp>
          <p:nvCxnSpPr>
            <p:cNvPr id="9" name="Connecteur droit avec flèche 8"/>
            <p:cNvCxnSpPr/>
            <p:nvPr/>
          </p:nvCxnSpPr>
          <p:spPr>
            <a:xfrm>
              <a:off x="1808163" y="4679950"/>
              <a:ext cx="744537" cy="0"/>
            </a:xfrm>
            <a:prstGeom prst="straightConnector1">
              <a:avLst/>
            </a:prstGeom>
            <a:ln w="28575">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471613" y="5327650"/>
              <a:ext cx="1295547" cy="369332"/>
            </a:xfrm>
            <a:prstGeom prst="rect">
              <a:avLst/>
            </a:prstGeom>
            <a:noFill/>
            <a:ln>
              <a:solidFill>
                <a:schemeClr val="accent4"/>
              </a:solidFill>
            </a:ln>
          </p:spPr>
          <p:txBody>
            <a:bodyPr wrap="none">
              <a:spAutoFit/>
            </a:bodyPr>
            <a:lstStyle/>
            <a:p>
              <a:pPr>
                <a:defRPr/>
              </a:pPr>
              <a:r>
                <a:rPr lang="fr-BE" dirty="0">
                  <a:latin typeface="Arial Narrow" panose="020B0606020202030204" pitchFamily="34" charset="0"/>
                </a:rPr>
                <a:t>2,8 h </a:t>
              </a:r>
              <a:r>
                <a:rPr lang="fr-BE" dirty="0" smtClean="0">
                  <a:latin typeface="Arial Narrow" panose="020B0606020202030204" pitchFamily="34" charset="0"/>
                </a:rPr>
                <a:t>to </a:t>
              </a:r>
              <a:r>
                <a:rPr lang="fr-BE" dirty="0">
                  <a:latin typeface="Arial Narrow" panose="020B0606020202030204" pitchFamily="34" charset="0"/>
                </a:rPr>
                <a:t>9,1 h</a:t>
              </a:r>
            </a:p>
          </p:txBody>
        </p:sp>
        <p:cxnSp>
          <p:nvCxnSpPr>
            <p:cNvPr id="28" name="Connecteur droit 27"/>
            <p:cNvCxnSpPr/>
            <p:nvPr/>
          </p:nvCxnSpPr>
          <p:spPr>
            <a:xfrm>
              <a:off x="2181225" y="4679950"/>
              <a:ext cx="0" cy="647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122" name="ZoneTexte 45"/>
            <p:cNvSpPr txBox="1">
              <a:spLocks noChangeArrowheads="1"/>
            </p:cNvSpPr>
            <p:nvPr/>
          </p:nvSpPr>
          <p:spPr bwMode="auto">
            <a:xfrm>
              <a:off x="2247529" y="4930079"/>
              <a:ext cx="290464" cy="36933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dirty="0" smtClean="0">
                  <a:solidFill>
                    <a:schemeClr val="bg1"/>
                  </a:solidFill>
                  <a:latin typeface="Arial Narrow" panose="020B0606020202030204" pitchFamily="34" charset="0"/>
                </a:rPr>
                <a:t>2</a:t>
              </a:r>
              <a:endParaRPr lang="fr-BE" altLang="fr-FR" dirty="0">
                <a:solidFill>
                  <a:schemeClr val="bg1"/>
                </a:solidFill>
                <a:latin typeface="Arial Narrow" panose="020B0606020202030204" pitchFamily="34" charset="0"/>
              </a:endParaRPr>
            </a:p>
          </p:txBody>
        </p:sp>
      </p:grpSp>
      <p:grpSp>
        <p:nvGrpSpPr>
          <p:cNvPr id="7" name="Groupe 6"/>
          <p:cNvGrpSpPr/>
          <p:nvPr/>
        </p:nvGrpSpPr>
        <p:grpSpPr>
          <a:xfrm>
            <a:off x="2552700" y="4679950"/>
            <a:ext cx="5092700" cy="1281331"/>
            <a:chOff x="2552700" y="4679950"/>
            <a:chExt cx="5092700" cy="1281331"/>
          </a:xfrm>
        </p:grpSpPr>
        <p:cxnSp>
          <p:nvCxnSpPr>
            <p:cNvPr id="24" name="Connecteur droit avec flèche 23"/>
            <p:cNvCxnSpPr/>
            <p:nvPr/>
          </p:nvCxnSpPr>
          <p:spPr>
            <a:xfrm>
              <a:off x="2552700" y="4679950"/>
              <a:ext cx="5092700" cy="0"/>
            </a:xfrm>
            <a:prstGeom prst="straightConnector1">
              <a:avLst/>
            </a:prstGeom>
            <a:ln w="28575">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956515" y="5314950"/>
              <a:ext cx="1348447" cy="646331"/>
            </a:xfrm>
            <a:prstGeom prst="rect">
              <a:avLst/>
            </a:prstGeom>
            <a:noFill/>
            <a:ln>
              <a:solidFill>
                <a:schemeClr val="accent4"/>
              </a:solidFill>
            </a:ln>
          </p:spPr>
          <p:txBody>
            <a:bodyPr wrap="none">
              <a:spAutoFit/>
            </a:bodyPr>
            <a:lstStyle/>
            <a:p>
              <a:pPr algn="ctr">
                <a:defRPr/>
              </a:pPr>
              <a:r>
                <a:rPr lang="fr-BE" dirty="0" smtClean="0">
                  <a:latin typeface="Arial Narrow" panose="020B0606020202030204" pitchFamily="34" charset="0"/>
                </a:rPr>
                <a:t>27 h</a:t>
              </a:r>
              <a:endParaRPr lang="fr-BE" dirty="0">
                <a:latin typeface="Arial Narrow" panose="020B0606020202030204" pitchFamily="34" charset="0"/>
              </a:endParaRPr>
            </a:p>
            <a:p>
              <a:pPr algn="ctr">
                <a:defRPr/>
              </a:pPr>
              <a:r>
                <a:rPr lang="fr-BE" dirty="0">
                  <a:latin typeface="Arial Narrow" panose="020B0606020202030204" pitchFamily="34" charset="0"/>
                </a:rPr>
                <a:t>22,0 </a:t>
              </a:r>
              <a:r>
                <a:rPr lang="fr-BE" dirty="0" smtClean="0">
                  <a:latin typeface="Arial Narrow" panose="020B0606020202030204" pitchFamily="34" charset="0"/>
                </a:rPr>
                <a:t>to </a:t>
              </a:r>
              <a:r>
                <a:rPr lang="fr-BE" dirty="0">
                  <a:latin typeface="Arial Narrow" panose="020B0606020202030204" pitchFamily="34" charset="0"/>
                </a:rPr>
                <a:t>34,9 h</a:t>
              </a:r>
            </a:p>
          </p:txBody>
        </p:sp>
        <p:cxnSp>
          <p:nvCxnSpPr>
            <p:cNvPr id="30" name="Connecteur droit 29"/>
            <p:cNvCxnSpPr>
              <a:endCxn id="26" idx="0"/>
            </p:cNvCxnSpPr>
            <p:nvPr/>
          </p:nvCxnSpPr>
          <p:spPr>
            <a:xfrm>
              <a:off x="4630738" y="4688230"/>
              <a:ext cx="1" cy="6267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123" name="ZoneTexte 46"/>
            <p:cNvSpPr txBox="1">
              <a:spLocks noChangeArrowheads="1"/>
            </p:cNvSpPr>
            <p:nvPr/>
          </p:nvSpPr>
          <p:spPr bwMode="auto">
            <a:xfrm>
              <a:off x="4695204" y="4936123"/>
              <a:ext cx="290464" cy="36933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a:solidFill>
                    <a:schemeClr val="bg1"/>
                  </a:solidFill>
                  <a:latin typeface="Arial Narrow" panose="020B0606020202030204" pitchFamily="34" charset="0"/>
                </a:rPr>
                <a:t>3</a:t>
              </a:r>
            </a:p>
          </p:txBody>
        </p:sp>
      </p:grpSp>
      <p:grpSp>
        <p:nvGrpSpPr>
          <p:cNvPr id="21" name="Groupe 20"/>
          <p:cNvGrpSpPr/>
          <p:nvPr/>
        </p:nvGrpSpPr>
        <p:grpSpPr>
          <a:xfrm>
            <a:off x="1814513" y="4848072"/>
            <a:ext cx="5867400" cy="1065431"/>
            <a:chOff x="1814513" y="4848072"/>
            <a:chExt cx="5867400" cy="1065431"/>
          </a:xfrm>
        </p:grpSpPr>
        <p:cxnSp>
          <p:nvCxnSpPr>
            <p:cNvPr id="33" name="Connecteur droit 32"/>
            <p:cNvCxnSpPr>
              <a:endCxn id="31" idx="0"/>
            </p:cNvCxnSpPr>
            <p:nvPr/>
          </p:nvCxnSpPr>
          <p:spPr>
            <a:xfrm>
              <a:off x="6635750" y="4848072"/>
              <a:ext cx="1" cy="4191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814513" y="4848072"/>
              <a:ext cx="5867400" cy="0"/>
            </a:xfrm>
            <a:prstGeom prst="straightConnector1">
              <a:avLst/>
            </a:prstGeom>
            <a:ln w="28575">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899010" y="5267172"/>
              <a:ext cx="1473481" cy="646331"/>
            </a:xfrm>
            <a:prstGeom prst="rect">
              <a:avLst/>
            </a:prstGeom>
            <a:noFill/>
            <a:ln>
              <a:solidFill>
                <a:schemeClr val="accent4"/>
              </a:solidFill>
            </a:ln>
          </p:spPr>
          <p:txBody>
            <a:bodyPr wrap="none">
              <a:spAutoFit/>
            </a:bodyPr>
            <a:lstStyle/>
            <a:p>
              <a:pPr algn="ctr">
                <a:defRPr/>
              </a:pPr>
              <a:r>
                <a:rPr lang="fr-BE" dirty="0" smtClean="0">
                  <a:latin typeface="Arial Narrow" panose="020B0606020202030204" pitchFamily="34" charset="0"/>
                </a:rPr>
                <a:t>30 h</a:t>
              </a:r>
              <a:endParaRPr lang="fr-BE" dirty="0">
                <a:latin typeface="Arial Narrow" panose="020B0606020202030204" pitchFamily="34" charset="0"/>
              </a:endParaRPr>
            </a:p>
            <a:p>
              <a:pPr algn="ctr">
                <a:defRPr/>
              </a:pPr>
              <a:r>
                <a:rPr lang="fr-BE" dirty="0">
                  <a:latin typeface="Arial Narrow" panose="020B0606020202030204" pitchFamily="34" charset="0"/>
                </a:rPr>
                <a:t>(24,0 </a:t>
              </a:r>
              <a:r>
                <a:rPr lang="fr-BE" dirty="0" smtClean="0">
                  <a:latin typeface="Arial Narrow" panose="020B0606020202030204" pitchFamily="34" charset="0"/>
                </a:rPr>
                <a:t>to </a:t>
              </a:r>
              <a:r>
                <a:rPr lang="fr-BE" dirty="0">
                  <a:latin typeface="Arial Narrow" panose="020B0606020202030204" pitchFamily="34" charset="0"/>
                </a:rPr>
                <a:t>38,5 h)</a:t>
              </a:r>
            </a:p>
          </p:txBody>
        </p:sp>
        <p:sp>
          <p:nvSpPr>
            <p:cNvPr id="4124" name="ZoneTexte 47"/>
            <p:cNvSpPr txBox="1">
              <a:spLocks noChangeArrowheads="1"/>
            </p:cNvSpPr>
            <p:nvPr/>
          </p:nvSpPr>
          <p:spPr bwMode="auto">
            <a:xfrm>
              <a:off x="6724823" y="4888345"/>
              <a:ext cx="290464" cy="36933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dirty="0">
                  <a:solidFill>
                    <a:schemeClr val="bg1"/>
                  </a:solidFill>
                  <a:latin typeface="Arial Narrow" panose="020B0606020202030204" pitchFamily="34" charset="0"/>
                </a:rPr>
                <a:t>1</a:t>
              </a:r>
            </a:p>
          </p:txBody>
        </p:sp>
      </p:grpSp>
      <p:sp>
        <p:nvSpPr>
          <p:cNvPr id="49" name="ZoneTexte 48"/>
          <p:cNvSpPr txBox="1"/>
          <p:nvPr/>
        </p:nvSpPr>
        <p:spPr>
          <a:xfrm>
            <a:off x="7680534" y="5257677"/>
            <a:ext cx="1401345" cy="646331"/>
          </a:xfrm>
          <a:prstGeom prst="rect">
            <a:avLst/>
          </a:prstGeom>
          <a:noFill/>
          <a:ln>
            <a:solidFill>
              <a:schemeClr val="accent4"/>
            </a:solidFill>
          </a:ln>
        </p:spPr>
        <p:txBody>
          <a:bodyPr wrap="none">
            <a:spAutoFit/>
          </a:bodyPr>
          <a:lstStyle/>
          <a:p>
            <a:pPr algn="ctr">
              <a:defRPr/>
            </a:pPr>
            <a:r>
              <a:rPr lang="fr-BE" dirty="0" err="1" smtClean="0">
                <a:latin typeface="Arial Narrow" panose="020B0606020202030204" pitchFamily="34" charset="0"/>
              </a:rPr>
              <a:t>Depend</a:t>
            </a:r>
            <a:r>
              <a:rPr lang="fr-BE" dirty="0" smtClean="0">
                <a:latin typeface="Arial Narrow" panose="020B0606020202030204" pitchFamily="34" charset="0"/>
              </a:rPr>
              <a:t> more </a:t>
            </a:r>
            <a:endParaRPr lang="fr-BE" dirty="0">
              <a:latin typeface="Arial Narrow" panose="020B0606020202030204" pitchFamily="34" charset="0"/>
            </a:endParaRPr>
          </a:p>
          <a:p>
            <a:pPr algn="ctr">
              <a:defRPr/>
            </a:pPr>
            <a:r>
              <a:rPr lang="fr-BE" dirty="0" smtClean="0">
                <a:latin typeface="Arial Narrow" panose="020B0606020202030204" pitchFamily="34" charset="0"/>
              </a:rPr>
              <a:t>on </a:t>
            </a:r>
            <a:r>
              <a:rPr lang="fr-BE" dirty="0">
                <a:latin typeface="Arial Narrow" panose="020B0606020202030204" pitchFamily="34" charset="0"/>
              </a:rPr>
              <a:t>3</a:t>
            </a:r>
            <a:r>
              <a:rPr lang="fr-BE" dirty="0" smtClean="0">
                <a:latin typeface="Arial Narrow" panose="020B0606020202030204" pitchFamily="34" charset="0"/>
              </a:rPr>
              <a:t> </a:t>
            </a:r>
            <a:r>
              <a:rPr lang="fr-BE" dirty="0" err="1" smtClean="0">
                <a:latin typeface="Arial Narrow" panose="020B0606020202030204" pitchFamily="34" charset="0"/>
              </a:rPr>
              <a:t>than</a:t>
            </a:r>
            <a:r>
              <a:rPr lang="fr-BE" dirty="0" smtClean="0">
                <a:latin typeface="Arial Narrow" panose="020B0606020202030204" pitchFamily="34" charset="0"/>
              </a:rPr>
              <a:t> 2</a:t>
            </a:r>
            <a:endParaRPr lang="fr-BE" dirty="0">
              <a:latin typeface="Arial Narrow" panose="020B0606020202030204" pitchFamily="34" charset="0"/>
            </a:endParaRPr>
          </a:p>
        </p:txBody>
      </p:sp>
      <p:sp>
        <p:nvSpPr>
          <p:cNvPr id="51" name="ZoneTexte 50"/>
          <p:cNvSpPr txBox="1"/>
          <p:nvPr/>
        </p:nvSpPr>
        <p:spPr>
          <a:xfrm>
            <a:off x="3498850" y="3430741"/>
            <a:ext cx="2947988" cy="646331"/>
          </a:xfrm>
          <a:prstGeom prst="rect">
            <a:avLst/>
          </a:prstGeom>
          <a:solidFill>
            <a:srgbClr val="C00000"/>
          </a:solidFill>
          <a:ln>
            <a:solidFill>
              <a:schemeClr val="accent4"/>
            </a:solidFill>
          </a:ln>
        </p:spPr>
        <p:txBody>
          <a:bodyPr>
            <a:spAutoFit/>
          </a:bodyPr>
          <a:lstStyle/>
          <a:p>
            <a:pPr algn="ctr">
              <a:defRPr/>
            </a:pPr>
            <a:r>
              <a:rPr lang="fr-BE" dirty="0">
                <a:solidFill>
                  <a:schemeClr val="bg1"/>
                </a:solidFill>
                <a:latin typeface="Arial Narrow" panose="020B0606020202030204" pitchFamily="34" charset="0"/>
              </a:rPr>
              <a:t>Moment </a:t>
            </a:r>
            <a:r>
              <a:rPr lang="fr-BE" dirty="0" smtClean="0">
                <a:solidFill>
                  <a:schemeClr val="bg1"/>
                </a:solidFill>
                <a:latin typeface="Arial Narrow" panose="020B0606020202030204" pitchFamily="34" charset="0"/>
              </a:rPr>
              <a:t>of AI  </a:t>
            </a:r>
            <a:r>
              <a:rPr lang="fr-BE" dirty="0">
                <a:solidFill>
                  <a:schemeClr val="bg1"/>
                </a:solidFill>
                <a:latin typeface="Arial Narrow" panose="020B0606020202030204" pitchFamily="34" charset="0"/>
              </a:rPr>
              <a:t>:</a:t>
            </a:r>
          </a:p>
          <a:p>
            <a:pPr algn="ctr">
              <a:defRPr/>
            </a:pPr>
            <a:r>
              <a:rPr lang="fr-BE" dirty="0">
                <a:solidFill>
                  <a:schemeClr val="bg1"/>
                </a:solidFill>
                <a:latin typeface="Arial Narrow" panose="020B0606020202030204" pitchFamily="34" charset="0"/>
              </a:rPr>
              <a:t>24 </a:t>
            </a:r>
            <a:r>
              <a:rPr lang="fr-BE" dirty="0" smtClean="0">
                <a:solidFill>
                  <a:schemeClr val="bg1"/>
                </a:solidFill>
                <a:latin typeface="Arial Narrow" panose="020B0606020202030204" pitchFamily="34" charset="0"/>
              </a:rPr>
              <a:t>to </a:t>
            </a:r>
            <a:r>
              <a:rPr lang="fr-BE" dirty="0">
                <a:solidFill>
                  <a:schemeClr val="bg1"/>
                </a:solidFill>
                <a:latin typeface="Arial Narrow" panose="020B0606020202030204" pitchFamily="34" charset="0"/>
              </a:rPr>
              <a:t>4 h </a:t>
            </a:r>
            <a:r>
              <a:rPr lang="fr-BE" dirty="0" err="1" smtClean="0">
                <a:solidFill>
                  <a:schemeClr val="bg1"/>
                </a:solidFill>
                <a:latin typeface="Arial Narrow" panose="020B0606020202030204" pitchFamily="34" charset="0"/>
              </a:rPr>
              <a:t>before</a:t>
            </a:r>
            <a:r>
              <a:rPr lang="fr-BE" dirty="0" smtClean="0">
                <a:solidFill>
                  <a:schemeClr val="bg1"/>
                </a:solidFill>
                <a:latin typeface="Arial Narrow" panose="020B0606020202030204" pitchFamily="34" charset="0"/>
              </a:rPr>
              <a:t> </a:t>
            </a:r>
            <a:r>
              <a:rPr lang="fr-BE" dirty="0">
                <a:solidFill>
                  <a:schemeClr val="bg1"/>
                </a:solidFill>
                <a:latin typeface="Arial Narrow" panose="020B0606020202030204" pitchFamily="34" charset="0"/>
              </a:rPr>
              <a:t>ovulation </a:t>
            </a:r>
          </a:p>
        </p:txBody>
      </p:sp>
      <p:cxnSp>
        <p:nvCxnSpPr>
          <p:cNvPr id="53" name="Connecteur droit avec flèche 52"/>
          <p:cNvCxnSpPr>
            <a:stCxn id="31" idx="3"/>
            <a:endCxn id="49" idx="1"/>
          </p:cNvCxnSpPr>
          <p:nvPr/>
        </p:nvCxnSpPr>
        <p:spPr>
          <a:xfrm flipV="1">
            <a:off x="7372491" y="5580843"/>
            <a:ext cx="308043" cy="9495"/>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4464050" y="2276872"/>
            <a:ext cx="3435350" cy="92333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solidFill>
              <a:schemeClr val="accent4"/>
            </a:solidFill>
          </a:ln>
        </p:spPr>
        <p:txBody>
          <a:bodyPr wrap="square">
            <a:spAutoFit/>
          </a:bodyPr>
          <a:lstStyle/>
          <a:p>
            <a:pPr>
              <a:defRPr/>
            </a:pPr>
            <a:r>
              <a:rPr lang="fr-BE" dirty="0" err="1" smtClean="0">
                <a:latin typeface="Arial Narrow" panose="020B0606020202030204" pitchFamily="34" charset="0"/>
              </a:rPr>
              <a:t>Capacity</a:t>
            </a:r>
            <a:r>
              <a:rPr lang="fr-BE" dirty="0" smtClean="0">
                <a:latin typeface="Arial Narrow" panose="020B0606020202030204" pitchFamily="34" charset="0"/>
              </a:rPr>
              <a:t> of </a:t>
            </a:r>
            <a:r>
              <a:rPr lang="fr-BE" dirty="0" err="1" smtClean="0">
                <a:latin typeface="Arial Narrow" panose="020B0606020202030204" pitchFamily="34" charset="0"/>
              </a:rPr>
              <a:t>fertilization</a:t>
            </a:r>
            <a:r>
              <a:rPr lang="fr-BE" dirty="0" smtClean="0">
                <a:latin typeface="Arial Narrow" panose="020B0606020202030204" pitchFamily="34" charset="0"/>
              </a:rPr>
              <a:t> of </a:t>
            </a:r>
            <a:r>
              <a:rPr lang="fr-BE" dirty="0" err="1" smtClean="0">
                <a:latin typeface="Arial Narrow" panose="020B0606020202030204" pitchFamily="34" charset="0"/>
              </a:rPr>
              <a:t>spz</a:t>
            </a:r>
            <a:r>
              <a:rPr lang="fr-BE" dirty="0" smtClean="0">
                <a:latin typeface="Arial Narrow" panose="020B0606020202030204" pitchFamily="34" charset="0"/>
              </a:rPr>
              <a:t> : 24h </a:t>
            </a:r>
            <a:r>
              <a:rPr lang="fr-BE" dirty="0" err="1" smtClean="0">
                <a:latin typeface="Arial Narrow" panose="020B0606020202030204" pitchFamily="34" charset="0"/>
              </a:rPr>
              <a:t>Fertilization</a:t>
            </a:r>
            <a:r>
              <a:rPr lang="fr-BE" dirty="0" smtClean="0">
                <a:latin typeface="Arial Narrow" panose="020B0606020202030204" pitchFamily="34" charset="0"/>
              </a:rPr>
              <a:t> of oocyte </a:t>
            </a:r>
            <a:r>
              <a:rPr lang="fr-BE" dirty="0">
                <a:latin typeface="Arial Narrow" panose="020B0606020202030204" pitchFamily="34" charset="0"/>
              </a:rPr>
              <a:t>: 16 </a:t>
            </a:r>
            <a:r>
              <a:rPr lang="fr-BE" dirty="0" smtClean="0">
                <a:latin typeface="Arial Narrow" panose="020B0606020202030204" pitchFamily="34" charset="0"/>
              </a:rPr>
              <a:t>to </a:t>
            </a:r>
            <a:r>
              <a:rPr lang="fr-BE" dirty="0">
                <a:latin typeface="Arial Narrow" panose="020B0606020202030204" pitchFamily="34" charset="0"/>
              </a:rPr>
              <a:t>18 h</a:t>
            </a:r>
          </a:p>
          <a:p>
            <a:pPr>
              <a:defRPr/>
            </a:pPr>
            <a:r>
              <a:rPr lang="fr-BE" dirty="0" smtClean="0">
                <a:latin typeface="Arial Narrow" panose="020B0606020202030204" pitchFamily="34" charset="0"/>
              </a:rPr>
              <a:t>Migration of </a:t>
            </a:r>
            <a:r>
              <a:rPr lang="fr-BE" dirty="0" err="1" smtClean="0">
                <a:latin typeface="Arial Narrow" panose="020B0606020202030204" pitchFamily="34" charset="0"/>
              </a:rPr>
              <a:t>spz</a:t>
            </a:r>
            <a:r>
              <a:rPr lang="fr-BE" dirty="0" smtClean="0">
                <a:latin typeface="Arial Narrow" panose="020B0606020202030204" pitchFamily="34" charset="0"/>
              </a:rPr>
              <a:t> </a:t>
            </a:r>
            <a:r>
              <a:rPr lang="fr-BE" dirty="0">
                <a:latin typeface="Arial Narrow" panose="020B0606020202030204" pitchFamily="34" charset="0"/>
              </a:rPr>
              <a:t>: 6 </a:t>
            </a:r>
            <a:r>
              <a:rPr lang="fr-BE" dirty="0" smtClean="0">
                <a:latin typeface="Arial Narrow" panose="020B0606020202030204" pitchFamily="34" charset="0"/>
              </a:rPr>
              <a:t>to </a:t>
            </a:r>
            <a:r>
              <a:rPr lang="fr-BE" dirty="0">
                <a:latin typeface="Arial Narrow" panose="020B0606020202030204" pitchFamily="34" charset="0"/>
              </a:rPr>
              <a:t>8 h</a:t>
            </a:r>
          </a:p>
        </p:txBody>
      </p:sp>
      <p:sp>
        <p:nvSpPr>
          <p:cNvPr id="55" name="Rectangle 54"/>
          <p:cNvSpPr/>
          <p:nvPr/>
        </p:nvSpPr>
        <p:spPr>
          <a:xfrm>
            <a:off x="5824538" y="3215705"/>
            <a:ext cx="504825" cy="215036"/>
          </a:xfrm>
          <a:prstGeom prst="rect">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cxnSp>
        <p:nvCxnSpPr>
          <p:cNvPr id="63" name="Connecteur droit avec flèche 62"/>
          <p:cNvCxnSpPr/>
          <p:nvPr/>
        </p:nvCxnSpPr>
        <p:spPr>
          <a:xfrm flipV="1">
            <a:off x="2584450" y="2222500"/>
            <a:ext cx="0" cy="738188"/>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V="1">
            <a:off x="1778000" y="2222500"/>
            <a:ext cx="0" cy="738188"/>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5108668" y="788511"/>
            <a:ext cx="2554287" cy="120032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solidFill>
              <a:schemeClr val="accent4"/>
            </a:solidFill>
          </a:ln>
        </p:spPr>
        <p:txBody>
          <a:bodyPr>
            <a:spAutoFit/>
          </a:bodyPr>
          <a:lstStyle/>
          <a:p>
            <a:pPr>
              <a:defRPr/>
            </a:pPr>
            <a:r>
              <a:rPr lang="fr-BE" dirty="0">
                <a:latin typeface="Arial Narrow" panose="020B0606020202030204" pitchFamily="34" charset="0"/>
              </a:rPr>
              <a:t>% de </a:t>
            </a:r>
            <a:r>
              <a:rPr lang="fr-BE" dirty="0" err="1" smtClean="0">
                <a:latin typeface="Arial Narrow" panose="020B0606020202030204" pitchFamily="34" charset="0"/>
              </a:rPr>
              <a:t>pregnancy</a:t>
            </a:r>
            <a:r>
              <a:rPr lang="fr-BE" dirty="0" smtClean="0">
                <a:latin typeface="Arial Narrow" panose="020B0606020202030204" pitchFamily="34" charset="0"/>
              </a:rPr>
              <a:t> </a:t>
            </a:r>
            <a:r>
              <a:rPr lang="fr-BE" dirty="0">
                <a:latin typeface="Arial Narrow" panose="020B0606020202030204" pitchFamily="34" charset="0"/>
              </a:rPr>
              <a:t>/ ovulation</a:t>
            </a:r>
          </a:p>
          <a:p>
            <a:pPr>
              <a:defRPr/>
            </a:pPr>
            <a:r>
              <a:rPr lang="fr-BE" dirty="0">
                <a:latin typeface="Arial Narrow" panose="020B0606020202030204" pitchFamily="34" charset="0"/>
              </a:rPr>
              <a:t>6 %  </a:t>
            </a:r>
            <a:r>
              <a:rPr lang="fr-BE" dirty="0" smtClean="0">
                <a:latin typeface="Arial Narrow" panose="020B0606020202030204" pitchFamily="34" charset="0"/>
              </a:rPr>
              <a:t>if </a:t>
            </a:r>
            <a:r>
              <a:rPr lang="fr-BE" dirty="0">
                <a:latin typeface="Arial Narrow" panose="020B0606020202030204" pitchFamily="34" charset="0"/>
              </a:rPr>
              <a:t>48 </a:t>
            </a:r>
            <a:r>
              <a:rPr lang="fr-BE" dirty="0" smtClean="0">
                <a:latin typeface="Arial Narrow" panose="020B0606020202030204" pitchFamily="34" charset="0"/>
              </a:rPr>
              <a:t>to </a:t>
            </a:r>
            <a:r>
              <a:rPr lang="fr-BE" dirty="0">
                <a:latin typeface="Arial Narrow" panose="020B0606020202030204" pitchFamily="34" charset="0"/>
              </a:rPr>
              <a:t>32 h </a:t>
            </a:r>
            <a:r>
              <a:rPr lang="fr-BE" dirty="0" err="1" smtClean="0">
                <a:latin typeface="Arial Narrow" panose="020B0606020202030204" pitchFamily="34" charset="0"/>
              </a:rPr>
              <a:t>before</a:t>
            </a:r>
            <a:endParaRPr lang="fr-BE" dirty="0">
              <a:latin typeface="Arial Narrow" panose="020B0606020202030204" pitchFamily="34" charset="0"/>
            </a:endParaRPr>
          </a:p>
          <a:p>
            <a:pPr>
              <a:defRPr/>
            </a:pPr>
            <a:r>
              <a:rPr lang="fr-BE" dirty="0">
                <a:latin typeface="Arial Narrow" panose="020B0606020202030204" pitchFamily="34" charset="0"/>
              </a:rPr>
              <a:t>22 %  </a:t>
            </a:r>
            <a:r>
              <a:rPr lang="fr-BE" dirty="0" smtClean="0">
                <a:latin typeface="Arial Narrow" panose="020B0606020202030204" pitchFamily="34" charset="0"/>
              </a:rPr>
              <a:t>if </a:t>
            </a:r>
            <a:r>
              <a:rPr lang="fr-BE" dirty="0">
                <a:latin typeface="Arial Narrow" panose="020B0606020202030204" pitchFamily="34" charset="0"/>
              </a:rPr>
              <a:t>32 </a:t>
            </a:r>
            <a:r>
              <a:rPr lang="fr-BE" dirty="0" smtClean="0">
                <a:latin typeface="Arial Narrow" panose="020B0606020202030204" pitchFamily="34" charset="0"/>
              </a:rPr>
              <a:t>to </a:t>
            </a:r>
            <a:r>
              <a:rPr lang="fr-BE" dirty="0">
                <a:latin typeface="Arial Narrow" panose="020B0606020202030204" pitchFamily="34" charset="0"/>
              </a:rPr>
              <a:t>16 </a:t>
            </a:r>
            <a:r>
              <a:rPr lang="fr-BE" dirty="0" err="1" smtClean="0">
                <a:latin typeface="Arial Narrow" panose="020B0606020202030204" pitchFamily="34" charset="0"/>
              </a:rPr>
              <a:t>before</a:t>
            </a:r>
            <a:endParaRPr lang="fr-BE" dirty="0">
              <a:latin typeface="Arial Narrow" panose="020B0606020202030204" pitchFamily="34" charset="0"/>
            </a:endParaRPr>
          </a:p>
          <a:p>
            <a:pPr>
              <a:defRPr/>
            </a:pPr>
            <a:r>
              <a:rPr lang="fr-BE" dirty="0">
                <a:latin typeface="Arial Narrow" panose="020B0606020202030204" pitchFamily="34" charset="0"/>
              </a:rPr>
              <a:t>35 %  </a:t>
            </a:r>
            <a:r>
              <a:rPr lang="fr-BE" dirty="0" smtClean="0">
                <a:latin typeface="Arial Narrow" panose="020B0606020202030204" pitchFamily="34" charset="0"/>
              </a:rPr>
              <a:t>if </a:t>
            </a:r>
            <a:r>
              <a:rPr lang="fr-BE" dirty="0">
                <a:latin typeface="Arial Narrow" panose="020B0606020202030204" pitchFamily="34" charset="0"/>
              </a:rPr>
              <a:t>16 </a:t>
            </a:r>
            <a:r>
              <a:rPr lang="fr-BE" dirty="0" smtClean="0">
                <a:latin typeface="Arial Narrow" panose="020B0606020202030204" pitchFamily="34" charset="0"/>
              </a:rPr>
              <a:t>to </a:t>
            </a:r>
            <a:r>
              <a:rPr lang="fr-BE" dirty="0">
                <a:latin typeface="Arial Narrow" panose="020B0606020202030204" pitchFamily="34" charset="0"/>
              </a:rPr>
              <a:t>0 h </a:t>
            </a:r>
            <a:r>
              <a:rPr lang="fr-BE" dirty="0" err="1" smtClean="0">
                <a:latin typeface="Arial Narrow" panose="020B0606020202030204" pitchFamily="34" charset="0"/>
              </a:rPr>
              <a:t>before</a:t>
            </a:r>
            <a:endParaRPr lang="fr-BE" dirty="0">
              <a:latin typeface="Arial Narrow" panose="020B0606020202030204" pitchFamily="34" charset="0"/>
            </a:endParaRPr>
          </a:p>
        </p:txBody>
      </p:sp>
      <p:sp>
        <p:nvSpPr>
          <p:cNvPr id="69" name="Rectangle 68"/>
          <p:cNvSpPr/>
          <p:nvPr/>
        </p:nvSpPr>
        <p:spPr>
          <a:xfrm>
            <a:off x="6076950" y="1988841"/>
            <a:ext cx="504825" cy="288032"/>
          </a:xfrm>
          <a:prstGeom prst="rect">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grpSp>
        <p:nvGrpSpPr>
          <p:cNvPr id="4" name="Groupe 3"/>
          <p:cNvGrpSpPr/>
          <p:nvPr/>
        </p:nvGrpSpPr>
        <p:grpSpPr>
          <a:xfrm>
            <a:off x="971550" y="548680"/>
            <a:ext cx="3395663" cy="3483570"/>
            <a:chOff x="971550" y="548680"/>
            <a:chExt cx="3395663" cy="3483570"/>
          </a:xfrm>
        </p:grpSpPr>
        <p:sp>
          <p:nvSpPr>
            <p:cNvPr id="70" name="Flèche droite 69"/>
            <p:cNvSpPr/>
            <p:nvPr/>
          </p:nvSpPr>
          <p:spPr>
            <a:xfrm>
              <a:off x="1763713" y="3621088"/>
              <a:ext cx="744537" cy="411162"/>
            </a:xfrm>
            <a:prstGeom prst="rightArrow">
              <a:avLst/>
            </a:prstGeom>
            <a:solidFill>
              <a:srgbClr val="FFC00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cxnSp>
          <p:nvCxnSpPr>
            <p:cNvPr id="71" name="Connecteur droit avec flèche 70"/>
            <p:cNvCxnSpPr/>
            <p:nvPr/>
          </p:nvCxnSpPr>
          <p:spPr>
            <a:xfrm flipV="1">
              <a:off x="2195513" y="1196975"/>
              <a:ext cx="14287" cy="2503488"/>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971550" y="548680"/>
              <a:ext cx="3395663"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accent4"/>
              </a:solidFill>
            </a:ln>
          </p:spPr>
          <p:txBody>
            <a:bodyPr>
              <a:spAutoFit/>
            </a:bodyPr>
            <a:lstStyle/>
            <a:p>
              <a:pPr>
                <a:defRPr/>
              </a:pPr>
              <a:r>
                <a:rPr lang="fr-BE" dirty="0" smtClean="0">
                  <a:latin typeface="Arial Narrow" panose="020B0606020202030204" pitchFamily="34" charset="0"/>
                </a:rPr>
                <a:t>Delay of the </a:t>
              </a:r>
              <a:r>
                <a:rPr lang="fr-BE" dirty="0" err="1" smtClean="0">
                  <a:latin typeface="Arial Narrow" panose="020B0606020202030204" pitchFamily="34" charset="0"/>
                </a:rPr>
                <a:t>peak</a:t>
              </a:r>
              <a:r>
                <a:rPr lang="fr-BE" dirty="0" smtClean="0">
                  <a:latin typeface="Arial Narrow" panose="020B0606020202030204" pitchFamily="34" charset="0"/>
                </a:rPr>
                <a:t> if </a:t>
              </a:r>
              <a:r>
                <a:rPr lang="fr-BE" dirty="0" err="1" smtClean="0">
                  <a:latin typeface="Arial Narrow" panose="020B0606020202030204" pitchFamily="34" charset="0"/>
                </a:rPr>
                <a:t>less</a:t>
              </a:r>
              <a:r>
                <a:rPr lang="fr-BE" dirty="0" smtClean="0">
                  <a:latin typeface="Arial Narrow" panose="020B0606020202030204" pitchFamily="34" charset="0"/>
                </a:rPr>
                <a:t> </a:t>
              </a:r>
              <a:r>
                <a:rPr lang="fr-BE" dirty="0" err="1" smtClean="0">
                  <a:latin typeface="Arial Narrow" panose="020B0606020202030204" pitchFamily="34" charset="0"/>
                </a:rPr>
                <a:t>oestradiol</a:t>
              </a:r>
              <a:endParaRPr lang="fr-BE" dirty="0">
                <a:latin typeface="Arial Narrow" panose="020B0606020202030204" pitchFamily="34" charset="0"/>
              </a:endParaRPr>
            </a:p>
            <a:p>
              <a:pPr>
                <a:defRPr/>
              </a:pPr>
              <a:r>
                <a:rPr lang="fr-BE" dirty="0" smtClean="0">
                  <a:latin typeface="Arial Narrow" panose="020B0606020202030204" pitchFamily="34" charset="0"/>
                </a:rPr>
                <a:t>(</a:t>
              </a:r>
              <a:r>
                <a:rPr lang="fr-BE" dirty="0" err="1" smtClean="0">
                  <a:latin typeface="Arial Narrow" panose="020B0606020202030204" pitchFamily="34" charset="0"/>
                </a:rPr>
                <a:t>see</a:t>
              </a:r>
              <a:r>
                <a:rPr lang="fr-BE" dirty="0" smtClean="0">
                  <a:latin typeface="Arial Narrow" panose="020B0606020202030204" pitchFamily="34" charset="0"/>
                </a:rPr>
                <a:t> </a:t>
              </a:r>
              <a:r>
                <a:rPr lang="fr-BE" dirty="0" err="1" smtClean="0">
                  <a:latin typeface="Arial Narrow" panose="020B0606020202030204" pitchFamily="34" charset="0"/>
                </a:rPr>
                <a:t>milk</a:t>
              </a:r>
              <a:r>
                <a:rPr lang="fr-BE" dirty="0" smtClean="0">
                  <a:latin typeface="Arial Narrow" panose="020B0606020202030204" pitchFamily="34" charset="0"/>
                </a:rPr>
                <a:t> production </a:t>
              </a:r>
              <a:r>
                <a:rPr lang="fr-BE" dirty="0" err="1" smtClean="0">
                  <a:latin typeface="Arial Narrow" panose="020B0606020202030204" pitchFamily="34" charset="0"/>
                </a:rPr>
                <a:t>effect</a:t>
              </a:r>
              <a:r>
                <a:rPr lang="fr-BE" dirty="0" smtClean="0">
                  <a:latin typeface="Arial Narrow" panose="020B0606020202030204" pitchFamily="34" charset="0"/>
                </a:rPr>
                <a:t>)</a:t>
              </a:r>
              <a:endParaRPr lang="fr-BE" dirty="0">
                <a:latin typeface="Arial Narrow" panose="020B0606020202030204" pitchFamily="34" charset="0"/>
              </a:endParaRPr>
            </a:p>
          </p:txBody>
        </p:sp>
      </p:grpSp>
      <p:sp>
        <p:nvSpPr>
          <p:cNvPr id="74" name="ZoneTexte 73"/>
          <p:cNvSpPr txBox="1"/>
          <p:nvPr/>
        </p:nvSpPr>
        <p:spPr>
          <a:xfrm>
            <a:off x="4992263" y="154655"/>
            <a:ext cx="3810000" cy="461665"/>
          </a:xfrm>
          <a:prstGeom prst="rect">
            <a:avLst/>
          </a:prstGeom>
          <a:solidFill>
            <a:srgbClr val="000066"/>
          </a:solidFill>
          <a:ln>
            <a:solidFill>
              <a:schemeClr val="accent4"/>
            </a:solidFill>
          </a:ln>
        </p:spPr>
        <p:txBody>
          <a:bodyPr>
            <a:spAutoFit/>
          </a:bodyPr>
          <a:lstStyle/>
          <a:p>
            <a:pPr>
              <a:defRPr/>
            </a:pPr>
            <a:r>
              <a:rPr lang="fr-BE" sz="2400" dirty="0">
                <a:solidFill>
                  <a:schemeClr val="bg1"/>
                </a:solidFill>
                <a:latin typeface="Arial Narrow" panose="020B0606020202030204" pitchFamily="34" charset="0"/>
              </a:rPr>
              <a:t>Timing </a:t>
            </a:r>
            <a:r>
              <a:rPr lang="fr-BE" sz="2400" dirty="0" err="1">
                <a:solidFill>
                  <a:schemeClr val="bg1"/>
                </a:solidFill>
                <a:latin typeface="Arial Narrow" panose="020B0606020202030204" pitchFamily="34" charset="0"/>
              </a:rPr>
              <a:t>oestrus</a:t>
            </a:r>
            <a:r>
              <a:rPr lang="fr-BE" sz="2400" dirty="0">
                <a:solidFill>
                  <a:schemeClr val="bg1"/>
                </a:solidFill>
                <a:latin typeface="Arial Narrow" panose="020B0606020202030204" pitchFamily="34" charset="0"/>
              </a:rPr>
              <a:t> – IA - ovulation</a:t>
            </a:r>
          </a:p>
        </p:txBody>
      </p:sp>
    </p:spTree>
    <p:extLst>
      <p:ext uri="{BB962C8B-B14F-4D97-AF65-F5344CB8AC3E}">
        <p14:creationId xmlns:p14="http://schemas.microsoft.com/office/powerpoint/2010/main" val="9581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35" grpId="0" animBg="1"/>
      <p:bldP spid="36" grpId="0" animBg="1"/>
      <p:bldP spid="37" grpId="0" animBg="1"/>
      <p:bldP spid="38" grpId="0" animBg="1"/>
      <p:bldP spid="41" grpId="0" animBg="1"/>
      <p:bldP spid="44" grpId="0" animBg="1"/>
      <p:bldP spid="49" grpId="0" animBg="1"/>
      <p:bldP spid="51" grpId="0" animBg="1"/>
      <p:bldP spid="54" grpId="0" animBg="1"/>
      <p:bldP spid="55"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1897063" y="4532313"/>
            <a:ext cx="5314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54313" y="2951163"/>
            <a:ext cx="2568575" cy="15843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6" name="Triangle isocèle 5"/>
          <p:cNvSpPr/>
          <p:nvPr/>
        </p:nvSpPr>
        <p:spPr>
          <a:xfrm>
            <a:off x="3451225" y="2951163"/>
            <a:ext cx="215900" cy="1584325"/>
          </a:xfrm>
          <a:prstGeom prst="triangle">
            <a:avLst/>
          </a:prstGeom>
          <a:solidFill>
            <a:srgbClr val="FF3399"/>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14" name="ZoneTexte 13"/>
          <p:cNvSpPr txBox="1"/>
          <p:nvPr/>
        </p:nvSpPr>
        <p:spPr>
          <a:xfrm>
            <a:off x="3154363" y="4859868"/>
            <a:ext cx="891591" cy="369332"/>
          </a:xfrm>
          <a:prstGeom prst="rect">
            <a:avLst/>
          </a:prstGeom>
          <a:noFill/>
          <a:ln>
            <a:solidFill>
              <a:schemeClr val="accent4"/>
            </a:solidFill>
          </a:ln>
        </p:spPr>
        <p:txBody>
          <a:bodyPr wrap="none">
            <a:spAutoFit/>
          </a:bodyPr>
          <a:lstStyle/>
          <a:p>
            <a:pPr>
              <a:defRPr/>
            </a:pPr>
            <a:r>
              <a:rPr lang="fr-BE" dirty="0" err="1" smtClean="0">
                <a:latin typeface="Arial Narrow" panose="020B0606020202030204" pitchFamily="34" charset="0"/>
              </a:rPr>
              <a:t>LH</a:t>
            </a:r>
            <a:r>
              <a:rPr lang="fr-BE" dirty="0" smtClean="0">
                <a:latin typeface="Arial Narrow" panose="020B0606020202030204" pitchFamily="34" charset="0"/>
              </a:rPr>
              <a:t> </a:t>
            </a:r>
            <a:r>
              <a:rPr lang="fr-BE" dirty="0" err="1" smtClean="0">
                <a:latin typeface="Arial Narrow" panose="020B0606020202030204" pitchFamily="34" charset="0"/>
              </a:rPr>
              <a:t>peak</a:t>
            </a:r>
            <a:endParaRPr lang="fr-BE" dirty="0">
              <a:latin typeface="Arial Narrow" panose="020B0606020202030204" pitchFamily="34" charset="0"/>
            </a:endParaRPr>
          </a:p>
        </p:txBody>
      </p:sp>
      <p:sp>
        <p:nvSpPr>
          <p:cNvPr id="18" name="ZoneTexte 17"/>
          <p:cNvSpPr txBox="1"/>
          <p:nvPr/>
        </p:nvSpPr>
        <p:spPr>
          <a:xfrm>
            <a:off x="7308304" y="3451225"/>
            <a:ext cx="986167" cy="369332"/>
          </a:xfrm>
          <a:prstGeom prst="rect">
            <a:avLst/>
          </a:prstGeom>
          <a:noFill/>
          <a:ln>
            <a:solidFill>
              <a:schemeClr val="accent4"/>
            </a:solidFill>
          </a:ln>
        </p:spPr>
        <p:txBody>
          <a:bodyPr wrap="none">
            <a:spAutoFit/>
          </a:bodyPr>
          <a:lstStyle/>
          <a:p>
            <a:pPr>
              <a:defRPr/>
            </a:pPr>
            <a:r>
              <a:rPr lang="fr-BE" dirty="0">
                <a:latin typeface="Arial Narrow" panose="020B0606020202030204" pitchFamily="34" charset="0"/>
              </a:rPr>
              <a:t>Ovulation</a:t>
            </a:r>
          </a:p>
        </p:txBody>
      </p:sp>
      <p:sp>
        <p:nvSpPr>
          <p:cNvPr id="20" name="Lune 19"/>
          <p:cNvSpPr/>
          <p:nvPr/>
        </p:nvSpPr>
        <p:spPr>
          <a:xfrm>
            <a:off x="6789315" y="3030979"/>
            <a:ext cx="422698" cy="1227137"/>
          </a:xfrm>
          <a:prstGeom prst="moon">
            <a:avLst/>
          </a:prstGeom>
          <a:solidFill>
            <a:srgbClr val="0066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35" name="Triangle rectangle 34"/>
          <p:cNvSpPr/>
          <p:nvPr/>
        </p:nvSpPr>
        <p:spPr>
          <a:xfrm rot="16200000">
            <a:off x="1752600" y="3556000"/>
            <a:ext cx="1589088" cy="369888"/>
          </a:xfrm>
          <a:prstGeom prst="rtTriangle">
            <a:avLst/>
          </a:prstGeom>
          <a:solidFill>
            <a:srgbClr val="FFC00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36" name="Triangle rectangle 35"/>
          <p:cNvSpPr/>
          <p:nvPr/>
        </p:nvSpPr>
        <p:spPr>
          <a:xfrm rot="16200000" flipV="1">
            <a:off x="1336675" y="3506788"/>
            <a:ext cx="1589088" cy="468312"/>
          </a:xfrm>
          <a:prstGeom prst="rtTriangle">
            <a:avLst/>
          </a:prstGeom>
          <a:solidFill>
            <a:srgbClr val="FFFF66"/>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37" name="ZoneTexte 36"/>
          <p:cNvSpPr txBox="1"/>
          <p:nvPr/>
        </p:nvSpPr>
        <p:spPr>
          <a:xfrm>
            <a:off x="987425" y="2951163"/>
            <a:ext cx="1048685" cy="646331"/>
          </a:xfrm>
          <a:prstGeom prst="rect">
            <a:avLst/>
          </a:prstGeom>
          <a:solidFill>
            <a:srgbClr val="FFFF66"/>
          </a:solidFill>
          <a:ln>
            <a:solidFill>
              <a:schemeClr val="accent4"/>
            </a:solidFill>
          </a:ln>
        </p:spPr>
        <p:txBody>
          <a:bodyPr wrap="none">
            <a:spAutoFit/>
          </a:bodyPr>
          <a:lstStyle/>
          <a:p>
            <a:pPr>
              <a:defRPr/>
            </a:pPr>
            <a:r>
              <a:rPr lang="fr-BE" dirty="0" err="1" smtClean="0">
                <a:latin typeface="Arial Narrow" panose="020B0606020202030204" pitchFamily="34" charset="0"/>
              </a:rPr>
              <a:t>Decrease</a:t>
            </a:r>
            <a:r>
              <a:rPr lang="fr-BE" dirty="0" smtClean="0">
                <a:latin typeface="Arial Narrow" panose="020B0606020202030204" pitchFamily="34" charset="0"/>
              </a:rPr>
              <a:t> </a:t>
            </a:r>
          </a:p>
          <a:p>
            <a:pPr>
              <a:defRPr/>
            </a:pPr>
            <a:r>
              <a:rPr lang="fr-BE" dirty="0" smtClean="0">
                <a:latin typeface="Arial Narrow" panose="020B0606020202030204" pitchFamily="34" charset="0"/>
              </a:rPr>
              <a:t>Of P4</a:t>
            </a:r>
            <a:endParaRPr lang="fr-BE" dirty="0">
              <a:latin typeface="Arial Narrow" panose="020B0606020202030204" pitchFamily="34" charset="0"/>
            </a:endParaRPr>
          </a:p>
        </p:txBody>
      </p:sp>
      <p:sp>
        <p:nvSpPr>
          <p:cNvPr id="70" name="Flèche droite 69"/>
          <p:cNvSpPr/>
          <p:nvPr/>
        </p:nvSpPr>
        <p:spPr>
          <a:xfrm>
            <a:off x="2740025" y="3621088"/>
            <a:ext cx="744538" cy="411162"/>
          </a:xfrm>
          <a:prstGeom prst="rightArrow">
            <a:avLst/>
          </a:prstGeom>
          <a:solidFill>
            <a:srgbClr val="FFC00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latin typeface="Arial Narrow" panose="020B0606020202030204" pitchFamily="34" charset="0"/>
            </a:endParaRPr>
          </a:p>
        </p:txBody>
      </p:sp>
      <p:sp>
        <p:nvSpPr>
          <p:cNvPr id="74" name="ZoneTexte 73"/>
          <p:cNvSpPr txBox="1"/>
          <p:nvPr/>
        </p:nvSpPr>
        <p:spPr>
          <a:xfrm>
            <a:off x="4572000" y="179388"/>
            <a:ext cx="4376738" cy="461665"/>
          </a:xfrm>
          <a:prstGeom prst="rect">
            <a:avLst/>
          </a:prstGeom>
          <a:solidFill>
            <a:srgbClr val="000066"/>
          </a:solidFill>
          <a:ln>
            <a:solidFill>
              <a:schemeClr val="accent4"/>
            </a:solidFill>
          </a:ln>
        </p:spPr>
        <p:txBody>
          <a:bodyPr>
            <a:spAutoFit/>
          </a:bodyPr>
          <a:lstStyle/>
          <a:p>
            <a:pPr>
              <a:defRPr/>
            </a:pPr>
            <a:r>
              <a:rPr lang="fr-BE" sz="2400" dirty="0" err="1" smtClean="0">
                <a:solidFill>
                  <a:schemeClr val="bg1"/>
                </a:solidFill>
                <a:latin typeface="Arial Narrow" panose="020B0606020202030204" pitchFamily="34" charset="0"/>
              </a:rPr>
              <a:t>Detection</a:t>
            </a:r>
            <a:r>
              <a:rPr lang="fr-BE" sz="2400" dirty="0" smtClean="0">
                <a:solidFill>
                  <a:schemeClr val="bg1"/>
                </a:solidFill>
                <a:latin typeface="Arial Narrow" panose="020B0606020202030204" pitchFamily="34" charset="0"/>
              </a:rPr>
              <a:t> of the moment of ovulation</a:t>
            </a:r>
            <a:endParaRPr lang="fr-BE" sz="2400" dirty="0">
              <a:solidFill>
                <a:schemeClr val="bg1"/>
              </a:solidFill>
              <a:latin typeface="Arial Narrow" panose="020B0606020202030204" pitchFamily="34" charset="0"/>
            </a:endParaRPr>
          </a:p>
        </p:txBody>
      </p:sp>
      <p:grpSp>
        <p:nvGrpSpPr>
          <p:cNvPr id="2" name="Groupe 1"/>
          <p:cNvGrpSpPr/>
          <p:nvPr/>
        </p:nvGrpSpPr>
        <p:grpSpPr>
          <a:xfrm>
            <a:off x="504825" y="417438"/>
            <a:ext cx="2935419" cy="2528961"/>
            <a:chOff x="504825" y="417438"/>
            <a:chExt cx="2935419" cy="2528961"/>
          </a:xfrm>
        </p:grpSpPr>
        <p:cxnSp>
          <p:nvCxnSpPr>
            <p:cNvPr id="8" name="Connecteur droit avec flèche 7"/>
            <p:cNvCxnSpPr/>
            <p:nvPr/>
          </p:nvCxnSpPr>
          <p:spPr>
            <a:xfrm flipV="1">
              <a:off x="1359488" y="1340769"/>
              <a:ext cx="0" cy="1605630"/>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504825" y="417438"/>
              <a:ext cx="2935419" cy="923330"/>
            </a:xfrm>
            <a:prstGeom prst="rect">
              <a:avLst/>
            </a:prstGeom>
            <a:noFill/>
            <a:ln>
              <a:solidFill>
                <a:schemeClr val="accent4"/>
              </a:solidFill>
            </a:ln>
          </p:spPr>
          <p:txBody>
            <a:bodyPr wrap="none">
              <a:spAutoFit/>
            </a:bodyPr>
            <a:lstStyle/>
            <a:p>
              <a:pPr>
                <a:defRPr/>
              </a:pPr>
              <a:r>
                <a:rPr lang="fr-BE" dirty="0" smtClean="0">
                  <a:latin typeface="Arial Narrow" panose="020B0606020202030204" pitchFamily="34" charset="0"/>
                </a:rPr>
                <a:t>Palpation/US  </a:t>
              </a:r>
              <a:r>
                <a:rPr lang="fr-BE" dirty="0">
                  <a:latin typeface="Arial Narrow" panose="020B0606020202030204" pitchFamily="34" charset="0"/>
                </a:rPr>
                <a:t>:  </a:t>
              </a:r>
              <a:r>
                <a:rPr lang="fr-BE" dirty="0" smtClean="0">
                  <a:latin typeface="Arial Narrow" panose="020B0606020202030204" pitchFamily="34" charset="0"/>
                </a:rPr>
                <a:t>no CL or </a:t>
              </a:r>
              <a:r>
                <a:rPr lang="fr-BE" dirty="0">
                  <a:latin typeface="Arial Narrow" panose="020B0606020202030204" pitchFamily="34" charset="0"/>
                </a:rPr>
                <a:t>&lt; 1 cm</a:t>
              </a:r>
            </a:p>
            <a:p>
              <a:pPr>
                <a:defRPr/>
              </a:pPr>
              <a:r>
                <a:rPr lang="fr-BE" dirty="0">
                  <a:latin typeface="Arial Narrow" panose="020B0606020202030204" pitchFamily="34" charset="0"/>
                </a:rPr>
                <a:t>Dosage Elisa P4</a:t>
              </a:r>
            </a:p>
            <a:p>
              <a:pPr>
                <a:defRPr/>
              </a:pPr>
              <a:r>
                <a:rPr lang="fr-BE" dirty="0" err="1">
                  <a:latin typeface="Arial Narrow" panose="020B0606020202030204" pitchFamily="34" charset="0"/>
                </a:rPr>
                <a:t>Herd-navigator</a:t>
              </a:r>
              <a:r>
                <a:rPr lang="fr-BE" dirty="0">
                  <a:latin typeface="Arial Narrow" panose="020B0606020202030204" pitchFamily="34" charset="0"/>
                </a:rPr>
                <a:t> </a:t>
              </a:r>
              <a:r>
                <a:rPr lang="fr-BE" dirty="0" smtClean="0">
                  <a:latin typeface="Arial Narrow" panose="020B0606020202030204" pitchFamily="34" charset="0"/>
                </a:rPr>
                <a:t>and </a:t>
              </a:r>
              <a:r>
                <a:rPr lang="fr-BE" dirty="0" err="1" smtClean="0">
                  <a:latin typeface="Arial Narrow" panose="020B0606020202030204" pitchFamily="34" charset="0"/>
                </a:rPr>
                <a:t>lutéolysis</a:t>
              </a:r>
              <a:endParaRPr lang="fr-BE" dirty="0">
                <a:latin typeface="Arial Narrow" panose="020B0606020202030204" pitchFamily="34" charset="0"/>
              </a:endParaRPr>
            </a:p>
          </p:txBody>
        </p:sp>
      </p:grpSp>
      <p:sp>
        <p:nvSpPr>
          <p:cNvPr id="52" name="ZoneTexte 51"/>
          <p:cNvSpPr txBox="1"/>
          <p:nvPr/>
        </p:nvSpPr>
        <p:spPr>
          <a:xfrm>
            <a:off x="4067944" y="908720"/>
            <a:ext cx="3710183" cy="1754326"/>
          </a:xfrm>
          <a:prstGeom prst="rect">
            <a:avLst/>
          </a:prstGeom>
          <a:noFill/>
          <a:ln>
            <a:solidFill>
              <a:schemeClr val="accent4"/>
            </a:solidFill>
          </a:ln>
        </p:spPr>
        <p:txBody>
          <a:bodyPr wrap="none">
            <a:spAutoFit/>
          </a:bodyPr>
          <a:lstStyle/>
          <a:p>
            <a:pPr>
              <a:defRPr/>
            </a:pPr>
            <a:r>
              <a:rPr lang="fr-BE" dirty="0">
                <a:latin typeface="Arial Narrow" panose="020B0606020202030204" pitchFamily="34" charset="0"/>
              </a:rPr>
              <a:t>Palpation : </a:t>
            </a:r>
            <a:r>
              <a:rPr lang="fr-BE" dirty="0" err="1" smtClean="0">
                <a:latin typeface="Arial Narrow" panose="020B0606020202030204" pitchFamily="34" charset="0"/>
              </a:rPr>
              <a:t>tonicity</a:t>
            </a:r>
            <a:r>
              <a:rPr lang="fr-BE" dirty="0" smtClean="0">
                <a:latin typeface="Arial Narrow" panose="020B0606020202030204" pitchFamily="34" charset="0"/>
              </a:rPr>
              <a:t> of </a:t>
            </a:r>
            <a:r>
              <a:rPr lang="fr-BE" dirty="0" err="1" smtClean="0">
                <a:latin typeface="Arial Narrow" panose="020B0606020202030204" pitchFamily="34" charset="0"/>
              </a:rPr>
              <a:t>uterine</a:t>
            </a:r>
            <a:r>
              <a:rPr lang="fr-BE" dirty="0" smtClean="0">
                <a:latin typeface="Arial Narrow" panose="020B0606020202030204" pitchFamily="34" charset="0"/>
              </a:rPr>
              <a:t> </a:t>
            </a:r>
            <a:r>
              <a:rPr lang="fr-BE" dirty="0" err="1" smtClean="0">
                <a:latin typeface="Arial Narrow" panose="020B0606020202030204" pitchFamily="34" charset="0"/>
              </a:rPr>
              <a:t>horns</a:t>
            </a:r>
            <a:endParaRPr lang="fr-BE" dirty="0">
              <a:latin typeface="Arial Narrow" panose="020B0606020202030204" pitchFamily="34" charset="0"/>
            </a:endParaRPr>
          </a:p>
          <a:p>
            <a:pPr>
              <a:defRPr/>
            </a:pPr>
            <a:r>
              <a:rPr lang="fr-BE" dirty="0" err="1" smtClean="0">
                <a:latin typeface="Arial Narrow" panose="020B0606020202030204" pitchFamily="34" charset="0"/>
              </a:rPr>
              <a:t>Vaginoscopy</a:t>
            </a:r>
            <a:r>
              <a:rPr lang="fr-BE" dirty="0" smtClean="0">
                <a:latin typeface="Arial Narrow" panose="020B0606020202030204" pitchFamily="34" charset="0"/>
              </a:rPr>
              <a:t> : vaginal mucus  </a:t>
            </a:r>
            <a:endParaRPr lang="fr-BE" dirty="0">
              <a:latin typeface="Arial Narrow" panose="020B0606020202030204" pitchFamily="34" charset="0"/>
            </a:endParaRPr>
          </a:p>
          <a:p>
            <a:pPr>
              <a:defRPr/>
            </a:pPr>
            <a:r>
              <a:rPr lang="fr-BE" dirty="0" smtClean="0">
                <a:latin typeface="Arial Narrow" panose="020B0606020202030204" pitchFamily="34" charset="0"/>
              </a:rPr>
              <a:t>US  </a:t>
            </a:r>
            <a:r>
              <a:rPr lang="fr-BE" dirty="0">
                <a:latin typeface="Arial Narrow" panose="020B0606020202030204" pitchFamily="34" charset="0"/>
              </a:rPr>
              <a:t>: </a:t>
            </a:r>
            <a:r>
              <a:rPr lang="fr-BE" dirty="0" err="1" smtClean="0">
                <a:latin typeface="Arial Narrow" panose="020B0606020202030204" pitchFamily="34" charset="0"/>
              </a:rPr>
              <a:t>uterine</a:t>
            </a:r>
            <a:r>
              <a:rPr lang="fr-BE" dirty="0" smtClean="0">
                <a:latin typeface="Arial Narrow" panose="020B0606020202030204" pitchFamily="34" charset="0"/>
              </a:rPr>
              <a:t> mucus </a:t>
            </a:r>
            <a:endParaRPr lang="fr-BE" dirty="0">
              <a:latin typeface="Arial Narrow" panose="020B0606020202030204" pitchFamily="34" charset="0"/>
            </a:endParaRPr>
          </a:p>
          <a:p>
            <a:pPr>
              <a:defRPr/>
            </a:pPr>
            <a:r>
              <a:rPr lang="fr-BE" dirty="0" smtClean="0">
                <a:latin typeface="Arial Narrow" panose="020B0606020202030204" pitchFamily="34" charset="0"/>
              </a:rPr>
              <a:t>US : </a:t>
            </a:r>
            <a:r>
              <a:rPr lang="fr-BE" dirty="0" err="1" smtClean="0">
                <a:latin typeface="Arial Narrow" panose="020B0606020202030204" pitchFamily="34" charset="0"/>
              </a:rPr>
              <a:t>thickness</a:t>
            </a:r>
            <a:r>
              <a:rPr lang="fr-BE" dirty="0" smtClean="0">
                <a:latin typeface="Arial Narrow" panose="020B0606020202030204" pitchFamily="34" charset="0"/>
              </a:rPr>
              <a:t> of </a:t>
            </a:r>
            <a:r>
              <a:rPr lang="fr-BE" dirty="0" err="1" smtClean="0">
                <a:latin typeface="Arial Narrow" panose="020B0606020202030204" pitchFamily="34" charset="0"/>
              </a:rPr>
              <a:t>uterine</a:t>
            </a:r>
            <a:r>
              <a:rPr lang="fr-BE" dirty="0" smtClean="0">
                <a:latin typeface="Arial Narrow" panose="020B0606020202030204" pitchFamily="34" charset="0"/>
              </a:rPr>
              <a:t> </a:t>
            </a:r>
            <a:r>
              <a:rPr lang="fr-BE" dirty="0" err="1" smtClean="0">
                <a:latin typeface="Arial Narrow" panose="020B0606020202030204" pitchFamily="34" charset="0"/>
              </a:rPr>
              <a:t>wall</a:t>
            </a:r>
            <a:r>
              <a:rPr lang="fr-BE" dirty="0" smtClean="0">
                <a:latin typeface="Arial Narrow" panose="020B0606020202030204" pitchFamily="34" charset="0"/>
              </a:rPr>
              <a:t> (+ </a:t>
            </a:r>
            <a:r>
              <a:rPr lang="fr-BE" dirty="0">
                <a:latin typeface="Arial Narrow" panose="020B0606020202030204" pitchFamily="34" charset="0"/>
              </a:rPr>
              <a:t>4 mm)</a:t>
            </a:r>
          </a:p>
          <a:p>
            <a:pPr>
              <a:defRPr/>
            </a:pPr>
            <a:r>
              <a:rPr lang="fr-BE" dirty="0" smtClean="0">
                <a:latin typeface="Arial Narrow" panose="020B0606020202030204" pitchFamily="34" charset="0"/>
              </a:rPr>
              <a:t>Vaginal </a:t>
            </a:r>
            <a:r>
              <a:rPr lang="fr-BE" dirty="0" err="1" smtClean="0">
                <a:latin typeface="Arial Narrow" panose="020B0606020202030204" pitchFamily="34" charset="0"/>
              </a:rPr>
              <a:t>conductivity</a:t>
            </a:r>
            <a:r>
              <a:rPr lang="fr-BE" dirty="0" smtClean="0">
                <a:latin typeface="Arial Narrow" panose="020B0606020202030204" pitchFamily="34" charset="0"/>
              </a:rPr>
              <a:t>  </a:t>
            </a:r>
            <a:r>
              <a:rPr lang="fr-BE" dirty="0">
                <a:latin typeface="Arial Narrow" panose="020B0606020202030204" pitchFamily="34" charset="0"/>
              </a:rPr>
              <a:t>: min 18 h </a:t>
            </a:r>
            <a:r>
              <a:rPr lang="fr-BE" dirty="0" err="1" smtClean="0">
                <a:latin typeface="Arial Narrow" panose="020B0606020202030204" pitchFamily="34" charset="0"/>
              </a:rPr>
              <a:t>before</a:t>
            </a:r>
            <a:endParaRPr lang="fr-BE" dirty="0">
              <a:latin typeface="Arial Narrow" panose="020B0606020202030204" pitchFamily="34" charset="0"/>
            </a:endParaRPr>
          </a:p>
          <a:p>
            <a:pPr>
              <a:defRPr/>
            </a:pPr>
            <a:r>
              <a:rPr lang="fr-BE" dirty="0" smtClean="0">
                <a:latin typeface="Arial Narrow" panose="020B0606020202030204" pitchFamily="34" charset="0"/>
              </a:rPr>
              <a:t>Vaginal T</a:t>
            </a:r>
            <a:r>
              <a:rPr lang="fr-BE" dirty="0">
                <a:latin typeface="Arial Narrow" panose="020B0606020202030204" pitchFamily="34" charset="0"/>
              </a:rPr>
              <a:t>° vaginale : max </a:t>
            </a:r>
            <a:r>
              <a:rPr lang="fr-BE" dirty="0" err="1" smtClean="0">
                <a:latin typeface="Arial Narrow" panose="020B0606020202030204" pitchFamily="34" charset="0"/>
              </a:rPr>
              <a:t>when</a:t>
            </a:r>
            <a:r>
              <a:rPr lang="fr-BE" dirty="0" smtClean="0">
                <a:latin typeface="Arial Narrow" panose="020B0606020202030204" pitchFamily="34" charset="0"/>
              </a:rPr>
              <a:t> </a:t>
            </a:r>
            <a:r>
              <a:rPr lang="fr-BE" dirty="0" err="1" smtClean="0">
                <a:latin typeface="Arial Narrow" panose="020B0606020202030204" pitchFamily="34" charset="0"/>
              </a:rPr>
              <a:t>LH</a:t>
            </a:r>
            <a:r>
              <a:rPr lang="fr-BE" dirty="0" smtClean="0">
                <a:latin typeface="Arial Narrow" panose="020B0606020202030204" pitchFamily="34" charset="0"/>
              </a:rPr>
              <a:t> </a:t>
            </a:r>
            <a:r>
              <a:rPr lang="fr-BE" dirty="0" err="1" smtClean="0">
                <a:latin typeface="Arial Narrow" panose="020B0606020202030204" pitchFamily="34" charset="0"/>
              </a:rPr>
              <a:t>peak</a:t>
            </a:r>
            <a:r>
              <a:rPr lang="fr-BE" dirty="0" smtClean="0">
                <a:latin typeface="Arial Narrow" panose="020B0606020202030204" pitchFamily="34" charset="0"/>
              </a:rPr>
              <a:t> </a:t>
            </a:r>
            <a:endParaRPr lang="fr-BE" dirty="0">
              <a:latin typeface="Arial Narrow" panose="020B0606020202030204" pitchFamily="34" charset="0"/>
            </a:endParaRPr>
          </a:p>
        </p:txBody>
      </p:sp>
      <p:sp>
        <p:nvSpPr>
          <p:cNvPr id="10" name="Ellipse 9"/>
          <p:cNvSpPr/>
          <p:nvPr/>
        </p:nvSpPr>
        <p:spPr>
          <a:xfrm>
            <a:off x="3879850" y="3259138"/>
            <a:ext cx="936625" cy="963612"/>
          </a:xfrm>
          <a:prstGeom prst="ellipse">
            <a:avLst/>
          </a:prstGeom>
          <a:solidFill>
            <a:srgbClr val="0066FF"/>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err="1">
                <a:latin typeface="Arial Narrow" panose="020B0606020202030204" pitchFamily="34" charset="0"/>
              </a:rPr>
              <a:t>FOLL</a:t>
            </a:r>
            <a:endParaRPr lang="fr-BE" dirty="0">
              <a:latin typeface="Arial Narrow" panose="020B0606020202030204" pitchFamily="34" charset="0"/>
            </a:endParaRPr>
          </a:p>
        </p:txBody>
      </p:sp>
      <p:sp>
        <p:nvSpPr>
          <p:cNvPr id="57" name="ZoneTexte 56"/>
          <p:cNvSpPr txBox="1"/>
          <p:nvPr/>
        </p:nvSpPr>
        <p:spPr>
          <a:xfrm>
            <a:off x="2339752" y="5526088"/>
            <a:ext cx="3493264" cy="1200329"/>
          </a:xfrm>
          <a:prstGeom prst="rect">
            <a:avLst/>
          </a:prstGeom>
          <a:noFill/>
          <a:ln>
            <a:solidFill>
              <a:schemeClr val="accent4"/>
            </a:solidFill>
          </a:ln>
        </p:spPr>
        <p:txBody>
          <a:bodyPr wrap="none">
            <a:spAutoFit/>
          </a:bodyPr>
          <a:lstStyle/>
          <a:p>
            <a:pPr>
              <a:defRPr/>
            </a:pPr>
            <a:r>
              <a:rPr lang="fr-BE" dirty="0">
                <a:latin typeface="Arial Narrow" panose="020B0606020202030204" pitchFamily="34" charset="0"/>
              </a:rPr>
              <a:t>Palpation : </a:t>
            </a:r>
            <a:r>
              <a:rPr lang="fr-BE" dirty="0" err="1" smtClean="0">
                <a:latin typeface="Arial Narrow" panose="020B0606020202030204" pitchFamily="34" charset="0"/>
              </a:rPr>
              <a:t>firm</a:t>
            </a:r>
            <a:r>
              <a:rPr lang="fr-BE" dirty="0" smtClean="0">
                <a:latin typeface="Arial Narrow" panose="020B0606020202030204" pitchFamily="34" charset="0"/>
              </a:rPr>
              <a:t> vs soft</a:t>
            </a:r>
            <a:endParaRPr lang="fr-BE" dirty="0">
              <a:latin typeface="Arial Narrow" panose="020B0606020202030204" pitchFamily="34" charset="0"/>
            </a:endParaRPr>
          </a:p>
          <a:p>
            <a:pPr>
              <a:defRPr/>
            </a:pPr>
            <a:r>
              <a:rPr lang="fr-BE" dirty="0" smtClean="0">
                <a:latin typeface="Arial Narrow" panose="020B0606020202030204" pitchFamily="34" charset="0"/>
              </a:rPr>
              <a:t>US </a:t>
            </a:r>
            <a:r>
              <a:rPr lang="fr-BE" dirty="0">
                <a:latin typeface="Arial Narrow" panose="020B0606020202030204" pitchFamily="34" charset="0"/>
              </a:rPr>
              <a:t>: </a:t>
            </a:r>
            <a:r>
              <a:rPr lang="fr-BE" dirty="0" err="1" smtClean="0">
                <a:latin typeface="Arial Narrow" panose="020B0606020202030204" pitchFamily="34" charset="0"/>
              </a:rPr>
              <a:t>diameter</a:t>
            </a:r>
            <a:r>
              <a:rPr lang="fr-BE" dirty="0" smtClean="0">
                <a:latin typeface="Arial Narrow" panose="020B0606020202030204" pitchFamily="34" charset="0"/>
              </a:rPr>
              <a:t>  11 to </a:t>
            </a:r>
            <a:r>
              <a:rPr lang="fr-BE" dirty="0">
                <a:latin typeface="Arial Narrow" panose="020B0606020202030204" pitchFamily="34" charset="0"/>
              </a:rPr>
              <a:t>19 mm </a:t>
            </a:r>
          </a:p>
          <a:p>
            <a:pPr>
              <a:defRPr/>
            </a:pPr>
            <a:r>
              <a:rPr lang="fr-BE" dirty="0" smtClean="0">
                <a:latin typeface="Arial Narrow" panose="020B0606020202030204" pitchFamily="34" charset="0"/>
              </a:rPr>
              <a:t>US </a:t>
            </a:r>
            <a:r>
              <a:rPr lang="fr-BE" dirty="0">
                <a:latin typeface="Arial Narrow" panose="020B0606020202030204" pitchFamily="34" charset="0"/>
              </a:rPr>
              <a:t>: </a:t>
            </a:r>
            <a:r>
              <a:rPr lang="fr-BE" dirty="0" err="1" smtClean="0">
                <a:latin typeface="Arial Narrow" panose="020B0606020202030204" pitchFamily="34" charset="0"/>
              </a:rPr>
              <a:t>deformation</a:t>
            </a:r>
            <a:r>
              <a:rPr lang="fr-BE" dirty="0" smtClean="0">
                <a:latin typeface="Arial Narrow" panose="020B0606020202030204" pitchFamily="34" charset="0"/>
              </a:rPr>
              <a:t> </a:t>
            </a:r>
            <a:r>
              <a:rPr lang="fr-BE" dirty="0">
                <a:latin typeface="Arial Narrow" panose="020B0606020202030204" pitchFamily="34" charset="0"/>
              </a:rPr>
              <a:t>&lt; 4 h </a:t>
            </a:r>
            <a:r>
              <a:rPr lang="fr-BE" dirty="0" err="1" smtClean="0">
                <a:latin typeface="Arial Narrow" panose="020B0606020202030204" pitchFamily="34" charset="0"/>
              </a:rPr>
              <a:t>before</a:t>
            </a:r>
            <a:r>
              <a:rPr lang="fr-BE" dirty="0" smtClean="0">
                <a:latin typeface="Arial Narrow" panose="020B0606020202030204" pitchFamily="34" charset="0"/>
              </a:rPr>
              <a:t> </a:t>
            </a:r>
            <a:r>
              <a:rPr lang="fr-BE" dirty="0">
                <a:latin typeface="Arial Narrow" panose="020B0606020202030204" pitchFamily="34" charset="0"/>
              </a:rPr>
              <a:t>ovulation</a:t>
            </a:r>
          </a:p>
          <a:p>
            <a:pPr>
              <a:defRPr/>
            </a:pPr>
            <a:r>
              <a:rPr lang="fr-BE" dirty="0" smtClean="0">
                <a:latin typeface="Arial Narrow" panose="020B0606020202030204" pitchFamily="34" charset="0"/>
              </a:rPr>
              <a:t>Doppler </a:t>
            </a:r>
            <a:r>
              <a:rPr lang="fr-BE" dirty="0">
                <a:latin typeface="Arial Narrow" panose="020B0606020202030204" pitchFamily="34" charset="0"/>
              </a:rPr>
              <a:t>: </a:t>
            </a:r>
            <a:r>
              <a:rPr lang="fr-BE" dirty="0" err="1">
                <a:latin typeface="Arial Narrow" panose="020B0606020202030204" pitchFamily="34" charset="0"/>
              </a:rPr>
              <a:t>hypervascularisation</a:t>
            </a:r>
            <a:r>
              <a:rPr lang="fr-BE" dirty="0">
                <a:latin typeface="Arial Narrow" panose="020B0606020202030204" pitchFamily="34" charset="0"/>
              </a:rPr>
              <a:t> </a:t>
            </a:r>
            <a:r>
              <a:rPr lang="fr-BE" dirty="0" smtClean="0">
                <a:latin typeface="Arial Narrow" panose="020B0606020202030204" pitchFamily="34" charset="0"/>
              </a:rPr>
              <a:t>of </a:t>
            </a:r>
            <a:r>
              <a:rPr lang="fr-BE" dirty="0" err="1" smtClean="0">
                <a:latin typeface="Arial Narrow" panose="020B0606020202030204" pitchFamily="34" charset="0"/>
              </a:rPr>
              <a:t>theca</a:t>
            </a:r>
            <a:endParaRPr lang="fr-BE" dirty="0">
              <a:latin typeface="Arial Narrow" panose="020B0606020202030204" pitchFamily="34" charset="0"/>
            </a:endParaRPr>
          </a:p>
        </p:txBody>
      </p:sp>
      <p:cxnSp>
        <p:nvCxnSpPr>
          <p:cNvPr id="61" name="Connecteur droit avec flèche 60"/>
          <p:cNvCxnSpPr/>
          <p:nvPr/>
        </p:nvCxnSpPr>
        <p:spPr>
          <a:xfrm>
            <a:off x="2606941" y="1652588"/>
            <a:ext cx="1483766" cy="0"/>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stCxn id="10" idx="4"/>
          </p:cNvCxnSpPr>
          <p:nvPr/>
        </p:nvCxnSpPr>
        <p:spPr>
          <a:xfrm>
            <a:off x="4348163" y="4222750"/>
            <a:ext cx="0" cy="1303338"/>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2103438" y="2204864"/>
            <a:ext cx="1124026" cy="646331"/>
          </a:xfrm>
          <a:prstGeom prst="rect">
            <a:avLst/>
          </a:prstGeom>
          <a:solidFill>
            <a:srgbClr val="FFC000"/>
          </a:solidFill>
          <a:ln>
            <a:solidFill>
              <a:schemeClr val="accent4"/>
            </a:solidFill>
          </a:ln>
        </p:spPr>
        <p:txBody>
          <a:bodyPr wrap="none">
            <a:spAutoFit/>
          </a:bodyPr>
          <a:lstStyle/>
          <a:p>
            <a:pPr>
              <a:defRPr/>
            </a:pPr>
            <a:r>
              <a:rPr lang="fr-BE" dirty="0" err="1" smtClean="0">
                <a:latin typeface="Arial Narrow" panose="020B0606020202030204" pitchFamily="34" charset="0"/>
              </a:rPr>
              <a:t>Increase</a:t>
            </a:r>
            <a:r>
              <a:rPr lang="fr-BE" dirty="0" smtClean="0">
                <a:latin typeface="Arial Narrow" panose="020B0606020202030204" pitchFamily="34" charset="0"/>
              </a:rPr>
              <a:t> of</a:t>
            </a:r>
          </a:p>
          <a:p>
            <a:pPr>
              <a:defRPr/>
            </a:pPr>
            <a:r>
              <a:rPr lang="fr-BE" dirty="0" err="1" smtClean="0">
                <a:latin typeface="Arial Narrow" panose="020B0606020202030204" pitchFamily="34" charset="0"/>
              </a:rPr>
              <a:t>oestradiol</a:t>
            </a:r>
            <a:endParaRPr lang="fr-BE" dirty="0">
              <a:latin typeface="Arial Narrow" panose="020B0606020202030204" pitchFamily="34" charset="0"/>
            </a:endParaRPr>
          </a:p>
        </p:txBody>
      </p:sp>
      <p:cxnSp>
        <p:nvCxnSpPr>
          <p:cNvPr id="81" name="Connecteur droit 80"/>
          <p:cNvCxnSpPr/>
          <p:nvPr/>
        </p:nvCxnSpPr>
        <p:spPr>
          <a:xfrm>
            <a:off x="2606941" y="1652588"/>
            <a:ext cx="0" cy="4933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ZoneTexte 88"/>
          <p:cNvSpPr txBox="1"/>
          <p:nvPr/>
        </p:nvSpPr>
        <p:spPr>
          <a:xfrm>
            <a:off x="274638" y="4695825"/>
            <a:ext cx="1976823" cy="923330"/>
          </a:xfrm>
          <a:prstGeom prst="rect">
            <a:avLst/>
          </a:prstGeom>
          <a:noFill/>
          <a:ln>
            <a:solidFill>
              <a:schemeClr val="accent4"/>
            </a:solidFill>
          </a:ln>
        </p:spPr>
        <p:txBody>
          <a:bodyPr wrap="none">
            <a:spAutoFit/>
          </a:bodyPr>
          <a:lstStyle/>
          <a:p>
            <a:pPr>
              <a:defRPr/>
            </a:pPr>
            <a:r>
              <a:rPr lang="fr-BE" dirty="0" err="1" smtClean="0">
                <a:latin typeface="Arial Narrow" panose="020B0606020202030204" pitchFamily="34" charset="0"/>
              </a:rPr>
              <a:t>Detection</a:t>
            </a:r>
            <a:r>
              <a:rPr lang="fr-BE" dirty="0" smtClean="0">
                <a:latin typeface="Arial Narrow" panose="020B0606020202030204" pitchFamily="34" charset="0"/>
              </a:rPr>
              <a:t> in 40 </a:t>
            </a:r>
            <a:r>
              <a:rPr lang="fr-BE" dirty="0">
                <a:latin typeface="Arial Narrow" panose="020B0606020202030204" pitchFamily="34" charset="0"/>
              </a:rPr>
              <a:t>min </a:t>
            </a:r>
          </a:p>
          <a:p>
            <a:pPr>
              <a:defRPr/>
            </a:pPr>
            <a:r>
              <a:rPr lang="fr-BE" dirty="0" err="1" smtClean="0">
                <a:latin typeface="Arial Narrow" panose="020B0606020202030204" pitchFamily="34" charset="0"/>
              </a:rPr>
              <a:t>With</a:t>
            </a:r>
            <a:r>
              <a:rPr lang="fr-BE" dirty="0" smtClean="0">
                <a:latin typeface="Arial Narrow" panose="020B0606020202030204" pitchFamily="34" charset="0"/>
              </a:rPr>
              <a:t> </a:t>
            </a:r>
            <a:r>
              <a:rPr lang="fr-BE" dirty="0" err="1" smtClean="0">
                <a:latin typeface="Arial Narrow" panose="020B0606020202030204" pitchFamily="34" charset="0"/>
              </a:rPr>
              <a:t>Predibov</a:t>
            </a:r>
            <a:r>
              <a:rPr lang="fr-BE" dirty="0" smtClean="0">
                <a:latin typeface="Arial Narrow" panose="020B0606020202030204" pitchFamily="34" charset="0"/>
              </a:rPr>
              <a:t> test</a:t>
            </a:r>
            <a:endParaRPr lang="fr-BE" dirty="0">
              <a:latin typeface="Arial Narrow" panose="020B0606020202030204" pitchFamily="34" charset="0"/>
            </a:endParaRPr>
          </a:p>
          <a:p>
            <a:pPr>
              <a:defRPr/>
            </a:pPr>
            <a:r>
              <a:rPr lang="fr-BE" dirty="0" smtClean="0">
                <a:latin typeface="Arial Narrow" panose="020B0606020202030204" pitchFamily="34" charset="0"/>
              </a:rPr>
              <a:t>(</a:t>
            </a:r>
            <a:r>
              <a:rPr lang="fr-BE" dirty="0" err="1" smtClean="0">
                <a:latin typeface="Arial Narrow" panose="020B0606020202030204" pitchFamily="34" charset="0"/>
              </a:rPr>
              <a:t>under</a:t>
            </a:r>
            <a:r>
              <a:rPr lang="fr-BE" dirty="0" smtClean="0">
                <a:latin typeface="Arial Narrow" panose="020B0606020202030204" pitchFamily="34" charset="0"/>
              </a:rPr>
              <a:t> construction)  </a:t>
            </a:r>
            <a:endParaRPr lang="fr-BE" dirty="0">
              <a:latin typeface="Arial Narrow" panose="020B0606020202030204" pitchFamily="34" charset="0"/>
            </a:endParaRPr>
          </a:p>
        </p:txBody>
      </p:sp>
      <p:cxnSp>
        <p:nvCxnSpPr>
          <p:cNvPr id="94" name="Connecteur droit avec flèche 93"/>
          <p:cNvCxnSpPr>
            <a:stCxn id="14" idx="1"/>
          </p:cNvCxnSpPr>
          <p:nvPr/>
        </p:nvCxnSpPr>
        <p:spPr>
          <a:xfrm flipH="1">
            <a:off x="2251461" y="5044534"/>
            <a:ext cx="902902" cy="0"/>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6773117" y="4614863"/>
            <a:ext cx="1976823" cy="923330"/>
          </a:xfrm>
          <a:prstGeom prst="rect">
            <a:avLst/>
          </a:prstGeom>
          <a:noFill/>
          <a:ln>
            <a:solidFill>
              <a:schemeClr val="accent4"/>
            </a:solidFill>
          </a:ln>
        </p:spPr>
        <p:txBody>
          <a:bodyPr wrap="none">
            <a:spAutoFit/>
          </a:bodyPr>
          <a:lstStyle/>
          <a:p>
            <a:pPr>
              <a:defRPr/>
            </a:pPr>
            <a:r>
              <a:rPr lang="fr-BE" dirty="0">
                <a:latin typeface="Arial Narrow" panose="020B0606020202030204" pitchFamily="34" charset="0"/>
              </a:rPr>
              <a:t>Induction </a:t>
            </a:r>
            <a:r>
              <a:rPr lang="fr-BE" dirty="0" err="1" smtClean="0">
                <a:latin typeface="Arial Narrow" panose="020B0606020202030204" pitchFamily="34" charset="0"/>
              </a:rPr>
              <a:t>with</a:t>
            </a:r>
            <a:r>
              <a:rPr lang="fr-BE" dirty="0" smtClean="0">
                <a:latin typeface="Arial Narrow" panose="020B0606020202030204" pitchFamily="34" charset="0"/>
              </a:rPr>
              <a:t> GnRH </a:t>
            </a:r>
            <a:endParaRPr lang="fr-BE" dirty="0">
              <a:latin typeface="Arial Narrow" panose="020B0606020202030204" pitchFamily="34" charset="0"/>
            </a:endParaRPr>
          </a:p>
          <a:p>
            <a:pPr>
              <a:defRPr/>
            </a:pPr>
            <a:r>
              <a:rPr lang="fr-BE" dirty="0">
                <a:latin typeface="Arial Narrow" panose="020B0606020202030204" pitchFamily="34" charset="0"/>
              </a:rPr>
              <a:t>Ovulation &gt; 30 </a:t>
            </a:r>
            <a:r>
              <a:rPr lang="fr-BE" dirty="0" smtClean="0">
                <a:latin typeface="Arial Narrow" panose="020B0606020202030204" pitchFamily="34" charset="0"/>
              </a:rPr>
              <a:t>h</a:t>
            </a:r>
            <a:endParaRPr lang="fr-BE" dirty="0">
              <a:latin typeface="Arial Narrow" panose="020B0606020202030204" pitchFamily="34" charset="0"/>
            </a:endParaRPr>
          </a:p>
          <a:p>
            <a:pPr>
              <a:defRPr/>
            </a:pPr>
            <a:r>
              <a:rPr lang="fr-BE" dirty="0" smtClean="0">
                <a:latin typeface="Arial Narrow" panose="020B0606020202030204" pitchFamily="34" charset="0"/>
              </a:rPr>
              <a:t>AI </a:t>
            </a:r>
            <a:r>
              <a:rPr lang="fr-BE" dirty="0">
                <a:latin typeface="Arial Narrow" panose="020B0606020202030204" pitchFamily="34" charset="0"/>
              </a:rPr>
              <a:t>&gt; 10 à 20 h</a:t>
            </a:r>
          </a:p>
        </p:txBody>
      </p:sp>
      <p:cxnSp>
        <p:nvCxnSpPr>
          <p:cNvPr id="98" name="Connecteur droit avec flèche 97"/>
          <p:cNvCxnSpPr>
            <a:endCxn id="96" idx="0"/>
          </p:cNvCxnSpPr>
          <p:nvPr/>
        </p:nvCxnSpPr>
        <p:spPr>
          <a:xfrm>
            <a:off x="7761528" y="3826669"/>
            <a:ext cx="1" cy="788194"/>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444982" y="3405316"/>
            <a:ext cx="848309" cy="369332"/>
          </a:xfrm>
          <a:prstGeom prst="rect">
            <a:avLst/>
          </a:prstGeom>
          <a:solidFill>
            <a:srgbClr val="92D050"/>
          </a:solidFill>
          <a:ln>
            <a:solidFill>
              <a:schemeClr val="accent4"/>
            </a:solidFill>
          </a:ln>
        </p:spPr>
        <p:txBody>
          <a:bodyPr wrap="none">
            <a:spAutoFit/>
          </a:bodyPr>
          <a:lstStyle/>
          <a:p>
            <a:pPr>
              <a:defRPr/>
            </a:pPr>
            <a:r>
              <a:rPr lang="fr-BE" dirty="0" err="1">
                <a:latin typeface="Arial Narrow" panose="020B0606020202030204" pitchFamily="34" charset="0"/>
              </a:rPr>
              <a:t>O</a:t>
            </a:r>
            <a:r>
              <a:rPr lang="fr-BE" dirty="0" err="1" smtClean="0">
                <a:latin typeface="Arial Narrow" panose="020B0606020202030204" pitchFamily="34" charset="0"/>
              </a:rPr>
              <a:t>estrus</a:t>
            </a:r>
            <a:endParaRPr lang="fr-BE" dirty="0">
              <a:latin typeface="Arial Narrow" panose="020B0606020202030204" pitchFamily="34" charset="0"/>
            </a:endParaRPr>
          </a:p>
        </p:txBody>
      </p:sp>
    </p:spTree>
    <p:extLst>
      <p:ext uri="{BB962C8B-B14F-4D97-AF65-F5344CB8AC3E}">
        <p14:creationId xmlns:p14="http://schemas.microsoft.com/office/powerpoint/2010/main" val="15530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20" grpId="0" animBg="1"/>
      <p:bldP spid="35" grpId="0" animBg="1"/>
      <p:bldP spid="36" grpId="0" animBg="1"/>
      <p:bldP spid="37" grpId="0" animBg="1"/>
      <p:bldP spid="70" grpId="0" animBg="1"/>
      <p:bldP spid="52" grpId="0" animBg="1"/>
      <p:bldP spid="10" grpId="0" animBg="1"/>
      <p:bldP spid="57" grpId="0" animBg="1"/>
      <p:bldP spid="78" grpId="0" animBg="1"/>
      <p:bldP spid="89" grpId="0" animBg="1"/>
      <p:bldP spid="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ChangeArrowheads="1"/>
          </p:cNvSpPr>
          <p:nvPr/>
        </p:nvSpPr>
        <p:spPr bwMode="auto">
          <a:xfrm>
            <a:off x="4932363" y="3213100"/>
            <a:ext cx="935037" cy="288925"/>
          </a:xfrm>
          <a:prstGeom prst="rect">
            <a:avLst/>
          </a:prstGeom>
          <a:solidFill>
            <a:srgbClr val="0066FF"/>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3604" name="Rectangle 4"/>
          <p:cNvSpPr>
            <a:spLocks noChangeArrowheads="1"/>
          </p:cNvSpPr>
          <p:nvPr/>
        </p:nvSpPr>
        <p:spPr bwMode="auto">
          <a:xfrm>
            <a:off x="5867400" y="3213100"/>
            <a:ext cx="2736850" cy="288925"/>
          </a:xfrm>
          <a:prstGeom prst="rect">
            <a:avLst/>
          </a:prstGeom>
          <a:solidFill>
            <a:srgbClr val="FFFF00"/>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29701" name="Text Box 5"/>
          <p:cNvSpPr txBox="1">
            <a:spLocks noChangeArrowheads="1"/>
          </p:cNvSpPr>
          <p:nvPr/>
        </p:nvSpPr>
        <p:spPr bwMode="auto">
          <a:xfrm>
            <a:off x="8872538" y="2579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fr-BE" altLang="fr-FR" sz="2400">
              <a:latin typeface="Arial Narrow" pitchFamily="34" charset="0"/>
            </a:endParaRPr>
          </a:p>
        </p:txBody>
      </p:sp>
      <p:grpSp>
        <p:nvGrpSpPr>
          <p:cNvPr id="2" name="Group 6"/>
          <p:cNvGrpSpPr>
            <a:grpSpLocks/>
          </p:cNvGrpSpPr>
          <p:nvPr/>
        </p:nvGrpSpPr>
        <p:grpSpPr bwMode="auto">
          <a:xfrm>
            <a:off x="7788281" y="1430338"/>
            <a:ext cx="1374776" cy="1782762"/>
            <a:chOff x="4906" y="901"/>
            <a:chExt cx="866" cy="1123"/>
          </a:xfrm>
        </p:grpSpPr>
        <p:sp>
          <p:nvSpPr>
            <p:cNvPr id="29734" name="Text Box 7"/>
            <p:cNvSpPr txBox="1">
              <a:spLocks noChangeArrowheads="1"/>
            </p:cNvSpPr>
            <p:nvPr/>
          </p:nvSpPr>
          <p:spPr bwMode="auto">
            <a:xfrm>
              <a:off x="4906" y="901"/>
              <a:ext cx="8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BE" altLang="fr-FR" dirty="0">
                  <a:latin typeface="Arial Narrow" pitchFamily="34" charset="0"/>
                </a:rPr>
                <a:t>C</a:t>
              </a:r>
              <a:r>
                <a:rPr lang="fr-BE" altLang="fr-FR" dirty="0" smtClean="0">
                  <a:latin typeface="Arial Narrow" pitchFamily="34" charset="0"/>
                </a:rPr>
                <a:t>1 </a:t>
              </a:r>
              <a:r>
                <a:rPr lang="fr-BE" altLang="fr-FR" dirty="0">
                  <a:latin typeface="Arial Narrow" pitchFamily="34" charset="0"/>
                </a:rPr>
                <a:t>: 24 </a:t>
              </a:r>
              <a:r>
                <a:rPr lang="fr-BE" altLang="fr-FR" dirty="0" err="1" smtClean="0">
                  <a:latin typeface="Arial Narrow" pitchFamily="34" charset="0"/>
                </a:rPr>
                <a:t>mths</a:t>
              </a:r>
              <a:endParaRPr lang="fr-BE" altLang="fr-FR" dirty="0">
                <a:latin typeface="Arial Narrow" pitchFamily="34" charset="0"/>
              </a:endParaRPr>
            </a:p>
          </p:txBody>
        </p:sp>
        <p:sp>
          <p:nvSpPr>
            <p:cNvPr id="29735" name="Line 8"/>
            <p:cNvSpPr>
              <a:spLocks noChangeShapeType="1"/>
            </p:cNvSpPr>
            <p:nvPr/>
          </p:nvSpPr>
          <p:spPr bwMode="auto">
            <a:xfrm flipV="1">
              <a:off x="5420" y="1162"/>
              <a:ext cx="0" cy="8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grpSp>
      <p:sp>
        <p:nvSpPr>
          <p:cNvPr id="153609" name="Text Box 9"/>
          <p:cNvSpPr txBox="1">
            <a:spLocks noChangeArrowheads="1"/>
          </p:cNvSpPr>
          <p:nvPr/>
        </p:nvSpPr>
        <p:spPr bwMode="auto">
          <a:xfrm>
            <a:off x="468313" y="1071563"/>
            <a:ext cx="6174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BE" altLang="fr-FR" dirty="0" err="1" smtClean="0">
                <a:latin typeface="Arial Narrow" pitchFamily="34" charset="0"/>
              </a:rPr>
              <a:t>Birth</a:t>
            </a:r>
            <a:endParaRPr lang="fr-BE" altLang="fr-FR" dirty="0">
              <a:latin typeface="Arial Narrow" pitchFamily="34" charset="0"/>
            </a:endParaRPr>
          </a:p>
        </p:txBody>
      </p:sp>
      <p:sp>
        <p:nvSpPr>
          <p:cNvPr id="153610" name="Line 10"/>
          <p:cNvSpPr>
            <a:spLocks noChangeShapeType="1"/>
          </p:cNvSpPr>
          <p:nvPr/>
        </p:nvSpPr>
        <p:spPr bwMode="auto">
          <a:xfrm flipV="1">
            <a:off x="468313" y="1557338"/>
            <a:ext cx="0" cy="16557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11" name="Rectangle 11"/>
          <p:cNvSpPr>
            <a:spLocks noChangeArrowheads="1"/>
          </p:cNvSpPr>
          <p:nvPr/>
        </p:nvSpPr>
        <p:spPr bwMode="auto">
          <a:xfrm>
            <a:off x="4067175" y="3213100"/>
            <a:ext cx="865188" cy="288925"/>
          </a:xfrm>
          <a:prstGeom prst="rect">
            <a:avLst/>
          </a:prstGeom>
          <a:solidFill>
            <a:srgbClr val="008000"/>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3612" name="Rectangle 12"/>
          <p:cNvSpPr>
            <a:spLocks noChangeArrowheads="1"/>
          </p:cNvSpPr>
          <p:nvPr/>
        </p:nvSpPr>
        <p:spPr bwMode="auto">
          <a:xfrm>
            <a:off x="468313" y="3213100"/>
            <a:ext cx="3598862" cy="288925"/>
          </a:xfrm>
          <a:prstGeom prst="rect">
            <a:avLst/>
          </a:prstGeom>
          <a:solidFill>
            <a:srgbClr val="00FF00"/>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3613" name="Line 13"/>
          <p:cNvSpPr>
            <a:spLocks noChangeShapeType="1"/>
          </p:cNvSpPr>
          <p:nvPr/>
        </p:nvSpPr>
        <p:spPr bwMode="auto">
          <a:xfrm flipV="1">
            <a:off x="4067175" y="1916113"/>
            <a:ext cx="0" cy="12969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14" name="Text Box 14"/>
          <p:cNvSpPr txBox="1">
            <a:spLocks noChangeArrowheads="1"/>
          </p:cNvSpPr>
          <p:nvPr/>
        </p:nvSpPr>
        <p:spPr bwMode="auto">
          <a:xfrm>
            <a:off x="3419475" y="1196975"/>
            <a:ext cx="1715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Puberty</a:t>
            </a:r>
            <a:r>
              <a:rPr lang="fr-BE" altLang="fr-FR" dirty="0" smtClean="0">
                <a:latin typeface="Arial Narrow" pitchFamily="34" charset="0"/>
              </a:rPr>
              <a:t> </a:t>
            </a:r>
            <a:r>
              <a:rPr lang="fr-BE" altLang="fr-FR" dirty="0">
                <a:latin typeface="Arial Narrow" pitchFamily="34" charset="0"/>
              </a:rPr>
              <a:t>12 </a:t>
            </a:r>
            <a:r>
              <a:rPr lang="fr-BE" altLang="fr-FR" dirty="0" err="1" smtClean="0">
                <a:latin typeface="Arial Narrow" pitchFamily="34" charset="0"/>
              </a:rPr>
              <a:t>mths</a:t>
            </a:r>
            <a:endParaRPr lang="fr-BE" altLang="fr-FR" dirty="0">
              <a:latin typeface="Arial Narrow" pitchFamily="34" charset="0"/>
            </a:endParaRPr>
          </a:p>
        </p:txBody>
      </p:sp>
      <p:sp>
        <p:nvSpPr>
          <p:cNvPr id="153615" name="Text Box 15"/>
          <p:cNvSpPr txBox="1">
            <a:spLocks noChangeArrowheads="1"/>
          </p:cNvSpPr>
          <p:nvPr/>
        </p:nvSpPr>
        <p:spPr bwMode="auto">
          <a:xfrm>
            <a:off x="4695825" y="1766888"/>
            <a:ext cx="1670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smtClean="0">
                <a:latin typeface="Arial Narrow" pitchFamily="34" charset="0"/>
              </a:rPr>
              <a:t>1</a:t>
            </a:r>
            <a:r>
              <a:rPr lang="fr-BE" altLang="fr-FR" baseline="30000" dirty="0" smtClean="0">
                <a:latin typeface="Arial Narrow" pitchFamily="34" charset="0"/>
              </a:rPr>
              <a:t>ère</a:t>
            </a:r>
            <a:r>
              <a:rPr lang="fr-BE" altLang="fr-FR" dirty="0" smtClean="0">
                <a:latin typeface="Arial Narrow" pitchFamily="34" charset="0"/>
              </a:rPr>
              <a:t> AI : </a:t>
            </a:r>
            <a:r>
              <a:rPr lang="fr-BE" altLang="fr-FR" dirty="0">
                <a:latin typeface="Arial Narrow" pitchFamily="34" charset="0"/>
              </a:rPr>
              <a:t>14 </a:t>
            </a:r>
            <a:r>
              <a:rPr lang="fr-BE" altLang="fr-FR" dirty="0" err="1" smtClean="0">
                <a:latin typeface="Arial Narrow" pitchFamily="34" charset="0"/>
              </a:rPr>
              <a:t>mths</a:t>
            </a:r>
            <a:endParaRPr lang="fr-BE" altLang="fr-FR" dirty="0">
              <a:latin typeface="Arial Narrow" pitchFamily="34" charset="0"/>
            </a:endParaRPr>
          </a:p>
        </p:txBody>
      </p:sp>
      <p:sp>
        <p:nvSpPr>
          <p:cNvPr id="153616" name="Text Box 16"/>
          <p:cNvSpPr txBox="1">
            <a:spLocks noChangeArrowheads="1"/>
          </p:cNvSpPr>
          <p:nvPr/>
        </p:nvSpPr>
        <p:spPr bwMode="auto">
          <a:xfrm>
            <a:off x="5775325" y="2414588"/>
            <a:ext cx="2395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Beginning</a:t>
            </a:r>
            <a:r>
              <a:rPr lang="fr-BE" altLang="fr-FR" dirty="0" smtClean="0">
                <a:latin typeface="Arial Narrow" pitchFamily="34" charset="0"/>
              </a:rPr>
              <a:t> of </a:t>
            </a:r>
            <a:r>
              <a:rPr lang="fr-BE" altLang="fr-FR" dirty="0" err="1" smtClean="0">
                <a:latin typeface="Arial Narrow" pitchFamily="34" charset="0"/>
              </a:rPr>
              <a:t>pregnancy</a:t>
            </a:r>
            <a:endParaRPr lang="fr-BE" altLang="fr-FR" dirty="0">
              <a:latin typeface="Arial Narrow" pitchFamily="34" charset="0"/>
            </a:endParaRPr>
          </a:p>
        </p:txBody>
      </p:sp>
      <p:sp>
        <p:nvSpPr>
          <p:cNvPr id="153617" name="Line 17"/>
          <p:cNvSpPr>
            <a:spLocks noChangeShapeType="1"/>
          </p:cNvSpPr>
          <p:nvPr/>
        </p:nvSpPr>
        <p:spPr bwMode="auto">
          <a:xfrm flipV="1">
            <a:off x="5867400" y="2781300"/>
            <a:ext cx="0" cy="431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18" name="Line 18"/>
          <p:cNvSpPr>
            <a:spLocks noChangeShapeType="1"/>
          </p:cNvSpPr>
          <p:nvPr/>
        </p:nvSpPr>
        <p:spPr bwMode="auto">
          <a:xfrm flipV="1">
            <a:off x="4932363" y="2205038"/>
            <a:ext cx="0" cy="100806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19" name="Text Box 19"/>
          <p:cNvSpPr txBox="1">
            <a:spLocks noChangeArrowheads="1"/>
          </p:cNvSpPr>
          <p:nvPr/>
        </p:nvSpPr>
        <p:spPr bwMode="auto">
          <a:xfrm>
            <a:off x="1042988" y="4005263"/>
            <a:ext cx="1471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Physiological</a:t>
            </a:r>
            <a:r>
              <a:rPr lang="fr-BE" altLang="fr-FR" dirty="0" smtClean="0">
                <a:latin typeface="Arial Narrow" pitchFamily="34" charset="0"/>
              </a:rPr>
              <a:t> </a:t>
            </a:r>
          </a:p>
          <a:p>
            <a:pPr eaLnBrk="1" hangingPunct="1"/>
            <a:r>
              <a:rPr lang="fr-BE" altLang="fr-FR" dirty="0" smtClean="0">
                <a:latin typeface="Arial Narrow" pitchFamily="34" charset="0"/>
              </a:rPr>
              <a:t>anoestrus</a:t>
            </a:r>
            <a:endParaRPr lang="fr-BE" altLang="fr-FR" dirty="0">
              <a:latin typeface="Arial Narrow" pitchFamily="34" charset="0"/>
            </a:endParaRPr>
          </a:p>
        </p:txBody>
      </p:sp>
      <p:sp>
        <p:nvSpPr>
          <p:cNvPr id="153620" name="AutoShape 20"/>
          <p:cNvSpPr>
            <a:spLocks noChangeArrowheads="1"/>
          </p:cNvSpPr>
          <p:nvPr/>
        </p:nvSpPr>
        <p:spPr bwMode="auto">
          <a:xfrm flipV="1">
            <a:off x="4067175" y="50847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3621" name="Text Box 21"/>
          <p:cNvSpPr txBox="1">
            <a:spLocks noChangeArrowheads="1"/>
          </p:cNvSpPr>
          <p:nvPr/>
        </p:nvSpPr>
        <p:spPr bwMode="auto">
          <a:xfrm>
            <a:off x="3995738" y="4005263"/>
            <a:ext cx="935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Waiting</a:t>
            </a:r>
            <a:r>
              <a:rPr lang="fr-BE" altLang="fr-FR" dirty="0" smtClean="0">
                <a:latin typeface="Arial Narrow" pitchFamily="34" charset="0"/>
              </a:rPr>
              <a:t> </a:t>
            </a:r>
          </a:p>
          <a:p>
            <a:pPr eaLnBrk="1" hangingPunct="1"/>
            <a:r>
              <a:rPr lang="fr-BE" altLang="fr-FR" dirty="0" err="1" smtClean="0">
                <a:latin typeface="Arial Narrow" pitchFamily="34" charset="0"/>
              </a:rPr>
              <a:t>period</a:t>
            </a:r>
            <a:endParaRPr lang="fr-BE" altLang="fr-FR" dirty="0">
              <a:latin typeface="Arial Narrow" pitchFamily="34" charset="0"/>
            </a:endParaRPr>
          </a:p>
        </p:txBody>
      </p:sp>
      <p:sp>
        <p:nvSpPr>
          <p:cNvPr id="153622" name="Text Box 22"/>
          <p:cNvSpPr txBox="1">
            <a:spLocks noChangeArrowheads="1"/>
          </p:cNvSpPr>
          <p:nvPr/>
        </p:nvSpPr>
        <p:spPr bwMode="auto">
          <a:xfrm>
            <a:off x="5076825" y="4005263"/>
            <a:ext cx="15055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smtClean="0">
                <a:latin typeface="Arial Narrow" pitchFamily="34" charset="0"/>
              </a:rPr>
              <a:t>Reproduction </a:t>
            </a:r>
          </a:p>
          <a:p>
            <a:pPr eaLnBrk="1" hangingPunct="1"/>
            <a:r>
              <a:rPr lang="fr-BE" altLang="fr-FR" dirty="0" err="1" smtClean="0">
                <a:latin typeface="Arial Narrow" pitchFamily="34" charset="0"/>
              </a:rPr>
              <a:t>period</a:t>
            </a:r>
            <a:endParaRPr lang="fr-BE" altLang="fr-FR" dirty="0">
              <a:latin typeface="Arial Narrow" pitchFamily="34" charset="0"/>
            </a:endParaRPr>
          </a:p>
        </p:txBody>
      </p:sp>
      <p:sp>
        <p:nvSpPr>
          <p:cNvPr id="153623" name="Line 23"/>
          <p:cNvSpPr>
            <a:spLocks noChangeShapeType="1"/>
          </p:cNvSpPr>
          <p:nvPr/>
        </p:nvSpPr>
        <p:spPr bwMode="auto">
          <a:xfrm>
            <a:off x="1619250" y="3500438"/>
            <a:ext cx="0" cy="5762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24" name="Line 24"/>
          <p:cNvSpPr>
            <a:spLocks noChangeShapeType="1"/>
          </p:cNvSpPr>
          <p:nvPr/>
        </p:nvSpPr>
        <p:spPr bwMode="auto">
          <a:xfrm>
            <a:off x="4427538" y="3500438"/>
            <a:ext cx="0" cy="5048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25" name="Line 25"/>
          <p:cNvSpPr>
            <a:spLocks noChangeShapeType="1"/>
          </p:cNvSpPr>
          <p:nvPr/>
        </p:nvSpPr>
        <p:spPr bwMode="auto">
          <a:xfrm>
            <a:off x="5364163" y="3500438"/>
            <a:ext cx="0" cy="5048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26" name="AutoShape 26"/>
          <p:cNvSpPr>
            <a:spLocks noChangeArrowheads="1"/>
          </p:cNvSpPr>
          <p:nvPr/>
        </p:nvSpPr>
        <p:spPr bwMode="auto">
          <a:xfrm flipV="1">
            <a:off x="4283075" y="53006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3627" name="AutoShape 27"/>
          <p:cNvSpPr>
            <a:spLocks noChangeArrowheads="1"/>
          </p:cNvSpPr>
          <p:nvPr/>
        </p:nvSpPr>
        <p:spPr bwMode="auto">
          <a:xfrm flipV="1">
            <a:off x="4500563" y="55165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3628" name="AutoShape 28"/>
          <p:cNvSpPr>
            <a:spLocks noChangeArrowheads="1"/>
          </p:cNvSpPr>
          <p:nvPr/>
        </p:nvSpPr>
        <p:spPr bwMode="auto">
          <a:xfrm flipV="1">
            <a:off x="5508625" y="50847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3629" name="AutoShape 29"/>
          <p:cNvSpPr>
            <a:spLocks noChangeArrowheads="1"/>
          </p:cNvSpPr>
          <p:nvPr/>
        </p:nvSpPr>
        <p:spPr bwMode="auto">
          <a:xfrm flipV="1">
            <a:off x="5724525" y="53006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3630" name="AutoShape 30"/>
          <p:cNvSpPr>
            <a:spLocks noChangeArrowheads="1"/>
          </p:cNvSpPr>
          <p:nvPr/>
        </p:nvSpPr>
        <p:spPr bwMode="auto">
          <a:xfrm flipV="1">
            <a:off x="5940425" y="55165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3631" name="AutoShape 31"/>
          <p:cNvSpPr>
            <a:spLocks noChangeArrowheads="1"/>
          </p:cNvSpPr>
          <p:nvPr/>
        </p:nvSpPr>
        <p:spPr bwMode="auto">
          <a:xfrm flipV="1">
            <a:off x="1403350" y="50847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3632" name="AutoShape 32"/>
          <p:cNvSpPr>
            <a:spLocks noChangeArrowheads="1"/>
          </p:cNvSpPr>
          <p:nvPr/>
        </p:nvSpPr>
        <p:spPr bwMode="auto">
          <a:xfrm flipV="1">
            <a:off x="1619250" y="53006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3633" name="AutoShape 33"/>
          <p:cNvSpPr>
            <a:spLocks noChangeArrowheads="1"/>
          </p:cNvSpPr>
          <p:nvPr/>
        </p:nvSpPr>
        <p:spPr bwMode="auto">
          <a:xfrm flipV="1">
            <a:off x="7308850" y="50847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rot="10800000" wrap="none" anchor="ctr"/>
          <a:lstStyle/>
          <a:p>
            <a:endParaRPr lang="fr-BE"/>
          </a:p>
        </p:txBody>
      </p:sp>
      <p:sp>
        <p:nvSpPr>
          <p:cNvPr id="153634" name="Text Box 34"/>
          <p:cNvSpPr txBox="1">
            <a:spLocks noChangeArrowheads="1"/>
          </p:cNvSpPr>
          <p:nvPr/>
        </p:nvSpPr>
        <p:spPr bwMode="auto">
          <a:xfrm>
            <a:off x="7143750" y="3998913"/>
            <a:ext cx="1471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Physiological</a:t>
            </a:r>
            <a:r>
              <a:rPr lang="fr-BE" altLang="fr-FR" dirty="0" smtClean="0">
                <a:latin typeface="Arial Narrow" pitchFamily="34" charset="0"/>
              </a:rPr>
              <a:t> </a:t>
            </a:r>
          </a:p>
          <a:p>
            <a:pPr eaLnBrk="1" hangingPunct="1"/>
            <a:r>
              <a:rPr lang="fr-BE" altLang="fr-FR" dirty="0" smtClean="0">
                <a:latin typeface="Arial Narrow" pitchFamily="34" charset="0"/>
              </a:rPr>
              <a:t>anoestrus</a:t>
            </a:r>
            <a:endParaRPr lang="fr-BE" altLang="fr-FR" dirty="0">
              <a:latin typeface="Arial Narrow" pitchFamily="34" charset="0"/>
            </a:endParaRPr>
          </a:p>
        </p:txBody>
      </p:sp>
      <p:sp>
        <p:nvSpPr>
          <p:cNvPr id="153635" name="Line 35"/>
          <p:cNvSpPr>
            <a:spLocks noChangeShapeType="1"/>
          </p:cNvSpPr>
          <p:nvPr/>
        </p:nvSpPr>
        <p:spPr bwMode="auto">
          <a:xfrm>
            <a:off x="7667625" y="3500438"/>
            <a:ext cx="0" cy="5048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3636" name="AutoShape 36"/>
          <p:cNvSpPr>
            <a:spLocks noChangeArrowheads="1"/>
          </p:cNvSpPr>
          <p:nvPr/>
        </p:nvSpPr>
        <p:spPr bwMode="auto">
          <a:xfrm flipV="1">
            <a:off x="1835150" y="55165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3637" name="AutoShape 37"/>
          <p:cNvSpPr>
            <a:spLocks noChangeArrowheads="1"/>
          </p:cNvSpPr>
          <p:nvPr/>
        </p:nvSpPr>
        <p:spPr bwMode="auto">
          <a:xfrm flipV="1">
            <a:off x="7524750" y="53006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rot="10800000" wrap="none" anchor="ctr"/>
          <a:lstStyle/>
          <a:p>
            <a:endParaRPr lang="fr-BE"/>
          </a:p>
        </p:txBody>
      </p:sp>
      <p:sp>
        <p:nvSpPr>
          <p:cNvPr id="153638" name="AutoShape 38"/>
          <p:cNvSpPr>
            <a:spLocks noChangeArrowheads="1"/>
          </p:cNvSpPr>
          <p:nvPr/>
        </p:nvSpPr>
        <p:spPr bwMode="auto">
          <a:xfrm flipV="1">
            <a:off x="7740650" y="55165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rot="10800000" wrap="none" anchor="ctr"/>
          <a:lstStyle/>
          <a:p>
            <a:endParaRPr lang="fr-BE"/>
          </a:p>
        </p:txBody>
      </p:sp>
      <p:sp>
        <p:nvSpPr>
          <p:cNvPr id="153639" name="Line 39"/>
          <p:cNvSpPr>
            <a:spLocks noChangeShapeType="1"/>
          </p:cNvSpPr>
          <p:nvPr/>
        </p:nvSpPr>
        <p:spPr bwMode="auto">
          <a:xfrm flipV="1">
            <a:off x="468313" y="3213100"/>
            <a:ext cx="813593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40" name="Rectangle 2"/>
          <p:cNvSpPr txBox="1">
            <a:spLocks noChangeArrowheads="1"/>
          </p:cNvSpPr>
          <p:nvPr/>
        </p:nvSpPr>
        <p:spPr>
          <a:xfrm>
            <a:off x="1363661" y="287103"/>
            <a:ext cx="5780089" cy="504353"/>
          </a:xfrm>
          <a:prstGeom prst="rect">
            <a:avLst/>
          </a:prstGeom>
          <a:solidFill>
            <a:srgbClr val="000066"/>
          </a:solidFill>
          <a:ln>
            <a:solidFill>
              <a:schemeClr val="tx1"/>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600" dirty="0" err="1" smtClean="0">
                <a:solidFill>
                  <a:schemeClr val="bg1"/>
                </a:solidFill>
                <a:latin typeface="Arial Narrow" panose="020B0606020202030204" pitchFamily="34" charset="0"/>
              </a:rPr>
              <a:t>Periods</a:t>
            </a:r>
            <a:r>
              <a:rPr lang="fr-FR" altLang="fr-FR" sz="2600" dirty="0" smtClean="0">
                <a:solidFill>
                  <a:schemeClr val="bg1"/>
                </a:solidFill>
                <a:latin typeface="Arial Narrow" panose="020B0606020202030204" pitchFamily="34" charset="0"/>
              </a:rPr>
              <a:t> of </a:t>
            </a:r>
            <a:r>
              <a:rPr lang="fr-FR" altLang="fr-FR" sz="2600" dirty="0" err="1" smtClean="0">
                <a:solidFill>
                  <a:schemeClr val="bg1"/>
                </a:solidFill>
                <a:latin typeface="Arial Narrow" panose="020B0606020202030204" pitchFamily="34" charset="0"/>
              </a:rPr>
              <a:t>cyclicity</a:t>
            </a:r>
            <a:r>
              <a:rPr lang="fr-FR" altLang="fr-FR" sz="2600" dirty="0" smtClean="0">
                <a:solidFill>
                  <a:schemeClr val="bg1"/>
                </a:solidFill>
                <a:latin typeface="Arial Narrow" panose="020B0606020202030204" pitchFamily="34" charset="0"/>
              </a:rPr>
              <a:t> in the </a:t>
            </a:r>
            <a:r>
              <a:rPr lang="fr-FR" altLang="fr-FR" sz="2600" dirty="0" err="1" smtClean="0">
                <a:solidFill>
                  <a:schemeClr val="bg1"/>
                </a:solidFill>
                <a:latin typeface="Arial Narrow" panose="020B0606020202030204" pitchFamily="34" charset="0"/>
              </a:rPr>
              <a:t>heifer</a:t>
            </a:r>
            <a:endParaRPr lang="fr-FR" altLang="fr-FR" sz="2600"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236321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5361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5361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36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6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6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6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6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36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362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36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36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61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36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36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6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36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363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360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36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36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36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36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3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04" grpId="0" animBg="1"/>
      <p:bldP spid="153609" grpId="0"/>
      <p:bldP spid="153610" grpId="0" animBg="1"/>
      <p:bldP spid="153611" grpId="0" animBg="1"/>
      <p:bldP spid="153612" grpId="0" animBg="1"/>
      <p:bldP spid="153612" grpId="1" animBg="1"/>
      <p:bldP spid="153613" grpId="0" animBg="1"/>
      <p:bldP spid="153613" grpId="1" animBg="1"/>
      <p:bldP spid="153614" grpId="0"/>
      <p:bldP spid="153614" grpId="1"/>
      <p:bldP spid="153615" grpId="0"/>
      <p:bldP spid="153616" grpId="0"/>
      <p:bldP spid="153617" grpId="0" animBg="1"/>
      <p:bldP spid="153618" grpId="0" animBg="1"/>
      <p:bldP spid="153619" grpId="0"/>
      <p:bldP spid="153620" grpId="0" animBg="1"/>
      <p:bldP spid="153621" grpId="0"/>
      <p:bldP spid="153622" grpId="0"/>
      <p:bldP spid="153623" grpId="0" animBg="1"/>
      <p:bldP spid="153624" grpId="0" animBg="1"/>
      <p:bldP spid="153625" grpId="0" animBg="1"/>
      <p:bldP spid="153626" grpId="0" animBg="1"/>
      <p:bldP spid="153627" grpId="0" animBg="1"/>
      <p:bldP spid="153628" grpId="0" animBg="1"/>
      <p:bldP spid="153629" grpId="0" animBg="1"/>
      <p:bldP spid="153630" grpId="0" animBg="1"/>
      <p:bldP spid="153631" grpId="0" animBg="1"/>
      <p:bldP spid="153632" grpId="0" animBg="1"/>
      <p:bldP spid="153633" grpId="0" animBg="1"/>
      <p:bldP spid="153634" grpId="0"/>
      <p:bldP spid="153635" grpId="0" animBg="1"/>
      <p:bldP spid="153636" grpId="0" animBg="1"/>
      <p:bldP spid="153637" grpId="0" animBg="1"/>
      <p:bldP spid="153638" grpId="0" animBg="1"/>
      <p:bldP spid="1536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ChangeArrowheads="1"/>
          </p:cNvSpPr>
          <p:nvPr/>
        </p:nvSpPr>
        <p:spPr bwMode="auto">
          <a:xfrm>
            <a:off x="3995738" y="3429000"/>
            <a:ext cx="1368425" cy="288925"/>
          </a:xfrm>
          <a:prstGeom prst="rect">
            <a:avLst/>
          </a:prstGeom>
          <a:solidFill>
            <a:srgbClr val="0066FF"/>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4628" name="Rectangle 4"/>
          <p:cNvSpPr>
            <a:spLocks noChangeArrowheads="1"/>
          </p:cNvSpPr>
          <p:nvPr/>
        </p:nvSpPr>
        <p:spPr bwMode="auto">
          <a:xfrm>
            <a:off x="5364163" y="3429000"/>
            <a:ext cx="2736850" cy="288925"/>
          </a:xfrm>
          <a:prstGeom prst="rect">
            <a:avLst/>
          </a:prstGeom>
          <a:solidFill>
            <a:srgbClr val="FFFF00"/>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30725" name="Text Box 5"/>
          <p:cNvSpPr txBox="1">
            <a:spLocks noChangeArrowheads="1"/>
          </p:cNvSpPr>
          <p:nvPr/>
        </p:nvSpPr>
        <p:spPr bwMode="auto">
          <a:xfrm>
            <a:off x="8872538" y="2584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fr-BE" altLang="fr-FR" sz="2400"/>
          </a:p>
        </p:txBody>
      </p:sp>
      <p:grpSp>
        <p:nvGrpSpPr>
          <p:cNvPr id="2" name="Group 6"/>
          <p:cNvGrpSpPr>
            <a:grpSpLocks/>
          </p:cNvGrpSpPr>
          <p:nvPr/>
        </p:nvGrpSpPr>
        <p:grpSpPr bwMode="auto">
          <a:xfrm>
            <a:off x="7235841" y="1628775"/>
            <a:ext cx="1525590" cy="1782763"/>
            <a:chOff x="4906" y="901"/>
            <a:chExt cx="961" cy="1123"/>
          </a:xfrm>
        </p:grpSpPr>
        <p:sp>
          <p:nvSpPr>
            <p:cNvPr id="30762" name="Text Box 7"/>
            <p:cNvSpPr txBox="1">
              <a:spLocks noChangeArrowheads="1"/>
            </p:cNvSpPr>
            <p:nvPr/>
          </p:nvSpPr>
          <p:spPr bwMode="auto">
            <a:xfrm>
              <a:off x="4906" y="901"/>
              <a:ext cx="9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BE" altLang="fr-FR" dirty="0" err="1" smtClean="0">
                  <a:latin typeface="Arial Narrow" pitchFamily="34" charset="0"/>
                </a:rPr>
                <a:t>Calv</a:t>
              </a:r>
              <a:r>
                <a:rPr lang="fr-BE" altLang="fr-FR" dirty="0" smtClean="0">
                  <a:latin typeface="Arial Narrow" pitchFamily="34" charset="0"/>
                </a:rPr>
                <a:t> </a:t>
              </a:r>
              <a:r>
                <a:rPr lang="fr-BE" altLang="fr-FR" dirty="0">
                  <a:latin typeface="Arial Narrow" pitchFamily="34" charset="0"/>
                </a:rPr>
                <a:t>: 12 </a:t>
              </a:r>
              <a:r>
                <a:rPr lang="fr-BE" altLang="fr-FR" dirty="0" err="1" smtClean="0">
                  <a:latin typeface="Arial Narrow" pitchFamily="34" charset="0"/>
                </a:rPr>
                <a:t>mths</a:t>
              </a:r>
              <a:endParaRPr lang="fr-BE" altLang="fr-FR" dirty="0">
                <a:latin typeface="Arial Narrow" pitchFamily="34" charset="0"/>
              </a:endParaRPr>
            </a:p>
          </p:txBody>
        </p:sp>
        <p:sp>
          <p:nvSpPr>
            <p:cNvPr id="30763" name="Line 8"/>
            <p:cNvSpPr>
              <a:spLocks noChangeShapeType="1"/>
            </p:cNvSpPr>
            <p:nvPr/>
          </p:nvSpPr>
          <p:spPr bwMode="auto">
            <a:xfrm flipV="1">
              <a:off x="5420" y="1162"/>
              <a:ext cx="0" cy="8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grpSp>
      <p:sp>
        <p:nvSpPr>
          <p:cNvPr id="154633" name="Text Box 9"/>
          <p:cNvSpPr txBox="1">
            <a:spLocks noChangeArrowheads="1"/>
          </p:cNvSpPr>
          <p:nvPr/>
        </p:nvSpPr>
        <p:spPr bwMode="auto">
          <a:xfrm>
            <a:off x="395288" y="1341438"/>
            <a:ext cx="886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BE" altLang="fr-FR" dirty="0" err="1" smtClean="0">
                <a:latin typeface="Arial Narrow" pitchFamily="34" charset="0"/>
              </a:rPr>
              <a:t>Calving</a:t>
            </a:r>
            <a:endParaRPr lang="fr-BE" altLang="fr-FR" dirty="0">
              <a:latin typeface="Arial Narrow" pitchFamily="34" charset="0"/>
            </a:endParaRPr>
          </a:p>
        </p:txBody>
      </p:sp>
      <p:sp>
        <p:nvSpPr>
          <p:cNvPr id="154634" name="Line 10"/>
          <p:cNvSpPr>
            <a:spLocks noChangeShapeType="1"/>
          </p:cNvSpPr>
          <p:nvPr/>
        </p:nvSpPr>
        <p:spPr bwMode="auto">
          <a:xfrm flipV="1">
            <a:off x="900113" y="1773238"/>
            <a:ext cx="0" cy="16557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35" name="Rectangle 11"/>
          <p:cNvSpPr>
            <a:spLocks noChangeArrowheads="1"/>
          </p:cNvSpPr>
          <p:nvPr/>
        </p:nvSpPr>
        <p:spPr bwMode="auto">
          <a:xfrm>
            <a:off x="2195513" y="3429000"/>
            <a:ext cx="1800225" cy="288925"/>
          </a:xfrm>
          <a:prstGeom prst="rect">
            <a:avLst/>
          </a:prstGeom>
          <a:solidFill>
            <a:srgbClr val="33CC33"/>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4636" name="Rectangle 12"/>
          <p:cNvSpPr>
            <a:spLocks noChangeArrowheads="1"/>
          </p:cNvSpPr>
          <p:nvPr/>
        </p:nvSpPr>
        <p:spPr bwMode="auto">
          <a:xfrm>
            <a:off x="900113" y="3429000"/>
            <a:ext cx="1295400" cy="288925"/>
          </a:xfrm>
          <a:prstGeom prst="rect">
            <a:avLst/>
          </a:prstGeom>
          <a:solidFill>
            <a:srgbClr val="00FF00"/>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4637" name="Line 13"/>
          <p:cNvSpPr>
            <a:spLocks noChangeShapeType="1"/>
          </p:cNvSpPr>
          <p:nvPr/>
        </p:nvSpPr>
        <p:spPr bwMode="auto">
          <a:xfrm flipH="1" flipV="1">
            <a:off x="2195513" y="3068638"/>
            <a:ext cx="0"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38" name="Text Box 14"/>
          <p:cNvSpPr txBox="1">
            <a:spLocks noChangeArrowheads="1"/>
          </p:cNvSpPr>
          <p:nvPr/>
        </p:nvSpPr>
        <p:spPr bwMode="auto">
          <a:xfrm>
            <a:off x="1474788" y="2349500"/>
            <a:ext cx="1689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a:latin typeface="Arial Narrow" pitchFamily="34" charset="0"/>
              </a:rPr>
              <a:t>15d : dairy cows</a:t>
            </a:r>
          </a:p>
          <a:p>
            <a:pPr eaLnBrk="1" hangingPunct="1"/>
            <a:r>
              <a:rPr lang="fr-BE" altLang="fr-FR">
                <a:latin typeface="Arial Narrow" pitchFamily="34" charset="0"/>
              </a:rPr>
              <a:t>30d : beef cows</a:t>
            </a:r>
          </a:p>
        </p:txBody>
      </p:sp>
      <p:sp>
        <p:nvSpPr>
          <p:cNvPr id="154639" name="Text Box 15"/>
          <p:cNvSpPr txBox="1">
            <a:spLocks noChangeArrowheads="1"/>
          </p:cNvSpPr>
          <p:nvPr/>
        </p:nvSpPr>
        <p:spPr bwMode="auto">
          <a:xfrm>
            <a:off x="3490913" y="1268413"/>
            <a:ext cx="1667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smtClean="0">
                <a:latin typeface="Arial Narrow" pitchFamily="34" charset="0"/>
              </a:rPr>
              <a:t>1ére AI: 50- 60 j</a:t>
            </a:r>
            <a:endParaRPr lang="fr-BE" altLang="fr-FR" dirty="0">
              <a:latin typeface="Arial Narrow" pitchFamily="34" charset="0"/>
            </a:endParaRPr>
          </a:p>
        </p:txBody>
      </p:sp>
      <p:sp>
        <p:nvSpPr>
          <p:cNvPr id="154640" name="Text Box 16"/>
          <p:cNvSpPr txBox="1">
            <a:spLocks noChangeArrowheads="1"/>
          </p:cNvSpPr>
          <p:nvPr/>
        </p:nvSpPr>
        <p:spPr bwMode="auto">
          <a:xfrm>
            <a:off x="4847561" y="1700213"/>
            <a:ext cx="16466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Beginning</a:t>
            </a:r>
            <a:r>
              <a:rPr lang="fr-BE" altLang="fr-FR" dirty="0" smtClean="0">
                <a:latin typeface="Arial Narrow" pitchFamily="34" charset="0"/>
              </a:rPr>
              <a:t> of</a:t>
            </a:r>
          </a:p>
          <a:p>
            <a:pPr eaLnBrk="1" hangingPunct="1"/>
            <a:r>
              <a:rPr lang="fr-BE" altLang="fr-FR" dirty="0" err="1" smtClean="0">
                <a:latin typeface="Arial Narrow" pitchFamily="34" charset="0"/>
              </a:rPr>
              <a:t>Pregnancy</a:t>
            </a:r>
            <a:r>
              <a:rPr lang="fr-BE" altLang="fr-FR" dirty="0" smtClean="0">
                <a:latin typeface="Arial Narrow" pitchFamily="34" charset="0"/>
              </a:rPr>
              <a:t> : 90j</a:t>
            </a:r>
            <a:endParaRPr lang="fr-BE" altLang="fr-FR" dirty="0">
              <a:latin typeface="Arial Narrow" pitchFamily="34" charset="0"/>
            </a:endParaRPr>
          </a:p>
        </p:txBody>
      </p:sp>
      <p:sp>
        <p:nvSpPr>
          <p:cNvPr id="154641" name="Line 17"/>
          <p:cNvSpPr>
            <a:spLocks noChangeShapeType="1"/>
          </p:cNvSpPr>
          <p:nvPr/>
        </p:nvSpPr>
        <p:spPr bwMode="auto">
          <a:xfrm flipV="1">
            <a:off x="5364163" y="2708275"/>
            <a:ext cx="0" cy="7207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42" name="Line 18"/>
          <p:cNvSpPr>
            <a:spLocks noChangeShapeType="1"/>
          </p:cNvSpPr>
          <p:nvPr/>
        </p:nvSpPr>
        <p:spPr bwMode="auto">
          <a:xfrm flipV="1">
            <a:off x="3995738" y="1628775"/>
            <a:ext cx="0" cy="431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43" name="Text Box 19"/>
          <p:cNvSpPr txBox="1">
            <a:spLocks noChangeArrowheads="1"/>
          </p:cNvSpPr>
          <p:nvPr/>
        </p:nvSpPr>
        <p:spPr bwMode="auto">
          <a:xfrm>
            <a:off x="755650" y="4221163"/>
            <a:ext cx="1471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a:latin typeface="Arial Narrow" pitchFamily="34" charset="0"/>
              </a:rPr>
              <a:t>Physiological</a:t>
            </a:r>
            <a:r>
              <a:rPr lang="fr-BE" altLang="fr-FR" dirty="0">
                <a:latin typeface="Arial Narrow" pitchFamily="34" charset="0"/>
              </a:rPr>
              <a:t> </a:t>
            </a:r>
          </a:p>
          <a:p>
            <a:pPr eaLnBrk="1" hangingPunct="1"/>
            <a:r>
              <a:rPr lang="fr-BE" altLang="fr-FR" dirty="0">
                <a:latin typeface="Arial Narrow" pitchFamily="34" charset="0"/>
              </a:rPr>
              <a:t>anoestrus</a:t>
            </a:r>
          </a:p>
        </p:txBody>
      </p:sp>
      <p:sp>
        <p:nvSpPr>
          <p:cNvPr id="154644" name="AutoShape 20"/>
          <p:cNvSpPr>
            <a:spLocks noChangeArrowheads="1"/>
          </p:cNvSpPr>
          <p:nvPr/>
        </p:nvSpPr>
        <p:spPr bwMode="auto">
          <a:xfrm flipV="1">
            <a:off x="4498975" y="53006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4645" name="Text Box 21"/>
          <p:cNvSpPr txBox="1">
            <a:spLocks noChangeArrowheads="1"/>
          </p:cNvSpPr>
          <p:nvPr/>
        </p:nvSpPr>
        <p:spPr bwMode="auto">
          <a:xfrm>
            <a:off x="4140200" y="4221163"/>
            <a:ext cx="1494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smtClean="0">
                <a:latin typeface="Arial Narrow" pitchFamily="34" charset="0"/>
              </a:rPr>
              <a:t>Reproduction </a:t>
            </a:r>
          </a:p>
          <a:p>
            <a:pPr eaLnBrk="1" hangingPunct="1"/>
            <a:r>
              <a:rPr lang="fr-BE" altLang="fr-FR" dirty="0" err="1" smtClean="0">
                <a:latin typeface="Arial Narrow" pitchFamily="34" charset="0"/>
              </a:rPr>
              <a:t>period</a:t>
            </a:r>
            <a:endParaRPr lang="fr-BE" altLang="fr-FR" dirty="0">
              <a:latin typeface="Arial Narrow" pitchFamily="34" charset="0"/>
            </a:endParaRPr>
          </a:p>
        </p:txBody>
      </p:sp>
      <p:sp>
        <p:nvSpPr>
          <p:cNvPr id="154646" name="Line 22"/>
          <p:cNvSpPr>
            <a:spLocks noChangeShapeType="1"/>
          </p:cNvSpPr>
          <p:nvPr/>
        </p:nvSpPr>
        <p:spPr bwMode="auto">
          <a:xfrm>
            <a:off x="1547813" y="3716338"/>
            <a:ext cx="0" cy="5762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47" name="Line 23"/>
          <p:cNvSpPr>
            <a:spLocks noChangeShapeType="1"/>
          </p:cNvSpPr>
          <p:nvPr/>
        </p:nvSpPr>
        <p:spPr bwMode="auto">
          <a:xfrm>
            <a:off x="4859338" y="3716338"/>
            <a:ext cx="0" cy="5048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48" name="AutoShape 24"/>
          <p:cNvSpPr>
            <a:spLocks noChangeArrowheads="1"/>
          </p:cNvSpPr>
          <p:nvPr/>
        </p:nvSpPr>
        <p:spPr bwMode="auto">
          <a:xfrm flipV="1">
            <a:off x="4714875" y="5516563"/>
            <a:ext cx="792163" cy="647700"/>
          </a:xfrm>
          <a:custGeom>
            <a:avLst/>
            <a:gdLst>
              <a:gd name="T0" fmla="*/ 932275467 w 21600"/>
              <a:gd name="T1" fmla="*/ 291195140 h 21600"/>
              <a:gd name="T2" fmla="*/ 532729278 w 21600"/>
              <a:gd name="T3" fmla="*/ 582390279 h 21600"/>
              <a:gd name="T4" fmla="*/ 133181659 w 21600"/>
              <a:gd name="T5" fmla="*/ 291195140 h 21600"/>
              <a:gd name="T6" fmla="*/ 53272927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wrap="none" anchor="ctr"/>
          <a:lstStyle/>
          <a:p>
            <a:endParaRPr lang="fr-BE"/>
          </a:p>
        </p:txBody>
      </p:sp>
      <p:sp>
        <p:nvSpPr>
          <p:cNvPr id="154649" name="AutoShape 25"/>
          <p:cNvSpPr>
            <a:spLocks noChangeArrowheads="1"/>
          </p:cNvSpPr>
          <p:nvPr/>
        </p:nvSpPr>
        <p:spPr bwMode="auto">
          <a:xfrm flipV="1">
            <a:off x="4932363" y="57324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rot="10800000" wrap="none" anchor="ctr"/>
          <a:lstStyle/>
          <a:p>
            <a:endParaRPr lang="fr-BE"/>
          </a:p>
        </p:txBody>
      </p:sp>
      <p:sp>
        <p:nvSpPr>
          <p:cNvPr id="154650" name="AutoShape 26"/>
          <p:cNvSpPr>
            <a:spLocks noChangeArrowheads="1"/>
          </p:cNvSpPr>
          <p:nvPr/>
        </p:nvSpPr>
        <p:spPr bwMode="auto">
          <a:xfrm flipV="1">
            <a:off x="1042988" y="53006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4651" name="AutoShape 27"/>
          <p:cNvSpPr>
            <a:spLocks noChangeArrowheads="1"/>
          </p:cNvSpPr>
          <p:nvPr/>
        </p:nvSpPr>
        <p:spPr bwMode="auto">
          <a:xfrm flipV="1">
            <a:off x="6516688" y="53006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rot="10800000" wrap="none" anchor="ctr"/>
          <a:lstStyle/>
          <a:p>
            <a:endParaRPr lang="fr-BE"/>
          </a:p>
        </p:txBody>
      </p:sp>
      <p:sp>
        <p:nvSpPr>
          <p:cNvPr id="154652" name="Text Box 28"/>
          <p:cNvSpPr txBox="1">
            <a:spLocks noChangeArrowheads="1"/>
          </p:cNvSpPr>
          <p:nvPr/>
        </p:nvSpPr>
        <p:spPr bwMode="auto">
          <a:xfrm>
            <a:off x="6083300" y="4221163"/>
            <a:ext cx="1471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a:latin typeface="Arial Narrow" pitchFamily="34" charset="0"/>
              </a:rPr>
              <a:t>Physiological</a:t>
            </a:r>
            <a:r>
              <a:rPr lang="fr-BE" altLang="fr-FR" dirty="0">
                <a:latin typeface="Arial Narrow" pitchFamily="34" charset="0"/>
              </a:rPr>
              <a:t> </a:t>
            </a:r>
          </a:p>
          <a:p>
            <a:pPr eaLnBrk="1" hangingPunct="1"/>
            <a:r>
              <a:rPr lang="fr-BE" altLang="fr-FR" dirty="0">
                <a:latin typeface="Arial Narrow" pitchFamily="34" charset="0"/>
              </a:rPr>
              <a:t>anoestrus</a:t>
            </a:r>
          </a:p>
        </p:txBody>
      </p:sp>
      <p:sp>
        <p:nvSpPr>
          <p:cNvPr id="154653" name="Line 29"/>
          <p:cNvSpPr>
            <a:spLocks noChangeShapeType="1"/>
          </p:cNvSpPr>
          <p:nvPr/>
        </p:nvSpPr>
        <p:spPr bwMode="auto">
          <a:xfrm>
            <a:off x="6659563" y="3716338"/>
            <a:ext cx="0" cy="5048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54" name="AutoShape 30"/>
          <p:cNvSpPr>
            <a:spLocks noChangeArrowheads="1"/>
          </p:cNvSpPr>
          <p:nvPr/>
        </p:nvSpPr>
        <p:spPr bwMode="auto">
          <a:xfrm flipV="1">
            <a:off x="6732588" y="55165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rot="10800000" wrap="none" anchor="ctr"/>
          <a:lstStyle/>
          <a:p>
            <a:endParaRPr lang="fr-BE"/>
          </a:p>
        </p:txBody>
      </p:sp>
      <p:sp>
        <p:nvSpPr>
          <p:cNvPr id="154655" name="AutoShape 31"/>
          <p:cNvSpPr>
            <a:spLocks noChangeArrowheads="1"/>
          </p:cNvSpPr>
          <p:nvPr/>
        </p:nvSpPr>
        <p:spPr bwMode="auto">
          <a:xfrm flipV="1">
            <a:off x="6948488" y="57324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rot="10800000" wrap="none" anchor="ctr"/>
          <a:lstStyle/>
          <a:p>
            <a:endParaRPr lang="fr-BE"/>
          </a:p>
        </p:txBody>
      </p:sp>
      <p:sp>
        <p:nvSpPr>
          <p:cNvPr id="154656" name="Line 32"/>
          <p:cNvSpPr>
            <a:spLocks noChangeShapeType="1"/>
          </p:cNvSpPr>
          <p:nvPr/>
        </p:nvSpPr>
        <p:spPr bwMode="auto">
          <a:xfrm flipV="1">
            <a:off x="900113" y="3429000"/>
            <a:ext cx="719931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54657" name="AutoShape 33"/>
          <p:cNvSpPr>
            <a:spLocks noChangeArrowheads="1"/>
          </p:cNvSpPr>
          <p:nvPr/>
        </p:nvSpPr>
        <p:spPr bwMode="auto">
          <a:xfrm flipV="1">
            <a:off x="1258888" y="55165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4658" name="AutoShape 34"/>
          <p:cNvSpPr>
            <a:spLocks noChangeArrowheads="1"/>
          </p:cNvSpPr>
          <p:nvPr/>
        </p:nvSpPr>
        <p:spPr bwMode="auto">
          <a:xfrm flipV="1">
            <a:off x="1474788" y="5732463"/>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4659" name="Rectangle 35"/>
          <p:cNvSpPr>
            <a:spLocks noChangeArrowheads="1"/>
          </p:cNvSpPr>
          <p:nvPr/>
        </p:nvSpPr>
        <p:spPr bwMode="auto">
          <a:xfrm>
            <a:off x="2411413" y="4221163"/>
            <a:ext cx="1638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Functionnal</a:t>
            </a:r>
            <a:r>
              <a:rPr lang="fr-BE" altLang="fr-FR" dirty="0" smtClean="0">
                <a:latin typeface="Arial Narrow" pitchFamily="34" charset="0"/>
              </a:rPr>
              <a:t> anoestrus</a:t>
            </a:r>
            <a:endParaRPr lang="fr-BE" altLang="fr-FR" dirty="0">
              <a:latin typeface="Arial Narrow" pitchFamily="34" charset="0"/>
            </a:endParaRPr>
          </a:p>
        </p:txBody>
      </p:sp>
      <p:sp>
        <p:nvSpPr>
          <p:cNvPr id="154660" name="Rectangle 36"/>
          <p:cNvSpPr>
            <a:spLocks noChangeArrowheads="1"/>
          </p:cNvSpPr>
          <p:nvPr/>
        </p:nvSpPr>
        <p:spPr bwMode="auto">
          <a:xfrm>
            <a:off x="900113" y="2060575"/>
            <a:ext cx="3095625" cy="288925"/>
          </a:xfrm>
          <a:prstGeom prst="rect">
            <a:avLst/>
          </a:prstGeom>
          <a:solidFill>
            <a:srgbClr val="339933"/>
          </a:solidFill>
          <a:ln w="12700">
            <a:solidFill>
              <a:srgbClr val="000000"/>
            </a:solidFill>
            <a:miter lim="800000"/>
            <a:headEnd type="none" w="sm" len="sm"/>
            <a:tailEnd type="none" w="sm" len="sm"/>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4661" name="Line 37"/>
          <p:cNvSpPr>
            <a:spLocks noChangeShapeType="1"/>
          </p:cNvSpPr>
          <p:nvPr/>
        </p:nvSpPr>
        <p:spPr bwMode="auto">
          <a:xfrm>
            <a:off x="2916238" y="3716338"/>
            <a:ext cx="0" cy="5762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54662" name="AutoShape 38"/>
          <p:cNvSpPr>
            <a:spLocks noChangeArrowheads="1"/>
          </p:cNvSpPr>
          <p:nvPr/>
        </p:nvSpPr>
        <p:spPr bwMode="auto">
          <a:xfrm flipV="1">
            <a:off x="2627313" y="5373688"/>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4663" name="AutoShape 39"/>
          <p:cNvSpPr>
            <a:spLocks noChangeArrowheads="1"/>
          </p:cNvSpPr>
          <p:nvPr/>
        </p:nvSpPr>
        <p:spPr bwMode="auto">
          <a:xfrm flipV="1">
            <a:off x="2843213" y="5589588"/>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rot="10800000" wrap="none" anchor="ctr"/>
          <a:lstStyle/>
          <a:p>
            <a:endParaRPr lang="fr-BE"/>
          </a:p>
        </p:txBody>
      </p:sp>
      <p:sp>
        <p:nvSpPr>
          <p:cNvPr id="154664" name="AutoShape 40"/>
          <p:cNvSpPr>
            <a:spLocks noChangeArrowheads="1"/>
          </p:cNvSpPr>
          <p:nvPr/>
        </p:nvSpPr>
        <p:spPr bwMode="auto">
          <a:xfrm flipV="1">
            <a:off x="3059113" y="5805488"/>
            <a:ext cx="792162" cy="647700"/>
          </a:xfrm>
          <a:custGeom>
            <a:avLst/>
            <a:gdLst>
              <a:gd name="T0" fmla="*/ 932271943 w 21600"/>
              <a:gd name="T1" fmla="*/ 291195140 h 21600"/>
              <a:gd name="T2" fmla="*/ 532726552 w 21600"/>
              <a:gd name="T3" fmla="*/ 582390279 h 21600"/>
              <a:gd name="T4" fmla="*/ 133181345 w 21600"/>
              <a:gd name="T5" fmla="*/ 291195140 h 21600"/>
              <a:gd name="T6" fmla="*/ 5327265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000000"/>
            </a:solidFill>
            <a:miter lim="800000"/>
            <a:headEnd/>
            <a:tailEnd/>
          </a:ln>
        </p:spPr>
        <p:txBody>
          <a:bodyPr wrap="none" anchor="ctr"/>
          <a:lstStyle/>
          <a:p>
            <a:endParaRPr lang="fr-BE"/>
          </a:p>
        </p:txBody>
      </p:sp>
      <p:sp>
        <p:nvSpPr>
          <p:cNvPr id="154665" name="Line 41"/>
          <p:cNvSpPr>
            <a:spLocks noChangeShapeType="1"/>
          </p:cNvSpPr>
          <p:nvPr/>
        </p:nvSpPr>
        <p:spPr bwMode="auto">
          <a:xfrm flipV="1">
            <a:off x="3995738" y="2060575"/>
            <a:ext cx="0" cy="136842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54666" name="Rectangle 42"/>
          <p:cNvSpPr>
            <a:spLocks noChangeArrowheads="1"/>
          </p:cNvSpPr>
          <p:nvPr/>
        </p:nvSpPr>
        <p:spPr bwMode="auto">
          <a:xfrm>
            <a:off x="1979612" y="1052513"/>
            <a:ext cx="118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err="1" smtClean="0">
                <a:latin typeface="Arial Narrow" pitchFamily="34" charset="0"/>
              </a:rPr>
              <a:t>Waiting</a:t>
            </a:r>
            <a:endParaRPr lang="fr-BE" altLang="fr-FR" dirty="0" smtClean="0">
              <a:latin typeface="Arial Narrow" pitchFamily="34" charset="0"/>
            </a:endParaRPr>
          </a:p>
          <a:p>
            <a:pPr eaLnBrk="1" hangingPunct="1"/>
            <a:r>
              <a:rPr lang="fr-BE" altLang="fr-FR" dirty="0" err="1" smtClean="0">
                <a:latin typeface="Arial Narrow" pitchFamily="34" charset="0"/>
              </a:rPr>
              <a:t>period</a:t>
            </a:r>
            <a:endParaRPr lang="fr-BE" altLang="fr-FR" dirty="0">
              <a:latin typeface="Arial Narrow" pitchFamily="34" charset="0"/>
            </a:endParaRPr>
          </a:p>
        </p:txBody>
      </p:sp>
      <p:sp>
        <p:nvSpPr>
          <p:cNvPr id="154667" name="Line 43"/>
          <p:cNvSpPr>
            <a:spLocks noChangeShapeType="1"/>
          </p:cNvSpPr>
          <p:nvPr/>
        </p:nvSpPr>
        <p:spPr bwMode="auto">
          <a:xfrm flipH="1" flipV="1">
            <a:off x="2338388" y="1700213"/>
            <a:ext cx="0"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44" name="Rectangle 2"/>
          <p:cNvSpPr txBox="1">
            <a:spLocks noChangeArrowheads="1"/>
          </p:cNvSpPr>
          <p:nvPr/>
        </p:nvSpPr>
        <p:spPr>
          <a:xfrm>
            <a:off x="340518" y="273341"/>
            <a:ext cx="7021513" cy="504353"/>
          </a:xfrm>
          <a:prstGeom prst="rect">
            <a:avLst/>
          </a:prstGeom>
          <a:solidFill>
            <a:srgbClr val="000066"/>
          </a:solidFill>
          <a:ln>
            <a:solidFill>
              <a:schemeClr val="tx1"/>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600" dirty="0" err="1" smtClean="0">
                <a:solidFill>
                  <a:schemeClr val="bg1"/>
                </a:solidFill>
                <a:latin typeface="Arial Narrow" panose="020B0606020202030204" pitchFamily="34" charset="0"/>
              </a:rPr>
              <a:t>Periods</a:t>
            </a:r>
            <a:r>
              <a:rPr lang="fr-FR" altLang="fr-FR" sz="2600" dirty="0" smtClean="0">
                <a:solidFill>
                  <a:schemeClr val="bg1"/>
                </a:solidFill>
                <a:latin typeface="Arial Narrow" panose="020B0606020202030204" pitchFamily="34" charset="0"/>
              </a:rPr>
              <a:t> of </a:t>
            </a:r>
            <a:r>
              <a:rPr lang="fr-FR" altLang="fr-FR" sz="2600" dirty="0" err="1" smtClean="0">
                <a:solidFill>
                  <a:schemeClr val="bg1"/>
                </a:solidFill>
                <a:latin typeface="Arial Narrow" panose="020B0606020202030204" pitchFamily="34" charset="0"/>
              </a:rPr>
              <a:t>cyclicity</a:t>
            </a:r>
            <a:r>
              <a:rPr lang="fr-FR" altLang="fr-FR" sz="2600" dirty="0" smtClean="0">
                <a:solidFill>
                  <a:schemeClr val="bg1"/>
                </a:solidFill>
                <a:latin typeface="Arial Narrow" panose="020B0606020202030204" pitchFamily="34" charset="0"/>
              </a:rPr>
              <a:t> in the </a:t>
            </a:r>
            <a:r>
              <a:rPr lang="fr-FR" altLang="fr-FR" sz="2600" dirty="0" err="1" smtClean="0">
                <a:solidFill>
                  <a:schemeClr val="bg1"/>
                </a:solidFill>
                <a:latin typeface="Arial Narrow" panose="020B0606020202030204" pitchFamily="34" charset="0"/>
              </a:rPr>
              <a:t>cow</a:t>
            </a:r>
            <a:endParaRPr lang="fr-FR" altLang="fr-FR" sz="2600"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63430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6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6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6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6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66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46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6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463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546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46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46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46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46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46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46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46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46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46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46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466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46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46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4640"/>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46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46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6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6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464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546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46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46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46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46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4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28" grpId="0" animBg="1"/>
      <p:bldP spid="154633" grpId="0"/>
      <p:bldP spid="154634" grpId="0" animBg="1"/>
      <p:bldP spid="154635" grpId="0" animBg="1"/>
      <p:bldP spid="154636" grpId="0" animBg="1"/>
      <p:bldP spid="154636" grpId="1" animBg="1"/>
      <p:bldP spid="154637" grpId="0" animBg="1"/>
      <p:bldP spid="154638" grpId="0"/>
      <p:bldP spid="154639" grpId="0"/>
      <p:bldP spid="154640" grpId="0"/>
      <p:bldP spid="154641" grpId="0" animBg="1"/>
      <p:bldP spid="154642" grpId="0" animBg="1"/>
      <p:bldP spid="154643" grpId="0"/>
      <p:bldP spid="154644" grpId="0" animBg="1"/>
      <p:bldP spid="154645" grpId="0"/>
      <p:bldP spid="154646" grpId="0" animBg="1"/>
      <p:bldP spid="154647" grpId="0" animBg="1"/>
      <p:bldP spid="154648" grpId="0" animBg="1"/>
      <p:bldP spid="154649" grpId="0" animBg="1"/>
      <p:bldP spid="154650" grpId="0" animBg="1"/>
      <p:bldP spid="154651" grpId="0" animBg="1"/>
      <p:bldP spid="154652" grpId="0"/>
      <p:bldP spid="154653" grpId="0" animBg="1"/>
      <p:bldP spid="154654" grpId="0" animBg="1"/>
      <p:bldP spid="154655" grpId="0" animBg="1"/>
      <p:bldP spid="154656" grpId="0" animBg="1"/>
      <p:bldP spid="154657" grpId="0" animBg="1"/>
      <p:bldP spid="154658" grpId="0" animBg="1"/>
      <p:bldP spid="154659" grpId="0"/>
      <p:bldP spid="154660" grpId="0" animBg="1"/>
      <p:bldP spid="154661" grpId="0" animBg="1"/>
      <p:bldP spid="154662" grpId="0" animBg="1"/>
      <p:bldP spid="154663" grpId="0" animBg="1"/>
      <p:bldP spid="154664" grpId="0" animBg="1"/>
      <p:bldP spid="154665" grpId="0" animBg="1"/>
      <p:bldP spid="154666" grpId="0"/>
      <p:bldP spid="1546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dairy-cow"/>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11560" y="2060848"/>
            <a:ext cx="5711825" cy="4376737"/>
          </a:xfrm>
          <a:noFill/>
        </p:spPr>
      </p:pic>
      <p:pic>
        <p:nvPicPr>
          <p:cNvPr id="140292" name="Picture 4" descr="brain essai copi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8680"/>
            <a:ext cx="3672408" cy="31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p:cNvSpPr>
            <a:spLocks noChangeArrowheads="1"/>
          </p:cNvSpPr>
          <p:nvPr/>
        </p:nvSpPr>
        <p:spPr bwMode="auto">
          <a:xfrm>
            <a:off x="6606412" y="1890251"/>
            <a:ext cx="395672" cy="41527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dirty="0">
              <a:solidFill>
                <a:srgbClr val="FF0000"/>
              </a:solidFill>
            </a:endParaRPr>
          </a:p>
        </p:txBody>
      </p:sp>
      <p:sp>
        <p:nvSpPr>
          <p:cNvPr id="9" name="Oval 4"/>
          <p:cNvSpPr>
            <a:spLocks noChangeArrowheads="1"/>
          </p:cNvSpPr>
          <p:nvPr/>
        </p:nvSpPr>
        <p:spPr bwMode="auto">
          <a:xfrm>
            <a:off x="6606412" y="2305529"/>
            <a:ext cx="303999" cy="360040"/>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a:solidFill>
                <a:srgbClr val="FF0000"/>
              </a:solidFill>
            </a:endParaRPr>
          </a:p>
        </p:txBody>
      </p:sp>
      <p:pic>
        <p:nvPicPr>
          <p:cNvPr id="10" name="Picture 3" descr="31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11560" y="279162"/>
            <a:ext cx="2664296" cy="1997955"/>
          </a:xfrm>
          <a:prstGeom prst="rect">
            <a:avLst/>
          </a:prstGeom>
          <a:noFill/>
          <a:ln>
            <a:solidFill>
              <a:schemeClr val="tx1"/>
            </a:solidFill>
          </a:ln>
        </p:spPr>
      </p:pic>
      <p:sp>
        <p:nvSpPr>
          <p:cNvPr id="12" name="Oval 4"/>
          <p:cNvSpPr>
            <a:spLocks noChangeArrowheads="1"/>
          </p:cNvSpPr>
          <p:nvPr/>
        </p:nvSpPr>
        <p:spPr bwMode="auto">
          <a:xfrm>
            <a:off x="5416023" y="4653136"/>
            <a:ext cx="395672" cy="415278"/>
          </a:xfrm>
          <a:prstGeom prst="ellipse">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dirty="0">
              <a:solidFill>
                <a:srgbClr val="FF0000"/>
              </a:solidFill>
            </a:endParaRPr>
          </a:p>
        </p:txBody>
      </p:sp>
      <p:sp>
        <p:nvSpPr>
          <p:cNvPr id="13" name="Oval 4"/>
          <p:cNvSpPr>
            <a:spLocks noChangeArrowheads="1"/>
          </p:cNvSpPr>
          <p:nvPr/>
        </p:nvSpPr>
        <p:spPr bwMode="auto">
          <a:xfrm>
            <a:off x="1548036" y="2924944"/>
            <a:ext cx="395672" cy="415278"/>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dirty="0">
              <a:solidFill>
                <a:srgbClr val="FF0000"/>
              </a:solidFill>
            </a:endParaRPr>
          </a:p>
        </p:txBody>
      </p:sp>
      <p:sp>
        <p:nvSpPr>
          <p:cNvPr id="2" name="ZoneTexte 1"/>
          <p:cNvSpPr txBox="1"/>
          <p:nvPr/>
        </p:nvSpPr>
        <p:spPr>
          <a:xfrm>
            <a:off x="6939391" y="4005064"/>
            <a:ext cx="1803699" cy="461665"/>
          </a:xfrm>
          <a:prstGeom prst="rect">
            <a:avLst/>
          </a:prstGeom>
          <a:noFill/>
          <a:ln w="28575">
            <a:solidFill>
              <a:srgbClr val="FF0000"/>
            </a:solidFill>
          </a:ln>
        </p:spPr>
        <p:txBody>
          <a:bodyPr wrap="none" rtlCol="0">
            <a:spAutoFit/>
          </a:bodyPr>
          <a:lstStyle/>
          <a:p>
            <a:r>
              <a:rPr lang="fr-BE" sz="2400" dirty="0" smtClean="0">
                <a:latin typeface="Arial Narrow" panose="020B0606020202030204" pitchFamily="34" charset="0"/>
              </a:rPr>
              <a:t>Hypothalamus</a:t>
            </a:r>
            <a:endParaRPr lang="fr-BE" sz="2400" dirty="0">
              <a:latin typeface="Arial Narrow" panose="020B0606020202030204" pitchFamily="34" charset="0"/>
            </a:endParaRPr>
          </a:p>
        </p:txBody>
      </p:sp>
      <p:sp>
        <p:nvSpPr>
          <p:cNvPr id="16" name="ZoneTexte 15"/>
          <p:cNvSpPr txBox="1"/>
          <p:nvPr/>
        </p:nvSpPr>
        <p:spPr>
          <a:xfrm>
            <a:off x="6940691" y="4653136"/>
            <a:ext cx="1494320" cy="461665"/>
          </a:xfrm>
          <a:prstGeom prst="rect">
            <a:avLst/>
          </a:prstGeom>
          <a:noFill/>
          <a:ln w="28575">
            <a:solidFill>
              <a:srgbClr val="FF00FF"/>
            </a:solidFill>
          </a:ln>
        </p:spPr>
        <p:txBody>
          <a:bodyPr wrap="none" rtlCol="0">
            <a:spAutoFit/>
          </a:bodyPr>
          <a:lstStyle/>
          <a:p>
            <a:r>
              <a:rPr lang="fr-BE" sz="2400" dirty="0" err="1" smtClean="0">
                <a:latin typeface="Arial Narrow" panose="020B0606020202030204" pitchFamily="34" charset="0"/>
              </a:rPr>
              <a:t>Hypophysis</a:t>
            </a:r>
            <a:endParaRPr lang="fr-BE" sz="2400" dirty="0">
              <a:latin typeface="Arial Narrow" panose="020B0606020202030204" pitchFamily="34" charset="0"/>
            </a:endParaRPr>
          </a:p>
        </p:txBody>
      </p:sp>
    </p:spTree>
    <p:extLst>
      <p:ext uri="{BB962C8B-B14F-4D97-AF65-F5344CB8AC3E}">
        <p14:creationId xmlns:p14="http://schemas.microsoft.com/office/powerpoint/2010/main" val="297356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IG 5_3 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185" y="-3486"/>
            <a:ext cx="8001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139952" y="188640"/>
            <a:ext cx="4816042" cy="504353"/>
          </a:xfrm>
          <a:prstGeom prst="rect">
            <a:avLst/>
          </a:prstGeom>
          <a:solidFill>
            <a:srgbClr val="000066"/>
          </a:solidFill>
          <a:ln>
            <a:solidFill>
              <a:schemeClr val="tx1"/>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600" dirty="0" smtClean="0">
                <a:solidFill>
                  <a:schemeClr val="bg1"/>
                </a:solidFill>
                <a:latin typeface="Arial Narrow" panose="020B0606020202030204" pitchFamily="34" charset="0"/>
              </a:rPr>
              <a:t>The hypothalamo-</a:t>
            </a:r>
            <a:r>
              <a:rPr lang="fr-FR" altLang="fr-FR" sz="2600" dirty="0" err="1" smtClean="0">
                <a:solidFill>
                  <a:schemeClr val="bg1"/>
                </a:solidFill>
                <a:latin typeface="Arial Narrow" panose="020B0606020202030204" pitchFamily="34" charset="0"/>
              </a:rPr>
              <a:t>hypophysis</a:t>
            </a:r>
            <a:r>
              <a:rPr lang="fr-FR" altLang="fr-FR" sz="2600" dirty="0" smtClean="0">
                <a:solidFill>
                  <a:schemeClr val="bg1"/>
                </a:solidFill>
                <a:latin typeface="Arial Narrow" panose="020B0606020202030204" pitchFamily="34" charset="0"/>
              </a:rPr>
              <a:t> </a:t>
            </a:r>
            <a:r>
              <a:rPr lang="fr-FR" altLang="fr-FR" sz="2600" dirty="0" err="1" smtClean="0">
                <a:solidFill>
                  <a:schemeClr val="bg1"/>
                </a:solidFill>
                <a:latin typeface="Arial Narrow" panose="020B0606020202030204" pitchFamily="34" charset="0"/>
              </a:rPr>
              <a:t>complex</a:t>
            </a:r>
            <a:endParaRPr lang="fr-FR" altLang="fr-FR" sz="2600" dirty="0" smtClean="0">
              <a:solidFill>
                <a:schemeClr val="bg1"/>
              </a:solidFill>
              <a:latin typeface="Arial Narrow" panose="020B0606020202030204" pitchFamily="34" charset="0"/>
            </a:endParaRPr>
          </a:p>
        </p:txBody>
      </p:sp>
      <p:sp>
        <p:nvSpPr>
          <p:cNvPr id="4" name="Ellipse 3"/>
          <p:cNvSpPr/>
          <p:nvPr/>
        </p:nvSpPr>
        <p:spPr>
          <a:xfrm>
            <a:off x="1763688" y="3140968"/>
            <a:ext cx="864096"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2780184" y="3501008"/>
            <a:ext cx="63968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6300192" y="3871814"/>
            <a:ext cx="639688"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6187988" y="3068960"/>
            <a:ext cx="864096"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2348136" y="4581128"/>
            <a:ext cx="1503784" cy="1152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6187988" y="4476290"/>
            <a:ext cx="976300" cy="1152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458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1225055" y="188640"/>
            <a:ext cx="7416204" cy="575345"/>
          </a:xfrm>
          <a:solidFill>
            <a:srgbClr val="000066"/>
          </a:solidFill>
        </p:spPr>
        <p:txBody>
          <a:bodyPr>
            <a:normAutofit fontScale="90000"/>
          </a:bodyPr>
          <a:lstStyle/>
          <a:p>
            <a:pPr>
              <a:defRPr/>
            </a:pPr>
            <a:r>
              <a:rPr lang="fr-BE" sz="2400" dirty="0" smtClean="0">
                <a:solidFill>
                  <a:schemeClr val="bg1"/>
                </a:solidFill>
                <a:latin typeface="Arial Narrow" panose="020B0606020202030204" pitchFamily="34" charset="0"/>
              </a:rPr>
              <a:t>Hormonal </a:t>
            </a:r>
            <a:r>
              <a:rPr lang="fr-BE" sz="2400" dirty="0" err="1" smtClean="0">
                <a:solidFill>
                  <a:schemeClr val="bg1"/>
                </a:solidFill>
                <a:latin typeface="Arial Narrow" panose="020B0606020202030204" pitchFamily="34" charset="0"/>
              </a:rPr>
              <a:t>relationships</a:t>
            </a:r>
            <a:r>
              <a:rPr lang="fr-BE" sz="2400" dirty="0" smtClean="0">
                <a:solidFill>
                  <a:schemeClr val="bg1"/>
                </a:solidFill>
                <a:latin typeface="Arial Narrow" panose="020B0606020202030204" pitchFamily="34" charset="0"/>
              </a:rPr>
              <a:t> </a:t>
            </a:r>
            <a:r>
              <a:rPr lang="fr-BE" sz="2400" dirty="0" err="1" smtClean="0">
                <a:solidFill>
                  <a:schemeClr val="bg1"/>
                </a:solidFill>
                <a:latin typeface="Arial Narrow" panose="020B0606020202030204" pitchFamily="34" charset="0"/>
              </a:rPr>
              <a:t>between</a:t>
            </a:r>
            <a:r>
              <a:rPr lang="fr-BE" sz="2400" dirty="0" smtClean="0">
                <a:solidFill>
                  <a:schemeClr val="bg1"/>
                </a:solidFill>
                <a:latin typeface="Arial Narrow" panose="020B0606020202030204" pitchFamily="34" charset="0"/>
              </a:rPr>
              <a:t> </a:t>
            </a:r>
            <a:r>
              <a:rPr lang="fr-BE" sz="2400" dirty="0" err="1" smtClean="0">
                <a:solidFill>
                  <a:schemeClr val="bg1"/>
                </a:solidFill>
                <a:latin typeface="Arial Narrow" panose="020B0606020202030204" pitchFamily="34" charset="0"/>
              </a:rPr>
              <a:t>hypothlamus</a:t>
            </a:r>
            <a:r>
              <a:rPr lang="fr-BE" sz="2400" dirty="0" smtClean="0">
                <a:solidFill>
                  <a:schemeClr val="bg1"/>
                </a:solidFill>
                <a:latin typeface="Arial Narrow" panose="020B0606020202030204" pitchFamily="34" charset="0"/>
              </a:rPr>
              <a:t>, </a:t>
            </a:r>
            <a:r>
              <a:rPr lang="fr-BE" sz="2400" dirty="0" err="1" smtClean="0">
                <a:solidFill>
                  <a:schemeClr val="bg1"/>
                </a:solidFill>
                <a:latin typeface="Arial Narrow" panose="020B0606020202030204" pitchFamily="34" charset="0"/>
              </a:rPr>
              <a:t>hypophysis</a:t>
            </a:r>
            <a:r>
              <a:rPr lang="fr-BE" sz="2400" dirty="0" smtClean="0">
                <a:solidFill>
                  <a:schemeClr val="bg1"/>
                </a:solidFill>
                <a:latin typeface="Arial Narrow" panose="020B0606020202030204" pitchFamily="34" charset="0"/>
              </a:rPr>
              <a:t> and </a:t>
            </a:r>
            <a:r>
              <a:rPr lang="fr-BE" sz="2400" dirty="0" err="1" smtClean="0">
                <a:solidFill>
                  <a:schemeClr val="bg1"/>
                </a:solidFill>
                <a:latin typeface="Arial Narrow" panose="020B0606020202030204" pitchFamily="34" charset="0"/>
              </a:rPr>
              <a:t>ovary</a:t>
            </a:r>
            <a:endParaRPr lang="fr-BE" sz="2400" dirty="0" smtClean="0">
              <a:solidFill>
                <a:schemeClr val="bg1"/>
              </a:solidFill>
              <a:latin typeface="Arial Narrow" panose="020B0606020202030204" pitchFamily="34" charset="0"/>
            </a:endParaRPr>
          </a:p>
        </p:txBody>
      </p:sp>
      <p:sp>
        <p:nvSpPr>
          <p:cNvPr id="149507" name="AutoShape 3"/>
          <p:cNvSpPr>
            <a:spLocks noChangeArrowheads="1"/>
          </p:cNvSpPr>
          <p:nvPr/>
        </p:nvSpPr>
        <p:spPr bwMode="auto">
          <a:xfrm rot="10800000">
            <a:off x="2339974" y="-99391"/>
            <a:ext cx="4391025" cy="2087562"/>
          </a:xfrm>
          <a:custGeom>
            <a:avLst/>
            <a:gdLst>
              <a:gd name="T0" fmla="*/ 2147483647 w 21600"/>
              <a:gd name="T1" fmla="*/ 0 h 21600"/>
              <a:gd name="T2" fmla="*/ 2147483647 w 21600"/>
              <a:gd name="T3" fmla="*/ 2147483647 h 21600"/>
              <a:gd name="T4" fmla="*/ 2147483647 w 21600"/>
              <a:gd name="T5" fmla="*/ 1289094970 h 21600"/>
              <a:gd name="T6" fmla="*/ 2147483647 w 21600"/>
              <a:gd name="T7" fmla="*/ 2147483647 h 21600"/>
              <a:gd name="T8" fmla="*/ 0 60000 65536"/>
              <a:gd name="T9" fmla="*/ 0 60000 65536"/>
              <a:gd name="T10" fmla="*/ 0 60000 65536"/>
              <a:gd name="T11" fmla="*/ 0 60000 65536"/>
              <a:gd name="T12" fmla="*/ 450 w 21600"/>
              <a:gd name="T13" fmla="*/ 0 h 21600"/>
              <a:gd name="T14" fmla="*/ 21150 w 21600"/>
              <a:gd name="T15" fmla="*/ 13478 h 21600"/>
            </a:gdLst>
            <a:ahLst/>
            <a:cxnLst>
              <a:cxn ang="T8">
                <a:pos x="T0" y="T1"/>
              </a:cxn>
              <a:cxn ang="T9">
                <a:pos x="T2" y="T3"/>
              </a:cxn>
              <a:cxn ang="T10">
                <a:pos x="T4" y="T5"/>
              </a:cxn>
              <a:cxn ang="T11">
                <a:pos x="T6" y="T7"/>
              </a:cxn>
            </a:cxnLst>
            <a:rect l="T12" t="T13" r="T14" b="T15"/>
            <a:pathLst>
              <a:path w="21600" h="21600">
                <a:moveTo>
                  <a:pt x="1428" y="10799"/>
                </a:moveTo>
                <a:cubicBezTo>
                  <a:pt x="1428" y="5623"/>
                  <a:pt x="5624" y="1427"/>
                  <a:pt x="10800" y="1428"/>
                </a:cubicBezTo>
                <a:cubicBezTo>
                  <a:pt x="15975" y="1428"/>
                  <a:pt x="20171" y="5623"/>
                  <a:pt x="20171" y="10799"/>
                </a:cubicBezTo>
                <a:lnTo>
                  <a:pt x="21599" y="10798"/>
                </a:lnTo>
                <a:cubicBezTo>
                  <a:pt x="21599" y="4834"/>
                  <a:pt x="16764" y="-1"/>
                  <a:pt x="10799" y="0"/>
                </a:cubicBezTo>
                <a:cubicBezTo>
                  <a:pt x="4835" y="0"/>
                  <a:pt x="0" y="4834"/>
                  <a:pt x="0" y="10798"/>
                </a:cubicBezTo>
                <a:close/>
              </a:path>
            </a:pathLst>
          </a:custGeom>
          <a:gradFill rotWithShape="1">
            <a:gsLst>
              <a:gs pos="0">
                <a:srgbClr val="669900"/>
              </a:gs>
              <a:gs pos="100000">
                <a:schemeClr val="bg1">
                  <a:alpha val="62000"/>
                </a:schemeClr>
              </a:gs>
            </a:gsLst>
            <a:lin ang="2700000" scaled="1"/>
          </a:gradFill>
          <a:ln w="9525">
            <a:solidFill>
              <a:schemeClr val="tx1"/>
            </a:solidFill>
            <a:miter lim="800000"/>
            <a:headEnd/>
            <a:tailEnd/>
          </a:ln>
        </p:spPr>
        <p:txBody>
          <a:bodyPr wrap="none" anchor="ctr"/>
          <a:lstStyle/>
          <a:p>
            <a:endParaRPr lang="fr-BE"/>
          </a:p>
        </p:txBody>
      </p:sp>
      <p:sp>
        <p:nvSpPr>
          <p:cNvPr id="149508" name="Text Box 4"/>
          <p:cNvSpPr txBox="1">
            <a:spLocks noChangeArrowheads="1"/>
          </p:cNvSpPr>
          <p:nvPr/>
        </p:nvSpPr>
        <p:spPr bwMode="auto">
          <a:xfrm>
            <a:off x="3073371" y="1037112"/>
            <a:ext cx="3024187" cy="400110"/>
          </a:xfrm>
          <a:prstGeom prst="rect">
            <a:avLst/>
          </a:prstGeom>
          <a:gradFill rotWithShape="0">
            <a:gsLst>
              <a:gs pos="0">
                <a:srgbClr val="669900"/>
              </a:gs>
              <a:gs pos="100000">
                <a:schemeClr val="bg1"/>
              </a:gs>
            </a:gsLst>
            <a:lin ang="2700000" scaled="1"/>
          </a:gradFill>
          <a:ln w="9525">
            <a:noFill/>
            <a:miter lim="800000"/>
            <a:headEnd/>
            <a:tailEnd/>
          </a:ln>
          <a:effectLst/>
        </p:spPr>
        <p:txBody>
          <a:bodyPr>
            <a:spAutoFit/>
          </a:bodyPr>
          <a:lstStyle/>
          <a:p>
            <a:pPr>
              <a:spcBef>
                <a:spcPct val="50000"/>
              </a:spcBef>
              <a:defRPr/>
            </a:pPr>
            <a:r>
              <a:rPr lang="en-US" sz="2000" b="1" dirty="0">
                <a:solidFill>
                  <a:srgbClr val="336600"/>
                </a:solidFill>
                <a:effectLst>
                  <a:outerShdw blurRad="38100" dist="38100" dir="2700000" algn="tl">
                    <a:srgbClr val="000000"/>
                  </a:outerShdw>
                </a:effectLst>
                <a:latin typeface="Arial Narrow" pitchFamily="34" charset="0"/>
              </a:rPr>
              <a:t>          HYPOTHALAMUS</a:t>
            </a:r>
          </a:p>
        </p:txBody>
      </p:sp>
      <p:grpSp>
        <p:nvGrpSpPr>
          <p:cNvPr id="2" name="Group 5"/>
          <p:cNvGrpSpPr>
            <a:grpSpLocks/>
          </p:cNvGrpSpPr>
          <p:nvPr/>
        </p:nvGrpSpPr>
        <p:grpSpPr bwMode="auto">
          <a:xfrm>
            <a:off x="2334437" y="2752647"/>
            <a:ext cx="4319587" cy="720725"/>
            <a:chOff x="1429" y="1933"/>
            <a:chExt cx="2721" cy="454"/>
          </a:xfrm>
        </p:grpSpPr>
        <p:sp>
          <p:nvSpPr>
            <p:cNvPr id="24604" name="Rectangle 6"/>
            <p:cNvSpPr>
              <a:spLocks noChangeArrowheads="1"/>
            </p:cNvSpPr>
            <p:nvPr/>
          </p:nvSpPr>
          <p:spPr bwMode="auto">
            <a:xfrm>
              <a:off x="1429" y="1933"/>
              <a:ext cx="2721" cy="454"/>
            </a:xfrm>
            <a:prstGeom prst="rect">
              <a:avLst/>
            </a:prstGeom>
            <a:gradFill rotWithShape="1">
              <a:gsLst>
                <a:gs pos="0">
                  <a:srgbClr val="669900"/>
                </a:gs>
                <a:gs pos="100000">
                  <a:schemeClr val="bg1">
                    <a:alpha val="62999"/>
                  </a:schemeClr>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49511" name="Text Box 7"/>
            <p:cNvSpPr txBox="1">
              <a:spLocks noChangeArrowheads="1"/>
            </p:cNvSpPr>
            <p:nvPr/>
          </p:nvSpPr>
          <p:spPr bwMode="auto">
            <a:xfrm>
              <a:off x="1565" y="2024"/>
              <a:ext cx="2540" cy="252"/>
            </a:xfrm>
            <a:prstGeom prst="rect">
              <a:avLst/>
            </a:prstGeom>
            <a:gradFill rotWithShape="0">
              <a:gsLst>
                <a:gs pos="0">
                  <a:srgbClr val="669900"/>
                </a:gs>
                <a:gs pos="100000">
                  <a:schemeClr val="bg1"/>
                </a:gs>
              </a:gsLst>
              <a:lin ang="2700000" scaled="1"/>
            </a:gradFill>
            <a:ln w="9525">
              <a:noFill/>
              <a:miter lim="800000"/>
              <a:headEnd/>
              <a:tailEnd/>
            </a:ln>
            <a:effectLst/>
          </p:spPr>
          <p:txBody>
            <a:bodyPr>
              <a:spAutoFit/>
            </a:bodyPr>
            <a:lstStyle/>
            <a:p>
              <a:pPr algn="ctr">
                <a:spcBef>
                  <a:spcPct val="50000"/>
                </a:spcBef>
                <a:defRPr/>
              </a:pPr>
              <a:r>
                <a:rPr lang="en-US" sz="2000" b="1" dirty="0" smtClean="0">
                  <a:solidFill>
                    <a:srgbClr val="336600"/>
                  </a:solidFill>
                  <a:effectLst>
                    <a:outerShdw blurRad="38100" dist="38100" dir="2700000" algn="tl">
                      <a:srgbClr val="000000"/>
                    </a:outerShdw>
                  </a:effectLst>
                  <a:latin typeface="Arial Narrow" pitchFamily="34" charset="0"/>
                </a:rPr>
                <a:t>HYPOPHYSE ANTERIEURE</a:t>
              </a:r>
              <a:endParaRPr lang="en-US" sz="2000" b="1" dirty="0">
                <a:solidFill>
                  <a:srgbClr val="336600"/>
                </a:solidFill>
                <a:effectLst>
                  <a:outerShdw blurRad="38100" dist="38100" dir="2700000" algn="tl">
                    <a:srgbClr val="000000"/>
                  </a:outerShdw>
                </a:effectLst>
                <a:latin typeface="Arial Narrow" pitchFamily="34" charset="0"/>
              </a:endParaRPr>
            </a:p>
          </p:txBody>
        </p:sp>
      </p:grpSp>
      <p:grpSp>
        <p:nvGrpSpPr>
          <p:cNvPr id="3" name="Group 8"/>
          <p:cNvGrpSpPr>
            <a:grpSpLocks/>
          </p:cNvGrpSpPr>
          <p:nvPr/>
        </p:nvGrpSpPr>
        <p:grpSpPr bwMode="auto">
          <a:xfrm>
            <a:off x="2297924" y="4129494"/>
            <a:ext cx="4392612" cy="863600"/>
            <a:chOff x="1429" y="2750"/>
            <a:chExt cx="2767" cy="544"/>
          </a:xfrm>
        </p:grpSpPr>
        <p:sp>
          <p:nvSpPr>
            <p:cNvPr id="24602" name="Oval 9"/>
            <p:cNvSpPr>
              <a:spLocks noChangeArrowheads="1"/>
            </p:cNvSpPr>
            <p:nvPr/>
          </p:nvSpPr>
          <p:spPr bwMode="auto">
            <a:xfrm>
              <a:off x="1429" y="2750"/>
              <a:ext cx="2767" cy="544"/>
            </a:xfrm>
            <a:prstGeom prst="ellipse">
              <a:avLst/>
            </a:prstGeom>
            <a:gradFill rotWithShape="1">
              <a:gsLst>
                <a:gs pos="0">
                  <a:srgbClr val="669900"/>
                </a:gs>
                <a:gs pos="100000">
                  <a:schemeClr val="bg1">
                    <a:alpha val="60001"/>
                  </a:schemeClr>
                </a:gs>
              </a:gsLst>
              <a:lin ang="2700000" scaled="1"/>
            </a:gradFill>
            <a:ln w="9525">
              <a:solidFill>
                <a:schemeClr val="tx1"/>
              </a:solidFill>
              <a:round/>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49514" name="Text Box 10"/>
            <p:cNvSpPr txBox="1">
              <a:spLocks noChangeArrowheads="1"/>
            </p:cNvSpPr>
            <p:nvPr/>
          </p:nvSpPr>
          <p:spPr bwMode="auto">
            <a:xfrm>
              <a:off x="1882" y="2886"/>
              <a:ext cx="1920" cy="252"/>
            </a:xfrm>
            <a:prstGeom prst="rect">
              <a:avLst/>
            </a:prstGeom>
            <a:gradFill rotWithShape="0">
              <a:gsLst>
                <a:gs pos="0">
                  <a:srgbClr val="669900"/>
                </a:gs>
                <a:gs pos="100000">
                  <a:schemeClr val="bg1"/>
                </a:gs>
              </a:gsLst>
              <a:lin ang="2700000" scaled="1"/>
            </a:gradFill>
            <a:ln w="9525">
              <a:noFill/>
              <a:miter lim="800000"/>
              <a:headEnd/>
              <a:tailEnd/>
            </a:ln>
            <a:effectLst/>
          </p:spPr>
          <p:txBody>
            <a:bodyPr>
              <a:spAutoFit/>
            </a:bodyPr>
            <a:lstStyle/>
            <a:p>
              <a:pPr algn="ctr">
                <a:spcBef>
                  <a:spcPct val="50000"/>
                </a:spcBef>
                <a:defRPr/>
              </a:pPr>
              <a:r>
                <a:rPr lang="en-US" sz="2000" b="1" dirty="0" smtClean="0">
                  <a:solidFill>
                    <a:srgbClr val="336600"/>
                  </a:solidFill>
                  <a:latin typeface="Arial Narrow" pitchFamily="34" charset="0"/>
                </a:rPr>
                <a:t>OVAIRE</a:t>
              </a:r>
              <a:endParaRPr lang="en-US" sz="2000" b="1" dirty="0">
                <a:solidFill>
                  <a:srgbClr val="336600"/>
                </a:solidFill>
                <a:latin typeface="Arial Narrow" pitchFamily="34" charset="0"/>
              </a:endParaRPr>
            </a:p>
          </p:txBody>
        </p:sp>
      </p:grpSp>
      <p:sp>
        <p:nvSpPr>
          <p:cNvPr id="149515" name="Arc 11"/>
          <p:cNvSpPr>
            <a:spLocks/>
          </p:cNvSpPr>
          <p:nvPr/>
        </p:nvSpPr>
        <p:spPr bwMode="auto">
          <a:xfrm>
            <a:off x="6034197" y="1960484"/>
            <a:ext cx="2426235" cy="2541662"/>
          </a:xfrm>
          <a:custGeom>
            <a:avLst/>
            <a:gdLst>
              <a:gd name="T0" fmla="*/ 0 w 24180"/>
              <a:gd name="T1" fmla="*/ 82632923 h 41623"/>
              <a:gd name="T2" fmla="*/ 2147483647 w 24180"/>
              <a:gd name="T3" fmla="*/ 2147483647 h 41623"/>
              <a:gd name="T4" fmla="*/ 2147483647 w 24180"/>
              <a:gd name="T5" fmla="*/ 2147483647 h 41623"/>
              <a:gd name="T6" fmla="*/ 0 60000 65536"/>
              <a:gd name="T7" fmla="*/ 0 60000 65536"/>
              <a:gd name="T8" fmla="*/ 0 60000 65536"/>
              <a:gd name="T9" fmla="*/ 0 w 24180"/>
              <a:gd name="T10" fmla="*/ 0 h 41623"/>
              <a:gd name="T11" fmla="*/ 24180 w 24180"/>
              <a:gd name="T12" fmla="*/ 41623 h 41623"/>
            </a:gdLst>
            <a:ahLst/>
            <a:cxnLst>
              <a:cxn ang="T6">
                <a:pos x="T0" y="T1"/>
              </a:cxn>
              <a:cxn ang="T7">
                <a:pos x="T2" y="T3"/>
              </a:cxn>
              <a:cxn ang="T8">
                <a:pos x="T4" y="T5"/>
              </a:cxn>
            </a:cxnLst>
            <a:rect l="T9" t="T10" r="T11" b="T12"/>
            <a:pathLst>
              <a:path w="24180" h="41623" fill="none" extrusionOk="0">
                <a:moveTo>
                  <a:pt x="-1" y="154"/>
                </a:moveTo>
                <a:cubicBezTo>
                  <a:pt x="856" y="51"/>
                  <a:pt x="1717" y="-1"/>
                  <a:pt x="2580" y="0"/>
                </a:cubicBezTo>
                <a:cubicBezTo>
                  <a:pt x="14509" y="0"/>
                  <a:pt x="24180" y="9670"/>
                  <a:pt x="24180" y="21600"/>
                </a:cubicBezTo>
                <a:cubicBezTo>
                  <a:pt x="24180" y="30400"/>
                  <a:pt x="18840" y="38321"/>
                  <a:pt x="10681" y="41622"/>
                </a:cubicBezTo>
              </a:path>
              <a:path w="24180" h="41623" stroke="0" extrusionOk="0">
                <a:moveTo>
                  <a:pt x="-1" y="154"/>
                </a:moveTo>
                <a:cubicBezTo>
                  <a:pt x="856" y="51"/>
                  <a:pt x="1717" y="-1"/>
                  <a:pt x="2580" y="0"/>
                </a:cubicBezTo>
                <a:cubicBezTo>
                  <a:pt x="14509" y="0"/>
                  <a:pt x="24180" y="9670"/>
                  <a:pt x="24180" y="21600"/>
                </a:cubicBezTo>
                <a:cubicBezTo>
                  <a:pt x="24180" y="30400"/>
                  <a:pt x="18840" y="38321"/>
                  <a:pt x="10681" y="41622"/>
                </a:cubicBezTo>
                <a:lnTo>
                  <a:pt x="2580" y="21600"/>
                </a:lnTo>
                <a:close/>
              </a:path>
            </a:pathLst>
          </a:custGeom>
          <a:noFill/>
          <a:ln w="25400">
            <a:solidFill>
              <a:srgbClr val="000066"/>
            </a:solidFill>
            <a:prstDash val="dash"/>
            <a:round/>
            <a:headEnd type="stealth" w="lg" len="lg"/>
            <a:tailEnd/>
          </a:ln>
          <a:extLst>
            <a:ext uri="{909E8E84-426E-40DD-AFC4-6F175D3DCCD1}">
              <a14:hiddenFill xmlns:a14="http://schemas.microsoft.com/office/drawing/2010/main">
                <a:solidFill>
                  <a:srgbClr val="FFFFFF"/>
                </a:solidFill>
              </a14:hiddenFill>
            </a:ext>
          </a:extLst>
        </p:spPr>
        <p:txBody>
          <a:bodyPr wrap="none" anchor="ctr"/>
          <a:lstStyle/>
          <a:p>
            <a:endParaRPr lang="fr-BE"/>
          </a:p>
        </p:txBody>
      </p:sp>
      <p:sp>
        <p:nvSpPr>
          <p:cNvPr id="149516" name="Text Box 12"/>
          <p:cNvSpPr txBox="1">
            <a:spLocks noChangeArrowheads="1"/>
          </p:cNvSpPr>
          <p:nvPr/>
        </p:nvSpPr>
        <p:spPr bwMode="auto">
          <a:xfrm>
            <a:off x="7092279" y="2451170"/>
            <a:ext cx="1871663" cy="1015663"/>
          </a:xfrm>
          <a:prstGeom prst="rect">
            <a:avLst/>
          </a:prstGeom>
          <a:solidFill>
            <a:srgbClr val="FFFFCC"/>
          </a:solidFill>
          <a:ln>
            <a:solidFill>
              <a:schemeClr val="tx1"/>
            </a:solidFill>
          </a:ln>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fr-FR" altLang="fr-FR" dirty="0" err="1">
                <a:latin typeface="Arial Narrow" pitchFamily="34" charset="0"/>
              </a:rPr>
              <a:t>Negative</a:t>
            </a:r>
            <a:r>
              <a:rPr lang="fr-FR" altLang="fr-FR" dirty="0">
                <a:latin typeface="Arial Narrow" pitchFamily="34" charset="0"/>
              </a:rPr>
              <a:t> feedback control of P4 on LH</a:t>
            </a:r>
          </a:p>
        </p:txBody>
      </p:sp>
      <p:sp>
        <p:nvSpPr>
          <p:cNvPr id="24600" name="AutoShape 14"/>
          <p:cNvSpPr>
            <a:spLocks noChangeArrowheads="1"/>
          </p:cNvSpPr>
          <p:nvPr/>
        </p:nvSpPr>
        <p:spPr bwMode="auto">
          <a:xfrm rot="1206861">
            <a:off x="2422891" y="4804280"/>
            <a:ext cx="287338" cy="647700"/>
          </a:xfrm>
          <a:prstGeom prst="downArrow">
            <a:avLst>
              <a:gd name="adj1" fmla="val 50000"/>
              <a:gd name="adj2" fmla="val 56354"/>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24601" name="Text Box 15"/>
          <p:cNvSpPr txBox="1">
            <a:spLocks noChangeArrowheads="1"/>
          </p:cNvSpPr>
          <p:nvPr/>
        </p:nvSpPr>
        <p:spPr bwMode="auto">
          <a:xfrm>
            <a:off x="829005" y="5481635"/>
            <a:ext cx="187325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err="1" smtClean="0">
                <a:latin typeface="Arial Narrow" pitchFamily="34" charset="0"/>
              </a:rPr>
              <a:t>Oestrogens</a:t>
            </a:r>
            <a:endParaRPr lang="en-US" altLang="fr-FR" sz="1800" dirty="0">
              <a:latin typeface="Arial Narrow" pitchFamily="34" charset="0"/>
            </a:endParaRPr>
          </a:p>
        </p:txBody>
      </p:sp>
      <p:sp>
        <p:nvSpPr>
          <p:cNvPr id="149520" name="AutoShape 16"/>
          <p:cNvSpPr>
            <a:spLocks noChangeArrowheads="1"/>
          </p:cNvSpPr>
          <p:nvPr/>
        </p:nvSpPr>
        <p:spPr bwMode="auto">
          <a:xfrm>
            <a:off x="5166387" y="3475300"/>
            <a:ext cx="287337" cy="658550"/>
          </a:xfrm>
          <a:prstGeom prst="downArrow">
            <a:avLst>
              <a:gd name="adj1" fmla="val 50000"/>
              <a:gd name="adj2" fmla="val 57459"/>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49521" name="Text Box 17"/>
          <p:cNvSpPr txBox="1">
            <a:spLocks noChangeArrowheads="1"/>
          </p:cNvSpPr>
          <p:nvPr/>
        </p:nvSpPr>
        <p:spPr bwMode="auto">
          <a:xfrm>
            <a:off x="5513822" y="3626643"/>
            <a:ext cx="1008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a:latin typeface="Arial Narrow" pitchFamily="34" charset="0"/>
              </a:rPr>
              <a:t>LH</a:t>
            </a:r>
          </a:p>
        </p:txBody>
      </p:sp>
      <p:sp>
        <p:nvSpPr>
          <p:cNvPr id="24598" name="AutoShape 19"/>
          <p:cNvSpPr>
            <a:spLocks noChangeArrowheads="1"/>
          </p:cNvSpPr>
          <p:nvPr/>
        </p:nvSpPr>
        <p:spPr bwMode="auto">
          <a:xfrm>
            <a:off x="3709194" y="3486150"/>
            <a:ext cx="287338" cy="647700"/>
          </a:xfrm>
          <a:prstGeom prst="downArrow">
            <a:avLst>
              <a:gd name="adj1" fmla="val 50000"/>
              <a:gd name="adj2" fmla="val 56354"/>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24599" name="Text Box 20"/>
          <p:cNvSpPr txBox="1">
            <a:spLocks noChangeArrowheads="1"/>
          </p:cNvSpPr>
          <p:nvPr/>
        </p:nvSpPr>
        <p:spPr bwMode="auto">
          <a:xfrm>
            <a:off x="2334437" y="3626643"/>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a:latin typeface="Arial Narrow" pitchFamily="34" charset="0"/>
              </a:rPr>
              <a:t>FSH</a:t>
            </a:r>
          </a:p>
        </p:txBody>
      </p:sp>
      <p:sp>
        <p:nvSpPr>
          <p:cNvPr id="149525" name="AutoShape 21"/>
          <p:cNvSpPr>
            <a:spLocks noChangeArrowheads="1"/>
          </p:cNvSpPr>
          <p:nvPr/>
        </p:nvSpPr>
        <p:spPr bwMode="auto">
          <a:xfrm rot="16200000">
            <a:off x="6761790" y="4366031"/>
            <a:ext cx="287338" cy="358775"/>
          </a:xfrm>
          <a:prstGeom prst="downArrow">
            <a:avLst>
              <a:gd name="adj1" fmla="val 50000"/>
              <a:gd name="adj2" fmla="val 31215"/>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49526" name="Text Box 22"/>
          <p:cNvSpPr txBox="1">
            <a:spLocks noChangeArrowheads="1"/>
          </p:cNvSpPr>
          <p:nvPr/>
        </p:nvSpPr>
        <p:spPr bwMode="auto">
          <a:xfrm>
            <a:off x="7307150" y="4363450"/>
            <a:ext cx="1441922"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a:latin typeface="Arial Narrow" pitchFamily="34" charset="0"/>
              </a:rPr>
              <a:t>Progesterone</a:t>
            </a:r>
          </a:p>
        </p:txBody>
      </p:sp>
      <p:grpSp>
        <p:nvGrpSpPr>
          <p:cNvPr id="6" name="Group 23"/>
          <p:cNvGrpSpPr>
            <a:grpSpLocks/>
          </p:cNvGrpSpPr>
          <p:nvPr/>
        </p:nvGrpSpPr>
        <p:grpSpPr bwMode="auto">
          <a:xfrm>
            <a:off x="3709194" y="1960484"/>
            <a:ext cx="1511300" cy="792163"/>
            <a:chOff x="2336" y="1434"/>
            <a:chExt cx="952" cy="499"/>
          </a:xfrm>
        </p:grpSpPr>
        <p:sp>
          <p:nvSpPr>
            <p:cNvPr id="24595" name="AutoShape 24"/>
            <p:cNvSpPr>
              <a:spLocks noChangeArrowheads="1"/>
            </p:cNvSpPr>
            <p:nvPr/>
          </p:nvSpPr>
          <p:spPr bwMode="auto">
            <a:xfrm>
              <a:off x="2336" y="1434"/>
              <a:ext cx="181" cy="499"/>
            </a:xfrm>
            <a:prstGeom prst="downArrow">
              <a:avLst>
                <a:gd name="adj1" fmla="val 50000"/>
                <a:gd name="adj2" fmla="val 68923"/>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a:p>
          </p:txBody>
        </p:sp>
        <p:sp>
          <p:nvSpPr>
            <p:cNvPr id="24596" name="Text Box 25"/>
            <p:cNvSpPr txBox="1">
              <a:spLocks noChangeArrowheads="1"/>
            </p:cNvSpPr>
            <p:nvPr/>
          </p:nvSpPr>
          <p:spPr bwMode="auto">
            <a:xfrm>
              <a:off x="2381" y="1525"/>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a:latin typeface="Arial Narrow" pitchFamily="34" charset="0"/>
                </a:rPr>
                <a:t>GnRH</a:t>
              </a:r>
            </a:p>
          </p:txBody>
        </p:sp>
        <p:sp>
          <p:nvSpPr>
            <p:cNvPr id="24597" name="AutoShape 26"/>
            <p:cNvSpPr>
              <a:spLocks noChangeArrowheads="1"/>
            </p:cNvSpPr>
            <p:nvPr/>
          </p:nvSpPr>
          <p:spPr bwMode="auto">
            <a:xfrm>
              <a:off x="3107" y="1434"/>
              <a:ext cx="181" cy="499"/>
            </a:xfrm>
            <a:prstGeom prst="downArrow">
              <a:avLst>
                <a:gd name="adj1" fmla="val 50000"/>
                <a:gd name="adj2" fmla="val 68923"/>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a:p>
          </p:txBody>
        </p:sp>
      </p:grpSp>
      <p:sp>
        <p:nvSpPr>
          <p:cNvPr id="24593" name="Arc 28"/>
          <p:cNvSpPr>
            <a:spLocks/>
          </p:cNvSpPr>
          <p:nvPr/>
        </p:nvSpPr>
        <p:spPr bwMode="auto">
          <a:xfrm flipH="1">
            <a:off x="468313" y="1960484"/>
            <a:ext cx="2477918" cy="3577586"/>
          </a:xfrm>
          <a:custGeom>
            <a:avLst/>
            <a:gdLst>
              <a:gd name="T0" fmla="*/ 1 w 21600"/>
              <a:gd name="T1" fmla="*/ 0 h 41951"/>
              <a:gd name="T2" fmla="*/ 4 w 21600"/>
              <a:gd name="T3" fmla="*/ 7 h 41951"/>
              <a:gd name="T4" fmla="*/ 0 w 21600"/>
              <a:gd name="T5" fmla="*/ 4 h 41951"/>
              <a:gd name="T6" fmla="*/ 0 60000 65536"/>
              <a:gd name="T7" fmla="*/ 0 60000 65536"/>
              <a:gd name="T8" fmla="*/ 0 60000 65536"/>
              <a:gd name="T9" fmla="*/ 0 w 21600"/>
              <a:gd name="T10" fmla="*/ 0 h 41951"/>
              <a:gd name="T11" fmla="*/ 21600 w 21600"/>
              <a:gd name="T12" fmla="*/ 41951 h 41951"/>
            </a:gdLst>
            <a:ahLst/>
            <a:cxnLst>
              <a:cxn ang="T6">
                <a:pos x="T0" y="T1"/>
              </a:cxn>
              <a:cxn ang="T7">
                <a:pos x="T2" y="T3"/>
              </a:cxn>
              <a:cxn ang="T8">
                <a:pos x="T4" y="T5"/>
              </a:cxn>
            </a:cxnLst>
            <a:rect l="T9" t="T10" r="T11" b="T12"/>
            <a:pathLst>
              <a:path w="21600" h="41951" fill="none" extrusionOk="0">
                <a:moveTo>
                  <a:pt x="1916" y="0"/>
                </a:moveTo>
                <a:cubicBezTo>
                  <a:pt x="13059" y="993"/>
                  <a:pt x="21600" y="10328"/>
                  <a:pt x="21600" y="21515"/>
                </a:cubicBezTo>
                <a:cubicBezTo>
                  <a:pt x="21600" y="30748"/>
                  <a:pt x="15730" y="38961"/>
                  <a:pt x="6994" y="41951"/>
                </a:cubicBezTo>
              </a:path>
              <a:path w="21600" h="41951" stroke="0" extrusionOk="0">
                <a:moveTo>
                  <a:pt x="1916" y="0"/>
                </a:moveTo>
                <a:cubicBezTo>
                  <a:pt x="13059" y="993"/>
                  <a:pt x="21600" y="10328"/>
                  <a:pt x="21600" y="21515"/>
                </a:cubicBezTo>
                <a:cubicBezTo>
                  <a:pt x="21600" y="30748"/>
                  <a:pt x="15730" y="38961"/>
                  <a:pt x="6994" y="41951"/>
                </a:cubicBezTo>
                <a:lnTo>
                  <a:pt x="0" y="21515"/>
                </a:lnTo>
                <a:close/>
              </a:path>
            </a:pathLst>
          </a:custGeom>
          <a:noFill/>
          <a:ln w="25400">
            <a:solidFill>
              <a:srgbClr val="000066"/>
            </a:solidFill>
            <a:prstDash val="dash"/>
            <a:round/>
            <a:headEnd type="stealth" w="lg" len="lg"/>
            <a:tailEnd/>
          </a:ln>
          <a:extLst>
            <a:ext uri="{909E8E84-426E-40DD-AFC4-6F175D3DCCD1}">
              <a14:hiddenFill xmlns:a14="http://schemas.microsoft.com/office/drawing/2010/main">
                <a:solidFill>
                  <a:srgbClr val="FFFFFF"/>
                </a:solidFill>
              </a14:hiddenFill>
            </a:ext>
          </a:extLst>
        </p:spPr>
        <p:txBody>
          <a:bodyPr wrap="none" anchor="ctr"/>
          <a:lstStyle/>
          <a:p>
            <a:endParaRPr lang="fr-BE"/>
          </a:p>
        </p:txBody>
      </p:sp>
      <p:sp>
        <p:nvSpPr>
          <p:cNvPr id="24594" name="Text Box 29"/>
          <p:cNvSpPr txBox="1">
            <a:spLocks noChangeArrowheads="1"/>
          </p:cNvSpPr>
          <p:nvPr/>
        </p:nvSpPr>
        <p:spPr bwMode="auto">
          <a:xfrm>
            <a:off x="74093" y="2980798"/>
            <a:ext cx="2089150" cy="1015663"/>
          </a:xfrm>
          <a:prstGeom prst="rect">
            <a:avLst/>
          </a:prstGeom>
          <a:solidFill>
            <a:schemeClr val="accent1">
              <a:lumMod val="40000"/>
              <a:lumOff val="60000"/>
            </a:schemeClr>
          </a:solidFill>
          <a:ln w="9525">
            <a:solidFill>
              <a:srgbClr val="000000"/>
            </a:solidFill>
            <a:miter lim="800000"/>
            <a:headEnd/>
            <a:tailEnd/>
          </a:ln>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fr-FR" altLang="fr-FR" dirty="0" err="1">
                <a:latin typeface="Arial Narrow" pitchFamily="34" charset="0"/>
              </a:rPr>
              <a:t>Negative</a:t>
            </a:r>
            <a:r>
              <a:rPr lang="fr-FR" altLang="fr-FR" dirty="0">
                <a:latin typeface="Arial Narrow" pitchFamily="34" charset="0"/>
              </a:rPr>
              <a:t> feedback control of </a:t>
            </a:r>
            <a:r>
              <a:rPr lang="fr-FR" altLang="fr-FR" dirty="0" err="1">
                <a:latin typeface="Arial Narrow" pitchFamily="34" charset="0"/>
              </a:rPr>
              <a:t>oestradiol</a:t>
            </a:r>
            <a:r>
              <a:rPr lang="fr-FR" altLang="fr-FR" dirty="0">
                <a:latin typeface="Arial Narrow" pitchFamily="34" charset="0"/>
              </a:rPr>
              <a:t> on FSH</a:t>
            </a:r>
          </a:p>
        </p:txBody>
      </p:sp>
      <p:sp>
        <p:nvSpPr>
          <p:cNvPr id="30" name="AutoShape 21"/>
          <p:cNvSpPr>
            <a:spLocks noChangeArrowheads="1"/>
          </p:cNvSpPr>
          <p:nvPr/>
        </p:nvSpPr>
        <p:spPr bwMode="auto">
          <a:xfrm rot="20761872">
            <a:off x="6438918" y="4764463"/>
            <a:ext cx="287338" cy="727337"/>
          </a:xfrm>
          <a:prstGeom prst="downArrow">
            <a:avLst>
              <a:gd name="adj1" fmla="val 50000"/>
              <a:gd name="adj2" fmla="val 31215"/>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dirty="0"/>
          </a:p>
        </p:txBody>
      </p:sp>
      <p:sp>
        <p:nvSpPr>
          <p:cNvPr id="31" name="Text Box 22"/>
          <p:cNvSpPr txBox="1">
            <a:spLocks noChangeArrowheads="1"/>
          </p:cNvSpPr>
          <p:nvPr/>
        </p:nvSpPr>
        <p:spPr bwMode="auto">
          <a:xfrm>
            <a:off x="6511151" y="5549562"/>
            <a:ext cx="1316784"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smtClean="0">
                <a:latin typeface="Arial Narrow" pitchFamily="34" charset="0"/>
              </a:rPr>
              <a:t>Ovulation</a:t>
            </a:r>
            <a:endParaRPr lang="en-US" altLang="fr-FR" sz="1800" dirty="0">
              <a:latin typeface="Arial Narrow" pitchFamily="34" charset="0"/>
            </a:endParaRPr>
          </a:p>
        </p:txBody>
      </p:sp>
      <p:sp>
        <p:nvSpPr>
          <p:cNvPr id="33" name="AutoShape 21"/>
          <p:cNvSpPr>
            <a:spLocks noChangeArrowheads="1"/>
          </p:cNvSpPr>
          <p:nvPr/>
        </p:nvSpPr>
        <p:spPr bwMode="auto">
          <a:xfrm rot="21426546">
            <a:off x="5223508" y="4977864"/>
            <a:ext cx="287338" cy="1329842"/>
          </a:xfrm>
          <a:prstGeom prst="downArrow">
            <a:avLst>
              <a:gd name="adj1" fmla="val 50000"/>
              <a:gd name="adj2" fmla="val 31215"/>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dirty="0"/>
          </a:p>
        </p:txBody>
      </p:sp>
      <p:sp>
        <p:nvSpPr>
          <p:cNvPr id="34" name="AutoShape 21"/>
          <p:cNvSpPr>
            <a:spLocks noChangeArrowheads="1"/>
          </p:cNvSpPr>
          <p:nvPr/>
        </p:nvSpPr>
        <p:spPr bwMode="auto">
          <a:xfrm rot="21030732">
            <a:off x="5921392" y="4885166"/>
            <a:ext cx="287338" cy="1122427"/>
          </a:xfrm>
          <a:prstGeom prst="downArrow">
            <a:avLst>
              <a:gd name="adj1" fmla="val 50000"/>
              <a:gd name="adj2" fmla="val 31215"/>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dirty="0"/>
          </a:p>
        </p:txBody>
      </p:sp>
      <p:sp>
        <p:nvSpPr>
          <p:cNvPr id="35" name="Text Box 22"/>
          <p:cNvSpPr txBox="1">
            <a:spLocks noChangeArrowheads="1"/>
          </p:cNvSpPr>
          <p:nvPr/>
        </p:nvSpPr>
        <p:spPr bwMode="auto">
          <a:xfrm>
            <a:off x="6034197" y="6060282"/>
            <a:ext cx="2774402"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smtClean="0">
                <a:latin typeface="Arial Narrow" pitchFamily="34" charset="0"/>
              </a:rPr>
              <a:t>Follicular growth (DF)</a:t>
            </a:r>
            <a:endParaRPr lang="en-US" altLang="fr-FR" sz="1800" dirty="0">
              <a:latin typeface="Arial Narrow" pitchFamily="34" charset="0"/>
            </a:endParaRPr>
          </a:p>
        </p:txBody>
      </p:sp>
      <p:sp>
        <p:nvSpPr>
          <p:cNvPr id="36" name="Text Box 22"/>
          <p:cNvSpPr txBox="1">
            <a:spLocks noChangeArrowheads="1"/>
          </p:cNvSpPr>
          <p:nvPr/>
        </p:nvSpPr>
        <p:spPr bwMode="auto">
          <a:xfrm>
            <a:off x="3908031" y="6309320"/>
            <a:ext cx="2050252"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smtClean="0">
                <a:latin typeface="Arial Narrow" pitchFamily="34" charset="0"/>
              </a:rPr>
              <a:t>Oocyte maturation</a:t>
            </a:r>
            <a:endParaRPr lang="en-US" altLang="fr-FR" sz="1800" dirty="0">
              <a:latin typeface="Arial Narrow" pitchFamily="34" charset="0"/>
            </a:endParaRPr>
          </a:p>
        </p:txBody>
      </p:sp>
      <p:sp>
        <p:nvSpPr>
          <p:cNvPr id="37" name="AutoShape 14"/>
          <p:cNvSpPr>
            <a:spLocks noChangeArrowheads="1"/>
          </p:cNvSpPr>
          <p:nvPr/>
        </p:nvSpPr>
        <p:spPr bwMode="auto">
          <a:xfrm rot="780852">
            <a:off x="2802562" y="4896908"/>
            <a:ext cx="287338" cy="1282324"/>
          </a:xfrm>
          <a:prstGeom prst="downArrow">
            <a:avLst>
              <a:gd name="adj1" fmla="val 50000"/>
              <a:gd name="adj2" fmla="val 56354"/>
            </a:avLst>
          </a:prstGeom>
          <a:gradFill rotWithShape="1">
            <a:gsLst>
              <a:gs pos="0">
                <a:srgbClr val="336600"/>
              </a:gs>
              <a:gs pos="100000">
                <a:srgbClr val="669900"/>
              </a:gs>
            </a:gsLst>
            <a:lin ang="27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38" name="Text Box 22"/>
          <p:cNvSpPr txBox="1">
            <a:spLocks noChangeArrowheads="1"/>
          </p:cNvSpPr>
          <p:nvPr/>
        </p:nvSpPr>
        <p:spPr bwMode="auto">
          <a:xfrm>
            <a:off x="431844" y="6244948"/>
            <a:ext cx="2774402"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fr-FR" sz="1800" dirty="0" smtClean="0">
                <a:latin typeface="Arial Narrow" pitchFamily="34" charset="0"/>
              </a:rPr>
              <a:t>Follicular growth</a:t>
            </a:r>
            <a:endParaRPr lang="en-US" altLang="fr-FR" sz="1800" dirty="0">
              <a:latin typeface="Arial Narrow" pitchFamily="34" charset="0"/>
            </a:endParaRPr>
          </a:p>
        </p:txBody>
      </p:sp>
    </p:spTree>
    <p:extLst>
      <p:ext uri="{BB962C8B-B14F-4D97-AF65-F5344CB8AC3E}">
        <p14:creationId xmlns:p14="http://schemas.microsoft.com/office/powerpoint/2010/main" val="3422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6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5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5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95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9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95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95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5" grpId="0" animBg="1"/>
      <p:bldP spid="149516" grpId="0" animBg="1"/>
      <p:bldP spid="24600" grpId="0" animBg="1"/>
      <p:bldP spid="24601" grpId="0" animBg="1"/>
      <p:bldP spid="149520" grpId="0" animBg="1"/>
      <p:bldP spid="149521" grpId="0"/>
      <p:bldP spid="24598" grpId="0" animBg="1"/>
      <p:bldP spid="24599" grpId="0"/>
      <p:bldP spid="149525" grpId="0" animBg="1"/>
      <p:bldP spid="149526" grpId="0" animBg="1"/>
      <p:bldP spid="24593" grpId="0" animBg="1"/>
      <p:bldP spid="24594" grpId="0" animBg="1"/>
      <p:bldP spid="30" grpId="0" animBg="1"/>
      <p:bldP spid="31" grpId="0" animBg="1"/>
      <p:bldP spid="33" grpId="0" animBg="1"/>
      <p:bldP spid="34"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090991" cy="641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4600519" y="188640"/>
            <a:ext cx="4244529" cy="504353"/>
          </a:xfrm>
          <a:prstGeom prst="rect">
            <a:avLst/>
          </a:prstGeom>
          <a:solidFill>
            <a:srgbClr val="000066"/>
          </a:solidFill>
          <a:ln>
            <a:solidFill>
              <a:schemeClr val="tx1"/>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600" dirty="0" err="1" smtClean="0">
                <a:solidFill>
                  <a:schemeClr val="bg1"/>
                </a:solidFill>
                <a:latin typeface="Arial Narrow" panose="020B0606020202030204" pitchFamily="34" charset="0"/>
              </a:rPr>
              <a:t>Progesterone</a:t>
            </a:r>
            <a:r>
              <a:rPr lang="fr-FR" altLang="fr-FR" sz="2600" dirty="0" smtClean="0">
                <a:solidFill>
                  <a:schemeClr val="bg1"/>
                </a:solidFill>
                <a:latin typeface="Arial Narrow" panose="020B0606020202030204" pitchFamily="34" charset="0"/>
              </a:rPr>
              <a:t> </a:t>
            </a:r>
            <a:r>
              <a:rPr lang="fr-FR" altLang="fr-FR" sz="2600" dirty="0" err="1" smtClean="0">
                <a:solidFill>
                  <a:schemeClr val="bg1"/>
                </a:solidFill>
                <a:latin typeface="Arial Narrow" panose="020B0606020202030204" pitchFamily="34" charset="0"/>
              </a:rPr>
              <a:t>effects</a:t>
            </a:r>
            <a:endParaRPr lang="fr-FR" altLang="fr-FR" sz="2600" dirty="0" smtClean="0">
              <a:solidFill>
                <a:schemeClr val="bg1"/>
              </a:solidFill>
              <a:latin typeface="Arial Narrow" panose="020B0606020202030204" pitchFamily="34" charset="0"/>
            </a:endParaRPr>
          </a:p>
        </p:txBody>
      </p:sp>
      <p:sp>
        <p:nvSpPr>
          <p:cNvPr id="2" name="ZoneTexte 1"/>
          <p:cNvSpPr txBox="1"/>
          <p:nvPr/>
        </p:nvSpPr>
        <p:spPr>
          <a:xfrm>
            <a:off x="1024759" y="297427"/>
            <a:ext cx="325730" cy="461665"/>
          </a:xfrm>
          <a:prstGeom prst="rect">
            <a:avLst/>
          </a:prstGeom>
          <a:solidFill>
            <a:srgbClr val="002060"/>
          </a:solidFill>
        </p:spPr>
        <p:txBody>
          <a:bodyPr wrap="none" rtlCol="0">
            <a:spAutoFit/>
          </a:bodyPr>
          <a:lstStyle/>
          <a:p>
            <a:r>
              <a:rPr lang="fr-BE" sz="2400" dirty="0" smtClean="0">
                <a:solidFill>
                  <a:schemeClr val="bg1"/>
                </a:solidFill>
                <a:latin typeface="Arial Narrow" panose="020B0606020202030204" pitchFamily="34" charset="0"/>
              </a:rPr>
              <a:t>1</a:t>
            </a:r>
            <a:endParaRPr lang="fr-BE" sz="2400" dirty="0">
              <a:solidFill>
                <a:schemeClr val="bg1"/>
              </a:solidFill>
              <a:latin typeface="Arial Narrow" panose="020B0606020202030204" pitchFamily="34" charset="0"/>
            </a:endParaRPr>
          </a:p>
        </p:txBody>
      </p:sp>
      <p:sp>
        <p:nvSpPr>
          <p:cNvPr id="5" name="ZoneTexte 4"/>
          <p:cNvSpPr txBox="1"/>
          <p:nvPr/>
        </p:nvSpPr>
        <p:spPr>
          <a:xfrm>
            <a:off x="4274789" y="5877272"/>
            <a:ext cx="325730" cy="461665"/>
          </a:xfrm>
          <a:prstGeom prst="rect">
            <a:avLst/>
          </a:prstGeom>
          <a:solidFill>
            <a:srgbClr val="002060"/>
          </a:solidFill>
        </p:spPr>
        <p:txBody>
          <a:bodyPr wrap="none" rtlCol="0">
            <a:spAutoFit/>
          </a:bodyPr>
          <a:lstStyle/>
          <a:p>
            <a:r>
              <a:rPr lang="fr-BE" sz="2400" dirty="0">
                <a:solidFill>
                  <a:schemeClr val="bg1"/>
                </a:solidFill>
                <a:latin typeface="Arial Narrow" panose="020B0606020202030204" pitchFamily="34" charset="0"/>
              </a:rPr>
              <a:t>4</a:t>
            </a:r>
          </a:p>
        </p:txBody>
      </p:sp>
      <p:sp>
        <p:nvSpPr>
          <p:cNvPr id="6" name="ZoneTexte 5"/>
          <p:cNvSpPr txBox="1"/>
          <p:nvPr/>
        </p:nvSpPr>
        <p:spPr>
          <a:xfrm>
            <a:off x="5436096" y="4365104"/>
            <a:ext cx="325730" cy="461665"/>
          </a:xfrm>
          <a:prstGeom prst="rect">
            <a:avLst/>
          </a:prstGeom>
          <a:solidFill>
            <a:srgbClr val="002060"/>
          </a:solidFill>
        </p:spPr>
        <p:txBody>
          <a:bodyPr wrap="none" rtlCol="0">
            <a:spAutoFit/>
          </a:bodyPr>
          <a:lstStyle/>
          <a:p>
            <a:r>
              <a:rPr lang="fr-BE" sz="2400" dirty="0">
                <a:solidFill>
                  <a:schemeClr val="bg1"/>
                </a:solidFill>
                <a:latin typeface="Arial Narrow" panose="020B0606020202030204" pitchFamily="34" charset="0"/>
              </a:rPr>
              <a:t>3</a:t>
            </a:r>
          </a:p>
        </p:txBody>
      </p:sp>
      <p:sp>
        <p:nvSpPr>
          <p:cNvPr id="7" name="ZoneTexte 6"/>
          <p:cNvSpPr txBox="1"/>
          <p:nvPr/>
        </p:nvSpPr>
        <p:spPr>
          <a:xfrm>
            <a:off x="5940152" y="1074240"/>
            <a:ext cx="325730" cy="461665"/>
          </a:xfrm>
          <a:prstGeom prst="rect">
            <a:avLst/>
          </a:prstGeom>
          <a:solidFill>
            <a:srgbClr val="002060"/>
          </a:solidFill>
        </p:spPr>
        <p:txBody>
          <a:bodyPr wrap="none" rtlCol="0">
            <a:spAutoFit/>
          </a:bodyPr>
          <a:lstStyle/>
          <a:p>
            <a:r>
              <a:rPr lang="fr-BE" sz="2400" dirty="0">
                <a:solidFill>
                  <a:schemeClr val="bg1"/>
                </a:solidFill>
                <a:latin typeface="Arial Narrow" panose="020B0606020202030204" pitchFamily="34" charset="0"/>
              </a:rPr>
              <a:t>2</a:t>
            </a:r>
          </a:p>
        </p:txBody>
      </p:sp>
    </p:spTree>
    <p:extLst>
      <p:ext uri="{BB962C8B-B14F-4D97-AF65-F5344CB8AC3E}">
        <p14:creationId xmlns:p14="http://schemas.microsoft.com/office/powerpoint/2010/main" val="22289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 8_8 c1"/>
          <p:cNvPicPr>
            <a:picLocks noChangeAspect="1" noChangeArrowheads="1"/>
          </p:cNvPicPr>
          <p:nvPr/>
        </p:nvPicPr>
        <p:blipFill>
          <a:blip r:embed="rId2" cstate="print"/>
          <a:srcRect/>
          <a:stretch>
            <a:fillRect/>
          </a:stretch>
        </p:blipFill>
        <p:spPr bwMode="auto">
          <a:xfrm>
            <a:off x="1115616" y="1340768"/>
            <a:ext cx="6850207" cy="5189166"/>
          </a:xfrm>
          <a:prstGeom prst="rect">
            <a:avLst/>
          </a:prstGeom>
          <a:noFill/>
          <a:ln w="9525">
            <a:noFill/>
            <a:miter lim="800000"/>
            <a:headEnd/>
            <a:tailEnd/>
          </a:ln>
        </p:spPr>
      </p:pic>
      <p:sp>
        <p:nvSpPr>
          <p:cNvPr id="3" name="Rectangle 2"/>
          <p:cNvSpPr txBox="1">
            <a:spLocks noChangeArrowheads="1"/>
          </p:cNvSpPr>
          <p:nvPr/>
        </p:nvSpPr>
        <p:spPr>
          <a:xfrm>
            <a:off x="1225055" y="188640"/>
            <a:ext cx="7416204" cy="575345"/>
          </a:xfrm>
          <a:prstGeom prst="rect">
            <a:avLst/>
          </a:prstGeom>
          <a:solidFill>
            <a:srgbClr val="0000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BE" sz="2400" dirty="0" err="1" smtClean="0">
                <a:solidFill>
                  <a:schemeClr val="bg1"/>
                </a:solidFill>
                <a:latin typeface="Arial Narrow" panose="020B0606020202030204" pitchFamily="34" charset="0"/>
              </a:rPr>
              <a:t>FSH</a:t>
            </a:r>
            <a:r>
              <a:rPr lang="fr-BE" sz="2400" dirty="0" smtClean="0">
                <a:solidFill>
                  <a:schemeClr val="bg1"/>
                </a:solidFill>
                <a:latin typeface="Arial Narrow" panose="020B0606020202030204" pitchFamily="34" charset="0"/>
              </a:rPr>
              <a:t> and </a:t>
            </a:r>
            <a:r>
              <a:rPr lang="fr-BE" sz="2400" dirty="0" err="1" smtClean="0">
                <a:solidFill>
                  <a:schemeClr val="bg1"/>
                </a:solidFill>
                <a:latin typeface="Arial Narrow" panose="020B0606020202030204" pitchFamily="34" charset="0"/>
              </a:rPr>
              <a:t>LH</a:t>
            </a:r>
            <a:r>
              <a:rPr lang="fr-BE" sz="2400" dirty="0" smtClean="0">
                <a:solidFill>
                  <a:schemeClr val="bg1"/>
                </a:solidFill>
                <a:latin typeface="Arial Narrow" panose="020B0606020202030204" pitchFamily="34" charset="0"/>
              </a:rPr>
              <a:t> </a:t>
            </a:r>
            <a:r>
              <a:rPr lang="fr-BE" sz="2400" dirty="0" err="1" smtClean="0">
                <a:solidFill>
                  <a:schemeClr val="bg1"/>
                </a:solidFill>
                <a:latin typeface="Arial Narrow" panose="020B0606020202030204" pitchFamily="34" charset="0"/>
              </a:rPr>
              <a:t>effects</a:t>
            </a:r>
            <a:r>
              <a:rPr lang="fr-BE" sz="2400" dirty="0" smtClean="0">
                <a:solidFill>
                  <a:schemeClr val="bg1"/>
                </a:solidFill>
                <a:latin typeface="Arial Narrow" panose="020B0606020202030204" pitchFamily="34" charset="0"/>
              </a:rPr>
              <a:t> on </a:t>
            </a:r>
            <a:r>
              <a:rPr lang="fr-BE" sz="2400" dirty="0" err="1" smtClean="0">
                <a:solidFill>
                  <a:schemeClr val="bg1"/>
                </a:solidFill>
                <a:latin typeface="Arial Narrow" panose="020B0606020202030204" pitchFamily="34" charset="0"/>
              </a:rPr>
              <a:t>follicular</a:t>
            </a:r>
            <a:r>
              <a:rPr lang="fr-BE" sz="2400" dirty="0" smtClean="0">
                <a:solidFill>
                  <a:schemeClr val="bg1"/>
                </a:solidFill>
                <a:latin typeface="Arial Narrow" panose="020B0606020202030204" pitchFamily="34" charset="0"/>
              </a:rPr>
              <a:t> </a:t>
            </a:r>
            <a:r>
              <a:rPr lang="fr-BE" sz="2400" dirty="0" err="1" smtClean="0">
                <a:solidFill>
                  <a:schemeClr val="bg1"/>
                </a:solidFill>
                <a:latin typeface="Arial Narrow" panose="020B0606020202030204" pitchFamily="34" charset="0"/>
              </a:rPr>
              <a:t>growth</a:t>
            </a:r>
            <a:r>
              <a:rPr lang="fr-BE" sz="2400" dirty="0" smtClean="0">
                <a:solidFill>
                  <a:schemeClr val="bg1"/>
                </a:solidFill>
                <a:latin typeface="Arial Narrow" panose="020B0606020202030204" pitchFamily="34" charset="0"/>
              </a:rPr>
              <a:t> </a:t>
            </a:r>
          </a:p>
        </p:txBody>
      </p:sp>
      <p:sp>
        <p:nvSpPr>
          <p:cNvPr id="4" name="Rectangle 3"/>
          <p:cNvSpPr/>
          <p:nvPr/>
        </p:nvSpPr>
        <p:spPr>
          <a:xfrm>
            <a:off x="3419872" y="2132856"/>
            <a:ext cx="2160240" cy="3888432"/>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1259632" y="2132856"/>
            <a:ext cx="2160240" cy="3888432"/>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5580112" y="2132856"/>
            <a:ext cx="2160240" cy="3888432"/>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068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66118" y="332656"/>
            <a:ext cx="6066678" cy="504353"/>
          </a:xfrm>
          <a:solidFill>
            <a:srgbClr val="000066"/>
          </a:solidFill>
          <a:ln>
            <a:solidFill>
              <a:schemeClr val="tx1"/>
            </a:solidFill>
            <a:miter lim="800000"/>
            <a:headEnd/>
            <a:tailEnd/>
          </a:ln>
        </p:spPr>
        <p:txBody>
          <a:bodyPr>
            <a:normAutofit/>
          </a:bodyPr>
          <a:lstStyle/>
          <a:p>
            <a:r>
              <a:rPr lang="fr-FR" altLang="fr-FR" sz="2400" dirty="0" smtClean="0">
                <a:solidFill>
                  <a:schemeClr val="bg1"/>
                </a:solidFill>
                <a:latin typeface="Arial Narrow" panose="020B0606020202030204" pitchFamily="34" charset="0"/>
              </a:rPr>
              <a:t>The </a:t>
            </a:r>
            <a:r>
              <a:rPr lang="fr-FR" altLang="fr-FR" sz="2400" dirty="0" err="1" smtClean="0">
                <a:solidFill>
                  <a:schemeClr val="bg1"/>
                </a:solidFill>
                <a:latin typeface="Arial Narrow" panose="020B0606020202030204" pitchFamily="34" charset="0"/>
              </a:rPr>
              <a:t>ostrus</a:t>
            </a:r>
            <a:r>
              <a:rPr lang="fr-FR" altLang="fr-FR" sz="2400" dirty="0" smtClean="0">
                <a:solidFill>
                  <a:schemeClr val="bg1"/>
                </a:solidFill>
                <a:latin typeface="Arial Narrow" panose="020B0606020202030204" pitchFamily="34" charset="0"/>
              </a:rPr>
              <a:t> </a:t>
            </a:r>
            <a:r>
              <a:rPr lang="fr-FR" altLang="fr-FR" sz="2400" dirty="0" err="1" smtClean="0">
                <a:solidFill>
                  <a:schemeClr val="bg1"/>
                </a:solidFill>
                <a:latin typeface="Arial Narrow" panose="020B0606020202030204" pitchFamily="34" charset="0"/>
              </a:rPr>
              <a:t>cucle</a:t>
            </a:r>
            <a:r>
              <a:rPr lang="fr-FR" altLang="fr-FR" sz="2400" dirty="0" smtClean="0">
                <a:solidFill>
                  <a:schemeClr val="bg1"/>
                </a:solidFill>
                <a:latin typeface="Arial Narrow" panose="020B0606020202030204" pitchFamily="34" charset="0"/>
              </a:rPr>
              <a:t> of the </a:t>
            </a:r>
            <a:r>
              <a:rPr lang="fr-FR" altLang="fr-FR" sz="2400" dirty="0" err="1" smtClean="0">
                <a:solidFill>
                  <a:schemeClr val="bg1"/>
                </a:solidFill>
                <a:latin typeface="Arial Narrow" panose="020B0606020202030204" pitchFamily="34" charset="0"/>
              </a:rPr>
              <a:t>cow</a:t>
            </a:r>
            <a:r>
              <a:rPr lang="fr-FR" altLang="fr-FR" sz="2400" dirty="0" smtClean="0">
                <a:solidFill>
                  <a:schemeClr val="bg1"/>
                </a:solidFill>
                <a:latin typeface="Arial Narrow" panose="020B0606020202030204" pitchFamily="34" charset="0"/>
              </a:rPr>
              <a:t> :  21 </a:t>
            </a:r>
            <a:r>
              <a:rPr lang="fr-FR" altLang="fr-FR" sz="2400" dirty="0" err="1" smtClean="0">
                <a:solidFill>
                  <a:schemeClr val="bg1"/>
                </a:solidFill>
                <a:latin typeface="Arial Narrow" panose="020B0606020202030204" pitchFamily="34" charset="0"/>
              </a:rPr>
              <a:t>days</a:t>
            </a:r>
            <a:r>
              <a:rPr lang="fr-FR" altLang="fr-FR" sz="2400" dirty="0" smtClean="0">
                <a:solidFill>
                  <a:schemeClr val="bg1"/>
                </a:solidFill>
                <a:latin typeface="Arial Narrow" panose="020B0606020202030204" pitchFamily="34" charset="0"/>
              </a:rPr>
              <a:t> (18 to 24)</a:t>
            </a:r>
          </a:p>
        </p:txBody>
      </p:sp>
      <p:sp>
        <p:nvSpPr>
          <p:cNvPr id="150531" name="Line 3"/>
          <p:cNvSpPr>
            <a:spLocks noChangeShapeType="1"/>
          </p:cNvSpPr>
          <p:nvPr/>
        </p:nvSpPr>
        <p:spPr bwMode="auto">
          <a:xfrm flipV="1">
            <a:off x="7231783" y="6350368"/>
            <a:ext cx="0" cy="57150"/>
          </a:xfrm>
          <a:prstGeom prst="line">
            <a:avLst/>
          </a:prstGeom>
          <a:noFill/>
          <a:ln w="12700">
            <a:noFill/>
            <a:round/>
            <a:headEnd/>
            <a:tailEnd/>
          </a:ln>
          <a:effectLst>
            <a:outerShdw dist="35921" dir="2700000" algn="ctr" rotWithShape="0">
              <a:schemeClr val="bg2"/>
            </a:outerShdw>
          </a:effectLst>
        </p:spPr>
        <p:txBody>
          <a:bodyPr wrap="none" anchor="ctr"/>
          <a:lstStyle/>
          <a:p>
            <a:pPr>
              <a:defRPr/>
            </a:pPr>
            <a:endParaRPr lang="en-US"/>
          </a:p>
        </p:txBody>
      </p:sp>
      <p:sp>
        <p:nvSpPr>
          <p:cNvPr id="150532" name="Rectangle 4"/>
          <p:cNvSpPr>
            <a:spLocks noChangeArrowheads="1"/>
          </p:cNvSpPr>
          <p:nvPr/>
        </p:nvSpPr>
        <p:spPr bwMode="auto">
          <a:xfrm>
            <a:off x="7119070" y="2350116"/>
            <a:ext cx="403225" cy="3462337"/>
          </a:xfrm>
          <a:prstGeom prst="rect">
            <a:avLst/>
          </a:prstGeom>
          <a:solidFill>
            <a:srgbClr val="FC0128"/>
          </a:solidFill>
          <a:ln w="12700">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0533" name="Rectangle 5"/>
          <p:cNvSpPr>
            <a:spLocks noChangeArrowheads="1"/>
          </p:cNvSpPr>
          <p:nvPr/>
        </p:nvSpPr>
        <p:spPr bwMode="auto">
          <a:xfrm>
            <a:off x="2031133" y="2350116"/>
            <a:ext cx="401637" cy="3452812"/>
          </a:xfrm>
          <a:prstGeom prst="rect">
            <a:avLst/>
          </a:prstGeom>
          <a:solidFill>
            <a:srgbClr val="FC0128"/>
          </a:solidFill>
          <a:ln w="12700">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27654" name="Line 6"/>
          <p:cNvSpPr>
            <a:spLocks noChangeShapeType="1"/>
          </p:cNvSpPr>
          <p:nvPr/>
        </p:nvSpPr>
        <p:spPr bwMode="auto">
          <a:xfrm>
            <a:off x="7339733"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55" name="Line 7"/>
          <p:cNvSpPr>
            <a:spLocks noChangeShapeType="1"/>
          </p:cNvSpPr>
          <p:nvPr/>
        </p:nvSpPr>
        <p:spPr bwMode="auto">
          <a:xfrm>
            <a:off x="7084145"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56" name="Line 8"/>
          <p:cNvSpPr>
            <a:spLocks noChangeShapeType="1"/>
          </p:cNvSpPr>
          <p:nvPr/>
        </p:nvSpPr>
        <p:spPr bwMode="auto">
          <a:xfrm>
            <a:off x="6861895"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57" name="Line 9"/>
          <p:cNvSpPr>
            <a:spLocks noChangeShapeType="1"/>
          </p:cNvSpPr>
          <p:nvPr/>
        </p:nvSpPr>
        <p:spPr bwMode="auto">
          <a:xfrm>
            <a:off x="6399933"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58" name="Line 10"/>
          <p:cNvSpPr>
            <a:spLocks noChangeShapeType="1"/>
          </p:cNvSpPr>
          <p:nvPr/>
        </p:nvSpPr>
        <p:spPr bwMode="auto">
          <a:xfrm>
            <a:off x="6622183"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59" name="Line 11"/>
          <p:cNvSpPr>
            <a:spLocks noChangeShapeType="1"/>
          </p:cNvSpPr>
          <p:nvPr/>
        </p:nvSpPr>
        <p:spPr bwMode="auto">
          <a:xfrm>
            <a:off x="5698258"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0" name="Line 12"/>
          <p:cNvSpPr>
            <a:spLocks noChangeShapeType="1"/>
          </p:cNvSpPr>
          <p:nvPr/>
        </p:nvSpPr>
        <p:spPr bwMode="auto">
          <a:xfrm>
            <a:off x="5931620"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1" name="Line 13"/>
          <p:cNvSpPr>
            <a:spLocks noChangeShapeType="1"/>
          </p:cNvSpPr>
          <p:nvPr/>
        </p:nvSpPr>
        <p:spPr bwMode="auto">
          <a:xfrm>
            <a:off x="6171333"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2" name="Line 14"/>
          <p:cNvSpPr>
            <a:spLocks noChangeShapeType="1"/>
          </p:cNvSpPr>
          <p:nvPr/>
        </p:nvSpPr>
        <p:spPr bwMode="auto">
          <a:xfrm>
            <a:off x="4996583"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3" name="Line 15"/>
          <p:cNvSpPr>
            <a:spLocks noChangeShapeType="1"/>
          </p:cNvSpPr>
          <p:nvPr/>
        </p:nvSpPr>
        <p:spPr bwMode="auto">
          <a:xfrm>
            <a:off x="5225183"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4" name="Line 16"/>
          <p:cNvSpPr>
            <a:spLocks noChangeShapeType="1"/>
          </p:cNvSpPr>
          <p:nvPr/>
        </p:nvSpPr>
        <p:spPr bwMode="auto">
          <a:xfrm>
            <a:off x="5464895"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5" name="Line 17"/>
          <p:cNvSpPr>
            <a:spLocks noChangeShapeType="1"/>
          </p:cNvSpPr>
          <p:nvPr/>
        </p:nvSpPr>
        <p:spPr bwMode="auto">
          <a:xfrm>
            <a:off x="4758458"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6" name="Line 18"/>
          <p:cNvSpPr>
            <a:spLocks noChangeShapeType="1"/>
          </p:cNvSpPr>
          <p:nvPr/>
        </p:nvSpPr>
        <p:spPr bwMode="auto">
          <a:xfrm>
            <a:off x="4290145"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7" name="Line 19"/>
          <p:cNvSpPr>
            <a:spLocks noChangeShapeType="1"/>
          </p:cNvSpPr>
          <p:nvPr/>
        </p:nvSpPr>
        <p:spPr bwMode="auto">
          <a:xfrm>
            <a:off x="4518745"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8" name="Line 20"/>
          <p:cNvSpPr>
            <a:spLocks noChangeShapeType="1"/>
          </p:cNvSpPr>
          <p:nvPr/>
        </p:nvSpPr>
        <p:spPr bwMode="auto">
          <a:xfrm>
            <a:off x="3828183"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69" name="Line 21"/>
          <p:cNvSpPr>
            <a:spLocks noChangeShapeType="1"/>
          </p:cNvSpPr>
          <p:nvPr/>
        </p:nvSpPr>
        <p:spPr bwMode="auto">
          <a:xfrm>
            <a:off x="4056783"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0" name="Line 22"/>
          <p:cNvSpPr>
            <a:spLocks noChangeShapeType="1"/>
          </p:cNvSpPr>
          <p:nvPr/>
        </p:nvSpPr>
        <p:spPr bwMode="auto">
          <a:xfrm>
            <a:off x="2642320"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1" name="Line 23"/>
          <p:cNvSpPr>
            <a:spLocks noChangeShapeType="1"/>
          </p:cNvSpPr>
          <p:nvPr/>
        </p:nvSpPr>
        <p:spPr bwMode="auto">
          <a:xfrm>
            <a:off x="3350345"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2" name="Line 24"/>
          <p:cNvSpPr>
            <a:spLocks noChangeShapeType="1"/>
          </p:cNvSpPr>
          <p:nvPr/>
        </p:nvSpPr>
        <p:spPr bwMode="auto">
          <a:xfrm>
            <a:off x="3601170"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3" name="Line 25"/>
          <p:cNvSpPr>
            <a:spLocks noChangeShapeType="1"/>
          </p:cNvSpPr>
          <p:nvPr/>
        </p:nvSpPr>
        <p:spPr bwMode="auto">
          <a:xfrm>
            <a:off x="3121745"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4" name="Line 26"/>
          <p:cNvSpPr>
            <a:spLocks noChangeShapeType="1"/>
          </p:cNvSpPr>
          <p:nvPr/>
        </p:nvSpPr>
        <p:spPr bwMode="auto">
          <a:xfrm>
            <a:off x="2877270"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5" name="Line 27"/>
          <p:cNvSpPr>
            <a:spLocks noChangeShapeType="1"/>
          </p:cNvSpPr>
          <p:nvPr/>
        </p:nvSpPr>
        <p:spPr bwMode="auto">
          <a:xfrm>
            <a:off x="2415308" y="5836266"/>
            <a:ext cx="0" cy="61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6" name="Line 28"/>
          <p:cNvSpPr>
            <a:spLocks noChangeShapeType="1"/>
          </p:cNvSpPr>
          <p:nvPr/>
        </p:nvSpPr>
        <p:spPr bwMode="auto">
          <a:xfrm flipV="1">
            <a:off x="7334970" y="5756891"/>
            <a:ext cx="0" cy="746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77" name="Rectangle 29"/>
          <p:cNvSpPr>
            <a:spLocks noChangeArrowheads="1"/>
          </p:cNvSpPr>
          <p:nvPr/>
        </p:nvSpPr>
        <p:spPr bwMode="auto">
          <a:xfrm>
            <a:off x="2259733" y="5880716"/>
            <a:ext cx="285750" cy="346075"/>
          </a:xfrm>
          <a:prstGeom prst="rect">
            <a:avLst/>
          </a:prstGeom>
          <a:solidFill>
            <a:srgbClr val="6666FF"/>
          </a:solidFill>
          <a:ln w="12700">
            <a:solidFill>
              <a:srgbClr val="000000"/>
            </a:solidFill>
            <a:miter lim="800000"/>
            <a:headEnd/>
            <a:tailEnd/>
          </a:ln>
        </p:spPr>
        <p:txBody>
          <a:bodyPr wrap="none" lIns="90488" tIns="44450" rIns="90488" bIns="4445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FR" altLang="fr-FR" sz="1600">
                <a:solidFill>
                  <a:srgbClr val="000000"/>
                </a:solidFill>
                <a:latin typeface="Arial Narrow" pitchFamily="34" charset="0"/>
              </a:rPr>
              <a:t>0</a:t>
            </a:r>
          </a:p>
        </p:txBody>
      </p:sp>
      <p:sp>
        <p:nvSpPr>
          <p:cNvPr id="27678" name="Rectangle 30"/>
          <p:cNvSpPr>
            <a:spLocks noChangeArrowheads="1"/>
          </p:cNvSpPr>
          <p:nvPr/>
        </p:nvSpPr>
        <p:spPr bwMode="auto">
          <a:xfrm>
            <a:off x="3659908" y="5880716"/>
            <a:ext cx="285750" cy="346075"/>
          </a:xfrm>
          <a:prstGeom prst="rect">
            <a:avLst/>
          </a:prstGeom>
          <a:solidFill>
            <a:srgbClr val="6666FF"/>
          </a:solidFill>
          <a:ln w="12700">
            <a:solidFill>
              <a:srgbClr val="000000"/>
            </a:solidFill>
            <a:miter lim="800000"/>
            <a:headEnd/>
            <a:tailEnd/>
          </a:ln>
        </p:spPr>
        <p:txBody>
          <a:bodyPr wrap="none" lIns="90488" tIns="44450" rIns="90488" bIns="4445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FR" altLang="fr-FR" sz="1600">
                <a:solidFill>
                  <a:srgbClr val="000000"/>
                </a:solidFill>
                <a:latin typeface="Arial Narrow" pitchFamily="34" charset="0"/>
              </a:rPr>
              <a:t>6</a:t>
            </a:r>
          </a:p>
        </p:txBody>
      </p:sp>
      <p:sp>
        <p:nvSpPr>
          <p:cNvPr id="27679" name="Rectangle 31"/>
          <p:cNvSpPr>
            <a:spLocks noChangeArrowheads="1"/>
          </p:cNvSpPr>
          <p:nvPr/>
        </p:nvSpPr>
        <p:spPr bwMode="auto">
          <a:xfrm>
            <a:off x="6409458" y="5880716"/>
            <a:ext cx="377825" cy="346075"/>
          </a:xfrm>
          <a:prstGeom prst="rect">
            <a:avLst/>
          </a:prstGeom>
          <a:solidFill>
            <a:srgbClr val="6666FF"/>
          </a:solidFill>
          <a:ln w="12700">
            <a:solidFill>
              <a:srgbClr val="000000"/>
            </a:solidFill>
            <a:miter lim="800000"/>
            <a:headEnd/>
            <a:tailEnd/>
          </a:ln>
        </p:spPr>
        <p:txBody>
          <a:bodyPr wrap="none" lIns="90488" tIns="44450" rIns="90488" bIns="4445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FR" altLang="fr-FR" sz="1600">
                <a:solidFill>
                  <a:srgbClr val="000000"/>
                </a:solidFill>
                <a:latin typeface="Arial Narrow" pitchFamily="34" charset="0"/>
              </a:rPr>
              <a:t>18</a:t>
            </a:r>
          </a:p>
        </p:txBody>
      </p:sp>
      <p:sp>
        <p:nvSpPr>
          <p:cNvPr id="27680" name="Rectangle 32"/>
          <p:cNvSpPr>
            <a:spLocks noChangeArrowheads="1"/>
          </p:cNvSpPr>
          <p:nvPr/>
        </p:nvSpPr>
        <p:spPr bwMode="auto">
          <a:xfrm>
            <a:off x="7115895" y="5880716"/>
            <a:ext cx="377825" cy="346075"/>
          </a:xfrm>
          <a:prstGeom prst="rect">
            <a:avLst/>
          </a:prstGeom>
          <a:solidFill>
            <a:srgbClr val="6666FF"/>
          </a:solidFill>
          <a:ln w="12700">
            <a:solidFill>
              <a:srgbClr val="000000"/>
            </a:solidFill>
            <a:miter lim="800000"/>
            <a:headEnd/>
            <a:tailEnd/>
          </a:ln>
        </p:spPr>
        <p:txBody>
          <a:bodyPr wrap="none" lIns="90488" tIns="44450" rIns="90488" bIns="4445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FR" altLang="fr-FR" sz="1600">
                <a:solidFill>
                  <a:srgbClr val="000000"/>
                </a:solidFill>
                <a:latin typeface="Arial Narrow" pitchFamily="34" charset="0"/>
              </a:rPr>
              <a:t>21</a:t>
            </a:r>
          </a:p>
        </p:txBody>
      </p:sp>
      <p:sp>
        <p:nvSpPr>
          <p:cNvPr id="150561" name="Line 33"/>
          <p:cNvSpPr>
            <a:spLocks noChangeShapeType="1"/>
          </p:cNvSpPr>
          <p:nvPr/>
        </p:nvSpPr>
        <p:spPr bwMode="auto">
          <a:xfrm>
            <a:off x="1467570" y="5806103"/>
            <a:ext cx="6661150" cy="0"/>
          </a:xfrm>
          <a:prstGeom prst="line">
            <a:avLst/>
          </a:prstGeom>
          <a:noFill/>
          <a:ln w="25400">
            <a:solidFill>
              <a:srgbClr val="000000"/>
            </a:solidFill>
            <a:round/>
            <a:headEnd/>
            <a:tailEnd/>
          </a:ln>
          <a:effectLst>
            <a:outerShdw dist="35921" dir="2700000" algn="ctr" rotWithShape="0">
              <a:schemeClr val="bg2"/>
            </a:outerShdw>
          </a:effectLst>
        </p:spPr>
        <p:txBody>
          <a:bodyPr wrap="none" anchor="ctr"/>
          <a:lstStyle/>
          <a:p>
            <a:pPr>
              <a:defRPr/>
            </a:pPr>
            <a:endParaRPr lang="en-US"/>
          </a:p>
        </p:txBody>
      </p:sp>
      <p:sp>
        <p:nvSpPr>
          <p:cNvPr id="27682" name="Line 34"/>
          <p:cNvSpPr>
            <a:spLocks noChangeShapeType="1"/>
          </p:cNvSpPr>
          <p:nvPr/>
        </p:nvSpPr>
        <p:spPr bwMode="auto">
          <a:xfrm>
            <a:off x="8019183"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83" name="Line 35"/>
          <p:cNvSpPr>
            <a:spLocks noChangeShapeType="1"/>
          </p:cNvSpPr>
          <p:nvPr/>
        </p:nvSpPr>
        <p:spPr bwMode="auto">
          <a:xfrm>
            <a:off x="7777883"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27684" name="Line 36"/>
          <p:cNvSpPr>
            <a:spLocks noChangeShapeType="1"/>
          </p:cNvSpPr>
          <p:nvPr/>
        </p:nvSpPr>
        <p:spPr bwMode="auto">
          <a:xfrm>
            <a:off x="7550870" y="5844203"/>
            <a:ext cx="0" cy="61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50565" name="AutoShape 37"/>
          <p:cNvSpPr>
            <a:spLocks noChangeArrowheads="1"/>
          </p:cNvSpPr>
          <p:nvPr/>
        </p:nvSpPr>
        <p:spPr bwMode="auto">
          <a:xfrm rot="-5400000">
            <a:off x="1403277" y="3379609"/>
            <a:ext cx="3430588" cy="1400175"/>
          </a:xfrm>
          <a:prstGeom prst="rtTriangle">
            <a:avLst/>
          </a:prstGeom>
          <a:solidFill>
            <a:srgbClr val="FFFF99"/>
          </a:solidFill>
          <a:ln w="9525">
            <a:solidFill>
              <a:srgbClr val="000000"/>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0566" name="Rectangle 38"/>
          <p:cNvSpPr>
            <a:spLocks noChangeArrowheads="1"/>
          </p:cNvSpPr>
          <p:nvPr/>
        </p:nvSpPr>
        <p:spPr bwMode="auto">
          <a:xfrm>
            <a:off x="3805958" y="2350116"/>
            <a:ext cx="2760662" cy="3452812"/>
          </a:xfrm>
          <a:prstGeom prst="rect">
            <a:avLst/>
          </a:prstGeom>
          <a:solidFill>
            <a:srgbClr val="FFFF00"/>
          </a:solidFill>
          <a:ln w="9525">
            <a:solidFill>
              <a:srgbClr val="000000"/>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150567" name="AutoShape 39"/>
          <p:cNvSpPr>
            <a:spLocks noChangeArrowheads="1"/>
          </p:cNvSpPr>
          <p:nvPr/>
        </p:nvSpPr>
        <p:spPr bwMode="auto">
          <a:xfrm>
            <a:off x="6566620" y="2350116"/>
            <a:ext cx="550863" cy="3452812"/>
          </a:xfrm>
          <a:prstGeom prst="rtTriangle">
            <a:avLst/>
          </a:prstGeom>
          <a:solidFill>
            <a:srgbClr val="FFFF99"/>
          </a:solidFill>
          <a:ln w="9525">
            <a:solidFill>
              <a:srgbClr val="000000"/>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ltLang="fr-FR"/>
          </a:p>
        </p:txBody>
      </p:sp>
      <p:sp>
        <p:nvSpPr>
          <p:cNvPr id="27692" name="Text Box 44"/>
          <p:cNvSpPr txBox="1">
            <a:spLocks noChangeArrowheads="1"/>
          </p:cNvSpPr>
          <p:nvPr/>
        </p:nvSpPr>
        <p:spPr bwMode="auto">
          <a:xfrm>
            <a:off x="8250958" y="5872778"/>
            <a:ext cx="641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dirty="0" smtClean="0">
                <a:latin typeface="Arial Narrow" pitchFamily="34" charset="0"/>
              </a:rPr>
              <a:t>jours</a:t>
            </a:r>
            <a:endParaRPr lang="fr-BE" altLang="fr-FR" dirty="0">
              <a:latin typeface="Arial Narrow" pitchFamily="34" charset="0"/>
            </a:endParaRPr>
          </a:p>
        </p:txBody>
      </p:sp>
      <p:sp>
        <p:nvSpPr>
          <p:cNvPr id="150573" name="Rectangle 45"/>
          <p:cNvSpPr>
            <a:spLocks noChangeArrowheads="1"/>
          </p:cNvSpPr>
          <p:nvPr/>
        </p:nvSpPr>
        <p:spPr bwMode="auto">
          <a:xfrm>
            <a:off x="2437533" y="2350116"/>
            <a:ext cx="4105275" cy="5032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a:solidFill>
                <a:srgbClr val="006600"/>
              </a:solidFill>
            </a:endParaRPr>
          </a:p>
        </p:txBody>
      </p:sp>
      <p:sp>
        <p:nvSpPr>
          <p:cNvPr id="150574" name="Rectangle 46"/>
          <p:cNvSpPr>
            <a:spLocks noChangeArrowheads="1"/>
          </p:cNvSpPr>
          <p:nvPr/>
        </p:nvSpPr>
        <p:spPr bwMode="auto">
          <a:xfrm>
            <a:off x="6542808" y="2350116"/>
            <a:ext cx="936625" cy="5032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fr-BE" altLang="fr-FR">
              <a:solidFill>
                <a:srgbClr val="006600"/>
              </a:solidFill>
            </a:endParaRPr>
          </a:p>
        </p:txBody>
      </p:sp>
      <p:sp>
        <p:nvSpPr>
          <p:cNvPr id="150575" name="Text Box 47"/>
          <p:cNvSpPr txBox="1">
            <a:spLocks noChangeArrowheads="1"/>
          </p:cNvSpPr>
          <p:nvPr/>
        </p:nvSpPr>
        <p:spPr bwMode="auto">
          <a:xfrm>
            <a:off x="2788071" y="2413612"/>
            <a:ext cx="1925527" cy="369332"/>
          </a:xfrm>
          <a:prstGeom prst="rect">
            <a:avLst/>
          </a:prstGeom>
          <a:solidFill>
            <a:schemeClr val="accent6">
              <a:lumMod val="20000"/>
              <a:lumOff val="80000"/>
            </a:schemeClr>
          </a:solidFill>
          <a:ln>
            <a:solidFill>
              <a:schemeClr val="tx1"/>
            </a:solidFill>
          </a:ln>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smtClean="0">
                <a:latin typeface="Arial Narrow" pitchFamily="34" charset="0"/>
              </a:rPr>
              <a:t>Progesteronic</a:t>
            </a:r>
            <a:r>
              <a:rPr lang="fr-BE" altLang="fr-FR" sz="1800" dirty="0" smtClean="0">
                <a:latin typeface="Arial Narrow" pitchFamily="34" charset="0"/>
              </a:rPr>
              <a:t> phase</a:t>
            </a:r>
            <a:endParaRPr lang="fr-BE" altLang="fr-FR" sz="1800" dirty="0">
              <a:latin typeface="Arial Narrow" pitchFamily="34" charset="0"/>
            </a:endParaRPr>
          </a:p>
        </p:txBody>
      </p:sp>
      <p:sp>
        <p:nvSpPr>
          <p:cNvPr id="150576" name="Text Box 48"/>
          <p:cNvSpPr txBox="1">
            <a:spLocks noChangeArrowheads="1"/>
          </p:cNvSpPr>
          <p:nvPr/>
        </p:nvSpPr>
        <p:spPr bwMode="auto">
          <a:xfrm>
            <a:off x="6689742" y="2424245"/>
            <a:ext cx="1830950" cy="369332"/>
          </a:xfrm>
          <a:prstGeom prst="rect">
            <a:avLst/>
          </a:prstGeom>
          <a:solidFill>
            <a:schemeClr val="accent3">
              <a:lumMod val="60000"/>
              <a:lumOff val="40000"/>
            </a:schemeClr>
          </a:solidFill>
          <a:ln>
            <a:solidFill>
              <a:schemeClr val="tx1"/>
            </a:solidFill>
          </a:ln>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smtClean="0">
                <a:latin typeface="Arial Narrow" pitchFamily="34" charset="0"/>
              </a:rPr>
              <a:t>Oestrogenic</a:t>
            </a:r>
            <a:r>
              <a:rPr lang="fr-BE" altLang="fr-FR" sz="1800" dirty="0" smtClean="0">
                <a:latin typeface="Arial Narrow" pitchFamily="34" charset="0"/>
              </a:rPr>
              <a:t> </a:t>
            </a:r>
            <a:r>
              <a:rPr lang="fr-BE" altLang="fr-FR" sz="1800" dirty="0">
                <a:latin typeface="Arial Narrow" pitchFamily="34" charset="0"/>
              </a:rPr>
              <a:t> </a:t>
            </a:r>
            <a:r>
              <a:rPr lang="fr-BE" altLang="fr-FR" sz="1800" dirty="0" smtClean="0">
                <a:latin typeface="Arial Narrow" pitchFamily="34" charset="0"/>
              </a:rPr>
              <a:t>phase</a:t>
            </a:r>
            <a:endParaRPr lang="fr-BE" altLang="fr-FR" sz="1800" dirty="0">
              <a:latin typeface="Arial Narrow" pitchFamily="34" charset="0"/>
            </a:endParaRPr>
          </a:p>
        </p:txBody>
      </p:sp>
      <p:grpSp>
        <p:nvGrpSpPr>
          <p:cNvPr id="51" name="Group 97"/>
          <p:cNvGrpSpPr>
            <a:grpSpLocks/>
          </p:cNvGrpSpPr>
          <p:nvPr/>
        </p:nvGrpSpPr>
        <p:grpSpPr bwMode="auto">
          <a:xfrm>
            <a:off x="447253" y="2852291"/>
            <a:ext cx="1223963" cy="1008062"/>
            <a:chOff x="612" y="436"/>
            <a:chExt cx="998" cy="817"/>
          </a:xfrm>
        </p:grpSpPr>
        <p:pic>
          <p:nvPicPr>
            <p:cNvPr id="52" name="Picture 95" descr="0778"/>
            <p:cNvPicPr>
              <a:picLocks noChangeAspect="1" noChangeArrowheads="1"/>
            </p:cNvPicPr>
            <p:nvPr/>
          </p:nvPicPr>
          <p:blipFill>
            <a:blip r:embed="rId3"/>
            <a:srcRect/>
            <a:stretch>
              <a:fillRect/>
            </a:stretch>
          </p:blipFill>
          <p:spPr bwMode="auto">
            <a:xfrm>
              <a:off x="612" y="436"/>
              <a:ext cx="998" cy="817"/>
            </a:xfrm>
            <a:prstGeom prst="rect">
              <a:avLst/>
            </a:prstGeom>
            <a:noFill/>
            <a:ln w="9525">
              <a:solidFill>
                <a:schemeClr val="tx1"/>
              </a:solidFill>
              <a:miter lim="800000"/>
              <a:headEnd/>
              <a:tailEnd/>
            </a:ln>
          </p:spPr>
        </p:pic>
        <p:sp>
          <p:nvSpPr>
            <p:cNvPr id="53" name="Oval 96"/>
            <p:cNvSpPr>
              <a:spLocks noChangeArrowheads="1"/>
            </p:cNvSpPr>
            <p:nvPr/>
          </p:nvSpPr>
          <p:spPr bwMode="auto">
            <a:xfrm rot="-2683955">
              <a:off x="1140" y="533"/>
              <a:ext cx="363" cy="453"/>
            </a:xfrm>
            <a:prstGeom prst="ellipse">
              <a:avLst/>
            </a:prstGeom>
            <a:noFill/>
            <a:ln w="9525">
              <a:solidFill>
                <a:schemeClr val="tx1"/>
              </a:solidFill>
              <a:round/>
              <a:headEnd/>
              <a:tailEnd/>
            </a:ln>
          </p:spPr>
          <p:txBody>
            <a:bodyPr wrap="none" anchor="ctr"/>
            <a:lstStyle/>
            <a:p>
              <a:pPr algn="ctr"/>
              <a:endParaRPr lang="fr-FR"/>
            </a:p>
          </p:txBody>
        </p:sp>
      </p:grpSp>
      <p:grpSp>
        <p:nvGrpSpPr>
          <p:cNvPr id="54" name="Group 111"/>
          <p:cNvGrpSpPr>
            <a:grpSpLocks/>
          </p:cNvGrpSpPr>
          <p:nvPr/>
        </p:nvGrpSpPr>
        <p:grpSpPr bwMode="auto">
          <a:xfrm>
            <a:off x="447253" y="1576900"/>
            <a:ext cx="1261477" cy="1015484"/>
            <a:chOff x="1247" y="482"/>
            <a:chExt cx="862" cy="676"/>
          </a:xfrm>
        </p:grpSpPr>
        <p:pic>
          <p:nvPicPr>
            <p:cNvPr id="55" name="Picture 99"/>
            <p:cNvPicPr>
              <a:picLocks noChangeAspect="1" noChangeArrowheads="1"/>
            </p:cNvPicPr>
            <p:nvPr/>
          </p:nvPicPr>
          <p:blipFill>
            <a:blip r:embed="rId4">
              <a:lum bright="-6000"/>
            </a:blip>
            <a:srcRect/>
            <a:stretch>
              <a:fillRect/>
            </a:stretch>
          </p:blipFill>
          <p:spPr bwMode="auto">
            <a:xfrm>
              <a:off x="1247" y="482"/>
              <a:ext cx="862" cy="676"/>
            </a:xfrm>
            <a:prstGeom prst="rect">
              <a:avLst/>
            </a:prstGeom>
            <a:noFill/>
            <a:ln w="9525">
              <a:solidFill>
                <a:schemeClr val="tx1"/>
              </a:solidFill>
              <a:miter lim="800000"/>
              <a:headEnd/>
              <a:tailEnd/>
            </a:ln>
          </p:spPr>
        </p:pic>
        <p:sp>
          <p:nvSpPr>
            <p:cNvPr id="56" name="Text Box 102"/>
            <p:cNvSpPr txBox="1">
              <a:spLocks noChangeArrowheads="1"/>
            </p:cNvSpPr>
            <p:nvPr/>
          </p:nvSpPr>
          <p:spPr bwMode="auto">
            <a:xfrm>
              <a:off x="1429" y="845"/>
              <a:ext cx="273" cy="212"/>
            </a:xfrm>
            <a:prstGeom prst="rect">
              <a:avLst/>
            </a:prstGeom>
            <a:noFill/>
            <a:ln w="9525">
              <a:solidFill>
                <a:schemeClr val="tx1"/>
              </a:solidFill>
              <a:miter lim="800000"/>
              <a:headEnd/>
              <a:tailEnd/>
            </a:ln>
          </p:spPr>
          <p:txBody>
            <a:bodyPr wrap="none">
              <a:spAutoFit/>
            </a:bodyPr>
            <a:lstStyle/>
            <a:p>
              <a:r>
                <a:rPr lang="fr-BE" sz="1600">
                  <a:solidFill>
                    <a:srgbClr val="FFFF00"/>
                  </a:solidFill>
                  <a:latin typeface="Arial Narrow" pitchFamily="34" charset="0"/>
                </a:rPr>
                <a:t>MP</a:t>
              </a:r>
              <a:endParaRPr lang="fr-FR" sz="1600">
                <a:solidFill>
                  <a:srgbClr val="FFFF00"/>
                </a:solidFill>
                <a:latin typeface="Arial Narrow" pitchFamily="34" charset="0"/>
              </a:endParaRPr>
            </a:p>
          </p:txBody>
        </p:sp>
      </p:grpSp>
      <p:grpSp>
        <p:nvGrpSpPr>
          <p:cNvPr id="57" name="Group 106"/>
          <p:cNvGrpSpPr>
            <a:grpSpLocks/>
          </p:cNvGrpSpPr>
          <p:nvPr/>
        </p:nvGrpSpPr>
        <p:grpSpPr bwMode="auto">
          <a:xfrm>
            <a:off x="2516815" y="3297236"/>
            <a:ext cx="1209860" cy="831850"/>
            <a:chOff x="2245" y="482"/>
            <a:chExt cx="998" cy="660"/>
          </a:xfrm>
        </p:grpSpPr>
        <p:pic>
          <p:nvPicPr>
            <p:cNvPr id="58" name="Picture 104"/>
            <p:cNvPicPr>
              <a:picLocks noChangeAspect="1" noChangeArrowheads="1"/>
            </p:cNvPicPr>
            <p:nvPr/>
          </p:nvPicPr>
          <p:blipFill>
            <a:blip r:embed="rId5">
              <a:lum bright="12000"/>
            </a:blip>
            <a:srcRect/>
            <a:stretch>
              <a:fillRect/>
            </a:stretch>
          </p:blipFill>
          <p:spPr bwMode="auto">
            <a:xfrm>
              <a:off x="2245" y="482"/>
              <a:ext cx="998" cy="660"/>
            </a:xfrm>
            <a:prstGeom prst="rect">
              <a:avLst/>
            </a:prstGeom>
            <a:noFill/>
            <a:ln w="9525">
              <a:solidFill>
                <a:schemeClr val="tx1"/>
              </a:solidFill>
              <a:miter lim="800000"/>
              <a:headEnd/>
              <a:tailEnd/>
            </a:ln>
          </p:spPr>
        </p:pic>
        <p:sp>
          <p:nvSpPr>
            <p:cNvPr id="59" name="Oval 105"/>
            <p:cNvSpPr>
              <a:spLocks noChangeArrowheads="1"/>
            </p:cNvSpPr>
            <p:nvPr/>
          </p:nvSpPr>
          <p:spPr bwMode="auto">
            <a:xfrm>
              <a:off x="2290" y="618"/>
              <a:ext cx="227" cy="363"/>
            </a:xfrm>
            <a:prstGeom prst="ellipse">
              <a:avLst/>
            </a:prstGeom>
            <a:noFill/>
            <a:ln w="9525">
              <a:solidFill>
                <a:schemeClr val="tx1"/>
              </a:solidFill>
              <a:round/>
              <a:headEnd/>
              <a:tailEnd/>
            </a:ln>
          </p:spPr>
          <p:txBody>
            <a:bodyPr wrap="none" anchor="ctr"/>
            <a:lstStyle/>
            <a:p>
              <a:pPr algn="ctr"/>
              <a:endParaRPr lang="fr-FR"/>
            </a:p>
          </p:txBody>
        </p:sp>
      </p:grpSp>
      <p:grpSp>
        <p:nvGrpSpPr>
          <p:cNvPr id="60" name="Group 126"/>
          <p:cNvGrpSpPr>
            <a:grpSpLocks/>
          </p:cNvGrpSpPr>
          <p:nvPr/>
        </p:nvGrpSpPr>
        <p:grpSpPr bwMode="auto">
          <a:xfrm>
            <a:off x="3965229" y="2941002"/>
            <a:ext cx="1614292" cy="1243654"/>
            <a:chOff x="3696" y="572"/>
            <a:chExt cx="907" cy="658"/>
          </a:xfrm>
        </p:grpSpPr>
        <p:pic>
          <p:nvPicPr>
            <p:cNvPr id="61" name="Picture 107" descr="3146"/>
            <p:cNvPicPr>
              <a:picLocks noChangeAspect="1" noChangeArrowheads="1"/>
            </p:cNvPicPr>
            <p:nvPr/>
          </p:nvPicPr>
          <p:blipFill>
            <a:blip r:embed="rId6"/>
            <a:srcRect/>
            <a:stretch>
              <a:fillRect/>
            </a:stretch>
          </p:blipFill>
          <p:spPr bwMode="auto">
            <a:xfrm>
              <a:off x="3696" y="572"/>
              <a:ext cx="907" cy="658"/>
            </a:xfrm>
            <a:prstGeom prst="rect">
              <a:avLst/>
            </a:prstGeom>
            <a:noFill/>
            <a:ln w="9525">
              <a:solidFill>
                <a:schemeClr val="tx1"/>
              </a:solidFill>
              <a:miter lim="800000"/>
              <a:headEnd/>
              <a:tailEnd/>
            </a:ln>
          </p:spPr>
        </p:pic>
        <p:sp>
          <p:nvSpPr>
            <p:cNvPr id="62" name="Oval 108"/>
            <p:cNvSpPr>
              <a:spLocks noChangeArrowheads="1"/>
            </p:cNvSpPr>
            <p:nvPr/>
          </p:nvSpPr>
          <p:spPr bwMode="auto">
            <a:xfrm>
              <a:off x="3742" y="618"/>
              <a:ext cx="408" cy="408"/>
            </a:xfrm>
            <a:prstGeom prst="ellipse">
              <a:avLst/>
            </a:prstGeom>
            <a:noFill/>
            <a:ln w="9525">
              <a:solidFill>
                <a:schemeClr val="tx1"/>
              </a:solidFill>
              <a:round/>
              <a:headEnd/>
              <a:tailEnd/>
            </a:ln>
          </p:spPr>
          <p:txBody>
            <a:bodyPr wrap="none" anchor="ctr"/>
            <a:lstStyle/>
            <a:p>
              <a:pPr algn="ctr"/>
              <a:endParaRPr lang="fr-FR"/>
            </a:p>
          </p:txBody>
        </p:sp>
      </p:grpSp>
      <p:grpSp>
        <p:nvGrpSpPr>
          <p:cNvPr id="63" name="Group 117"/>
          <p:cNvGrpSpPr>
            <a:grpSpLocks/>
          </p:cNvGrpSpPr>
          <p:nvPr/>
        </p:nvGrpSpPr>
        <p:grpSpPr bwMode="auto">
          <a:xfrm>
            <a:off x="2571368" y="4243209"/>
            <a:ext cx="1155307" cy="1418039"/>
            <a:chOff x="3288" y="482"/>
            <a:chExt cx="696" cy="928"/>
          </a:xfrm>
        </p:grpSpPr>
        <p:pic>
          <p:nvPicPr>
            <p:cNvPr id="64" name="Picture 115"/>
            <p:cNvPicPr>
              <a:picLocks noChangeAspect="1" noChangeArrowheads="1"/>
            </p:cNvPicPr>
            <p:nvPr/>
          </p:nvPicPr>
          <p:blipFill>
            <a:blip r:embed="rId7"/>
            <a:srcRect/>
            <a:stretch>
              <a:fillRect/>
            </a:stretch>
          </p:blipFill>
          <p:spPr bwMode="auto">
            <a:xfrm>
              <a:off x="3288" y="482"/>
              <a:ext cx="696" cy="928"/>
            </a:xfrm>
            <a:prstGeom prst="rect">
              <a:avLst/>
            </a:prstGeom>
            <a:noFill/>
            <a:ln w="9525">
              <a:solidFill>
                <a:schemeClr val="tx1"/>
              </a:solidFill>
              <a:miter lim="800000"/>
              <a:headEnd/>
              <a:tailEnd/>
            </a:ln>
          </p:spPr>
        </p:pic>
        <p:sp>
          <p:nvSpPr>
            <p:cNvPr id="65" name="Line 116"/>
            <p:cNvSpPr>
              <a:spLocks noChangeShapeType="1"/>
            </p:cNvSpPr>
            <p:nvPr/>
          </p:nvSpPr>
          <p:spPr bwMode="auto">
            <a:xfrm>
              <a:off x="3424" y="935"/>
              <a:ext cx="136" cy="227"/>
            </a:xfrm>
            <a:prstGeom prst="line">
              <a:avLst/>
            </a:prstGeom>
            <a:noFill/>
            <a:ln w="38100">
              <a:solidFill>
                <a:schemeClr val="tx1"/>
              </a:solidFill>
              <a:round/>
              <a:headEnd/>
              <a:tailEnd type="triangle" w="med" len="med"/>
            </a:ln>
          </p:spPr>
          <p:txBody>
            <a:bodyPr/>
            <a:lstStyle/>
            <a:p>
              <a:endParaRPr lang="fr-FR"/>
            </a:p>
          </p:txBody>
        </p:sp>
      </p:grpSp>
      <p:grpSp>
        <p:nvGrpSpPr>
          <p:cNvPr id="66" name="Group 121"/>
          <p:cNvGrpSpPr>
            <a:grpSpLocks/>
          </p:cNvGrpSpPr>
          <p:nvPr/>
        </p:nvGrpSpPr>
        <p:grpSpPr bwMode="auto">
          <a:xfrm>
            <a:off x="447253" y="3968632"/>
            <a:ext cx="1261477" cy="983596"/>
            <a:chOff x="295" y="1207"/>
            <a:chExt cx="726" cy="535"/>
          </a:xfrm>
        </p:grpSpPr>
        <p:pic>
          <p:nvPicPr>
            <p:cNvPr id="67" name="chap4 mucus.WMV">
              <a:hlinkClick r:id="" action="ppaction://media"/>
            </p:cNvPr>
            <p:cNvPicPr>
              <a:picLocks noRot="1" noChangeAspect="1" noChangeArrowheads="1"/>
            </p:cNvPicPr>
            <p:nvPr>
              <a:videoFile r:link="rId1"/>
            </p:nvPr>
          </p:nvPicPr>
          <p:blipFill>
            <a:blip r:embed="rId8"/>
            <a:srcRect/>
            <a:stretch>
              <a:fillRect/>
            </a:stretch>
          </p:blipFill>
          <p:spPr bwMode="auto">
            <a:xfrm>
              <a:off x="295" y="1207"/>
              <a:ext cx="726" cy="535"/>
            </a:xfrm>
            <a:prstGeom prst="rect">
              <a:avLst/>
            </a:prstGeom>
            <a:noFill/>
            <a:ln w="9525">
              <a:solidFill>
                <a:schemeClr val="tx1"/>
              </a:solidFill>
              <a:miter lim="800000"/>
              <a:headEnd/>
              <a:tailEnd/>
            </a:ln>
          </p:spPr>
        </p:pic>
        <p:sp>
          <p:nvSpPr>
            <p:cNvPr id="68" name="Line 120"/>
            <p:cNvSpPr>
              <a:spLocks noChangeShapeType="1"/>
            </p:cNvSpPr>
            <p:nvPr/>
          </p:nvSpPr>
          <p:spPr bwMode="auto">
            <a:xfrm>
              <a:off x="385" y="1570"/>
              <a:ext cx="182" cy="0"/>
            </a:xfrm>
            <a:prstGeom prst="line">
              <a:avLst/>
            </a:prstGeom>
            <a:noFill/>
            <a:ln w="28575">
              <a:solidFill>
                <a:schemeClr val="tx1"/>
              </a:solidFill>
              <a:round/>
              <a:headEnd/>
              <a:tailEnd type="triangle" w="med" len="med"/>
            </a:ln>
          </p:spPr>
          <p:txBody>
            <a:bodyPr/>
            <a:lstStyle/>
            <a:p>
              <a:endParaRPr lang="fr-FR"/>
            </a:p>
          </p:txBody>
        </p:sp>
      </p:grpSp>
      <p:grpSp>
        <p:nvGrpSpPr>
          <p:cNvPr id="69" name="Group 125"/>
          <p:cNvGrpSpPr>
            <a:grpSpLocks/>
          </p:cNvGrpSpPr>
          <p:nvPr/>
        </p:nvGrpSpPr>
        <p:grpSpPr bwMode="auto">
          <a:xfrm rot="5400000">
            <a:off x="4967453" y="4111615"/>
            <a:ext cx="1224136" cy="1544515"/>
            <a:chOff x="4830" y="618"/>
            <a:chExt cx="704" cy="1096"/>
          </a:xfrm>
        </p:grpSpPr>
        <p:pic>
          <p:nvPicPr>
            <p:cNvPr id="70" name="Picture 123"/>
            <p:cNvPicPr>
              <a:picLocks noChangeAspect="1" noChangeArrowheads="1"/>
            </p:cNvPicPr>
            <p:nvPr/>
          </p:nvPicPr>
          <p:blipFill>
            <a:blip r:embed="rId9"/>
            <a:srcRect/>
            <a:stretch>
              <a:fillRect/>
            </a:stretch>
          </p:blipFill>
          <p:spPr bwMode="auto">
            <a:xfrm rot="5400000">
              <a:off x="4634" y="814"/>
              <a:ext cx="1096" cy="704"/>
            </a:xfrm>
            <a:prstGeom prst="rect">
              <a:avLst/>
            </a:prstGeom>
            <a:noFill/>
            <a:ln w="9525">
              <a:solidFill>
                <a:schemeClr val="tx1"/>
              </a:solidFill>
              <a:miter lim="800000"/>
              <a:headEnd/>
              <a:tailEnd/>
            </a:ln>
          </p:spPr>
        </p:pic>
        <p:sp>
          <p:nvSpPr>
            <p:cNvPr id="71" name="Line 124"/>
            <p:cNvSpPr>
              <a:spLocks noChangeShapeType="1"/>
            </p:cNvSpPr>
            <p:nvPr/>
          </p:nvSpPr>
          <p:spPr bwMode="auto">
            <a:xfrm flipV="1">
              <a:off x="4967" y="1525"/>
              <a:ext cx="181" cy="136"/>
            </a:xfrm>
            <a:prstGeom prst="line">
              <a:avLst/>
            </a:prstGeom>
            <a:noFill/>
            <a:ln w="38100">
              <a:solidFill>
                <a:schemeClr val="tx1"/>
              </a:solidFill>
              <a:round/>
              <a:headEnd/>
              <a:tailEnd type="triangle" w="med" len="med"/>
            </a:ln>
          </p:spPr>
          <p:txBody>
            <a:bodyPr/>
            <a:lstStyle/>
            <a:p>
              <a:endParaRPr lang="fr-FR"/>
            </a:p>
          </p:txBody>
        </p:sp>
      </p:grpSp>
      <p:sp>
        <p:nvSpPr>
          <p:cNvPr id="72" name="Text Box 40"/>
          <p:cNvSpPr txBox="1">
            <a:spLocks noChangeArrowheads="1"/>
          </p:cNvSpPr>
          <p:nvPr/>
        </p:nvSpPr>
        <p:spPr bwMode="auto">
          <a:xfrm>
            <a:off x="7679757" y="1576900"/>
            <a:ext cx="84830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a:latin typeface="Arial Narrow" pitchFamily="34" charset="0"/>
              </a:rPr>
              <a:t>Oestrus</a:t>
            </a:r>
            <a:endParaRPr lang="fr-BE" altLang="fr-FR" sz="1800" dirty="0">
              <a:latin typeface="Arial Narrow" pitchFamily="34" charset="0"/>
            </a:endParaRPr>
          </a:p>
          <a:p>
            <a:pPr eaLnBrk="1" hangingPunct="1"/>
            <a:r>
              <a:rPr lang="fr-BE" altLang="fr-FR" sz="1800" dirty="0">
                <a:latin typeface="Arial Narrow" pitchFamily="34" charset="0"/>
              </a:rPr>
              <a:t>15 </a:t>
            </a:r>
            <a:r>
              <a:rPr lang="fr-BE" altLang="fr-FR" sz="1800" dirty="0" smtClean="0">
                <a:latin typeface="Arial Narrow" pitchFamily="34" charset="0"/>
              </a:rPr>
              <a:t>h</a:t>
            </a:r>
            <a:endParaRPr lang="fr-BE" altLang="fr-FR" sz="1800" dirty="0">
              <a:latin typeface="Arial Narrow" pitchFamily="34" charset="0"/>
            </a:endParaRPr>
          </a:p>
        </p:txBody>
      </p:sp>
      <p:sp>
        <p:nvSpPr>
          <p:cNvPr id="73" name="Text Box 41"/>
          <p:cNvSpPr txBox="1">
            <a:spLocks noChangeArrowheads="1"/>
          </p:cNvSpPr>
          <p:nvPr/>
        </p:nvSpPr>
        <p:spPr bwMode="auto">
          <a:xfrm>
            <a:off x="2755369" y="1576900"/>
            <a:ext cx="1122423"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a:latin typeface="Arial Narrow" pitchFamily="34" charset="0"/>
              </a:rPr>
              <a:t>Metoestrus</a:t>
            </a:r>
            <a:endParaRPr lang="fr-BE" altLang="fr-FR" sz="1800" dirty="0">
              <a:latin typeface="Arial Narrow" pitchFamily="34" charset="0"/>
            </a:endParaRPr>
          </a:p>
          <a:p>
            <a:pPr eaLnBrk="1" hangingPunct="1"/>
            <a:r>
              <a:rPr lang="fr-BE" altLang="fr-FR" sz="1800" dirty="0">
                <a:latin typeface="Arial Narrow" pitchFamily="34" charset="0"/>
              </a:rPr>
              <a:t>6 </a:t>
            </a:r>
            <a:r>
              <a:rPr lang="fr-BE" altLang="fr-FR" sz="1800" dirty="0" smtClean="0">
                <a:latin typeface="Arial Narrow" pitchFamily="34" charset="0"/>
              </a:rPr>
              <a:t>d</a:t>
            </a:r>
            <a:endParaRPr lang="fr-BE" altLang="fr-FR" sz="1800" dirty="0">
              <a:latin typeface="Arial Narrow" pitchFamily="34" charset="0"/>
            </a:endParaRPr>
          </a:p>
        </p:txBody>
      </p:sp>
      <p:sp>
        <p:nvSpPr>
          <p:cNvPr id="74" name="Text Box 42"/>
          <p:cNvSpPr txBox="1">
            <a:spLocks noChangeArrowheads="1"/>
          </p:cNvSpPr>
          <p:nvPr/>
        </p:nvSpPr>
        <p:spPr bwMode="auto">
          <a:xfrm>
            <a:off x="4731645" y="1594109"/>
            <a:ext cx="1090363"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smtClean="0">
                <a:latin typeface="Arial Narrow" pitchFamily="34" charset="0"/>
              </a:rPr>
              <a:t>Dioestrus</a:t>
            </a:r>
            <a:r>
              <a:rPr lang="fr-BE" altLang="fr-FR" sz="1800" dirty="0" smtClean="0">
                <a:latin typeface="Arial Narrow" pitchFamily="34" charset="0"/>
              </a:rPr>
              <a:t>  </a:t>
            </a:r>
          </a:p>
          <a:p>
            <a:pPr eaLnBrk="1" hangingPunct="1"/>
            <a:r>
              <a:rPr lang="fr-BE" altLang="fr-FR" sz="1800" dirty="0" smtClean="0">
                <a:latin typeface="Arial Narrow" pitchFamily="34" charset="0"/>
              </a:rPr>
              <a:t>12 d</a:t>
            </a:r>
            <a:endParaRPr lang="fr-BE" altLang="fr-FR" sz="1800" dirty="0">
              <a:latin typeface="Arial Narrow" pitchFamily="34" charset="0"/>
            </a:endParaRPr>
          </a:p>
        </p:txBody>
      </p:sp>
      <p:sp>
        <p:nvSpPr>
          <p:cNvPr id="75" name="Text Box 43"/>
          <p:cNvSpPr txBox="1">
            <a:spLocks noChangeArrowheads="1"/>
          </p:cNvSpPr>
          <p:nvPr/>
        </p:nvSpPr>
        <p:spPr bwMode="auto">
          <a:xfrm>
            <a:off x="6531212" y="1576900"/>
            <a:ext cx="1101584"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a:latin typeface="Arial Narrow" pitchFamily="34" charset="0"/>
              </a:rPr>
              <a:t>Prooestrus</a:t>
            </a:r>
            <a:endParaRPr lang="fr-BE" altLang="fr-FR" sz="1800" dirty="0">
              <a:latin typeface="Arial Narrow" pitchFamily="34" charset="0"/>
            </a:endParaRPr>
          </a:p>
          <a:p>
            <a:pPr eaLnBrk="1" hangingPunct="1"/>
            <a:r>
              <a:rPr lang="fr-BE" altLang="fr-FR" sz="1800" dirty="0">
                <a:latin typeface="Arial Narrow" pitchFamily="34" charset="0"/>
              </a:rPr>
              <a:t>3 </a:t>
            </a:r>
            <a:r>
              <a:rPr lang="fr-BE" altLang="fr-FR" sz="1800" dirty="0" smtClean="0">
                <a:latin typeface="Arial Narrow" pitchFamily="34" charset="0"/>
              </a:rPr>
              <a:t>d</a:t>
            </a:r>
            <a:endParaRPr lang="fr-BE" altLang="fr-FR" sz="1800" dirty="0">
              <a:latin typeface="Arial Narrow" pitchFamily="34" charset="0"/>
            </a:endParaRPr>
          </a:p>
        </p:txBody>
      </p:sp>
      <p:sp>
        <p:nvSpPr>
          <p:cNvPr id="80" name="Text Box 40"/>
          <p:cNvSpPr txBox="1">
            <a:spLocks noChangeArrowheads="1"/>
          </p:cNvSpPr>
          <p:nvPr/>
        </p:nvSpPr>
        <p:spPr bwMode="auto">
          <a:xfrm>
            <a:off x="1877355" y="1584618"/>
            <a:ext cx="84830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err="1">
                <a:latin typeface="Arial Narrow" pitchFamily="34" charset="0"/>
              </a:rPr>
              <a:t>Oestrus</a:t>
            </a:r>
            <a:endParaRPr lang="fr-BE" altLang="fr-FR" sz="1800" dirty="0">
              <a:latin typeface="Arial Narrow" pitchFamily="34" charset="0"/>
            </a:endParaRPr>
          </a:p>
          <a:p>
            <a:pPr eaLnBrk="1" hangingPunct="1"/>
            <a:r>
              <a:rPr lang="fr-BE" altLang="fr-FR" sz="1800" dirty="0">
                <a:latin typeface="Arial Narrow" pitchFamily="34" charset="0"/>
              </a:rPr>
              <a:t>15 </a:t>
            </a:r>
            <a:r>
              <a:rPr lang="fr-BE" altLang="fr-FR" sz="1800" dirty="0" smtClean="0">
                <a:latin typeface="Arial Narrow" pitchFamily="34" charset="0"/>
              </a:rPr>
              <a:t>h</a:t>
            </a:r>
            <a:endParaRPr lang="fr-BE" altLang="fr-FR" sz="1800" dirty="0">
              <a:latin typeface="Arial Narrow" pitchFamily="34" charset="0"/>
            </a:endParaRPr>
          </a:p>
        </p:txBody>
      </p:sp>
      <p:pic>
        <p:nvPicPr>
          <p:cNvPr id="81" name="Picture 114" descr="Horse_Botfly_Imago"/>
          <p:cNvPicPr>
            <a:picLocks noChangeAspect="1" noChangeArrowheads="1"/>
          </p:cNvPicPr>
          <p:nvPr/>
        </p:nvPicPr>
        <p:blipFill>
          <a:blip r:embed="rId10"/>
          <a:srcRect/>
          <a:stretch>
            <a:fillRect/>
          </a:stretch>
        </p:blipFill>
        <p:spPr bwMode="auto">
          <a:xfrm>
            <a:off x="660482" y="5048243"/>
            <a:ext cx="712787" cy="99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6729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505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05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05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05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05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2" grpId="1" animBg="1"/>
      <p:bldP spid="150533" grpId="0" animBg="1"/>
      <p:bldP spid="150565" grpId="0" animBg="1"/>
      <p:bldP spid="150566" grpId="0" animBg="1"/>
      <p:bldP spid="150567" grpId="0" animBg="1"/>
      <p:bldP spid="150573" grpId="0" animBg="1"/>
      <p:bldP spid="150574" grpId="0" animBg="1"/>
      <p:bldP spid="150575" grpId="0" animBg="1"/>
      <p:bldP spid="150576" grpId="0" animBg="1"/>
      <p:bldP spid="72" grpId="0" animBg="1"/>
      <p:bldP spid="73" grpId="0" animBg="1"/>
      <p:bldP spid="74" grpId="0" animBg="1"/>
      <p:bldP spid="75"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647700" y="188640"/>
            <a:ext cx="6631944" cy="461665"/>
          </a:xfrm>
          <a:prstGeom prst="rect">
            <a:avLst/>
          </a:prstGeom>
          <a:solidFill>
            <a:srgbClr val="000066"/>
          </a:solidFill>
          <a:ln w="9525">
            <a:solidFill>
              <a:schemeClr val="bg2"/>
            </a:solidFill>
            <a:miter lim="800000"/>
            <a:headEnd/>
            <a:tailEnd/>
          </a:ln>
        </p:spPr>
        <p:txBody>
          <a:bodyPr wrap="none">
            <a:spAutoFit/>
          </a:bodyPr>
          <a:lstStyle/>
          <a:p>
            <a:r>
              <a:rPr lang="fr-BE" sz="2400" dirty="0" smtClean="0">
                <a:solidFill>
                  <a:schemeClr val="bg1"/>
                </a:solidFill>
                <a:latin typeface="Arial Narrow" pitchFamily="34" charset="0"/>
              </a:rPr>
              <a:t>Hormonal </a:t>
            </a:r>
            <a:r>
              <a:rPr lang="fr-BE" sz="2400" dirty="0" err="1" smtClean="0">
                <a:solidFill>
                  <a:schemeClr val="bg1"/>
                </a:solidFill>
                <a:latin typeface="Arial Narrow" pitchFamily="34" charset="0"/>
              </a:rPr>
              <a:t>regulation</a:t>
            </a:r>
            <a:r>
              <a:rPr lang="fr-BE" sz="2400" dirty="0" smtClean="0">
                <a:solidFill>
                  <a:schemeClr val="bg1"/>
                </a:solidFill>
                <a:latin typeface="Arial Narrow" pitchFamily="34" charset="0"/>
              </a:rPr>
              <a:t> </a:t>
            </a:r>
            <a:r>
              <a:rPr lang="fr-BE" sz="2400" dirty="0" err="1" smtClean="0">
                <a:solidFill>
                  <a:schemeClr val="bg1"/>
                </a:solidFill>
                <a:latin typeface="Arial Narrow" pitchFamily="34" charset="0"/>
              </a:rPr>
              <a:t>during</a:t>
            </a:r>
            <a:r>
              <a:rPr lang="fr-BE" sz="2400" dirty="0" smtClean="0">
                <a:solidFill>
                  <a:schemeClr val="bg1"/>
                </a:solidFill>
                <a:latin typeface="Arial Narrow" pitchFamily="34" charset="0"/>
              </a:rPr>
              <a:t> the </a:t>
            </a:r>
            <a:r>
              <a:rPr lang="fr-BE" sz="2400" dirty="0" err="1" smtClean="0">
                <a:solidFill>
                  <a:schemeClr val="bg1"/>
                </a:solidFill>
                <a:latin typeface="Arial Narrow" pitchFamily="34" charset="0"/>
              </a:rPr>
              <a:t>estrous</a:t>
            </a:r>
            <a:r>
              <a:rPr lang="fr-BE" sz="2400" dirty="0" smtClean="0">
                <a:solidFill>
                  <a:schemeClr val="bg1"/>
                </a:solidFill>
                <a:latin typeface="Arial Narrow" pitchFamily="34" charset="0"/>
              </a:rPr>
              <a:t> cycle in the </a:t>
            </a:r>
            <a:r>
              <a:rPr lang="fr-BE" sz="2400" dirty="0" err="1" smtClean="0">
                <a:solidFill>
                  <a:schemeClr val="bg1"/>
                </a:solidFill>
                <a:latin typeface="Arial Narrow" pitchFamily="34" charset="0"/>
              </a:rPr>
              <a:t>cow</a:t>
            </a:r>
            <a:endParaRPr lang="fr-FR" sz="2400" dirty="0">
              <a:solidFill>
                <a:schemeClr val="bg1"/>
              </a:solidFill>
              <a:latin typeface="Arial Narrow" pitchFamily="34" charset="0"/>
            </a:endParaRPr>
          </a:p>
        </p:txBody>
      </p:sp>
      <p:sp>
        <p:nvSpPr>
          <p:cNvPr id="23554" name="Rectangle 3"/>
          <p:cNvSpPr>
            <a:spLocks noChangeArrowheads="1"/>
          </p:cNvSpPr>
          <p:nvPr/>
        </p:nvSpPr>
        <p:spPr bwMode="auto">
          <a:xfrm>
            <a:off x="1115616" y="1620490"/>
            <a:ext cx="268287" cy="3968750"/>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08" name="Rectangle 4"/>
          <p:cNvSpPr>
            <a:spLocks noChangeArrowheads="1"/>
          </p:cNvSpPr>
          <p:nvPr/>
        </p:nvSpPr>
        <p:spPr bwMode="auto">
          <a:xfrm>
            <a:off x="6732588" y="1557338"/>
            <a:ext cx="831850" cy="39766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cxnSp>
        <p:nvCxnSpPr>
          <p:cNvPr id="23557" name="Connecteur droit 52"/>
          <p:cNvCxnSpPr>
            <a:cxnSpLocks noChangeShapeType="1"/>
          </p:cNvCxnSpPr>
          <p:nvPr/>
        </p:nvCxnSpPr>
        <p:spPr bwMode="auto">
          <a:xfrm>
            <a:off x="1736725" y="5661025"/>
            <a:ext cx="0" cy="144463"/>
          </a:xfrm>
          <a:prstGeom prst="line">
            <a:avLst/>
          </a:prstGeom>
          <a:noFill/>
          <a:ln w="9525" algn="ctr">
            <a:solidFill>
              <a:schemeClr val="bg1"/>
            </a:solidFill>
            <a:round/>
            <a:headEnd/>
            <a:tailEnd/>
          </a:ln>
        </p:spPr>
      </p:cxnSp>
      <p:cxnSp>
        <p:nvCxnSpPr>
          <p:cNvPr id="23558" name="Connecteur droit 53"/>
          <p:cNvCxnSpPr>
            <a:cxnSpLocks noChangeShapeType="1"/>
          </p:cNvCxnSpPr>
          <p:nvPr/>
        </p:nvCxnSpPr>
        <p:spPr bwMode="auto">
          <a:xfrm>
            <a:off x="2030413" y="5661025"/>
            <a:ext cx="0" cy="144463"/>
          </a:xfrm>
          <a:prstGeom prst="line">
            <a:avLst/>
          </a:prstGeom>
          <a:noFill/>
          <a:ln w="9525" algn="ctr">
            <a:solidFill>
              <a:schemeClr val="bg1"/>
            </a:solidFill>
            <a:round/>
            <a:headEnd/>
            <a:tailEnd/>
          </a:ln>
        </p:spPr>
      </p:cxnSp>
      <p:cxnSp>
        <p:nvCxnSpPr>
          <p:cNvPr id="23559" name="Connecteur droit 54"/>
          <p:cNvCxnSpPr>
            <a:cxnSpLocks noChangeShapeType="1"/>
          </p:cNvCxnSpPr>
          <p:nvPr/>
        </p:nvCxnSpPr>
        <p:spPr bwMode="auto">
          <a:xfrm>
            <a:off x="2324100" y="5661025"/>
            <a:ext cx="0" cy="144463"/>
          </a:xfrm>
          <a:prstGeom prst="line">
            <a:avLst/>
          </a:prstGeom>
          <a:noFill/>
          <a:ln w="9525" algn="ctr">
            <a:solidFill>
              <a:schemeClr val="bg1"/>
            </a:solidFill>
            <a:round/>
            <a:headEnd/>
            <a:tailEnd/>
          </a:ln>
        </p:spPr>
      </p:cxnSp>
      <p:cxnSp>
        <p:nvCxnSpPr>
          <p:cNvPr id="23560" name="Connecteur droit 55"/>
          <p:cNvCxnSpPr>
            <a:cxnSpLocks noChangeShapeType="1"/>
          </p:cNvCxnSpPr>
          <p:nvPr/>
        </p:nvCxnSpPr>
        <p:spPr bwMode="auto">
          <a:xfrm>
            <a:off x="2617788" y="5661025"/>
            <a:ext cx="0" cy="144463"/>
          </a:xfrm>
          <a:prstGeom prst="line">
            <a:avLst/>
          </a:prstGeom>
          <a:noFill/>
          <a:ln w="9525" algn="ctr">
            <a:solidFill>
              <a:schemeClr val="bg1"/>
            </a:solidFill>
            <a:round/>
            <a:headEnd/>
            <a:tailEnd/>
          </a:ln>
        </p:spPr>
      </p:cxnSp>
      <p:cxnSp>
        <p:nvCxnSpPr>
          <p:cNvPr id="23561" name="Connecteur droit 56"/>
          <p:cNvCxnSpPr>
            <a:cxnSpLocks noChangeShapeType="1"/>
          </p:cNvCxnSpPr>
          <p:nvPr/>
        </p:nvCxnSpPr>
        <p:spPr bwMode="auto">
          <a:xfrm>
            <a:off x="2909888" y="5661025"/>
            <a:ext cx="0" cy="144463"/>
          </a:xfrm>
          <a:prstGeom prst="line">
            <a:avLst/>
          </a:prstGeom>
          <a:noFill/>
          <a:ln w="9525" algn="ctr">
            <a:solidFill>
              <a:schemeClr val="bg1"/>
            </a:solidFill>
            <a:round/>
            <a:headEnd/>
            <a:tailEnd/>
          </a:ln>
        </p:spPr>
      </p:cxnSp>
      <p:cxnSp>
        <p:nvCxnSpPr>
          <p:cNvPr id="23562" name="Connecteur droit 57"/>
          <p:cNvCxnSpPr>
            <a:cxnSpLocks noChangeShapeType="1"/>
          </p:cNvCxnSpPr>
          <p:nvPr/>
        </p:nvCxnSpPr>
        <p:spPr bwMode="auto">
          <a:xfrm>
            <a:off x="3203575" y="5661025"/>
            <a:ext cx="0" cy="144463"/>
          </a:xfrm>
          <a:prstGeom prst="line">
            <a:avLst/>
          </a:prstGeom>
          <a:noFill/>
          <a:ln w="9525" algn="ctr">
            <a:solidFill>
              <a:schemeClr val="bg1"/>
            </a:solidFill>
            <a:round/>
            <a:headEnd/>
            <a:tailEnd/>
          </a:ln>
        </p:spPr>
      </p:cxnSp>
      <p:cxnSp>
        <p:nvCxnSpPr>
          <p:cNvPr id="23563" name="Connecteur droit 58"/>
          <p:cNvCxnSpPr>
            <a:cxnSpLocks noChangeShapeType="1"/>
          </p:cNvCxnSpPr>
          <p:nvPr/>
        </p:nvCxnSpPr>
        <p:spPr bwMode="auto">
          <a:xfrm>
            <a:off x="3494088" y="5661025"/>
            <a:ext cx="0" cy="144463"/>
          </a:xfrm>
          <a:prstGeom prst="line">
            <a:avLst/>
          </a:prstGeom>
          <a:noFill/>
          <a:ln w="9525" algn="ctr">
            <a:solidFill>
              <a:schemeClr val="bg1"/>
            </a:solidFill>
            <a:round/>
            <a:headEnd/>
            <a:tailEnd/>
          </a:ln>
        </p:spPr>
      </p:cxnSp>
      <p:cxnSp>
        <p:nvCxnSpPr>
          <p:cNvPr id="23564" name="Connecteur droit 60"/>
          <p:cNvCxnSpPr>
            <a:cxnSpLocks noChangeShapeType="1"/>
          </p:cNvCxnSpPr>
          <p:nvPr/>
        </p:nvCxnSpPr>
        <p:spPr bwMode="auto">
          <a:xfrm>
            <a:off x="3792538" y="5661025"/>
            <a:ext cx="0" cy="144463"/>
          </a:xfrm>
          <a:prstGeom prst="line">
            <a:avLst/>
          </a:prstGeom>
          <a:noFill/>
          <a:ln w="9525" algn="ctr">
            <a:solidFill>
              <a:schemeClr val="bg1"/>
            </a:solidFill>
            <a:round/>
            <a:headEnd/>
            <a:tailEnd/>
          </a:ln>
        </p:spPr>
      </p:cxnSp>
      <p:cxnSp>
        <p:nvCxnSpPr>
          <p:cNvPr id="23565" name="Connecteur droit 61"/>
          <p:cNvCxnSpPr>
            <a:cxnSpLocks noChangeShapeType="1"/>
          </p:cNvCxnSpPr>
          <p:nvPr/>
        </p:nvCxnSpPr>
        <p:spPr bwMode="auto">
          <a:xfrm>
            <a:off x="4083050" y="5661025"/>
            <a:ext cx="0" cy="144463"/>
          </a:xfrm>
          <a:prstGeom prst="line">
            <a:avLst/>
          </a:prstGeom>
          <a:noFill/>
          <a:ln w="9525" algn="ctr">
            <a:solidFill>
              <a:schemeClr val="bg1"/>
            </a:solidFill>
            <a:round/>
            <a:headEnd/>
            <a:tailEnd/>
          </a:ln>
        </p:spPr>
      </p:cxnSp>
      <p:cxnSp>
        <p:nvCxnSpPr>
          <p:cNvPr id="23566" name="Connecteur droit 62"/>
          <p:cNvCxnSpPr>
            <a:cxnSpLocks noChangeShapeType="1"/>
          </p:cNvCxnSpPr>
          <p:nvPr/>
        </p:nvCxnSpPr>
        <p:spPr bwMode="auto">
          <a:xfrm>
            <a:off x="4378325" y="5661025"/>
            <a:ext cx="0" cy="144463"/>
          </a:xfrm>
          <a:prstGeom prst="line">
            <a:avLst/>
          </a:prstGeom>
          <a:noFill/>
          <a:ln w="9525" algn="ctr">
            <a:solidFill>
              <a:schemeClr val="bg1"/>
            </a:solidFill>
            <a:round/>
            <a:headEnd/>
            <a:tailEnd/>
          </a:ln>
        </p:spPr>
      </p:cxnSp>
      <p:cxnSp>
        <p:nvCxnSpPr>
          <p:cNvPr id="23567" name="Connecteur droit 63"/>
          <p:cNvCxnSpPr>
            <a:cxnSpLocks noChangeShapeType="1"/>
          </p:cNvCxnSpPr>
          <p:nvPr/>
        </p:nvCxnSpPr>
        <p:spPr bwMode="auto">
          <a:xfrm>
            <a:off x="4668838" y="5661025"/>
            <a:ext cx="0" cy="144463"/>
          </a:xfrm>
          <a:prstGeom prst="line">
            <a:avLst/>
          </a:prstGeom>
          <a:noFill/>
          <a:ln w="9525" algn="ctr">
            <a:solidFill>
              <a:schemeClr val="bg1"/>
            </a:solidFill>
            <a:round/>
            <a:headEnd/>
            <a:tailEnd/>
          </a:ln>
        </p:spPr>
      </p:cxnSp>
      <p:cxnSp>
        <p:nvCxnSpPr>
          <p:cNvPr id="23568" name="Connecteur droit 64"/>
          <p:cNvCxnSpPr>
            <a:cxnSpLocks noChangeShapeType="1"/>
          </p:cNvCxnSpPr>
          <p:nvPr/>
        </p:nvCxnSpPr>
        <p:spPr bwMode="auto">
          <a:xfrm>
            <a:off x="4964113" y="5661025"/>
            <a:ext cx="0" cy="144463"/>
          </a:xfrm>
          <a:prstGeom prst="line">
            <a:avLst/>
          </a:prstGeom>
          <a:noFill/>
          <a:ln w="9525" algn="ctr">
            <a:solidFill>
              <a:schemeClr val="bg1"/>
            </a:solidFill>
            <a:round/>
            <a:headEnd/>
            <a:tailEnd/>
          </a:ln>
        </p:spPr>
      </p:cxnSp>
      <p:cxnSp>
        <p:nvCxnSpPr>
          <p:cNvPr id="23569" name="Connecteur droit 65"/>
          <p:cNvCxnSpPr>
            <a:cxnSpLocks noChangeShapeType="1"/>
          </p:cNvCxnSpPr>
          <p:nvPr/>
        </p:nvCxnSpPr>
        <p:spPr bwMode="auto">
          <a:xfrm>
            <a:off x="5256213" y="5661025"/>
            <a:ext cx="0" cy="144463"/>
          </a:xfrm>
          <a:prstGeom prst="line">
            <a:avLst/>
          </a:prstGeom>
          <a:noFill/>
          <a:ln w="9525" algn="ctr">
            <a:solidFill>
              <a:schemeClr val="bg1"/>
            </a:solidFill>
            <a:round/>
            <a:headEnd/>
            <a:tailEnd/>
          </a:ln>
        </p:spPr>
      </p:cxnSp>
      <p:cxnSp>
        <p:nvCxnSpPr>
          <p:cNvPr id="23570" name="Connecteur droit 66"/>
          <p:cNvCxnSpPr>
            <a:cxnSpLocks noChangeShapeType="1"/>
          </p:cNvCxnSpPr>
          <p:nvPr/>
        </p:nvCxnSpPr>
        <p:spPr bwMode="auto">
          <a:xfrm>
            <a:off x="5549900" y="5661025"/>
            <a:ext cx="0" cy="144463"/>
          </a:xfrm>
          <a:prstGeom prst="line">
            <a:avLst/>
          </a:prstGeom>
          <a:noFill/>
          <a:ln w="9525" algn="ctr">
            <a:solidFill>
              <a:schemeClr val="bg1"/>
            </a:solidFill>
            <a:round/>
            <a:headEnd/>
            <a:tailEnd/>
          </a:ln>
        </p:spPr>
      </p:cxnSp>
      <p:cxnSp>
        <p:nvCxnSpPr>
          <p:cNvPr id="23571" name="Connecteur droit 67"/>
          <p:cNvCxnSpPr>
            <a:cxnSpLocks noChangeShapeType="1"/>
          </p:cNvCxnSpPr>
          <p:nvPr/>
        </p:nvCxnSpPr>
        <p:spPr bwMode="auto">
          <a:xfrm>
            <a:off x="5843588" y="5661025"/>
            <a:ext cx="0" cy="144463"/>
          </a:xfrm>
          <a:prstGeom prst="line">
            <a:avLst/>
          </a:prstGeom>
          <a:noFill/>
          <a:ln w="9525" algn="ctr">
            <a:solidFill>
              <a:schemeClr val="bg1"/>
            </a:solidFill>
            <a:round/>
            <a:headEnd/>
            <a:tailEnd/>
          </a:ln>
        </p:spPr>
      </p:cxnSp>
      <p:cxnSp>
        <p:nvCxnSpPr>
          <p:cNvPr id="23572" name="Connecteur droit 68"/>
          <p:cNvCxnSpPr>
            <a:cxnSpLocks noChangeShapeType="1"/>
          </p:cNvCxnSpPr>
          <p:nvPr/>
        </p:nvCxnSpPr>
        <p:spPr bwMode="auto">
          <a:xfrm>
            <a:off x="6137275" y="5661025"/>
            <a:ext cx="0" cy="144463"/>
          </a:xfrm>
          <a:prstGeom prst="line">
            <a:avLst/>
          </a:prstGeom>
          <a:noFill/>
          <a:ln w="9525" algn="ctr">
            <a:solidFill>
              <a:schemeClr val="bg1"/>
            </a:solidFill>
            <a:round/>
            <a:headEnd/>
            <a:tailEnd/>
          </a:ln>
        </p:spPr>
      </p:cxnSp>
      <p:cxnSp>
        <p:nvCxnSpPr>
          <p:cNvPr id="23573" name="Connecteur droit 69"/>
          <p:cNvCxnSpPr>
            <a:cxnSpLocks noChangeShapeType="1"/>
          </p:cNvCxnSpPr>
          <p:nvPr/>
        </p:nvCxnSpPr>
        <p:spPr bwMode="auto">
          <a:xfrm>
            <a:off x="6430963" y="5661025"/>
            <a:ext cx="0" cy="144463"/>
          </a:xfrm>
          <a:prstGeom prst="line">
            <a:avLst/>
          </a:prstGeom>
          <a:noFill/>
          <a:ln w="9525" algn="ctr">
            <a:solidFill>
              <a:schemeClr val="bg1"/>
            </a:solidFill>
            <a:round/>
            <a:headEnd/>
            <a:tailEnd/>
          </a:ln>
        </p:spPr>
      </p:cxnSp>
      <p:cxnSp>
        <p:nvCxnSpPr>
          <p:cNvPr id="23574" name="Connecteur droit 70"/>
          <p:cNvCxnSpPr>
            <a:cxnSpLocks noChangeShapeType="1"/>
          </p:cNvCxnSpPr>
          <p:nvPr/>
        </p:nvCxnSpPr>
        <p:spPr bwMode="auto">
          <a:xfrm>
            <a:off x="6723063" y="5661025"/>
            <a:ext cx="0" cy="144463"/>
          </a:xfrm>
          <a:prstGeom prst="line">
            <a:avLst/>
          </a:prstGeom>
          <a:noFill/>
          <a:ln w="9525" algn="ctr">
            <a:solidFill>
              <a:schemeClr val="bg1"/>
            </a:solidFill>
            <a:round/>
            <a:headEnd/>
            <a:tailEnd/>
          </a:ln>
        </p:spPr>
      </p:cxnSp>
      <p:cxnSp>
        <p:nvCxnSpPr>
          <p:cNvPr id="23575" name="Connecteur droit 71"/>
          <p:cNvCxnSpPr>
            <a:cxnSpLocks noChangeShapeType="1"/>
          </p:cNvCxnSpPr>
          <p:nvPr/>
        </p:nvCxnSpPr>
        <p:spPr bwMode="auto">
          <a:xfrm>
            <a:off x="7015163" y="5661025"/>
            <a:ext cx="0" cy="144463"/>
          </a:xfrm>
          <a:prstGeom prst="line">
            <a:avLst/>
          </a:prstGeom>
          <a:noFill/>
          <a:ln w="9525" algn="ctr">
            <a:solidFill>
              <a:schemeClr val="bg1"/>
            </a:solidFill>
            <a:round/>
            <a:headEnd/>
            <a:tailEnd/>
          </a:ln>
        </p:spPr>
      </p:cxnSp>
      <p:cxnSp>
        <p:nvCxnSpPr>
          <p:cNvPr id="23576" name="Connecteur droit 72"/>
          <p:cNvCxnSpPr>
            <a:cxnSpLocks noChangeShapeType="1"/>
          </p:cNvCxnSpPr>
          <p:nvPr/>
        </p:nvCxnSpPr>
        <p:spPr bwMode="auto">
          <a:xfrm>
            <a:off x="7308850" y="5661025"/>
            <a:ext cx="0" cy="144463"/>
          </a:xfrm>
          <a:prstGeom prst="line">
            <a:avLst/>
          </a:prstGeom>
          <a:noFill/>
          <a:ln w="9525" algn="ctr">
            <a:solidFill>
              <a:schemeClr val="bg1"/>
            </a:solidFill>
            <a:round/>
            <a:headEnd/>
            <a:tailEnd/>
          </a:ln>
        </p:spPr>
      </p:cxnSp>
      <p:cxnSp>
        <p:nvCxnSpPr>
          <p:cNvPr id="23577" name="Connecteur droit 73"/>
          <p:cNvCxnSpPr>
            <a:cxnSpLocks noChangeShapeType="1"/>
          </p:cNvCxnSpPr>
          <p:nvPr/>
        </p:nvCxnSpPr>
        <p:spPr bwMode="auto">
          <a:xfrm>
            <a:off x="7602538" y="5661025"/>
            <a:ext cx="0" cy="144463"/>
          </a:xfrm>
          <a:prstGeom prst="line">
            <a:avLst/>
          </a:prstGeom>
          <a:noFill/>
          <a:ln w="9525" algn="ctr">
            <a:solidFill>
              <a:schemeClr val="bg1"/>
            </a:solidFill>
            <a:round/>
            <a:headEnd/>
            <a:tailEnd/>
          </a:ln>
        </p:spPr>
      </p:cxnSp>
      <p:sp>
        <p:nvSpPr>
          <p:cNvPr id="23578" name="ZoneTexte 78"/>
          <p:cNvSpPr txBox="1">
            <a:spLocks noChangeArrowheads="1"/>
          </p:cNvSpPr>
          <p:nvPr/>
        </p:nvSpPr>
        <p:spPr bwMode="auto">
          <a:xfrm>
            <a:off x="1444625" y="5805488"/>
            <a:ext cx="290464" cy="369332"/>
          </a:xfrm>
          <a:prstGeom prst="rect">
            <a:avLst/>
          </a:prstGeom>
          <a:noFill/>
          <a:ln w="9525">
            <a:solidFill>
              <a:srgbClr val="FF3399"/>
            </a:solidFill>
            <a:miter lim="800000"/>
            <a:headEnd/>
            <a:tailEnd/>
          </a:ln>
        </p:spPr>
        <p:txBody>
          <a:bodyPr wrap="none">
            <a:spAutoFit/>
          </a:bodyPr>
          <a:lstStyle/>
          <a:p>
            <a:r>
              <a:rPr lang="fr-BE">
                <a:latin typeface="Arial Narrow" pitchFamily="34" charset="0"/>
              </a:rPr>
              <a:t>1</a:t>
            </a:r>
            <a:endParaRPr lang="en-US">
              <a:latin typeface="Arial Narrow" pitchFamily="34" charset="0"/>
            </a:endParaRPr>
          </a:p>
        </p:txBody>
      </p:sp>
      <p:sp>
        <p:nvSpPr>
          <p:cNvPr id="23579" name="ZoneTexte 79"/>
          <p:cNvSpPr txBox="1">
            <a:spLocks noChangeArrowheads="1"/>
          </p:cNvSpPr>
          <p:nvPr/>
        </p:nvSpPr>
        <p:spPr bwMode="auto">
          <a:xfrm>
            <a:off x="1736725" y="5805488"/>
            <a:ext cx="290464" cy="369332"/>
          </a:xfrm>
          <a:prstGeom prst="rect">
            <a:avLst/>
          </a:prstGeom>
          <a:noFill/>
          <a:ln w="9525">
            <a:noFill/>
            <a:miter lim="800000"/>
            <a:headEnd/>
            <a:tailEnd/>
          </a:ln>
        </p:spPr>
        <p:txBody>
          <a:bodyPr wrap="none">
            <a:spAutoFit/>
          </a:bodyPr>
          <a:lstStyle/>
          <a:p>
            <a:r>
              <a:rPr lang="fr-BE">
                <a:latin typeface="Arial Narrow" pitchFamily="34" charset="0"/>
              </a:rPr>
              <a:t>2</a:t>
            </a:r>
            <a:endParaRPr lang="en-US">
              <a:latin typeface="Arial Narrow" pitchFamily="34" charset="0"/>
            </a:endParaRPr>
          </a:p>
        </p:txBody>
      </p:sp>
      <p:sp>
        <p:nvSpPr>
          <p:cNvPr id="23580" name="ZoneTexte 80"/>
          <p:cNvSpPr txBox="1">
            <a:spLocks noChangeArrowheads="1"/>
          </p:cNvSpPr>
          <p:nvPr/>
        </p:nvSpPr>
        <p:spPr bwMode="auto">
          <a:xfrm>
            <a:off x="2030413" y="5805488"/>
            <a:ext cx="290464" cy="369332"/>
          </a:xfrm>
          <a:prstGeom prst="rect">
            <a:avLst/>
          </a:prstGeom>
          <a:noFill/>
          <a:ln w="9525">
            <a:noFill/>
            <a:miter lim="800000"/>
            <a:headEnd/>
            <a:tailEnd/>
          </a:ln>
        </p:spPr>
        <p:txBody>
          <a:bodyPr wrap="none">
            <a:spAutoFit/>
          </a:bodyPr>
          <a:lstStyle/>
          <a:p>
            <a:r>
              <a:rPr lang="fr-BE">
                <a:latin typeface="Arial Narrow" pitchFamily="34" charset="0"/>
              </a:rPr>
              <a:t>3</a:t>
            </a:r>
            <a:endParaRPr lang="en-US">
              <a:latin typeface="Arial Narrow" pitchFamily="34" charset="0"/>
            </a:endParaRPr>
          </a:p>
        </p:txBody>
      </p:sp>
      <p:sp>
        <p:nvSpPr>
          <p:cNvPr id="23581" name="ZoneTexte 90"/>
          <p:cNvSpPr txBox="1">
            <a:spLocks noChangeArrowheads="1"/>
          </p:cNvSpPr>
          <p:nvPr/>
        </p:nvSpPr>
        <p:spPr bwMode="auto">
          <a:xfrm>
            <a:off x="2324100" y="5805488"/>
            <a:ext cx="290464" cy="369332"/>
          </a:xfrm>
          <a:prstGeom prst="rect">
            <a:avLst/>
          </a:prstGeom>
          <a:noFill/>
          <a:ln w="9525">
            <a:noFill/>
            <a:miter lim="800000"/>
            <a:headEnd/>
            <a:tailEnd/>
          </a:ln>
        </p:spPr>
        <p:txBody>
          <a:bodyPr wrap="none">
            <a:spAutoFit/>
          </a:bodyPr>
          <a:lstStyle/>
          <a:p>
            <a:r>
              <a:rPr lang="fr-BE">
                <a:latin typeface="Arial Narrow" pitchFamily="34" charset="0"/>
              </a:rPr>
              <a:t>4</a:t>
            </a:r>
            <a:endParaRPr lang="en-US">
              <a:latin typeface="Arial Narrow" pitchFamily="34" charset="0"/>
            </a:endParaRPr>
          </a:p>
        </p:txBody>
      </p:sp>
      <p:sp>
        <p:nvSpPr>
          <p:cNvPr id="23582" name="ZoneTexte 91"/>
          <p:cNvSpPr txBox="1">
            <a:spLocks noChangeArrowheads="1"/>
          </p:cNvSpPr>
          <p:nvPr/>
        </p:nvSpPr>
        <p:spPr bwMode="auto">
          <a:xfrm>
            <a:off x="2617788" y="5805488"/>
            <a:ext cx="290464" cy="369332"/>
          </a:xfrm>
          <a:prstGeom prst="rect">
            <a:avLst/>
          </a:prstGeom>
          <a:noFill/>
          <a:ln w="9525">
            <a:noFill/>
            <a:miter lim="800000"/>
            <a:headEnd/>
            <a:tailEnd/>
          </a:ln>
        </p:spPr>
        <p:txBody>
          <a:bodyPr wrap="none">
            <a:spAutoFit/>
          </a:bodyPr>
          <a:lstStyle/>
          <a:p>
            <a:r>
              <a:rPr lang="fr-BE">
                <a:latin typeface="Arial Narrow" pitchFamily="34" charset="0"/>
              </a:rPr>
              <a:t>5</a:t>
            </a:r>
            <a:endParaRPr lang="en-US">
              <a:latin typeface="Arial Narrow" pitchFamily="34" charset="0"/>
            </a:endParaRPr>
          </a:p>
        </p:txBody>
      </p:sp>
      <p:sp>
        <p:nvSpPr>
          <p:cNvPr id="23583" name="ZoneTexte 92"/>
          <p:cNvSpPr txBox="1">
            <a:spLocks noChangeArrowheads="1"/>
          </p:cNvSpPr>
          <p:nvPr/>
        </p:nvSpPr>
        <p:spPr bwMode="auto">
          <a:xfrm>
            <a:off x="2909888" y="5805488"/>
            <a:ext cx="290464" cy="369332"/>
          </a:xfrm>
          <a:prstGeom prst="rect">
            <a:avLst/>
          </a:prstGeom>
          <a:noFill/>
          <a:ln w="9525">
            <a:noFill/>
            <a:miter lim="800000"/>
            <a:headEnd/>
            <a:tailEnd/>
          </a:ln>
        </p:spPr>
        <p:txBody>
          <a:bodyPr wrap="none">
            <a:spAutoFit/>
          </a:bodyPr>
          <a:lstStyle/>
          <a:p>
            <a:r>
              <a:rPr lang="fr-BE">
                <a:latin typeface="Arial Narrow" pitchFamily="34" charset="0"/>
              </a:rPr>
              <a:t>6</a:t>
            </a:r>
            <a:endParaRPr lang="en-US">
              <a:latin typeface="Arial Narrow" pitchFamily="34" charset="0"/>
            </a:endParaRPr>
          </a:p>
        </p:txBody>
      </p:sp>
      <p:sp>
        <p:nvSpPr>
          <p:cNvPr id="23584" name="ZoneTexte 93"/>
          <p:cNvSpPr txBox="1">
            <a:spLocks noChangeArrowheads="1"/>
          </p:cNvSpPr>
          <p:nvPr/>
        </p:nvSpPr>
        <p:spPr bwMode="auto">
          <a:xfrm>
            <a:off x="3203575" y="5805488"/>
            <a:ext cx="290464" cy="369332"/>
          </a:xfrm>
          <a:prstGeom prst="rect">
            <a:avLst/>
          </a:prstGeom>
          <a:noFill/>
          <a:ln w="9525">
            <a:noFill/>
            <a:miter lim="800000"/>
            <a:headEnd/>
            <a:tailEnd/>
          </a:ln>
        </p:spPr>
        <p:txBody>
          <a:bodyPr wrap="none">
            <a:spAutoFit/>
          </a:bodyPr>
          <a:lstStyle/>
          <a:p>
            <a:r>
              <a:rPr lang="fr-BE">
                <a:latin typeface="Arial Narrow" pitchFamily="34" charset="0"/>
              </a:rPr>
              <a:t>7</a:t>
            </a:r>
            <a:endParaRPr lang="en-US">
              <a:latin typeface="Arial Narrow" pitchFamily="34" charset="0"/>
            </a:endParaRPr>
          </a:p>
        </p:txBody>
      </p:sp>
      <p:sp>
        <p:nvSpPr>
          <p:cNvPr id="23585" name="ZoneTexte 94"/>
          <p:cNvSpPr txBox="1">
            <a:spLocks noChangeArrowheads="1"/>
          </p:cNvSpPr>
          <p:nvPr/>
        </p:nvSpPr>
        <p:spPr bwMode="auto">
          <a:xfrm>
            <a:off x="3494088" y="5805488"/>
            <a:ext cx="290464" cy="369332"/>
          </a:xfrm>
          <a:prstGeom prst="rect">
            <a:avLst/>
          </a:prstGeom>
          <a:noFill/>
          <a:ln w="9525">
            <a:noFill/>
            <a:miter lim="800000"/>
            <a:headEnd/>
            <a:tailEnd/>
          </a:ln>
        </p:spPr>
        <p:txBody>
          <a:bodyPr wrap="none">
            <a:spAutoFit/>
          </a:bodyPr>
          <a:lstStyle/>
          <a:p>
            <a:r>
              <a:rPr lang="fr-BE">
                <a:latin typeface="Arial Narrow" pitchFamily="34" charset="0"/>
              </a:rPr>
              <a:t>8</a:t>
            </a:r>
            <a:endParaRPr lang="en-US">
              <a:latin typeface="Arial Narrow" pitchFamily="34" charset="0"/>
            </a:endParaRPr>
          </a:p>
        </p:txBody>
      </p:sp>
      <p:sp>
        <p:nvSpPr>
          <p:cNvPr id="23586" name="ZoneTexte 95"/>
          <p:cNvSpPr txBox="1">
            <a:spLocks noChangeArrowheads="1"/>
          </p:cNvSpPr>
          <p:nvPr/>
        </p:nvSpPr>
        <p:spPr bwMode="auto">
          <a:xfrm>
            <a:off x="3792538" y="5805488"/>
            <a:ext cx="290464" cy="369332"/>
          </a:xfrm>
          <a:prstGeom prst="rect">
            <a:avLst/>
          </a:prstGeom>
          <a:noFill/>
          <a:ln w="9525">
            <a:noFill/>
            <a:miter lim="800000"/>
            <a:headEnd/>
            <a:tailEnd/>
          </a:ln>
        </p:spPr>
        <p:txBody>
          <a:bodyPr wrap="none">
            <a:spAutoFit/>
          </a:bodyPr>
          <a:lstStyle/>
          <a:p>
            <a:r>
              <a:rPr lang="fr-BE">
                <a:latin typeface="Arial Narrow" pitchFamily="34" charset="0"/>
              </a:rPr>
              <a:t>9</a:t>
            </a:r>
            <a:endParaRPr lang="en-US">
              <a:latin typeface="Arial Narrow" pitchFamily="34" charset="0"/>
            </a:endParaRPr>
          </a:p>
        </p:txBody>
      </p:sp>
      <p:sp>
        <p:nvSpPr>
          <p:cNvPr id="23587" name="ZoneTexte 96"/>
          <p:cNvSpPr txBox="1">
            <a:spLocks noChangeArrowheads="1"/>
          </p:cNvSpPr>
          <p:nvPr/>
        </p:nvSpPr>
        <p:spPr bwMode="auto">
          <a:xfrm>
            <a:off x="4083050" y="5805488"/>
            <a:ext cx="396262" cy="369332"/>
          </a:xfrm>
          <a:prstGeom prst="rect">
            <a:avLst/>
          </a:prstGeom>
          <a:noFill/>
          <a:ln w="9525">
            <a:noFill/>
            <a:miter lim="800000"/>
            <a:headEnd/>
            <a:tailEnd/>
          </a:ln>
        </p:spPr>
        <p:txBody>
          <a:bodyPr wrap="none">
            <a:spAutoFit/>
          </a:bodyPr>
          <a:lstStyle/>
          <a:p>
            <a:r>
              <a:rPr lang="fr-BE">
                <a:latin typeface="Arial Narrow" pitchFamily="34" charset="0"/>
              </a:rPr>
              <a:t>10</a:t>
            </a:r>
            <a:endParaRPr lang="en-US">
              <a:latin typeface="Arial Narrow" pitchFamily="34" charset="0"/>
            </a:endParaRPr>
          </a:p>
        </p:txBody>
      </p:sp>
      <p:sp>
        <p:nvSpPr>
          <p:cNvPr id="23588" name="ZoneTexte 97"/>
          <p:cNvSpPr txBox="1">
            <a:spLocks noChangeArrowheads="1"/>
          </p:cNvSpPr>
          <p:nvPr/>
        </p:nvSpPr>
        <p:spPr bwMode="auto">
          <a:xfrm>
            <a:off x="4378325" y="5805488"/>
            <a:ext cx="382412" cy="369332"/>
          </a:xfrm>
          <a:prstGeom prst="rect">
            <a:avLst/>
          </a:prstGeom>
          <a:noFill/>
          <a:ln w="9525">
            <a:solidFill>
              <a:srgbClr val="FF3399"/>
            </a:solidFill>
            <a:miter lim="800000"/>
            <a:headEnd/>
            <a:tailEnd/>
          </a:ln>
        </p:spPr>
        <p:txBody>
          <a:bodyPr wrap="none">
            <a:spAutoFit/>
          </a:bodyPr>
          <a:lstStyle/>
          <a:p>
            <a:r>
              <a:rPr lang="fr-BE">
                <a:latin typeface="Arial Narrow" pitchFamily="34" charset="0"/>
              </a:rPr>
              <a:t>11</a:t>
            </a:r>
            <a:endParaRPr lang="en-US">
              <a:latin typeface="Arial Narrow" pitchFamily="34" charset="0"/>
            </a:endParaRPr>
          </a:p>
        </p:txBody>
      </p:sp>
      <p:sp>
        <p:nvSpPr>
          <p:cNvPr id="23589" name="ZoneTexte 98"/>
          <p:cNvSpPr txBox="1">
            <a:spLocks noChangeArrowheads="1"/>
          </p:cNvSpPr>
          <p:nvPr/>
        </p:nvSpPr>
        <p:spPr bwMode="auto">
          <a:xfrm>
            <a:off x="4668838" y="5805488"/>
            <a:ext cx="396262" cy="369332"/>
          </a:xfrm>
          <a:prstGeom prst="rect">
            <a:avLst/>
          </a:prstGeom>
          <a:noFill/>
          <a:ln w="9525">
            <a:noFill/>
            <a:miter lim="800000"/>
            <a:headEnd/>
            <a:tailEnd/>
          </a:ln>
        </p:spPr>
        <p:txBody>
          <a:bodyPr wrap="none">
            <a:spAutoFit/>
          </a:bodyPr>
          <a:lstStyle/>
          <a:p>
            <a:r>
              <a:rPr lang="fr-BE">
                <a:latin typeface="Arial Narrow" pitchFamily="34" charset="0"/>
              </a:rPr>
              <a:t>12</a:t>
            </a:r>
            <a:endParaRPr lang="en-US">
              <a:latin typeface="Arial Narrow" pitchFamily="34" charset="0"/>
            </a:endParaRPr>
          </a:p>
        </p:txBody>
      </p:sp>
      <p:sp>
        <p:nvSpPr>
          <p:cNvPr id="23590" name="ZoneTexte 99"/>
          <p:cNvSpPr txBox="1">
            <a:spLocks noChangeArrowheads="1"/>
          </p:cNvSpPr>
          <p:nvPr/>
        </p:nvSpPr>
        <p:spPr bwMode="auto">
          <a:xfrm>
            <a:off x="4964113" y="5805488"/>
            <a:ext cx="396262" cy="369332"/>
          </a:xfrm>
          <a:prstGeom prst="rect">
            <a:avLst/>
          </a:prstGeom>
          <a:noFill/>
          <a:ln w="9525">
            <a:noFill/>
            <a:miter lim="800000"/>
            <a:headEnd/>
            <a:tailEnd/>
          </a:ln>
        </p:spPr>
        <p:txBody>
          <a:bodyPr wrap="none">
            <a:spAutoFit/>
          </a:bodyPr>
          <a:lstStyle/>
          <a:p>
            <a:r>
              <a:rPr lang="fr-BE">
                <a:latin typeface="Arial Narrow" pitchFamily="34" charset="0"/>
              </a:rPr>
              <a:t>13</a:t>
            </a:r>
            <a:endParaRPr lang="en-US">
              <a:latin typeface="Arial Narrow" pitchFamily="34" charset="0"/>
            </a:endParaRPr>
          </a:p>
        </p:txBody>
      </p:sp>
      <p:sp>
        <p:nvSpPr>
          <p:cNvPr id="23591" name="ZoneTexte 100"/>
          <p:cNvSpPr txBox="1">
            <a:spLocks noChangeArrowheads="1"/>
          </p:cNvSpPr>
          <p:nvPr/>
        </p:nvSpPr>
        <p:spPr bwMode="auto">
          <a:xfrm>
            <a:off x="5256213" y="5805488"/>
            <a:ext cx="396262" cy="369332"/>
          </a:xfrm>
          <a:prstGeom prst="rect">
            <a:avLst/>
          </a:prstGeom>
          <a:noFill/>
          <a:ln w="9525">
            <a:noFill/>
            <a:miter lim="800000"/>
            <a:headEnd/>
            <a:tailEnd/>
          </a:ln>
        </p:spPr>
        <p:txBody>
          <a:bodyPr wrap="none">
            <a:spAutoFit/>
          </a:bodyPr>
          <a:lstStyle/>
          <a:p>
            <a:r>
              <a:rPr lang="fr-BE">
                <a:latin typeface="Arial Narrow" pitchFamily="34" charset="0"/>
              </a:rPr>
              <a:t>14</a:t>
            </a:r>
            <a:endParaRPr lang="en-US">
              <a:latin typeface="Arial Narrow" pitchFamily="34" charset="0"/>
            </a:endParaRPr>
          </a:p>
        </p:txBody>
      </p:sp>
      <p:sp>
        <p:nvSpPr>
          <p:cNvPr id="23592" name="ZoneTexte 101"/>
          <p:cNvSpPr txBox="1">
            <a:spLocks noChangeArrowheads="1"/>
          </p:cNvSpPr>
          <p:nvPr/>
        </p:nvSpPr>
        <p:spPr bwMode="auto">
          <a:xfrm>
            <a:off x="5549900" y="5805488"/>
            <a:ext cx="396262" cy="369332"/>
          </a:xfrm>
          <a:prstGeom prst="rect">
            <a:avLst/>
          </a:prstGeom>
          <a:noFill/>
          <a:ln w="9525">
            <a:noFill/>
            <a:miter lim="800000"/>
            <a:headEnd/>
            <a:tailEnd/>
          </a:ln>
        </p:spPr>
        <p:txBody>
          <a:bodyPr wrap="none">
            <a:spAutoFit/>
          </a:bodyPr>
          <a:lstStyle/>
          <a:p>
            <a:r>
              <a:rPr lang="fr-BE">
                <a:latin typeface="Arial Narrow" pitchFamily="34" charset="0"/>
              </a:rPr>
              <a:t>15</a:t>
            </a:r>
            <a:endParaRPr lang="en-US">
              <a:latin typeface="Arial Narrow" pitchFamily="34" charset="0"/>
            </a:endParaRPr>
          </a:p>
        </p:txBody>
      </p:sp>
      <p:sp>
        <p:nvSpPr>
          <p:cNvPr id="23593" name="ZoneTexte 102"/>
          <p:cNvSpPr txBox="1">
            <a:spLocks noChangeArrowheads="1"/>
          </p:cNvSpPr>
          <p:nvPr/>
        </p:nvSpPr>
        <p:spPr bwMode="auto">
          <a:xfrm>
            <a:off x="5843588" y="5805488"/>
            <a:ext cx="396262" cy="369332"/>
          </a:xfrm>
          <a:prstGeom prst="rect">
            <a:avLst/>
          </a:prstGeom>
          <a:noFill/>
          <a:ln w="9525">
            <a:noFill/>
            <a:miter lim="800000"/>
            <a:headEnd/>
            <a:tailEnd/>
          </a:ln>
        </p:spPr>
        <p:txBody>
          <a:bodyPr wrap="none">
            <a:spAutoFit/>
          </a:bodyPr>
          <a:lstStyle/>
          <a:p>
            <a:r>
              <a:rPr lang="fr-BE">
                <a:latin typeface="Arial Narrow" pitchFamily="34" charset="0"/>
              </a:rPr>
              <a:t>16</a:t>
            </a:r>
            <a:endParaRPr lang="en-US">
              <a:latin typeface="Arial Narrow" pitchFamily="34" charset="0"/>
            </a:endParaRPr>
          </a:p>
        </p:txBody>
      </p:sp>
      <p:sp>
        <p:nvSpPr>
          <p:cNvPr id="23594" name="ZoneTexte 103"/>
          <p:cNvSpPr txBox="1">
            <a:spLocks noChangeArrowheads="1"/>
          </p:cNvSpPr>
          <p:nvPr/>
        </p:nvSpPr>
        <p:spPr bwMode="auto">
          <a:xfrm>
            <a:off x="6137275" y="5805488"/>
            <a:ext cx="396262" cy="369332"/>
          </a:xfrm>
          <a:prstGeom prst="rect">
            <a:avLst/>
          </a:prstGeom>
          <a:noFill/>
          <a:ln w="9525">
            <a:noFill/>
            <a:miter lim="800000"/>
            <a:headEnd/>
            <a:tailEnd/>
          </a:ln>
        </p:spPr>
        <p:txBody>
          <a:bodyPr wrap="none">
            <a:spAutoFit/>
          </a:bodyPr>
          <a:lstStyle/>
          <a:p>
            <a:r>
              <a:rPr lang="fr-BE">
                <a:latin typeface="Arial Narrow" pitchFamily="34" charset="0"/>
              </a:rPr>
              <a:t>17</a:t>
            </a:r>
            <a:endParaRPr lang="en-US">
              <a:latin typeface="Arial Narrow" pitchFamily="34" charset="0"/>
            </a:endParaRPr>
          </a:p>
        </p:txBody>
      </p:sp>
      <p:sp>
        <p:nvSpPr>
          <p:cNvPr id="23595" name="ZoneTexte 104"/>
          <p:cNvSpPr txBox="1">
            <a:spLocks noChangeArrowheads="1"/>
          </p:cNvSpPr>
          <p:nvPr/>
        </p:nvSpPr>
        <p:spPr bwMode="auto">
          <a:xfrm>
            <a:off x="6430963" y="5805488"/>
            <a:ext cx="396262" cy="369332"/>
          </a:xfrm>
          <a:prstGeom prst="rect">
            <a:avLst/>
          </a:prstGeom>
          <a:noFill/>
          <a:ln w="9525">
            <a:noFill/>
            <a:miter lim="800000"/>
            <a:headEnd/>
            <a:tailEnd/>
          </a:ln>
        </p:spPr>
        <p:txBody>
          <a:bodyPr wrap="none">
            <a:spAutoFit/>
          </a:bodyPr>
          <a:lstStyle/>
          <a:p>
            <a:r>
              <a:rPr lang="fr-BE">
                <a:latin typeface="Arial Narrow" pitchFamily="34" charset="0"/>
              </a:rPr>
              <a:t>18</a:t>
            </a:r>
            <a:endParaRPr lang="en-US">
              <a:latin typeface="Arial Narrow" pitchFamily="34" charset="0"/>
            </a:endParaRPr>
          </a:p>
        </p:txBody>
      </p:sp>
      <p:sp>
        <p:nvSpPr>
          <p:cNvPr id="23596" name="ZoneTexte 105"/>
          <p:cNvSpPr txBox="1">
            <a:spLocks noChangeArrowheads="1"/>
          </p:cNvSpPr>
          <p:nvPr/>
        </p:nvSpPr>
        <p:spPr bwMode="auto">
          <a:xfrm>
            <a:off x="6723063" y="5805488"/>
            <a:ext cx="396262" cy="369332"/>
          </a:xfrm>
          <a:prstGeom prst="rect">
            <a:avLst/>
          </a:prstGeom>
          <a:noFill/>
          <a:ln w="9525">
            <a:noFill/>
            <a:miter lim="800000"/>
            <a:headEnd/>
            <a:tailEnd/>
          </a:ln>
        </p:spPr>
        <p:txBody>
          <a:bodyPr wrap="none">
            <a:spAutoFit/>
          </a:bodyPr>
          <a:lstStyle/>
          <a:p>
            <a:r>
              <a:rPr lang="fr-BE">
                <a:latin typeface="Arial Narrow" pitchFamily="34" charset="0"/>
              </a:rPr>
              <a:t>19</a:t>
            </a:r>
            <a:endParaRPr lang="en-US">
              <a:latin typeface="Arial Narrow" pitchFamily="34" charset="0"/>
            </a:endParaRPr>
          </a:p>
        </p:txBody>
      </p:sp>
      <p:sp>
        <p:nvSpPr>
          <p:cNvPr id="23597" name="ZoneTexte 106"/>
          <p:cNvSpPr txBox="1">
            <a:spLocks noChangeArrowheads="1"/>
          </p:cNvSpPr>
          <p:nvPr/>
        </p:nvSpPr>
        <p:spPr bwMode="auto">
          <a:xfrm>
            <a:off x="7015163" y="5805488"/>
            <a:ext cx="396262" cy="369332"/>
          </a:xfrm>
          <a:prstGeom prst="rect">
            <a:avLst/>
          </a:prstGeom>
          <a:noFill/>
          <a:ln w="9525">
            <a:noFill/>
            <a:miter lim="800000"/>
            <a:headEnd/>
            <a:tailEnd/>
          </a:ln>
        </p:spPr>
        <p:txBody>
          <a:bodyPr wrap="none">
            <a:spAutoFit/>
          </a:bodyPr>
          <a:lstStyle/>
          <a:p>
            <a:r>
              <a:rPr lang="fr-BE">
                <a:latin typeface="Arial Narrow" pitchFamily="34" charset="0"/>
              </a:rPr>
              <a:t>20</a:t>
            </a:r>
            <a:endParaRPr lang="en-US">
              <a:latin typeface="Arial Narrow" pitchFamily="34" charset="0"/>
            </a:endParaRPr>
          </a:p>
        </p:txBody>
      </p:sp>
      <p:sp>
        <p:nvSpPr>
          <p:cNvPr id="23598" name="ZoneTexte 107"/>
          <p:cNvSpPr txBox="1">
            <a:spLocks noChangeArrowheads="1"/>
          </p:cNvSpPr>
          <p:nvPr/>
        </p:nvSpPr>
        <p:spPr bwMode="auto">
          <a:xfrm>
            <a:off x="7308850" y="5805488"/>
            <a:ext cx="396262" cy="369332"/>
          </a:xfrm>
          <a:prstGeom prst="rect">
            <a:avLst/>
          </a:prstGeom>
          <a:noFill/>
          <a:ln w="9525">
            <a:noFill/>
            <a:miter lim="800000"/>
            <a:headEnd/>
            <a:tailEnd/>
          </a:ln>
        </p:spPr>
        <p:txBody>
          <a:bodyPr wrap="none">
            <a:spAutoFit/>
          </a:bodyPr>
          <a:lstStyle/>
          <a:p>
            <a:r>
              <a:rPr lang="fr-BE">
                <a:latin typeface="Arial Narrow" pitchFamily="34" charset="0"/>
              </a:rPr>
              <a:t>21</a:t>
            </a:r>
            <a:endParaRPr lang="en-US">
              <a:latin typeface="Arial Narrow" pitchFamily="34" charset="0"/>
            </a:endParaRPr>
          </a:p>
        </p:txBody>
      </p:sp>
      <p:cxnSp>
        <p:nvCxnSpPr>
          <p:cNvPr id="23599" name="Connecteur droit 113"/>
          <p:cNvCxnSpPr>
            <a:cxnSpLocks noChangeShapeType="1"/>
          </p:cNvCxnSpPr>
          <p:nvPr/>
        </p:nvCxnSpPr>
        <p:spPr bwMode="auto">
          <a:xfrm>
            <a:off x="1489075" y="5661025"/>
            <a:ext cx="0" cy="144463"/>
          </a:xfrm>
          <a:prstGeom prst="line">
            <a:avLst/>
          </a:prstGeom>
          <a:noFill/>
          <a:ln w="9525" algn="ctr">
            <a:solidFill>
              <a:schemeClr val="bg1"/>
            </a:solidFill>
            <a:round/>
            <a:headEnd/>
            <a:tailEnd/>
          </a:ln>
        </p:spPr>
      </p:cxnSp>
      <p:cxnSp>
        <p:nvCxnSpPr>
          <p:cNvPr id="23600" name="Connecteur droit 143"/>
          <p:cNvCxnSpPr>
            <a:cxnSpLocks noChangeShapeType="1"/>
          </p:cNvCxnSpPr>
          <p:nvPr/>
        </p:nvCxnSpPr>
        <p:spPr bwMode="auto">
          <a:xfrm>
            <a:off x="1219200" y="5661025"/>
            <a:ext cx="0" cy="144463"/>
          </a:xfrm>
          <a:prstGeom prst="line">
            <a:avLst/>
          </a:prstGeom>
          <a:noFill/>
          <a:ln w="9525" algn="ctr">
            <a:solidFill>
              <a:schemeClr val="bg1"/>
            </a:solidFill>
            <a:round/>
            <a:headEnd/>
            <a:tailEnd/>
          </a:ln>
        </p:spPr>
      </p:cxnSp>
      <p:sp>
        <p:nvSpPr>
          <p:cNvPr id="23601" name="ZoneTexte 78"/>
          <p:cNvSpPr txBox="1">
            <a:spLocks noChangeArrowheads="1"/>
          </p:cNvSpPr>
          <p:nvPr/>
        </p:nvSpPr>
        <p:spPr bwMode="auto">
          <a:xfrm>
            <a:off x="1217613" y="5803900"/>
            <a:ext cx="290464" cy="369332"/>
          </a:xfrm>
          <a:prstGeom prst="rect">
            <a:avLst/>
          </a:prstGeom>
          <a:noFill/>
          <a:ln w="9525">
            <a:noFill/>
            <a:miter lim="800000"/>
            <a:headEnd/>
            <a:tailEnd/>
          </a:ln>
        </p:spPr>
        <p:txBody>
          <a:bodyPr wrap="none">
            <a:spAutoFit/>
          </a:bodyPr>
          <a:lstStyle/>
          <a:p>
            <a:r>
              <a:rPr lang="fr-BE">
                <a:latin typeface="Arial Narrow" pitchFamily="34" charset="0"/>
              </a:rPr>
              <a:t>0</a:t>
            </a:r>
            <a:endParaRPr lang="en-US">
              <a:latin typeface="Arial Narrow" pitchFamily="34" charset="0"/>
            </a:endParaRPr>
          </a:p>
        </p:txBody>
      </p:sp>
      <p:cxnSp>
        <p:nvCxnSpPr>
          <p:cNvPr id="23602" name="Connecteur droit 73"/>
          <p:cNvCxnSpPr>
            <a:cxnSpLocks noChangeShapeType="1"/>
          </p:cNvCxnSpPr>
          <p:nvPr/>
        </p:nvCxnSpPr>
        <p:spPr bwMode="auto">
          <a:xfrm>
            <a:off x="7881938" y="5691188"/>
            <a:ext cx="0" cy="142875"/>
          </a:xfrm>
          <a:prstGeom prst="line">
            <a:avLst/>
          </a:prstGeom>
          <a:noFill/>
          <a:ln w="9525" algn="ctr">
            <a:solidFill>
              <a:schemeClr val="bg1"/>
            </a:solidFill>
            <a:round/>
            <a:headEnd/>
            <a:tailEnd/>
          </a:ln>
        </p:spPr>
      </p:cxnSp>
      <p:sp>
        <p:nvSpPr>
          <p:cNvPr id="23603" name="ZoneTexte 107"/>
          <p:cNvSpPr txBox="1">
            <a:spLocks noChangeArrowheads="1"/>
          </p:cNvSpPr>
          <p:nvPr/>
        </p:nvSpPr>
        <p:spPr bwMode="auto">
          <a:xfrm>
            <a:off x="7653338" y="5803900"/>
            <a:ext cx="290464" cy="369332"/>
          </a:xfrm>
          <a:prstGeom prst="rect">
            <a:avLst/>
          </a:prstGeom>
          <a:noFill/>
          <a:ln w="9525">
            <a:noFill/>
            <a:miter lim="800000"/>
            <a:headEnd/>
            <a:tailEnd/>
          </a:ln>
        </p:spPr>
        <p:txBody>
          <a:bodyPr wrap="none">
            <a:spAutoFit/>
          </a:bodyPr>
          <a:lstStyle/>
          <a:p>
            <a:r>
              <a:rPr lang="fr-BE">
                <a:latin typeface="Arial Narrow" pitchFamily="34" charset="0"/>
              </a:rPr>
              <a:t>0</a:t>
            </a:r>
            <a:endParaRPr lang="en-US">
              <a:latin typeface="Arial Narrow" pitchFamily="34" charset="0"/>
            </a:endParaRPr>
          </a:p>
        </p:txBody>
      </p:sp>
      <p:cxnSp>
        <p:nvCxnSpPr>
          <p:cNvPr id="23604" name="Connecteur droit 143"/>
          <p:cNvCxnSpPr>
            <a:cxnSpLocks noChangeShapeType="1"/>
          </p:cNvCxnSpPr>
          <p:nvPr/>
        </p:nvCxnSpPr>
        <p:spPr bwMode="auto">
          <a:xfrm>
            <a:off x="992188" y="5691188"/>
            <a:ext cx="0" cy="142875"/>
          </a:xfrm>
          <a:prstGeom prst="line">
            <a:avLst/>
          </a:prstGeom>
          <a:noFill/>
          <a:ln w="9525" algn="ctr">
            <a:solidFill>
              <a:schemeClr val="bg1"/>
            </a:solidFill>
            <a:round/>
            <a:headEnd/>
            <a:tailEnd/>
          </a:ln>
        </p:spPr>
      </p:cxnSp>
      <p:cxnSp>
        <p:nvCxnSpPr>
          <p:cNvPr id="23605" name="Connecteur droit 143"/>
          <p:cNvCxnSpPr>
            <a:cxnSpLocks noChangeShapeType="1"/>
          </p:cNvCxnSpPr>
          <p:nvPr/>
        </p:nvCxnSpPr>
        <p:spPr bwMode="auto">
          <a:xfrm>
            <a:off x="742950" y="5692775"/>
            <a:ext cx="0" cy="144463"/>
          </a:xfrm>
          <a:prstGeom prst="line">
            <a:avLst/>
          </a:prstGeom>
          <a:noFill/>
          <a:ln w="9525" algn="ctr">
            <a:solidFill>
              <a:schemeClr val="bg1"/>
            </a:solidFill>
            <a:round/>
            <a:headEnd/>
            <a:tailEnd/>
          </a:ln>
        </p:spPr>
      </p:cxnSp>
      <p:sp>
        <p:nvSpPr>
          <p:cNvPr id="23606" name="ZoneTexte 78"/>
          <p:cNvSpPr txBox="1">
            <a:spLocks noChangeArrowheads="1"/>
          </p:cNvSpPr>
          <p:nvPr/>
        </p:nvSpPr>
        <p:spPr bwMode="auto">
          <a:xfrm>
            <a:off x="919163" y="5803900"/>
            <a:ext cx="352982" cy="369332"/>
          </a:xfrm>
          <a:prstGeom prst="rect">
            <a:avLst/>
          </a:prstGeom>
          <a:noFill/>
          <a:ln w="9525">
            <a:noFill/>
            <a:miter lim="800000"/>
            <a:headEnd/>
            <a:tailEnd/>
          </a:ln>
        </p:spPr>
        <p:txBody>
          <a:bodyPr wrap="none">
            <a:spAutoFit/>
          </a:bodyPr>
          <a:lstStyle/>
          <a:p>
            <a:r>
              <a:rPr lang="fr-BE">
                <a:latin typeface="Arial Narrow" pitchFamily="34" charset="0"/>
              </a:rPr>
              <a:t>-1</a:t>
            </a:r>
            <a:endParaRPr lang="en-US">
              <a:latin typeface="Arial Narrow" pitchFamily="34" charset="0"/>
            </a:endParaRPr>
          </a:p>
        </p:txBody>
      </p:sp>
      <p:sp>
        <p:nvSpPr>
          <p:cNvPr id="23607" name="ZoneTexte 78"/>
          <p:cNvSpPr txBox="1">
            <a:spLocks noChangeArrowheads="1"/>
          </p:cNvSpPr>
          <p:nvPr/>
        </p:nvSpPr>
        <p:spPr bwMode="auto">
          <a:xfrm>
            <a:off x="658813" y="5805488"/>
            <a:ext cx="352982" cy="369332"/>
          </a:xfrm>
          <a:prstGeom prst="rect">
            <a:avLst/>
          </a:prstGeom>
          <a:noFill/>
          <a:ln w="9525">
            <a:noFill/>
            <a:miter lim="800000"/>
            <a:headEnd/>
            <a:tailEnd/>
          </a:ln>
        </p:spPr>
        <p:txBody>
          <a:bodyPr wrap="none">
            <a:spAutoFit/>
          </a:bodyPr>
          <a:lstStyle/>
          <a:p>
            <a:r>
              <a:rPr lang="fr-BE">
                <a:latin typeface="Arial Narrow" pitchFamily="34" charset="0"/>
              </a:rPr>
              <a:t>-2</a:t>
            </a:r>
            <a:endParaRPr lang="en-US">
              <a:latin typeface="Arial Narrow" pitchFamily="34" charset="0"/>
            </a:endParaRPr>
          </a:p>
        </p:txBody>
      </p:sp>
      <p:sp>
        <p:nvSpPr>
          <p:cNvPr id="23608" name="ZoneTexte 78"/>
          <p:cNvSpPr txBox="1">
            <a:spLocks noChangeArrowheads="1"/>
          </p:cNvSpPr>
          <p:nvPr/>
        </p:nvSpPr>
        <p:spPr bwMode="auto">
          <a:xfrm>
            <a:off x="325438" y="5805488"/>
            <a:ext cx="352982" cy="369332"/>
          </a:xfrm>
          <a:prstGeom prst="rect">
            <a:avLst/>
          </a:prstGeom>
          <a:noFill/>
          <a:ln w="9525">
            <a:noFill/>
            <a:miter lim="800000"/>
            <a:headEnd/>
            <a:tailEnd/>
          </a:ln>
        </p:spPr>
        <p:txBody>
          <a:bodyPr wrap="none">
            <a:spAutoFit/>
          </a:bodyPr>
          <a:lstStyle/>
          <a:p>
            <a:r>
              <a:rPr lang="fr-BE">
                <a:latin typeface="Arial Narrow" pitchFamily="34" charset="0"/>
              </a:rPr>
              <a:t>-3</a:t>
            </a:r>
            <a:endParaRPr lang="en-US">
              <a:latin typeface="Arial Narrow" pitchFamily="34" charset="0"/>
            </a:endParaRPr>
          </a:p>
        </p:txBody>
      </p:sp>
      <p:cxnSp>
        <p:nvCxnSpPr>
          <p:cNvPr id="23609" name="Connecteur droit 73"/>
          <p:cNvCxnSpPr>
            <a:cxnSpLocks noChangeShapeType="1"/>
          </p:cNvCxnSpPr>
          <p:nvPr/>
        </p:nvCxnSpPr>
        <p:spPr bwMode="auto">
          <a:xfrm>
            <a:off x="493713" y="5692775"/>
            <a:ext cx="0" cy="144463"/>
          </a:xfrm>
          <a:prstGeom prst="line">
            <a:avLst/>
          </a:prstGeom>
          <a:noFill/>
          <a:ln w="9525" algn="ctr">
            <a:solidFill>
              <a:schemeClr val="bg1"/>
            </a:solidFill>
            <a:round/>
            <a:headEnd/>
            <a:tailEnd/>
          </a:ln>
        </p:spPr>
      </p:cxnSp>
      <p:sp>
        <p:nvSpPr>
          <p:cNvPr id="23610" name="Rectangle 59"/>
          <p:cNvSpPr>
            <a:spLocks noChangeArrowheads="1"/>
          </p:cNvSpPr>
          <p:nvPr/>
        </p:nvSpPr>
        <p:spPr bwMode="auto">
          <a:xfrm>
            <a:off x="1619250" y="1557338"/>
            <a:ext cx="1635125" cy="4032250"/>
          </a:xfrm>
          <a:prstGeom prst="rect">
            <a:avLst/>
          </a:prstGeom>
          <a:noFill/>
          <a:ln w="9525">
            <a:solidFill>
              <a:schemeClr val="bg2"/>
            </a:solidFill>
            <a:miter lim="800000"/>
            <a:headEnd/>
            <a:tailEnd/>
          </a:ln>
        </p:spPr>
        <p:txBody>
          <a:bodyPr wrap="none" anchor="ctr"/>
          <a:lstStyle/>
          <a:p>
            <a:pPr algn="ctr"/>
            <a:endParaRPr lang="fr-FR"/>
          </a:p>
        </p:txBody>
      </p:sp>
      <p:sp>
        <p:nvSpPr>
          <p:cNvPr id="23611" name="Rectangle 60"/>
          <p:cNvSpPr>
            <a:spLocks noChangeArrowheads="1"/>
          </p:cNvSpPr>
          <p:nvPr/>
        </p:nvSpPr>
        <p:spPr bwMode="auto">
          <a:xfrm>
            <a:off x="3328988" y="1557338"/>
            <a:ext cx="3403600" cy="4032250"/>
          </a:xfrm>
          <a:prstGeom prst="rect">
            <a:avLst/>
          </a:prstGeom>
          <a:noFill/>
          <a:ln w="9525">
            <a:solidFill>
              <a:schemeClr val="bg2"/>
            </a:solidFill>
            <a:miter lim="800000"/>
            <a:headEnd/>
            <a:tailEnd/>
          </a:ln>
        </p:spPr>
        <p:txBody>
          <a:bodyPr wrap="none" anchor="ctr"/>
          <a:lstStyle/>
          <a:p>
            <a:pPr algn="ctr"/>
            <a:endParaRPr lang="fr-FR"/>
          </a:p>
        </p:txBody>
      </p:sp>
      <p:grpSp>
        <p:nvGrpSpPr>
          <p:cNvPr id="23613" name="Group 105"/>
          <p:cNvGrpSpPr>
            <a:grpSpLocks/>
          </p:cNvGrpSpPr>
          <p:nvPr/>
        </p:nvGrpSpPr>
        <p:grpSpPr bwMode="auto">
          <a:xfrm>
            <a:off x="1476375" y="5445125"/>
            <a:ext cx="6338888" cy="142875"/>
            <a:chOff x="930" y="3430"/>
            <a:chExt cx="3993" cy="90"/>
          </a:xfrm>
        </p:grpSpPr>
        <p:grpSp>
          <p:nvGrpSpPr>
            <p:cNvPr id="23733" name="Group 106"/>
            <p:cNvGrpSpPr>
              <a:grpSpLocks/>
            </p:cNvGrpSpPr>
            <p:nvPr/>
          </p:nvGrpSpPr>
          <p:grpSpPr bwMode="auto">
            <a:xfrm>
              <a:off x="930" y="3430"/>
              <a:ext cx="182" cy="90"/>
              <a:chOff x="2381" y="2024"/>
              <a:chExt cx="271" cy="136"/>
            </a:xfrm>
          </p:grpSpPr>
          <p:sp>
            <p:nvSpPr>
              <p:cNvPr id="23866" name="Oval 10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7" name="Oval 10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8" name="Oval 10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9" name="Oval 11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70" name="Oval 11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4" name="Group 112"/>
            <p:cNvGrpSpPr>
              <a:grpSpLocks/>
            </p:cNvGrpSpPr>
            <p:nvPr/>
          </p:nvGrpSpPr>
          <p:grpSpPr bwMode="auto">
            <a:xfrm>
              <a:off x="1111" y="3430"/>
              <a:ext cx="182" cy="90"/>
              <a:chOff x="2381" y="2024"/>
              <a:chExt cx="271" cy="136"/>
            </a:xfrm>
          </p:grpSpPr>
          <p:sp>
            <p:nvSpPr>
              <p:cNvPr id="23861" name="Oval 11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2" name="Oval 11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3" name="Oval 11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4" name="Oval 11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5" name="Oval 11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5" name="Group 118"/>
            <p:cNvGrpSpPr>
              <a:grpSpLocks/>
            </p:cNvGrpSpPr>
            <p:nvPr/>
          </p:nvGrpSpPr>
          <p:grpSpPr bwMode="auto">
            <a:xfrm>
              <a:off x="1837" y="3430"/>
              <a:ext cx="182" cy="90"/>
              <a:chOff x="2381" y="2024"/>
              <a:chExt cx="271" cy="136"/>
            </a:xfrm>
          </p:grpSpPr>
          <p:sp>
            <p:nvSpPr>
              <p:cNvPr id="23856" name="Oval 11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7" name="Oval 12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8" name="Oval 12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9" name="Oval 12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60" name="Oval 12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6" name="Group 124"/>
            <p:cNvGrpSpPr>
              <a:grpSpLocks/>
            </p:cNvGrpSpPr>
            <p:nvPr/>
          </p:nvGrpSpPr>
          <p:grpSpPr bwMode="auto">
            <a:xfrm>
              <a:off x="1474" y="3430"/>
              <a:ext cx="182" cy="90"/>
              <a:chOff x="2381" y="2024"/>
              <a:chExt cx="271" cy="136"/>
            </a:xfrm>
          </p:grpSpPr>
          <p:sp>
            <p:nvSpPr>
              <p:cNvPr id="23851" name="Oval 12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2" name="Oval 12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3" name="Oval 12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4" name="Oval 12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5" name="Oval 12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7" name="Group 130"/>
            <p:cNvGrpSpPr>
              <a:grpSpLocks/>
            </p:cNvGrpSpPr>
            <p:nvPr/>
          </p:nvGrpSpPr>
          <p:grpSpPr bwMode="auto">
            <a:xfrm>
              <a:off x="1655" y="3430"/>
              <a:ext cx="182" cy="90"/>
              <a:chOff x="2381" y="2024"/>
              <a:chExt cx="271" cy="136"/>
            </a:xfrm>
          </p:grpSpPr>
          <p:sp>
            <p:nvSpPr>
              <p:cNvPr id="23846" name="Oval 13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7" name="Oval 13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8" name="Oval 13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9" name="Oval 13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50" name="Oval 13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8" name="Group 136"/>
            <p:cNvGrpSpPr>
              <a:grpSpLocks/>
            </p:cNvGrpSpPr>
            <p:nvPr/>
          </p:nvGrpSpPr>
          <p:grpSpPr bwMode="auto">
            <a:xfrm>
              <a:off x="1292" y="3430"/>
              <a:ext cx="182" cy="90"/>
              <a:chOff x="2381" y="2024"/>
              <a:chExt cx="271" cy="136"/>
            </a:xfrm>
          </p:grpSpPr>
          <p:sp>
            <p:nvSpPr>
              <p:cNvPr id="23841" name="Oval 13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2" name="Oval 13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3" name="Oval 13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4" name="Oval 14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5" name="Oval 14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39" name="Group 142"/>
            <p:cNvGrpSpPr>
              <a:grpSpLocks/>
            </p:cNvGrpSpPr>
            <p:nvPr/>
          </p:nvGrpSpPr>
          <p:grpSpPr bwMode="auto">
            <a:xfrm>
              <a:off x="2880" y="3430"/>
              <a:ext cx="182" cy="90"/>
              <a:chOff x="2381" y="2024"/>
              <a:chExt cx="271" cy="136"/>
            </a:xfrm>
          </p:grpSpPr>
          <p:sp>
            <p:nvSpPr>
              <p:cNvPr id="23836" name="Oval 14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7" name="Oval 14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8" name="Oval 14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9" name="Oval 14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40" name="Oval 14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0" name="Group 148"/>
            <p:cNvGrpSpPr>
              <a:grpSpLocks/>
            </p:cNvGrpSpPr>
            <p:nvPr/>
          </p:nvGrpSpPr>
          <p:grpSpPr bwMode="auto">
            <a:xfrm>
              <a:off x="2699" y="3430"/>
              <a:ext cx="182" cy="90"/>
              <a:chOff x="2381" y="2024"/>
              <a:chExt cx="271" cy="136"/>
            </a:xfrm>
          </p:grpSpPr>
          <p:sp>
            <p:nvSpPr>
              <p:cNvPr id="23831" name="Oval 14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2" name="Oval 15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3" name="Oval 15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4" name="Oval 15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5" name="Oval 15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1" name="Group 154"/>
            <p:cNvGrpSpPr>
              <a:grpSpLocks/>
            </p:cNvGrpSpPr>
            <p:nvPr/>
          </p:nvGrpSpPr>
          <p:grpSpPr bwMode="auto">
            <a:xfrm>
              <a:off x="2562" y="3430"/>
              <a:ext cx="182" cy="90"/>
              <a:chOff x="2381" y="2024"/>
              <a:chExt cx="271" cy="136"/>
            </a:xfrm>
          </p:grpSpPr>
          <p:sp>
            <p:nvSpPr>
              <p:cNvPr id="23826" name="Oval 15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7" name="Oval 15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8" name="Oval 15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9" name="Oval 15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30" name="Oval 15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2" name="Group 160"/>
            <p:cNvGrpSpPr>
              <a:grpSpLocks/>
            </p:cNvGrpSpPr>
            <p:nvPr/>
          </p:nvGrpSpPr>
          <p:grpSpPr bwMode="auto">
            <a:xfrm>
              <a:off x="2381" y="3430"/>
              <a:ext cx="182" cy="90"/>
              <a:chOff x="2381" y="2024"/>
              <a:chExt cx="271" cy="136"/>
            </a:xfrm>
          </p:grpSpPr>
          <p:sp>
            <p:nvSpPr>
              <p:cNvPr id="23821" name="Oval 16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2" name="Oval 16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3" name="Oval 16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4" name="Oval 16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5" name="Oval 16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3" name="Group 166"/>
            <p:cNvGrpSpPr>
              <a:grpSpLocks/>
            </p:cNvGrpSpPr>
            <p:nvPr/>
          </p:nvGrpSpPr>
          <p:grpSpPr bwMode="auto">
            <a:xfrm>
              <a:off x="2200" y="3430"/>
              <a:ext cx="182" cy="90"/>
              <a:chOff x="2381" y="2024"/>
              <a:chExt cx="271" cy="136"/>
            </a:xfrm>
          </p:grpSpPr>
          <p:sp>
            <p:nvSpPr>
              <p:cNvPr id="23816" name="Oval 16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7" name="Oval 16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8" name="Oval 16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9" name="Oval 17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20" name="Oval 17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4" name="Group 172"/>
            <p:cNvGrpSpPr>
              <a:grpSpLocks/>
            </p:cNvGrpSpPr>
            <p:nvPr/>
          </p:nvGrpSpPr>
          <p:grpSpPr bwMode="auto">
            <a:xfrm>
              <a:off x="2018" y="3430"/>
              <a:ext cx="182" cy="90"/>
              <a:chOff x="2381" y="2024"/>
              <a:chExt cx="271" cy="136"/>
            </a:xfrm>
          </p:grpSpPr>
          <p:sp>
            <p:nvSpPr>
              <p:cNvPr id="23811" name="Oval 17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2" name="Oval 17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3" name="Oval 17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4" name="Oval 17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5" name="Oval 17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5" name="Group 178"/>
            <p:cNvGrpSpPr>
              <a:grpSpLocks/>
            </p:cNvGrpSpPr>
            <p:nvPr/>
          </p:nvGrpSpPr>
          <p:grpSpPr bwMode="auto">
            <a:xfrm>
              <a:off x="3924" y="3430"/>
              <a:ext cx="182" cy="90"/>
              <a:chOff x="2381" y="2024"/>
              <a:chExt cx="271" cy="136"/>
            </a:xfrm>
          </p:grpSpPr>
          <p:sp>
            <p:nvSpPr>
              <p:cNvPr id="23806" name="Oval 17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7" name="Oval 18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8" name="Oval 18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9" name="Oval 18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10" name="Oval 18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6" name="Group 184"/>
            <p:cNvGrpSpPr>
              <a:grpSpLocks/>
            </p:cNvGrpSpPr>
            <p:nvPr/>
          </p:nvGrpSpPr>
          <p:grpSpPr bwMode="auto">
            <a:xfrm>
              <a:off x="3743" y="3430"/>
              <a:ext cx="182" cy="90"/>
              <a:chOff x="2381" y="2024"/>
              <a:chExt cx="271" cy="136"/>
            </a:xfrm>
          </p:grpSpPr>
          <p:sp>
            <p:nvSpPr>
              <p:cNvPr id="23801" name="Oval 18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2" name="Oval 18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3" name="Oval 18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4" name="Oval 18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5" name="Oval 18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7" name="Group 190"/>
            <p:cNvGrpSpPr>
              <a:grpSpLocks/>
            </p:cNvGrpSpPr>
            <p:nvPr/>
          </p:nvGrpSpPr>
          <p:grpSpPr bwMode="auto">
            <a:xfrm>
              <a:off x="3606" y="3430"/>
              <a:ext cx="182" cy="90"/>
              <a:chOff x="2381" y="2024"/>
              <a:chExt cx="271" cy="136"/>
            </a:xfrm>
          </p:grpSpPr>
          <p:sp>
            <p:nvSpPr>
              <p:cNvPr id="23796" name="Oval 19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7" name="Oval 19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8" name="Oval 19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9" name="Oval 19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800" name="Oval 19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8" name="Group 196"/>
            <p:cNvGrpSpPr>
              <a:grpSpLocks/>
            </p:cNvGrpSpPr>
            <p:nvPr/>
          </p:nvGrpSpPr>
          <p:grpSpPr bwMode="auto">
            <a:xfrm>
              <a:off x="3425" y="3430"/>
              <a:ext cx="182" cy="90"/>
              <a:chOff x="2381" y="2024"/>
              <a:chExt cx="271" cy="136"/>
            </a:xfrm>
          </p:grpSpPr>
          <p:sp>
            <p:nvSpPr>
              <p:cNvPr id="23791" name="Oval 19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2" name="Oval 19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3" name="Oval 19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4" name="Oval 20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5" name="Oval 20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49" name="Group 202"/>
            <p:cNvGrpSpPr>
              <a:grpSpLocks/>
            </p:cNvGrpSpPr>
            <p:nvPr/>
          </p:nvGrpSpPr>
          <p:grpSpPr bwMode="auto">
            <a:xfrm>
              <a:off x="3244" y="3430"/>
              <a:ext cx="182" cy="90"/>
              <a:chOff x="2381" y="2024"/>
              <a:chExt cx="271" cy="136"/>
            </a:xfrm>
          </p:grpSpPr>
          <p:sp>
            <p:nvSpPr>
              <p:cNvPr id="23786" name="Oval 20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7" name="Oval 20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8" name="Oval 20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9" name="Oval 20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90" name="Oval 20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0" name="Group 208"/>
            <p:cNvGrpSpPr>
              <a:grpSpLocks/>
            </p:cNvGrpSpPr>
            <p:nvPr/>
          </p:nvGrpSpPr>
          <p:grpSpPr bwMode="auto">
            <a:xfrm>
              <a:off x="3062" y="3430"/>
              <a:ext cx="182" cy="90"/>
              <a:chOff x="2381" y="2024"/>
              <a:chExt cx="271" cy="136"/>
            </a:xfrm>
          </p:grpSpPr>
          <p:sp>
            <p:nvSpPr>
              <p:cNvPr id="23781" name="Oval 20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2" name="Oval 21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3" name="Oval 21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4" name="Oval 21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5" name="Oval 21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1" name="Group 214"/>
            <p:cNvGrpSpPr>
              <a:grpSpLocks/>
            </p:cNvGrpSpPr>
            <p:nvPr/>
          </p:nvGrpSpPr>
          <p:grpSpPr bwMode="auto">
            <a:xfrm>
              <a:off x="4741" y="3430"/>
              <a:ext cx="182" cy="90"/>
              <a:chOff x="2381" y="2024"/>
              <a:chExt cx="271" cy="136"/>
            </a:xfrm>
          </p:grpSpPr>
          <p:sp>
            <p:nvSpPr>
              <p:cNvPr id="23776" name="Oval 215"/>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7" name="Oval 216"/>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8" name="Oval 217"/>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9" name="Oval 218"/>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80" name="Oval 219"/>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2" name="Group 220"/>
            <p:cNvGrpSpPr>
              <a:grpSpLocks/>
            </p:cNvGrpSpPr>
            <p:nvPr/>
          </p:nvGrpSpPr>
          <p:grpSpPr bwMode="auto">
            <a:xfrm>
              <a:off x="4604" y="3430"/>
              <a:ext cx="182" cy="90"/>
              <a:chOff x="2381" y="2024"/>
              <a:chExt cx="271" cy="136"/>
            </a:xfrm>
          </p:grpSpPr>
          <p:sp>
            <p:nvSpPr>
              <p:cNvPr id="23771" name="Oval 221"/>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2" name="Oval 222"/>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3" name="Oval 223"/>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4" name="Oval 224"/>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5" name="Oval 225"/>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3" name="Group 226"/>
            <p:cNvGrpSpPr>
              <a:grpSpLocks/>
            </p:cNvGrpSpPr>
            <p:nvPr/>
          </p:nvGrpSpPr>
          <p:grpSpPr bwMode="auto">
            <a:xfrm>
              <a:off x="4423" y="3430"/>
              <a:ext cx="182" cy="90"/>
              <a:chOff x="2381" y="2024"/>
              <a:chExt cx="271" cy="136"/>
            </a:xfrm>
          </p:grpSpPr>
          <p:sp>
            <p:nvSpPr>
              <p:cNvPr id="23766" name="Oval 227"/>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7" name="Oval 228"/>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8" name="Oval 229"/>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9" name="Oval 230"/>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70" name="Oval 231"/>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4" name="Group 232"/>
            <p:cNvGrpSpPr>
              <a:grpSpLocks/>
            </p:cNvGrpSpPr>
            <p:nvPr/>
          </p:nvGrpSpPr>
          <p:grpSpPr bwMode="auto">
            <a:xfrm>
              <a:off x="4242" y="3430"/>
              <a:ext cx="182" cy="90"/>
              <a:chOff x="2381" y="2024"/>
              <a:chExt cx="271" cy="136"/>
            </a:xfrm>
          </p:grpSpPr>
          <p:sp>
            <p:nvSpPr>
              <p:cNvPr id="23761" name="Oval 233"/>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2" name="Oval 234"/>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3" name="Oval 235"/>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4" name="Oval 236"/>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5" name="Oval 237"/>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nvGrpSpPr>
            <p:cNvPr id="23755" name="Group 238"/>
            <p:cNvGrpSpPr>
              <a:grpSpLocks/>
            </p:cNvGrpSpPr>
            <p:nvPr/>
          </p:nvGrpSpPr>
          <p:grpSpPr bwMode="auto">
            <a:xfrm>
              <a:off x="4060" y="3430"/>
              <a:ext cx="182" cy="90"/>
              <a:chOff x="2381" y="2024"/>
              <a:chExt cx="271" cy="136"/>
            </a:xfrm>
          </p:grpSpPr>
          <p:sp>
            <p:nvSpPr>
              <p:cNvPr id="23756" name="Oval 239"/>
              <p:cNvSpPr>
                <a:spLocks noChangeArrowheads="1"/>
              </p:cNvSpPr>
              <p:nvPr/>
            </p:nvSpPr>
            <p:spPr bwMode="auto">
              <a:xfrm>
                <a:off x="247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7" name="Oval 240"/>
              <p:cNvSpPr>
                <a:spLocks noChangeArrowheads="1"/>
              </p:cNvSpPr>
              <p:nvPr/>
            </p:nvSpPr>
            <p:spPr bwMode="auto">
              <a:xfrm>
                <a:off x="2562"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8" name="Oval 241"/>
              <p:cNvSpPr>
                <a:spLocks noChangeArrowheads="1"/>
              </p:cNvSpPr>
              <p:nvPr/>
            </p:nvSpPr>
            <p:spPr bwMode="auto">
              <a:xfrm>
                <a:off x="2381" y="2069"/>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59" name="Oval 242"/>
              <p:cNvSpPr>
                <a:spLocks noChangeArrowheads="1"/>
              </p:cNvSpPr>
              <p:nvPr/>
            </p:nvSpPr>
            <p:spPr bwMode="auto">
              <a:xfrm>
                <a:off x="2426"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sp>
            <p:nvSpPr>
              <p:cNvPr id="23760" name="Oval 243"/>
              <p:cNvSpPr>
                <a:spLocks noChangeArrowheads="1"/>
              </p:cNvSpPr>
              <p:nvPr/>
            </p:nvSpPr>
            <p:spPr bwMode="auto">
              <a:xfrm>
                <a:off x="2517" y="2024"/>
                <a:ext cx="90" cy="91"/>
              </a:xfrm>
              <a:prstGeom prst="ellipse">
                <a:avLst/>
              </a:prstGeom>
              <a:solidFill>
                <a:srgbClr val="808080"/>
              </a:solidFill>
              <a:ln w="9525">
                <a:solidFill>
                  <a:schemeClr val="tx1"/>
                </a:solidFill>
                <a:round/>
                <a:headEnd/>
                <a:tailEnd/>
              </a:ln>
            </p:spPr>
            <p:txBody>
              <a:bodyPr wrap="none" anchor="ctr"/>
              <a:lstStyle/>
              <a:p>
                <a:pPr algn="ctr"/>
                <a:endParaRPr lang="fr-FR"/>
              </a:p>
            </p:txBody>
          </p:sp>
        </p:grpSp>
      </p:grpSp>
      <p:grpSp>
        <p:nvGrpSpPr>
          <p:cNvPr id="21568" name="Group 244"/>
          <p:cNvGrpSpPr>
            <a:grpSpLocks/>
          </p:cNvGrpSpPr>
          <p:nvPr/>
        </p:nvGrpSpPr>
        <p:grpSpPr bwMode="auto">
          <a:xfrm>
            <a:off x="1547813" y="5013325"/>
            <a:ext cx="360362" cy="431800"/>
            <a:chOff x="975" y="3158"/>
            <a:chExt cx="227" cy="272"/>
          </a:xfrm>
        </p:grpSpPr>
        <p:sp>
          <p:nvSpPr>
            <p:cNvPr id="23724" name="Oval 245"/>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5" name="Oval 246"/>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6" name="Oval 247"/>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7" name="Oval 248"/>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8" name="Oval 249"/>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9" name="Oval 250"/>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0" name="Oval 251"/>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1" name="Oval 252"/>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32" name="Oval 253"/>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1862" name="Group 358"/>
          <p:cNvGrpSpPr>
            <a:grpSpLocks/>
          </p:cNvGrpSpPr>
          <p:nvPr/>
        </p:nvGrpSpPr>
        <p:grpSpPr bwMode="auto">
          <a:xfrm>
            <a:off x="1476375" y="4149725"/>
            <a:ext cx="862013" cy="935038"/>
            <a:chOff x="930" y="2614"/>
            <a:chExt cx="543" cy="589"/>
          </a:xfrm>
        </p:grpSpPr>
        <p:sp>
          <p:nvSpPr>
            <p:cNvPr id="23713" name="Oval 254"/>
            <p:cNvSpPr>
              <a:spLocks noChangeArrowheads="1"/>
            </p:cNvSpPr>
            <p:nvPr/>
          </p:nvSpPr>
          <p:spPr bwMode="auto">
            <a:xfrm>
              <a:off x="930"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nvGrpSpPr>
            <p:cNvPr id="23714" name="Group 255"/>
            <p:cNvGrpSpPr>
              <a:grpSpLocks/>
            </p:cNvGrpSpPr>
            <p:nvPr/>
          </p:nvGrpSpPr>
          <p:grpSpPr bwMode="auto">
            <a:xfrm>
              <a:off x="1020" y="2614"/>
              <a:ext cx="453" cy="589"/>
              <a:chOff x="975" y="2614"/>
              <a:chExt cx="453" cy="589"/>
            </a:xfrm>
          </p:grpSpPr>
          <p:sp>
            <p:nvSpPr>
              <p:cNvPr id="23715" name="Oval 256"/>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6" name="Oval 257"/>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7" name="Oval 258"/>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718" name="Oval 259"/>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19" name="Oval 260"/>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0" name="Oval 261"/>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1" name="Oval 262"/>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2" name="Oval 263"/>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23" name="Oval 264"/>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grpSp>
        <p:nvGrpSpPr>
          <p:cNvPr id="21571" name="Group 265"/>
          <p:cNvGrpSpPr>
            <a:grpSpLocks/>
          </p:cNvGrpSpPr>
          <p:nvPr/>
        </p:nvGrpSpPr>
        <p:grpSpPr bwMode="auto">
          <a:xfrm>
            <a:off x="2268538" y="4149725"/>
            <a:ext cx="431800" cy="215900"/>
            <a:chOff x="1429" y="2614"/>
            <a:chExt cx="272" cy="136"/>
          </a:xfrm>
        </p:grpSpPr>
        <p:sp>
          <p:nvSpPr>
            <p:cNvPr id="23711" name="Oval 266"/>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712" name="Oval 267"/>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1572" name="Group 268"/>
          <p:cNvGrpSpPr>
            <a:grpSpLocks/>
          </p:cNvGrpSpPr>
          <p:nvPr/>
        </p:nvGrpSpPr>
        <p:grpSpPr bwMode="auto">
          <a:xfrm>
            <a:off x="2700338" y="4221163"/>
            <a:ext cx="1079500" cy="1079500"/>
            <a:chOff x="1701" y="2659"/>
            <a:chExt cx="680" cy="680"/>
          </a:xfrm>
        </p:grpSpPr>
        <p:sp>
          <p:nvSpPr>
            <p:cNvPr id="23704" name="Oval 269"/>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5" name="Oval 270"/>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6" name="Oval 271"/>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7" name="Oval 272"/>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8" name="Oval 273"/>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09" name="Oval 274"/>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710" name="Oval 275"/>
            <p:cNvSpPr>
              <a:spLocks noChangeArrowheads="1"/>
            </p:cNvSpPr>
            <p:nvPr/>
          </p:nvSpPr>
          <p:spPr bwMode="auto">
            <a:xfrm>
              <a:off x="2245" y="320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grpSp>
      <p:grpSp>
        <p:nvGrpSpPr>
          <p:cNvPr id="21867" name="Group 363"/>
          <p:cNvGrpSpPr>
            <a:grpSpLocks/>
          </p:cNvGrpSpPr>
          <p:nvPr/>
        </p:nvGrpSpPr>
        <p:grpSpPr bwMode="auto">
          <a:xfrm>
            <a:off x="1979613" y="2060575"/>
            <a:ext cx="2879725" cy="2160588"/>
            <a:chOff x="1247" y="1298"/>
            <a:chExt cx="1814" cy="1361"/>
          </a:xfrm>
        </p:grpSpPr>
        <p:grpSp>
          <p:nvGrpSpPr>
            <p:cNvPr id="23694" name="Group 359"/>
            <p:cNvGrpSpPr>
              <a:grpSpLocks/>
            </p:cNvGrpSpPr>
            <p:nvPr/>
          </p:nvGrpSpPr>
          <p:grpSpPr bwMode="auto">
            <a:xfrm>
              <a:off x="1247" y="1344"/>
              <a:ext cx="1088" cy="1315"/>
              <a:chOff x="1247" y="1344"/>
              <a:chExt cx="1088" cy="1315"/>
            </a:xfrm>
          </p:grpSpPr>
          <p:sp>
            <p:nvSpPr>
              <p:cNvPr id="23698" name="Oval 104"/>
              <p:cNvSpPr>
                <a:spLocks noChangeArrowheads="1"/>
              </p:cNvSpPr>
              <p:nvPr/>
            </p:nvSpPr>
            <p:spPr bwMode="auto">
              <a:xfrm>
                <a:off x="1247" y="2387"/>
                <a:ext cx="272" cy="272"/>
              </a:xfrm>
              <a:prstGeom prst="ellipse">
                <a:avLst/>
              </a:prstGeom>
              <a:solidFill>
                <a:srgbClr val="0033CC"/>
              </a:solidFill>
              <a:ln w="9525">
                <a:solidFill>
                  <a:schemeClr val="tx1"/>
                </a:solidFill>
                <a:round/>
                <a:headEnd/>
                <a:tailEnd/>
              </a:ln>
            </p:spPr>
            <p:txBody>
              <a:bodyPr wrap="none" anchor="ctr"/>
              <a:lstStyle/>
              <a:p>
                <a:pPr algn="ctr"/>
                <a:endParaRPr lang="fr-FR"/>
              </a:p>
            </p:txBody>
          </p:sp>
          <p:sp>
            <p:nvSpPr>
              <p:cNvPr id="23699" name="Oval 276"/>
              <p:cNvSpPr>
                <a:spLocks noChangeArrowheads="1"/>
              </p:cNvSpPr>
              <p:nvPr/>
            </p:nvSpPr>
            <p:spPr bwMode="auto">
              <a:xfrm rot="-473338">
                <a:off x="1383" y="2115"/>
                <a:ext cx="318"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700" name="Group 277"/>
              <p:cNvGrpSpPr>
                <a:grpSpLocks/>
              </p:cNvGrpSpPr>
              <p:nvPr/>
            </p:nvGrpSpPr>
            <p:grpSpPr bwMode="auto">
              <a:xfrm>
                <a:off x="1549" y="1344"/>
                <a:ext cx="786" cy="802"/>
                <a:chOff x="1549" y="1344"/>
                <a:chExt cx="786" cy="802"/>
              </a:xfrm>
            </p:grpSpPr>
            <p:sp>
              <p:nvSpPr>
                <p:cNvPr id="23701" name="Oval 278"/>
                <p:cNvSpPr>
                  <a:spLocks noChangeArrowheads="1"/>
                </p:cNvSpPr>
                <p:nvPr/>
              </p:nvSpPr>
              <p:spPr bwMode="auto">
                <a:xfrm rot="218809">
                  <a:off x="1549" y="1828"/>
                  <a:ext cx="317" cy="318"/>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702" name="Oval 279"/>
                <p:cNvSpPr>
                  <a:spLocks noChangeArrowheads="1"/>
                </p:cNvSpPr>
                <p:nvPr/>
              </p:nvSpPr>
              <p:spPr bwMode="auto">
                <a:xfrm rot="218809">
                  <a:off x="1746" y="1570"/>
                  <a:ext cx="317" cy="317"/>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703" name="Oval 280"/>
                <p:cNvSpPr>
                  <a:spLocks noChangeArrowheads="1"/>
                </p:cNvSpPr>
                <p:nvPr/>
              </p:nvSpPr>
              <p:spPr bwMode="auto">
                <a:xfrm rot="218809">
                  <a:off x="1973" y="1344"/>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grpSp>
          <p:nvGrpSpPr>
            <p:cNvPr id="23695" name="Group 281"/>
            <p:cNvGrpSpPr>
              <a:grpSpLocks/>
            </p:cNvGrpSpPr>
            <p:nvPr/>
          </p:nvGrpSpPr>
          <p:grpSpPr bwMode="auto">
            <a:xfrm>
              <a:off x="2336" y="1298"/>
              <a:ext cx="725" cy="363"/>
              <a:chOff x="2336" y="1298"/>
              <a:chExt cx="725" cy="363"/>
            </a:xfrm>
          </p:grpSpPr>
          <p:sp>
            <p:nvSpPr>
              <p:cNvPr id="23696" name="Oval 282"/>
              <p:cNvSpPr>
                <a:spLocks noChangeArrowheads="1"/>
              </p:cNvSpPr>
              <p:nvPr/>
            </p:nvSpPr>
            <p:spPr bwMode="auto">
              <a:xfrm>
                <a:off x="2336"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97" name="Oval 283"/>
              <p:cNvSpPr>
                <a:spLocks noChangeArrowheads="1"/>
              </p:cNvSpPr>
              <p:nvPr/>
            </p:nvSpPr>
            <p:spPr bwMode="auto">
              <a:xfrm>
                <a:off x="2699" y="1298"/>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grpSp>
        <p:nvGrpSpPr>
          <p:cNvPr id="21576" name="Group 284"/>
          <p:cNvGrpSpPr>
            <a:grpSpLocks/>
          </p:cNvGrpSpPr>
          <p:nvPr/>
        </p:nvGrpSpPr>
        <p:grpSpPr bwMode="auto">
          <a:xfrm>
            <a:off x="4859338" y="2205038"/>
            <a:ext cx="2738437" cy="3167062"/>
            <a:chOff x="3061" y="1389"/>
            <a:chExt cx="1725" cy="1995"/>
          </a:xfrm>
        </p:grpSpPr>
        <p:sp>
          <p:nvSpPr>
            <p:cNvPr id="23683" name="Oval 285"/>
            <p:cNvSpPr>
              <a:spLocks noChangeArrowheads="1"/>
            </p:cNvSpPr>
            <p:nvPr/>
          </p:nvSpPr>
          <p:spPr bwMode="auto">
            <a:xfrm>
              <a:off x="3061" y="1389"/>
              <a:ext cx="362" cy="363"/>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4" name="Oval 286"/>
            <p:cNvSpPr>
              <a:spLocks noChangeArrowheads="1"/>
            </p:cNvSpPr>
            <p:nvPr/>
          </p:nvSpPr>
          <p:spPr bwMode="auto">
            <a:xfrm>
              <a:off x="3379" y="1616"/>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5" name="Oval 287"/>
            <p:cNvSpPr>
              <a:spLocks noChangeArrowheads="1"/>
            </p:cNvSpPr>
            <p:nvPr/>
          </p:nvSpPr>
          <p:spPr bwMode="auto">
            <a:xfrm>
              <a:off x="3606" y="1752"/>
              <a:ext cx="272" cy="272"/>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6" name="Oval 288"/>
            <p:cNvSpPr>
              <a:spLocks noChangeArrowheads="1"/>
            </p:cNvSpPr>
            <p:nvPr/>
          </p:nvSpPr>
          <p:spPr bwMode="auto">
            <a:xfrm>
              <a:off x="3833" y="2024"/>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7" name="Oval 289"/>
            <p:cNvSpPr>
              <a:spLocks noChangeArrowheads="1"/>
            </p:cNvSpPr>
            <p:nvPr/>
          </p:nvSpPr>
          <p:spPr bwMode="auto">
            <a:xfrm>
              <a:off x="3969" y="216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8" name="Oval 290"/>
            <p:cNvSpPr>
              <a:spLocks noChangeArrowheads="1"/>
            </p:cNvSpPr>
            <p:nvPr/>
          </p:nvSpPr>
          <p:spPr bwMode="auto">
            <a:xfrm>
              <a:off x="4105" y="2296"/>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89" name="Oval 291"/>
            <p:cNvSpPr>
              <a:spLocks noChangeArrowheads="1"/>
            </p:cNvSpPr>
            <p:nvPr/>
          </p:nvSpPr>
          <p:spPr bwMode="auto">
            <a:xfrm>
              <a:off x="4195" y="2478"/>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0" name="Oval 292"/>
            <p:cNvSpPr>
              <a:spLocks noChangeArrowheads="1"/>
            </p:cNvSpPr>
            <p:nvPr/>
          </p:nvSpPr>
          <p:spPr bwMode="auto">
            <a:xfrm>
              <a:off x="4332" y="2659"/>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1" name="Oval 293"/>
            <p:cNvSpPr>
              <a:spLocks noChangeArrowheads="1"/>
            </p:cNvSpPr>
            <p:nvPr/>
          </p:nvSpPr>
          <p:spPr bwMode="auto">
            <a:xfrm>
              <a:off x="4422" y="2840"/>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2" name="Oval 294"/>
            <p:cNvSpPr>
              <a:spLocks noChangeArrowheads="1"/>
            </p:cNvSpPr>
            <p:nvPr/>
          </p:nvSpPr>
          <p:spPr bwMode="auto">
            <a:xfrm>
              <a:off x="4513" y="3022"/>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sp>
          <p:nvSpPr>
            <p:cNvPr id="23693" name="Oval 295"/>
            <p:cNvSpPr>
              <a:spLocks noChangeArrowheads="1"/>
            </p:cNvSpPr>
            <p:nvPr/>
          </p:nvSpPr>
          <p:spPr bwMode="auto">
            <a:xfrm>
              <a:off x="4604" y="3203"/>
              <a:ext cx="182" cy="181"/>
            </a:xfrm>
            <a:prstGeom prst="ellipse">
              <a:avLst/>
            </a:prstGeom>
            <a:solidFill>
              <a:srgbClr val="C0C0C0"/>
            </a:solidFill>
            <a:ln w="9525">
              <a:solidFill>
                <a:schemeClr val="tx1"/>
              </a:solidFill>
              <a:round/>
              <a:headEnd/>
              <a:tailEnd/>
            </a:ln>
          </p:spPr>
          <p:txBody>
            <a:bodyPr wrap="none" anchor="ctr"/>
            <a:lstStyle/>
            <a:p>
              <a:pPr algn="ctr"/>
              <a:endParaRPr lang="fr-FR"/>
            </a:p>
          </p:txBody>
        </p:sp>
      </p:grpSp>
      <p:sp>
        <p:nvSpPr>
          <p:cNvPr id="21582" name="AutoShape 325"/>
          <p:cNvSpPr>
            <a:spLocks noChangeArrowheads="1"/>
          </p:cNvSpPr>
          <p:nvPr/>
        </p:nvSpPr>
        <p:spPr bwMode="auto">
          <a:xfrm>
            <a:off x="8316913" y="1628775"/>
            <a:ext cx="360362" cy="863600"/>
          </a:xfrm>
          <a:prstGeom prst="moon">
            <a:avLst>
              <a:gd name="adj" fmla="val 50000"/>
            </a:avLst>
          </a:prstGeom>
          <a:solidFill>
            <a:srgbClr val="FF0066"/>
          </a:solidFill>
          <a:ln w="9525">
            <a:solidFill>
              <a:schemeClr val="tx1"/>
            </a:solidFill>
            <a:miter lim="800000"/>
            <a:headEnd/>
            <a:tailEnd/>
          </a:ln>
        </p:spPr>
        <p:txBody>
          <a:bodyPr wrap="none" anchor="ctr"/>
          <a:lstStyle/>
          <a:p>
            <a:pPr algn="ctr"/>
            <a:endParaRPr lang="fr-FR"/>
          </a:p>
        </p:txBody>
      </p:sp>
      <p:grpSp>
        <p:nvGrpSpPr>
          <p:cNvPr id="21864" name="Group 360"/>
          <p:cNvGrpSpPr>
            <a:grpSpLocks/>
          </p:cNvGrpSpPr>
          <p:nvPr/>
        </p:nvGrpSpPr>
        <p:grpSpPr bwMode="auto">
          <a:xfrm>
            <a:off x="4284663" y="2349500"/>
            <a:ext cx="2878137" cy="3095625"/>
            <a:chOff x="2699" y="1480"/>
            <a:chExt cx="1813" cy="1950"/>
          </a:xfrm>
        </p:grpSpPr>
        <p:grpSp>
          <p:nvGrpSpPr>
            <p:cNvPr id="23643" name="Group 296"/>
            <p:cNvGrpSpPr>
              <a:grpSpLocks/>
            </p:cNvGrpSpPr>
            <p:nvPr/>
          </p:nvGrpSpPr>
          <p:grpSpPr bwMode="auto">
            <a:xfrm>
              <a:off x="2699" y="3158"/>
              <a:ext cx="227" cy="272"/>
              <a:chOff x="975" y="3158"/>
              <a:chExt cx="227" cy="272"/>
            </a:xfrm>
          </p:grpSpPr>
          <p:sp>
            <p:nvSpPr>
              <p:cNvPr id="23674" name="Oval 297"/>
              <p:cNvSpPr>
                <a:spLocks noChangeArrowheads="1"/>
              </p:cNvSpPr>
              <p:nvPr/>
            </p:nvSpPr>
            <p:spPr bwMode="auto">
              <a:xfrm>
                <a:off x="975"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5" name="Oval 298"/>
              <p:cNvSpPr>
                <a:spLocks noChangeArrowheads="1"/>
              </p:cNvSpPr>
              <p:nvPr/>
            </p:nvSpPr>
            <p:spPr bwMode="auto">
              <a:xfrm>
                <a:off x="1066" y="333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6" name="Oval 299"/>
              <p:cNvSpPr>
                <a:spLocks noChangeArrowheads="1"/>
              </p:cNvSpPr>
              <p:nvPr/>
            </p:nvSpPr>
            <p:spPr bwMode="auto">
              <a:xfrm>
                <a:off x="1066"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7" name="Oval 300"/>
              <p:cNvSpPr>
                <a:spLocks noChangeArrowheads="1"/>
              </p:cNvSpPr>
              <p:nvPr/>
            </p:nvSpPr>
            <p:spPr bwMode="auto">
              <a:xfrm>
                <a:off x="975" y="3249"/>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8" name="Oval 301"/>
              <p:cNvSpPr>
                <a:spLocks noChangeArrowheads="1"/>
              </p:cNvSpPr>
              <p:nvPr/>
            </p:nvSpPr>
            <p:spPr bwMode="auto">
              <a:xfrm>
                <a:off x="975"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9" name="Oval 302"/>
              <p:cNvSpPr>
                <a:spLocks noChangeArrowheads="1"/>
              </p:cNvSpPr>
              <p:nvPr/>
            </p:nvSpPr>
            <p:spPr bwMode="auto">
              <a:xfrm>
                <a:off x="1066" y="3158"/>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0" name="Oval 303"/>
              <p:cNvSpPr>
                <a:spLocks noChangeArrowheads="1"/>
              </p:cNvSpPr>
              <p:nvPr/>
            </p:nvSpPr>
            <p:spPr bwMode="auto">
              <a:xfrm>
                <a:off x="1020"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1" name="Oval 304"/>
              <p:cNvSpPr>
                <a:spLocks noChangeArrowheads="1"/>
              </p:cNvSpPr>
              <p:nvPr/>
            </p:nvSpPr>
            <p:spPr bwMode="auto">
              <a:xfrm>
                <a:off x="1020" y="3294"/>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82" name="Oval 305"/>
              <p:cNvSpPr>
                <a:spLocks noChangeArrowheads="1"/>
              </p:cNvSpPr>
              <p:nvPr/>
            </p:nvSpPr>
            <p:spPr bwMode="auto">
              <a:xfrm>
                <a:off x="1111" y="3203"/>
                <a:ext cx="91" cy="91"/>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23644" name="Oval 306"/>
            <p:cNvSpPr>
              <a:spLocks noChangeArrowheads="1"/>
            </p:cNvSpPr>
            <p:nvPr/>
          </p:nvSpPr>
          <p:spPr bwMode="auto">
            <a:xfrm rot="558167">
              <a:off x="3288" y="2160"/>
              <a:ext cx="317" cy="318"/>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645" name="Group 307"/>
            <p:cNvGrpSpPr>
              <a:grpSpLocks/>
            </p:cNvGrpSpPr>
            <p:nvPr/>
          </p:nvGrpSpPr>
          <p:grpSpPr bwMode="auto">
            <a:xfrm>
              <a:off x="3198" y="2704"/>
              <a:ext cx="272" cy="136"/>
              <a:chOff x="1429" y="2614"/>
              <a:chExt cx="272" cy="136"/>
            </a:xfrm>
          </p:grpSpPr>
          <p:sp>
            <p:nvSpPr>
              <p:cNvPr id="23672" name="Oval 308"/>
              <p:cNvSpPr>
                <a:spLocks noChangeArrowheads="1"/>
              </p:cNvSpPr>
              <p:nvPr/>
            </p:nvSpPr>
            <p:spPr bwMode="auto">
              <a:xfrm>
                <a:off x="1429"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73" name="Oval 309"/>
              <p:cNvSpPr>
                <a:spLocks noChangeArrowheads="1"/>
              </p:cNvSpPr>
              <p:nvPr/>
            </p:nvSpPr>
            <p:spPr bwMode="auto">
              <a:xfrm>
                <a:off x="1565"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3646" name="Group 310"/>
            <p:cNvGrpSpPr>
              <a:grpSpLocks/>
            </p:cNvGrpSpPr>
            <p:nvPr/>
          </p:nvGrpSpPr>
          <p:grpSpPr bwMode="auto">
            <a:xfrm>
              <a:off x="3424" y="2704"/>
              <a:ext cx="680" cy="680"/>
              <a:chOff x="1701" y="2659"/>
              <a:chExt cx="680" cy="680"/>
            </a:xfrm>
          </p:grpSpPr>
          <p:sp>
            <p:nvSpPr>
              <p:cNvPr id="23665" name="Oval 311"/>
              <p:cNvSpPr>
                <a:spLocks noChangeArrowheads="1"/>
              </p:cNvSpPr>
              <p:nvPr/>
            </p:nvSpPr>
            <p:spPr bwMode="auto">
              <a:xfrm>
                <a:off x="1701" y="2659"/>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6" name="Oval 312"/>
              <p:cNvSpPr>
                <a:spLocks noChangeArrowheads="1"/>
              </p:cNvSpPr>
              <p:nvPr/>
            </p:nvSpPr>
            <p:spPr bwMode="auto">
              <a:xfrm>
                <a:off x="1791" y="275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7" name="Oval 313"/>
              <p:cNvSpPr>
                <a:spLocks noChangeArrowheads="1"/>
              </p:cNvSpPr>
              <p:nvPr/>
            </p:nvSpPr>
            <p:spPr bwMode="auto">
              <a:xfrm>
                <a:off x="1882" y="2840"/>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8" name="Oval 314"/>
              <p:cNvSpPr>
                <a:spLocks noChangeArrowheads="1"/>
              </p:cNvSpPr>
              <p:nvPr/>
            </p:nvSpPr>
            <p:spPr bwMode="auto">
              <a:xfrm>
                <a:off x="1973" y="2931"/>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69" name="Oval 315"/>
              <p:cNvSpPr>
                <a:spLocks noChangeArrowheads="1"/>
              </p:cNvSpPr>
              <p:nvPr/>
            </p:nvSpPr>
            <p:spPr bwMode="auto">
              <a:xfrm>
                <a:off x="2064" y="3022"/>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70" name="Oval 316"/>
              <p:cNvSpPr>
                <a:spLocks noChangeArrowheads="1"/>
              </p:cNvSpPr>
              <p:nvPr/>
            </p:nvSpPr>
            <p:spPr bwMode="auto">
              <a:xfrm>
                <a:off x="2154" y="3113"/>
                <a:ext cx="136" cy="136"/>
              </a:xfrm>
              <a:prstGeom prst="ellipse">
                <a:avLst/>
              </a:prstGeom>
              <a:solidFill>
                <a:srgbClr val="DDDDDD"/>
              </a:solidFill>
              <a:ln w="9525">
                <a:solidFill>
                  <a:schemeClr val="tx1"/>
                </a:solidFill>
                <a:round/>
                <a:headEnd/>
                <a:tailEnd/>
              </a:ln>
            </p:spPr>
            <p:txBody>
              <a:bodyPr wrap="none" anchor="ctr"/>
              <a:lstStyle/>
              <a:p>
                <a:pPr algn="ctr"/>
                <a:endParaRPr lang="fr-FR"/>
              </a:p>
            </p:txBody>
          </p:sp>
          <p:sp>
            <p:nvSpPr>
              <p:cNvPr id="23671" name="Oval 317"/>
              <p:cNvSpPr>
                <a:spLocks noChangeArrowheads="1"/>
              </p:cNvSpPr>
              <p:nvPr/>
            </p:nvSpPr>
            <p:spPr bwMode="auto">
              <a:xfrm>
                <a:off x="2245" y="3203"/>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grpSp>
          <p:nvGrpSpPr>
            <p:cNvPr id="23647" name="Group 318"/>
            <p:cNvGrpSpPr>
              <a:grpSpLocks/>
            </p:cNvGrpSpPr>
            <p:nvPr/>
          </p:nvGrpSpPr>
          <p:grpSpPr bwMode="auto">
            <a:xfrm>
              <a:off x="3560" y="1480"/>
              <a:ext cx="952" cy="770"/>
              <a:chOff x="3560" y="1480"/>
              <a:chExt cx="952" cy="770"/>
            </a:xfrm>
          </p:grpSpPr>
          <p:sp>
            <p:nvSpPr>
              <p:cNvPr id="23662" name="Oval 319"/>
              <p:cNvSpPr>
                <a:spLocks noChangeArrowheads="1"/>
              </p:cNvSpPr>
              <p:nvPr/>
            </p:nvSpPr>
            <p:spPr bwMode="auto">
              <a:xfrm rot="558167">
                <a:off x="3560" y="1933"/>
                <a:ext cx="317" cy="317"/>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63" name="Oval 320"/>
              <p:cNvSpPr>
                <a:spLocks noChangeArrowheads="1"/>
              </p:cNvSpPr>
              <p:nvPr/>
            </p:nvSpPr>
            <p:spPr bwMode="auto">
              <a:xfrm rot="558167">
                <a:off x="3833" y="1706"/>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23664" name="Oval 321"/>
              <p:cNvSpPr>
                <a:spLocks noChangeArrowheads="1"/>
              </p:cNvSpPr>
              <p:nvPr/>
            </p:nvSpPr>
            <p:spPr bwMode="auto">
              <a:xfrm rot="558167">
                <a:off x="4150" y="1480"/>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grpSp>
          <p:nvGrpSpPr>
            <p:cNvPr id="23648" name="Group 326"/>
            <p:cNvGrpSpPr>
              <a:grpSpLocks/>
            </p:cNvGrpSpPr>
            <p:nvPr/>
          </p:nvGrpSpPr>
          <p:grpSpPr bwMode="auto">
            <a:xfrm>
              <a:off x="2699" y="2387"/>
              <a:ext cx="635" cy="816"/>
              <a:chOff x="2699" y="2387"/>
              <a:chExt cx="635" cy="816"/>
            </a:xfrm>
          </p:grpSpPr>
          <p:sp>
            <p:nvSpPr>
              <p:cNvPr id="23649" name="Oval 327"/>
              <p:cNvSpPr>
                <a:spLocks noChangeArrowheads="1"/>
              </p:cNvSpPr>
              <p:nvPr/>
            </p:nvSpPr>
            <p:spPr bwMode="auto">
              <a:xfrm>
                <a:off x="3061" y="2387"/>
                <a:ext cx="273" cy="272"/>
              </a:xfrm>
              <a:prstGeom prst="ellipse">
                <a:avLst/>
              </a:prstGeom>
              <a:solidFill>
                <a:srgbClr val="0033CC"/>
              </a:solidFill>
              <a:ln w="9525">
                <a:solidFill>
                  <a:schemeClr val="tx1"/>
                </a:solidFill>
                <a:round/>
                <a:headEnd/>
                <a:tailEnd/>
              </a:ln>
            </p:spPr>
            <p:txBody>
              <a:bodyPr wrap="none" anchor="ctr"/>
              <a:lstStyle/>
              <a:p>
                <a:pPr algn="ctr"/>
                <a:endParaRPr lang="fr-FR"/>
              </a:p>
            </p:txBody>
          </p:sp>
          <p:grpSp>
            <p:nvGrpSpPr>
              <p:cNvPr id="23650" name="Group 328"/>
              <p:cNvGrpSpPr>
                <a:grpSpLocks/>
              </p:cNvGrpSpPr>
              <p:nvPr/>
            </p:nvGrpSpPr>
            <p:grpSpPr bwMode="auto">
              <a:xfrm>
                <a:off x="2699" y="2614"/>
                <a:ext cx="543" cy="589"/>
                <a:chOff x="2699" y="2614"/>
                <a:chExt cx="543" cy="589"/>
              </a:xfrm>
            </p:grpSpPr>
            <p:grpSp>
              <p:nvGrpSpPr>
                <p:cNvPr id="23651" name="Group 329"/>
                <p:cNvGrpSpPr>
                  <a:grpSpLocks/>
                </p:cNvGrpSpPr>
                <p:nvPr/>
              </p:nvGrpSpPr>
              <p:grpSpPr bwMode="auto">
                <a:xfrm rot="655987">
                  <a:off x="2789" y="2614"/>
                  <a:ext cx="453" cy="589"/>
                  <a:chOff x="975" y="2614"/>
                  <a:chExt cx="453" cy="589"/>
                </a:xfrm>
              </p:grpSpPr>
              <p:sp>
                <p:nvSpPr>
                  <p:cNvPr id="23653" name="Oval 330"/>
                  <p:cNvSpPr>
                    <a:spLocks noChangeArrowheads="1"/>
                  </p:cNvSpPr>
                  <p:nvPr/>
                </p:nvSpPr>
                <p:spPr bwMode="auto">
                  <a:xfrm>
                    <a:off x="975" y="2886"/>
                    <a:ext cx="181" cy="182"/>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4" name="Oval 331"/>
                  <p:cNvSpPr>
                    <a:spLocks noChangeArrowheads="1"/>
                  </p:cNvSpPr>
                  <p:nvPr/>
                </p:nvSpPr>
                <p:spPr bwMode="auto">
                  <a:xfrm>
                    <a:off x="1020" y="2750"/>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5" name="Oval 332"/>
                  <p:cNvSpPr>
                    <a:spLocks noChangeArrowheads="1"/>
                  </p:cNvSpPr>
                  <p:nvPr/>
                </p:nvSpPr>
                <p:spPr bwMode="auto">
                  <a:xfrm>
                    <a:off x="1111" y="2614"/>
                    <a:ext cx="182" cy="181"/>
                  </a:xfrm>
                  <a:prstGeom prst="ellipse">
                    <a:avLst/>
                  </a:prstGeom>
                  <a:solidFill>
                    <a:srgbClr val="FF9933"/>
                  </a:solidFill>
                  <a:ln w="9525">
                    <a:solidFill>
                      <a:schemeClr val="tx1"/>
                    </a:solidFill>
                    <a:round/>
                    <a:headEnd/>
                    <a:tailEnd/>
                  </a:ln>
                </p:spPr>
                <p:txBody>
                  <a:bodyPr wrap="none" anchor="ctr"/>
                  <a:lstStyle/>
                  <a:p>
                    <a:pPr algn="ctr"/>
                    <a:endParaRPr lang="fr-FR"/>
                  </a:p>
                </p:txBody>
              </p:sp>
              <p:sp>
                <p:nvSpPr>
                  <p:cNvPr id="23656" name="Oval 333"/>
                  <p:cNvSpPr>
                    <a:spLocks noChangeArrowheads="1"/>
                  </p:cNvSpPr>
                  <p:nvPr/>
                </p:nvSpPr>
                <p:spPr bwMode="auto">
                  <a:xfrm>
                    <a:off x="1066" y="3067"/>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7" name="Oval 334"/>
                  <p:cNvSpPr>
                    <a:spLocks noChangeArrowheads="1"/>
                  </p:cNvSpPr>
                  <p:nvPr/>
                </p:nvSpPr>
                <p:spPr bwMode="auto">
                  <a:xfrm>
                    <a:off x="1111" y="2976"/>
                    <a:ext cx="136" cy="137"/>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8" name="Oval 335"/>
                  <p:cNvSpPr>
                    <a:spLocks noChangeArrowheads="1"/>
                  </p:cNvSpPr>
                  <p:nvPr/>
                </p:nvSpPr>
                <p:spPr bwMode="auto">
                  <a:xfrm>
                    <a:off x="1156" y="2886"/>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59" name="Oval 336"/>
                  <p:cNvSpPr>
                    <a:spLocks noChangeArrowheads="1"/>
                  </p:cNvSpPr>
                  <p:nvPr/>
                </p:nvSpPr>
                <p:spPr bwMode="auto">
                  <a:xfrm>
                    <a:off x="1202" y="2795"/>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60" name="Oval 337"/>
                  <p:cNvSpPr>
                    <a:spLocks noChangeArrowheads="1"/>
                  </p:cNvSpPr>
                  <p:nvPr/>
                </p:nvSpPr>
                <p:spPr bwMode="auto">
                  <a:xfrm>
                    <a:off x="1247" y="270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sp>
                <p:nvSpPr>
                  <p:cNvPr id="23661" name="Oval 338"/>
                  <p:cNvSpPr>
                    <a:spLocks noChangeArrowheads="1"/>
                  </p:cNvSpPr>
                  <p:nvPr/>
                </p:nvSpPr>
                <p:spPr bwMode="auto">
                  <a:xfrm>
                    <a:off x="1292" y="2614"/>
                    <a:ext cx="136" cy="136"/>
                  </a:xfrm>
                  <a:prstGeom prst="ellipse">
                    <a:avLst/>
                  </a:prstGeom>
                  <a:solidFill>
                    <a:srgbClr val="FF6600"/>
                  </a:solidFill>
                  <a:ln w="9525">
                    <a:solidFill>
                      <a:schemeClr val="tx1"/>
                    </a:solidFill>
                    <a:round/>
                    <a:headEnd/>
                    <a:tailEnd/>
                  </a:ln>
                </p:spPr>
                <p:txBody>
                  <a:bodyPr wrap="none" anchor="ctr"/>
                  <a:lstStyle/>
                  <a:p>
                    <a:pPr algn="ctr"/>
                    <a:endParaRPr lang="fr-FR"/>
                  </a:p>
                </p:txBody>
              </p:sp>
            </p:grpSp>
            <p:sp>
              <p:nvSpPr>
                <p:cNvPr id="23652" name="Oval 339"/>
                <p:cNvSpPr>
                  <a:spLocks noChangeArrowheads="1"/>
                </p:cNvSpPr>
                <p:nvPr/>
              </p:nvSpPr>
              <p:spPr bwMode="auto">
                <a:xfrm>
                  <a:off x="2699" y="3022"/>
                  <a:ext cx="181" cy="181"/>
                </a:xfrm>
                <a:prstGeom prst="ellipse">
                  <a:avLst/>
                </a:prstGeom>
                <a:solidFill>
                  <a:srgbClr val="FF9933"/>
                </a:solidFill>
                <a:ln w="9525">
                  <a:solidFill>
                    <a:schemeClr val="tx1"/>
                  </a:solidFill>
                  <a:round/>
                  <a:headEnd/>
                  <a:tailEnd/>
                </a:ln>
              </p:spPr>
              <p:txBody>
                <a:bodyPr wrap="none" anchor="ctr"/>
                <a:lstStyle/>
                <a:p>
                  <a:pPr algn="ctr"/>
                  <a:endParaRPr lang="fr-FR"/>
                </a:p>
              </p:txBody>
            </p:sp>
          </p:grpSp>
        </p:grpSp>
      </p:grpSp>
      <p:sp>
        <p:nvSpPr>
          <p:cNvPr id="21584" name="AutoShape 340"/>
          <p:cNvSpPr>
            <a:spLocks noChangeArrowheads="1"/>
          </p:cNvSpPr>
          <p:nvPr/>
        </p:nvSpPr>
        <p:spPr bwMode="auto">
          <a:xfrm>
            <a:off x="1403350" y="3933056"/>
            <a:ext cx="144463" cy="1655762"/>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85" name="AutoShape 342"/>
          <p:cNvSpPr>
            <a:spLocks noChangeArrowheads="1"/>
          </p:cNvSpPr>
          <p:nvPr/>
        </p:nvSpPr>
        <p:spPr bwMode="auto">
          <a:xfrm>
            <a:off x="4140200" y="3933056"/>
            <a:ext cx="144463" cy="1655762"/>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86" name="AutoShape 343"/>
          <p:cNvSpPr>
            <a:spLocks noChangeArrowheads="1"/>
          </p:cNvSpPr>
          <p:nvPr/>
        </p:nvSpPr>
        <p:spPr bwMode="auto">
          <a:xfrm>
            <a:off x="2699345" y="2636912"/>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21588" name="Rectangle 346"/>
          <p:cNvSpPr>
            <a:spLocks noChangeArrowheads="1"/>
          </p:cNvSpPr>
          <p:nvPr/>
        </p:nvSpPr>
        <p:spPr bwMode="auto">
          <a:xfrm>
            <a:off x="7596188" y="1557338"/>
            <a:ext cx="287337" cy="4040187"/>
          </a:xfrm>
          <a:prstGeom prst="rect">
            <a:avLst/>
          </a:prstGeom>
          <a:solidFill>
            <a:srgbClr val="006600"/>
          </a:solidFill>
          <a:ln w="12700">
            <a:solidFill>
              <a:schemeClr val="tx1"/>
            </a:solidFill>
            <a:miter lim="800000"/>
            <a:headEnd/>
            <a:tailEnd/>
          </a:ln>
        </p:spPr>
        <p:txBody>
          <a:bodyPr wrap="none" anchor="ctr"/>
          <a:lstStyle/>
          <a:p>
            <a:pPr algn="ctr"/>
            <a:endParaRPr lang="fr-FR"/>
          </a:p>
        </p:txBody>
      </p:sp>
      <p:sp>
        <p:nvSpPr>
          <p:cNvPr id="21590" name="AutoShape 350"/>
          <p:cNvSpPr>
            <a:spLocks noChangeArrowheads="1"/>
          </p:cNvSpPr>
          <p:nvPr/>
        </p:nvSpPr>
        <p:spPr bwMode="auto">
          <a:xfrm>
            <a:off x="7451725" y="1484784"/>
            <a:ext cx="215900" cy="4103687"/>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21591" name="AutoShape 351"/>
          <p:cNvSpPr>
            <a:spLocks noChangeArrowheads="1"/>
          </p:cNvSpPr>
          <p:nvPr/>
        </p:nvSpPr>
        <p:spPr bwMode="auto">
          <a:xfrm>
            <a:off x="7668344" y="1484784"/>
            <a:ext cx="215900" cy="4103687"/>
          </a:xfrm>
          <a:prstGeom prst="triangle">
            <a:avLst>
              <a:gd name="adj" fmla="val 50000"/>
            </a:avLst>
          </a:prstGeom>
          <a:solidFill>
            <a:srgbClr val="800080"/>
          </a:solidFill>
          <a:ln w="9525" algn="ctr">
            <a:solidFill>
              <a:schemeClr val="tx1"/>
            </a:solidFill>
            <a:miter lim="800000"/>
            <a:headEnd/>
            <a:tailEnd/>
          </a:ln>
        </p:spPr>
        <p:txBody>
          <a:bodyPr wrap="none" anchor="ctr"/>
          <a:lstStyle/>
          <a:p>
            <a:pPr algn="ctr"/>
            <a:endParaRPr lang="fr-FR"/>
          </a:p>
        </p:txBody>
      </p:sp>
      <p:sp>
        <p:nvSpPr>
          <p:cNvPr id="21592" name="AutoShape 352"/>
          <p:cNvSpPr>
            <a:spLocks noChangeArrowheads="1"/>
          </p:cNvSpPr>
          <p:nvPr/>
        </p:nvSpPr>
        <p:spPr bwMode="auto">
          <a:xfrm>
            <a:off x="2987378" y="2636912"/>
            <a:ext cx="144462" cy="2952750"/>
          </a:xfrm>
          <a:prstGeom prst="triangle">
            <a:avLst>
              <a:gd name="adj" fmla="val 50000"/>
            </a:avLst>
          </a:prstGeom>
          <a:solidFill>
            <a:srgbClr val="FFFFCC"/>
          </a:solidFill>
          <a:ln w="9525" algn="ctr">
            <a:solidFill>
              <a:schemeClr val="tx1"/>
            </a:solidFill>
            <a:miter lim="800000"/>
            <a:headEnd/>
            <a:tailEnd/>
          </a:ln>
        </p:spPr>
        <p:txBody>
          <a:bodyPr wrap="none" anchor="ctr"/>
          <a:lstStyle/>
          <a:p>
            <a:pPr algn="ctr"/>
            <a:endParaRPr lang="fr-FR"/>
          </a:p>
        </p:txBody>
      </p:sp>
      <p:sp>
        <p:nvSpPr>
          <p:cNvPr id="21593" name="AutoShape 353"/>
          <p:cNvSpPr>
            <a:spLocks noChangeArrowheads="1"/>
          </p:cNvSpPr>
          <p:nvPr/>
        </p:nvSpPr>
        <p:spPr bwMode="auto">
          <a:xfrm>
            <a:off x="2843362" y="5085184"/>
            <a:ext cx="144462" cy="503237"/>
          </a:xfrm>
          <a:prstGeom prst="triangle">
            <a:avLst>
              <a:gd name="adj" fmla="val 50000"/>
            </a:avLst>
          </a:prstGeom>
          <a:solidFill>
            <a:srgbClr val="FF33CC"/>
          </a:solidFill>
          <a:ln w="9525" algn="ctr">
            <a:solidFill>
              <a:schemeClr val="tx1"/>
            </a:solidFill>
            <a:miter lim="800000"/>
            <a:headEnd/>
            <a:tailEnd/>
          </a:ln>
        </p:spPr>
        <p:txBody>
          <a:bodyPr wrap="none" anchor="ctr"/>
          <a:lstStyle/>
          <a:p>
            <a:pPr algn="ctr"/>
            <a:endParaRPr lang="fr-FR"/>
          </a:p>
        </p:txBody>
      </p:sp>
      <p:sp>
        <p:nvSpPr>
          <p:cNvPr id="21594" name="Line 354"/>
          <p:cNvSpPr>
            <a:spLocks noChangeShapeType="1"/>
          </p:cNvSpPr>
          <p:nvPr/>
        </p:nvSpPr>
        <p:spPr bwMode="auto">
          <a:xfrm flipV="1">
            <a:off x="1908175" y="1628775"/>
            <a:ext cx="1368425" cy="3816350"/>
          </a:xfrm>
          <a:prstGeom prst="line">
            <a:avLst/>
          </a:prstGeom>
          <a:noFill/>
          <a:ln w="38100">
            <a:solidFill>
              <a:srgbClr val="FFFF00"/>
            </a:solidFill>
            <a:round/>
            <a:headEnd/>
            <a:tailEnd/>
          </a:ln>
        </p:spPr>
        <p:txBody>
          <a:bodyPr wrap="none" anchor="ctr"/>
          <a:lstStyle/>
          <a:p>
            <a:endParaRPr lang="fr-FR"/>
          </a:p>
        </p:txBody>
      </p:sp>
      <p:sp>
        <p:nvSpPr>
          <p:cNvPr id="21595" name="Line 355"/>
          <p:cNvSpPr>
            <a:spLocks noChangeShapeType="1"/>
          </p:cNvSpPr>
          <p:nvPr/>
        </p:nvSpPr>
        <p:spPr bwMode="auto">
          <a:xfrm>
            <a:off x="3276600" y="1628775"/>
            <a:ext cx="3455988" cy="0"/>
          </a:xfrm>
          <a:prstGeom prst="line">
            <a:avLst/>
          </a:prstGeom>
          <a:noFill/>
          <a:ln w="28575">
            <a:solidFill>
              <a:srgbClr val="FFFF00"/>
            </a:solidFill>
            <a:round/>
            <a:headEnd/>
            <a:tailEnd/>
          </a:ln>
        </p:spPr>
        <p:txBody>
          <a:bodyPr wrap="none" anchor="ctr"/>
          <a:lstStyle/>
          <a:p>
            <a:endParaRPr lang="fr-FR"/>
          </a:p>
        </p:txBody>
      </p:sp>
      <p:sp>
        <p:nvSpPr>
          <p:cNvPr id="21596" name="Line 356"/>
          <p:cNvSpPr>
            <a:spLocks noChangeShapeType="1"/>
          </p:cNvSpPr>
          <p:nvPr/>
        </p:nvSpPr>
        <p:spPr bwMode="auto">
          <a:xfrm>
            <a:off x="6732588" y="1628775"/>
            <a:ext cx="863600" cy="3887788"/>
          </a:xfrm>
          <a:prstGeom prst="line">
            <a:avLst/>
          </a:prstGeom>
          <a:noFill/>
          <a:ln w="28575">
            <a:solidFill>
              <a:srgbClr val="FFFF00"/>
            </a:solidFill>
            <a:round/>
            <a:headEnd/>
            <a:tailEnd/>
          </a:ln>
        </p:spPr>
        <p:txBody>
          <a:bodyPr wrap="none" anchor="ctr"/>
          <a:lstStyle/>
          <a:p>
            <a:endParaRPr lang="fr-FR"/>
          </a:p>
        </p:txBody>
      </p:sp>
      <p:grpSp>
        <p:nvGrpSpPr>
          <p:cNvPr id="21869" name="Group 365"/>
          <p:cNvGrpSpPr>
            <a:grpSpLocks/>
          </p:cNvGrpSpPr>
          <p:nvPr/>
        </p:nvGrpSpPr>
        <p:grpSpPr bwMode="auto">
          <a:xfrm>
            <a:off x="6300788" y="1844824"/>
            <a:ext cx="431800" cy="3744912"/>
            <a:chOff x="3969" y="1207"/>
            <a:chExt cx="272" cy="2359"/>
          </a:xfrm>
        </p:grpSpPr>
        <p:sp>
          <p:nvSpPr>
            <p:cNvPr id="23638" name="AutoShape 359"/>
            <p:cNvSpPr>
              <a:spLocks noChangeArrowheads="1"/>
            </p:cNvSpPr>
            <p:nvPr/>
          </p:nvSpPr>
          <p:spPr bwMode="auto">
            <a:xfrm>
              <a:off x="3969" y="2523"/>
              <a:ext cx="91" cy="1043"/>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sp>
          <p:nvSpPr>
            <p:cNvPr id="23639" name="AutoShape 360"/>
            <p:cNvSpPr>
              <a:spLocks noChangeArrowheads="1"/>
            </p:cNvSpPr>
            <p:nvPr/>
          </p:nvSpPr>
          <p:spPr bwMode="auto">
            <a:xfrm>
              <a:off x="4059" y="1706"/>
              <a:ext cx="91" cy="1860"/>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sp>
          <p:nvSpPr>
            <p:cNvPr id="23640" name="AutoShape 361"/>
            <p:cNvSpPr>
              <a:spLocks noChangeArrowheads="1"/>
            </p:cNvSpPr>
            <p:nvPr/>
          </p:nvSpPr>
          <p:spPr bwMode="auto">
            <a:xfrm>
              <a:off x="4150" y="1207"/>
              <a:ext cx="91" cy="2359"/>
            </a:xfrm>
            <a:prstGeom prst="triangle">
              <a:avLst>
                <a:gd name="adj" fmla="val 50000"/>
              </a:avLst>
            </a:prstGeom>
            <a:solidFill>
              <a:srgbClr val="FF3300"/>
            </a:solidFill>
            <a:ln w="9525" algn="ctr">
              <a:solidFill>
                <a:schemeClr val="tx1"/>
              </a:solidFill>
              <a:miter lim="800000"/>
              <a:headEnd/>
              <a:tailEnd/>
            </a:ln>
          </p:spPr>
          <p:txBody>
            <a:bodyPr wrap="none" anchor="ctr"/>
            <a:lstStyle/>
            <a:p>
              <a:pPr algn="ctr"/>
              <a:endParaRPr lang="fr-FR"/>
            </a:p>
          </p:txBody>
        </p:sp>
      </p:grpSp>
      <p:sp>
        <p:nvSpPr>
          <p:cNvPr id="21868" name="AutoShape 343"/>
          <p:cNvSpPr>
            <a:spLocks noChangeArrowheads="1"/>
          </p:cNvSpPr>
          <p:nvPr/>
        </p:nvSpPr>
        <p:spPr bwMode="auto">
          <a:xfrm>
            <a:off x="5435600" y="2636912"/>
            <a:ext cx="144463" cy="2952750"/>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grpSp>
        <p:nvGrpSpPr>
          <p:cNvPr id="2" name="Groupe 1"/>
          <p:cNvGrpSpPr/>
          <p:nvPr/>
        </p:nvGrpSpPr>
        <p:grpSpPr>
          <a:xfrm>
            <a:off x="685006" y="1412776"/>
            <a:ext cx="468313" cy="4111626"/>
            <a:chOff x="611188" y="1520825"/>
            <a:chExt cx="468313" cy="4111626"/>
          </a:xfrm>
        </p:grpSpPr>
        <p:sp>
          <p:nvSpPr>
            <p:cNvPr id="362" name="Text Box 128"/>
            <p:cNvSpPr txBox="1">
              <a:spLocks noChangeArrowheads="1"/>
            </p:cNvSpPr>
            <p:nvPr/>
          </p:nvSpPr>
          <p:spPr bwMode="auto">
            <a:xfrm>
              <a:off x="735013" y="5357813"/>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2</a:t>
              </a:r>
              <a:endParaRPr lang="fr-FR" altLang="fr-FR" sz="1200">
                <a:latin typeface="Arial Narrow" pitchFamily="34" charset="0"/>
              </a:endParaRPr>
            </a:p>
          </p:txBody>
        </p:sp>
        <p:sp>
          <p:nvSpPr>
            <p:cNvPr id="363" name="Line 108"/>
            <p:cNvSpPr>
              <a:spLocks noChangeShapeType="1"/>
            </p:cNvSpPr>
            <p:nvPr/>
          </p:nvSpPr>
          <p:spPr bwMode="auto">
            <a:xfrm flipV="1">
              <a:off x="611188" y="1593850"/>
              <a:ext cx="0" cy="3959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4" name="Line 109"/>
            <p:cNvSpPr>
              <a:spLocks noChangeShapeType="1"/>
            </p:cNvSpPr>
            <p:nvPr/>
          </p:nvSpPr>
          <p:spPr bwMode="auto">
            <a:xfrm>
              <a:off x="611188" y="5553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5" name="Line 110"/>
            <p:cNvSpPr>
              <a:spLocks noChangeShapeType="1"/>
            </p:cNvSpPr>
            <p:nvPr/>
          </p:nvSpPr>
          <p:spPr bwMode="auto">
            <a:xfrm>
              <a:off x="611188" y="5337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6" name="Line 111"/>
            <p:cNvSpPr>
              <a:spLocks noChangeShapeType="1"/>
            </p:cNvSpPr>
            <p:nvPr/>
          </p:nvSpPr>
          <p:spPr bwMode="auto">
            <a:xfrm>
              <a:off x="611188" y="51212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7" name="Line 112"/>
            <p:cNvSpPr>
              <a:spLocks noChangeShapeType="1"/>
            </p:cNvSpPr>
            <p:nvPr/>
          </p:nvSpPr>
          <p:spPr bwMode="auto">
            <a:xfrm>
              <a:off x="611188" y="49053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8" name="Line 113"/>
            <p:cNvSpPr>
              <a:spLocks noChangeShapeType="1"/>
            </p:cNvSpPr>
            <p:nvPr/>
          </p:nvSpPr>
          <p:spPr bwMode="auto">
            <a:xfrm>
              <a:off x="611188" y="46894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69" name="Line 114"/>
            <p:cNvSpPr>
              <a:spLocks noChangeShapeType="1"/>
            </p:cNvSpPr>
            <p:nvPr/>
          </p:nvSpPr>
          <p:spPr bwMode="auto">
            <a:xfrm>
              <a:off x="611188" y="44735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0" name="Line 115"/>
            <p:cNvSpPr>
              <a:spLocks noChangeShapeType="1"/>
            </p:cNvSpPr>
            <p:nvPr/>
          </p:nvSpPr>
          <p:spPr bwMode="auto">
            <a:xfrm>
              <a:off x="611188" y="42576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1" name="Line 116"/>
            <p:cNvSpPr>
              <a:spLocks noChangeShapeType="1"/>
            </p:cNvSpPr>
            <p:nvPr/>
          </p:nvSpPr>
          <p:spPr bwMode="auto">
            <a:xfrm>
              <a:off x="611188" y="40417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2" name="Line 117"/>
            <p:cNvSpPr>
              <a:spLocks noChangeShapeType="1"/>
            </p:cNvSpPr>
            <p:nvPr/>
          </p:nvSpPr>
          <p:spPr bwMode="auto">
            <a:xfrm>
              <a:off x="611188" y="38258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3" name="Line 118"/>
            <p:cNvSpPr>
              <a:spLocks noChangeShapeType="1"/>
            </p:cNvSpPr>
            <p:nvPr/>
          </p:nvSpPr>
          <p:spPr bwMode="auto">
            <a:xfrm>
              <a:off x="611188" y="36099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4" name="Line 119"/>
            <p:cNvSpPr>
              <a:spLocks noChangeShapeType="1"/>
            </p:cNvSpPr>
            <p:nvPr/>
          </p:nvSpPr>
          <p:spPr bwMode="auto">
            <a:xfrm>
              <a:off x="611188" y="33940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5" name="Line 120"/>
            <p:cNvSpPr>
              <a:spLocks noChangeShapeType="1"/>
            </p:cNvSpPr>
            <p:nvPr/>
          </p:nvSpPr>
          <p:spPr bwMode="auto">
            <a:xfrm>
              <a:off x="611188" y="31781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6" name="Line 121"/>
            <p:cNvSpPr>
              <a:spLocks noChangeShapeType="1"/>
            </p:cNvSpPr>
            <p:nvPr/>
          </p:nvSpPr>
          <p:spPr bwMode="auto">
            <a:xfrm>
              <a:off x="611188" y="29606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7" name="Line 122"/>
            <p:cNvSpPr>
              <a:spLocks noChangeShapeType="1"/>
            </p:cNvSpPr>
            <p:nvPr/>
          </p:nvSpPr>
          <p:spPr bwMode="auto">
            <a:xfrm>
              <a:off x="611188" y="27447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8" name="Line 123"/>
            <p:cNvSpPr>
              <a:spLocks noChangeShapeType="1"/>
            </p:cNvSpPr>
            <p:nvPr/>
          </p:nvSpPr>
          <p:spPr bwMode="auto">
            <a:xfrm>
              <a:off x="611188" y="25288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79" name="Line 124"/>
            <p:cNvSpPr>
              <a:spLocks noChangeShapeType="1"/>
            </p:cNvSpPr>
            <p:nvPr/>
          </p:nvSpPr>
          <p:spPr bwMode="auto">
            <a:xfrm>
              <a:off x="611188" y="23129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0" name="Line 125"/>
            <p:cNvSpPr>
              <a:spLocks noChangeShapeType="1"/>
            </p:cNvSpPr>
            <p:nvPr/>
          </p:nvSpPr>
          <p:spPr bwMode="auto">
            <a:xfrm>
              <a:off x="611188" y="20970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1" name="Line 126"/>
            <p:cNvSpPr>
              <a:spLocks noChangeShapeType="1"/>
            </p:cNvSpPr>
            <p:nvPr/>
          </p:nvSpPr>
          <p:spPr bwMode="auto">
            <a:xfrm>
              <a:off x="611188" y="18811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2" name="Line 127"/>
            <p:cNvSpPr>
              <a:spLocks noChangeShapeType="1"/>
            </p:cNvSpPr>
            <p:nvPr/>
          </p:nvSpPr>
          <p:spPr bwMode="auto">
            <a:xfrm>
              <a:off x="611188" y="166528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3" name="Text Box 129"/>
            <p:cNvSpPr txBox="1">
              <a:spLocks noChangeArrowheads="1"/>
            </p:cNvSpPr>
            <p:nvPr/>
          </p:nvSpPr>
          <p:spPr bwMode="auto">
            <a:xfrm>
              <a:off x="755651" y="3897313"/>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9</a:t>
              </a:r>
              <a:endParaRPr lang="fr-FR" altLang="fr-FR" sz="1200">
                <a:latin typeface="Arial Narrow" pitchFamily="34" charset="0"/>
              </a:endParaRPr>
            </a:p>
          </p:txBody>
        </p:sp>
        <p:sp>
          <p:nvSpPr>
            <p:cNvPr id="384" name="Text Box 130"/>
            <p:cNvSpPr txBox="1">
              <a:spLocks noChangeArrowheads="1"/>
            </p:cNvSpPr>
            <p:nvPr/>
          </p:nvSpPr>
          <p:spPr bwMode="auto">
            <a:xfrm>
              <a:off x="755651" y="4113213"/>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8</a:t>
              </a:r>
              <a:endParaRPr lang="fr-FR" altLang="fr-FR" sz="1200">
                <a:latin typeface="Arial Narrow" pitchFamily="34" charset="0"/>
              </a:endParaRPr>
            </a:p>
          </p:txBody>
        </p:sp>
        <p:sp>
          <p:nvSpPr>
            <p:cNvPr id="385" name="Text Box 131"/>
            <p:cNvSpPr txBox="1">
              <a:spLocks noChangeArrowheads="1"/>
            </p:cNvSpPr>
            <p:nvPr/>
          </p:nvSpPr>
          <p:spPr bwMode="auto">
            <a:xfrm>
              <a:off x="755651" y="4329113"/>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7</a:t>
              </a:r>
              <a:endParaRPr lang="fr-FR" altLang="fr-FR" sz="1200">
                <a:latin typeface="Arial Narrow" pitchFamily="34" charset="0"/>
              </a:endParaRPr>
            </a:p>
          </p:txBody>
        </p:sp>
        <p:sp>
          <p:nvSpPr>
            <p:cNvPr id="386" name="Text Box 132"/>
            <p:cNvSpPr txBox="1">
              <a:spLocks noChangeArrowheads="1"/>
            </p:cNvSpPr>
            <p:nvPr/>
          </p:nvSpPr>
          <p:spPr bwMode="auto">
            <a:xfrm>
              <a:off x="755651" y="4545013"/>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6</a:t>
              </a:r>
              <a:endParaRPr lang="fr-FR" altLang="fr-FR" sz="1200">
                <a:latin typeface="Arial Narrow" pitchFamily="34" charset="0"/>
              </a:endParaRPr>
            </a:p>
          </p:txBody>
        </p:sp>
        <p:sp>
          <p:nvSpPr>
            <p:cNvPr id="387" name="Text Box 133"/>
            <p:cNvSpPr txBox="1">
              <a:spLocks noChangeArrowheads="1"/>
            </p:cNvSpPr>
            <p:nvPr/>
          </p:nvSpPr>
          <p:spPr bwMode="auto">
            <a:xfrm>
              <a:off x="755651" y="4760913"/>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5</a:t>
              </a:r>
              <a:endParaRPr lang="fr-FR" altLang="fr-FR" sz="1200">
                <a:latin typeface="Arial Narrow" pitchFamily="34" charset="0"/>
              </a:endParaRPr>
            </a:p>
          </p:txBody>
        </p:sp>
        <p:sp>
          <p:nvSpPr>
            <p:cNvPr id="388" name="Text Box 134"/>
            <p:cNvSpPr txBox="1">
              <a:spLocks noChangeArrowheads="1"/>
            </p:cNvSpPr>
            <p:nvPr/>
          </p:nvSpPr>
          <p:spPr bwMode="auto">
            <a:xfrm>
              <a:off x="755651" y="4978400"/>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4</a:t>
              </a:r>
              <a:endParaRPr lang="fr-FR" altLang="fr-FR" sz="1200">
                <a:latin typeface="Arial Narrow" pitchFamily="34" charset="0"/>
              </a:endParaRPr>
            </a:p>
          </p:txBody>
        </p:sp>
        <p:sp>
          <p:nvSpPr>
            <p:cNvPr id="389" name="Text Box 135"/>
            <p:cNvSpPr txBox="1">
              <a:spLocks noChangeArrowheads="1"/>
            </p:cNvSpPr>
            <p:nvPr/>
          </p:nvSpPr>
          <p:spPr bwMode="auto">
            <a:xfrm>
              <a:off x="755651" y="5194300"/>
              <a:ext cx="2540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3</a:t>
              </a:r>
              <a:endParaRPr lang="fr-FR" altLang="fr-FR" sz="1200">
                <a:latin typeface="Arial Narrow" pitchFamily="34" charset="0"/>
              </a:endParaRPr>
            </a:p>
          </p:txBody>
        </p:sp>
        <p:sp>
          <p:nvSpPr>
            <p:cNvPr id="390" name="Text Box 136"/>
            <p:cNvSpPr txBox="1">
              <a:spLocks noChangeArrowheads="1"/>
            </p:cNvSpPr>
            <p:nvPr/>
          </p:nvSpPr>
          <p:spPr bwMode="auto">
            <a:xfrm>
              <a:off x="755651" y="21701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17</a:t>
              </a:r>
              <a:endParaRPr lang="fr-FR" altLang="fr-FR" sz="1200">
                <a:latin typeface="Arial Narrow" pitchFamily="34" charset="0"/>
              </a:endParaRPr>
            </a:p>
          </p:txBody>
        </p:sp>
        <p:sp>
          <p:nvSpPr>
            <p:cNvPr id="391" name="Text Box 137"/>
            <p:cNvSpPr txBox="1">
              <a:spLocks noChangeArrowheads="1"/>
            </p:cNvSpPr>
            <p:nvPr/>
          </p:nvSpPr>
          <p:spPr bwMode="auto">
            <a:xfrm>
              <a:off x="755651" y="36814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10</a:t>
              </a:r>
              <a:endParaRPr lang="fr-FR" altLang="fr-FR" sz="1200">
                <a:latin typeface="Arial Narrow" pitchFamily="34" charset="0"/>
              </a:endParaRPr>
            </a:p>
          </p:txBody>
        </p:sp>
        <p:sp>
          <p:nvSpPr>
            <p:cNvPr id="392" name="Text Box 138"/>
            <p:cNvSpPr txBox="1">
              <a:spLocks noChangeArrowheads="1"/>
            </p:cNvSpPr>
            <p:nvPr/>
          </p:nvSpPr>
          <p:spPr bwMode="auto">
            <a:xfrm>
              <a:off x="755651" y="23860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16</a:t>
              </a:r>
              <a:endParaRPr lang="fr-FR" altLang="fr-FR" sz="1200">
                <a:latin typeface="Arial Narrow" pitchFamily="34" charset="0"/>
              </a:endParaRPr>
            </a:p>
          </p:txBody>
        </p:sp>
        <p:sp>
          <p:nvSpPr>
            <p:cNvPr id="393" name="Text Box 139"/>
            <p:cNvSpPr txBox="1">
              <a:spLocks noChangeArrowheads="1"/>
            </p:cNvSpPr>
            <p:nvPr/>
          </p:nvSpPr>
          <p:spPr bwMode="auto">
            <a:xfrm>
              <a:off x="755651" y="26019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15</a:t>
              </a:r>
              <a:endParaRPr lang="fr-FR" altLang="fr-FR" sz="1200">
                <a:latin typeface="Arial Narrow" pitchFamily="34" charset="0"/>
              </a:endParaRPr>
            </a:p>
          </p:txBody>
        </p:sp>
        <p:sp>
          <p:nvSpPr>
            <p:cNvPr id="394" name="Text Box 140"/>
            <p:cNvSpPr txBox="1">
              <a:spLocks noChangeArrowheads="1"/>
            </p:cNvSpPr>
            <p:nvPr/>
          </p:nvSpPr>
          <p:spPr bwMode="auto">
            <a:xfrm>
              <a:off x="755651" y="28178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14</a:t>
              </a:r>
              <a:endParaRPr lang="fr-FR" altLang="fr-FR" sz="1200">
                <a:latin typeface="Arial Narrow" pitchFamily="34" charset="0"/>
              </a:endParaRPr>
            </a:p>
          </p:txBody>
        </p:sp>
        <p:sp>
          <p:nvSpPr>
            <p:cNvPr id="395" name="Text Box 141"/>
            <p:cNvSpPr txBox="1">
              <a:spLocks noChangeArrowheads="1"/>
            </p:cNvSpPr>
            <p:nvPr/>
          </p:nvSpPr>
          <p:spPr bwMode="auto">
            <a:xfrm>
              <a:off x="755651" y="30337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12</a:t>
              </a:r>
              <a:endParaRPr lang="fr-FR" altLang="fr-FR" sz="1200">
                <a:latin typeface="Arial Narrow" pitchFamily="34" charset="0"/>
              </a:endParaRPr>
            </a:p>
          </p:txBody>
        </p:sp>
        <p:sp>
          <p:nvSpPr>
            <p:cNvPr id="396" name="Text Box 142"/>
            <p:cNvSpPr txBox="1">
              <a:spLocks noChangeArrowheads="1"/>
            </p:cNvSpPr>
            <p:nvPr/>
          </p:nvSpPr>
          <p:spPr bwMode="auto">
            <a:xfrm>
              <a:off x="755651" y="32496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12</a:t>
              </a:r>
              <a:endParaRPr lang="fr-FR" altLang="fr-FR" sz="1200">
                <a:latin typeface="Arial Narrow" pitchFamily="34" charset="0"/>
              </a:endParaRPr>
            </a:p>
          </p:txBody>
        </p:sp>
        <p:sp>
          <p:nvSpPr>
            <p:cNvPr id="397" name="Text Box 143"/>
            <p:cNvSpPr txBox="1">
              <a:spLocks noChangeArrowheads="1"/>
            </p:cNvSpPr>
            <p:nvPr/>
          </p:nvSpPr>
          <p:spPr bwMode="auto">
            <a:xfrm>
              <a:off x="755651" y="3465513"/>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11</a:t>
              </a:r>
              <a:endParaRPr lang="fr-FR" altLang="fr-FR" sz="1200">
                <a:latin typeface="Arial Narrow" pitchFamily="34" charset="0"/>
              </a:endParaRPr>
            </a:p>
          </p:txBody>
        </p:sp>
        <p:sp>
          <p:nvSpPr>
            <p:cNvPr id="398" name="Text Box 144"/>
            <p:cNvSpPr txBox="1">
              <a:spLocks noChangeArrowheads="1"/>
            </p:cNvSpPr>
            <p:nvPr/>
          </p:nvSpPr>
          <p:spPr bwMode="auto">
            <a:xfrm>
              <a:off x="755651" y="1952625"/>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18</a:t>
              </a:r>
              <a:endParaRPr lang="fr-FR" altLang="fr-FR" sz="1200">
                <a:latin typeface="Arial Narrow" pitchFamily="34" charset="0"/>
              </a:endParaRPr>
            </a:p>
          </p:txBody>
        </p:sp>
        <p:sp>
          <p:nvSpPr>
            <p:cNvPr id="399" name="Text Box 145"/>
            <p:cNvSpPr txBox="1">
              <a:spLocks noChangeArrowheads="1"/>
            </p:cNvSpPr>
            <p:nvPr/>
          </p:nvSpPr>
          <p:spPr bwMode="auto">
            <a:xfrm>
              <a:off x="755651" y="1520825"/>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20</a:t>
              </a:r>
              <a:endParaRPr lang="fr-FR" altLang="fr-FR" sz="1200">
                <a:latin typeface="Arial Narrow" pitchFamily="34" charset="0"/>
              </a:endParaRPr>
            </a:p>
          </p:txBody>
        </p:sp>
        <p:sp>
          <p:nvSpPr>
            <p:cNvPr id="400" name="Text Box 146"/>
            <p:cNvSpPr txBox="1">
              <a:spLocks noChangeArrowheads="1"/>
            </p:cNvSpPr>
            <p:nvPr/>
          </p:nvSpPr>
          <p:spPr bwMode="auto">
            <a:xfrm>
              <a:off x="755651" y="1736725"/>
              <a:ext cx="3238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200">
                  <a:latin typeface="Arial Narrow" pitchFamily="34" charset="0"/>
                </a:rPr>
                <a:t>19</a:t>
              </a:r>
              <a:endParaRPr lang="fr-FR" altLang="fr-FR" sz="1200">
                <a:latin typeface="Arial Narrow" pitchFamily="34" charset="0"/>
              </a:endParaRPr>
            </a:p>
          </p:txBody>
        </p:sp>
      </p:grpSp>
      <p:sp>
        <p:nvSpPr>
          <p:cNvPr id="401" name="Text Box 149"/>
          <p:cNvSpPr txBox="1">
            <a:spLocks noChangeArrowheads="1"/>
          </p:cNvSpPr>
          <p:nvPr/>
        </p:nvSpPr>
        <p:spPr bwMode="auto">
          <a:xfrm>
            <a:off x="612383" y="920064"/>
            <a:ext cx="495300" cy="366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fr-BE" altLang="fr-FR" sz="1800" dirty="0">
                <a:latin typeface="Arial Narrow" pitchFamily="34" charset="0"/>
              </a:rPr>
              <a:t>mm</a:t>
            </a:r>
            <a:endParaRPr lang="fr-FR" altLang="fr-FR" sz="1800" dirty="0">
              <a:latin typeface="Arial Narrow" pitchFamily="34" charset="0"/>
            </a:endParaRPr>
          </a:p>
        </p:txBody>
      </p:sp>
      <p:grpSp>
        <p:nvGrpSpPr>
          <p:cNvPr id="3" name="Groupe 2"/>
          <p:cNvGrpSpPr/>
          <p:nvPr/>
        </p:nvGrpSpPr>
        <p:grpSpPr>
          <a:xfrm>
            <a:off x="418307" y="5557043"/>
            <a:ext cx="7634287" cy="176213"/>
            <a:chOff x="418307" y="5373688"/>
            <a:chExt cx="7634287" cy="176213"/>
          </a:xfrm>
        </p:grpSpPr>
        <p:cxnSp>
          <p:nvCxnSpPr>
            <p:cNvPr id="403" name="Connecteur droit 50"/>
            <p:cNvCxnSpPr>
              <a:cxnSpLocks noChangeShapeType="1"/>
            </p:cNvCxnSpPr>
            <p:nvPr/>
          </p:nvCxnSpPr>
          <p:spPr bwMode="auto">
            <a:xfrm>
              <a:off x="418307" y="5418138"/>
              <a:ext cx="76342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4" name="Connecteur droit 52"/>
            <p:cNvCxnSpPr>
              <a:cxnSpLocks noChangeShapeType="1"/>
            </p:cNvCxnSpPr>
            <p:nvPr/>
          </p:nvCxnSpPr>
          <p:spPr bwMode="auto">
            <a:xfrm>
              <a:off x="17113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5" name="Connecteur droit 53"/>
            <p:cNvCxnSpPr>
              <a:cxnSpLocks noChangeShapeType="1"/>
            </p:cNvCxnSpPr>
            <p:nvPr/>
          </p:nvCxnSpPr>
          <p:spPr bwMode="auto">
            <a:xfrm>
              <a:off x="20050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6" name="Connecteur droit 54"/>
            <p:cNvCxnSpPr>
              <a:cxnSpLocks noChangeShapeType="1"/>
            </p:cNvCxnSpPr>
            <p:nvPr/>
          </p:nvCxnSpPr>
          <p:spPr bwMode="auto">
            <a:xfrm>
              <a:off x="22987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7" name="Connecteur droit 55"/>
            <p:cNvCxnSpPr>
              <a:cxnSpLocks noChangeShapeType="1"/>
            </p:cNvCxnSpPr>
            <p:nvPr/>
          </p:nvCxnSpPr>
          <p:spPr bwMode="auto">
            <a:xfrm>
              <a:off x="25923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8" name="Connecteur droit 56"/>
            <p:cNvCxnSpPr>
              <a:cxnSpLocks noChangeShapeType="1"/>
            </p:cNvCxnSpPr>
            <p:nvPr/>
          </p:nvCxnSpPr>
          <p:spPr bwMode="auto">
            <a:xfrm>
              <a:off x="28844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09" name="Connecteur droit 57"/>
            <p:cNvCxnSpPr>
              <a:cxnSpLocks noChangeShapeType="1"/>
            </p:cNvCxnSpPr>
            <p:nvPr/>
          </p:nvCxnSpPr>
          <p:spPr bwMode="auto">
            <a:xfrm>
              <a:off x="31781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 name="Connecteur droit 58"/>
            <p:cNvCxnSpPr>
              <a:cxnSpLocks noChangeShapeType="1"/>
            </p:cNvCxnSpPr>
            <p:nvPr/>
          </p:nvCxnSpPr>
          <p:spPr bwMode="auto">
            <a:xfrm>
              <a:off x="34686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 name="Connecteur droit 60"/>
            <p:cNvCxnSpPr>
              <a:cxnSpLocks noChangeShapeType="1"/>
            </p:cNvCxnSpPr>
            <p:nvPr/>
          </p:nvCxnSpPr>
          <p:spPr bwMode="auto">
            <a:xfrm>
              <a:off x="376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2" name="Connecteur droit 61"/>
            <p:cNvCxnSpPr>
              <a:cxnSpLocks noChangeShapeType="1"/>
            </p:cNvCxnSpPr>
            <p:nvPr/>
          </p:nvCxnSpPr>
          <p:spPr bwMode="auto">
            <a:xfrm>
              <a:off x="40576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3" name="Connecteur droit 62"/>
            <p:cNvCxnSpPr>
              <a:cxnSpLocks noChangeShapeType="1"/>
            </p:cNvCxnSpPr>
            <p:nvPr/>
          </p:nvCxnSpPr>
          <p:spPr bwMode="auto">
            <a:xfrm>
              <a:off x="435292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4" name="Connecteur droit 63"/>
            <p:cNvCxnSpPr>
              <a:cxnSpLocks noChangeShapeType="1"/>
            </p:cNvCxnSpPr>
            <p:nvPr/>
          </p:nvCxnSpPr>
          <p:spPr bwMode="auto">
            <a:xfrm>
              <a:off x="46434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5" name="Connecteur droit 64"/>
            <p:cNvCxnSpPr>
              <a:cxnSpLocks noChangeShapeType="1"/>
            </p:cNvCxnSpPr>
            <p:nvPr/>
          </p:nvCxnSpPr>
          <p:spPr bwMode="auto">
            <a:xfrm>
              <a:off x="49387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6" name="Connecteur droit 65"/>
            <p:cNvCxnSpPr>
              <a:cxnSpLocks noChangeShapeType="1"/>
            </p:cNvCxnSpPr>
            <p:nvPr/>
          </p:nvCxnSpPr>
          <p:spPr bwMode="auto">
            <a:xfrm>
              <a:off x="523081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7" name="Connecteur droit 66"/>
            <p:cNvCxnSpPr>
              <a:cxnSpLocks noChangeShapeType="1"/>
            </p:cNvCxnSpPr>
            <p:nvPr/>
          </p:nvCxnSpPr>
          <p:spPr bwMode="auto">
            <a:xfrm>
              <a:off x="55245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8" name="Connecteur droit 67"/>
            <p:cNvCxnSpPr>
              <a:cxnSpLocks noChangeShapeType="1"/>
            </p:cNvCxnSpPr>
            <p:nvPr/>
          </p:nvCxnSpPr>
          <p:spPr bwMode="auto">
            <a:xfrm>
              <a:off x="581818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9" name="Connecteur droit 68"/>
            <p:cNvCxnSpPr>
              <a:cxnSpLocks noChangeShapeType="1"/>
            </p:cNvCxnSpPr>
            <p:nvPr/>
          </p:nvCxnSpPr>
          <p:spPr bwMode="auto">
            <a:xfrm>
              <a:off x="61118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 name="Connecteur droit 69"/>
            <p:cNvCxnSpPr>
              <a:cxnSpLocks noChangeShapeType="1"/>
            </p:cNvCxnSpPr>
            <p:nvPr/>
          </p:nvCxnSpPr>
          <p:spPr bwMode="auto">
            <a:xfrm>
              <a:off x="64055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1" name="Connecteur droit 70"/>
            <p:cNvCxnSpPr>
              <a:cxnSpLocks noChangeShapeType="1"/>
            </p:cNvCxnSpPr>
            <p:nvPr/>
          </p:nvCxnSpPr>
          <p:spPr bwMode="auto">
            <a:xfrm>
              <a:off x="66976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2" name="Connecteur droit 71"/>
            <p:cNvCxnSpPr>
              <a:cxnSpLocks noChangeShapeType="1"/>
            </p:cNvCxnSpPr>
            <p:nvPr/>
          </p:nvCxnSpPr>
          <p:spPr bwMode="auto">
            <a:xfrm>
              <a:off x="6989763"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3" name="Connecteur droit 72"/>
            <p:cNvCxnSpPr>
              <a:cxnSpLocks noChangeShapeType="1"/>
            </p:cNvCxnSpPr>
            <p:nvPr/>
          </p:nvCxnSpPr>
          <p:spPr bwMode="auto">
            <a:xfrm>
              <a:off x="728345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4" name="Connecteur droit 73"/>
            <p:cNvCxnSpPr>
              <a:cxnSpLocks noChangeShapeType="1"/>
            </p:cNvCxnSpPr>
            <p:nvPr/>
          </p:nvCxnSpPr>
          <p:spPr bwMode="auto">
            <a:xfrm>
              <a:off x="7577138"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5" name="Connecteur droit 113"/>
            <p:cNvCxnSpPr>
              <a:cxnSpLocks noChangeShapeType="1"/>
            </p:cNvCxnSpPr>
            <p:nvPr/>
          </p:nvCxnSpPr>
          <p:spPr bwMode="auto">
            <a:xfrm>
              <a:off x="1463675"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6" name="Connecteur droit 143"/>
            <p:cNvCxnSpPr>
              <a:cxnSpLocks noChangeShapeType="1"/>
            </p:cNvCxnSpPr>
            <p:nvPr/>
          </p:nvCxnSpPr>
          <p:spPr bwMode="auto">
            <a:xfrm>
              <a:off x="1193800" y="537368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7" name="Connecteur droit 73"/>
            <p:cNvCxnSpPr>
              <a:cxnSpLocks noChangeShapeType="1"/>
            </p:cNvCxnSpPr>
            <p:nvPr/>
          </p:nvCxnSpPr>
          <p:spPr bwMode="auto">
            <a:xfrm>
              <a:off x="785653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8" name="Connecteur droit 143"/>
            <p:cNvCxnSpPr>
              <a:cxnSpLocks noChangeShapeType="1"/>
            </p:cNvCxnSpPr>
            <p:nvPr/>
          </p:nvCxnSpPr>
          <p:spPr bwMode="auto">
            <a:xfrm>
              <a:off x="966788" y="5403851"/>
              <a:ext cx="0" cy="142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9" name="Connecteur droit 143"/>
            <p:cNvCxnSpPr>
              <a:cxnSpLocks noChangeShapeType="1"/>
            </p:cNvCxnSpPr>
            <p:nvPr/>
          </p:nvCxnSpPr>
          <p:spPr bwMode="auto">
            <a:xfrm>
              <a:off x="717550"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0" name="Connecteur droit 73"/>
            <p:cNvCxnSpPr>
              <a:cxnSpLocks noChangeShapeType="1"/>
            </p:cNvCxnSpPr>
            <p:nvPr/>
          </p:nvCxnSpPr>
          <p:spPr bwMode="auto">
            <a:xfrm>
              <a:off x="468313" y="5405438"/>
              <a:ext cx="0" cy="144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4" name="Rectangle 3"/>
          <p:cNvSpPr/>
          <p:nvPr/>
        </p:nvSpPr>
        <p:spPr>
          <a:xfrm>
            <a:off x="395536" y="6381328"/>
            <a:ext cx="216693" cy="216024"/>
          </a:xfrm>
          <a:prstGeom prst="rect">
            <a:avLst/>
          </a:prstGeom>
          <a:solidFill>
            <a:srgbClr val="FF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683568" y="6302752"/>
            <a:ext cx="562975" cy="369332"/>
          </a:xfrm>
          <a:prstGeom prst="rect">
            <a:avLst/>
          </a:prstGeom>
          <a:noFill/>
          <a:ln>
            <a:noFill/>
          </a:ln>
        </p:spPr>
        <p:txBody>
          <a:bodyPr wrap="none" rtlCol="0">
            <a:spAutoFit/>
          </a:bodyPr>
          <a:lstStyle/>
          <a:p>
            <a:r>
              <a:rPr lang="fr-BE" b="1" dirty="0" smtClean="0">
                <a:latin typeface="Arial Narrow" panose="020B0606020202030204" pitchFamily="34" charset="0"/>
              </a:rPr>
              <a:t>FSH</a:t>
            </a:r>
            <a:endParaRPr lang="fr-BE" b="1" dirty="0">
              <a:latin typeface="Arial Narrow" panose="020B0606020202030204" pitchFamily="34" charset="0"/>
            </a:endParaRPr>
          </a:p>
        </p:txBody>
      </p:sp>
      <p:sp>
        <p:nvSpPr>
          <p:cNvPr id="434" name="Rectangle 433"/>
          <p:cNvSpPr/>
          <p:nvPr/>
        </p:nvSpPr>
        <p:spPr>
          <a:xfrm>
            <a:off x="1568972" y="6381328"/>
            <a:ext cx="216693" cy="216024"/>
          </a:xfrm>
          <a:prstGeom prst="rect">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5" name="ZoneTexte 434"/>
          <p:cNvSpPr txBox="1"/>
          <p:nvPr/>
        </p:nvSpPr>
        <p:spPr>
          <a:xfrm>
            <a:off x="1824124" y="6302752"/>
            <a:ext cx="1237839" cy="369332"/>
          </a:xfrm>
          <a:prstGeom prst="rect">
            <a:avLst/>
          </a:prstGeom>
          <a:noFill/>
          <a:ln>
            <a:noFill/>
          </a:ln>
        </p:spPr>
        <p:txBody>
          <a:bodyPr wrap="none" rtlCol="0">
            <a:spAutoFit/>
          </a:bodyPr>
          <a:lstStyle/>
          <a:p>
            <a:r>
              <a:rPr lang="fr-BE" b="1" dirty="0" err="1" smtClean="0">
                <a:latin typeface="Arial Narrow" panose="020B0606020202030204" pitchFamily="34" charset="0"/>
              </a:rPr>
              <a:t>Oestrogens</a:t>
            </a:r>
            <a:endParaRPr lang="fr-BE" b="1" dirty="0">
              <a:latin typeface="Arial Narrow" panose="020B0606020202030204" pitchFamily="34" charset="0"/>
            </a:endParaRPr>
          </a:p>
        </p:txBody>
      </p:sp>
      <p:sp>
        <p:nvSpPr>
          <p:cNvPr id="436" name="Rectangle 435"/>
          <p:cNvSpPr/>
          <p:nvPr/>
        </p:nvSpPr>
        <p:spPr>
          <a:xfrm>
            <a:off x="3239157" y="6381328"/>
            <a:ext cx="216693" cy="21602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7" name="ZoneTexte 436"/>
          <p:cNvSpPr txBox="1"/>
          <p:nvPr/>
        </p:nvSpPr>
        <p:spPr>
          <a:xfrm>
            <a:off x="3491880" y="6302752"/>
            <a:ext cx="910827" cy="369332"/>
          </a:xfrm>
          <a:prstGeom prst="rect">
            <a:avLst/>
          </a:prstGeom>
          <a:noFill/>
          <a:ln>
            <a:noFill/>
          </a:ln>
        </p:spPr>
        <p:txBody>
          <a:bodyPr wrap="none" rtlCol="0">
            <a:spAutoFit/>
          </a:bodyPr>
          <a:lstStyle/>
          <a:p>
            <a:r>
              <a:rPr lang="fr-BE" b="1" dirty="0" smtClean="0">
                <a:latin typeface="Arial Narrow" panose="020B0606020202030204" pitchFamily="34" charset="0"/>
              </a:rPr>
              <a:t>Inhibine</a:t>
            </a:r>
            <a:endParaRPr lang="fr-BE" b="1" dirty="0">
              <a:latin typeface="Arial Narrow" panose="020B0606020202030204" pitchFamily="34" charset="0"/>
            </a:endParaRPr>
          </a:p>
        </p:txBody>
      </p:sp>
      <p:sp>
        <p:nvSpPr>
          <p:cNvPr id="438" name="Rectangle 437"/>
          <p:cNvSpPr/>
          <p:nvPr/>
        </p:nvSpPr>
        <p:spPr>
          <a:xfrm>
            <a:off x="4476125" y="6381328"/>
            <a:ext cx="216693" cy="216024"/>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9" name="ZoneTexte 438"/>
          <p:cNvSpPr txBox="1"/>
          <p:nvPr/>
        </p:nvSpPr>
        <p:spPr>
          <a:xfrm>
            <a:off x="4764972" y="6302752"/>
            <a:ext cx="436338" cy="369332"/>
          </a:xfrm>
          <a:prstGeom prst="rect">
            <a:avLst/>
          </a:prstGeom>
          <a:noFill/>
          <a:ln>
            <a:noFill/>
          </a:ln>
        </p:spPr>
        <p:txBody>
          <a:bodyPr wrap="none" rtlCol="0">
            <a:spAutoFit/>
          </a:bodyPr>
          <a:lstStyle/>
          <a:p>
            <a:r>
              <a:rPr lang="fr-BE" b="1" dirty="0">
                <a:latin typeface="Arial Narrow" panose="020B0606020202030204" pitchFamily="34" charset="0"/>
              </a:rPr>
              <a:t>L</a:t>
            </a:r>
            <a:r>
              <a:rPr lang="fr-BE" b="1" dirty="0" smtClean="0">
                <a:latin typeface="Arial Narrow" panose="020B0606020202030204" pitchFamily="34" charset="0"/>
              </a:rPr>
              <a:t>H</a:t>
            </a:r>
            <a:endParaRPr lang="fr-BE" b="1" dirty="0">
              <a:latin typeface="Arial Narrow" panose="020B0606020202030204" pitchFamily="34" charset="0"/>
            </a:endParaRPr>
          </a:p>
        </p:txBody>
      </p:sp>
      <p:sp>
        <p:nvSpPr>
          <p:cNvPr id="6" name="Flèche vers le bas 5"/>
          <p:cNvSpPr/>
          <p:nvPr/>
        </p:nvSpPr>
        <p:spPr>
          <a:xfrm rot="12430599">
            <a:off x="2640630" y="1681399"/>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2" name="AutoShape 343"/>
          <p:cNvSpPr>
            <a:spLocks noChangeArrowheads="1"/>
          </p:cNvSpPr>
          <p:nvPr/>
        </p:nvSpPr>
        <p:spPr bwMode="auto">
          <a:xfrm>
            <a:off x="2460715" y="2636912"/>
            <a:ext cx="144463" cy="2952750"/>
          </a:xfrm>
          <a:prstGeom prst="triangle">
            <a:avLst>
              <a:gd name="adj" fmla="val 50000"/>
            </a:avLst>
          </a:prstGeom>
          <a:solidFill>
            <a:srgbClr val="7030A0"/>
          </a:solidFill>
          <a:ln w="9525" algn="ctr">
            <a:solidFill>
              <a:schemeClr val="tx1"/>
            </a:solidFill>
            <a:miter lim="800000"/>
            <a:headEnd/>
            <a:tailEnd/>
          </a:ln>
        </p:spPr>
        <p:txBody>
          <a:bodyPr wrap="none" anchor="ctr"/>
          <a:lstStyle/>
          <a:p>
            <a:pPr algn="ctr"/>
            <a:endParaRPr lang="fr-FR"/>
          </a:p>
        </p:txBody>
      </p:sp>
      <p:sp>
        <p:nvSpPr>
          <p:cNvPr id="443" name="AutoShape 343"/>
          <p:cNvSpPr>
            <a:spLocks noChangeArrowheads="1"/>
          </p:cNvSpPr>
          <p:nvPr/>
        </p:nvSpPr>
        <p:spPr bwMode="auto">
          <a:xfrm>
            <a:off x="3995936" y="4949963"/>
            <a:ext cx="106246" cy="632903"/>
          </a:xfrm>
          <a:prstGeom prst="triangle">
            <a:avLst>
              <a:gd name="adj" fmla="val 50000"/>
            </a:avLst>
          </a:prstGeom>
          <a:solidFill>
            <a:srgbClr val="99FF66"/>
          </a:solidFill>
          <a:ln w="9525" algn="ctr">
            <a:solidFill>
              <a:schemeClr val="tx1"/>
            </a:solidFill>
            <a:miter lim="800000"/>
            <a:headEnd/>
            <a:tailEnd/>
          </a:ln>
        </p:spPr>
        <p:txBody>
          <a:bodyPr wrap="none" anchor="ctr"/>
          <a:lstStyle/>
          <a:p>
            <a:pPr algn="ctr"/>
            <a:endParaRPr lang="fr-FR"/>
          </a:p>
        </p:txBody>
      </p:sp>
      <p:sp>
        <p:nvSpPr>
          <p:cNvPr id="444" name="AutoShape 343"/>
          <p:cNvSpPr>
            <a:spLocks noChangeArrowheads="1"/>
          </p:cNvSpPr>
          <p:nvPr/>
        </p:nvSpPr>
        <p:spPr bwMode="auto">
          <a:xfrm>
            <a:off x="3779912" y="4941168"/>
            <a:ext cx="106246" cy="632903"/>
          </a:xfrm>
          <a:prstGeom prst="triangle">
            <a:avLst>
              <a:gd name="adj" fmla="val 50000"/>
            </a:avLst>
          </a:prstGeom>
          <a:solidFill>
            <a:srgbClr val="FFFFCC"/>
          </a:solidFill>
          <a:ln w="9525" algn="ctr">
            <a:solidFill>
              <a:schemeClr val="tx1"/>
            </a:solidFill>
            <a:miter lim="800000"/>
            <a:headEnd/>
            <a:tailEnd/>
          </a:ln>
        </p:spPr>
        <p:txBody>
          <a:bodyPr wrap="none" anchor="ctr"/>
          <a:lstStyle/>
          <a:p>
            <a:pPr algn="ctr"/>
            <a:endParaRPr lang="fr-FR"/>
          </a:p>
        </p:txBody>
      </p:sp>
      <p:sp>
        <p:nvSpPr>
          <p:cNvPr id="445" name="Rectangle 444"/>
          <p:cNvSpPr/>
          <p:nvPr/>
        </p:nvSpPr>
        <p:spPr>
          <a:xfrm>
            <a:off x="5405737" y="6381328"/>
            <a:ext cx="216693" cy="21602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6" name="ZoneTexte 445"/>
          <p:cNvSpPr txBox="1"/>
          <p:nvPr/>
        </p:nvSpPr>
        <p:spPr>
          <a:xfrm>
            <a:off x="5694584" y="6302752"/>
            <a:ext cx="1406154" cy="369332"/>
          </a:xfrm>
          <a:prstGeom prst="rect">
            <a:avLst/>
          </a:prstGeom>
          <a:noFill/>
          <a:ln>
            <a:noFill/>
          </a:ln>
        </p:spPr>
        <p:txBody>
          <a:bodyPr wrap="none" rtlCol="0">
            <a:spAutoFit/>
          </a:bodyPr>
          <a:lstStyle/>
          <a:p>
            <a:r>
              <a:rPr lang="fr-BE" b="1" dirty="0" err="1" smtClean="0">
                <a:latin typeface="Arial Narrow" panose="020B0606020202030204" pitchFamily="34" charset="0"/>
              </a:rPr>
              <a:t>Progesterone</a:t>
            </a:r>
            <a:endParaRPr lang="fr-BE" b="1" dirty="0">
              <a:latin typeface="Arial Narrow" panose="020B0606020202030204" pitchFamily="34" charset="0"/>
            </a:endParaRPr>
          </a:p>
        </p:txBody>
      </p:sp>
      <p:sp>
        <p:nvSpPr>
          <p:cNvPr id="447" name="Rectangle 446"/>
          <p:cNvSpPr/>
          <p:nvPr/>
        </p:nvSpPr>
        <p:spPr>
          <a:xfrm>
            <a:off x="7141460" y="6381328"/>
            <a:ext cx="216693" cy="21602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8" name="ZoneTexte 447"/>
          <p:cNvSpPr txBox="1"/>
          <p:nvPr/>
        </p:nvSpPr>
        <p:spPr>
          <a:xfrm>
            <a:off x="7453846" y="6302752"/>
            <a:ext cx="785793" cy="369332"/>
          </a:xfrm>
          <a:prstGeom prst="rect">
            <a:avLst/>
          </a:prstGeom>
          <a:noFill/>
          <a:ln>
            <a:noFill/>
          </a:ln>
        </p:spPr>
        <p:txBody>
          <a:bodyPr wrap="none" rtlCol="0">
            <a:spAutoFit/>
          </a:bodyPr>
          <a:lstStyle/>
          <a:p>
            <a:r>
              <a:rPr lang="fr-BE" b="1" dirty="0" smtClean="0">
                <a:latin typeface="Arial Narrow" panose="020B0606020202030204" pitchFamily="34" charset="0"/>
              </a:rPr>
              <a:t>PGF2a</a:t>
            </a:r>
            <a:endParaRPr lang="fr-BE" b="1" dirty="0">
              <a:latin typeface="Arial Narrow" panose="020B0606020202030204" pitchFamily="34" charset="0"/>
            </a:endParaRPr>
          </a:p>
        </p:txBody>
      </p:sp>
      <p:sp>
        <p:nvSpPr>
          <p:cNvPr id="7" name="ZoneTexte 6"/>
          <p:cNvSpPr txBox="1"/>
          <p:nvPr/>
        </p:nvSpPr>
        <p:spPr>
          <a:xfrm>
            <a:off x="1176781" y="920064"/>
            <a:ext cx="1071127" cy="461665"/>
          </a:xfrm>
          <a:prstGeom prst="rect">
            <a:avLst/>
          </a:prstGeom>
          <a:noFill/>
          <a:ln>
            <a:solidFill>
              <a:schemeClr val="tx1"/>
            </a:solidFill>
          </a:ln>
        </p:spPr>
        <p:txBody>
          <a:bodyPr wrap="none" rtlCol="0">
            <a:spAutoFit/>
          </a:bodyPr>
          <a:lstStyle/>
          <a:p>
            <a:r>
              <a:rPr lang="fr-BE" sz="2400" dirty="0" err="1" smtClean="0">
                <a:latin typeface="Arial Narrow" panose="020B0606020202030204" pitchFamily="34" charset="0"/>
              </a:rPr>
              <a:t>Oestrus</a:t>
            </a:r>
            <a:endParaRPr lang="fr-BE" sz="2400" dirty="0">
              <a:latin typeface="Arial Narrow" panose="020B0606020202030204" pitchFamily="34" charset="0"/>
            </a:endParaRPr>
          </a:p>
        </p:txBody>
      </p:sp>
      <p:sp>
        <p:nvSpPr>
          <p:cNvPr id="450" name="ZoneTexte 449"/>
          <p:cNvSpPr txBox="1"/>
          <p:nvPr/>
        </p:nvSpPr>
        <p:spPr>
          <a:xfrm>
            <a:off x="6660232" y="920064"/>
            <a:ext cx="2364750" cy="461665"/>
          </a:xfrm>
          <a:prstGeom prst="rect">
            <a:avLst/>
          </a:prstGeom>
          <a:noFill/>
          <a:ln>
            <a:solidFill>
              <a:schemeClr val="tx1"/>
            </a:solidFill>
          </a:ln>
        </p:spPr>
        <p:txBody>
          <a:bodyPr wrap="none" rtlCol="0">
            <a:spAutoFit/>
          </a:bodyPr>
          <a:lstStyle/>
          <a:p>
            <a:r>
              <a:rPr lang="fr-BE" sz="2400" dirty="0" err="1" smtClean="0">
                <a:latin typeface="Arial Narrow" panose="020B0606020202030204" pitchFamily="34" charset="0"/>
              </a:rPr>
              <a:t>Prooestrus</a:t>
            </a:r>
            <a:r>
              <a:rPr lang="fr-BE" sz="2400" dirty="0" smtClean="0">
                <a:latin typeface="Arial Narrow" panose="020B0606020202030204" pitchFamily="34" charset="0"/>
              </a:rPr>
              <a:t>/</a:t>
            </a:r>
            <a:r>
              <a:rPr lang="fr-BE" sz="2400" dirty="0" err="1" smtClean="0">
                <a:latin typeface="Arial Narrow" panose="020B0606020202030204" pitchFamily="34" charset="0"/>
              </a:rPr>
              <a:t>Oestrus</a:t>
            </a:r>
            <a:endParaRPr lang="fr-BE" sz="2400" dirty="0">
              <a:latin typeface="Arial Narrow" panose="020B0606020202030204" pitchFamily="34" charset="0"/>
            </a:endParaRPr>
          </a:p>
        </p:txBody>
      </p:sp>
      <p:sp>
        <p:nvSpPr>
          <p:cNvPr id="451" name="ZoneTexte 450"/>
          <p:cNvSpPr txBox="1"/>
          <p:nvPr/>
        </p:nvSpPr>
        <p:spPr>
          <a:xfrm>
            <a:off x="2298700" y="920064"/>
            <a:ext cx="1436612" cy="461665"/>
          </a:xfrm>
          <a:prstGeom prst="rect">
            <a:avLst/>
          </a:prstGeom>
          <a:noFill/>
          <a:ln>
            <a:solidFill>
              <a:schemeClr val="tx1"/>
            </a:solidFill>
          </a:ln>
        </p:spPr>
        <p:txBody>
          <a:bodyPr wrap="none" rtlCol="0">
            <a:spAutoFit/>
          </a:bodyPr>
          <a:lstStyle/>
          <a:p>
            <a:r>
              <a:rPr lang="fr-BE" sz="2400" dirty="0" err="1" smtClean="0">
                <a:latin typeface="Arial Narrow" panose="020B0606020202030204" pitchFamily="34" charset="0"/>
              </a:rPr>
              <a:t>Metoestrus</a:t>
            </a:r>
            <a:endParaRPr lang="fr-BE" sz="2400" dirty="0">
              <a:latin typeface="Arial Narrow" panose="020B0606020202030204" pitchFamily="34" charset="0"/>
            </a:endParaRPr>
          </a:p>
        </p:txBody>
      </p:sp>
      <p:sp>
        <p:nvSpPr>
          <p:cNvPr id="452" name="ZoneTexte 451"/>
          <p:cNvSpPr txBox="1"/>
          <p:nvPr/>
        </p:nvSpPr>
        <p:spPr>
          <a:xfrm>
            <a:off x="4742977" y="920064"/>
            <a:ext cx="1253869" cy="461665"/>
          </a:xfrm>
          <a:prstGeom prst="rect">
            <a:avLst/>
          </a:prstGeom>
          <a:noFill/>
          <a:ln>
            <a:solidFill>
              <a:schemeClr val="tx1"/>
            </a:solidFill>
          </a:ln>
        </p:spPr>
        <p:txBody>
          <a:bodyPr wrap="none" rtlCol="0">
            <a:spAutoFit/>
          </a:bodyPr>
          <a:lstStyle/>
          <a:p>
            <a:r>
              <a:rPr lang="fr-BE" sz="2400" dirty="0" err="1" smtClean="0">
                <a:latin typeface="Arial Narrow" panose="020B0606020202030204" pitchFamily="34" charset="0"/>
              </a:rPr>
              <a:t>Dioestrus</a:t>
            </a:r>
            <a:endParaRPr lang="fr-BE" sz="2400" dirty="0">
              <a:latin typeface="Arial Narrow" panose="020B0606020202030204" pitchFamily="34" charset="0"/>
            </a:endParaRPr>
          </a:p>
        </p:txBody>
      </p:sp>
      <p:sp>
        <p:nvSpPr>
          <p:cNvPr id="453" name="Flèche vers le bas 452"/>
          <p:cNvSpPr/>
          <p:nvPr/>
        </p:nvSpPr>
        <p:spPr>
          <a:xfrm rot="16200000">
            <a:off x="4649748" y="1454024"/>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4" name="Flèche vers le bas 453"/>
          <p:cNvSpPr/>
          <p:nvPr/>
        </p:nvSpPr>
        <p:spPr>
          <a:xfrm rot="20604191">
            <a:off x="6943697" y="2954000"/>
            <a:ext cx="335314" cy="734317"/>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5" name="Group 347"/>
          <p:cNvGrpSpPr>
            <a:grpSpLocks/>
          </p:cNvGrpSpPr>
          <p:nvPr/>
        </p:nvGrpSpPr>
        <p:grpSpPr bwMode="auto">
          <a:xfrm>
            <a:off x="7092950" y="1700213"/>
            <a:ext cx="1077913" cy="865187"/>
            <a:chOff x="4468" y="1071"/>
            <a:chExt cx="679" cy="545"/>
          </a:xfrm>
        </p:grpSpPr>
        <p:sp>
          <p:nvSpPr>
            <p:cNvPr id="456" name="Oval 348"/>
            <p:cNvSpPr>
              <a:spLocks noChangeArrowheads="1"/>
            </p:cNvSpPr>
            <p:nvPr/>
          </p:nvSpPr>
          <p:spPr bwMode="auto">
            <a:xfrm rot="558167">
              <a:off x="4468" y="1253"/>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sp>
          <p:nvSpPr>
            <p:cNvPr id="457" name="Oval 349"/>
            <p:cNvSpPr>
              <a:spLocks noChangeArrowheads="1"/>
            </p:cNvSpPr>
            <p:nvPr/>
          </p:nvSpPr>
          <p:spPr bwMode="auto">
            <a:xfrm rot="558167">
              <a:off x="4785" y="1071"/>
              <a:ext cx="362" cy="363"/>
            </a:xfrm>
            <a:prstGeom prst="ellipse">
              <a:avLst/>
            </a:prstGeom>
            <a:solidFill>
              <a:schemeClr val="accent1"/>
            </a:solidFill>
            <a:ln w="9525">
              <a:solidFill>
                <a:schemeClr val="tx1"/>
              </a:solidFill>
              <a:round/>
              <a:headEnd/>
              <a:tailEnd/>
            </a:ln>
          </p:spPr>
          <p:txBody>
            <a:bodyPr wrap="none" anchor="ctr"/>
            <a:lstStyle/>
            <a:p>
              <a:pPr algn="ctr"/>
              <a:endParaRPr lang="fr-FR"/>
            </a:p>
          </p:txBody>
        </p:sp>
      </p:grpSp>
    </p:spTree>
    <p:extLst>
      <p:ext uri="{BB962C8B-B14F-4D97-AF65-F5344CB8AC3E}">
        <p14:creationId xmlns:p14="http://schemas.microsoft.com/office/powerpoint/2010/main" val="33828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8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8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5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5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5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5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8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8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86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5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50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59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58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59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1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82" grpId="0" animBg="1"/>
      <p:bldP spid="21584" grpId="0" animBg="1"/>
      <p:bldP spid="21585" grpId="0" animBg="1"/>
      <p:bldP spid="21586" grpId="0" animBg="1"/>
      <p:bldP spid="21588" grpId="0" animBg="1"/>
      <p:bldP spid="21590" grpId="0" animBg="1"/>
      <p:bldP spid="21591" grpId="0" animBg="1"/>
      <p:bldP spid="21592" grpId="0" animBg="1"/>
      <p:bldP spid="21593" grpId="0" animBg="1"/>
      <p:bldP spid="21594" grpId="0" animBg="1"/>
      <p:bldP spid="21595" grpId="0" animBg="1"/>
      <p:bldP spid="21596" grpId="0" animBg="1"/>
      <p:bldP spid="21868" grpId="0" animBg="1"/>
      <p:bldP spid="6" grpId="0" animBg="1"/>
      <p:bldP spid="442" grpId="0" animBg="1"/>
      <p:bldP spid="443" grpId="0" animBg="1"/>
      <p:bldP spid="444" grpId="0" animBg="1"/>
      <p:bldP spid="453" grpId="0" animBg="1"/>
      <p:bldP spid="4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31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59200" y="471233"/>
            <a:ext cx="1656184" cy="1296144"/>
          </a:xfrm>
          <a:prstGeom prst="rect">
            <a:avLst/>
          </a:prstGeom>
          <a:noFill/>
          <a:ln>
            <a:solidFill>
              <a:schemeClr val="tx1"/>
            </a:solidFill>
          </a:ln>
        </p:spPr>
      </p:pic>
      <p:sp>
        <p:nvSpPr>
          <p:cNvPr id="3" name="Forme libre 2"/>
          <p:cNvSpPr/>
          <p:nvPr/>
        </p:nvSpPr>
        <p:spPr>
          <a:xfrm>
            <a:off x="4985488" y="602354"/>
            <a:ext cx="665173" cy="665043"/>
          </a:xfrm>
          <a:custGeom>
            <a:avLst/>
            <a:gdLst>
              <a:gd name="connsiteX0" fmla="*/ 659219 w 723014"/>
              <a:gd name="connsiteY0" fmla="*/ 1545 h 692661"/>
              <a:gd name="connsiteX1" fmla="*/ 606056 w 723014"/>
              <a:gd name="connsiteY1" fmla="*/ 12177 h 692661"/>
              <a:gd name="connsiteX2" fmla="*/ 574158 w 723014"/>
              <a:gd name="connsiteY2" fmla="*/ 33442 h 692661"/>
              <a:gd name="connsiteX3" fmla="*/ 467833 w 723014"/>
              <a:gd name="connsiteY3" fmla="*/ 54707 h 692661"/>
              <a:gd name="connsiteX4" fmla="*/ 404038 w 723014"/>
              <a:gd name="connsiteY4" fmla="*/ 75972 h 692661"/>
              <a:gd name="connsiteX5" fmla="*/ 318977 w 723014"/>
              <a:gd name="connsiteY5" fmla="*/ 139768 h 692661"/>
              <a:gd name="connsiteX6" fmla="*/ 287079 w 723014"/>
              <a:gd name="connsiteY6" fmla="*/ 150400 h 692661"/>
              <a:gd name="connsiteX7" fmla="*/ 233917 w 723014"/>
              <a:gd name="connsiteY7" fmla="*/ 139768 h 692661"/>
              <a:gd name="connsiteX8" fmla="*/ 202019 w 723014"/>
              <a:gd name="connsiteY8" fmla="*/ 129135 h 692661"/>
              <a:gd name="connsiteX9" fmla="*/ 116958 w 723014"/>
              <a:gd name="connsiteY9" fmla="*/ 139768 h 692661"/>
              <a:gd name="connsiteX10" fmla="*/ 74428 w 723014"/>
              <a:gd name="connsiteY10" fmla="*/ 192931 h 692661"/>
              <a:gd name="connsiteX11" fmla="*/ 53163 w 723014"/>
              <a:gd name="connsiteY11" fmla="*/ 224828 h 692661"/>
              <a:gd name="connsiteX12" fmla="*/ 21265 w 723014"/>
              <a:gd name="connsiteY12" fmla="*/ 320521 h 692661"/>
              <a:gd name="connsiteX13" fmla="*/ 10633 w 723014"/>
              <a:gd name="connsiteY13" fmla="*/ 352419 h 692661"/>
              <a:gd name="connsiteX14" fmla="*/ 0 w 723014"/>
              <a:gd name="connsiteY14" fmla="*/ 448112 h 692661"/>
              <a:gd name="connsiteX15" fmla="*/ 10633 w 723014"/>
              <a:gd name="connsiteY15" fmla="*/ 522540 h 692661"/>
              <a:gd name="connsiteX16" fmla="*/ 95693 w 723014"/>
              <a:gd name="connsiteY16" fmla="*/ 596968 h 692661"/>
              <a:gd name="connsiteX17" fmla="*/ 265814 w 723014"/>
              <a:gd name="connsiteY17" fmla="*/ 628865 h 692661"/>
              <a:gd name="connsiteX18" fmla="*/ 297712 w 723014"/>
              <a:gd name="connsiteY18" fmla="*/ 650131 h 692661"/>
              <a:gd name="connsiteX19" fmla="*/ 361507 w 723014"/>
              <a:gd name="connsiteY19" fmla="*/ 671396 h 692661"/>
              <a:gd name="connsiteX20" fmla="*/ 435935 w 723014"/>
              <a:gd name="connsiteY20" fmla="*/ 692661 h 692661"/>
              <a:gd name="connsiteX21" fmla="*/ 478465 w 723014"/>
              <a:gd name="connsiteY21" fmla="*/ 682028 h 692661"/>
              <a:gd name="connsiteX22" fmla="*/ 489098 w 723014"/>
              <a:gd name="connsiteY22" fmla="*/ 650131 h 692661"/>
              <a:gd name="connsiteX23" fmla="*/ 531628 w 723014"/>
              <a:gd name="connsiteY23" fmla="*/ 596968 h 692661"/>
              <a:gd name="connsiteX24" fmla="*/ 552893 w 723014"/>
              <a:gd name="connsiteY24" fmla="*/ 533172 h 692661"/>
              <a:gd name="connsiteX25" fmla="*/ 563526 w 723014"/>
              <a:gd name="connsiteY25" fmla="*/ 501275 h 692661"/>
              <a:gd name="connsiteX26" fmla="*/ 574158 w 723014"/>
              <a:gd name="connsiteY26" fmla="*/ 373684 h 692661"/>
              <a:gd name="connsiteX27" fmla="*/ 659219 w 723014"/>
              <a:gd name="connsiteY27" fmla="*/ 299256 h 692661"/>
              <a:gd name="connsiteX28" fmla="*/ 680484 w 723014"/>
              <a:gd name="connsiteY28" fmla="*/ 267358 h 692661"/>
              <a:gd name="connsiteX29" fmla="*/ 712382 w 723014"/>
              <a:gd name="connsiteY29" fmla="*/ 246093 h 692661"/>
              <a:gd name="connsiteX30" fmla="*/ 723014 w 723014"/>
              <a:gd name="connsiteY30" fmla="*/ 139768 h 692661"/>
              <a:gd name="connsiteX31" fmla="*/ 712382 w 723014"/>
              <a:gd name="connsiteY31" fmla="*/ 54707 h 692661"/>
              <a:gd name="connsiteX32" fmla="*/ 680484 w 723014"/>
              <a:gd name="connsiteY32" fmla="*/ 44075 h 692661"/>
              <a:gd name="connsiteX33" fmla="*/ 659219 w 723014"/>
              <a:gd name="connsiteY33" fmla="*/ 1545 h 69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3014" h="692661">
                <a:moveTo>
                  <a:pt x="659219" y="1545"/>
                </a:moveTo>
                <a:cubicBezTo>
                  <a:pt x="646814" y="-3771"/>
                  <a:pt x="622977" y="5832"/>
                  <a:pt x="606056" y="12177"/>
                </a:cubicBezTo>
                <a:cubicBezTo>
                  <a:pt x="594091" y="16664"/>
                  <a:pt x="586372" y="29684"/>
                  <a:pt x="574158" y="33442"/>
                </a:cubicBezTo>
                <a:cubicBezTo>
                  <a:pt x="539613" y="44071"/>
                  <a:pt x="502122" y="43277"/>
                  <a:pt x="467833" y="54707"/>
                </a:cubicBezTo>
                <a:lnTo>
                  <a:pt x="404038" y="75972"/>
                </a:lnTo>
                <a:cubicBezTo>
                  <a:pt x="378848" y="101162"/>
                  <a:pt x="355044" y="127746"/>
                  <a:pt x="318977" y="139768"/>
                </a:cubicBezTo>
                <a:lnTo>
                  <a:pt x="287079" y="150400"/>
                </a:lnTo>
                <a:cubicBezTo>
                  <a:pt x="269358" y="146856"/>
                  <a:pt x="251449" y="144151"/>
                  <a:pt x="233917" y="139768"/>
                </a:cubicBezTo>
                <a:cubicBezTo>
                  <a:pt x="223044" y="137050"/>
                  <a:pt x="213227" y="129135"/>
                  <a:pt x="202019" y="129135"/>
                </a:cubicBezTo>
                <a:cubicBezTo>
                  <a:pt x="173445" y="129135"/>
                  <a:pt x="145312" y="136224"/>
                  <a:pt x="116958" y="139768"/>
                </a:cubicBezTo>
                <a:cubicBezTo>
                  <a:pt x="51508" y="237942"/>
                  <a:pt x="135029" y="117179"/>
                  <a:pt x="74428" y="192931"/>
                </a:cubicBezTo>
                <a:cubicBezTo>
                  <a:pt x="66445" y="202909"/>
                  <a:pt x="60251" y="214196"/>
                  <a:pt x="53163" y="224828"/>
                </a:cubicBezTo>
                <a:lnTo>
                  <a:pt x="21265" y="320521"/>
                </a:lnTo>
                <a:lnTo>
                  <a:pt x="10633" y="352419"/>
                </a:lnTo>
                <a:cubicBezTo>
                  <a:pt x="7089" y="384317"/>
                  <a:pt x="0" y="416018"/>
                  <a:pt x="0" y="448112"/>
                </a:cubicBezTo>
                <a:cubicBezTo>
                  <a:pt x="0" y="473173"/>
                  <a:pt x="3432" y="498536"/>
                  <a:pt x="10633" y="522540"/>
                </a:cubicBezTo>
                <a:cubicBezTo>
                  <a:pt x="20281" y="554701"/>
                  <a:pt x="72851" y="589354"/>
                  <a:pt x="95693" y="596968"/>
                </a:cubicBezTo>
                <a:cubicBezTo>
                  <a:pt x="193280" y="629496"/>
                  <a:pt x="137185" y="616003"/>
                  <a:pt x="265814" y="628865"/>
                </a:cubicBezTo>
                <a:cubicBezTo>
                  <a:pt x="276447" y="635954"/>
                  <a:pt x="286034" y="644941"/>
                  <a:pt x="297712" y="650131"/>
                </a:cubicBezTo>
                <a:cubicBezTo>
                  <a:pt x="318195" y="659235"/>
                  <a:pt x="340242" y="664308"/>
                  <a:pt x="361507" y="671396"/>
                </a:cubicBezTo>
                <a:cubicBezTo>
                  <a:pt x="407261" y="686647"/>
                  <a:pt x="382542" y="679312"/>
                  <a:pt x="435935" y="692661"/>
                </a:cubicBezTo>
                <a:cubicBezTo>
                  <a:pt x="450112" y="689117"/>
                  <a:pt x="467054" y="691157"/>
                  <a:pt x="478465" y="682028"/>
                </a:cubicBezTo>
                <a:cubicBezTo>
                  <a:pt x="487217" y="675027"/>
                  <a:pt x="483332" y="659741"/>
                  <a:pt x="489098" y="650131"/>
                </a:cubicBezTo>
                <a:cubicBezTo>
                  <a:pt x="526966" y="587018"/>
                  <a:pt x="495156" y="679030"/>
                  <a:pt x="531628" y="596968"/>
                </a:cubicBezTo>
                <a:cubicBezTo>
                  <a:pt x="540732" y="576484"/>
                  <a:pt x="545804" y="554437"/>
                  <a:pt x="552893" y="533172"/>
                </a:cubicBezTo>
                <a:lnTo>
                  <a:pt x="563526" y="501275"/>
                </a:lnTo>
                <a:cubicBezTo>
                  <a:pt x="567070" y="458745"/>
                  <a:pt x="559954" y="413929"/>
                  <a:pt x="574158" y="373684"/>
                </a:cubicBezTo>
                <a:cubicBezTo>
                  <a:pt x="583727" y="346571"/>
                  <a:pt x="633305" y="316532"/>
                  <a:pt x="659219" y="299256"/>
                </a:cubicBezTo>
                <a:cubicBezTo>
                  <a:pt x="666307" y="288623"/>
                  <a:pt x="671448" y="276394"/>
                  <a:pt x="680484" y="267358"/>
                </a:cubicBezTo>
                <a:cubicBezTo>
                  <a:pt x="689520" y="258322"/>
                  <a:pt x="708341" y="258216"/>
                  <a:pt x="712382" y="246093"/>
                </a:cubicBezTo>
                <a:cubicBezTo>
                  <a:pt x="723646" y="212302"/>
                  <a:pt x="719470" y="175210"/>
                  <a:pt x="723014" y="139768"/>
                </a:cubicBezTo>
                <a:cubicBezTo>
                  <a:pt x="719470" y="111414"/>
                  <a:pt x="723987" y="80819"/>
                  <a:pt x="712382" y="54707"/>
                </a:cubicBezTo>
                <a:cubicBezTo>
                  <a:pt x="707830" y="44465"/>
                  <a:pt x="689236" y="51076"/>
                  <a:pt x="680484" y="44075"/>
                </a:cubicBezTo>
                <a:cubicBezTo>
                  <a:pt x="670505" y="36092"/>
                  <a:pt x="671624" y="6861"/>
                  <a:pt x="659219" y="1545"/>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p:cNvSpPr txBox="1"/>
          <p:nvPr/>
        </p:nvSpPr>
        <p:spPr>
          <a:xfrm>
            <a:off x="5141811" y="764699"/>
            <a:ext cx="352527" cy="354606"/>
          </a:xfrm>
          <a:prstGeom prst="rect">
            <a:avLst/>
          </a:prstGeom>
          <a:noFill/>
          <a:ln>
            <a:noFill/>
          </a:ln>
        </p:spPr>
        <p:txBody>
          <a:bodyPr wrap="none" rtlCol="0">
            <a:spAutoFit/>
          </a:bodyPr>
          <a:lstStyle/>
          <a:p>
            <a:r>
              <a:rPr lang="fr-BE" dirty="0" smtClean="0">
                <a:solidFill>
                  <a:srgbClr val="FFFF00"/>
                </a:solidFill>
              </a:rPr>
              <a:t>CJ</a:t>
            </a:r>
            <a:endParaRPr lang="fr-BE" dirty="0">
              <a:solidFill>
                <a:srgbClr val="FFFF00"/>
              </a:solidFill>
            </a:endParaRPr>
          </a:p>
        </p:txBody>
      </p:sp>
      <p:graphicFrame>
        <p:nvGraphicFramePr>
          <p:cNvPr id="6" name="Objet 5"/>
          <p:cNvGraphicFramePr>
            <a:graphicFrameLocks noChangeAspect="1"/>
          </p:cNvGraphicFramePr>
          <p:nvPr>
            <p:extLst>
              <p:ext uri="{D42A27DB-BD31-4B8C-83A1-F6EECF244321}">
                <p14:modId xmlns:p14="http://schemas.microsoft.com/office/powerpoint/2010/main" val="2472742433"/>
              </p:ext>
            </p:extLst>
          </p:nvPr>
        </p:nvGraphicFramePr>
        <p:xfrm>
          <a:off x="7098619" y="4911793"/>
          <a:ext cx="1241020" cy="1109116"/>
        </p:xfrm>
        <a:graphic>
          <a:graphicData uri="http://schemas.openxmlformats.org/presentationml/2006/ole">
            <mc:AlternateContent xmlns:mc="http://schemas.openxmlformats.org/markup-compatibility/2006">
              <mc:Choice xmlns:v="urn:schemas-microsoft-com:vml" Requires="v">
                <p:oleObj spid="_x0000_s9281" name="Photo Editor Photo" r:id="rId4" imgW="7485714" imgH="6687483" progId="MSPhotoEd.3">
                  <p:embed/>
                </p:oleObj>
              </mc:Choice>
              <mc:Fallback>
                <p:oleObj name="Photo Editor Photo" r:id="rId4" imgW="7485714" imgH="6687483" progId="MSPhotoEd.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619" y="4911793"/>
                        <a:ext cx="1241020" cy="1109116"/>
                      </a:xfrm>
                      <a:prstGeom prst="rect">
                        <a:avLst/>
                      </a:prstGeom>
                      <a:noFill/>
                      <a:ln w="9525" cmpd="sng">
                        <a:solidFill>
                          <a:srgbClr val="A50021"/>
                        </a:solidFill>
                        <a:miter lim="800000"/>
                        <a:headEnd/>
                        <a:tailEnd/>
                      </a:ln>
                      <a:effectLst/>
                    </p:spPr>
                  </p:pic>
                </p:oleObj>
              </mc:Fallback>
            </mc:AlternateContent>
          </a:graphicData>
        </a:graphic>
      </p:graphicFrame>
      <p:pic>
        <p:nvPicPr>
          <p:cNvPr id="7" name="Picture 2" descr="FIG 2_1 h"/>
          <p:cNvPicPr>
            <a:picLocks noChangeAspect="1" noChangeArrowheads="1"/>
          </p:cNvPicPr>
          <p:nvPr/>
        </p:nvPicPr>
        <p:blipFill>
          <a:blip r:embed="rId6" cstate="print"/>
          <a:srcRect/>
          <a:stretch>
            <a:fillRect/>
          </a:stretch>
        </p:blipFill>
        <p:spPr bwMode="auto">
          <a:xfrm>
            <a:off x="1303982" y="1767377"/>
            <a:ext cx="3181294" cy="2259632"/>
          </a:xfrm>
          <a:prstGeom prst="rect">
            <a:avLst/>
          </a:prstGeom>
          <a:noFill/>
        </p:spPr>
      </p:pic>
      <p:sp>
        <p:nvSpPr>
          <p:cNvPr id="8" name="Text Box 11"/>
          <p:cNvSpPr txBox="1">
            <a:spLocks noChangeArrowheads="1"/>
          </p:cNvSpPr>
          <p:nvPr/>
        </p:nvSpPr>
        <p:spPr bwMode="auto">
          <a:xfrm>
            <a:off x="2269262" y="763534"/>
            <a:ext cx="1440160" cy="366713"/>
          </a:xfrm>
          <a:prstGeom prst="rect">
            <a:avLst/>
          </a:prstGeom>
          <a:solidFill>
            <a:srgbClr val="FFFF00"/>
          </a:solidFill>
          <a:ln w="9525">
            <a:solidFill>
              <a:schemeClr val="tx1"/>
            </a:solidFill>
            <a:miter lim="800000"/>
            <a:headEnd type="none" w="sm" len="sm"/>
            <a:tailEnd type="none" w="sm" len="sm"/>
          </a:ln>
          <a:effectLst/>
        </p:spPr>
        <p:txBody>
          <a:bodyPr wrap="square">
            <a:spAutoFit/>
          </a:bodyPr>
          <a:lstStyle/>
          <a:p>
            <a:pPr>
              <a:defRPr/>
            </a:pPr>
            <a:r>
              <a:rPr lang="fr-FR" sz="1800" dirty="0" err="1" smtClean="0">
                <a:latin typeface="Arial Narrow" panose="020B0606020202030204" pitchFamily="34" charset="0"/>
              </a:rPr>
              <a:t>Progesterone</a:t>
            </a:r>
            <a:endParaRPr lang="fr-FR" sz="2000" dirty="0">
              <a:effectLst>
                <a:outerShdw blurRad="38100" dist="38100" dir="2700000" algn="tl">
                  <a:srgbClr val="000000"/>
                </a:outerShdw>
              </a:effectLst>
              <a:latin typeface="Arial Narrow" pitchFamily="34" charset="0"/>
            </a:endParaRPr>
          </a:p>
        </p:txBody>
      </p:sp>
      <p:sp>
        <p:nvSpPr>
          <p:cNvPr id="9" name="Line 50"/>
          <p:cNvSpPr>
            <a:spLocks noChangeShapeType="1"/>
          </p:cNvSpPr>
          <p:nvPr/>
        </p:nvSpPr>
        <p:spPr bwMode="auto">
          <a:xfrm flipH="1">
            <a:off x="3758722" y="946891"/>
            <a:ext cx="1383088" cy="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10" name="Line 50"/>
          <p:cNvSpPr>
            <a:spLocks noChangeShapeType="1"/>
          </p:cNvSpPr>
          <p:nvPr/>
        </p:nvSpPr>
        <p:spPr bwMode="auto">
          <a:xfrm flipH="1">
            <a:off x="3464222" y="1130247"/>
            <a:ext cx="0" cy="1141186"/>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11" name="Line 50"/>
          <p:cNvSpPr>
            <a:spLocks noChangeShapeType="1"/>
          </p:cNvSpPr>
          <p:nvPr/>
        </p:nvSpPr>
        <p:spPr bwMode="auto">
          <a:xfrm flipH="1">
            <a:off x="2456110" y="1130247"/>
            <a:ext cx="0" cy="163430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12" name="Text Box 11"/>
          <p:cNvSpPr txBox="1">
            <a:spLocks noChangeArrowheads="1"/>
          </p:cNvSpPr>
          <p:nvPr/>
        </p:nvSpPr>
        <p:spPr bwMode="auto">
          <a:xfrm>
            <a:off x="2600126" y="1267395"/>
            <a:ext cx="720080" cy="366713"/>
          </a:xfrm>
          <a:prstGeom prst="rect">
            <a:avLst/>
          </a:prstGeom>
          <a:noFill/>
          <a:ln w="9525">
            <a:solidFill>
              <a:schemeClr val="tx1"/>
            </a:solidFill>
            <a:miter lim="800000"/>
            <a:headEnd type="none" w="sm" len="sm"/>
            <a:tailEnd type="none" w="sm" len="sm"/>
          </a:ln>
          <a:effectLst/>
        </p:spPr>
        <p:txBody>
          <a:bodyPr wrap="square">
            <a:spAutoFit/>
          </a:bodyPr>
          <a:lstStyle/>
          <a:p>
            <a:pPr>
              <a:defRPr/>
            </a:pPr>
            <a:r>
              <a:rPr lang="fr-FR" sz="1800" dirty="0" smtClean="0">
                <a:latin typeface="Arial Narrow" panose="020B0606020202030204" pitchFamily="34" charset="0"/>
              </a:rPr>
              <a:t>&lt; 12 J</a:t>
            </a:r>
            <a:endParaRPr lang="fr-FR" sz="2000" dirty="0">
              <a:effectLst>
                <a:outerShdw blurRad="38100" dist="38100" dir="2700000" algn="tl">
                  <a:srgbClr val="000000"/>
                </a:outerShdw>
              </a:effectLst>
              <a:latin typeface="Arial Narrow" pitchFamily="34" charset="0"/>
            </a:endParaRPr>
          </a:p>
        </p:txBody>
      </p:sp>
      <p:sp>
        <p:nvSpPr>
          <p:cNvPr id="13" name="Line 50"/>
          <p:cNvSpPr>
            <a:spLocks noChangeShapeType="1"/>
          </p:cNvSpPr>
          <p:nvPr/>
        </p:nvSpPr>
        <p:spPr bwMode="auto">
          <a:xfrm flipH="1">
            <a:off x="3464222" y="3135529"/>
            <a:ext cx="0" cy="1008112"/>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14" name="Line 50"/>
          <p:cNvSpPr>
            <a:spLocks noChangeShapeType="1"/>
          </p:cNvSpPr>
          <p:nvPr/>
        </p:nvSpPr>
        <p:spPr bwMode="auto">
          <a:xfrm flipH="1">
            <a:off x="2456110" y="3169224"/>
            <a:ext cx="0" cy="974417"/>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15" name="Text Box 11"/>
          <p:cNvSpPr txBox="1">
            <a:spLocks noChangeArrowheads="1"/>
          </p:cNvSpPr>
          <p:nvPr/>
        </p:nvSpPr>
        <p:spPr bwMode="auto">
          <a:xfrm>
            <a:off x="3015474" y="4143641"/>
            <a:ext cx="1293487" cy="369332"/>
          </a:xfrm>
          <a:prstGeom prst="rect">
            <a:avLst/>
          </a:prstGeom>
          <a:solidFill>
            <a:srgbClr val="FF00FF"/>
          </a:solidFill>
          <a:ln w="9525">
            <a:solidFill>
              <a:schemeClr val="tx1"/>
            </a:solidFill>
            <a:miter lim="800000"/>
            <a:headEnd type="none" w="sm" len="sm"/>
            <a:tailEnd type="none" w="sm" len="sm"/>
          </a:ln>
          <a:effectLst/>
        </p:spPr>
        <p:txBody>
          <a:bodyPr wrap="square">
            <a:spAutoFit/>
          </a:bodyPr>
          <a:lstStyle/>
          <a:p>
            <a:pPr>
              <a:defRPr/>
            </a:pPr>
            <a:r>
              <a:rPr lang="fr-FR" sz="1800" dirty="0" smtClean="0">
                <a:latin typeface="Arial Narrow" panose="020B0606020202030204" pitchFamily="34" charset="0"/>
              </a:rPr>
              <a:t>R </a:t>
            </a:r>
            <a:r>
              <a:rPr lang="fr-FR" sz="1800" dirty="0" err="1" smtClean="0">
                <a:latin typeface="Arial Narrow" panose="020B0606020202030204" pitchFamily="34" charset="0"/>
              </a:rPr>
              <a:t>oxytocin</a:t>
            </a:r>
            <a:r>
              <a:rPr lang="fr-FR" sz="1800" dirty="0" smtClean="0">
                <a:latin typeface="Arial Narrow" panose="020B0606020202030204" pitchFamily="34" charset="0"/>
              </a:rPr>
              <a:t> </a:t>
            </a:r>
            <a:endParaRPr lang="fr-FR" sz="2000" dirty="0">
              <a:effectLst>
                <a:outerShdw blurRad="38100" dist="38100" dir="2700000" algn="tl">
                  <a:srgbClr val="000000"/>
                </a:outerShdw>
              </a:effectLst>
              <a:latin typeface="Arial Narrow" pitchFamily="34" charset="0"/>
            </a:endParaRPr>
          </a:p>
        </p:txBody>
      </p:sp>
      <p:sp>
        <p:nvSpPr>
          <p:cNvPr id="16" name="Text Box 11"/>
          <p:cNvSpPr txBox="1">
            <a:spLocks noChangeArrowheads="1"/>
          </p:cNvSpPr>
          <p:nvPr/>
        </p:nvSpPr>
        <p:spPr bwMode="auto">
          <a:xfrm>
            <a:off x="1303982" y="4151473"/>
            <a:ext cx="1561169" cy="369332"/>
          </a:xfrm>
          <a:prstGeom prst="rect">
            <a:avLst/>
          </a:prstGeom>
          <a:solidFill>
            <a:srgbClr val="008000"/>
          </a:solidFill>
          <a:ln w="9525">
            <a:solidFill>
              <a:schemeClr val="tx1"/>
            </a:solidFill>
            <a:miter lim="800000"/>
            <a:headEnd type="none" w="sm" len="sm"/>
            <a:tailEnd type="none" w="sm" len="sm"/>
          </a:ln>
          <a:effectLst/>
        </p:spPr>
        <p:txBody>
          <a:bodyPr wrap="square">
            <a:spAutoFit/>
          </a:bodyPr>
          <a:lstStyle/>
          <a:p>
            <a:pPr>
              <a:defRPr/>
            </a:pPr>
            <a:r>
              <a:rPr lang="fr-FR" sz="1800" dirty="0" err="1" smtClean="0">
                <a:solidFill>
                  <a:schemeClr val="bg1"/>
                </a:solidFill>
                <a:latin typeface="Arial Narrow" panose="020B0606020202030204" pitchFamily="34" charset="0"/>
              </a:rPr>
              <a:t>Phospholipids</a:t>
            </a:r>
            <a:endParaRPr lang="fr-FR" sz="2000" dirty="0">
              <a:solidFill>
                <a:schemeClr val="bg1"/>
              </a:solidFill>
              <a:effectLst>
                <a:outerShdw blurRad="38100" dist="38100" dir="2700000" algn="tl">
                  <a:srgbClr val="000000"/>
                </a:outerShdw>
              </a:effectLst>
              <a:latin typeface="Arial Narrow" pitchFamily="34" charset="0"/>
            </a:endParaRPr>
          </a:p>
        </p:txBody>
      </p:sp>
      <p:sp>
        <p:nvSpPr>
          <p:cNvPr id="17" name="Rectangle 16"/>
          <p:cNvSpPr/>
          <p:nvPr/>
        </p:nvSpPr>
        <p:spPr>
          <a:xfrm>
            <a:off x="3320206" y="2271433"/>
            <a:ext cx="342011" cy="86409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17"/>
          <p:cNvSpPr/>
          <p:nvPr/>
        </p:nvSpPr>
        <p:spPr>
          <a:xfrm>
            <a:off x="2258115" y="2750236"/>
            <a:ext cx="342011" cy="432048"/>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p:cNvSpPr/>
          <p:nvPr/>
        </p:nvSpPr>
        <p:spPr>
          <a:xfrm>
            <a:off x="5687292" y="602354"/>
            <a:ext cx="513234" cy="516951"/>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Text Box 11"/>
          <p:cNvSpPr txBox="1">
            <a:spLocks noChangeArrowheads="1"/>
          </p:cNvSpPr>
          <p:nvPr/>
        </p:nvSpPr>
        <p:spPr bwMode="auto">
          <a:xfrm>
            <a:off x="4860032" y="3085835"/>
            <a:ext cx="1440160" cy="369332"/>
          </a:xfrm>
          <a:prstGeom prst="rect">
            <a:avLst/>
          </a:prstGeom>
          <a:solidFill>
            <a:srgbClr val="FFC000"/>
          </a:solidFill>
          <a:ln w="9525">
            <a:solidFill>
              <a:schemeClr val="tx1"/>
            </a:solidFill>
            <a:miter lim="800000"/>
            <a:headEnd type="none" w="sm" len="sm"/>
            <a:tailEnd type="none" w="sm" len="sm"/>
          </a:ln>
          <a:effectLst/>
        </p:spPr>
        <p:txBody>
          <a:bodyPr wrap="square">
            <a:spAutoFit/>
          </a:bodyPr>
          <a:lstStyle/>
          <a:p>
            <a:pPr>
              <a:defRPr/>
            </a:pPr>
            <a:r>
              <a:rPr lang="fr-FR" sz="1800" dirty="0" err="1" smtClean="0">
                <a:latin typeface="Arial Narrow" panose="020B0606020202030204" pitchFamily="34" charset="0"/>
              </a:rPr>
              <a:t>Oestrogens</a:t>
            </a:r>
            <a:endParaRPr lang="fr-FR" sz="2000" dirty="0">
              <a:effectLst>
                <a:outerShdw blurRad="38100" dist="38100" dir="2700000" algn="tl">
                  <a:srgbClr val="000000"/>
                </a:outerShdw>
              </a:effectLst>
              <a:latin typeface="Arial Narrow" pitchFamily="34" charset="0"/>
            </a:endParaRPr>
          </a:p>
        </p:txBody>
      </p:sp>
      <p:sp>
        <p:nvSpPr>
          <p:cNvPr id="21" name="Line 50"/>
          <p:cNvSpPr>
            <a:spLocks noChangeShapeType="1"/>
          </p:cNvSpPr>
          <p:nvPr/>
        </p:nvSpPr>
        <p:spPr bwMode="auto">
          <a:xfrm flipH="1">
            <a:off x="5943910" y="1130247"/>
            <a:ext cx="15650" cy="1955588"/>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22" name="Text Box 11"/>
          <p:cNvSpPr txBox="1">
            <a:spLocks noChangeArrowheads="1"/>
          </p:cNvSpPr>
          <p:nvPr/>
        </p:nvSpPr>
        <p:spPr bwMode="auto">
          <a:xfrm>
            <a:off x="1295844" y="5646517"/>
            <a:ext cx="1693497" cy="369332"/>
          </a:xfrm>
          <a:prstGeom prst="rect">
            <a:avLst/>
          </a:prstGeom>
          <a:solidFill>
            <a:srgbClr val="008000"/>
          </a:solidFill>
          <a:ln w="9525">
            <a:solidFill>
              <a:schemeClr val="tx1"/>
            </a:solidFill>
            <a:miter lim="800000"/>
            <a:headEnd type="none" w="sm" len="sm"/>
            <a:tailEnd type="none" w="sm" len="sm"/>
          </a:ln>
          <a:effectLst/>
        </p:spPr>
        <p:txBody>
          <a:bodyPr wrap="square">
            <a:spAutoFit/>
          </a:bodyPr>
          <a:lstStyle/>
          <a:p>
            <a:pPr>
              <a:defRPr/>
            </a:pPr>
            <a:r>
              <a:rPr lang="fr-FR" sz="1800" dirty="0" err="1" smtClean="0">
                <a:solidFill>
                  <a:schemeClr val="bg1"/>
                </a:solidFill>
                <a:latin typeface="Arial Narrow" panose="020B0606020202030204" pitchFamily="34" charset="0"/>
              </a:rPr>
              <a:t>Arachidonic</a:t>
            </a:r>
            <a:r>
              <a:rPr lang="fr-FR" sz="1800" dirty="0" smtClean="0">
                <a:solidFill>
                  <a:schemeClr val="bg1"/>
                </a:solidFill>
                <a:latin typeface="Arial Narrow" panose="020B0606020202030204" pitchFamily="34" charset="0"/>
              </a:rPr>
              <a:t> </a:t>
            </a:r>
            <a:r>
              <a:rPr lang="fr-FR" sz="1800" dirty="0" err="1" smtClean="0">
                <a:solidFill>
                  <a:schemeClr val="bg1"/>
                </a:solidFill>
                <a:latin typeface="Arial Narrow" panose="020B0606020202030204" pitchFamily="34" charset="0"/>
              </a:rPr>
              <a:t>acid</a:t>
            </a:r>
            <a:endParaRPr lang="fr-FR" sz="2000" dirty="0">
              <a:solidFill>
                <a:schemeClr val="bg1"/>
              </a:solidFill>
              <a:effectLst>
                <a:outerShdw blurRad="38100" dist="38100" dir="2700000" algn="tl">
                  <a:srgbClr val="000000"/>
                </a:outerShdw>
              </a:effectLst>
              <a:latin typeface="Arial Narrow" pitchFamily="34" charset="0"/>
            </a:endParaRPr>
          </a:p>
        </p:txBody>
      </p:sp>
      <p:sp>
        <p:nvSpPr>
          <p:cNvPr id="23" name="Line 50"/>
          <p:cNvSpPr>
            <a:spLocks noChangeShapeType="1"/>
          </p:cNvSpPr>
          <p:nvPr/>
        </p:nvSpPr>
        <p:spPr bwMode="auto">
          <a:xfrm flipH="1">
            <a:off x="2232257" y="4520806"/>
            <a:ext cx="0" cy="1098168"/>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24" name="Text Box 9"/>
          <p:cNvSpPr txBox="1">
            <a:spLocks noChangeArrowheads="1"/>
          </p:cNvSpPr>
          <p:nvPr/>
        </p:nvSpPr>
        <p:spPr bwMode="auto">
          <a:xfrm>
            <a:off x="5599503" y="5618974"/>
            <a:ext cx="903706" cy="396875"/>
          </a:xfrm>
          <a:prstGeom prst="rect">
            <a:avLst/>
          </a:prstGeom>
          <a:solidFill>
            <a:srgbClr val="008000"/>
          </a:solidFill>
          <a:ln w="6350">
            <a:solidFill>
              <a:schemeClr val="tx1"/>
            </a:solidFill>
            <a:miter lim="800000"/>
            <a:headEnd type="none" w="sm" len="sm"/>
            <a:tailEnd type="none" w="sm" len="sm"/>
          </a:ln>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fr-FR" altLang="fr-FR" sz="2000">
                <a:solidFill>
                  <a:schemeClr val="bg1"/>
                </a:solidFill>
                <a:latin typeface="Arial Narrow" panose="020B0606020202030204" pitchFamily="34" charset="0"/>
              </a:rPr>
              <a:t>PGF2a</a:t>
            </a:r>
          </a:p>
        </p:txBody>
      </p:sp>
      <p:sp>
        <p:nvSpPr>
          <p:cNvPr id="25" name="Line 50"/>
          <p:cNvSpPr>
            <a:spLocks noChangeShapeType="1"/>
          </p:cNvSpPr>
          <p:nvPr/>
        </p:nvSpPr>
        <p:spPr bwMode="auto">
          <a:xfrm>
            <a:off x="2989341" y="5856215"/>
            <a:ext cx="2610162" cy="15618"/>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26" name="Text Box 11"/>
          <p:cNvSpPr txBox="1">
            <a:spLocks noChangeArrowheads="1"/>
          </p:cNvSpPr>
          <p:nvPr/>
        </p:nvSpPr>
        <p:spPr bwMode="auto">
          <a:xfrm>
            <a:off x="3586895" y="4643844"/>
            <a:ext cx="1561169" cy="369332"/>
          </a:xfrm>
          <a:prstGeom prst="rect">
            <a:avLst/>
          </a:prstGeom>
          <a:noFill/>
          <a:ln w="9525">
            <a:solidFill>
              <a:schemeClr val="tx1"/>
            </a:solidFill>
            <a:miter lim="800000"/>
            <a:headEnd type="none" w="sm" len="sm"/>
            <a:tailEnd type="none" w="sm" len="sm"/>
          </a:ln>
          <a:effectLst/>
        </p:spPr>
        <p:txBody>
          <a:bodyPr wrap="square">
            <a:spAutoFit/>
          </a:bodyPr>
          <a:lstStyle/>
          <a:p>
            <a:pPr>
              <a:defRPr/>
            </a:pPr>
            <a:r>
              <a:rPr lang="fr-FR" sz="1800" dirty="0" smtClean="0">
                <a:latin typeface="Arial Narrow" panose="020B0606020202030204" pitchFamily="34" charset="0"/>
              </a:rPr>
              <a:t>Phospholipase</a:t>
            </a:r>
            <a:endParaRPr lang="fr-FR" sz="2000" dirty="0">
              <a:effectLst>
                <a:outerShdw blurRad="38100" dist="38100" dir="2700000" algn="tl">
                  <a:srgbClr val="000000"/>
                </a:outerShdw>
              </a:effectLst>
              <a:latin typeface="Arial Narrow" pitchFamily="34" charset="0"/>
            </a:endParaRPr>
          </a:p>
        </p:txBody>
      </p:sp>
      <p:sp>
        <p:nvSpPr>
          <p:cNvPr id="27" name="Line 50"/>
          <p:cNvSpPr>
            <a:spLocks noChangeShapeType="1"/>
          </p:cNvSpPr>
          <p:nvPr/>
        </p:nvSpPr>
        <p:spPr bwMode="auto">
          <a:xfrm flipH="1">
            <a:off x="2232256" y="4797152"/>
            <a:ext cx="1354638" cy="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28" name="Text Box 11"/>
          <p:cNvSpPr txBox="1">
            <a:spLocks noChangeArrowheads="1"/>
          </p:cNvSpPr>
          <p:nvPr/>
        </p:nvSpPr>
        <p:spPr bwMode="auto">
          <a:xfrm>
            <a:off x="3527057" y="5087282"/>
            <a:ext cx="2585360" cy="369332"/>
          </a:xfrm>
          <a:prstGeom prst="rect">
            <a:avLst/>
          </a:prstGeom>
          <a:noFill/>
          <a:ln w="9525">
            <a:solidFill>
              <a:schemeClr val="tx1"/>
            </a:solidFill>
            <a:miter lim="800000"/>
            <a:headEnd type="none" w="sm" len="sm"/>
            <a:tailEnd type="none" w="sm" len="sm"/>
          </a:ln>
          <a:effectLst/>
        </p:spPr>
        <p:txBody>
          <a:bodyPr wrap="square">
            <a:spAutoFit/>
          </a:bodyPr>
          <a:lstStyle/>
          <a:p>
            <a:pPr>
              <a:defRPr/>
            </a:pPr>
            <a:r>
              <a:rPr lang="fr-FR" sz="1800" dirty="0" smtClean="0">
                <a:latin typeface="Arial Narrow" panose="020B0606020202030204" pitchFamily="34" charset="0"/>
              </a:rPr>
              <a:t>Prostaglandine </a:t>
            </a:r>
            <a:r>
              <a:rPr lang="fr-FR" sz="1800" dirty="0" err="1" smtClean="0">
                <a:latin typeface="Arial Narrow" panose="020B0606020202030204" pitchFamily="34" charset="0"/>
              </a:rPr>
              <a:t>synthetase</a:t>
            </a:r>
            <a:endParaRPr lang="fr-FR" sz="2000" dirty="0">
              <a:effectLst>
                <a:outerShdw blurRad="38100" dist="38100" dir="2700000" algn="tl">
                  <a:srgbClr val="000000"/>
                </a:outerShdw>
              </a:effectLst>
              <a:latin typeface="Arial Narrow" pitchFamily="34" charset="0"/>
            </a:endParaRPr>
          </a:p>
        </p:txBody>
      </p:sp>
      <p:sp>
        <p:nvSpPr>
          <p:cNvPr id="29" name="Line 50"/>
          <p:cNvSpPr>
            <a:spLocks noChangeShapeType="1"/>
          </p:cNvSpPr>
          <p:nvPr/>
        </p:nvSpPr>
        <p:spPr bwMode="auto">
          <a:xfrm flipH="1">
            <a:off x="4399494" y="5466351"/>
            <a:ext cx="0" cy="351059"/>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30" name="Line 50"/>
          <p:cNvSpPr>
            <a:spLocks noChangeShapeType="1"/>
          </p:cNvSpPr>
          <p:nvPr/>
        </p:nvSpPr>
        <p:spPr bwMode="auto">
          <a:xfrm>
            <a:off x="6528800" y="5801792"/>
            <a:ext cx="535822" cy="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31" name="Text Box 11"/>
          <p:cNvSpPr txBox="1">
            <a:spLocks noChangeArrowheads="1"/>
          </p:cNvSpPr>
          <p:nvPr/>
        </p:nvSpPr>
        <p:spPr bwMode="auto">
          <a:xfrm>
            <a:off x="4672257" y="2204864"/>
            <a:ext cx="1123879" cy="369332"/>
          </a:xfrm>
          <a:prstGeom prst="rect">
            <a:avLst/>
          </a:prstGeom>
          <a:solidFill>
            <a:srgbClr val="00B0F0"/>
          </a:solidFill>
          <a:ln w="9525">
            <a:solidFill>
              <a:schemeClr val="tx1"/>
            </a:solidFill>
            <a:miter lim="800000"/>
            <a:headEnd type="none" w="sm" len="sm"/>
            <a:tailEnd type="none" w="sm" len="sm"/>
          </a:ln>
          <a:effectLst/>
        </p:spPr>
        <p:txBody>
          <a:bodyPr wrap="square">
            <a:spAutoFit/>
          </a:bodyPr>
          <a:lstStyle/>
          <a:p>
            <a:pPr>
              <a:defRPr/>
            </a:pPr>
            <a:r>
              <a:rPr lang="fr-FR" sz="1800" dirty="0" smtClean="0">
                <a:latin typeface="Arial Narrow" panose="020B0606020202030204" pitchFamily="34" charset="0"/>
              </a:rPr>
              <a:t>Ocytocine </a:t>
            </a:r>
            <a:endParaRPr lang="fr-FR" sz="2000" dirty="0">
              <a:effectLst>
                <a:outerShdw blurRad="38100" dist="38100" dir="2700000" algn="tl">
                  <a:srgbClr val="000000"/>
                </a:outerShdw>
              </a:effectLst>
              <a:latin typeface="Arial Narrow" pitchFamily="34" charset="0"/>
            </a:endParaRPr>
          </a:p>
        </p:txBody>
      </p:sp>
      <p:sp>
        <p:nvSpPr>
          <p:cNvPr id="32" name="Text Box 11"/>
          <p:cNvSpPr txBox="1">
            <a:spLocks noChangeArrowheads="1"/>
          </p:cNvSpPr>
          <p:nvPr/>
        </p:nvSpPr>
        <p:spPr bwMode="auto">
          <a:xfrm>
            <a:off x="5518545" y="4137670"/>
            <a:ext cx="1402319" cy="369332"/>
          </a:xfrm>
          <a:prstGeom prst="rect">
            <a:avLst/>
          </a:prstGeom>
          <a:solidFill>
            <a:srgbClr val="00B0F0"/>
          </a:solidFill>
          <a:ln w="9525">
            <a:solidFill>
              <a:schemeClr val="tx1"/>
            </a:solidFill>
            <a:miter lim="800000"/>
            <a:headEnd type="none" w="sm" len="sm"/>
            <a:tailEnd type="none" w="sm" len="sm"/>
          </a:ln>
          <a:effectLst/>
        </p:spPr>
        <p:txBody>
          <a:bodyPr wrap="square">
            <a:spAutoFit/>
          </a:bodyPr>
          <a:lstStyle/>
          <a:p>
            <a:pPr>
              <a:defRPr/>
            </a:pPr>
            <a:r>
              <a:rPr lang="fr-FR" sz="1800" dirty="0" smtClean="0">
                <a:latin typeface="Arial Narrow" panose="020B0606020202030204" pitchFamily="34" charset="0"/>
              </a:rPr>
              <a:t>Contractions </a:t>
            </a:r>
            <a:endParaRPr lang="fr-FR" sz="2000" dirty="0">
              <a:effectLst>
                <a:outerShdw blurRad="38100" dist="38100" dir="2700000" algn="tl">
                  <a:srgbClr val="000000"/>
                </a:outerShdw>
              </a:effectLst>
              <a:latin typeface="Arial Narrow" pitchFamily="34" charset="0"/>
            </a:endParaRPr>
          </a:p>
        </p:txBody>
      </p:sp>
      <p:sp>
        <p:nvSpPr>
          <p:cNvPr id="33" name="Line 50"/>
          <p:cNvSpPr>
            <a:spLocks noChangeShapeType="1"/>
          </p:cNvSpPr>
          <p:nvPr/>
        </p:nvSpPr>
        <p:spPr bwMode="auto">
          <a:xfrm>
            <a:off x="6372200" y="4524944"/>
            <a:ext cx="0" cy="109403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34" name="Line 50"/>
          <p:cNvSpPr>
            <a:spLocks noChangeShapeType="1"/>
          </p:cNvSpPr>
          <p:nvPr/>
        </p:nvSpPr>
        <p:spPr bwMode="auto">
          <a:xfrm>
            <a:off x="4308960" y="4311961"/>
            <a:ext cx="1185377" cy="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35" name="Line 50"/>
          <p:cNvSpPr>
            <a:spLocks noChangeShapeType="1"/>
          </p:cNvSpPr>
          <p:nvPr/>
        </p:nvSpPr>
        <p:spPr bwMode="auto">
          <a:xfrm>
            <a:off x="5219773" y="1087093"/>
            <a:ext cx="0" cy="109403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36" name="Line 50"/>
          <p:cNvSpPr>
            <a:spLocks noChangeShapeType="1"/>
          </p:cNvSpPr>
          <p:nvPr/>
        </p:nvSpPr>
        <p:spPr bwMode="auto">
          <a:xfrm>
            <a:off x="4139952" y="2389530"/>
            <a:ext cx="0" cy="1761943"/>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cxnSp>
        <p:nvCxnSpPr>
          <p:cNvPr id="38" name="Connecteur droit 37"/>
          <p:cNvCxnSpPr>
            <a:stCxn id="36" idx="0"/>
            <a:endCxn id="31" idx="1"/>
          </p:cNvCxnSpPr>
          <p:nvPr/>
        </p:nvCxnSpPr>
        <p:spPr>
          <a:xfrm>
            <a:off x="4139952" y="2389530"/>
            <a:ext cx="532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Line 50"/>
          <p:cNvSpPr>
            <a:spLocks noChangeShapeType="1"/>
          </p:cNvSpPr>
          <p:nvPr/>
        </p:nvSpPr>
        <p:spPr bwMode="auto">
          <a:xfrm flipV="1">
            <a:off x="8172400" y="1396303"/>
            <a:ext cx="0" cy="3525515"/>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40" name="Line 50"/>
          <p:cNvSpPr>
            <a:spLocks noChangeShapeType="1"/>
          </p:cNvSpPr>
          <p:nvPr/>
        </p:nvSpPr>
        <p:spPr bwMode="auto">
          <a:xfrm flipH="1">
            <a:off x="5074969" y="3455167"/>
            <a:ext cx="0" cy="1188677"/>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41" name="Line 50"/>
          <p:cNvSpPr>
            <a:spLocks noChangeShapeType="1"/>
          </p:cNvSpPr>
          <p:nvPr/>
        </p:nvSpPr>
        <p:spPr bwMode="auto">
          <a:xfrm flipH="1">
            <a:off x="5318074" y="3455167"/>
            <a:ext cx="0" cy="1614723"/>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42" name="Text Box 11"/>
          <p:cNvSpPr txBox="1">
            <a:spLocks noChangeArrowheads="1"/>
          </p:cNvSpPr>
          <p:nvPr/>
        </p:nvSpPr>
        <p:spPr bwMode="auto">
          <a:xfrm>
            <a:off x="6920864" y="749973"/>
            <a:ext cx="2043624" cy="646331"/>
          </a:xfrm>
          <a:prstGeom prst="rect">
            <a:avLst/>
          </a:prstGeom>
          <a:noFill/>
          <a:ln w="9525">
            <a:solidFill>
              <a:schemeClr val="tx1"/>
            </a:solidFill>
            <a:miter lim="800000"/>
            <a:headEnd type="none" w="sm" len="sm"/>
            <a:tailEnd type="none" w="sm" len="sm"/>
          </a:ln>
          <a:effectLst/>
        </p:spPr>
        <p:txBody>
          <a:bodyPr wrap="square">
            <a:spAutoFit/>
          </a:bodyPr>
          <a:lstStyle/>
          <a:p>
            <a:pPr>
              <a:defRPr/>
            </a:pPr>
            <a:r>
              <a:rPr lang="fr-FR" sz="1800" dirty="0" err="1" smtClean="0">
                <a:latin typeface="Arial Narrow" panose="020B0606020202030204" pitchFamily="34" charset="0"/>
              </a:rPr>
              <a:t>Luteal</a:t>
            </a:r>
            <a:r>
              <a:rPr lang="fr-FR" sz="1800" dirty="0" smtClean="0">
                <a:latin typeface="Arial Narrow" panose="020B0606020202030204" pitchFamily="34" charset="0"/>
              </a:rPr>
              <a:t> </a:t>
            </a:r>
            <a:r>
              <a:rPr lang="fr-FR" sz="1800" dirty="0" err="1" smtClean="0">
                <a:latin typeface="Arial Narrow" panose="020B0606020202030204" pitchFamily="34" charset="0"/>
              </a:rPr>
              <a:t>ischemia</a:t>
            </a:r>
            <a:endParaRPr lang="fr-FR" sz="1800" dirty="0" smtClean="0">
              <a:latin typeface="Arial Narrow" panose="020B0606020202030204" pitchFamily="34" charset="0"/>
            </a:endParaRPr>
          </a:p>
          <a:p>
            <a:pPr>
              <a:defRPr/>
            </a:pPr>
            <a:r>
              <a:rPr lang="fr-FR" dirty="0" err="1" smtClean="0">
                <a:latin typeface="Arial Narrow" panose="020B0606020202030204" pitchFamily="34" charset="0"/>
              </a:rPr>
              <a:t>Apoptosis</a:t>
            </a:r>
            <a:endParaRPr lang="fr-FR" sz="2000" dirty="0">
              <a:latin typeface="Arial Narrow" pitchFamily="34" charset="0"/>
            </a:endParaRPr>
          </a:p>
        </p:txBody>
      </p:sp>
      <p:sp>
        <p:nvSpPr>
          <p:cNvPr id="43" name="Line 50"/>
          <p:cNvSpPr>
            <a:spLocks noChangeShapeType="1"/>
          </p:cNvSpPr>
          <p:nvPr/>
        </p:nvSpPr>
        <p:spPr bwMode="auto">
          <a:xfrm flipV="1">
            <a:off x="7524328" y="2750235"/>
            <a:ext cx="0" cy="2139371"/>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44" name="Text Box 11"/>
          <p:cNvSpPr txBox="1">
            <a:spLocks noChangeArrowheads="1"/>
          </p:cNvSpPr>
          <p:nvPr/>
        </p:nvSpPr>
        <p:spPr bwMode="auto">
          <a:xfrm>
            <a:off x="6817589" y="2132856"/>
            <a:ext cx="1210795" cy="646331"/>
          </a:xfrm>
          <a:prstGeom prst="rect">
            <a:avLst/>
          </a:prstGeom>
          <a:noFill/>
          <a:ln w="9525">
            <a:solidFill>
              <a:schemeClr val="tx1"/>
            </a:solidFill>
            <a:miter lim="800000"/>
            <a:headEnd type="none" w="sm" len="sm"/>
            <a:tailEnd type="none" w="sm" len="sm"/>
          </a:ln>
          <a:effectLst/>
        </p:spPr>
        <p:txBody>
          <a:bodyPr wrap="square">
            <a:spAutoFit/>
          </a:bodyPr>
          <a:lstStyle/>
          <a:p>
            <a:pPr>
              <a:defRPr/>
            </a:pPr>
            <a:r>
              <a:rPr lang="fr-FR" sz="1800" dirty="0" err="1" smtClean="0">
                <a:latin typeface="Arial Narrow" panose="020B0606020202030204" pitchFamily="34" charset="0"/>
              </a:rPr>
              <a:t>Synthesis</a:t>
            </a:r>
            <a:r>
              <a:rPr lang="fr-FR" sz="1800" dirty="0" smtClean="0">
                <a:latin typeface="Arial Narrow" panose="020B0606020202030204" pitchFamily="34" charset="0"/>
              </a:rPr>
              <a:t> stimulation</a:t>
            </a:r>
            <a:endParaRPr lang="fr-FR" sz="2000" dirty="0">
              <a:effectLst>
                <a:outerShdw blurRad="38100" dist="38100" dir="2700000" algn="tl">
                  <a:srgbClr val="000000"/>
                </a:outerShdw>
              </a:effectLst>
              <a:latin typeface="Arial Narrow" pitchFamily="34" charset="0"/>
            </a:endParaRPr>
          </a:p>
        </p:txBody>
      </p:sp>
      <p:sp>
        <p:nvSpPr>
          <p:cNvPr id="45" name="Line 50"/>
          <p:cNvSpPr>
            <a:spLocks noChangeShapeType="1"/>
          </p:cNvSpPr>
          <p:nvPr/>
        </p:nvSpPr>
        <p:spPr bwMode="auto">
          <a:xfrm flipH="1">
            <a:off x="5796136" y="2394942"/>
            <a:ext cx="1021453" cy="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46" name="Line 50"/>
          <p:cNvSpPr>
            <a:spLocks noChangeShapeType="1"/>
          </p:cNvSpPr>
          <p:nvPr/>
        </p:nvSpPr>
        <p:spPr bwMode="auto">
          <a:xfrm flipH="1">
            <a:off x="5318074" y="946889"/>
            <a:ext cx="1602790" cy="1"/>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fr-BE">
              <a:latin typeface="Arial Narrow" panose="020B0606020202030204" pitchFamily="34" charset="0"/>
            </a:endParaRPr>
          </a:p>
        </p:txBody>
      </p:sp>
      <p:sp>
        <p:nvSpPr>
          <p:cNvPr id="47" name="Text Box 61"/>
          <p:cNvSpPr txBox="1">
            <a:spLocks noChangeArrowheads="1"/>
          </p:cNvSpPr>
          <p:nvPr/>
        </p:nvSpPr>
        <p:spPr bwMode="auto">
          <a:xfrm rot="16200000">
            <a:off x="-240213" y="3302915"/>
            <a:ext cx="1733167" cy="461665"/>
          </a:xfrm>
          <a:prstGeom prst="rect">
            <a:avLst/>
          </a:prstGeom>
          <a:solidFill>
            <a:srgbClr val="000066"/>
          </a:solidFill>
          <a:ln>
            <a:noFill/>
          </a:ln>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fr-FR" altLang="fr-FR" dirty="0" smtClean="0">
                <a:solidFill>
                  <a:schemeClr val="bg1"/>
                </a:solidFill>
                <a:latin typeface="Arial Narrow" panose="020B0606020202030204" pitchFamily="34" charset="0"/>
              </a:rPr>
              <a:t>The </a:t>
            </a:r>
            <a:r>
              <a:rPr lang="fr-FR" altLang="fr-FR" dirty="0" err="1" smtClean="0">
                <a:solidFill>
                  <a:schemeClr val="bg1"/>
                </a:solidFill>
                <a:latin typeface="Arial Narrow" panose="020B0606020202030204" pitchFamily="34" charset="0"/>
              </a:rPr>
              <a:t>luteolysis</a:t>
            </a:r>
            <a:endParaRPr lang="fr-FR" altLang="fr-FR"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816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9" grpId="0" animBg="1"/>
      <p:bldP spid="40" grpId="0" animBg="1"/>
      <p:bldP spid="41" grpId="0" animBg="1"/>
      <p:bldP spid="42" grpId="0" animBg="1"/>
      <p:bldP spid="43" grpId="0" animBg="1"/>
      <p:bldP spid="44" grpId="0" animBg="1"/>
      <p:bldP spid="45" grpId="0" animBg="1"/>
      <p:bldP spid="4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4796</TotalTime>
  <Words>1604</Words>
  <Application>Microsoft Office PowerPoint</Application>
  <PresentationFormat>Affichage à l'écran (4:3)</PresentationFormat>
  <Paragraphs>302</Paragraphs>
  <Slides>13</Slides>
  <Notes>3</Notes>
  <HiddenSlides>0</HiddenSlides>
  <MMClips>1</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Thème Office</vt:lpstr>
      <vt:lpstr>Photo Editor Photo</vt:lpstr>
      <vt:lpstr>Physiology of the oestrus cycle</vt:lpstr>
      <vt:lpstr>Présentation PowerPoint</vt:lpstr>
      <vt:lpstr>Présentation PowerPoint</vt:lpstr>
      <vt:lpstr>Hormonal relationships between hypothlamus, hypophysis and ovary</vt:lpstr>
      <vt:lpstr>Présentation PowerPoint</vt:lpstr>
      <vt:lpstr>Présentation PowerPoint</vt:lpstr>
      <vt:lpstr>The ostrus cucle of the cow :  21 days (18 to 24)</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191</cp:revision>
  <dcterms:created xsi:type="dcterms:W3CDTF">2014-06-29T16:23:10Z</dcterms:created>
  <dcterms:modified xsi:type="dcterms:W3CDTF">2015-11-05T14:13:34Z</dcterms:modified>
</cp:coreProperties>
</file>