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16" r:id="rId2"/>
    <p:sldId id="317" r:id="rId3"/>
    <p:sldId id="318" r:id="rId4"/>
    <p:sldId id="278" r:id="rId5"/>
    <p:sldId id="280" r:id="rId6"/>
    <p:sldId id="319" r:id="rId7"/>
    <p:sldId id="312" r:id="rId8"/>
    <p:sldId id="321" r:id="rId9"/>
    <p:sldId id="313" r:id="rId10"/>
    <p:sldId id="320" r:id="rId11"/>
    <p:sldId id="290" r:id="rId12"/>
    <p:sldId id="302" r:id="rId13"/>
    <p:sldId id="340" r:id="rId14"/>
    <p:sldId id="303" r:id="rId15"/>
    <p:sldId id="305" r:id="rId16"/>
    <p:sldId id="291" r:id="rId17"/>
    <p:sldId id="292" r:id="rId18"/>
    <p:sldId id="296" r:id="rId19"/>
    <p:sldId id="297" r:id="rId20"/>
    <p:sldId id="339" r:id="rId21"/>
    <p:sldId id="333" r:id="rId22"/>
    <p:sldId id="334" r:id="rId23"/>
    <p:sldId id="323" r:id="rId24"/>
    <p:sldId id="283" r:id="rId25"/>
    <p:sldId id="286" r:id="rId26"/>
    <p:sldId id="284" r:id="rId27"/>
    <p:sldId id="307" r:id="rId28"/>
    <p:sldId id="325" r:id="rId29"/>
    <p:sldId id="337" r:id="rId30"/>
    <p:sldId id="338" r:id="rId31"/>
    <p:sldId id="326" r:id="rId32"/>
    <p:sldId id="328" r:id="rId33"/>
    <p:sldId id="330" r:id="rId34"/>
    <p:sldId id="329" r:id="rId35"/>
    <p:sldId id="342" r:id="rId36"/>
    <p:sldId id="315" r:id="rId37"/>
    <p:sldId id="332" r:id="rId38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99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8053" autoAdjust="0"/>
    <p:restoredTop sz="96102" autoAdjust="0"/>
  </p:normalViewPr>
  <p:slideViewPr>
    <p:cSldViewPr>
      <p:cViewPr varScale="1">
        <p:scale>
          <a:sx n="78" d="100"/>
          <a:sy n="78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0336E9-3590-44F0-9472-75A2D7E4862C}" type="datetimeFigureOut">
              <a:rPr lang="fr-BE" smtClean="0"/>
              <a:t>2/10/2015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E8BD2-96AF-4604-A019-1A35588E9B4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9627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317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95F1E-F00A-4F2D-AEB2-DB102453F40B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1357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D74EF-F662-4D42-9B9F-B9C7918FC729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998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6682A-F25A-4921-8EEB-A969CB9F42E1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40116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6069-80FB-4C5B-9ED5-6E7251B70519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97E2-AB75-4EDD-92B1-FBDBABFD1A48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3985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E0A4E-7EDB-41C5-9369-FAB78700A79A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80B01-27C9-438B-9BB0-CE4EAEBEB27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669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AE90-19FE-4DC1-911F-1ABF3D812471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0505-0833-4968-824D-3288313A1405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195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C2E08-50A3-4EE9-AFE3-673874131321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ECD65-A219-47D2-A8B1-12222A79200A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257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4E504-43B1-4512-8128-5BD0D0021828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28EE3-729B-4DE4-B194-B9F1B012655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3014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1A01-DA15-4690-B85B-4A04F07612F3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C9A87-7982-44A2-88EE-EC25EACE190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194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1714E-8A20-45DE-B881-F9AD3DB7855A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ECAEA-D07F-4A62-9322-855C2D92AA01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1104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FF6A9-F203-4025-A1E5-CBB37BC47F8F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D8B75-D408-4251-BAD9-F8FB6325CEDC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799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23A81-A243-40F2-850F-BBDB94C5B0CC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42D46-C6A3-4C4B-83C9-1F50462949C3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0362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1A39E-1A63-42DE-AC82-75056D9E9993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95B7D-A731-497A-AA8C-DEF90F0DB82B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7586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9EEDF-09FA-404C-A598-A4DCA8CD5A14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F31DF-3FAB-4833-8248-BFAD43D9AEA2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090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  <a:endParaRPr lang="fr-BE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BE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1383D2-1C7E-4C1A-9B05-C934BF5515DD}" type="datetimeFigureOut">
              <a:rPr lang="fr-BE"/>
              <a:pPr>
                <a:defRPr/>
              </a:pPr>
              <a:t>2/10/2015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14408-CD64-4D4C-B3D5-E4E94ADAA54D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t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46.ti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t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50.em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5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11.png"/><Relationship Id="rId10" Type="http://schemas.openxmlformats.org/officeDocument/2006/relationships/image" Target="../media/image52.png"/><Relationship Id="rId4" Type="http://schemas.openxmlformats.org/officeDocument/2006/relationships/image" Target="../media/image10.emf"/><Relationship Id="rId9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55.tif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59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1.jpe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4.tif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11" Type="http://schemas.openxmlformats.org/officeDocument/2006/relationships/image" Target="../media/image65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9.jpeg"/><Relationship Id="rId9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12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f"/><Relationship Id="rId11" Type="http://schemas.openxmlformats.org/officeDocument/2006/relationships/image" Target="../media/image15.png"/><Relationship Id="rId5" Type="http://schemas.openxmlformats.org/officeDocument/2006/relationships/image" Target="../media/image69.tiff"/><Relationship Id="rId10" Type="http://schemas.openxmlformats.org/officeDocument/2006/relationships/image" Target="../media/image14.png"/><Relationship Id="rId4" Type="http://schemas.openxmlformats.org/officeDocument/2006/relationships/image" Target="../media/image67.png"/><Relationship Id="rId9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jp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6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72.png"/><Relationship Id="rId4" Type="http://schemas.openxmlformats.org/officeDocument/2006/relationships/image" Target="../media/image10.emf"/><Relationship Id="rId9" Type="http://schemas.openxmlformats.org/officeDocument/2006/relationships/image" Target="../media/image71.png"/><Relationship Id="rId1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emf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.png"/><Relationship Id="rId5" Type="http://schemas.openxmlformats.org/officeDocument/2006/relationships/image" Target="../media/image10.emf"/><Relationship Id="rId10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27.jp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22.png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15.png"/><Relationship Id="rId5" Type="http://schemas.openxmlformats.org/officeDocument/2006/relationships/image" Target="../media/image25.jpeg"/><Relationship Id="rId1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24.jpeg"/><Relationship Id="rId9" Type="http://schemas.openxmlformats.org/officeDocument/2006/relationships/image" Target="../media/image11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5.png"/><Relationship Id="rId3" Type="http://schemas.openxmlformats.org/officeDocument/2006/relationships/image" Target="../media/image32.jpeg"/><Relationship Id="rId7" Type="http://schemas.openxmlformats.org/officeDocument/2006/relationships/image" Target="../media/image4.png"/><Relationship Id="rId12" Type="http://schemas.openxmlformats.org/officeDocument/2006/relationships/image" Target="../media/image1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34.jpeg"/><Relationship Id="rId10" Type="http://schemas.openxmlformats.org/officeDocument/2006/relationships/image" Target="../media/image10.emf"/><Relationship Id="rId4" Type="http://schemas.openxmlformats.org/officeDocument/2006/relationships/image" Target="../media/image33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44" y="1966042"/>
            <a:ext cx="7126488" cy="47509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19053" r="-88" b="9898"/>
          <a:stretch/>
        </p:blipFill>
        <p:spPr>
          <a:xfrm rot="10800000">
            <a:off x="3822700" y="1428016"/>
            <a:ext cx="5150532" cy="3764366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112021"/>
            <a:chOff x="0" y="0"/>
            <a:chExt cx="9144000" cy="6112021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11202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57" y="460298"/>
            <a:ext cx="5360989" cy="71823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3" y="1672243"/>
              <a:ext cx="6275002" cy="3977958"/>
              <a:chOff x="1521836" y="1645854"/>
              <a:chExt cx="6274006" cy="3978202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6" y="1645854"/>
                <a:ext cx="6274006" cy="15697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altLang="fr-FR" sz="2400" dirty="0"/>
                  <a:t>DGTs, A COMPLEMENTARY TOOL TOWARDS MORE EFFICIENT </a:t>
                </a:r>
                <a:endParaRPr lang="en-US" altLang="fr-FR" sz="2400" dirty="0" smtClean="0"/>
              </a:p>
              <a:p>
                <a:r>
                  <a:rPr lang="en-US" altLang="fr-FR" sz="2400" dirty="0" smtClean="0"/>
                  <a:t>BIOMONITORING </a:t>
                </a:r>
              </a:p>
              <a:p>
                <a:r>
                  <a:rPr lang="en-US" altLang="fr-FR" sz="2400" dirty="0" smtClean="0"/>
                  <a:t>PRACTICES</a:t>
                </a:r>
                <a:endParaRPr lang="fr-BE" altLang="fr-FR" sz="2400" dirty="0"/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561826"/>
                <a:ext cx="4186104" cy="206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altLang="fr-FR" sz="1600" dirty="0"/>
                  <a:t>J. </a:t>
                </a:r>
                <a:r>
                  <a:rPr lang="en-GB" altLang="fr-FR" sz="1600" dirty="0" err="1"/>
                  <a:t>Richir</a:t>
                </a:r>
                <a:r>
                  <a:rPr lang="en-GB" altLang="fr-FR" sz="1600" dirty="0"/>
                  <a:t>, G. </a:t>
                </a:r>
                <a:r>
                  <a:rPr lang="en-GB" altLang="fr-FR" sz="1600" dirty="0" err="1"/>
                  <a:t>Lepoint</a:t>
                </a:r>
                <a:r>
                  <a:rPr lang="en-GB" altLang="fr-FR" sz="1600" dirty="0"/>
                  <a:t>, </a:t>
                </a:r>
              </a:p>
              <a:p>
                <a:pPr marL="342900" indent="-342900" eaLnBrk="1" hangingPunct="1">
                  <a:buFontTx/>
                  <a:buAutoNum type="alphaUcPeriod"/>
                </a:pPr>
                <a:r>
                  <a:rPr lang="en-GB" altLang="fr-FR" sz="1600" dirty="0" err="1"/>
                  <a:t>Donnay</a:t>
                </a:r>
                <a:r>
                  <a:rPr lang="en-GB" altLang="fr-FR" sz="1600" dirty="0"/>
                  <a:t>, P. </a:t>
                </a:r>
                <a:r>
                  <a:rPr lang="en-GB" altLang="fr-FR" sz="1600" dirty="0" err="1"/>
                  <a:t>Lejeune</a:t>
                </a:r>
                <a:r>
                  <a:rPr lang="en-GB" altLang="fr-FR" sz="1600" dirty="0"/>
                  <a:t>, </a:t>
                </a:r>
              </a:p>
              <a:p>
                <a:pPr eaLnBrk="1" hangingPunct="1"/>
                <a:r>
                  <a:rPr lang="en-GB" altLang="fr-FR" sz="1600" dirty="0"/>
                  <a:t>K. Das, S. </a:t>
                </a:r>
                <a:r>
                  <a:rPr lang="en-GB" altLang="fr-FR" sz="1600" dirty="0" err="1"/>
                  <a:t>Gobert</a:t>
                </a:r>
                <a:r>
                  <a:rPr lang="en-GB" altLang="fr-FR" sz="1600" dirty="0"/>
                  <a:t>.</a:t>
                </a:r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err="1"/>
                  <a:t>Donostia</a:t>
                </a:r>
                <a:r>
                  <a:rPr lang="fr-BE" altLang="fr-FR" sz="1600" dirty="0"/>
                  <a:t>-San </a:t>
                </a:r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err="1" smtClean="0"/>
                  <a:t>Sebastián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01-10-15</a:t>
                </a:r>
                <a:endParaRPr lang="fr-BE" altLang="fr-FR" sz="1600" dirty="0"/>
              </a:p>
            </p:txBody>
          </p:sp>
        </p:grpSp>
      </p:grp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92259" y="6112021"/>
            <a:ext cx="850284" cy="745461"/>
            <a:chOff x="8413" y="21430"/>
            <a:chExt cx="420992" cy="369093"/>
          </a:xfrm>
          <a:solidFill>
            <a:schemeClr val="bg1"/>
          </a:solidFill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335932" y="-9525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logo Ocea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59" y="185421"/>
            <a:ext cx="1152277" cy="8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63" y="191801"/>
            <a:ext cx="990965" cy="90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5637640" y="380461"/>
            <a:ext cx="2217614" cy="5213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30214" y="5625096"/>
            <a:ext cx="503236" cy="48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Logo Capmed 2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06" y="54224"/>
            <a:ext cx="1139434" cy="855760"/>
          </a:xfrm>
          <a:prstGeom prst="rect">
            <a:avLst/>
          </a:prstGeom>
        </p:spPr>
      </p:pic>
      <p:pic>
        <p:nvPicPr>
          <p:cNvPr id="35" name="Image 34" descr="LOGO_STARES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7903" y="54225"/>
            <a:ext cx="1618857" cy="8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1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 bwMode="auto">
          <a:xfrm rot="16200000">
            <a:off x="4319079" y="-3926967"/>
            <a:ext cx="503237" cy="91413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sp>
        <p:nvSpPr>
          <p:cNvPr id="49" name="Rectangle 48"/>
          <p:cNvSpPr/>
          <p:nvPr/>
        </p:nvSpPr>
        <p:spPr bwMode="auto">
          <a:xfrm>
            <a:off x="430213" y="0"/>
            <a:ext cx="503237" cy="674136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152641" y="2511946"/>
            <a:ext cx="5845138" cy="4248472"/>
            <a:chOff x="152641" y="2511946"/>
            <a:chExt cx="5845138" cy="4248472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41" y="2511946"/>
              <a:ext cx="5845138" cy="4248472"/>
            </a:xfrm>
            <a:prstGeom prst="rect">
              <a:avLst/>
            </a:prstGeom>
          </p:spPr>
        </p:pic>
        <p:grpSp>
          <p:nvGrpSpPr>
            <p:cNvPr id="33" name="Groupe 32"/>
            <p:cNvGrpSpPr/>
            <p:nvPr/>
          </p:nvGrpSpPr>
          <p:grpSpPr>
            <a:xfrm>
              <a:off x="1018857" y="3780042"/>
              <a:ext cx="4519926" cy="2855501"/>
              <a:chOff x="486812" y="385249"/>
              <a:chExt cx="4519926" cy="2855501"/>
            </a:xfrm>
          </p:grpSpPr>
          <p:grpSp>
            <p:nvGrpSpPr>
              <p:cNvPr id="35" name="Groupe 34"/>
              <p:cNvGrpSpPr/>
              <p:nvPr/>
            </p:nvGrpSpPr>
            <p:grpSpPr>
              <a:xfrm>
                <a:off x="1015619" y="394247"/>
                <a:ext cx="728588" cy="1728192"/>
                <a:chOff x="5686614" y="502321"/>
                <a:chExt cx="728588" cy="1728192"/>
              </a:xfrm>
            </p:grpSpPr>
            <p:pic>
              <p:nvPicPr>
                <p:cNvPr id="44" name="Image 43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2" t="8969" r="27823" b="1043"/>
                <a:stretch/>
              </p:blipFill>
              <p:spPr>
                <a:xfrm rot="5400000">
                  <a:off x="6074205" y="545524"/>
                  <a:ext cx="384200" cy="297794"/>
                </a:xfrm>
                <a:prstGeom prst="rect">
                  <a:avLst/>
                </a:prstGeom>
              </p:spPr>
            </p:pic>
            <p:cxnSp>
              <p:nvCxnSpPr>
                <p:cNvPr id="45" name="Connecteur droit 44"/>
                <p:cNvCxnSpPr/>
                <p:nvPr/>
              </p:nvCxnSpPr>
              <p:spPr>
                <a:xfrm>
                  <a:off x="5692964" y="618779"/>
                  <a:ext cx="0" cy="1611734"/>
                </a:xfrm>
                <a:prstGeom prst="line">
                  <a:avLst/>
                </a:prstGeom>
                <a:ln w="50800">
                  <a:solidFill>
                    <a:srgbClr val="99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" name="Forme libre 45"/>
                <p:cNvSpPr/>
                <p:nvPr/>
              </p:nvSpPr>
              <p:spPr>
                <a:xfrm>
                  <a:off x="5686614" y="630020"/>
                  <a:ext cx="457200" cy="269201"/>
                </a:xfrm>
                <a:custGeom>
                  <a:avLst/>
                  <a:gdLst>
                    <a:gd name="connsiteX0" fmla="*/ 0 w 457200"/>
                    <a:gd name="connsiteY0" fmla="*/ 179316 h 269201"/>
                    <a:gd name="connsiteX1" fmla="*/ 127000 w 457200"/>
                    <a:gd name="connsiteY1" fmla="*/ 1516 h 269201"/>
                    <a:gd name="connsiteX2" fmla="*/ 203200 w 457200"/>
                    <a:gd name="connsiteY2" fmla="*/ 268216 h 269201"/>
                    <a:gd name="connsiteX3" fmla="*/ 330200 w 457200"/>
                    <a:gd name="connsiteY3" fmla="*/ 90416 h 269201"/>
                    <a:gd name="connsiteX4" fmla="*/ 457200 w 457200"/>
                    <a:gd name="connsiteY4" fmla="*/ 52316 h 269201"/>
                    <a:gd name="connsiteX5" fmla="*/ 457200 w 457200"/>
                    <a:gd name="connsiteY5" fmla="*/ 52316 h 269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200" h="269201">
                      <a:moveTo>
                        <a:pt x="0" y="179316"/>
                      </a:moveTo>
                      <a:cubicBezTo>
                        <a:pt x="46566" y="83007"/>
                        <a:pt x="93133" y="-13301"/>
                        <a:pt x="127000" y="1516"/>
                      </a:cubicBezTo>
                      <a:cubicBezTo>
                        <a:pt x="160867" y="16333"/>
                        <a:pt x="169333" y="253399"/>
                        <a:pt x="203200" y="268216"/>
                      </a:cubicBezTo>
                      <a:cubicBezTo>
                        <a:pt x="237067" y="283033"/>
                        <a:pt x="287867" y="126399"/>
                        <a:pt x="330200" y="90416"/>
                      </a:cubicBezTo>
                      <a:cubicBezTo>
                        <a:pt x="372533" y="54433"/>
                        <a:pt x="457200" y="52316"/>
                        <a:pt x="457200" y="52316"/>
                      </a:cubicBezTo>
                      <a:lnTo>
                        <a:pt x="457200" y="52316"/>
                      </a:lnTo>
                    </a:path>
                  </a:pathLst>
                </a:custGeom>
                <a:noFill/>
                <a:ln>
                  <a:solidFill>
                    <a:srgbClr val="FF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BE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>
                <a:off x="2311763" y="1864404"/>
                <a:ext cx="792088" cy="133963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86812" y="1830867"/>
                <a:ext cx="240775" cy="307082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090266" y="3010350"/>
                <a:ext cx="916472" cy="230400"/>
              </a:xfrm>
              <a:prstGeom prst="rect">
                <a:avLst/>
              </a:prstGeom>
              <a:solidFill>
                <a:schemeClr val="bg2">
                  <a:lumMod val="50000"/>
                  <a:alpha val="6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4090266" y="2348879"/>
                <a:ext cx="540239" cy="230400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090265" y="1882600"/>
                <a:ext cx="830753" cy="231534"/>
              </a:xfrm>
              <a:prstGeom prst="rect">
                <a:avLst/>
              </a:prstGeom>
              <a:solidFill>
                <a:srgbClr val="FF7C8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4106544" y="1224439"/>
                <a:ext cx="581483" cy="244800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245646" y="2843660"/>
                <a:ext cx="1142888" cy="219646"/>
              </a:xfrm>
              <a:prstGeom prst="rect">
                <a:avLst/>
              </a:prstGeom>
              <a:solidFill>
                <a:srgbClr val="9933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992206" y="385249"/>
                <a:ext cx="250646" cy="1479156"/>
              </a:xfrm>
              <a:prstGeom prst="rect">
                <a:avLst/>
              </a:prstGeom>
              <a:solidFill>
                <a:srgbClr val="008000">
                  <a:alpha val="60000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</p:grpSp>
      </p:grpSp>
      <p:pic>
        <p:nvPicPr>
          <p:cNvPr id="21" name="Picture 2" descr="tombant posidonia oceanic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0"/>
            <a:ext cx="35718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30"/>
          <p:cNvSpPr txBox="1"/>
          <p:nvPr/>
        </p:nvSpPr>
        <p:spPr>
          <a:xfrm>
            <a:off x="899592" y="1124744"/>
            <a:ext cx="4153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2" indent="-342900">
              <a:buClr>
                <a:srgbClr val="008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osidonia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oceanica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GB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shoots,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rhizomes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and roots;</a:t>
            </a:r>
          </a:p>
          <a:p>
            <a:pPr marL="800100" lvl="1" indent="-342900"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Foliar stratum;</a:t>
            </a:r>
            <a:endParaRPr lang="en-GB" sz="2000" dirty="0">
              <a:latin typeface="Arial" pitchFamily="34" charset="0"/>
              <a:cs typeface="Arial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0066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GB" sz="2000" dirty="0" smtClean="0">
                <a:latin typeface="Arial" pitchFamily="34" charset="0"/>
                <a:cs typeface="Arial" pitchFamily="34" charset="0"/>
              </a:rPr>
              <a:t>Matte.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836613" y="412750"/>
            <a:ext cx="3230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sz="2400" i="1" dirty="0" err="1"/>
              <a:t>Posidonia</a:t>
            </a:r>
            <a:r>
              <a:rPr lang="fr-BE" sz="2400" i="1" dirty="0"/>
              <a:t> </a:t>
            </a:r>
            <a:r>
              <a:rPr lang="fr-BE" sz="2400" i="1" dirty="0" err="1"/>
              <a:t>oceanica</a:t>
            </a:r>
            <a:endParaRPr lang="fr-BE" sz="2400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4504134"/>
            <a:ext cx="3571875" cy="2381250"/>
          </a:xfrm>
          <a:prstGeom prst="rect">
            <a:avLst/>
          </a:prstGeom>
        </p:spPr>
      </p:pic>
      <p:pic>
        <p:nvPicPr>
          <p:cNvPr id="29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2840588" y="5259198"/>
            <a:ext cx="170836" cy="800226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54811"/>
            <a:ext cx="269125" cy="87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229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12297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8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>
                <a:latin typeface="Arial" charset="0"/>
              </a:rPr>
              <a:t>Applications</a:t>
            </a:r>
          </a:p>
        </p:txBody>
      </p:sp>
      <p:sp>
        <p:nvSpPr>
          <p:cNvPr id="12293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APPLICATIONS</a:t>
            </a:r>
          </a:p>
        </p:txBody>
      </p:sp>
      <p:pic>
        <p:nvPicPr>
          <p:cNvPr id="12294" name="Picture 10" descr="D:\Thèse\Images\photos thèse\novembre 2010\IMG_2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2" descr="D:\Thèse\Images\photos thèse\novembre 2010\IMG_28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163921"/>
            <a:ext cx="7627620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4340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1</a:t>
            </a:r>
          </a:p>
        </p:txBody>
      </p:sp>
      <p:sp>
        <p:nvSpPr>
          <p:cNvPr id="14345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200" dirty="0">
                <a:latin typeface="Arial" charset="0"/>
              </a:rPr>
              <a:t>Seasonal variations of </a:t>
            </a:r>
            <a:r>
              <a:rPr lang="en-GB" altLang="fr-FR" sz="2200" i="1" dirty="0">
                <a:latin typeface="Arial" charset="0"/>
              </a:rPr>
              <a:t>P. </a:t>
            </a:r>
            <a:r>
              <a:rPr lang="en-GB" altLang="fr-FR" sz="2200" i="1" dirty="0" err="1">
                <a:latin typeface="Arial" charset="0"/>
              </a:rPr>
              <a:t>oceanica</a:t>
            </a:r>
            <a:r>
              <a:rPr lang="en-GB" altLang="fr-FR" sz="2200" i="1" dirty="0">
                <a:latin typeface="Arial" charset="0"/>
              </a:rPr>
              <a:t> </a:t>
            </a:r>
            <a:r>
              <a:rPr lang="en-GB" altLang="fr-FR" sz="2200" dirty="0" smtClean="0">
                <a:latin typeface="Arial" charset="0"/>
              </a:rPr>
              <a:t>[TE]</a:t>
            </a:r>
            <a:endParaRPr lang="en-GB" altLang="fr-FR" sz="2200" dirty="0">
              <a:latin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7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1" name="Groupe 2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4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6" name="Image 25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163921"/>
            <a:ext cx="7627620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4340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1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734247" y="3689350"/>
            <a:ext cx="683766" cy="1364804"/>
          </a:xfrm>
          <a:prstGeom prst="straightConnector1">
            <a:avLst/>
          </a:prstGeom>
          <a:ln w="28575">
            <a:solidFill>
              <a:srgbClr val="FF99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3" name="ZoneTexte 14"/>
          <p:cNvSpPr txBox="1">
            <a:spLocks noChangeArrowheads="1"/>
          </p:cNvSpPr>
          <p:nvPr/>
        </p:nvSpPr>
        <p:spPr bwMode="auto">
          <a:xfrm>
            <a:off x="3419872" y="3851200"/>
            <a:ext cx="720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BE" altLang="fr-FR" sz="1800" dirty="0">
                <a:latin typeface="Arial" charset="0"/>
              </a:rPr>
              <a:t>x</a:t>
            </a:r>
            <a:r>
              <a:rPr lang="fr-BE" altLang="fr-FR" sz="1800" dirty="0" smtClean="0">
                <a:latin typeface="Arial" charset="0"/>
              </a:rPr>
              <a:t> 1,6</a:t>
            </a:r>
            <a:endParaRPr lang="fr-BE" altLang="fr-FR" sz="1800" dirty="0">
              <a:latin typeface="Arial" charset="0"/>
            </a:endParaRPr>
          </a:p>
        </p:txBody>
      </p:sp>
      <p:sp>
        <p:nvSpPr>
          <p:cNvPr id="14345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200" dirty="0">
                <a:latin typeface="Arial" charset="0"/>
              </a:rPr>
              <a:t>Seasonal variations of </a:t>
            </a:r>
            <a:r>
              <a:rPr lang="en-GB" altLang="fr-FR" sz="2200" i="1" dirty="0">
                <a:latin typeface="Arial" charset="0"/>
              </a:rPr>
              <a:t>P. </a:t>
            </a:r>
            <a:r>
              <a:rPr lang="en-GB" altLang="fr-FR" sz="2200" i="1" dirty="0" err="1">
                <a:latin typeface="Arial" charset="0"/>
              </a:rPr>
              <a:t>oceanica</a:t>
            </a:r>
            <a:r>
              <a:rPr lang="en-GB" altLang="fr-FR" sz="2200" i="1" dirty="0">
                <a:latin typeface="Arial" charset="0"/>
              </a:rPr>
              <a:t> </a:t>
            </a:r>
            <a:r>
              <a:rPr lang="en-GB" altLang="fr-FR" sz="2200" dirty="0" smtClean="0">
                <a:latin typeface="Arial" charset="0"/>
              </a:rPr>
              <a:t>[TE]</a:t>
            </a:r>
            <a:endParaRPr lang="en-GB" altLang="fr-FR" sz="2200" dirty="0">
              <a:latin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7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1" name="Groupe 2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4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6" name="Image 25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33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4" y="2169381"/>
            <a:ext cx="8067675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6388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1</a:t>
            </a:r>
          </a:p>
        </p:txBody>
      </p:sp>
      <p:sp>
        <p:nvSpPr>
          <p:cNvPr id="16389" name="ZoneTexte 12"/>
          <p:cNvSpPr txBox="1">
            <a:spLocks noChangeArrowheads="1"/>
          </p:cNvSpPr>
          <p:nvPr/>
        </p:nvSpPr>
        <p:spPr bwMode="auto">
          <a:xfrm>
            <a:off x="1258887" y="1260500"/>
            <a:ext cx="59334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000" dirty="0" smtClean="0">
                <a:latin typeface="Arial" charset="0"/>
              </a:rPr>
              <a:t>[Cd] </a:t>
            </a:r>
            <a:r>
              <a:rPr lang="en-GB" altLang="fr-FR" sz="2000" i="1" dirty="0" err="1">
                <a:latin typeface="Arial" charset="0"/>
              </a:rPr>
              <a:t>Posidonia</a:t>
            </a:r>
            <a:r>
              <a:rPr lang="en-GB" altLang="fr-FR" sz="2000" i="1" dirty="0">
                <a:latin typeface="Arial" charset="0"/>
              </a:rPr>
              <a:t> </a:t>
            </a:r>
            <a:r>
              <a:rPr lang="en-GB" altLang="fr-FR" sz="2000" i="1" dirty="0" err="1">
                <a:latin typeface="Arial" charset="0"/>
              </a:rPr>
              <a:t>oceanica</a:t>
            </a:r>
            <a:r>
              <a:rPr lang="en-GB" altLang="fr-FR" sz="2000" dirty="0" smtClean="0">
                <a:latin typeface="Arial" charset="0"/>
              </a:rPr>
              <a:t> : 10</a:t>
            </a:r>
            <a:r>
              <a:rPr lang="en-GB" altLang="fr-FR" sz="2000" baseline="30000" dirty="0" smtClean="0">
                <a:latin typeface="Arial" charset="0"/>
              </a:rPr>
              <a:t>6</a:t>
            </a:r>
            <a:r>
              <a:rPr lang="en-GB" altLang="fr-FR" sz="2000" dirty="0" smtClean="0">
                <a:latin typeface="Arial" charset="0"/>
              </a:rPr>
              <a:t> </a:t>
            </a:r>
            <a:r>
              <a:rPr lang="en-GB" altLang="fr-FR" sz="2000" dirty="0">
                <a:latin typeface="Arial" charset="0"/>
              </a:rPr>
              <a:t>times &gt; water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10800000">
            <a:off x="1891348" y="4433380"/>
            <a:ext cx="6192837" cy="0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3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200" dirty="0">
                <a:latin typeface="Arial" charset="0"/>
              </a:rPr>
              <a:t>Seasonal variations of </a:t>
            </a:r>
            <a:r>
              <a:rPr lang="en-GB" altLang="fr-FR" sz="2200" i="1" dirty="0">
                <a:latin typeface="Arial" charset="0"/>
              </a:rPr>
              <a:t>P. </a:t>
            </a:r>
            <a:r>
              <a:rPr lang="en-GB" altLang="fr-FR" sz="2200" i="1" dirty="0" err="1">
                <a:latin typeface="Arial" charset="0"/>
              </a:rPr>
              <a:t>oceanica</a:t>
            </a:r>
            <a:r>
              <a:rPr lang="en-GB" altLang="fr-FR" sz="2200" i="1" dirty="0">
                <a:latin typeface="Arial" charset="0"/>
              </a:rPr>
              <a:t> </a:t>
            </a:r>
            <a:r>
              <a:rPr lang="en-GB" altLang="fr-FR" sz="2200" dirty="0" smtClean="0">
                <a:latin typeface="Arial" charset="0"/>
              </a:rPr>
              <a:t>[TE]</a:t>
            </a:r>
            <a:endParaRPr lang="en-GB" altLang="fr-FR" sz="2200" dirty="0">
              <a:latin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e 20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2" name="Groupe 2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5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7" name="Image 26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8435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 i="1" dirty="0">
                <a:latin typeface="Arial" charset="0"/>
              </a:rPr>
              <a:t>In situ </a:t>
            </a:r>
            <a:r>
              <a:rPr lang="fr-BE" altLang="fr-FR" sz="2200" dirty="0" smtClean="0">
                <a:latin typeface="Arial" charset="0"/>
              </a:rPr>
              <a:t>contamination </a:t>
            </a:r>
            <a:r>
              <a:rPr lang="fr-BE" altLang="fr-FR" sz="2200" dirty="0">
                <a:latin typeface="Arial" charset="0"/>
              </a:rPr>
              <a:t>of </a:t>
            </a:r>
            <a:r>
              <a:rPr lang="fr-BE" altLang="fr-FR" sz="2200" i="1" dirty="0">
                <a:latin typeface="Arial" charset="0"/>
              </a:rPr>
              <a:t>P. </a:t>
            </a:r>
            <a:r>
              <a:rPr lang="fr-BE" altLang="fr-FR" sz="2200" i="1" dirty="0" err="1" smtClean="0">
                <a:latin typeface="Arial" charset="0"/>
              </a:rPr>
              <a:t>oceanica</a:t>
            </a:r>
            <a:endParaRPr lang="fr-BE" altLang="fr-FR" sz="2200" dirty="0">
              <a:latin typeface="Arial" charset="0"/>
            </a:endParaRPr>
          </a:p>
        </p:txBody>
      </p:sp>
      <p:sp>
        <p:nvSpPr>
          <p:cNvPr id="18436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2</a:t>
            </a:r>
          </a:p>
        </p:txBody>
      </p:sp>
      <p:sp>
        <p:nvSpPr>
          <p:cNvPr id="18438" name="ZoneTexte 10"/>
          <p:cNvSpPr txBox="1">
            <a:spLocks noChangeArrowheads="1"/>
          </p:cNvSpPr>
          <p:nvPr/>
        </p:nvSpPr>
        <p:spPr bwMode="auto">
          <a:xfrm>
            <a:off x="1043608" y="1556792"/>
            <a:ext cx="2808287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36600"/>
              </a:buClr>
              <a:buSzPct val="150000"/>
            </a:pPr>
            <a:r>
              <a:rPr lang="fr-BE" altLang="fr-FR" sz="2200" dirty="0">
                <a:latin typeface="Arial" charset="0"/>
              </a:rPr>
              <a:t> </a:t>
            </a:r>
            <a:r>
              <a:rPr lang="fr-BE" altLang="fr-FR" sz="2200" dirty="0" smtClean="0">
                <a:latin typeface="Arial" charset="0"/>
              </a:rPr>
              <a:t>5 </a:t>
            </a:r>
            <a:r>
              <a:rPr lang="fr-BE" altLang="fr-FR" sz="2200" dirty="0" err="1">
                <a:latin typeface="Arial" charset="0"/>
              </a:rPr>
              <a:t>days</a:t>
            </a:r>
            <a:r>
              <a:rPr lang="fr-BE" altLang="fr-FR" sz="2200" dirty="0">
                <a:latin typeface="Arial" charset="0"/>
              </a:rPr>
              <a:t> of contamination;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</a:pPr>
            <a:r>
              <a:rPr lang="fr-BE" altLang="fr-FR" sz="2200" dirty="0">
                <a:latin typeface="Arial" charset="0"/>
              </a:rPr>
              <a:t> 15 </a:t>
            </a:r>
            <a:r>
              <a:rPr lang="fr-BE" altLang="fr-FR" sz="2200" dirty="0" err="1" smtClean="0">
                <a:latin typeface="Arial" charset="0"/>
              </a:rPr>
              <a:t>TEs</a:t>
            </a:r>
            <a:r>
              <a:rPr lang="fr-BE" altLang="fr-FR" sz="2200" dirty="0" smtClean="0">
                <a:latin typeface="Arial" charset="0"/>
              </a:rPr>
              <a:t> </a:t>
            </a:r>
            <a:r>
              <a:rPr lang="fr-BE" altLang="fr-FR" sz="2200" dirty="0">
                <a:latin typeface="Arial" charset="0"/>
              </a:rPr>
              <a:t>(Pb, Co, Ag, Al, </a:t>
            </a:r>
            <a:r>
              <a:rPr lang="fr-BE" altLang="fr-FR" sz="2200" dirty="0" smtClean="0">
                <a:latin typeface="Arial" charset="0"/>
              </a:rPr>
              <a:t>Mn ...);</a:t>
            </a:r>
            <a:endParaRPr lang="fr-BE" altLang="fr-FR" sz="2200" dirty="0">
              <a:latin typeface="Arial" charset="0"/>
            </a:endParaRP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</a:pPr>
            <a:r>
              <a:rPr lang="fr-BE" altLang="fr-FR" sz="2200" dirty="0">
                <a:latin typeface="Arial" charset="0"/>
              </a:rPr>
              <a:t> 410L </a:t>
            </a:r>
            <a:r>
              <a:rPr lang="fr-BE" altLang="fr-FR" sz="2200" dirty="0" err="1">
                <a:latin typeface="Arial" charset="0"/>
              </a:rPr>
              <a:t>bell-shaped</a:t>
            </a:r>
            <a:r>
              <a:rPr lang="fr-BE" altLang="fr-FR" sz="2200" dirty="0">
                <a:latin typeface="Arial" charset="0"/>
              </a:rPr>
              <a:t> </a:t>
            </a:r>
            <a:r>
              <a:rPr lang="fr-BE" altLang="fr-FR" sz="2200" dirty="0" err="1">
                <a:latin typeface="Arial" charset="0"/>
              </a:rPr>
              <a:t>mesocosm</a:t>
            </a:r>
            <a:r>
              <a:rPr lang="fr-BE" altLang="fr-FR" sz="2200" dirty="0">
                <a:latin typeface="Arial" charset="0"/>
              </a:rPr>
              <a:t>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</a:pPr>
            <a:r>
              <a:rPr lang="fr-BE" altLang="fr-FR" sz="2200" dirty="0">
                <a:latin typeface="Arial" charset="0"/>
              </a:rPr>
              <a:t> Contamination </a:t>
            </a:r>
            <a:r>
              <a:rPr lang="fr-BE" altLang="fr-FR" sz="2200" dirty="0" err="1">
                <a:latin typeface="Arial" charset="0"/>
              </a:rPr>
              <a:t>every</a:t>
            </a:r>
            <a:r>
              <a:rPr lang="fr-BE" altLang="fr-FR" sz="2200" dirty="0">
                <a:latin typeface="Arial" charset="0"/>
              </a:rPr>
              <a:t> 12 </a:t>
            </a:r>
            <a:r>
              <a:rPr lang="fr-BE" altLang="fr-FR" sz="2200" dirty="0" err="1">
                <a:latin typeface="Arial" charset="0"/>
              </a:rPr>
              <a:t>hours</a:t>
            </a:r>
            <a:r>
              <a:rPr lang="fr-BE" altLang="fr-FR" sz="2200" dirty="0">
                <a:latin typeface="Arial" charset="0"/>
              </a:rPr>
              <a:t> (9am-9pm);</a:t>
            </a:r>
          </a:p>
          <a:p>
            <a:pPr eaLnBrk="1" hangingPunct="1">
              <a:spcBef>
                <a:spcPts val="1000"/>
              </a:spcBef>
              <a:buClr>
                <a:srgbClr val="336600"/>
              </a:buClr>
              <a:buSzPct val="150000"/>
            </a:pPr>
            <a:r>
              <a:rPr lang="fr-BE" altLang="fr-FR" sz="2200" dirty="0">
                <a:latin typeface="Arial" charset="0"/>
              </a:rPr>
              <a:t> 15 </a:t>
            </a:r>
            <a:r>
              <a:rPr lang="fr-BE" altLang="fr-FR" sz="2200" dirty="0" err="1">
                <a:latin typeface="Arial" charset="0"/>
              </a:rPr>
              <a:t>days</a:t>
            </a:r>
            <a:r>
              <a:rPr lang="fr-BE" altLang="fr-FR" sz="2200" dirty="0">
                <a:latin typeface="Arial" charset="0"/>
              </a:rPr>
              <a:t> of </a:t>
            </a:r>
            <a:r>
              <a:rPr lang="fr-BE" altLang="fr-FR" sz="2200" dirty="0" err="1">
                <a:latin typeface="Arial" charset="0"/>
              </a:rPr>
              <a:t>decontamination</a:t>
            </a:r>
            <a:r>
              <a:rPr lang="fr-BE" altLang="fr-FR" sz="2200" dirty="0">
                <a:latin typeface="Arial" charset="0"/>
              </a:rPr>
              <a:t>.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6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0" name="Groupe 19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15" y="980728"/>
            <a:ext cx="5425588" cy="5832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Thèse\Images\photos thèse\cloche\Cloche4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85725"/>
            <a:ext cx="8918575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3" y="2170525"/>
            <a:ext cx="7919561" cy="387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0484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2</a:t>
            </a:r>
          </a:p>
        </p:txBody>
      </p:sp>
      <p:sp>
        <p:nvSpPr>
          <p:cNvPr id="20486" name="ZoneTexte 10"/>
          <p:cNvSpPr txBox="1">
            <a:spLocks noChangeArrowheads="1"/>
          </p:cNvSpPr>
          <p:nvPr/>
        </p:nvSpPr>
        <p:spPr bwMode="auto">
          <a:xfrm>
            <a:off x="1187450" y="981075"/>
            <a:ext cx="561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fr-FR" sz="1800" dirty="0">
                <a:latin typeface="Arial" charset="0"/>
              </a:rPr>
              <a:t>seawater average [</a:t>
            </a:r>
            <a:r>
              <a:rPr lang="en-GB" altLang="fr-FR" sz="1800" dirty="0" err="1">
                <a:latin typeface="Arial" charset="0"/>
              </a:rPr>
              <a:t>Pb</a:t>
            </a:r>
            <a:r>
              <a:rPr lang="en-GB" altLang="fr-FR" sz="1800" dirty="0">
                <a:latin typeface="Arial" charset="0"/>
              </a:rPr>
              <a:t>] : </a:t>
            </a:r>
            <a:r>
              <a:rPr lang="en-GB" altLang="fr-FR" sz="1800" dirty="0" smtClean="0">
                <a:latin typeface="Arial" charset="0"/>
              </a:rPr>
              <a:t>0.13 µg L</a:t>
            </a:r>
            <a:r>
              <a:rPr lang="en-GB" altLang="fr-FR" sz="1800" baseline="30000" dirty="0" smtClean="0">
                <a:latin typeface="Arial" charset="0"/>
              </a:rPr>
              <a:t>-1</a:t>
            </a:r>
            <a:endParaRPr lang="en-GB" altLang="fr-FR" sz="1800" baseline="30000" dirty="0"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fr-FR" sz="1800" dirty="0">
                <a:latin typeface="Arial" charset="0"/>
              </a:rPr>
              <a:t>contamination level : 5 µg </a:t>
            </a:r>
            <a:r>
              <a:rPr lang="en-GB" altLang="fr-FR" sz="1800" dirty="0" smtClean="0">
                <a:latin typeface="Arial" charset="0"/>
              </a:rPr>
              <a:t>L</a:t>
            </a:r>
            <a:r>
              <a:rPr lang="en-GB" altLang="fr-FR" sz="1800" baseline="30000" dirty="0" smtClean="0">
                <a:latin typeface="Arial" charset="0"/>
              </a:rPr>
              <a:t>-1</a:t>
            </a:r>
            <a:endParaRPr lang="en-GB" altLang="fr-FR" sz="1800" baseline="30000" dirty="0">
              <a:latin typeface="Arial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7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e 1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1" name="Groupe 2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4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6" name="Image 25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 i="1" dirty="0">
                <a:latin typeface="Arial" charset="0"/>
              </a:rPr>
              <a:t>In situ </a:t>
            </a:r>
            <a:r>
              <a:rPr lang="fr-BE" altLang="fr-FR" sz="2200" dirty="0" smtClean="0">
                <a:latin typeface="Arial" charset="0"/>
              </a:rPr>
              <a:t>contamination </a:t>
            </a:r>
            <a:r>
              <a:rPr lang="fr-BE" altLang="fr-FR" sz="2200" dirty="0">
                <a:latin typeface="Arial" charset="0"/>
              </a:rPr>
              <a:t>of </a:t>
            </a:r>
            <a:r>
              <a:rPr lang="fr-BE" altLang="fr-FR" sz="2200" i="1" dirty="0">
                <a:latin typeface="Arial" charset="0"/>
              </a:rPr>
              <a:t>P. </a:t>
            </a:r>
            <a:r>
              <a:rPr lang="fr-BE" altLang="fr-FR" sz="2200" i="1" dirty="0" err="1" smtClean="0">
                <a:latin typeface="Arial" charset="0"/>
              </a:rPr>
              <a:t>oceanica</a:t>
            </a:r>
            <a:endParaRPr lang="fr-BE" altLang="fr-FR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33" y="2170525"/>
            <a:ext cx="7919561" cy="387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2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2</a:t>
            </a:r>
          </a:p>
        </p:txBody>
      </p:sp>
      <p:sp>
        <p:nvSpPr>
          <p:cNvPr id="4" name="Triangle rectangle 3"/>
          <p:cNvSpPr/>
          <p:nvPr/>
        </p:nvSpPr>
        <p:spPr>
          <a:xfrm>
            <a:off x="3376617" y="2962275"/>
            <a:ext cx="5021257" cy="2705102"/>
          </a:xfrm>
          <a:prstGeom prst="rtTriangle">
            <a:avLst/>
          </a:prstGeom>
          <a:solidFill>
            <a:schemeClr val="tx2">
              <a:alpha val="15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" name="Triangle rectangle 2"/>
          <p:cNvSpPr/>
          <p:nvPr/>
        </p:nvSpPr>
        <p:spPr>
          <a:xfrm rot="16200000">
            <a:off x="1312680" y="3606613"/>
            <a:ext cx="2709602" cy="1418272"/>
          </a:xfrm>
          <a:prstGeom prst="rtTriangle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ZoneTexte 10"/>
          <p:cNvSpPr txBox="1">
            <a:spLocks noChangeArrowheads="1"/>
          </p:cNvSpPr>
          <p:nvPr/>
        </p:nvSpPr>
        <p:spPr bwMode="auto">
          <a:xfrm>
            <a:off x="1187450" y="981075"/>
            <a:ext cx="561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fr-FR" sz="1800" dirty="0">
                <a:latin typeface="Arial" charset="0"/>
              </a:rPr>
              <a:t>seawater average [</a:t>
            </a:r>
            <a:r>
              <a:rPr lang="en-GB" altLang="fr-FR" sz="1800" dirty="0" err="1">
                <a:latin typeface="Arial" charset="0"/>
              </a:rPr>
              <a:t>Pb</a:t>
            </a:r>
            <a:r>
              <a:rPr lang="en-GB" altLang="fr-FR" sz="1800" dirty="0">
                <a:latin typeface="Arial" charset="0"/>
              </a:rPr>
              <a:t>] : </a:t>
            </a:r>
            <a:r>
              <a:rPr lang="en-GB" altLang="fr-FR" sz="1800" dirty="0" smtClean="0">
                <a:latin typeface="Arial" charset="0"/>
              </a:rPr>
              <a:t>0.13 µg L</a:t>
            </a:r>
            <a:r>
              <a:rPr lang="en-GB" altLang="fr-FR" sz="1800" baseline="30000" dirty="0" smtClean="0">
                <a:latin typeface="Arial" charset="0"/>
              </a:rPr>
              <a:t>-1</a:t>
            </a:r>
            <a:endParaRPr lang="en-GB" altLang="fr-FR" sz="1800" baseline="30000" dirty="0">
              <a:latin typeface="Arial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fr-FR" sz="1800" dirty="0">
                <a:latin typeface="Arial" charset="0"/>
              </a:rPr>
              <a:t>contamination level : 5 µg </a:t>
            </a:r>
            <a:r>
              <a:rPr lang="en-GB" altLang="fr-FR" sz="1800" dirty="0" smtClean="0">
                <a:latin typeface="Arial" charset="0"/>
              </a:rPr>
              <a:t>L</a:t>
            </a:r>
            <a:r>
              <a:rPr lang="en-GB" altLang="fr-FR" sz="1800" baseline="30000" dirty="0" smtClean="0">
                <a:latin typeface="Arial" charset="0"/>
              </a:rPr>
              <a:t>-1</a:t>
            </a:r>
            <a:endParaRPr lang="en-GB" altLang="fr-FR" sz="1800" baseline="30000" dirty="0">
              <a:latin typeface="Arial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e 2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7" name="Groupe 2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2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4" name="Image 33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5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 i="1" dirty="0">
                <a:latin typeface="Arial" charset="0"/>
              </a:rPr>
              <a:t>In situ </a:t>
            </a:r>
            <a:r>
              <a:rPr lang="fr-BE" altLang="fr-FR" sz="2200" dirty="0" smtClean="0">
                <a:latin typeface="Arial" charset="0"/>
              </a:rPr>
              <a:t>contamination </a:t>
            </a:r>
            <a:r>
              <a:rPr lang="fr-BE" altLang="fr-FR" sz="2200" dirty="0">
                <a:latin typeface="Arial" charset="0"/>
              </a:rPr>
              <a:t>of </a:t>
            </a:r>
            <a:r>
              <a:rPr lang="fr-BE" altLang="fr-FR" sz="2200" i="1" dirty="0">
                <a:latin typeface="Arial" charset="0"/>
              </a:rPr>
              <a:t>P. </a:t>
            </a:r>
            <a:r>
              <a:rPr lang="fr-BE" altLang="fr-FR" sz="2200" i="1" dirty="0" err="1" smtClean="0">
                <a:latin typeface="Arial" charset="0"/>
              </a:rPr>
              <a:t>oceanica</a:t>
            </a:r>
            <a:endParaRPr lang="fr-BE" altLang="fr-FR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1" y="2240245"/>
            <a:ext cx="8067675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4581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2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1187624" y="980728"/>
            <a:ext cx="56166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/>
              <a:t>seawater average [</a:t>
            </a:r>
            <a:r>
              <a:rPr lang="en-GB" dirty="0" err="1"/>
              <a:t>Pb</a:t>
            </a:r>
            <a:r>
              <a:rPr lang="en-GB" dirty="0"/>
              <a:t>] : </a:t>
            </a:r>
            <a:r>
              <a:rPr lang="en-GB" dirty="0" smtClean="0"/>
              <a:t>0.05 </a:t>
            </a:r>
            <a:r>
              <a:rPr lang="en-GB" altLang="fr-FR" dirty="0"/>
              <a:t>µg </a:t>
            </a:r>
            <a:r>
              <a:rPr lang="en-GB" altLang="fr-FR" dirty="0" smtClean="0"/>
              <a:t>L</a:t>
            </a:r>
            <a:r>
              <a:rPr lang="en-GB" altLang="fr-FR" baseline="30000" dirty="0" smtClean="0"/>
              <a:t>-1 </a:t>
            </a:r>
            <a:r>
              <a:rPr lang="en-GB" altLang="fr-FR" sz="1600" strike="sngStrike" dirty="0" smtClean="0"/>
              <a:t>(0.13 </a:t>
            </a:r>
            <a:r>
              <a:rPr lang="en-GB" altLang="fr-FR" sz="1600" strike="sngStrike" dirty="0"/>
              <a:t>µg </a:t>
            </a:r>
            <a:r>
              <a:rPr lang="en-GB" altLang="fr-FR" sz="1600" strike="sngStrike" dirty="0" smtClean="0"/>
              <a:t>L</a:t>
            </a:r>
            <a:r>
              <a:rPr lang="en-GB" altLang="fr-FR" sz="1600" strike="sngStrike" baseline="30000" dirty="0" smtClean="0"/>
              <a:t>-1</a:t>
            </a:r>
            <a:r>
              <a:rPr lang="en-GB" sz="1600" strike="sngStrike" dirty="0" smtClean="0"/>
              <a:t>)</a:t>
            </a:r>
            <a:endParaRPr lang="en-GB" sz="1600" strike="sngStrike" dirty="0"/>
          </a:p>
          <a:p>
            <a:pPr>
              <a:lnSpc>
                <a:spcPct val="150000"/>
              </a:lnSpc>
              <a:defRPr/>
            </a:pPr>
            <a:r>
              <a:rPr lang="en-GB" dirty="0"/>
              <a:t>contamination level : </a:t>
            </a:r>
            <a:r>
              <a:rPr lang="en-GB" dirty="0" smtClean="0"/>
              <a:t>1.00 </a:t>
            </a:r>
            <a:r>
              <a:rPr lang="en-GB" altLang="fr-FR" dirty="0"/>
              <a:t>µg </a:t>
            </a:r>
            <a:r>
              <a:rPr lang="en-GB" altLang="fr-FR" dirty="0" smtClean="0"/>
              <a:t>L</a:t>
            </a:r>
            <a:r>
              <a:rPr lang="en-GB" altLang="fr-FR" baseline="30000" dirty="0" smtClean="0"/>
              <a:t>-1</a:t>
            </a:r>
            <a:r>
              <a:rPr lang="en-GB" altLang="fr-FR" dirty="0" smtClean="0"/>
              <a:t> </a:t>
            </a:r>
            <a:r>
              <a:rPr lang="en-GB" sz="1600" strike="sngStrike" dirty="0" smtClean="0"/>
              <a:t>(5 </a:t>
            </a:r>
            <a:r>
              <a:rPr lang="en-GB" altLang="fr-FR" sz="1600" strike="sngStrike" dirty="0"/>
              <a:t>µg </a:t>
            </a:r>
            <a:r>
              <a:rPr lang="en-GB" altLang="fr-FR" sz="1600" strike="sngStrike" dirty="0" smtClean="0"/>
              <a:t>L</a:t>
            </a:r>
            <a:r>
              <a:rPr lang="en-GB" altLang="fr-FR" sz="1600" strike="sngStrike" baseline="30000" dirty="0" smtClean="0"/>
              <a:t>-1</a:t>
            </a:r>
            <a:r>
              <a:rPr lang="en-GB" sz="1600" strike="sngStrike" dirty="0" smtClean="0"/>
              <a:t>)</a:t>
            </a:r>
            <a:endParaRPr lang="en-GB" sz="1600" strike="sngStrike" dirty="0"/>
          </a:p>
        </p:txBody>
      </p:sp>
      <p:grpSp>
        <p:nvGrpSpPr>
          <p:cNvPr id="24" name="Groupe 23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1" name="Groupe 3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4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6" name="Image 35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 i="1" dirty="0">
                <a:latin typeface="Arial" charset="0"/>
              </a:rPr>
              <a:t>In situ </a:t>
            </a:r>
            <a:r>
              <a:rPr lang="fr-BE" altLang="fr-FR" sz="2200" dirty="0" smtClean="0">
                <a:latin typeface="Arial" charset="0"/>
              </a:rPr>
              <a:t>contamination </a:t>
            </a:r>
            <a:r>
              <a:rPr lang="fr-BE" altLang="fr-FR" sz="2200" dirty="0">
                <a:latin typeface="Arial" charset="0"/>
              </a:rPr>
              <a:t>of </a:t>
            </a:r>
            <a:r>
              <a:rPr lang="fr-BE" altLang="fr-FR" sz="2200" i="1" dirty="0">
                <a:latin typeface="Arial" charset="0"/>
              </a:rPr>
              <a:t>P. </a:t>
            </a:r>
            <a:r>
              <a:rPr lang="fr-BE" altLang="fr-FR" sz="2200" i="1" dirty="0" err="1" smtClean="0">
                <a:latin typeface="Arial" charset="0"/>
              </a:rPr>
              <a:t>oceanica</a:t>
            </a:r>
            <a:endParaRPr lang="fr-BE" altLang="fr-FR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3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2534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38073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BE" sz="2400" dirty="0" smtClean="0">
                <a:latin typeface="Arial" charset="0"/>
                <a:cs typeface="Arial" charset="0"/>
              </a:rPr>
              <a:t>Trace </a:t>
            </a:r>
            <a:r>
              <a:rPr lang="fr-BE" sz="2400" dirty="0" err="1" smtClean="0">
                <a:latin typeface="Arial" charset="0"/>
                <a:cs typeface="Arial" charset="0"/>
              </a:rPr>
              <a:t>elements</a:t>
            </a:r>
            <a:endParaRPr lang="fr-BE" sz="2400" dirty="0">
              <a:latin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0873" y="6431203"/>
            <a:ext cx="2238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 smtClean="0">
                <a:latin typeface="Arial" pitchFamily="34" charset="0"/>
                <a:cs typeface="Arial" pitchFamily="34" charset="0"/>
              </a:rPr>
              <a:t>(after </a:t>
            </a:r>
            <a:r>
              <a:rPr lang="en-GB" sz="1600" dirty="0" err="1" smtClean="0">
                <a:latin typeface="Arial" pitchFamily="34" charset="0"/>
                <a:cs typeface="Arial" pitchFamily="34" charset="0"/>
              </a:rPr>
              <a:t>Amiard</a:t>
            </a:r>
            <a:r>
              <a:rPr lang="en-GB" sz="1600" dirty="0" smtClean="0">
                <a:latin typeface="Arial" pitchFamily="34" charset="0"/>
                <a:cs typeface="Arial" pitchFamily="34" charset="0"/>
              </a:rPr>
              <a:t> ,2011)</a:t>
            </a:r>
            <a:endParaRPr lang="fr-BE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63" y="1050526"/>
            <a:ext cx="7932725" cy="5474818"/>
          </a:xfrm>
          <a:prstGeom prst="rect">
            <a:avLst/>
          </a:prstGeom>
          <a:ln w="38100">
            <a:noFill/>
          </a:ln>
        </p:spPr>
      </p:pic>
      <p:sp>
        <p:nvSpPr>
          <p:cNvPr id="18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R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D</a:t>
            </a:r>
          </a:p>
          <a:p>
            <a:pPr algn="ctr" eaLnBrk="1" hangingPunct="1"/>
            <a:r>
              <a:rPr lang="fr-BE" altLang="fr-FR" sz="2200" b="1" dirty="0"/>
              <a:t>U</a:t>
            </a:r>
          </a:p>
          <a:p>
            <a:pPr algn="ctr" eaLnBrk="1" hangingPunct="1"/>
            <a:r>
              <a:rPr lang="fr-BE" altLang="fr-FR" sz="2200" b="1" dirty="0"/>
              <a:t>C</a:t>
            </a:r>
          </a:p>
          <a:p>
            <a:pPr algn="ctr" eaLnBrk="1" hangingPunct="1"/>
            <a:r>
              <a:rPr lang="fr-BE" altLang="fr-FR" sz="2200" b="1" dirty="0"/>
              <a:t>T</a:t>
            </a:r>
          </a:p>
          <a:p>
            <a:pPr algn="ctr" eaLnBrk="1" hangingPunct="1"/>
            <a:r>
              <a:rPr lang="fr-BE" altLang="fr-FR" sz="2200" b="1" dirty="0"/>
              <a:t>I</a:t>
            </a:r>
          </a:p>
          <a:p>
            <a:pPr algn="ctr" eaLnBrk="1" hangingPunct="1"/>
            <a:r>
              <a:rPr lang="fr-BE" altLang="fr-FR" sz="2200" b="1" dirty="0"/>
              <a:t>O</a:t>
            </a:r>
          </a:p>
          <a:p>
            <a:pPr algn="ctr" eaLnBrk="1" hangingPunct="1"/>
            <a:r>
              <a:rPr lang="fr-BE" altLang="fr-FR" sz="2200" b="1" dirty="0"/>
              <a:t>N</a:t>
            </a:r>
          </a:p>
        </p:txBody>
      </p:sp>
      <p:sp>
        <p:nvSpPr>
          <p:cNvPr id="3" name="Ellipse 2"/>
          <p:cNvSpPr/>
          <p:nvPr/>
        </p:nvSpPr>
        <p:spPr>
          <a:xfrm>
            <a:off x="2123728" y="232449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Ellipse 18"/>
          <p:cNvSpPr/>
          <p:nvPr/>
        </p:nvSpPr>
        <p:spPr>
          <a:xfrm>
            <a:off x="6623656" y="2132856"/>
            <a:ext cx="432048" cy="288032"/>
          </a:xfrm>
          <a:prstGeom prst="ellipse">
            <a:avLst/>
          </a:prstGeom>
          <a:solidFill>
            <a:srgbClr val="FF0000">
              <a:alpha val="50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 19"/>
          <p:cNvSpPr/>
          <p:nvPr/>
        </p:nvSpPr>
        <p:spPr>
          <a:xfrm>
            <a:off x="2502820" y="1915595"/>
            <a:ext cx="4536536" cy="3485462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344308"/>
              <a:gd name="connsiteY0" fmla="*/ 458798 h 3486157"/>
              <a:gd name="connsiteX1" fmla="*/ 1000792 w 4344308"/>
              <a:gd name="connsiteY1" fmla="*/ 144854 h 3486157"/>
              <a:gd name="connsiteX2" fmla="*/ 3500152 w 4344308"/>
              <a:gd name="connsiteY2" fmla="*/ 2741750 h 3486157"/>
              <a:gd name="connsiteX3" fmla="*/ 4280440 w 4344308"/>
              <a:gd name="connsiteY3" fmla="*/ 3424502 h 3486157"/>
              <a:gd name="connsiteX4" fmla="*/ 4302567 w 4344308"/>
              <a:gd name="connsiteY4" fmla="*/ 3462602 h 3486157"/>
              <a:gd name="connsiteX0" fmla="*/ 0 w 4302567"/>
              <a:gd name="connsiteY0" fmla="*/ 458798 h 3462602"/>
              <a:gd name="connsiteX1" fmla="*/ 1000792 w 4302567"/>
              <a:gd name="connsiteY1" fmla="*/ 144854 h 3462602"/>
              <a:gd name="connsiteX2" fmla="*/ 3500152 w 4302567"/>
              <a:gd name="connsiteY2" fmla="*/ 2741750 h 3462602"/>
              <a:gd name="connsiteX3" fmla="*/ 4302567 w 4302567"/>
              <a:gd name="connsiteY3" fmla="*/ 3462602 h 346260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  <a:gd name="connsiteX0" fmla="*/ 0 w 4391075"/>
              <a:gd name="connsiteY0" fmla="*/ 458798 h 3485462"/>
              <a:gd name="connsiteX1" fmla="*/ 1000792 w 4391075"/>
              <a:gd name="connsiteY1" fmla="*/ 144854 h 3485462"/>
              <a:gd name="connsiteX2" fmla="*/ 3500152 w 4391075"/>
              <a:gd name="connsiteY2" fmla="*/ 2741750 h 3485462"/>
              <a:gd name="connsiteX3" fmla="*/ 4391075 w 4391075"/>
              <a:gd name="connsiteY3" fmla="*/ 3485462 h 3485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1075" h="3485462">
                <a:moveTo>
                  <a:pt x="0" y="458798"/>
                </a:moveTo>
                <a:cubicBezTo>
                  <a:pt x="170084" y="227658"/>
                  <a:pt x="417433" y="-235638"/>
                  <a:pt x="1000792" y="144854"/>
                </a:cubicBezTo>
                <a:cubicBezTo>
                  <a:pt x="1584151" y="525346"/>
                  <a:pt x="2912978" y="2177362"/>
                  <a:pt x="3500152" y="2741750"/>
                </a:cubicBezTo>
                <a:cubicBezTo>
                  <a:pt x="4087326" y="3306138"/>
                  <a:pt x="4223905" y="3335285"/>
                  <a:pt x="4391075" y="3485462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5226825" y="1979599"/>
            <a:ext cx="1564119" cy="1885772"/>
          </a:xfrm>
          <a:custGeom>
            <a:avLst/>
            <a:gdLst>
              <a:gd name="connsiteX0" fmla="*/ 1612761 w 1612761"/>
              <a:gd name="connsiteY0" fmla="*/ 149824 h 1881088"/>
              <a:gd name="connsiteX1" fmla="*/ 869049 w 1612761"/>
              <a:gd name="connsiteY1" fmla="*/ 40096 h 1881088"/>
              <a:gd name="connsiteX2" fmla="*/ 27801 w 1612761"/>
              <a:gd name="connsiteY2" fmla="*/ 747232 h 1881088"/>
              <a:gd name="connsiteX3" fmla="*/ 186297 w 1612761"/>
              <a:gd name="connsiteY3" fmla="*/ 1881088 h 1881088"/>
              <a:gd name="connsiteX0" fmla="*/ 1598627 w 1598627"/>
              <a:gd name="connsiteY0" fmla="*/ 159743 h 1891007"/>
              <a:gd name="connsiteX1" fmla="*/ 598883 w 1598627"/>
              <a:gd name="connsiteY1" fmla="*/ 37823 h 1891007"/>
              <a:gd name="connsiteX2" fmla="*/ 13667 w 1598627"/>
              <a:gd name="connsiteY2" fmla="*/ 757151 h 1891007"/>
              <a:gd name="connsiteX3" fmla="*/ 172163 w 1598627"/>
              <a:gd name="connsiteY3" fmla="*/ 1891007 h 1891007"/>
              <a:gd name="connsiteX0" fmla="*/ 1621908 w 1621908"/>
              <a:gd name="connsiteY0" fmla="*/ 168532 h 1899796"/>
              <a:gd name="connsiteX1" fmla="*/ 622164 w 1621908"/>
              <a:gd name="connsiteY1" fmla="*/ 46612 h 1899796"/>
              <a:gd name="connsiteX2" fmla="*/ 12564 w 1621908"/>
              <a:gd name="connsiteY2" fmla="*/ 887860 h 1899796"/>
              <a:gd name="connsiteX3" fmla="*/ 195444 w 1621908"/>
              <a:gd name="connsiteY3" fmla="*/ 1899796 h 1899796"/>
              <a:gd name="connsiteX0" fmla="*/ 1564119 w 1564119"/>
              <a:gd name="connsiteY0" fmla="*/ 154508 h 1885772"/>
              <a:gd name="connsiteX1" fmla="*/ 564375 w 1564119"/>
              <a:gd name="connsiteY1" fmla="*/ 32588 h 1885772"/>
              <a:gd name="connsiteX2" fmla="*/ 15735 w 1564119"/>
              <a:gd name="connsiteY2" fmla="*/ 678764 h 1885772"/>
              <a:gd name="connsiteX3" fmla="*/ 137655 w 1564119"/>
              <a:gd name="connsiteY3" fmla="*/ 1885772 h 188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119" h="1885772">
                <a:moveTo>
                  <a:pt x="1564119" y="154508"/>
                </a:moveTo>
                <a:cubicBezTo>
                  <a:pt x="1324343" y="49860"/>
                  <a:pt x="822439" y="-54788"/>
                  <a:pt x="564375" y="32588"/>
                </a:cubicBezTo>
                <a:cubicBezTo>
                  <a:pt x="306311" y="119964"/>
                  <a:pt x="86855" y="369900"/>
                  <a:pt x="15735" y="678764"/>
                </a:cubicBezTo>
                <a:cubicBezTo>
                  <a:pt x="-55385" y="987628"/>
                  <a:pt x="137655" y="1885772"/>
                  <a:pt x="137655" y="188577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0" name="Ellipse 29"/>
          <p:cNvSpPr/>
          <p:nvPr/>
        </p:nvSpPr>
        <p:spPr>
          <a:xfrm>
            <a:off x="1669232" y="232908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31" name="Forme libre 30"/>
          <p:cNvSpPr/>
          <p:nvPr/>
        </p:nvSpPr>
        <p:spPr>
          <a:xfrm>
            <a:off x="1949964" y="1779646"/>
            <a:ext cx="5001356" cy="3763999"/>
          </a:xfrm>
          <a:custGeom>
            <a:avLst/>
            <a:gdLst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14962 h 3526386"/>
              <a:gd name="connsiteX1" fmla="*/ 487680 w 4450080"/>
              <a:gd name="connsiteY1" fmla="*/ 137010 h 3526386"/>
              <a:gd name="connsiteX2" fmla="*/ 1170432 w 4450080"/>
              <a:gd name="connsiteY2" fmla="*/ 246738 h 3526386"/>
              <a:gd name="connsiteX3" fmla="*/ 3669792 w 4450080"/>
              <a:gd name="connsiteY3" fmla="*/ 2843634 h 3526386"/>
              <a:gd name="connsiteX4" fmla="*/ 4450080 w 4450080"/>
              <a:gd name="connsiteY4" fmla="*/ 3526386 h 3526386"/>
              <a:gd name="connsiteX5" fmla="*/ 4450080 w 4450080"/>
              <a:gd name="connsiteY5" fmla="*/ 3526386 h 3526386"/>
              <a:gd name="connsiteX0" fmla="*/ 0 w 4450080"/>
              <a:gd name="connsiteY0" fmla="*/ 555366 h 3566790"/>
              <a:gd name="connsiteX1" fmla="*/ 487680 w 4450080"/>
              <a:gd name="connsiteY1" fmla="*/ 177414 h 3566790"/>
              <a:gd name="connsiteX2" fmla="*/ 1170432 w 4450080"/>
              <a:gd name="connsiteY2" fmla="*/ 287142 h 3566790"/>
              <a:gd name="connsiteX3" fmla="*/ 3669792 w 4450080"/>
              <a:gd name="connsiteY3" fmla="*/ 2884038 h 3566790"/>
              <a:gd name="connsiteX4" fmla="*/ 4450080 w 4450080"/>
              <a:gd name="connsiteY4" fmla="*/ 3566790 h 3566790"/>
              <a:gd name="connsiteX5" fmla="*/ 4450080 w 4450080"/>
              <a:gd name="connsiteY5" fmla="*/ 3566790 h 3566790"/>
              <a:gd name="connsiteX0" fmla="*/ 0 w 4450080"/>
              <a:gd name="connsiteY0" fmla="*/ 398039 h 3409463"/>
              <a:gd name="connsiteX1" fmla="*/ 1170432 w 4450080"/>
              <a:gd name="connsiteY1" fmla="*/ 129815 h 3409463"/>
              <a:gd name="connsiteX2" fmla="*/ 3669792 w 4450080"/>
              <a:gd name="connsiteY2" fmla="*/ 2726711 h 3409463"/>
              <a:gd name="connsiteX3" fmla="*/ 4450080 w 4450080"/>
              <a:gd name="connsiteY3" fmla="*/ 3409463 h 3409463"/>
              <a:gd name="connsiteX4" fmla="*/ 4450080 w 4450080"/>
              <a:gd name="connsiteY4" fmla="*/ 3409463 h 3409463"/>
              <a:gd name="connsiteX0" fmla="*/ 0 w 4280440"/>
              <a:gd name="connsiteY0" fmla="*/ 434264 h 3399968"/>
              <a:gd name="connsiteX1" fmla="*/ 1000792 w 4280440"/>
              <a:gd name="connsiteY1" fmla="*/ 120320 h 3399968"/>
              <a:gd name="connsiteX2" fmla="*/ 3500152 w 4280440"/>
              <a:gd name="connsiteY2" fmla="*/ 2717216 h 3399968"/>
              <a:gd name="connsiteX3" fmla="*/ 4280440 w 4280440"/>
              <a:gd name="connsiteY3" fmla="*/ 3399968 h 3399968"/>
              <a:gd name="connsiteX4" fmla="*/ 4280440 w 4280440"/>
              <a:gd name="connsiteY4" fmla="*/ 3399968 h 3399968"/>
              <a:gd name="connsiteX0" fmla="*/ 0 w 4280440"/>
              <a:gd name="connsiteY0" fmla="*/ 458798 h 3424502"/>
              <a:gd name="connsiteX1" fmla="*/ 1000792 w 4280440"/>
              <a:gd name="connsiteY1" fmla="*/ 144854 h 3424502"/>
              <a:gd name="connsiteX2" fmla="*/ 3500152 w 4280440"/>
              <a:gd name="connsiteY2" fmla="*/ 2741750 h 3424502"/>
              <a:gd name="connsiteX3" fmla="*/ 4280440 w 4280440"/>
              <a:gd name="connsiteY3" fmla="*/ 3424502 h 3424502"/>
              <a:gd name="connsiteX4" fmla="*/ 4280440 w 4280440"/>
              <a:gd name="connsiteY4" fmla="*/ 3424502 h 3424502"/>
              <a:gd name="connsiteX0" fmla="*/ 0 w 4280440"/>
              <a:gd name="connsiteY0" fmla="*/ 561245 h 3526949"/>
              <a:gd name="connsiteX1" fmla="*/ 1140930 w 4280440"/>
              <a:gd name="connsiteY1" fmla="*/ 125381 h 3526949"/>
              <a:gd name="connsiteX2" fmla="*/ 3500152 w 4280440"/>
              <a:gd name="connsiteY2" fmla="*/ 2844197 h 3526949"/>
              <a:gd name="connsiteX3" fmla="*/ 4280440 w 4280440"/>
              <a:gd name="connsiteY3" fmla="*/ 3526949 h 3526949"/>
              <a:gd name="connsiteX4" fmla="*/ 4280440 w 4280440"/>
              <a:gd name="connsiteY4" fmla="*/ 3526949 h 3526949"/>
              <a:gd name="connsiteX0" fmla="*/ 0 w 4280440"/>
              <a:gd name="connsiteY0" fmla="*/ 554455 h 3520159"/>
              <a:gd name="connsiteX1" fmla="*/ 1140930 w 4280440"/>
              <a:gd name="connsiteY1" fmla="*/ 118591 h 3520159"/>
              <a:gd name="connsiteX2" fmla="*/ 3728798 w 4280440"/>
              <a:gd name="connsiteY2" fmla="*/ 2738347 h 3520159"/>
              <a:gd name="connsiteX3" fmla="*/ 4280440 w 4280440"/>
              <a:gd name="connsiteY3" fmla="*/ 3520159 h 3520159"/>
              <a:gd name="connsiteX4" fmla="*/ 4280440 w 4280440"/>
              <a:gd name="connsiteY4" fmla="*/ 3520159 h 3520159"/>
              <a:gd name="connsiteX0" fmla="*/ 0 w 4325335"/>
              <a:gd name="connsiteY0" fmla="*/ 554455 h 3588981"/>
              <a:gd name="connsiteX1" fmla="*/ 1140930 w 4325335"/>
              <a:gd name="connsiteY1" fmla="*/ 118591 h 3588981"/>
              <a:gd name="connsiteX2" fmla="*/ 3728798 w 4325335"/>
              <a:gd name="connsiteY2" fmla="*/ 2738347 h 3588981"/>
              <a:gd name="connsiteX3" fmla="*/ 4280440 w 4325335"/>
              <a:gd name="connsiteY3" fmla="*/ 3520159 h 3588981"/>
              <a:gd name="connsiteX4" fmla="*/ 4295191 w 4325335"/>
              <a:gd name="connsiteY4" fmla="*/ 3558259 h 3588981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280440 w 4663975"/>
              <a:gd name="connsiteY3" fmla="*/ 3520159 h 3649699"/>
              <a:gd name="connsiteX4" fmla="*/ 4663975 w 4663975"/>
              <a:gd name="connsiteY4" fmla="*/ 3649699 h 3649699"/>
              <a:gd name="connsiteX0" fmla="*/ 0 w 4663975"/>
              <a:gd name="connsiteY0" fmla="*/ 554455 h 3649699"/>
              <a:gd name="connsiteX1" fmla="*/ 1140930 w 4663975"/>
              <a:gd name="connsiteY1" fmla="*/ 118591 h 3649699"/>
              <a:gd name="connsiteX2" fmla="*/ 3728798 w 4663975"/>
              <a:gd name="connsiteY2" fmla="*/ 2738347 h 3649699"/>
              <a:gd name="connsiteX3" fmla="*/ 4663975 w 4663975"/>
              <a:gd name="connsiteY3" fmla="*/ 3649699 h 3649699"/>
              <a:gd name="connsiteX0" fmla="*/ 0 w 4759859"/>
              <a:gd name="connsiteY0" fmla="*/ 554455 h 3725899"/>
              <a:gd name="connsiteX1" fmla="*/ 1140930 w 4759859"/>
              <a:gd name="connsiteY1" fmla="*/ 118591 h 3725899"/>
              <a:gd name="connsiteX2" fmla="*/ 3728798 w 4759859"/>
              <a:gd name="connsiteY2" fmla="*/ 2738347 h 3725899"/>
              <a:gd name="connsiteX3" fmla="*/ 4759859 w 4759859"/>
              <a:gd name="connsiteY3" fmla="*/ 3725899 h 3725899"/>
              <a:gd name="connsiteX0" fmla="*/ 0 w 4840991"/>
              <a:gd name="connsiteY0" fmla="*/ 554455 h 3763999"/>
              <a:gd name="connsiteX1" fmla="*/ 1140930 w 4840991"/>
              <a:gd name="connsiteY1" fmla="*/ 118591 h 3763999"/>
              <a:gd name="connsiteX2" fmla="*/ 3728798 w 4840991"/>
              <a:gd name="connsiteY2" fmla="*/ 2738347 h 3763999"/>
              <a:gd name="connsiteX3" fmla="*/ 4840991 w 4840991"/>
              <a:gd name="connsiteY3" fmla="*/ 3763999 h 376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991" h="3763999">
                <a:moveTo>
                  <a:pt x="0" y="554455"/>
                </a:moveTo>
                <a:cubicBezTo>
                  <a:pt x="170084" y="323315"/>
                  <a:pt x="519464" y="-245391"/>
                  <a:pt x="1140930" y="118591"/>
                </a:cubicBezTo>
                <a:cubicBezTo>
                  <a:pt x="1762396" y="482573"/>
                  <a:pt x="3112121" y="2130779"/>
                  <a:pt x="3728798" y="2738347"/>
                </a:cubicBezTo>
                <a:cubicBezTo>
                  <a:pt x="4345475" y="3345915"/>
                  <a:pt x="4646162" y="3574134"/>
                  <a:pt x="4840991" y="3763999"/>
                </a:cubicBezTo>
              </a:path>
            </a:pathLst>
          </a:custGeom>
          <a:noFill/>
          <a:ln w="38100">
            <a:gradFill>
              <a:gsLst>
                <a:gs pos="0">
                  <a:srgbClr val="008000"/>
                </a:gs>
                <a:gs pos="100000">
                  <a:srgbClr val="FF0000"/>
                </a:gs>
              </a:gsLst>
              <a:lin ang="5400000" scaled="0"/>
            </a:gra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rgbClr val="FF0000"/>
              </a:solidFill>
            </a:endParaRPr>
          </a:p>
        </p:txBody>
      </p:sp>
      <p:sp>
        <p:nvSpPr>
          <p:cNvPr id="32" name="Ellipse 31"/>
          <p:cNvSpPr/>
          <p:nvPr/>
        </p:nvSpPr>
        <p:spPr>
          <a:xfrm>
            <a:off x="3214063" y="5972810"/>
            <a:ext cx="432048" cy="288032"/>
          </a:xfrm>
          <a:prstGeom prst="ellipse">
            <a:avLst/>
          </a:prstGeom>
          <a:solidFill>
            <a:srgbClr val="009900">
              <a:alpha val="50000"/>
            </a:srgbClr>
          </a:solidFill>
          <a:ln w="317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Forme libre 24"/>
          <p:cNvSpPr/>
          <p:nvPr/>
        </p:nvSpPr>
        <p:spPr>
          <a:xfrm>
            <a:off x="3332353" y="3966893"/>
            <a:ext cx="2085467" cy="1991947"/>
          </a:xfrm>
          <a:custGeom>
            <a:avLst/>
            <a:gdLst>
              <a:gd name="connsiteX0" fmla="*/ 136343 w 2102303"/>
              <a:gd name="connsiteY0" fmla="*/ 2084913 h 2084913"/>
              <a:gd name="connsiteX1" fmla="*/ 98243 w 2102303"/>
              <a:gd name="connsiteY1" fmla="*/ 896193 h 2084913"/>
              <a:gd name="connsiteX2" fmla="*/ 1241243 w 2102303"/>
              <a:gd name="connsiteY2" fmla="*/ 35133 h 2084913"/>
              <a:gd name="connsiteX3" fmla="*/ 2102303 w 2102303"/>
              <a:gd name="connsiteY3" fmla="*/ 248493 h 2084913"/>
              <a:gd name="connsiteX0" fmla="*/ 103675 w 2069635"/>
              <a:gd name="connsiteY0" fmla="*/ 2090633 h 2090633"/>
              <a:gd name="connsiteX1" fmla="*/ 118915 w 2069635"/>
              <a:gd name="connsiteY1" fmla="*/ 985733 h 2090633"/>
              <a:gd name="connsiteX2" fmla="*/ 1208575 w 2069635"/>
              <a:gd name="connsiteY2" fmla="*/ 40853 h 2090633"/>
              <a:gd name="connsiteX3" fmla="*/ 2069635 w 2069635"/>
              <a:gd name="connsiteY3" fmla="*/ 254213 h 2090633"/>
              <a:gd name="connsiteX0" fmla="*/ 96647 w 2062607"/>
              <a:gd name="connsiteY0" fmla="*/ 1994867 h 1994867"/>
              <a:gd name="connsiteX1" fmla="*/ 111887 w 2062607"/>
              <a:gd name="connsiteY1" fmla="*/ 889967 h 1994867"/>
              <a:gd name="connsiteX2" fmla="*/ 1094867 w 2062607"/>
              <a:gd name="connsiteY2" fmla="*/ 67007 h 1994867"/>
              <a:gd name="connsiteX3" fmla="*/ 2062607 w 2062607"/>
              <a:gd name="connsiteY3" fmla="*/ 158447 h 1994867"/>
              <a:gd name="connsiteX0" fmla="*/ 96647 w 2085467"/>
              <a:gd name="connsiteY0" fmla="*/ 1991947 h 1991947"/>
              <a:gd name="connsiteX1" fmla="*/ 111887 w 2085467"/>
              <a:gd name="connsiteY1" fmla="*/ 887047 h 1991947"/>
              <a:gd name="connsiteX2" fmla="*/ 1094867 w 2085467"/>
              <a:gd name="connsiteY2" fmla="*/ 64087 h 1991947"/>
              <a:gd name="connsiteX3" fmla="*/ 2085467 w 2085467"/>
              <a:gd name="connsiteY3" fmla="*/ 163147 h 199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5467" h="1991947">
                <a:moveTo>
                  <a:pt x="96647" y="1991947"/>
                </a:moveTo>
                <a:cubicBezTo>
                  <a:pt x="-14478" y="1568402"/>
                  <a:pt x="-54483" y="1208357"/>
                  <a:pt x="111887" y="887047"/>
                </a:cubicBezTo>
                <a:cubicBezTo>
                  <a:pt x="278257" y="565737"/>
                  <a:pt x="765937" y="184737"/>
                  <a:pt x="1094867" y="64087"/>
                </a:cubicBezTo>
                <a:cubicBezTo>
                  <a:pt x="1423797" y="-56563"/>
                  <a:pt x="1821942" y="2492"/>
                  <a:pt x="2085467" y="163147"/>
                </a:cubicBezTo>
              </a:path>
            </a:pathLst>
          </a:custGeom>
          <a:noFill/>
          <a:ln w="38100">
            <a:gradFill>
              <a:gsLst>
                <a:gs pos="0">
                  <a:srgbClr val="FF6600"/>
                </a:gs>
                <a:gs pos="100000">
                  <a:srgbClr val="008000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4" name="Groupe 3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4" name="Groupe 23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3" name="Image 32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4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9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9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21" y="2240245"/>
            <a:ext cx="8067675" cy="37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4581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>
                <a:latin typeface="Arial" charset="0"/>
              </a:rPr>
              <a:t>2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3509705" y="3200400"/>
            <a:ext cx="9733" cy="2206724"/>
          </a:xfrm>
          <a:prstGeom prst="straightConnector1">
            <a:avLst/>
          </a:prstGeom>
          <a:ln w="28575">
            <a:solidFill>
              <a:srgbClr val="FF99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H="1">
            <a:off x="2080769" y="3495675"/>
            <a:ext cx="1324419" cy="1949448"/>
          </a:xfrm>
          <a:prstGeom prst="straightConnector1">
            <a:avLst/>
          </a:prstGeom>
          <a:ln w="28575">
            <a:solidFill>
              <a:srgbClr val="FF99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5" name="ZoneTexte 20"/>
          <p:cNvSpPr txBox="1">
            <a:spLocks noChangeArrowheads="1"/>
          </p:cNvSpPr>
          <p:nvPr/>
        </p:nvSpPr>
        <p:spPr bwMode="auto">
          <a:xfrm>
            <a:off x="3563888" y="3348038"/>
            <a:ext cx="7200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800" dirty="0" smtClean="0">
                <a:latin typeface="Arial" charset="0"/>
              </a:rPr>
              <a:t>x 20</a:t>
            </a:r>
            <a:endParaRPr lang="fr-BE" altLang="fr-FR" sz="1800" dirty="0">
              <a:latin typeface="Arial" charset="0"/>
            </a:endParaRPr>
          </a:p>
        </p:txBody>
      </p:sp>
      <p:sp>
        <p:nvSpPr>
          <p:cNvPr id="24586" name="ZoneTexte 21"/>
          <p:cNvSpPr txBox="1">
            <a:spLocks noChangeArrowheads="1"/>
          </p:cNvSpPr>
          <p:nvPr/>
        </p:nvSpPr>
        <p:spPr bwMode="auto">
          <a:xfrm>
            <a:off x="2268538" y="3995738"/>
            <a:ext cx="719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1800" dirty="0" smtClean="0">
                <a:latin typeface="Arial" charset="0"/>
              </a:rPr>
              <a:t>x 15</a:t>
            </a:r>
            <a:endParaRPr lang="fr-BE" altLang="fr-FR" sz="1800" dirty="0">
              <a:latin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187624" y="980728"/>
            <a:ext cx="561662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dirty="0"/>
              <a:t>seawater average [</a:t>
            </a:r>
            <a:r>
              <a:rPr lang="en-GB" dirty="0" err="1"/>
              <a:t>Pb</a:t>
            </a:r>
            <a:r>
              <a:rPr lang="en-GB" dirty="0"/>
              <a:t>] : </a:t>
            </a:r>
            <a:r>
              <a:rPr lang="en-GB" dirty="0" smtClean="0"/>
              <a:t>0.05 </a:t>
            </a:r>
            <a:r>
              <a:rPr lang="en-GB" altLang="fr-FR" dirty="0"/>
              <a:t>µg </a:t>
            </a:r>
            <a:r>
              <a:rPr lang="en-GB" altLang="fr-FR" dirty="0" smtClean="0"/>
              <a:t>L</a:t>
            </a:r>
            <a:r>
              <a:rPr lang="en-GB" altLang="fr-FR" baseline="30000" dirty="0" smtClean="0"/>
              <a:t>-1 </a:t>
            </a:r>
            <a:r>
              <a:rPr lang="en-GB" altLang="fr-FR" sz="1600" strike="sngStrike" dirty="0" smtClean="0"/>
              <a:t>(0.13 </a:t>
            </a:r>
            <a:r>
              <a:rPr lang="en-GB" altLang="fr-FR" sz="1600" strike="sngStrike" dirty="0"/>
              <a:t>µg </a:t>
            </a:r>
            <a:r>
              <a:rPr lang="en-GB" altLang="fr-FR" sz="1600" strike="sngStrike" dirty="0" smtClean="0"/>
              <a:t>L</a:t>
            </a:r>
            <a:r>
              <a:rPr lang="en-GB" altLang="fr-FR" sz="1600" strike="sngStrike" baseline="30000" dirty="0" smtClean="0"/>
              <a:t>-1</a:t>
            </a:r>
            <a:r>
              <a:rPr lang="en-GB" sz="1600" strike="sngStrike" dirty="0" smtClean="0"/>
              <a:t>)</a:t>
            </a:r>
            <a:endParaRPr lang="en-GB" sz="1600" strike="sngStrike" dirty="0"/>
          </a:p>
          <a:p>
            <a:pPr>
              <a:lnSpc>
                <a:spcPct val="150000"/>
              </a:lnSpc>
              <a:defRPr/>
            </a:pPr>
            <a:r>
              <a:rPr lang="en-GB" dirty="0"/>
              <a:t>contamination level : </a:t>
            </a:r>
            <a:r>
              <a:rPr lang="en-GB" dirty="0" smtClean="0"/>
              <a:t>1.00 </a:t>
            </a:r>
            <a:r>
              <a:rPr lang="en-GB" altLang="fr-FR" dirty="0"/>
              <a:t>µg </a:t>
            </a:r>
            <a:r>
              <a:rPr lang="en-GB" altLang="fr-FR" dirty="0" smtClean="0"/>
              <a:t>L</a:t>
            </a:r>
            <a:r>
              <a:rPr lang="en-GB" altLang="fr-FR" baseline="30000" dirty="0" smtClean="0"/>
              <a:t>-1</a:t>
            </a:r>
            <a:r>
              <a:rPr lang="en-GB" altLang="fr-FR" dirty="0" smtClean="0"/>
              <a:t> </a:t>
            </a:r>
            <a:r>
              <a:rPr lang="en-GB" sz="1600" strike="sngStrike" dirty="0" smtClean="0"/>
              <a:t>(5 </a:t>
            </a:r>
            <a:r>
              <a:rPr lang="en-GB" altLang="fr-FR" sz="1600" strike="sngStrike" dirty="0"/>
              <a:t>µg </a:t>
            </a:r>
            <a:r>
              <a:rPr lang="en-GB" altLang="fr-FR" sz="1600" strike="sngStrike" dirty="0" smtClean="0"/>
              <a:t>L</a:t>
            </a:r>
            <a:r>
              <a:rPr lang="en-GB" altLang="fr-FR" sz="1600" strike="sngStrike" baseline="30000" dirty="0" smtClean="0"/>
              <a:t>-1</a:t>
            </a:r>
            <a:r>
              <a:rPr lang="en-GB" sz="1600" strike="sngStrike" dirty="0" smtClean="0"/>
              <a:t>)</a:t>
            </a:r>
            <a:endParaRPr lang="en-GB" sz="1600" strike="sngStrike" dirty="0"/>
          </a:p>
        </p:txBody>
      </p:sp>
      <p:grpSp>
        <p:nvGrpSpPr>
          <p:cNvPr id="24" name="Groupe 23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1" name="Groupe 3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4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6" name="Image 35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 i="1" dirty="0">
                <a:latin typeface="Arial" charset="0"/>
              </a:rPr>
              <a:t>In situ </a:t>
            </a:r>
            <a:r>
              <a:rPr lang="fr-BE" altLang="fr-FR" sz="2200" dirty="0" smtClean="0">
                <a:latin typeface="Arial" charset="0"/>
              </a:rPr>
              <a:t>contamination </a:t>
            </a:r>
            <a:r>
              <a:rPr lang="fr-BE" altLang="fr-FR" sz="2200" dirty="0">
                <a:latin typeface="Arial" charset="0"/>
              </a:rPr>
              <a:t>of </a:t>
            </a:r>
            <a:r>
              <a:rPr lang="fr-BE" altLang="fr-FR" sz="2200" i="1" dirty="0">
                <a:latin typeface="Arial" charset="0"/>
              </a:rPr>
              <a:t>P. </a:t>
            </a:r>
            <a:r>
              <a:rPr lang="fr-BE" altLang="fr-FR" sz="2200" i="1" dirty="0" err="1" smtClean="0">
                <a:latin typeface="Arial" charset="0"/>
              </a:rPr>
              <a:t>oceanica</a:t>
            </a:r>
            <a:endParaRPr lang="fr-BE" altLang="fr-FR" sz="22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2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4581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3</a:t>
            </a:r>
            <a:endParaRPr lang="fr-BE" altLang="fr-FR" sz="2200" b="1" dirty="0">
              <a:latin typeface="Arial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1" name="Groupe 3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4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6" name="Image 35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 err="1" smtClean="0">
                <a:latin typeface="Arial" charset="0"/>
              </a:rPr>
              <a:t>Porewater</a:t>
            </a:r>
            <a:r>
              <a:rPr lang="fr-BE" altLang="fr-FR" sz="2400" dirty="0" smtClean="0">
                <a:latin typeface="Arial" charset="0"/>
              </a:rPr>
              <a:t> TE concentrations</a:t>
            </a:r>
            <a:endParaRPr lang="fr-BE" altLang="fr-FR" sz="2400" dirty="0">
              <a:latin typeface="Arial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" r="1608"/>
          <a:stretch>
            <a:fillRect/>
          </a:stretch>
        </p:blipFill>
        <p:spPr bwMode="auto">
          <a:xfrm rot="-16200000">
            <a:off x="2424096" y="-15048"/>
            <a:ext cx="5120480" cy="767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91494" y="6433591"/>
            <a:ext cx="1645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/>
              <a:t>(</a:t>
            </a:r>
            <a:r>
              <a:rPr lang="fr-FR" sz="1400" dirty="0" err="1" smtClean="0"/>
              <a:t>Jørgensen</a:t>
            </a:r>
            <a:r>
              <a:rPr lang="fr-FR" sz="1400" dirty="0" smtClean="0"/>
              <a:t>, 2006)</a:t>
            </a:r>
            <a:endParaRPr lang="fr-BE" sz="1400" dirty="0"/>
          </a:p>
        </p:txBody>
      </p:sp>
    </p:spTree>
    <p:extLst>
      <p:ext uri="{BB962C8B-B14F-4D97-AF65-F5344CB8AC3E}">
        <p14:creationId xmlns:p14="http://schemas.microsoft.com/office/powerpoint/2010/main" val="207848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523015"/>
            <a:ext cx="579613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400" dirty="0" smtClean="0"/>
              <a:t>Rem.: concentrations in the </a:t>
            </a:r>
            <a:r>
              <a:rPr lang="fr-BE" sz="1400" dirty="0" err="1" smtClean="0"/>
              <a:t>resine</a:t>
            </a:r>
            <a:r>
              <a:rPr lang="fr-BE" sz="1400" dirty="0" smtClean="0"/>
              <a:t> </a:t>
            </a:r>
            <a:r>
              <a:rPr lang="fr-BE" sz="1400" dirty="0" err="1" smtClean="0"/>
              <a:t>eluats</a:t>
            </a:r>
            <a:r>
              <a:rPr lang="fr-BE" sz="1400" dirty="0" smtClean="0"/>
              <a:t> </a:t>
            </a:r>
            <a:r>
              <a:rPr lang="fr-BE" sz="1400" dirty="0" err="1" smtClean="0"/>
              <a:t>after</a:t>
            </a:r>
            <a:r>
              <a:rPr lang="fr-BE" sz="1400" dirty="0" smtClean="0"/>
              <a:t> ICP-MS </a:t>
            </a:r>
            <a:r>
              <a:rPr lang="fr-BE" sz="1400" dirty="0" err="1" smtClean="0"/>
              <a:t>measurements</a:t>
            </a:r>
            <a:r>
              <a:rPr lang="fr-BE" sz="1400" dirty="0" smtClean="0"/>
              <a:t>.</a:t>
            </a:r>
            <a:endParaRPr lang="fr-BE" sz="1400" dirty="0"/>
          </a:p>
        </p:txBody>
      </p:sp>
      <p:grpSp>
        <p:nvGrpSpPr>
          <p:cNvPr id="24579" name="Groupe 26"/>
          <p:cNvGrpSpPr>
            <a:grpSpLocks/>
          </p:cNvGrpSpPr>
          <p:nvPr/>
        </p:nvGrpSpPr>
        <p:grpSpPr bwMode="auto">
          <a:xfrm>
            <a:off x="0" y="0"/>
            <a:ext cx="9144000" cy="6506437"/>
            <a:chOff x="0" y="0"/>
            <a:chExt cx="9144000" cy="6506437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506437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4581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3</a:t>
            </a:r>
            <a:endParaRPr lang="fr-BE" altLang="fr-FR" sz="2200" b="1" dirty="0">
              <a:latin typeface="Arial" charset="0"/>
            </a:endParaRPr>
          </a:p>
        </p:txBody>
      </p:sp>
      <p:pic>
        <p:nvPicPr>
          <p:cNvPr id="27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1" name="Groupe 3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4" name="Picture 8" descr="logo Ocea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Logo Capmed 2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6" name="Image 35" descr="LOGO_STARES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1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472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 err="1" smtClean="0">
                <a:latin typeface="Arial" charset="0"/>
              </a:rPr>
              <a:t>Porewater</a:t>
            </a:r>
            <a:r>
              <a:rPr lang="fr-BE" altLang="fr-FR" sz="2400" dirty="0" smtClean="0">
                <a:latin typeface="Arial" charset="0"/>
              </a:rPr>
              <a:t> TE concentrations</a:t>
            </a:r>
            <a:endParaRPr lang="fr-BE" altLang="fr-FR" sz="2400" dirty="0">
              <a:latin typeface="Arial" charset="0"/>
            </a:endParaRPr>
          </a:p>
        </p:txBody>
      </p:sp>
      <p:pic>
        <p:nvPicPr>
          <p:cNvPr id="11267" name="Picture 3" descr="Posidonia oceanica mat scarp / tombant de mat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86" y="-27384"/>
            <a:ext cx="3443185" cy="459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95" t="2711" r="-1"/>
          <a:stretch/>
        </p:blipFill>
        <p:spPr bwMode="auto">
          <a:xfrm>
            <a:off x="425620" y="894388"/>
            <a:ext cx="5154492" cy="287456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0" t="6155" b="1"/>
          <a:stretch/>
        </p:blipFill>
        <p:spPr bwMode="auto">
          <a:xfrm>
            <a:off x="431800" y="3733672"/>
            <a:ext cx="5116879" cy="277276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1269" name="Picture 5" descr="http://img.over-blog-kiwi.com/600x450-ct/0/54/74/00/20140831/ob_edb976_ni15-3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87" y="4260944"/>
            <a:ext cx="3472896" cy="260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33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5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4</a:t>
            </a:r>
            <a:endParaRPr lang="fr-BE" altLang="fr-FR" sz="2200" b="1" dirty="0">
              <a:latin typeface="Arial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7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e 31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33" name="Groupe 32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6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8" name="Image 37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103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caging: TE bioaccumulation</a:t>
            </a:r>
            <a:endParaRPr lang="en-GB" altLang="fr-FR" sz="2400" dirty="0">
              <a:latin typeface="Arial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926306" y="889105"/>
            <a:ext cx="8229164" cy="5693553"/>
            <a:chOff x="926306" y="889105"/>
            <a:chExt cx="8229164" cy="569355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06" y="889105"/>
              <a:ext cx="8229164" cy="5693553"/>
            </a:xfrm>
            <a:prstGeom prst="rect">
              <a:avLst/>
            </a:prstGeom>
          </p:spPr>
        </p:pic>
        <p:grpSp>
          <p:nvGrpSpPr>
            <p:cNvPr id="26630" name="Groupe 17"/>
            <p:cNvGrpSpPr>
              <a:grpSpLocks/>
            </p:cNvGrpSpPr>
            <p:nvPr/>
          </p:nvGrpSpPr>
          <p:grpSpPr bwMode="auto">
            <a:xfrm>
              <a:off x="926306" y="889105"/>
              <a:ext cx="1368425" cy="2482850"/>
              <a:chOff x="971550" y="908050"/>
              <a:chExt cx="1368425" cy="2482850"/>
            </a:xfrm>
          </p:grpSpPr>
          <p:pic>
            <p:nvPicPr>
              <p:cNvPr id="26637" name="Image 22" descr="Corse.png"/>
              <p:cNvPicPr preferRelativeResize="0"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0" y="908050"/>
                <a:ext cx="1368425" cy="248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>
                <a:spLocks noChangeAspect="1"/>
              </p:cNvSpPr>
              <p:nvPr/>
            </p:nvSpPr>
            <p:spPr>
              <a:xfrm>
                <a:off x="1068388" y="1404938"/>
                <a:ext cx="269875" cy="323850"/>
              </a:xfrm>
              <a:prstGeom prst="ellipse">
                <a:avLst/>
              </a:prstGeom>
              <a:solidFill>
                <a:srgbClr val="FFC000">
                  <a:alpha val="50000"/>
                </a:srgbClr>
              </a:solidFill>
              <a:ln w="1270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08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27651" name="Groupe 29"/>
          <p:cNvGrpSpPr>
            <a:grpSpLocks/>
          </p:cNvGrpSpPr>
          <p:nvPr/>
        </p:nvGrpSpPr>
        <p:grpSpPr bwMode="auto">
          <a:xfrm>
            <a:off x="7451725" y="0"/>
            <a:ext cx="1692275" cy="908050"/>
            <a:chOff x="7451725" y="0"/>
            <a:chExt cx="1692275" cy="908050"/>
          </a:xfrm>
        </p:grpSpPr>
        <p:pic>
          <p:nvPicPr>
            <p:cNvPr id="2765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07"/>
            <a:stretch>
              <a:fillRect/>
            </a:stretch>
          </p:blipFill>
          <p:spPr bwMode="auto">
            <a:xfrm>
              <a:off x="8619557" y="0"/>
              <a:ext cx="524443" cy="908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Picture 8" descr="logo Ocean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725" y="169954"/>
              <a:ext cx="1079163" cy="726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>
                <a:latin typeface="Arial" charset="0"/>
              </a:rPr>
              <a:t>Applications</a:t>
            </a:r>
          </a:p>
        </p:txBody>
      </p:sp>
      <p:sp>
        <p:nvSpPr>
          <p:cNvPr id="27653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APPLICATIONS</a:t>
            </a:r>
          </a:p>
        </p:txBody>
      </p:sp>
      <p:pic>
        <p:nvPicPr>
          <p:cNvPr id="27654" name="Image 1" descr="IMG_13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e 5"/>
          <p:cNvGrpSpPr>
            <a:grpSpLocks/>
          </p:cNvGrpSpPr>
          <p:nvPr/>
        </p:nvGrpSpPr>
        <p:grpSpPr bwMode="auto">
          <a:xfrm>
            <a:off x="-47625" y="908050"/>
            <a:ext cx="2890838" cy="4924425"/>
            <a:chOff x="-47625" y="907827"/>
            <a:chExt cx="2891433" cy="4924504"/>
          </a:xfrm>
        </p:grpSpPr>
        <p:pic>
          <p:nvPicPr>
            <p:cNvPr id="27656" name="Picture 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907827"/>
              <a:ext cx="2843807" cy="489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7" name="Rectangle 53"/>
            <p:cNvSpPr>
              <a:spLocks noChangeArrowheads="1"/>
            </p:cNvSpPr>
            <p:nvPr/>
          </p:nvSpPr>
          <p:spPr bwMode="auto">
            <a:xfrm>
              <a:off x="-47625" y="5555332"/>
              <a:ext cx="115839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1200">
                  <a:latin typeface="Arial" charset="0"/>
                </a:rPr>
                <a:t>www.ifremer.fr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Thèse\Images\photos thèse\cages à moules\IMG_1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29699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4</a:t>
            </a:r>
            <a:endParaRPr lang="fr-BE" altLang="fr-FR" sz="2200" b="1" dirty="0">
              <a:latin typeface="Arial" charset="0"/>
            </a:endParaRPr>
          </a:p>
        </p:txBody>
      </p:sp>
      <p:sp>
        <p:nvSpPr>
          <p:cNvPr id="29701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caging: TE bioaccumulation</a:t>
            </a:r>
            <a:endParaRPr lang="en-GB" altLang="fr-FR" sz="2400" dirty="0">
              <a:latin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6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0" name="Groupe 19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132856"/>
            <a:ext cx="8018145" cy="403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ZoneTexte 12"/>
          <p:cNvSpPr txBox="1">
            <a:spLocks noChangeArrowheads="1"/>
          </p:cNvSpPr>
          <p:nvPr/>
        </p:nvSpPr>
        <p:spPr bwMode="auto">
          <a:xfrm>
            <a:off x="1116013" y="1171575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800" dirty="0" err="1">
                <a:latin typeface="Arial" charset="0"/>
              </a:rPr>
              <a:t>Calvi</a:t>
            </a:r>
            <a:r>
              <a:rPr lang="en-GB" altLang="fr-FR" sz="1800" dirty="0">
                <a:latin typeface="Arial" charset="0"/>
              </a:rPr>
              <a:t> sewer / </a:t>
            </a:r>
            <a:r>
              <a:rPr lang="en-GB" altLang="fr-FR" sz="1800" dirty="0" smtClean="0">
                <a:latin typeface="Arial" charset="0"/>
              </a:rPr>
              <a:t>Aquaculture farm:</a:t>
            </a:r>
            <a:endParaRPr lang="en-GB" altLang="fr-FR" sz="1800" dirty="0"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55976" y="11741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dirty="0"/>
              <a:t>mussels = </a:t>
            </a:r>
            <a:r>
              <a:rPr lang="en-GB" altLang="fr-FR" dirty="0" smtClean="0"/>
              <a:t>1.36</a:t>
            </a:r>
            <a:endParaRPr lang="en-GB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2" y="2237576"/>
            <a:ext cx="8078153" cy="38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30723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4</a:t>
            </a:r>
            <a:endParaRPr lang="fr-BE" altLang="fr-FR" sz="2200" b="1" dirty="0">
              <a:latin typeface="Arial" charset="0"/>
            </a:endParaRPr>
          </a:p>
        </p:txBody>
      </p:sp>
      <p:sp>
        <p:nvSpPr>
          <p:cNvPr id="30726" name="ZoneTexte 12"/>
          <p:cNvSpPr txBox="1">
            <a:spLocks noChangeArrowheads="1"/>
          </p:cNvSpPr>
          <p:nvPr/>
        </p:nvSpPr>
        <p:spPr bwMode="auto">
          <a:xfrm>
            <a:off x="1116013" y="1171575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800" dirty="0" err="1">
                <a:latin typeface="Arial" charset="0"/>
              </a:rPr>
              <a:t>Calvi</a:t>
            </a:r>
            <a:r>
              <a:rPr lang="en-GB" altLang="fr-FR" sz="1800" dirty="0">
                <a:latin typeface="Arial" charset="0"/>
              </a:rPr>
              <a:t> sewer / </a:t>
            </a:r>
            <a:r>
              <a:rPr lang="en-GB" altLang="fr-FR" sz="1800" dirty="0" smtClean="0">
                <a:latin typeface="Arial" charset="0"/>
              </a:rPr>
              <a:t>Aquaculture farm:</a:t>
            </a:r>
            <a:endParaRPr lang="en-GB" altLang="fr-FR" sz="1800" dirty="0">
              <a:latin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0" name="Groupe 19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caging: TE bioaccumulation</a:t>
            </a:r>
            <a:endParaRPr lang="en-GB" altLang="fr-FR" sz="2400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117410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dirty="0"/>
              <a:t>mussels = </a:t>
            </a:r>
            <a:r>
              <a:rPr lang="en-GB" altLang="fr-FR" dirty="0" smtClean="0"/>
              <a:t>1.36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82" y="2237576"/>
            <a:ext cx="8078153" cy="3855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30723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4</a:t>
            </a:r>
            <a:endParaRPr lang="fr-BE" altLang="fr-FR" sz="2200" b="1" dirty="0">
              <a:latin typeface="Arial" charset="0"/>
            </a:endParaRPr>
          </a:p>
        </p:txBody>
      </p:sp>
      <p:sp>
        <p:nvSpPr>
          <p:cNvPr id="30726" name="ZoneTexte 12"/>
          <p:cNvSpPr txBox="1">
            <a:spLocks noChangeArrowheads="1"/>
          </p:cNvSpPr>
          <p:nvPr/>
        </p:nvSpPr>
        <p:spPr bwMode="auto">
          <a:xfrm>
            <a:off x="1116013" y="1171575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800" dirty="0" err="1">
                <a:latin typeface="Arial" charset="0"/>
              </a:rPr>
              <a:t>Calvi</a:t>
            </a:r>
            <a:r>
              <a:rPr lang="en-GB" altLang="fr-FR" sz="1800" dirty="0">
                <a:latin typeface="Arial" charset="0"/>
              </a:rPr>
              <a:t> sewer / </a:t>
            </a:r>
            <a:r>
              <a:rPr lang="en-GB" altLang="fr-FR" sz="1800" dirty="0" smtClean="0">
                <a:latin typeface="Arial" charset="0"/>
              </a:rPr>
              <a:t>Aquaculture farm:</a:t>
            </a:r>
            <a:endParaRPr lang="en-GB" altLang="fr-FR" sz="1800" dirty="0">
              <a:latin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6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0" name="Groupe 19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3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5" name="Image 24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6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caging: TE bioaccumulation</a:t>
            </a:r>
            <a:endParaRPr lang="en-GB" altLang="fr-FR" sz="2400" dirty="0"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11741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dirty="0"/>
              <a:t>mussels = 1.36</a:t>
            </a:r>
          </a:p>
          <a:p>
            <a:r>
              <a:rPr lang="en-GB" altLang="fr-FR" dirty="0" smtClean="0"/>
              <a:t>water </a:t>
            </a:r>
            <a:r>
              <a:rPr lang="en-GB" altLang="fr-FR" dirty="0"/>
              <a:t>~ 10</a:t>
            </a:r>
          </a:p>
        </p:txBody>
      </p:sp>
      <p:cxnSp>
        <p:nvCxnSpPr>
          <p:cNvPr id="27" name="Connecteur droit 26"/>
          <p:cNvCxnSpPr/>
          <p:nvPr/>
        </p:nvCxnSpPr>
        <p:spPr>
          <a:xfrm flipV="1">
            <a:off x="1907704" y="5082009"/>
            <a:ext cx="3167706" cy="3175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V="1">
            <a:off x="5060170" y="2996952"/>
            <a:ext cx="663958" cy="2088232"/>
          </a:xfrm>
          <a:prstGeom prst="straightConnector1">
            <a:avLst/>
          </a:prstGeom>
          <a:ln w="31750">
            <a:solidFill>
              <a:srgbClr val="FF330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6499497" y="5082009"/>
            <a:ext cx="1588703" cy="3051"/>
          </a:xfrm>
          <a:prstGeom prst="line">
            <a:avLst/>
          </a:prstGeom>
          <a:ln w="31750">
            <a:solidFill>
              <a:srgbClr val="0000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5837546" y="3000000"/>
            <a:ext cx="678670" cy="2082009"/>
          </a:xfrm>
          <a:prstGeom prst="straightConnector1">
            <a:avLst/>
          </a:prstGeom>
          <a:ln w="31750">
            <a:solidFill>
              <a:srgbClr val="FF3300"/>
            </a:solidFill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00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368164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105714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512180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825794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99792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74210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6" descr="Image result for plonge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99" y="5492239"/>
            <a:ext cx="1180116" cy="12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770554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56176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850674" y="529897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236296" y="515607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930794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316416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537762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026138" y="530009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411760" y="515719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91900" y="530646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377522" y="516356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933450" y="1558969"/>
            <a:ext cx="8210321" cy="3828047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986578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724128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30594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90634" y="63082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44208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418626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862318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066698" y="565901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804248" y="609106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210714" y="616418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70754" y="6307086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24328" y="587615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498746" y="544410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942438" y="649140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146818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884368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90834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650874" y="63082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604448" y="58772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78866" y="54452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22558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242162" y="56601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979712" y="609217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386178" y="61653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117902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207924" y="566650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945474" y="60985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351940" y="617167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711980" y="631457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665554" y="588364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639972" y="545159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1083664" y="649889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410514" y="638132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076056" y="649453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690434" y="630932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317331" y="650090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211960" y="615112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905393" cy="6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rde 5"/>
          <p:cNvSpPr/>
          <p:nvPr/>
        </p:nvSpPr>
        <p:spPr>
          <a:xfrm rot="17418468">
            <a:off x="4274226" y="4829826"/>
            <a:ext cx="1256064" cy="1701051"/>
          </a:xfrm>
          <a:prstGeom prst="chord">
            <a:avLst/>
          </a:prstGeom>
          <a:solidFill>
            <a:srgbClr val="FFFF99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Corde 14"/>
          <p:cNvSpPr/>
          <p:nvPr/>
        </p:nvSpPr>
        <p:spPr>
          <a:xfrm rot="17688341">
            <a:off x="4081436" y="1264202"/>
            <a:ext cx="1835313" cy="1075357"/>
          </a:xfrm>
          <a:prstGeom prst="chord">
            <a:avLst/>
          </a:prstGeom>
          <a:solidFill>
            <a:schemeClr val="bg1">
              <a:lumMod val="85000"/>
              <a:alpha val="30000"/>
            </a:schemeClr>
          </a:solidFill>
          <a:ln w="635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7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762" y="1692570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1628800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66" y="1965393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424" y="2000272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http://www.coloriage.tv/js/poisson-avril-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70" y="2289083"/>
            <a:ext cx="272823" cy="27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 vers le bas 31"/>
          <p:cNvSpPr/>
          <p:nvPr/>
        </p:nvSpPr>
        <p:spPr>
          <a:xfrm>
            <a:off x="4618316" y="2997275"/>
            <a:ext cx="544547" cy="151216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35" name="Connecteur droit avec flèche 34"/>
          <p:cNvCxnSpPr/>
          <p:nvPr/>
        </p:nvCxnSpPr>
        <p:spPr>
          <a:xfrm>
            <a:off x="3791776" y="1572032"/>
            <a:ext cx="23338" cy="3828047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203848" y="312143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22m</a:t>
            </a:r>
            <a:endParaRPr lang="fr-BE" dirty="0"/>
          </a:p>
        </p:txBody>
      </p:sp>
      <p:pic>
        <p:nvPicPr>
          <p:cNvPr id="134" name="Image 1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42" y="26124"/>
            <a:ext cx="2941504" cy="2387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40" name="Connecteur droit 39"/>
          <p:cNvCxnSpPr/>
          <p:nvPr/>
        </p:nvCxnSpPr>
        <p:spPr>
          <a:xfrm>
            <a:off x="1497197" y="2806020"/>
            <a:ext cx="1128" cy="2566080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Rectangle 1023"/>
          <p:cNvSpPr/>
          <p:nvPr/>
        </p:nvSpPr>
        <p:spPr>
          <a:xfrm>
            <a:off x="1351940" y="5163562"/>
            <a:ext cx="286360" cy="2180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25" name="Ellipse 1024"/>
          <p:cNvSpPr/>
          <p:nvPr/>
        </p:nvSpPr>
        <p:spPr>
          <a:xfrm>
            <a:off x="1357222" y="1736636"/>
            <a:ext cx="262450" cy="235061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4" name="Ellipse 143"/>
          <p:cNvSpPr/>
          <p:nvPr/>
        </p:nvSpPr>
        <p:spPr>
          <a:xfrm>
            <a:off x="1432223" y="3121433"/>
            <a:ext cx="140539" cy="117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28" name="Connecteur droit 1027"/>
          <p:cNvCxnSpPr>
            <a:stCxn id="1025" idx="1"/>
          </p:cNvCxnSpPr>
          <p:nvPr/>
        </p:nvCxnSpPr>
        <p:spPr>
          <a:xfrm flipH="1">
            <a:off x="1043608" y="1771060"/>
            <a:ext cx="352049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cteur droit 147"/>
          <p:cNvCxnSpPr/>
          <p:nvPr/>
        </p:nvCxnSpPr>
        <p:spPr>
          <a:xfrm>
            <a:off x="1583004" y="1771060"/>
            <a:ext cx="359647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cteur droit avec flèche 150"/>
          <p:cNvCxnSpPr/>
          <p:nvPr/>
        </p:nvCxnSpPr>
        <p:spPr>
          <a:xfrm>
            <a:off x="2116108" y="1567840"/>
            <a:ext cx="11669" cy="994066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ZoneTexte 151"/>
          <p:cNvSpPr txBox="1"/>
          <p:nvPr/>
        </p:nvSpPr>
        <p:spPr>
          <a:xfrm>
            <a:off x="2132185" y="180611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7m</a:t>
            </a:r>
            <a:endParaRPr lang="fr-BE" dirty="0"/>
          </a:p>
        </p:txBody>
      </p:sp>
      <p:pic>
        <p:nvPicPr>
          <p:cNvPr id="158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3843642" y="581275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" name="Image 51" descr="Imagex.bm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2602202" y="64925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33450" y="5384839"/>
            <a:ext cx="8210321" cy="1473162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35" name="ZoneTexte 1034"/>
          <p:cNvSpPr txBox="1"/>
          <p:nvPr/>
        </p:nvSpPr>
        <p:spPr>
          <a:xfrm>
            <a:off x="4081006" y="4574758"/>
            <a:ext cx="1781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top-down contamination</a:t>
            </a:r>
            <a:endParaRPr lang="fr-BE" b="1" dirty="0"/>
          </a:p>
        </p:txBody>
      </p:sp>
      <p:sp>
        <p:nvSpPr>
          <p:cNvPr id="29" name="Forme libre 28"/>
          <p:cNvSpPr/>
          <p:nvPr/>
        </p:nvSpPr>
        <p:spPr>
          <a:xfrm>
            <a:off x="1679575" y="2136140"/>
            <a:ext cx="2735171" cy="3263900"/>
          </a:xfrm>
          <a:custGeom>
            <a:avLst/>
            <a:gdLst>
              <a:gd name="connsiteX0" fmla="*/ 2692400 w 2735171"/>
              <a:gd name="connsiteY0" fmla="*/ 0 h 3263900"/>
              <a:gd name="connsiteX1" fmla="*/ 2692400 w 2735171"/>
              <a:gd name="connsiteY1" fmla="*/ 1092200 h 3263900"/>
              <a:gd name="connsiteX2" fmla="*/ 2247900 w 2735171"/>
              <a:gd name="connsiteY2" fmla="*/ 2006600 h 3263900"/>
              <a:gd name="connsiteX3" fmla="*/ 1346200 w 2735171"/>
              <a:gd name="connsiteY3" fmla="*/ 2730500 h 3263900"/>
              <a:gd name="connsiteX4" fmla="*/ 546100 w 2735171"/>
              <a:gd name="connsiteY4" fmla="*/ 3124200 h 3263900"/>
              <a:gd name="connsiteX5" fmla="*/ 0 w 2735171"/>
              <a:gd name="connsiteY5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171" h="3263900">
                <a:moveTo>
                  <a:pt x="2692400" y="0"/>
                </a:moveTo>
                <a:cubicBezTo>
                  <a:pt x="2729441" y="378883"/>
                  <a:pt x="2766483" y="757767"/>
                  <a:pt x="2692400" y="1092200"/>
                </a:cubicBezTo>
                <a:cubicBezTo>
                  <a:pt x="2618317" y="1426633"/>
                  <a:pt x="2472267" y="1733550"/>
                  <a:pt x="2247900" y="2006600"/>
                </a:cubicBezTo>
                <a:cubicBezTo>
                  <a:pt x="2023533" y="2279650"/>
                  <a:pt x="1629833" y="2544233"/>
                  <a:pt x="1346200" y="2730500"/>
                </a:cubicBezTo>
                <a:cubicBezTo>
                  <a:pt x="1062567" y="2916767"/>
                  <a:pt x="770467" y="3035300"/>
                  <a:pt x="546100" y="3124200"/>
                </a:cubicBezTo>
                <a:cubicBezTo>
                  <a:pt x="321733" y="3213100"/>
                  <a:pt x="160866" y="3238500"/>
                  <a:pt x="0" y="326390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2" name="Forme libre 131"/>
          <p:cNvSpPr/>
          <p:nvPr/>
        </p:nvSpPr>
        <p:spPr>
          <a:xfrm>
            <a:off x="5679794" y="2123440"/>
            <a:ext cx="2735171" cy="3263900"/>
          </a:xfrm>
          <a:custGeom>
            <a:avLst/>
            <a:gdLst>
              <a:gd name="connsiteX0" fmla="*/ 2692400 w 2735171"/>
              <a:gd name="connsiteY0" fmla="*/ 0 h 3263900"/>
              <a:gd name="connsiteX1" fmla="*/ 2692400 w 2735171"/>
              <a:gd name="connsiteY1" fmla="*/ 1092200 h 3263900"/>
              <a:gd name="connsiteX2" fmla="*/ 2247900 w 2735171"/>
              <a:gd name="connsiteY2" fmla="*/ 2006600 h 3263900"/>
              <a:gd name="connsiteX3" fmla="*/ 1346200 w 2735171"/>
              <a:gd name="connsiteY3" fmla="*/ 2730500 h 3263900"/>
              <a:gd name="connsiteX4" fmla="*/ 546100 w 2735171"/>
              <a:gd name="connsiteY4" fmla="*/ 3124200 h 3263900"/>
              <a:gd name="connsiteX5" fmla="*/ 0 w 2735171"/>
              <a:gd name="connsiteY5" fmla="*/ 32639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171" h="3263900">
                <a:moveTo>
                  <a:pt x="2692400" y="0"/>
                </a:moveTo>
                <a:cubicBezTo>
                  <a:pt x="2729441" y="378883"/>
                  <a:pt x="2766483" y="757767"/>
                  <a:pt x="2692400" y="1092200"/>
                </a:cubicBezTo>
                <a:cubicBezTo>
                  <a:pt x="2618317" y="1426633"/>
                  <a:pt x="2472267" y="1733550"/>
                  <a:pt x="2247900" y="2006600"/>
                </a:cubicBezTo>
                <a:cubicBezTo>
                  <a:pt x="2023533" y="2279650"/>
                  <a:pt x="1629833" y="2544233"/>
                  <a:pt x="1346200" y="2730500"/>
                </a:cubicBezTo>
                <a:cubicBezTo>
                  <a:pt x="1062567" y="2916767"/>
                  <a:pt x="770467" y="3035300"/>
                  <a:pt x="546100" y="3124200"/>
                </a:cubicBezTo>
                <a:cubicBezTo>
                  <a:pt x="321733" y="3213100"/>
                  <a:pt x="160866" y="3238500"/>
                  <a:pt x="0" y="326390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92" name="Groupe 91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95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8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</a:t>
            </a:r>
            <a:r>
              <a:rPr lang="en-GB" altLang="fr-FR" sz="2400" dirty="0">
                <a:latin typeface="Arial" charset="0"/>
              </a:rPr>
              <a:t>: TE bioaccumulation</a:t>
            </a:r>
          </a:p>
        </p:txBody>
      </p:sp>
      <p:sp>
        <p:nvSpPr>
          <p:cNvPr id="104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4</a:t>
            </a:r>
            <a:endParaRPr lang="fr-BE" altLang="fr-FR" sz="2200" b="1" dirty="0">
              <a:latin typeface="Arial" charset="0"/>
            </a:endParaRPr>
          </a:p>
        </p:txBody>
      </p:sp>
      <p:sp>
        <p:nvSpPr>
          <p:cNvPr id="108" name="ZoneTexte 12"/>
          <p:cNvSpPr txBox="1">
            <a:spLocks noChangeArrowheads="1"/>
          </p:cNvSpPr>
          <p:nvPr/>
        </p:nvSpPr>
        <p:spPr bwMode="auto">
          <a:xfrm>
            <a:off x="1116013" y="1052736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800" dirty="0" err="1">
                <a:latin typeface="Arial" charset="0"/>
              </a:rPr>
              <a:t>Calvi</a:t>
            </a:r>
            <a:r>
              <a:rPr lang="en-GB" altLang="fr-FR" sz="1800" dirty="0">
                <a:latin typeface="Arial" charset="0"/>
              </a:rPr>
              <a:t> sewer / </a:t>
            </a:r>
            <a:r>
              <a:rPr lang="en-GB" altLang="fr-FR" sz="1800" dirty="0" smtClean="0">
                <a:latin typeface="Arial" charset="0"/>
              </a:rPr>
              <a:t>Aquaculture farm:</a:t>
            </a:r>
            <a:endParaRPr lang="en-GB" altLang="fr-FR" sz="1800" dirty="0">
              <a:latin typeface="Arial" charset="0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4355976" y="10552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dirty="0"/>
              <a:t>mussels = </a:t>
            </a:r>
            <a:r>
              <a:rPr lang="en-GB" altLang="fr-FR" dirty="0" smtClean="0"/>
              <a:t>1.36</a:t>
            </a:r>
            <a:endParaRPr lang="en-GB" altLang="fr-FR" dirty="0"/>
          </a:p>
        </p:txBody>
      </p:sp>
      <p:pic>
        <p:nvPicPr>
          <p:cNvPr id="13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1041392" y="2476176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22"/>
            <a:ext cx="9144000" cy="642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6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8414" y="1571669"/>
            <a:ext cx="9135358" cy="5279992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22" name="Groupe 21"/>
          <p:cNvGrpSpPr/>
          <p:nvPr/>
        </p:nvGrpSpPr>
        <p:grpSpPr>
          <a:xfrm>
            <a:off x="8413" y="31182"/>
            <a:ext cx="420992" cy="369093"/>
            <a:chOff x="8413" y="21430"/>
            <a:chExt cx="420992" cy="369093"/>
          </a:xfrm>
        </p:grpSpPr>
        <p:pic>
          <p:nvPicPr>
            <p:cNvPr id="23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 bwMode="auto">
          <a:xfrm rot="16200000">
            <a:off x="4320381" y="-3928268"/>
            <a:ext cx="503237" cy="9144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/>
          </a:p>
        </p:txBody>
      </p:sp>
      <p:pic>
        <p:nvPicPr>
          <p:cNvPr id="6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030907" y="517145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4782295" y="647908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526570" y="64778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789301" y="648400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173536" y="63564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533576" y="648272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01948" y="64804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124206" y="578902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5818704" y="556083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 56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152618" y="591306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286632" y="5172730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365365" y="48169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6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699279" y="516921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543108" y="5922448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6927343" y="579489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621841" y="556670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Image 66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955755" y="591893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7776388" y="463018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17615" y="489525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20663" y="4628904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39070" y="409385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061560" y="535458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531090" y="553037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66898" y="5444749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488326" y="6053833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72561" y="5926282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12039" y="6488265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839070" y="4865877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Image 51" descr="Imagex.bmp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19474"/>
          <a:stretch/>
        </p:blipFill>
        <p:spPr bwMode="auto">
          <a:xfrm>
            <a:off x="8216158" y="5760011"/>
            <a:ext cx="241606" cy="361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" y="15240"/>
            <a:ext cx="2941504" cy="238760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91" name="ZoneTexte 90"/>
          <p:cNvSpPr txBox="1"/>
          <p:nvPr/>
        </p:nvSpPr>
        <p:spPr>
          <a:xfrm>
            <a:off x="762702" y="6431350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40m</a:t>
            </a:r>
            <a:endParaRPr lang="fr-BE" dirty="0"/>
          </a:p>
        </p:txBody>
      </p:sp>
      <p:sp>
        <p:nvSpPr>
          <p:cNvPr id="89" name="ZoneTexte 88"/>
          <p:cNvSpPr txBox="1"/>
          <p:nvPr/>
        </p:nvSpPr>
        <p:spPr>
          <a:xfrm>
            <a:off x="8248480" y="4247214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13m</a:t>
            </a:r>
            <a:endParaRPr lang="fr-BE" dirty="0"/>
          </a:p>
        </p:txBody>
      </p:sp>
      <p:pic>
        <p:nvPicPr>
          <p:cNvPr id="103" name="Picture 2" descr="E:\Acer_ULg_E_141114\Thèse_140812\Images\photos thèse\cages à moules\IMG_1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10" y="2327459"/>
            <a:ext cx="905393" cy="6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" name="Connecteur droit 103"/>
          <p:cNvCxnSpPr>
            <a:endCxn id="105" idx="0"/>
          </p:cNvCxnSpPr>
          <p:nvPr/>
        </p:nvCxnSpPr>
        <p:spPr>
          <a:xfrm flipH="1">
            <a:off x="6384922" y="3000623"/>
            <a:ext cx="2077" cy="2658586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>
          <a:xfrm>
            <a:off x="6241742" y="5659209"/>
            <a:ext cx="286360" cy="2180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6" name="Ellipse 105"/>
          <p:cNvSpPr/>
          <p:nvPr/>
        </p:nvSpPr>
        <p:spPr>
          <a:xfrm>
            <a:off x="6247024" y="1931239"/>
            <a:ext cx="262450" cy="235061"/>
          </a:xfrm>
          <a:prstGeom prst="ellipse">
            <a:avLst/>
          </a:prstGeom>
          <a:solidFill>
            <a:srgbClr val="FFC0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7" name="Ellipse 106"/>
          <p:cNvSpPr/>
          <p:nvPr/>
        </p:nvSpPr>
        <p:spPr>
          <a:xfrm>
            <a:off x="6322025" y="3316036"/>
            <a:ext cx="140539" cy="11753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8" name="Connecteur droit 107"/>
          <p:cNvCxnSpPr>
            <a:stCxn id="106" idx="1"/>
          </p:cNvCxnSpPr>
          <p:nvPr/>
        </p:nvCxnSpPr>
        <p:spPr>
          <a:xfrm flipH="1">
            <a:off x="5933410" y="1965663"/>
            <a:ext cx="352049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/>
          <p:cNvCxnSpPr/>
          <p:nvPr/>
        </p:nvCxnSpPr>
        <p:spPr>
          <a:xfrm>
            <a:off x="6472806" y="1965663"/>
            <a:ext cx="359647" cy="361796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>
            <a:off x="5683640" y="1550422"/>
            <a:ext cx="11669" cy="1116559"/>
          </a:xfrm>
          <a:prstGeom prst="straightConnector1">
            <a:avLst/>
          </a:prstGeom>
          <a:ln w="317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ZoneTexte 110"/>
          <p:cNvSpPr txBox="1"/>
          <p:nvPr/>
        </p:nvSpPr>
        <p:spPr>
          <a:xfrm>
            <a:off x="5191325" y="2158028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7m</a:t>
            </a:r>
            <a:endParaRPr lang="fr-BE" dirty="0"/>
          </a:p>
        </p:txBody>
      </p:sp>
      <p:sp>
        <p:nvSpPr>
          <p:cNvPr id="116" name="Forme libre 115"/>
          <p:cNvSpPr/>
          <p:nvPr/>
        </p:nvSpPr>
        <p:spPr>
          <a:xfrm>
            <a:off x="1770108" y="1567543"/>
            <a:ext cx="5802812" cy="4846320"/>
          </a:xfrm>
          <a:custGeom>
            <a:avLst/>
            <a:gdLst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2894432 w 5807449"/>
              <a:gd name="connsiteY5" fmla="*/ 653143 h 4846320"/>
              <a:gd name="connsiteX6" fmla="*/ 4200718 w 5807449"/>
              <a:gd name="connsiteY6" fmla="*/ 248194 h 4846320"/>
              <a:gd name="connsiteX7" fmla="*/ 5807449 w 5807449"/>
              <a:gd name="connsiteY7" fmla="*/ 0 h 4846320"/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4200718 w 5807449"/>
              <a:gd name="connsiteY5" fmla="*/ 248194 h 4846320"/>
              <a:gd name="connsiteX6" fmla="*/ 5807449 w 5807449"/>
              <a:gd name="connsiteY6" fmla="*/ 0 h 4846320"/>
              <a:gd name="connsiteX0" fmla="*/ 281861 w 5807449"/>
              <a:gd name="connsiteY0" fmla="*/ 4846320 h 4846320"/>
              <a:gd name="connsiteX1" fmla="*/ 125106 w 5807449"/>
              <a:gd name="connsiteY1" fmla="*/ 4245428 h 4846320"/>
              <a:gd name="connsiteX2" fmla="*/ 7541 w 5807449"/>
              <a:gd name="connsiteY2" fmla="*/ 3252651 h 4846320"/>
              <a:gd name="connsiteX3" fmla="*/ 347175 w 5807449"/>
              <a:gd name="connsiteY3" fmla="*/ 2011680 h 4846320"/>
              <a:gd name="connsiteX4" fmla="*/ 1261575 w 5807449"/>
              <a:gd name="connsiteY4" fmla="*/ 1293223 h 4846320"/>
              <a:gd name="connsiteX5" fmla="*/ 4200718 w 5807449"/>
              <a:gd name="connsiteY5" fmla="*/ 248194 h 4846320"/>
              <a:gd name="connsiteX6" fmla="*/ 5807449 w 5807449"/>
              <a:gd name="connsiteY6" fmla="*/ 0 h 4846320"/>
              <a:gd name="connsiteX0" fmla="*/ 277224 w 5802812"/>
              <a:gd name="connsiteY0" fmla="*/ 4846320 h 4846320"/>
              <a:gd name="connsiteX1" fmla="*/ 120469 w 5802812"/>
              <a:gd name="connsiteY1" fmla="*/ 4245428 h 4846320"/>
              <a:gd name="connsiteX2" fmla="*/ 2904 w 5802812"/>
              <a:gd name="connsiteY2" fmla="*/ 3252651 h 4846320"/>
              <a:gd name="connsiteX3" fmla="*/ 159658 w 5802812"/>
              <a:gd name="connsiteY3" fmla="*/ 2063931 h 4846320"/>
              <a:gd name="connsiteX4" fmla="*/ 1256938 w 5802812"/>
              <a:gd name="connsiteY4" fmla="*/ 1293223 h 4846320"/>
              <a:gd name="connsiteX5" fmla="*/ 4196081 w 5802812"/>
              <a:gd name="connsiteY5" fmla="*/ 248194 h 4846320"/>
              <a:gd name="connsiteX6" fmla="*/ 5802812 w 5802812"/>
              <a:gd name="connsiteY6" fmla="*/ 0 h 484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2812" h="4846320">
                <a:moveTo>
                  <a:pt x="277224" y="4846320"/>
                </a:moveTo>
                <a:cubicBezTo>
                  <a:pt x="221706" y="4678680"/>
                  <a:pt x="166189" y="4511040"/>
                  <a:pt x="120469" y="4245428"/>
                </a:cubicBezTo>
                <a:cubicBezTo>
                  <a:pt x="74749" y="3979816"/>
                  <a:pt x="-3627" y="3616234"/>
                  <a:pt x="2904" y="3252651"/>
                </a:cubicBezTo>
                <a:cubicBezTo>
                  <a:pt x="9435" y="2889068"/>
                  <a:pt x="-49348" y="2390502"/>
                  <a:pt x="159658" y="2063931"/>
                </a:cubicBezTo>
                <a:cubicBezTo>
                  <a:pt x="368664" y="1737360"/>
                  <a:pt x="584201" y="1595846"/>
                  <a:pt x="1256938" y="1293223"/>
                </a:cubicBezTo>
                <a:cubicBezTo>
                  <a:pt x="1929675" y="990600"/>
                  <a:pt x="3294743" y="476794"/>
                  <a:pt x="4196081" y="248194"/>
                </a:cubicBezTo>
                <a:cubicBezTo>
                  <a:pt x="5097419" y="19594"/>
                  <a:pt x="5242198" y="69668"/>
                  <a:pt x="5802812" y="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7" name="Forme libre 116"/>
          <p:cNvSpPr/>
          <p:nvPr/>
        </p:nvSpPr>
        <p:spPr>
          <a:xfrm>
            <a:off x="8415" y="3433567"/>
            <a:ext cx="1768134" cy="3411371"/>
          </a:xfrm>
          <a:custGeom>
            <a:avLst/>
            <a:gdLst>
              <a:gd name="connsiteX0" fmla="*/ 1502228 w 1502228"/>
              <a:gd name="connsiteY0" fmla="*/ 3082835 h 3082835"/>
              <a:gd name="connsiteX1" fmla="*/ 1175657 w 1502228"/>
              <a:gd name="connsiteY1" fmla="*/ 2743200 h 3082835"/>
              <a:gd name="connsiteX2" fmla="*/ 836023 w 1502228"/>
              <a:gd name="connsiteY2" fmla="*/ 1815738 h 3082835"/>
              <a:gd name="connsiteX3" fmla="*/ 0 w 1502228"/>
              <a:gd name="connsiteY3" fmla="*/ 0 h 3082835"/>
              <a:gd name="connsiteX0" fmla="*/ 1502228 w 1502228"/>
              <a:gd name="connsiteY0" fmla="*/ 3082835 h 3083987"/>
              <a:gd name="connsiteX1" fmla="*/ 1175657 w 1502228"/>
              <a:gd name="connsiteY1" fmla="*/ 2743200 h 3083987"/>
              <a:gd name="connsiteX2" fmla="*/ 0 w 1502228"/>
              <a:gd name="connsiteY2" fmla="*/ 0 h 3083987"/>
              <a:gd name="connsiteX0" fmla="*/ 1672045 w 1672045"/>
              <a:gd name="connsiteY0" fmla="*/ 3317966 h 3317966"/>
              <a:gd name="connsiteX1" fmla="*/ 1175657 w 1672045"/>
              <a:gd name="connsiteY1" fmla="*/ 2743200 h 3317966"/>
              <a:gd name="connsiteX2" fmla="*/ 0 w 1672045"/>
              <a:gd name="connsiteY2" fmla="*/ 0 h 3317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045" h="3317966">
                <a:moveTo>
                  <a:pt x="1672045" y="3317966"/>
                </a:moveTo>
                <a:cubicBezTo>
                  <a:pt x="1564276" y="3253740"/>
                  <a:pt x="1454331" y="3296194"/>
                  <a:pt x="1175657" y="2743200"/>
                </a:cubicBezTo>
                <a:cubicBezTo>
                  <a:pt x="896983" y="2190206"/>
                  <a:pt x="244929" y="571500"/>
                  <a:pt x="0" y="0"/>
                </a:cubicBezTo>
              </a:path>
            </a:pathLst>
          </a:custGeom>
          <a:noFill/>
          <a:ln w="63500">
            <a:solidFill>
              <a:schemeClr val="accent3">
                <a:lumMod val="75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8" name="ZoneTexte 117"/>
          <p:cNvSpPr txBox="1"/>
          <p:nvPr/>
        </p:nvSpPr>
        <p:spPr>
          <a:xfrm>
            <a:off x="5604444" y="5289877"/>
            <a:ext cx="670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20m</a:t>
            </a:r>
            <a:endParaRPr lang="fr-BE" dirty="0"/>
          </a:p>
        </p:txBody>
      </p:sp>
      <p:pic>
        <p:nvPicPr>
          <p:cNvPr id="120" name="Picture 6" descr="Image result for plongeu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61" y="4571836"/>
            <a:ext cx="859534" cy="90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riangle rectangle 36"/>
          <p:cNvSpPr/>
          <p:nvPr/>
        </p:nvSpPr>
        <p:spPr>
          <a:xfrm>
            <a:off x="1835696" y="3861048"/>
            <a:ext cx="7297100" cy="2981969"/>
          </a:xfrm>
          <a:prstGeom prst="rtTriangle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  <a:ln>
            <a:solidFill>
              <a:srgbClr val="FF66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19" name="Groupe 118"/>
          <p:cNvGrpSpPr/>
          <p:nvPr/>
        </p:nvGrpSpPr>
        <p:grpSpPr>
          <a:xfrm>
            <a:off x="1619672" y="3284661"/>
            <a:ext cx="7513124" cy="3558356"/>
            <a:chOff x="1619672" y="3284661"/>
            <a:chExt cx="7513124" cy="3558356"/>
          </a:xfrm>
        </p:grpSpPr>
        <p:cxnSp>
          <p:nvCxnSpPr>
            <p:cNvPr id="33" name="Connecteur droit 32"/>
            <p:cNvCxnSpPr/>
            <p:nvPr/>
          </p:nvCxnSpPr>
          <p:spPr>
            <a:xfrm flipH="1">
              <a:off x="1835696" y="3795733"/>
              <a:ext cx="7081076" cy="2838276"/>
            </a:xfrm>
            <a:prstGeom prst="line">
              <a:avLst/>
            </a:prstGeom>
            <a:ln w="403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 flipH="1">
              <a:off x="1835696" y="3532858"/>
              <a:ext cx="7081076" cy="2838276"/>
            </a:xfrm>
            <a:prstGeom prst="line">
              <a:avLst/>
            </a:prstGeom>
            <a:ln w="5080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Ellipse 5"/>
            <p:cNvSpPr/>
            <p:nvPr/>
          </p:nvSpPr>
          <p:spPr>
            <a:xfrm>
              <a:off x="8700748" y="3284661"/>
              <a:ext cx="432048" cy="7200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08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sp>
          <p:nvSpPr>
            <p:cNvPr id="32" name="Ellipse 31"/>
            <p:cNvSpPr/>
            <p:nvPr/>
          </p:nvSpPr>
          <p:spPr>
            <a:xfrm>
              <a:off x="1619672" y="6122937"/>
              <a:ext cx="432048" cy="72008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508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122" name="Flèche vers le bas 121"/>
          <p:cNvSpPr/>
          <p:nvPr/>
        </p:nvSpPr>
        <p:spPr>
          <a:xfrm rot="10800000">
            <a:off x="982153" y="3425687"/>
            <a:ext cx="544547" cy="1512168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3" name="ZoneTexte 122"/>
          <p:cNvSpPr txBox="1"/>
          <p:nvPr/>
        </p:nvSpPr>
        <p:spPr>
          <a:xfrm>
            <a:off x="250019" y="2696401"/>
            <a:ext cx="1797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 smtClean="0"/>
              <a:t>bottom</a:t>
            </a:r>
            <a:r>
              <a:rPr lang="fr-BE" b="1" dirty="0" smtClean="0"/>
              <a:t>-up contamination</a:t>
            </a:r>
            <a:endParaRPr lang="fr-BE" b="1" dirty="0"/>
          </a:p>
        </p:txBody>
      </p:sp>
      <p:sp>
        <p:nvSpPr>
          <p:cNvPr id="77" name="Text Box 43"/>
          <p:cNvSpPr txBox="1">
            <a:spLocks noChangeArrowheads="1"/>
          </p:cNvSpPr>
          <p:nvPr/>
        </p:nvSpPr>
        <p:spPr bwMode="auto">
          <a:xfrm>
            <a:off x="3275856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Mussel </a:t>
            </a:r>
            <a:r>
              <a:rPr lang="en-GB" altLang="fr-FR" sz="2400" dirty="0" smtClean="0">
                <a:latin typeface="Arial" charset="0"/>
              </a:rPr>
              <a:t>caging</a:t>
            </a:r>
            <a:r>
              <a:rPr lang="en-GB" altLang="fr-FR" sz="2400" dirty="0">
                <a:latin typeface="Arial" charset="0"/>
              </a:rPr>
              <a:t>: TE bioaccumulation</a:t>
            </a:r>
          </a:p>
        </p:txBody>
      </p:sp>
      <p:sp>
        <p:nvSpPr>
          <p:cNvPr id="81" name="ZoneTexte 12"/>
          <p:cNvSpPr txBox="1">
            <a:spLocks noChangeArrowheads="1"/>
          </p:cNvSpPr>
          <p:nvPr/>
        </p:nvSpPr>
        <p:spPr bwMode="auto">
          <a:xfrm>
            <a:off x="3555257" y="1052736"/>
            <a:ext cx="568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800" dirty="0" err="1">
                <a:latin typeface="Arial" charset="0"/>
              </a:rPr>
              <a:t>Calvi</a:t>
            </a:r>
            <a:r>
              <a:rPr lang="en-GB" altLang="fr-FR" sz="1800" dirty="0">
                <a:latin typeface="Arial" charset="0"/>
              </a:rPr>
              <a:t> sewer / </a:t>
            </a:r>
            <a:r>
              <a:rPr lang="en-GB" altLang="fr-FR" sz="1800" dirty="0" smtClean="0">
                <a:latin typeface="Arial" charset="0"/>
              </a:rPr>
              <a:t>Aquaculture farm:</a:t>
            </a:r>
            <a:endParaRPr lang="en-GB" altLang="fr-FR" sz="1800" dirty="0">
              <a:latin typeface="Arial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795220" y="105527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dirty="0"/>
              <a:t>mussels = </a:t>
            </a:r>
            <a:r>
              <a:rPr lang="en-GB" altLang="fr-FR" dirty="0" smtClean="0"/>
              <a:t>1.36</a:t>
            </a:r>
            <a:endParaRPr lang="en-GB" altLang="fr-FR" dirty="0"/>
          </a:p>
        </p:txBody>
      </p:sp>
      <p:pic>
        <p:nvPicPr>
          <p:cNvPr id="8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5933410" y="2673065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7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37" name="Groupe 136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38" name="Image 51" descr="Imagex.bmp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0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" name="Groupe 140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42" name="Groupe 14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146" name="Picture 8" descr="logo Ocean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11" descr="Logo Capmed 2.pd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49" name="Image 148" descr="LOGO_STARESO.png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50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" name="Picture 19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 smtClean="0">
                <a:latin typeface="Arial" charset="0"/>
              </a:rPr>
              <a:t>TE kinetics in caged mussels</a:t>
            </a:r>
            <a:endParaRPr lang="en-GB" altLang="fr-FR" sz="2400" dirty="0">
              <a:latin typeface="Arial" charset="0"/>
            </a:endParaRPr>
          </a:p>
        </p:txBody>
      </p:sp>
      <p:sp>
        <p:nvSpPr>
          <p:cNvPr id="157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5</a:t>
            </a:r>
            <a:endParaRPr lang="fr-BE" altLang="fr-FR" sz="2200" b="1" dirty="0">
              <a:latin typeface="Arial" charset="0"/>
            </a:endParaRPr>
          </a:p>
        </p:txBody>
      </p:sp>
      <p:pic>
        <p:nvPicPr>
          <p:cNvPr id="104" name="Image 10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0" y="1052736"/>
            <a:ext cx="8222050" cy="5688632"/>
          </a:xfrm>
          <a:prstGeom prst="rect">
            <a:avLst/>
          </a:prstGeom>
        </p:spPr>
      </p:pic>
      <p:grpSp>
        <p:nvGrpSpPr>
          <p:cNvPr id="105" name="Groupe 17"/>
          <p:cNvGrpSpPr>
            <a:grpSpLocks/>
          </p:cNvGrpSpPr>
          <p:nvPr/>
        </p:nvGrpSpPr>
        <p:grpSpPr bwMode="auto">
          <a:xfrm>
            <a:off x="926306" y="1035574"/>
            <a:ext cx="1368425" cy="2482850"/>
            <a:chOff x="971550" y="908050"/>
            <a:chExt cx="1368425" cy="2482850"/>
          </a:xfrm>
        </p:grpSpPr>
        <p:pic>
          <p:nvPicPr>
            <p:cNvPr id="106" name="Image 22" descr="Corse.png"/>
            <p:cNvPicPr preferRelativeResize="0"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908050"/>
              <a:ext cx="1368425" cy="2482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" name="Ellipse 107"/>
            <p:cNvSpPr>
              <a:spLocks noChangeAspect="1"/>
            </p:cNvSpPr>
            <p:nvPr/>
          </p:nvSpPr>
          <p:spPr>
            <a:xfrm>
              <a:off x="1068388" y="1404938"/>
              <a:ext cx="269875" cy="323850"/>
            </a:xfrm>
            <a:prstGeom prst="ellipse">
              <a:avLst/>
            </a:prstGeom>
            <a:solidFill>
              <a:srgbClr val="FFC000">
                <a:alpha val="50000"/>
              </a:srgbClr>
            </a:solidFill>
            <a:ln w="1270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75190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50" y="1778099"/>
            <a:ext cx="75438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37" name="Groupe 136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3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0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" name="Groupe 140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42" name="Groupe 14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14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49" name="Image 148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5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TE kinetic </a:t>
            </a:r>
            <a:r>
              <a:rPr lang="en-GB" altLang="fr-FR" sz="2400" dirty="0" smtClean="0">
                <a:latin typeface="Arial" charset="0"/>
              </a:rPr>
              <a:t>in caged mussels</a:t>
            </a:r>
            <a:endParaRPr lang="en-GB" altLang="fr-FR" sz="2400" dirty="0">
              <a:latin typeface="Arial" charset="0"/>
            </a:endParaRPr>
          </a:p>
        </p:txBody>
      </p:sp>
      <p:sp>
        <p:nvSpPr>
          <p:cNvPr id="157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5</a:t>
            </a:r>
            <a:endParaRPr lang="fr-BE" altLang="fr-FR" sz="22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54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328" y="1052736"/>
            <a:ext cx="603504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grpSp>
        <p:nvGrpSpPr>
          <p:cNvPr id="137" name="Groupe 136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38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0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" name="Groupe 140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42" name="Groupe 141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146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49" name="Image 148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50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3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TE kinetic </a:t>
            </a:r>
            <a:r>
              <a:rPr lang="en-GB" altLang="fr-FR" sz="2400" dirty="0" smtClean="0">
                <a:latin typeface="Arial" charset="0"/>
              </a:rPr>
              <a:t>in caged mussels</a:t>
            </a:r>
            <a:endParaRPr lang="en-GB" altLang="fr-FR" sz="2400" dirty="0">
              <a:latin typeface="Arial" charset="0"/>
            </a:endParaRPr>
          </a:p>
        </p:txBody>
      </p:sp>
      <p:sp>
        <p:nvSpPr>
          <p:cNvPr id="157" name="ZoneTexte 45"/>
          <p:cNvSpPr txBox="1">
            <a:spLocks noChangeArrowheads="1"/>
          </p:cNvSpPr>
          <p:nvPr/>
        </p:nvSpPr>
        <p:spPr bwMode="auto">
          <a:xfrm>
            <a:off x="0" y="1412875"/>
            <a:ext cx="431800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APPLICATION</a:t>
            </a: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200" b="1" dirty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5</a:t>
            </a:r>
            <a:endParaRPr lang="fr-BE" altLang="fr-FR" sz="2200" b="1" dirty="0"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08" y="3904028"/>
            <a:ext cx="604266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>
            <a:grpSpLocks/>
          </p:cNvGrpSpPr>
          <p:nvPr/>
        </p:nvGrpSpPr>
        <p:grpSpPr bwMode="auto">
          <a:xfrm>
            <a:off x="0" y="0"/>
            <a:ext cx="9144000" cy="895351"/>
            <a:chOff x="0" y="0"/>
            <a:chExt cx="9144000" cy="895351"/>
          </a:xfrm>
        </p:grpSpPr>
        <p:sp>
          <p:nvSpPr>
            <p:cNvPr id="4" name="Rectangle 3"/>
            <p:cNvSpPr/>
            <p:nvPr/>
          </p:nvSpPr>
          <p:spPr>
            <a:xfrm>
              <a:off x="430213" y="0"/>
              <a:ext cx="503237" cy="89535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5" name="Rectangle 4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pic>
        <p:nvPicPr>
          <p:cNvPr id="140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Text Box 43"/>
          <p:cNvSpPr txBox="1">
            <a:spLocks noChangeArrowheads="1"/>
          </p:cNvSpPr>
          <p:nvPr/>
        </p:nvSpPr>
        <p:spPr bwMode="auto">
          <a:xfrm>
            <a:off x="836612" y="400050"/>
            <a:ext cx="52093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 dirty="0">
                <a:latin typeface="Arial" charset="0"/>
              </a:rPr>
              <a:t>TE kinetic </a:t>
            </a:r>
            <a:r>
              <a:rPr lang="en-GB" altLang="fr-FR" sz="2400" dirty="0" smtClean="0">
                <a:latin typeface="Arial" charset="0"/>
              </a:rPr>
              <a:t>in caged mussels</a:t>
            </a:r>
            <a:endParaRPr lang="en-GB" altLang="fr-FR" sz="2400" dirty="0">
              <a:latin typeface="Arial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09" y="1196752"/>
            <a:ext cx="453199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8" y="1156717"/>
            <a:ext cx="452628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43" y="3558923"/>
            <a:ext cx="4913425" cy="31824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0" name="Picture 2" descr="E:\PhD thesis_Jonathan\Congrès\1412 Congress of Zoology, Liège\poster TE kinetics mussels\Chla_phaeo_NO3-_NH4+_PO4-_Stareso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62" y="4623144"/>
            <a:ext cx="4457944" cy="219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e 22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4" name="Groupe 23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7" name="Picture 8" descr="logo Ocean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11" descr="Logo Capmed 2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9" name="Image 28" descr="LOGO_STARESO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0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1"/>
          <a:stretch>
            <a:fillRect/>
          </a:stretch>
        </p:blipFill>
        <p:spPr bwMode="auto">
          <a:xfrm rot="19329482">
            <a:off x="1195595" y="3509722"/>
            <a:ext cx="752773" cy="142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ensées 5"/>
          <p:cNvSpPr/>
          <p:nvPr/>
        </p:nvSpPr>
        <p:spPr>
          <a:xfrm>
            <a:off x="1996642" y="3457450"/>
            <a:ext cx="1444668" cy="10587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did</a:t>
            </a:r>
            <a:r>
              <a:rPr lang="fr-BE" dirty="0"/>
              <a:t> </a:t>
            </a:r>
            <a:r>
              <a:rPr lang="fr-BE" dirty="0" err="1"/>
              <a:t>you</a:t>
            </a:r>
            <a:r>
              <a:rPr lang="fr-BE" dirty="0"/>
              <a:t> </a:t>
            </a:r>
            <a:r>
              <a:rPr lang="fr-BE" dirty="0" err="1" smtClean="0"/>
              <a:t>expect</a:t>
            </a:r>
            <a:r>
              <a:rPr lang="fr-BE" dirty="0" smtClean="0"/>
              <a:t>?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903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34819" name="ZoneTexte 45"/>
          <p:cNvSpPr txBox="1">
            <a:spLocks noChangeArrowheads="1"/>
          </p:cNvSpPr>
          <p:nvPr/>
        </p:nvSpPr>
        <p:spPr bwMode="auto">
          <a:xfrm>
            <a:off x="0" y="1268760"/>
            <a:ext cx="4318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CONCLUSIONS</a:t>
            </a:r>
          </a:p>
        </p:txBody>
      </p:sp>
      <p:sp>
        <p:nvSpPr>
          <p:cNvPr id="34820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3951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400">
                <a:latin typeface="Arial" charset="0"/>
              </a:rPr>
              <a:t>DGTs vs bioindicators</a:t>
            </a:r>
          </a:p>
        </p:txBody>
      </p:sp>
      <p:sp>
        <p:nvSpPr>
          <p:cNvPr id="34821" name="ZoneTexte 16"/>
          <p:cNvSpPr txBox="1">
            <a:spLocks noChangeArrowheads="1"/>
          </p:cNvSpPr>
          <p:nvPr/>
        </p:nvSpPr>
        <p:spPr bwMode="auto">
          <a:xfrm>
            <a:off x="1187450" y="980728"/>
            <a:ext cx="76327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9900"/>
              </a:buClr>
            </a:pPr>
            <a:r>
              <a:rPr lang="en-GB" altLang="fr-FR" sz="2200" dirty="0">
                <a:latin typeface="Arial" charset="0"/>
              </a:rPr>
              <a:t> Different and complementary information;</a:t>
            </a:r>
            <a:endParaRPr lang="en-GB" altLang="fr-FR" sz="1600" dirty="0">
              <a:latin typeface="Arial" charset="0"/>
            </a:endParaRP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9900"/>
              </a:buClr>
            </a:pPr>
            <a:r>
              <a:rPr lang="en-GB" altLang="fr-FR" sz="2200" dirty="0">
                <a:latin typeface="Arial" charset="0"/>
              </a:rPr>
              <a:t> Organism ecology in their chemical environment;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9900"/>
              </a:buClr>
            </a:pPr>
            <a:r>
              <a:rPr lang="en-GB" altLang="fr-FR" sz="2200" dirty="0">
                <a:latin typeface="Arial" charset="0"/>
              </a:rPr>
              <a:t> Average TE concentrations over deployment time;</a:t>
            </a:r>
          </a:p>
          <a:p>
            <a:pPr eaLnBrk="1" hangingPunct="1">
              <a:lnSpc>
                <a:spcPct val="200000"/>
              </a:lnSpc>
              <a:spcBef>
                <a:spcPct val="0"/>
              </a:spcBef>
              <a:buClr>
                <a:srgbClr val="FF9900"/>
              </a:buClr>
            </a:pPr>
            <a:r>
              <a:rPr lang="en-GB" altLang="fr-FR" sz="2200" dirty="0">
                <a:latin typeface="Arial" charset="0"/>
              </a:rPr>
              <a:t> Scheduled monitoring campaigns.</a:t>
            </a:r>
          </a:p>
        </p:txBody>
      </p:sp>
      <p:sp>
        <p:nvSpPr>
          <p:cNvPr id="20" name="Flèche droite 19"/>
          <p:cNvSpPr/>
          <p:nvPr/>
        </p:nvSpPr>
        <p:spPr>
          <a:xfrm>
            <a:off x="1287463" y="4339456"/>
            <a:ext cx="792162" cy="360363"/>
          </a:xfrm>
          <a:prstGeom prst="rightArrow">
            <a:avLst/>
          </a:prstGeom>
          <a:solidFill>
            <a:srgbClr val="FF99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pic>
        <p:nvPicPr>
          <p:cNvPr id="34823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ZoneTexte 21"/>
          <p:cNvSpPr txBox="1">
            <a:spLocks noChangeArrowheads="1"/>
          </p:cNvSpPr>
          <p:nvPr/>
        </p:nvSpPr>
        <p:spPr bwMode="auto">
          <a:xfrm>
            <a:off x="2268538" y="3933056"/>
            <a:ext cx="61198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200" dirty="0">
                <a:latin typeface="Arial" charset="0"/>
              </a:rPr>
              <a:t>Combined use in ecological, </a:t>
            </a:r>
            <a:r>
              <a:rPr lang="en-GB" altLang="fr-FR" sz="2200" dirty="0" err="1">
                <a:latin typeface="Arial" charset="0"/>
              </a:rPr>
              <a:t>ecotoxicological</a:t>
            </a:r>
            <a:r>
              <a:rPr lang="en-GB" altLang="fr-FR" sz="2200" dirty="0">
                <a:latin typeface="Arial" charset="0"/>
              </a:rPr>
              <a:t> and </a:t>
            </a:r>
            <a:r>
              <a:rPr lang="en-GB" altLang="fr-FR" sz="2200" dirty="0" err="1">
                <a:latin typeface="Arial" charset="0"/>
              </a:rPr>
              <a:t>ecosystemic</a:t>
            </a:r>
            <a:r>
              <a:rPr lang="en-GB" altLang="fr-FR" sz="2200" dirty="0">
                <a:latin typeface="Arial" charset="0"/>
              </a:rPr>
              <a:t> approaches of marine coastal  environment functioning.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1" name="Groupe 20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4" name="Picture 8" descr="logo Ocean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1" descr="Logo Capmed 2.pd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6" name="Image 25" descr="LOGO_STARESO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7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1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/>
          <a:stretch>
            <a:fillRect/>
          </a:stretch>
        </p:blipFill>
        <p:spPr bwMode="auto">
          <a:xfrm rot="19744762">
            <a:off x="5847344" y="5224119"/>
            <a:ext cx="891278" cy="169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176" y="5252018"/>
            <a:ext cx="1259780" cy="162940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t="24067" r="32131" b="36204"/>
          <a:stretch/>
        </p:blipFill>
        <p:spPr>
          <a:xfrm>
            <a:off x="-1680" y="5301208"/>
            <a:ext cx="1849579" cy="1556792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48556" r="49093"/>
          <a:stretch/>
        </p:blipFill>
        <p:spPr>
          <a:xfrm>
            <a:off x="1852602" y="5301208"/>
            <a:ext cx="1519718" cy="1559812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19" y="5276824"/>
            <a:ext cx="490905" cy="16046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812400" y="5548644"/>
            <a:ext cx="5040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000" b="1" dirty="0" smtClean="0"/>
              <a:t>+</a:t>
            </a:r>
            <a:endParaRPr lang="fr-BE" sz="70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6722360" y="5548296"/>
            <a:ext cx="5040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000" b="1" dirty="0" smtClean="0"/>
              <a:t>≈</a:t>
            </a:r>
            <a:endParaRPr lang="fr-BE" sz="7000" b="1" dirty="0"/>
          </a:p>
        </p:txBody>
      </p:sp>
      <p:pic>
        <p:nvPicPr>
          <p:cNvPr id="3074" name="Picture 2" descr="http://www.umweltbundesamt.de/sites/default/files/medien/376/bilder/biomonitoring_tagcloud_c_intheskies_fotolia_48589646_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42" y="5085110"/>
            <a:ext cx="1820806" cy="177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03788" y="6639163"/>
            <a:ext cx="16049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1000" dirty="0" smtClean="0"/>
              <a:t>(</a:t>
            </a:r>
            <a:r>
              <a:rPr lang="fr-BE" sz="1000" dirty="0" err="1" smtClean="0"/>
              <a:t>intheskies</a:t>
            </a:r>
            <a:r>
              <a:rPr lang="fr-BE" sz="1000" dirty="0" smtClean="0"/>
              <a:t> </a:t>
            </a:r>
            <a:r>
              <a:rPr lang="fr-BE" sz="1000" dirty="0"/>
              <a:t>/ </a:t>
            </a:r>
            <a:r>
              <a:rPr lang="fr-BE" sz="1000" dirty="0" smtClean="0"/>
              <a:t>Fotolia.com)</a:t>
            </a:r>
            <a:endParaRPr lang="fr-B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44" y="1966042"/>
            <a:ext cx="7126488" cy="475099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1" t="19053" r="-88" b="9898"/>
          <a:stretch/>
        </p:blipFill>
        <p:spPr>
          <a:xfrm rot="10800000">
            <a:off x="3822700" y="1428016"/>
            <a:ext cx="5150532" cy="3764366"/>
          </a:xfrm>
          <a:prstGeom prst="rect">
            <a:avLst/>
          </a:prstGeom>
        </p:spPr>
      </p:pic>
      <p:grpSp>
        <p:nvGrpSpPr>
          <p:cNvPr id="2050" name="Groupe 25"/>
          <p:cNvGrpSpPr>
            <a:grpSpLocks/>
          </p:cNvGrpSpPr>
          <p:nvPr/>
        </p:nvGrpSpPr>
        <p:grpSpPr bwMode="auto">
          <a:xfrm>
            <a:off x="0" y="0"/>
            <a:ext cx="9144000" cy="6112021"/>
            <a:chOff x="0" y="0"/>
            <a:chExt cx="9144000" cy="6112021"/>
          </a:xfrm>
        </p:grpSpPr>
        <p:sp>
          <p:nvSpPr>
            <p:cNvPr id="23" name="Rectangle 22"/>
            <p:cNvSpPr/>
            <p:nvPr/>
          </p:nvSpPr>
          <p:spPr>
            <a:xfrm>
              <a:off x="430213" y="0"/>
              <a:ext cx="503237" cy="6112021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4" name="Rectangle 23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2" name="Triangle rectangle 11"/>
          <p:cNvSpPr/>
          <p:nvPr/>
        </p:nvSpPr>
        <p:spPr bwMode="auto">
          <a:xfrm rot="5400000">
            <a:off x="2736057" y="460298"/>
            <a:ext cx="5360989" cy="718232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BE" dirty="0"/>
          </a:p>
        </p:txBody>
      </p:sp>
      <p:grpSp>
        <p:nvGrpSpPr>
          <p:cNvPr id="5" name="Groupe 4"/>
          <p:cNvGrpSpPr/>
          <p:nvPr/>
        </p:nvGrpSpPr>
        <p:grpSpPr>
          <a:xfrm>
            <a:off x="1271824" y="1403515"/>
            <a:ext cx="7159625" cy="5298277"/>
            <a:chOff x="1354137" y="1464475"/>
            <a:chExt cx="7159625" cy="5298277"/>
          </a:xfrm>
        </p:grpSpPr>
        <p:sp>
          <p:nvSpPr>
            <p:cNvPr id="16" name="Triangle rectangle 15"/>
            <p:cNvSpPr/>
            <p:nvPr/>
          </p:nvSpPr>
          <p:spPr bwMode="auto">
            <a:xfrm rot="5400000">
              <a:off x="2284811" y="533801"/>
              <a:ext cx="5298277" cy="7159625"/>
            </a:xfrm>
            <a:prstGeom prst="rtTriangle">
              <a:avLst/>
            </a:prstGeom>
            <a:solidFill>
              <a:schemeClr val="bg1"/>
            </a:solidFill>
            <a:ln w="31750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grpSp>
          <p:nvGrpSpPr>
            <p:cNvPr id="2057" name="Groupe 19"/>
            <p:cNvGrpSpPr>
              <a:grpSpLocks/>
            </p:cNvGrpSpPr>
            <p:nvPr/>
          </p:nvGrpSpPr>
          <p:grpSpPr bwMode="auto">
            <a:xfrm>
              <a:off x="1547663" y="1833777"/>
              <a:ext cx="6058978" cy="3816424"/>
              <a:chOff x="1521836" y="1807398"/>
              <a:chExt cx="6058016" cy="3816658"/>
            </a:xfrm>
          </p:grpSpPr>
          <p:sp>
            <p:nvSpPr>
              <p:cNvPr id="2058" name="Rectangle 5"/>
              <p:cNvSpPr>
                <a:spLocks noChangeArrowheads="1"/>
              </p:cNvSpPr>
              <p:nvPr/>
            </p:nvSpPr>
            <p:spPr bwMode="auto">
              <a:xfrm>
                <a:off x="1521836" y="1807398"/>
                <a:ext cx="6058016" cy="1200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anchor="ctr">
                <a:spAutoFit/>
              </a:bodyPr>
              <a:lstStyle/>
              <a:p>
                <a:r>
                  <a:rPr lang="en-US" altLang="fr-FR" sz="3600" dirty="0" smtClean="0"/>
                  <a:t>Thank you for your </a:t>
                </a:r>
              </a:p>
              <a:p>
                <a:r>
                  <a:rPr lang="en-US" altLang="fr-FR" sz="3600" dirty="0" smtClean="0"/>
                  <a:t>attention</a:t>
                </a:r>
                <a:endParaRPr lang="fr-BE" altLang="fr-FR" sz="3600" dirty="0"/>
              </a:p>
            </p:txBody>
          </p:sp>
          <p:sp>
            <p:nvSpPr>
              <p:cNvPr id="2059" name="Text Box 7"/>
              <p:cNvSpPr txBox="1">
                <a:spLocks noChangeArrowheads="1"/>
              </p:cNvSpPr>
              <p:nvPr/>
            </p:nvSpPr>
            <p:spPr bwMode="auto">
              <a:xfrm>
                <a:off x="1521837" y="3561826"/>
                <a:ext cx="4186104" cy="206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altLang="fr-FR" sz="1600" dirty="0"/>
                  <a:t>J. </a:t>
                </a:r>
                <a:r>
                  <a:rPr lang="en-GB" altLang="fr-FR" sz="1600" dirty="0" err="1"/>
                  <a:t>Richir</a:t>
                </a:r>
                <a:r>
                  <a:rPr lang="en-GB" altLang="fr-FR" sz="1600" dirty="0"/>
                  <a:t>, G. </a:t>
                </a:r>
                <a:r>
                  <a:rPr lang="en-GB" altLang="fr-FR" sz="1600" dirty="0" err="1"/>
                  <a:t>Lepoint</a:t>
                </a:r>
                <a:r>
                  <a:rPr lang="en-GB" altLang="fr-FR" sz="1600" dirty="0"/>
                  <a:t>, </a:t>
                </a:r>
              </a:p>
              <a:p>
                <a:pPr marL="342900" indent="-342900" eaLnBrk="1" hangingPunct="1">
                  <a:buFontTx/>
                  <a:buAutoNum type="alphaUcPeriod"/>
                </a:pPr>
                <a:r>
                  <a:rPr lang="en-GB" altLang="fr-FR" sz="1600" dirty="0" err="1"/>
                  <a:t>Donnay</a:t>
                </a:r>
                <a:r>
                  <a:rPr lang="en-GB" altLang="fr-FR" sz="1600" dirty="0"/>
                  <a:t>, P. </a:t>
                </a:r>
                <a:r>
                  <a:rPr lang="en-GB" altLang="fr-FR" sz="1600" dirty="0" err="1"/>
                  <a:t>Lejeune</a:t>
                </a:r>
                <a:r>
                  <a:rPr lang="en-GB" altLang="fr-FR" sz="1600" dirty="0"/>
                  <a:t>, </a:t>
                </a:r>
              </a:p>
              <a:p>
                <a:pPr eaLnBrk="1" hangingPunct="1"/>
                <a:r>
                  <a:rPr lang="en-GB" altLang="fr-FR" sz="1600" dirty="0"/>
                  <a:t>K. Das, S. </a:t>
                </a:r>
                <a:r>
                  <a:rPr lang="en-GB" altLang="fr-FR" sz="1600" dirty="0" err="1"/>
                  <a:t>Gobert</a:t>
                </a:r>
                <a:r>
                  <a:rPr lang="en-GB" altLang="fr-FR" sz="1600" dirty="0"/>
                  <a:t>.</a:t>
                </a:r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err="1"/>
                  <a:t>Donostia</a:t>
                </a:r>
                <a:r>
                  <a:rPr lang="fr-BE" altLang="fr-FR" sz="1600" dirty="0"/>
                  <a:t>-San </a:t>
                </a:r>
                <a:endParaRPr lang="fr-BE" altLang="fr-FR" sz="1600" dirty="0" smtClean="0"/>
              </a:p>
              <a:p>
                <a:pPr eaLnBrk="1" hangingPunct="1"/>
                <a:r>
                  <a:rPr lang="fr-BE" altLang="fr-FR" sz="1600" dirty="0" err="1" smtClean="0"/>
                  <a:t>Sebastián</a:t>
                </a:r>
                <a:endParaRPr lang="fr-BE" altLang="fr-FR" sz="1600" dirty="0"/>
              </a:p>
              <a:p>
                <a:pPr eaLnBrk="1" hangingPunct="1"/>
                <a:r>
                  <a:rPr lang="fr-BE" altLang="fr-FR" sz="1600" dirty="0" smtClean="0"/>
                  <a:t>01-10-15</a:t>
                </a:r>
                <a:endParaRPr lang="fr-BE" altLang="fr-FR" sz="1600" dirty="0"/>
              </a:p>
            </p:txBody>
          </p:sp>
        </p:grpSp>
      </p:grp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92259" y="6112021"/>
            <a:ext cx="850284" cy="745461"/>
            <a:chOff x="8413" y="21430"/>
            <a:chExt cx="420992" cy="369093"/>
          </a:xfrm>
          <a:solidFill>
            <a:schemeClr val="bg1"/>
          </a:solidFill>
        </p:grpSpPr>
        <p:pic>
          <p:nvPicPr>
            <p:cNvPr id="25" name="Image 51" descr="Imagex.bmp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7"/>
          <a:stretch>
            <a:fillRect/>
          </a:stretch>
        </p:blipFill>
        <p:spPr bwMode="auto">
          <a:xfrm>
            <a:off x="335932" y="-9525"/>
            <a:ext cx="684436" cy="130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logo Ocean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59" y="185421"/>
            <a:ext cx="1152277" cy="85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63" y="191801"/>
            <a:ext cx="990965" cy="90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5" r="-5343"/>
          <a:stretch/>
        </p:blipFill>
        <p:spPr bwMode="auto">
          <a:xfrm>
            <a:off x="5637640" y="380461"/>
            <a:ext cx="2217614" cy="52131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3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30214" y="5625096"/>
            <a:ext cx="503236" cy="486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Logo Capmed 2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06" y="54224"/>
            <a:ext cx="1139434" cy="855760"/>
          </a:xfrm>
          <a:prstGeom prst="rect">
            <a:avLst/>
          </a:prstGeom>
        </p:spPr>
      </p:pic>
      <p:pic>
        <p:nvPicPr>
          <p:cNvPr id="35" name="Image 34" descr="LOGO_STARESO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7903" y="54225"/>
            <a:ext cx="1618857" cy="8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3075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>
                <a:latin typeface="Arial" charset="0"/>
              </a:rPr>
              <a:t>Introduction</a:t>
            </a:r>
          </a:p>
        </p:txBody>
      </p:sp>
      <p:sp>
        <p:nvSpPr>
          <p:cNvPr id="3076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N</a:t>
            </a:r>
          </a:p>
        </p:txBody>
      </p:sp>
      <p:sp>
        <p:nvSpPr>
          <p:cNvPr id="3078" name="ZoneTexte 38"/>
          <p:cNvSpPr txBox="1">
            <a:spLocks noChangeArrowheads="1"/>
          </p:cNvSpPr>
          <p:nvPr/>
        </p:nvSpPr>
        <p:spPr bwMode="auto">
          <a:xfrm>
            <a:off x="938213" y="908050"/>
            <a:ext cx="7272337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fr-FR" sz="2300" dirty="0">
                <a:latin typeface="Arial" charset="0"/>
              </a:rPr>
              <a:t>Direct measurements in </a:t>
            </a:r>
            <a:r>
              <a:rPr lang="en-GB" altLang="fr-FR" sz="2300" dirty="0" smtClean="0">
                <a:latin typeface="Arial" charset="0"/>
              </a:rPr>
              <a:t>water </a:t>
            </a:r>
            <a:r>
              <a:rPr lang="en-GB" altLang="fr-FR" sz="2300" dirty="0">
                <a:latin typeface="Arial" charset="0"/>
              </a:rPr>
              <a:t>:</a:t>
            </a:r>
          </a:p>
          <a:p>
            <a:pPr lvl="1" eaLnBrk="1" hangingPunct="1">
              <a:spcBef>
                <a:spcPts val="1000"/>
              </a:spcBef>
              <a:buClr>
                <a:srgbClr val="FF9900"/>
              </a:buClr>
              <a:buSzPct val="75000"/>
              <a:buFont typeface="Wingdings" pitchFamily="2" charset="2"/>
              <a:buChar char="v"/>
            </a:pPr>
            <a:r>
              <a:rPr lang="en-GB" altLang="fr-FR" sz="2300" dirty="0">
                <a:latin typeface="Arial" charset="0"/>
              </a:rPr>
              <a:t> low, punctual and fluctuating concentrations;</a:t>
            </a:r>
          </a:p>
          <a:p>
            <a:pPr lvl="1" eaLnBrk="1" hangingPunct="1">
              <a:spcBef>
                <a:spcPts val="1000"/>
              </a:spcBef>
              <a:buClr>
                <a:srgbClr val="FF9900"/>
              </a:buClr>
              <a:buSzPct val="75000"/>
              <a:buFont typeface="Wingdings" pitchFamily="2" charset="2"/>
              <a:buChar char="v"/>
            </a:pPr>
            <a:r>
              <a:rPr lang="en-GB" altLang="fr-FR" sz="2300" dirty="0">
                <a:latin typeface="Arial" charset="0"/>
              </a:rPr>
              <a:t> </a:t>
            </a:r>
            <a:r>
              <a:rPr lang="en-GB" altLang="fr-FR" sz="2300" dirty="0" err="1">
                <a:latin typeface="Arial" charset="0"/>
              </a:rPr>
              <a:t>preconcentrations</a:t>
            </a:r>
            <a:r>
              <a:rPr lang="en-GB" altLang="fr-FR" sz="2300" dirty="0">
                <a:latin typeface="Arial" charset="0"/>
              </a:rPr>
              <a:t>;</a:t>
            </a:r>
          </a:p>
          <a:p>
            <a:pPr lvl="1" eaLnBrk="1" hangingPunct="1">
              <a:spcBef>
                <a:spcPts val="1000"/>
              </a:spcBef>
              <a:buClr>
                <a:srgbClr val="FF9900"/>
              </a:buClr>
              <a:buSzPct val="75000"/>
              <a:buFont typeface="Wingdings" pitchFamily="2" charset="2"/>
              <a:buChar char="v"/>
            </a:pPr>
            <a:r>
              <a:rPr lang="en-GB" altLang="fr-FR" sz="2300" dirty="0">
                <a:latin typeface="Arial" charset="0"/>
              </a:rPr>
              <a:t> </a:t>
            </a:r>
            <a:r>
              <a:rPr lang="en-GB" altLang="fr-FR" sz="2300" dirty="0" err="1">
                <a:latin typeface="Arial" charset="0"/>
              </a:rPr>
              <a:t>bioaccessible</a:t>
            </a:r>
            <a:r>
              <a:rPr lang="en-GB" altLang="fr-FR" sz="2300" dirty="0">
                <a:latin typeface="Arial" charset="0"/>
              </a:rPr>
              <a:t> fraction?</a:t>
            </a:r>
          </a:p>
        </p:txBody>
      </p:sp>
      <p:grpSp>
        <p:nvGrpSpPr>
          <p:cNvPr id="3" name="Groupe 66"/>
          <p:cNvGrpSpPr>
            <a:grpSpLocks/>
          </p:cNvGrpSpPr>
          <p:nvPr/>
        </p:nvGrpSpPr>
        <p:grpSpPr bwMode="auto">
          <a:xfrm>
            <a:off x="946150" y="3141663"/>
            <a:ext cx="3841750" cy="3240087"/>
            <a:chOff x="946201" y="3645024"/>
            <a:chExt cx="3841646" cy="3241307"/>
          </a:xfrm>
        </p:grpSpPr>
        <p:sp>
          <p:nvSpPr>
            <p:cNvPr id="40" name="Flèche vers le bas 39"/>
            <p:cNvSpPr/>
            <p:nvPr/>
          </p:nvSpPr>
          <p:spPr>
            <a:xfrm>
              <a:off x="2339988" y="3645024"/>
              <a:ext cx="360353" cy="72099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sp>
          <p:nvSpPr>
            <p:cNvPr id="3091" name="ZoneTexte 40"/>
            <p:cNvSpPr txBox="1">
              <a:spLocks noChangeArrowheads="1"/>
            </p:cNvSpPr>
            <p:nvPr/>
          </p:nvSpPr>
          <p:spPr bwMode="auto">
            <a:xfrm>
              <a:off x="946201" y="4365105"/>
              <a:ext cx="3841646" cy="252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fr-BE" altLang="fr-FR" sz="2300">
                  <a:latin typeface="Arial" charset="0"/>
                </a:rPr>
                <a:t>Ecotoxicology :</a:t>
              </a:r>
            </a:p>
            <a:p>
              <a:pPr lvl="1" eaLnBrk="1" hangingPunct="1">
                <a:spcBef>
                  <a:spcPts val="1000"/>
                </a:spcBef>
                <a:buFontTx/>
                <a:buNone/>
              </a:pPr>
              <a:r>
                <a:rPr lang="fr-BE" altLang="fr-FR" sz="2300">
                  <a:latin typeface="Arial" charset="0"/>
                </a:rPr>
                <a:t>bioindicators = organisms accumulating pollutants to levels representative of their habitat pollution status.</a:t>
              </a:r>
            </a:p>
          </p:txBody>
        </p:sp>
      </p:grpSp>
      <p:grpSp>
        <p:nvGrpSpPr>
          <p:cNvPr id="4" name="Groupe 67"/>
          <p:cNvGrpSpPr>
            <a:grpSpLocks/>
          </p:cNvGrpSpPr>
          <p:nvPr/>
        </p:nvGrpSpPr>
        <p:grpSpPr bwMode="auto">
          <a:xfrm>
            <a:off x="4895850" y="3213100"/>
            <a:ext cx="4213225" cy="3500438"/>
            <a:chOff x="5076056" y="3356992"/>
            <a:chExt cx="4214360" cy="3501008"/>
          </a:xfrm>
        </p:grpSpPr>
        <p:pic>
          <p:nvPicPr>
            <p:cNvPr id="308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3356992"/>
              <a:ext cx="2454538" cy="3175013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1"/>
            <a:stretch>
              <a:fillRect/>
            </a:stretch>
          </p:blipFill>
          <p:spPr bwMode="auto">
            <a:xfrm>
              <a:off x="7490419" y="3356992"/>
              <a:ext cx="1618085" cy="3080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8" name="Rectangle 10"/>
            <p:cNvSpPr>
              <a:spLocks noChangeArrowheads="1"/>
            </p:cNvSpPr>
            <p:nvPr/>
          </p:nvSpPr>
          <p:spPr bwMode="auto">
            <a:xfrm>
              <a:off x="5076056" y="6447302"/>
              <a:ext cx="2361786" cy="41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1400" i="1">
                  <a:latin typeface="Arial" charset="0"/>
                </a:rPr>
                <a:t>Posidonia oceanica</a:t>
              </a:r>
            </a:p>
          </p:txBody>
        </p:sp>
        <p:sp>
          <p:nvSpPr>
            <p:cNvPr id="3089" name="Rectangle 11"/>
            <p:cNvSpPr>
              <a:spLocks noChangeArrowheads="1"/>
            </p:cNvSpPr>
            <p:nvPr/>
          </p:nvSpPr>
          <p:spPr bwMode="auto">
            <a:xfrm>
              <a:off x="7236296" y="6402678"/>
              <a:ext cx="2054120" cy="410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1400" i="1">
                  <a:latin typeface="Arial" charset="0"/>
                </a:rPr>
                <a:t>Mytilus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BE" altLang="fr-FR" sz="1400" i="1">
                  <a:latin typeface="Arial" charset="0"/>
                </a:rPr>
                <a:t>galloprovincialis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8" name="Groupe 17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1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3" name="Image 22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4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e 30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32" name="Image 51" descr="Imagex.bmp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4099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2798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>
                <a:latin typeface="Arial" charset="0"/>
              </a:rPr>
              <a:t>Introduction</a:t>
            </a:r>
          </a:p>
        </p:txBody>
      </p:sp>
      <p:sp>
        <p:nvSpPr>
          <p:cNvPr id="4100" name="ZoneTexte 45"/>
          <p:cNvSpPr txBox="1">
            <a:spLocks noChangeArrowheads="1"/>
          </p:cNvSpPr>
          <p:nvPr/>
        </p:nvSpPr>
        <p:spPr bwMode="auto">
          <a:xfrm>
            <a:off x="0" y="1793875"/>
            <a:ext cx="4318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N</a:t>
            </a:r>
          </a:p>
        </p:txBody>
      </p:sp>
      <p:pic>
        <p:nvPicPr>
          <p:cNvPr id="51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47" y="4437112"/>
            <a:ext cx="4846219" cy="230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ZoneTexte 12"/>
          <p:cNvSpPr txBox="1">
            <a:spLocks noChangeArrowheads="1"/>
          </p:cNvSpPr>
          <p:nvPr/>
        </p:nvSpPr>
        <p:spPr bwMode="auto">
          <a:xfrm>
            <a:off x="1042988" y="1052513"/>
            <a:ext cx="37449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200">
                <a:latin typeface="Arial" charset="0"/>
              </a:rPr>
              <a:t>Davison and Zhang (1994). </a:t>
            </a:r>
            <a:r>
              <a:rPr lang="en-US" altLang="fr-FR" sz="2200" i="1">
                <a:latin typeface="Arial" charset="0"/>
              </a:rPr>
              <a:t>In situ speciation measurements of trace components in natural waters using thin-film gels. </a:t>
            </a:r>
            <a:r>
              <a:rPr lang="en-US" altLang="fr-FR" sz="2200">
                <a:latin typeface="Arial" charset="0"/>
              </a:rPr>
              <a:t>Nature. 367: 546-548.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>
                <a:latin typeface="Arial" charset="0"/>
              </a:rPr>
              <a:t>(Lancaster University, UK) </a:t>
            </a:r>
            <a:endParaRPr lang="fr-BE" altLang="fr-FR" sz="1800">
              <a:latin typeface="Arial" charset="0"/>
            </a:endParaRPr>
          </a:p>
        </p:txBody>
      </p:sp>
      <p:sp>
        <p:nvSpPr>
          <p:cNvPr id="4104" name="Rectangle 13"/>
          <p:cNvSpPr>
            <a:spLocks noChangeArrowheads="1"/>
          </p:cNvSpPr>
          <p:nvPr/>
        </p:nvSpPr>
        <p:spPr bwMode="auto">
          <a:xfrm>
            <a:off x="1042988" y="3595166"/>
            <a:ext cx="33845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2200" dirty="0">
                <a:latin typeface="Arial" charset="0"/>
              </a:rPr>
              <a:t>DGT = diffusive gradients     	in thin films</a:t>
            </a:r>
            <a:endParaRPr lang="fr-BE" altLang="fr-FR" sz="2200" dirty="0">
              <a:latin typeface="Arial" charset="0"/>
            </a:endParaRPr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823"/>
          <a:stretch/>
        </p:blipFill>
        <p:spPr bwMode="auto">
          <a:xfrm>
            <a:off x="5513229" y="980728"/>
            <a:ext cx="3630771" cy="48237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2" name="Groupe 11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3" name="Groupe 12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16" name="Picture 8" descr="logo Ocean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1" descr="Logo Capmed 2.pd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18" name="Image 17" descr="LOGO_STARESO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19" name="Picture 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9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e 19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21" name="Image 51" descr="Imagex.bmp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23199" y="6290156"/>
            <a:ext cx="26293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(DGT – for </a:t>
            </a:r>
            <a:r>
              <a:rPr lang="en-US" sz="1400" dirty="0"/>
              <a:t>measurements in waters, soils and </a:t>
            </a:r>
            <a:r>
              <a:rPr lang="en-US" sz="1400" dirty="0" smtClean="0"/>
              <a:t>sediments)</a:t>
            </a:r>
            <a:endParaRPr lang="fr-B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>
            <a:grpSpLocks noChangeAspect="1"/>
          </p:cNvGrpSpPr>
          <p:nvPr/>
        </p:nvGrpSpPr>
        <p:grpSpPr>
          <a:xfrm>
            <a:off x="7294558" y="908720"/>
            <a:ext cx="1513352" cy="2705726"/>
            <a:chOff x="7763347" y="1787791"/>
            <a:chExt cx="939488" cy="1679714"/>
          </a:xfrm>
        </p:grpSpPr>
        <p:pic>
          <p:nvPicPr>
            <p:cNvPr id="44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1"/>
            <a:stretch>
              <a:fillRect/>
            </a:stretch>
          </p:blipFill>
          <p:spPr bwMode="auto">
            <a:xfrm rot="19744762">
              <a:off x="7890296" y="1787791"/>
              <a:ext cx="746852" cy="1421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11"/>
            <p:cNvSpPr>
              <a:spLocks noChangeArrowheads="1"/>
            </p:cNvSpPr>
            <p:nvPr/>
          </p:nvSpPr>
          <p:spPr bwMode="auto">
            <a:xfrm>
              <a:off x="7763347" y="3131248"/>
              <a:ext cx="939488" cy="33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Mytilus</a:t>
              </a:r>
              <a:endParaRPr lang="fr-BE" sz="1400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fr-BE" sz="14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galloprovincialis</a:t>
              </a:r>
            </a:p>
          </p:txBody>
        </p:sp>
      </p:grp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6891496" y="3752942"/>
            <a:ext cx="2093181" cy="2988426"/>
            <a:chOff x="6258121" y="1504046"/>
            <a:chExt cx="1387145" cy="1980421"/>
          </a:xfrm>
        </p:grpSpPr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255" y="1504046"/>
              <a:ext cx="1359011" cy="1757751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6258121" y="3257096"/>
              <a:ext cx="1307656" cy="22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r>
                <a:rPr lang="fr-BE" sz="1400" i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Posidonia</a:t>
              </a:r>
              <a:r>
                <a:rPr lang="fr-BE" sz="1400" i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fr-BE" sz="1400" i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oceanica</a:t>
              </a: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266325" y="3539108"/>
            <a:ext cx="2610349" cy="1633996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/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direct measurements in the environment: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water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sediment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suspended matter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20072" y="3539108"/>
            <a:ext cx="1913640" cy="512347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dirty="0" err="1">
                <a:solidFill>
                  <a:srgbClr val="000000"/>
                </a:solidFill>
                <a:latin typeface="Arial" charset="0"/>
                <a:cs typeface="Arial" charset="0"/>
              </a:rPr>
              <a:t>bioindicators</a:t>
            </a:r>
            <a:endParaRPr lang="fr-BE" dirty="0">
              <a:solidFill>
                <a:prstClr val="white"/>
              </a:solidFill>
            </a:endParaRPr>
          </a:p>
        </p:txBody>
      </p:sp>
      <p:sp>
        <p:nvSpPr>
          <p:cNvPr id="36" name="Flèche droite 35"/>
          <p:cNvSpPr/>
          <p:nvPr/>
        </p:nvSpPr>
        <p:spPr bwMode="auto">
          <a:xfrm rot="7800000">
            <a:off x="3380183" y="2839968"/>
            <a:ext cx="718656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7" name="Flèche droite 36"/>
          <p:cNvSpPr/>
          <p:nvPr/>
        </p:nvSpPr>
        <p:spPr bwMode="auto">
          <a:xfrm rot="3000000">
            <a:off x="4919228" y="2838691"/>
            <a:ext cx="718517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38" name="Ellipse 37"/>
          <p:cNvSpPr/>
          <p:nvPr/>
        </p:nvSpPr>
        <p:spPr>
          <a:xfrm>
            <a:off x="3124220" y="1687720"/>
            <a:ext cx="2952328" cy="864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BE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Trace </a:t>
            </a:r>
            <a:r>
              <a:rPr lang="fr-BE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elements</a:t>
            </a:r>
            <a:endParaRPr lang="fr-BE" sz="2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75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</p:grpSp>
      <p:sp>
        <p:nvSpPr>
          <p:cNvPr id="40" name="Flèche droite 39"/>
          <p:cNvSpPr/>
          <p:nvPr/>
        </p:nvSpPr>
        <p:spPr bwMode="auto">
          <a:xfrm rot="5400000">
            <a:off x="4348484" y="1126716"/>
            <a:ext cx="505889" cy="346889"/>
          </a:xfrm>
          <a:prstGeom prst="rightArrow">
            <a:avLst/>
          </a:prstGeom>
          <a:solidFill>
            <a:schemeClr val="accent3"/>
          </a:solidFill>
          <a:ln w="63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41" name="Rectangle 6"/>
          <p:cNvSpPr>
            <a:spLocks noChangeArrowheads="1"/>
          </p:cNvSpPr>
          <p:nvPr/>
        </p:nvSpPr>
        <p:spPr bwMode="auto">
          <a:xfrm>
            <a:off x="3799233" y="404813"/>
            <a:ext cx="162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Monitoring</a:t>
            </a:r>
            <a:endParaRPr lang="fr-BE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8" t="24067" r="32131" b="36204"/>
          <a:stretch/>
        </p:blipFill>
        <p:spPr>
          <a:xfrm>
            <a:off x="931069" y="5301208"/>
            <a:ext cx="1849579" cy="1556792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9" y="895351"/>
            <a:ext cx="1668987" cy="25034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2" t="48556" r="49093"/>
          <a:stretch/>
        </p:blipFill>
        <p:spPr>
          <a:xfrm>
            <a:off x="2987824" y="5301208"/>
            <a:ext cx="1519718" cy="1559812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4" name="Groupe 23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33" name="Picture 8" descr="logo Ocean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Logo Capmed 2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9" name="Image 38" descr="LOGO_STARESO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46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1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41" y="5276824"/>
            <a:ext cx="490905" cy="1604600"/>
          </a:xfrm>
          <a:prstGeom prst="rect">
            <a:avLst/>
          </a:prstGeom>
        </p:spPr>
      </p:pic>
      <p:sp>
        <p:nvSpPr>
          <p:cNvPr id="47" name="ZoneTexte 45"/>
          <p:cNvSpPr txBox="1">
            <a:spLocks noChangeArrowheads="1"/>
          </p:cNvSpPr>
          <p:nvPr/>
        </p:nvSpPr>
        <p:spPr bwMode="auto">
          <a:xfrm>
            <a:off x="0" y="2334939"/>
            <a:ext cx="431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METHODS</a:t>
            </a:r>
            <a:endParaRPr lang="fr-BE" altLang="fr-FR" sz="2200" b="1" dirty="0">
              <a:latin typeface="Arial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49" name="Image 51" descr="Imagex.bmp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51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D:\Thèse\Images\Méd. Occident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995363"/>
            <a:ext cx="80264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9220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 smtClean="0">
                <a:latin typeface="Arial" charset="0"/>
              </a:rPr>
              <a:t>Calvi </a:t>
            </a:r>
            <a:r>
              <a:rPr lang="fr-BE" altLang="fr-FR" sz="2400" dirty="0" err="1" smtClean="0">
                <a:latin typeface="Arial" charset="0"/>
              </a:rPr>
              <a:t>Bay</a:t>
            </a:r>
            <a:endParaRPr lang="fr-BE" altLang="fr-FR" sz="2400" dirty="0">
              <a:latin typeface="Arial" charset="0"/>
            </a:endParaRPr>
          </a:p>
        </p:txBody>
      </p:sp>
      <p:sp>
        <p:nvSpPr>
          <p:cNvPr id="9221" name="ZoneTexte 45"/>
          <p:cNvSpPr txBox="1">
            <a:spLocks noChangeArrowheads="1"/>
          </p:cNvSpPr>
          <p:nvPr/>
        </p:nvSpPr>
        <p:spPr bwMode="auto">
          <a:xfrm>
            <a:off x="0" y="2990562"/>
            <a:ext cx="431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SITE</a:t>
            </a:r>
            <a:endParaRPr lang="fr-BE" altLang="fr-FR" sz="2200" b="1" dirty="0">
              <a:latin typeface="Arial" charset="0"/>
            </a:endParaRPr>
          </a:p>
        </p:txBody>
      </p:sp>
      <p:grpSp>
        <p:nvGrpSpPr>
          <p:cNvPr id="3" name="Groupe 21"/>
          <p:cNvGrpSpPr>
            <a:grpSpLocks/>
          </p:cNvGrpSpPr>
          <p:nvPr/>
        </p:nvGrpSpPr>
        <p:grpSpPr bwMode="auto">
          <a:xfrm>
            <a:off x="1009650" y="981075"/>
            <a:ext cx="6010275" cy="5800725"/>
            <a:chOff x="1014806" y="980728"/>
            <a:chExt cx="6010228" cy="5800866"/>
          </a:xfrm>
        </p:grpSpPr>
        <p:grpSp>
          <p:nvGrpSpPr>
            <p:cNvPr id="9229" name="Groupe 11"/>
            <p:cNvGrpSpPr>
              <a:grpSpLocks noChangeAspect="1"/>
            </p:cNvGrpSpPr>
            <p:nvPr/>
          </p:nvGrpSpPr>
          <p:grpSpPr bwMode="auto">
            <a:xfrm>
              <a:off x="1014806" y="980728"/>
              <a:ext cx="3197153" cy="5800866"/>
              <a:chOff x="971550" y="908050"/>
              <a:chExt cx="1368425" cy="2482850"/>
            </a:xfrm>
          </p:grpSpPr>
          <p:pic>
            <p:nvPicPr>
              <p:cNvPr id="9233" name="Image 22" descr="Corse.png"/>
              <p:cNvPicPr preferRelativeResize="0"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550" y="908050"/>
                <a:ext cx="1368425" cy="2482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Ellipse 10"/>
              <p:cNvSpPr>
                <a:spLocks noChangeAspect="1"/>
              </p:cNvSpPr>
              <p:nvPr/>
            </p:nvSpPr>
            <p:spPr>
              <a:xfrm>
                <a:off x="1068714" y="1404756"/>
                <a:ext cx="269748" cy="324116"/>
              </a:xfrm>
              <a:prstGeom prst="ellipse">
                <a:avLst/>
              </a:prstGeom>
              <a:noFill/>
              <a:ln w="57150"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BE"/>
              </a:p>
            </p:txBody>
          </p:sp>
        </p:grpSp>
        <p:sp>
          <p:nvSpPr>
            <p:cNvPr id="14" name="Ellipse 13"/>
            <p:cNvSpPr/>
            <p:nvPr/>
          </p:nvSpPr>
          <p:spPr>
            <a:xfrm>
              <a:off x="6161441" y="2768296"/>
              <a:ext cx="863593" cy="863621"/>
            </a:xfrm>
            <a:prstGeom prst="ellipse">
              <a:avLst/>
            </a:prstGeom>
            <a:noFill/>
            <a:ln w="57150"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cxnSp>
          <p:nvCxnSpPr>
            <p:cNvPr id="16" name="Connecteur droit 15"/>
            <p:cNvCxnSpPr>
              <a:stCxn id="14" idx="0"/>
            </p:cNvCxnSpPr>
            <p:nvPr/>
          </p:nvCxnSpPr>
          <p:spPr>
            <a:xfrm rot="16200000" flipV="1">
              <a:off x="4519951" y="695009"/>
              <a:ext cx="1763755" cy="2382818"/>
            </a:xfrm>
            <a:prstGeom prst="line">
              <a:avLst/>
            </a:prstGeom>
            <a:ln w="444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>
              <a:stCxn id="14" idx="4"/>
            </p:cNvCxnSpPr>
            <p:nvPr/>
          </p:nvCxnSpPr>
          <p:spPr>
            <a:xfrm rot="5400000">
              <a:off x="3862709" y="3989152"/>
              <a:ext cx="3087763" cy="2373293"/>
            </a:xfrm>
            <a:prstGeom prst="line">
              <a:avLst/>
            </a:prstGeom>
            <a:ln w="44450">
              <a:solidFill>
                <a:srgbClr val="FF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e 16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9" name="Image 51" descr="Imagex.bmp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23" name="Groupe 22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6" name="Picture 8" descr="logo Oceano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11" descr="Logo Capmed 2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30" name="Image 29" descr="LOGO_STARESO.png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31" name="Picture 7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4" name="Picture 19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 smtClean="0">
                <a:latin typeface="Arial" charset="0"/>
              </a:rPr>
              <a:t>Calvi </a:t>
            </a:r>
            <a:r>
              <a:rPr lang="fr-BE" altLang="fr-FR" sz="2400" dirty="0" err="1">
                <a:latin typeface="Arial" charset="0"/>
              </a:rPr>
              <a:t>B</a:t>
            </a:r>
            <a:r>
              <a:rPr lang="fr-BE" altLang="fr-FR" sz="2400" dirty="0" err="1" smtClean="0">
                <a:latin typeface="Arial" charset="0"/>
              </a:rPr>
              <a:t>ay</a:t>
            </a:r>
            <a:endParaRPr lang="fr-BE" altLang="fr-FR" sz="2400" dirty="0">
              <a:latin typeface="Arial" charset="0"/>
            </a:endParaRPr>
          </a:p>
        </p:txBody>
      </p:sp>
      <p:sp>
        <p:nvSpPr>
          <p:cNvPr id="10244" name="ZoneTexte 45"/>
          <p:cNvSpPr txBox="1">
            <a:spLocks noChangeArrowheads="1"/>
          </p:cNvSpPr>
          <p:nvPr/>
        </p:nvSpPr>
        <p:spPr bwMode="auto">
          <a:xfrm>
            <a:off x="0" y="1773238"/>
            <a:ext cx="4318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>
                <a:latin typeface="Arial" charset="0"/>
              </a:rPr>
              <a:t>APPLICATIONS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659" b="8942"/>
          <a:stretch/>
        </p:blipFill>
        <p:spPr>
          <a:xfrm>
            <a:off x="11387" y="888683"/>
            <a:ext cx="9132613" cy="5951856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3" name="Image 51" descr="Imagex.bmp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7" name="Groupe 1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0" name="Picture 8" descr="logo Oceano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Logo Capmed 2.pd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2" name="Image 21" descr="LOGO_STARESO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44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e 2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8" name="Rectangle 27"/>
            <p:cNvSpPr/>
            <p:nvPr/>
          </p:nvSpPr>
          <p:spPr>
            <a:xfrm>
              <a:off x="430213" y="0"/>
              <a:ext cx="503237" cy="6858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/>
            </a:p>
          </p:txBody>
        </p:sp>
        <p:sp>
          <p:nvSpPr>
            <p:cNvPr id="29" name="Rectangle 28"/>
            <p:cNvSpPr/>
            <p:nvPr/>
          </p:nvSpPr>
          <p:spPr>
            <a:xfrm rot="16200000">
              <a:off x="4320381" y="-3928268"/>
              <a:ext cx="503237" cy="9144000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BE" dirty="0"/>
            </a:p>
          </p:txBody>
        </p:sp>
      </p:grpSp>
      <p:sp>
        <p:nvSpPr>
          <p:cNvPr id="10243" name="Text Box 43"/>
          <p:cNvSpPr txBox="1">
            <a:spLocks noChangeArrowheads="1"/>
          </p:cNvSpPr>
          <p:nvPr/>
        </p:nvSpPr>
        <p:spPr bwMode="auto">
          <a:xfrm>
            <a:off x="836613" y="400050"/>
            <a:ext cx="6543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BE" altLang="fr-FR" sz="2400" dirty="0" smtClean="0">
                <a:latin typeface="Arial" charset="0"/>
              </a:rPr>
              <a:t>STARESO</a:t>
            </a:r>
            <a:endParaRPr lang="fr-BE" altLang="fr-FR" sz="2400" dirty="0">
              <a:latin typeface="Arial" charset="0"/>
            </a:endParaRPr>
          </a:p>
        </p:txBody>
      </p:sp>
      <p:pic>
        <p:nvPicPr>
          <p:cNvPr id="26" name="Image 25" descr="Copy of DSC_0246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1322" y="1177325"/>
            <a:ext cx="3962400" cy="263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Copy of DSC0466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4971" y="993607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 descr="DSC_0169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2584" y="4108096"/>
            <a:ext cx="3962400" cy="263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DSC_0257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9362" y="4109003"/>
            <a:ext cx="3962400" cy="2637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e 11"/>
          <p:cNvGrpSpPr/>
          <p:nvPr/>
        </p:nvGrpSpPr>
        <p:grpSpPr>
          <a:xfrm>
            <a:off x="4628" y="6488907"/>
            <a:ext cx="420992" cy="369093"/>
            <a:chOff x="8413" y="21430"/>
            <a:chExt cx="420992" cy="369093"/>
          </a:xfrm>
        </p:grpSpPr>
        <p:pic>
          <p:nvPicPr>
            <p:cNvPr id="13" name="Image 51" descr="Imagex.bmp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62" r="19474"/>
            <a:stretch/>
          </p:blipFill>
          <p:spPr bwMode="auto">
            <a:xfrm>
              <a:off x="8413" y="21430"/>
              <a:ext cx="241606" cy="361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81"/>
            <a:stretch>
              <a:fillRect/>
            </a:stretch>
          </p:blipFill>
          <p:spPr bwMode="auto">
            <a:xfrm>
              <a:off x="243668" y="38098"/>
              <a:ext cx="1857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1" descr="D:\Thèse\Images\photos thèse\novembre 2010\IMG_28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t="34901" r="39436" b="35699"/>
          <a:stretch>
            <a:fillRect/>
          </a:stretch>
        </p:blipFill>
        <p:spPr bwMode="auto">
          <a:xfrm>
            <a:off x="44450" y="30163"/>
            <a:ext cx="342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e 15"/>
          <p:cNvGrpSpPr/>
          <p:nvPr/>
        </p:nvGrpSpPr>
        <p:grpSpPr>
          <a:xfrm>
            <a:off x="6046008" y="20761"/>
            <a:ext cx="3097763" cy="881955"/>
            <a:chOff x="6046008" y="20761"/>
            <a:chExt cx="3097763" cy="881955"/>
          </a:xfrm>
        </p:grpSpPr>
        <p:grpSp>
          <p:nvGrpSpPr>
            <p:cNvPr id="17" name="Groupe 16"/>
            <p:cNvGrpSpPr/>
            <p:nvPr/>
          </p:nvGrpSpPr>
          <p:grpSpPr>
            <a:xfrm>
              <a:off x="6156176" y="20761"/>
              <a:ext cx="2987595" cy="881955"/>
              <a:chOff x="6156176" y="20761"/>
              <a:chExt cx="2987595" cy="881955"/>
            </a:xfrm>
          </p:grpSpPr>
          <p:pic>
            <p:nvPicPr>
              <p:cNvPr id="20" name="Picture 8" descr="logo Oceano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6176" y="407671"/>
                <a:ext cx="686642" cy="462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11" descr="Logo Capmed 2.pdf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8352" y="42448"/>
                <a:ext cx="1139434" cy="855760"/>
              </a:xfrm>
              <a:prstGeom prst="rect">
                <a:avLst/>
              </a:prstGeom>
            </p:spPr>
          </p:pic>
          <p:pic>
            <p:nvPicPr>
              <p:cNvPr id="22" name="Image 21" descr="LOGO_STARESO.png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93122" y="20761"/>
                <a:ext cx="720080" cy="371353"/>
              </a:xfrm>
              <a:prstGeom prst="rect">
                <a:avLst/>
              </a:prstGeom>
            </p:spPr>
          </p:pic>
          <p:pic>
            <p:nvPicPr>
              <p:cNvPr id="23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707"/>
              <a:stretch>
                <a:fillRect/>
              </a:stretch>
            </p:blipFill>
            <p:spPr bwMode="auto">
              <a:xfrm>
                <a:off x="8627662" y="20761"/>
                <a:ext cx="516109" cy="881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9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490"/>
            <a:stretch/>
          </p:blipFill>
          <p:spPr bwMode="auto">
            <a:xfrm>
              <a:off x="6891496" y="381736"/>
              <a:ext cx="601626" cy="5164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008" y="20762"/>
              <a:ext cx="1414308" cy="367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ZoneTexte 45"/>
          <p:cNvSpPr txBox="1">
            <a:spLocks noChangeArrowheads="1"/>
          </p:cNvSpPr>
          <p:nvPr/>
        </p:nvSpPr>
        <p:spPr bwMode="auto">
          <a:xfrm>
            <a:off x="0" y="2990562"/>
            <a:ext cx="431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BE" altLang="fr-FR" sz="2200" b="1" dirty="0" smtClean="0">
                <a:latin typeface="Arial" charset="0"/>
              </a:rPr>
              <a:t>SITE</a:t>
            </a:r>
            <a:endParaRPr lang="fr-BE" altLang="fr-FR" sz="2200" b="1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4013</TotalTime>
  <Words>674</Words>
  <Application>Microsoft Office PowerPoint</Application>
  <PresentationFormat>Affichage à l'écran (4:3)</PresentationFormat>
  <Paragraphs>228</Paragraphs>
  <Slides>37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Jonathan</dc:creator>
  <cp:lastModifiedBy>jonathan</cp:lastModifiedBy>
  <cp:revision>444</cp:revision>
  <cp:lastPrinted>2013-11-01T13:58:16Z</cp:lastPrinted>
  <dcterms:created xsi:type="dcterms:W3CDTF">2010-11-22T09:04:27Z</dcterms:created>
  <dcterms:modified xsi:type="dcterms:W3CDTF">2015-10-02T17:51:14Z</dcterms:modified>
</cp:coreProperties>
</file>