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9" r:id="rId3"/>
    <p:sldId id="259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044" y="-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0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64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2811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91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52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22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4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2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2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6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5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8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1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8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29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The altitude of the FUV main auroral emissions at Jupiter</a:t>
            </a:r>
            <a:endParaRPr lang="en-US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8368" y="5033412"/>
            <a:ext cx="7726680" cy="861420"/>
          </a:xfrm>
        </p:spPr>
        <p:txBody>
          <a:bodyPr>
            <a:normAutofit fontScale="92500"/>
          </a:bodyPr>
          <a:lstStyle/>
          <a:p>
            <a:r>
              <a:rPr lang="en-US" dirty="0"/>
              <a:t>B. </a:t>
            </a:r>
            <a:r>
              <a:rPr lang="en-US" dirty="0" smtClean="0"/>
              <a:t>Bonfond, </a:t>
            </a:r>
            <a:r>
              <a:rPr lang="en-US" dirty="0"/>
              <a:t>J. </a:t>
            </a:r>
            <a:r>
              <a:rPr lang="en-US" dirty="0" smtClean="0"/>
              <a:t>Gustin, </a:t>
            </a:r>
            <a:r>
              <a:rPr lang="en-US" dirty="0"/>
              <a:t>J.-C. </a:t>
            </a:r>
            <a:r>
              <a:rPr lang="en-US" dirty="0" smtClean="0"/>
              <a:t>Gérard, </a:t>
            </a:r>
            <a:r>
              <a:rPr lang="en-US" dirty="0"/>
              <a:t>D. </a:t>
            </a:r>
            <a:r>
              <a:rPr lang="en-US" dirty="0" smtClean="0"/>
              <a:t>Grodent, </a:t>
            </a:r>
            <a:r>
              <a:rPr lang="en-US" dirty="0"/>
              <a:t>A. </a:t>
            </a:r>
            <a:r>
              <a:rPr lang="en-US" dirty="0" smtClean="0"/>
              <a:t>Radioti, </a:t>
            </a:r>
            <a:r>
              <a:rPr lang="en-US" dirty="0"/>
              <a:t>B. </a:t>
            </a:r>
            <a:r>
              <a:rPr lang="en-US" dirty="0" smtClean="0"/>
              <a:t>Palmaerts, </a:t>
            </a:r>
            <a:r>
              <a:rPr lang="en-US" dirty="0"/>
              <a:t>S. V. </a:t>
            </a:r>
            <a:r>
              <a:rPr lang="en-US" dirty="0" smtClean="0"/>
              <a:t>Badman, </a:t>
            </a:r>
            <a:r>
              <a:rPr lang="en-US" dirty="0"/>
              <a:t>K. K. </a:t>
            </a:r>
            <a:r>
              <a:rPr lang="en-US" dirty="0" smtClean="0"/>
              <a:t>Khurana and </a:t>
            </a:r>
            <a:r>
              <a:rPr lang="en-US" dirty="0"/>
              <a:t>C. </a:t>
            </a:r>
            <a:r>
              <a:rPr lang="en-US" dirty="0" smtClean="0"/>
              <a:t>Tao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9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/>
          <p:nvPr/>
        </p:nvSpPr>
        <p:spPr>
          <a:xfrm flipH="1">
            <a:off x="5000858" y="2492816"/>
            <a:ext cx="223075" cy="1815592"/>
          </a:xfrm>
          <a:custGeom>
            <a:avLst/>
            <a:gdLst>
              <a:gd name="connsiteX0" fmla="*/ 1107280 w 1164511"/>
              <a:gd name="connsiteY0" fmla="*/ 0 h 1810512"/>
              <a:gd name="connsiteX1" fmla="*/ 1107280 w 1164511"/>
              <a:gd name="connsiteY1" fmla="*/ 612648 h 1810512"/>
              <a:gd name="connsiteX2" fmla="*/ 869536 w 1164511"/>
              <a:gd name="connsiteY2" fmla="*/ 859536 h 1810512"/>
              <a:gd name="connsiteX3" fmla="*/ 856 w 1164511"/>
              <a:gd name="connsiteY3" fmla="*/ 1234440 h 1810512"/>
              <a:gd name="connsiteX4" fmla="*/ 1043272 w 1164511"/>
              <a:gd name="connsiteY4" fmla="*/ 1353312 h 1810512"/>
              <a:gd name="connsiteX5" fmla="*/ 1153000 w 1164511"/>
              <a:gd name="connsiteY5" fmla="*/ 1490472 h 1810512"/>
              <a:gd name="connsiteX6" fmla="*/ 1134712 w 1164511"/>
              <a:gd name="connsiteY6" fmla="*/ 1810512 h 1810512"/>
              <a:gd name="connsiteX0" fmla="*/ 1116424 w 1164511"/>
              <a:gd name="connsiteY0" fmla="*/ 0 h 1810512"/>
              <a:gd name="connsiteX1" fmla="*/ 1107280 w 1164511"/>
              <a:gd name="connsiteY1" fmla="*/ 612648 h 1810512"/>
              <a:gd name="connsiteX2" fmla="*/ 869536 w 1164511"/>
              <a:gd name="connsiteY2" fmla="*/ 859536 h 1810512"/>
              <a:gd name="connsiteX3" fmla="*/ 856 w 1164511"/>
              <a:gd name="connsiteY3" fmla="*/ 1234440 h 1810512"/>
              <a:gd name="connsiteX4" fmla="*/ 1043272 w 1164511"/>
              <a:gd name="connsiteY4" fmla="*/ 1353312 h 1810512"/>
              <a:gd name="connsiteX5" fmla="*/ 1153000 w 1164511"/>
              <a:gd name="connsiteY5" fmla="*/ 1490472 h 1810512"/>
              <a:gd name="connsiteX6" fmla="*/ 1134712 w 1164511"/>
              <a:gd name="connsiteY6" fmla="*/ 1810512 h 1810512"/>
              <a:gd name="connsiteX0" fmla="*/ 1152000 w 1164511"/>
              <a:gd name="connsiteY0" fmla="*/ 0 h 1815592"/>
              <a:gd name="connsiteX1" fmla="*/ 1107280 w 1164511"/>
              <a:gd name="connsiteY1" fmla="*/ 617728 h 1815592"/>
              <a:gd name="connsiteX2" fmla="*/ 869536 w 1164511"/>
              <a:gd name="connsiteY2" fmla="*/ 864616 h 1815592"/>
              <a:gd name="connsiteX3" fmla="*/ 856 w 1164511"/>
              <a:gd name="connsiteY3" fmla="*/ 1239520 h 1815592"/>
              <a:gd name="connsiteX4" fmla="*/ 1043272 w 1164511"/>
              <a:gd name="connsiteY4" fmla="*/ 1358392 h 1815592"/>
              <a:gd name="connsiteX5" fmla="*/ 1153000 w 1164511"/>
              <a:gd name="connsiteY5" fmla="*/ 1495552 h 1815592"/>
              <a:gd name="connsiteX6" fmla="*/ 1134712 w 1164511"/>
              <a:gd name="connsiteY6" fmla="*/ 1815592 h 1815592"/>
              <a:gd name="connsiteX0" fmla="*/ 1152000 w 1164511"/>
              <a:gd name="connsiteY0" fmla="*/ 0 h 1815592"/>
              <a:gd name="connsiteX1" fmla="*/ 1107280 w 1164511"/>
              <a:gd name="connsiteY1" fmla="*/ 622808 h 1815592"/>
              <a:gd name="connsiteX2" fmla="*/ 869536 w 1164511"/>
              <a:gd name="connsiteY2" fmla="*/ 864616 h 1815592"/>
              <a:gd name="connsiteX3" fmla="*/ 856 w 1164511"/>
              <a:gd name="connsiteY3" fmla="*/ 1239520 h 1815592"/>
              <a:gd name="connsiteX4" fmla="*/ 1043272 w 1164511"/>
              <a:gd name="connsiteY4" fmla="*/ 1358392 h 1815592"/>
              <a:gd name="connsiteX5" fmla="*/ 1153000 w 1164511"/>
              <a:gd name="connsiteY5" fmla="*/ 1495552 h 1815592"/>
              <a:gd name="connsiteX6" fmla="*/ 1134712 w 1164511"/>
              <a:gd name="connsiteY6" fmla="*/ 1815592 h 1815592"/>
              <a:gd name="connsiteX0" fmla="*/ 1152000 w 1175597"/>
              <a:gd name="connsiteY0" fmla="*/ 0 h 1815592"/>
              <a:gd name="connsiteX1" fmla="*/ 1107280 w 1175597"/>
              <a:gd name="connsiteY1" fmla="*/ 622808 h 1815592"/>
              <a:gd name="connsiteX2" fmla="*/ 869536 w 1175597"/>
              <a:gd name="connsiteY2" fmla="*/ 864616 h 1815592"/>
              <a:gd name="connsiteX3" fmla="*/ 856 w 1175597"/>
              <a:gd name="connsiteY3" fmla="*/ 1239520 h 1815592"/>
              <a:gd name="connsiteX4" fmla="*/ 1043272 w 1175597"/>
              <a:gd name="connsiteY4" fmla="*/ 1358392 h 1815592"/>
              <a:gd name="connsiteX5" fmla="*/ 1170787 w 1175597"/>
              <a:gd name="connsiteY5" fmla="*/ 1673352 h 1815592"/>
              <a:gd name="connsiteX6" fmla="*/ 1134712 w 1175597"/>
              <a:gd name="connsiteY6" fmla="*/ 1815592 h 1815592"/>
              <a:gd name="connsiteX0" fmla="*/ 1152000 w 1182071"/>
              <a:gd name="connsiteY0" fmla="*/ 0 h 1815592"/>
              <a:gd name="connsiteX1" fmla="*/ 1107280 w 1182071"/>
              <a:gd name="connsiteY1" fmla="*/ 622808 h 1815592"/>
              <a:gd name="connsiteX2" fmla="*/ 869536 w 1182071"/>
              <a:gd name="connsiteY2" fmla="*/ 864616 h 1815592"/>
              <a:gd name="connsiteX3" fmla="*/ 856 w 1182071"/>
              <a:gd name="connsiteY3" fmla="*/ 1239520 h 1815592"/>
              <a:gd name="connsiteX4" fmla="*/ 1043272 w 1182071"/>
              <a:gd name="connsiteY4" fmla="*/ 1358392 h 1815592"/>
              <a:gd name="connsiteX5" fmla="*/ 1170787 w 1182071"/>
              <a:gd name="connsiteY5" fmla="*/ 1673352 h 1815592"/>
              <a:gd name="connsiteX6" fmla="*/ 1164359 w 1182071"/>
              <a:gd name="connsiteY6" fmla="*/ 1815592 h 1815592"/>
              <a:gd name="connsiteX0" fmla="*/ 1152000 w 1178676"/>
              <a:gd name="connsiteY0" fmla="*/ 0 h 1815592"/>
              <a:gd name="connsiteX1" fmla="*/ 1107280 w 1178676"/>
              <a:gd name="connsiteY1" fmla="*/ 622808 h 1815592"/>
              <a:gd name="connsiteX2" fmla="*/ 869536 w 1178676"/>
              <a:gd name="connsiteY2" fmla="*/ 864616 h 1815592"/>
              <a:gd name="connsiteX3" fmla="*/ 856 w 1178676"/>
              <a:gd name="connsiteY3" fmla="*/ 1239520 h 1815592"/>
              <a:gd name="connsiteX4" fmla="*/ 1043272 w 1178676"/>
              <a:gd name="connsiteY4" fmla="*/ 1358392 h 1815592"/>
              <a:gd name="connsiteX5" fmla="*/ 1170787 w 1178676"/>
              <a:gd name="connsiteY5" fmla="*/ 1673352 h 1815592"/>
              <a:gd name="connsiteX6" fmla="*/ 1164359 w 1178676"/>
              <a:gd name="connsiteY6" fmla="*/ 1815592 h 1815592"/>
              <a:gd name="connsiteX0" fmla="*/ 1152000 w 1180169"/>
              <a:gd name="connsiteY0" fmla="*/ 0 h 1815592"/>
              <a:gd name="connsiteX1" fmla="*/ 1107280 w 1180169"/>
              <a:gd name="connsiteY1" fmla="*/ 622808 h 1815592"/>
              <a:gd name="connsiteX2" fmla="*/ 869536 w 1180169"/>
              <a:gd name="connsiteY2" fmla="*/ 864616 h 1815592"/>
              <a:gd name="connsiteX3" fmla="*/ 856 w 1180169"/>
              <a:gd name="connsiteY3" fmla="*/ 1239520 h 1815592"/>
              <a:gd name="connsiteX4" fmla="*/ 1043272 w 1180169"/>
              <a:gd name="connsiteY4" fmla="*/ 1358392 h 1815592"/>
              <a:gd name="connsiteX5" fmla="*/ 1170787 w 1180169"/>
              <a:gd name="connsiteY5" fmla="*/ 1673352 h 1815592"/>
              <a:gd name="connsiteX6" fmla="*/ 1164359 w 1180169"/>
              <a:gd name="connsiteY6" fmla="*/ 1815592 h 1815592"/>
              <a:gd name="connsiteX0" fmla="*/ 1152000 w 1184549"/>
              <a:gd name="connsiteY0" fmla="*/ 0 h 1815592"/>
              <a:gd name="connsiteX1" fmla="*/ 1107280 w 1184549"/>
              <a:gd name="connsiteY1" fmla="*/ 622808 h 1815592"/>
              <a:gd name="connsiteX2" fmla="*/ 869536 w 1184549"/>
              <a:gd name="connsiteY2" fmla="*/ 864616 h 1815592"/>
              <a:gd name="connsiteX3" fmla="*/ 856 w 1184549"/>
              <a:gd name="connsiteY3" fmla="*/ 1239520 h 1815592"/>
              <a:gd name="connsiteX4" fmla="*/ 1043272 w 1184549"/>
              <a:gd name="connsiteY4" fmla="*/ 1358392 h 1815592"/>
              <a:gd name="connsiteX5" fmla="*/ 1170787 w 1184549"/>
              <a:gd name="connsiteY5" fmla="*/ 1673352 h 1815592"/>
              <a:gd name="connsiteX6" fmla="*/ 1164359 w 1184549"/>
              <a:gd name="connsiteY6" fmla="*/ 1815592 h 181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4549" h="1815592">
                <a:moveTo>
                  <a:pt x="1152000" y="0"/>
                </a:moveTo>
                <a:cubicBezTo>
                  <a:pt x="1171812" y="234696"/>
                  <a:pt x="1154357" y="478705"/>
                  <a:pt x="1107280" y="622808"/>
                </a:cubicBezTo>
                <a:cubicBezTo>
                  <a:pt x="1060203" y="766911"/>
                  <a:pt x="1053940" y="761831"/>
                  <a:pt x="869536" y="864616"/>
                </a:cubicBezTo>
                <a:cubicBezTo>
                  <a:pt x="685132" y="967401"/>
                  <a:pt x="-28100" y="1157224"/>
                  <a:pt x="856" y="1239520"/>
                </a:cubicBezTo>
                <a:cubicBezTo>
                  <a:pt x="29812" y="1321816"/>
                  <a:pt x="848284" y="1286087"/>
                  <a:pt x="1043272" y="1358392"/>
                </a:cubicBezTo>
                <a:cubicBezTo>
                  <a:pt x="1238261" y="1430697"/>
                  <a:pt x="1176546" y="1595035"/>
                  <a:pt x="1170787" y="1673352"/>
                </a:cubicBezTo>
                <a:cubicBezTo>
                  <a:pt x="1165028" y="1751669"/>
                  <a:pt x="1173711" y="1727538"/>
                  <a:pt x="1164359" y="181559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cteurs 6"/>
          <p:cNvSpPr/>
          <p:nvPr/>
        </p:nvSpPr>
        <p:spPr>
          <a:xfrm>
            <a:off x="5864046" y="4289358"/>
            <a:ext cx="2268060" cy="1817356"/>
          </a:xfrm>
          <a:prstGeom prst="pie">
            <a:avLst>
              <a:gd name="adj1" fmla="val 10748615"/>
              <a:gd name="adj2" fmla="val 21490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ecteurs 7"/>
          <p:cNvSpPr/>
          <p:nvPr/>
        </p:nvSpPr>
        <p:spPr>
          <a:xfrm>
            <a:off x="5297515" y="3835407"/>
            <a:ext cx="3401123" cy="2725259"/>
          </a:xfrm>
          <a:prstGeom prst="pie">
            <a:avLst>
              <a:gd name="adj1" fmla="val 10748615"/>
              <a:gd name="adj2" fmla="val 21530910"/>
            </a:avLst>
          </a:prstGeom>
          <a:solidFill>
            <a:srgbClr val="F5A408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383708" y="3927403"/>
            <a:ext cx="2357710" cy="27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e libre 11"/>
          <p:cNvSpPr/>
          <p:nvPr/>
        </p:nvSpPr>
        <p:spPr>
          <a:xfrm flipH="1">
            <a:off x="337693" y="2569016"/>
            <a:ext cx="194372" cy="1815592"/>
          </a:xfrm>
          <a:custGeom>
            <a:avLst/>
            <a:gdLst>
              <a:gd name="connsiteX0" fmla="*/ 1107280 w 1164511"/>
              <a:gd name="connsiteY0" fmla="*/ 0 h 1810512"/>
              <a:gd name="connsiteX1" fmla="*/ 1107280 w 1164511"/>
              <a:gd name="connsiteY1" fmla="*/ 612648 h 1810512"/>
              <a:gd name="connsiteX2" fmla="*/ 869536 w 1164511"/>
              <a:gd name="connsiteY2" fmla="*/ 859536 h 1810512"/>
              <a:gd name="connsiteX3" fmla="*/ 856 w 1164511"/>
              <a:gd name="connsiteY3" fmla="*/ 1234440 h 1810512"/>
              <a:gd name="connsiteX4" fmla="*/ 1043272 w 1164511"/>
              <a:gd name="connsiteY4" fmla="*/ 1353312 h 1810512"/>
              <a:gd name="connsiteX5" fmla="*/ 1153000 w 1164511"/>
              <a:gd name="connsiteY5" fmla="*/ 1490472 h 1810512"/>
              <a:gd name="connsiteX6" fmla="*/ 1134712 w 1164511"/>
              <a:gd name="connsiteY6" fmla="*/ 1810512 h 1810512"/>
              <a:gd name="connsiteX0" fmla="*/ 1116424 w 1164511"/>
              <a:gd name="connsiteY0" fmla="*/ 0 h 1810512"/>
              <a:gd name="connsiteX1" fmla="*/ 1107280 w 1164511"/>
              <a:gd name="connsiteY1" fmla="*/ 612648 h 1810512"/>
              <a:gd name="connsiteX2" fmla="*/ 869536 w 1164511"/>
              <a:gd name="connsiteY2" fmla="*/ 859536 h 1810512"/>
              <a:gd name="connsiteX3" fmla="*/ 856 w 1164511"/>
              <a:gd name="connsiteY3" fmla="*/ 1234440 h 1810512"/>
              <a:gd name="connsiteX4" fmla="*/ 1043272 w 1164511"/>
              <a:gd name="connsiteY4" fmla="*/ 1353312 h 1810512"/>
              <a:gd name="connsiteX5" fmla="*/ 1153000 w 1164511"/>
              <a:gd name="connsiteY5" fmla="*/ 1490472 h 1810512"/>
              <a:gd name="connsiteX6" fmla="*/ 1134712 w 1164511"/>
              <a:gd name="connsiteY6" fmla="*/ 1810512 h 1810512"/>
              <a:gd name="connsiteX0" fmla="*/ 1152000 w 1164511"/>
              <a:gd name="connsiteY0" fmla="*/ 0 h 1815592"/>
              <a:gd name="connsiteX1" fmla="*/ 1107280 w 1164511"/>
              <a:gd name="connsiteY1" fmla="*/ 617728 h 1815592"/>
              <a:gd name="connsiteX2" fmla="*/ 869536 w 1164511"/>
              <a:gd name="connsiteY2" fmla="*/ 864616 h 1815592"/>
              <a:gd name="connsiteX3" fmla="*/ 856 w 1164511"/>
              <a:gd name="connsiteY3" fmla="*/ 1239520 h 1815592"/>
              <a:gd name="connsiteX4" fmla="*/ 1043272 w 1164511"/>
              <a:gd name="connsiteY4" fmla="*/ 1358392 h 1815592"/>
              <a:gd name="connsiteX5" fmla="*/ 1153000 w 1164511"/>
              <a:gd name="connsiteY5" fmla="*/ 1495552 h 1815592"/>
              <a:gd name="connsiteX6" fmla="*/ 1134712 w 1164511"/>
              <a:gd name="connsiteY6" fmla="*/ 1815592 h 1815592"/>
              <a:gd name="connsiteX0" fmla="*/ 1152000 w 1164511"/>
              <a:gd name="connsiteY0" fmla="*/ 0 h 1815592"/>
              <a:gd name="connsiteX1" fmla="*/ 1107280 w 1164511"/>
              <a:gd name="connsiteY1" fmla="*/ 622808 h 1815592"/>
              <a:gd name="connsiteX2" fmla="*/ 869536 w 1164511"/>
              <a:gd name="connsiteY2" fmla="*/ 864616 h 1815592"/>
              <a:gd name="connsiteX3" fmla="*/ 856 w 1164511"/>
              <a:gd name="connsiteY3" fmla="*/ 1239520 h 1815592"/>
              <a:gd name="connsiteX4" fmla="*/ 1043272 w 1164511"/>
              <a:gd name="connsiteY4" fmla="*/ 1358392 h 1815592"/>
              <a:gd name="connsiteX5" fmla="*/ 1153000 w 1164511"/>
              <a:gd name="connsiteY5" fmla="*/ 1495552 h 1815592"/>
              <a:gd name="connsiteX6" fmla="*/ 1134712 w 1164511"/>
              <a:gd name="connsiteY6" fmla="*/ 1815592 h 1815592"/>
              <a:gd name="connsiteX0" fmla="*/ 1152000 w 1175597"/>
              <a:gd name="connsiteY0" fmla="*/ 0 h 1815592"/>
              <a:gd name="connsiteX1" fmla="*/ 1107280 w 1175597"/>
              <a:gd name="connsiteY1" fmla="*/ 622808 h 1815592"/>
              <a:gd name="connsiteX2" fmla="*/ 869536 w 1175597"/>
              <a:gd name="connsiteY2" fmla="*/ 864616 h 1815592"/>
              <a:gd name="connsiteX3" fmla="*/ 856 w 1175597"/>
              <a:gd name="connsiteY3" fmla="*/ 1239520 h 1815592"/>
              <a:gd name="connsiteX4" fmla="*/ 1043272 w 1175597"/>
              <a:gd name="connsiteY4" fmla="*/ 1358392 h 1815592"/>
              <a:gd name="connsiteX5" fmla="*/ 1170787 w 1175597"/>
              <a:gd name="connsiteY5" fmla="*/ 1673352 h 1815592"/>
              <a:gd name="connsiteX6" fmla="*/ 1134712 w 1175597"/>
              <a:gd name="connsiteY6" fmla="*/ 1815592 h 1815592"/>
              <a:gd name="connsiteX0" fmla="*/ 1152000 w 1182071"/>
              <a:gd name="connsiteY0" fmla="*/ 0 h 1815592"/>
              <a:gd name="connsiteX1" fmla="*/ 1107280 w 1182071"/>
              <a:gd name="connsiteY1" fmla="*/ 622808 h 1815592"/>
              <a:gd name="connsiteX2" fmla="*/ 869536 w 1182071"/>
              <a:gd name="connsiteY2" fmla="*/ 864616 h 1815592"/>
              <a:gd name="connsiteX3" fmla="*/ 856 w 1182071"/>
              <a:gd name="connsiteY3" fmla="*/ 1239520 h 1815592"/>
              <a:gd name="connsiteX4" fmla="*/ 1043272 w 1182071"/>
              <a:gd name="connsiteY4" fmla="*/ 1358392 h 1815592"/>
              <a:gd name="connsiteX5" fmla="*/ 1170787 w 1182071"/>
              <a:gd name="connsiteY5" fmla="*/ 1673352 h 1815592"/>
              <a:gd name="connsiteX6" fmla="*/ 1164359 w 1182071"/>
              <a:gd name="connsiteY6" fmla="*/ 1815592 h 1815592"/>
              <a:gd name="connsiteX0" fmla="*/ 1152000 w 1178676"/>
              <a:gd name="connsiteY0" fmla="*/ 0 h 1815592"/>
              <a:gd name="connsiteX1" fmla="*/ 1107280 w 1178676"/>
              <a:gd name="connsiteY1" fmla="*/ 622808 h 1815592"/>
              <a:gd name="connsiteX2" fmla="*/ 869536 w 1178676"/>
              <a:gd name="connsiteY2" fmla="*/ 864616 h 1815592"/>
              <a:gd name="connsiteX3" fmla="*/ 856 w 1178676"/>
              <a:gd name="connsiteY3" fmla="*/ 1239520 h 1815592"/>
              <a:gd name="connsiteX4" fmla="*/ 1043272 w 1178676"/>
              <a:gd name="connsiteY4" fmla="*/ 1358392 h 1815592"/>
              <a:gd name="connsiteX5" fmla="*/ 1170787 w 1178676"/>
              <a:gd name="connsiteY5" fmla="*/ 1673352 h 1815592"/>
              <a:gd name="connsiteX6" fmla="*/ 1164359 w 1178676"/>
              <a:gd name="connsiteY6" fmla="*/ 1815592 h 1815592"/>
              <a:gd name="connsiteX0" fmla="*/ 1152000 w 1180169"/>
              <a:gd name="connsiteY0" fmla="*/ 0 h 1815592"/>
              <a:gd name="connsiteX1" fmla="*/ 1107280 w 1180169"/>
              <a:gd name="connsiteY1" fmla="*/ 622808 h 1815592"/>
              <a:gd name="connsiteX2" fmla="*/ 869536 w 1180169"/>
              <a:gd name="connsiteY2" fmla="*/ 864616 h 1815592"/>
              <a:gd name="connsiteX3" fmla="*/ 856 w 1180169"/>
              <a:gd name="connsiteY3" fmla="*/ 1239520 h 1815592"/>
              <a:gd name="connsiteX4" fmla="*/ 1043272 w 1180169"/>
              <a:gd name="connsiteY4" fmla="*/ 1358392 h 1815592"/>
              <a:gd name="connsiteX5" fmla="*/ 1170787 w 1180169"/>
              <a:gd name="connsiteY5" fmla="*/ 1673352 h 1815592"/>
              <a:gd name="connsiteX6" fmla="*/ 1164359 w 1180169"/>
              <a:gd name="connsiteY6" fmla="*/ 1815592 h 1815592"/>
              <a:gd name="connsiteX0" fmla="*/ 1152000 w 1184549"/>
              <a:gd name="connsiteY0" fmla="*/ 0 h 1815592"/>
              <a:gd name="connsiteX1" fmla="*/ 1107280 w 1184549"/>
              <a:gd name="connsiteY1" fmla="*/ 622808 h 1815592"/>
              <a:gd name="connsiteX2" fmla="*/ 869536 w 1184549"/>
              <a:gd name="connsiteY2" fmla="*/ 864616 h 1815592"/>
              <a:gd name="connsiteX3" fmla="*/ 856 w 1184549"/>
              <a:gd name="connsiteY3" fmla="*/ 1239520 h 1815592"/>
              <a:gd name="connsiteX4" fmla="*/ 1043272 w 1184549"/>
              <a:gd name="connsiteY4" fmla="*/ 1358392 h 1815592"/>
              <a:gd name="connsiteX5" fmla="*/ 1170787 w 1184549"/>
              <a:gd name="connsiteY5" fmla="*/ 1673352 h 1815592"/>
              <a:gd name="connsiteX6" fmla="*/ 1164359 w 1184549"/>
              <a:gd name="connsiteY6" fmla="*/ 1815592 h 181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4549" h="1815592">
                <a:moveTo>
                  <a:pt x="1152000" y="0"/>
                </a:moveTo>
                <a:cubicBezTo>
                  <a:pt x="1171812" y="234696"/>
                  <a:pt x="1154357" y="478705"/>
                  <a:pt x="1107280" y="622808"/>
                </a:cubicBezTo>
                <a:cubicBezTo>
                  <a:pt x="1060203" y="766911"/>
                  <a:pt x="1053940" y="761831"/>
                  <a:pt x="869536" y="864616"/>
                </a:cubicBezTo>
                <a:cubicBezTo>
                  <a:pt x="685132" y="967401"/>
                  <a:pt x="-28100" y="1157224"/>
                  <a:pt x="856" y="1239520"/>
                </a:cubicBezTo>
                <a:cubicBezTo>
                  <a:pt x="29812" y="1321816"/>
                  <a:pt x="848284" y="1286087"/>
                  <a:pt x="1043272" y="1358392"/>
                </a:cubicBezTo>
                <a:cubicBezTo>
                  <a:pt x="1238261" y="1430697"/>
                  <a:pt x="1176546" y="1595035"/>
                  <a:pt x="1170787" y="1673352"/>
                </a:cubicBezTo>
                <a:cubicBezTo>
                  <a:pt x="1165028" y="1751669"/>
                  <a:pt x="1173711" y="1727538"/>
                  <a:pt x="1164359" y="1815592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5000859" y="3835407"/>
            <a:ext cx="31312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cteurs 16"/>
          <p:cNvSpPr/>
          <p:nvPr/>
        </p:nvSpPr>
        <p:spPr>
          <a:xfrm>
            <a:off x="1593516" y="4384608"/>
            <a:ext cx="2268060" cy="1817356"/>
          </a:xfrm>
          <a:prstGeom prst="pie">
            <a:avLst>
              <a:gd name="adj1" fmla="val 10748615"/>
              <a:gd name="adj2" fmla="val 21490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ecteurs 17"/>
          <p:cNvSpPr/>
          <p:nvPr/>
        </p:nvSpPr>
        <p:spPr>
          <a:xfrm>
            <a:off x="1026985" y="3930657"/>
            <a:ext cx="3401123" cy="2725259"/>
          </a:xfrm>
          <a:prstGeom prst="pie">
            <a:avLst>
              <a:gd name="adj1" fmla="val 10748615"/>
              <a:gd name="adj2" fmla="val 21530910"/>
            </a:avLst>
          </a:prstGeom>
          <a:solidFill>
            <a:srgbClr val="F5A408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4696547" y="1430863"/>
            <a:ext cx="0" cy="5285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/>
        </p:nvSpPr>
        <p:spPr>
          <a:xfrm flipH="1">
            <a:off x="2753327" y="2682585"/>
            <a:ext cx="1099782" cy="1725221"/>
          </a:xfrm>
          <a:custGeom>
            <a:avLst/>
            <a:gdLst>
              <a:gd name="connsiteX0" fmla="*/ 1107280 w 1164511"/>
              <a:gd name="connsiteY0" fmla="*/ 0 h 1810512"/>
              <a:gd name="connsiteX1" fmla="*/ 1107280 w 1164511"/>
              <a:gd name="connsiteY1" fmla="*/ 612648 h 1810512"/>
              <a:gd name="connsiteX2" fmla="*/ 869536 w 1164511"/>
              <a:gd name="connsiteY2" fmla="*/ 859536 h 1810512"/>
              <a:gd name="connsiteX3" fmla="*/ 856 w 1164511"/>
              <a:gd name="connsiteY3" fmla="*/ 1234440 h 1810512"/>
              <a:gd name="connsiteX4" fmla="*/ 1043272 w 1164511"/>
              <a:gd name="connsiteY4" fmla="*/ 1353312 h 1810512"/>
              <a:gd name="connsiteX5" fmla="*/ 1153000 w 1164511"/>
              <a:gd name="connsiteY5" fmla="*/ 1490472 h 1810512"/>
              <a:gd name="connsiteX6" fmla="*/ 1134712 w 1164511"/>
              <a:gd name="connsiteY6" fmla="*/ 1810512 h 1810512"/>
              <a:gd name="connsiteX0" fmla="*/ 1116424 w 1164511"/>
              <a:gd name="connsiteY0" fmla="*/ 0 h 1810512"/>
              <a:gd name="connsiteX1" fmla="*/ 1107280 w 1164511"/>
              <a:gd name="connsiteY1" fmla="*/ 612648 h 1810512"/>
              <a:gd name="connsiteX2" fmla="*/ 869536 w 1164511"/>
              <a:gd name="connsiteY2" fmla="*/ 859536 h 1810512"/>
              <a:gd name="connsiteX3" fmla="*/ 856 w 1164511"/>
              <a:gd name="connsiteY3" fmla="*/ 1234440 h 1810512"/>
              <a:gd name="connsiteX4" fmla="*/ 1043272 w 1164511"/>
              <a:gd name="connsiteY4" fmla="*/ 1353312 h 1810512"/>
              <a:gd name="connsiteX5" fmla="*/ 1153000 w 1164511"/>
              <a:gd name="connsiteY5" fmla="*/ 1490472 h 1810512"/>
              <a:gd name="connsiteX6" fmla="*/ 1134712 w 1164511"/>
              <a:gd name="connsiteY6" fmla="*/ 1810512 h 1810512"/>
              <a:gd name="connsiteX0" fmla="*/ 1152000 w 1164511"/>
              <a:gd name="connsiteY0" fmla="*/ 0 h 1815592"/>
              <a:gd name="connsiteX1" fmla="*/ 1107280 w 1164511"/>
              <a:gd name="connsiteY1" fmla="*/ 617728 h 1815592"/>
              <a:gd name="connsiteX2" fmla="*/ 869536 w 1164511"/>
              <a:gd name="connsiteY2" fmla="*/ 864616 h 1815592"/>
              <a:gd name="connsiteX3" fmla="*/ 856 w 1164511"/>
              <a:gd name="connsiteY3" fmla="*/ 1239520 h 1815592"/>
              <a:gd name="connsiteX4" fmla="*/ 1043272 w 1164511"/>
              <a:gd name="connsiteY4" fmla="*/ 1358392 h 1815592"/>
              <a:gd name="connsiteX5" fmla="*/ 1153000 w 1164511"/>
              <a:gd name="connsiteY5" fmla="*/ 1495552 h 1815592"/>
              <a:gd name="connsiteX6" fmla="*/ 1134712 w 1164511"/>
              <a:gd name="connsiteY6" fmla="*/ 1815592 h 1815592"/>
              <a:gd name="connsiteX0" fmla="*/ 1152000 w 1164511"/>
              <a:gd name="connsiteY0" fmla="*/ 0 h 1815592"/>
              <a:gd name="connsiteX1" fmla="*/ 1107280 w 1164511"/>
              <a:gd name="connsiteY1" fmla="*/ 622808 h 1815592"/>
              <a:gd name="connsiteX2" fmla="*/ 869536 w 1164511"/>
              <a:gd name="connsiteY2" fmla="*/ 864616 h 1815592"/>
              <a:gd name="connsiteX3" fmla="*/ 856 w 1164511"/>
              <a:gd name="connsiteY3" fmla="*/ 1239520 h 1815592"/>
              <a:gd name="connsiteX4" fmla="*/ 1043272 w 1164511"/>
              <a:gd name="connsiteY4" fmla="*/ 1358392 h 1815592"/>
              <a:gd name="connsiteX5" fmla="*/ 1153000 w 1164511"/>
              <a:gd name="connsiteY5" fmla="*/ 1495552 h 1815592"/>
              <a:gd name="connsiteX6" fmla="*/ 1134712 w 1164511"/>
              <a:gd name="connsiteY6" fmla="*/ 1815592 h 1815592"/>
              <a:gd name="connsiteX0" fmla="*/ 1152000 w 1175597"/>
              <a:gd name="connsiteY0" fmla="*/ 0 h 1815592"/>
              <a:gd name="connsiteX1" fmla="*/ 1107280 w 1175597"/>
              <a:gd name="connsiteY1" fmla="*/ 622808 h 1815592"/>
              <a:gd name="connsiteX2" fmla="*/ 869536 w 1175597"/>
              <a:gd name="connsiteY2" fmla="*/ 864616 h 1815592"/>
              <a:gd name="connsiteX3" fmla="*/ 856 w 1175597"/>
              <a:gd name="connsiteY3" fmla="*/ 1239520 h 1815592"/>
              <a:gd name="connsiteX4" fmla="*/ 1043272 w 1175597"/>
              <a:gd name="connsiteY4" fmla="*/ 1358392 h 1815592"/>
              <a:gd name="connsiteX5" fmla="*/ 1170787 w 1175597"/>
              <a:gd name="connsiteY5" fmla="*/ 1673352 h 1815592"/>
              <a:gd name="connsiteX6" fmla="*/ 1134712 w 1175597"/>
              <a:gd name="connsiteY6" fmla="*/ 1815592 h 1815592"/>
              <a:gd name="connsiteX0" fmla="*/ 1152000 w 1182071"/>
              <a:gd name="connsiteY0" fmla="*/ 0 h 1815592"/>
              <a:gd name="connsiteX1" fmla="*/ 1107280 w 1182071"/>
              <a:gd name="connsiteY1" fmla="*/ 622808 h 1815592"/>
              <a:gd name="connsiteX2" fmla="*/ 869536 w 1182071"/>
              <a:gd name="connsiteY2" fmla="*/ 864616 h 1815592"/>
              <a:gd name="connsiteX3" fmla="*/ 856 w 1182071"/>
              <a:gd name="connsiteY3" fmla="*/ 1239520 h 1815592"/>
              <a:gd name="connsiteX4" fmla="*/ 1043272 w 1182071"/>
              <a:gd name="connsiteY4" fmla="*/ 1358392 h 1815592"/>
              <a:gd name="connsiteX5" fmla="*/ 1170787 w 1182071"/>
              <a:gd name="connsiteY5" fmla="*/ 1673352 h 1815592"/>
              <a:gd name="connsiteX6" fmla="*/ 1164359 w 1182071"/>
              <a:gd name="connsiteY6" fmla="*/ 1815592 h 1815592"/>
              <a:gd name="connsiteX0" fmla="*/ 1152000 w 1178676"/>
              <a:gd name="connsiteY0" fmla="*/ 0 h 1815592"/>
              <a:gd name="connsiteX1" fmla="*/ 1107280 w 1178676"/>
              <a:gd name="connsiteY1" fmla="*/ 622808 h 1815592"/>
              <a:gd name="connsiteX2" fmla="*/ 869536 w 1178676"/>
              <a:gd name="connsiteY2" fmla="*/ 864616 h 1815592"/>
              <a:gd name="connsiteX3" fmla="*/ 856 w 1178676"/>
              <a:gd name="connsiteY3" fmla="*/ 1239520 h 1815592"/>
              <a:gd name="connsiteX4" fmla="*/ 1043272 w 1178676"/>
              <a:gd name="connsiteY4" fmla="*/ 1358392 h 1815592"/>
              <a:gd name="connsiteX5" fmla="*/ 1170787 w 1178676"/>
              <a:gd name="connsiteY5" fmla="*/ 1673352 h 1815592"/>
              <a:gd name="connsiteX6" fmla="*/ 1164359 w 1178676"/>
              <a:gd name="connsiteY6" fmla="*/ 1815592 h 1815592"/>
              <a:gd name="connsiteX0" fmla="*/ 1152000 w 1180169"/>
              <a:gd name="connsiteY0" fmla="*/ 0 h 1815592"/>
              <a:gd name="connsiteX1" fmla="*/ 1107280 w 1180169"/>
              <a:gd name="connsiteY1" fmla="*/ 622808 h 1815592"/>
              <a:gd name="connsiteX2" fmla="*/ 869536 w 1180169"/>
              <a:gd name="connsiteY2" fmla="*/ 864616 h 1815592"/>
              <a:gd name="connsiteX3" fmla="*/ 856 w 1180169"/>
              <a:gd name="connsiteY3" fmla="*/ 1239520 h 1815592"/>
              <a:gd name="connsiteX4" fmla="*/ 1043272 w 1180169"/>
              <a:gd name="connsiteY4" fmla="*/ 1358392 h 1815592"/>
              <a:gd name="connsiteX5" fmla="*/ 1170787 w 1180169"/>
              <a:gd name="connsiteY5" fmla="*/ 1673352 h 1815592"/>
              <a:gd name="connsiteX6" fmla="*/ 1164359 w 1180169"/>
              <a:gd name="connsiteY6" fmla="*/ 1815592 h 1815592"/>
              <a:gd name="connsiteX0" fmla="*/ 1152000 w 1184549"/>
              <a:gd name="connsiteY0" fmla="*/ 0 h 1815592"/>
              <a:gd name="connsiteX1" fmla="*/ 1107280 w 1184549"/>
              <a:gd name="connsiteY1" fmla="*/ 622808 h 1815592"/>
              <a:gd name="connsiteX2" fmla="*/ 869536 w 1184549"/>
              <a:gd name="connsiteY2" fmla="*/ 864616 h 1815592"/>
              <a:gd name="connsiteX3" fmla="*/ 856 w 1184549"/>
              <a:gd name="connsiteY3" fmla="*/ 1239520 h 1815592"/>
              <a:gd name="connsiteX4" fmla="*/ 1043272 w 1184549"/>
              <a:gd name="connsiteY4" fmla="*/ 1358392 h 1815592"/>
              <a:gd name="connsiteX5" fmla="*/ 1170787 w 1184549"/>
              <a:gd name="connsiteY5" fmla="*/ 1673352 h 1815592"/>
              <a:gd name="connsiteX6" fmla="*/ 1164359 w 1184549"/>
              <a:gd name="connsiteY6" fmla="*/ 1815592 h 1815592"/>
              <a:gd name="connsiteX0" fmla="*/ 847830 w 1184549"/>
              <a:gd name="connsiteY0" fmla="*/ 0 h 4210215"/>
              <a:gd name="connsiteX1" fmla="*/ 1107280 w 1184549"/>
              <a:gd name="connsiteY1" fmla="*/ 3017431 h 4210215"/>
              <a:gd name="connsiteX2" fmla="*/ 869536 w 1184549"/>
              <a:gd name="connsiteY2" fmla="*/ 3259239 h 4210215"/>
              <a:gd name="connsiteX3" fmla="*/ 856 w 1184549"/>
              <a:gd name="connsiteY3" fmla="*/ 3634143 h 4210215"/>
              <a:gd name="connsiteX4" fmla="*/ 1043272 w 1184549"/>
              <a:gd name="connsiteY4" fmla="*/ 3753015 h 4210215"/>
              <a:gd name="connsiteX5" fmla="*/ 1170787 w 1184549"/>
              <a:gd name="connsiteY5" fmla="*/ 4067975 h 4210215"/>
              <a:gd name="connsiteX6" fmla="*/ 1164359 w 1184549"/>
              <a:gd name="connsiteY6" fmla="*/ 4210215 h 4210215"/>
              <a:gd name="connsiteX0" fmla="*/ 1103974 w 1184549"/>
              <a:gd name="connsiteY0" fmla="*/ 0 h 4597225"/>
              <a:gd name="connsiteX1" fmla="*/ 1107280 w 1184549"/>
              <a:gd name="connsiteY1" fmla="*/ 3404441 h 4597225"/>
              <a:gd name="connsiteX2" fmla="*/ 869536 w 1184549"/>
              <a:gd name="connsiteY2" fmla="*/ 3646249 h 4597225"/>
              <a:gd name="connsiteX3" fmla="*/ 856 w 1184549"/>
              <a:gd name="connsiteY3" fmla="*/ 4021153 h 4597225"/>
              <a:gd name="connsiteX4" fmla="*/ 1043272 w 1184549"/>
              <a:gd name="connsiteY4" fmla="*/ 4140025 h 4597225"/>
              <a:gd name="connsiteX5" fmla="*/ 1170787 w 1184549"/>
              <a:gd name="connsiteY5" fmla="*/ 4454985 h 4597225"/>
              <a:gd name="connsiteX6" fmla="*/ 1164359 w 1184549"/>
              <a:gd name="connsiteY6" fmla="*/ 4597225 h 4597225"/>
              <a:gd name="connsiteX0" fmla="*/ 1103963 w 1184538"/>
              <a:gd name="connsiteY0" fmla="*/ 0 h 4597225"/>
              <a:gd name="connsiteX1" fmla="*/ 1043234 w 1184538"/>
              <a:gd name="connsiteY1" fmla="*/ 2509482 h 4597225"/>
              <a:gd name="connsiteX2" fmla="*/ 869525 w 1184538"/>
              <a:gd name="connsiteY2" fmla="*/ 3646249 h 4597225"/>
              <a:gd name="connsiteX3" fmla="*/ 845 w 1184538"/>
              <a:gd name="connsiteY3" fmla="*/ 4021153 h 4597225"/>
              <a:gd name="connsiteX4" fmla="*/ 1043261 w 1184538"/>
              <a:gd name="connsiteY4" fmla="*/ 4140025 h 4597225"/>
              <a:gd name="connsiteX5" fmla="*/ 1170776 w 1184538"/>
              <a:gd name="connsiteY5" fmla="*/ 4454985 h 4597225"/>
              <a:gd name="connsiteX6" fmla="*/ 1164348 w 1184538"/>
              <a:gd name="connsiteY6" fmla="*/ 4597225 h 4597225"/>
              <a:gd name="connsiteX0" fmla="*/ 1103972 w 1184547"/>
              <a:gd name="connsiteY0" fmla="*/ 0 h 4597225"/>
              <a:gd name="connsiteX1" fmla="*/ 1087712 w 1184547"/>
              <a:gd name="connsiteY1" fmla="*/ 2383502 h 4597225"/>
              <a:gd name="connsiteX2" fmla="*/ 869534 w 1184547"/>
              <a:gd name="connsiteY2" fmla="*/ 3646249 h 4597225"/>
              <a:gd name="connsiteX3" fmla="*/ 854 w 1184547"/>
              <a:gd name="connsiteY3" fmla="*/ 4021153 h 4597225"/>
              <a:gd name="connsiteX4" fmla="*/ 1043270 w 1184547"/>
              <a:gd name="connsiteY4" fmla="*/ 4140025 h 4597225"/>
              <a:gd name="connsiteX5" fmla="*/ 1170785 w 1184547"/>
              <a:gd name="connsiteY5" fmla="*/ 4454985 h 4597225"/>
              <a:gd name="connsiteX6" fmla="*/ 1164357 w 1184547"/>
              <a:gd name="connsiteY6" fmla="*/ 4597225 h 4597225"/>
              <a:gd name="connsiteX0" fmla="*/ 1103972 w 1184547"/>
              <a:gd name="connsiteY0" fmla="*/ 0 h 4597225"/>
              <a:gd name="connsiteX1" fmla="*/ 1087712 w 1184547"/>
              <a:gd name="connsiteY1" fmla="*/ 2383502 h 4597225"/>
              <a:gd name="connsiteX2" fmla="*/ 869534 w 1184547"/>
              <a:gd name="connsiteY2" fmla="*/ 3646249 h 4597225"/>
              <a:gd name="connsiteX3" fmla="*/ 854 w 1184547"/>
              <a:gd name="connsiteY3" fmla="*/ 4021153 h 4597225"/>
              <a:gd name="connsiteX4" fmla="*/ 1043270 w 1184547"/>
              <a:gd name="connsiteY4" fmla="*/ 4140025 h 4597225"/>
              <a:gd name="connsiteX5" fmla="*/ 1170785 w 1184547"/>
              <a:gd name="connsiteY5" fmla="*/ 4454985 h 4597225"/>
              <a:gd name="connsiteX6" fmla="*/ 1164357 w 1184547"/>
              <a:gd name="connsiteY6" fmla="*/ 4597225 h 4597225"/>
              <a:gd name="connsiteX0" fmla="*/ 1103986 w 1184561"/>
              <a:gd name="connsiteY0" fmla="*/ 0 h 4597225"/>
              <a:gd name="connsiteX1" fmla="*/ 1165548 w 1184561"/>
              <a:gd name="connsiteY1" fmla="*/ 2383502 h 4597225"/>
              <a:gd name="connsiteX2" fmla="*/ 869548 w 1184561"/>
              <a:gd name="connsiteY2" fmla="*/ 3646249 h 4597225"/>
              <a:gd name="connsiteX3" fmla="*/ 868 w 1184561"/>
              <a:gd name="connsiteY3" fmla="*/ 4021153 h 4597225"/>
              <a:gd name="connsiteX4" fmla="*/ 1043284 w 1184561"/>
              <a:gd name="connsiteY4" fmla="*/ 4140025 h 4597225"/>
              <a:gd name="connsiteX5" fmla="*/ 1170799 w 1184561"/>
              <a:gd name="connsiteY5" fmla="*/ 4454985 h 4597225"/>
              <a:gd name="connsiteX6" fmla="*/ 1164371 w 1184561"/>
              <a:gd name="connsiteY6" fmla="*/ 4597225 h 4597225"/>
              <a:gd name="connsiteX0" fmla="*/ 1181807 w 1200622"/>
              <a:gd name="connsiteY0" fmla="*/ 0 h 4563630"/>
              <a:gd name="connsiteX1" fmla="*/ 1165548 w 1200622"/>
              <a:gd name="connsiteY1" fmla="*/ 2349907 h 4563630"/>
              <a:gd name="connsiteX2" fmla="*/ 869548 w 1200622"/>
              <a:gd name="connsiteY2" fmla="*/ 3612654 h 4563630"/>
              <a:gd name="connsiteX3" fmla="*/ 868 w 1200622"/>
              <a:gd name="connsiteY3" fmla="*/ 3987558 h 4563630"/>
              <a:gd name="connsiteX4" fmla="*/ 1043284 w 1200622"/>
              <a:gd name="connsiteY4" fmla="*/ 4106430 h 4563630"/>
              <a:gd name="connsiteX5" fmla="*/ 1170799 w 1200622"/>
              <a:gd name="connsiteY5" fmla="*/ 4421390 h 4563630"/>
              <a:gd name="connsiteX6" fmla="*/ 1164371 w 1200622"/>
              <a:gd name="connsiteY6" fmla="*/ 4563630 h 4563630"/>
              <a:gd name="connsiteX0" fmla="*/ 1181807 w 1193067"/>
              <a:gd name="connsiteY0" fmla="*/ 0 h 4563630"/>
              <a:gd name="connsiteX1" fmla="*/ 1165548 w 1193067"/>
              <a:gd name="connsiteY1" fmla="*/ 2349907 h 4563630"/>
              <a:gd name="connsiteX2" fmla="*/ 869548 w 1193067"/>
              <a:gd name="connsiteY2" fmla="*/ 3612654 h 4563630"/>
              <a:gd name="connsiteX3" fmla="*/ 868 w 1193067"/>
              <a:gd name="connsiteY3" fmla="*/ 3987558 h 4563630"/>
              <a:gd name="connsiteX4" fmla="*/ 1043284 w 1193067"/>
              <a:gd name="connsiteY4" fmla="*/ 4106430 h 4563630"/>
              <a:gd name="connsiteX5" fmla="*/ 1170799 w 1193067"/>
              <a:gd name="connsiteY5" fmla="*/ 4421390 h 4563630"/>
              <a:gd name="connsiteX6" fmla="*/ 1164371 w 1193067"/>
              <a:gd name="connsiteY6" fmla="*/ 4563630 h 4563630"/>
              <a:gd name="connsiteX0" fmla="*/ 1181749 w 1192614"/>
              <a:gd name="connsiteY0" fmla="*/ 0 h 4563630"/>
              <a:gd name="connsiteX1" fmla="*/ 1165490 w 1192614"/>
              <a:gd name="connsiteY1" fmla="*/ 2349907 h 4563630"/>
              <a:gd name="connsiteX2" fmla="*/ 875048 w 1192614"/>
              <a:gd name="connsiteY2" fmla="*/ 3486675 h 4563630"/>
              <a:gd name="connsiteX3" fmla="*/ 810 w 1192614"/>
              <a:gd name="connsiteY3" fmla="*/ 3987558 h 4563630"/>
              <a:gd name="connsiteX4" fmla="*/ 1043226 w 1192614"/>
              <a:gd name="connsiteY4" fmla="*/ 4106430 h 4563630"/>
              <a:gd name="connsiteX5" fmla="*/ 1170741 w 1192614"/>
              <a:gd name="connsiteY5" fmla="*/ 4421390 h 4563630"/>
              <a:gd name="connsiteX6" fmla="*/ 1164313 w 1192614"/>
              <a:gd name="connsiteY6" fmla="*/ 4563630 h 4563630"/>
              <a:gd name="connsiteX0" fmla="*/ 1182292 w 1196341"/>
              <a:gd name="connsiteY0" fmla="*/ 0 h 4563630"/>
              <a:gd name="connsiteX1" fmla="*/ 1166033 w 1196341"/>
              <a:gd name="connsiteY1" fmla="*/ 2349907 h 4563630"/>
              <a:gd name="connsiteX2" fmla="*/ 831121 w 1196341"/>
              <a:gd name="connsiteY2" fmla="*/ 3385891 h 4563630"/>
              <a:gd name="connsiteX3" fmla="*/ 1353 w 1196341"/>
              <a:gd name="connsiteY3" fmla="*/ 3987558 h 4563630"/>
              <a:gd name="connsiteX4" fmla="*/ 1043769 w 1196341"/>
              <a:gd name="connsiteY4" fmla="*/ 4106430 h 4563630"/>
              <a:gd name="connsiteX5" fmla="*/ 1171284 w 1196341"/>
              <a:gd name="connsiteY5" fmla="*/ 4421390 h 4563630"/>
              <a:gd name="connsiteX6" fmla="*/ 1164856 w 1196341"/>
              <a:gd name="connsiteY6" fmla="*/ 4563630 h 456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341" h="4563630">
                <a:moveTo>
                  <a:pt x="1182292" y="0"/>
                </a:moveTo>
                <a:cubicBezTo>
                  <a:pt x="1179869" y="360676"/>
                  <a:pt x="1224561" y="1785592"/>
                  <a:pt x="1166033" y="2349907"/>
                </a:cubicBezTo>
                <a:cubicBezTo>
                  <a:pt x="1107505" y="2914222"/>
                  <a:pt x="1025234" y="3112949"/>
                  <a:pt x="831121" y="3385891"/>
                </a:cubicBezTo>
                <a:cubicBezTo>
                  <a:pt x="637008" y="3658833"/>
                  <a:pt x="-34088" y="3867468"/>
                  <a:pt x="1353" y="3987558"/>
                </a:cubicBezTo>
                <a:cubicBezTo>
                  <a:pt x="36794" y="4107648"/>
                  <a:pt x="848781" y="4034125"/>
                  <a:pt x="1043769" y="4106430"/>
                </a:cubicBezTo>
                <a:cubicBezTo>
                  <a:pt x="1238758" y="4178735"/>
                  <a:pt x="1177043" y="4343073"/>
                  <a:pt x="1171284" y="4421390"/>
                </a:cubicBezTo>
                <a:cubicBezTo>
                  <a:pt x="1165525" y="4499707"/>
                  <a:pt x="1174208" y="4475576"/>
                  <a:pt x="1164856" y="456363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 smtClean="0"/>
              <a:t>Yet, two possibilities</a:t>
            </a:r>
            <a:endParaRPr lang="en-US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H="1" flipV="1">
            <a:off x="312513" y="2017339"/>
            <a:ext cx="12700" cy="2367269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325213" y="4396773"/>
            <a:ext cx="903368" cy="3102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90569" y="4443873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Brightness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 rot="16200000">
            <a:off x="-361677" y="329214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Altitude</a:t>
            </a:r>
            <a:endParaRPr lang="en-US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325213" y="3818472"/>
            <a:ext cx="11928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89247" y="3664583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400 km</a:t>
            </a:r>
            <a:endParaRPr lang="en-US" sz="1400" dirty="0"/>
          </a:p>
        </p:txBody>
      </p:sp>
      <p:cxnSp>
        <p:nvCxnSpPr>
          <p:cNvPr id="46" name="Connecteur droit avec flèche 45"/>
          <p:cNvCxnSpPr/>
          <p:nvPr/>
        </p:nvCxnSpPr>
        <p:spPr>
          <a:xfrm flipH="1" flipV="1">
            <a:off x="4967186" y="1941139"/>
            <a:ext cx="12700" cy="2367269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4979886" y="4320573"/>
            <a:ext cx="903368" cy="3102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4979886" y="3742272"/>
            <a:ext cx="11928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 flipV="1">
            <a:off x="2738199" y="2017344"/>
            <a:ext cx="12700" cy="2367269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V="1">
            <a:off x="2750899" y="4396778"/>
            <a:ext cx="903368" cy="3102"/>
          </a:xfrm>
          <a:prstGeom prst="straightConnector1">
            <a:avLst/>
          </a:prstGeom>
          <a:ln w="28575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2755126" y="4174067"/>
            <a:ext cx="119287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2021893" y="4008561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250 km</a:t>
            </a:r>
            <a:endParaRPr lang="en-US" sz="1400" dirty="0"/>
          </a:p>
        </p:txBody>
      </p:sp>
      <p:sp>
        <p:nvSpPr>
          <p:cNvPr id="57" name="ZoneTexte 56"/>
          <p:cNvSpPr txBox="1"/>
          <p:nvPr/>
        </p:nvSpPr>
        <p:spPr>
          <a:xfrm>
            <a:off x="5190857" y="3568739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400 km</a:t>
            </a:r>
            <a:endParaRPr lang="en-US" sz="1400" dirty="0"/>
          </a:p>
        </p:txBody>
      </p:sp>
      <p:grpSp>
        <p:nvGrpSpPr>
          <p:cNvPr id="64" name="Groupe 63"/>
          <p:cNvGrpSpPr/>
          <p:nvPr/>
        </p:nvGrpSpPr>
        <p:grpSpPr>
          <a:xfrm rot="727703">
            <a:off x="7354835" y="2510805"/>
            <a:ext cx="1855761" cy="2382536"/>
            <a:chOff x="7553276" y="2175626"/>
            <a:chExt cx="1855761" cy="2382536"/>
          </a:xfrm>
        </p:grpSpPr>
        <p:sp>
          <p:nvSpPr>
            <p:cNvPr id="23" name="Forme libre 22"/>
            <p:cNvSpPr/>
            <p:nvPr/>
          </p:nvSpPr>
          <p:spPr>
            <a:xfrm rot="1520941" flipH="1">
              <a:off x="8402887" y="2642188"/>
              <a:ext cx="676591" cy="1815592"/>
            </a:xfrm>
            <a:custGeom>
              <a:avLst/>
              <a:gdLst>
                <a:gd name="connsiteX0" fmla="*/ 1107280 w 1164511"/>
                <a:gd name="connsiteY0" fmla="*/ 0 h 1810512"/>
                <a:gd name="connsiteX1" fmla="*/ 1107280 w 1164511"/>
                <a:gd name="connsiteY1" fmla="*/ 612648 h 1810512"/>
                <a:gd name="connsiteX2" fmla="*/ 869536 w 1164511"/>
                <a:gd name="connsiteY2" fmla="*/ 859536 h 1810512"/>
                <a:gd name="connsiteX3" fmla="*/ 856 w 1164511"/>
                <a:gd name="connsiteY3" fmla="*/ 1234440 h 1810512"/>
                <a:gd name="connsiteX4" fmla="*/ 1043272 w 1164511"/>
                <a:gd name="connsiteY4" fmla="*/ 1353312 h 1810512"/>
                <a:gd name="connsiteX5" fmla="*/ 1153000 w 1164511"/>
                <a:gd name="connsiteY5" fmla="*/ 1490472 h 1810512"/>
                <a:gd name="connsiteX6" fmla="*/ 1134712 w 1164511"/>
                <a:gd name="connsiteY6" fmla="*/ 1810512 h 1810512"/>
                <a:gd name="connsiteX0" fmla="*/ 1116424 w 1164511"/>
                <a:gd name="connsiteY0" fmla="*/ 0 h 1810512"/>
                <a:gd name="connsiteX1" fmla="*/ 1107280 w 1164511"/>
                <a:gd name="connsiteY1" fmla="*/ 612648 h 1810512"/>
                <a:gd name="connsiteX2" fmla="*/ 869536 w 1164511"/>
                <a:gd name="connsiteY2" fmla="*/ 859536 h 1810512"/>
                <a:gd name="connsiteX3" fmla="*/ 856 w 1164511"/>
                <a:gd name="connsiteY3" fmla="*/ 1234440 h 1810512"/>
                <a:gd name="connsiteX4" fmla="*/ 1043272 w 1164511"/>
                <a:gd name="connsiteY4" fmla="*/ 1353312 h 1810512"/>
                <a:gd name="connsiteX5" fmla="*/ 1153000 w 1164511"/>
                <a:gd name="connsiteY5" fmla="*/ 1490472 h 1810512"/>
                <a:gd name="connsiteX6" fmla="*/ 1134712 w 1164511"/>
                <a:gd name="connsiteY6" fmla="*/ 1810512 h 1810512"/>
                <a:gd name="connsiteX0" fmla="*/ 1152000 w 1164511"/>
                <a:gd name="connsiteY0" fmla="*/ 0 h 1815592"/>
                <a:gd name="connsiteX1" fmla="*/ 1107280 w 1164511"/>
                <a:gd name="connsiteY1" fmla="*/ 617728 h 1815592"/>
                <a:gd name="connsiteX2" fmla="*/ 869536 w 1164511"/>
                <a:gd name="connsiteY2" fmla="*/ 864616 h 1815592"/>
                <a:gd name="connsiteX3" fmla="*/ 856 w 1164511"/>
                <a:gd name="connsiteY3" fmla="*/ 1239520 h 1815592"/>
                <a:gd name="connsiteX4" fmla="*/ 1043272 w 1164511"/>
                <a:gd name="connsiteY4" fmla="*/ 1358392 h 1815592"/>
                <a:gd name="connsiteX5" fmla="*/ 1153000 w 1164511"/>
                <a:gd name="connsiteY5" fmla="*/ 1495552 h 1815592"/>
                <a:gd name="connsiteX6" fmla="*/ 1134712 w 1164511"/>
                <a:gd name="connsiteY6" fmla="*/ 1815592 h 1815592"/>
                <a:gd name="connsiteX0" fmla="*/ 1152000 w 1164511"/>
                <a:gd name="connsiteY0" fmla="*/ 0 h 1815592"/>
                <a:gd name="connsiteX1" fmla="*/ 1107280 w 1164511"/>
                <a:gd name="connsiteY1" fmla="*/ 622808 h 1815592"/>
                <a:gd name="connsiteX2" fmla="*/ 869536 w 1164511"/>
                <a:gd name="connsiteY2" fmla="*/ 864616 h 1815592"/>
                <a:gd name="connsiteX3" fmla="*/ 856 w 1164511"/>
                <a:gd name="connsiteY3" fmla="*/ 1239520 h 1815592"/>
                <a:gd name="connsiteX4" fmla="*/ 1043272 w 1164511"/>
                <a:gd name="connsiteY4" fmla="*/ 1358392 h 1815592"/>
                <a:gd name="connsiteX5" fmla="*/ 1153000 w 1164511"/>
                <a:gd name="connsiteY5" fmla="*/ 1495552 h 1815592"/>
                <a:gd name="connsiteX6" fmla="*/ 1134712 w 1164511"/>
                <a:gd name="connsiteY6" fmla="*/ 1815592 h 1815592"/>
                <a:gd name="connsiteX0" fmla="*/ 1152000 w 1175597"/>
                <a:gd name="connsiteY0" fmla="*/ 0 h 1815592"/>
                <a:gd name="connsiteX1" fmla="*/ 1107280 w 1175597"/>
                <a:gd name="connsiteY1" fmla="*/ 622808 h 1815592"/>
                <a:gd name="connsiteX2" fmla="*/ 869536 w 1175597"/>
                <a:gd name="connsiteY2" fmla="*/ 864616 h 1815592"/>
                <a:gd name="connsiteX3" fmla="*/ 856 w 1175597"/>
                <a:gd name="connsiteY3" fmla="*/ 1239520 h 1815592"/>
                <a:gd name="connsiteX4" fmla="*/ 1043272 w 1175597"/>
                <a:gd name="connsiteY4" fmla="*/ 1358392 h 1815592"/>
                <a:gd name="connsiteX5" fmla="*/ 1170787 w 1175597"/>
                <a:gd name="connsiteY5" fmla="*/ 1673352 h 1815592"/>
                <a:gd name="connsiteX6" fmla="*/ 1134712 w 1175597"/>
                <a:gd name="connsiteY6" fmla="*/ 1815592 h 1815592"/>
                <a:gd name="connsiteX0" fmla="*/ 1152000 w 1182071"/>
                <a:gd name="connsiteY0" fmla="*/ 0 h 1815592"/>
                <a:gd name="connsiteX1" fmla="*/ 1107280 w 1182071"/>
                <a:gd name="connsiteY1" fmla="*/ 622808 h 1815592"/>
                <a:gd name="connsiteX2" fmla="*/ 869536 w 1182071"/>
                <a:gd name="connsiteY2" fmla="*/ 864616 h 1815592"/>
                <a:gd name="connsiteX3" fmla="*/ 856 w 1182071"/>
                <a:gd name="connsiteY3" fmla="*/ 1239520 h 1815592"/>
                <a:gd name="connsiteX4" fmla="*/ 1043272 w 1182071"/>
                <a:gd name="connsiteY4" fmla="*/ 1358392 h 1815592"/>
                <a:gd name="connsiteX5" fmla="*/ 1170787 w 1182071"/>
                <a:gd name="connsiteY5" fmla="*/ 1673352 h 1815592"/>
                <a:gd name="connsiteX6" fmla="*/ 1164359 w 1182071"/>
                <a:gd name="connsiteY6" fmla="*/ 1815592 h 1815592"/>
                <a:gd name="connsiteX0" fmla="*/ 1152000 w 1178676"/>
                <a:gd name="connsiteY0" fmla="*/ 0 h 1815592"/>
                <a:gd name="connsiteX1" fmla="*/ 1107280 w 1178676"/>
                <a:gd name="connsiteY1" fmla="*/ 622808 h 1815592"/>
                <a:gd name="connsiteX2" fmla="*/ 869536 w 1178676"/>
                <a:gd name="connsiteY2" fmla="*/ 864616 h 1815592"/>
                <a:gd name="connsiteX3" fmla="*/ 856 w 1178676"/>
                <a:gd name="connsiteY3" fmla="*/ 1239520 h 1815592"/>
                <a:gd name="connsiteX4" fmla="*/ 1043272 w 1178676"/>
                <a:gd name="connsiteY4" fmla="*/ 1358392 h 1815592"/>
                <a:gd name="connsiteX5" fmla="*/ 1170787 w 1178676"/>
                <a:gd name="connsiteY5" fmla="*/ 1673352 h 1815592"/>
                <a:gd name="connsiteX6" fmla="*/ 1164359 w 1178676"/>
                <a:gd name="connsiteY6" fmla="*/ 1815592 h 1815592"/>
                <a:gd name="connsiteX0" fmla="*/ 1152000 w 1180169"/>
                <a:gd name="connsiteY0" fmla="*/ 0 h 1815592"/>
                <a:gd name="connsiteX1" fmla="*/ 1107280 w 1180169"/>
                <a:gd name="connsiteY1" fmla="*/ 622808 h 1815592"/>
                <a:gd name="connsiteX2" fmla="*/ 869536 w 1180169"/>
                <a:gd name="connsiteY2" fmla="*/ 864616 h 1815592"/>
                <a:gd name="connsiteX3" fmla="*/ 856 w 1180169"/>
                <a:gd name="connsiteY3" fmla="*/ 1239520 h 1815592"/>
                <a:gd name="connsiteX4" fmla="*/ 1043272 w 1180169"/>
                <a:gd name="connsiteY4" fmla="*/ 1358392 h 1815592"/>
                <a:gd name="connsiteX5" fmla="*/ 1170787 w 1180169"/>
                <a:gd name="connsiteY5" fmla="*/ 1673352 h 1815592"/>
                <a:gd name="connsiteX6" fmla="*/ 1164359 w 1180169"/>
                <a:gd name="connsiteY6" fmla="*/ 1815592 h 1815592"/>
                <a:gd name="connsiteX0" fmla="*/ 1152000 w 1184549"/>
                <a:gd name="connsiteY0" fmla="*/ 0 h 1815592"/>
                <a:gd name="connsiteX1" fmla="*/ 1107280 w 1184549"/>
                <a:gd name="connsiteY1" fmla="*/ 622808 h 1815592"/>
                <a:gd name="connsiteX2" fmla="*/ 869536 w 1184549"/>
                <a:gd name="connsiteY2" fmla="*/ 864616 h 1815592"/>
                <a:gd name="connsiteX3" fmla="*/ 856 w 1184549"/>
                <a:gd name="connsiteY3" fmla="*/ 1239520 h 1815592"/>
                <a:gd name="connsiteX4" fmla="*/ 1043272 w 1184549"/>
                <a:gd name="connsiteY4" fmla="*/ 1358392 h 1815592"/>
                <a:gd name="connsiteX5" fmla="*/ 1170787 w 1184549"/>
                <a:gd name="connsiteY5" fmla="*/ 1673352 h 1815592"/>
                <a:gd name="connsiteX6" fmla="*/ 1164359 w 1184549"/>
                <a:gd name="connsiteY6" fmla="*/ 1815592 h 181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4549" h="1815592">
                  <a:moveTo>
                    <a:pt x="1152000" y="0"/>
                  </a:moveTo>
                  <a:cubicBezTo>
                    <a:pt x="1171812" y="234696"/>
                    <a:pt x="1154357" y="478705"/>
                    <a:pt x="1107280" y="622808"/>
                  </a:cubicBezTo>
                  <a:cubicBezTo>
                    <a:pt x="1060203" y="766911"/>
                    <a:pt x="1053940" y="761831"/>
                    <a:pt x="869536" y="864616"/>
                  </a:cubicBezTo>
                  <a:cubicBezTo>
                    <a:pt x="685132" y="967401"/>
                    <a:pt x="-28100" y="1157224"/>
                    <a:pt x="856" y="1239520"/>
                  </a:cubicBezTo>
                  <a:cubicBezTo>
                    <a:pt x="29812" y="1321816"/>
                    <a:pt x="848284" y="1286087"/>
                    <a:pt x="1043272" y="1358392"/>
                  </a:cubicBezTo>
                  <a:cubicBezTo>
                    <a:pt x="1238261" y="1430697"/>
                    <a:pt x="1176546" y="1595035"/>
                    <a:pt x="1170787" y="1673352"/>
                  </a:cubicBezTo>
                  <a:cubicBezTo>
                    <a:pt x="1165028" y="1751669"/>
                    <a:pt x="1173711" y="1727538"/>
                    <a:pt x="1164359" y="1815592"/>
                  </a:cubicBez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e 51"/>
            <p:cNvGrpSpPr/>
            <p:nvPr/>
          </p:nvGrpSpPr>
          <p:grpSpPr>
            <a:xfrm rot="1566595">
              <a:off x="8492969" y="2175626"/>
              <a:ext cx="916068" cy="2382536"/>
              <a:chOff x="7036974" y="1478744"/>
              <a:chExt cx="916068" cy="2382536"/>
            </a:xfrm>
          </p:grpSpPr>
          <p:cxnSp>
            <p:nvCxnSpPr>
              <p:cNvPr id="49" name="Connecteur droit avec flèche 48"/>
              <p:cNvCxnSpPr/>
              <p:nvPr/>
            </p:nvCxnSpPr>
            <p:spPr>
              <a:xfrm flipH="1" flipV="1">
                <a:off x="7036974" y="1478744"/>
                <a:ext cx="12700" cy="2367269"/>
              </a:xfrm>
              <a:prstGeom prst="straightConnector1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/>
              <p:cNvCxnSpPr/>
              <p:nvPr/>
            </p:nvCxnSpPr>
            <p:spPr>
              <a:xfrm flipV="1">
                <a:off x="7049674" y="3858178"/>
                <a:ext cx="903368" cy="3102"/>
              </a:xfrm>
              <a:prstGeom prst="straightConnector1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>
                <a:off x="7049674" y="3279877"/>
                <a:ext cx="119287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ZoneTexte 57"/>
            <p:cNvSpPr txBox="1"/>
            <p:nvPr/>
          </p:nvSpPr>
          <p:spPr>
            <a:xfrm rot="1405209">
              <a:off x="7553276" y="3390930"/>
              <a:ext cx="790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400 km</a:t>
              </a:r>
              <a:endParaRPr lang="en-US" sz="1400" dirty="0"/>
            </a:p>
          </p:txBody>
        </p:sp>
      </p:grpSp>
      <p:sp>
        <p:nvSpPr>
          <p:cNvPr id="59" name="ZoneTexte 58"/>
          <p:cNvSpPr txBox="1"/>
          <p:nvPr/>
        </p:nvSpPr>
        <p:spPr>
          <a:xfrm>
            <a:off x="5117251" y="1989029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Observed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404274" y="1989029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Observed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838093" y="198902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Emitted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7763984" y="1989029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Emitted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70929" y="5961665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Auroral curtain in the limb plane</a:t>
            </a:r>
            <a:endParaRPr lang="en-US" dirty="0"/>
          </a:p>
        </p:txBody>
      </p:sp>
      <p:sp>
        <p:nvSpPr>
          <p:cNvPr id="68" name="ZoneTexte 67"/>
          <p:cNvSpPr txBox="1"/>
          <p:nvPr/>
        </p:nvSpPr>
        <p:spPr>
          <a:xfrm>
            <a:off x="4767481" y="5961665"/>
            <a:ext cx="437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Auroral curtain behind the limb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8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apparent brightness peak is at 400 km</a:t>
            </a:r>
          </a:p>
          <a:p>
            <a:pPr lvl="1"/>
            <a:r>
              <a:rPr lang="en-US" dirty="0" smtClean="0"/>
              <a:t>BUT CH</a:t>
            </a:r>
            <a:r>
              <a:rPr lang="en-US" baseline="-25000" dirty="0" smtClean="0"/>
              <a:t>4</a:t>
            </a:r>
            <a:r>
              <a:rPr lang="en-US" dirty="0" smtClean="0"/>
              <a:t> absorption could explain such a profile</a:t>
            </a:r>
          </a:p>
          <a:p>
            <a:pPr lvl="1"/>
            <a:r>
              <a:rPr lang="en-US" dirty="0" smtClean="0"/>
              <a:t>BUT the color ratio is weak at the limb</a:t>
            </a:r>
          </a:p>
          <a:p>
            <a:pPr lvl="1"/>
            <a:r>
              <a:rPr lang="en-US" dirty="0" smtClean="0"/>
              <a:t>BUT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absorption + geometry can explain it</a:t>
            </a: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Spectra show an absorption signature nevertheless</a:t>
            </a:r>
          </a:p>
          <a:p>
            <a:pPr lvl="1"/>
            <a:r>
              <a:rPr lang="en-US" dirty="0" smtClean="0"/>
              <a:t>BUT the location of the spectral slit is uncertain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400 km represents an upper limit, but our observations are compatible with an peak altitude of 250 km.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0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Altitude above the limb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4" y="1488000"/>
            <a:ext cx="4595401" cy="2449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44" y="4049065"/>
            <a:ext cx="3746700" cy="25688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16200000">
            <a:off x="-613390" y="5148798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Bonfond et al., 2009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-1128912" y="2527934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Vasavada</a:t>
            </a:r>
            <a:r>
              <a:rPr lang="en-US" dirty="0" smtClean="0"/>
              <a:t> et al., 1999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19167" y="1556914"/>
            <a:ext cx="1736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emission</a:t>
            </a:r>
          </a:p>
          <a:p>
            <a:r>
              <a:rPr lang="en-US" dirty="0" smtClean="0"/>
              <a:t>Visible</a:t>
            </a:r>
          </a:p>
          <a:p>
            <a:r>
              <a:rPr lang="en-US" dirty="0" smtClean="0"/>
              <a:t>250 km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806343" y="4748847"/>
            <a:ext cx="1789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 footprint tail</a:t>
            </a:r>
          </a:p>
          <a:p>
            <a:r>
              <a:rPr lang="en-US" dirty="0" smtClean="0"/>
              <a:t>Far-UV</a:t>
            </a:r>
          </a:p>
          <a:p>
            <a:r>
              <a:rPr lang="en-US" dirty="0" smtClean="0"/>
              <a:t>900 km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977395" y="4348738"/>
            <a:ext cx="3985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about the altitude of the main emission in the far-UV?</a:t>
            </a:r>
          </a:p>
          <a:p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 it the same as the visible one?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4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 curtain above the limb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370" y="3717656"/>
            <a:ext cx="3940058" cy="2844258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324" y="1397000"/>
            <a:ext cx="5736683" cy="2161648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428" y="3717656"/>
            <a:ext cx="3904714" cy="284459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16200000">
            <a:off x="7350214" y="4955118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Bonfond et al., accepted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5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altitude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32" y="1612007"/>
            <a:ext cx="3493354" cy="484804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72467" y="3251200"/>
            <a:ext cx="4893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Mean peak altitude: 400 km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Higher than the 250 km observed by Galileo</a:t>
            </a:r>
            <a:endParaRPr lang="en-US" sz="2400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-1381141" y="4853687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Bonfond et al., accepted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9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Fit of the brightness profile as a function of the electron energy distribution</a:t>
            </a:r>
            <a:endParaRPr lang="en-US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02" y="3123382"/>
            <a:ext cx="4471200" cy="3322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105" y="4072467"/>
            <a:ext cx="4461895" cy="142238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38399" y="3386667"/>
            <a:ext cx="1930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Monoenergetic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Maxwellian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Kappa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45696" y="6446182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Bonfond et al., accepted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8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Hydrocarbon absorption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846" y="1853248"/>
            <a:ext cx="4823101" cy="3494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1666" y="5977466"/>
            <a:ext cx="885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peak altitude is strangely close to the methane </a:t>
            </a:r>
            <a:r>
              <a:rPr lang="en-US" dirty="0" err="1" smtClean="0"/>
              <a:t>homopause</a:t>
            </a:r>
            <a:endParaRPr lang="en-US" dirty="0" smtClean="0"/>
          </a:p>
          <a:p>
            <a:r>
              <a:rPr lang="en-US" dirty="0" smtClean="0"/>
              <a:t>Two distributions peaking at different altitudes lead to similar observed profiles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 rot="16200000">
            <a:off x="5557410" y="3730690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Bonfond et al., accepted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2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ratio above the limb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0" y="1624648"/>
            <a:ext cx="8167604" cy="42004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506990" y="6072541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Gérard et al.,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7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ratio above the limb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16" y="2201251"/>
            <a:ext cx="3953700" cy="3983201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570" y="1955797"/>
            <a:ext cx="4248928" cy="30271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59985" y="5342467"/>
            <a:ext cx="4540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of the slit width, its inclination relative to the limb and C2H2 absorption, the color ratio remains low.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1359997" y="4573764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Bonfond et al., accepted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1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shift in the spectra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565" y="2017518"/>
            <a:ext cx="4051702" cy="28282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0" y="5520267"/>
            <a:ext cx="3345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 spectral observations</a:t>
            </a:r>
          </a:p>
          <a:p>
            <a:r>
              <a:rPr lang="en-US" dirty="0" smtClean="0"/>
              <a:t>Mean shift: 90 km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Significant absorption</a:t>
            </a:r>
            <a:endParaRPr lang="en-US" dirty="0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16" y="2201251"/>
            <a:ext cx="3953700" cy="39832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 rot="16200000">
            <a:off x="-1359997" y="4573764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Bonfond et al., accepted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41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</TotalTime>
  <Words>338</Words>
  <Application>Microsoft Office PowerPoint</Application>
  <PresentationFormat>Affichage à l'écran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Ion</vt:lpstr>
      <vt:lpstr>The altitude of the FUV main auroral emissions at Jupiter</vt:lpstr>
      <vt:lpstr>Altitude above the limb</vt:lpstr>
      <vt:lpstr>ME curtain above the limb</vt:lpstr>
      <vt:lpstr>Peak altitude</vt:lpstr>
      <vt:lpstr>Fit of the brightness profile as a function of the electron energy distribution</vt:lpstr>
      <vt:lpstr>Hydrocarbon absorption</vt:lpstr>
      <vt:lpstr>Color ratio above the limb</vt:lpstr>
      <vt:lpstr>Color ratio above the limb</vt:lpstr>
      <vt:lpstr>Peak shift in the spectra</vt:lpstr>
      <vt:lpstr>Yet, two possibilities</vt:lpstr>
      <vt:lpstr>Conclusions</vt:lpstr>
    </vt:vector>
  </TitlesOfParts>
  <Company>Université de Liège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altitude of the FUV main auroral emissions at Jupiter</dc:title>
  <dc:creator>Bertrand Bonfond</dc:creator>
  <cp:lastModifiedBy>Bertrand Bonfond</cp:lastModifiedBy>
  <cp:revision>17</cp:revision>
  <dcterms:created xsi:type="dcterms:W3CDTF">2015-09-28T18:49:40Z</dcterms:created>
  <dcterms:modified xsi:type="dcterms:W3CDTF">2015-09-28T21:57:07Z</dcterms:modified>
</cp:coreProperties>
</file>