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3"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2" d="100"/>
          <a:sy n="92" d="100"/>
        </p:scale>
        <p:origin x="-1576"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fr-CA" smtClean="0"/>
              <a:t>Cliquez et modifiez le titre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A" smtClean="0"/>
              <a:t>Cliquez pour modifier le style des sous-titres du masque</a:t>
            </a:r>
            <a:endParaRPr lang="en-US" dirty="0"/>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15-10-16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smtClean="0"/>
              <a:t>Cliquez et modifiez le titre</a:t>
            </a:r>
            <a:endParaRPr lang="en-US"/>
          </a:p>
        </p:txBody>
      </p:sp>
      <p:sp>
        <p:nvSpPr>
          <p:cNvPr id="3" name="Vertical Text Placeholder 2"/>
          <p:cNvSpPr>
            <a:spLocks noGrp="1"/>
          </p:cNvSpPr>
          <p:nvPr>
            <p:ph type="body" orient="vert" idx="1"/>
          </p:nvPr>
        </p:nvSpPr>
        <p:spPr/>
        <p:txBody>
          <a:bodyPr vert="eaVert"/>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lang="en-US"/>
          </a:p>
        </p:txBody>
      </p:sp>
      <p:sp>
        <p:nvSpPr>
          <p:cNvPr id="4" name="Date Placeholder 3"/>
          <p:cNvSpPr>
            <a:spLocks noGrp="1"/>
          </p:cNvSpPr>
          <p:nvPr>
            <p:ph type="dt" sz="half" idx="10"/>
          </p:nvPr>
        </p:nvSpPr>
        <p:spPr/>
        <p:txBody>
          <a:bodyPr/>
          <a:lstStyle/>
          <a:p>
            <a:fld id="{B1FF71CE-B899-4B2B-848D-9F12F0C901B6}" type="datetimeFigureOut">
              <a:rPr lang="en-US" smtClean="0"/>
              <a:t>15-10-16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97606D-E5C4-4C2F-8241-EC2663EF1CD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fr-CA" smtClean="0"/>
              <a:t>Cliquez et modifiez le titre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lang="en-US" dirty="0"/>
          </a:p>
        </p:txBody>
      </p:sp>
      <p:sp>
        <p:nvSpPr>
          <p:cNvPr id="4" name="Date Placeholder 3"/>
          <p:cNvSpPr>
            <a:spLocks noGrp="1"/>
          </p:cNvSpPr>
          <p:nvPr>
            <p:ph type="dt" sz="half" idx="10"/>
          </p:nvPr>
        </p:nvSpPr>
        <p:spPr/>
        <p:txBody>
          <a:bodyPr/>
          <a:lstStyle/>
          <a:p>
            <a:fld id="{102CF1CA-F464-4B29-B867-EAF8A9B936E3}" type="datetime1">
              <a:rPr lang="en-US" smtClean="0"/>
              <a:pPr/>
              <a:t>15-10-16</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8079A4-7AA8-4A4F-87E2-7781EC5097D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smtClean="0"/>
              <a:t>Cliquez et modifiez le titre</a:t>
            </a:r>
            <a:endParaRPr lang="en-US"/>
          </a:p>
        </p:txBody>
      </p:sp>
      <p:sp>
        <p:nvSpPr>
          <p:cNvPr id="3" name="Content Placeholder 2"/>
          <p:cNvSpPr>
            <a:spLocks noGrp="1"/>
          </p:cNvSpPr>
          <p:nvPr>
            <p:ph idx="1"/>
          </p:nvPr>
        </p:nvSpPr>
        <p:spPr/>
        <p:txBody>
          <a:body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lang="en-US"/>
          </a:p>
        </p:txBody>
      </p:sp>
      <p:sp>
        <p:nvSpPr>
          <p:cNvPr id="4" name="Date Placeholder 3"/>
          <p:cNvSpPr>
            <a:spLocks noGrp="1"/>
          </p:cNvSpPr>
          <p:nvPr>
            <p:ph type="dt" sz="half" idx="10"/>
          </p:nvPr>
        </p:nvSpPr>
        <p:spPr/>
        <p:txBody>
          <a:bodyPr/>
          <a:lstStyle/>
          <a:p>
            <a:fld id="{CAE6B357-51B9-47D2-A71D-0D06CB03185D}" type="datetime1">
              <a:rPr lang="en-US" smtClean="0"/>
              <a:pPr/>
              <a:t>15-10-16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8079A4-7AA8-4A4F-87E2-7781EC5097D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fr-CA" smtClean="0"/>
              <a:t>Cliquez et modifiez le titre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A" smtClean="0"/>
              <a:t>Cliquez pour modifier les styles du texte du masque</a:t>
            </a:r>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15-10-16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smtClean="0"/>
              <a:t>Cliquez et modifiez le titre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lang="en-US" dirty="0"/>
          </a:p>
        </p:txBody>
      </p:sp>
      <p:sp>
        <p:nvSpPr>
          <p:cNvPr id="5" name="Date Placeholder 4"/>
          <p:cNvSpPr>
            <a:spLocks noGrp="1"/>
          </p:cNvSpPr>
          <p:nvPr>
            <p:ph type="dt" sz="half" idx="10"/>
          </p:nvPr>
        </p:nvSpPr>
        <p:spPr/>
        <p:txBody>
          <a:bodyPr/>
          <a:lstStyle/>
          <a:p>
            <a:fld id="{1A92A601-7D32-4ED7-AD1A-974B6DDBDCDC}" type="datetime1">
              <a:rPr lang="en-US" smtClean="0"/>
              <a:pPr/>
              <a:t>15-10-16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8079A4-7AA8-4A4F-87E2-7781EC5097D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CA" smtClean="0"/>
              <a:t>Cliquez et modifiez le titre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smtClean="0"/>
              <a:t>Cliquez pour modifier les styles du texte du masque</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smtClean="0"/>
              <a:t>Cliquez pour modifier les styles du texte du masque</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lang="en-US" dirty="0"/>
          </a:p>
        </p:txBody>
      </p:sp>
      <p:sp>
        <p:nvSpPr>
          <p:cNvPr id="7" name="Date Placeholder 6"/>
          <p:cNvSpPr>
            <a:spLocks noGrp="1"/>
          </p:cNvSpPr>
          <p:nvPr>
            <p:ph type="dt" sz="half" idx="10"/>
          </p:nvPr>
        </p:nvSpPr>
        <p:spPr/>
        <p:txBody>
          <a:bodyPr/>
          <a:lstStyle/>
          <a:p>
            <a:fld id="{63A17B41-4A0C-4639-A132-E5C8F99A4BE8}" type="datetime1">
              <a:rPr lang="en-US" smtClean="0"/>
              <a:pPr/>
              <a:t>15-10-16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8079A4-7AA8-4A4F-87E2-7781EC5097DD}"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smtClean="0"/>
              <a:t>Cliquez et modifiez le titre</a:t>
            </a:r>
            <a:endParaRPr lang="en-US"/>
          </a:p>
        </p:txBody>
      </p:sp>
      <p:sp>
        <p:nvSpPr>
          <p:cNvPr id="3" name="Date Placeholder 2"/>
          <p:cNvSpPr>
            <a:spLocks noGrp="1"/>
          </p:cNvSpPr>
          <p:nvPr>
            <p:ph type="dt" sz="half" idx="10"/>
          </p:nvPr>
        </p:nvSpPr>
        <p:spPr/>
        <p:txBody>
          <a:bodyPr/>
          <a:lstStyle/>
          <a:p>
            <a:fld id="{BE9967FD-6084-4075-993E-77EC8038773F}" type="datetime1">
              <a:rPr lang="en-US" smtClean="0"/>
              <a:pPr/>
              <a:t>15-10-16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E8079A4-7AA8-4A4F-87E2-7781EC5097D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988B47-74BA-4873-ADAE-EB0120124E83}" type="datetime1">
              <a:rPr lang="en-US" smtClean="0"/>
              <a:pPr/>
              <a:t>15-10-16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E8079A4-7AA8-4A4F-87E2-7781EC5097D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fr-CA" smtClean="0"/>
              <a:t>Cliquez et modifiez le titre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A" smtClean="0"/>
              <a:t>Cliquez pour modifier les styles du texte du masque</a:t>
            </a:r>
          </a:p>
        </p:txBody>
      </p:sp>
      <p:sp>
        <p:nvSpPr>
          <p:cNvPr id="5" name="Date Placeholder 4"/>
          <p:cNvSpPr>
            <a:spLocks noGrp="1"/>
          </p:cNvSpPr>
          <p:nvPr>
            <p:ph type="dt" sz="half" idx="10"/>
          </p:nvPr>
        </p:nvSpPr>
        <p:spPr/>
        <p:txBody>
          <a:bodyPr/>
          <a:lstStyle/>
          <a:p>
            <a:fld id="{93CF52C1-9A39-494C-9977-BBEFAB872C1F}" type="datetime1">
              <a:rPr lang="en-US" smtClean="0"/>
              <a:pPr/>
              <a:t>15-10-16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fr-CA" smtClean="0"/>
              <a:t>Cliquez et modifiez le titre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CA" smtClean="0"/>
              <a:t>Faire glisser l'image vers l'espace réservé ou cliquer sur l'icône pour l'ajouter</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A" smtClean="0"/>
              <a:t>Cliquez pour modifier les styles du texte du masque</a:t>
            </a:r>
          </a:p>
        </p:txBody>
      </p:sp>
      <p:sp>
        <p:nvSpPr>
          <p:cNvPr id="5" name="Date Placeholder 4"/>
          <p:cNvSpPr>
            <a:spLocks noGrp="1"/>
          </p:cNvSpPr>
          <p:nvPr>
            <p:ph type="dt" sz="half" idx="10"/>
          </p:nvPr>
        </p:nvSpPr>
        <p:spPr/>
        <p:txBody>
          <a:bodyPr/>
          <a:lstStyle/>
          <a:p>
            <a:fld id="{CD1EACE2-EA00-4376-9A66-47ABB8B02CF5}" type="datetime1">
              <a:rPr lang="en-US" smtClean="0"/>
              <a:pPr/>
              <a:t>15-10-16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8079A4-7AA8-4A4F-87E2-7781EC5097D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fr-CA" smtClean="0"/>
              <a:t>Cliquez et modifiez le titre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DA47DADC-55EA-4839-91C8-5BCC0EC06F5C}" type="datetime1">
              <a:rPr lang="en-US" smtClean="0"/>
              <a:pPr/>
              <a:t>15-10-16</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CE8079A4-7AA8-4A4F-87E2-7781EC5097D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4044" r:id="rId1"/>
    <p:sldLayoutId id="2147484045" r:id="rId2"/>
    <p:sldLayoutId id="2147484046" r:id="rId3"/>
    <p:sldLayoutId id="2147484047" r:id="rId4"/>
    <p:sldLayoutId id="2147484048" r:id="rId5"/>
    <p:sldLayoutId id="2147484049" r:id="rId6"/>
    <p:sldLayoutId id="2147484050" r:id="rId7"/>
    <p:sldLayoutId id="2147484051" r:id="rId8"/>
    <p:sldLayoutId id="2147484052" r:id="rId9"/>
    <p:sldLayoutId id="2147484053" r:id="rId10"/>
    <p:sldLayoutId id="2147484054" r:id="rId11"/>
  </p:sldLayoutIdLst>
  <p:hf sldNum="0"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CA" dirty="0" smtClean="0"/>
              <a:t>Organisations régionales et normes internationales</a:t>
            </a:r>
            <a:endParaRPr lang="fr-CA" dirty="0"/>
          </a:p>
        </p:txBody>
      </p:sp>
      <p:sp>
        <p:nvSpPr>
          <p:cNvPr id="3" name="Sous-titre 2"/>
          <p:cNvSpPr>
            <a:spLocks noGrp="1"/>
          </p:cNvSpPr>
          <p:nvPr>
            <p:ph type="subTitle" idx="1"/>
          </p:nvPr>
        </p:nvSpPr>
        <p:spPr>
          <a:xfrm>
            <a:off x="685800" y="3505199"/>
            <a:ext cx="6400800" cy="2831634"/>
          </a:xfrm>
        </p:spPr>
        <p:txBody>
          <a:bodyPr>
            <a:normAutofit/>
          </a:bodyPr>
          <a:lstStyle/>
          <a:p>
            <a:r>
              <a:rPr lang="fr-CA" dirty="0" smtClean="0"/>
              <a:t>L’Union européenne et la Convention sur la diversité des expressions culturelles</a:t>
            </a:r>
          </a:p>
          <a:p>
            <a:endParaRPr lang="fr-CA" dirty="0"/>
          </a:p>
          <a:p>
            <a:endParaRPr lang="fr-CA" sz="1600" dirty="0" smtClean="0"/>
          </a:p>
          <a:p>
            <a:endParaRPr lang="fr-CA" sz="1600" dirty="0"/>
          </a:p>
          <a:p>
            <a:r>
              <a:rPr lang="fr-CA" sz="1600" dirty="0" smtClean="0"/>
              <a:t>Antonios </a:t>
            </a:r>
            <a:r>
              <a:rPr lang="fr-CA" sz="1600" dirty="0"/>
              <a:t>Vlassis, Chargé de recherches-FNRS</a:t>
            </a:r>
          </a:p>
          <a:p>
            <a:r>
              <a:rPr lang="fr-CA" sz="1600" dirty="0"/>
              <a:t>Center for International Relations </a:t>
            </a:r>
            <a:r>
              <a:rPr lang="fr-CA" sz="1600" dirty="0" err="1"/>
              <a:t>Studies</a:t>
            </a:r>
            <a:r>
              <a:rPr lang="fr-CA" sz="1600" dirty="0"/>
              <a:t> (CEFIR) </a:t>
            </a:r>
          </a:p>
          <a:p>
            <a:r>
              <a:rPr lang="fr-CA" sz="1600" dirty="0"/>
              <a:t>Université de Liège</a:t>
            </a:r>
          </a:p>
          <a:p>
            <a:endParaRPr lang="fr-CA" sz="1600" dirty="0"/>
          </a:p>
        </p:txBody>
      </p:sp>
    </p:spTree>
    <p:extLst>
      <p:ext uri="{BB962C8B-B14F-4D97-AF65-F5344CB8AC3E}">
        <p14:creationId xmlns:p14="http://schemas.microsoft.com/office/powerpoint/2010/main" val="221111848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Introduction</a:t>
            </a:r>
            <a:endParaRPr lang="fr-CA" dirty="0"/>
          </a:p>
        </p:txBody>
      </p:sp>
      <p:sp>
        <p:nvSpPr>
          <p:cNvPr id="3" name="Espace réservé du contenu 2"/>
          <p:cNvSpPr>
            <a:spLocks noGrp="1"/>
          </p:cNvSpPr>
          <p:nvPr>
            <p:ph idx="1"/>
          </p:nvPr>
        </p:nvSpPr>
        <p:spPr>
          <a:xfrm>
            <a:off x="457200" y="1524000"/>
            <a:ext cx="8229600" cy="4876800"/>
          </a:xfrm>
        </p:spPr>
        <p:txBody>
          <a:bodyPr>
            <a:normAutofit fontScale="85000" lnSpcReduction="10000"/>
          </a:bodyPr>
          <a:lstStyle/>
          <a:p>
            <a:r>
              <a:rPr lang="fr-CA" b="1" dirty="0" smtClean="0"/>
              <a:t>La Convention sur la diversité des expressions culturelles</a:t>
            </a:r>
            <a:r>
              <a:rPr lang="fr-CA" dirty="0" smtClean="0"/>
              <a:t>, instrument majeur dans la gouvernance mondiale des industries culturelles.  </a:t>
            </a:r>
          </a:p>
          <a:p>
            <a:endParaRPr lang="fr-CA" dirty="0"/>
          </a:p>
          <a:p>
            <a:r>
              <a:rPr lang="fr-FR" b="1" dirty="0"/>
              <a:t>G</a:t>
            </a:r>
            <a:r>
              <a:rPr lang="fr-FR" b="1" dirty="0" smtClean="0"/>
              <a:t>ouvernance </a:t>
            </a:r>
            <a:r>
              <a:rPr lang="fr-FR" b="1" dirty="0"/>
              <a:t>mondiale </a:t>
            </a:r>
            <a:r>
              <a:rPr lang="fr-FR" b="1" dirty="0" smtClean="0"/>
              <a:t>des industries culturelles</a:t>
            </a:r>
            <a:r>
              <a:rPr lang="fr-FR" dirty="0" smtClean="0"/>
              <a:t> : système </a:t>
            </a:r>
            <a:r>
              <a:rPr lang="fr-FR" dirty="0"/>
              <a:t>d’organisation des relations de pouvoir et de régulation à l’échelle </a:t>
            </a:r>
            <a:r>
              <a:rPr lang="fr-FR" dirty="0" smtClean="0"/>
              <a:t>mondiale dans </a:t>
            </a:r>
            <a:r>
              <a:rPr lang="fr-FR" dirty="0"/>
              <a:t>un contexte de souveraineté désagrégée (</a:t>
            </a:r>
            <a:r>
              <a:rPr lang="fr-FR" dirty="0" err="1"/>
              <a:t>Slaughter</a:t>
            </a:r>
            <a:r>
              <a:rPr lang="fr-FR" dirty="0"/>
              <a:t> 2004), d’autorité polyarchique (</a:t>
            </a:r>
            <a:r>
              <a:rPr lang="fr-FR" dirty="0" err="1"/>
              <a:t>Held</a:t>
            </a:r>
            <a:r>
              <a:rPr lang="fr-FR" dirty="0"/>
              <a:t> </a:t>
            </a:r>
            <a:r>
              <a:rPr lang="fr-FR" dirty="0" smtClean="0"/>
              <a:t>2002; </a:t>
            </a:r>
            <a:r>
              <a:rPr lang="fr-FR" dirty="0"/>
              <a:t>Avant, Finnemore et al. 2010) et d’absence de gouvernement global (Rosenau 1997)</a:t>
            </a:r>
            <a:r>
              <a:rPr lang="fr-FR" dirty="0" smtClean="0"/>
              <a:t>. Elle est composée </a:t>
            </a:r>
            <a:r>
              <a:rPr lang="fr-FR" dirty="0"/>
              <a:t>de </a:t>
            </a:r>
            <a:r>
              <a:rPr lang="fr-FR" dirty="0" smtClean="0"/>
              <a:t>normes </a:t>
            </a:r>
            <a:r>
              <a:rPr lang="fr-FR" dirty="0"/>
              <a:t>et d’institutions qui affectent plusieurs aspects des biens et services </a:t>
            </a:r>
            <a:r>
              <a:rPr lang="fr-FR" dirty="0" smtClean="0"/>
              <a:t>culturels.  </a:t>
            </a:r>
          </a:p>
          <a:p>
            <a:endParaRPr lang="fr-FR" b="1" dirty="0"/>
          </a:p>
          <a:p>
            <a:r>
              <a:rPr lang="fr-FR" b="1" dirty="0" smtClean="0"/>
              <a:t>Union européenne</a:t>
            </a:r>
            <a:r>
              <a:rPr lang="fr-FR" dirty="0" smtClean="0"/>
              <a:t>: puissance normative (</a:t>
            </a:r>
            <a:r>
              <a:rPr lang="fr-FR" dirty="0" err="1" smtClean="0"/>
              <a:t>Manners</a:t>
            </a:r>
            <a:r>
              <a:rPr lang="fr-FR" dirty="0" smtClean="0"/>
              <a:t>) et système politique unique, transnational et à multi-échelles (Moravcsik). </a:t>
            </a:r>
          </a:p>
          <a:p>
            <a:r>
              <a:rPr lang="fr-FR" dirty="0" smtClean="0"/>
              <a:t>Acteur majeur de la CDEC. Ratification de la CDEC par l’UE en 2007. </a:t>
            </a:r>
            <a:endParaRPr lang="fr-CA" dirty="0"/>
          </a:p>
        </p:txBody>
      </p:sp>
    </p:spTree>
    <p:extLst>
      <p:ext uri="{BB962C8B-B14F-4D97-AF65-F5344CB8AC3E}">
        <p14:creationId xmlns:p14="http://schemas.microsoft.com/office/powerpoint/2010/main" val="54920346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Introduction</a:t>
            </a:r>
            <a:endParaRPr lang="fr-CA" dirty="0"/>
          </a:p>
        </p:txBody>
      </p:sp>
      <p:sp>
        <p:nvSpPr>
          <p:cNvPr id="3" name="Espace réservé du contenu 2"/>
          <p:cNvSpPr>
            <a:spLocks noGrp="1"/>
          </p:cNvSpPr>
          <p:nvPr>
            <p:ph idx="1"/>
          </p:nvPr>
        </p:nvSpPr>
        <p:spPr/>
        <p:txBody>
          <a:bodyPr>
            <a:normAutofit fontScale="92500" lnSpcReduction="20000"/>
          </a:bodyPr>
          <a:lstStyle/>
          <a:p>
            <a:r>
              <a:rPr lang="fr-CA" b="1" dirty="0" smtClean="0"/>
              <a:t>Agenda européen pour la culture dans un monde globalisé </a:t>
            </a:r>
            <a:r>
              <a:rPr lang="fr-CA" dirty="0" smtClean="0"/>
              <a:t>(2007)</a:t>
            </a:r>
          </a:p>
          <a:p>
            <a:r>
              <a:rPr lang="fr-CA" b="1" dirty="0" smtClean="0"/>
              <a:t>Déclaration de Cannes </a:t>
            </a:r>
            <a:r>
              <a:rPr lang="fr-CA" dirty="0" smtClean="0"/>
              <a:t>sur le rôle de l’audiovisuel dans les relations internationales de l’UE (2008)</a:t>
            </a:r>
          </a:p>
          <a:p>
            <a:r>
              <a:rPr lang="fr-CA" b="1" dirty="0" smtClean="0"/>
              <a:t>Conclusions</a:t>
            </a:r>
            <a:r>
              <a:rPr lang="fr-CA" dirty="0" smtClean="0"/>
              <a:t> sur la promotion de la diversité culturelle et du dialogue interculturel dans les relations extérieures de l’UE, Conseil européen (2008)</a:t>
            </a:r>
          </a:p>
          <a:p>
            <a:r>
              <a:rPr lang="fr-CA" dirty="0" smtClean="0"/>
              <a:t>« </a:t>
            </a:r>
            <a:r>
              <a:rPr lang="fr-CA" b="1" dirty="0" smtClean="0"/>
              <a:t>La dimension extérieure de la politique audiovisuelle</a:t>
            </a:r>
            <a:r>
              <a:rPr lang="fr-CA" dirty="0" smtClean="0"/>
              <a:t> », Document de travail de la Commission européenne (2009)</a:t>
            </a:r>
          </a:p>
          <a:p>
            <a:r>
              <a:rPr lang="fr-CA" dirty="0" smtClean="0"/>
              <a:t>Résolution « </a:t>
            </a:r>
            <a:r>
              <a:rPr lang="fr-CA" b="1" dirty="0" smtClean="0"/>
              <a:t>La dimension culturelle des actions extérieures de l’UE</a:t>
            </a:r>
            <a:r>
              <a:rPr lang="fr-CA" dirty="0" smtClean="0"/>
              <a:t> », Parlement européen (2011)</a:t>
            </a:r>
          </a:p>
          <a:p>
            <a:endParaRPr lang="fr-CA" dirty="0"/>
          </a:p>
          <a:p>
            <a:r>
              <a:rPr lang="fr-CA" dirty="0" smtClean="0"/>
              <a:t>Protocole de coopération culturelle</a:t>
            </a:r>
          </a:p>
          <a:p>
            <a:r>
              <a:rPr lang="fr-CA" dirty="0" smtClean="0"/>
              <a:t>Négociations commerciales sur un Partenariat transatlantique de commerce et d’investissement entre UE et États-Unis (TTIP)</a:t>
            </a:r>
            <a:endParaRPr lang="fr-CA" dirty="0"/>
          </a:p>
        </p:txBody>
      </p:sp>
    </p:spTree>
    <p:extLst>
      <p:ext uri="{BB962C8B-B14F-4D97-AF65-F5344CB8AC3E}">
        <p14:creationId xmlns:p14="http://schemas.microsoft.com/office/powerpoint/2010/main" val="15889793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CA" dirty="0" smtClean="0"/>
              <a:t>Soft power américain et services numériques</a:t>
            </a:r>
            <a:endParaRPr lang="fr-CA" dirty="0"/>
          </a:p>
        </p:txBody>
      </p:sp>
      <p:sp>
        <p:nvSpPr>
          <p:cNvPr id="3" name="Espace réservé du contenu 2"/>
          <p:cNvSpPr>
            <a:spLocks noGrp="1"/>
          </p:cNvSpPr>
          <p:nvPr>
            <p:ph idx="1"/>
          </p:nvPr>
        </p:nvSpPr>
        <p:spPr>
          <a:xfrm>
            <a:off x="457200" y="1698106"/>
            <a:ext cx="8229600" cy="4778894"/>
          </a:xfrm>
        </p:spPr>
        <p:txBody>
          <a:bodyPr>
            <a:normAutofit fontScale="85000" lnSpcReduction="20000"/>
          </a:bodyPr>
          <a:lstStyle/>
          <a:p>
            <a:r>
              <a:rPr lang="fr-CA" dirty="0" smtClean="0"/>
              <a:t>TTIP: </a:t>
            </a:r>
            <a:r>
              <a:rPr lang="fr-CA" b="1" dirty="0" smtClean="0"/>
              <a:t>véritable mise à l’épreuve pour l’UE. </a:t>
            </a:r>
          </a:p>
          <a:p>
            <a:r>
              <a:rPr lang="fr-CA" dirty="0" smtClean="0"/>
              <a:t>États-Unis: empêcher toute mise en place des mécanismes régulateurs dans le secteur des services culturels numériques.  </a:t>
            </a:r>
          </a:p>
          <a:p>
            <a:pPr marL="0" indent="0">
              <a:buNone/>
            </a:pPr>
            <a:endParaRPr lang="fr-CA" dirty="0" smtClean="0"/>
          </a:p>
          <a:p>
            <a:r>
              <a:rPr lang="fr-CA" dirty="0" smtClean="0"/>
              <a:t>Le numérique, </a:t>
            </a:r>
            <a:r>
              <a:rPr lang="fr-CA" b="1" dirty="0" smtClean="0"/>
              <a:t>avenir du secteur culturel</a:t>
            </a:r>
            <a:r>
              <a:rPr lang="fr-CA" dirty="0" smtClean="0"/>
              <a:t> </a:t>
            </a:r>
          </a:p>
          <a:p>
            <a:r>
              <a:rPr lang="fr-CA" dirty="0" smtClean="0"/>
              <a:t>Le numérique, énorme </a:t>
            </a:r>
            <a:r>
              <a:rPr lang="fr-CA" b="1" dirty="0" smtClean="0"/>
              <a:t>potentiel de croissance</a:t>
            </a:r>
            <a:r>
              <a:rPr lang="fr-CA" dirty="0" smtClean="0"/>
              <a:t> </a:t>
            </a:r>
          </a:p>
          <a:p>
            <a:r>
              <a:rPr lang="fr-CA" dirty="0" smtClean="0"/>
              <a:t>Le numérique, </a:t>
            </a:r>
            <a:r>
              <a:rPr lang="fr-CA" b="1" dirty="0" smtClean="0"/>
              <a:t>instrument du soft power </a:t>
            </a:r>
            <a:r>
              <a:rPr lang="fr-CA" dirty="0" smtClean="0"/>
              <a:t>américain (Joseph Nye)</a:t>
            </a:r>
          </a:p>
          <a:p>
            <a:endParaRPr lang="fr-CA" dirty="0" smtClean="0"/>
          </a:p>
          <a:p>
            <a:r>
              <a:rPr lang="fr-CA" b="1" dirty="0" smtClean="0"/>
              <a:t>Revenus mondiaux de 2009 à 2013</a:t>
            </a:r>
            <a:r>
              <a:rPr lang="fr-CA" dirty="0" smtClean="0"/>
              <a:t> : Apple i tunes de 4 </a:t>
            </a:r>
            <a:r>
              <a:rPr lang="fr-CA" dirty="0" smtClean="0"/>
              <a:t>milliards </a:t>
            </a:r>
            <a:r>
              <a:rPr lang="fr-CA" dirty="0" smtClean="0"/>
              <a:t>USD à 16 </a:t>
            </a:r>
            <a:r>
              <a:rPr lang="fr-CA" dirty="0" smtClean="0"/>
              <a:t>milliards </a:t>
            </a:r>
            <a:r>
              <a:rPr lang="fr-CA" dirty="0" smtClean="0"/>
              <a:t>USD, Amazon (services media audiovisuels) de 7,6 </a:t>
            </a:r>
            <a:r>
              <a:rPr lang="fr-CA" dirty="0" smtClean="0"/>
              <a:t>milliards </a:t>
            </a:r>
            <a:r>
              <a:rPr lang="fr-CA" dirty="0" smtClean="0"/>
              <a:t>USD à 13 </a:t>
            </a:r>
            <a:r>
              <a:rPr lang="fr-CA" dirty="0" smtClean="0"/>
              <a:t>milliards </a:t>
            </a:r>
            <a:r>
              <a:rPr lang="fr-CA" dirty="0" smtClean="0"/>
              <a:t>USD ; YouTube de 0.5 </a:t>
            </a:r>
            <a:r>
              <a:rPr lang="fr-CA" dirty="0" smtClean="0"/>
              <a:t>milliards </a:t>
            </a:r>
            <a:r>
              <a:rPr lang="fr-CA" dirty="0" smtClean="0"/>
              <a:t>USD à 5.6 </a:t>
            </a:r>
            <a:r>
              <a:rPr lang="fr-CA" dirty="0" smtClean="0"/>
              <a:t>milliards </a:t>
            </a:r>
            <a:r>
              <a:rPr lang="fr-CA" dirty="0" smtClean="0"/>
              <a:t>USD et Netflix de 1.6 </a:t>
            </a:r>
            <a:r>
              <a:rPr lang="fr-CA" dirty="0" smtClean="0"/>
              <a:t>milliards </a:t>
            </a:r>
            <a:r>
              <a:rPr lang="fr-CA" dirty="0" smtClean="0"/>
              <a:t>USD à 4.3 </a:t>
            </a:r>
            <a:r>
              <a:rPr lang="fr-CA" dirty="0" smtClean="0"/>
              <a:t>milliards </a:t>
            </a:r>
            <a:r>
              <a:rPr lang="fr-CA" dirty="0" smtClean="0"/>
              <a:t>USD. </a:t>
            </a:r>
          </a:p>
          <a:p>
            <a:endParaRPr lang="fr-CA" dirty="0" smtClean="0"/>
          </a:p>
          <a:p>
            <a:r>
              <a:rPr lang="fr-CA" dirty="0" smtClean="0"/>
              <a:t>UE: </a:t>
            </a:r>
            <a:r>
              <a:rPr lang="fr-CA" b="1" dirty="0" smtClean="0"/>
              <a:t>composante intégrée de l’économie audiovisuelle américaine. </a:t>
            </a:r>
            <a:endParaRPr lang="fr-CA" b="1" dirty="0"/>
          </a:p>
        </p:txBody>
      </p:sp>
    </p:spTree>
    <p:extLst>
      <p:ext uri="{BB962C8B-B14F-4D97-AF65-F5344CB8AC3E}">
        <p14:creationId xmlns:p14="http://schemas.microsoft.com/office/powerpoint/2010/main" val="266224805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Exception culturelle numérique</a:t>
            </a:r>
            <a:endParaRPr lang="fr-CA" dirty="0"/>
          </a:p>
        </p:txBody>
      </p:sp>
      <p:sp>
        <p:nvSpPr>
          <p:cNvPr id="3" name="Espace réservé du contenu 2"/>
          <p:cNvSpPr>
            <a:spLocks noGrp="1"/>
          </p:cNvSpPr>
          <p:nvPr>
            <p:ph idx="1"/>
          </p:nvPr>
        </p:nvSpPr>
        <p:spPr/>
        <p:txBody>
          <a:bodyPr>
            <a:normAutofit lnSpcReduction="10000"/>
          </a:bodyPr>
          <a:lstStyle/>
          <a:p>
            <a:r>
              <a:rPr lang="fr-CA" dirty="0" smtClean="0"/>
              <a:t>Négociations sur le mandat : </a:t>
            </a:r>
            <a:r>
              <a:rPr lang="fr-CA" b="1" dirty="0" smtClean="0"/>
              <a:t>la CDEC n’a pas eu un effet intégrateur, visions divergentes</a:t>
            </a:r>
          </a:p>
          <a:p>
            <a:endParaRPr lang="fr-CA" dirty="0"/>
          </a:p>
          <a:p>
            <a:r>
              <a:rPr lang="fr-CA" dirty="0" smtClean="0"/>
              <a:t>Au sein du Conseil européen, une controverse politique</a:t>
            </a:r>
          </a:p>
          <a:p>
            <a:endParaRPr lang="fr-CA" dirty="0" smtClean="0"/>
          </a:p>
          <a:p>
            <a:r>
              <a:rPr lang="fr-CA" dirty="0" smtClean="0"/>
              <a:t>Clivage interne</a:t>
            </a:r>
          </a:p>
          <a:p>
            <a:pPr marL="0" indent="0">
              <a:buNone/>
            </a:pPr>
            <a:r>
              <a:rPr lang="fr-CA" b="1" dirty="0" smtClean="0"/>
              <a:t>Commission européenne </a:t>
            </a:r>
            <a:r>
              <a:rPr lang="fr-CA" dirty="0" smtClean="0"/>
              <a:t>en faveur d’une inclusion des services culturels </a:t>
            </a:r>
          </a:p>
          <a:p>
            <a:pPr marL="0" indent="0">
              <a:buNone/>
            </a:pPr>
            <a:endParaRPr lang="fr-CA" dirty="0" smtClean="0"/>
          </a:p>
          <a:p>
            <a:pPr marL="0" indent="0">
              <a:buNone/>
            </a:pPr>
            <a:r>
              <a:rPr lang="fr-CA" dirty="0" smtClean="0"/>
              <a:t>L’exclusion des services culturels, y compris ceux du numérique, ligne rouge pour le </a:t>
            </a:r>
            <a:r>
              <a:rPr lang="fr-CA" b="1" dirty="0" smtClean="0"/>
              <a:t>Parlement européen, une condition pour la future ratification de l’accord. </a:t>
            </a:r>
          </a:p>
          <a:p>
            <a:endParaRPr lang="fr-CA" dirty="0"/>
          </a:p>
          <a:p>
            <a:pPr marL="0" indent="0">
              <a:buNone/>
            </a:pPr>
            <a:endParaRPr lang="fr-CA" dirty="0"/>
          </a:p>
        </p:txBody>
      </p:sp>
    </p:spTree>
    <p:extLst>
      <p:ext uri="{BB962C8B-B14F-4D97-AF65-F5344CB8AC3E}">
        <p14:creationId xmlns:p14="http://schemas.microsoft.com/office/powerpoint/2010/main" val="385387105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CA" dirty="0" smtClean="0"/>
              <a:t>Parlement européen, partis politiques européens</a:t>
            </a:r>
            <a:endParaRPr lang="fr-CA" dirty="0"/>
          </a:p>
        </p:txBody>
      </p:sp>
      <p:graphicFrame>
        <p:nvGraphicFramePr>
          <p:cNvPr id="5" name="Espace réservé du contenu 4"/>
          <p:cNvGraphicFramePr>
            <a:graphicFrameLocks noGrp="1"/>
          </p:cNvGraphicFramePr>
          <p:nvPr>
            <p:ph idx="1"/>
            <p:extLst>
              <p:ext uri="{D42A27DB-BD31-4B8C-83A1-F6EECF244321}">
                <p14:modId xmlns:p14="http://schemas.microsoft.com/office/powerpoint/2010/main" val="1100893020"/>
              </p:ext>
            </p:extLst>
          </p:nvPr>
        </p:nvGraphicFramePr>
        <p:xfrm>
          <a:off x="472616" y="2998946"/>
          <a:ext cx="8229600" cy="3337560"/>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a:txBody>
                    <a:bodyPr/>
                    <a:lstStyle/>
                    <a:p>
                      <a:endParaRPr lang="fr-CA" dirty="0"/>
                    </a:p>
                  </a:txBody>
                  <a:tcPr/>
                </a:tc>
                <a:tc>
                  <a:txBody>
                    <a:bodyPr/>
                    <a:lstStyle/>
                    <a:p>
                      <a:pPr algn="just">
                        <a:lnSpc>
                          <a:spcPct val="150000"/>
                        </a:lnSpc>
                        <a:spcAft>
                          <a:spcPts val="0"/>
                        </a:spcAft>
                      </a:pPr>
                      <a:r>
                        <a:rPr lang="en-GB" sz="1200" dirty="0" smtClean="0">
                          <a:effectLst/>
                          <a:latin typeface="Verdana"/>
                          <a:ea typeface="ＭＳ 明朝"/>
                          <a:cs typeface="Arial"/>
                        </a:rPr>
                        <a:t>Pour</a:t>
                      </a:r>
                      <a:endParaRPr lang="fr-CA" sz="12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200" dirty="0" err="1" smtClean="0">
                          <a:effectLst/>
                          <a:latin typeface="Verdana"/>
                          <a:ea typeface="ＭＳ 明朝"/>
                          <a:cs typeface="Arial"/>
                        </a:rPr>
                        <a:t>Contre</a:t>
                      </a:r>
                      <a:endParaRPr lang="fr-CA" sz="12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200" dirty="0">
                          <a:effectLst/>
                          <a:latin typeface="Verdana"/>
                          <a:ea typeface="ＭＳ 明朝"/>
                          <a:cs typeface="Arial"/>
                        </a:rPr>
                        <a:t>Abstentions</a:t>
                      </a:r>
                      <a:endParaRPr lang="fr-CA" sz="12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200" dirty="0" smtClean="0">
                          <a:effectLst/>
                          <a:latin typeface="Verdana"/>
                          <a:ea typeface="ＭＳ 明朝"/>
                          <a:cs typeface="Arial"/>
                        </a:rPr>
                        <a:t>Cohesion (%)</a:t>
                      </a:r>
                      <a:endParaRPr lang="fr-CA" sz="1200" dirty="0">
                        <a:effectLst/>
                        <a:latin typeface="Cambria"/>
                        <a:ea typeface="ＭＳ 明朝"/>
                        <a:cs typeface="Times New Roman"/>
                      </a:endParaRPr>
                    </a:p>
                  </a:txBody>
                  <a:tcPr marL="68580" marR="68580" marT="0" marB="0"/>
                </a:tc>
              </a:tr>
              <a:tr h="370840">
                <a:tc>
                  <a:txBody>
                    <a:bodyPr/>
                    <a:lstStyle/>
                    <a:p>
                      <a:pPr algn="just">
                        <a:lnSpc>
                          <a:spcPct val="150000"/>
                        </a:lnSpc>
                        <a:spcAft>
                          <a:spcPts val="0"/>
                        </a:spcAft>
                      </a:pPr>
                      <a:r>
                        <a:rPr lang="en-GB" sz="1000" dirty="0">
                          <a:effectLst/>
                          <a:latin typeface="Verdana"/>
                          <a:ea typeface="ＭＳ 明朝"/>
                          <a:cs typeface="Arial"/>
                        </a:rPr>
                        <a:t>ADLE</a:t>
                      </a:r>
                      <a:endParaRPr lang="fr-CA" sz="10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20</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42</a:t>
                      </a:r>
                      <a:endParaRPr lang="fr-CA" sz="10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1</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50</a:t>
                      </a:r>
                      <a:endParaRPr lang="fr-CA" sz="1000">
                        <a:effectLst/>
                        <a:latin typeface="Cambria"/>
                        <a:ea typeface="ＭＳ 明朝"/>
                        <a:cs typeface="Times New Roman"/>
                      </a:endParaRPr>
                    </a:p>
                  </a:txBody>
                  <a:tcPr marL="68580" marR="68580" marT="0" marB="0"/>
                </a:tc>
              </a:tr>
              <a:tr h="370840">
                <a:tc>
                  <a:txBody>
                    <a:bodyPr/>
                    <a:lstStyle/>
                    <a:p>
                      <a:pPr algn="just">
                        <a:lnSpc>
                          <a:spcPct val="150000"/>
                        </a:lnSpc>
                        <a:spcAft>
                          <a:spcPts val="0"/>
                        </a:spcAft>
                      </a:pPr>
                      <a:r>
                        <a:rPr lang="en-GB" sz="1000">
                          <a:effectLst/>
                          <a:latin typeface="Verdana"/>
                          <a:ea typeface="ＭＳ 明朝"/>
                          <a:cs typeface="Arial"/>
                        </a:rPr>
                        <a:t>ECR</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2</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41</a:t>
                      </a:r>
                      <a:endParaRPr lang="fr-CA" sz="10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0</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93.02</a:t>
                      </a:r>
                      <a:endParaRPr lang="fr-CA" sz="1000">
                        <a:effectLst/>
                        <a:latin typeface="Cambria"/>
                        <a:ea typeface="ＭＳ 明朝"/>
                        <a:cs typeface="Times New Roman"/>
                      </a:endParaRPr>
                    </a:p>
                  </a:txBody>
                  <a:tcPr marL="68580" marR="68580" marT="0" marB="0"/>
                </a:tc>
              </a:tr>
              <a:tr h="370840">
                <a:tc>
                  <a:txBody>
                    <a:bodyPr/>
                    <a:lstStyle/>
                    <a:p>
                      <a:pPr algn="just">
                        <a:lnSpc>
                          <a:spcPct val="150000"/>
                        </a:lnSpc>
                        <a:spcAft>
                          <a:spcPts val="0"/>
                        </a:spcAft>
                      </a:pPr>
                      <a:r>
                        <a:rPr lang="en-GB" sz="1000">
                          <a:effectLst/>
                          <a:latin typeface="Verdana"/>
                          <a:ea typeface="ＭＳ 明朝"/>
                          <a:cs typeface="Arial"/>
                        </a:rPr>
                        <a:t>EFD</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14</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4</a:t>
                      </a:r>
                      <a:endParaRPr lang="fr-CA" sz="10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5</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41.3</a:t>
                      </a:r>
                      <a:endParaRPr lang="fr-CA" sz="1000">
                        <a:effectLst/>
                        <a:latin typeface="Cambria"/>
                        <a:ea typeface="ＭＳ 明朝"/>
                        <a:cs typeface="Times New Roman"/>
                      </a:endParaRPr>
                    </a:p>
                  </a:txBody>
                  <a:tcPr marL="68580" marR="68580" marT="0" marB="0"/>
                </a:tc>
              </a:tr>
              <a:tr h="370840">
                <a:tc>
                  <a:txBody>
                    <a:bodyPr/>
                    <a:lstStyle/>
                    <a:p>
                      <a:pPr algn="just">
                        <a:lnSpc>
                          <a:spcPct val="150000"/>
                        </a:lnSpc>
                        <a:spcAft>
                          <a:spcPts val="0"/>
                        </a:spcAft>
                      </a:pPr>
                      <a:r>
                        <a:rPr lang="en-GB" sz="1000">
                          <a:effectLst/>
                          <a:latin typeface="Verdana"/>
                          <a:ea typeface="ＭＳ 明朝"/>
                          <a:cs typeface="Arial"/>
                        </a:rPr>
                        <a:t>EPP</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141</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71</a:t>
                      </a:r>
                      <a:endParaRPr lang="fr-CA" sz="10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6</a:t>
                      </a:r>
                      <a:endParaRPr lang="fr-CA" sz="10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47.02</a:t>
                      </a:r>
                      <a:endParaRPr lang="fr-CA" sz="1000">
                        <a:effectLst/>
                        <a:latin typeface="Cambria"/>
                        <a:ea typeface="ＭＳ 明朝"/>
                        <a:cs typeface="Times New Roman"/>
                      </a:endParaRPr>
                    </a:p>
                  </a:txBody>
                  <a:tcPr marL="68580" marR="68580" marT="0" marB="0"/>
                </a:tc>
              </a:tr>
              <a:tr h="370840">
                <a:tc>
                  <a:txBody>
                    <a:bodyPr/>
                    <a:lstStyle/>
                    <a:p>
                      <a:pPr algn="just">
                        <a:lnSpc>
                          <a:spcPct val="150000"/>
                        </a:lnSpc>
                        <a:spcAft>
                          <a:spcPts val="0"/>
                        </a:spcAft>
                      </a:pPr>
                      <a:r>
                        <a:rPr lang="en-GB" sz="1000">
                          <a:effectLst/>
                          <a:latin typeface="Verdana"/>
                          <a:ea typeface="ＭＳ 明朝"/>
                          <a:cs typeface="Arial"/>
                        </a:rPr>
                        <a:t>Greens/EFA</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44</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1</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1</a:t>
                      </a:r>
                      <a:endParaRPr lang="fr-CA" sz="10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93.48</a:t>
                      </a:r>
                      <a:endParaRPr lang="fr-CA" sz="1000">
                        <a:effectLst/>
                        <a:latin typeface="Cambria"/>
                        <a:ea typeface="ＭＳ 明朝"/>
                        <a:cs typeface="Times New Roman"/>
                      </a:endParaRPr>
                    </a:p>
                  </a:txBody>
                  <a:tcPr marL="68580" marR="68580" marT="0" marB="0"/>
                </a:tc>
              </a:tr>
              <a:tr h="370840">
                <a:tc>
                  <a:txBody>
                    <a:bodyPr/>
                    <a:lstStyle/>
                    <a:p>
                      <a:pPr algn="just">
                        <a:lnSpc>
                          <a:spcPct val="150000"/>
                        </a:lnSpc>
                        <a:spcAft>
                          <a:spcPts val="0"/>
                        </a:spcAft>
                      </a:pPr>
                      <a:r>
                        <a:rPr lang="en-GB" sz="1000">
                          <a:effectLst/>
                          <a:latin typeface="Verdana"/>
                          <a:ea typeface="ＭＳ 明朝"/>
                          <a:cs typeface="Arial"/>
                        </a:rPr>
                        <a:t>GUE/NGL</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28</a:t>
                      </a:r>
                      <a:endParaRPr lang="fr-CA" sz="10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1</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0</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94.83</a:t>
                      </a:r>
                      <a:endParaRPr lang="fr-CA" sz="1000" dirty="0">
                        <a:effectLst/>
                        <a:latin typeface="Cambria"/>
                        <a:ea typeface="ＭＳ 明朝"/>
                        <a:cs typeface="Times New Roman"/>
                      </a:endParaRPr>
                    </a:p>
                  </a:txBody>
                  <a:tcPr marL="68580" marR="68580" marT="0" marB="0"/>
                </a:tc>
              </a:tr>
              <a:tr h="370840">
                <a:tc>
                  <a:txBody>
                    <a:bodyPr/>
                    <a:lstStyle/>
                    <a:p>
                      <a:pPr algn="just">
                        <a:lnSpc>
                          <a:spcPct val="150000"/>
                        </a:lnSpc>
                        <a:spcAft>
                          <a:spcPts val="0"/>
                        </a:spcAft>
                      </a:pPr>
                      <a:r>
                        <a:rPr lang="en-GB" sz="1000">
                          <a:effectLst/>
                          <a:latin typeface="Verdana"/>
                          <a:ea typeface="ＭＳ 明朝"/>
                          <a:cs typeface="Arial"/>
                        </a:rPr>
                        <a:t>NI</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19</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4</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2</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64</a:t>
                      </a:r>
                      <a:endParaRPr lang="fr-CA" sz="1000" dirty="0">
                        <a:effectLst/>
                        <a:latin typeface="Cambria"/>
                        <a:ea typeface="ＭＳ 明朝"/>
                        <a:cs typeface="Times New Roman"/>
                      </a:endParaRPr>
                    </a:p>
                  </a:txBody>
                  <a:tcPr marL="68580" marR="68580" marT="0" marB="0"/>
                </a:tc>
              </a:tr>
              <a:tr h="370840">
                <a:tc>
                  <a:txBody>
                    <a:bodyPr/>
                    <a:lstStyle/>
                    <a:p>
                      <a:pPr algn="just">
                        <a:lnSpc>
                          <a:spcPct val="150000"/>
                        </a:lnSpc>
                        <a:spcAft>
                          <a:spcPts val="0"/>
                        </a:spcAft>
                      </a:pPr>
                      <a:r>
                        <a:rPr lang="en-GB" sz="1000" dirty="0">
                          <a:effectLst/>
                          <a:latin typeface="Verdana"/>
                          <a:ea typeface="ＭＳ 明朝"/>
                          <a:cs typeface="Arial"/>
                        </a:rPr>
                        <a:t>S&amp;D</a:t>
                      </a:r>
                      <a:endParaRPr lang="fr-CA" sz="10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113</a:t>
                      </a:r>
                      <a:endParaRPr lang="fr-CA" sz="10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27</a:t>
                      </a:r>
                      <a:endParaRPr lang="fr-CA" sz="10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2</a:t>
                      </a:r>
                      <a:endParaRPr lang="fr-CA" sz="10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69.37</a:t>
                      </a:r>
                      <a:endParaRPr lang="fr-CA" sz="1000" dirty="0">
                        <a:effectLst/>
                        <a:latin typeface="Cambria"/>
                        <a:ea typeface="ＭＳ 明朝"/>
                        <a:cs typeface="Times New Roman"/>
                      </a:endParaRPr>
                    </a:p>
                  </a:txBody>
                  <a:tcPr marL="68580" marR="68580" marT="0" marB="0"/>
                </a:tc>
              </a:tr>
            </a:tbl>
          </a:graphicData>
        </a:graphic>
      </p:graphicFrame>
      <p:sp>
        <p:nvSpPr>
          <p:cNvPr id="6" name="ZoneTexte 5"/>
          <p:cNvSpPr txBox="1"/>
          <p:nvPr/>
        </p:nvSpPr>
        <p:spPr>
          <a:xfrm>
            <a:off x="883567" y="5263705"/>
            <a:ext cx="184666" cy="369332"/>
          </a:xfrm>
          <a:prstGeom prst="rect">
            <a:avLst/>
          </a:prstGeom>
          <a:noFill/>
        </p:spPr>
        <p:txBody>
          <a:bodyPr wrap="none" rtlCol="0">
            <a:spAutoFit/>
          </a:bodyPr>
          <a:lstStyle/>
          <a:p>
            <a:endParaRPr lang="fr-CA" dirty="0"/>
          </a:p>
        </p:txBody>
      </p:sp>
      <p:sp>
        <p:nvSpPr>
          <p:cNvPr id="8" name="ZoneTexte 7"/>
          <p:cNvSpPr txBox="1"/>
          <p:nvPr/>
        </p:nvSpPr>
        <p:spPr>
          <a:xfrm>
            <a:off x="472616" y="1524000"/>
            <a:ext cx="7810826" cy="1384995"/>
          </a:xfrm>
          <a:prstGeom prst="rect">
            <a:avLst/>
          </a:prstGeom>
          <a:noFill/>
        </p:spPr>
        <p:txBody>
          <a:bodyPr wrap="square" rtlCol="0">
            <a:spAutoFit/>
          </a:bodyPr>
          <a:lstStyle/>
          <a:p>
            <a:pPr algn="just"/>
            <a:endParaRPr lang="fr-CA" sz="1200" b="1" dirty="0" smtClean="0"/>
          </a:p>
          <a:p>
            <a:pPr algn="just"/>
            <a:r>
              <a:rPr lang="fr-CA" sz="1200" b="1" dirty="0" smtClean="0"/>
              <a:t>Résolution </a:t>
            </a:r>
            <a:r>
              <a:rPr lang="fr-CA" sz="1200" b="1" dirty="0"/>
              <a:t>de 2013, paragraphe 11: </a:t>
            </a:r>
            <a:r>
              <a:rPr lang="fr-CA" sz="1200" b="1" dirty="0" smtClean="0"/>
              <a:t>« Le </a:t>
            </a:r>
            <a:r>
              <a:rPr lang="fr-CA" sz="1200" b="1" dirty="0"/>
              <a:t>Parlement européen </a:t>
            </a:r>
            <a:r>
              <a:rPr lang="fr-CA" sz="1200" dirty="0"/>
              <a:t>estime indispensable que l'Union et ses États membres maintiennent la possibilité de préserver et de développer leurs politiques culturelles et audiovisuelles, et ce dans le cadre de leurs acquis législatifs, normatifs et conventionnels</a:t>
            </a:r>
            <a:r>
              <a:rPr lang="fr-CA" sz="1200" b="1" dirty="0"/>
              <a:t>; demande donc que l'exclusion des services de contenus culturels et audiovisuels, y compris en ligne, soit clairement stipulée </a:t>
            </a:r>
            <a:r>
              <a:rPr lang="fr-CA" sz="1200" dirty="0"/>
              <a:t>dans le mandat de </a:t>
            </a:r>
            <a:r>
              <a:rPr lang="fr-CA" sz="1200" dirty="0" smtClean="0"/>
              <a:t>négociation ». </a:t>
            </a:r>
            <a:r>
              <a:rPr lang="fr-CA" sz="1200" b="1" dirty="0"/>
              <a:t>381 pour, 191 contre, 17 abstentions. </a:t>
            </a:r>
          </a:p>
          <a:p>
            <a:pPr algn="just"/>
            <a:endParaRPr lang="fr-CA" sz="1200" dirty="0"/>
          </a:p>
        </p:txBody>
      </p:sp>
    </p:spTree>
    <p:extLst>
      <p:ext uri="{BB962C8B-B14F-4D97-AF65-F5344CB8AC3E}">
        <p14:creationId xmlns:p14="http://schemas.microsoft.com/office/powerpoint/2010/main" val="140675797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Parlement européen, pays</a:t>
            </a:r>
            <a:endParaRPr lang="fr-CA"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211104017"/>
              </p:ext>
            </p:extLst>
          </p:nvPr>
        </p:nvGraphicFramePr>
        <p:xfrm>
          <a:off x="349746" y="1600200"/>
          <a:ext cx="6691135" cy="3708400"/>
        </p:xfrm>
        <a:graphic>
          <a:graphicData uri="http://schemas.openxmlformats.org/drawingml/2006/table">
            <a:tbl>
              <a:tblPr firstRow="1" bandRow="1">
                <a:tableStyleId>{5C22544A-7EE6-4342-B048-85BDC9FD1C3A}</a:tableStyleId>
              </a:tblPr>
              <a:tblGrid>
                <a:gridCol w="1753375"/>
                <a:gridCol w="1645920"/>
                <a:gridCol w="1645920"/>
                <a:gridCol w="1645920"/>
              </a:tblGrid>
              <a:tr h="370840">
                <a:tc>
                  <a:txBody>
                    <a:bodyPr/>
                    <a:lstStyle/>
                    <a:p>
                      <a:pPr algn="just">
                        <a:lnSpc>
                          <a:spcPct val="150000"/>
                        </a:lnSpc>
                        <a:spcAft>
                          <a:spcPts val="0"/>
                        </a:spcAft>
                      </a:pPr>
                      <a:r>
                        <a:rPr lang="fr-CA" sz="800" noProof="0" dirty="0" smtClean="0">
                          <a:effectLst/>
                          <a:latin typeface="Verdana"/>
                          <a:ea typeface="ＭＳ 明朝"/>
                          <a:cs typeface="Arial"/>
                        </a:rPr>
                        <a:t> </a:t>
                      </a:r>
                      <a:endParaRPr lang="fr-CA" sz="1200" noProof="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smtClean="0">
                          <a:effectLst/>
                          <a:latin typeface="Verdana"/>
                          <a:ea typeface="ＭＳ 明朝"/>
                          <a:cs typeface="Arial"/>
                        </a:rPr>
                        <a:t>Pour</a:t>
                      </a:r>
                      <a:endParaRPr lang="fr-CA" sz="10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err="1" smtClean="0">
                          <a:effectLst/>
                          <a:latin typeface="Verdana"/>
                          <a:ea typeface="ＭＳ 明朝"/>
                          <a:cs typeface="Arial"/>
                        </a:rPr>
                        <a:t>Contre</a:t>
                      </a:r>
                      <a:endParaRPr lang="fr-CA" sz="10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Abstentions</a:t>
                      </a:r>
                      <a:endParaRPr lang="fr-CA" sz="1000" dirty="0">
                        <a:effectLst/>
                        <a:latin typeface="Cambria"/>
                        <a:ea typeface="ＭＳ 明朝"/>
                        <a:cs typeface="Times New Roman"/>
                      </a:endParaRPr>
                    </a:p>
                  </a:txBody>
                  <a:tcPr marL="68580" marR="68580" marT="0" marB="0"/>
                </a:tc>
              </a:tr>
              <a:tr h="370840">
                <a:tc>
                  <a:txBody>
                    <a:bodyPr/>
                    <a:lstStyle/>
                    <a:p>
                      <a:pPr algn="just">
                        <a:lnSpc>
                          <a:spcPct val="150000"/>
                        </a:lnSpc>
                        <a:spcAft>
                          <a:spcPts val="0"/>
                        </a:spcAft>
                      </a:pPr>
                      <a:r>
                        <a:rPr lang="fr-CA" sz="1000" noProof="0" dirty="0" smtClean="0">
                          <a:effectLst/>
                          <a:latin typeface="Verdana"/>
                          <a:ea typeface="ＭＳ 明朝"/>
                          <a:cs typeface="Arial"/>
                        </a:rPr>
                        <a:t>Pays-Bas</a:t>
                      </a:r>
                      <a:endParaRPr lang="fr-CA" sz="1000" noProof="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13</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9</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1</a:t>
                      </a:r>
                      <a:endParaRPr lang="fr-CA" sz="1000">
                        <a:effectLst/>
                        <a:latin typeface="Cambria"/>
                        <a:ea typeface="ＭＳ 明朝"/>
                        <a:cs typeface="Times New Roman"/>
                      </a:endParaRPr>
                    </a:p>
                  </a:txBody>
                  <a:tcPr marL="68580" marR="68580" marT="0" marB="0"/>
                </a:tc>
              </a:tr>
              <a:tr h="370840">
                <a:tc>
                  <a:txBody>
                    <a:bodyPr/>
                    <a:lstStyle/>
                    <a:p>
                      <a:pPr algn="just">
                        <a:lnSpc>
                          <a:spcPct val="150000"/>
                        </a:lnSpc>
                        <a:spcAft>
                          <a:spcPts val="0"/>
                        </a:spcAft>
                      </a:pPr>
                      <a:r>
                        <a:rPr lang="fr-CA" sz="1000" noProof="0" dirty="0" smtClean="0">
                          <a:effectLst/>
                          <a:latin typeface="Verdana"/>
                          <a:ea typeface="ＭＳ 明朝"/>
                          <a:cs typeface="Arial"/>
                        </a:rPr>
                        <a:t>Allemagne</a:t>
                      </a:r>
                      <a:endParaRPr lang="fr-CA" sz="1000" noProof="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33</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36</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0</a:t>
                      </a:r>
                      <a:endParaRPr lang="fr-CA" sz="1000">
                        <a:effectLst/>
                        <a:latin typeface="Cambria"/>
                        <a:ea typeface="ＭＳ 明朝"/>
                        <a:cs typeface="Times New Roman"/>
                      </a:endParaRPr>
                    </a:p>
                  </a:txBody>
                  <a:tcPr marL="68580" marR="68580" marT="0" marB="0"/>
                </a:tc>
              </a:tr>
              <a:tr h="370840">
                <a:tc>
                  <a:txBody>
                    <a:bodyPr/>
                    <a:lstStyle/>
                    <a:p>
                      <a:pPr algn="just">
                        <a:lnSpc>
                          <a:spcPct val="150000"/>
                        </a:lnSpc>
                        <a:spcAft>
                          <a:spcPts val="0"/>
                        </a:spcAft>
                      </a:pPr>
                      <a:r>
                        <a:rPr lang="fr-CA" sz="1000" noProof="0" dirty="0" smtClean="0">
                          <a:effectLst/>
                          <a:latin typeface="Verdana"/>
                          <a:ea typeface="ＭＳ 明朝"/>
                          <a:cs typeface="Arial"/>
                        </a:rPr>
                        <a:t>Royaume-Uni</a:t>
                      </a:r>
                      <a:endParaRPr lang="fr-CA" sz="1000" noProof="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6</a:t>
                      </a:r>
                      <a:endParaRPr lang="fr-CA" sz="10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38</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4</a:t>
                      </a:r>
                      <a:endParaRPr lang="fr-CA" sz="1000">
                        <a:effectLst/>
                        <a:latin typeface="Cambria"/>
                        <a:ea typeface="ＭＳ 明朝"/>
                        <a:cs typeface="Times New Roman"/>
                      </a:endParaRPr>
                    </a:p>
                  </a:txBody>
                  <a:tcPr marL="68580" marR="68580" marT="0" marB="0"/>
                </a:tc>
              </a:tr>
              <a:tr h="370840">
                <a:tc>
                  <a:txBody>
                    <a:bodyPr/>
                    <a:lstStyle/>
                    <a:p>
                      <a:pPr algn="just">
                        <a:lnSpc>
                          <a:spcPct val="150000"/>
                        </a:lnSpc>
                        <a:spcAft>
                          <a:spcPts val="0"/>
                        </a:spcAft>
                      </a:pPr>
                      <a:r>
                        <a:rPr lang="fr-CA" sz="1000" noProof="0" smtClean="0">
                          <a:effectLst/>
                          <a:latin typeface="Verdana"/>
                          <a:ea typeface="ＭＳ 明朝"/>
                          <a:cs typeface="Arial"/>
                        </a:rPr>
                        <a:t>France</a:t>
                      </a:r>
                      <a:endParaRPr lang="fr-CA" sz="1000" noProof="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60</a:t>
                      </a:r>
                      <a:endParaRPr lang="fr-CA" sz="10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1</a:t>
                      </a:r>
                      <a:endParaRPr lang="fr-CA" sz="10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0</a:t>
                      </a:r>
                      <a:endParaRPr lang="fr-CA" sz="1000">
                        <a:effectLst/>
                        <a:latin typeface="Cambria"/>
                        <a:ea typeface="ＭＳ 明朝"/>
                        <a:cs typeface="Times New Roman"/>
                      </a:endParaRPr>
                    </a:p>
                  </a:txBody>
                  <a:tcPr marL="68580" marR="68580" marT="0" marB="0"/>
                </a:tc>
              </a:tr>
              <a:tr h="370840">
                <a:tc>
                  <a:txBody>
                    <a:bodyPr/>
                    <a:lstStyle/>
                    <a:p>
                      <a:pPr algn="just">
                        <a:lnSpc>
                          <a:spcPct val="150000"/>
                        </a:lnSpc>
                        <a:spcAft>
                          <a:spcPts val="0"/>
                        </a:spcAft>
                      </a:pPr>
                      <a:r>
                        <a:rPr lang="fr-CA" sz="1000" noProof="0" dirty="0" smtClean="0">
                          <a:effectLst/>
                          <a:latin typeface="Verdana"/>
                          <a:ea typeface="ＭＳ 明朝"/>
                          <a:cs typeface="Arial"/>
                        </a:rPr>
                        <a:t>Italie</a:t>
                      </a:r>
                      <a:endParaRPr lang="fr-CA" sz="1000" noProof="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35</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6</a:t>
                      </a:r>
                      <a:endParaRPr lang="fr-CA" sz="10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0</a:t>
                      </a:r>
                      <a:endParaRPr lang="fr-CA" sz="1000">
                        <a:effectLst/>
                        <a:latin typeface="Cambria"/>
                        <a:ea typeface="ＭＳ 明朝"/>
                        <a:cs typeface="Times New Roman"/>
                      </a:endParaRPr>
                    </a:p>
                  </a:txBody>
                  <a:tcPr marL="68580" marR="68580" marT="0" marB="0"/>
                </a:tc>
              </a:tr>
              <a:tr h="370840">
                <a:tc>
                  <a:txBody>
                    <a:bodyPr/>
                    <a:lstStyle/>
                    <a:p>
                      <a:pPr algn="just">
                        <a:lnSpc>
                          <a:spcPct val="150000"/>
                        </a:lnSpc>
                        <a:spcAft>
                          <a:spcPts val="0"/>
                        </a:spcAft>
                      </a:pPr>
                      <a:r>
                        <a:rPr lang="fr-CA" sz="1000" noProof="0" dirty="0" smtClean="0">
                          <a:effectLst/>
                          <a:latin typeface="Verdana"/>
                          <a:ea typeface="ＭＳ 明朝"/>
                          <a:cs typeface="Arial"/>
                        </a:rPr>
                        <a:t>Espagne</a:t>
                      </a:r>
                      <a:endParaRPr lang="fr-CA" sz="1000" noProof="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27</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18</a:t>
                      </a:r>
                      <a:endParaRPr lang="fr-CA" sz="10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2</a:t>
                      </a:r>
                      <a:endParaRPr lang="fr-CA" sz="1000" dirty="0">
                        <a:effectLst/>
                        <a:latin typeface="Cambria"/>
                        <a:ea typeface="ＭＳ 明朝"/>
                        <a:cs typeface="Times New Roman"/>
                      </a:endParaRPr>
                    </a:p>
                  </a:txBody>
                  <a:tcPr marL="68580" marR="68580" marT="0" marB="0"/>
                </a:tc>
              </a:tr>
              <a:tr h="370840">
                <a:tc>
                  <a:txBody>
                    <a:bodyPr/>
                    <a:lstStyle/>
                    <a:p>
                      <a:pPr algn="just">
                        <a:lnSpc>
                          <a:spcPct val="150000"/>
                        </a:lnSpc>
                        <a:spcAft>
                          <a:spcPts val="0"/>
                        </a:spcAft>
                      </a:pPr>
                      <a:r>
                        <a:rPr lang="fr-CA" sz="1000" noProof="0" dirty="0" smtClean="0">
                          <a:effectLst/>
                          <a:latin typeface="Verdana"/>
                          <a:ea typeface="ＭＳ 明朝"/>
                          <a:cs typeface="Arial"/>
                        </a:rPr>
                        <a:t>Danemark</a:t>
                      </a:r>
                      <a:endParaRPr lang="fr-CA" sz="1000" noProof="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2</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11</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0</a:t>
                      </a:r>
                      <a:endParaRPr lang="fr-CA" sz="1000">
                        <a:effectLst/>
                        <a:latin typeface="Cambria"/>
                        <a:ea typeface="ＭＳ 明朝"/>
                        <a:cs typeface="Times New Roman"/>
                      </a:endParaRPr>
                    </a:p>
                  </a:txBody>
                  <a:tcPr marL="68580" marR="68580" marT="0" marB="0"/>
                </a:tc>
              </a:tr>
              <a:tr h="370840">
                <a:tc>
                  <a:txBody>
                    <a:bodyPr/>
                    <a:lstStyle/>
                    <a:p>
                      <a:pPr algn="just">
                        <a:lnSpc>
                          <a:spcPct val="150000"/>
                        </a:lnSpc>
                        <a:spcAft>
                          <a:spcPts val="0"/>
                        </a:spcAft>
                      </a:pPr>
                      <a:r>
                        <a:rPr lang="fr-CA" sz="1000" noProof="0" dirty="0" smtClean="0">
                          <a:effectLst/>
                          <a:latin typeface="Verdana"/>
                          <a:ea typeface="ＭＳ 明朝"/>
                          <a:cs typeface="Arial"/>
                        </a:rPr>
                        <a:t>République</a:t>
                      </a:r>
                      <a:r>
                        <a:rPr lang="fr-CA" sz="1000" baseline="0" noProof="0" dirty="0" smtClean="0">
                          <a:effectLst/>
                          <a:latin typeface="Verdana"/>
                          <a:ea typeface="ＭＳ 明朝"/>
                          <a:cs typeface="Arial"/>
                        </a:rPr>
                        <a:t> tchèque</a:t>
                      </a:r>
                      <a:endParaRPr lang="fr-CA" sz="1000" noProof="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13</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a:effectLst/>
                          <a:latin typeface="Verdana"/>
                          <a:ea typeface="ＭＳ 明朝"/>
                          <a:cs typeface="Arial"/>
                        </a:rPr>
                        <a:t>6</a:t>
                      </a:r>
                      <a:endParaRPr lang="fr-CA" sz="100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0</a:t>
                      </a:r>
                      <a:endParaRPr lang="fr-CA" sz="1000" dirty="0">
                        <a:effectLst/>
                        <a:latin typeface="Cambria"/>
                        <a:ea typeface="ＭＳ 明朝"/>
                        <a:cs typeface="Times New Roman"/>
                      </a:endParaRPr>
                    </a:p>
                  </a:txBody>
                  <a:tcPr marL="68580" marR="68580" marT="0" marB="0"/>
                </a:tc>
              </a:tr>
              <a:tr h="370840">
                <a:tc>
                  <a:txBody>
                    <a:bodyPr/>
                    <a:lstStyle/>
                    <a:p>
                      <a:pPr algn="just">
                        <a:lnSpc>
                          <a:spcPct val="150000"/>
                        </a:lnSpc>
                        <a:spcAft>
                          <a:spcPts val="0"/>
                        </a:spcAft>
                      </a:pPr>
                      <a:r>
                        <a:rPr lang="fr-CA" sz="1000" noProof="0" dirty="0" smtClean="0">
                          <a:effectLst/>
                          <a:latin typeface="Verdana"/>
                          <a:ea typeface="ＭＳ 明朝"/>
                          <a:cs typeface="Arial"/>
                        </a:rPr>
                        <a:t>Suède</a:t>
                      </a:r>
                      <a:endParaRPr lang="fr-CA" sz="1000" noProof="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7</a:t>
                      </a:r>
                      <a:endParaRPr lang="fr-CA" sz="10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9</a:t>
                      </a:r>
                      <a:endParaRPr lang="fr-CA" sz="1000" dirty="0">
                        <a:effectLst/>
                        <a:latin typeface="Cambria"/>
                        <a:ea typeface="ＭＳ 明朝"/>
                        <a:cs typeface="Times New Roman"/>
                      </a:endParaRPr>
                    </a:p>
                  </a:txBody>
                  <a:tcPr marL="68580" marR="68580" marT="0" marB="0"/>
                </a:tc>
                <a:tc>
                  <a:txBody>
                    <a:bodyPr/>
                    <a:lstStyle/>
                    <a:p>
                      <a:pPr algn="just">
                        <a:lnSpc>
                          <a:spcPct val="150000"/>
                        </a:lnSpc>
                        <a:spcAft>
                          <a:spcPts val="0"/>
                        </a:spcAft>
                      </a:pPr>
                      <a:r>
                        <a:rPr lang="en-GB" sz="1000" dirty="0">
                          <a:effectLst/>
                          <a:latin typeface="Verdana"/>
                          <a:ea typeface="ＭＳ 明朝"/>
                          <a:cs typeface="Arial"/>
                        </a:rPr>
                        <a:t>0</a:t>
                      </a:r>
                      <a:endParaRPr lang="fr-CA" sz="1000" dirty="0">
                        <a:effectLst/>
                        <a:latin typeface="Cambria"/>
                        <a:ea typeface="ＭＳ 明朝"/>
                        <a:cs typeface="Times New Roman"/>
                      </a:endParaRPr>
                    </a:p>
                  </a:txBody>
                  <a:tcPr marL="68580" marR="68580" marT="0" marB="0"/>
                </a:tc>
              </a:tr>
            </a:tbl>
          </a:graphicData>
        </a:graphic>
      </p:graphicFrame>
    </p:spTree>
    <p:extLst>
      <p:ext uri="{BB962C8B-B14F-4D97-AF65-F5344CB8AC3E}">
        <p14:creationId xmlns:p14="http://schemas.microsoft.com/office/powerpoint/2010/main" val="300391160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CA" dirty="0" smtClean="0"/>
              <a:t>En guise de conclusion</a:t>
            </a:r>
            <a:endParaRPr lang="fr-CA" dirty="0"/>
          </a:p>
        </p:txBody>
      </p:sp>
      <p:sp>
        <p:nvSpPr>
          <p:cNvPr id="3" name="Espace réservé du contenu 2"/>
          <p:cNvSpPr>
            <a:spLocks noGrp="1"/>
          </p:cNvSpPr>
          <p:nvPr>
            <p:ph idx="1"/>
          </p:nvPr>
        </p:nvSpPr>
        <p:spPr/>
        <p:txBody>
          <a:bodyPr>
            <a:normAutofit fontScale="92500"/>
          </a:bodyPr>
          <a:lstStyle/>
          <a:p>
            <a:r>
              <a:rPr lang="fr-CA" b="1" dirty="0" smtClean="0"/>
              <a:t>Cour de justice de l’UE</a:t>
            </a:r>
            <a:r>
              <a:rPr lang="fr-CA" dirty="0" smtClean="0"/>
              <a:t> sur le livre numérique (mars 2015). </a:t>
            </a:r>
          </a:p>
          <a:p>
            <a:r>
              <a:rPr lang="fr-CA" dirty="0"/>
              <a:t>A</a:t>
            </a:r>
            <a:r>
              <a:rPr lang="fr-CA" dirty="0" smtClean="0"/>
              <a:t>ccord sur le commerce des services (</a:t>
            </a:r>
            <a:r>
              <a:rPr lang="fr-CA" b="1" dirty="0" err="1" smtClean="0"/>
              <a:t>TiSA</a:t>
            </a:r>
            <a:r>
              <a:rPr lang="fr-CA" dirty="0" smtClean="0"/>
              <a:t>). </a:t>
            </a:r>
          </a:p>
          <a:p>
            <a:r>
              <a:rPr lang="fr-CA" b="1" dirty="0" smtClean="0"/>
              <a:t>Livre vert </a:t>
            </a:r>
            <a:r>
              <a:rPr lang="fr-CA" dirty="0" smtClean="0"/>
              <a:t>« Se préparer à un monde audiovisuel totalement convergent » (2013) par la Commission européenne; aucune référence à la CDEC et à la nature double des services audiovisuels. </a:t>
            </a:r>
          </a:p>
          <a:p>
            <a:r>
              <a:rPr lang="fr-CA" dirty="0" smtClean="0"/>
              <a:t>Révision de la </a:t>
            </a:r>
            <a:r>
              <a:rPr lang="fr-CA" b="1" dirty="0" smtClean="0"/>
              <a:t>Directive Service de medias audiovisuels</a:t>
            </a:r>
            <a:r>
              <a:rPr lang="fr-CA" dirty="0" smtClean="0"/>
              <a:t>. </a:t>
            </a:r>
          </a:p>
          <a:p>
            <a:endParaRPr lang="fr-CA" dirty="0"/>
          </a:p>
          <a:p>
            <a:r>
              <a:rPr lang="fr-CA" dirty="0" smtClean="0"/>
              <a:t>Question du traitement unique pour les services culturels à la base de la neutralité technologique</a:t>
            </a:r>
          </a:p>
          <a:p>
            <a:r>
              <a:rPr lang="fr-CA" dirty="0" smtClean="0"/>
              <a:t>Distinction entre services culturels traditionnels et nouveaux services numériques?</a:t>
            </a:r>
          </a:p>
          <a:p>
            <a:endParaRPr lang="fr-CA" dirty="0"/>
          </a:p>
        </p:txBody>
      </p:sp>
    </p:spTree>
    <p:extLst>
      <p:ext uri="{BB962C8B-B14F-4D97-AF65-F5344CB8AC3E}">
        <p14:creationId xmlns:p14="http://schemas.microsoft.com/office/powerpoint/2010/main" val="3479520526"/>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té">
  <a:themeElements>
    <a:clrScheme name="Clarté">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que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té">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Clarté.thmx</Template>
  <TotalTime>1264</TotalTime>
  <Words>497</Words>
  <Application>Microsoft Macintosh PowerPoint</Application>
  <PresentationFormat>Présentation à l'écran (4:3)</PresentationFormat>
  <Paragraphs>140</Paragraphs>
  <Slides>8</Slides>
  <Notes>0</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Clarté</vt:lpstr>
      <vt:lpstr>Organisations régionales et normes internationales</vt:lpstr>
      <vt:lpstr>Introduction</vt:lpstr>
      <vt:lpstr>Introduction</vt:lpstr>
      <vt:lpstr>Soft power américain et services numériques</vt:lpstr>
      <vt:lpstr>Exception culturelle numérique</vt:lpstr>
      <vt:lpstr>Parlement européen, partis politiques européens</vt:lpstr>
      <vt:lpstr>Parlement européen, pays</vt:lpstr>
      <vt:lpstr>En guise de conclusion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Organisations régionales et normes internationales</dc:title>
  <dc:creator>Antonios Vlassis</dc:creator>
  <cp:lastModifiedBy>Antonios Vlassis</cp:lastModifiedBy>
  <cp:revision>32</cp:revision>
  <dcterms:created xsi:type="dcterms:W3CDTF">2015-10-10T09:23:51Z</dcterms:created>
  <dcterms:modified xsi:type="dcterms:W3CDTF">2015-10-16T21:26:57Z</dcterms:modified>
</cp:coreProperties>
</file>