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66" r:id="rId2"/>
    <p:sldId id="382" r:id="rId3"/>
    <p:sldId id="277" r:id="rId4"/>
    <p:sldId id="384" r:id="rId5"/>
    <p:sldId id="383" r:id="rId6"/>
    <p:sldId id="278" r:id="rId7"/>
    <p:sldId id="273" r:id="rId8"/>
    <p:sldId id="279" r:id="rId9"/>
    <p:sldId id="269" r:id="rId10"/>
    <p:sldId id="275" r:id="rId11"/>
    <p:sldId id="280" r:id="rId12"/>
    <p:sldId id="284" r:id="rId13"/>
    <p:sldId id="285" r:id="rId14"/>
    <p:sldId id="303" r:id="rId15"/>
    <p:sldId id="288" r:id="rId16"/>
    <p:sldId id="289" r:id="rId17"/>
    <p:sldId id="292" r:id="rId18"/>
    <p:sldId id="290" r:id="rId19"/>
    <p:sldId id="295" r:id="rId20"/>
    <p:sldId id="302" r:id="rId21"/>
    <p:sldId id="304" r:id="rId22"/>
    <p:sldId id="308" r:id="rId23"/>
    <p:sldId id="305" r:id="rId24"/>
    <p:sldId id="306" r:id="rId25"/>
    <p:sldId id="307" r:id="rId26"/>
    <p:sldId id="311" r:id="rId27"/>
    <p:sldId id="316" r:id="rId28"/>
    <p:sldId id="312" r:id="rId29"/>
    <p:sldId id="313" r:id="rId30"/>
    <p:sldId id="314" r:id="rId31"/>
    <p:sldId id="315" r:id="rId32"/>
    <p:sldId id="296" r:id="rId33"/>
    <p:sldId id="297" r:id="rId34"/>
    <p:sldId id="298" r:id="rId35"/>
    <p:sldId id="294" r:id="rId36"/>
    <p:sldId id="299" r:id="rId37"/>
    <p:sldId id="324" r:id="rId38"/>
    <p:sldId id="309" r:id="rId39"/>
    <p:sldId id="300" r:id="rId40"/>
    <p:sldId id="343" r:id="rId41"/>
    <p:sldId id="325" r:id="rId42"/>
    <p:sldId id="317" r:id="rId43"/>
    <p:sldId id="318" r:id="rId44"/>
    <p:sldId id="323" r:id="rId45"/>
    <p:sldId id="322" r:id="rId46"/>
    <p:sldId id="321" r:id="rId47"/>
    <p:sldId id="319" r:id="rId48"/>
    <p:sldId id="373" r:id="rId49"/>
    <p:sldId id="374" r:id="rId50"/>
    <p:sldId id="286" r:id="rId51"/>
    <p:sldId id="329" r:id="rId52"/>
    <p:sldId id="320" r:id="rId53"/>
    <p:sldId id="327" r:id="rId54"/>
    <p:sldId id="334" r:id="rId55"/>
    <p:sldId id="262" r:id="rId56"/>
    <p:sldId id="274" r:id="rId57"/>
    <p:sldId id="332" r:id="rId58"/>
    <p:sldId id="335" r:id="rId59"/>
    <p:sldId id="338" r:id="rId60"/>
    <p:sldId id="337" r:id="rId61"/>
    <p:sldId id="339" r:id="rId62"/>
    <p:sldId id="340" r:id="rId63"/>
    <p:sldId id="368" r:id="rId64"/>
    <p:sldId id="346" r:id="rId65"/>
    <p:sldId id="347" r:id="rId66"/>
    <p:sldId id="370" r:id="rId67"/>
    <p:sldId id="351" r:id="rId68"/>
    <p:sldId id="371" r:id="rId69"/>
    <p:sldId id="372" r:id="rId70"/>
    <p:sldId id="362" r:id="rId71"/>
    <p:sldId id="342" r:id="rId72"/>
    <p:sldId id="375" r:id="rId73"/>
    <p:sldId id="376" r:id="rId74"/>
    <p:sldId id="377" r:id="rId75"/>
    <p:sldId id="378" r:id="rId76"/>
    <p:sldId id="379" r:id="rId77"/>
    <p:sldId id="380" r:id="rId7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AC090"/>
    <a:srgbClr val="CC0099"/>
    <a:srgbClr val="000066"/>
    <a:srgbClr val="4F81BD"/>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531" autoAdjust="0"/>
  </p:normalViewPr>
  <p:slideViewPr>
    <p:cSldViewPr>
      <p:cViewPr varScale="1">
        <p:scale>
          <a:sx n="58" d="100"/>
          <a:sy n="58" d="100"/>
        </p:scale>
        <p:origin x="1925" y="62"/>
      </p:cViewPr>
      <p:guideLst>
        <p:guide orient="horz" pos="2160"/>
        <p:guide pos="2880"/>
      </p:guideLst>
    </p:cSldViewPr>
  </p:slideViewPr>
  <p:notesTextViewPr>
    <p:cViewPr>
      <p:scale>
        <a:sx n="1" d="1"/>
        <a:sy n="1" d="1"/>
      </p:scale>
      <p:origin x="0" y="0"/>
    </p:cViewPr>
  </p:notesTextViewPr>
  <p:sorterViewPr>
    <p:cViewPr>
      <p:scale>
        <a:sx n="140" d="100"/>
        <a:sy n="140" d="100"/>
      </p:scale>
      <p:origin x="0" y="141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2.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Classeur6"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0"/>
    <c:plotArea>
      <c:layout>
        <c:manualLayout>
          <c:layoutTarget val="inner"/>
          <c:xMode val="edge"/>
          <c:yMode val="edge"/>
          <c:x val="9.5177916739409979E-2"/>
          <c:y val="4.9097831070413191E-2"/>
          <c:w val="0.89810325307770056"/>
          <c:h val="0.79774254347326068"/>
        </c:manualLayout>
      </c:layout>
      <c:barChart>
        <c:barDir val="col"/>
        <c:grouping val="clustered"/>
        <c:varyColors val="0"/>
        <c:ser>
          <c:idx val="0"/>
          <c:order val="0"/>
          <c:invertIfNegative val="0"/>
          <c:cat>
            <c:strRef>
              <c:f>Feuil1!$A$2:$A$8</c:f>
              <c:strCache>
                <c:ptCount val="7"/>
                <c:pt idx="0">
                  <c:v>Asie</c:v>
                </c:pt>
                <c:pt idx="1">
                  <c:v>EU-27</c:v>
                </c:pt>
                <c:pt idx="2">
                  <c:v>Amérique du Nord et centrale</c:v>
                </c:pt>
                <c:pt idx="3">
                  <c:v>Autres UE</c:v>
                </c:pt>
                <c:pt idx="4">
                  <c:v>Amérique du Sud</c:v>
                </c:pt>
                <c:pt idx="5">
                  <c:v>Afrique</c:v>
                </c:pt>
                <c:pt idx="6">
                  <c:v>Océanie</c:v>
                </c:pt>
              </c:strCache>
            </c:strRef>
          </c:cat>
          <c:val>
            <c:numRef>
              <c:f>Feuil1!$B$2:$B$8</c:f>
              <c:numCache>
                <c:formatCode>0.0</c:formatCode>
                <c:ptCount val="7"/>
                <c:pt idx="0">
                  <c:v>26.437509900205917</c:v>
                </c:pt>
                <c:pt idx="1">
                  <c:v>24.504989703785839</c:v>
                </c:pt>
                <c:pt idx="2">
                  <c:v>18.263899889117685</c:v>
                </c:pt>
                <c:pt idx="3">
                  <c:v>9.8210042768889672</c:v>
                </c:pt>
                <c:pt idx="4">
                  <c:v>11.246633929985746</c:v>
                </c:pt>
                <c:pt idx="5">
                  <c:v>5.1005860921907162</c:v>
                </c:pt>
                <c:pt idx="6">
                  <c:v>4.6412165373039755</c:v>
                </c:pt>
              </c:numCache>
            </c:numRef>
          </c:val>
        </c:ser>
        <c:dLbls>
          <c:showLegendKey val="0"/>
          <c:showVal val="0"/>
          <c:showCatName val="0"/>
          <c:showSerName val="0"/>
          <c:showPercent val="0"/>
          <c:showBubbleSize val="0"/>
        </c:dLbls>
        <c:gapWidth val="150"/>
        <c:axId val="-1570418368"/>
        <c:axId val="-1570415104"/>
      </c:barChart>
      <c:catAx>
        <c:axId val="-1570418368"/>
        <c:scaling>
          <c:orientation val="minMax"/>
        </c:scaling>
        <c:delete val="0"/>
        <c:axPos val="b"/>
        <c:numFmt formatCode="General" sourceLinked="0"/>
        <c:majorTickMark val="out"/>
        <c:minorTickMark val="none"/>
        <c:tickLblPos val="nextTo"/>
        <c:txPr>
          <a:bodyPr/>
          <a:lstStyle/>
          <a:p>
            <a:pPr>
              <a:defRPr sz="1400"/>
            </a:pPr>
            <a:endParaRPr lang="fr-FR"/>
          </a:p>
        </c:txPr>
        <c:crossAx val="-1570415104"/>
        <c:crosses val="autoZero"/>
        <c:auto val="1"/>
        <c:lblAlgn val="ctr"/>
        <c:lblOffset val="100"/>
        <c:noMultiLvlLbl val="0"/>
      </c:catAx>
      <c:valAx>
        <c:axId val="-1570415104"/>
        <c:scaling>
          <c:orientation val="minMax"/>
        </c:scaling>
        <c:delete val="0"/>
        <c:axPos val="l"/>
        <c:majorGridlines/>
        <c:numFmt formatCode="0.0" sourceLinked="1"/>
        <c:majorTickMark val="out"/>
        <c:minorTickMark val="none"/>
        <c:tickLblPos val="nextTo"/>
        <c:txPr>
          <a:bodyPr/>
          <a:lstStyle/>
          <a:p>
            <a:pPr>
              <a:defRPr sz="1600"/>
            </a:pPr>
            <a:endParaRPr lang="fr-FR"/>
          </a:p>
        </c:txPr>
        <c:crossAx val="-157041836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Feuil1!$B$2</c:f>
              <c:strCache>
                <c:ptCount val="1"/>
                <c:pt idx="0">
                  <c:v>N x 1000</c:v>
                </c:pt>
              </c:strCache>
            </c:strRef>
          </c:tx>
          <c:spPr>
            <a:solidFill>
              <a:schemeClr val="accent1">
                <a:lumMod val="50000"/>
              </a:schemeClr>
            </a:solidFill>
            <a:ln>
              <a:noFill/>
            </a:ln>
            <a:effectLst/>
          </c:spPr>
          <c:invertIfNegative val="0"/>
          <c:cat>
            <c:strRef>
              <c:f>Feuil1!$A$3:$A$14</c:f>
              <c:strCache>
                <c:ptCount val="12"/>
                <c:pt idx="0">
                  <c:v>B</c:v>
                </c:pt>
                <c:pt idx="1">
                  <c:v>A</c:v>
                </c:pt>
                <c:pt idx="2">
                  <c:v>EU 28</c:v>
                </c:pt>
                <c:pt idx="3">
                  <c:v>DN</c:v>
                </c:pt>
                <c:pt idx="4">
                  <c:v>IR</c:v>
                </c:pt>
                <c:pt idx="5">
                  <c:v>RO</c:v>
                </c:pt>
                <c:pt idx="6">
                  <c:v>NL</c:v>
                </c:pt>
                <c:pt idx="7">
                  <c:v>UK</c:v>
                </c:pt>
                <c:pt idx="8">
                  <c:v>IT</c:v>
                </c:pt>
                <c:pt idx="9">
                  <c:v>PL</c:v>
                </c:pt>
                <c:pt idx="10">
                  <c:v>F</c:v>
                </c:pt>
                <c:pt idx="11">
                  <c:v>GE</c:v>
                </c:pt>
              </c:strCache>
            </c:strRef>
          </c:cat>
          <c:val>
            <c:numRef>
              <c:f>Feuil1!$B$3:$B$14</c:f>
              <c:numCache>
                <c:formatCode>General</c:formatCode>
                <c:ptCount val="12"/>
                <c:pt idx="0">
                  <c:v>516</c:v>
                </c:pt>
                <c:pt idx="1">
                  <c:v>530</c:v>
                </c:pt>
                <c:pt idx="3">
                  <c:v>567</c:v>
                </c:pt>
                <c:pt idx="4">
                  <c:v>1082</c:v>
                </c:pt>
                <c:pt idx="5">
                  <c:v>1192</c:v>
                </c:pt>
                <c:pt idx="6">
                  <c:v>1597</c:v>
                </c:pt>
                <c:pt idx="7">
                  <c:v>1817</c:v>
                </c:pt>
                <c:pt idx="8">
                  <c:v>2075</c:v>
                </c:pt>
                <c:pt idx="9">
                  <c:v>2299</c:v>
                </c:pt>
                <c:pt idx="10">
                  <c:v>3699</c:v>
                </c:pt>
                <c:pt idx="11">
                  <c:v>4268</c:v>
                </c:pt>
              </c:numCache>
            </c:numRef>
          </c:val>
        </c:ser>
        <c:ser>
          <c:idx val="1"/>
          <c:order val="1"/>
          <c:tx>
            <c:strRef>
              <c:f>Feuil1!$C$2</c:f>
              <c:strCache>
                <c:ptCount val="1"/>
                <c:pt idx="0">
                  <c:v>Kgs</c:v>
                </c:pt>
              </c:strCache>
            </c:strRef>
          </c:tx>
          <c:spPr>
            <a:solidFill>
              <a:schemeClr val="accent3">
                <a:lumMod val="50000"/>
              </a:schemeClr>
            </a:solidFill>
            <a:ln>
              <a:noFill/>
            </a:ln>
            <a:effectLst/>
          </c:spPr>
          <c:invertIfNegative val="0"/>
          <c:dPt>
            <c:idx val="2"/>
            <c:invertIfNegative val="0"/>
            <c:bubble3D val="0"/>
            <c:spPr>
              <a:solidFill>
                <a:srgbClr val="FF0000"/>
              </a:solidFill>
              <a:ln>
                <a:noFill/>
              </a:ln>
              <a:effectLst/>
            </c:spPr>
          </c:dPt>
          <c:cat>
            <c:strRef>
              <c:f>Feuil1!$A$3:$A$14</c:f>
              <c:strCache>
                <c:ptCount val="12"/>
                <c:pt idx="0">
                  <c:v>B</c:v>
                </c:pt>
                <c:pt idx="1">
                  <c:v>A</c:v>
                </c:pt>
                <c:pt idx="2">
                  <c:v>EU 28</c:v>
                </c:pt>
                <c:pt idx="3">
                  <c:v>DN</c:v>
                </c:pt>
                <c:pt idx="4">
                  <c:v>IR</c:v>
                </c:pt>
                <c:pt idx="5">
                  <c:v>RO</c:v>
                </c:pt>
                <c:pt idx="6">
                  <c:v>NL</c:v>
                </c:pt>
                <c:pt idx="7">
                  <c:v>UK</c:v>
                </c:pt>
                <c:pt idx="8">
                  <c:v>IT</c:v>
                </c:pt>
                <c:pt idx="9">
                  <c:v>PL</c:v>
                </c:pt>
                <c:pt idx="10">
                  <c:v>F</c:v>
                </c:pt>
                <c:pt idx="11">
                  <c:v>GE</c:v>
                </c:pt>
              </c:strCache>
            </c:strRef>
          </c:cat>
          <c:val>
            <c:numRef>
              <c:f>Feuil1!$C$3:$C$14</c:f>
              <c:numCache>
                <c:formatCode>General</c:formatCode>
                <c:ptCount val="12"/>
                <c:pt idx="0">
                  <c:v>6029</c:v>
                </c:pt>
                <c:pt idx="1">
                  <c:v>6152</c:v>
                </c:pt>
                <c:pt idx="2">
                  <c:v>6627</c:v>
                </c:pt>
                <c:pt idx="3">
                  <c:v>8668</c:v>
                </c:pt>
                <c:pt idx="4">
                  <c:v>4942</c:v>
                </c:pt>
                <c:pt idx="5">
                  <c:v>3850</c:v>
                </c:pt>
                <c:pt idx="6">
                  <c:v>7477</c:v>
                </c:pt>
                <c:pt idx="7">
                  <c:v>7683</c:v>
                </c:pt>
                <c:pt idx="8">
                  <c:v>5495</c:v>
                </c:pt>
                <c:pt idx="9">
                  <c:v>5341</c:v>
                </c:pt>
                <c:pt idx="10">
                  <c:v>6501</c:v>
                </c:pt>
                <c:pt idx="11">
                  <c:v>6935</c:v>
                </c:pt>
              </c:numCache>
            </c:numRef>
          </c:val>
        </c:ser>
        <c:dLbls>
          <c:showLegendKey val="0"/>
          <c:showVal val="0"/>
          <c:showCatName val="0"/>
          <c:showSerName val="0"/>
          <c:showPercent val="0"/>
          <c:showBubbleSize val="0"/>
        </c:dLbls>
        <c:gapWidth val="219"/>
        <c:overlap val="-27"/>
        <c:axId val="-1710270048"/>
        <c:axId val="-1710268416"/>
      </c:barChart>
      <c:catAx>
        <c:axId val="-1710270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10268416"/>
        <c:crosses val="autoZero"/>
        <c:auto val="1"/>
        <c:lblAlgn val="ctr"/>
        <c:lblOffset val="100"/>
        <c:noMultiLvlLbl val="0"/>
      </c:catAx>
      <c:valAx>
        <c:axId val="-1710268416"/>
        <c:scaling>
          <c:orientation val="minMax"/>
          <c:max val="9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BE"/>
                  <a:t>N animals / Average milk production (Kgs)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17102700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fr-FR"/>
          </a:p>
        </c:txPr>
      </c:dTable>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Feuil1!$A$2</c:f>
              <c:strCache>
                <c:ptCount val="1"/>
                <c:pt idx="0">
                  <c:v>%</c:v>
                </c:pt>
              </c:strCache>
            </c:strRef>
          </c:tx>
          <c:spPr>
            <a:solidFill>
              <a:schemeClr val="accent1"/>
            </a:solidFill>
            <a:ln>
              <a:noFill/>
            </a:ln>
            <a:effectLst/>
          </c:spPr>
          <c:invertIfNegative val="0"/>
          <c:cat>
            <c:strRef>
              <c:f>Feuil1!$B$1:$K$1</c:f>
              <c:strCache>
                <c:ptCount val="10"/>
                <c:pt idx="0">
                  <c:v>FP disproportion</c:v>
                </c:pt>
                <c:pt idx="1">
                  <c:v>Abnormal positions/postures</c:v>
                </c:pt>
                <c:pt idx="2">
                  <c:v>Insuficient dilatations</c:v>
                </c:pt>
                <c:pt idx="3">
                  <c:v>Uterine inertia</c:v>
                </c:pt>
                <c:pt idx="4">
                  <c:v>Monsters</c:v>
                </c:pt>
                <c:pt idx="5">
                  <c:v>Uterine torsion</c:v>
                </c:pt>
                <c:pt idx="6">
                  <c:v>Prolapse</c:v>
                </c:pt>
                <c:pt idx="7">
                  <c:v>Pelvic fracture</c:v>
                </c:pt>
                <c:pt idx="8">
                  <c:v>Uterine rupture</c:v>
                </c:pt>
                <c:pt idx="9">
                  <c:v>Tumor</c:v>
                </c:pt>
              </c:strCache>
            </c:strRef>
          </c:cat>
          <c:val>
            <c:numRef>
              <c:f>Feuil1!$B$2:$K$2</c:f>
              <c:numCache>
                <c:formatCode>General</c:formatCode>
                <c:ptCount val="10"/>
                <c:pt idx="0">
                  <c:v>45</c:v>
                </c:pt>
                <c:pt idx="1">
                  <c:v>25</c:v>
                </c:pt>
                <c:pt idx="2">
                  <c:v>9</c:v>
                </c:pt>
                <c:pt idx="3">
                  <c:v>5</c:v>
                </c:pt>
                <c:pt idx="4">
                  <c:v>5</c:v>
                </c:pt>
                <c:pt idx="5">
                  <c:v>3</c:v>
                </c:pt>
                <c:pt idx="6">
                  <c:v>3</c:v>
                </c:pt>
                <c:pt idx="7">
                  <c:v>2</c:v>
                </c:pt>
                <c:pt idx="8">
                  <c:v>2</c:v>
                </c:pt>
                <c:pt idx="9">
                  <c:v>1</c:v>
                </c:pt>
              </c:numCache>
            </c:numRef>
          </c:val>
        </c:ser>
        <c:dLbls>
          <c:showLegendKey val="0"/>
          <c:showVal val="0"/>
          <c:showCatName val="0"/>
          <c:showSerName val="0"/>
          <c:showPercent val="0"/>
          <c:showBubbleSize val="0"/>
        </c:dLbls>
        <c:gapWidth val="219"/>
        <c:overlap val="-27"/>
        <c:axId val="-1710266784"/>
        <c:axId val="-1710262432"/>
      </c:barChart>
      <c:catAx>
        <c:axId val="-171026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710262432"/>
        <c:crosses val="autoZero"/>
        <c:auto val="1"/>
        <c:lblAlgn val="ctr"/>
        <c:lblOffset val="100"/>
        <c:noMultiLvlLbl val="0"/>
      </c:catAx>
      <c:valAx>
        <c:axId val="-1710262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710266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Feuil1!$A$5</c:f>
              <c:strCache>
                <c:ptCount val="1"/>
                <c:pt idx="0">
                  <c:v>Dairy cow (N = 3690)</c:v>
                </c:pt>
              </c:strCache>
            </c:strRef>
          </c:tx>
          <c:invertIfNegative val="0"/>
          <c:cat>
            <c:strRef>
              <c:f>Feuil1!$B$4:$C$4</c:f>
              <c:strCache>
                <c:ptCount val="2"/>
                <c:pt idx="0">
                  <c:v>21 to 30 d PP</c:v>
                </c:pt>
                <c:pt idx="1">
                  <c:v>31- to 50 d PP</c:v>
                </c:pt>
              </c:strCache>
            </c:strRef>
          </c:cat>
          <c:val>
            <c:numRef>
              <c:f>Feuil1!$B$5:$C$5</c:f>
              <c:numCache>
                <c:formatCode>General</c:formatCode>
                <c:ptCount val="2"/>
                <c:pt idx="0">
                  <c:v>30</c:v>
                </c:pt>
                <c:pt idx="1">
                  <c:v>6</c:v>
                </c:pt>
              </c:numCache>
            </c:numRef>
          </c:val>
        </c:ser>
        <c:ser>
          <c:idx val="1"/>
          <c:order val="1"/>
          <c:tx>
            <c:strRef>
              <c:f>Feuil1!$A$6</c:f>
              <c:strCache>
                <c:ptCount val="1"/>
                <c:pt idx="0">
                  <c:v>Beef cow (N = 6042)</c:v>
                </c:pt>
              </c:strCache>
            </c:strRef>
          </c:tx>
          <c:invertIfNegative val="0"/>
          <c:cat>
            <c:strRef>
              <c:f>Feuil1!$B$4:$C$4</c:f>
              <c:strCache>
                <c:ptCount val="2"/>
                <c:pt idx="0">
                  <c:v>21 to 30 d PP</c:v>
                </c:pt>
                <c:pt idx="1">
                  <c:v>31- to 50 d PP</c:v>
                </c:pt>
              </c:strCache>
            </c:strRef>
          </c:cat>
          <c:val>
            <c:numRef>
              <c:f>Feuil1!$B$6:$C$6</c:f>
              <c:numCache>
                <c:formatCode>General</c:formatCode>
                <c:ptCount val="2"/>
                <c:pt idx="0">
                  <c:v>23</c:v>
                </c:pt>
                <c:pt idx="1">
                  <c:v>6</c:v>
                </c:pt>
              </c:numCache>
            </c:numRef>
          </c:val>
        </c:ser>
        <c:dLbls>
          <c:showLegendKey val="0"/>
          <c:showVal val="0"/>
          <c:showCatName val="0"/>
          <c:showSerName val="0"/>
          <c:showPercent val="0"/>
          <c:showBubbleSize val="0"/>
        </c:dLbls>
        <c:gapWidth val="150"/>
        <c:axId val="-1710263520"/>
        <c:axId val="-1710262976"/>
      </c:barChart>
      <c:catAx>
        <c:axId val="-1710263520"/>
        <c:scaling>
          <c:orientation val="minMax"/>
        </c:scaling>
        <c:delete val="0"/>
        <c:axPos val="b"/>
        <c:numFmt formatCode="General" sourceLinked="0"/>
        <c:majorTickMark val="none"/>
        <c:minorTickMark val="none"/>
        <c:tickLblPos val="nextTo"/>
        <c:txPr>
          <a:bodyPr/>
          <a:lstStyle/>
          <a:p>
            <a:pPr>
              <a:defRPr sz="1600"/>
            </a:pPr>
            <a:endParaRPr lang="fr-FR"/>
          </a:p>
        </c:txPr>
        <c:crossAx val="-1710262976"/>
        <c:crosses val="autoZero"/>
        <c:auto val="1"/>
        <c:lblAlgn val="ctr"/>
        <c:lblOffset val="100"/>
        <c:noMultiLvlLbl val="0"/>
      </c:catAx>
      <c:valAx>
        <c:axId val="-1710262976"/>
        <c:scaling>
          <c:orientation val="minMax"/>
        </c:scaling>
        <c:delete val="0"/>
        <c:axPos val="l"/>
        <c:majorGridlines/>
        <c:numFmt formatCode="General" sourceLinked="1"/>
        <c:majorTickMark val="none"/>
        <c:minorTickMark val="none"/>
        <c:tickLblPos val="nextTo"/>
        <c:txPr>
          <a:bodyPr/>
          <a:lstStyle/>
          <a:p>
            <a:pPr>
              <a:defRPr sz="1400"/>
            </a:pPr>
            <a:endParaRPr lang="fr-FR"/>
          </a:p>
        </c:txPr>
        <c:crossAx val="-1710263520"/>
        <c:crosses val="autoZero"/>
        <c:crossBetween val="between"/>
      </c:valAx>
      <c:dTable>
        <c:showHorzBorder val="1"/>
        <c:showVertBorder val="1"/>
        <c:showOutline val="1"/>
        <c:showKeys val="1"/>
        <c:txPr>
          <a:bodyPr/>
          <a:lstStyle/>
          <a:p>
            <a:pPr rtl="0">
              <a:defRPr sz="1400"/>
            </a:pPr>
            <a:endParaRPr lang="fr-FR"/>
          </a:p>
        </c:txPr>
      </c:dTable>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barChart>
        <c:barDir val="col"/>
        <c:grouping val="clustered"/>
        <c:varyColors val="0"/>
        <c:ser>
          <c:idx val="0"/>
          <c:order val="0"/>
          <c:invertIfNegative val="0"/>
          <c:dPt>
            <c:idx val="9"/>
            <c:invertIfNegative val="0"/>
            <c:bubble3D val="0"/>
            <c:spPr>
              <a:solidFill>
                <a:srgbClr val="FF0000"/>
              </a:solidFill>
            </c:spPr>
          </c:dPt>
          <c:cat>
            <c:strRef>
              <c:f>Feuil1!$A$2:$A$11</c:f>
              <c:strCache>
                <c:ptCount val="10"/>
                <c:pt idx="0">
                  <c:v>1</c:v>
                </c:pt>
                <c:pt idx="1">
                  <c:v>2</c:v>
                </c:pt>
                <c:pt idx="2">
                  <c:v>3</c:v>
                </c:pt>
                <c:pt idx="3">
                  <c:v>4</c:v>
                </c:pt>
                <c:pt idx="4">
                  <c:v>5</c:v>
                </c:pt>
                <c:pt idx="5">
                  <c:v>6</c:v>
                </c:pt>
                <c:pt idx="6">
                  <c:v>7</c:v>
                </c:pt>
                <c:pt idx="7">
                  <c:v>8</c:v>
                </c:pt>
                <c:pt idx="8">
                  <c:v>9</c:v>
                </c:pt>
                <c:pt idx="9">
                  <c:v>Moy</c:v>
                </c:pt>
              </c:strCache>
            </c:strRef>
          </c:cat>
          <c:val>
            <c:numRef>
              <c:f>Feuil1!$B$2:$B$11</c:f>
              <c:numCache>
                <c:formatCode>General</c:formatCode>
                <c:ptCount val="10"/>
                <c:pt idx="0">
                  <c:v>9.3000000000000007</c:v>
                </c:pt>
                <c:pt idx="1">
                  <c:v>10.5</c:v>
                </c:pt>
                <c:pt idx="2">
                  <c:v>11.9</c:v>
                </c:pt>
                <c:pt idx="3">
                  <c:v>18.399999999999999</c:v>
                </c:pt>
                <c:pt idx="4">
                  <c:v>21.4</c:v>
                </c:pt>
                <c:pt idx="5">
                  <c:v>23.3</c:v>
                </c:pt>
                <c:pt idx="6">
                  <c:v>24.3</c:v>
                </c:pt>
                <c:pt idx="7">
                  <c:v>28</c:v>
                </c:pt>
                <c:pt idx="8">
                  <c:v>29.6</c:v>
                </c:pt>
                <c:pt idx="9">
                  <c:v>19.600000000000001</c:v>
                </c:pt>
              </c:numCache>
            </c:numRef>
          </c:val>
        </c:ser>
        <c:dLbls>
          <c:showLegendKey val="0"/>
          <c:showVal val="0"/>
          <c:showCatName val="0"/>
          <c:showSerName val="0"/>
          <c:showPercent val="0"/>
          <c:showBubbleSize val="0"/>
        </c:dLbls>
        <c:gapWidth val="150"/>
        <c:axId val="-1968173568"/>
        <c:axId val="-1968173024"/>
      </c:barChart>
      <c:catAx>
        <c:axId val="-1968173568"/>
        <c:scaling>
          <c:orientation val="minMax"/>
        </c:scaling>
        <c:delete val="0"/>
        <c:axPos val="b"/>
        <c:numFmt formatCode="General" sourceLinked="1"/>
        <c:majorTickMark val="out"/>
        <c:minorTickMark val="none"/>
        <c:tickLblPos val="nextTo"/>
        <c:txPr>
          <a:bodyPr/>
          <a:lstStyle/>
          <a:p>
            <a:pPr>
              <a:defRPr sz="2000"/>
            </a:pPr>
            <a:endParaRPr lang="fr-FR"/>
          </a:p>
        </c:txPr>
        <c:crossAx val="-1968173024"/>
        <c:crosses val="autoZero"/>
        <c:auto val="1"/>
        <c:lblAlgn val="ctr"/>
        <c:lblOffset val="100"/>
        <c:noMultiLvlLbl val="0"/>
      </c:catAx>
      <c:valAx>
        <c:axId val="-1968173024"/>
        <c:scaling>
          <c:orientation val="minMax"/>
        </c:scaling>
        <c:delete val="0"/>
        <c:axPos val="l"/>
        <c:majorGridlines/>
        <c:numFmt formatCode="General" sourceLinked="1"/>
        <c:majorTickMark val="out"/>
        <c:minorTickMark val="none"/>
        <c:tickLblPos val="nextTo"/>
        <c:txPr>
          <a:bodyPr/>
          <a:lstStyle/>
          <a:p>
            <a:pPr>
              <a:defRPr sz="2000"/>
            </a:pPr>
            <a:endParaRPr lang="fr-FR"/>
          </a:p>
        </c:txPr>
        <c:crossAx val="-1968173568"/>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drawing1.xml><?xml version="1.0" encoding="utf-8"?>
<c:userShapes xmlns:c="http://schemas.openxmlformats.org/drawingml/2006/chart">
  <cdr:relSizeAnchor xmlns:cdr="http://schemas.openxmlformats.org/drawingml/2006/chartDrawing">
    <cdr:from>
      <cdr:x>0.08838</cdr:x>
      <cdr:y>0.07062</cdr:y>
    </cdr:from>
    <cdr:to>
      <cdr:x>0.25631</cdr:x>
      <cdr:y>0.67427</cdr:y>
    </cdr:to>
    <cdr:sp macro="" textlink="">
      <cdr:nvSpPr>
        <cdr:cNvPr id="5" name="Rectangle 4"/>
        <cdr:cNvSpPr/>
      </cdr:nvSpPr>
      <cdr:spPr>
        <a:xfrm xmlns:a="http://schemas.openxmlformats.org/drawingml/2006/main">
          <a:off x="720080" y="372071"/>
          <a:ext cx="1368152" cy="3180383"/>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BE"/>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7EE96-518C-4C5F-905B-88674A8348D1}" type="datetimeFigureOut">
              <a:rPr lang="fr-BE" smtClean="0"/>
              <a:t>10-10-15</a:t>
            </a:fld>
            <a:endParaRPr lang="fr-BE"/>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9FDBC-4F28-4821-A00B-FE758714C6A2}" type="slidenum">
              <a:rPr lang="fr-BE" smtClean="0"/>
              <a:t>‹N°›</a:t>
            </a:fld>
            <a:endParaRPr lang="fr-BE"/>
          </a:p>
        </p:txBody>
      </p:sp>
    </p:spTree>
    <p:extLst>
      <p:ext uri="{BB962C8B-B14F-4D97-AF65-F5344CB8AC3E}">
        <p14:creationId xmlns:p14="http://schemas.microsoft.com/office/powerpoint/2010/main" val="247109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www.ms.public.lu/fr/activites/pharmacie-medicament/mise-marche-medic-veterin/rcp/p/pathozone-suspension-intramammaire.pdf" TargetMode="External"/><Relationship Id="rId3" Type="http://schemas.openxmlformats.org/officeDocument/2006/relationships/hyperlink" Target="http://www.ms.public.lu/fr/activites/pharmacie-medicament/mise-marche-medic-veterin/rcp/r/rilexine-75-cpr-chat-petit-chien.pdf" TargetMode="External"/><Relationship Id="rId7" Type="http://schemas.openxmlformats.org/officeDocument/2006/relationships/hyperlink" Target="http://www.ms.public.lu/fr/activites/pharmacie-medicament/mise-marche-medic-veterin/rcp/e/excenel-poudre-sterile.pdf"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www.ircp.anmv.anses.fr/SpcFrame.asp?Product_Identifier=CEFOVET" TargetMode="External"/><Relationship Id="rId5" Type="http://schemas.openxmlformats.org/officeDocument/2006/relationships/hyperlink" Target="http://www.aavpt.org/documents/cephapirin.pdf" TargetMode="External"/><Relationship Id="rId10" Type="http://schemas.openxmlformats.org/officeDocument/2006/relationships/hyperlink" Target="http://www.ms.public.lu/fr/activites/pharmacie-medicament/mise-marche-medic-veterin/rcp/c/cobactan-4-k-5-pr-pdre-et-solv-p-sol-inj-chevaux-bovins.pdf" TargetMode="External"/><Relationship Id="rId4" Type="http://schemas.openxmlformats.org/officeDocument/2006/relationships/hyperlink" Target="http://www.ircp.anmv.anses.fr/spc.asp?product_identifier=CEPRAVIN" TargetMode="External"/><Relationship Id="rId9" Type="http://schemas.openxmlformats.org/officeDocument/2006/relationships/hyperlink" Target="http://www.ema.europa.eu/docs/fr_FR/document_library/EPAR_-_Product_Information/veterinary/000098/WC500062067.pdf"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latin typeface="Calibri" panose="020F0502020204030204" pitchFamily="34" charset="0"/>
                <a:cs typeface="Adobe Arabic" pitchFamily="18" charset="-78"/>
              </a:rPr>
              <a:t>In 2013, </a:t>
            </a:r>
            <a:r>
              <a:rPr lang="fr-BE" dirty="0" err="1" smtClean="0">
                <a:latin typeface="Calibri" panose="020F0502020204030204" pitchFamily="34" charset="0"/>
                <a:cs typeface="Adobe Arabic" pitchFamily="18" charset="-78"/>
              </a:rPr>
              <a:t>European</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community</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counted</a:t>
            </a:r>
            <a:r>
              <a:rPr lang="fr-BE" baseline="0" dirty="0" smtClean="0">
                <a:latin typeface="Calibri" panose="020F0502020204030204" pitchFamily="34" charset="0"/>
                <a:cs typeface="Adobe Arabic" pitchFamily="18" charset="-78"/>
              </a:rPr>
              <a:t> 23,5 millions </a:t>
            </a:r>
            <a:r>
              <a:rPr lang="fr-BE" baseline="0" dirty="0" err="1" smtClean="0">
                <a:latin typeface="Calibri" panose="020F0502020204030204" pitchFamily="34" charset="0"/>
                <a:cs typeface="Adobe Arabic" pitchFamily="18" charset="-78"/>
              </a:rPr>
              <a:t>dairy</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which</a:t>
            </a:r>
            <a:r>
              <a:rPr lang="fr-BE" baseline="0" dirty="0" smtClean="0">
                <a:latin typeface="Calibri" panose="020F0502020204030204" pitchFamily="34" charset="0"/>
                <a:cs typeface="Adobe Arabic" pitchFamily="18" charset="-78"/>
              </a:rPr>
              <a:t> assume 24 % of the world production of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milk</a:t>
            </a:r>
            <a:r>
              <a:rPr lang="fr-BE" baseline="0" dirty="0" smtClean="0">
                <a:latin typeface="Calibri" panose="020F0502020204030204" pitchFamily="34" charset="0"/>
                <a:cs typeface="Adobe Arabic" pitchFamily="18" charset="-78"/>
              </a:rPr>
              <a:t>. By </a:t>
            </a:r>
            <a:r>
              <a:rPr lang="fr-BE" baseline="0" dirty="0" err="1" smtClean="0">
                <a:latin typeface="Calibri" panose="020F0502020204030204" pitchFamily="34" charset="0"/>
                <a:cs typeface="Adobe Arabic" pitchFamily="18" charset="-78"/>
              </a:rPr>
              <a:t>comparison</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North</a:t>
            </a:r>
            <a:r>
              <a:rPr lang="fr-BE" baseline="0" dirty="0" smtClean="0">
                <a:latin typeface="Calibri" panose="020F0502020204030204" pitchFamily="34" charset="0"/>
                <a:cs typeface="Adobe Arabic" pitchFamily="18" charset="-78"/>
              </a:rPr>
              <a:t> and central </a:t>
            </a:r>
            <a:r>
              <a:rPr lang="fr-BE" baseline="0" dirty="0" err="1" smtClean="0">
                <a:latin typeface="Calibri" panose="020F0502020204030204" pitchFamily="34" charset="0"/>
                <a:cs typeface="Adobe Arabic" pitchFamily="18" charset="-78"/>
              </a:rPr>
              <a:t>america</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produce</a:t>
            </a:r>
            <a:r>
              <a:rPr lang="fr-BE" baseline="0" dirty="0" smtClean="0">
                <a:latin typeface="Calibri" panose="020F0502020204030204" pitchFamily="34" charset="0"/>
                <a:cs typeface="Adobe Arabic" pitchFamily="18" charset="-78"/>
              </a:rPr>
              <a:t> 18 % of the world production. 44 % of the </a:t>
            </a:r>
            <a:r>
              <a:rPr lang="fr-BE" baseline="0" dirty="0" err="1" smtClean="0">
                <a:latin typeface="Calibri" panose="020F0502020204030204" pitchFamily="34" charset="0"/>
                <a:cs typeface="Adobe Arabic" pitchFamily="18" charset="-78"/>
              </a:rPr>
              <a:t>european</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were</a:t>
            </a:r>
            <a:r>
              <a:rPr lang="fr-BE" baseline="0" dirty="0" smtClean="0">
                <a:latin typeface="Calibri" panose="020F0502020204030204" pitchFamily="34" charset="0"/>
                <a:cs typeface="Adobe Arabic" pitchFamily="18" charset="-78"/>
              </a:rPr>
              <a:t> in Germany, France and </a:t>
            </a:r>
            <a:r>
              <a:rPr lang="fr-BE" baseline="0" dirty="0" err="1" smtClean="0">
                <a:latin typeface="Calibri" panose="020F0502020204030204" pitchFamily="34" charset="0"/>
                <a:cs typeface="Adobe Arabic" pitchFamily="18" charset="-78"/>
              </a:rPr>
              <a:t>Poland</a:t>
            </a:r>
            <a:r>
              <a:rPr lang="fr-BE" baseline="0" dirty="0" smtClean="0">
                <a:latin typeface="Calibri" panose="020F0502020204030204" pitchFamily="34" charset="0"/>
                <a:cs typeface="Adobe Arabic" pitchFamily="18" charset="-78"/>
              </a:rPr>
              <a:t>.  In Europe, the total </a:t>
            </a:r>
            <a:r>
              <a:rPr lang="fr-BE" baseline="0" dirty="0" err="1" smtClean="0">
                <a:latin typeface="Calibri" panose="020F0502020204030204" pitchFamily="34" charset="0"/>
                <a:cs typeface="Adobe Arabic" pitchFamily="18" charset="-78"/>
              </a:rPr>
              <a:t>average</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milk</a:t>
            </a:r>
            <a:r>
              <a:rPr lang="fr-BE" baseline="0" dirty="0" smtClean="0">
                <a:latin typeface="Calibri" panose="020F0502020204030204" pitchFamily="34" charset="0"/>
                <a:cs typeface="Adobe Arabic" pitchFamily="18" charset="-78"/>
              </a:rPr>
              <a:t> production </a:t>
            </a:r>
            <a:r>
              <a:rPr lang="fr-BE" baseline="0" dirty="0" err="1" smtClean="0">
                <a:latin typeface="Calibri" panose="020F0502020204030204" pitchFamily="34" charset="0"/>
                <a:cs typeface="Adobe Arabic" pitchFamily="18" charset="-78"/>
              </a:rPr>
              <a:t>was</a:t>
            </a:r>
            <a:r>
              <a:rPr lang="fr-BE" baseline="0" dirty="0" smtClean="0">
                <a:latin typeface="Calibri" panose="020F0502020204030204" pitchFamily="34" charset="0"/>
                <a:cs typeface="Adobe Arabic" pitchFamily="18" charset="-78"/>
              </a:rPr>
              <a:t> 6627 </a:t>
            </a:r>
            <a:r>
              <a:rPr lang="fr-BE" baseline="0" dirty="0" err="1" smtClean="0">
                <a:latin typeface="Calibri" panose="020F0502020204030204" pitchFamily="34" charset="0"/>
                <a:cs typeface="Adobe Arabic" pitchFamily="18" charset="-78"/>
              </a:rPr>
              <a:t>kgs</a:t>
            </a:r>
            <a:r>
              <a:rPr lang="fr-BE" baseline="0" dirty="0" smtClean="0">
                <a:latin typeface="Calibri" panose="020F0502020204030204" pitchFamily="34" charset="0"/>
                <a:cs typeface="Adobe Arabic" pitchFamily="18" charset="-78"/>
              </a:rPr>
              <a:t> of </a:t>
            </a:r>
            <a:r>
              <a:rPr lang="fr-BE" baseline="0" dirty="0" err="1" smtClean="0">
                <a:latin typeface="Calibri" panose="020F0502020204030204" pitchFamily="34" charset="0"/>
                <a:cs typeface="Adobe Arabic" pitchFamily="18" charset="-78"/>
              </a:rPr>
              <a:t>milk</a:t>
            </a:r>
            <a:r>
              <a:rPr lang="fr-BE" baseline="0" dirty="0" smtClean="0">
                <a:latin typeface="Calibri" panose="020F0502020204030204" pitchFamily="34" charset="0"/>
                <a:cs typeface="Adobe Arabic" pitchFamily="18" charset="-78"/>
              </a:rPr>
              <a:t>  per </a:t>
            </a:r>
            <a:r>
              <a:rPr lang="fr-BE" baseline="0" dirty="0" err="1" smtClean="0">
                <a:latin typeface="Calibri" panose="020F0502020204030204" pitchFamily="34" charset="0"/>
                <a:cs typeface="Adobe Arabic" pitchFamily="18" charset="-78"/>
              </a:rPr>
              <a:t>cow</a:t>
            </a:r>
            <a:r>
              <a:rPr lang="fr-BE" baseline="0" dirty="0" smtClean="0">
                <a:latin typeface="Calibri" panose="020F0502020204030204" pitchFamily="34" charset="0"/>
                <a:cs typeface="Adobe Arabic" pitchFamily="18" charset="-78"/>
              </a:rPr>
              <a:t> and per </a:t>
            </a:r>
            <a:r>
              <a:rPr lang="fr-BE" baseline="0" dirty="0" err="1" smtClean="0">
                <a:latin typeface="Calibri" panose="020F0502020204030204" pitchFamily="34" charset="0"/>
                <a:cs typeface="Adobe Arabic" pitchFamily="18" charset="-78"/>
              </a:rPr>
              <a:t>year</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Such</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average</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covers</a:t>
            </a:r>
            <a:r>
              <a:rPr lang="fr-BE" baseline="0" dirty="0" smtClean="0">
                <a:latin typeface="Calibri" panose="020F0502020204030204" pitchFamily="34" charset="0"/>
                <a:cs typeface="Adobe Arabic" pitchFamily="18" charset="-78"/>
              </a:rPr>
              <a:t> large </a:t>
            </a:r>
            <a:r>
              <a:rPr lang="fr-BE" baseline="0" dirty="0" err="1" smtClean="0">
                <a:latin typeface="Calibri" panose="020F0502020204030204" pitchFamily="34" charset="0"/>
                <a:cs typeface="Adobe Arabic" pitchFamily="18" charset="-78"/>
              </a:rPr>
              <a:t>differences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between</a:t>
            </a:r>
            <a:r>
              <a:rPr lang="fr-BE" baseline="0" dirty="0" smtClean="0">
                <a:latin typeface="Calibri" panose="020F0502020204030204" pitchFamily="34" charset="0"/>
                <a:cs typeface="Adobe Arabic" pitchFamily="18" charset="-78"/>
              </a:rPr>
              <a:t> the </a:t>
            </a:r>
            <a:r>
              <a:rPr lang="fr-BE" baseline="0" dirty="0" err="1" smtClean="0">
                <a:latin typeface="Calibri" panose="020F0502020204030204" pitchFamily="34" charset="0"/>
                <a:cs typeface="Adobe Arabic" pitchFamily="18" charset="-78"/>
              </a:rPr>
              <a:t>different</a:t>
            </a:r>
            <a:r>
              <a:rPr lang="fr-BE" baseline="0" dirty="0" smtClean="0">
                <a:latin typeface="Calibri" panose="020F0502020204030204" pitchFamily="34" charset="0"/>
                <a:cs typeface="Adobe Arabic" pitchFamily="18" charset="-78"/>
              </a:rPr>
              <a:t> countries. For exemple, a </a:t>
            </a:r>
            <a:r>
              <a:rPr lang="fr-BE" baseline="0" dirty="0" err="1" smtClean="0">
                <a:latin typeface="Calibri" panose="020F0502020204030204" pitchFamily="34" charset="0"/>
                <a:cs typeface="Adobe Arabic" pitchFamily="18" charset="-78"/>
              </a:rPr>
              <a:t>difference</a:t>
            </a:r>
            <a:r>
              <a:rPr lang="fr-BE" baseline="0" dirty="0" smtClean="0">
                <a:latin typeface="Calibri" panose="020F0502020204030204" pitchFamily="34" charset="0"/>
                <a:cs typeface="Adobe Arabic" pitchFamily="18" charset="-78"/>
              </a:rPr>
              <a:t> of 3327 </a:t>
            </a:r>
            <a:r>
              <a:rPr lang="fr-BE" baseline="0" dirty="0" err="1" smtClean="0">
                <a:latin typeface="Calibri" panose="020F0502020204030204" pitchFamily="34" charset="0"/>
                <a:cs typeface="Adobe Arabic" pitchFamily="18" charset="-78"/>
              </a:rPr>
              <a:t>kgs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is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observed</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between</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danish</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(8667 </a:t>
            </a:r>
            <a:r>
              <a:rPr lang="fr-BE" baseline="0" dirty="0" err="1" smtClean="0">
                <a:latin typeface="Calibri" panose="020F0502020204030204" pitchFamily="34" charset="0"/>
                <a:cs typeface="Adobe Arabic" pitchFamily="18" charset="-78"/>
              </a:rPr>
              <a:t>kgs</a:t>
            </a:r>
            <a:r>
              <a:rPr lang="fr-BE" baseline="0" dirty="0" smtClean="0">
                <a:latin typeface="Calibri" panose="020F0502020204030204" pitchFamily="34" charset="0"/>
                <a:cs typeface="Adobe Arabic" pitchFamily="18" charset="-78"/>
              </a:rPr>
              <a:t>) and </a:t>
            </a:r>
            <a:r>
              <a:rPr lang="fr-BE" baseline="0" dirty="0" err="1" smtClean="0">
                <a:latin typeface="Calibri" panose="020F0502020204030204" pitchFamily="34" charset="0"/>
                <a:cs typeface="Adobe Arabic" pitchFamily="18" charset="-78"/>
              </a:rPr>
              <a:t>polish</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cows</a:t>
            </a:r>
            <a:r>
              <a:rPr lang="fr-BE" baseline="0" dirty="0" smtClean="0">
                <a:latin typeface="Calibri" panose="020F0502020204030204" pitchFamily="34" charset="0"/>
                <a:cs typeface="Adobe Arabic" pitchFamily="18" charset="-78"/>
              </a:rPr>
              <a:t> (5341 </a:t>
            </a:r>
            <a:r>
              <a:rPr lang="fr-BE" baseline="0" dirty="0" err="1" smtClean="0">
                <a:latin typeface="Calibri" panose="020F0502020204030204" pitchFamily="34" charset="0"/>
                <a:cs typeface="Adobe Arabic" pitchFamily="18" charset="-78"/>
              </a:rPr>
              <a:t>kgs</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Such</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differences</a:t>
            </a:r>
            <a:r>
              <a:rPr lang="fr-BE" baseline="0" dirty="0" smtClean="0">
                <a:latin typeface="Calibri" panose="020F0502020204030204" pitchFamily="34" charset="0"/>
                <a:cs typeface="Adobe Arabic" pitchFamily="18" charset="-78"/>
              </a:rPr>
              <a:t> ca </a:t>
            </a:r>
            <a:r>
              <a:rPr lang="fr-BE" baseline="0" dirty="0" err="1" smtClean="0">
                <a:latin typeface="Calibri" panose="020F0502020204030204" pitchFamily="34" charset="0"/>
                <a:cs typeface="Adobe Arabic" pitchFamily="18" charset="-78"/>
              </a:rPr>
              <a:t>be</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explained</a:t>
            </a:r>
            <a:r>
              <a:rPr lang="fr-BE" baseline="0" dirty="0" smtClean="0">
                <a:latin typeface="Calibri" panose="020F0502020204030204" pitchFamily="34" charset="0"/>
                <a:cs typeface="Adobe Arabic" pitchFamily="18" charset="-78"/>
              </a:rPr>
              <a:t> by </a:t>
            </a:r>
            <a:r>
              <a:rPr lang="fr-BE" baseline="0" dirty="0" err="1" smtClean="0">
                <a:latin typeface="Calibri" panose="020F0502020204030204" pitchFamily="34" charset="0"/>
                <a:cs typeface="Adobe Arabic" pitchFamily="18" charset="-78"/>
              </a:rPr>
              <a:t>differences</a:t>
            </a:r>
            <a:r>
              <a:rPr lang="fr-BE" baseline="0" dirty="0" smtClean="0">
                <a:latin typeface="Calibri" panose="020F0502020204030204" pitchFamily="34" charset="0"/>
                <a:cs typeface="Adobe Arabic" pitchFamily="18" charset="-78"/>
              </a:rPr>
              <a:t> in </a:t>
            </a:r>
            <a:r>
              <a:rPr lang="fr-BE" baseline="0" dirty="0" err="1" smtClean="0">
                <a:latin typeface="Calibri" panose="020F0502020204030204" pitchFamily="34" charset="0"/>
                <a:cs typeface="Adobe Arabic" pitchFamily="18" charset="-78"/>
              </a:rPr>
              <a:t>genetic</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nutritionnal</a:t>
            </a:r>
            <a:r>
              <a:rPr lang="fr-BE" baseline="0" dirty="0" smtClean="0">
                <a:latin typeface="Calibri" panose="020F0502020204030204" pitchFamily="34" charset="0"/>
                <a:cs typeface="Adobe Arabic" pitchFamily="18" charset="-78"/>
              </a:rPr>
              <a:t> ressources and management </a:t>
            </a:r>
            <a:r>
              <a:rPr lang="fr-BE" baseline="0" dirty="0" err="1" smtClean="0">
                <a:latin typeface="Calibri" panose="020F0502020204030204" pitchFamily="34" charset="0"/>
                <a:cs typeface="Adobe Arabic" pitchFamily="18" charset="-78"/>
              </a:rPr>
              <a:t>including</a:t>
            </a:r>
            <a:r>
              <a:rPr lang="fr-BE" baseline="0" dirty="0" smtClean="0">
                <a:latin typeface="Calibri" panose="020F0502020204030204" pitchFamily="34" charset="0"/>
                <a:cs typeface="Adobe Arabic" pitchFamily="18" charset="-78"/>
              </a:rPr>
              <a:t> the </a:t>
            </a:r>
            <a:r>
              <a:rPr lang="fr-BE" baseline="0" dirty="0" err="1" smtClean="0">
                <a:latin typeface="Calibri" panose="020F0502020204030204" pitchFamily="34" charset="0"/>
                <a:cs typeface="Adobe Arabic" pitchFamily="18" charset="-78"/>
              </a:rPr>
              <a:t>capacities</a:t>
            </a:r>
            <a:r>
              <a:rPr lang="fr-BE" baseline="0" dirty="0" smtClean="0">
                <a:latin typeface="Calibri" panose="020F0502020204030204" pitchFamily="34" charset="0"/>
                <a:cs typeface="Adobe Arabic" pitchFamily="18" charset="-78"/>
              </a:rPr>
              <a:t> of the </a:t>
            </a:r>
            <a:r>
              <a:rPr lang="fr-BE" baseline="0" dirty="0" err="1" smtClean="0">
                <a:latin typeface="Calibri" panose="020F0502020204030204" pitchFamily="34" charset="0"/>
                <a:cs typeface="Adobe Arabic" pitchFamily="18" charset="-78"/>
              </a:rPr>
              <a:t>farmers</a:t>
            </a:r>
            <a:r>
              <a:rPr lang="fr-BE" baseline="0" dirty="0" smtClean="0">
                <a:latin typeface="Calibri" panose="020F0502020204030204" pitchFamily="34" charset="0"/>
                <a:cs typeface="Adobe Arabic" pitchFamily="18" charset="-78"/>
              </a:rPr>
              <a:t> and </a:t>
            </a:r>
            <a:r>
              <a:rPr lang="fr-BE" baseline="0" dirty="0" err="1" smtClean="0">
                <a:latin typeface="Calibri" panose="020F0502020204030204" pitchFamily="34" charset="0"/>
                <a:cs typeface="Adobe Arabic" pitchFamily="18" charset="-78"/>
              </a:rPr>
              <a:t>veterinarian</a:t>
            </a:r>
            <a:r>
              <a:rPr lang="fr-BE" baseline="0" dirty="0" smtClean="0">
                <a:latin typeface="Calibri" panose="020F0502020204030204" pitchFamily="34" charset="0"/>
                <a:cs typeface="Adobe Arabic" pitchFamily="18" charset="-78"/>
              </a:rPr>
              <a:t> to </a:t>
            </a:r>
            <a:r>
              <a:rPr lang="fr-BE" baseline="0" dirty="0" err="1" smtClean="0">
                <a:latin typeface="Calibri" panose="020F0502020204030204" pitchFamily="34" charset="0"/>
                <a:cs typeface="Adobe Arabic" pitchFamily="18" charset="-78"/>
              </a:rPr>
              <a:t>prevent</a:t>
            </a:r>
            <a:r>
              <a:rPr lang="fr-BE" baseline="0" dirty="0" smtClean="0">
                <a:latin typeface="Calibri" panose="020F0502020204030204" pitchFamily="34" charset="0"/>
                <a:cs typeface="Adobe Arabic" pitchFamily="18" charset="-78"/>
              </a:rPr>
              <a:t> and </a:t>
            </a:r>
            <a:r>
              <a:rPr lang="fr-BE" baseline="0" dirty="0" err="1" smtClean="0">
                <a:latin typeface="Calibri" panose="020F0502020204030204" pitchFamily="34" charset="0"/>
                <a:cs typeface="Adobe Arabic" pitchFamily="18" charset="-78"/>
              </a:rPr>
              <a:t>treat</a:t>
            </a:r>
            <a:r>
              <a:rPr lang="fr-BE" baseline="0" dirty="0" smtClean="0">
                <a:latin typeface="Calibri" panose="020F0502020204030204" pitchFamily="34" charset="0"/>
                <a:cs typeface="Adobe Arabic" pitchFamily="18" charset="-78"/>
              </a:rPr>
              <a:t> the </a:t>
            </a:r>
            <a:r>
              <a:rPr lang="fr-BE" baseline="0" dirty="0" err="1" smtClean="0">
                <a:latin typeface="Calibri" panose="020F0502020204030204" pitchFamily="34" charset="0"/>
                <a:cs typeface="Adobe Arabic" pitchFamily="18" charset="-78"/>
              </a:rPr>
              <a:t>different</a:t>
            </a:r>
            <a:r>
              <a:rPr lang="fr-BE" baseline="0" dirty="0" smtClean="0">
                <a:latin typeface="Calibri" panose="020F0502020204030204" pitchFamily="34" charset="0"/>
                <a:cs typeface="Adobe Arabic" pitchFamily="18" charset="-78"/>
              </a:rPr>
              <a:t> pathologies </a:t>
            </a:r>
            <a:r>
              <a:rPr lang="fr-BE" baseline="0" dirty="0" err="1" smtClean="0">
                <a:latin typeface="Calibri" panose="020F0502020204030204" pitchFamily="34" charset="0"/>
                <a:cs typeface="Adobe Arabic" pitchFamily="18" charset="-78"/>
              </a:rPr>
              <a:t>responsibles</a:t>
            </a:r>
            <a:r>
              <a:rPr lang="fr-BE" baseline="0" dirty="0" smtClean="0">
                <a:latin typeface="Calibri" panose="020F0502020204030204" pitchFamily="34" charset="0"/>
                <a:cs typeface="Adobe Arabic" pitchFamily="18" charset="-78"/>
              </a:rPr>
              <a:t> of the </a:t>
            </a:r>
            <a:r>
              <a:rPr lang="fr-BE" baseline="0" dirty="0" err="1" smtClean="0">
                <a:latin typeface="Calibri" panose="020F0502020204030204" pitchFamily="34" charset="0"/>
                <a:cs typeface="Adobe Arabic" pitchFamily="18" charset="-78"/>
              </a:rPr>
              <a:t>well</a:t>
            </a:r>
            <a:r>
              <a:rPr lang="fr-BE" baseline="0" dirty="0" smtClean="0">
                <a:latin typeface="Calibri" panose="020F0502020204030204" pitchFamily="34" charset="0"/>
                <a:cs typeface="Adobe Arabic" pitchFamily="18" charset="-78"/>
              </a:rPr>
              <a:t> </a:t>
            </a:r>
            <a:r>
              <a:rPr lang="fr-BE" baseline="0" dirty="0" err="1" smtClean="0">
                <a:latin typeface="Calibri" panose="020F0502020204030204" pitchFamily="34" charset="0"/>
                <a:cs typeface="Adobe Arabic" pitchFamily="18" charset="-78"/>
              </a:rPr>
              <a:t>being</a:t>
            </a:r>
            <a:r>
              <a:rPr lang="fr-BE" baseline="0" dirty="0" smtClean="0">
                <a:latin typeface="Calibri" panose="020F0502020204030204" pitchFamily="34" charset="0"/>
                <a:cs typeface="Adobe Arabic" pitchFamily="18" charset="-78"/>
              </a:rPr>
              <a:t> of the </a:t>
            </a:r>
            <a:r>
              <a:rPr lang="fr-BE" baseline="0" dirty="0" err="1" smtClean="0">
                <a:latin typeface="Calibri" panose="020F0502020204030204" pitchFamily="34" charset="0"/>
                <a:cs typeface="Adobe Arabic" pitchFamily="18" charset="-78"/>
              </a:rPr>
              <a:t>animals</a:t>
            </a:r>
            <a:r>
              <a:rPr lang="fr-BE" baseline="0" dirty="0" smtClean="0">
                <a:latin typeface="Calibri" panose="020F0502020204030204" pitchFamily="34" charset="0"/>
                <a:cs typeface="Adobe Arabic" pitchFamily="18" charset="-78"/>
              </a:rPr>
              <a:t>.  </a:t>
            </a:r>
            <a:endParaRPr lang="fr-BE" dirty="0">
              <a:latin typeface="Calibri" panose="020F0502020204030204" pitchFamily="34" charset="0"/>
              <a:cs typeface="Adobe Arabic" pitchFamily="18" charset="-78"/>
            </a:endParaRPr>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6</a:t>
            </a:fld>
            <a:endParaRPr lang="fr-BE"/>
          </a:p>
        </p:txBody>
      </p:sp>
    </p:spTree>
    <p:extLst>
      <p:ext uri="{BB962C8B-B14F-4D97-AF65-F5344CB8AC3E}">
        <p14:creationId xmlns:p14="http://schemas.microsoft.com/office/powerpoint/2010/main" val="1800121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During</a:t>
            </a:r>
            <a:r>
              <a:rPr lang="fr-BE" dirty="0" smtClean="0"/>
              <a:t> the </a:t>
            </a:r>
            <a:r>
              <a:rPr lang="fr-BE" dirty="0" err="1" smtClean="0"/>
              <a:t>uterine</a:t>
            </a:r>
            <a:r>
              <a:rPr lang="fr-BE" baseline="0" dirty="0" smtClean="0"/>
              <a:t> involution the </a:t>
            </a:r>
            <a:r>
              <a:rPr lang="fr-BE" baseline="0" dirty="0" err="1" smtClean="0"/>
              <a:t>quantitity</a:t>
            </a:r>
            <a:r>
              <a:rPr lang="fr-BE" baseline="0" dirty="0" smtClean="0"/>
              <a:t> of </a:t>
            </a:r>
            <a:r>
              <a:rPr lang="fr-BE" baseline="0" dirty="0" err="1" smtClean="0"/>
              <a:t>collagen</a:t>
            </a:r>
            <a:r>
              <a:rPr lang="fr-BE" baseline="0" dirty="0" smtClean="0"/>
              <a:t> </a:t>
            </a:r>
            <a:r>
              <a:rPr lang="fr-BE" baseline="0" dirty="0" err="1" smtClean="0"/>
              <a:t>is</a:t>
            </a:r>
            <a:r>
              <a:rPr lang="fr-BE" baseline="0" dirty="0" smtClean="0"/>
              <a:t> </a:t>
            </a:r>
            <a:r>
              <a:rPr lang="fr-BE" baseline="0" dirty="0" err="1" smtClean="0"/>
              <a:t>progressively</a:t>
            </a:r>
            <a:r>
              <a:rPr lang="fr-BE" baseline="0" dirty="0" smtClean="0"/>
              <a:t> </a:t>
            </a:r>
            <a:r>
              <a:rPr lang="fr-BE" baseline="0" dirty="0" err="1" smtClean="0"/>
              <a:t>reduced</a:t>
            </a:r>
            <a:r>
              <a:rPr lang="fr-BE" baseline="0" dirty="0" smtClean="0"/>
              <a:t>. </a:t>
            </a:r>
          </a:p>
          <a:p>
            <a:r>
              <a:rPr lang="fr-BE" baseline="0" dirty="0" err="1" smtClean="0"/>
              <a:t>Many</a:t>
            </a:r>
            <a:r>
              <a:rPr lang="fr-BE" baseline="0" dirty="0" smtClean="0"/>
              <a:t> hormonal changes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seen</a:t>
            </a:r>
            <a:r>
              <a:rPr lang="fr-BE" baseline="0" dirty="0" smtClean="0"/>
              <a:t> </a:t>
            </a:r>
            <a:r>
              <a:rPr lang="fr-BE" baseline="0" dirty="0" err="1" smtClean="0"/>
              <a:t>during</a:t>
            </a:r>
            <a:r>
              <a:rPr lang="fr-BE" baseline="0" dirty="0" smtClean="0"/>
              <a:t> the involution </a:t>
            </a:r>
            <a:r>
              <a:rPr lang="fr-BE" baseline="0" dirty="0" err="1" smtClean="0"/>
              <a:t>period</a:t>
            </a:r>
            <a:r>
              <a:rPr lang="fr-BE" baseline="0" dirty="0" smtClean="0"/>
              <a:t>. </a:t>
            </a:r>
            <a:r>
              <a:rPr lang="fr-BE" baseline="0" dirty="0" err="1" smtClean="0"/>
              <a:t>Prostaglandins</a:t>
            </a:r>
            <a:r>
              <a:rPr lang="fr-BE" baseline="0" dirty="0" smtClean="0"/>
              <a:t> come </a:t>
            </a:r>
            <a:r>
              <a:rPr lang="fr-BE" baseline="0" dirty="0" err="1" smtClean="0"/>
              <a:t>mainly</a:t>
            </a:r>
            <a:r>
              <a:rPr lang="fr-BE" baseline="0" dirty="0" smtClean="0"/>
              <a:t> </a:t>
            </a:r>
            <a:r>
              <a:rPr lang="fr-BE" baseline="0" dirty="0" err="1" smtClean="0"/>
              <a:t>from</a:t>
            </a:r>
            <a:r>
              <a:rPr lang="fr-BE" baseline="0" dirty="0" smtClean="0"/>
              <a:t> the </a:t>
            </a:r>
            <a:r>
              <a:rPr lang="fr-BE" baseline="0" dirty="0" err="1" smtClean="0"/>
              <a:t>uterus</a:t>
            </a:r>
            <a:r>
              <a:rPr lang="fr-BE" baseline="0" dirty="0" smtClean="0"/>
              <a:t>. </a:t>
            </a:r>
            <a:r>
              <a:rPr lang="fr-BE" baseline="0" dirty="0" err="1" smtClean="0"/>
              <a:t>Some</a:t>
            </a:r>
            <a:r>
              <a:rPr lang="fr-BE" baseline="0" dirty="0" smtClean="0"/>
              <a:t> of </a:t>
            </a:r>
            <a:r>
              <a:rPr lang="fr-BE" baseline="0" dirty="0" err="1" smtClean="0"/>
              <a:t>them</a:t>
            </a:r>
            <a:r>
              <a:rPr lang="fr-BE" baseline="0" dirty="0" smtClean="0"/>
              <a:t> </a:t>
            </a:r>
            <a:r>
              <a:rPr lang="fr-BE" baseline="0" dirty="0" err="1" smtClean="0"/>
              <a:t>like</a:t>
            </a:r>
            <a:r>
              <a:rPr lang="fr-BE" baseline="0" dirty="0" smtClean="0"/>
              <a:t> </a:t>
            </a:r>
            <a:r>
              <a:rPr lang="fr-BE" baseline="0" dirty="0" err="1" smtClean="0"/>
              <a:t>PGF</a:t>
            </a:r>
            <a:r>
              <a:rPr lang="fr-BE" baseline="0" dirty="0" smtClean="0"/>
              <a:t> and </a:t>
            </a:r>
            <a:r>
              <a:rPr lang="fr-BE" baseline="0" dirty="0" err="1" smtClean="0"/>
              <a:t>leucotrienes</a:t>
            </a:r>
            <a:r>
              <a:rPr lang="fr-BE" baseline="0" dirty="0" smtClean="0"/>
              <a:t> </a:t>
            </a:r>
            <a:r>
              <a:rPr lang="fr-BE" baseline="0" dirty="0" err="1" smtClean="0"/>
              <a:t>promotes</a:t>
            </a:r>
            <a:r>
              <a:rPr lang="fr-BE" baseline="0" dirty="0" smtClean="0"/>
              <a:t> the involution. </a:t>
            </a:r>
            <a:r>
              <a:rPr lang="fr-BE" baseline="0" dirty="0" err="1" smtClean="0"/>
              <a:t>Others</a:t>
            </a:r>
            <a:r>
              <a:rPr lang="fr-BE" baseline="0" dirty="0" smtClean="0"/>
              <a:t> </a:t>
            </a:r>
            <a:r>
              <a:rPr lang="fr-BE" baseline="0" dirty="0" err="1" smtClean="0"/>
              <a:t>like</a:t>
            </a:r>
            <a:r>
              <a:rPr lang="fr-BE" baseline="0" dirty="0" smtClean="0"/>
              <a:t> </a:t>
            </a:r>
            <a:r>
              <a:rPr lang="fr-BE" baseline="0" dirty="0" err="1" smtClean="0"/>
              <a:t>PGE</a:t>
            </a:r>
            <a:r>
              <a:rPr lang="fr-BE" baseline="0" dirty="0" smtClean="0"/>
              <a:t>, </a:t>
            </a:r>
            <a:r>
              <a:rPr lang="fr-BE" baseline="0" dirty="0" err="1" smtClean="0"/>
              <a:t>decreasing</a:t>
            </a:r>
            <a:r>
              <a:rPr lang="fr-BE" baseline="0" dirty="0" smtClean="0"/>
              <a:t> the </a:t>
            </a:r>
            <a:r>
              <a:rPr lang="fr-BE" baseline="0" dirty="0" err="1" smtClean="0"/>
              <a:t>immunity</a:t>
            </a:r>
            <a:r>
              <a:rPr lang="fr-BE" baseline="0" dirty="0" smtClean="0"/>
              <a:t> and </a:t>
            </a:r>
            <a:r>
              <a:rPr lang="fr-BE" baseline="0" dirty="0" err="1" smtClean="0"/>
              <a:t>activity</a:t>
            </a:r>
            <a:r>
              <a:rPr lang="fr-BE" baseline="0" dirty="0" smtClean="0"/>
              <a:t> of leucocytes as </a:t>
            </a:r>
            <a:r>
              <a:rPr lang="fr-BE" baseline="0" dirty="0" err="1" smtClean="0"/>
              <a:t>well</a:t>
            </a:r>
            <a:r>
              <a:rPr lang="fr-BE" baseline="0" dirty="0" smtClean="0"/>
              <a:t> as the contractions </a:t>
            </a:r>
            <a:r>
              <a:rPr lang="fr-BE" baseline="0" dirty="0" err="1" smtClean="0"/>
              <a:t>increase</a:t>
            </a:r>
            <a:r>
              <a:rPr lang="fr-BE" baseline="0" dirty="0" smtClean="0"/>
              <a:t> the </a:t>
            </a:r>
            <a:r>
              <a:rPr lang="fr-BE" baseline="0" dirty="0" err="1" smtClean="0"/>
              <a:t>risk</a:t>
            </a:r>
            <a:r>
              <a:rPr lang="fr-BE" baseline="0" dirty="0" smtClean="0"/>
              <a:t> of </a:t>
            </a:r>
            <a:r>
              <a:rPr lang="fr-BE" baseline="0" dirty="0" err="1" smtClean="0"/>
              <a:t>uterine</a:t>
            </a:r>
            <a:r>
              <a:rPr lang="fr-BE" baseline="0" dirty="0" smtClean="0"/>
              <a:t> involution </a:t>
            </a:r>
            <a:r>
              <a:rPr lang="fr-BE" baseline="0" dirty="0" err="1" smtClean="0"/>
              <a:t>delay</a:t>
            </a:r>
            <a:r>
              <a:rPr lang="fr-BE" baseline="0" dirty="0" smtClean="0"/>
              <a:t>. Othe hormones </a:t>
            </a:r>
            <a:r>
              <a:rPr lang="fr-BE" baseline="0" dirty="0" err="1" smtClean="0"/>
              <a:t>like</a:t>
            </a:r>
            <a:r>
              <a:rPr lang="fr-BE" baseline="0" dirty="0" smtClean="0"/>
              <a:t> </a:t>
            </a:r>
            <a:r>
              <a:rPr lang="fr-BE" baseline="0" dirty="0" err="1" smtClean="0"/>
              <a:t>oestrogens</a:t>
            </a:r>
            <a:r>
              <a:rPr lang="fr-BE" baseline="0" dirty="0" smtClean="0"/>
              <a:t> and </a:t>
            </a:r>
            <a:r>
              <a:rPr lang="fr-BE" baseline="0" dirty="0" err="1" smtClean="0"/>
              <a:t>progesterone</a:t>
            </a:r>
            <a:r>
              <a:rPr lang="fr-BE" baseline="0" dirty="0" smtClean="0"/>
              <a:t> come </a:t>
            </a:r>
            <a:r>
              <a:rPr lang="fr-BE" baseline="0" dirty="0" err="1" smtClean="0"/>
              <a:t>from</a:t>
            </a:r>
            <a:r>
              <a:rPr lang="fr-BE" baseline="0" dirty="0" smtClean="0"/>
              <a:t> the </a:t>
            </a:r>
            <a:r>
              <a:rPr lang="fr-BE" baseline="0" dirty="0" err="1" smtClean="0"/>
              <a:t>ovary</a:t>
            </a:r>
            <a:r>
              <a:rPr lang="fr-BE" baseline="0" dirty="0" smtClean="0"/>
              <a:t>. The first are </a:t>
            </a:r>
            <a:r>
              <a:rPr lang="fr-BE" baseline="0" dirty="0" err="1" smtClean="0"/>
              <a:t>stimulates</a:t>
            </a:r>
            <a:r>
              <a:rPr lang="fr-BE" baseline="0" dirty="0" smtClean="0"/>
              <a:t> the </a:t>
            </a:r>
            <a:r>
              <a:rPr lang="fr-BE" baseline="0" dirty="0" err="1" smtClean="0"/>
              <a:t>uterine</a:t>
            </a:r>
            <a:r>
              <a:rPr lang="fr-BE" baseline="0" dirty="0" smtClean="0"/>
              <a:t> </a:t>
            </a:r>
            <a:r>
              <a:rPr lang="fr-BE" baseline="0" dirty="0" err="1" smtClean="0"/>
              <a:t>defense</a:t>
            </a:r>
            <a:r>
              <a:rPr lang="fr-BE" baseline="0" dirty="0" smtClean="0"/>
              <a:t> </a:t>
            </a:r>
            <a:r>
              <a:rPr lang="fr-BE" baseline="0" dirty="0" err="1" smtClean="0"/>
              <a:t>mechanism</a:t>
            </a:r>
            <a:r>
              <a:rPr lang="fr-BE" baseline="0" dirty="0" smtClean="0"/>
              <a:t>. </a:t>
            </a:r>
            <a:r>
              <a:rPr lang="fr-BE" baseline="0" dirty="0" err="1" smtClean="0"/>
              <a:t>It’s</a:t>
            </a:r>
            <a:r>
              <a:rPr lang="fr-BE" baseline="0" dirty="0" smtClean="0"/>
              <a:t> not </a:t>
            </a:r>
            <a:r>
              <a:rPr lang="fr-BE" baseline="0" dirty="0" err="1" smtClean="0"/>
              <a:t>true</a:t>
            </a:r>
            <a:r>
              <a:rPr lang="fr-BE" baseline="0" dirty="0" smtClean="0"/>
              <a:t> for </a:t>
            </a:r>
            <a:r>
              <a:rPr lang="fr-BE" baseline="0" dirty="0" err="1" smtClean="0"/>
              <a:t>progesterone</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19</a:t>
            </a:fld>
            <a:endParaRPr lang="fr-BE"/>
          </a:p>
        </p:txBody>
      </p:sp>
    </p:spTree>
    <p:extLst>
      <p:ext uri="{BB962C8B-B14F-4D97-AF65-F5344CB8AC3E}">
        <p14:creationId xmlns:p14="http://schemas.microsoft.com/office/powerpoint/2010/main" val="423011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err="1" smtClean="0"/>
              <a:t>From</a:t>
            </a:r>
            <a:r>
              <a:rPr lang="fr-BE" dirty="0" smtClean="0"/>
              <a:t> a </a:t>
            </a:r>
            <a:r>
              <a:rPr lang="fr-BE" dirty="0" err="1" smtClean="0"/>
              <a:t>clinical</a:t>
            </a:r>
            <a:r>
              <a:rPr lang="fr-BE" dirty="0" smtClean="0"/>
              <a:t> point of </a:t>
            </a:r>
            <a:r>
              <a:rPr lang="fr-BE" dirty="0" err="1" smtClean="0"/>
              <a:t>view</a:t>
            </a:r>
            <a:r>
              <a:rPr lang="fr-BE" dirty="0" smtClean="0"/>
              <a:t>, </a:t>
            </a:r>
            <a:r>
              <a:rPr lang="fr-BE" dirty="0" err="1" smtClean="0"/>
              <a:t>uterine</a:t>
            </a:r>
            <a:r>
              <a:rPr lang="fr-BE" dirty="0" smtClean="0"/>
              <a:t> involution </a:t>
            </a:r>
            <a:r>
              <a:rPr lang="fr-BE" dirty="0" err="1" smtClean="0"/>
              <a:t>delay</a:t>
            </a:r>
            <a:r>
              <a:rPr lang="fr-BE" dirty="0" smtClean="0"/>
              <a:t> </a:t>
            </a:r>
            <a:r>
              <a:rPr lang="fr-BE" dirty="0" err="1" smtClean="0"/>
              <a:t>can</a:t>
            </a:r>
            <a:r>
              <a:rPr lang="fr-BE" dirty="0" smtClean="0"/>
              <a:t> </a:t>
            </a:r>
            <a:r>
              <a:rPr lang="fr-BE" dirty="0" err="1" smtClean="0"/>
              <a:t>be</a:t>
            </a:r>
            <a:r>
              <a:rPr lang="fr-BE" dirty="0" smtClean="0"/>
              <a:t> </a:t>
            </a:r>
            <a:r>
              <a:rPr lang="fr-BE" dirty="0" err="1" smtClean="0"/>
              <a:t>diagnosed</a:t>
            </a:r>
            <a:r>
              <a:rPr lang="fr-BE" dirty="0" smtClean="0"/>
              <a:t> by the </a:t>
            </a:r>
            <a:r>
              <a:rPr lang="fr-BE" sz="1200" dirty="0" smtClean="0"/>
              <a:t>palpation of one or </a:t>
            </a:r>
            <a:r>
              <a:rPr lang="fr-BE" sz="1200" dirty="0" err="1" smtClean="0"/>
              <a:t>both</a:t>
            </a:r>
            <a:r>
              <a:rPr lang="fr-BE" sz="1200" dirty="0" smtClean="0"/>
              <a:t> </a:t>
            </a:r>
            <a:r>
              <a:rPr lang="fr-BE" sz="1200" dirty="0" err="1" smtClean="0"/>
              <a:t>uterine</a:t>
            </a:r>
            <a:r>
              <a:rPr lang="fr-BE" sz="1200" dirty="0" smtClean="0"/>
              <a:t> </a:t>
            </a:r>
            <a:r>
              <a:rPr lang="fr-BE" sz="1200" dirty="0" err="1" smtClean="0"/>
              <a:t>horns</a:t>
            </a:r>
            <a:r>
              <a:rPr lang="fr-BE" sz="1200" dirty="0" smtClean="0"/>
              <a:t> </a:t>
            </a:r>
            <a:r>
              <a:rPr lang="fr-BE" sz="1200" dirty="0" err="1" smtClean="0"/>
              <a:t>with</a:t>
            </a:r>
            <a:r>
              <a:rPr lang="fr-BE" sz="1200" dirty="0" smtClean="0"/>
              <a:t> a </a:t>
            </a:r>
            <a:r>
              <a:rPr lang="fr-BE" sz="1200" dirty="0" err="1" smtClean="0"/>
              <a:t>diameter</a:t>
            </a:r>
            <a:r>
              <a:rPr lang="fr-BE" sz="1200" dirty="0" smtClean="0"/>
              <a:t> &gt; 5 cm more </a:t>
            </a:r>
            <a:r>
              <a:rPr lang="fr-BE" sz="1200" dirty="0" err="1" smtClean="0"/>
              <a:t>than</a:t>
            </a:r>
            <a:r>
              <a:rPr lang="fr-BE" sz="1200" dirty="0" smtClean="0"/>
              <a:t> 30 </a:t>
            </a:r>
            <a:r>
              <a:rPr lang="fr-BE" sz="1200" dirty="0" err="1" smtClean="0"/>
              <a:t>days</a:t>
            </a:r>
            <a:r>
              <a:rPr lang="fr-BE" sz="1200" dirty="0" smtClean="0"/>
              <a:t> </a:t>
            </a:r>
            <a:r>
              <a:rPr lang="fr-BE" sz="1200" dirty="0" err="1" smtClean="0"/>
              <a:t>postcalving</a:t>
            </a:r>
            <a:r>
              <a:rPr lang="fr-BE" sz="1200" dirty="0" smtClean="0"/>
              <a:t>.</a:t>
            </a:r>
            <a:r>
              <a:rPr lang="fr-BE" sz="1200" baseline="0" dirty="0" smtClean="0"/>
              <a:t> </a:t>
            </a:r>
            <a:endParaRPr lang="fr-BE" sz="1200" dirty="0" smtClean="0"/>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20</a:t>
            </a:fld>
            <a:endParaRPr lang="fr-BE"/>
          </a:p>
        </p:txBody>
      </p:sp>
    </p:spTree>
    <p:extLst>
      <p:ext uri="{BB962C8B-B14F-4D97-AF65-F5344CB8AC3E}">
        <p14:creationId xmlns:p14="http://schemas.microsoft.com/office/powerpoint/2010/main" val="254953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Four </a:t>
            </a:r>
            <a:r>
              <a:rPr lang="fr-BE" dirty="0" err="1" smtClean="0"/>
              <a:t>kinds</a:t>
            </a:r>
            <a:r>
              <a:rPr lang="fr-BE" dirty="0" smtClean="0"/>
              <a:t> of </a:t>
            </a:r>
            <a:r>
              <a:rPr lang="fr-BE" dirty="0" err="1" smtClean="0"/>
              <a:t>uterine</a:t>
            </a:r>
            <a:r>
              <a:rPr lang="fr-BE" baseline="0" dirty="0" smtClean="0"/>
              <a:t> infections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distinguished</a:t>
            </a:r>
            <a:r>
              <a:rPr lang="fr-BE" baseline="0" dirty="0" smtClean="0"/>
              <a:t> : </a:t>
            </a:r>
            <a:r>
              <a:rPr lang="fr-BE" baseline="0" dirty="0" err="1" smtClean="0"/>
              <a:t>puerperal</a:t>
            </a:r>
            <a:r>
              <a:rPr lang="fr-BE" baseline="0" dirty="0" smtClean="0"/>
              <a:t>/acute </a:t>
            </a:r>
            <a:r>
              <a:rPr lang="fr-BE" baseline="0" dirty="0" err="1" smtClean="0"/>
              <a:t>metritis</a:t>
            </a:r>
            <a:r>
              <a:rPr lang="fr-BE" baseline="0" dirty="0" smtClean="0"/>
              <a:t>, </a:t>
            </a:r>
            <a:r>
              <a:rPr lang="fr-BE" baseline="0" dirty="0" err="1" smtClean="0"/>
              <a:t>clincial</a:t>
            </a:r>
            <a:r>
              <a:rPr lang="fr-BE" baseline="0" dirty="0" smtClean="0"/>
              <a:t> and </a:t>
            </a:r>
            <a:r>
              <a:rPr lang="fr-BE" baseline="0" dirty="0" err="1" smtClean="0"/>
              <a:t>subclinical</a:t>
            </a:r>
            <a:r>
              <a:rPr lang="fr-BE" baseline="0" dirty="0" smtClean="0"/>
              <a:t> </a:t>
            </a:r>
            <a:r>
              <a:rPr lang="fr-BE" baseline="0" dirty="0" err="1" smtClean="0"/>
              <a:t>endometrits</a:t>
            </a:r>
            <a:r>
              <a:rPr lang="fr-BE" baseline="0" dirty="0" smtClean="0"/>
              <a:t> and </a:t>
            </a:r>
            <a:r>
              <a:rPr lang="fr-BE" baseline="0" dirty="0" err="1" smtClean="0"/>
              <a:t>pyometra</a:t>
            </a:r>
            <a:r>
              <a:rPr lang="fr-B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Acute </a:t>
            </a:r>
            <a:r>
              <a:rPr lang="fr-BE" dirty="0" err="1" smtClean="0"/>
              <a:t>puerperal</a:t>
            </a:r>
            <a:r>
              <a:rPr lang="fr-BE" dirty="0" smtClean="0"/>
              <a:t> </a:t>
            </a:r>
            <a:r>
              <a:rPr lang="fr-BE" dirty="0" err="1" smtClean="0"/>
              <a:t>metritis</a:t>
            </a:r>
            <a:r>
              <a:rPr lang="fr-BE" baseline="0" dirty="0" smtClean="0"/>
              <a:t> (APM) </a:t>
            </a:r>
            <a:r>
              <a:rPr lang="fr-BE" baseline="0" dirty="0" err="1" smtClean="0"/>
              <a:t>is</a:t>
            </a:r>
            <a:r>
              <a:rPr lang="fr-BE" baseline="0" dirty="0" smtClean="0"/>
              <a:t> </a:t>
            </a:r>
            <a:r>
              <a:rPr lang="fr-BE" baseline="0" dirty="0" err="1" smtClean="0"/>
              <a:t>defined</a:t>
            </a:r>
            <a:r>
              <a:rPr lang="fr-BE" baseline="0" dirty="0" smtClean="0"/>
              <a:t> as an </a:t>
            </a:r>
            <a:r>
              <a:rPr lang="fr-BE" baseline="0" dirty="0" err="1" smtClean="0"/>
              <a:t>uterine</a:t>
            </a:r>
            <a:r>
              <a:rPr lang="fr-BE" baseline="0" dirty="0" smtClean="0"/>
              <a:t> infection </a:t>
            </a:r>
            <a:r>
              <a:rPr lang="fr-BE" baseline="0" dirty="0" err="1" smtClean="0"/>
              <a:t>appearing</a:t>
            </a:r>
            <a:r>
              <a:rPr lang="fr-BE" baseline="0" dirty="0" smtClean="0"/>
              <a:t> </a:t>
            </a:r>
            <a:r>
              <a:rPr lang="fr-BE" baseline="0" dirty="0" err="1" smtClean="0"/>
              <a:t>during</a:t>
            </a:r>
            <a:r>
              <a:rPr lang="fr-BE" baseline="0" dirty="0" smtClean="0"/>
              <a:t> the first 21 </a:t>
            </a:r>
            <a:r>
              <a:rPr lang="fr-BE" baseline="0" dirty="0" err="1" smtClean="0"/>
              <a:t>days</a:t>
            </a:r>
            <a:r>
              <a:rPr lang="fr-BE" baseline="0" dirty="0" smtClean="0"/>
              <a:t> postpartum. The </a:t>
            </a:r>
            <a:r>
              <a:rPr lang="fr-BE" baseline="0" dirty="0" err="1" smtClean="0"/>
              <a:t>clinical</a:t>
            </a:r>
            <a:r>
              <a:rPr lang="fr-BE" baseline="0" dirty="0" smtClean="0"/>
              <a:t> </a:t>
            </a:r>
            <a:r>
              <a:rPr lang="fr-BE" baseline="0" dirty="0" err="1" smtClean="0"/>
              <a:t>signs</a:t>
            </a:r>
            <a:r>
              <a:rPr lang="fr-BE" baseline="0" dirty="0" smtClean="0"/>
              <a:t> are </a:t>
            </a:r>
            <a:r>
              <a:rPr lang="fr-BE" baseline="0" dirty="0" err="1" smtClean="0"/>
              <a:t>general</a:t>
            </a:r>
            <a:r>
              <a:rPr lang="fr-BE" baseline="0" dirty="0" smtClean="0"/>
              <a:t> </a:t>
            </a:r>
            <a:r>
              <a:rPr lang="fr-BE" sz="1200" baseline="0" dirty="0" smtClean="0"/>
              <a:t>(</a:t>
            </a:r>
            <a:r>
              <a:rPr lang="fr-BE" sz="1200" baseline="0" dirty="0" err="1" smtClean="0"/>
              <a:t>p</a:t>
            </a:r>
            <a:r>
              <a:rPr lang="fr-BE" sz="1200" dirty="0" err="1" smtClean="0"/>
              <a:t>yrexia</a:t>
            </a:r>
            <a:r>
              <a:rPr lang="fr-BE" sz="1200" dirty="0" smtClean="0"/>
              <a:t> more</a:t>
            </a:r>
            <a:r>
              <a:rPr lang="fr-BE" sz="1200" baseline="0" dirty="0" smtClean="0"/>
              <a:t> than,</a:t>
            </a:r>
            <a:r>
              <a:rPr lang="fr-BE" sz="1200" dirty="0" smtClean="0"/>
              <a:t>39.5°C, </a:t>
            </a:r>
            <a:r>
              <a:rPr lang="fr-BE" sz="1200" dirty="0" err="1" smtClean="0"/>
              <a:t>dullness</a:t>
            </a:r>
            <a:r>
              <a:rPr lang="fr-BE" sz="1200" dirty="0" smtClean="0"/>
              <a:t>, </a:t>
            </a:r>
            <a:r>
              <a:rPr lang="fr-BE" sz="1200" dirty="0" err="1" smtClean="0"/>
              <a:t>inappetance</a:t>
            </a:r>
            <a:r>
              <a:rPr lang="fr-BE" sz="1200" dirty="0" smtClean="0"/>
              <a:t>, </a:t>
            </a:r>
            <a:r>
              <a:rPr lang="fr-BE" sz="1200" dirty="0" err="1" smtClean="0"/>
              <a:t>anorexia</a:t>
            </a:r>
            <a:r>
              <a:rPr lang="fr-BE" sz="1200" dirty="0" smtClean="0"/>
              <a:t>, </a:t>
            </a:r>
            <a:r>
              <a:rPr lang="fr-BE" sz="1200" dirty="0" err="1" smtClean="0"/>
              <a:t>reduced</a:t>
            </a:r>
            <a:r>
              <a:rPr lang="fr-BE" sz="1200" dirty="0" smtClean="0"/>
              <a:t> </a:t>
            </a:r>
            <a:r>
              <a:rPr lang="fr-BE" sz="1200" dirty="0" err="1" smtClean="0"/>
              <a:t>milk</a:t>
            </a:r>
            <a:r>
              <a:rPr lang="fr-BE" sz="1200" dirty="0" smtClean="0"/>
              <a:t> </a:t>
            </a:r>
            <a:r>
              <a:rPr lang="fr-BE" sz="1200" dirty="0" err="1" smtClean="0"/>
              <a:t>yield</a:t>
            </a:r>
            <a:r>
              <a:rPr lang="fr-BE" sz="1200" dirty="0" smtClean="0"/>
              <a:t>)</a:t>
            </a:r>
            <a:r>
              <a:rPr lang="fr-BE" baseline="0" dirty="0" smtClean="0"/>
              <a:t>and / or local (</a:t>
            </a:r>
            <a:r>
              <a:rPr lang="fr-BE" sz="1200" dirty="0" err="1" smtClean="0"/>
              <a:t>Fetid</a:t>
            </a:r>
            <a:r>
              <a:rPr lang="fr-BE" sz="1200" dirty="0" smtClean="0"/>
              <a:t> </a:t>
            </a:r>
            <a:r>
              <a:rPr lang="fr-BE" sz="1200" dirty="0" err="1" smtClean="0"/>
              <a:t>red-brown</a:t>
            </a:r>
            <a:r>
              <a:rPr lang="fr-BE" sz="1200" dirty="0" smtClean="0"/>
              <a:t> </a:t>
            </a:r>
            <a:r>
              <a:rPr lang="fr-BE" sz="1200" dirty="0" err="1" smtClean="0"/>
              <a:t>watery</a:t>
            </a:r>
            <a:r>
              <a:rPr lang="fr-BE" sz="1200" dirty="0" smtClean="0"/>
              <a:t> </a:t>
            </a:r>
            <a:r>
              <a:rPr lang="fr-BE" sz="1200" dirty="0" err="1" smtClean="0"/>
              <a:t>uterine</a:t>
            </a:r>
            <a:r>
              <a:rPr lang="fr-BE" sz="1200" dirty="0" smtClean="0"/>
              <a:t> </a:t>
            </a:r>
            <a:r>
              <a:rPr lang="fr-BE" sz="1200" dirty="0" err="1" smtClean="0"/>
              <a:t>discharge</a:t>
            </a:r>
            <a:r>
              <a:rPr lang="fr-BE" sz="1200" dirty="0" smtClean="0"/>
              <a:t>, </a:t>
            </a:r>
            <a:r>
              <a:rPr lang="fr-BE" sz="1200" dirty="0" err="1" smtClean="0"/>
              <a:t>enlarged</a:t>
            </a:r>
            <a:r>
              <a:rPr lang="fr-BE" sz="1200" dirty="0" smtClean="0"/>
              <a:t> </a:t>
            </a:r>
            <a:r>
              <a:rPr lang="fr-BE" sz="1200" dirty="0" err="1" smtClean="0"/>
              <a:t>uterus</a:t>
            </a:r>
            <a:r>
              <a:rPr lang="fr-BE" sz="1200" dirty="0" smtClean="0"/>
              <a:t>, persistance of the </a:t>
            </a:r>
            <a:r>
              <a:rPr lang="fr-BE" sz="1200" dirty="0" err="1" smtClean="0"/>
              <a:t>uterine</a:t>
            </a:r>
            <a:r>
              <a:rPr lang="fr-BE" sz="1200" dirty="0" smtClean="0"/>
              <a:t> thrill). </a:t>
            </a:r>
          </a:p>
          <a:p>
            <a:pPr marL="0" marR="0" indent="0" algn="l" defTabSz="914400" rtl="0" eaLnBrk="1" fontAlgn="auto" latinLnBrk="0" hangingPunct="1">
              <a:lnSpc>
                <a:spcPct val="100000"/>
              </a:lnSpc>
              <a:spcBef>
                <a:spcPts val="0"/>
              </a:spcBef>
              <a:spcAft>
                <a:spcPts val="0"/>
              </a:spcAft>
              <a:buClrTx/>
              <a:buSzTx/>
              <a:buFontTx/>
              <a:buNone/>
              <a:tabLst/>
              <a:defRPr/>
            </a:pPr>
            <a:r>
              <a:rPr lang="fr-BE" sz="1200" dirty="0" err="1" smtClean="0"/>
              <a:t>Clinical</a:t>
            </a:r>
            <a:r>
              <a:rPr lang="fr-BE" sz="1200" dirty="0" smtClean="0"/>
              <a:t> </a:t>
            </a:r>
            <a:r>
              <a:rPr lang="fr-BE" sz="1200" dirty="0" err="1" smtClean="0"/>
              <a:t>endometritis</a:t>
            </a:r>
            <a:r>
              <a:rPr lang="fr-BE" sz="1200" dirty="0" smtClean="0"/>
              <a:t> </a:t>
            </a:r>
            <a:r>
              <a:rPr lang="fr-BE" sz="1200" dirty="0" err="1" smtClean="0"/>
              <a:t>results</a:t>
            </a:r>
            <a:r>
              <a:rPr lang="fr-BE" sz="1200" dirty="0" smtClean="0"/>
              <a:t> in</a:t>
            </a:r>
            <a:r>
              <a:rPr lang="fr-BE" sz="1200" baseline="0" dirty="0" smtClean="0"/>
              <a:t> local </a:t>
            </a:r>
            <a:r>
              <a:rPr lang="fr-BE" sz="1200" baseline="0" dirty="0" err="1" smtClean="0"/>
              <a:t>signs</a:t>
            </a:r>
            <a:r>
              <a:rPr lang="fr-BE" sz="1200" baseline="0" dirty="0" smtClean="0"/>
              <a:t> </a:t>
            </a:r>
            <a:r>
              <a:rPr lang="fr-BE" sz="1200" baseline="0" dirty="0" err="1" smtClean="0"/>
              <a:t>only</a:t>
            </a:r>
            <a:r>
              <a:rPr lang="fr-BE" sz="1200" baseline="0" dirty="0" smtClean="0"/>
              <a:t> visible </a:t>
            </a:r>
            <a:r>
              <a:rPr lang="fr-BE" sz="1200" baseline="0" dirty="0" err="1" smtClean="0"/>
              <a:t>after</a:t>
            </a:r>
            <a:r>
              <a:rPr lang="fr-BE" sz="1200" baseline="0" dirty="0" smtClean="0"/>
              <a:t> </a:t>
            </a:r>
            <a:r>
              <a:rPr lang="fr-BE" sz="1200" baseline="0" dirty="0" err="1" smtClean="0"/>
              <a:t>day</a:t>
            </a:r>
            <a:r>
              <a:rPr lang="fr-BE" sz="1200" baseline="0" dirty="0" smtClean="0"/>
              <a:t> 21. A </a:t>
            </a:r>
            <a:r>
              <a:rPr lang="fr-BE" sz="1200" baseline="0" dirty="0" err="1" smtClean="0"/>
              <a:t>uterine</a:t>
            </a:r>
            <a:r>
              <a:rPr lang="fr-BE" sz="1200" baseline="0" dirty="0" smtClean="0"/>
              <a:t> </a:t>
            </a:r>
            <a:r>
              <a:rPr lang="fr-BE" sz="1200" baseline="0" dirty="0" err="1" smtClean="0"/>
              <a:t>discharge</a:t>
            </a:r>
            <a:r>
              <a:rPr lang="fr-BE" sz="1200" baseline="0" dirty="0" smtClean="0"/>
              <a:t> </a:t>
            </a:r>
            <a:r>
              <a:rPr lang="fr-BE" sz="1200" baseline="0" dirty="0" err="1" smtClean="0"/>
              <a:t>can</a:t>
            </a:r>
            <a:r>
              <a:rPr lang="fr-BE" sz="1200" baseline="0" dirty="0" smtClean="0"/>
              <a:t> </a:t>
            </a:r>
            <a:r>
              <a:rPr lang="fr-BE" sz="1200" baseline="0" dirty="0" err="1" smtClean="0"/>
              <a:t>be</a:t>
            </a:r>
            <a:r>
              <a:rPr lang="fr-BE" sz="1200" baseline="0" dirty="0" smtClean="0"/>
              <a:t> </a:t>
            </a:r>
            <a:r>
              <a:rPr lang="fr-BE" sz="1200" baseline="0" dirty="0" err="1" smtClean="0"/>
              <a:t>seen</a:t>
            </a:r>
            <a:r>
              <a:rPr lang="fr-BE" sz="1200" baseline="0" dirty="0" smtClean="0"/>
              <a:t> and </a:t>
            </a:r>
            <a:r>
              <a:rPr lang="fr-BE" sz="1200" baseline="0" dirty="0" err="1" smtClean="0"/>
              <a:t>scored</a:t>
            </a:r>
            <a:r>
              <a:rPr lang="fr-BE" sz="1200" baseline="0" dirty="0" smtClean="0"/>
              <a:t> </a:t>
            </a:r>
            <a:r>
              <a:rPr lang="fr-BE" sz="1200" baseline="0" dirty="0" err="1" smtClean="0"/>
              <a:t>according</a:t>
            </a:r>
            <a:r>
              <a:rPr lang="fr-BE" sz="1200" baseline="0" dirty="0" smtClean="0"/>
              <a:t> to the </a:t>
            </a:r>
            <a:r>
              <a:rPr lang="fr-BE" sz="1200" baseline="0" dirty="0" err="1" smtClean="0"/>
              <a:t>amount</a:t>
            </a:r>
            <a:r>
              <a:rPr lang="fr-BE" sz="1200" baseline="0" dirty="0" smtClean="0"/>
              <a:t> of pus (pus more </a:t>
            </a:r>
            <a:r>
              <a:rPr lang="fr-BE" sz="1200" baseline="0" dirty="0" err="1" smtClean="0"/>
              <a:t>than</a:t>
            </a:r>
            <a:r>
              <a:rPr lang="fr-BE" sz="1200" baseline="0" dirty="0" smtClean="0"/>
              <a:t> 50 %, mucopus if 50 % of pus and 50 % of mucus and flakes of pus if &lt; 50 % of pus. </a:t>
            </a:r>
          </a:p>
          <a:p>
            <a:pPr marL="0" indent="0">
              <a:buFontTx/>
              <a:buNone/>
            </a:pPr>
            <a:r>
              <a:rPr lang="fr-BE" sz="1200" baseline="0" dirty="0" smtClean="0"/>
              <a:t>In case of </a:t>
            </a:r>
            <a:r>
              <a:rPr lang="fr-BE" sz="1200" baseline="0" dirty="0" err="1" smtClean="0"/>
              <a:t>subclinical</a:t>
            </a:r>
            <a:r>
              <a:rPr lang="fr-BE" sz="1200" baseline="0" dirty="0" smtClean="0"/>
              <a:t> </a:t>
            </a:r>
            <a:r>
              <a:rPr lang="fr-BE" sz="1200" baseline="0" dirty="0" err="1" smtClean="0"/>
              <a:t>endometritis</a:t>
            </a:r>
            <a:r>
              <a:rPr lang="fr-BE" sz="1200" baseline="0" dirty="0" smtClean="0"/>
              <a:t>, n</a:t>
            </a:r>
            <a:r>
              <a:rPr lang="fr-BE" sz="1200" dirty="0" smtClean="0"/>
              <a:t>o </a:t>
            </a:r>
            <a:r>
              <a:rPr lang="fr-BE" sz="1200" dirty="0" err="1" smtClean="0"/>
              <a:t>clinical</a:t>
            </a:r>
            <a:r>
              <a:rPr lang="fr-BE" sz="1200" dirty="0" smtClean="0"/>
              <a:t> </a:t>
            </a:r>
            <a:r>
              <a:rPr lang="fr-BE" sz="1200" dirty="0" err="1" smtClean="0"/>
              <a:t>signs</a:t>
            </a:r>
            <a:r>
              <a:rPr lang="fr-BE" sz="1200" dirty="0" smtClean="0"/>
              <a:t> are visible. There </a:t>
            </a:r>
            <a:r>
              <a:rPr lang="fr-BE" sz="1200" dirty="0" err="1" smtClean="0"/>
              <a:t>is</a:t>
            </a:r>
            <a:r>
              <a:rPr lang="fr-BE" sz="1200" dirty="0" smtClean="0"/>
              <a:t> inflammation</a:t>
            </a:r>
            <a:r>
              <a:rPr lang="fr-BE" sz="1200" baseline="0" dirty="0" smtClean="0"/>
              <a:t> of </a:t>
            </a:r>
            <a:r>
              <a:rPr lang="fr-BE" sz="1200" baseline="0" dirty="0" err="1" smtClean="0"/>
              <a:t>endometrium</a:t>
            </a:r>
            <a:r>
              <a:rPr lang="fr-BE" sz="1200" baseline="0" dirty="0" smtClean="0"/>
              <a:t> </a:t>
            </a:r>
            <a:r>
              <a:rPr lang="fr-BE" sz="1200" baseline="0" dirty="0" err="1" smtClean="0"/>
              <a:t>without</a:t>
            </a:r>
            <a:r>
              <a:rPr lang="fr-BE" sz="1200" baseline="0" dirty="0" smtClean="0"/>
              <a:t> </a:t>
            </a:r>
            <a:r>
              <a:rPr lang="fr-BE" sz="1200" dirty="0" smtClean="0"/>
              <a:t>purulent </a:t>
            </a:r>
            <a:r>
              <a:rPr lang="fr-BE" sz="1200" dirty="0" err="1" smtClean="0"/>
              <a:t>material</a:t>
            </a:r>
            <a:r>
              <a:rPr lang="fr-BE" sz="1200" dirty="0" smtClean="0"/>
              <a:t> in the </a:t>
            </a:r>
            <a:r>
              <a:rPr lang="fr-BE" sz="1200" dirty="0" err="1" smtClean="0"/>
              <a:t>vagina</a:t>
            </a:r>
            <a:r>
              <a:rPr lang="fr-BE" sz="1200" dirty="0" smtClean="0"/>
              <a:t>. </a:t>
            </a:r>
            <a:r>
              <a:rPr lang="fr-BE" sz="1200" dirty="0" err="1" smtClean="0"/>
              <a:t>His</a:t>
            </a:r>
            <a:r>
              <a:rPr lang="fr-BE" sz="1200" dirty="0" smtClean="0"/>
              <a:t> </a:t>
            </a:r>
            <a:r>
              <a:rPr lang="fr-BE" sz="1200" dirty="0" err="1" smtClean="0"/>
              <a:t>diagnosis</a:t>
            </a:r>
            <a:r>
              <a:rPr lang="fr-BE" sz="1200" dirty="0" smtClean="0"/>
              <a:t> </a:t>
            </a:r>
            <a:r>
              <a:rPr lang="fr-BE" sz="1200" dirty="0" err="1" smtClean="0"/>
              <a:t>can</a:t>
            </a:r>
            <a:r>
              <a:rPr lang="fr-BE" sz="1200" dirty="0" smtClean="0"/>
              <a:t> </a:t>
            </a:r>
            <a:r>
              <a:rPr lang="fr-BE" sz="1200" dirty="0" err="1" smtClean="0"/>
              <a:t>be</a:t>
            </a:r>
            <a:r>
              <a:rPr lang="fr-BE" sz="1200" dirty="0" smtClean="0"/>
              <a:t> made </a:t>
            </a:r>
            <a:r>
              <a:rPr lang="fr-BE" sz="1200" dirty="0" err="1" smtClean="0"/>
              <a:t>counting</a:t>
            </a:r>
            <a:r>
              <a:rPr lang="fr-BE" sz="1200" dirty="0" smtClean="0"/>
              <a:t> the </a:t>
            </a:r>
            <a:r>
              <a:rPr lang="fr-BE" sz="1200" dirty="0" err="1" smtClean="0"/>
              <a:t>percentages</a:t>
            </a:r>
            <a:r>
              <a:rPr lang="fr-BE" sz="1200" dirty="0" smtClean="0"/>
              <a:t> of neutrophiles in a </a:t>
            </a:r>
            <a:r>
              <a:rPr lang="fr-BE" sz="1200" dirty="0" err="1" smtClean="0"/>
              <a:t>sampling</a:t>
            </a:r>
            <a:r>
              <a:rPr lang="fr-BE" sz="1200" dirty="0" smtClean="0"/>
              <a:t> </a:t>
            </a:r>
            <a:r>
              <a:rPr lang="fr-BE" sz="1200" dirty="0" err="1" smtClean="0"/>
              <a:t>done</a:t>
            </a:r>
            <a:r>
              <a:rPr lang="fr-BE" sz="1200" dirty="0" smtClean="0"/>
              <a:t> </a:t>
            </a:r>
            <a:r>
              <a:rPr lang="fr-BE" sz="1200" dirty="0" err="1" smtClean="0"/>
              <a:t>into</a:t>
            </a:r>
            <a:r>
              <a:rPr lang="fr-BE" sz="1200" dirty="0" smtClean="0"/>
              <a:t> the </a:t>
            </a:r>
            <a:r>
              <a:rPr lang="fr-BE" sz="1200" dirty="0" err="1" smtClean="0"/>
              <a:t>uterine</a:t>
            </a:r>
            <a:r>
              <a:rPr lang="fr-BE" sz="1200" dirty="0" smtClean="0"/>
              <a:t> </a:t>
            </a:r>
            <a:r>
              <a:rPr lang="fr-BE" sz="1200" dirty="0" err="1" smtClean="0"/>
              <a:t>cavity</a:t>
            </a:r>
            <a:r>
              <a:rPr lang="fr-BE" sz="1200" dirty="0" smtClean="0"/>
              <a:t>. </a:t>
            </a:r>
          </a:p>
          <a:p>
            <a:pPr marL="0" indent="0">
              <a:buFontTx/>
              <a:buNone/>
            </a:pPr>
            <a:r>
              <a:rPr lang="fr-BE" sz="1200" dirty="0" err="1" smtClean="0"/>
              <a:t>Pyometra</a:t>
            </a:r>
            <a:r>
              <a:rPr lang="fr-BE" sz="1200" dirty="0" smtClean="0"/>
              <a:t> </a:t>
            </a:r>
            <a:r>
              <a:rPr lang="fr-BE" sz="1200" dirty="0" err="1" smtClean="0"/>
              <a:t>is</a:t>
            </a:r>
            <a:r>
              <a:rPr lang="fr-BE" sz="1200" dirty="0" smtClean="0"/>
              <a:t> an accumulation of purulent or muco-purulent </a:t>
            </a:r>
            <a:r>
              <a:rPr lang="fr-BE" sz="1200" dirty="0" err="1" smtClean="0"/>
              <a:t>material</a:t>
            </a:r>
            <a:r>
              <a:rPr lang="fr-BE" sz="1200" dirty="0" smtClean="0"/>
              <a:t> in the </a:t>
            </a:r>
            <a:r>
              <a:rPr lang="fr-BE" sz="1200" dirty="0" err="1" smtClean="0"/>
              <a:t>uterus</a:t>
            </a:r>
            <a:r>
              <a:rPr lang="fr-BE" sz="1200" dirty="0" smtClean="0"/>
              <a:t>. The </a:t>
            </a:r>
            <a:r>
              <a:rPr lang="fr-BE" sz="1200" dirty="0" err="1" smtClean="0"/>
              <a:t>cervix</a:t>
            </a:r>
            <a:r>
              <a:rPr lang="fr-BE" sz="1200" baseline="0" dirty="0" smtClean="0"/>
              <a:t> </a:t>
            </a:r>
            <a:r>
              <a:rPr lang="fr-BE" sz="1200" baseline="0" dirty="0" err="1" smtClean="0"/>
              <a:t>is</a:t>
            </a:r>
            <a:r>
              <a:rPr lang="fr-BE" sz="1200" baseline="0" dirty="0" smtClean="0"/>
              <a:t> or not open. The </a:t>
            </a:r>
            <a:r>
              <a:rPr lang="fr-BE" sz="1200" baseline="0" dirty="0" err="1" smtClean="0"/>
              <a:t>uterus</a:t>
            </a:r>
            <a:r>
              <a:rPr lang="fr-BE" sz="1200" baseline="0" dirty="0" smtClean="0"/>
              <a:t> </a:t>
            </a:r>
            <a:r>
              <a:rPr lang="fr-BE" sz="1200" baseline="0" dirty="0" err="1" smtClean="0"/>
              <a:t>is</a:t>
            </a:r>
            <a:r>
              <a:rPr lang="fr-BE" sz="1200" baseline="0" dirty="0" smtClean="0"/>
              <a:t> </a:t>
            </a:r>
            <a:r>
              <a:rPr lang="fr-BE" sz="1200" baseline="0" dirty="0" err="1" smtClean="0"/>
              <a:t>enlarged</a:t>
            </a:r>
            <a:r>
              <a:rPr lang="fr-BE" sz="1200" baseline="0" dirty="0" smtClean="0"/>
              <a:t>. </a:t>
            </a:r>
            <a:r>
              <a:rPr lang="fr-BE" sz="1200" baseline="0" dirty="0" err="1" smtClean="0"/>
              <a:t>Such</a:t>
            </a:r>
            <a:r>
              <a:rPr lang="fr-BE" sz="1200" baseline="0" dirty="0" smtClean="0"/>
              <a:t> </a:t>
            </a:r>
            <a:r>
              <a:rPr lang="fr-BE" sz="1200" baseline="0" dirty="0" err="1" smtClean="0"/>
              <a:t>uterine</a:t>
            </a:r>
            <a:r>
              <a:rPr lang="fr-BE" sz="1200" baseline="0" dirty="0" smtClean="0"/>
              <a:t> infection </a:t>
            </a:r>
            <a:r>
              <a:rPr lang="fr-BE" sz="1200" baseline="0" dirty="0" err="1" smtClean="0"/>
              <a:t>usually</a:t>
            </a:r>
            <a:r>
              <a:rPr lang="fr-BE" sz="1200" baseline="0" dirty="0" smtClean="0"/>
              <a:t> </a:t>
            </a:r>
            <a:r>
              <a:rPr lang="fr-BE" sz="1200" baseline="0" dirty="0" err="1" smtClean="0"/>
              <a:t>appears</a:t>
            </a:r>
            <a:r>
              <a:rPr lang="fr-BE" sz="1200" baseline="0" dirty="0" smtClean="0"/>
              <a:t> </a:t>
            </a:r>
            <a:r>
              <a:rPr lang="fr-BE" sz="1200" baseline="0" dirty="0" err="1" smtClean="0"/>
              <a:t>after</a:t>
            </a:r>
            <a:r>
              <a:rPr lang="fr-BE" sz="1200" baseline="0" dirty="0" smtClean="0"/>
              <a:t> the </a:t>
            </a:r>
            <a:r>
              <a:rPr lang="fr-BE" sz="1200" baseline="0" dirty="0" err="1" smtClean="0"/>
              <a:t>beginning</a:t>
            </a:r>
            <a:r>
              <a:rPr lang="fr-BE" sz="1200" baseline="0" dirty="0" smtClean="0"/>
              <a:t> of </a:t>
            </a:r>
            <a:r>
              <a:rPr lang="fr-BE" sz="1200" baseline="0" dirty="0" err="1" smtClean="0"/>
              <a:t>cyclicity</a:t>
            </a:r>
            <a:r>
              <a:rPr lang="fr-BE" sz="1200" baseline="0" dirty="0" smtClean="0"/>
              <a:t> and </a:t>
            </a:r>
            <a:r>
              <a:rPr lang="fr-BE" sz="1200" baseline="0" dirty="0" err="1" smtClean="0"/>
              <a:t>increase</a:t>
            </a:r>
            <a:r>
              <a:rPr lang="fr-BE" sz="1200" baseline="0" dirty="0" smtClean="0"/>
              <a:t> of </a:t>
            </a:r>
            <a:r>
              <a:rPr lang="fr-BE" sz="1200" baseline="0" dirty="0" err="1" smtClean="0"/>
              <a:t>progesterone</a:t>
            </a:r>
            <a:r>
              <a:rPr lang="fr-BE" sz="1200" baseline="0" dirty="0" smtClean="0"/>
              <a:t> in the </a:t>
            </a:r>
            <a:r>
              <a:rPr lang="fr-BE" sz="1200" baseline="0" dirty="0" err="1" smtClean="0"/>
              <a:t>blood</a:t>
            </a:r>
            <a:r>
              <a:rPr lang="fr-BE" sz="1200" baseline="0" dirty="0" smtClean="0"/>
              <a:t>. </a:t>
            </a:r>
            <a:r>
              <a:rPr lang="fr-BE" sz="1200" baseline="0" dirty="0" err="1" smtClean="0"/>
              <a:t>Pyometra</a:t>
            </a:r>
            <a:r>
              <a:rPr lang="fr-BE" sz="1200" baseline="0" dirty="0" smtClean="0"/>
              <a:t> </a:t>
            </a:r>
            <a:r>
              <a:rPr lang="fr-BE" sz="1200" baseline="0" dirty="0" err="1" smtClean="0"/>
              <a:t>is</a:t>
            </a:r>
            <a:r>
              <a:rPr lang="fr-BE" sz="1200" baseline="0" dirty="0" smtClean="0"/>
              <a:t> </a:t>
            </a:r>
            <a:r>
              <a:rPr lang="fr-BE" sz="1200" baseline="0" dirty="0" err="1" smtClean="0"/>
              <a:t>often</a:t>
            </a:r>
            <a:r>
              <a:rPr lang="fr-BE" sz="1200" baseline="0" dirty="0" smtClean="0"/>
              <a:t> </a:t>
            </a:r>
            <a:r>
              <a:rPr lang="fr-BE" sz="1200" baseline="0" dirty="0" err="1" smtClean="0"/>
              <a:t>associated</a:t>
            </a:r>
            <a:r>
              <a:rPr lang="fr-BE" sz="1200" baseline="0" dirty="0" smtClean="0"/>
              <a:t> to a corpus </a:t>
            </a:r>
            <a:r>
              <a:rPr lang="fr-BE" sz="1200" baseline="0" dirty="0" err="1" smtClean="0"/>
              <a:t>luteum</a:t>
            </a:r>
            <a:r>
              <a:rPr lang="fr-BE" sz="1200" baseline="0" dirty="0" smtClean="0"/>
              <a:t> on the </a:t>
            </a:r>
            <a:r>
              <a:rPr lang="fr-BE" sz="1200" baseline="0" dirty="0" err="1" smtClean="0"/>
              <a:t>ovary</a:t>
            </a:r>
            <a:r>
              <a:rPr lang="fr-BE" sz="1200" baseline="0" dirty="0" smtClean="0"/>
              <a:t>. </a:t>
            </a:r>
          </a:p>
          <a:p>
            <a:pPr marL="0" indent="0">
              <a:buFontTx/>
              <a:buNone/>
            </a:pPr>
            <a:endParaRPr lang="fr-BE" sz="1200" dirty="0" smtClean="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21</a:t>
            </a:fld>
            <a:endParaRPr lang="fr-BE"/>
          </a:p>
        </p:txBody>
      </p:sp>
    </p:spTree>
    <p:extLst>
      <p:ext uri="{BB962C8B-B14F-4D97-AF65-F5344CB8AC3E}">
        <p14:creationId xmlns:p14="http://schemas.microsoft.com/office/powerpoint/2010/main" val="252392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smtClean="0"/>
              <a:t>Acute </a:t>
            </a:r>
            <a:r>
              <a:rPr lang="fr-BE" dirty="0" err="1" smtClean="0"/>
              <a:t>puerperal</a:t>
            </a:r>
            <a:r>
              <a:rPr lang="fr-BE" dirty="0" smtClean="0"/>
              <a:t> </a:t>
            </a:r>
            <a:r>
              <a:rPr lang="fr-BE" dirty="0" err="1" smtClean="0"/>
              <a:t>metritis</a:t>
            </a:r>
            <a:r>
              <a:rPr lang="fr-BE" baseline="0" dirty="0" smtClean="0"/>
              <a:t> (APM) </a:t>
            </a:r>
            <a:r>
              <a:rPr lang="fr-BE" baseline="0" dirty="0" err="1" smtClean="0"/>
              <a:t>is</a:t>
            </a:r>
            <a:r>
              <a:rPr lang="fr-BE" baseline="0" dirty="0" smtClean="0"/>
              <a:t> </a:t>
            </a:r>
            <a:r>
              <a:rPr lang="fr-BE" baseline="0" dirty="0" err="1" smtClean="0"/>
              <a:t>defined</a:t>
            </a:r>
            <a:r>
              <a:rPr lang="fr-BE" baseline="0" dirty="0" smtClean="0"/>
              <a:t> as an </a:t>
            </a:r>
            <a:r>
              <a:rPr lang="fr-BE" baseline="0" dirty="0" err="1" smtClean="0"/>
              <a:t>uterine</a:t>
            </a:r>
            <a:r>
              <a:rPr lang="fr-BE" baseline="0" dirty="0" smtClean="0"/>
              <a:t> infection </a:t>
            </a:r>
            <a:r>
              <a:rPr lang="fr-BE" baseline="0" dirty="0" err="1" smtClean="0"/>
              <a:t>appearing</a:t>
            </a:r>
            <a:r>
              <a:rPr lang="fr-BE" baseline="0" dirty="0" smtClean="0"/>
              <a:t> </a:t>
            </a:r>
            <a:r>
              <a:rPr lang="fr-BE" baseline="0" dirty="0" err="1" smtClean="0"/>
              <a:t>during</a:t>
            </a:r>
            <a:r>
              <a:rPr lang="fr-BE" baseline="0" dirty="0" smtClean="0"/>
              <a:t> the first 21 </a:t>
            </a:r>
            <a:r>
              <a:rPr lang="fr-BE" baseline="0" dirty="0" err="1" smtClean="0"/>
              <a:t>days</a:t>
            </a:r>
            <a:r>
              <a:rPr lang="fr-BE" baseline="0" dirty="0" smtClean="0"/>
              <a:t> postpartum. The </a:t>
            </a:r>
            <a:r>
              <a:rPr lang="fr-BE" baseline="0" dirty="0" err="1" smtClean="0"/>
              <a:t>clinical</a:t>
            </a:r>
            <a:r>
              <a:rPr lang="fr-BE" baseline="0" dirty="0" smtClean="0"/>
              <a:t> </a:t>
            </a:r>
            <a:r>
              <a:rPr lang="fr-BE" baseline="0" dirty="0" err="1" smtClean="0"/>
              <a:t>signs</a:t>
            </a:r>
            <a:r>
              <a:rPr lang="fr-BE" baseline="0" dirty="0" smtClean="0"/>
              <a:t> are </a:t>
            </a:r>
            <a:r>
              <a:rPr lang="fr-BE" baseline="0" dirty="0" err="1" smtClean="0"/>
              <a:t>general</a:t>
            </a:r>
            <a:r>
              <a:rPr lang="fr-BE" baseline="0" dirty="0" smtClean="0"/>
              <a:t> </a:t>
            </a:r>
            <a:r>
              <a:rPr lang="fr-BE" sz="1200" baseline="0" dirty="0" smtClean="0"/>
              <a:t>(</a:t>
            </a:r>
            <a:r>
              <a:rPr lang="fr-BE" sz="1200" baseline="0" dirty="0" err="1" smtClean="0"/>
              <a:t>p</a:t>
            </a:r>
            <a:r>
              <a:rPr lang="fr-BE" sz="1200" dirty="0" err="1" smtClean="0"/>
              <a:t>yrexia</a:t>
            </a:r>
            <a:r>
              <a:rPr lang="fr-BE" sz="1200" dirty="0" smtClean="0"/>
              <a:t> more</a:t>
            </a:r>
            <a:r>
              <a:rPr lang="fr-BE" sz="1200" baseline="0" dirty="0" smtClean="0"/>
              <a:t> than,</a:t>
            </a:r>
            <a:r>
              <a:rPr lang="fr-BE" sz="1200" dirty="0" smtClean="0"/>
              <a:t>39.5°C, </a:t>
            </a:r>
            <a:r>
              <a:rPr lang="fr-BE" sz="1200" dirty="0" err="1" smtClean="0"/>
              <a:t>dullness</a:t>
            </a:r>
            <a:r>
              <a:rPr lang="fr-BE" sz="1200" dirty="0" smtClean="0"/>
              <a:t>, </a:t>
            </a:r>
            <a:r>
              <a:rPr lang="fr-BE" sz="1200" dirty="0" err="1" smtClean="0"/>
              <a:t>inappetance</a:t>
            </a:r>
            <a:r>
              <a:rPr lang="fr-BE" sz="1200" dirty="0" smtClean="0"/>
              <a:t>, </a:t>
            </a:r>
            <a:r>
              <a:rPr lang="fr-BE" sz="1200" dirty="0" err="1" smtClean="0"/>
              <a:t>anorexia</a:t>
            </a:r>
            <a:r>
              <a:rPr lang="fr-BE" sz="1200" dirty="0" smtClean="0"/>
              <a:t>, </a:t>
            </a:r>
            <a:r>
              <a:rPr lang="fr-BE" sz="1200" dirty="0" err="1" smtClean="0"/>
              <a:t>reduced</a:t>
            </a:r>
            <a:r>
              <a:rPr lang="fr-BE" sz="1200" dirty="0" smtClean="0"/>
              <a:t> </a:t>
            </a:r>
            <a:r>
              <a:rPr lang="fr-BE" sz="1200" dirty="0" err="1" smtClean="0"/>
              <a:t>milk</a:t>
            </a:r>
            <a:r>
              <a:rPr lang="fr-BE" sz="1200" dirty="0" smtClean="0"/>
              <a:t> </a:t>
            </a:r>
            <a:r>
              <a:rPr lang="fr-BE" sz="1200" dirty="0" err="1" smtClean="0"/>
              <a:t>yield</a:t>
            </a:r>
            <a:r>
              <a:rPr lang="fr-BE" sz="1200" dirty="0" smtClean="0"/>
              <a:t>)</a:t>
            </a:r>
            <a:r>
              <a:rPr lang="fr-BE" baseline="0" dirty="0" smtClean="0"/>
              <a:t>and / or local (</a:t>
            </a:r>
            <a:r>
              <a:rPr lang="fr-BE" sz="1200" dirty="0" err="1" smtClean="0"/>
              <a:t>Fetid</a:t>
            </a:r>
            <a:r>
              <a:rPr lang="fr-BE" sz="1200" dirty="0" smtClean="0"/>
              <a:t> </a:t>
            </a:r>
            <a:r>
              <a:rPr lang="fr-BE" sz="1200" dirty="0" err="1" smtClean="0"/>
              <a:t>red-brown</a:t>
            </a:r>
            <a:r>
              <a:rPr lang="fr-BE" sz="1200" dirty="0" smtClean="0"/>
              <a:t> </a:t>
            </a:r>
            <a:r>
              <a:rPr lang="fr-BE" sz="1200" dirty="0" err="1" smtClean="0"/>
              <a:t>watery</a:t>
            </a:r>
            <a:r>
              <a:rPr lang="fr-BE" sz="1200" dirty="0" smtClean="0"/>
              <a:t> </a:t>
            </a:r>
            <a:r>
              <a:rPr lang="fr-BE" sz="1200" dirty="0" err="1" smtClean="0"/>
              <a:t>uterine</a:t>
            </a:r>
            <a:r>
              <a:rPr lang="fr-BE" sz="1200" dirty="0" smtClean="0"/>
              <a:t> </a:t>
            </a:r>
            <a:r>
              <a:rPr lang="fr-BE" sz="1200" dirty="0" err="1" smtClean="0"/>
              <a:t>discharge</a:t>
            </a:r>
            <a:r>
              <a:rPr lang="fr-BE" sz="1200" dirty="0" smtClean="0"/>
              <a:t>, </a:t>
            </a:r>
            <a:r>
              <a:rPr lang="fr-BE" sz="1200" dirty="0" err="1" smtClean="0"/>
              <a:t>enlarged</a:t>
            </a:r>
            <a:r>
              <a:rPr lang="fr-BE" sz="1200" dirty="0" smtClean="0"/>
              <a:t> </a:t>
            </a:r>
            <a:r>
              <a:rPr lang="fr-BE" sz="1200" dirty="0" err="1" smtClean="0"/>
              <a:t>uterus</a:t>
            </a:r>
            <a:r>
              <a:rPr lang="fr-BE" sz="1200" dirty="0" smtClean="0"/>
              <a:t>, persistance of the </a:t>
            </a:r>
            <a:r>
              <a:rPr lang="fr-BE" sz="1200" dirty="0" err="1" smtClean="0"/>
              <a:t>uterine</a:t>
            </a:r>
            <a:r>
              <a:rPr lang="fr-BE" sz="1200" dirty="0" smtClean="0"/>
              <a:t> thrill). </a:t>
            </a:r>
          </a:p>
          <a:p>
            <a:pPr marL="0" marR="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22</a:t>
            </a:fld>
            <a:endParaRPr lang="fr-BE"/>
          </a:p>
        </p:txBody>
      </p:sp>
    </p:spTree>
    <p:extLst>
      <p:ext uri="{BB962C8B-B14F-4D97-AF65-F5344CB8AC3E}">
        <p14:creationId xmlns:p14="http://schemas.microsoft.com/office/powerpoint/2010/main" val="2475059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smtClean="0">
                <a:solidFill>
                  <a:schemeClr val="tx1"/>
                </a:solidFill>
                <a:effectLst/>
                <a:latin typeface="+mn-lt"/>
                <a:ea typeface="+mn-ea"/>
                <a:cs typeface="+mn-cs"/>
              </a:rPr>
              <a:t>Define the postpartum anoestrus is relatively complex. The definition depends on the considered parameter: hormonal, behavioral or according to the follicular growth. Moreover absence of cyclicity can quite normal depending the time of postpartum taken in consideration. So it’s possible to distinguished different kinds of postpartum anoestrus before and after the normal waiting period considered of 50 to 60 days. </a:t>
            </a:r>
            <a:endParaRPr lang="fr-B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calving and during 15 to 20 days, the ovaries of the cow can’t be stimulated by an injection of the hypothalamic hormone called GnRH. It’s a period of physiological anoestrus. After this period and until the end of the normal waiting period, it’s still possible to have any kind of regular follicular growth, ovulation and development of a corpus luteum. . In such situation we define this anoestrus as functional. If such ovarian situation extends until after day 50 to 60 we are speaking on functional pathological anoestrus. Pathological anoestrus can results also from a pyometra or a cyst. In some situations, before and after the end of the normal waiting period, the cow becomes cycled, present an estrus but this estrus has been seen by the farmer. We call this anoestrus detection anoestrus. Finally, and mainly if the milk production is high (more than 40 l per day), the estrus signs can be low and not visible for the farmer : we call this anoestrus a « manifestation » estrus. </a:t>
            </a:r>
            <a:endParaRPr lang="fr-BE" sz="1200" kern="1200" dirty="0" smtClean="0">
              <a:solidFill>
                <a:schemeClr val="tx1"/>
              </a:solidFill>
              <a:effectLst/>
              <a:latin typeface="+mn-lt"/>
              <a:ea typeface="+mn-ea"/>
              <a:cs typeface="+mn-cs"/>
            </a:endParaRPr>
          </a:p>
          <a:p>
            <a:endParaRPr lang="fr-BE" baseline="0" dirty="0" smtClean="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26</a:t>
            </a:fld>
            <a:endParaRPr lang="fr-BE"/>
          </a:p>
        </p:txBody>
      </p:sp>
    </p:spTree>
    <p:extLst>
      <p:ext uri="{BB962C8B-B14F-4D97-AF65-F5344CB8AC3E}">
        <p14:creationId xmlns:p14="http://schemas.microsoft.com/office/powerpoint/2010/main" val="3608794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err="1" smtClean="0"/>
              <a:t>According</a:t>
            </a:r>
            <a:r>
              <a:rPr lang="fr-FR" altLang="fr-FR" dirty="0" smtClean="0"/>
              <a:t> to </a:t>
            </a:r>
            <a:r>
              <a:rPr lang="fr-FR" altLang="fr-FR" dirty="0" err="1" smtClean="0"/>
              <a:t>follicular</a:t>
            </a:r>
            <a:r>
              <a:rPr lang="fr-FR" altLang="fr-FR" dirty="0" smtClean="0"/>
              <a:t> and </a:t>
            </a:r>
            <a:r>
              <a:rPr lang="fr-FR" altLang="fr-FR" dirty="0" err="1" smtClean="0"/>
              <a:t>luteal</a:t>
            </a:r>
            <a:r>
              <a:rPr lang="fr-FR" altLang="fr-FR" dirty="0" smtClean="0"/>
              <a:t> </a:t>
            </a:r>
            <a:r>
              <a:rPr lang="fr-FR" altLang="fr-FR" dirty="0" err="1" smtClean="0"/>
              <a:t>ovarian</a:t>
            </a:r>
            <a:r>
              <a:rPr lang="fr-FR" altLang="fr-FR" dirty="0" smtClean="0"/>
              <a:t> </a:t>
            </a:r>
            <a:r>
              <a:rPr lang="fr-FR" altLang="fr-FR" dirty="0" err="1" smtClean="0"/>
              <a:t>activity</a:t>
            </a:r>
            <a:r>
              <a:rPr lang="fr-FR" altLang="fr-FR" dirty="0" smtClean="0"/>
              <a:t> four </a:t>
            </a:r>
            <a:r>
              <a:rPr lang="fr-FR" altLang="fr-FR" dirty="0" err="1" smtClean="0"/>
              <a:t>kinds</a:t>
            </a:r>
            <a:r>
              <a:rPr lang="fr-FR" altLang="fr-FR" dirty="0" smtClean="0"/>
              <a:t> of </a:t>
            </a:r>
            <a:r>
              <a:rPr lang="fr-FR" altLang="fr-FR" dirty="0" err="1" smtClean="0"/>
              <a:t>anoestrus</a:t>
            </a:r>
            <a:r>
              <a:rPr lang="fr-FR" altLang="fr-FR" dirty="0" smtClean="0"/>
              <a:t> </a:t>
            </a:r>
            <a:r>
              <a:rPr lang="fr-FR" altLang="fr-FR" dirty="0" err="1" smtClean="0"/>
              <a:t>can</a:t>
            </a:r>
            <a:r>
              <a:rPr lang="fr-FR" altLang="fr-FR" dirty="0" smtClean="0"/>
              <a:t> </a:t>
            </a:r>
            <a:r>
              <a:rPr lang="fr-FR" altLang="fr-FR" dirty="0" err="1" smtClean="0"/>
              <a:t>be</a:t>
            </a:r>
            <a:r>
              <a:rPr lang="fr-FR" altLang="fr-FR" dirty="0" smtClean="0"/>
              <a:t> </a:t>
            </a:r>
            <a:r>
              <a:rPr lang="fr-FR" altLang="fr-FR" dirty="0" err="1" smtClean="0"/>
              <a:t>distinguished</a:t>
            </a:r>
            <a:r>
              <a:rPr lang="fr-FR" altLang="fr-FR" dirty="0" smtClean="0"/>
              <a:t> </a:t>
            </a:r>
            <a:r>
              <a:rPr lang="fr-FR" altLang="fr-FR" dirty="0" err="1" smtClean="0"/>
              <a:t>during</a:t>
            </a:r>
            <a:r>
              <a:rPr lang="fr-FR" altLang="fr-FR" dirty="0" smtClean="0"/>
              <a:t> the postpartum </a:t>
            </a:r>
            <a:r>
              <a:rPr lang="fr-FR" altLang="fr-FR" dirty="0" err="1" smtClean="0"/>
              <a:t>period</a:t>
            </a:r>
            <a:r>
              <a:rPr lang="fr-FR" altLang="fr-FR" dirty="0" smtClean="0"/>
              <a:t>.</a:t>
            </a:r>
          </a:p>
          <a:p>
            <a:pPr eaLnBrk="1" hangingPunct="1"/>
            <a:r>
              <a:rPr lang="fr-FR" altLang="fr-FR" dirty="0" smtClean="0"/>
              <a:t>In </a:t>
            </a:r>
            <a:r>
              <a:rPr lang="fr-FR" altLang="fr-FR" dirty="0" err="1" smtClean="0"/>
              <a:t>anoestrus</a:t>
            </a:r>
            <a:r>
              <a:rPr lang="fr-FR" altLang="fr-FR" dirty="0" smtClean="0"/>
              <a:t> type I </a:t>
            </a:r>
            <a:r>
              <a:rPr lang="fr-FR" altLang="fr-FR" dirty="0" err="1" smtClean="0"/>
              <a:t>only</a:t>
            </a:r>
            <a:r>
              <a:rPr lang="fr-FR" altLang="fr-FR" dirty="0" smtClean="0"/>
              <a:t> </a:t>
            </a:r>
            <a:r>
              <a:rPr lang="fr-FR" altLang="fr-FR" dirty="0" err="1" smtClean="0"/>
              <a:t>recruited</a:t>
            </a:r>
            <a:r>
              <a:rPr lang="fr-FR" altLang="fr-FR" dirty="0" smtClean="0"/>
              <a:t> </a:t>
            </a:r>
            <a:r>
              <a:rPr lang="fr-FR" altLang="fr-FR" dirty="0" err="1" smtClean="0"/>
              <a:t>follicles</a:t>
            </a:r>
            <a:r>
              <a:rPr lang="fr-FR" altLang="fr-FR" dirty="0" smtClean="0"/>
              <a:t> </a:t>
            </a:r>
            <a:r>
              <a:rPr lang="fr-FR" altLang="fr-FR" dirty="0" err="1" smtClean="0"/>
              <a:t>with</a:t>
            </a:r>
            <a:r>
              <a:rPr lang="fr-FR" altLang="fr-FR" dirty="0" smtClean="0"/>
              <a:t> a </a:t>
            </a:r>
            <a:r>
              <a:rPr lang="fr-FR" altLang="fr-FR" dirty="0" err="1" smtClean="0"/>
              <a:t>diameter</a:t>
            </a:r>
            <a:r>
              <a:rPr lang="fr-FR" altLang="fr-FR" dirty="0" smtClean="0"/>
              <a:t> </a:t>
            </a:r>
            <a:r>
              <a:rPr lang="fr-FR" altLang="fr-FR" dirty="0" err="1" smtClean="0"/>
              <a:t>less</a:t>
            </a:r>
            <a:r>
              <a:rPr lang="fr-FR" altLang="fr-FR" dirty="0" smtClean="0"/>
              <a:t> </a:t>
            </a:r>
            <a:r>
              <a:rPr lang="fr-FR" altLang="fr-FR" dirty="0" err="1" smtClean="0"/>
              <a:t>than</a:t>
            </a:r>
            <a:r>
              <a:rPr lang="fr-FR" altLang="fr-FR" dirty="0" smtClean="0"/>
              <a:t> 8 mm </a:t>
            </a:r>
            <a:r>
              <a:rPr lang="fr-FR" altLang="fr-FR" dirty="0" err="1" smtClean="0"/>
              <a:t>can</a:t>
            </a:r>
            <a:r>
              <a:rPr lang="fr-FR" altLang="fr-FR" dirty="0" smtClean="0"/>
              <a:t> </a:t>
            </a:r>
            <a:r>
              <a:rPr lang="fr-FR" altLang="fr-FR" dirty="0" err="1" smtClean="0"/>
              <a:t>be</a:t>
            </a:r>
            <a:r>
              <a:rPr lang="fr-FR" altLang="fr-FR" dirty="0" smtClean="0"/>
              <a:t> </a:t>
            </a:r>
            <a:r>
              <a:rPr lang="fr-FR" altLang="fr-FR" dirty="0" err="1" smtClean="0"/>
              <a:t>observed</a:t>
            </a:r>
            <a:r>
              <a:rPr lang="fr-FR" altLang="fr-FR" dirty="0" smtClean="0"/>
              <a:t> by </a:t>
            </a:r>
            <a:r>
              <a:rPr lang="fr-FR" altLang="fr-FR" dirty="0" err="1" smtClean="0"/>
              <a:t>ultrasonography</a:t>
            </a:r>
            <a:r>
              <a:rPr lang="fr-FR" altLang="fr-FR" dirty="0" smtClean="0"/>
              <a:t>. At palpation </a:t>
            </a:r>
            <a:r>
              <a:rPr lang="fr-FR" altLang="fr-FR" dirty="0" err="1" smtClean="0"/>
              <a:t>such</a:t>
            </a:r>
            <a:r>
              <a:rPr lang="fr-FR" altLang="fr-FR" dirty="0" smtClean="0"/>
              <a:t> </a:t>
            </a:r>
            <a:r>
              <a:rPr lang="fr-FR" altLang="fr-FR" dirty="0" err="1" smtClean="0"/>
              <a:t>ovaries</a:t>
            </a:r>
            <a:r>
              <a:rPr lang="fr-FR" altLang="fr-FR" dirty="0" smtClean="0"/>
              <a:t> </a:t>
            </a:r>
            <a:r>
              <a:rPr lang="fr-FR" altLang="fr-FR" dirty="0" err="1" smtClean="0"/>
              <a:t>appears</a:t>
            </a:r>
            <a:r>
              <a:rPr lang="fr-FR" altLang="fr-FR" dirty="0" smtClean="0"/>
              <a:t> as </a:t>
            </a:r>
            <a:r>
              <a:rPr lang="fr-FR" altLang="fr-FR" dirty="0" err="1" smtClean="0"/>
              <a:t>smooth</a:t>
            </a:r>
            <a:r>
              <a:rPr lang="fr-FR" altLang="fr-FR" dirty="0" smtClean="0"/>
              <a:t> or </a:t>
            </a:r>
            <a:r>
              <a:rPr lang="fr-FR" altLang="fr-FR" dirty="0" err="1" smtClean="0"/>
              <a:t>granular</a:t>
            </a:r>
            <a:r>
              <a:rPr lang="fr-FR" altLang="fr-FR" dirty="0" smtClean="0"/>
              <a:t>. </a:t>
            </a:r>
            <a:r>
              <a:rPr lang="fr-FR" altLang="fr-FR" dirty="0" err="1" smtClean="0"/>
              <a:t>These</a:t>
            </a:r>
            <a:r>
              <a:rPr lang="fr-FR" altLang="fr-FR" dirty="0" smtClean="0"/>
              <a:t> </a:t>
            </a:r>
            <a:r>
              <a:rPr lang="fr-FR" altLang="fr-FR" dirty="0" err="1" smtClean="0"/>
              <a:t>follicles</a:t>
            </a:r>
            <a:r>
              <a:rPr lang="fr-FR" altLang="fr-FR" dirty="0" smtClean="0"/>
              <a:t> do not </a:t>
            </a:r>
            <a:r>
              <a:rPr lang="fr-FR" altLang="fr-FR" dirty="0" err="1" smtClean="0"/>
              <a:t>develop</a:t>
            </a:r>
            <a:r>
              <a:rPr lang="fr-FR" altLang="fr-FR" dirty="0" smtClean="0"/>
              <a:t> and </a:t>
            </a:r>
            <a:r>
              <a:rPr lang="fr-FR" altLang="fr-FR" dirty="0" err="1" smtClean="0"/>
              <a:t>therefore</a:t>
            </a:r>
            <a:r>
              <a:rPr lang="fr-FR" altLang="fr-FR" dirty="0" smtClean="0"/>
              <a:t> </a:t>
            </a:r>
            <a:r>
              <a:rPr lang="fr-FR" altLang="fr-FR" dirty="0" err="1" smtClean="0"/>
              <a:t>can</a:t>
            </a:r>
            <a:r>
              <a:rPr lang="fr-FR" altLang="fr-FR" dirty="0" smtClean="0"/>
              <a:t> not </a:t>
            </a:r>
            <a:r>
              <a:rPr lang="fr-FR" altLang="fr-FR" dirty="0" err="1" smtClean="0"/>
              <a:t>reach</a:t>
            </a:r>
            <a:r>
              <a:rPr lang="fr-FR" altLang="fr-FR" dirty="0" smtClean="0"/>
              <a:t> the point of </a:t>
            </a:r>
            <a:r>
              <a:rPr lang="fr-FR" altLang="fr-FR" dirty="0" err="1" smtClean="0"/>
              <a:t>deviation</a:t>
            </a:r>
            <a:r>
              <a:rPr lang="fr-FR" altLang="fr-FR" dirty="0" smtClean="0"/>
              <a:t>. </a:t>
            </a:r>
            <a:r>
              <a:rPr lang="fr-FR" altLang="fr-FR" dirty="0" err="1" smtClean="0"/>
              <a:t>Such</a:t>
            </a:r>
            <a:r>
              <a:rPr lang="fr-FR" altLang="fr-FR" dirty="0" smtClean="0"/>
              <a:t> situation </a:t>
            </a:r>
            <a:r>
              <a:rPr lang="fr-FR" altLang="fr-FR" dirty="0" err="1" smtClean="0"/>
              <a:t>results</a:t>
            </a:r>
            <a:r>
              <a:rPr lang="fr-FR" altLang="fr-FR" dirty="0" smtClean="0"/>
              <a:t> </a:t>
            </a:r>
            <a:r>
              <a:rPr lang="fr-FR" altLang="fr-FR" dirty="0" err="1" smtClean="0"/>
              <a:t>from</a:t>
            </a:r>
            <a:r>
              <a:rPr lang="fr-FR" altLang="fr-FR" dirty="0" smtClean="0"/>
              <a:t> a </a:t>
            </a:r>
            <a:r>
              <a:rPr lang="fr-FR" altLang="fr-FR" dirty="0" err="1" smtClean="0"/>
              <a:t>lack</a:t>
            </a:r>
            <a:r>
              <a:rPr lang="fr-FR" altLang="fr-FR" dirty="0" smtClean="0"/>
              <a:t> of </a:t>
            </a:r>
            <a:r>
              <a:rPr lang="fr-FR" altLang="fr-FR" dirty="0" err="1" smtClean="0"/>
              <a:t>luteinizing</a:t>
            </a:r>
            <a:r>
              <a:rPr lang="fr-FR" altLang="fr-FR" dirty="0" smtClean="0"/>
              <a:t> hormone (LH) </a:t>
            </a:r>
            <a:r>
              <a:rPr lang="fr-FR" altLang="fr-FR" dirty="0" err="1" smtClean="0"/>
              <a:t>needed</a:t>
            </a:r>
            <a:r>
              <a:rPr lang="fr-FR" altLang="fr-FR" dirty="0" smtClean="0"/>
              <a:t> for the final </a:t>
            </a:r>
            <a:r>
              <a:rPr lang="fr-FR" altLang="fr-FR" dirty="0" err="1" smtClean="0"/>
              <a:t>growth</a:t>
            </a:r>
            <a:r>
              <a:rPr lang="fr-FR" altLang="fr-FR" dirty="0" smtClean="0"/>
              <a:t> of the </a:t>
            </a:r>
            <a:r>
              <a:rPr lang="fr-FR" altLang="fr-FR" dirty="0" err="1" smtClean="0"/>
              <a:t>follicle</a:t>
            </a:r>
            <a:r>
              <a:rPr lang="fr-FR" altLang="fr-FR" dirty="0" smtClean="0"/>
              <a:t>.</a:t>
            </a:r>
            <a:r>
              <a:rPr lang="fr-FR" altLang="fr-FR" baseline="0" dirty="0" smtClean="0"/>
              <a:t> </a:t>
            </a:r>
            <a:r>
              <a:rPr lang="fr-FR" altLang="fr-FR" dirty="0" smtClean="0"/>
              <a:t>This </a:t>
            </a:r>
            <a:r>
              <a:rPr lang="fr-FR" altLang="fr-FR" dirty="0" err="1" smtClean="0"/>
              <a:t>lack</a:t>
            </a:r>
            <a:r>
              <a:rPr lang="fr-FR" altLang="fr-FR" dirty="0" smtClean="0"/>
              <a:t> </a:t>
            </a:r>
            <a:r>
              <a:rPr lang="fr-FR" altLang="fr-FR" dirty="0" err="1" smtClean="0"/>
              <a:t>is</a:t>
            </a:r>
            <a:r>
              <a:rPr lang="fr-FR" altLang="fr-FR" dirty="0" smtClean="0"/>
              <a:t> </a:t>
            </a:r>
            <a:r>
              <a:rPr lang="fr-FR" altLang="fr-FR" dirty="0" err="1" smtClean="0"/>
              <a:t>results</a:t>
            </a:r>
            <a:r>
              <a:rPr lang="fr-FR" altLang="fr-FR" dirty="0" smtClean="0"/>
              <a:t> </a:t>
            </a:r>
            <a:r>
              <a:rPr lang="fr-FR" altLang="fr-FR" dirty="0" err="1" smtClean="0"/>
              <a:t>from</a:t>
            </a:r>
            <a:r>
              <a:rPr lang="fr-FR" altLang="fr-FR" dirty="0" smtClean="0"/>
              <a:t> a </a:t>
            </a:r>
            <a:r>
              <a:rPr lang="fr-FR" altLang="fr-FR" dirty="0" err="1" smtClean="0"/>
              <a:t>severe</a:t>
            </a:r>
            <a:r>
              <a:rPr lang="fr-FR" altLang="fr-FR" dirty="0" smtClean="0"/>
              <a:t> </a:t>
            </a:r>
            <a:r>
              <a:rPr lang="fr-FR" altLang="fr-FR" dirty="0" err="1" smtClean="0"/>
              <a:t>undernutrition</a:t>
            </a:r>
            <a:r>
              <a:rPr lang="fr-FR" altLang="fr-FR" dirty="0" smtClean="0"/>
              <a:t> state. This situation </a:t>
            </a:r>
            <a:r>
              <a:rPr lang="fr-FR" altLang="fr-FR" dirty="0" err="1" smtClean="0"/>
              <a:t>should</a:t>
            </a:r>
            <a:r>
              <a:rPr lang="fr-FR" altLang="fr-FR" dirty="0" smtClean="0"/>
              <a:t> </a:t>
            </a:r>
            <a:r>
              <a:rPr lang="fr-FR" altLang="fr-FR" dirty="0" err="1" smtClean="0"/>
              <a:t>occur</a:t>
            </a:r>
            <a:r>
              <a:rPr lang="fr-FR" altLang="fr-FR" dirty="0" smtClean="0"/>
              <a:t> in </a:t>
            </a:r>
            <a:r>
              <a:rPr lang="fr-FR" altLang="fr-FR" dirty="0" err="1" smtClean="0"/>
              <a:t>less</a:t>
            </a:r>
            <a:r>
              <a:rPr lang="fr-FR" altLang="fr-FR" dirty="0" smtClean="0"/>
              <a:t> </a:t>
            </a:r>
            <a:r>
              <a:rPr lang="fr-FR" altLang="fr-FR" dirty="0" err="1" smtClean="0"/>
              <a:t>than</a:t>
            </a:r>
            <a:r>
              <a:rPr lang="fr-FR" altLang="fr-FR" dirty="0" smtClean="0"/>
              <a:t> 10% of </a:t>
            </a:r>
            <a:r>
              <a:rPr lang="fr-FR" altLang="fr-FR" dirty="0" err="1" smtClean="0"/>
              <a:t>cows</a:t>
            </a:r>
            <a:r>
              <a:rPr lang="fr-FR" altLang="fr-FR" dirty="0" smtClean="0"/>
              <a:t> in a </a:t>
            </a:r>
            <a:r>
              <a:rPr lang="fr-FR" altLang="fr-FR" dirty="0" err="1" smtClean="0"/>
              <a:t>herd</a:t>
            </a:r>
            <a:r>
              <a:rPr lang="fr-FR" altLang="fr-FR" dirty="0" smtClean="0"/>
              <a:t>.</a:t>
            </a:r>
            <a:endParaRPr lang="fr-BE" altLang="fr-FR" dirty="0" smtClean="0"/>
          </a:p>
        </p:txBody>
      </p:sp>
    </p:spTree>
    <p:extLst>
      <p:ext uri="{BB962C8B-B14F-4D97-AF65-F5344CB8AC3E}">
        <p14:creationId xmlns:p14="http://schemas.microsoft.com/office/powerpoint/2010/main" val="2377682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err="1" smtClean="0"/>
              <a:t>During</a:t>
            </a:r>
            <a:r>
              <a:rPr lang="fr-FR" altLang="fr-FR" dirty="0" smtClean="0"/>
              <a:t> </a:t>
            </a:r>
            <a:r>
              <a:rPr lang="fr-FR" altLang="fr-FR" dirty="0" err="1" smtClean="0"/>
              <a:t>anoestrus</a:t>
            </a:r>
            <a:r>
              <a:rPr lang="fr-FR" altLang="fr-FR" dirty="0" smtClean="0"/>
              <a:t> type II, </a:t>
            </a:r>
            <a:r>
              <a:rPr lang="fr-FR" altLang="fr-FR" dirty="0" err="1" smtClean="0"/>
              <a:t>there</a:t>
            </a:r>
            <a:r>
              <a:rPr lang="fr-FR" altLang="fr-FR" dirty="0" smtClean="0"/>
              <a:t> </a:t>
            </a:r>
            <a:r>
              <a:rPr lang="fr-FR" altLang="fr-FR" dirty="0" err="1" smtClean="0"/>
              <a:t>was</a:t>
            </a:r>
            <a:r>
              <a:rPr lang="fr-FR" altLang="fr-FR" dirty="0" smtClean="0"/>
              <a:t> a </a:t>
            </a:r>
            <a:r>
              <a:rPr lang="fr-FR" altLang="fr-FR" dirty="0" err="1" smtClean="0"/>
              <a:t>follicular</a:t>
            </a:r>
            <a:r>
              <a:rPr lang="fr-FR" altLang="fr-FR" dirty="0" smtClean="0"/>
              <a:t> </a:t>
            </a:r>
            <a:r>
              <a:rPr lang="fr-FR" altLang="fr-FR" dirty="0" err="1" smtClean="0"/>
              <a:t>growth</a:t>
            </a:r>
            <a:r>
              <a:rPr lang="fr-FR" altLang="fr-FR" dirty="0" smtClean="0"/>
              <a:t> </a:t>
            </a:r>
            <a:r>
              <a:rPr lang="fr-FR" altLang="fr-FR" dirty="0" err="1" smtClean="0"/>
              <a:t>that</a:t>
            </a:r>
            <a:r>
              <a:rPr lang="fr-FR" altLang="fr-FR" dirty="0" smtClean="0"/>
              <a:t> continues </a:t>
            </a:r>
            <a:r>
              <a:rPr lang="fr-FR" altLang="fr-FR" dirty="0" err="1" smtClean="0"/>
              <a:t>until</a:t>
            </a:r>
            <a:r>
              <a:rPr lang="fr-FR" altLang="fr-FR" dirty="0" smtClean="0"/>
              <a:t> </a:t>
            </a:r>
            <a:r>
              <a:rPr lang="fr-FR" altLang="fr-FR" dirty="0" err="1" smtClean="0"/>
              <a:t>that</a:t>
            </a:r>
            <a:r>
              <a:rPr lang="fr-FR" altLang="fr-FR" dirty="0" smtClean="0"/>
              <a:t> stage of the </a:t>
            </a:r>
            <a:r>
              <a:rPr lang="fr-FR" altLang="fr-FR" dirty="0" err="1" smtClean="0"/>
              <a:t>deviation</a:t>
            </a:r>
            <a:r>
              <a:rPr lang="fr-FR" altLang="fr-FR" dirty="0" smtClean="0"/>
              <a:t> and the </a:t>
            </a:r>
            <a:r>
              <a:rPr lang="fr-FR" altLang="fr-FR" dirty="0" err="1" smtClean="0"/>
              <a:t>emergence</a:t>
            </a:r>
            <a:r>
              <a:rPr lang="fr-FR" altLang="fr-FR" dirty="0" smtClean="0"/>
              <a:t> of a dominant </a:t>
            </a:r>
            <a:r>
              <a:rPr lang="fr-FR" altLang="fr-FR" dirty="0" err="1" smtClean="0"/>
              <a:t>follicle</a:t>
            </a:r>
            <a:r>
              <a:rPr lang="fr-FR" altLang="fr-FR" dirty="0" smtClean="0"/>
              <a:t>. </a:t>
            </a:r>
          </a:p>
          <a:p>
            <a:pPr eaLnBrk="1" hangingPunct="1"/>
            <a:r>
              <a:rPr lang="fr-FR" altLang="fr-FR" dirty="0" smtClean="0"/>
              <a:t>This </a:t>
            </a:r>
            <a:r>
              <a:rPr lang="fr-FR" altLang="fr-FR" dirty="0" err="1" smtClean="0"/>
              <a:t>growth</a:t>
            </a:r>
            <a:r>
              <a:rPr lang="fr-FR" altLang="fr-FR" dirty="0" smtClean="0"/>
              <a:t> </a:t>
            </a:r>
            <a:r>
              <a:rPr lang="fr-FR" altLang="fr-FR" dirty="0" err="1" smtClean="0"/>
              <a:t>is</a:t>
            </a:r>
            <a:r>
              <a:rPr lang="fr-FR" altLang="fr-FR" dirty="0" smtClean="0"/>
              <a:t> </a:t>
            </a:r>
            <a:r>
              <a:rPr lang="fr-FR" altLang="fr-FR" dirty="0" err="1" smtClean="0"/>
              <a:t>then</a:t>
            </a:r>
            <a:r>
              <a:rPr lang="fr-FR" altLang="fr-FR" dirty="0" smtClean="0"/>
              <a:t> </a:t>
            </a:r>
            <a:r>
              <a:rPr lang="fr-FR" altLang="fr-FR" dirty="0" err="1" smtClean="0"/>
              <a:t>followed</a:t>
            </a:r>
            <a:r>
              <a:rPr lang="fr-FR" altLang="fr-FR" dirty="0" smtClean="0"/>
              <a:t> by </a:t>
            </a:r>
            <a:r>
              <a:rPr lang="fr-FR" altLang="fr-FR" dirty="0" err="1" smtClean="0"/>
              <a:t>regression</a:t>
            </a:r>
            <a:r>
              <a:rPr lang="fr-FR" altLang="fr-FR" dirty="0" smtClean="0"/>
              <a:t> of the </a:t>
            </a:r>
            <a:r>
              <a:rPr lang="fr-FR" altLang="fr-FR" dirty="0" err="1" smtClean="0"/>
              <a:t>follicle</a:t>
            </a:r>
            <a:r>
              <a:rPr lang="fr-FR" altLang="fr-FR" dirty="0" smtClean="0"/>
              <a:t>. </a:t>
            </a:r>
            <a:r>
              <a:rPr lang="fr-FR" altLang="fr-FR" dirty="0" err="1" smtClean="0"/>
              <a:t>Two</a:t>
            </a:r>
            <a:r>
              <a:rPr lang="fr-FR" altLang="fr-FR" dirty="0" smtClean="0"/>
              <a:t> or </a:t>
            </a:r>
            <a:r>
              <a:rPr lang="fr-FR" altLang="fr-FR" dirty="0" err="1" smtClean="0"/>
              <a:t>three</a:t>
            </a:r>
            <a:r>
              <a:rPr lang="fr-FR" altLang="fr-FR" dirty="0" smtClean="0"/>
              <a:t> </a:t>
            </a:r>
            <a:r>
              <a:rPr lang="fr-FR" altLang="fr-FR" dirty="0" err="1" smtClean="0"/>
              <a:t>days</a:t>
            </a:r>
            <a:r>
              <a:rPr lang="fr-FR" altLang="fr-FR" dirty="0" smtClean="0"/>
              <a:t> </a:t>
            </a:r>
            <a:r>
              <a:rPr lang="fr-FR" altLang="fr-FR" dirty="0" err="1" smtClean="0"/>
              <a:t>later</a:t>
            </a:r>
            <a:r>
              <a:rPr lang="fr-FR" altLang="fr-FR" dirty="0" smtClean="0"/>
              <a:t> a new </a:t>
            </a:r>
            <a:r>
              <a:rPr lang="fr-FR" altLang="fr-FR" dirty="0" err="1" smtClean="0"/>
              <a:t>wave</a:t>
            </a:r>
            <a:r>
              <a:rPr lang="fr-FR" altLang="fr-FR" dirty="0" smtClean="0"/>
              <a:t> of </a:t>
            </a:r>
            <a:r>
              <a:rPr lang="fr-FR" altLang="fr-FR" dirty="0" err="1" smtClean="0"/>
              <a:t>growth</a:t>
            </a:r>
            <a:r>
              <a:rPr lang="fr-FR" altLang="fr-FR" dirty="0" smtClean="0"/>
              <a:t> </a:t>
            </a:r>
            <a:r>
              <a:rPr lang="fr-FR" altLang="fr-FR" dirty="0" err="1" smtClean="0"/>
              <a:t>can</a:t>
            </a:r>
            <a:r>
              <a:rPr lang="fr-FR" altLang="fr-FR" dirty="0" smtClean="0"/>
              <a:t> </a:t>
            </a:r>
            <a:r>
              <a:rPr lang="fr-FR" altLang="fr-FR" dirty="0" err="1" smtClean="0"/>
              <a:t>appear</a:t>
            </a:r>
            <a:r>
              <a:rPr lang="fr-FR" altLang="fr-FR" dirty="0" smtClean="0"/>
              <a:t>.  </a:t>
            </a:r>
            <a:r>
              <a:rPr lang="fr-FR" altLang="fr-FR" dirty="0" err="1" smtClean="0"/>
              <a:t>Some</a:t>
            </a:r>
            <a:r>
              <a:rPr lang="fr-FR" altLang="fr-FR" dirty="0" smtClean="0"/>
              <a:t> times, </a:t>
            </a:r>
            <a:r>
              <a:rPr lang="fr-FR" altLang="fr-FR" dirty="0" err="1" smtClean="0"/>
              <a:t>nine</a:t>
            </a:r>
            <a:r>
              <a:rPr lang="fr-FR" altLang="fr-FR" dirty="0" smtClean="0"/>
              <a:t> </a:t>
            </a:r>
            <a:r>
              <a:rPr lang="fr-FR" altLang="fr-FR" dirty="0" err="1" smtClean="0"/>
              <a:t>waves</a:t>
            </a:r>
            <a:r>
              <a:rPr lang="fr-FR" altLang="fr-FR" dirty="0" smtClean="0"/>
              <a:t> </a:t>
            </a:r>
            <a:r>
              <a:rPr lang="fr-FR" altLang="fr-FR" dirty="0" err="1" smtClean="0"/>
              <a:t>can</a:t>
            </a:r>
            <a:r>
              <a:rPr lang="fr-FR" altLang="fr-FR" dirty="0" smtClean="0"/>
              <a:t> </a:t>
            </a:r>
            <a:r>
              <a:rPr lang="fr-FR" altLang="fr-FR" dirty="0" err="1" smtClean="0"/>
              <a:t>succeed</a:t>
            </a:r>
            <a:r>
              <a:rPr lang="fr-FR" altLang="fr-FR" dirty="0" smtClean="0"/>
              <a:t> </a:t>
            </a:r>
            <a:r>
              <a:rPr lang="fr-FR" altLang="fr-FR" dirty="0" err="1" smtClean="0"/>
              <a:t>before</a:t>
            </a:r>
            <a:r>
              <a:rPr lang="fr-FR" altLang="fr-FR" dirty="0" smtClean="0"/>
              <a:t> </a:t>
            </a:r>
            <a:r>
              <a:rPr lang="fr-FR" altLang="fr-FR" dirty="0" err="1" smtClean="0"/>
              <a:t>reaching</a:t>
            </a:r>
            <a:r>
              <a:rPr lang="fr-FR" altLang="fr-FR" dirty="0" smtClean="0"/>
              <a:t> ovulation.</a:t>
            </a:r>
            <a:r>
              <a:rPr lang="fr-FR" altLang="fr-FR" baseline="0" dirty="0" smtClean="0"/>
              <a:t> </a:t>
            </a:r>
            <a:r>
              <a:rPr lang="fr-FR" altLang="fr-FR" dirty="0" smtClean="0"/>
              <a:t>This </a:t>
            </a:r>
            <a:r>
              <a:rPr lang="fr-FR" altLang="fr-FR" dirty="0" err="1" smtClean="0"/>
              <a:t>lack</a:t>
            </a:r>
            <a:r>
              <a:rPr lang="fr-FR" altLang="fr-FR" dirty="0" smtClean="0"/>
              <a:t> of ovulation </a:t>
            </a:r>
            <a:r>
              <a:rPr lang="fr-FR" altLang="fr-FR" dirty="0" err="1" smtClean="0"/>
              <a:t>after</a:t>
            </a:r>
            <a:r>
              <a:rPr lang="fr-FR" altLang="fr-FR" dirty="0" smtClean="0"/>
              <a:t> </a:t>
            </a:r>
            <a:r>
              <a:rPr lang="fr-FR" altLang="fr-FR" dirty="0" err="1" smtClean="0"/>
              <a:t>follicular</a:t>
            </a:r>
            <a:r>
              <a:rPr lang="fr-FR" altLang="fr-FR" dirty="0" smtClean="0"/>
              <a:t> </a:t>
            </a:r>
            <a:r>
              <a:rPr lang="fr-FR" altLang="fr-FR" dirty="0" err="1" smtClean="0"/>
              <a:t>growth</a:t>
            </a:r>
            <a:r>
              <a:rPr lang="fr-FR" altLang="fr-FR" dirty="0" smtClean="0"/>
              <a:t> </a:t>
            </a:r>
            <a:r>
              <a:rPr lang="fr-FR" altLang="fr-FR" dirty="0" err="1" smtClean="0"/>
              <a:t>regularly</a:t>
            </a:r>
            <a:r>
              <a:rPr lang="fr-FR" altLang="fr-FR" dirty="0" smtClean="0"/>
              <a:t> </a:t>
            </a:r>
            <a:r>
              <a:rPr lang="fr-FR" altLang="fr-FR" dirty="0" err="1" smtClean="0"/>
              <a:t>is</a:t>
            </a:r>
            <a:r>
              <a:rPr lang="fr-FR" altLang="fr-FR" dirty="0" smtClean="0"/>
              <a:t> </a:t>
            </a:r>
            <a:r>
              <a:rPr lang="fr-FR" altLang="fr-FR" dirty="0" err="1" smtClean="0"/>
              <a:t>probably</a:t>
            </a:r>
            <a:r>
              <a:rPr lang="fr-FR" altLang="fr-FR" dirty="0" smtClean="0"/>
              <a:t> </a:t>
            </a:r>
            <a:r>
              <a:rPr lang="fr-FR" altLang="fr-FR" dirty="0" err="1" smtClean="0"/>
              <a:t>be</a:t>
            </a:r>
            <a:r>
              <a:rPr lang="fr-FR" altLang="fr-FR" dirty="0" smtClean="0"/>
              <a:t> due to an </a:t>
            </a:r>
            <a:r>
              <a:rPr lang="fr-FR" altLang="fr-FR" dirty="0" err="1" smtClean="0"/>
              <a:t>insufficient</a:t>
            </a:r>
            <a:r>
              <a:rPr lang="fr-FR" altLang="fr-FR" dirty="0" smtClean="0"/>
              <a:t> </a:t>
            </a:r>
            <a:r>
              <a:rPr lang="fr-FR" altLang="fr-FR" dirty="0" err="1" smtClean="0"/>
              <a:t>synthesis</a:t>
            </a:r>
            <a:r>
              <a:rPr lang="fr-FR" altLang="fr-FR" dirty="0" smtClean="0"/>
              <a:t> of estradiol by the </a:t>
            </a:r>
            <a:r>
              <a:rPr lang="fr-FR" altLang="fr-FR" dirty="0" err="1" smtClean="0"/>
              <a:t>follicle</a:t>
            </a:r>
            <a:r>
              <a:rPr lang="fr-FR" altLang="fr-FR" dirty="0" smtClean="0"/>
              <a:t> </a:t>
            </a:r>
            <a:r>
              <a:rPr lang="fr-FR" altLang="fr-FR" dirty="0" err="1" smtClean="0"/>
              <a:t>growth</a:t>
            </a:r>
            <a:r>
              <a:rPr lang="fr-FR" altLang="fr-FR" dirty="0" smtClean="0"/>
              <a:t> or a </a:t>
            </a:r>
            <a:r>
              <a:rPr lang="fr-FR" altLang="fr-FR" dirty="0" err="1" smtClean="0"/>
              <a:t>lack</a:t>
            </a:r>
            <a:r>
              <a:rPr lang="fr-FR" altLang="fr-FR" dirty="0" smtClean="0"/>
              <a:t> of </a:t>
            </a:r>
            <a:r>
              <a:rPr lang="fr-FR" altLang="fr-FR" dirty="0" err="1" smtClean="0"/>
              <a:t>his</a:t>
            </a:r>
            <a:r>
              <a:rPr lang="fr-FR" altLang="fr-FR" dirty="0" smtClean="0"/>
              <a:t> positive feedback on the release of </a:t>
            </a:r>
            <a:r>
              <a:rPr lang="fr-FR" altLang="fr-FR" dirty="0" err="1" smtClean="0"/>
              <a:t>luteinizing</a:t>
            </a:r>
            <a:r>
              <a:rPr lang="fr-FR" altLang="fr-FR" dirty="0" smtClean="0"/>
              <a:t> hormone. At palpation, </a:t>
            </a:r>
            <a:r>
              <a:rPr lang="fr-FR" altLang="fr-FR" dirty="0" err="1" smtClean="0"/>
              <a:t>it’s</a:t>
            </a:r>
            <a:r>
              <a:rPr lang="fr-FR" altLang="fr-FR" dirty="0" smtClean="0"/>
              <a:t> </a:t>
            </a:r>
            <a:r>
              <a:rPr lang="fr-FR" altLang="fr-FR" dirty="0" err="1" smtClean="0"/>
              <a:t>quite</a:t>
            </a:r>
            <a:r>
              <a:rPr lang="fr-FR" altLang="fr-FR" dirty="0" smtClean="0"/>
              <a:t> possible to </a:t>
            </a:r>
            <a:r>
              <a:rPr lang="fr-FR" altLang="fr-FR" dirty="0" err="1" smtClean="0"/>
              <a:t>palpate</a:t>
            </a:r>
            <a:r>
              <a:rPr lang="fr-FR" altLang="fr-FR" dirty="0" smtClean="0"/>
              <a:t> a </a:t>
            </a:r>
            <a:r>
              <a:rPr lang="fr-FR" altLang="fr-FR" dirty="0" err="1" smtClean="0"/>
              <a:t>follicle</a:t>
            </a:r>
            <a:r>
              <a:rPr lang="fr-FR" altLang="fr-FR" dirty="0" smtClean="0"/>
              <a:t> </a:t>
            </a:r>
            <a:r>
              <a:rPr lang="fr-FR" altLang="fr-FR" dirty="0" err="1" smtClean="0"/>
              <a:t>without</a:t>
            </a:r>
            <a:r>
              <a:rPr lang="fr-FR" altLang="fr-FR" dirty="0" smtClean="0"/>
              <a:t> </a:t>
            </a:r>
            <a:r>
              <a:rPr lang="fr-FR" altLang="fr-FR" dirty="0" err="1" smtClean="0"/>
              <a:t>presence</a:t>
            </a:r>
            <a:r>
              <a:rPr lang="fr-FR" altLang="fr-FR" dirty="0" smtClean="0"/>
              <a:t> of </a:t>
            </a:r>
            <a:r>
              <a:rPr lang="fr-FR" altLang="fr-FR" dirty="0" err="1" smtClean="0"/>
              <a:t>cyst</a:t>
            </a:r>
            <a:r>
              <a:rPr lang="fr-FR" altLang="fr-FR" dirty="0" smtClean="0"/>
              <a:t> or corpus </a:t>
            </a:r>
            <a:r>
              <a:rPr lang="fr-FR" altLang="fr-FR" dirty="0" err="1" smtClean="0"/>
              <a:t>luteum</a:t>
            </a:r>
            <a:r>
              <a:rPr lang="fr-FR" altLang="fr-FR" dirty="0" smtClean="0"/>
              <a:t>.</a:t>
            </a:r>
            <a:endParaRPr lang="fr-BE" altLang="fr-FR" dirty="0" smtClean="0"/>
          </a:p>
        </p:txBody>
      </p:sp>
    </p:spTree>
    <p:extLst>
      <p:ext uri="{BB962C8B-B14F-4D97-AF65-F5344CB8AC3E}">
        <p14:creationId xmlns:p14="http://schemas.microsoft.com/office/powerpoint/2010/main" val="4007303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smtClean="0"/>
              <a:t>The</a:t>
            </a:r>
            <a:r>
              <a:rPr lang="fr-FR" altLang="fr-FR" baseline="0" dirty="0" smtClean="0"/>
              <a:t> </a:t>
            </a:r>
            <a:r>
              <a:rPr lang="fr-FR" altLang="fr-FR" dirty="0" err="1" smtClean="0"/>
              <a:t>anoestrus</a:t>
            </a:r>
            <a:r>
              <a:rPr lang="fr-FR" altLang="fr-FR" dirty="0" smtClean="0"/>
              <a:t> type III </a:t>
            </a:r>
            <a:r>
              <a:rPr lang="fr-FR" altLang="fr-FR" dirty="0" err="1" smtClean="0"/>
              <a:t>is</a:t>
            </a:r>
            <a:r>
              <a:rPr lang="fr-FR" altLang="fr-FR" dirty="0" smtClean="0"/>
              <a:t> </a:t>
            </a:r>
            <a:r>
              <a:rPr lang="fr-FR" altLang="fr-FR" dirty="0" err="1" smtClean="0"/>
              <a:t>characterized</a:t>
            </a:r>
            <a:r>
              <a:rPr lang="fr-FR" altLang="fr-FR" dirty="0" smtClean="0"/>
              <a:t> by the </a:t>
            </a:r>
            <a:r>
              <a:rPr lang="fr-FR" altLang="fr-FR" dirty="0" err="1" smtClean="0"/>
              <a:t>presence</a:t>
            </a:r>
            <a:r>
              <a:rPr lang="fr-FR" altLang="fr-FR" dirty="0" smtClean="0"/>
              <a:t> of a </a:t>
            </a:r>
            <a:r>
              <a:rPr lang="fr-FR" altLang="fr-FR" dirty="0" err="1" smtClean="0"/>
              <a:t>follicular</a:t>
            </a:r>
            <a:r>
              <a:rPr lang="fr-FR" altLang="fr-FR" dirty="0" smtClean="0"/>
              <a:t> </a:t>
            </a:r>
            <a:r>
              <a:rPr lang="fr-FR" altLang="fr-FR" dirty="0" err="1" smtClean="0"/>
              <a:t>cyst</a:t>
            </a:r>
            <a:r>
              <a:rPr lang="fr-FR" altLang="fr-FR" dirty="0" smtClean="0"/>
              <a:t>. This </a:t>
            </a:r>
            <a:r>
              <a:rPr lang="fr-FR" altLang="fr-FR" dirty="0" err="1" smtClean="0"/>
              <a:t>cyst</a:t>
            </a:r>
            <a:r>
              <a:rPr lang="fr-FR" altLang="fr-FR" dirty="0" smtClean="0"/>
              <a:t> </a:t>
            </a:r>
            <a:r>
              <a:rPr lang="fr-FR" altLang="fr-FR" dirty="0" err="1" smtClean="0"/>
              <a:t>can</a:t>
            </a:r>
            <a:r>
              <a:rPr lang="fr-FR" altLang="fr-FR" dirty="0" smtClean="0"/>
              <a:t> continue to </a:t>
            </a:r>
            <a:r>
              <a:rPr lang="fr-FR" altLang="fr-FR" dirty="0" err="1" smtClean="0"/>
              <a:t>growth</a:t>
            </a:r>
            <a:r>
              <a:rPr lang="fr-FR" altLang="fr-FR" dirty="0" smtClean="0"/>
              <a:t> or </a:t>
            </a:r>
            <a:r>
              <a:rPr lang="fr-FR" altLang="fr-FR" dirty="0" err="1" smtClean="0"/>
              <a:t>can</a:t>
            </a:r>
            <a:r>
              <a:rPr lang="fr-FR" altLang="fr-FR" dirty="0" smtClean="0"/>
              <a:t> </a:t>
            </a:r>
            <a:r>
              <a:rPr lang="fr-FR" altLang="fr-FR" dirty="0" err="1" smtClean="0"/>
              <a:t>evolve</a:t>
            </a:r>
            <a:r>
              <a:rPr lang="fr-FR" altLang="fr-FR" dirty="0" smtClean="0"/>
              <a:t> to a </a:t>
            </a:r>
            <a:r>
              <a:rPr lang="fr-FR" altLang="fr-FR" dirty="0" err="1" smtClean="0"/>
              <a:t>luteinized</a:t>
            </a:r>
            <a:r>
              <a:rPr lang="fr-FR" altLang="fr-FR" dirty="0" smtClean="0"/>
              <a:t> </a:t>
            </a:r>
            <a:r>
              <a:rPr lang="fr-FR" altLang="fr-FR" dirty="0" err="1" smtClean="0"/>
              <a:t>follicular</a:t>
            </a:r>
            <a:r>
              <a:rPr lang="fr-FR" altLang="fr-FR" dirty="0" smtClean="0"/>
              <a:t> </a:t>
            </a:r>
            <a:r>
              <a:rPr lang="fr-FR" altLang="fr-FR" dirty="0" err="1" smtClean="0"/>
              <a:t>cyst</a:t>
            </a:r>
            <a:r>
              <a:rPr lang="fr-FR" altLang="fr-FR" dirty="0" smtClean="0"/>
              <a:t>. In </a:t>
            </a:r>
            <a:r>
              <a:rPr lang="fr-FR" altLang="fr-FR" dirty="0" err="1" smtClean="0"/>
              <a:t>presence</a:t>
            </a:r>
            <a:r>
              <a:rPr lang="fr-FR" altLang="fr-FR" dirty="0" smtClean="0"/>
              <a:t> of a </a:t>
            </a:r>
            <a:r>
              <a:rPr lang="fr-FR" altLang="fr-FR" dirty="0" err="1" smtClean="0"/>
              <a:t>cyst</a:t>
            </a:r>
            <a:r>
              <a:rPr lang="fr-FR" altLang="fr-FR" dirty="0" smtClean="0"/>
              <a:t>, </a:t>
            </a:r>
            <a:r>
              <a:rPr lang="fr-FR" altLang="fr-FR" dirty="0" err="1" smtClean="0"/>
              <a:t>follicular</a:t>
            </a:r>
            <a:r>
              <a:rPr lang="fr-FR" altLang="fr-FR" dirty="0" smtClean="0"/>
              <a:t> </a:t>
            </a:r>
            <a:r>
              <a:rPr lang="fr-FR" altLang="fr-FR" dirty="0" err="1" smtClean="0"/>
              <a:t>growth</a:t>
            </a:r>
            <a:r>
              <a:rPr lang="fr-FR" altLang="fr-FR" dirty="0" smtClean="0"/>
              <a:t> </a:t>
            </a:r>
            <a:r>
              <a:rPr lang="fr-FR" altLang="fr-FR" dirty="0" err="1" smtClean="0"/>
              <a:t>can</a:t>
            </a:r>
            <a:r>
              <a:rPr lang="fr-FR" altLang="fr-FR" dirty="0" smtClean="0"/>
              <a:t> </a:t>
            </a:r>
            <a:r>
              <a:rPr lang="fr-FR" altLang="fr-FR" dirty="0" err="1" smtClean="0"/>
              <a:t>be</a:t>
            </a:r>
            <a:r>
              <a:rPr lang="fr-FR" altLang="fr-FR" dirty="0" smtClean="0"/>
              <a:t> or not </a:t>
            </a:r>
            <a:r>
              <a:rPr lang="fr-FR" altLang="fr-FR" dirty="0" err="1" smtClean="0"/>
              <a:t>inhibited</a:t>
            </a:r>
            <a:r>
              <a:rPr lang="fr-FR" altLang="fr-FR" dirty="0" smtClean="0"/>
              <a:t>. </a:t>
            </a:r>
          </a:p>
          <a:p>
            <a:pPr eaLnBrk="1" hangingPunct="1"/>
            <a:endParaRPr lang="fr-BE" altLang="fr-FR" dirty="0" smtClean="0"/>
          </a:p>
          <a:p>
            <a:pPr eaLnBrk="1" hangingPunct="1"/>
            <a:endParaRPr lang="fr-BE" altLang="fr-FR" dirty="0" smtClean="0"/>
          </a:p>
        </p:txBody>
      </p:sp>
    </p:spTree>
    <p:extLst>
      <p:ext uri="{BB962C8B-B14F-4D97-AF65-F5344CB8AC3E}">
        <p14:creationId xmlns:p14="http://schemas.microsoft.com/office/powerpoint/2010/main" val="1492009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smtClean="0"/>
              <a:t>In the </a:t>
            </a:r>
            <a:r>
              <a:rPr lang="fr-FR" altLang="fr-FR" dirty="0" err="1" smtClean="0"/>
              <a:t>anoestrus</a:t>
            </a:r>
            <a:r>
              <a:rPr lang="fr-FR" altLang="fr-FR" dirty="0" smtClean="0"/>
              <a:t> in type IV, the dominant </a:t>
            </a:r>
            <a:r>
              <a:rPr lang="fr-FR" altLang="fr-FR" dirty="0" err="1" smtClean="0"/>
              <a:t>follicle</a:t>
            </a:r>
            <a:r>
              <a:rPr lang="fr-FR" altLang="fr-FR" dirty="0" smtClean="0"/>
              <a:t> continues to </a:t>
            </a:r>
            <a:r>
              <a:rPr lang="fr-FR" altLang="fr-FR" dirty="0" err="1" smtClean="0"/>
              <a:t>grow</a:t>
            </a:r>
            <a:r>
              <a:rPr lang="fr-FR" altLang="fr-FR" dirty="0" smtClean="0"/>
              <a:t> </a:t>
            </a:r>
            <a:r>
              <a:rPr lang="fr-FR" altLang="fr-FR" dirty="0" err="1" smtClean="0"/>
              <a:t>until</a:t>
            </a:r>
            <a:r>
              <a:rPr lang="fr-FR" altLang="fr-FR" dirty="0" smtClean="0"/>
              <a:t> ovulation. </a:t>
            </a:r>
          </a:p>
          <a:p>
            <a:pPr eaLnBrk="1" hangingPunct="1"/>
            <a:r>
              <a:rPr lang="fr-FR" altLang="fr-FR" dirty="0" smtClean="0"/>
              <a:t>This ovulation </a:t>
            </a:r>
            <a:r>
              <a:rPr lang="fr-FR" altLang="fr-FR" dirty="0" err="1" smtClean="0"/>
              <a:t>is</a:t>
            </a:r>
            <a:r>
              <a:rPr lang="fr-FR" altLang="fr-FR" dirty="0" smtClean="0"/>
              <a:t> </a:t>
            </a:r>
            <a:r>
              <a:rPr lang="fr-FR" altLang="fr-FR" dirty="0" err="1" smtClean="0"/>
              <a:t>followed</a:t>
            </a:r>
            <a:r>
              <a:rPr lang="fr-FR" altLang="fr-FR" dirty="0" smtClean="0"/>
              <a:t> by the </a:t>
            </a:r>
            <a:r>
              <a:rPr lang="fr-FR" altLang="fr-FR" dirty="0" err="1" smtClean="0"/>
              <a:t>development</a:t>
            </a:r>
            <a:r>
              <a:rPr lang="fr-FR" altLang="fr-FR" dirty="0" smtClean="0"/>
              <a:t> of a corpus </a:t>
            </a:r>
            <a:r>
              <a:rPr lang="fr-FR" altLang="fr-FR" dirty="0" err="1" smtClean="0"/>
              <a:t>luteum</a:t>
            </a:r>
            <a:r>
              <a:rPr lang="fr-FR" altLang="fr-FR" dirty="0" smtClean="0"/>
              <a:t> but corpus </a:t>
            </a:r>
            <a:r>
              <a:rPr lang="fr-FR" altLang="fr-FR" dirty="0" err="1" smtClean="0"/>
              <a:t>luteum</a:t>
            </a:r>
            <a:r>
              <a:rPr lang="fr-FR" altLang="fr-FR" dirty="0" smtClean="0"/>
              <a:t> </a:t>
            </a:r>
            <a:r>
              <a:rPr lang="fr-FR" altLang="fr-FR" dirty="0" err="1" smtClean="0"/>
              <a:t>does</a:t>
            </a:r>
            <a:r>
              <a:rPr lang="fr-FR" altLang="fr-FR" dirty="0" smtClean="0"/>
              <a:t> not </a:t>
            </a:r>
            <a:r>
              <a:rPr lang="fr-FR" altLang="fr-FR" dirty="0" err="1" smtClean="0"/>
              <a:t>regress</a:t>
            </a:r>
            <a:r>
              <a:rPr lang="fr-FR" altLang="fr-FR" dirty="0" smtClean="0"/>
              <a:t> and </a:t>
            </a:r>
            <a:r>
              <a:rPr lang="fr-FR" altLang="fr-FR" dirty="0" err="1" smtClean="0"/>
              <a:t>persist</a:t>
            </a:r>
            <a:r>
              <a:rPr lang="fr-FR" altLang="fr-FR" dirty="0" smtClean="0"/>
              <a:t> on the </a:t>
            </a:r>
            <a:r>
              <a:rPr lang="fr-FR" altLang="fr-FR" dirty="0" err="1" smtClean="0"/>
              <a:t>ovary</a:t>
            </a:r>
            <a:r>
              <a:rPr lang="fr-FR" altLang="fr-FR" dirty="0" smtClean="0"/>
              <a:t>.</a:t>
            </a:r>
            <a:br>
              <a:rPr lang="fr-FR" altLang="fr-FR" dirty="0" smtClean="0"/>
            </a:br>
            <a:r>
              <a:rPr lang="fr-FR" altLang="fr-FR" dirty="0" smtClean="0"/>
              <a:t>This </a:t>
            </a:r>
            <a:r>
              <a:rPr lang="fr-FR" altLang="fr-FR" dirty="0" err="1" smtClean="0"/>
              <a:t>lack</a:t>
            </a:r>
            <a:r>
              <a:rPr lang="fr-FR" altLang="fr-FR" dirty="0" smtClean="0"/>
              <a:t> of </a:t>
            </a:r>
            <a:r>
              <a:rPr lang="fr-FR" altLang="fr-FR" dirty="0" err="1" smtClean="0"/>
              <a:t>reduction</a:t>
            </a:r>
            <a:r>
              <a:rPr lang="fr-FR" altLang="fr-FR" dirty="0" smtClean="0"/>
              <a:t> </a:t>
            </a:r>
            <a:r>
              <a:rPr lang="fr-FR" altLang="fr-FR" dirty="0" err="1" smtClean="0"/>
              <a:t>involves</a:t>
            </a:r>
            <a:r>
              <a:rPr lang="fr-FR" altLang="fr-FR" dirty="0" smtClean="0"/>
              <a:t> an </a:t>
            </a:r>
            <a:r>
              <a:rPr lang="fr-FR" altLang="fr-FR" dirty="0" err="1" smtClean="0"/>
              <a:t>alteration</a:t>
            </a:r>
            <a:r>
              <a:rPr lang="fr-FR" altLang="fr-FR" dirty="0" smtClean="0"/>
              <a:t> of the </a:t>
            </a:r>
            <a:r>
              <a:rPr lang="fr-FR" altLang="fr-FR" dirty="0" err="1" smtClean="0"/>
              <a:t>luteolytic</a:t>
            </a:r>
            <a:r>
              <a:rPr lang="fr-FR" altLang="fr-FR" dirty="0" smtClean="0"/>
              <a:t> </a:t>
            </a:r>
            <a:r>
              <a:rPr lang="fr-FR" altLang="fr-FR" dirty="0" err="1" smtClean="0"/>
              <a:t>process</a:t>
            </a:r>
            <a:r>
              <a:rPr lang="fr-FR" altLang="fr-FR" dirty="0" smtClean="0"/>
              <a:t>. It </a:t>
            </a:r>
            <a:r>
              <a:rPr lang="fr-FR" altLang="fr-FR" dirty="0" err="1" smtClean="0"/>
              <a:t>is</a:t>
            </a:r>
            <a:r>
              <a:rPr lang="fr-FR" altLang="fr-FR" dirty="0" smtClean="0"/>
              <a:t> possible </a:t>
            </a:r>
            <a:r>
              <a:rPr lang="fr-FR" altLang="fr-FR" dirty="0" err="1" smtClean="0"/>
              <a:t>that</a:t>
            </a:r>
            <a:r>
              <a:rPr lang="fr-FR" altLang="fr-FR" dirty="0" smtClean="0"/>
              <a:t> the </a:t>
            </a:r>
            <a:r>
              <a:rPr lang="fr-FR" altLang="fr-FR" dirty="0" err="1" smtClean="0"/>
              <a:t>synthesis</a:t>
            </a:r>
            <a:r>
              <a:rPr lang="fr-FR" altLang="fr-FR" dirty="0" smtClean="0"/>
              <a:t> of estradiol by the </a:t>
            </a:r>
            <a:r>
              <a:rPr lang="fr-FR" altLang="fr-FR" dirty="0" err="1" smtClean="0"/>
              <a:t>follicle</a:t>
            </a:r>
            <a:r>
              <a:rPr lang="fr-FR" altLang="fr-FR" dirty="0" smtClean="0"/>
              <a:t> </a:t>
            </a:r>
            <a:r>
              <a:rPr lang="fr-FR" altLang="fr-FR" dirty="0" err="1" smtClean="0"/>
              <a:t>growth</a:t>
            </a:r>
            <a:r>
              <a:rPr lang="fr-FR" altLang="fr-FR" dirty="0" smtClean="0"/>
              <a:t> </a:t>
            </a:r>
            <a:r>
              <a:rPr lang="fr-FR" altLang="fr-FR" dirty="0" err="1" smtClean="0"/>
              <a:t>was</a:t>
            </a:r>
            <a:r>
              <a:rPr lang="fr-FR" altLang="fr-FR" dirty="0" smtClean="0"/>
              <a:t> not </a:t>
            </a:r>
            <a:r>
              <a:rPr lang="fr-FR" altLang="fr-FR" dirty="0" err="1" smtClean="0"/>
              <a:t>sufficient</a:t>
            </a:r>
            <a:r>
              <a:rPr lang="fr-FR" altLang="fr-FR" dirty="0" smtClean="0"/>
              <a:t> for </a:t>
            </a:r>
            <a:r>
              <a:rPr lang="fr-FR" altLang="fr-FR" dirty="0" err="1" smtClean="0"/>
              <a:t>inducing</a:t>
            </a:r>
            <a:r>
              <a:rPr lang="fr-FR" altLang="fr-FR" dirty="0" smtClean="0"/>
              <a:t> the formation of </a:t>
            </a:r>
            <a:r>
              <a:rPr lang="fr-FR" altLang="fr-FR" dirty="0" err="1" smtClean="0"/>
              <a:t>oxytocin</a:t>
            </a:r>
            <a:r>
              <a:rPr lang="fr-FR" altLang="fr-FR" dirty="0" smtClean="0"/>
              <a:t> </a:t>
            </a:r>
            <a:r>
              <a:rPr lang="fr-FR" altLang="fr-FR" dirty="0" err="1" smtClean="0"/>
              <a:t>receptors</a:t>
            </a:r>
            <a:r>
              <a:rPr lang="fr-FR" altLang="fr-FR" dirty="0" smtClean="0"/>
              <a:t> in </a:t>
            </a:r>
            <a:r>
              <a:rPr lang="fr-FR" altLang="fr-FR" dirty="0" err="1" smtClean="0"/>
              <a:t>endometrium</a:t>
            </a:r>
            <a:r>
              <a:rPr lang="fr-FR" altLang="fr-FR" dirty="0" smtClean="0"/>
              <a:t> and </a:t>
            </a:r>
            <a:r>
              <a:rPr lang="fr-FR" altLang="fr-FR" dirty="0" err="1" smtClean="0"/>
              <a:t>thus</a:t>
            </a:r>
            <a:r>
              <a:rPr lang="fr-FR" altLang="fr-FR" dirty="0" smtClean="0"/>
              <a:t> </a:t>
            </a:r>
            <a:r>
              <a:rPr lang="fr-FR" altLang="fr-FR" dirty="0" err="1" smtClean="0"/>
              <a:t>prevent</a:t>
            </a:r>
            <a:r>
              <a:rPr lang="fr-FR" altLang="fr-FR" dirty="0" smtClean="0"/>
              <a:t> and the pulsatile release of PGF2a. It </a:t>
            </a:r>
            <a:r>
              <a:rPr lang="fr-FR" altLang="fr-FR" dirty="0" err="1" smtClean="0"/>
              <a:t>is</a:t>
            </a:r>
            <a:r>
              <a:rPr lang="fr-FR" altLang="fr-FR" dirty="0" smtClean="0"/>
              <a:t> </a:t>
            </a:r>
            <a:r>
              <a:rPr lang="fr-FR" altLang="fr-FR" dirty="0" err="1" smtClean="0"/>
              <a:t>also</a:t>
            </a:r>
            <a:r>
              <a:rPr lang="fr-FR" altLang="fr-FR" dirty="0" smtClean="0"/>
              <a:t> possible </a:t>
            </a:r>
            <a:r>
              <a:rPr lang="fr-FR" altLang="fr-FR" dirty="0" err="1" smtClean="0"/>
              <a:t>that</a:t>
            </a:r>
            <a:r>
              <a:rPr lang="fr-FR" altLang="fr-FR" dirty="0" smtClean="0"/>
              <a:t> the </a:t>
            </a:r>
            <a:r>
              <a:rPr lang="fr-FR" altLang="fr-FR" dirty="0" err="1" smtClean="0"/>
              <a:t>synthesis</a:t>
            </a:r>
            <a:r>
              <a:rPr lang="fr-FR" altLang="fr-FR" dirty="0" smtClean="0"/>
              <a:t> of PGF2a </a:t>
            </a:r>
            <a:r>
              <a:rPr lang="fr-FR" altLang="fr-FR" dirty="0" err="1" smtClean="0"/>
              <a:t>was</a:t>
            </a:r>
            <a:r>
              <a:rPr lang="fr-FR" altLang="fr-FR" dirty="0" smtClean="0"/>
              <a:t> not </a:t>
            </a:r>
            <a:r>
              <a:rPr lang="fr-FR" altLang="fr-FR" dirty="0" err="1" smtClean="0"/>
              <a:t>sufficient</a:t>
            </a:r>
            <a:r>
              <a:rPr lang="fr-FR" altLang="fr-FR" dirty="0" smtClean="0"/>
              <a:t> </a:t>
            </a:r>
            <a:r>
              <a:rPr lang="fr-FR" altLang="fr-FR" dirty="0" err="1" smtClean="0"/>
              <a:t>because</a:t>
            </a:r>
            <a:r>
              <a:rPr lang="fr-FR" altLang="fr-FR" dirty="0" smtClean="0"/>
              <a:t> of extensive </a:t>
            </a:r>
            <a:r>
              <a:rPr lang="fr-FR" altLang="fr-FR" dirty="0" err="1" smtClean="0"/>
              <a:t>endometrial</a:t>
            </a:r>
            <a:r>
              <a:rPr lang="fr-FR" altLang="fr-FR" dirty="0" smtClean="0"/>
              <a:t> </a:t>
            </a:r>
            <a:r>
              <a:rPr lang="fr-FR" altLang="fr-FR" dirty="0" err="1" smtClean="0"/>
              <a:t>lesions</a:t>
            </a:r>
            <a:r>
              <a:rPr lang="fr-FR" altLang="fr-FR" dirty="0" smtClean="0"/>
              <a:t> </a:t>
            </a:r>
            <a:r>
              <a:rPr lang="fr-FR" altLang="fr-FR" dirty="0" err="1" smtClean="0"/>
              <a:t>induced</a:t>
            </a:r>
            <a:r>
              <a:rPr lang="fr-FR" altLang="fr-FR" dirty="0" smtClean="0"/>
              <a:t> by a </a:t>
            </a:r>
            <a:r>
              <a:rPr lang="fr-FR" altLang="fr-FR" dirty="0" err="1" smtClean="0"/>
              <a:t>pyometra</a:t>
            </a:r>
            <a:r>
              <a:rPr lang="fr-FR" altLang="fr-FR" dirty="0" smtClean="0"/>
              <a:t>.  At palpation </a:t>
            </a:r>
            <a:r>
              <a:rPr lang="fr-FR" altLang="fr-FR" dirty="0" err="1" smtClean="0"/>
              <a:t>uterus</a:t>
            </a:r>
            <a:r>
              <a:rPr lang="fr-FR" altLang="fr-FR" dirty="0" smtClean="0"/>
              <a:t> </a:t>
            </a:r>
            <a:r>
              <a:rPr lang="fr-FR" altLang="fr-FR" dirty="0" err="1" smtClean="0"/>
              <a:t>is</a:t>
            </a:r>
            <a:r>
              <a:rPr lang="fr-FR" altLang="fr-FR" dirty="0" smtClean="0"/>
              <a:t> </a:t>
            </a:r>
            <a:r>
              <a:rPr lang="fr-FR" altLang="fr-FR" dirty="0" err="1" smtClean="0"/>
              <a:t>usually</a:t>
            </a:r>
            <a:r>
              <a:rPr lang="fr-FR" altLang="fr-FR" dirty="0" smtClean="0"/>
              <a:t> </a:t>
            </a:r>
            <a:r>
              <a:rPr lang="fr-FR" altLang="fr-FR" dirty="0" err="1" smtClean="0"/>
              <a:t>enlarged</a:t>
            </a:r>
            <a:r>
              <a:rPr lang="fr-FR" altLang="fr-FR" dirty="0" smtClean="0"/>
              <a:t> and the </a:t>
            </a:r>
            <a:r>
              <a:rPr lang="fr-FR" altLang="fr-FR" dirty="0" err="1" smtClean="0"/>
              <a:t>cervix</a:t>
            </a:r>
            <a:r>
              <a:rPr lang="fr-FR" altLang="fr-FR" dirty="0" smtClean="0"/>
              <a:t> </a:t>
            </a:r>
            <a:r>
              <a:rPr lang="fr-FR" altLang="fr-FR" dirty="0" err="1" smtClean="0"/>
              <a:t>is</a:t>
            </a:r>
            <a:r>
              <a:rPr lang="fr-FR" altLang="fr-FR" dirty="0" smtClean="0"/>
              <a:t> or not open. So pus </a:t>
            </a:r>
            <a:r>
              <a:rPr lang="fr-FR" altLang="fr-FR" dirty="0" err="1" smtClean="0"/>
              <a:t>can</a:t>
            </a:r>
            <a:r>
              <a:rPr lang="fr-FR" altLang="fr-FR" dirty="0" smtClean="0"/>
              <a:t> or not </a:t>
            </a:r>
            <a:r>
              <a:rPr lang="fr-FR" altLang="fr-FR" dirty="0" err="1" smtClean="0"/>
              <a:t>be</a:t>
            </a:r>
            <a:r>
              <a:rPr lang="fr-FR" altLang="fr-FR" dirty="0" smtClean="0"/>
              <a:t> </a:t>
            </a:r>
            <a:r>
              <a:rPr lang="fr-FR" altLang="fr-FR" dirty="0" err="1" smtClean="0"/>
              <a:t>seen</a:t>
            </a:r>
            <a:r>
              <a:rPr lang="fr-FR" altLang="fr-FR" dirty="0" smtClean="0"/>
              <a:t> by </a:t>
            </a:r>
            <a:r>
              <a:rPr lang="fr-FR" altLang="fr-FR" dirty="0" err="1" smtClean="0"/>
              <a:t>vaginoscopy</a:t>
            </a:r>
            <a:r>
              <a:rPr lang="fr-FR" altLang="fr-FR" dirty="0" smtClean="0"/>
              <a:t>. </a:t>
            </a:r>
            <a:endParaRPr lang="fr-BE" altLang="fr-FR" dirty="0" smtClean="0"/>
          </a:p>
          <a:p>
            <a:pPr eaLnBrk="1" hangingPunct="1"/>
            <a:endParaRPr lang="fr-BE" altLang="fr-FR" dirty="0" smtClean="0"/>
          </a:p>
        </p:txBody>
      </p:sp>
    </p:spTree>
    <p:extLst>
      <p:ext uri="{BB962C8B-B14F-4D97-AF65-F5344CB8AC3E}">
        <p14:creationId xmlns:p14="http://schemas.microsoft.com/office/powerpoint/2010/main" val="3510270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The </a:t>
            </a:r>
            <a:r>
              <a:rPr lang="fr-BE" dirty="0" err="1" smtClean="0"/>
              <a:t>prevalence</a:t>
            </a:r>
            <a:r>
              <a:rPr lang="fr-BE" dirty="0" smtClean="0"/>
              <a:t> of </a:t>
            </a:r>
            <a:r>
              <a:rPr lang="fr-BE" dirty="0" err="1" smtClean="0"/>
              <a:t>these</a:t>
            </a:r>
            <a:r>
              <a:rPr lang="fr-BE" dirty="0" smtClean="0"/>
              <a:t> </a:t>
            </a:r>
            <a:r>
              <a:rPr lang="fr-BE" dirty="0" err="1" smtClean="0"/>
              <a:t>different</a:t>
            </a:r>
            <a:r>
              <a:rPr lang="fr-BE" dirty="0" smtClean="0"/>
              <a:t> pathologies are </a:t>
            </a:r>
            <a:r>
              <a:rPr lang="fr-BE" dirty="0" err="1" smtClean="0"/>
              <a:t>quite</a:t>
            </a:r>
            <a:r>
              <a:rPr lang="fr-BE" dirty="0" smtClean="0"/>
              <a:t> </a:t>
            </a:r>
            <a:r>
              <a:rPr lang="fr-BE" dirty="0" err="1" smtClean="0"/>
              <a:t>different</a:t>
            </a:r>
            <a:r>
              <a:rPr lang="fr-BE" dirty="0" smtClean="0"/>
              <a:t> </a:t>
            </a:r>
            <a:r>
              <a:rPr lang="fr-BE" dirty="0" err="1" smtClean="0"/>
              <a:t>according</a:t>
            </a:r>
            <a:r>
              <a:rPr lang="fr-BE" dirty="0" smtClean="0"/>
              <a:t> to the countries, the </a:t>
            </a:r>
            <a:r>
              <a:rPr lang="fr-BE" dirty="0" err="1" smtClean="0"/>
              <a:t>breed</a:t>
            </a:r>
            <a:r>
              <a:rPr lang="fr-BE" baseline="0" dirty="0" smtClean="0"/>
              <a:t> of </a:t>
            </a:r>
            <a:r>
              <a:rPr lang="fr-BE" baseline="0" dirty="0" err="1" smtClean="0"/>
              <a:t>cows</a:t>
            </a:r>
            <a:r>
              <a:rPr lang="fr-BE" baseline="0" dirty="0" smtClean="0"/>
              <a:t>, </a:t>
            </a:r>
            <a:r>
              <a:rPr lang="fr-BE" baseline="0" dirty="0" err="1" smtClean="0"/>
              <a:t>their</a:t>
            </a:r>
            <a:r>
              <a:rPr lang="fr-BE" baseline="0" dirty="0" smtClean="0"/>
              <a:t> </a:t>
            </a:r>
            <a:r>
              <a:rPr lang="fr-BE" baseline="0" dirty="0" err="1" smtClean="0"/>
              <a:t>managment</a:t>
            </a:r>
            <a:r>
              <a:rPr lang="fr-BE" baseline="0" dirty="0" smtClean="0"/>
              <a:t> conditions, the stage of postpartum and </a:t>
            </a:r>
            <a:r>
              <a:rPr lang="fr-BE" baseline="0" dirty="0" err="1" smtClean="0"/>
              <a:t>also</a:t>
            </a:r>
            <a:r>
              <a:rPr lang="fr-BE" baseline="0" dirty="0" smtClean="0"/>
              <a:t> the </a:t>
            </a:r>
            <a:r>
              <a:rPr lang="fr-BE" baseline="0" dirty="0" err="1" smtClean="0"/>
              <a:t>definitions</a:t>
            </a:r>
            <a:r>
              <a:rPr lang="fr-BE" baseline="0" dirty="0" smtClean="0"/>
              <a:t> and </a:t>
            </a:r>
            <a:r>
              <a:rPr lang="fr-BE" baseline="0" dirty="0" err="1" smtClean="0"/>
              <a:t>methods</a:t>
            </a:r>
            <a:r>
              <a:rPr lang="fr-BE" baseline="0" dirty="0" smtClean="0"/>
              <a:t> </a:t>
            </a:r>
            <a:r>
              <a:rPr lang="fr-BE" baseline="0" dirty="0" err="1" smtClean="0"/>
              <a:t>used</a:t>
            </a:r>
            <a:r>
              <a:rPr lang="fr-BE" baseline="0" dirty="0" smtClean="0"/>
              <a:t> to </a:t>
            </a:r>
            <a:r>
              <a:rPr lang="fr-BE" baseline="0" dirty="0" err="1" smtClean="0"/>
              <a:t>make</a:t>
            </a:r>
            <a:r>
              <a:rPr lang="fr-BE" baseline="0" dirty="0" smtClean="0"/>
              <a:t> the </a:t>
            </a:r>
            <a:r>
              <a:rPr lang="fr-BE" baseline="0" dirty="0" err="1" smtClean="0"/>
              <a:t>diagnosis</a:t>
            </a:r>
            <a:r>
              <a:rPr lang="fr-BE" baseline="0" dirty="0" smtClean="0"/>
              <a:t>. </a:t>
            </a:r>
            <a:r>
              <a:rPr lang="fr-BE" baseline="0" dirty="0" err="1" smtClean="0"/>
              <a:t>Nevetheless</a:t>
            </a:r>
            <a:r>
              <a:rPr lang="fr-BE" baseline="0" dirty="0" smtClean="0"/>
              <a:t>, </a:t>
            </a:r>
            <a:r>
              <a:rPr lang="fr-BE" baseline="0" dirty="0" err="1" smtClean="0"/>
              <a:t>it’s</a:t>
            </a:r>
            <a:r>
              <a:rPr lang="fr-BE" baseline="0" dirty="0" smtClean="0"/>
              <a:t> </a:t>
            </a:r>
            <a:r>
              <a:rPr lang="fr-BE" baseline="0" dirty="0" err="1" smtClean="0"/>
              <a:t>always</a:t>
            </a:r>
            <a:r>
              <a:rPr lang="fr-BE" baseline="0" dirty="0" smtClean="0"/>
              <a:t> </a:t>
            </a:r>
            <a:r>
              <a:rPr lang="fr-BE" baseline="0" dirty="0" err="1" smtClean="0"/>
              <a:t>interesting</a:t>
            </a:r>
            <a:r>
              <a:rPr lang="fr-BE" baseline="0" dirty="0" smtClean="0"/>
              <a:t> to have an </a:t>
            </a:r>
            <a:r>
              <a:rPr lang="fr-BE" baseline="0" dirty="0" err="1" smtClean="0"/>
              <a:t>idea</a:t>
            </a:r>
            <a:r>
              <a:rPr lang="fr-BE" baseline="0" dirty="0" smtClean="0"/>
              <a:t> of the </a:t>
            </a:r>
            <a:r>
              <a:rPr lang="fr-BE" baseline="0" dirty="0" err="1" smtClean="0"/>
              <a:t>prevalence</a:t>
            </a:r>
            <a:r>
              <a:rPr lang="fr-BE" baseline="0" dirty="0" smtClean="0"/>
              <a:t> </a:t>
            </a:r>
            <a:r>
              <a:rPr lang="fr-BE" baseline="0" dirty="0" err="1" smtClean="0"/>
              <a:t>because</a:t>
            </a:r>
            <a:r>
              <a:rPr lang="fr-BE" baseline="0" dirty="0" smtClean="0"/>
              <a:t> all </a:t>
            </a:r>
            <a:r>
              <a:rPr lang="fr-BE" baseline="0" dirty="0" err="1" smtClean="0"/>
              <a:t>these</a:t>
            </a:r>
            <a:r>
              <a:rPr lang="fr-BE" baseline="0" dirty="0" smtClean="0"/>
              <a:t> pathologies </a:t>
            </a:r>
            <a:r>
              <a:rPr lang="fr-BE" baseline="0" dirty="0" err="1" smtClean="0"/>
              <a:t>need</a:t>
            </a:r>
            <a:r>
              <a:rPr lang="fr-BE" baseline="0" dirty="0" smtClean="0"/>
              <a:t> to </a:t>
            </a:r>
            <a:r>
              <a:rPr lang="fr-BE" baseline="0" dirty="0" err="1" smtClean="0"/>
              <a:t>be</a:t>
            </a:r>
            <a:r>
              <a:rPr lang="fr-BE" baseline="0" dirty="0" smtClean="0"/>
              <a:t> </a:t>
            </a:r>
            <a:r>
              <a:rPr lang="fr-BE" baseline="0" dirty="0" err="1" smtClean="0"/>
              <a:t>investigated</a:t>
            </a:r>
            <a:r>
              <a:rPr lang="fr-BE" baseline="0" dirty="0" smtClean="0"/>
              <a:t> </a:t>
            </a:r>
            <a:r>
              <a:rPr lang="fr-BE" baseline="0" dirty="0" err="1" smtClean="0"/>
              <a:t>also</a:t>
            </a:r>
            <a:r>
              <a:rPr lang="fr-BE" baseline="0" dirty="0" smtClean="0"/>
              <a:t> at the </a:t>
            </a:r>
            <a:r>
              <a:rPr lang="fr-BE" baseline="0" dirty="0" err="1" smtClean="0"/>
              <a:t>herd</a:t>
            </a:r>
            <a:r>
              <a:rPr lang="fr-BE" baseline="0" dirty="0" smtClean="0"/>
              <a:t> </a:t>
            </a:r>
            <a:r>
              <a:rPr lang="fr-BE" baseline="0" dirty="0" err="1" smtClean="0"/>
              <a:t>level</a:t>
            </a:r>
            <a:r>
              <a:rPr lang="fr-BE" baseline="0" dirty="0" smtClean="0"/>
              <a:t>. </a:t>
            </a:r>
          </a:p>
          <a:p>
            <a:r>
              <a:rPr lang="fr-BE" baseline="0" dirty="0" smtClean="0"/>
              <a:t>In </a:t>
            </a:r>
            <a:r>
              <a:rPr lang="fr-BE" baseline="0" dirty="0" err="1" smtClean="0"/>
              <a:t>dairy</a:t>
            </a:r>
            <a:r>
              <a:rPr lang="fr-BE" baseline="0" dirty="0" smtClean="0"/>
              <a:t> </a:t>
            </a:r>
            <a:r>
              <a:rPr lang="fr-BE" baseline="0" dirty="0" err="1" smtClean="0"/>
              <a:t>cattle</a:t>
            </a:r>
            <a:r>
              <a:rPr lang="fr-BE" baseline="0" dirty="0" smtClean="0"/>
              <a:t>, the </a:t>
            </a:r>
            <a:r>
              <a:rPr lang="fr-BE" baseline="0" dirty="0" err="1" smtClean="0"/>
              <a:t>prevalence</a:t>
            </a:r>
            <a:r>
              <a:rPr lang="fr-BE" baseline="0" dirty="0" smtClean="0"/>
              <a:t> of </a:t>
            </a:r>
            <a:r>
              <a:rPr lang="fr-BE" baseline="0" dirty="0" err="1" smtClean="0"/>
              <a:t>dystocia</a:t>
            </a:r>
            <a:r>
              <a:rPr lang="fr-BE" baseline="0" dirty="0" smtClean="0"/>
              <a:t> </a:t>
            </a:r>
            <a:r>
              <a:rPr lang="fr-BE" baseline="0" dirty="0" err="1" smtClean="0"/>
              <a:t>is</a:t>
            </a:r>
            <a:r>
              <a:rPr lang="fr-BE" baseline="0" dirty="0" smtClean="0"/>
              <a:t> </a:t>
            </a:r>
            <a:r>
              <a:rPr lang="fr-BE" baseline="0" dirty="0" err="1" smtClean="0"/>
              <a:t>between</a:t>
            </a:r>
            <a:r>
              <a:rPr lang="fr-BE" baseline="0" dirty="0" smtClean="0"/>
              <a:t> 3 and 23 % and 1.5 and 13.7 % in </a:t>
            </a:r>
            <a:r>
              <a:rPr lang="fr-BE" baseline="0" dirty="0" err="1" smtClean="0"/>
              <a:t>heifers</a:t>
            </a:r>
            <a:r>
              <a:rPr lang="fr-BE" baseline="0" dirty="0" smtClean="0"/>
              <a:t> and </a:t>
            </a:r>
            <a:r>
              <a:rPr lang="fr-BE" baseline="0" dirty="0" err="1" smtClean="0"/>
              <a:t>cows</a:t>
            </a:r>
            <a:r>
              <a:rPr lang="fr-BE" baseline="0" dirty="0" smtClean="0"/>
              <a:t> </a:t>
            </a:r>
            <a:r>
              <a:rPr lang="fr-BE" baseline="0" dirty="0" err="1" smtClean="0"/>
              <a:t>respectively</a:t>
            </a:r>
            <a:r>
              <a:rPr lang="fr-BE" baseline="0" dirty="0" smtClean="0"/>
              <a:t>. A </a:t>
            </a:r>
            <a:r>
              <a:rPr lang="fr-BE" baseline="0" dirty="0" err="1" smtClean="0"/>
              <a:t>threshold</a:t>
            </a:r>
            <a:r>
              <a:rPr lang="fr-BE" baseline="0" dirty="0" smtClean="0"/>
              <a:t> of 5 %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considered</a:t>
            </a:r>
            <a:r>
              <a:rPr lang="fr-BE" baseline="0" dirty="0" smtClean="0"/>
              <a:t> as normal.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33</a:t>
            </a:fld>
            <a:endParaRPr lang="fr-BE"/>
          </a:p>
        </p:txBody>
      </p:sp>
    </p:spTree>
    <p:extLst>
      <p:ext uri="{BB962C8B-B14F-4D97-AF65-F5344CB8AC3E}">
        <p14:creationId xmlns:p14="http://schemas.microsoft.com/office/powerpoint/2010/main" val="3609748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nSpc>
                <a:spcPct val="90000"/>
              </a:lnSpc>
              <a:buClrTx/>
              <a:buFont typeface="Arial" pitchFamily="34" charset="0"/>
              <a:buChar char="•"/>
            </a:pPr>
            <a:r>
              <a:rPr lang="fr-BE" dirty="0" smtClean="0"/>
              <a:t>The </a:t>
            </a:r>
            <a:r>
              <a:rPr lang="fr-BE" dirty="0" err="1" smtClean="0"/>
              <a:t>aim</a:t>
            </a:r>
            <a:r>
              <a:rPr lang="fr-BE" dirty="0" smtClean="0"/>
              <a:t> of </a:t>
            </a:r>
            <a:r>
              <a:rPr lang="fr-BE" dirty="0" err="1" smtClean="0"/>
              <a:t>each</a:t>
            </a:r>
            <a:r>
              <a:rPr lang="fr-BE" dirty="0" smtClean="0"/>
              <a:t> </a:t>
            </a:r>
            <a:r>
              <a:rPr lang="fr-BE" dirty="0" err="1" smtClean="0"/>
              <a:t>farm</a:t>
            </a:r>
            <a:r>
              <a:rPr lang="fr-BE" dirty="0" smtClean="0"/>
              <a:t> </a:t>
            </a:r>
            <a:r>
              <a:rPr lang="fr-BE" dirty="0" err="1" smtClean="0"/>
              <a:t>is</a:t>
            </a:r>
            <a:r>
              <a:rPr lang="fr-BE" dirty="0" smtClean="0"/>
              <a:t> to </a:t>
            </a:r>
            <a:r>
              <a:rPr lang="fr-BE" dirty="0" err="1" smtClean="0"/>
              <a:t>produce</a:t>
            </a:r>
            <a:r>
              <a:rPr lang="fr-BE" dirty="0" smtClean="0"/>
              <a:t> a </a:t>
            </a:r>
            <a:r>
              <a:rPr lang="fr-BE" dirty="0" err="1" smtClean="0"/>
              <a:t>milk</a:t>
            </a:r>
            <a:r>
              <a:rPr lang="fr-BE" dirty="0" smtClean="0"/>
              <a:t> of </a:t>
            </a:r>
            <a:r>
              <a:rPr lang="fr-BE" dirty="0" err="1" smtClean="0"/>
              <a:t>quality</a:t>
            </a:r>
            <a:r>
              <a:rPr lang="fr-BE" dirty="0" smtClean="0"/>
              <a:t>. The </a:t>
            </a:r>
            <a:r>
              <a:rPr lang="fr-BE" dirty="0" err="1" smtClean="0"/>
              <a:t>recent</a:t>
            </a:r>
            <a:r>
              <a:rPr lang="fr-BE" baseline="0" dirty="0" smtClean="0"/>
              <a:t> suppression of </a:t>
            </a:r>
            <a:r>
              <a:rPr lang="fr-BE" baseline="0" dirty="0" err="1" smtClean="0"/>
              <a:t>milk</a:t>
            </a:r>
            <a:r>
              <a:rPr lang="fr-BE" baseline="0" dirty="0" smtClean="0"/>
              <a:t> quota in Europe has </a:t>
            </a:r>
            <a:r>
              <a:rPr lang="fr-BE" baseline="0" dirty="0" err="1" smtClean="0"/>
              <a:t>introduce</a:t>
            </a:r>
            <a:r>
              <a:rPr lang="fr-BE" baseline="0" dirty="0" smtClean="0"/>
              <a:t> a new goal. The new objective for the </a:t>
            </a:r>
            <a:r>
              <a:rPr lang="fr-BE" baseline="0" dirty="0" err="1" smtClean="0"/>
              <a:t>farmer</a:t>
            </a:r>
            <a:r>
              <a:rPr lang="fr-BE" baseline="0" dirty="0" smtClean="0"/>
              <a:t> </a:t>
            </a:r>
            <a:r>
              <a:rPr lang="fr-BE" baseline="0" dirty="0" err="1" smtClean="0"/>
              <a:t>is</a:t>
            </a:r>
            <a:r>
              <a:rPr lang="fr-BE" baseline="0" dirty="0" smtClean="0"/>
              <a:t> not </a:t>
            </a:r>
            <a:r>
              <a:rPr lang="fr-BE" dirty="0" err="1" smtClean="0"/>
              <a:t>necessarily</a:t>
            </a:r>
            <a:r>
              <a:rPr lang="fr-BE" baseline="0" dirty="0" smtClean="0"/>
              <a:t> to </a:t>
            </a:r>
            <a:r>
              <a:rPr lang="fr-BE" baseline="0" dirty="0" err="1" smtClean="0"/>
              <a:t>produce</a:t>
            </a:r>
            <a:r>
              <a:rPr lang="fr-BE" baseline="0" dirty="0" smtClean="0"/>
              <a:t> more </a:t>
            </a:r>
            <a:r>
              <a:rPr lang="fr-BE" baseline="0" dirty="0" err="1" smtClean="0"/>
              <a:t>milk</a:t>
            </a:r>
            <a:r>
              <a:rPr lang="fr-BE" baseline="0" dirty="0" smtClean="0"/>
              <a:t> per </a:t>
            </a:r>
            <a:r>
              <a:rPr lang="fr-BE" baseline="0" dirty="0" err="1" smtClean="0"/>
              <a:t>cow</a:t>
            </a:r>
            <a:r>
              <a:rPr lang="fr-BE" baseline="0" dirty="0" smtClean="0"/>
              <a:t> but to </a:t>
            </a:r>
            <a:r>
              <a:rPr lang="fr-BE" baseline="0" dirty="0" err="1" smtClean="0"/>
              <a:t>reduce</a:t>
            </a:r>
            <a:r>
              <a:rPr lang="fr-BE" baseline="0" dirty="0" smtClean="0"/>
              <a:t> as </a:t>
            </a:r>
            <a:r>
              <a:rPr lang="fr-BE" baseline="0" dirty="0" err="1" smtClean="0"/>
              <a:t>much</a:t>
            </a:r>
            <a:r>
              <a:rPr lang="fr-BE" baseline="0" dirty="0" smtClean="0"/>
              <a:t> as possible the </a:t>
            </a:r>
            <a:r>
              <a:rPr lang="fr-BE" baseline="0" dirty="0" err="1" smtClean="0"/>
              <a:t>costs</a:t>
            </a:r>
            <a:r>
              <a:rPr lang="fr-BE" baseline="0" dirty="0" smtClean="0"/>
              <a:t> of </a:t>
            </a:r>
            <a:r>
              <a:rPr lang="fr-BE" baseline="0" dirty="0" err="1" smtClean="0"/>
              <a:t>milk</a:t>
            </a:r>
            <a:r>
              <a:rPr lang="fr-BE" baseline="0" dirty="0" smtClean="0"/>
              <a:t> production. </a:t>
            </a:r>
            <a:r>
              <a:rPr lang="fr-BE" baseline="0" dirty="0" err="1" smtClean="0"/>
              <a:t>We</a:t>
            </a:r>
            <a:r>
              <a:rPr lang="fr-BE" baseline="0" dirty="0" smtClean="0"/>
              <a:t> </a:t>
            </a:r>
            <a:r>
              <a:rPr lang="fr-BE" baseline="0" dirty="0" err="1" smtClean="0"/>
              <a:t>can</a:t>
            </a:r>
            <a:r>
              <a:rPr lang="fr-BE" baseline="0" dirty="0" smtClean="0"/>
              <a:t> </a:t>
            </a:r>
            <a:r>
              <a:rPr lang="fr-BE" baseline="0" dirty="0" err="1" smtClean="0"/>
              <a:t>give</a:t>
            </a:r>
            <a:r>
              <a:rPr lang="fr-BE" baseline="0" dirty="0" smtClean="0"/>
              <a:t> </a:t>
            </a:r>
            <a:r>
              <a:rPr lang="fr-BE" baseline="0" dirty="0" err="1" smtClean="0"/>
              <a:t>two</a:t>
            </a:r>
            <a:r>
              <a:rPr lang="fr-BE" baseline="0" dirty="0" smtClean="0"/>
              <a:t> exemples. The first </a:t>
            </a:r>
            <a:r>
              <a:rPr lang="fr-BE" baseline="0" dirty="0" err="1" smtClean="0"/>
              <a:t>concern</a:t>
            </a:r>
            <a:r>
              <a:rPr lang="fr-BE" baseline="0" dirty="0" smtClean="0"/>
              <a:t> the </a:t>
            </a:r>
            <a:r>
              <a:rPr lang="fr-BE" baseline="0" dirty="0" err="1" smtClean="0"/>
              <a:t>costs</a:t>
            </a:r>
            <a:r>
              <a:rPr lang="fr-BE" baseline="0" dirty="0" smtClean="0"/>
              <a:t> </a:t>
            </a:r>
            <a:r>
              <a:rPr lang="fr-BE" baseline="0" dirty="0" err="1" smtClean="0"/>
              <a:t>linked</a:t>
            </a:r>
            <a:r>
              <a:rPr lang="fr-BE" baseline="0" dirty="0" smtClean="0"/>
              <a:t> to the </a:t>
            </a:r>
            <a:r>
              <a:rPr lang="fr-BE" baseline="0" dirty="0" err="1" smtClean="0"/>
              <a:t>growing</a:t>
            </a:r>
            <a:r>
              <a:rPr lang="fr-BE" baseline="0" dirty="0" smtClean="0"/>
              <a:t> </a:t>
            </a:r>
            <a:r>
              <a:rPr lang="fr-BE" baseline="0" dirty="0" err="1" smtClean="0"/>
              <a:t>heifers</a:t>
            </a:r>
            <a:r>
              <a:rPr lang="fr-BE" baseline="0" dirty="0" smtClean="0"/>
              <a:t>. In Ontario (Canada), the </a:t>
            </a:r>
            <a:r>
              <a:rPr lang="fr-BE" baseline="0" dirty="0" err="1" smtClean="0"/>
              <a:t>costs</a:t>
            </a:r>
            <a:r>
              <a:rPr lang="fr-BE" baseline="0" dirty="0" smtClean="0"/>
              <a:t> (</a:t>
            </a:r>
            <a:r>
              <a:rPr lang="fr-BE" baseline="0" dirty="0" err="1" smtClean="0"/>
              <a:t>excluding</a:t>
            </a:r>
            <a:r>
              <a:rPr lang="fr-BE" baseline="0" dirty="0" smtClean="0"/>
              <a:t> </a:t>
            </a:r>
            <a:r>
              <a:rPr lang="fr-BE" baseline="0" dirty="0" err="1" smtClean="0"/>
              <a:t>interests</a:t>
            </a:r>
            <a:r>
              <a:rPr lang="fr-BE" baseline="0" dirty="0" smtClean="0"/>
              <a:t> and </a:t>
            </a:r>
            <a:r>
              <a:rPr lang="fr-BE" baseline="0" dirty="0" err="1" smtClean="0"/>
              <a:t>amortization</a:t>
            </a:r>
            <a:r>
              <a:rPr lang="fr-BE" baseline="0" dirty="0" smtClean="0"/>
              <a:t>) are </a:t>
            </a:r>
            <a:r>
              <a:rPr lang="fr-BE" baseline="0" dirty="0" err="1" smtClean="0"/>
              <a:t>respectively</a:t>
            </a:r>
            <a:r>
              <a:rPr lang="fr-BE" baseline="0" dirty="0" smtClean="0"/>
              <a:t> 1254 and 1451 Euros </a:t>
            </a:r>
            <a:r>
              <a:rPr lang="fr-BE" baseline="0" dirty="0" err="1" smtClean="0"/>
              <a:t>according</a:t>
            </a:r>
            <a:r>
              <a:rPr lang="fr-BE" baseline="0" dirty="0" smtClean="0"/>
              <a:t> the </a:t>
            </a:r>
            <a:r>
              <a:rPr lang="fr-BE" baseline="0" dirty="0" err="1" smtClean="0"/>
              <a:t>age</a:t>
            </a:r>
            <a:r>
              <a:rPr lang="fr-BE" baseline="0" dirty="0" smtClean="0"/>
              <a:t> of 24 and 28 </a:t>
            </a:r>
            <a:r>
              <a:rPr lang="fr-BE" baseline="0" dirty="0" err="1" smtClean="0"/>
              <a:t>months</a:t>
            </a:r>
            <a:r>
              <a:rPr lang="fr-BE" baseline="0" dirty="0" smtClean="0"/>
              <a:t> for  first </a:t>
            </a:r>
            <a:r>
              <a:rPr lang="fr-BE" baseline="0" dirty="0" err="1" smtClean="0"/>
              <a:t>calving</a:t>
            </a:r>
            <a:r>
              <a:rPr lang="fr-BE" baseline="0" dirty="0" smtClean="0"/>
              <a:t> and </a:t>
            </a:r>
            <a:r>
              <a:rPr lang="fr-BE" baseline="0" dirty="0" err="1" smtClean="0"/>
              <a:t>respectively</a:t>
            </a:r>
            <a:r>
              <a:rPr lang="fr-BE" baseline="0" dirty="0" smtClean="0"/>
              <a:t> 9200 and 8700 </a:t>
            </a:r>
            <a:r>
              <a:rPr lang="fr-BE" baseline="0" dirty="0" err="1" smtClean="0"/>
              <a:t>kgs</a:t>
            </a:r>
            <a:r>
              <a:rPr lang="fr-BE" baseline="0" dirty="0" smtClean="0"/>
              <a:t> of </a:t>
            </a:r>
            <a:r>
              <a:rPr lang="fr-BE" baseline="0" dirty="0" err="1" smtClean="0"/>
              <a:t>milk</a:t>
            </a:r>
            <a:r>
              <a:rPr lang="fr-BE" baseline="0" dirty="0" smtClean="0"/>
              <a:t> </a:t>
            </a:r>
            <a:r>
              <a:rPr lang="fr-BE" baseline="0" dirty="0" err="1" smtClean="0"/>
              <a:t>during</a:t>
            </a:r>
            <a:r>
              <a:rPr lang="fr-BE" baseline="0" dirty="0" smtClean="0"/>
              <a:t> the first lactation. The second </a:t>
            </a:r>
            <a:r>
              <a:rPr lang="fr-BE" baseline="0" dirty="0" err="1" smtClean="0"/>
              <a:t>concern</a:t>
            </a:r>
            <a:r>
              <a:rPr lang="fr-BE" baseline="0" dirty="0" smtClean="0"/>
              <a:t> the </a:t>
            </a:r>
            <a:r>
              <a:rPr lang="fr-BE" baseline="0" dirty="0" err="1" smtClean="0"/>
              <a:t>economic</a:t>
            </a:r>
            <a:r>
              <a:rPr lang="fr-BE" baseline="0" dirty="0" smtClean="0"/>
              <a:t> conséquences of </a:t>
            </a:r>
            <a:r>
              <a:rPr lang="fr-BE" baseline="0" dirty="0" err="1" smtClean="0"/>
              <a:t>uterine</a:t>
            </a:r>
            <a:r>
              <a:rPr lang="fr-BE" baseline="0" dirty="0" smtClean="0"/>
              <a:t> infections. In Europe </a:t>
            </a:r>
            <a:r>
              <a:rPr lang="fr-BE" baseline="0" dirty="0" err="1" smtClean="0"/>
              <a:t>such</a:t>
            </a:r>
            <a:r>
              <a:rPr lang="fr-BE" baseline="0" dirty="0" smtClean="0"/>
              <a:t> pathologies </a:t>
            </a:r>
            <a:r>
              <a:rPr lang="fr-BE" baseline="0" dirty="0" err="1" smtClean="0"/>
              <a:t>represent</a:t>
            </a:r>
            <a:r>
              <a:rPr lang="fr-BE" baseline="0" dirty="0" smtClean="0"/>
              <a:t> a </a:t>
            </a:r>
            <a:r>
              <a:rPr lang="fr-BE" baseline="0" dirty="0" err="1" smtClean="0"/>
              <a:t>loss</a:t>
            </a:r>
            <a:r>
              <a:rPr lang="fr-BE" baseline="0" dirty="0" smtClean="0"/>
              <a:t> of </a:t>
            </a:r>
            <a:r>
              <a:rPr lang="fr-BE" altLang="fr-FR" dirty="0" smtClean="0">
                <a:solidFill>
                  <a:srgbClr val="FF0000"/>
                </a:solidFill>
              </a:rPr>
              <a:t>1,4 milliards d’Euros </a:t>
            </a:r>
            <a:r>
              <a:rPr lang="fr-BE" altLang="fr-FR" dirty="0" smtClean="0">
                <a:solidFill>
                  <a:schemeClr val="tx2"/>
                </a:solidFill>
              </a:rPr>
              <a:t>(Sheldon et al. 2009).</a:t>
            </a:r>
            <a:r>
              <a:rPr lang="fr-BE" altLang="fr-FR" baseline="0" dirty="0" smtClean="0">
                <a:solidFill>
                  <a:schemeClr val="tx2"/>
                </a:solidFill>
              </a:rPr>
              <a:t> </a:t>
            </a:r>
          </a:p>
          <a:p>
            <a:r>
              <a:rPr lang="fr-BE" dirty="0" smtClean="0"/>
              <a:t>So</a:t>
            </a:r>
            <a:r>
              <a:rPr lang="fr-BE" baseline="0" dirty="0" smtClean="0"/>
              <a:t> </a:t>
            </a:r>
            <a:r>
              <a:rPr lang="fr-BE" baseline="0" dirty="0" err="1" smtClean="0"/>
              <a:t>this</a:t>
            </a:r>
            <a:r>
              <a:rPr lang="fr-BE" baseline="0" dirty="0" smtClean="0"/>
              <a:t> </a:t>
            </a:r>
            <a:r>
              <a:rPr lang="fr-BE" baseline="0" dirty="0" err="1" smtClean="0"/>
              <a:t>reduction</a:t>
            </a:r>
            <a:r>
              <a:rPr lang="fr-BE" baseline="0" dirty="0" smtClean="0"/>
              <a:t> of </a:t>
            </a:r>
            <a:r>
              <a:rPr lang="fr-BE" baseline="0" dirty="0" err="1" smtClean="0"/>
              <a:t>cost</a:t>
            </a:r>
            <a:r>
              <a:rPr lang="fr-BE" baseline="0" dirty="0" smtClean="0"/>
              <a:t> of </a:t>
            </a:r>
            <a:r>
              <a:rPr lang="fr-BE" baseline="0" dirty="0" err="1" smtClean="0"/>
              <a:t>milk</a:t>
            </a:r>
            <a:r>
              <a:rPr lang="fr-BE" baseline="0" dirty="0" smtClean="0"/>
              <a:t> production </a:t>
            </a:r>
            <a:r>
              <a:rPr lang="fr-BE" baseline="0" dirty="0" err="1" smtClean="0"/>
              <a:t>represent</a:t>
            </a:r>
            <a:r>
              <a:rPr lang="fr-BE" baseline="0" dirty="0" smtClean="0"/>
              <a:t> for the </a:t>
            </a:r>
            <a:r>
              <a:rPr lang="fr-BE" baseline="0" dirty="0" err="1" smtClean="0"/>
              <a:t>farmers</a:t>
            </a:r>
            <a:r>
              <a:rPr lang="fr-BE" baseline="0" dirty="0" smtClean="0"/>
              <a:t> and </a:t>
            </a:r>
            <a:r>
              <a:rPr lang="fr-BE" baseline="0" dirty="0" err="1" smtClean="0"/>
              <a:t>veterinarians</a:t>
            </a:r>
            <a:r>
              <a:rPr lang="fr-BE" baseline="0" dirty="0" smtClean="0"/>
              <a:t> </a:t>
            </a:r>
            <a:r>
              <a:rPr lang="en-US" dirty="0" smtClean="0"/>
              <a:t>a challenge even more difficult than the price of milk will continue to decrease during the next months according to what we can observe</a:t>
            </a:r>
            <a:r>
              <a:rPr lang="en-US" baseline="0" dirty="0" smtClean="0"/>
              <a:t> in different countries in Europe</a:t>
            </a:r>
            <a:r>
              <a:rPr lang="en-US" dirty="0" smtClean="0"/>
              <a:t>. In this context,</a:t>
            </a:r>
            <a:r>
              <a:rPr lang="en-US" baseline="0" dirty="0" smtClean="0"/>
              <a:t> the </a:t>
            </a:r>
            <a:r>
              <a:rPr lang="en-US" baseline="0" dirty="0" err="1" smtClean="0"/>
              <a:t>wordl</a:t>
            </a:r>
            <a:r>
              <a:rPr lang="en-US" baseline="0" dirty="0" smtClean="0"/>
              <a:t> market is not really a problem. It concerns only 7 % of the total milk production because most of the milk production is consumed in the countries where the milk is produced.  The problem comes from the profit margins of the big companies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7</a:t>
            </a:fld>
            <a:endParaRPr lang="fr-BE"/>
          </a:p>
        </p:txBody>
      </p:sp>
    </p:spTree>
    <p:extLst>
      <p:ext uri="{BB962C8B-B14F-4D97-AF65-F5344CB8AC3E}">
        <p14:creationId xmlns:p14="http://schemas.microsoft.com/office/powerpoint/2010/main" val="4077545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From</a:t>
            </a:r>
            <a:r>
              <a:rPr lang="fr-BE" dirty="0" smtClean="0"/>
              <a:t> a large </a:t>
            </a:r>
            <a:r>
              <a:rPr lang="fr-BE" dirty="0" err="1" smtClean="0"/>
              <a:t>review</a:t>
            </a:r>
            <a:r>
              <a:rPr lang="fr-BE" dirty="0" smtClean="0"/>
              <a:t> of </a:t>
            </a:r>
            <a:r>
              <a:rPr lang="fr-BE" dirty="0" err="1" smtClean="0"/>
              <a:t>litterature</a:t>
            </a:r>
            <a:r>
              <a:rPr lang="fr-BE" dirty="0" smtClean="0"/>
              <a:t> </a:t>
            </a:r>
            <a:r>
              <a:rPr lang="fr-BE" dirty="0" err="1" smtClean="0"/>
              <a:t>including</a:t>
            </a:r>
            <a:r>
              <a:rPr lang="fr-BE" dirty="0" smtClean="0"/>
              <a:t> 1,7 million </a:t>
            </a:r>
            <a:r>
              <a:rPr lang="fr-BE" dirty="0" err="1" smtClean="0"/>
              <a:t>cows</a:t>
            </a:r>
            <a:r>
              <a:rPr lang="fr-BE" dirty="0" smtClean="0"/>
              <a:t> and 2127 </a:t>
            </a:r>
            <a:r>
              <a:rPr lang="fr-BE" dirty="0" err="1" smtClean="0"/>
              <a:t>herds</a:t>
            </a:r>
            <a:r>
              <a:rPr lang="fr-BE" dirty="0" smtClean="0"/>
              <a:t>, the </a:t>
            </a:r>
            <a:r>
              <a:rPr lang="fr-BE" dirty="0" err="1" smtClean="0"/>
              <a:t>prevalence</a:t>
            </a:r>
            <a:r>
              <a:rPr lang="fr-BE" dirty="0" smtClean="0"/>
              <a:t> of </a:t>
            </a:r>
            <a:r>
              <a:rPr lang="fr-BE" dirty="0" err="1" smtClean="0"/>
              <a:t>placental</a:t>
            </a:r>
            <a:r>
              <a:rPr lang="fr-BE" dirty="0" smtClean="0"/>
              <a:t> </a:t>
            </a:r>
            <a:r>
              <a:rPr lang="fr-BE" dirty="0" err="1" smtClean="0"/>
              <a:t>retention</a:t>
            </a:r>
            <a:r>
              <a:rPr lang="fr-BE" dirty="0" smtClean="0"/>
              <a:t> </a:t>
            </a:r>
            <a:r>
              <a:rPr lang="fr-BE" dirty="0" err="1" smtClean="0"/>
              <a:t>is</a:t>
            </a:r>
            <a:r>
              <a:rPr lang="fr-BE" dirty="0" smtClean="0"/>
              <a:t> </a:t>
            </a:r>
            <a:r>
              <a:rPr lang="fr-BE" dirty="0" err="1" smtClean="0"/>
              <a:t>between</a:t>
            </a:r>
            <a:r>
              <a:rPr lang="fr-BE" dirty="0" smtClean="0"/>
              <a:t> 3 and 64,3 % the </a:t>
            </a:r>
            <a:r>
              <a:rPr lang="fr-BE" dirty="0" err="1" smtClean="0"/>
              <a:t>average</a:t>
            </a:r>
            <a:r>
              <a:rPr lang="fr-BE" dirty="0" smtClean="0"/>
              <a:t> </a:t>
            </a:r>
            <a:r>
              <a:rPr lang="fr-BE" dirty="0" err="1" smtClean="0"/>
              <a:t>being</a:t>
            </a:r>
            <a:r>
              <a:rPr lang="fr-BE" dirty="0" smtClean="0"/>
              <a:t> 8 %. This </a:t>
            </a:r>
            <a:r>
              <a:rPr lang="fr-BE" dirty="0" err="1" smtClean="0"/>
              <a:t>prevalence</a:t>
            </a:r>
            <a:r>
              <a:rPr lang="fr-BE" dirty="0" smtClean="0"/>
              <a:t> </a:t>
            </a:r>
            <a:r>
              <a:rPr lang="fr-BE" dirty="0" err="1" smtClean="0"/>
              <a:t>is</a:t>
            </a:r>
            <a:r>
              <a:rPr lang="fr-BE" dirty="0" smtClean="0"/>
              <a:t> </a:t>
            </a:r>
            <a:r>
              <a:rPr lang="fr-BE" dirty="0" err="1" smtClean="0"/>
              <a:t>twice</a:t>
            </a:r>
            <a:r>
              <a:rPr lang="fr-BE" dirty="0" smtClean="0"/>
              <a:t> as </a:t>
            </a:r>
            <a:r>
              <a:rPr lang="fr-BE" dirty="0" err="1" smtClean="0"/>
              <a:t>observed</a:t>
            </a:r>
            <a:r>
              <a:rPr lang="fr-BE" dirty="0" smtClean="0"/>
              <a:t> in </a:t>
            </a:r>
            <a:r>
              <a:rPr lang="fr-BE" dirty="0" err="1" smtClean="0"/>
              <a:t>beef</a:t>
            </a:r>
            <a:r>
              <a:rPr lang="fr-BE" dirty="0" smtClean="0"/>
              <a:t> </a:t>
            </a:r>
            <a:r>
              <a:rPr lang="fr-BE" dirty="0" err="1" smtClean="0"/>
              <a:t>cattle</a:t>
            </a:r>
            <a:r>
              <a:rPr lang="fr-BE" dirty="0" smtClean="0"/>
              <a:t> (3,9 % </a:t>
            </a:r>
            <a:r>
              <a:rPr lang="fr-BE" dirty="0" err="1" smtClean="0"/>
              <a:t>from</a:t>
            </a:r>
            <a:r>
              <a:rPr lang="fr-BE" dirty="0" smtClean="0"/>
              <a:t> )16.246 </a:t>
            </a:r>
            <a:r>
              <a:rPr lang="fr-BE" dirty="0" err="1" smtClean="0"/>
              <a:t>cows</a:t>
            </a:r>
            <a:r>
              <a:rPr lang="fr-BE" dirty="0" smtClean="0"/>
              <a:t> and 120 </a:t>
            </a:r>
            <a:r>
              <a:rPr lang="fr-BE" dirty="0" err="1" smtClean="0"/>
              <a:t>herds</a:t>
            </a:r>
            <a:r>
              <a:rPr lang="fr-BE"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34</a:t>
            </a:fld>
            <a:endParaRPr lang="fr-BE"/>
          </a:p>
        </p:txBody>
      </p:sp>
    </p:spTree>
    <p:extLst>
      <p:ext uri="{BB962C8B-B14F-4D97-AF65-F5344CB8AC3E}">
        <p14:creationId xmlns:p14="http://schemas.microsoft.com/office/powerpoint/2010/main" val="687259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From</a:t>
            </a:r>
            <a:r>
              <a:rPr lang="fr-BE" dirty="0" smtClean="0"/>
              <a:t> a </a:t>
            </a:r>
            <a:r>
              <a:rPr lang="fr-BE" dirty="0" err="1" smtClean="0"/>
              <a:t>study</a:t>
            </a:r>
            <a:r>
              <a:rPr lang="fr-BE" dirty="0" smtClean="0"/>
              <a:t> on 3.690 </a:t>
            </a:r>
            <a:r>
              <a:rPr lang="fr-BE" dirty="0" err="1" smtClean="0"/>
              <a:t>dairy</a:t>
            </a:r>
            <a:r>
              <a:rPr lang="fr-BE" dirty="0" smtClean="0"/>
              <a:t> and 6042 </a:t>
            </a:r>
            <a:r>
              <a:rPr lang="fr-BE" dirty="0" err="1" smtClean="0"/>
              <a:t>beef</a:t>
            </a:r>
            <a:r>
              <a:rPr lang="fr-BE" dirty="0" smtClean="0"/>
              <a:t> </a:t>
            </a:r>
            <a:r>
              <a:rPr lang="fr-BE" dirty="0" err="1" smtClean="0"/>
              <a:t>cows</a:t>
            </a:r>
            <a:r>
              <a:rPr lang="fr-BE" dirty="0" smtClean="0"/>
              <a:t>, </a:t>
            </a:r>
            <a:r>
              <a:rPr lang="fr-BE" dirty="0" err="1" smtClean="0"/>
              <a:t>we</a:t>
            </a:r>
            <a:r>
              <a:rPr lang="fr-BE" dirty="0" smtClean="0"/>
              <a:t> have </a:t>
            </a:r>
            <a:r>
              <a:rPr lang="fr-BE" dirty="0" err="1" smtClean="0"/>
              <a:t>observed</a:t>
            </a:r>
            <a:r>
              <a:rPr lang="fr-BE" dirty="0" smtClean="0"/>
              <a:t> the </a:t>
            </a:r>
            <a:r>
              <a:rPr lang="fr-BE" dirty="0" err="1" smtClean="0"/>
              <a:t>same</a:t>
            </a:r>
            <a:r>
              <a:rPr lang="fr-BE" dirty="0" smtClean="0"/>
              <a:t> </a:t>
            </a:r>
            <a:r>
              <a:rPr lang="fr-BE" dirty="0" err="1" smtClean="0"/>
              <a:t>prevalence</a:t>
            </a:r>
            <a:r>
              <a:rPr lang="fr-BE" dirty="0" smtClean="0"/>
              <a:t> of </a:t>
            </a:r>
            <a:r>
              <a:rPr lang="fr-BE" dirty="0" err="1" smtClean="0"/>
              <a:t>uterine</a:t>
            </a:r>
            <a:r>
              <a:rPr lang="fr-BE" dirty="0" smtClean="0"/>
              <a:t> involution </a:t>
            </a:r>
            <a:r>
              <a:rPr lang="fr-BE" dirty="0" err="1" smtClean="0"/>
              <a:t>delay</a:t>
            </a:r>
            <a:r>
              <a:rPr lang="fr-BE" dirty="0" smtClean="0"/>
              <a:t> </a:t>
            </a:r>
            <a:r>
              <a:rPr lang="fr-BE" dirty="0" err="1" smtClean="0"/>
              <a:t>between</a:t>
            </a:r>
            <a:r>
              <a:rPr lang="fr-BE" dirty="0" smtClean="0"/>
              <a:t> 31 and 50 </a:t>
            </a:r>
            <a:r>
              <a:rPr lang="fr-BE" dirty="0" err="1" smtClean="0"/>
              <a:t>days</a:t>
            </a:r>
            <a:r>
              <a:rPr lang="fr-BE" dirty="0" smtClean="0"/>
              <a:t> in </a:t>
            </a:r>
            <a:r>
              <a:rPr lang="fr-BE" dirty="0" err="1" smtClean="0"/>
              <a:t>both</a:t>
            </a:r>
            <a:r>
              <a:rPr lang="fr-BE" dirty="0" smtClean="0"/>
              <a:t> </a:t>
            </a:r>
            <a:r>
              <a:rPr lang="fr-BE" dirty="0" err="1" smtClean="0"/>
              <a:t>kinds</a:t>
            </a:r>
            <a:r>
              <a:rPr lang="fr-BE" dirty="0" smtClean="0"/>
              <a:t> of </a:t>
            </a:r>
            <a:r>
              <a:rPr lang="fr-BE" dirty="0" err="1" smtClean="0"/>
              <a:t>cows</a:t>
            </a:r>
            <a:r>
              <a:rPr lang="fr-BE" dirty="0" smtClean="0"/>
              <a:t> : 6 %.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35</a:t>
            </a:fld>
            <a:endParaRPr lang="fr-BE"/>
          </a:p>
        </p:txBody>
      </p:sp>
    </p:spTree>
    <p:extLst>
      <p:ext uri="{BB962C8B-B14F-4D97-AF65-F5344CB8AC3E}">
        <p14:creationId xmlns:p14="http://schemas.microsoft.com/office/powerpoint/2010/main" val="395977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As </a:t>
            </a:r>
            <a:r>
              <a:rPr lang="fr-BE" dirty="0" err="1" smtClean="0"/>
              <a:t>mentionned</a:t>
            </a:r>
            <a:r>
              <a:rPr lang="fr-BE" dirty="0" smtClean="0"/>
              <a:t> by Sheldon (2009), the </a:t>
            </a:r>
            <a:r>
              <a:rPr lang="fr-BE" dirty="0" err="1" smtClean="0"/>
              <a:t>prevalence</a:t>
            </a:r>
            <a:r>
              <a:rPr lang="fr-BE" dirty="0" smtClean="0"/>
              <a:t> of </a:t>
            </a:r>
            <a:r>
              <a:rPr lang="fr-BE" dirty="0" err="1" smtClean="0"/>
              <a:t>puerperal</a:t>
            </a:r>
            <a:r>
              <a:rPr lang="fr-BE" dirty="0" smtClean="0"/>
              <a:t> acute </a:t>
            </a:r>
            <a:r>
              <a:rPr lang="fr-BE" dirty="0" err="1" smtClean="0"/>
              <a:t>metritis</a:t>
            </a:r>
            <a:r>
              <a:rPr lang="fr-BE" dirty="0" smtClean="0"/>
              <a:t>,</a:t>
            </a:r>
            <a:r>
              <a:rPr lang="fr-BE" baseline="0" dirty="0" smtClean="0"/>
              <a:t> </a:t>
            </a:r>
            <a:r>
              <a:rPr lang="fr-BE" baseline="0" dirty="0" err="1" smtClean="0"/>
              <a:t>clinical</a:t>
            </a:r>
            <a:r>
              <a:rPr lang="fr-BE" baseline="0" dirty="0" smtClean="0"/>
              <a:t>, </a:t>
            </a:r>
            <a:r>
              <a:rPr lang="fr-BE" baseline="0" dirty="0" err="1" smtClean="0"/>
              <a:t>subclinical</a:t>
            </a:r>
            <a:r>
              <a:rPr lang="fr-BE" baseline="0" dirty="0" smtClean="0"/>
              <a:t> endometritis and </a:t>
            </a:r>
            <a:r>
              <a:rPr lang="fr-BE" baseline="0" dirty="0" err="1" smtClean="0"/>
              <a:t>pyometra</a:t>
            </a:r>
            <a:r>
              <a:rPr lang="fr-BE" baseline="0" dirty="0" smtClean="0"/>
              <a:t> are </a:t>
            </a:r>
            <a:r>
              <a:rPr lang="fr-BE" baseline="0" dirty="0" err="1" smtClean="0"/>
              <a:t>repectively</a:t>
            </a:r>
            <a:r>
              <a:rPr lang="fr-BE" baseline="0" dirty="0" smtClean="0"/>
              <a:t> of 20 to 40 %, 15 to 20 %, 30 % and </a:t>
            </a:r>
            <a:r>
              <a:rPr lang="fr-BE" baseline="0" dirty="0" err="1" smtClean="0"/>
              <a:t>less</a:t>
            </a:r>
            <a:r>
              <a:rPr lang="fr-BE" baseline="0" dirty="0" smtClean="0"/>
              <a:t> </a:t>
            </a:r>
            <a:r>
              <a:rPr lang="fr-BE" baseline="0" dirty="0" err="1" smtClean="0"/>
              <a:t>than</a:t>
            </a:r>
            <a:r>
              <a:rPr lang="fr-BE" baseline="0" dirty="0" smtClean="0"/>
              <a:t> 5 %.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36</a:t>
            </a:fld>
            <a:endParaRPr lang="fr-BE"/>
          </a:p>
        </p:txBody>
      </p:sp>
    </p:spTree>
    <p:extLst>
      <p:ext uri="{BB962C8B-B14F-4D97-AF65-F5344CB8AC3E}">
        <p14:creationId xmlns:p14="http://schemas.microsoft.com/office/powerpoint/2010/main" val="385778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According</a:t>
            </a:r>
            <a:r>
              <a:rPr lang="fr-BE" dirty="0" smtClean="0"/>
              <a:t> to an irish </a:t>
            </a:r>
            <a:r>
              <a:rPr lang="fr-BE" dirty="0" err="1" smtClean="0"/>
              <a:t>study</a:t>
            </a:r>
            <a:r>
              <a:rPr lang="fr-BE" dirty="0" smtClean="0"/>
              <a:t> (Fitzgerald 2013), the </a:t>
            </a:r>
            <a:r>
              <a:rPr lang="fr-BE" dirty="0" err="1" smtClean="0"/>
              <a:t>prevalence</a:t>
            </a:r>
            <a:r>
              <a:rPr lang="fr-BE" dirty="0" smtClean="0"/>
              <a:t> of </a:t>
            </a:r>
            <a:r>
              <a:rPr lang="fr-BE" dirty="0" err="1" smtClean="0"/>
              <a:t>utreine</a:t>
            </a:r>
            <a:r>
              <a:rPr lang="fr-BE" dirty="0" smtClean="0"/>
              <a:t> infections </a:t>
            </a:r>
            <a:r>
              <a:rPr lang="fr-BE" dirty="0" err="1" smtClean="0"/>
              <a:t>is</a:t>
            </a:r>
            <a:r>
              <a:rPr lang="fr-BE" dirty="0" smtClean="0"/>
              <a:t> </a:t>
            </a:r>
            <a:r>
              <a:rPr lang="fr-BE" dirty="0" err="1" smtClean="0"/>
              <a:t>decreasing</a:t>
            </a:r>
            <a:r>
              <a:rPr lang="fr-BE" dirty="0" smtClean="0"/>
              <a:t> </a:t>
            </a:r>
            <a:r>
              <a:rPr lang="fr-BE" dirty="0" err="1" smtClean="0"/>
              <a:t>during</a:t>
            </a:r>
            <a:r>
              <a:rPr lang="fr-BE" dirty="0" smtClean="0"/>
              <a:t> the </a:t>
            </a:r>
            <a:r>
              <a:rPr lang="fr-BE" dirty="0" err="1" smtClean="0"/>
              <a:t>weeks</a:t>
            </a:r>
            <a:r>
              <a:rPr lang="fr-BE" dirty="0" smtClean="0"/>
              <a:t> of postpartum</a:t>
            </a:r>
            <a:r>
              <a:rPr lang="fr-BE" baseline="0" dirty="0" smtClean="0"/>
              <a:t> in </a:t>
            </a:r>
            <a:r>
              <a:rPr lang="fr-BE" baseline="0" dirty="0" err="1" smtClean="0"/>
              <a:t>beef</a:t>
            </a:r>
            <a:r>
              <a:rPr lang="fr-BE" baseline="0" dirty="0" smtClean="0"/>
              <a:t> and </a:t>
            </a:r>
            <a:r>
              <a:rPr lang="fr-BE" baseline="0" dirty="0" err="1" smtClean="0"/>
              <a:t>dairy</a:t>
            </a:r>
            <a:r>
              <a:rPr lang="fr-BE" baseline="0" dirty="0" smtClean="0"/>
              <a:t> </a:t>
            </a:r>
            <a:r>
              <a:rPr lang="fr-BE" baseline="0" dirty="0" err="1" smtClean="0"/>
              <a:t>cattle</a:t>
            </a:r>
            <a:r>
              <a:rPr lang="fr-BE" baseline="0" dirty="0" smtClean="0"/>
              <a:t>, the </a:t>
            </a:r>
            <a:r>
              <a:rPr lang="fr-BE" baseline="0" dirty="0" err="1" smtClean="0"/>
              <a:t>highets</a:t>
            </a:r>
            <a:r>
              <a:rPr lang="fr-BE" baseline="0" dirty="0" smtClean="0"/>
              <a:t> </a:t>
            </a:r>
            <a:r>
              <a:rPr lang="fr-BE" baseline="0" dirty="0" err="1" smtClean="0"/>
              <a:t>prevalence</a:t>
            </a:r>
            <a:r>
              <a:rPr lang="fr-BE" baseline="0" dirty="0" smtClean="0"/>
              <a:t> </a:t>
            </a:r>
            <a:r>
              <a:rPr lang="fr-BE" baseline="0" dirty="0" err="1" smtClean="0"/>
              <a:t>being</a:t>
            </a:r>
            <a:r>
              <a:rPr lang="fr-BE" baseline="0" dirty="0" smtClean="0"/>
              <a:t> </a:t>
            </a:r>
            <a:r>
              <a:rPr lang="fr-BE" baseline="0" dirty="0" err="1" smtClean="0"/>
              <a:t>observed</a:t>
            </a:r>
            <a:r>
              <a:rPr lang="fr-BE" baseline="0" dirty="0" smtClean="0"/>
              <a:t> </a:t>
            </a:r>
            <a:r>
              <a:rPr lang="fr-BE" baseline="0" dirty="0" err="1" smtClean="0"/>
              <a:t>during</a:t>
            </a:r>
            <a:r>
              <a:rPr lang="fr-BE" baseline="0" dirty="0" smtClean="0"/>
              <a:t> the </a:t>
            </a:r>
            <a:r>
              <a:rPr lang="fr-BE" baseline="0" dirty="0" err="1" smtClean="0"/>
              <a:t>weeks</a:t>
            </a:r>
            <a:r>
              <a:rPr lang="fr-BE" baseline="0" dirty="0" smtClean="0"/>
              <a:t> 3 and 6. </a:t>
            </a:r>
            <a:r>
              <a:rPr lang="fr-BE"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37</a:t>
            </a:fld>
            <a:endParaRPr lang="fr-BE"/>
          </a:p>
        </p:txBody>
      </p:sp>
    </p:spTree>
    <p:extLst>
      <p:ext uri="{BB962C8B-B14F-4D97-AF65-F5344CB8AC3E}">
        <p14:creationId xmlns:p14="http://schemas.microsoft.com/office/powerpoint/2010/main" val="225024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According</a:t>
            </a:r>
            <a:r>
              <a:rPr lang="fr-BE" dirty="0" smtClean="0"/>
              <a:t> to </a:t>
            </a:r>
            <a:r>
              <a:rPr lang="fr-BE" dirty="0" err="1" smtClean="0"/>
              <a:t>different</a:t>
            </a:r>
            <a:r>
              <a:rPr lang="fr-BE" dirty="0" smtClean="0"/>
              <a:t> </a:t>
            </a:r>
            <a:r>
              <a:rPr lang="fr-BE" dirty="0" err="1" smtClean="0"/>
              <a:t>studies</a:t>
            </a:r>
            <a:r>
              <a:rPr lang="fr-BE" dirty="0" smtClean="0"/>
              <a:t> </a:t>
            </a:r>
            <a:r>
              <a:rPr lang="fr-BE" dirty="0" err="1" smtClean="0"/>
              <a:t>conducted</a:t>
            </a:r>
            <a:r>
              <a:rPr lang="fr-BE" dirty="0" smtClean="0"/>
              <a:t> in  </a:t>
            </a:r>
            <a:r>
              <a:rPr lang="fr-BE" dirty="0" err="1" smtClean="0"/>
              <a:t>different</a:t>
            </a:r>
            <a:r>
              <a:rPr lang="fr-BE" dirty="0" smtClean="0"/>
              <a:t> management </a:t>
            </a:r>
            <a:r>
              <a:rPr lang="fr-BE" dirty="0" err="1" smtClean="0"/>
              <a:t>systems</a:t>
            </a:r>
            <a:r>
              <a:rPr lang="fr-BE" dirty="0" smtClean="0"/>
              <a:t>, one</a:t>
            </a:r>
            <a:r>
              <a:rPr lang="fr-BE" baseline="0" dirty="0" smtClean="0"/>
              <a:t> </a:t>
            </a:r>
            <a:r>
              <a:rPr lang="fr-BE" baseline="0" dirty="0" err="1" smtClean="0"/>
              <a:t>cow</a:t>
            </a:r>
            <a:r>
              <a:rPr lang="fr-BE" baseline="0" dirty="0" smtClean="0"/>
              <a:t> out of five (20 %) </a:t>
            </a:r>
            <a:r>
              <a:rPr lang="fr-BE" baseline="0" dirty="0" err="1" smtClean="0"/>
              <a:t>do’nt</a:t>
            </a:r>
            <a:r>
              <a:rPr lang="fr-BE" baseline="0" dirty="0" smtClean="0"/>
              <a:t> </a:t>
            </a:r>
            <a:r>
              <a:rPr lang="fr-BE" baseline="0" dirty="0" err="1" smtClean="0"/>
              <a:t>present</a:t>
            </a:r>
            <a:r>
              <a:rPr lang="fr-BE" baseline="0" dirty="0" smtClean="0"/>
              <a:t> a </a:t>
            </a:r>
            <a:r>
              <a:rPr lang="fr-BE" baseline="0" dirty="0" err="1" smtClean="0"/>
              <a:t>regular</a:t>
            </a:r>
            <a:r>
              <a:rPr lang="fr-BE" baseline="0" dirty="0" smtClean="0"/>
              <a:t> </a:t>
            </a:r>
            <a:r>
              <a:rPr lang="fr-BE" baseline="0" dirty="0" err="1" smtClean="0"/>
              <a:t>cycling</a:t>
            </a:r>
            <a:r>
              <a:rPr lang="fr-BE" baseline="0" dirty="0" smtClean="0"/>
              <a:t> </a:t>
            </a:r>
            <a:r>
              <a:rPr lang="fr-BE" baseline="0" dirty="0" err="1" smtClean="0"/>
              <a:t>activity</a:t>
            </a:r>
            <a:r>
              <a:rPr lang="fr-BE" baseline="0" dirty="0" smtClean="0"/>
              <a:t> </a:t>
            </a:r>
            <a:r>
              <a:rPr lang="fr-BE" baseline="0" dirty="0" err="1" smtClean="0"/>
              <a:t>during</a:t>
            </a:r>
            <a:r>
              <a:rPr lang="fr-BE" baseline="0" dirty="0" smtClean="0"/>
              <a:t> the first </a:t>
            </a:r>
            <a:r>
              <a:rPr lang="fr-BE" baseline="0" dirty="0" err="1" smtClean="0"/>
              <a:t>two</a:t>
            </a:r>
            <a:r>
              <a:rPr lang="fr-BE" baseline="0" dirty="0" smtClean="0"/>
              <a:t> </a:t>
            </a:r>
            <a:r>
              <a:rPr lang="fr-BE" baseline="0" dirty="0" err="1" smtClean="0"/>
              <a:t>months</a:t>
            </a:r>
            <a:r>
              <a:rPr lang="fr-BE" baseline="0" dirty="0" smtClean="0"/>
              <a:t> of the postpartum.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39</a:t>
            </a:fld>
            <a:endParaRPr lang="fr-BE"/>
          </a:p>
        </p:txBody>
      </p:sp>
    </p:spTree>
    <p:extLst>
      <p:ext uri="{BB962C8B-B14F-4D97-AF65-F5344CB8AC3E}">
        <p14:creationId xmlns:p14="http://schemas.microsoft.com/office/powerpoint/2010/main" val="2800720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Moreover</a:t>
            </a:r>
            <a:r>
              <a:rPr lang="fr-BE" dirty="0" smtClean="0"/>
              <a:t>, </a:t>
            </a:r>
            <a:r>
              <a:rPr lang="fr-BE" dirty="0" err="1" smtClean="0"/>
              <a:t>according</a:t>
            </a:r>
            <a:r>
              <a:rPr lang="fr-BE" dirty="0" smtClean="0"/>
              <a:t> to a new-</a:t>
            </a:r>
            <a:r>
              <a:rPr lang="fr-BE" dirty="0" err="1" smtClean="0"/>
              <a:t>zealand</a:t>
            </a:r>
            <a:r>
              <a:rPr lang="fr-BE" baseline="0" dirty="0" smtClean="0"/>
              <a:t> </a:t>
            </a:r>
            <a:r>
              <a:rPr lang="fr-BE" baseline="0" dirty="0" err="1" smtClean="0"/>
              <a:t>study</a:t>
            </a:r>
            <a:r>
              <a:rPr lang="fr-BE" baseline="0" dirty="0" smtClean="0"/>
              <a:t>, large </a:t>
            </a:r>
            <a:r>
              <a:rPr lang="fr-BE" baseline="0" dirty="0" err="1" smtClean="0"/>
              <a:t>differences</a:t>
            </a:r>
            <a:r>
              <a:rPr lang="fr-BE" baseline="0" dirty="0" smtClean="0"/>
              <a:t>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seen</a:t>
            </a:r>
            <a:r>
              <a:rPr lang="fr-BE" baseline="0" dirty="0" smtClean="0"/>
              <a:t> </a:t>
            </a:r>
            <a:r>
              <a:rPr lang="fr-BE" baseline="0" dirty="0" err="1" smtClean="0"/>
              <a:t>beween</a:t>
            </a:r>
            <a:r>
              <a:rPr lang="fr-BE" baseline="0" dirty="0" smtClean="0"/>
              <a:t> </a:t>
            </a:r>
            <a:r>
              <a:rPr lang="fr-BE" baseline="0" dirty="0" err="1" smtClean="0"/>
              <a:t>herds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40</a:t>
            </a:fld>
            <a:endParaRPr lang="fr-BE"/>
          </a:p>
        </p:txBody>
      </p:sp>
    </p:spTree>
    <p:extLst>
      <p:ext uri="{BB962C8B-B14F-4D97-AF65-F5344CB8AC3E}">
        <p14:creationId xmlns:p14="http://schemas.microsoft.com/office/powerpoint/2010/main" val="32333779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253" eaLnBrk="0" hangingPunct="0">
              <a:spcBef>
                <a:spcPct val="30000"/>
              </a:spcBef>
              <a:defRPr sz="1100">
                <a:solidFill>
                  <a:schemeClr val="tx1"/>
                </a:solidFill>
                <a:latin typeface="Times New Roman" pitchFamily="18" charset="0"/>
              </a:defRPr>
            </a:lvl1pPr>
            <a:lvl2pPr marL="685817" indent="-263776" defTabSz="879253" eaLnBrk="0" hangingPunct="0">
              <a:spcBef>
                <a:spcPct val="30000"/>
              </a:spcBef>
              <a:defRPr sz="1100">
                <a:solidFill>
                  <a:schemeClr val="tx1"/>
                </a:solidFill>
                <a:latin typeface="Times New Roman" pitchFamily="18" charset="0"/>
              </a:defRPr>
            </a:lvl2pPr>
            <a:lvl3pPr marL="1055103" indent="-211021" defTabSz="879253" eaLnBrk="0" hangingPunct="0">
              <a:spcBef>
                <a:spcPct val="30000"/>
              </a:spcBef>
              <a:defRPr sz="1100">
                <a:solidFill>
                  <a:schemeClr val="tx1"/>
                </a:solidFill>
                <a:latin typeface="Times New Roman" pitchFamily="18" charset="0"/>
              </a:defRPr>
            </a:lvl3pPr>
            <a:lvl4pPr marL="1477145" indent="-211021" defTabSz="879253" eaLnBrk="0" hangingPunct="0">
              <a:spcBef>
                <a:spcPct val="30000"/>
              </a:spcBef>
              <a:defRPr sz="1100">
                <a:solidFill>
                  <a:schemeClr val="tx1"/>
                </a:solidFill>
                <a:latin typeface="Times New Roman" pitchFamily="18" charset="0"/>
              </a:defRPr>
            </a:lvl4pPr>
            <a:lvl5pPr marL="1899186" indent="-211021" defTabSz="879253" eaLnBrk="0" hangingPunct="0">
              <a:spcBef>
                <a:spcPct val="30000"/>
              </a:spcBef>
              <a:defRPr sz="1100">
                <a:solidFill>
                  <a:schemeClr val="tx1"/>
                </a:solidFill>
                <a:latin typeface="Times New Roman" pitchFamily="18" charset="0"/>
              </a:defRPr>
            </a:lvl5pPr>
            <a:lvl6pPr marL="2321227" indent="-211021" defTabSz="879253" eaLnBrk="0" fontAlgn="base" hangingPunct="0">
              <a:spcBef>
                <a:spcPct val="30000"/>
              </a:spcBef>
              <a:spcAft>
                <a:spcPct val="0"/>
              </a:spcAft>
              <a:defRPr sz="1100">
                <a:solidFill>
                  <a:schemeClr val="tx1"/>
                </a:solidFill>
                <a:latin typeface="Times New Roman" pitchFamily="18" charset="0"/>
              </a:defRPr>
            </a:lvl6pPr>
            <a:lvl7pPr marL="2743269" indent="-211021" defTabSz="879253" eaLnBrk="0" fontAlgn="base" hangingPunct="0">
              <a:spcBef>
                <a:spcPct val="30000"/>
              </a:spcBef>
              <a:spcAft>
                <a:spcPct val="0"/>
              </a:spcAft>
              <a:defRPr sz="1100">
                <a:solidFill>
                  <a:schemeClr val="tx1"/>
                </a:solidFill>
                <a:latin typeface="Times New Roman" pitchFamily="18" charset="0"/>
              </a:defRPr>
            </a:lvl7pPr>
            <a:lvl8pPr marL="3165310" indent="-211021" defTabSz="879253" eaLnBrk="0" fontAlgn="base" hangingPunct="0">
              <a:spcBef>
                <a:spcPct val="30000"/>
              </a:spcBef>
              <a:spcAft>
                <a:spcPct val="0"/>
              </a:spcAft>
              <a:defRPr sz="1100">
                <a:solidFill>
                  <a:schemeClr val="tx1"/>
                </a:solidFill>
                <a:latin typeface="Times New Roman" pitchFamily="18" charset="0"/>
              </a:defRPr>
            </a:lvl8pPr>
            <a:lvl9pPr marL="3587351" indent="-211021" defTabSz="879253"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pPr>
            <a:fld id="{C71C72F1-826A-4AB8-BEC5-3CD51A430160}" type="slidenum">
              <a:rPr lang="fr-FR" altLang="fr-FR" smtClean="0"/>
              <a:pPr eaLnBrk="1" hangingPunct="1">
                <a:spcBef>
                  <a:spcPct val="0"/>
                </a:spcBef>
              </a:pPr>
              <a:t>41</a:t>
            </a:fld>
            <a:endParaRPr lang="fr-FR" altLang="fr-FR" smtClean="0"/>
          </a:p>
        </p:txBody>
      </p:sp>
      <p:sp>
        <p:nvSpPr>
          <p:cNvPr id="52227" name="Rectangle 2"/>
          <p:cNvSpPr>
            <a:spLocks noGrp="1" noRot="1" noChangeAspect="1" noChangeArrowheads="1" noTextEdit="1"/>
          </p:cNvSpPr>
          <p:nvPr>
            <p:ph type="sldImg"/>
          </p:nvPr>
        </p:nvSpPr>
        <p:spPr>
          <a:xfrm>
            <a:off x="1143000" y="685800"/>
            <a:ext cx="4572000" cy="3429000"/>
          </a:xfrm>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fr-FR" dirty="0" err="1" smtClean="0"/>
              <a:t>Considering</a:t>
            </a:r>
            <a:r>
              <a:rPr lang="fr-BE" altLang="fr-FR" dirty="0" smtClean="0"/>
              <a:t> </a:t>
            </a:r>
            <a:r>
              <a:rPr lang="fr-BE" altLang="fr-FR" dirty="0" err="1" smtClean="0"/>
              <a:t>studies</a:t>
            </a:r>
            <a:r>
              <a:rPr lang="fr-BE" altLang="fr-FR" dirty="0" smtClean="0"/>
              <a:t> </a:t>
            </a:r>
            <a:r>
              <a:rPr lang="fr-BE" altLang="fr-FR" dirty="0" err="1" smtClean="0"/>
              <a:t>with</a:t>
            </a:r>
            <a:r>
              <a:rPr lang="fr-BE" altLang="fr-FR" dirty="0" smtClean="0"/>
              <a:t> </a:t>
            </a:r>
            <a:r>
              <a:rPr lang="fr-BE" altLang="fr-FR" dirty="0" err="1" smtClean="0"/>
              <a:t>huge</a:t>
            </a:r>
            <a:r>
              <a:rPr lang="fr-BE" altLang="fr-FR" dirty="0" smtClean="0"/>
              <a:t> </a:t>
            </a:r>
            <a:r>
              <a:rPr lang="fr-BE" altLang="fr-FR" dirty="0" err="1" smtClean="0"/>
              <a:t>numbers</a:t>
            </a:r>
            <a:r>
              <a:rPr lang="fr-BE" altLang="fr-FR" dirty="0" smtClean="0"/>
              <a:t> of </a:t>
            </a:r>
            <a:r>
              <a:rPr lang="fr-BE" altLang="fr-FR" dirty="0" err="1" smtClean="0"/>
              <a:t>cows</a:t>
            </a:r>
            <a:r>
              <a:rPr lang="fr-BE" altLang="fr-FR" dirty="0" smtClean="0"/>
              <a:t>, the </a:t>
            </a:r>
            <a:r>
              <a:rPr lang="fr-BE" altLang="fr-FR" dirty="0" err="1" smtClean="0"/>
              <a:t>frquency</a:t>
            </a:r>
            <a:r>
              <a:rPr lang="fr-BE" altLang="fr-FR" dirty="0" smtClean="0"/>
              <a:t> of </a:t>
            </a:r>
            <a:r>
              <a:rPr lang="fr-BE" altLang="fr-FR" dirty="0" err="1" smtClean="0"/>
              <a:t>cysts</a:t>
            </a:r>
            <a:r>
              <a:rPr lang="fr-BE" altLang="fr-FR" dirty="0" smtClean="0"/>
              <a:t> </a:t>
            </a:r>
            <a:r>
              <a:rPr lang="fr-BE" altLang="fr-FR" dirty="0" err="1" smtClean="0"/>
              <a:t>is</a:t>
            </a:r>
            <a:r>
              <a:rPr lang="fr-BE" altLang="fr-FR" dirty="0" smtClean="0"/>
              <a:t> </a:t>
            </a:r>
            <a:r>
              <a:rPr lang="fr-BE" altLang="fr-FR" dirty="0" err="1" smtClean="0"/>
              <a:t>between</a:t>
            </a:r>
            <a:r>
              <a:rPr lang="fr-BE" altLang="fr-FR" dirty="0" smtClean="0"/>
              <a:t> 7 and 12 %.  </a:t>
            </a:r>
            <a:r>
              <a:rPr lang="fr-BE" altLang="fr-FR" dirty="0" err="1" smtClean="0"/>
              <a:t>Also</a:t>
            </a:r>
            <a:r>
              <a:rPr lang="fr-BE" altLang="fr-FR" dirty="0" smtClean="0"/>
              <a:t>, </a:t>
            </a:r>
            <a:r>
              <a:rPr lang="fr-BE" altLang="fr-FR" dirty="0" err="1" smtClean="0"/>
              <a:t>we</a:t>
            </a:r>
            <a:r>
              <a:rPr lang="fr-BE" altLang="fr-FR" dirty="0" smtClean="0"/>
              <a:t> </a:t>
            </a:r>
            <a:r>
              <a:rPr lang="fr-BE" altLang="fr-FR" dirty="0" err="1" smtClean="0"/>
              <a:t>can</a:t>
            </a:r>
            <a:r>
              <a:rPr lang="fr-BE" altLang="fr-FR" dirty="0" smtClean="0"/>
              <a:t> </a:t>
            </a:r>
            <a:r>
              <a:rPr lang="fr-BE" altLang="fr-FR" dirty="0" err="1" smtClean="0"/>
              <a:t>consider</a:t>
            </a:r>
            <a:r>
              <a:rPr lang="fr-BE" altLang="fr-FR" dirty="0" smtClean="0"/>
              <a:t> </a:t>
            </a:r>
            <a:r>
              <a:rPr lang="fr-BE" altLang="fr-FR" dirty="0" err="1" smtClean="0"/>
              <a:t>that</a:t>
            </a:r>
            <a:r>
              <a:rPr lang="fr-BE" altLang="fr-FR" dirty="0" smtClean="0"/>
              <a:t> at the </a:t>
            </a:r>
            <a:r>
              <a:rPr lang="fr-BE" altLang="fr-FR" dirty="0" err="1" smtClean="0"/>
              <a:t>herd</a:t>
            </a:r>
            <a:r>
              <a:rPr lang="fr-BE" altLang="fr-FR" dirty="0" smtClean="0"/>
              <a:t> </a:t>
            </a:r>
            <a:r>
              <a:rPr lang="fr-BE" altLang="fr-FR" dirty="0" err="1" smtClean="0"/>
              <a:t>level</a:t>
            </a:r>
            <a:r>
              <a:rPr lang="fr-BE" altLang="fr-FR" dirty="0" smtClean="0"/>
              <a:t>, the </a:t>
            </a:r>
            <a:r>
              <a:rPr lang="fr-BE" altLang="fr-FR" dirty="0" err="1" smtClean="0"/>
              <a:t>threshold</a:t>
            </a:r>
            <a:r>
              <a:rPr lang="fr-BE" altLang="fr-FR" dirty="0" smtClean="0"/>
              <a:t> value </a:t>
            </a:r>
            <a:r>
              <a:rPr lang="fr-BE" altLang="fr-FR" dirty="0" err="1" smtClean="0"/>
              <a:t>can</a:t>
            </a:r>
            <a:r>
              <a:rPr lang="fr-BE" altLang="fr-FR" dirty="0" smtClean="0"/>
              <a:t> </a:t>
            </a:r>
            <a:r>
              <a:rPr lang="fr-BE" altLang="fr-FR" dirty="0" err="1" smtClean="0"/>
              <a:t>be</a:t>
            </a:r>
            <a:r>
              <a:rPr lang="fr-BE" altLang="fr-FR" dirty="0" smtClean="0"/>
              <a:t> 10 %.</a:t>
            </a:r>
            <a:endParaRPr lang="fr-FR" altLang="fr-FR" dirty="0" smtClean="0"/>
          </a:p>
        </p:txBody>
      </p:sp>
    </p:spTree>
    <p:extLst>
      <p:ext uri="{BB962C8B-B14F-4D97-AF65-F5344CB8AC3E}">
        <p14:creationId xmlns:p14="http://schemas.microsoft.com/office/powerpoint/2010/main" val="2692622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As </a:t>
            </a:r>
            <a:r>
              <a:rPr lang="fr-BE" dirty="0" err="1" smtClean="0"/>
              <a:t>usual</a:t>
            </a:r>
            <a:r>
              <a:rPr lang="fr-BE" dirty="0" smtClean="0"/>
              <a:t>, the </a:t>
            </a:r>
            <a:r>
              <a:rPr lang="fr-BE" dirty="0" err="1" smtClean="0"/>
              <a:t>sensitivity</a:t>
            </a:r>
            <a:r>
              <a:rPr lang="fr-BE" baseline="0" dirty="0" smtClean="0"/>
              <a:t> or </a:t>
            </a:r>
            <a:r>
              <a:rPr lang="fr-BE" baseline="0" dirty="0" err="1" smtClean="0"/>
              <a:t>specificity</a:t>
            </a:r>
            <a:r>
              <a:rPr lang="fr-BE" baseline="0" dirty="0" smtClean="0"/>
              <a:t> but </a:t>
            </a:r>
            <a:r>
              <a:rPr lang="fr-BE" baseline="0" dirty="0" err="1" smtClean="0"/>
              <a:t>also</a:t>
            </a:r>
            <a:r>
              <a:rPr lang="fr-BE" baseline="0" dirty="0" smtClean="0"/>
              <a:t> the positive or </a:t>
            </a:r>
            <a:r>
              <a:rPr lang="fr-BE" baseline="0" dirty="0" err="1" smtClean="0"/>
              <a:t>negative</a:t>
            </a:r>
            <a:r>
              <a:rPr lang="fr-BE" baseline="0" dirty="0" smtClean="0"/>
              <a:t> </a:t>
            </a:r>
            <a:r>
              <a:rPr lang="fr-BE" baseline="0" dirty="0" err="1" smtClean="0"/>
              <a:t>predictive</a:t>
            </a:r>
            <a:r>
              <a:rPr lang="fr-BE" baseline="0" dirty="0" smtClean="0"/>
              <a:t> value of </a:t>
            </a:r>
            <a:r>
              <a:rPr lang="fr-BE" baseline="0" dirty="0" err="1" smtClean="0"/>
              <a:t>any</a:t>
            </a:r>
            <a:r>
              <a:rPr lang="fr-BE" baseline="0" dirty="0" smtClean="0"/>
              <a:t> </a:t>
            </a:r>
            <a:r>
              <a:rPr lang="fr-BE" baseline="0" dirty="0" err="1" smtClean="0"/>
              <a:t>propredeutical</a:t>
            </a:r>
            <a:r>
              <a:rPr lang="fr-BE" baseline="0" dirty="0" smtClean="0"/>
              <a:t> </a:t>
            </a:r>
            <a:r>
              <a:rPr lang="fr-BE" baseline="0" dirty="0" err="1" smtClean="0"/>
              <a:t>method</a:t>
            </a:r>
            <a:r>
              <a:rPr lang="fr-BE" baseline="0" dirty="0" smtClean="0"/>
              <a:t> are important to </a:t>
            </a:r>
            <a:r>
              <a:rPr lang="fr-BE" baseline="0" dirty="0" err="1" smtClean="0"/>
              <a:t>make</a:t>
            </a:r>
            <a:r>
              <a:rPr lang="fr-BE" baseline="0" dirty="0" smtClean="0"/>
              <a:t> a correct </a:t>
            </a:r>
            <a:r>
              <a:rPr lang="fr-BE" baseline="0" dirty="0" err="1" smtClean="0"/>
              <a:t>diagnosis</a:t>
            </a:r>
            <a:r>
              <a:rPr lang="fr-BE" baseline="0" dirty="0" smtClean="0"/>
              <a:t> and a </a:t>
            </a:r>
            <a:r>
              <a:rPr lang="fr-BE" baseline="0" dirty="0" err="1" smtClean="0"/>
              <a:t>a</a:t>
            </a:r>
            <a:r>
              <a:rPr lang="fr-BE" baseline="0" dirty="0" smtClean="0"/>
              <a:t> good </a:t>
            </a:r>
            <a:r>
              <a:rPr lang="fr-BE" baseline="0" dirty="0" err="1" smtClean="0"/>
              <a:t>treatment</a:t>
            </a:r>
            <a:r>
              <a:rPr lang="fr-BE" baseline="0" dirty="0" smtClean="0"/>
              <a:t>. As </a:t>
            </a:r>
            <a:r>
              <a:rPr lang="fr-BE" baseline="0" dirty="0" err="1" smtClean="0"/>
              <a:t>usual</a:t>
            </a:r>
            <a:r>
              <a:rPr lang="fr-BE" baseline="0" dirty="0" smtClean="0"/>
              <a:t> </a:t>
            </a:r>
            <a:r>
              <a:rPr lang="fr-BE" baseline="0" dirty="0" err="1" smtClean="0"/>
              <a:t>too</a:t>
            </a:r>
            <a:r>
              <a:rPr lang="fr-BE" baseline="0" dirty="0" smtClean="0"/>
              <a:t> </a:t>
            </a:r>
            <a:r>
              <a:rPr lang="fr-BE" baseline="0" dirty="0" err="1" smtClean="0"/>
              <a:t>it’s</a:t>
            </a:r>
            <a:r>
              <a:rPr lang="fr-BE" baseline="0" dirty="0" smtClean="0"/>
              <a:t> </a:t>
            </a:r>
            <a:r>
              <a:rPr lang="fr-BE" baseline="0" dirty="0" err="1" smtClean="0"/>
              <a:t>necessary</a:t>
            </a:r>
            <a:r>
              <a:rPr lang="fr-BE" baseline="0" dirty="0" smtClean="0"/>
              <a:t> to </a:t>
            </a:r>
            <a:r>
              <a:rPr lang="fr-BE" baseline="0" dirty="0" err="1" smtClean="0"/>
              <a:t>detect</a:t>
            </a:r>
            <a:r>
              <a:rPr lang="fr-BE" baseline="0" dirty="0" smtClean="0"/>
              <a:t> as </a:t>
            </a:r>
            <a:r>
              <a:rPr lang="fr-BE" baseline="0" dirty="0" err="1" smtClean="0"/>
              <a:t>soon</a:t>
            </a:r>
            <a:r>
              <a:rPr lang="fr-BE" baseline="0" dirty="0" smtClean="0"/>
              <a:t> as possible </a:t>
            </a:r>
            <a:r>
              <a:rPr lang="fr-BE" baseline="0" dirty="0" err="1" smtClean="0"/>
              <a:t>any</a:t>
            </a:r>
            <a:r>
              <a:rPr lang="fr-BE" baseline="0" dirty="0" smtClean="0"/>
              <a:t> </a:t>
            </a:r>
            <a:r>
              <a:rPr lang="fr-BE" baseline="0" dirty="0" err="1" smtClean="0"/>
              <a:t>kind</a:t>
            </a:r>
            <a:r>
              <a:rPr lang="fr-BE" baseline="0" dirty="0" smtClean="0"/>
              <a:t> of </a:t>
            </a:r>
            <a:r>
              <a:rPr lang="fr-BE" baseline="0" dirty="0" err="1" smtClean="0"/>
              <a:t>pathology</a:t>
            </a:r>
            <a:r>
              <a:rPr lang="fr-BE" baseline="0" dirty="0" smtClean="0"/>
              <a:t> to </a:t>
            </a:r>
            <a:r>
              <a:rPr lang="fr-BE" baseline="0" dirty="0" err="1" smtClean="0"/>
              <a:t>decrease</a:t>
            </a:r>
            <a:r>
              <a:rPr lang="fr-BE" baseline="0" dirty="0" smtClean="0"/>
              <a:t> </a:t>
            </a:r>
            <a:r>
              <a:rPr lang="fr-BE" baseline="0" dirty="0" err="1" smtClean="0"/>
              <a:t>their</a:t>
            </a:r>
            <a:r>
              <a:rPr lang="fr-BE" baseline="0" dirty="0" smtClean="0"/>
              <a:t> </a:t>
            </a:r>
            <a:r>
              <a:rPr lang="fr-BE" baseline="0" dirty="0" err="1" smtClean="0"/>
              <a:t>consequences</a:t>
            </a:r>
            <a:r>
              <a:rPr lang="fr-BE" baseline="0" dirty="0" smtClean="0"/>
              <a:t> on </a:t>
            </a:r>
            <a:r>
              <a:rPr lang="fr-BE" baseline="0" dirty="0" err="1" smtClean="0"/>
              <a:t>fertility</a:t>
            </a:r>
            <a:r>
              <a:rPr lang="fr-BE" baseline="0" dirty="0" smtClean="0"/>
              <a:t>. In </a:t>
            </a:r>
            <a:r>
              <a:rPr lang="fr-BE" baseline="0" dirty="0" err="1" smtClean="0"/>
              <a:t>such</a:t>
            </a:r>
            <a:r>
              <a:rPr lang="fr-BE" baseline="0" dirty="0" smtClean="0"/>
              <a:t> </a:t>
            </a:r>
            <a:r>
              <a:rPr lang="fr-BE" baseline="0" dirty="0" err="1" smtClean="0"/>
              <a:t>context</a:t>
            </a:r>
            <a:r>
              <a:rPr lang="fr-BE" baseline="0" dirty="0" smtClean="0"/>
              <a:t> </a:t>
            </a:r>
            <a:r>
              <a:rPr lang="fr-BE" baseline="0" dirty="0" err="1" smtClean="0"/>
              <a:t>we</a:t>
            </a:r>
            <a:r>
              <a:rPr lang="fr-BE" baseline="0" dirty="0" smtClean="0"/>
              <a:t> </a:t>
            </a:r>
            <a:r>
              <a:rPr lang="fr-BE" baseline="0" dirty="0" err="1" smtClean="0"/>
              <a:t>can</a:t>
            </a:r>
            <a:r>
              <a:rPr lang="fr-BE" baseline="0" dirty="0" smtClean="0"/>
              <a:t> </a:t>
            </a:r>
            <a:r>
              <a:rPr lang="fr-BE" baseline="0" dirty="0" err="1" smtClean="0"/>
              <a:t>recommand</a:t>
            </a:r>
            <a:r>
              <a:rPr lang="fr-BE" baseline="0" dirty="0" smtClean="0"/>
              <a:t> to </a:t>
            </a:r>
            <a:r>
              <a:rPr lang="fr-BE" baseline="0" dirty="0" err="1" smtClean="0"/>
              <a:t>adopt</a:t>
            </a:r>
            <a:r>
              <a:rPr lang="fr-BE" baseline="0" dirty="0" smtClean="0"/>
              <a:t> a </a:t>
            </a:r>
            <a:r>
              <a:rPr lang="fr-BE" baseline="0" dirty="0" err="1" smtClean="0"/>
              <a:t>preventive</a:t>
            </a:r>
            <a:r>
              <a:rPr lang="fr-BE" baseline="0" dirty="0" smtClean="0"/>
              <a:t> and </a:t>
            </a:r>
            <a:r>
              <a:rPr lang="fr-BE" baseline="0" dirty="0" err="1" smtClean="0"/>
              <a:t>systematic</a:t>
            </a:r>
            <a:r>
              <a:rPr lang="fr-BE" baseline="0" dirty="0" smtClean="0"/>
              <a:t> </a:t>
            </a:r>
            <a:r>
              <a:rPr lang="fr-BE" baseline="0" dirty="0" err="1" smtClean="0"/>
              <a:t>approach</a:t>
            </a:r>
            <a:r>
              <a:rPr lang="fr-BE" baseline="0" dirty="0" smtClean="0"/>
              <a:t> of the </a:t>
            </a:r>
            <a:r>
              <a:rPr lang="fr-BE" baseline="0" dirty="0" err="1" smtClean="0"/>
              <a:t>herd</a:t>
            </a:r>
            <a:r>
              <a:rPr lang="fr-BE" baseline="0" dirty="0" smtClean="0"/>
              <a:t> to </a:t>
            </a:r>
            <a:r>
              <a:rPr lang="fr-BE" baseline="0" dirty="0" err="1" smtClean="0"/>
              <a:t>detect</a:t>
            </a:r>
            <a:r>
              <a:rPr lang="fr-BE" baseline="0" dirty="0" smtClean="0"/>
              <a:t> </a:t>
            </a:r>
            <a:r>
              <a:rPr lang="fr-BE" baseline="0" dirty="0" err="1" smtClean="0"/>
              <a:t>abnormal</a:t>
            </a:r>
            <a:r>
              <a:rPr lang="fr-BE" baseline="0" dirty="0" smtClean="0"/>
              <a:t> </a:t>
            </a:r>
            <a:r>
              <a:rPr lang="fr-BE" baseline="0" dirty="0" err="1" smtClean="0"/>
              <a:t>cows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42</a:t>
            </a:fld>
            <a:endParaRPr lang="fr-BE"/>
          </a:p>
        </p:txBody>
      </p:sp>
    </p:spTree>
    <p:extLst>
      <p:ext uri="{BB962C8B-B14F-4D97-AF65-F5344CB8AC3E}">
        <p14:creationId xmlns:p14="http://schemas.microsoft.com/office/powerpoint/2010/main" val="1550872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The </a:t>
            </a:r>
            <a:r>
              <a:rPr lang="fr-BE" dirty="0" err="1" smtClean="0"/>
              <a:t>farmer</a:t>
            </a:r>
            <a:r>
              <a:rPr lang="fr-BE" dirty="0" smtClean="0"/>
              <a:t> and the </a:t>
            </a:r>
            <a:r>
              <a:rPr lang="fr-BE" dirty="0" err="1" smtClean="0"/>
              <a:t>veterinarian</a:t>
            </a:r>
            <a:r>
              <a:rPr lang="fr-BE" dirty="0" smtClean="0"/>
              <a:t> has </a:t>
            </a:r>
            <a:r>
              <a:rPr lang="fr-BE" dirty="0" err="1" smtClean="0"/>
              <a:t>different</a:t>
            </a:r>
            <a:r>
              <a:rPr lang="fr-BE" dirty="0" smtClean="0"/>
              <a:t> </a:t>
            </a:r>
            <a:r>
              <a:rPr lang="fr-BE" dirty="0" err="1" smtClean="0"/>
              <a:t>tools</a:t>
            </a:r>
            <a:r>
              <a:rPr lang="fr-BE" dirty="0" smtClean="0"/>
              <a:t>. </a:t>
            </a:r>
            <a:r>
              <a:rPr lang="fr-BE" dirty="0" err="1" smtClean="0"/>
              <a:t>It’s</a:t>
            </a:r>
            <a:r>
              <a:rPr lang="fr-BE" dirty="0" smtClean="0"/>
              <a:t> important </a:t>
            </a:r>
            <a:r>
              <a:rPr lang="en-US" dirty="0" smtClean="0">
                <a:effectLst/>
              </a:rPr>
              <a:t>to know how and what to see to detect for example dystocia or a placental retention. Thermometer is important to detect the cows suffering from</a:t>
            </a:r>
            <a:r>
              <a:rPr lang="en-US" baseline="0" dirty="0" smtClean="0">
                <a:effectLst/>
              </a:rPr>
              <a:t> </a:t>
            </a:r>
            <a:r>
              <a:rPr lang="en-US" dirty="0" smtClean="0">
                <a:effectLst/>
              </a:rPr>
              <a:t>puerperal metritis. It’s recommended to take temperature on any cow presenting a placental retention. Vaginoscopy is still the best method to detect</a:t>
            </a:r>
            <a:r>
              <a:rPr lang="en-US" baseline="0" dirty="0" smtClean="0">
                <a:effectLst/>
              </a:rPr>
              <a:t> puerperal or clinical endometritis. A </a:t>
            </a:r>
            <a:r>
              <a:rPr lang="en-US" baseline="0" dirty="0" err="1" smtClean="0">
                <a:effectLst/>
              </a:rPr>
              <a:t>transrectal</a:t>
            </a:r>
            <a:r>
              <a:rPr lang="en-US" baseline="0" dirty="0" smtClean="0">
                <a:effectLst/>
              </a:rPr>
              <a:t> examination is very </a:t>
            </a:r>
            <a:r>
              <a:rPr lang="en-US" baseline="0" dirty="0" err="1" smtClean="0">
                <a:effectLst/>
              </a:rPr>
              <a:t>usefull</a:t>
            </a:r>
            <a:r>
              <a:rPr lang="en-US" baseline="0" dirty="0" smtClean="0">
                <a:effectLst/>
              </a:rPr>
              <a:t> to make the diagnosis and to treat dystocia, placental retention, puerperal metritis, clinical endometritis and </a:t>
            </a:r>
            <a:r>
              <a:rPr lang="en-US" baseline="0" dirty="0" err="1" smtClean="0">
                <a:effectLst/>
              </a:rPr>
              <a:t>anoestrus</a:t>
            </a:r>
            <a:r>
              <a:rPr lang="en-US" baseline="0" dirty="0" smtClean="0">
                <a:effectLst/>
              </a:rPr>
              <a:t>. A microscope is necessary to make the diagnosis of a subclinical endometritis. Ultrasound is sometimes required to make a differential diagnosis of the different </a:t>
            </a:r>
            <a:r>
              <a:rPr lang="en-US" baseline="0" dirty="0" err="1" smtClean="0">
                <a:effectLst/>
              </a:rPr>
              <a:t>anoestrus</a:t>
            </a:r>
            <a:r>
              <a:rPr lang="en-US" baseline="0" dirty="0" smtClean="0">
                <a:effectLst/>
              </a:rPr>
              <a:t>. </a:t>
            </a:r>
            <a:endParaRPr lang="en-US" dirty="0" smtClean="0">
              <a:effectLst/>
            </a:endParaRP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43</a:t>
            </a:fld>
            <a:endParaRPr lang="fr-BE"/>
          </a:p>
        </p:txBody>
      </p:sp>
    </p:spTree>
    <p:extLst>
      <p:ext uri="{BB962C8B-B14F-4D97-AF65-F5344CB8AC3E}">
        <p14:creationId xmlns:p14="http://schemas.microsoft.com/office/powerpoint/2010/main" val="1159566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C0F9927B-157C-4AA4-A039-B21BFDFB58B0}" type="slidenum">
              <a:rPr lang="fr-FR" altLang="fr-FR" sz="1200" smtClean="0"/>
              <a:pPr/>
              <a:t>44</a:t>
            </a:fld>
            <a:endParaRPr lang="fr-FR" altLang="fr-FR" sz="1200" smtClean="0"/>
          </a:p>
        </p:txBody>
      </p:sp>
      <p:sp>
        <p:nvSpPr>
          <p:cNvPr id="117763" name="Rectangle 2"/>
          <p:cNvSpPr>
            <a:spLocks noGrp="1" noRot="1" noChangeAspect="1" noChangeArrowheads="1" noTextEdit="1"/>
          </p:cNvSpPr>
          <p:nvPr>
            <p:ph type="sldImg"/>
          </p:nvPr>
        </p:nvSpPr>
        <p:spPr>
          <a:xfrm>
            <a:off x="1363663" y="850900"/>
            <a:ext cx="4132262" cy="3098800"/>
          </a:xfrm>
          <a:ln w="12700" cap="flat">
            <a:solidFill>
              <a:schemeClr val="tx1"/>
            </a:solidFill>
          </a:ln>
        </p:spPr>
      </p:sp>
      <p:sp>
        <p:nvSpPr>
          <p:cNvPr id="114692" name="Rectangle 3"/>
          <p:cNvSpPr>
            <a:spLocks noGrp="1" noChangeArrowheads="1"/>
          </p:cNvSpPr>
          <p:nvPr>
            <p:ph type="body" idx="1"/>
          </p:nvPr>
        </p:nvSpPr>
        <p:spPr>
          <a:xfrm>
            <a:off x="914400" y="4348163"/>
            <a:ext cx="5029200" cy="37211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defRPr/>
            </a:pPr>
            <a:r>
              <a:rPr lang="fr-BE" altLang="fr-FR" dirty="0" smtClean="0"/>
              <a:t>De la qualité du diagnostic revue au travers de 48 publications</a:t>
            </a:r>
          </a:p>
          <a:p>
            <a:pPr marL="171450" indent="-171450" eaLnBrk="1" hangingPunct="1">
              <a:buFontTx/>
              <a:buChar char="-"/>
              <a:defRPr/>
            </a:pPr>
            <a:r>
              <a:rPr lang="fr-BE" altLang="fr-FR" dirty="0" smtClean="0"/>
              <a:t>Qui fait le diagnostic : non spécifié dans 60 % des cas. Quand la personne responsable est précisée, ce diagnostic est posé dans 21 % des cas par un vétérinaire. </a:t>
            </a:r>
          </a:p>
          <a:p>
            <a:pPr marL="171450" indent="-171450" eaLnBrk="1" hangingPunct="1">
              <a:buFontTx/>
              <a:buChar char="-"/>
              <a:defRPr/>
            </a:pPr>
            <a:r>
              <a:rPr lang="fr-BE" altLang="fr-FR" dirty="0" smtClean="0"/>
              <a:t>Quand le diagnostic est-il posé : l’information est renseignée dans 69 % des cas. </a:t>
            </a:r>
          </a:p>
          <a:p>
            <a:pPr marL="171450" indent="-171450" eaLnBrk="1" hangingPunct="1">
              <a:buFontTx/>
              <a:buChar char="-"/>
              <a:defRPr/>
            </a:pPr>
            <a:r>
              <a:rPr lang="fr-BE" altLang="fr-FR" dirty="0" smtClean="0"/>
              <a:t>Quelles méthodes ont été utilisées ? Seule ou en association, 124 méthodes ont été utilisées (2,6 en moyenne (2 à 7 en cas d’association 75 % des publications). Dans 79,2</a:t>
            </a:r>
          </a:p>
          <a:p>
            <a:pPr marL="171450" indent="-171450" eaLnBrk="1" hangingPunct="1">
              <a:buFontTx/>
              <a:buChar char="-"/>
              <a:defRPr/>
            </a:pPr>
            <a:r>
              <a:rPr lang="fr-BE" altLang="fr-FR" dirty="0" smtClean="0"/>
              <a:t>La plupart % des cas les méthodes utilisées ne font pas référence à une publication décrivant la méthode. </a:t>
            </a:r>
          </a:p>
          <a:p>
            <a:pPr marL="171450" indent="-171450" eaLnBrk="1" hangingPunct="1">
              <a:buFontTx/>
              <a:buChar char="-"/>
              <a:defRPr/>
            </a:pPr>
            <a:r>
              <a:rPr lang="fr-BE" altLang="fr-FR" dirty="0" smtClean="0"/>
              <a:t>Fréquence des méthodes utilisées. </a:t>
            </a:r>
          </a:p>
          <a:p>
            <a:pPr marL="171450" indent="-171450" eaLnBrk="1" hangingPunct="1">
              <a:buFontTx/>
              <a:buChar char="-"/>
              <a:defRPr/>
            </a:pPr>
            <a:r>
              <a:rPr lang="fr-BE" altLang="fr-FR" dirty="0" smtClean="0"/>
              <a:t>L’examen vaginal (main couverte d’un gant, spéculum et </a:t>
            </a:r>
            <a:r>
              <a:rPr lang="fr-BE" altLang="fr-FR" dirty="0" err="1" smtClean="0"/>
              <a:t>Metricheck</a:t>
            </a:r>
            <a:r>
              <a:rPr lang="fr-BE" altLang="fr-FR" dirty="0" smtClean="0"/>
              <a:t>) a été utilisé dans 81 % des cas et le cas échéant les caractéristiques des secrétions ont été précisées dans 79,5 % des cas. </a:t>
            </a:r>
          </a:p>
          <a:p>
            <a:pPr marL="171450" indent="-171450" eaLnBrk="1" hangingPunct="1">
              <a:buFontTx/>
              <a:buChar char="-"/>
              <a:defRPr/>
            </a:pPr>
            <a:r>
              <a:rPr lang="fr-BE" altLang="fr-FR" dirty="0" smtClean="0"/>
              <a:t>La palpation rectale a été utilisée dans 45,8 % des cas seule ou en association avec une autre méthode. Le cas échéant, les symptômes observés par cette méthode ont été décrits dans 73 % des cas.  </a:t>
            </a:r>
          </a:p>
          <a:p>
            <a:pPr marL="171450" indent="-171450" eaLnBrk="1" hangingPunct="1">
              <a:buFontTx/>
              <a:buChar char="-"/>
              <a:defRPr/>
            </a:pPr>
            <a:r>
              <a:rPr lang="fr-BE" altLang="fr-FR" dirty="0" smtClean="0"/>
              <a:t>La température rectale a été mesurée dans 44 % des publications et un seuil défini dans 75 % des cas. </a:t>
            </a:r>
          </a:p>
          <a:p>
            <a:pPr marL="171450" indent="-171450" eaLnBrk="1" hangingPunct="1">
              <a:buFontTx/>
              <a:buChar char="-"/>
              <a:defRPr/>
            </a:pPr>
            <a:r>
              <a:rPr lang="fr-BE" altLang="fr-FR" dirty="0" smtClean="0"/>
              <a:t>L’état général de l’animal a été précisé dans 22,9 % des études.</a:t>
            </a:r>
          </a:p>
          <a:p>
            <a:pPr marL="171450" indent="-171450" eaLnBrk="1" hangingPunct="1">
              <a:buFontTx/>
              <a:buChar char="-"/>
              <a:defRPr/>
            </a:pPr>
            <a:r>
              <a:rPr lang="fr-BE" altLang="fr-FR" dirty="0" smtClean="0"/>
              <a:t>Un examen bactériologique a été effectué dans 10,4 % des études.</a:t>
            </a:r>
          </a:p>
          <a:p>
            <a:pPr marL="171450" indent="-171450" eaLnBrk="1" hangingPunct="1">
              <a:buFontTx/>
              <a:buChar char="-"/>
              <a:defRPr/>
            </a:pPr>
            <a:r>
              <a:rPr lang="fr-BE" altLang="fr-FR" dirty="0" smtClean="0"/>
              <a:t>La chute de la production laitière a été analysée dans 8,3 % des études.</a:t>
            </a:r>
          </a:p>
          <a:p>
            <a:pPr marL="171450" indent="-171450" eaLnBrk="1" hangingPunct="1">
              <a:buFontTx/>
              <a:buChar char="-"/>
              <a:defRPr/>
            </a:pPr>
            <a:r>
              <a:rPr lang="fr-BE" altLang="fr-FR" dirty="0" smtClean="0"/>
              <a:t>Une analyse des paramètres sanguins (haptoglobine, fibrinogène, </a:t>
            </a:r>
            <a:r>
              <a:rPr lang="fr-BE" altLang="fr-FR" dirty="0" err="1" smtClean="0"/>
              <a:t>glycoproteines</a:t>
            </a:r>
            <a:r>
              <a:rPr lang="fr-BE" altLang="fr-FR" dirty="0" smtClean="0"/>
              <a:t>, </a:t>
            </a:r>
            <a:r>
              <a:rPr lang="fr-BE" altLang="fr-FR" dirty="0" err="1" smtClean="0"/>
              <a:t>glucosaminidase</a:t>
            </a:r>
            <a:r>
              <a:rPr lang="fr-BE" altLang="fr-FR" dirty="0" smtClean="0"/>
              <a:t>) a été effectuée dans 8,3 % des études.</a:t>
            </a:r>
          </a:p>
          <a:p>
            <a:pPr marL="171450" indent="-171450" eaLnBrk="1" hangingPunct="1">
              <a:buFontTx/>
              <a:buChar char="-"/>
              <a:defRPr/>
            </a:pPr>
            <a:r>
              <a:rPr lang="fr-BE" altLang="fr-FR" dirty="0" smtClean="0"/>
              <a:t>L’inspection visuelle de la queue et de la région </a:t>
            </a:r>
            <a:r>
              <a:rPr lang="fr-BE" altLang="fr-FR" dirty="0" err="1" smtClean="0"/>
              <a:t>perinéale</a:t>
            </a:r>
            <a:r>
              <a:rPr lang="fr-BE" altLang="fr-FR" dirty="0" smtClean="0"/>
              <a:t> n’a été réalisée que dans 6,3 % des études.</a:t>
            </a:r>
          </a:p>
          <a:p>
            <a:pPr marL="171450" indent="-171450" eaLnBrk="1" hangingPunct="1">
              <a:buFontTx/>
              <a:buChar char="-"/>
              <a:defRPr/>
            </a:pPr>
            <a:endParaRPr lang="fr-BE" altLang="fr-FR" dirty="0" smtClean="0"/>
          </a:p>
          <a:p>
            <a:pPr marL="171450" indent="-171450" eaLnBrk="1" hangingPunct="1">
              <a:buFontTx/>
              <a:buChar char="-"/>
              <a:defRPr/>
            </a:pPr>
            <a:r>
              <a:rPr lang="fr-BE" altLang="fr-FR" dirty="0" smtClean="0"/>
              <a:t>Moralités</a:t>
            </a:r>
          </a:p>
          <a:p>
            <a:pPr marL="171450" indent="-171450" eaLnBrk="1" hangingPunct="1">
              <a:buFontTx/>
              <a:buChar char="-"/>
              <a:defRPr/>
            </a:pPr>
            <a:endParaRPr lang="fr-BE" altLang="fr-FR" dirty="0" smtClean="0"/>
          </a:p>
          <a:p>
            <a:pPr marL="171450" indent="-171450" eaLnBrk="1" hangingPunct="1">
              <a:buFontTx/>
              <a:buChar char="-"/>
              <a:defRPr/>
            </a:pPr>
            <a:r>
              <a:rPr lang="fr-BE" altLang="fr-FR" dirty="0" smtClean="0"/>
              <a:t>Le manque de clarification des méthodes utilisées ou de référence à une méthode déjà décrite et publiée remet en question la pertinence des observations réalisées. Il en est de même lorsque ces observations ont été réalisées par le personnel non vétérinaire de la ferme ou lorsque le moment du diagnostic n’a pas été mentionné. Le manque de spécification de l’origine et de la nature (couleur, odeur, viscosité) des écoulements observés peut également constituer un biais du diagnostic d’une </a:t>
            </a:r>
            <a:r>
              <a:rPr lang="fr-BE" altLang="fr-FR" dirty="0" err="1" smtClean="0"/>
              <a:t>MAP</a:t>
            </a:r>
            <a:r>
              <a:rPr lang="fr-BE" altLang="fr-FR" dirty="0" smtClean="0"/>
              <a:t> (Métrite aigüe puerpérale).  La palpation transrectale tout comme l’évaluation de l’état générale revêt une part de subjectivité trop importante que pour être réellement valable. Le recours à la seule température rectale augmente le risque d’erreur de type 1 (l’animal est en hyperthermie mais n’est pas malade) et de type II (l’animal a une température normale mais est malade). Les erreurs de type 1 induisent une surconsommation possible de traitements anti-infectieux. Il semble essentiel de définir la sensibilité et la spécificité de la prise de température rectale d’autant que celle-ci peut présenter des variations physiologique au cours des trois première semaines du postpartum. A défaut, il semble essentiel de combiner cette méthode avec une autre méthode. </a:t>
            </a:r>
          </a:p>
          <a:p>
            <a:pPr marL="171450" indent="-171450" eaLnBrk="1" hangingPunct="1">
              <a:buFontTx/>
              <a:buChar char="-"/>
              <a:defRPr/>
            </a:pPr>
            <a:r>
              <a:rPr lang="fr-BE" altLang="fr-FR" dirty="0" smtClean="0"/>
              <a:t>Une chute de production laitière peut être observée lors d’un état inflammatoire utérin subclinique. Ce qui remet en cause la validité de la méthode. Les auteurs semblent être d’accord pour dire qu’une concentration en haptoglobine supérieure à 100 mg/L confirmerait la présence d’une </a:t>
            </a:r>
            <a:r>
              <a:rPr lang="fr-BE" altLang="fr-FR" dirty="0" err="1" smtClean="0"/>
              <a:t>MAP</a:t>
            </a:r>
            <a:r>
              <a:rPr lang="fr-BE" altLang="fr-FR" dirty="0" smtClean="0"/>
              <a:t> qui cependant n’en serait pas la seule cause.  </a:t>
            </a:r>
          </a:p>
          <a:p>
            <a:pPr marL="171450" indent="-171450" eaLnBrk="1" hangingPunct="1">
              <a:buFontTx/>
              <a:buChar char="-"/>
              <a:defRPr/>
            </a:pPr>
            <a:r>
              <a:rPr lang="fr-BE" altLang="fr-FR" dirty="0" smtClean="0"/>
              <a:t>En l’absence d’une méthode gold standard d’identification d’un état inflammatoire de l’utérus au cours des trois premières semaines du postpartum, il est bien difficile de caractériser la sensibilité et spécificité des méthodes proposées voire l’augmentation attendue de la combinaison de ces méthodes.</a:t>
            </a:r>
          </a:p>
          <a:p>
            <a:pPr marL="171450" indent="-171450" eaLnBrk="1" hangingPunct="1">
              <a:buFontTx/>
              <a:buChar char="-"/>
              <a:defRPr/>
            </a:pPr>
            <a:endParaRPr lang="fr-BE" altLang="fr-FR" dirty="0" smtClean="0"/>
          </a:p>
          <a:p>
            <a:pPr marL="171450" indent="-171450" eaLnBrk="1" hangingPunct="1">
              <a:buFontTx/>
              <a:buChar char="-"/>
              <a:defRPr/>
            </a:pPr>
            <a:endParaRPr lang="fr-BE" altLang="fr-FR" dirty="0" smtClean="0"/>
          </a:p>
          <a:p>
            <a:pPr marL="171450" indent="-171450" eaLnBrk="1" hangingPunct="1">
              <a:buFontTx/>
              <a:buChar char="-"/>
              <a:defRPr/>
            </a:pPr>
            <a:r>
              <a:rPr lang="fr-BE" altLang="fr-FR" dirty="0" smtClean="0"/>
              <a:t>  </a:t>
            </a:r>
          </a:p>
        </p:txBody>
      </p:sp>
    </p:spTree>
    <p:extLst>
      <p:ext uri="{BB962C8B-B14F-4D97-AF65-F5344CB8AC3E}">
        <p14:creationId xmlns:p14="http://schemas.microsoft.com/office/powerpoint/2010/main" val="344965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Puerperium</a:t>
            </a:r>
            <a:r>
              <a:rPr lang="fr-BE" dirty="0" smtClean="0"/>
              <a:t> </a:t>
            </a:r>
            <a:r>
              <a:rPr lang="fr-BE" dirty="0" err="1" smtClean="0"/>
              <a:t>is</a:t>
            </a:r>
            <a:r>
              <a:rPr lang="fr-BE" dirty="0" smtClean="0"/>
              <a:t> </a:t>
            </a:r>
            <a:r>
              <a:rPr lang="fr-BE" dirty="0" err="1" smtClean="0"/>
              <a:t>can</a:t>
            </a:r>
            <a:r>
              <a:rPr lang="fr-BE" baseline="0" dirty="0" smtClean="0"/>
              <a:t> </a:t>
            </a:r>
            <a:r>
              <a:rPr lang="fr-BE" baseline="0" dirty="0" err="1" smtClean="0"/>
              <a:t>be</a:t>
            </a:r>
            <a:r>
              <a:rPr lang="fr-BE" baseline="0" dirty="0" smtClean="0"/>
              <a:t> </a:t>
            </a:r>
            <a:r>
              <a:rPr lang="fr-BE" baseline="0" dirty="0" err="1" smtClean="0"/>
              <a:t>defined</a:t>
            </a:r>
            <a:r>
              <a:rPr lang="fr-BE" baseline="0" dirty="0" smtClean="0"/>
              <a:t> as the </a:t>
            </a:r>
            <a:r>
              <a:rPr lang="fr-BE" dirty="0" err="1" smtClean="0"/>
              <a:t>period</a:t>
            </a:r>
            <a:r>
              <a:rPr lang="fr-BE" dirty="0" smtClean="0"/>
              <a:t> </a:t>
            </a:r>
            <a:r>
              <a:rPr lang="fr-BE" dirty="0" err="1" smtClean="0"/>
              <a:t>between</a:t>
            </a:r>
            <a:r>
              <a:rPr lang="fr-BE" baseline="0" dirty="0" smtClean="0"/>
              <a:t> the </a:t>
            </a:r>
            <a:r>
              <a:rPr lang="fr-BE" baseline="0" dirty="0" err="1" smtClean="0"/>
              <a:t>calving</a:t>
            </a:r>
            <a:r>
              <a:rPr lang="fr-BE" baseline="0" dirty="0" smtClean="0"/>
              <a:t> and the reproduction </a:t>
            </a:r>
            <a:r>
              <a:rPr lang="fr-BE" baseline="0" dirty="0" err="1" smtClean="0"/>
              <a:t>period</a:t>
            </a:r>
            <a:r>
              <a:rPr lang="fr-BE" baseline="0" dirty="0" smtClean="0"/>
              <a:t> (</a:t>
            </a:r>
            <a:r>
              <a:rPr lang="fr-BE" baseline="0" dirty="0" err="1" smtClean="0"/>
              <a:t>period</a:t>
            </a:r>
            <a:r>
              <a:rPr lang="fr-BE" baseline="0" dirty="0" smtClean="0"/>
              <a:t> </a:t>
            </a:r>
            <a:r>
              <a:rPr lang="fr-BE" baseline="0" dirty="0" err="1" smtClean="0"/>
              <a:t>between</a:t>
            </a:r>
            <a:r>
              <a:rPr lang="fr-BE" baseline="0" dirty="0" smtClean="0"/>
              <a:t> the first and the last </a:t>
            </a:r>
            <a:r>
              <a:rPr lang="fr-BE" baseline="0" dirty="0" err="1" smtClean="0"/>
              <a:t>insemination</a:t>
            </a:r>
            <a:r>
              <a:rPr lang="fr-BE" baseline="0" dirty="0" smtClean="0"/>
              <a:t>). This </a:t>
            </a:r>
            <a:r>
              <a:rPr lang="fr-BE" baseline="0" dirty="0" err="1" smtClean="0"/>
              <a:t>period</a:t>
            </a:r>
            <a:r>
              <a:rPr lang="fr-BE" baseline="0" dirty="0" smtClean="0"/>
              <a:t>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assimilated</a:t>
            </a:r>
            <a:r>
              <a:rPr lang="fr-BE" baseline="0" dirty="0" smtClean="0"/>
              <a:t> to the </a:t>
            </a:r>
            <a:r>
              <a:rPr lang="fr-BE" baseline="0" dirty="0" err="1" smtClean="0"/>
              <a:t>waiting</a:t>
            </a:r>
            <a:r>
              <a:rPr lang="fr-BE" baseline="0" dirty="0" smtClean="0"/>
              <a:t> </a:t>
            </a:r>
            <a:r>
              <a:rPr lang="fr-BE" baseline="0" dirty="0" err="1" smtClean="0"/>
              <a:t>period</a:t>
            </a:r>
            <a:r>
              <a:rPr lang="fr-BE" baseline="0" dirty="0" smtClean="0"/>
              <a:t> i.e. the </a:t>
            </a:r>
            <a:r>
              <a:rPr lang="fr-BE" baseline="0" dirty="0" err="1" smtClean="0"/>
              <a:t>period</a:t>
            </a:r>
            <a:r>
              <a:rPr lang="fr-BE" baseline="0" dirty="0" smtClean="0"/>
              <a:t> </a:t>
            </a:r>
            <a:r>
              <a:rPr lang="fr-BE" baseline="0" dirty="0" err="1" smtClean="0"/>
              <a:t>between</a:t>
            </a:r>
            <a:r>
              <a:rPr lang="fr-BE" baseline="0" dirty="0" smtClean="0"/>
              <a:t> </a:t>
            </a:r>
            <a:r>
              <a:rPr lang="fr-BE" baseline="0" dirty="0" err="1" smtClean="0"/>
              <a:t>calving</a:t>
            </a:r>
            <a:r>
              <a:rPr lang="fr-BE" baseline="0" dirty="0" smtClean="0"/>
              <a:t> and the first </a:t>
            </a:r>
            <a:r>
              <a:rPr lang="fr-BE" baseline="0" dirty="0" err="1" smtClean="0"/>
              <a:t>insemination</a:t>
            </a:r>
            <a:r>
              <a:rPr lang="fr-BE" baseline="0" dirty="0" smtClean="0"/>
              <a:t>. The </a:t>
            </a:r>
            <a:r>
              <a:rPr lang="fr-BE" baseline="0" dirty="0" err="1" smtClean="0"/>
              <a:t>calving</a:t>
            </a:r>
            <a:r>
              <a:rPr lang="fr-BE" baseline="0" dirty="0" smtClean="0"/>
              <a:t> </a:t>
            </a:r>
            <a:r>
              <a:rPr lang="fr-BE" baseline="0" dirty="0" err="1" smtClean="0"/>
              <a:t>follows</a:t>
            </a:r>
            <a:r>
              <a:rPr lang="fr-BE" baseline="0" dirty="0" smtClean="0"/>
              <a:t> the end of </a:t>
            </a:r>
            <a:r>
              <a:rPr lang="fr-BE" baseline="0" dirty="0" err="1" smtClean="0"/>
              <a:t>pregnancy</a:t>
            </a:r>
            <a:r>
              <a:rPr lang="fr-BE" baseline="0" dirty="0" smtClean="0"/>
              <a:t> and in case of </a:t>
            </a:r>
            <a:r>
              <a:rPr lang="fr-BE" baseline="0" dirty="0" err="1" smtClean="0"/>
              <a:t>pluriparous</a:t>
            </a:r>
            <a:r>
              <a:rPr lang="fr-BE" baseline="0" dirty="0" smtClean="0"/>
              <a:t> </a:t>
            </a:r>
            <a:r>
              <a:rPr lang="fr-BE" baseline="0" dirty="0" err="1" smtClean="0"/>
              <a:t>cows</a:t>
            </a:r>
            <a:r>
              <a:rPr lang="fr-BE" baseline="0" dirty="0" smtClean="0"/>
              <a:t> the </a:t>
            </a:r>
            <a:r>
              <a:rPr lang="fr-BE" baseline="0" dirty="0" err="1" smtClean="0"/>
              <a:t>drying</a:t>
            </a:r>
            <a:r>
              <a:rPr lang="fr-BE" baseline="0" dirty="0" smtClean="0"/>
              <a:t> off </a:t>
            </a:r>
            <a:r>
              <a:rPr lang="fr-BE" baseline="0" dirty="0" err="1" smtClean="0"/>
              <a:t>period</a:t>
            </a:r>
            <a:r>
              <a:rPr lang="fr-BE" baseline="0" dirty="0" smtClean="0"/>
              <a:t>. </a:t>
            </a:r>
            <a:r>
              <a:rPr lang="fr-BE" baseline="0" dirty="0" err="1" smtClean="0"/>
              <a:t>Normally</a:t>
            </a:r>
            <a:r>
              <a:rPr lang="fr-BE" baseline="0" dirty="0" smtClean="0"/>
              <a:t>, for </a:t>
            </a:r>
            <a:r>
              <a:rPr lang="fr-BE" baseline="0" dirty="0" err="1" smtClean="0"/>
              <a:t>economic</a:t>
            </a:r>
            <a:r>
              <a:rPr lang="fr-BE" baseline="0" dirty="0" smtClean="0"/>
              <a:t> </a:t>
            </a:r>
            <a:r>
              <a:rPr lang="fr-BE" baseline="0" dirty="0" err="1" smtClean="0"/>
              <a:t>reasons</a:t>
            </a:r>
            <a:r>
              <a:rPr lang="fr-BE" baseline="0" dirty="0" smtClean="0"/>
              <a:t>, a new </a:t>
            </a:r>
            <a:r>
              <a:rPr lang="fr-BE" baseline="0" dirty="0" err="1" smtClean="0"/>
              <a:t>pregnancy</a:t>
            </a:r>
            <a:r>
              <a:rPr lang="fr-BE" baseline="0" dirty="0" smtClean="0"/>
              <a:t> </a:t>
            </a:r>
            <a:r>
              <a:rPr lang="fr-BE" baseline="0" dirty="0" err="1" smtClean="0"/>
              <a:t>need</a:t>
            </a:r>
            <a:r>
              <a:rPr lang="fr-BE" baseline="0" dirty="0" smtClean="0"/>
              <a:t> to </a:t>
            </a:r>
            <a:r>
              <a:rPr lang="fr-BE" baseline="0" dirty="0" err="1" smtClean="0"/>
              <a:t>be</a:t>
            </a:r>
            <a:r>
              <a:rPr lang="fr-BE" baseline="0" dirty="0" smtClean="0"/>
              <a:t> </a:t>
            </a:r>
            <a:r>
              <a:rPr lang="fr-BE" baseline="0" dirty="0" err="1" smtClean="0"/>
              <a:t>observed</a:t>
            </a:r>
            <a:r>
              <a:rPr lang="fr-BE" baseline="0" dirty="0" smtClean="0"/>
              <a:t> as </a:t>
            </a:r>
            <a:r>
              <a:rPr lang="fr-BE" baseline="0" dirty="0" err="1" smtClean="0"/>
              <a:t>early</a:t>
            </a:r>
            <a:r>
              <a:rPr lang="fr-BE" baseline="0" dirty="0" smtClean="0"/>
              <a:t> 80 </a:t>
            </a:r>
            <a:r>
              <a:rPr lang="fr-BE" baseline="0" dirty="0" err="1" smtClean="0"/>
              <a:t>days</a:t>
            </a:r>
            <a:r>
              <a:rPr lang="fr-BE" baseline="0" dirty="0" smtClean="0"/>
              <a:t> </a:t>
            </a:r>
            <a:r>
              <a:rPr lang="fr-BE" baseline="0" dirty="0" err="1" smtClean="0"/>
              <a:t>after</a:t>
            </a:r>
            <a:r>
              <a:rPr lang="fr-BE" baseline="0" dirty="0" smtClean="0"/>
              <a:t> the </a:t>
            </a:r>
            <a:r>
              <a:rPr lang="fr-BE" baseline="0" dirty="0" err="1" smtClean="0"/>
              <a:t>previous</a:t>
            </a:r>
            <a:r>
              <a:rPr lang="fr-BE" baseline="0" dirty="0" smtClean="0"/>
              <a:t> </a:t>
            </a:r>
            <a:r>
              <a:rPr lang="fr-BE" baseline="0" dirty="0" err="1" smtClean="0"/>
              <a:t>calving</a:t>
            </a:r>
            <a:r>
              <a:rPr lang="fr-BE" baseline="0" dirty="0" smtClean="0"/>
              <a:t>. This goal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obtained</a:t>
            </a:r>
            <a:r>
              <a:rPr lang="fr-BE" baseline="0" dirty="0" smtClean="0"/>
              <a:t> </a:t>
            </a:r>
            <a:r>
              <a:rPr lang="fr-BE" baseline="0" dirty="0" err="1" smtClean="0"/>
              <a:t>through</a:t>
            </a:r>
            <a:r>
              <a:rPr lang="fr-BE" baseline="0" dirty="0" smtClean="0"/>
              <a:t> a good </a:t>
            </a:r>
            <a:r>
              <a:rPr lang="fr-BE" baseline="0" dirty="0" err="1" smtClean="0"/>
              <a:t>preventive</a:t>
            </a:r>
            <a:r>
              <a:rPr lang="fr-BE" baseline="0" dirty="0" smtClean="0"/>
              <a:t> and if </a:t>
            </a:r>
            <a:r>
              <a:rPr lang="fr-BE" baseline="0" dirty="0" err="1" smtClean="0"/>
              <a:t>any</a:t>
            </a:r>
            <a:r>
              <a:rPr lang="fr-BE" baseline="0" dirty="0" smtClean="0"/>
              <a:t> curative management </a:t>
            </a:r>
            <a:r>
              <a:rPr lang="fr-BE" baseline="0" dirty="0" err="1" smtClean="0"/>
              <a:t>during</a:t>
            </a:r>
            <a:r>
              <a:rPr lang="fr-BE" baseline="0" dirty="0" smtClean="0"/>
              <a:t> the 20 </a:t>
            </a:r>
            <a:r>
              <a:rPr lang="fr-BE" baseline="0" dirty="0" err="1" smtClean="0"/>
              <a:t>days</a:t>
            </a:r>
            <a:r>
              <a:rPr lang="fr-BE" baseline="0" dirty="0" smtClean="0"/>
              <a:t> and 80 </a:t>
            </a:r>
            <a:r>
              <a:rPr lang="fr-BE" baseline="0" dirty="0" err="1" smtClean="0"/>
              <a:t>days</a:t>
            </a:r>
            <a:r>
              <a:rPr lang="fr-BE" baseline="0" dirty="0" smtClean="0"/>
              <a:t> </a:t>
            </a:r>
            <a:r>
              <a:rPr lang="fr-BE" baseline="0" dirty="0" err="1" smtClean="0"/>
              <a:t>respectively</a:t>
            </a:r>
            <a:r>
              <a:rPr lang="fr-BE" baseline="0" dirty="0" smtClean="0"/>
              <a:t> </a:t>
            </a:r>
            <a:r>
              <a:rPr lang="fr-BE" baseline="0" dirty="0" err="1" smtClean="0"/>
              <a:t>before</a:t>
            </a:r>
            <a:r>
              <a:rPr lang="fr-BE" baseline="0" dirty="0" smtClean="0"/>
              <a:t> and </a:t>
            </a:r>
            <a:r>
              <a:rPr lang="fr-BE" baseline="0" dirty="0" err="1" smtClean="0"/>
              <a:t>after</a:t>
            </a:r>
            <a:r>
              <a:rPr lang="fr-BE" baseline="0" dirty="0" smtClean="0"/>
              <a:t> parturition. </a:t>
            </a:r>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9</a:t>
            </a:fld>
            <a:endParaRPr lang="fr-BE"/>
          </a:p>
        </p:txBody>
      </p:sp>
    </p:spTree>
    <p:extLst>
      <p:ext uri="{BB962C8B-B14F-4D97-AF65-F5344CB8AC3E}">
        <p14:creationId xmlns:p14="http://schemas.microsoft.com/office/powerpoint/2010/main" val="1268389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All the pathologies </a:t>
            </a:r>
            <a:r>
              <a:rPr lang="fr-BE" dirty="0" err="1" smtClean="0"/>
              <a:t>need</a:t>
            </a:r>
            <a:r>
              <a:rPr lang="fr-BE" dirty="0" smtClean="0"/>
              <a:t> to </a:t>
            </a:r>
            <a:r>
              <a:rPr lang="fr-BE" dirty="0" err="1" smtClean="0"/>
              <a:t>be</a:t>
            </a:r>
            <a:r>
              <a:rPr lang="fr-BE" dirty="0" smtClean="0"/>
              <a:t> </a:t>
            </a:r>
            <a:r>
              <a:rPr lang="fr-BE" dirty="0" err="1" smtClean="0"/>
              <a:t>detect</a:t>
            </a:r>
            <a:r>
              <a:rPr lang="fr-BE" dirty="0" smtClean="0"/>
              <a:t> as </a:t>
            </a:r>
            <a:r>
              <a:rPr lang="fr-BE" dirty="0" err="1" smtClean="0"/>
              <a:t>soon</a:t>
            </a:r>
            <a:r>
              <a:rPr lang="fr-BE" dirty="0" smtClean="0"/>
              <a:t> as possible. </a:t>
            </a:r>
            <a:r>
              <a:rPr lang="fr-BE" dirty="0" err="1" smtClean="0"/>
              <a:t>It’s</a:t>
            </a:r>
            <a:r>
              <a:rPr lang="fr-BE" dirty="0" smtClean="0"/>
              <a:t> possible to </a:t>
            </a:r>
            <a:r>
              <a:rPr lang="fr-BE" dirty="0" err="1" smtClean="0"/>
              <a:t>organize</a:t>
            </a:r>
            <a:r>
              <a:rPr lang="fr-BE" dirty="0" smtClean="0"/>
              <a:t> </a:t>
            </a:r>
            <a:r>
              <a:rPr lang="fr-BE" dirty="0" err="1" smtClean="0"/>
              <a:t>different</a:t>
            </a:r>
            <a:r>
              <a:rPr lang="fr-BE" dirty="0" smtClean="0"/>
              <a:t> </a:t>
            </a:r>
            <a:r>
              <a:rPr lang="fr-BE" dirty="0" err="1" smtClean="0"/>
              <a:t>systematic</a:t>
            </a:r>
            <a:r>
              <a:rPr lang="fr-BE" dirty="0" smtClean="0"/>
              <a:t> </a:t>
            </a:r>
            <a:r>
              <a:rPr lang="fr-BE" dirty="0" err="1" smtClean="0"/>
              <a:t>examination</a:t>
            </a:r>
            <a:r>
              <a:rPr lang="fr-BE" dirty="0" smtClean="0"/>
              <a:t> of the </a:t>
            </a:r>
            <a:r>
              <a:rPr lang="fr-BE" dirty="0" err="1" smtClean="0"/>
              <a:t>cows</a:t>
            </a:r>
            <a:r>
              <a:rPr lang="fr-BE" dirty="0" smtClean="0"/>
              <a:t> at </a:t>
            </a:r>
            <a:r>
              <a:rPr lang="fr-BE" dirty="0" err="1" smtClean="0"/>
              <a:t>risk</a:t>
            </a:r>
            <a:r>
              <a:rPr lang="fr-BE" dirty="0" smtClean="0"/>
              <a:t>. </a:t>
            </a:r>
            <a:r>
              <a:rPr lang="fr-BE" dirty="0" err="1" smtClean="0"/>
              <a:t>Before</a:t>
            </a:r>
            <a:r>
              <a:rPr lang="fr-BE" dirty="0" smtClean="0"/>
              <a:t> </a:t>
            </a:r>
            <a:r>
              <a:rPr lang="fr-BE" dirty="0" err="1" smtClean="0"/>
              <a:t>calving</a:t>
            </a:r>
            <a:r>
              <a:rPr lang="fr-BE" dirty="0" smtClean="0"/>
              <a:t>,</a:t>
            </a:r>
            <a:r>
              <a:rPr lang="fr-BE" baseline="0" dirty="0" smtClean="0"/>
              <a:t> the </a:t>
            </a:r>
            <a:r>
              <a:rPr lang="fr-BE" baseline="0" dirty="0" err="1" smtClean="0"/>
              <a:t>cows</a:t>
            </a:r>
            <a:r>
              <a:rPr lang="fr-BE" baseline="0" dirty="0" smtClean="0"/>
              <a:t>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checked</a:t>
            </a:r>
            <a:r>
              <a:rPr lang="fr-BE" baseline="0" dirty="0" smtClean="0"/>
              <a:t> for </a:t>
            </a:r>
            <a:r>
              <a:rPr lang="fr-BE" baseline="0" dirty="0" err="1" smtClean="0"/>
              <a:t>their</a:t>
            </a:r>
            <a:r>
              <a:rPr lang="fr-BE" baseline="0" dirty="0" smtClean="0"/>
              <a:t> body condition score and </a:t>
            </a:r>
            <a:r>
              <a:rPr lang="fr-BE" baseline="0" dirty="0" err="1" smtClean="0"/>
              <a:t>their</a:t>
            </a:r>
            <a:r>
              <a:rPr lang="fr-BE" baseline="0" dirty="0" smtClean="0"/>
              <a:t> concentration in non </a:t>
            </a:r>
            <a:r>
              <a:rPr lang="fr-BE" baseline="0" dirty="0" err="1" smtClean="0"/>
              <a:t>esterified</a:t>
            </a:r>
            <a:r>
              <a:rPr lang="fr-BE" baseline="0" dirty="0" smtClean="0"/>
              <a:t> </a:t>
            </a:r>
            <a:r>
              <a:rPr lang="fr-BE" baseline="0" dirty="0" err="1" smtClean="0"/>
              <a:t>fatty</a:t>
            </a:r>
            <a:r>
              <a:rPr lang="fr-BE" baseline="0" dirty="0" smtClean="0"/>
              <a:t> </a:t>
            </a:r>
            <a:r>
              <a:rPr lang="fr-BE" baseline="0" dirty="0" err="1" smtClean="0"/>
              <a:t>acid</a:t>
            </a:r>
            <a:r>
              <a:rPr lang="fr-BE" baseline="0" dirty="0" smtClean="0"/>
              <a:t> (to </a:t>
            </a:r>
            <a:r>
              <a:rPr lang="fr-BE" baseline="0" dirty="0" err="1" smtClean="0"/>
              <a:t>detect</a:t>
            </a:r>
            <a:r>
              <a:rPr lang="fr-BE" baseline="0" dirty="0" smtClean="0"/>
              <a:t> a </a:t>
            </a:r>
            <a:r>
              <a:rPr lang="fr-BE" baseline="0" dirty="0" err="1" smtClean="0"/>
              <a:t>negative</a:t>
            </a:r>
            <a:r>
              <a:rPr lang="fr-BE" baseline="0" dirty="0" smtClean="0"/>
              <a:t> </a:t>
            </a:r>
            <a:r>
              <a:rPr lang="fr-BE" baseline="0" dirty="0" err="1" smtClean="0"/>
              <a:t>energy</a:t>
            </a:r>
            <a:r>
              <a:rPr lang="fr-BE" baseline="0" dirty="0" smtClean="0"/>
              <a:t> balance) or </a:t>
            </a:r>
            <a:r>
              <a:rPr lang="fr-BE" baseline="0" dirty="0" err="1" smtClean="0"/>
              <a:t>their</a:t>
            </a:r>
            <a:r>
              <a:rPr lang="fr-BE" baseline="0" dirty="0" smtClean="0"/>
              <a:t> pH of urine. </a:t>
            </a:r>
            <a:r>
              <a:rPr lang="fr-BE" baseline="0" dirty="0" err="1" smtClean="0"/>
              <a:t>During</a:t>
            </a:r>
            <a:r>
              <a:rPr lang="fr-BE" baseline="0" dirty="0" smtClean="0"/>
              <a:t> the first 1 to 3 </a:t>
            </a:r>
            <a:r>
              <a:rPr lang="fr-BE" baseline="0" dirty="0" err="1" smtClean="0"/>
              <a:t>days</a:t>
            </a:r>
            <a:r>
              <a:rPr lang="fr-BE" baseline="0" dirty="0" smtClean="0"/>
              <a:t> postpartum, </a:t>
            </a:r>
            <a:r>
              <a:rPr lang="fr-BE" baseline="0" dirty="0" err="1" smtClean="0"/>
              <a:t>any</a:t>
            </a:r>
            <a:r>
              <a:rPr lang="fr-BE" baseline="0" dirty="0" smtClean="0"/>
              <a:t> </a:t>
            </a:r>
            <a:r>
              <a:rPr lang="fr-BE" baseline="0" dirty="0" err="1" smtClean="0"/>
              <a:t>cow</a:t>
            </a:r>
            <a:r>
              <a:rPr lang="fr-BE" baseline="0" dirty="0" smtClean="0"/>
              <a:t> </a:t>
            </a:r>
            <a:r>
              <a:rPr lang="fr-BE" baseline="0" dirty="0" err="1" smtClean="0"/>
              <a:t>with</a:t>
            </a:r>
            <a:r>
              <a:rPr lang="fr-BE" baseline="0" dirty="0" smtClean="0"/>
              <a:t> a </a:t>
            </a:r>
            <a:r>
              <a:rPr lang="fr-BE" baseline="0" dirty="0" err="1" smtClean="0"/>
              <a:t>placetal</a:t>
            </a:r>
            <a:r>
              <a:rPr lang="fr-BE" baseline="0" dirty="0" smtClean="0"/>
              <a:t> </a:t>
            </a:r>
            <a:r>
              <a:rPr lang="fr-BE" baseline="0" dirty="0" err="1" smtClean="0"/>
              <a:t>retention</a:t>
            </a:r>
            <a:r>
              <a:rPr lang="fr-BE" baseline="0" dirty="0" smtClean="0"/>
              <a:t> or </a:t>
            </a:r>
            <a:r>
              <a:rPr lang="fr-BE" baseline="0" dirty="0" err="1" smtClean="0"/>
              <a:t>hyperthermia</a:t>
            </a:r>
            <a:r>
              <a:rPr lang="fr-BE" baseline="0" dirty="0" smtClean="0"/>
              <a:t> (&gt; 39.5°C) </a:t>
            </a:r>
            <a:r>
              <a:rPr lang="fr-BE" baseline="0" dirty="0" err="1" smtClean="0"/>
              <a:t>need</a:t>
            </a:r>
            <a:r>
              <a:rPr lang="fr-BE" baseline="0" dirty="0" smtClean="0"/>
              <a:t> to </a:t>
            </a:r>
            <a:r>
              <a:rPr lang="fr-BE" baseline="0" dirty="0" err="1" smtClean="0"/>
              <a:t>be</a:t>
            </a:r>
            <a:r>
              <a:rPr lang="fr-BE" baseline="0" dirty="0" smtClean="0"/>
              <a:t> </a:t>
            </a:r>
            <a:r>
              <a:rPr lang="fr-BE" baseline="0" dirty="0" err="1" smtClean="0"/>
              <a:t>examined</a:t>
            </a:r>
            <a:r>
              <a:rPr lang="fr-BE" baseline="0" dirty="0" smtClean="0"/>
              <a:t>. </a:t>
            </a:r>
            <a:r>
              <a:rPr lang="fr-BE" baseline="0" dirty="0" err="1" smtClean="0"/>
              <a:t>Later</a:t>
            </a:r>
            <a:r>
              <a:rPr lang="fr-BE" baseline="0" dirty="0" smtClean="0"/>
              <a:t> </a:t>
            </a:r>
            <a:r>
              <a:rPr lang="fr-BE" baseline="0" dirty="0" err="1" smtClean="0"/>
              <a:t>after</a:t>
            </a:r>
            <a:r>
              <a:rPr lang="fr-BE" baseline="0" dirty="0" smtClean="0"/>
              <a:t> </a:t>
            </a:r>
            <a:r>
              <a:rPr lang="fr-BE" baseline="0" dirty="0" err="1" smtClean="0"/>
              <a:t>calving</a:t>
            </a:r>
            <a:r>
              <a:rPr lang="fr-BE" baseline="0" dirty="0" smtClean="0"/>
              <a:t> i.e. </a:t>
            </a:r>
            <a:r>
              <a:rPr lang="fr-BE" baseline="0" dirty="0" err="1" smtClean="0"/>
              <a:t>between</a:t>
            </a:r>
            <a:r>
              <a:rPr lang="fr-BE" baseline="0" dirty="0" smtClean="0"/>
              <a:t> 30 and 50 </a:t>
            </a:r>
            <a:r>
              <a:rPr lang="fr-BE" baseline="0" dirty="0" err="1" smtClean="0"/>
              <a:t>days</a:t>
            </a:r>
            <a:r>
              <a:rPr lang="fr-BE" baseline="0" dirty="0" smtClean="0"/>
              <a:t> postpartum, </a:t>
            </a:r>
            <a:r>
              <a:rPr lang="fr-BE" baseline="0" dirty="0" err="1" smtClean="0"/>
              <a:t>we</a:t>
            </a:r>
            <a:r>
              <a:rPr lang="fr-BE" baseline="0" dirty="0" smtClean="0"/>
              <a:t> </a:t>
            </a:r>
            <a:r>
              <a:rPr lang="fr-BE" baseline="0" dirty="0" err="1" smtClean="0"/>
              <a:t>need</a:t>
            </a:r>
            <a:r>
              <a:rPr lang="fr-BE" baseline="0" dirty="0" smtClean="0"/>
              <a:t> to </a:t>
            </a:r>
            <a:r>
              <a:rPr lang="fr-BE" baseline="0" dirty="0" err="1" smtClean="0"/>
              <a:t>realize</a:t>
            </a:r>
            <a:r>
              <a:rPr lang="fr-BE" baseline="0" dirty="0" smtClean="0"/>
              <a:t> a transrectal and vaginal </a:t>
            </a:r>
            <a:r>
              <a:rPr lang="fr-BE" baseline="0" dirty="0" err="1" smtClean="0"/>
              <a:t>examination</a:t>
            </a:r>
            <a:r>
              <a:rPr lang="fr-BE" baseline="0" dirty="0" smtClean="0"/>
              <a:t> to </a:t>
            </a:r>
            <a:r>
              <a:rPr lang="fr-BE" baseline="0" dirty="0" err="1" smtClean="0"/>
              <a:t>evaluate</a:t>
            </a:r>
            <a:r>
              <a:rPr lang="fr-BE" baseline="0" dirty="0" smtClean="0"/>
              <a:t> the </a:t>
            </a:r>
            <a:r>
              <a:rPr lang="fr-BE" baseline="0" dirty="0" err="1" smtClean="0"/>
              <a:t>ovarian</a:t>
            </a:r>
            <a:r>
              <a:rPr lang="fr-BE" baseline="0" dirty="0" smtClean="0"/>
              <a:t>, </a:t>
            </a:r>
            <a:r>
              <a:rPr lang="fr-BE" baseline="0" dirty="0" err="1" smtClean="0"/>
              <a:t>uterine</a:t>
            </a:r>
            <a:r>
              <a:rPr lang="fr-BE" baseline="0" dirty="0" smtClean="0"/>
              <a:t> and vaginal </a:t>
            </a:r>
            <a:r>
              <a:rPr lang="fr-BE" baseline="0" dirty="0" err="1" smtClean="0"/>
              <a:t>status</a:t>
            </a:r>
            <a:r>
              <a:rPr lang="fr-BE" baseline="0" dirty="0" smtClean="0"/>
              <a:t>. Locomotion score and body conditions score </a:t>
            </a:r>
            <a:r>
              <a:rPr lang="fr-BE" baseline="0" dirty="0" err="1" smtClean="0"/>
              <a:t>need</a:t>
            </a:r>
            <a:r>
              <a:rPr lang="fr-BE" baseline="0" dirty="0" smtClean="0"/>
              <a:t> </a:t>
            </a:r>
            <a:r>
              <a:rPr lang="fr-BE" baseline="0" dirty="0" err="1" smtClean="0"/>
              <a:t>also</a:t>
            </a:r>
            <a:r>
              <a:rPr lang="fr-BE" baseline="0" dirty="0" smtClean="0"/>
              <a:t> to </a:t>
            </a:r>
            <a:r>
              <a:rPr lang="fr-BE" baseline="0" dirty="0" err="1" smtClean="0"/>
              <a:t>be</a:t>
            </a:r>
            <a:r>
              <a:rPr lang="fr-BE" baseline="0" dirty="0" smtClean="0"/>
              <a:t> </a:t>
            </a:r>
            <a:r>
              <a:rPr lang="fr-BE" baseline="0" dirty="0" err="1" smtClean="0"/>
              <a:t>determined</a:t>
            </a:r>
            <a:r>
              <a:rPr lang="fr-BE" baseline="0" dirty="0" smtClean="0"/>
              <a:t>. Analyse of the </a:t>
            </a:r>
            <a:r>
              <a:rPr lang="fr-BE" baseline="0" dirty="0" err="1" smtClean="0"/>
              <a:t>ratoion</a:t>
            </a:r>
            <a:r>
              <a:rPr lang="fr-BE" baseline="0" dirty="0" smtClean="0"/>
              <a:t> </a:t>
            </a:r>
            <a:r>
              <a:rPr lang="fr-BE" baseline="0" dirty="0" err="1" smtClean="0"/>
              <a:t>between</a:t>
            </a:r>
            <a:r>
              <a:rPr lang="fr-BE" baseline="0" dirty="0" smtClean="0"/>
              <a:t> fat and </a:t>
            </a:r>
            <a:r>
              <a:rPr lang="fr-BE" baseline="0" dirty="0" err="1" smtClean="0"/>
              <a:t>proteins</a:t>
            </a:r>
            <a:r>
              <a:rPr lang="fr-BE" baseline="0" dirty="0" smtClean="0"/>
              <a:t> in the </a:t>
            </a:r>
            <a:r>
              <a:rPr lang="fr-BE" baseline="0" dirty="0" err="1" smtClean="0"/>
              <a:t>milk</a:t>
            </a:r>
            <a:r>
              <a:rPr lang="fr-BE" baseline="0" dirty="0" smtClean="0"/>
              <a:t> </a:t>
            </a:r>
            <a:r>
              <a:rPr lang="fr-BE" baseline="0" dirty="0" err="1" smtClean="0"/>
              <a:t>could</a:t>
            </a:r>
            <a:r>
              <a:rPr lang="fr-BE" baseline="0" dirty="0" smtClean="0"/>
              <a:t> </a:t>
            </a:r>
            <a:r>
              <a:rPr lang="fr-BE" baseline="0" dirty="0" err="1" smtClean="0"/>
              <a:t>be</a:t>
            </a:r>
            <a:r>
              <a:rPr lang="fr-BE" baseline="0" dirty="0" smtClean="0"/>
              <a:t> </a:t>
            </a:r>
            <a:r>
              <a:rPr lang="fr-BE" baseline="0" dirty="0" err="1" smtClean="0"/>
              <a:t>also</a:t>
            </a:r>
            <a:r>
              <a:rPr lang="fr-BE" baseline="0" dirty="0" smtClean="0"/>
              <a:t> </a:t>
            </a:r>
            <a:r>
              <a:rPr lang="fr-BE" baseline="0" dirty="0" err="1" smtClean="0"/>
              <a:t>very</a:t>
            </a:r>
            <a:r>
              <a:rPr lang="fr-BE" baseline="0" dirty="0" smtClean="0"/>
              <a:t> </a:t>
            </a:r>
            <a:r>
              <a:rPr lang="fr-BE" baseline="0" dirty="0" err="1" smtClean="0"/>
              <a:t>usefull</a:t>
            </a:r>
            <a:r>
              <a:rPr lang="fr-BE" baseline="0" dirty="0" smtClean="0"/>
              <a:t> to </a:t>
            </a:r>
            <a:r>
              <a:rPr lang="fr-BE" baseline="0" dirty="0" err="1" smtClean="0"/>
              <a:t>detect</a:t>
            </a:r>
            <a:r>
              <a:rPr lang="fr-BE" baseline="0" dirty="0" smtClean="0"/>
              <a:t> </a:t>
            </a:r>
            <a:r>
              <a:rPr lang="fr-BE" baseline="0" dirty="0" err="1" smtClean="0"/>
              <a:t>subclincal</a:t>
            </a:r>
            <a:r>
              <a:rPr lang="fr-BE" baseline="0" dirty="0" smtClean="0"/>
              <a:t> </a:t>
            </a:r>
            <a:r>
              <a:rPr lang="fr-BE" baseline="0" dirty="0" err="1" smtClean="0"/>
              <a:t>acetonemia</a:t>
            </a:r>
            <a:r>
              <a:rPr lang="fr-BE" baseline="0" dirty="0" smtClean="0"/>
              <a:t> ,and/or </a:t>
            </a:r>
            <a:r>
              <a:rPr lang="fr-BE" baseline="0" dirty="0" err="1" smtClean="0"/>
              <a:t>acidosis</a:t>
            </a:r>
            <a:r>
              <a:rPr lang="fr-BE" baseline="0" dirty="0" smtClean="0"/>
              <a:t>. If the </a:t>
            </a:r>
            <a:r>
              <a:rPr lang="fr-BE" baseline="0" dirty="0" err="1" smtClean="0"/>
              <a:t>cow</a:t>
            </a:r>
            <a:r>
              <a:rPr lang="fr-BE" baseline="0" dirty="0" smtClean="0"/>
              <a:t> has not been </a:t>
            </a:r>
            <a:r>
              <a:rPr lang="fr-BE" baseline="0" dirty="0" err="1" smtClean="0"/>
              <a:t>seen</a:t>
            </a:r>
            <a:r>
              <a:rPr lang="fr-BE" baseline="0" dirty="0" smtClean="0"/>
              <a:t> in </a:t>
            </a:r>
            <a:r>
              <a:rPr lang="fr-BE" baseline="0" dirty="0" err="1" smtClean="0"/>
              <a:t>heat</a:t>
            </a:r>
            <a:r>
              <a:rPr lang="fr-BE" baseline="0" dirty="0" smtClean="0"/>
              <a:t> </a:t>
            </a:r>
            <a:r>
              <a:rPr lang="fr-BE" baseline="0" dirty="0" err="1" smtClean="0"/>
              <a:t>during</a:t>
            </a:r>
            <a:r>
              <a:rPr lang="fr-BE" baseline="0" dirty="0" smtClean="0"/>
              <a:t> the first </a:t>
            </a:r>
            <a:r>
              <a:rPr lang="fr-BE" baseline="0" dirty="0" err="1" smtClean="0"/>
              <a:t>two</a:t>
            </a:r>
            <a:r>
              <a:rPr lang="fr-BE" baseline="0" dirty="0" smtClean="0"/>
              <a:t> </a:t>
            </a:r>
            <a:r>
              <a:rPr lang="fr-BE" baseline="0" dirty="0" err="1" smtClean="0"/>
              <a:t>months</a:t>
            </a:r>
            <a:r>
              <a:rPr lang="fr-BE" baseline="0" dirty="0" smtClean="0"/>
              <a:t> </a:t>
            </a:r>
            <a:r>
              <a:rPr lang="fr-BE" baseline="0" dirty="0" err="1" smtClean="0"/>
              <a:t>after</a:t>
            </a:r>
            <a:r>
              <a:rPr lang="fr-BE" baseline="0" dirty="0" smtClean="0"/>
              <a:t> </a:t>
            </a:r>
            <a:r>
              <a:rPr lang="fr-BE" baseline="0" dirty="0" err="1" smtClean="0"/>
              <a:t>calving</a:t>
            </a:r>
            <a:r>
              <a:rPr lang="fr-BE" baseline="0" dirty="0" smtClean="0"/>
              <a:t>, the palpation of the </a:t>
            </a:r>
            <a:r>
              <a:rPr lang="fr-BE" baseline="0" dirty="0" err="1" smtClean="0"/>
              <a:t>genital</a:t>
            </a:r>
            <a:r>
              <a:rPr lang="fr-BE" baseline="0" dirty="0" smtClean="0"/>
              <a:t> tract </a:t>
            </a:r>
            <a:r>
              <a:rPr lang="fr-BE" baseline="0" dirty="0" err="1" smtClean="0"/>
              <a:t>need</a:t>
            </a:r>
            <a:r>
              <a:rPr lang="fr-BE" baseline="0" dirty="0" smtClean="0"/>
              <a:t> to </a:t>
            </a:r>
            <a:r>
              <a:rPr lang="fr-BE" baseline="0" dirty="0" err="1" smtClean="0"/>
              <a:t>be</a:t>
            </a:r>
            <a:r>
              <a:rPr lang="fr-BE" baseline="0" dirty="0" smtClean="0"/>
              <a:t> </a:t>
            </a:r>
            <a:r>
              <a:rPr lang="fr-BE" baseline="0" dirty="0" err="1" smtClean="0"/>
              <a:t>done</a:t>
            </a:r>
            <a:r>
              <a:rPr lang="fr-BE" baseline="0" dirty="0" smtClean="0"/>
              <a:t> to </a:t>
            </a:r>
            <a:r>
              <a:rPr lang="fr-BE" baseline="0" dirty="0" err="1" smtClean="0"/>
              <a:t>determine</a:t>
            </a:r>
            <a:r>
              <a:rPr lang="fr-BE" baseline="0" dirty="0" smtClean="0"/>
              <a:t> the </a:t>
            </a:r>
            <a:r>
              <a:rPr lang="fr-BE" baseline="0" dirty="0" err="1" smtClean="0"/>
              <a:t>etiology</a:t>
            </a:r>
            <a:r>
              <a:rPr lang="fr-BE" baseline="0" dirty="0" smtClean="0"/>
              <a:t> of </a:t>
            </a:r>
            <a:r>
              <a:rPr lang="fr-BE" baseline="0" dirty="0" err="1" smtClean="0"/>
              <a:t>anoestrus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48</a:t>
            </a:fld>
            <a:endParaRPr lang="fr-BE"/>
          </a:p>
        </p:txBody>
      </p:sp>
    </p:spTree>
    <p:extLst>
      <p:ext uri="{BB962C8B-B14F-4D97-AF65-F5344CB8AC3E}">
        <p14:creationId xmlns:p14="http://schemas.microsoft.com/office/powerpoint/2010/main" val="2868203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As </a:t>
            </a:r>
            <a:r>
              <a:rPr lang="fr-BE" dirty="0" err="1" smtClean="0"/>
              <a:t>others</a:t>
            </a:r>
            <a:r>
              <a:rPr lang="fr-BE" dirty="0" smtClean="0"/>
              <a:t> pathologies, </a:t>
            </a:r>
            <a:r>
              <a:rPr lang="fr-BE" dirty="0" err="1" smtClean="0"/>
              <a:t>uterine</a:t>
            </a:r>
            <a:r>
              <a:rPr lang="fr-BE" dirty="0" smtClean="0"/>
              <a:t> infections </a:t>
            </a:r>
            <a:r>
              <a:rPr lang="fr-BE" dirty="0" err="1" smtClean="0"/>
              <a:t>depend</a:t>
            </a:r>
            <a:r>
              <a:rPr lang="fr-BE" dirty="0" smtClean="0"/>
              <a:t> on </a:t>
            </a:r>
            <a:r>
              <a:rPr lang="fr-BE" dirty="0" err="1" smtClean="0"/>
              <a:t>determining</a:t>
            </a:r>
            <a:r>
              <a:rPr lang="fr-BE" dirty="0" smtClean="0"/>
              <a:t> and </a:t>
            </a:r>
            <a:r>
              <a:rPr lang="fr-BE" dirty="0" err="1" smtClean="0"/>
              <a:t>predisposing</a:t>
            </a:r>
            <a:r>
              <a:rPr lang="fr-BE" dirty="0" smtClean="0"/>
              <a:t> </a:t>
            </a:r>
            <a:r>
              <a:rPr lang="fr-BE" dirty="0" err="1" smtClean="0"/>
              <a:t>factors</a:t>
            </a:r>
            <a:r>
              <a:rPr lang="fr-BE" dirty="0" smtClean="0"/>
              <a:t>. </a:t>
            </a:r>
            <a:r>
              <a:rPr lang="fr-BE" dirty="0" err="1" smtClean="0"/>
              <a:t>Bacteria</a:t>
            </a:r>
            <a:r>
              <a:rPr lang="fr-BE" dirty="0" smtClean="0"/>
              <a:t> are </a:t>
            </a:r>
            <a:r>
              <a:rPr lang="fr-BE" dirty="0" err="1" smtClean="0"/>
              <a:t>considered</a:t>
            </a:r>
            <a:r>
              <a:rPr lang="fr-BE" dirty="0" smtClean="0"/>
              <a:t> as </a:t>
            </a:r>
            <a:r>
              <a:rPr lang="fr-BE" dirty="0" err="1" smtClean="0"/>
              <a:t>determining</a:t>
            </a:r>
            <a:r>
              <a:rPr lang="fr-BE" dirty="0" smtClean="0"/>
              <a:t> </a:t>
            </a:r>
            <a:r>
              <a:rPr lang="fr-BE" dirty="0" err="1" smtClean="0"/>
              <a:t>factors</a:t>
            </a:r>
            <a:r>
              <a:rPr lang="fr-BE" dirty="0" smtClean="0"/>
              <a:t>. The </a:t>
            </a:r>
            <a:r>
              <a:rPr lang="fr-BE" dirty="0" err="1" smtClean="0"/>
              <a:t>bacteriology</a:t>
            </a:r>
            <a:r>
              <a:rPr lang="fr-BE" dirty="0" smtClean="0"/>
              <a:t> of the </a:t>
            </a:r>
            <a:r>
              <a:rPr lang="fr-BE" dirty="0" err="1" smtClean="0"/>
              <a:t>uterus</a:t>
            </a:r>
            <a:r>
              <a:rPr lang="fr-BE" dirty="0" smtClean="0"/>
              <a:t> </a:t>
            </a:r>
            <a:r>
              <a:rPr lang="fr-BE" dirty="0" err="1" smtClean="0"/>
              <a:t>after</a:t>
            </a:r>
            <a:r>
              <a:rPr lang="fr-BE" dirty="0" smtClean="0"/>
              <a:t> </a:t>
            </a:r>
            <a:r>
              <a:rPr lang="fr-BE" dirty="0" err="1" smtClean="0"/>
              <a:t>calving</a:t>
            </a:r>
            <a:r>
              <a:rPr lang="fr-BE" dirty="0" smtClean="0"/>
              <a:t> </a:t>
            </a:r>
            <a:r>
              <a:rPr lang="fr-BE" dirty="0" err="1" smtClean="0"/>
              <a:t>is</a:t>
            </a:r>
            <a:r>
              <a:rPr lang="fr-BE" dirty="0" smtClean="0"/>
              <a:t> </a:t>
            </a:r>
            <a:r>
              <a:rPr lang="fr-BE" dirty="0" err="1" smtClean="0"/>
              <a:t>very</a:t>
            </a:r>
            <a:r>
              <a:rPr lang="fr-BE" dirty="0" smtClean="0"/>
              <a:t> </a:t>
            </a:r>
            <a:r>
              <a:rPr lang="fr-BE" dirty="0" err="1" smtClean="0"/>
              <a:t>complew</a:t>
            </a:r>
            <a:r>
              <a:rPr lang="fr-BE" dirty="0" smtClean="0"/>
              <a:t> and </a:t>
            </a:r>
            <a:r>
              <a:rPr lang="fr-BE" dirty="0" err="1" smtClean="0"/>
              <a:t>different</a:t>
            </a:r>
            <a:r>
              <a:rPr lang="fr-BE" dirty="0" smtClean="0"/>
              <a:t> </a:t>
            </a:r>
            <a:r>
              <a:rPr lang="fr-BE" dirty="0" err="1" smtClean="0"/>
              <a:t>kind</a:t>
            </a:r>
            <a:r>
              <a:rPr lang="fr-BE" dirty="0" smtClean="0"/>
              <a:t> of </a:t>
            </a:r>
            <a:r>
              <a:rPr lang="fr-BE" dirty="0" err="1" smtClean="0"/>
              <a:t>bacteria</a:t>
            </a:r>
            <a:r>
              <a:rPr lang="fr-BE" dirty="0" smtClean="0"/>
              <a:t> </a:t>
            </a:r>
            <a:r>
              <a:rPr lang="fr-BE" dirty="0" err="1" smtClean="0"/>
              <a:t>can</a:t>
            </a:r>
            <a:r>
              <a:rPr lang="fr-BE" dirty="0" smtClean="0"/>
              <a:t> </a:t>
            </a:r>
            <a:r>
              <a:rPr lang="fr-BE" dirty="0" err="1" smtClean="0"/>
              <a:t>be</a:t>
            </a:r>
            <a:r>
              <a:rPr lang="fr-BE" dirty="0" smtClean="0"/>
              <a:t> </a:t>
            </a:r>
            <a:r>
              <a:rPr lang="fr-BE" dirty="0" err="1" smtClean="0"/>
              <a:t>found</a:t>
            </a:r>
            <a:r>
              <a:rPr lang="fr-BE" dirty="0" smtClean="0"/>
              <a:t>.</a:t>
            </a:r>
            <a:r>
              <a:rPr lang="fr-BE" baseline="0" dirty="0" smtClean="0"/>
              <a:t> </a:t>
            </a:r>
            <a:r>
              <a:rPr lang="fr-BE" baseline="0" dirty="0" err="1" smtClean="0"/>
              <a:t>Some</a:t>
            </a:r>
            <a:r>
              <a:rPr lang="fr-BE" baseline="0" dirty="0" smtClean="0"/>
              <a:t> of </a:t>
            </a:r>
            <a:r>
              <a:rPr lang="fr-BE" baseline="0" dirty="0" err="1" smtClean="0"/>
              <a:t>them</a:t>
            </a:r>
            <a:r>
              <a:rPr lang="fr-BE" baseline="0" dirty="0" smtClean="0"/>
              <a:t> are contaminant, </a:t>
            </a:r>
            <a:r>
              <a:rPr lang="fr-BE" baseline="0" dirty="0" err="1" smtClean="0"/>
              <a:t>other</a:t>
            </a:r>
            <a:r>
              <a:rPr lang="fr-BE" baseline="0" dirty="0" smtClean="0"/>
              <a:t> </a:t>
            </a:r>
            <a:r>
              <a:rPr lang="fr-BE" baseline="0" dirty="0" err="1" smtClean="0"/>
              <a:t>can</a:t>
            </a:r>
            <a:r>
              <a:rPr lang="fr-BE" baseline="0" dirty="0" smtClean="0"/>
              <a:t> </a:t>
            </a:r>
            <a:r>
              <a:rPr lang="fr-BE" baseline="0" dirty="0" err="1" smtClean="0"/>
              <a:t>become</a:t>
            </a:r>
            <a:r>
              <a:rPr lang="fr-BE" baseline="0" dirty="0" smtClean="0"/>
              <a:t> </a:t>
            </a:r>
            <a:r>
              <a:rPr lang="fr-BE" baseline="0" dirty="0" err="1" smtClean="0"/>
              <a:t>pathogens</a:t>
            </a:r>
            <a:r>
              <a:rPr lang="fr-BE" baseline="0" dirty="0" smtClean="0"/>
              <a:t> and </a:t>
            </a:r>
            <a:r>
              <a:rPr lang="fr-BE" baseline="0" dirty="0" err="1" smtClean="0"/>
              <a:t>finally</a:t>
            </a:r>
            <a:r>
              <a:rPr lang="fr-BE" baseline="0" dirty="0" smtClean="0"/>
              <a:t> </a:t>
            </a:r>
            <a:r>
              <a:rPr lang="fr-BE" baseline="0" dirty="0" err="1" smtClean="0"/>
              <a:t>we</a:t>
            </a:r>
            <a:r>
              <a:rPr lang="fr-BE" baseline="0" dirty="0" smtClean="0"/>
              <a:t> </a:t>
            </a:r>
            <a:r>
              <a:rPr lang="fr-BE" baseline="0" dirty="0" err="1" smtClean="0"/>
              <a:t>can</a:t>
            </a:r>
            <a:r>
              <a:rPr lang="fr-BE" baseline="0" dirty="0" smtClean="0"/>
              <a:t> </a:t>
            </a:r>
            <a:r>
              <a:rPr lang="fr-BE" baseline="0" dirty="0" err="1" smtClean="0"/>
              <a:t>detect</a:t>
            </a:r>
            <a:r>
              <a:rPr lang="fr-BE" baseline="0" dirty="0" smtClean="0"/>
              <a:t> </a:t>
            </a:r>
            <a:r>
              <a:rPr lang="fr-BE" baseline="0" dirty="0" err="1" smtClean="0"/>
              <a:t>bacteria</a:t>
            </a:r>
            <a:r>
              <a:rPr lang="fr-BE" baseline="0" dirty="0" smtClean="0"/>
              <a:t> </a:t>
            </a:r>
            <a:r>
              <a:rPr lang="fr-BE" baseline="0" dirty="0" err="1" smtClean="0"/>
              <a:t>rreazlly</a:t>
            </a:r>
            <a:r>
              <a:rPr lang="fr-BE" baseline="0" dirty="0" smtClean="0"/>
              <a:t> </a:t>
            </a:r>
            <a:r>
              <a:rPr lang="fr-BE" baseline="0" dirty="0" err="1" smtClean="0"/>
              <a:t>pathogen</a:t>
            </a:r>
            <a:r>
              <a:rPr lang="fr-BE" baseline="0" dirty="0" smtClean="0"/>
              <a:t> </a:t>
            </a:r>
            <a:r>
              <a:rPr lang="fr-BE" baseline="0" dirty="0" err="1" smtClean="0"/>
              <a:t>like</a:t>
            </a:r>
            <a:r>
              <a:rPr lang="fr-BE" baseline="0" dirty="0" smtClean="0"/>
              <a:t> </a:t>
            </a:r>
            <a:r>
              <a:rPr lang="fr-BE" baseline="0" dirty="0" err="1" smtClean="0"/>
              <a:t>E.coli</a:t>
            </a:r>
            <a:r>
              <a:rPr lang="fr-BE" baseline="0" dirty="0" smtClean="0"/>
              <a:t>, </a:t>
            </a:r>
            <a:r>
              <a:rPr lang="fr-BE" baseline="0" dirty="0" err="1" smtClean="0"/>
              <a:t>Truperella</a:t>
            </a:r>
            <a:r>
              <a:rPr lang="fr-BE" baseline="0" dirty="0" smtClean="0"/>
              <a:t> </a:t>
            </a:r>
            <a:r>
              <a:rPr lang="fr-BE" baseline="0" dirty="0" err="1" smtClean="0"/>
              <a:t>pyogenes</a:t>
            </a:r>
            <a:r>
              <a:rPr lang="fr-BE" baseline="0" dirty="0" smtClean="0"/>
              <a:t>, </a:t>
            </a:r>
            <a:r>
              <a:rPr lang="fr-BE" baseline="0" dirty="0" err="1" smtClean="0"/>
              <a:t>Prevotella</a:t>
            </a:r>
            <a:r>
              <a:rPr lang="fr-BE" baseline="0" dirty="0" smtClean="0"/>
              <a:t> </a:t>
            </a:r>
            <a:r>
              <a:rPr lang="fr-BE" baseline="0" dirty="0" err="1" smtClean="0"/>
              <a:t>melanogenicus</a:t>
            </a:r>
            <a:r>
              <a:rPr lang="fr-BE" baseline="0" dirty="0" smtClean="0"/>
              <a:t> of </a:t>
            </a:r>
            <a:r>
              <a:rPr lang="fr-BE" baseline="0" dirty="0" err="1" smtClean="0"/>
              <a:t>Fusbacterium</a:t>
            </a:r>
            <a:r>
              <a:rPr lang="fr-BE" baseline="0" dirty="0" smtClean="0"/>
              <a:t> </a:t>
            </a:r>
            <a:r>
              <a:rPr lang="fr-BE" baseline="0" dirty="0" err="1" smtClean="0"/>
              <a:t>necrophorum</a:t>
            </a:r>
            <a:r>
              <a:rPr lang="fr-BE" baseline="0" dirty="0" smtClean="0"/>
              <a:t>.  </a:t>
            </a:r>
            <a:r>
              <a:rPr lang="fr-BE" baseline="0" dirty="0" err="1" smtClean="0"/>
              <a:t>Different</a:t>
            </a:r>
            <a:r>
              <a:rPr lang="fr-BE" baseline="0" dirty="0" smtClean="0"/>
              <a:t> types of </a:t>
            </a:r>
            <a:r>
              <a:rPr lang="fr-BE" baseline="0" dirty="0" err="1" smtClean="0"/>
              <a:t>predisposing</a:t>
            </a:r>
            <a:r>
              <a:rPr lang="fr-BE" baseline="0" dirty="0" smtClean="0"/>
              <a:t> </a:t>
            </a:r>
            <a:r>
              <a:rPr lang="fr-BE" baseline="0" dirty="0" err="1" smtClean="0"/>
              <a:t>factors</a:t>
            </a:r>
            <a:r>
              <a:rPr lang="fr-BE" baseline="0" dirty="0" smtClean="0"/>
              <a:t> </a:t>
            </a:r>
            <a:r>
              <a:rPr lang="fr-BE" baseline="0" dirty="0" err="1" smtClean="0"/>
              <a:t>can</a:t>
            </a:r>
            <a:r>
              <a:rPr lang="fr-BE" baseline="0" dirty="0" smtClean="0"/>
              <a:t> influence the </a:t>
            </a:r>
            <a:r>
              <a:rPr lang="fr-BE" baseline="0" dirty="0" err="1" smtClean="0"/>
              <a:t>possibility</a:t>
            </a:r>
            <a:r>
              <a:rPr lang="fr-BE" baseline="0" dirty="0" smtClean="0"/>
              <a:t>  for the </a:t>
            </a:r>
            <a:r>
              <a:rPr lang="fr-BE" baseline="0" dirty="0" err="1" smtClean="0"/>
              <a:t>cow</a:t>
            </a:r>
            <a:r>
              <a:rPr lang="fr-BE" baseline="0" dirty="0" smtClean="0"/>
              <a:t> to </a:t>
            </a:r>
            <a:r>
              <a:rPr lang="fr-BE" baseline="0" dirty="0" err="1" smtClean="0"/>
              <a:t>develop</a:t>
            </a:r>
            <a:r>
              <a:rPr lang="fr-BE" baseline="0" dirty="0" smtClean="0"/>
              <a:t> </a:t>
            </a:r>
            <a:r>
              <a:rPr lang="fr-BE" baseline="0" dirty="0" err="1" smtClean="0"/>
              <a:t>early</a:t>
            </a:r>
            <a:r>
              <a:rPr lang="fr-BE" baseline="0" dirty="0" smtClean="0"/>
              <a:t> or latter an </a:t>
            </a:r>
            <a:r>
              <a:rPr lang="fr-BE" baseline="0" dirty="0" err="1" smtClean="0"/>
              <a:t>uterine</a:t>
            </a:r>
            <a:r>
              <a:rPr lang="fr-BE" baseline="0" dirty="0" smtClean="0"/>
              <a:t> infection. </a:t>
            </a:r>
            <a:r>
              <a:rPr lang="fr-BE" baseline="0" dirty="0" err="1" smtClean="0"/>
              <a:t>Calving</a:t>
            </a:r>
            <a:r>
              <a:rPr lang="fr-BE" baseline="0" dirty="0" smtClean="0"/>
              <a:t> </a:t>
            </a:r>
            <a:r>
              <a:rPr lang="fr-BE" baseline="0" dirty="0" err="1" smtClean="0"/>
              <a:t>during</a:t>
            </a:r>
            <a:r>
              <a:rPr lang="fr-BE" baseline="0" dirty="0" smtClean="0"/>
              <a:t> the </a:t>
            </a:r>
            <a:r>
              <a:rPr lang="fr-BE" baseline="0" dirty="0" err="1" smtClean="0"/>
              <a:t>winter</a:t>
            </a:r>
            <a:r>
              <a:rPr lang="fr-BE" baseline="0" dirty="0" smtClean="0"/>
              <a:t> </a:t>
            </a:r>
            <a:r>
              <a:rPr lang="fr-BE" baseline="0" dirty="0" err="1" smtClean="0"/>
              <a:t>months</a:t>
            </a:r>
            <a:r>
              <a:rPr lang="fr-BE" baseline="0" dirty="0" smtClean="0"/>
              <a:t> </a:t>
            </a:r>
            <a:r>
              <a:rPr lang="fr-BE" baseline="0" dirty="0" err="1" smtClean="0"/>
              <a:t>increase</a:t>
            </a:r>
            <a:r>
              <a:rPr lang="fr-BE" baseline="0" dirty="0" smtClean="0"/>
              <a:t> the infection pressure. The </a:t>
            </a:r>
            <a:r>
              <a:rPr lang="fr-BE" baseline="0" dirty="0" err="1" smtClean="0"/>
              <a:t>risk</a:t>
            </a:r>
            <a:r>
              <a:rPr lang="fr-BE" baseline="0" dirty="0" smtClean="0"/>
              <a:t> of </a:t>
            </a:r>
            <a:r>
              <a:rPr lang="fr-BE" baseline="0" dirty="0" err="1" smtClean="0"/>
              <a:t>uterine</a:t>
            </a:r>
            <a:r>
              <a:rPr lang="fr-BE" baseline="0" dirty="0" smtClean="0"/>
              <a:t> infection </a:t>
            </a:r>
            <a:r>
              <a:rPr lang="fr-BE" baseline="0" dirty="0" err="1" smtClean="0"/>
              <a:t>decreases</a:t>
            </a:r>
            <a:r>
              <a:rPr lang="fr-BE" baseline="0" dirty="0" smtClean="0"/>
              <a:t> </a:t>
            </a:r>
            <a:r>
              <a:rPr lang="fr-BE" baseline="0" dirty="0" err="1" smtClean="0"/>
              <a:t>with</a:t>
            </a:r>
            <a:r>
              <a:rPr lang="fr-BE" baseline="0" dirty="0" smtClean="0"/>
              <a:t> the </a:t>
            </a:r>
            <a:r>
              <a:rPr lang="fr-BE" baseline="0" dirty="0" err="1" smtClean="0"/>
              <a:t>number</a:t>
            </a:r>
            <a:r>
              <a:rPr lang="fr-BE" baseline="0" dirty="0" smtClean="0"/>
              <a:t> of lactation, primiparous </a:t>
            </a:r>
            <a:r>
              <a:rPr lang="fr-BE" baseline="0" dirty="0" err="1" smtClean="0"/>
              <a:t>cows</a:t>
            </a:r>
            <a:r>
              <a:rPr lang="fr-BE" baseline="0" dirty="0" smtClean="0"/>
              <a:t> </a:t>
            </a:r>
            <a:r>
              <a:rPr lang="fr-BE" baseline="0" dirty="0" err="1" smtClean="0"/>
              <a:t>being</a:t>
            </a:r>
            <a:r>
              <a:rPr lang="fr-BE" baseline="0" dirty="0" smtClean="0"/>
              <a:t> mor at </a:t>
            </a:r>
            <a:r>
              <a:rPr lang="fr-BE" baseline="0" dirty="0" err="1" smtClean="0"/>
              <a:t>risk</a:t>
            </a:r>
            <a:r>
              <a:rPr lang="fr-BE" baseline="0" dirty="0" smtClean="0"/>
              <a:t> of </a:t>
            </a:r>
            <a:r>
              <a:rPr lang="fr-BE" baseline="0" dirty="0" err="1" smtClean="0"/>
              <a:t>dystocia</a:t>
            </a:r>
            <a:r>
              <a:rPr lang="fr-BE" baseline="0" dirty="0" smtClean="0"/>
              <a:t>. </a:t>
            </a:r>
            <a:r>
              <a:rPr lang="fr-BE" baseline="0" dirty="0" err="1" smtClean="0"/>
              <a:t>Nutritionnal</a:t>
            </a:r>
            <a:r>
              <a:rPr lang="fr-BE" baseline="0" dirty="0" smtClean="0"/>
              <a:t> </a:t>
            </a:r>
            <a:r>
              <a:rPr lang="fr-BE" baseline="0" dirty="0" err="1" smtClean="0"/>
              <a:t>factros</a:t>
            </a:r>
            <a:r>
              <a:rPr lang="fr-BE" baseline="0" dirty="0" smtClean="0"/>
              <a:t> </a:t>
            </a:r>
            <a:r>
              <a:rPr lang="fr-BE" baseline="0" dirty="0" err="1" smtClean="0"/>
              <a:t>like</a:t>
            </a:r>
            <a:r>
              <a:rPr lang="fr-BE" baseline="0" dirty="0" smtClean="0"/>
              <a:t> </a:t>
            </a:r>
            <a:r>
              <a:rPr lang="fr-BE" baseline="0" dirty="0" err="1" smtClean="0"/>
              <a:t>vitamins</a:t>
            </a:r>
            <a:r>
              <a:rPr lang="fr-BE" baseline="0" dirty="0" smtClean="0"/>
              <a:t>, </a:t>
            </a:r>
            <a:r>
              <a:rPr lang="fr-BE" baseline="0" dirty="0" err="1" smtClean="0"/>
              <a:t>minerals</a:t>
            </a:r>
            <a:r>
              <a:rPr lang="fr-BE" baseline="0" dirty="0" smtClean="0"/>
              <a:t> or </a:t>
            </a:r>
            <a:r>
              <a:rPr lang="fr-BE" baseline="0" dirty="0" err="1" smtClean="0"/>
              <a:t>proteins</a:t>
            </a:r>
            <a:r>
              <a:rPr lang="fr-BE" baseline="0" dirty="0" smtClean="0"/>
              <a:t> have been </a:t>
            </a:r>
            <a:r>
              <a:rPr lang="fr-BE" baseline="0" dirty="0" err="1" smtClean="0"/>
              <a:t>involved</a:t>
            </a:r>
            <a:r>
              <a:rPr lang="fr-BE" baseline="0" dirty="0" smtClean="0"/>
              <a:t> in </a:t>
            </a:r>
            <a:r>
              <a:rPr lang="fr-BE" baseline="0" dirty="0" err="1" smtClean="0"/>
              <a:t>uterine</a:t>
            </a:r>
            <a:r>
              <a:rPr lang="fr-BE" baseline="0" dirty="0" smtClean="0"/>
              <a:t> infections. </a:t>
            </a:r>
            <a:r>
              <a:rPr lang="fr-BE" baseline="0" dirty="0" err="1" smtClean="0"/>
              <a:t>Hypocalcemia</a:t>
            </a:r>
            <a:r>
              <a:rPr lang="fr-BE" baseline="0" dirty="0" smtClean="0"/>
              <a:t> </a:t>
            </a:r>
            <a:r>
              <a:rPr lang="fr-BE" baseline="0" dirty="0" err="1" smtClean="0"/>
              <a:t>is</a:t>
            </a:r>
            <a:r>
              <a:rPr lang="fr-BE" baseline="0" dirty="0" smtClean="0"/>
              <a:t> </a:t>
            </a:r>
            <a:r>
              <a:rPr lang="fr-BE" baseline="0" dirty="0" err="1" smtClean="0"/>
              <a:t>related</a:t>
            </a:r>
            <a:r>
              <a:rPr lang="fr-BE" baseline="0" dirty="0" smtClean="0"/>
              <a:t> to nutrition. </a:t>
            </a:r>
            <a:r>
              <a:rPr lang="fr-BE" baseline="0" dirty="0" err="1" smtClean="0"/>
              <a:t>Such</a:t>
            </a:r>
            <a:r>
              <a:rPr lang="fr-BE" baseline="0" dirty="0" smtClean="0"/>
              <a:t> </a:t>
            </a:r>
            <a:r>
              <a:rPr lang="fr-BE" baseline="0" dirty="0" err="1" smtClean="0"/>
              <a:t>clinical</a:t>
            </a:r>
            <a:r>
              <a:rPr lang="fr-BE" baseline="0" dirty="0" smtClean="0"/>
              <a:t> or </a:t>
            </a:r>
            <a:r>
              <a:rPr lang="fr-BE" baseline="0" dirty="0" err="1" smtClean="0"/>
              <a:t>subclinical</a:t>
            </a:r>
            <a:r>
              <a:rPr lang="fr-BE" baseline="0" dirty="0" smtClean="0"/>
              <a:t> </a:t>
            </a:r>
            <a:r>
              <a:rPr lang="fr-BE" baseline="0" dirty="0" err="1" smtClean="0"/>
              <a:t>pathology</a:t>
            </a:r>
            <a:r>
              <a:rPr lang="fr-BE" baseline="0" dirty="0" smtClean="0"/>
              <a:t> </a:t>
            </a:r>
            <a:r>
              <a:rPr lang="fr-BE" baseline="0" dirty="0" err="1" smtClean="0"/>
              <a:t>promotes</a:t>
            </a:r>
            <a:r>
              <a:rPr lang="fr-BE" baseline="0" dirty="0" smtClean="0"/>
              <a:t> </a:t>
            </a:r>
            <a:r>
              <a:rPr lang="fr-BE" baseline="0" dirty="0" err="1" smtClean="0"/>
              <a:t>uterine</a:t>
            </a:r>
            <a:r>
              <a:rPr lang="fr-BE" baseline="0" dirty="0" smtClean="0"/>
              <a:t> involution </a:t>
            </a:r>
            <a:r>
              <a:rPr lang="fr-BE" baseline="0" dirty="0" err="1" smtClean="0"/>
              <a:t>delay</a:t>
            </a:r>
            <a:r>
              <a:rPr lang="fr-BE" baseline="0" dirty="0" smtClean="0"/>
              <a:t> and </a:t>
            </a:r>
            <a:r>
              <a:rPr lang="fr-BE" baseline="0" dirty="0" err="1" smtClean="0"/>
              <a:t>so</a:t>
            </a:r>
            <a:r>
              <a:rPr lang="fr-BE" baseline="0" dirty="0" smtClean="0"/>
              <a:t> </a:t>
            </a:r>
            <a:r>
              <a:rPr lang="fr-BE" baseline="0" dirty="0" err="1" smtClean="0"/>
              <a:t>decreases</a:t>
            </a:r>
            <a:r>
              <a:rPr lang="fr-BE" baseline="0" dirty="0" smtClean="0"/>
              <a:t> the </a:t>
            </a:r>
            <a:r>
              <a:rPr lang="fr-BE" baseline="0" dirty="0" err="1" smtClean="0"/>
              <a:t>decontamination</a:t>
            </a:r>
            <a:r>
              <a:rPr lang="fr-BE" baseline="0" dirty="0" smtClean="0"/>
              <a:t> </a:t>
            </a:r>
            <a:r>
              <a:rPr lang="fr-BE" baseline="0" dirty="0" err="1" smtClean="0"/>
              <a:t>process</a:t>
            </a:r>
            <a:r>
              <a:rPr lang="fr-BE" baseline="0" dirty="0" smtClean="0"/>
              <a:t> of the </a:t>
            </a:r>
            <a:r>
              <a:rPr lang="fr-BE" baseline="0" dirty="0" err="1" smtClean="0"/>
              <a:t>uterus</a:t>
            </a:r>
            <a:r>
              <a:rPr lang="fr-BE" baseline="0" dirty="0" smtClean="0"/>
              <a:t>; </a:t>
            </a:r>
            <a:r>
              <a:rPr lang="fr-BE" baseline="0" dirty="0" err="1" smtClean="0"/>
              <a:t>Hypolacemia</a:t>
            </a:r>
            <a:r>
              <a:rPr lang="fr-BE" baseline="0" dirty="0" smtClean="0"/>
              <a:t> has </a:t>
            </a:r>
            <a:r>
              <a:rPr lang="fr-BE" baseline="0" dirty="0" err="1" smtClean="0"/>
              <a:t>also</a:t>
            </a:r>
            <a:r>
              <a:rPr lang="fr-BE" baseline="0" dirty="0" smtClean="0"/>
              <a:t> been </a:t>
            </a:r>
            <a:r>
              <a:rPr lang="fr-BE" baseline="0" dirty="0" err="1" smtClean="0"/>
              <a:t>involed</a:t>
            </a:r>
            <a:r>
              <a:rPr lang="fr-BE" baseline="0" dirty="0" smtClean="0"/>
              <a:t> in </a:t>
            </a:r>
            <a:r>
              <a:rPr lang="fr-BE" baseline="0" dirty="0" err="1" smtClean="0"/>
              <a:t>hypomotility</a:t>
            </a:r>
            <a:r>
              <a:rPr lang="fr-BE" baseline="0" dirty="0" smtClean="0"/>
              <a:t> of the rumen. As </a:t>
            </a:r>
            <a:r>
              <a:rPr lang="fr-BE" baseline="0" dirty="0" err="1" smtClean="0"/>
              <a:t>consequence</a:t>
            </a:r>
            <a:r>
              <a:rPr lang="fr-BE" baseline="0" dirty="0" smtClean="0"/>
              <a:t>, </a:t>
            </a:r>
            <a:r>
              <a:rPr lang="fr-BE" baseline="0" dirty="0" err="1" smtClean="0"/>
              <a:t>food</a:t>
            </a:r>
            <a:r>
              <a:rPr lang="fr-BE" baseline="0" dirty="0" smtClean="0"/>
              <a:t> </a:t>
            </a:r>
            <a:r>
              <a:rPr lang="fr-BE" baseline="0" dirty="0" err="1" smtClean="0"/>
              <a:t>consumption</a:t>
            </a:r>
            <a:r>
              <a:rPr lang="fr-BE" baseline="0" dirty="0" smtClean="0"/>
              <a:t> </a:t>
            </a:r>
            <a:r>
              <a:rPr lang="fr-BE" baseline="0" dirty="0" err="1" smtClean="0"/>
              <a:t>is</a:t>
            </a:r>
            <a:r>
              <a:rPr lang="fr-BE" baseline="0" dirty="0" smtClean="0"/>
              <a:t> </a:t>
            </a:r>
            <a:r>
              <a:rPr lang="fr-BE" baseline="0" dirty="0" err="1" smtClean="0"/>
              <a:t>decreased</a:t>
            </a:r>
            <a:r>
              <a:rPr lang="fr-BE" baseline="0" dirty="0" smtClean="0"/>
              <a:t> and the </a:t>
            </a:r>
            <a:r>
              <a:rPr lang="fr-BE" baseline="0" dirty="0" err="1" smtClean="0"/>
              <a:t>risk</a:t>
            </a:r>
            <a:r>
              <a:rPr lang="fr-BE" baseline="0" dirty="0" smtClean="0"/>
              <a:t> of acetonemia and abomasum </a:t>
            </a:r>
            <a:r>
              <a:rPr lang="fr-BE" baseline="0" dirty="0" err="1" smtClean="0"/>
              <a:t>displacement</a:t>
            </a:r>
            <a:r>
              <a:rPr lang="fr-BE" baseline="0" dirty="0" smtClean="0"/>
              <a:t> are </a:t>
            </a:r>
            <a:r>
              <a:rPr lang="fr-BE" baseline="0" dirty="0" err="1" smtClean="0"/>
              <a:t>increased</a:t>
            </a:r>
            <a:r>
              <a:rPr lang="fr-BE" baseline="0" dirty="0" smtClean="0"/>
              <a:t>. </a:t>
            </a:r>
            <a:r>
              <a:rPr lang="fr-BE" baseline="0" dirty="0" err="1" smtClean="0"/>
              <a:t>Moreover</a:t>
            </a:r>
            <a:r>
              <a:rPr lang="fr-BE" baseline="0" dirty="0" smtClean="0"/>
              <a:t> </a:t>
            </a:r>
            <a:r>
              <a:rPr lang="fr-BE" baseline="0" dirty="0" err="1" smtClean="0"/>
              <a:t>hypocalcemia</a:t>
            </a:r>
            <a:r>
              <a:rPr lang="fr-BE" baseline="0" dirty="0" smtClean="0"/>
              <a:t> </a:t>
            </a:r>
            <a:r>
              <a:rPr lang="fr-BE" baseline="0" dirty="0" err="1" smtClean="0"/>
              <a:t>can</a:t>
            </a:r>
            <a:r>
              <a:rPr lang="fr-BE" baseline="0" dirty="0" smtClean="0"/>
              <a:t> </a:t>
            </a:r>
            <a:r>
              <a:rPr lang="fr-BE" baseline="0" dirty="0" err="1" smtClean="0"/>
              <a:t>also</a:t>
            </a:r>
            <a:r>
              <a:rPr lang="fr-BE" baseline="0" dirty="0" smtClean="0"/>
              <a:t> </a:t>
            </a:r>
            <a:r>
              <a:rPr lang="fr-BE" baseline="0" dirty="0" err="1" smtClean="0"/>
              <a:t>promotes</a:t>
            </a:r>
            <a:r>
              <a:rPr lang="fr-BE" baseline="0" dirty="0" smtClean="0"/>
              <a:t> </a:t>
            </a:r>
            <a:r>
              <a:rPr lang="fr-BE" baseline="0" dirty="0" err="1" smtClean="0"/>
              <a:t>dystocia</a:t>
            </a:r>
            <a:r>
              <a:rPr lang="fr-BE" baseline="0" dirty="0" smtClean="0"/>
              <a:t> and </a:t>
            </a:r>
            <a:r>
              <a:rPr lang="fr-BE" baseline="0" dirty="0" err="1" smtClean="0"/>
              <a:t>placental</a:t>
            </a:r>
            <a:r>
              <a:rPr lang="fr-BE" baseline="0" dirty="0" smtClean="0"/>
              <a:t> </a:t>
            </a:r>
            <a:r>
              <a:rPr lang="fr-BE" baseline="0" dirty="0" err="1" smtClean="0"/>
              <a:t>retention</a:t>
            </a:r>
            <a:r>
              <a:rPr lang="fr-BE" baseline="0" dirty="0" smtClean="0"/>
              <a:t>. </a:t>
            </a:r>
            <a:r>
              <a:rPr lang="fr-BE" baseline="0" dirty="0" err="1" smtClean="0"/>
              <a:t>Puerperal</a:t>
            </a:r>
            <a:r>
              <a:rPr lang="fr-BE" baseline="0" dirty="0" smtClean="0"/>
              <a:t> </a:t>
            </a:r>
            <a:r>
              <a:rPr lang="fr-BE" baseline="0" dirty="0" err="1" smtClean="0"/>
              <a:t>metritis</a:t>
            </a:r>
            <a:r>
              <a:rPr lang="fr-BE" baseline="0" dirty="0" smtClean="0"/>
              <a:t> </a:t>
            </a:r>
            <a:r>
              <a:rPr lang="fr-BE" baseline="0" dirty="0" err="1" smtClean="0"/>
              <a:t>is</a:t>
            </a:r>
            <a:r>
              <a:rPr lang="fr-BE" baseline="0" dirty="0" smtClean="0"/>
              <a:t> a </a:t>
            </a:r>
            <a:r>
              <a:rPr lang="fr-BE" baseline="0" dirty="0" err="1" smtClean="0"/>
              <a:t>predisponsing</a:t>
            </a:r>
            <a:r>
              <a:rPr lang="fr-BE" baseline="0" dirty="0" smtClean="0"/>
              <a:t> factor for a </a:t>
            </a:r>
            <a:r>
              <a:rPr lang="fr-BE" baseline="0" dirty="0" err="1" smtClean="0"/>
              <a:t>clinical</a:t>
            </a:r>
            <a:r>
              <a:rPr lang="fr-BE" baseline="0" dirty="0" smtClean="0"/>
              <a:t> and </a:t>
            </a:r>
            <a:r>
              <a:rPr lang="fr-BE" baseline="0" dirty="0" err="1" smtClean="0"/>
              <a:t>subclinical</a:t>
            </a:r>
            <a:r>
              <a:rPr lang="fr-BE" baseline="0" dirty="0" smtClean="0"/>
              <a:t> endometritis. The </a:t>
            </a:r>
            <a:r>
              <a:rPr lang="fr-BE" baseline="0" dirty="0" err="1" smtClean="0"/>
              <a:t>pathology</a:t>
            </a:r>
            <a:r>
              <a:rPr lang="fr-BE" baseline="0" dirty="0" smtClean="0"/>
              <a:t> </a:t>
            </a:r>
            <a:r>
              <a:rPr lang="fr-BE" baseline="0" dirty="0" err="1" smtClean="0"/>
              <a:t>result</a:t>
            </a:r>
            <a:r>
              <a:rPr lang="fr-BE" baseline="0" dirty="0" smtClean="0"/>
              <a:t> </a:t>
            </a:r>
            <a:r>
              <a:rPr lang="fr-BE" baseline="0" dirty="0" err="1" smtClean="0"/>
              <a:t>from</a:t>
            </a:r>
            <a:r>
              <a:rPr lang="fr-BE" baseline="0" dirty="0" smtClean="0"/>
              <a:t> </a:t>
            </a:r>
            <a:r>
              <a:rPr lang="fr-BE" baseline="0" dirty="0" err="1" smtClean="0"/>
              <a:t>dystocia</a:t>
            </a:r>
            <a:r>
              <a:rPr lang="fr-BE" baseline="0" dirty="0" smtClean="0"/>
              <a:t>, </a:t>
            </a:r>
            <a:r>
              <a:rPr lang="fr-BE" baseline="0" dirty="0" err="1" smtClean="0"/>
              <a:t>placental</a:t>
            </a:r>
            <a:r>
              <a:rPr lang="fr-BE" baseline="0" dirty="0" smtClean="0"/>
              <a:t> </a:t>
            </a:r>
            <a:r>
              <a:rPr lang="fr-BE" baseline="0" dirty="0" err="1" smtClean="0"/>
              <a:t>retention</a:t>
            </a:r>
            <a:r>
              <a:rPr lang="fr-BE" baseline="0" dirty="0" smtClean="0"/>
              <a:t> or </a:t>
            </a:r>
            <a:r>
              <a:rPr lang="fr-BE" baseline="0" dirty="0" err="1" smtClean="0"/>
              <a:t>mastitis</a:t>
            </a:r>
            <a:r>
              <a:rPr lang="fr-BE" baseline="0" dirty="0" smtClean="0"/>
              <a:t>, all conditions </a:t>
            </a:r>
            <a:r>
              <a:rPr lang="fr-BE" baseline="0" dirty="0" err="1" smtClean="0"/>
              <a:t>promoting</a:t>
            </a:r>
            <a:r>
              <a:rPr lang="fr-BE" baseline="0" dirty="0" smtClean="0"/>
              <a:t> the contamination </a:t>
            </a:r>
            <a:r>
              <a:rPr lang="fr-BE" baseline="0" dirty="0" err="1" smtClean="0"/>
              <a:t>level</a:t>
            </a:r>
            <a:r>
              <a:rPr lang="fr-BE" baseline="0" dirty="0" smtClean="0"/>
              <a:t> of the </a:t>
            </a:r>
            <a:r>
              <a:rPr lang="fr-BE" baseline="0" dirty="0" err="1" smtClean="0"/>
              <a:t>uterus</a:t>
            </a:r>
            <a:r>
              <a:rPr lang="fr-BE" baseline="0" dirty="0" smtClean="0"/>
              <a:t>. </a:t>
            </a:r>
            <a:r>
              <a:rPr lang="fr-BE" baseline="0" dirty="0" err="1" smtClean="0"/>
              <a:t>Dystocia</a:t>
            </a:r>
            <a:r>
              <a:rPr lang="fr-BE" baseline="0" dirty="0" smtClean="0"/>
              <a:t> and </a:t>
            </a:r>
            <a:r>
              <a:rPr lang="fr-BE" baseline="0" dirty="0" err="1" smtClean="0"/>
              <a:t>placental</a:t>
            </a:r>
            <a:r>
              <a:rPr lang="fr-BE" baseline="0" dirty="0" smtClean="0"/>
              <a:t> </a:t>
            </a:r>
            <a:r>
              <a:rPr lang="fr-BE" baseline="0" dirty="0" err="1" smtClean="0"/>
              <a:t>retention</a:t>
            </a:r>
            <a:r>
              <a:rPr lang="fr-BE" baseline="0" dirty="0" smtClean="0"/>
              <a:t> have </a:t>
            </a:r>
            <a:r>
              <a:rPr lang="fr-BE" baseline="0" dirty="0" err="1" smtClean="0"/>
              <a:t>some</a:t>
            </a:r>
            <a:r>
              <a:rPr lang="fr-BE" baseline="0" dirty="0" smtClean="0"/>
              <a:t> </a:t>
            </a:r>
            <a:r>
              <a:rPr lang="fr-BE" baseline="0" dirty="0" err="1" smtClean="0"/>
              <a:t>commons</a:t>
            </a:r>
            <a:r>
              <a:rPr lang="fr-BE" baseline="0" dirty="0" smtClean="0"/>
              <a:t> </a:t>
            </a:r>
            <a:r>
              <a:rPr lang="fr-BE" baseline="0" dirty="0" err="1" smtClean="0"/>
              <a:t>predisposing</a:t>
            </a:r>
            <a:r>
              <a:rPr lang="fr-BE" baseline="0" dirty="0" smtClean="0"/>
              <a:t> </a:t>
            </a:r>
            <a:r>
              <a:rPr lang="fr-BE" baseline="0" dirty="0" err="1" smtClean="0"/>
              <a:t>factors</a:t>
            </a:r>
            <a:r>
              <a:rPr lang="fr-BE" baseline="0" dirty="0" smtClean="0"/>
              <a:t> </a:t>
            </a:r>
            <a:r>
              <a:rPr lang="fr-BE" baseline="0" dirty="0" err="1" smtClean="0"/>
              <a:t>like</a:t>
            </a:r>
            <a:r>
              <a:rPr lang="fr-BE" baseline="0" dirty="0" smtClean="0"/>
              <a:t> male calf, </a:t>
            </a:r>
            <a:r>
              <a:rPr lang="fr-BE" baseline="0" dirty="0" err="1" smtClean="0"/>
              <a:t>abnormal</a:t>
            </a:r>
            <a:r>
              <a:rPr lang="fr-BE" baseline="0" dirty="0" smtClean="0"/>
              <a:t> </a:t>
            </a:r>
            <a:r>
              <a:rPr lang="fr-BE" baseline="0" dirty="0" err="1" smtClean="0"/>
              <a:t>pregnancy</a:t>
            </a:r>
            <a:r>
              <a:rPr lang="fr-BE" baseline="0" dirty="0" smtClean="0"/>
              <a:t> </a:t>
            </a:r>
            <a:r>
              <a:rPr lang="fr-BE" baseline="0" dirty="0" err="1" smtClean="0"/>
              <a:t>lenght</a:t>
            </a:r>
            <a:r>
              <a:rPr lang="fr-BE" baseline="0" dirty="0" smtClean="0"/>
              <a:t>, </a:t>
            </a:r>
            <a:r>
              <a:rPr lang="fr-BE" baseline="0" dirty="0" err="1" smtClean="0"/>
              <a:t>twinning</a:t>
            </a:r>
            <a:r>
              <a:rPr lang="fr-BE" baseline="0" dirty="0" smtClean="0"/>
              <a:t>, </a:t>
            </a:r>
            <a:r>
              <a:rPr lang="fr-BE" baseline="0" dirty="0" err="1" smtClean="0"/>
              <a:t>still</a:t>
            </a:r>
            <a:r>
              <a:rPr lang="fr-BE" baseline="0" dirty="0" smtClean="0"/>
              <a:t> </a:t>
            </a:r>
            <a:r>
              <a:rPr lang="fr-BE" baseline="0" dirty="0" err="1" smtClean="0"/>
              <a:t>birth</a:t>
            </a:r>
            <a:r>
              <a:rPr lang="fr-BE" baseline="0" dirty="0" smtClean="0"/>
              <a:t> or </a:t>
            </a:r>
            <a:r>
              <a:rPr lang="fr-BE" baseline="0" dirty="0" err="1" smtClean="0"/>
              <a:t>calving</a:t>
            </a:r>
            <a:r>
              <a:rPr lang="fr-BE" baseline="0" dirty="0" smtClean="0"/>
              <a:t> induction.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50</a:t>
            </a:fld>
            <a:endParaRPr lang="fr-BE"/>
          </a:p>
        </p:txBody>
      </p:sp>
    </p:spTree>
    <p:extLst>
      <p:ext uri="{BB962C8B-B14F-4D97-AF65-F5344CB8AC3E}">
        <p14:creationId xmlns:p14="http://schemas.microsoft.com/office/powerpoint/2010/main" val="2475464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Therapeutical</a:t>
            </a:r>
            <a:r>
              <a:rPr lang="fr-BE" baseline="0" dirty="0" smtClean="0"/>
              <a:t> </a:t>
            </a:r>
            <a:r>
              <a:rPr lang="fr-BE" baseline="0" dirty="0" err="1" smtClean="0"/>
              <a:t>strategies</a:t>
            </a:r>
            <a:r>
              <a:rPr lang="fr-BE" baseline="0" dirty="0" smtClean="0"/>
              <a:t> </a:t>
            </a:r>
            <a:r>
              <a:rPr lang="fr-BE" baseline="0" dirty="0" err="1" smtClean="0"/>
              <a:t>will</a:t>
            </a:r>
            <a:r>
              <a:rPr lang="fr-BE" baseline="0" dirty="0" smtClean="0"/>
              <a:t> </a:t>
            </a:r>
            <a:r>
              <a:rPr lang="fr-BE" baseline="0" dirty="0" err="1" smtClean="0"/>
              <a:t>depend</a:t>
            </a:r>
            <a:r>
              <a:rPr lang="fr-BE" baseline="0" dirty="0" smtClean="0"/>
              <a:t> on the importance of the </a:t>
            </a:r>
            <a:r>
              <a:rPr lang="fr-BE" baseline="0" dirty="0" err="1" smtClean="0"/>
              <a:t>problem</a:t>
            </a:r>
            <a:r>
              <a:rPr lang="fr-BE" baseline="0" dirty="0" smtClean="0"/>
              <a:t>. If the </a:t>
            </a:r>
            <a:r>
              <a:rPr lang="fr-BE" baseline="0" dirty="0" err="1" smtClean="0"/>
              <a:t>problem</a:t>
            </a:r>
            <a:r>
              <a:rPr lang="fr-BE" baseline="0" dirty="0" smtClean="0"/>
              <a:t> </a:t>
            </a:r>
            <a:r>
              <a:rPr lang="fr-BE" baseline="0" dirty="0" err="1" smtClean="0"/>
              <a:t>is</a:t>
            </a:r>
            <a:r>
              <a:rPr lang="fr-BE" baseline="0" dirty="0" smtClean="0"/>
              <a:t> </a:t>
            </a:r>
            <a:r>
              <a:rPr lang="fr-BE" baseline="0" dirty="0" err="1" smtClean="0"/>
              <a:t>individual</a:t>
            </a:r>
            <a:r>
              <a:rPr lang="fr-BE" baseline="0" dirty="0" smtClean="0"/>
              <a:t>, </a:t>
            </a:r>
            <a:r>
              <a:rPr lang="fr-BE" baseline="0" dirty="0" err="1" smtClean="0"/>
              <a:t>it’s</a:t>
            </a:r>
            <a:r>
              <a:rPr lang="fr-BE" baseline="0" dirty="0" smtClean="0"/>
              <a:t> important to </a:t>
            </a:r>
            <a:r>
              <a:rPr lang="fr-BE" baseline="0" dirty="0" err="1" smtClean="0"/>
              <a:t>make</a:t>
            </a:r>
            <a:r>
              <a:rPr lang="fr-BE" baseline="0" dirty="0" smtClean="0"/>
              <a:t> the right </a:t>
            </a:r>
            <a:r>
              <a:rPr lang="fr-BE" baseline="0" dirty="0" err="1" smtClean="0"/>
              <a:t>diagnosis</a:t>
            </a:r>
            <a:r>
              <a:rPr lang="fr-BE" baseline="0" dirty="0" smtClean="0"/>
              <a:t> </a:t>
            </a:r>
            <a:r>
              <a:rPr lang="fr-BE" baseline="0" dirty="0" err="1" smtClean="0"/>
              <a:t>using</a:t>
            </a:r>
            <a:r>
              <a:rPr lang="fr-BE" baseline="0" dirty="0" smtClean="0"/>
              <a:t> the best </a:t>
            </a:r>
            <a:r>
              <a:rPr lang="fr-BE" baseline="0" dirty="0" err="1" smtClean="0"/>
              <a:t>method</a:t>
            </a:r>
            <a:r>
              <a:rPr lang="fr-BE" baseline="0" dirty="0" smtClean="0"/>
              <a:t>. </a:t>
            </a:r>
            <a:r>
              <a:rPr lang="fr-BE" baseline="0" dirty="0" err="1" smtClean="0"/>
              <a:t>Different</a:t>
            </a:r>
            <a:r>
              <a:rPr lang="fr-BE" baseline="0" dirty="0" smtClean="0"/>
              <a:t> </a:t>
            </a:r>
            <a:r>
              <a:rPr lang="fr-BE" baseline="0" dirty="0" err="1" smtClean="0"/>
              <a:t>usual</a:t>
            </a:r>
            <a:r>
              <a:rPr lang="fr-BE" baseline="0" dirty="0" smtClean="0"/>
              <a:t> recommandations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done</a:t>
            </a:r>
            <a:r>
              <a:rPr lang="fr-BE" baseline="0" dirty="0" smtClean="0"/>
              <a:t>. If the </a:t>
            </a:r>
            <a:r>
              <a:rPr lang="fr-BE" baseline="0" dirty="0" err="1" smtClean="0"/>
              <a:t>herd</a:t>
            </a:r>
            <a:r>
              <a:rPr lang="fr-BE" baseline="0" dirty="0" smtClean="0"/>
              <a:t> </a:t>
            </a:r>
            <a:r>
              <a:rPr lang="fr-BE" baseline="0" dirty="0" err="1" smtClean="0"/>
              <a:t>is</a:t>
            </a:r>
            <a:r>
              <a:rPr lang="fr-BE" baseline="0" dirty="0" smtClean="0"/>
              <a:t> </a:t>
            </a:r>
            <a:r>
              <a:rPr lang="fr-BE" baseline="0" dirty="0" err="1" smtClean="0"/>
              <a:t>concerned</a:t>
            </a:r>
            <a:r>
              <a:rPr lang="fr-BE" baseline="0" dirty="0" smtClean="0"/>
              <a:t> (</a:t>
            </a:r>
            <a:r>
              <a:rPr lang="fr-BE" baseline="0" dirty="0" err="1" smtClean="0"/>
              <a:t>see</a:t>
            </a:r>
            <a:r>
              <a:rPr lang="fr-BE" baseline="0" dirty="0" smtClean="0"/>
              <a:t> the </a:t>
            </a:r>
            <a:r>
              <a:rPr lang="fr-BE" baseline="0" dirty="0" err="1" smtClean="0"/>
              <a:t>prevalences</a:t>
            </a:r>
            <a:r>
              <a:rPr lang="fr-BE" baseline="0" dirty="0" smtClean="0"/>
              <a:t> of the </a:t>
            </a:r>
            <a:r>
              <a:rPr lang="fr-BE" baseline="0" dirty="0" err="1" smtClean="0"/>
              <a:t>different</a:t>
            </a:r>
            <a:r>
              <a:rPr lang="fr-BE" baseline="0" dirty="0" smtClean="0"/>
              <a:t> pathologies), </a:t>
            </a:r>
            <a:r>
              <a:rPr lang="fr-BE" baseline="0" dirty="0" err="1" smtClean="0"/>
              <a:t>it</a:t>
            </a:r>
            <a:r>
              <a:rPr lang="fr-BE" baseline="0" dirty="0" smtClean="0"/>
              <a:t> </a:t>
            </a:r>
            <a:r>
              <a:rPr lang="fr-BE" baseline="0" dirty="0" err="1" smtClean="0"/>
              <a:t>becomes</a:t>
            </a:r>
            <a:r>
              <a:rPr lang="fr-BE" baseline="0" dirty="0" smtClean="0"/>
              <a:t> </a:t>
            </a:r>
            <a:r>
              <a:rPr lang="fr-BE" baseline="0" dirty="0" err="1" smtClean="0"/>
              <a:t>very</a:t>
            </a:r>
            <a:r>
              <a:rPr lang="fr-BE" baseline="0" dirty="0" smtClean="0"/>
              <a:t> important to </a:t>
            </a:r>
            <a:r>
              <a:rPr lang="fr-BE" baseline="0" dirty="0" err="1" smtClean="0"/>
              <a:t>take</a:t>
            </a:r>
            <a:r>
              <a:rPr lang="fr-BE" baseline="0" dirty="0" smtClean="0"/>
              <a:t> in </a:t>
            </a:r>
            <a:r>
              <a:rPr lang="fr-BE" baseline="0" dirty="0" err="1" smtClean="0"/>
              <a:t>consideration</a:t>
            </a:r>
            <a:r>
              <a:rPr lang="fr-BE" baseline="0" dirty="0" smtClean="0"/>
              <a:t> the </a:t>
            </a:r>
            <a:r>
              <a:rPr lang="fr-BE" baseline="0" dirty="0" err="1" smtClean="0"/>
              <a:t>different</a:t>
            </a:r>
            <a:r>
              <a:rPr lang="fr-BE" baseline="0" dirty="0" smtClean="0"/>
              <a:t> </a:t>
            </a:r>
            <a:r>
              <a:rPr lang="fr-BE" baseline="0" dirty="0" err="1" smtClean="0"/>
              <a:t>risk</a:t>
            </a:r>
            <a:r>
              <a:rPr lang="fr-BE" baseline="0" dirty="0" smtClean="0"/>
              <a:t> </a:t>
            </a:r>
            <a:r>
              <a:rPr lang="fr-BE" baseline="0" dirty="0" err="1" smtClean="0"/>
              <a:t>factors</a:t>
            </a:r>
            <a:r>
              <a:rPr lang="fr-BE" baseline="0" dirty="0" smtClean="0"/>
              <a:t>. </a:t>
            </a:r>
            <a:r>
              <a:rPr lang="fr-BE" baseline="0" dirty="0" err="1" smtClean="0"/>
              <a:t>It’s</a:t>
            </a:r>
            <a:r>
              <a:rPr lang="fr-BE" baseline="0" dirty="0" smtClean="0"/>
              <a:t> impossible to </a:t>
            </a:r>
            <a:r>
              <a:rPr lang="fr-BE" baseline="0" dirty="0" err="1" smtClean="0"/>
              <a:t>solve</a:t>
            </a:r>
            <a:r>
              <a:rPr lang="fr-BE" baseline="0" dirty="0" smtClean="0"/>
              <a:t> the </a:t>
            </a:r>
            <a:r>
              <a:rPr lang="fr-BE" baseline="0" dirty="0" err="1" smtClean="0"/>
              <a:t>problem</a:t>
            </a:r>
            <a:r>
              <a:rPr lang="fr-BE" baseline="0" dirty="0" smtClean="0"/>
              <a:t> of </a:t>
            </a:r>
            <a:r>
              <a:rPr lang="fr-BE" baseline="0" dirty="0" err="1" smtClean="0"/>
              <a:t>puerperal</a:t>
            </a:r>
            <a:r>
              <a:rPr lang="fr-BE" baseline="0" dirty="0" smtClean="0"/>
              <a:t> </a:t>
            </a:r>
            <a:r>
              <a:rPr lang="fr-BE" baseline="0" dirty="0" err="1" smtClean="0"/>
              <a:t>metritis</a:t>
            </a:r>
            <a:r>
              <a:rPr lang="fr-BE" baseline="0" dirty="0" smtClean="0"/>
              <a:t> if the </a:t>
            </a:r>
            <a:r>
              <a:rPr lang="fr-BE" baseline="0" dirty="0" err="1" smtClean="0"/>
              <a:t>problem</a:t>
            </a:r>
            <a:r>
              <a:rPr lang="fr-BE" baseline="0" dirty="0" smtClean="0"/>
              <a:t> of </a:t>
            </a:r>
            <a:r>
              <a:rPr lang="fr-BE" baseline="0" dirty="0" err="1" smtClean="0"/>
              <a:t>placental</a:t>
            </a:r>
            <a:r>
              <a:rPr lang="fr-BE" baseline="0" dirty="0" smtClean="0"/>
              <a:t> </a:t>
            </a:r>
            <a:r>
              <a:rPr lang="fr-BE" baseline="0" dirty="0" err="1" smtClean="0"/>
              <a:t>retention</a:t>
            </a:r>
            <a:r>
              <a:rPr lang="fr-BE" baseline="0" dirty="0" smtClean="0"/>
              <a:t> has not been </a:t>
            </a:r>
            <a:r>
              <a:rPr lang="fr-BE" baseline="0" dirty="0" err="1" smtClean="0"/>
              <a:t>solved</a:t>
            </a:r>
            <a:r>
              <a:rPr lang="fr-BE" baseline="0" dirty="0" smtClean="0"/>
              <a:t>. In suc case </a:t>
            </a:r>
            <a:r>
              <a:rPr lang="fr-BE" baseline="0" dirty="0" err="1" smtClean="0"/>
              <a:t>it</a:t>
            </a:r>
            <a:r>
              <a:rPr lang="fr-BE" baseline="0" dirty="0" smtClean="0"/>
              <a:t> </a:t>
            </a:r>
            <a:r>
              <a:rPr lang="fr-BE" baseline="0" dirty="0" err="1" smtClean="0"/>
              <a:t>would</a:t>
            </a:r>
            <a:r>
              <a:rPr lang="fr-BE" baseline="0" dirty="0" smtClean="0"/>
              <a:t> </a:t>
            </a:r>
            <a:r>
              <a:rPr lang="fr-BE" baseline="0" dirty="0" err="1" smtClean="0"/>
              <a:t>be</a:t>
            </a:r>
            <a:r>
              <a:rPr lang="fr-BE" baseline="0" dirty="0" smtClean="0"/>
              <a:t> </a:t>
            </a:r>
            <a:r>
              <a:rPr lang="fr-BE" baseline="0" dirty="0" err="1" smtClean="0"/>
              <a:t>necessary</a:t>
            </a:r>
            <a:r>
              <a:rPr lang="fr-BE" baseline="0" dirty="0" smtClean="0"/>
              <a:t> to combine a </a:t>
            </a:r>
            <a:r>
              <a:rPr lang="fr-BE" baseline="0" dirty="0" err="1" smtClean="0"/>
              <a:t>preventive</a:t>
            </a:r>
            <a:r>
              <a:rPr lang="fr-BE" baseline="0" dirty="0" smtClean="0"/>
              <a:t> and a curative </a:t>
            </a:r>
            <a:r>
              <a:rPr lang="fr-BE" baseline="0" dirty="0" err="1" smtClean="0"/>
              <a:t>approach</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53</a:t>
            </a:fld>
            <a:endParaRPr lang="fr-BE"/>
          </a:p>
        </p:txBody>
      </p:sp>
    </p:spTree>
    <p:extLst>
      <p:ext uri="{BB962C8B-B14F-4D97-AF65-F5344CB8AC3E}">
        <p14:creationId xmlns:p14="http://schemas.microsoft.com/office/powerpoint/2010/main" val="775030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55</a:t>
            </a:fld>
            <a:endParaRPr lang="fr-BE"/>
          </a:p>
        </p:txBody>
      </p:sp>
    </p:spTree>
    <p:extLst>
      <p:ext uri="{BB962C8B-B14F-4D97-AF65-F5344CB8AC3E}">
        <p14:creationId xmlns:p14="http://schemas.microsoft.com/office/powerpoint/2010/main" val="2786672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From</a:t>
            </a:r>
            <a:r>
              <a:rPr lang="fr-BE" dirty="0" smtClean="0"/>
              <a:t> </a:t>
            </a:r>
            <a:r>
              <a:rPr lang="fr-BE" dirty="0" err="1" smtClean="0"/>
              <a:t>Toutain</a:t>
            </a:r>
            <a:r>
              <a:rPr lang="fr-BE" dirty="0" smtClean="0"/>
              <a:t> </a:t>
            </a:r>
          </a:p>
          <a:p>
            <a:pPr>
              <a:lnSpc>
                <a:spcPct val="95000"/>
              </a:lnSpc>
            </a:pPr>
            <a:r>
              <a:rPr lang="fi-FI" altLang="fr-FR" sz="1200" b="1" dirty="0" smtClean="0">
                <a:solidFill>
                  <a:srgbClr val="C00000"/>
                </a:solidFill>
              </a:rPr>
              <a:t>Première génération (Gram + )</a:t>
            </a:r>
          </a:p>
          <a:p>
            <a:pPr>
              <a:lnSpc>
                <a:spcPct val="95000"/>
              </a:lnSpc>
              <a:buFontTx/>
              <a:buChar char="•"/>
            </a:pPr>
            <a:r>
              <a:rPr lang="fi-FI" altLang="fr-FR" sz="1200" b="1" dirty="0" smtClean="0"/>
              <a:t> </a:t>
            </a:r>
            <a:r>
              <a:rPr lang="fi-FI" altLang="fr-FR" sz="1200" dirty="0" smtClean="0">
                <a:hlinkClick r:id="rId3"/>
              </a:rPr>
              <a:t>Céfalexine (Rilexine * , Virbac) </a:t>
            </a:r>
            <a:endParaRPr lang="fi-FI" altLang="fr-FR" sz="1200" dirty="0" smtClean="0"/>
          </a:p>
          <a:p>
            <a:pPr>
              <a:lnSpc>
                <a:spcPct val="95000"/>
              </a:lnSpc>
              <a:buFontTx/>
              <a:buChar char="•"/>
            </a:pPr>
            <a:r>
              <a:rPr lang="fi-FI" altLang="fr-FR" sz="1200" dirty="0" smtClean="0">
                <a:hlinkClick r:id="rId4"/>
              </a:rPr>
              <a:t>Cefalonium (Cepravin*,MSD)</a:t>
            </a:r>
            <a:endParaRPr lang="fi-FI" altLang="fr-FR" sz="1200" dirty="0" smtClean="0"/>
          </a:p>
          <a:p>
            <a:pPr>
              <a:lnSpc>
                <a:spcPct val="95000"/>
              </a:lnSpc>
              <a:buFontTx/>
              <a:buChar char="•"/>
            </a:pPr>
            <a:r>
              <a:rPr lang="fi-FI" altLang="fr-FR" sz="1200" dirty="0" smtClean="0">
                <a:hlinkClick r:id="rId5"/>
              </a:rPr>
              <a:t>Céfapirine</a:t>
            </a:r>
            <a:r>
              <a:rPr lang="fi-FI" altLang="fr-FR" sz="1200" dirty="0" smtClean="0"/>
              <a:t>  (Céfatar * , MSD)</a:t>
            </a:r>
          </a:p>
          <a:p>
            <a:pPr>
              <a:lnSpc>
                <a:spcPct val="95000"/>
              </a:lnSpc>
              <a:buFontTx/>
              <a:buChar char="•"/>
            </a:pPr>
            <a:r>
              <a:rPr lang="fi-FI" altLang="fr-FR" sz="1200" dirty="0" smtClean="0">
                <a:hlinkClick r:id="rId6"/>
              </a:rPr>
              <a:t>Céfazoline (Cefovet* ,Merial)</a:t>
            </a:r>
            <a:endParaRPr lang="fi-FI" altLang="fr-FR" sz="1200" dirty="0" smtClean="0"/>
          </a:p>
          <a:p>
            <a:pPr>
              <a:lnSpc>
                <a:spcPct val="95000"/>
              </a:lnSpc>
            </a:pPr>
            <a:r>
              <a:rPr lang="fi-FI" altLang="fr-FR" sz="1200" b="1" dirty="0" smtClean="0">
                <a:solidFill>
                  <a:srgbClr val="C00000"/>
                </a:solidFill>
              </a:rPr>
              <a:t>Deuxième génération (spectre intermédiaire )</a:t>
            </a:r>
          </a:p>
          <a:p>
            <a:pPr>
              <a:lnSpc>
                <a:spcPct val="95000"/>
              </a:lnSpc>
            </a:pPr>
            <a:r>
              <a:rPr lang="fi-FI" altLang="fr-FR" sz="1200" b="1" dirty="0" smtClean="0">
                <a:solidFill>
                  <a:srgbClr val="C00000"/>
                </a:solidFill>
              </a:rPr>
              <a:t>Troisième génération (spectre accru sur les Gram - )</a:t>
            </a:r>
          </a:p>
          <a:p>
            <a:pPr>
              <a:lnSpc>
                <a:spcPct val="95000"/>
              </a:lnSpc>
              <a:buFontTx/>
              <a:buChar char="•"/>
            </a:pPr>
            <a:r>
              <a:rPr lang="fi-FI" altLang="fr-FR" sz="1200" dirty="0" smtClean="0">
                <a:hlinkClick r:id="rId7"/>
              </a:rPr>
              <a:t>Ceftiofur (Exenel * , Pfizer)</a:t>
            </a:r>
            <a:endParaRPr lang="fi-FI" altLang="fr-FR" sz="1200" dirty="0" smtClean="0"/>
          </a:p>
          <a:p>
            <a:pPr>
              <a:lnSpc>
                <a:spcPct val="95000"/>
              </a:lnSpc>
              <a:buFontTx/>
              <a:buChar char="•"/>
            </a:pPr>
            <a:r>
              <a:rPr lang="fi-FI" altLang="fr-FR" sz="1200" dirty="0" smtClean="0">
                <a:hlinkClick r:id="rId8"/>
              </a:rPr>
              <a:t>Céfopérazone (Pathozone * , Pfizer)</a:t>
            </a:r>
            <a:endParaRPr lang="fi-FI" altLang="fr-FR" sz="1200" dirty="0" smtClean="0"/>
          </a:p>
          <a:p>
            <a:pPr>
              <a:lnSpc>
                <a:spcPct val="95000"/>
              </a:lnSpc>
              <a:buFontTx/>
              <a:buChar char="•"/>
            </a:pPr>
            <a:r>
              <a:rPr lang="fi-FI" altLang="fr-FR" sz="1200" dirty="0" smtClean="0">
                <a:hlinkClick r:id="rId9"/>
              </a:rPr>
              <a:t>Céfovécine (Convenia, Pfizer)</a:t>
            </a:r>
            <a:endParaRPr lang="fi-FI" altLang="fr-FR" sz="1200" dirty="0" smtClean="0"/>
          </a:p>
          <a:p>
            <a:pPr>
              <a:lnSpc>
                <a:spcPct val="95000"/>
              </a:lnSpc>
            </a:pPr>
            <a:r>
              <a:rPr lang="fi-FI" altLang="fr-FR" sz="1200" b="1" dirty="0" smtClean="0">
                <a:solidFill>
                  <a:srgbClr val="C00000"/>
                </a:solidFill>
              </a:rPr>
              <a:t>Quatrième génération</a:t>
            </a:r>
            <a:endParaRPr lang="fi-FI" altLang="fr-FR" sz="1200" dirty="0" smtClean="0">
              <a:solidFill>
                <a:srgbClr val="C00000"/>
              </a:solidFill>
            </a:endParaRPr>
          </a:p>
          <a:p>
            <a:pPr>
              <a:lnSpc>
                <a:spcPct val="95000"/>
              </a:lnSpc>
              <a:buFontTx/>
              <a:buChar char="•"/>
            </a:pPr>
            <a:r>
              <a:rPr lang="fi-FI" altLang="fr-FR" sz="1200" dirty="0" smtClean="0">
                <a:hlinkClick r:id="rId10"/>
              </a:rPr>
              <a:t>Cefquinome (Cobactan*, Intervet)</a:t>
            </a:r>
            <a:endParaRPr lang="fi-FI" altLang="fr-FR" sz="1200" dirty="0" smtClean="0"/>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56</a:t>
            </a:fld>
            <a:endParaRPr lang="fr-BE"/>
          </a:p>
        </p:txBody>
      </p:sp>
    </p:spTree>
    <p:extLst>
      <p:ext uri="{BB962C8B-B14F-4D97-AF65-F5344CB8AC3E}">
        <p14:creationId xmlns:p14="http://schemas.microsoft.com/office/powerpoint/2010/main" val="1958615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smtClean="0">
                <a:solidFill>
                  <a:schemeClr val="tx1"/>
                </a:solidFill>
                <a:effectLst/>
                <a:latin typeface="+mn-lt"/>
                <a:ea typeface="+mn-ea"/>
                <a:cs typeface="+mn-cs"/>
              </a:rPr>
              <a:t>The treatments of </a:t>
            </a:r>
            <a:r>
              <a:rPr lang="en-GB" sz="1200" b="1" kern="1200" dirty="0" smtClean="0">
                <a:solidFill>
                  <a:schemeClr val="tx1"/>
                </a:solidFill>
                <a:effectLst/>
                <a:latin typeface="+mn-lt"/>
                <a:ea typeface="+mn-ea"/>
                <a:cs typeface="+mn-cs"/>
              </a:rPr>
              <a:t>postpartum anoestrus</a:t>
            </a:r>
            <a:r>
              <a:rPr lang="en-GB" sz="1200" kern="1200" dirty="0" smtClean="0">
                <a:solidFill>
                  <a:schemeClr val="tx1"/>
                </a:solidFill>
                <a:effectLst/>
                <a:latin typeface="+mn-lt"/>
                <a:ea typeface="+mn-ea"/>
                <a:cs typeface="+mn-cs"/>
              </a:rPr>
              <a:t> can be considered in two aspects. The first concerns the non cycled animals and the second the cycled animals. </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Some general recommendations need to be taken in account. (1) It’s necessary to make a good differential diagnosis of the different post-partum anoestrus with anamneses, manual palpation, echography, BCS and vaginoscopy. (2) It’s unnecessary to treat with hormones any anoestrus (except pyometra) during the first 50 to 60 days post-partum. (3) Again, it’s important to detect and to treat as soon as possible the uterine infections (including pyometra). (4) we need to avoid to treat with hormones, the cows having a BCS lower than 2.5. The effects of the different hormones are quite different. So PGF2a can induce (one cow) or synchronize (several cows) oestrus is the heifer/cow has a corpus luteum. The progestogens (progesterone, norgestomet) can induce (one cow) or synchronize (several cows) oestrus is the heifer/cow in absence of corpus luteum and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can induce (one cow) or synchronize (several cows) ovulations is the heifer or cow has a dominant follicle i.e. a follicle with a diameter &gt; 8-10 mm.</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Some general recipes can be proposed according to the type of </a:t>
            </a:r>
            <a:r>
              <a:rPr lang="en-GB" sz="1200" kern="1200" dirty="0" err="1" smtClean="0">
                <a:solidFill>
                  <a:schemeClr val="tx1"/>
                </a:solidFill>
                <a:effectLst/>
                <a:latin typeface="+mn-lt"/>
                <a:ea typeface="+mn-ea"/>
                <a:cs typeface="+mn-cs"/>
              </a:rPr>
              <a:t>anestrus</a:t>
            </a:r>
            <a:r>
              <a:rPr lang="en-GB" sz="1200" kern="1200" dirty="0" smtClean="0">
                <a:solidFill>
                  <a:schemeClr val="tx1"/>
                </a:solidFill>
                <a:effectLst/>
                <a:latin typeface="+mn-lt"/>
                <a:ea typeface="+mn-ea"/>
                <a:cs typeface="+mn-cs"/>
              </a:rPr>
              <a:t> in</a:t>
            </a:r>
            <a:r>
              <a:rPr lang="en-GB" sz="1200" u="sng" kern="1200" dirty="0" smtClean="0">
                <a:solidFill>
                  <a:schemeClr val="tx1"/>
                </a:solidFill>
                <a:effectLst/>
                <a:latin typeface="+mn-lt"/>
                <a:ea typeface="+mn-ea"/>
                <a:cs typeface="+mn-cs"/>
              </a:rPr>
              <a:t> non cycled animals</a:t>
            </a:r>
            <a:r>
              <a:rPr lang="en-GB" sz="1200" kern="1200" dirty="0" smtClean="0">
                <a:solidFill>
                  <a:schemeClr val="tx1"/>
                </a:solidFill>
                <a:effectLst/>
                <a:latin typeface="+mn-lt"/>
                <a:ea typeface="+mn-ea"/>
                <a:cs typeface="+mn-cs"/>
              </a:rPr>
              <a:t>. There is no hormonal treatment for </a:t>
            </a:r>
            <a:r>
              <a:rPr lang="en-GB" sz="1200" kern="1200" dirty="0" err="1" smtClean="0">
                <a:solidFill>
                  <a:schemeClr val="tx1"/>
                </a:solidFill>
                <a:effectLst/>
                <a:latin typeface="+mn-lt"/>
                <a:ea typeface="+mn-ea"/>
                <a:cs typeface="+mn-cs"/>
              </a:rPr>
              <a:t>anestrus</a:t>
            </a:r>
            <a:r>
              <a:rPr lang="en-GB" sz="1200" kern="1200" dirty="0" smtClean="0">
                <a:solidFill>
                  <a:schemeClr val="tx1"/>
                </a:solidFill>
                <a:effectLst/>
                <a:latin typeface="+mn-lt"/>
                <a:ea typeface="+mn-ea"/>
                <a:cs typeface="+mn-cs"/>
              </a:rPr>
              <a:t> type I. We need try to increase the body condition score. Anestrus type II can be treated with progestogens associated or not with </a:t>
            </a:r>
            <a:r>
              <a:rPr lang="en-GB" sz="1200" kern="1200" dirty="0" err="1" smtClean="0">
                <a:solidFill>
                  <a:schemeClr val="tx1"/>
                </a:solidFill>
                <a:effectLst/>
                <a:latin typeface="+mn-lt"/>
                <a:ea typeface="+mn-ea"/>
                <a:cs typeface="+mn-cs"/>
              </a:rPr>
              <a:t>with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or G (Equine Chorionic Gonadotropin). Anestrus type III (ovarian cysts) will be treated with PGF2a in case of luteal cyst) and by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hCG</a:t>
            </a:r>
            <a:r>
              <a:rPr lang="en-GB" sz="1200" kern="1200" dirty="0" smtClean="0">
                <a:solidFill>
                  <a:schemeClr val="tx1"/>
                </a:solidFill>
                <a:effectLst/>
                <a:latin typeface="+mn-lt"/>
                <a:ea typeface="+mn-ea"/>
                <a:cs typeface="+mn-cs"/>
              </a:rPr>
              <a:t>, or </a:t>
            </a:r>
            <a:r>
              <a:rPr lang="en-GB" sz="1200" kern="1200" dirty="0" err="1" smtClean="0">
                <a:solidFill>
                  <a:schemeClr val="tx1"/>
                </a:solidFill>
                <a:effectLst/>
                <a:latin typeface="+mn-lt"/>
                <a:ea typeface="+mn-ea"/>
                <a:cs typeface="+mn-cs"/>
              </a:rPr>
              <a:t>progestagens</a:t>
            </a:r>
            <a:r>
              <a:rPr lang="en-GB" sz="1200" kern="1200" dirty="0" smtClean="0">
                <a:solidFill>
                  <a:schemeClr val="tx1"/>
                </a:solidFill>
                <a:effectLst/>
                <a:latin typeface="+mn-lt"/>
                <a:ea typeface="+mn-ea"/>
                <a:cs typeface="+mn-cs"/>
              </a:rPr>
              <a:t> in case of follicular cyst. Anestrus type IV (pyometra) will be treated with PGF2a. </a:t>
            </a:r>
            <a:endParaRPr lang="fr-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Many different treatments have been proposed to induce and / or to synchronise </a:t>
            </a:r>
            <a:r>
              <a:rPr lang="en-GB" sz="1200" u="sng" kern="1200" dirty="0" smtClean="0">
                <a:solidFill>
                  <a:schemeClr val="tx1"/>
                </a:solidFill>
                <a:effectLst/>
                <a:latin typeface="+mn-lt"/>
                <a:ea typeface="+mn-ea"/>
                <a:cs typeface="+mn-cs"/>
              </a:rPr>
              <a:t>cycled animals</a:t>
            </a:r>
            <a:r>
              <a:rPr lang="en-GB" sz="1200" kern="1200" dirty="0" smtClean="0">
                <a:solidFill>
                  <a:schemeClr val="tx1"/>
                </a:solidFill>
                <a:effectLst/>
                <a:latin typeface="+mn-lt"/>
                <a:ea typeface="+mn-ea"/>
                <a:cs typeface="+mn-cs"/>
              </a:rPr>
              <a:t>. All of them are using the PGF2a associated or not to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or </a:t>
            </a:r>
            <a:r>
              <a:rPr lang="en-GB" sz="1200" kern="1200" dirty="0" err="1" smtClean="0">
                <a:solidFill>
                  <a:schemeClr val="tx1"/>
                </a:solidFill>
                <a:effectLst/>
                <a:latin typeface="+mn-lt"/>
                <a:ea typeface="+mn-ea"/>
                <a:cs typeface="+mn-cs"/>
              </a:rPr>
              <a:t>progestagens</a:t>
            </a:r>
            <a:r>
              <a:rPr lang="en-GB" sz="1200" kern="1200" dirty="0" smtClean="0">
                <a:solidFill>
                  <a:schemeClr val="tx1"/>
                </a:solidFill>
                <a:effectLst/>
                <a:latin typeface="+mn-lt"/>
                <a:ea typeface="+mn-ea"/>
                <a:cs typeface="+mn-cs"/>
              </a:rPr>
              <a:t> and sometimes to esters of </a:t>
            </a:r>
            <a:r>
              <a:rPr lang="en-GB" sz="1200" kern="1200" dirty="0" err="1" smtClean="0">
                <a:solidFill>
                  <a:schemeClr val="tx1"/>
                </a:solidFill>
                <a:effectLst/>
                <a:latin typeface="+mn-lt"/>
                <a:ea typeface="+mn-ea"/>
                <a:cs typeface="+mn-cs"/>
              </a:rPr>
              <a:t>oestradiol</a:t>
            </a:r>
            <a:r>
              <a:rPr lang="en-GB" sz="1200" kern="1200" dirty="0" smtClean="0">
                <a:solidFill>
                  <a:schemeClr val="tx1"/>
                </a:solidFill>
                <a:effectLst/>
                <a:latin typeface="+mn-lt"/>
                <a:ea typeface="+mn-ea"/>
                <a:cs typeface="+mn-cs"/>
              </a:rPr>
              <a:t> (elsewhere than in Europe). One of the most known is the </a:t>
            </a:r>
            <a:r>
              <a:rPr lang="en-GB" sz="1200" kern="1200" dirty="0" err="1" smtClean="0">
                <a:solidFill>
                  <a:schemeClr val="tx1"/>
                </a:solidFill>
                <a:effectLst/>
                <a:latin typeface="+mn-lt"/>
                <a:ea typeface="+mn-ea"/>
                <a:cs typeface="+mn-cs"/>
              </a:rPr>
              <a:t>Ovsynch</a:t>
            </a:r>
            <a:r>
              <a:rPr lang="en-GB" sz="1200" kern="1200" dirty="0" smtClean="0">
                <a:solidFill>
                  <a:schemeClr val="tx1"/>
                </a:solidFill>
                <a:effectLst/>
                <a:latin typeface="+mn-lt"/>
                <a:ea typeface="+mn-ea"/>
                <a:cs typeface="+mn-cs"/>
              </a:rPr>
              <a:t> protocol who associates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(Day 0) , PGF2a (Day 7) and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(Day 9). Before using any treatment with PGF2a, be sure the heifer/cow has a corpus luteum bigger than 2 cm (PGF2a has effect during </a:t>
            </a:r>
            <a:r>
              <a:rPr lang="en-GB" sz="1200" kern="1200" dirty="0" err="1" smtClean="0">
                <a:solidFill>
                  <a:schemeClr val="tx1"/>
                </a:solidFill>
                <a:effectLst/>
                <a:latin typeface="+mn-lt"/>
                <a:ea typeface="+mn-ea"/>
                <a:cs typeface="+mn-cs"/>
              </a:rPr>
              <a:t>metoestrus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prooestrus</a:t>
            </a:r>
            <a:r>
              <a:rPr lang="en-GB" sz="1200" kern="1200" dirty="0" smtClean="0">
                <a:solidFill>
                  <a:schemeClr val="tx1"/>
                </a:solidFill>
                <a:effectLst/>
                <a:latin typeface="+mn-lt"/>
                <a:ea typeface="+mn-ea"/>
                <a:cs typeface="+mn-cs"/>
              </a:rPr>
              <a:t> or </a:t>
            </a:r>
            <a:r>
              <a:rPr lang="en-GB" sz="1200" kern="1200" dirty="0" err="1" smtClean="0">
                <a:solidFill>
                  <a:schemeClr val="tx1"/>
                </a:solidFill>
                <a:effectLst/>
                <a:latin typeface="+mn-lt"/>
                <a:ea typeface="+mn-ea"/>
                <a:cs typeface="+mn-cs"/>
              </a:rPr>
              <a:t>estrus</a:t>
            </a:r>
            <a:r>
              <a:rPr lang="en-GB" sz="1200" kern="1200" dirty="0" smtClean="0">
                <a:solidFill>
                  <a:schemeClr val="tx1"/>
                </a:solidFill>
                <a:effectLst/>
                <a:latin typeface="+mn-lt"/>
                <a:ea typeface="+mn-ea"/>
                <a:cs typeface="+mn-cs"/>
              </a:rPr>
              <a:t> ), and be sure that the cow is not pregnant (between day 6 and 150). Moreover, earlier PGF2a is injected during </a:t>
            </a:r>
            <a:r>
              <a:rPr lang="en-GB" sz="1200" kern="1200" dirty="0" err="1" smtClean="0">
                <a:solidFill>
                  <a:schemeClr val="tx1"/>
                </a:solidFill>
                <a:effectLst/>
                <a:latin typeface="+mn-lt"/>
                <a:ea typeface="+mn-ea"/>
                <a:cs typeface="+mn-cs"/>
              </a:rPr>
              <a:t>diestrus</a:t>
            </a:r>
            <a:r>
              <a:rPr lang="en-GB" sz="1200" kern="1200" dirty="0" smtClean="0">
                <a:solidFill>
                  <a:schemeClr val="tx1"/>
                </a:solidFill>
                <a:effectLst/>
                <a:latin typeface="+mn-lt"/>
                <a:ea typeface="+mn-ea"/>
                <a:cs typeface="+mn-cs"/>
              </a:rPr>
              <a:t>, smaller is interval between injection and beginning of </a:t>
            </a:r>
            <a:r>
              <a:rPr lang="en-GB" sz="1200" kern="1200" dirty="0" err="1" smtClean="0">
                <a:solidFill>
                  <a:schemeClr val="tx1"/>
                </a:solidFill>
                <a:effectLst/>
                <a:latin typeface="+mn-lt"/>
                <a:ea typeface="+mn-ea"/>
                <a:cs typeface="+mn-cs"/>
              </a:rPr>
              <a:t>estrus</a:t>
            </a:r>
            <a:r>
              <a:rPr lang="en-GB" sz="1200" kern="1200" dirty="0" smtClean="0">
                <a:solidFill>
                  <a:schemeClr val="tx1"/>
                </a:solidFill>
                <a:effectLst/>
                <a:latin typeface="+mn-lt"/>
                <a:ea typeface="+mn-ea"/>
                <a:cs typeface="+mn-cs"/>
              </a:rPr>
              <a:t>. Usually, the use of PGF2a (with or without </a:t>
            </a:r>
            <a:r>
              <a:rPr lang="en-GB" sz="1200" kern="1200" dirty="0" err="1" smtClean="0">
                <a:solidFill>
                  <a:schemeClr val="tx1"/>
                </a:solidFill>
                <a:effectLst/>
                <a:latin typeface="+mn-lt"/>
                <a:ea typeface="+mn-ea"/>
                <a:cs typeface="+mn-cs"/>
              </a:rPr>
              <a:t>GnRH</a:t>
            </a:r>
            <a:r>
              <a:rPr lang="en-GB" sz="1200" kern="1200" dirty="0" smtClean="0">
                <a:solidFill>
                  <a:schemeClr val="tx1"/>
                </a:solidFill>
                <a:effectLst/>
                <a:latin typeface="+mn-lt"/>
                <a:ea typeface="+mn-ea"/>
                <a:cs typeface="+mn-cs"/>
              </a:rPr>
              <a:t>) don’t increase the fertility but reduce the waiting period. It’s necessary to adopt a good policy of insemination : timed artificial insemination (TAI) or insemination done after an observed </a:t>
            </a:r>
            <a:r>
              <a:rPr lang="en-GB" sz="1200" kern="1200" dirty="0" err="1" smtClean="0">
                <a:solidFill>
                  <a:schemeClr val="tx1"/>
                </a:solidFill>
                <a:effectLst/>
                <a:latin typeface="+mn-lt"/>
                <a:ea typeface="+mn-ea"/>
                <a:cs typeface="+mn-cs"/>
              </a:rPr>
              <a:t>estrus</a:t>
            </a:r>
            <a:r>
              <a:rPr lang="en-GB" sz="1200" kern="1200" dirty="0" smtClean="0">
                <a:solidFill>
                  <a:schemeClr val="tx1"/>
                </a:solidFill>
                <a:effectLst/>
                <a:latin typeface="+mn-lt"/>
                <a:ea typeface="+mn-ea"/>
                <a:cs typeface="+mn-cs"/>
              </a:rPr>
              <a:t>. Finally take also in account the costs of </a:t>
            </a:r>
            <a:r>
              <a:rPr lang="en-GB" sz="1200" kern="1200" dirty="0" err="1" smtClean="0">
                <a:solidFill>
                  <a:schemeClr val="tx1"/>
                </a:solidFill>
                <a:effectLst/>
                <a:latin typeface="+mn-lt"/>
                <a:ea typeface="+mn-ea"/>
                <a:cs typeface="+mn-cs"/>
              </a:rPr>
              <a:t>labor</a:t>
            </a:r>
            <a:r>
              <a:rPr lang="en-GB" sz="1200" kern="1200" dirty="0" smtClean="0">
                <a:solidFill>
                  <a:schemeClr val="tx1"/>
                </a:solidFill>
                <a:effectLst/>
                <a:latin typeface="+mn-lt"/>
                <a:ea typeface="+mn-ea"/>
                <a:cs typeface="+mn-cs"/>
              </a:rPr>
              <a:t> and hormone administration when selecting this form of reproductive technology for routine use.</a:t>
            </a:r>
            <a:endParaRPr lang="fr-BE" sz="1200" kern="1200" dirty="0" smtClean="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63</a:t>
            </a:fld>
            <a:endParaRPr lang="fr-BE"/>
          </a:p>
        </p:txBody>
      </p:sp>
    </p:spTree>
    <p:extLst>
      <p:ext uri="{BB962C8B-B14F-4D97-AF65-F5344CB8AC3E}">
        <p14:creationId xmlns:p14="http://schemas.microsoft.com/office/powerpoint/2010/main" val="1663919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L’examen de la figure permet de constater que l’augmentation importante du recours à la synchronisation avec les années. Il en est résulté une diminution importante (15 jours) de la durée de la période d’attente sans que pour autant le taux de gestation en 1</a:t>
            </a:r>
            <a:r>
              <a:rPr lang="fr-BE" baseline="30000" dirty="0" smtClean="0"/>
              <a:t>ère</a:t>
            </a:r>
            <a:r>
              <a:rPr lang="fr-BE" dirty="0" smtClean="0"/>
              <a:t> IA en soit modifié</a:t>
            </a:r>
            <a:r>
              <a:rPr lang="fr-BE" baseline="0" dirty="0" smtClean="0"/>
              <a:t> avec cependant une légère augmentation de l’index de fertilité. L’effet de réduction sur l’IV est donc surtout imputable à la réduction de la PA qui s’est également traduit par une diminution de 18 jours de l’intervalle entre le vêlage et la dernière IA</a:t>
            </a:r>
          </a:p>
          <a:p>
            <a:r>
              <a:rPr lang="fr-BE" baseline="0" dirty="0" smtClean="0"/>
              <a:t>Une étude récente (</a:t>
            </a:r>
            <a:r>
              <a:rPr lang="fr-BE" baseline="0" dirty="0" err="1" smtClean="0"/>
              <a:t>Souza</a:t>
            </a:r>
            <a:r>
              <a:rPr lang="fr-BE" baseline="0" dirty="0" smtClean="0"/>
              <a:t> et al. JDS 2013 96 390) a cependant montré que le recours à une TAI augmentait la PA (67,5 vs 49,6 jours)</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68</a:t>
            </a:fld>
            <a:endParaRPr lang="fr-BE"/>
          </a:p>
        </p:txBody>
      </p:sp>
    </p:spTree>
    <p:extLst>
      <p:ext uri="{BB962C8B-B14F-4D97-AF65-F5344CB8AC3E}">
        <p14:creationId xmlns:p14="http://schemas.microsoft.com/office/powerpoint/2010/main" val="2385882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smtClean="0"/>
          </a:p>
          <a:p>
            <a:endParaRPr lang="fr-BE" dirty="0" smtClean="0"/>
          </a:p>
          <a:p>
            <a:r>
              <a:rPr lang="fr-BE" dirty="0" err="1" smtClean="0"/>
              <a:t>Ref</a:t>
            </a:r>
            <a:r>
              <a:rPr lang="fr-BE" dirty="0" smtClean="0"/>
              <a:t> 1 </a:t>
            </a:r>
            <a:r>
              <a:rPr lang="fr-BE" dirty="0" err="1" smtClean="0"/>
              <a:t>Pursley</a:t>
            </a:r>
            <a:r>
              <a:rPr lang="fr-BE" dirty="0" smtClean="0"/>
              <a:t> et al. </a:t>
            </a:r>
            <a:r>
              <a:rPr lang="fr-BE" dirty="0" err="1" smtClean="0"/>
              <a:t>Theriogenology</a:t>
            </a:r>
            <a:r>
              <a:rPr lang="fr-BE" dirty="0" smtClean="0"/>
              <a:t> 1995 44 915-923</a:t>
            </a:r>
          </a:p>
          <a:p>
            <a:pPr marL="0" marR="0" indent="0" algn="l" defTabSz="914400" rtl="0" eaLnBrk="1" fontAlgn="auto" latinLnBrk="0" hangingPunct="1">
              <a:lnSpc>
                <a:spcPct val="100000"/>
              </a:lnSpc>
              <a:spcBef>
                <a:spcPts val="0"/>
              </a:spcBef>
              <a:spcAft>
                <a:spcPts val="0"/>
              </a:spcAft>
              <a:buClrTx/>
              <a:buSzTx/>
              <a:buFontTx/>
              <a:buNone/>
              <a:tabLst/>
              <a:defRPr/>
            </a:pPr>
            <a:endParaRPr lang="fr-B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BE" dirty="0" err="1" smtClean="0"/>
              <a:t>Ref</a:t>
            </a:r>
            <a:r>
              <a:rPr lang="fr-BE" dirty="0" smtClean="0"/>
              <a:t> 2 </a:t>
            </a:r>
            <a:r>
              <a:rPr lang="fr-BE" dirty="0" err="1" smtClean="0"/>
              <a:t>Presynch-Ovsynch</a:t>
            </a:r>
            <a:r>
              <a:rPr lang="fr-BE" dirty="0" smtClean="0"/>
              <a:t> : Moreira et al. </a:t>
            </a:r>
            <a:r>
              <a:rPr lang="fr-BE" dirty="0" err="1" smtClean="0"/>
              <a:t>JDS</a:t>
            </a:r>
            <a:r>
              <a:rPr lang="fr-BE" dirty="0" smtClean="0"/>
              <a:t> 2001 84 1646-1659; </a:t>
            </a:r>
            <a:r>
              <a:rPr lang="fr-BE" dirty="0" err="1" smtClean="0"/>
              <a:t>Navanukraw</a:t>
            </a:r>
            <a:r>
              <a:rPr lang="fr-BE" dirty="0" smtClean="0"/>
              <a:t> et al. </a:t>
            </a:r>
            <a:r>
              <a:rPr lang="fr-BE" dirty="0" err="1" smtClean="0"/>
              <a:t>JDS</a:t>
            </a:r>
            <a:r>
              <a:rPr lang="fr-BE" dirty="0" smtClean="0"/>
              <a:t> 2004 87 1551-1557, </a:t>
            </a:r>
            <a:r>
              <a:rPr lang="fr-BE" dirty="0" err="1" smtClean="0"/>
              <a:t>Galvao</a:t>
            </a:r>
            <a:r>
              <a:rPr lang="fr-BE" dirty="0" smtClean="0"/>
              <a:t> et al. </a:t>
            </a:r>
            <a:r>
              <a:rPr lang="fr-BE" dirty="0" err="1" smtClean="0"/>
              <a:t>JDS</a:t>
            </a:r>
            <a:r>
              <a:rPr lang="fr-BE" dirty="0" smtClean="0"/>
              <a:t> 2007 90 4212-4218; El-</a:t>
            </a:r>
            <a:r>
              <a:rPr lang="fr-BE" dirty="0" err="1" smtClean="0"/>
              <a:t>Zarkouny</a:t>
            </a:r>
            <a:r>
              <a:rPr lang="fr-BE" dirty="0" smtClean="0"/>
              <a:t> et al. JDS 2004 87 1024-1037 : Initialement la 2</a:t>
            </a:r>
            <a:r>
              <a:rPr lang="fr-BE" baseline="30000" dirty="0" smtClean="0"/>
              <a:t>ème</a:t>
            </a:r>
            <a:r>
              <a:rPr lang="fr-BE" dirty="0" smtClean="0"/>
              <a:t> injection de PGF2a du </a:t>
            </a:r>
            <a:r>
              <a:rPr lang="fr-BE" dirty="0" err="1" smtClean="0"/>
              <a:t>presynch</a:t>
            </a:r>
            <a:r>
              <a:rPr lang="fr-BE" dirty="0" smtClean="0"/>
              <a:t> était réalisée 12 jours avant la 1</a:t>
            </a:r>
            <a:r>
              <a:rPr lang="fr-BE" baseline="30000" dirty="0" smtClean="0"/>
              <a:t>ère</a:t>
            </a:r>
            <a:r>
              <a:rPr lang="fr-BE" dirty="0" smtClean="0"/>
              <a:t> injection de l’</a:t>
            </a:r>
            <a:r>
              <a:rPr lang="fr-BE" dirty="0" err="1" smtClean="0"/>
              <a:t>Ovsynch</a:t>
            </a:r>
            <a:r>
              <a:rPr lang="fr-BE" dirty="0" smtClean="0"/>
              <a:t> (Moreira et al. 2001). On</a:t>
            </a:r>
            <a:r>
              <a:rPr lang="fr-BE" baseline="0" dirty="0" smtClean="0"/>
              <a:t> a ensuite proposé le délai de 14 jours (pour la facilité du calendrier). Il est actuellement recommandé d’avoir un intervalle de 11 jours (</a:t>
            </a:r>
            <a:r>
              <a:rPr lang="fr-BE" baseline="0" dirty="0" err="1" smtClean="0"/>
              <a:t>Galvao</a:t>
            </a:r>
            <a:r>
              <a:rPr lang="fr-BE" baseline="0" dirty="0" smtClean="0"/>
              <a:t> et al. 2007). Le principal inconvénient des ces protocoles de </a:t>
            </a:r>
            <a:r>
              <a:rPr lang="fr-BE" baseline="0" dirty="0" err="1" smtClean="0"/>
              <a:t>presynchronisation</a:t>
            </a:r>
            <a:r>
              <a:rPr lang="fr-BE" baseline="0" dirty="0" smtClean="0"/>
              <a:t> est le % élevé de vaches en anoestrus en fin de période d’attente. </a:t>
            </a:r>
            <a:endParaRPr lang="fr-BE" dirty="0" smtClean="0"/>
          </a:p>
          <a:p>
            <a:endParaRPr lang="fr-BE" dirty="0" smtClean="0"/>
          </a:p>
          <a:p>
            <a:r>
              <a:rPr lang="fr-BE" dirty="0" err="1" smtClean="0"/>
              <a:t>Ref</a:t>
            </a:r>
            <a:r>
              <a:rPr lang="fr-BE" dirty="0" smtClean="0"/>
              <a:t> 3 Bello et al JDS 2006 89 3413-3424, </a:t>
            </a:r>
            <a:r>
              <a:rPr lang="fr-BE" baseline="0" dirty="0" smtClean="0"/>
              <a:t>L’injection d’une GnRH 6 voire 4 ou 5 jours avant l’</a:t>
            </a:r>
            <a:r>
              <a:rPr lang="fr-BE" baseline="0" dirty="0" err="1" smtClean="0"/>
              <a:t>ovsynch</a:t>
            </a:r>
            <a:r>
              <a:rPr lang="fr-BE" baseline="0" dirty="0" smtClean="0"/>
              <a:t> et 2 jours après une injection de PGF2a </a:t>
            </a:r>
            <a:r>
              <a:rPr lang="fr-BE" baseline="0" dirty="0" err="1" smtClean="0"/>
              <a:t>ovsynch</a:t>
            </a:r>
            <a:r>
              <a:rPr lang="fr-BE" baseline="0" dirty="0" smtClean="0"/>
              <a:t> avait pour raison d’être d’augmenter le % de vaches réceptives au 2</a:t>
            </a:r>
            <a:r>
              <a:rPr lang="fr-BE" baseline="30000" dirty="0" smtClean="0"/>
              <a:t>ème</a:t>
            </a:r>
            <a:r>
              <a:rPr lang="fr-BE" baseline="0" dirty="0" smtClean="0"/>
              <a:t> </a:t>
            </a:r>
            <a:r>
              <a:rPr lang="fr-BE" baseline="0" dirty="0" err="1" smtClean="0"/>
              <a:t>ovsynch</a:t>
            </a:r>
            <a:r>
              <a:rPr lang="fr-BE" baseline="0" dirty="0" smtClean="0"/>
              <a:t> en essayant de récupérer des vaches en anoestrus à fin de période d’attente. </a:t>
            </a:r>
            <a:endParaRPr lang="fr-BE" dirty="0" smtClean="0"/>
          </a:p>
          <a:p>
            <a:endParaRPr lang="fr-BE" dirty="0" smtClean="0"/>
          </a:p>
          <a:p>
            <a:r>
              <a:rPr lang="fr-BE" dirty="0" err="1" smtClean="0"/>
              <a:t>Ref</a:t>
            </a:r>
            <a:r>
              <a:rPr lang="fr-BE" dirty="0" smtClean="0"/>
              <a:t> 4 dans le même but de récupérer des vaches en anoestrus, un double </a:t>
            </a:r>
            <a:r>
              <a:rPr lang="fr-BE" dirty="0" err="1" smtClean="0"/>
              <a:t>ovsynch</a:t>
            </a:r>
            <a:r>
              <a:rPr lang="fr-BE" dirty="0" smtClean="0"/>
              <a:t> a été proposé (</a:t>
            </a:r>
            <a:r>
              <a:rPr lang="fr-BE" dirty="0" err="1" smtClean="0"/>
              <a:t>Ayres</a:t>
            </a:r>
            <a:r>
              <a:rPr lang="fr-BE" dirty="0" smtClean="0"/>
              <a:t> et al </a:t>
            </a:r>
            <a:r>
              <a:rPr lang="fr-BE" dirty="0" err="1" smtClean="0"/>
              <a:t>Theriogenology</a:t>
            </a:r>
            <a:r>
              <a:rPr lang="fr-BE" dirty="0" smtClean="0"/>
              <a:t> 2013 79 159-164. Ce protocole a contribué à augmenter le % de gestation chez les primipares mais pas chez les pluripares (</a:t>
            </a:r>
            <a:r>
              <a:rPr lang="fr-BE" dirty="0" err="1" smtClean="0"/>
              <a:t>Souza</a:t>
            </a:r>
            <a:r>
              <a:rPr lang="fr-BE" baseline="0" dirty="0" smtClean="0"/>
              <a:t> et al. </a:t>
            </a:r>
            <a:r>
              <a:rPr lang="fr-BE" baseline="0" dirty="0" err="1" smtClean="0"/>
              <a:t>Theriogenology</a:t>
            </a:r>
            <a:r>
              <a:rPr lang="fr-BE" baseline="0" dirty="0" smtClean="0"/>
              <a:t> 2008 70 208-215 ). D’autres études sont venues confirmer l’amélioration de la fertilité (</a:t>
            </a:r>
            <a:r>
              <a:rPr lang="fr-BE" baseline="0" dirty="0" err="1" smtClean="0"/>
              <a:t>Herlihy</a:t>
            </a:r>
            <a:r>
              <a:rPr lang="fr-BE" baseline="0" dirty="0" smtClean="0"/>
              <a:t> et al. </a:t>
            </a:r>
            <a:r>
              <a:rPr lang="fr-BE" baseline="0" dirty="0" err="1" smtClean="0"/>
              <a:t>JDS</a:t>
            </a:r>
            <a:r>
              <a:rPr lang="fr-BE" baseline="0" dirty="0" smtClean="0"/>
              <a:t> 2012 95 7003-7014, Ribeiro et al. </a:t>
            </a:r>
            <a:r>
              <a:rPr lang="fr-BE" baseline="0" dirty="0" err="1" smtClean="0"/>
              <a:t>JDS</a:t>
            </a:r>
            <a:r>
              <a:rPr lang="fr-BE" baseline="0" dirty="0" smtClean="0"/>
              <a:t> 2012 95 2513-2522) . Ce protocole serait donc à réserver aux troupeaux présentant un % élevé d’anoestrus et le </a:t>
            </a:r>
            <a:r>
              <a:rPr lang="fr-BE" baseline="0" dirty="0" err="1" smtClean="0"/>
              <a:t>presynch</a:t>
            </a:r>
            <a:r>
              <a:rPr lang="fr-BE" baseline="0" dirty="0" smtClean="0"/>
              <a:t> serait à conseiller si ce % des plus faible. </a:t>
            </a:r>
          </a:p>
          <a:p>
            <a:endParaRPr lang="fr-BE" baseline="0" dirty="0" smtClean="0"/>
          </a:p>
          <a:p>
            <a:r>
              <a:rPr lang="fr-BE" baseline="0" dirty="0" err="1" smtClean="0"/>
              <a:t>Ref</a:t>
            </a:r>
            <a:r>
              <a:rPr lang="fr-BE" baseline="0" dirty="0" smtClean="0"/>
              <a:t> 5 : l’administration de P4 sous la forme d’un IVP4 contribue à augmenter le % de gestation (34,2 vs 29,6 v%) quelque soit le taux de P4 au moment du début du protocole </a:t>
            </a:r>
            <a:r>
              <a:rPr lang="fr-BE" baseline="0" dirty="0" err="1" smtClean="0"/>
              <a:t>Ovsynch</a:t>
            </a:r>
            <a:r>
              <a:rPr lang="fr-BE" baseline="0" dirty="0" smtClean="0"/>
              <a:t> (</a:t>
            </a:r>
            <a:r>
              <a:rPr lang="fr-BE" baseline="0" dirty="0" err="1" smtClean="0"/>
              <a:t>Bisinotto</a:t>
            </a:r>
            <a:r>
              <a:rPr lang="fr-BE" baseline="0" dirty="0" smtClean="0"/>
              <a:t> et al. </a:t>
            </a:r>
            <a:r>
              <a:rPr lang="fr-BE" baseline="0" dirty="0" err="1" smtClean="0"/>
              <a:t>JDS</a:t>
            </a:r>
            <a:r>
              <a:rPr lang="fr-BE" baseline="0" dirty="0" smtClean="0"/>
              <a:t> 2014 </a:t>
            </a:r>
            <a:r>
              <a:rPr lang="fr-BE" baseline="0" dirty="0" err="1" smtClean="0"/>
              <a:t>suppl</a:t>
            </a:r>
            <a:r>
              <a:rPr lang="fr-BE" baseline="0" dirty="0" smtClean="0"/>
              <a:t> 1 in </a:t>
            </a:r>
            <a:r>
              <a:rPr lang="fr-BE" baseline="0" dirty="0" err="1" smtClean="0"/>
              <a:t>press</a:t>
            </a:r>
            <a:r>
              <a:rPr lang="fr-BE" baseline="0" dirty="0" smtClean="0"/>
              <a:t> abs)  (</a:t>
            </a:r>
            <a:r>
              <a:rPr lang="fr-BE" baseline="0" dirty="0" err="1" smtClean="0"/>
              <a:t>cfr</a:t>
            </a:r>
            <a:r>
              <a:rPr lang="fr-BE" baseline="0" dirty="0" smtClean="0"/>
              <a:t> </a:t>
            </a:r>
            <a:r>
              <a:rPr lang="fr-BE" baseline="0" dirty="0" err="1" smtClean="0"/>
              <a:t>metaanalyse</a:t>
            </a:r>
            <a:r>
              <a:rPr lang="fr-BE" baseline="0" dirty="0" smtClean="0"/>
              <a:t>) : le taux de gestation reste néanmoins inférieur si les vaches ne sont pas cyclées lors de la 1</a:t>
            </a:r>
            <a:r>
              <a:rPr lang="fr-BE" baseline="30000" dirty="0" smtClean="0"/>
              <a:t>ère</a:t>
            </a:r>
            <a:r>
              <a:rPr lang="fr-BE" baseline="0" dirty="0" smtClean="0"/>
              <a:t> injection de GnRH. Cet IVP4 augmente de 0,8 à 1 </a:t>
            </a:r>
            <a:r>
              <a:rPr lang="fr-BE" baseline="0" dirty="0" err="1" smtClean="0"/>
              <a:t>ng</a:t>
            </a:r>
            <a:r>
              <a:rPr lang="fr-BE" baseline="0" dirty="0" smtClean="0"/>
              <a:t> la concentration de P4 (</a:t>
            </a:r>
            <a:r>
              <a:rPr lang="fr-BE" baseline="0" dirty="0" err="1" smtClean="0"/>
              <a:t>Cerri</a:t>
            </a:r>
            <a:r>
              <a:rPr lang="fr-BE" baseline="0" dirty="0" smtClean="0"/>
              <a:t> et al. Animal Reproduction Science 2009 110 56-70;  Lima et al. </a:t>
            </a:r>
            <a:r>
              <a:rPr lang="fr-BE" baseline="0" dirty="0" err="1" smtClean="0"/>
              <a:t>JDS</a:t>
            </a:r>
            <a:r>
              <a:rPr lang="fr-BE" baseline="0" dirty="0" smtClean="0"/>
              <a:t> 2009 92 5436-5446 . La mise en place de deux IVP4 (</a:t>
            </a:r>
            <a:r>
              <a:rPr lang="fr-BE" baseline="0" dirty="0" err="1" smtClean="0"/>
              <a:t>CIDR</a:t>
            </a:r>
            <a:r>
              <a:rPr lang="fr-BE" baseline="0" dirty="0" smtClean="0"/>
              <a:t>) augmente la concentration de 2,65 </a:t>
            </a:r>
            <a:r>
              <a:rPr lang="fr-BE" baseline="0" dirty="0" err="1" smtClean="0"/>
              <a:t>ng</a:t>
            </a:r>
            <a:r>
              <a:rPr lang="fr-BE" baseline="0" dirty="0" smtClean="0"/>
              <a:t> et permet d’obtenir des taux de gestation comparables à ceux d’animaux cyclés (</a:t>
            </a:r>
            <a:r>
              <a:rPr lang="fr-BE" baseline="0" dirty="0" err="1" smtClean="0"/>
              <a:t>Bisinotto</a:t>
            </a:r>
            <a:r>
              <a:rPr lang="fr-BE" baseline="0" dirty="0" smtClean="0"/>
              <a:t> et al. </a:t>
            </a:r>
            <a:r>
              <a:rPr lang="fr-BE" baseline="0" dirty="0" err="1" smtClean="0"/>
              <a:t>JDS</a:t>
            </a:r>
            <a:r>
              <a:rPr lang="fr-BE" baseline="0" dirty="0" smtClean="0"/>
              <a:t> 2013 96 2214-2225; Lima et al. 2009, </a:t>
            </a:r>
            <a:r>
              <a:rPr lang="fr-BE" baseline="0" dirty="0" err="1" smtClean="0"/>
              <a:t>Denicol</a:t>
            </a:r>
            <a:r>
              <a:rPr lang="fr-BE" baseline="0" dirty="0" smtClean="0"/>
              <a:t> et al. 2012 95 1794-1806)</a:t>
            </a:r>
          </a:p>
          <a:p>
            <a:endParaRPr lang="fr-BE" baseline="0" dirty="0" smtClean="0"/>
          </a:p>
          <a:p>
            <a:r>
              <a:rPr lang="fr-BE" baseline="0" dirty="0" err="1" smtClean="0"/>
              <a:t>Ref</a:t>
            </a:r>
            <a:r>
              <a:rPr lang="fr-BE" baseline="0" dirty="0" smtClean="0"/>
              <a:t> 6 : Bridges et al. 2008 </a:t>
            </a:r>
          </a:p>
          <a:p>
            <a:endParaRPr lang="fr-BE" baseline="0" dirty="0" smtClean="0"/>
          </a:p>
          <a:p>
            <a:r>
              <a:rPr lang="fr-BE" baseline="0" dirty="0" err="1" smtClean="0"/>
              <a:t>Ref</a:t>
            </a:r>
            <a:r>
              <a:rPr lang="fr-BE" baseline="0" dirty="0" smtClean="0"/>
              <a:t> 7 </a:t>
            </a:r>
            <a:r>
              <a:rPr lang="fr-BE" sz="1200" dirty="0" smtClean="0"/>
              <a:t>Pereira et al. 2014 </a:t>
            </a:r>
            <a:endParaRPr lang="fr-BE" baseline="0" dirty="0" smtClean="0"/>
          </a:p>
          <a:p>
            <a:endParaRPr lang="fr-BE" baseline="0" dirty="0" smtClean="0"/>
          </a:p>
          <a:p>
            <a:r>
              <a:rPr lang="fr-BE" dirty="0" err="1" smtClean="0"/>
              <a:t>Ref</a:t>
            </a:r>
            <a:r>
              <a:rPr lang="fr-BE" dirty="0" smtClean="0"/>
              <a:t> 8 Co-</a:t>
            </a:r>
            <a:r>
              <a:rPr lang="fr-BE" dirty="0" err="1" smtClean="0"/>
              <a:t>synch</a:t>
            </a:r>
            <a:r>
              <a:rPr lang="fr-BE" dirty="0" smtClean="0"/>
              <a:t> : injection de la GnRH au moment de l’IA : </a:t>
            </a:r>
            <a:r>
              <a:rPr lang="fr-BE" dirty="0" err="1" smtClean="0"/>
              <a:t>Geary</a:t>
            </a:r>
            <a:r>
              <a:rPr lang="fr-BE" dirty="0" smtClean="0"/>
              <a:t> et Whittier Prof </a:t>
            </a:r>
            <a:r>
              <a:rPr lang="fr-BE" dirty="0" err="1" smtClean="0"/>
              <a:t>Anim</a:t>
            </a:r>
            <a:r>
              <a:rPr lang="fr-BE" dirty="0" smtClean="0"/>
              <a:t> </a:t>
            </a:r>
            <a:r>
              <a:rPr lang="fr-BE" dirty="0" err="1" smtClean="0"/>
              <a:t>Sci</a:t>
            </a:r>
            <a:r>
              <a:rPr lang="fr-BE" dirty="0" smtClean="0"/>
              <a:t> 1998 14 217-220 ; </a:t>
            </a:r>
            <a:r>
              <a:rPr lang="fr-BE" dirty="0" err="1" smtClean="0"/>
              <a:t>Cosynch</a:t>
            </a:r>
            <a:r>
              <a:rPr lang="fr-BE" dirty="0" smtClean="0"/>
              <a:t> 48 : </a:t>
            </a:r>
            <a:r>
              <a:rPr lang="fr-BE" dirty="0" err="1" smtClean="0"/>
              <a:t>Vasconcelos</a:t>
            </a:r>
            <a:r>
              <a:rPr lang="fr-BE" dirty="0" smtClean="0"/>
              <a:t> et</a:t>
            </a:r>
            <a:r>
              <a:rPr lang="fr-BE" baseline="0" dirty="0" smtClean="0"/>
              <a:t> al. </a:t>
            </a:r>
            <a:r>
              <a:rPr lang="fr-BE" baseline="0" dirty="0" err="1" smtClean="0"/>
              <a:t>Biol</a:t>
            </a:r>
            <a:r>
              <a:rPr lang="fr-BE" baseline="0" dirty="0" smtClean="0"/>
              <a:t> </a:t>
            </a:r>
            <a:r>
              <a:rPr lang="fr-BE" baseline="0" dirty="0" err="1" smtClean="0"/>
              <a:t>reprod</a:t>
            </a:r>
            <a:r>
              <a:rPr lang="fr-BE" baseline="0" dirty="0" smtClean="0"/>
              <a:t> 56 Suppl1 1997 140: </a:t>
            </a:r>
            <a:r>
              <a:rPr lang="fr-BE" baseline="0" dirty="0" err="1" smtClean="0"/>
              <a:t>Cosynch</a:t>
            </a:r>
            <a:r>
              <a:rPr lang="fr-BE" baseline="0" dirty="0" smtClean="0"/>
              <a:t> 72 : Portaluppi et Stevenson JDS 2005 88 914-921, Santos et al. 2010, </a:t>
            </a:r>
            <a:r>
              <a:rPr lang="fr-BE" baseline="0" dirty="0" err="1" smtClean="0"/>
              <a:t>Colazo</a:t>
            </a:r>
            <a:r>
              <a:rPr lang="fr-BE" baseline="0" dirty="0" smtClean="0"/>
              <a:t> et al. Reproduction </a:t>
            </a:r>
            <a:r>
              <a:rPr lang="fr-BE" baseline="0" dirty="0" err="1" smtClean="0"/>
              <a:t>Fertility</a:t>
            </a:r>
            <a:r>
              <a:rPr lang="fr-BE" baseline="0" dirty="0" smtClean="0"/>
              <a:t> and </a:t>
            </a:r>
            <a:r>
              <a:rPr lang="fr-BE" baseline="0" dirty="0" err="1" smtClean="0"/>
              <a:t>Development</a:t>
            </a:r>
            <a:r>
              <a:rPr lang="fr-BE" baseline="0" dirty="0" smtClean="0"/>
              <a:t> 2004 16 128 Le système </a:t>
            </a:r>
            <a:r>
              <a:rPr lang="fr-BE" baseline="0" dirty="0" err="1" smtClean="0"/>
              <a:t>Cosynch</a:t>
            </a:r>
            <a:r>
              <a:rPr lang="fr-BE" baseline="0" dirty="0" smtClean="0"/>
              <a:t> permet de réduire les manipulations d’animaux puisque l’injection est réalisée en même temps que l’IA</a:t>
            </a:r>
          </a:p>
          <a:p>
            <a:endParaRPr lang="fr-BE" dirty="0" smtClean="0"/>
          </a:p>
          <a:p>
            <a:r>
              <a:rPr lang="fr-BE" dirty="0" err="1" smtClean="0"/>
              <a:t>Ref</a:t>
            </a:r>
            <a:r>
              <a:rPr lang="fr-BE" dirty="0" smtClean="0"/>
              <a:t> 10 : Lopes et al. JDS</a:t>
            </a:r>
            <a:r>
              <a:rPr lang="fr-BE" baseline="0" dirty="0" smtClean="0"/>
              <a:t> 2013 96 3788-3798 , Bruno et al. JDS 2013 97185-194, Dewey et al. JDS 2006 93 4086-4095</a:t>
            </a:r>
          </a:p>
          <a:p>
            <a:endParaRPr lang="fr-BE" baseline="0" dirty="0" smtClean="0"/>
          </a:p>
          <a:p>
            <a:r>
              <a:rPr lang="fr-BE" baseline="0" dirty="0" smtClean="0"/>
              <a:t>Les traitements de </a:t>
            </a:r>
            <a:r>
              <a:rPr lang="fr-BE" baseline="0" dirty="0" err="1" smtClean="0"/>
              <a:t>presynchronisation</a:t>
            </a:r>
            <a:r>
              <a:rPr lang="fr-BE" baseline="0" dirty="0" smtClean="0"/>
              <a:t> ont pour intérêt d’augmenter la possibilité d’injecter une PGF2a quand la P4 est élevée (</a:t>
            </a:r>
            <a:r>
              <a:rPr lang="fr-BE" baseline="0" dirty="0" err="1" smtClean="0"/>
              <a:t>cfr</a:t>
            </a:r>
            <a:r>
              <a:rPr lang="fr-BE" baseline="0" dirty="0" smtClean="0"/>
              <a:t> </a:t>
            </a:r>
            <a:r>
              <a:rPr lang="fr-BE" baseline="0" dirty="0" err="1" smtClean="0"/>
              <a:t>Ref</a:t>
            </a:r>
            <a:r>
              <a:rPr lang="fr-BE" baseline="0" dirty="0" smtClean="0"/>
              <a:t> 2,3, 5 et 6) mais on multiplie le nombre d’injections nécessaires. Il est donc nécessaire de réduire leur nombre pour des raisons de manipulations des animaux et de couts des traitements</a:t>
            </a:r>
            <a:endParaRPr lang="fr-BE" dirty="0" smtClean="0"/>
          </a:p>
          <a:p>
            <a:endParaRPr lang="fr-BE" dirty="0" smtClean="0"/>
          </a:p>
          <a:p>
            <a:endParaRPr lang="fr-BE" dirty="0" smtClean="0"/>
          </a:p>
          <a:p>
            <a:r>
              <a:rPr lang="fr-BE" dirty="0" smtClean="0"/>
              <a:t>L’effet des traitements de synchronisation dépend notamment de l’intervalle entre l’injection de PGF2a et l’ovulation </a:t>
            </a:r>
            <a:r>
              <a:rPr lang="fr-BE" dirty="0" err="1" smtClean="0"/>
              <a:t>cad</a:t>
            </a:r>
            <a:r>
              <a:rPr lang="fr-BE" dirty="0" smtClean="0"/>
              <a:t> en fait du degré de développement du follicule au moment de l’!injection de la PGF2a. Ainsi si le follicule est toujours en phase de croissance, cet intervalle sera de 4,5 jours mais de 3 jours s’il est en phase statique (8 mm) (</a:t>
            </a:r>
            <a:r>
              <a:rPr lang="fr-BE" dirty="0" err="1" smtClean="0"/>
              <a:t>Cartmill</a:t>
            </a:r>
            <a:r>
              <a:rPr lang="fr-BE" dirty="0" smtClean="0"/>
              <a:t> et al. JDS 2001 84 1051-1059)</a:t>
            </a:r>
            <a:endParaRPr lang="fr-BE" dirty="0"/>
          </a:p>
        </p:txBody>
      </p:sp>
      <p:sp>
        <p:nvSpPr>
          <p:cNvPr id="4" name="Espace réservé du numéro de diapositive 3"/>
          <p:cNvSpPr>
            <a:spLocks noGrp="1"/>
          </p:cNvSpPr>
          <p:nvPr>
            <p:ph type="sldNum" sz="quarter" idx="10"/>
          </p:nvPr>
        </p:nvSpPr>
        <p:spPr/>
        <p:txBody>
          <a:bodyPr/>
          <a:lstStyle/>
          <a:p>
            <a:fld id="{FB0E4BD9-74B1-4558-B0AC-A77247F4B0A4}" type="slidenum">
              <a:rPr lang="fr-BE" smtClean="0"/>
              <a:t>69</a:t>
            </a:fld>
            <a:endParaRPr lang="fr-BE"/>
          </a:p>
        </p:txBody>
      </p:sp>
    </p:spTree>
    <p:extLst>
      <p:ext uri="{BB962C8B-B14F-4D97-AF65-F5344CB8AC3E}">
        <p14:creationId xmlns:p14="http://schemas.microsoft.com/office/powerpoint/2010/main" val="1010654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baseline="0" dirty="0" smtClean="0"/>
              <a:t>For </a:t>
            </a:r>
            <a:r>
              <a:rPr lang="fr-BE" baseline="0" dirty="0" err="1" smtClean="0"/>
              <a:t>different</a:t>
            </a:r>
            <a:r>
              <a:rPr lang="fr-BE" baseline="0" dirty="0" smtClean="0"/>
              <a:t> </a:t>
            </a:r>
            <a:r>
              <a:rPr lang="fr-BE" baseline="0" dirty="0" err="1" smtClean="0"/>
              <a:t>reasons</a:t>
            </a:r>
            <a:r>
              <a:rPr lang="fr-BE" baseline="0" dirty="0" smtClean="0"/>
              <a:t>, </a:t>
            </a:r>
            <a:r>
              <a:rPr lang="fr-BE" baseline="0" dirty="0" err="1" smtClean="0"/>
              <a:t>puerperium</a:t>
            </a:r>
            <a:r>
              <a:rPr lang="fr-BE" baseline="0" dirty="0" smtClean="0"/>
              <a:t> </a:t>
            </a:r>
            <a:r>
              <a:rPr lang="fr-BE" baseline="0" dirty="0" err="1" smtClean="0"/>
              <a:t>is</a:t>
            </a:r>
            <a:r>
              <a:rPr lang="fr-BE" baseline="0" dirty="0" smtClean="0"/>
              <a:t> a high </a:t>
            </a:r>
            <a:r>
              <a:rPr lang="fr-BE" baseline="0" dirty="0" err="1" smtClean="0"/>
              <a:t>risk</a:t>
            </a:r>
            <a:r>
              <a:rPr lang="fr-BE" baseline="0" dirty="0" smtClean="0"/>
              <a:t> </a:t>
            </a:r>
            <a:r>
              <a:rPr lang="fr-BE" baseline="0" dirty="0" err="1" smtClean="0"/>
              <a:t>period</a:t>
            </a:r>
            <a:r>
              <a:rPr lang="fr-BE" baseline="0" dirty="0" smtClean="0"/>
              <a:t> for the </a:t>
            </a:r>
            <a:r>
              <a:rPr lang="fr-BE" baseline="0" dirty="0" err="1" smtClean="0"/>
              <a:t>fertility</a:t>
            </a:r>
            <a:r>
              <a:rPr lang="fr-BE" baseline="0" dirty="0" smtClean="0"/>
              <a:t> of the </a:t>
            </a:r>
            <a:r>
              <a:rPr lang="fr-BE" baseline="0" dirty="0" err="1" smtClean="0"/>
              <a:t>cow</a:t>
            </a:r>
            <a:r>
              <a:rPr lang="fr-BE" baseline="0" dirty="0" smtClean="0"/>
              <a:t>. Most of </a:t>
            </a:r>
            <a:r>
              <a:rPr lang="fr-BE" baseline="0" dirty="0" err="1" smtClean="0"/>
              <a:t>infectious</a:t>
            </a:r>
            <a:r>
              <a:rPr lang="fr-BE" baseline="0" dirty="0" smtClean="0"/>
              <a:t>, </a:t>
            </a:r>
            <a:r>
              <a:rPr lang="fr-BE" baseline="0" dirty="0" err="1" smtClean="0"/>
              <a:t>metabolic</a:t>
            </a:r>
            <a:r>
              <a:rPr lang="fr-BE" baseline="0" dirty="0" smtClean="0"/>
              <a:t> hormonal or </a:t>
            </a:r>
            <a:r>
              <a:rPr lang="fr-BE" baseline="0" dirty="0" err="1" smtClean="0"/>
              <a:t>locomotor</a:t>
            </a:r>
            <a:r>
              <a:rPr lang="fr-BE" baseline="0" dirty="0" smtClean="0"/>
              <a:t> </a:t>
            </a:r>
            <a:r>
              <a:rPr lang="fr-BE" baseline="0" dirty="0" err="1" smtClean="0"/>
              <a:t>patthologies</a:t>
            </a:r>
            <a:r>
              <a:rPr lang="fr-BE" baseline="0" dirty="0" smtClean="0"/>
              <a:t> </a:t>
            </a:r>
            <a:r>
              <a:rPr lang="fr-BE" baseline="0" dirty="0" err="1" smtClean="0"/>
              <a:t>appears</a:t>
            </a:r>
            <a:r>
              <a:rPr lang="fr-BE" baseline="0" dirty="0" smtClean="0"/>
              <a:t> </a:t>
            </a:r>
            <a:r>
              <a:rPr lang="fr-BE" baseline="0" dirty="0" err="1" smtClean="0"/>
              <a:t>during</a:t>
            </a:r>
            <a:r>
              <a:rPr lang="fr-BE" baseline="0" dirty="0" smtClean="0"/>
              <a:t> the </a:t>
            </a:r>
            <a:r>
              <a:rPr lang="fr-BE" baseline="0" dirty="0" err="1" smtClean="0"/>
              <a:t>period</a:t>
            </a:r>
            <a:r>
              <a:rPr lang="fr-BE" baseline="0" dirty="0" smtClean="0"/>
              <a:t>. </a:t>
            </a:r>
            <a:r>
              <a:rPr lang="fr-BE" baseline="0" dirty="0" err="1" smtClean="0"/>
              <a:t>Moreover</a:t>
            </a:r>
            <a:r>
              <a:rPr lang="fr-BE" baseline="0" dirty="0" smtClean="0"/>
              <a:t>, </a:t>
            </a:r>
            <a:r>
              <a:rPr lang="fr-BE" baseline="0" dirty="0" err="1" smtClean="0"/>
              <a:t>milk</a:t>
            </a:r>
            <a:r>
              <a:rPr lang="fr-BE" baseline="0" dirty="0" smtClean="0"/>
              <a:t> production </a:t>
            </a:r>
            <a:r>
              <a:rPr lang="fr-BE" baseline="0" dirty="0" err="1" smtClean="0"/>
              <a:t>increases</a:t>
            </a:r>
            <a:r>
              <a:rPr lang="fr-BE" baseline="0" dirty="0" smtClean="0"/>
              <a:t> </a:t>
            </a:r>
            <a:r>
              <a:rPr lang="fr-BE" baseline="0" dirty="0" err="1" smtClean="0"/>
              <a:t>during</a:t>
            </a:r>
            <a:r>
              <a:rPr lang="fr-BE" baseline="0" dirty="0" smtClean="0"/>
              <a:t> </a:t>
            </a:r>
            <a:r>
              <a:rPr lang="fr-BE" baseline="0" dirty="0" err="1" smtClean="0"/>
              <a:t>this</a:t>
            </a:r>
            <a:r>
              <a:rPr lang="fr-BE" baseline="0" dirty="0" smtClean="0"/>
              <a:t> </a:t>
            </a:r>
            <a:r>
              <a:rPr lang="fr-BE" baseline="0" dirty="0" err="1" smtClean="0"/>
              <a:t>period</a:t>
            </a:r>
            <a:r>
              <a:rPr lang="fr-BE" baseline="0" dirty="0" smtClean="0"/>
              <a:t>. At parturition and </a:t>
            </a:r>
            <a:r>
              <a:rPr lang="fr-BE" baseline="0" dirty="0" err="1" smtClean="0"/>
              <a:t>during</a:t>
            </a:r>
            <a:r>
              <a:rPr lang="fr-BE" baseline="0" dirty="0" smtClean="0"/>
              <a:t> the first </a:t>
            </a:r>
            <a:r>
              <a:rPr lang="fr-BE" baseline="0" dirty="0" err="1" smtClean="0"/>
              <a:t>days</a:t>
            </a:r>
            <a:r>
              <a:rPr lang="fr-BE" baseline="0" dirty="0" smtClean="0"/>
              <a:t> </a:t>
            </a:r>
            <a:r>
              <a:rPr lang="fr-BE" baseline="0" dirty="0" err="1" smtClean="0"/>
              <a:t>after</a:t>
            </a:r>
            <a:r>
              <a:rPr lang="fr-BE" baseline="0" dirty="0" smtClean="0"/>
              <a:t>, the </a:t>
            </a:r>
            <a:r>
              <a:rPr lang="fr-BE" baseline="0" dirty="0" err="1" smtClean="0"/>
              <a:t>dairy</a:t>
            </a:r>
            <a:r>
              <a:rPr lang="fr-BE" baseline="0" dirty="0" smtClean="0"/>
              <a:t> </a:t>
            </a:r>
            <a:r>
              <a:rPr lang="fr-BE" baseline="0" dirty="0" err="1" smtClean="0"/>
              <a:t>cow</a:t>
            </a:r>
            <a:r>
              <a:rPr lang="fr-BE" baseline="0" dirty="0" smtClean="0"/>
              <a:t> </a:t>
            </a:r>
            <a:r>
              <a:rPr lang="fr-BE" baseline="0" dirty="0" err="1" smtClean="0"/>
              <a:t>is</a:t>
            </a:r>
            <a:r>
              <a:rPr lang="fr-BE" baseline="0" dirty="0" smtClean="0"/>
              <a:t> at </a:t>
            </a:r>
            <a:r>
              <a:rPr lang="fr-BE" baseline="0" dirty="0" err="1" smtClean="0"/>
              <a:t>risk</a:t>
            </a:r>
            <a:r>
              <a:rPr lang="fr-BE" baseline="0" dirty="0" smtClean="0"/>
              <a:t> of </a:t>
            </a:r>
            <a:r>
              <a:rPr lang="fr-BE" baseline="0" dirty="0" err="1" smtClean="0"/>
              <a:t>dystocia</a:t>
            </a:r>
            <a:r>
              <a:rPr lang="fr-BE" baseline="0" dirty="0" smtClean="0"/>
              <a:t>, </a:t>
            </a:r>
            <a:r>
              <a:rPr lang="fr-BE" baseline="0" dirty="0" err="1" smtClean="0"/>
              <a:t>infectuois</a:t>
            </a:r>
            <a:r>
              <a:rPr lang="fr-BE" baseline="0" dirty="0" smtClean="0"/>
              <a:t> </a:t>
            </a:r>
            <a:r>
              <a:rPr lang="fr-BE" baseline="0" dirty="0" err="1" smtClean="0"/>
              <a:t>diseases</a:t>
            </a:r>
            <a:r>
              <a:rPr lang="fr-BE" baseline="0" dirty="0" smtClean="0"/>
              <a:t> </a:t>
            </a:r>
            <a:r>
              <a:rPr lang="fr-BE" baseline="0" dirty="0" err="1" smtClean="0"/>
              <a:t>like</a:t>
            </a:r>
            <a:r>
              <a:rPr lang="fr-BE" baseline="0" dirty="0" smtClean="0"/>
              <a:t> </a:t>
            </a:r>
            <a:r>
              <a:rPr lang="fr-BE" baseline="0" dirty="0" err="1" smtClean="0"/>
              <a:t>placental</a:t>
            </a:r>
            <a:r>
              <a:rPr lang="fr-BE" baseline="0" dirty="0" smtClean="0"/>
              <a:t> </a:t>
            </a:r>
            <a:r>
              <a:rPr lang="fr-BE" baseline="0" dirty="0" err="1" smtClean="0"/>
              <a:t>retention</a:t>
            </a:r>
            <a:r>
              <a:rPr lang="fr-BE" baseline="0" dirty="0" smtClean="0"/>
              <a:t> or acute </a:t>
            </a:r>
            <a:r>
              <a:rPr lang="fr-BE" baseline="0" dirty="0" err="1" smtClean="0"/>
              <a:t>metrits</a:t>
            </a:r>
            <a:r>
              <a:rPr lang="fr-BE" baseline="0" dirty="0" smtClean="0"/>
              <a:t>, </a:t>
            </a:r>
            <a:r>
              <a:rPr lang="fr-BE" baseline="0" dirty="0" err="1" smtClean="0"/>
              <a:t>metabolic</a:t>
            </a:r>
            <a:r>
              <a:rPr lang="fr-BE" baseline="0" dirty="0" smtClean="0"/>
              <a:t> </a:t>
            </a:r>
            <a:r>
              <a:rPr lang="fr-BE" baseline="0" dirty="0" err="1" smtClean="0"/>
              <a:t>disease</a:t>
            </a:r>
            <a:r>
              <a:rPr lang="fr-BE" baseline="0" dirty="0" smtClean="0"/>
              <a:t> </a:t>
            </a:r>
            <a:r>
              <a:rPr lang="fr-BE" baseline="0" dirty="0" err="1" smtClean="0"/>
              <a:t>like</a:t>
            </a:r>
            <a:r>
              <a:rPr lang="fr-BE" baseline="0" dirty="0" smtClean="0"/>
              <a:t> </a:t>
            </a:r>
            <a:r>
              <a:rPr lang="fr-BE" baseline="0" dirty="0" err="1" smtClean="0"/>
              <a:t>milk</a:t>
            </a:r>
            <a:r>
              <a:rPr lang="fr-BE" baseline="0" dirty="0" smtClean="0"/>
              <a:t> </a:t>
            </a:r>
            <a:r>
              <a:rPr lang="fr-BE" baseline="0" dirty="0" err="1" smtClean="0"/>
              <a:t>fever</a:t>
            </a:r>
            <a:r>
              <a:rPr lang="fr-BE" baseline="0" dirty="0" smtClean="0"/>
              <a:t> </a:t>
            </a:r>
            <a:r>
              <a:rPr lang="fr-BE" baseline="0" dirty="0" err="1" smtClean="0"/>
              <a:t>aor</a:t>
            </a:r>
            <a:r>
              <a:rPr lang="fr-BE" baseline="0" dirty="0" smtClean="0"/>
              <a:t> </a:t>
            </a:r>
            <a:r>
              <a:rPr lang="fr-BE" baseline="0" dirty="0" err="1" smtClean="0"/>
              <a:t>acetonemia</a:t>
            </a:r>
            <a:r>
              <a:rPr lang="fr-BE" baseline="0" dirty="0" smtClean="0"/>
              <a:t>. </a:t>
            </a:r>
            <a:r>
              <a:rPr lang="fr-BE" baseline="0" dirty="0" err="1" smtClean="0"/>
              <a:t>During</a:t>
            </a:r>
            <a:r>
              <a:rPr lang="fr-BE" baseline="0" dirty="0" smtClean="0"/>
              <a:t> the </a:t>
            </a:r>
            <a:r>
              <a:rPr lang="fr-BE" baseline="0" dirty="0" err="1" smtClean="0"/>
              <a:t>next</a:t>
            </a:r>
            <a:r>
              <a:rPr lang="fr-BE" baseline="0" dirty="0" smtClean="0"/>
              <a:t> </a:t>
            </a:r>
            <a:r>
              <a:rPr lang="fr-BE" baseline="0" dirty="0" err="1" smtClean="0"/>
              <a:t>two</a:t>
            </a:r>
            <a:r>
              <a:rPr lang="fr-BE" baseline="0" dirty="0" smtClean="0"/>
              <a:t> to </a:t>
            </a:r>
            <a:r>
              <a:rPr lang="fr-BE" baseline="0" dirty="0" err="1" smtClean="0"/>
              <a:t>seven</a:t>
            </a:r>
            <a:r>
              <a:rPr lang="fr-BE" baseline="0" dirty="0" smtClean="0"/>
              <a:t> </a:t>
            </a:r>
            <a:r>
              <a:rPr lang="fr-BE" baseline="0" dirty="0" err="1" smtClean="0"/>
              <a:t>weeks</a:t>
            </a:r>
            <a:r>
              <a:rPr lang="fr-BE" baseline="0" dirty="0" smtClean="0"/>
              <a:t>, the </a:t>
            </a:r>
            <a:r>
              <a:rPr lang="fr-BE" baseline="0" dirty="0" err="1" smtClean="0"/>
              <a:t>cow</a:t>
            </a:r>
            <a:r>
              <a:rPr lang="fr-BE" baseline="0" dirty="0" smtClean="0"/>
              <a:t> </a:t>
            </a:r>
            <a:r>
              <a:rPr lang="fr-BE" baseline="0" dirty="0" err="1" smtClean="0"/>
              <a:t>is</a:t>
            </a:r>
            <a:r>
              <a:rPr lang="fr-BE" baseline="0" dirty="0" smtClean="0"/>
              <a:t> </a:t>
            </a:r>
            <a:r>
              <a:rPr lang="fr-BE" baseline="0" dirty="0" err="1" smtClean="0"/>
              <a:t>exposed</a:t>
            </a:r>
            <a:r>
              <a:rPr lang="fr-BE" baseline="0" dirty="0" smtClean="0"/>
              <a:t> to a </a:t>
            </a:r>
            <a:r>
              <a:rPr lang="fr-BE" baseline="0" dirty="0" err="1" smtClean="0"/>
              <a:t>negative</a:t>
            </a:r>
            <a:r>
              <a:rPr lang="fr-BE" baseline="0" dirty="0" smtClean="0"/>
              <a:t> </a:t>
            </a:r>
            <a:r>
              <a:rPr lang="fr-BE" baseline="0" dirty="0" err="1" smtClean="0"/>
              <a:t>energy</a:t>
            </a:r>
            <a:r>
              <a:rPr lang="fr-BE" baseline="0" dirty="0" smtClean="0"/>
              <a:t> balance, to </a:t>
            </a:r>
            <a:r>
              <a:rPr lang="fr-BE" baseline="0" dirty="0" err="1" smtClean="0"/>
              <a:t>different</a:t>
            </a:r>
            <a:r>
              <a:rPr lang="fr-BE" baseline="0" dirty="0" smtClean="0"/>
              <a:t> </a:t>
            </a:r>
            <a:r>
              <a:rPr lang="fr-BE" baseline="0" dirty="0" err="1" smtClean="0"/>
              <a:t>uterine</a:t>
            </a:r>
            <a:r>
              <a:rPr lang="fr-BE" baseline="0" dirty="0" smtClean="0"/>
              <a:t> </a:t>
            </a:r>
            <a:r>
              <a:rPr lang="fr-BE" baseline="0" dirty="0" err="1" smtClean="0"/>
              <a:t>infectious</a:t>
            </a:r>
            <a:r>
              <a:rPr lang="fr-BE" baseline="0" dirty="0" smtClean="0"/>
              <a:t> </a:t>
            </a:r>
            <a:r>
              <a:rPr lang="fr-BE" baseline="0" dirty="0" err="1" smtClean="0"/>
              <a:t>disease</a:t>
            </a:r>
            <a:r>
              <a:rPr lang="fr-BE" baseline="0" dirty="0" smtClean="0"/>
              <a:t> </a:t>
            </a:r>
            <a:r>
              <a:rPr lang="fr-BE" baseline="0" dirty="0" err="1" smtClean="0"/>
              <a:t>like</a:t>
            </a:r>
            <a:r>
              <a:rPr lang="fr-BE" baseline="0" dirty="0" smtClean="0"/>
              <a:t> </a:t>
            </a:r>
            <a:r>
              <a:rPr lang="fr-BE" baseline="0" dirty="0" err="1" smtClean="0"/>
              <a:t>clinical</a:t>
            </a:r>
            <a:r>
              <a:rPr lang="fr-BE" baseline="0" dirty="0" smtClean="0"/>
              <a:t> and </a:t>
            </a:r>
            <a:r>
              <a:rPr lang="fr-BE" baseline="0" dirty="0" err="1" smtClean="0"/>
              <a:t>subclinical</a:t>
            </a:r>
            <a:r>
              <a:rPr lang="fr-BE" baseline="0" dirty="0" smtClean="0"/>
              <a:t> </a:t>
            </a:r>
            <a:r>
              <a:rPr lang="fr-BE" baseline="0" dirty="0" err="1" smtClean="0"/>
              <a:t>endometritis</a:t>
            </a:r>
            <a:r>
              <a:rPr lang="fr-BE" baseline="0" dirty="0" smtClean="0"/>
              <a:t>, </a:t>
            </a:r>
            <a:r>
              <a:rPr lang="fr-BE" baseline="0" dirty="0" err="1" smtClean="0"/>
              <a:t>pyometra</a:t>
            </a:r>
            <a:r>
              <a:rPr lang="fr-BE" baseline="0" dirty="0" smtClean="0"/>
              <a:t>, </a:t>
            </a:r>
            <a:r>
              <a:rPr lang="fr-BE" baseline="0" dirty="0" err="1" smtClean="0"/>
              <a:t>uterine</a:t>
            </a:r>
            <a:r>
              <a:rPr lang="fr-BE" baseline="0" dirty="0" smtClean="0"/>
              <a:t> involution </a:t>
            </a:r>
            <a:r>
              <a:rPr lang="fr-BE" baseline="0" dirty="0" err="1" smtClean="0"/>
              <a:t>delay</a:t>
            </a:r>
            <a:r>
              <a:rPr lang="fr-BE" baseline="0" dirty="0" smtClean="0"/>
              <a:t>, </a:t>
            </a:r>
            <a:r>
              <a:rPr lang="fr-BE" baseline="0" dirty="0" err="1" smtClean="0"/>
              <a:t>anoestru</a:t>
            </a:r>
            <a:r>
              <a:rPr lang="fr-BE" baseline="0" dirty="0" smtClean="0"/>
              <a:t>, </a:t>
            </a:r>
            <a:r>
              <a:rPr lang="fr-BE" baseline="0" dirty="0" err="1" smtClean="0"/>
              <a:t>mastitis</a:t>
            </a:r>
            <a:r>
              <a:rPr lang="fr-BE" baseline="0" dirty="0" smtClean="0"/>
              <a:t>, </a:t>
            </a:r>
            <a:r>
              <a:rPr lang="fr-BE" baseline="0" dirty="0" err="1" smtClean="0"/>
              <a:t>lameness</a:t>
            </a:r>
            <a:r>
              <a:rPr lang="fr-BE" baseline="0" dirty="0" smtClean="0"/>
              <a:t> or last but not least anoestrus </a:t>
            </a:r>
            <a:r>
              <a:rPr lang="fr-BE" baseline="0" dirty="0" err="1" smtClean="0"/>
              <a:t>i.e</a:t>
            </a:r>
            <a:r>
              <a:rPr lang="fr-BE" baseline="0" dirty="0" smtClean="0"/>
              <a:t>; </a:t>
            </a:r>
            <a:r>
              <a:rPr lang="fr-BE" baseline="0" dirty="0" err="1" smtClean="0"/>
              <a:t>this</a:t>
            </a:r>
            <a:r>
              <a:rPr lang="fr-BE" baseline="0" dirty="0" smtClean="0"/>
              <a:t> </a:t>
            </a:r>
            <a:r>
              <a:rPr lang="fr-BE" baseline="0" dirty="0" err="1" smtClean="0"/>
              <a:t>failure</a:t>
            </a:r>
            <a:r>
              <a:rPr lang="fr-BE" baseline="0" dirty="0" smtClean="0"/>
              <a:t> to </a:t>
            </a:r>
            <a:r>
              <a:rPr lang="fr-BE" baseline="0" dirty="0" err="1" smtClean="0"/>
              <a:t>resume</a:t>
            </a:r>
            <a:r>
              <a:rPr lang="fr-BE" baseline="0" dirty="0" smtClean="0"/>
              <a:t> a </a:t>
            </a:r>
            <a:r>
              <a:rPr lang="fr-BE" baseline="0" dirty="0" err="1" smtClean="0"/>
              <a:t>cyclic</a:t>
            </a:r>
            <a:r>
              <a:rPr lang="fr-BE" baseline="0" dirty="0" smtClean="0"/>
              <a:t> </a:t>
            </a:r>
            <a:r>
              <a:rPr lang="fr-BE" baseline="0" dirty="0" err="1" smtClean="0"/>
              <a:t>ovarian</a:t>
            </a:r>
            <a:r>
              <a:rPr lang="fr-BE" baseline="0" dirty="0" smtClean="0"/>
              <a:t> </a:t>
            </a:r>
            <a:r>
              <a:rPr lang="fr-BE" baseline="0" dirty="0" err="1" smtClean="0"/>
              <a:t>activity</a:t>
            </a:r>
            <a:r>
              <a:rPr lang="fr-BE" baseline="0" dirty="0" smtClean="0"/>
              <a:t>. All </a:t>
            </a:r>
            <a:r>
              <a:rPr lang="fr-BE" baseline="0" dirty="0" err="1" smtClean="0"/>
              <a:t>these</a:t>
            </a:r>
            <a:r>
              <a:rPr lang="fr-BE" baseline="0" dirty="0" smtClean="0"/>
              <a:t> pathologies </a:t>
            </a:r>
            <a:r>
              <a:rPr lang="fr-BE" baseline="0" dirty="0" err="1" smtClean="0"/>
              <a:t>interact</a:t>
            </a:r>
            <a:r>
              <a:rPr lang="fr-BE" baseline="0" dirty="0" smtClean="0"/>
              <a:t> </a:t>
            </a:r>
            <a:r>
              <a:rPr lang="fr-BE" baseline="0" dirty="0" err="1" smtClean="0"/>
              <a:t>with</a:t>
            </a:r>
            <a:r>
              <a:rPr lang="fr-BE" baseline="0" dirty="0" smtClean="0"/>
              <a:t> one </a:t>
            </a:r>
            <a:r>
              <a:rPr lang="fr-BE" baseline="0" dirty="0" err="1" smtClean="0"/>
              <a:t>another</a:t>
            </a:r>
            <a:r>
              <a:rPr lang="fr-BE" baseline="0" dirty="0" smtClean="0"/>
              <a:t>. </a:t>
            </a:r>
          </a:p>
          <a:p>
            <a:endParaRPr lang="fr-BE" baseline="0" dirty="0" smtClean="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10</a:t>
            </a:fld>
            <a:endParaRPr lang="fr-BE"/>
          </a:p>
        </p:txBody>
      </p:sp>
    </p:spTree>
    <p:extLst>
      <p:ext uri="{BB962C8B-B14F-4D97-AF65-F5344CB8AC3E}">
        <p14:creationId xmlns:p14="http://schemas.microsoft.com/office/powerpoint/2010/main" val="2780862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dirty="0" smtClean="0">
                <a:solidFill>
                  <a:schemeClr val="bg2"/>
                </a:solidFill>
                <a:latin typeface="Arial Narrow" panose="020B0606020202030204" pitchFamily="34" charset="0"/>
              </a:rPr>
              <a:t>To </a:t>
            </a:r>
            <a:r>
              <a:rPr lang="fr-BE" sz="1200" dirty="0" err="1" smtClean="0">
                <a:solidFill>
                  <a:schemeClr val="bg2"/>
                </a:solidFill>
                <a:latin typeface="Arial Narrow" panose="020B0606020202030204" pitchFamily="34" charset="0"/>
              </a:rPr>
              <a:t>define</a:t>
            </a:r>
            <a:r>
              <a:rPr lang="fr-BE" sz="1200" dirty="0" smtClean="0">
                <a:solidFill>
                  <a:schemeClr val="bg2"/>
                </a:solidFill>
                <a:latin typeface="Arial Narrow" panose="020B0606020202030204" pitchFamily="34" charset="0"/>
              </a:rPr>
              <a:t> as </a:t>
            </a:r>
            <a:r>
              <a:rPr lang="fr-BE" sz="1200" dirty="0" err="1" smtClean="0">
                <a:solidFill>
                  <a:schemeClr val="bg2"/>
                </a:solidFill>
                <a:latin typeface="Arial Narrow" panose="020B0606020202030204" pitchFamily="34" charset="0"/>
              </a:rPr>
              <a:t>precisely</a:t>
            </a:r>
            <a:r>
              <a:rPr lang="fr-BE" sz="1200" dirty="0" smtClean="0">
                <a:solidFill>
                  <a:schemeClr val="bg2"/>
                </a:solidFill>
                <a:latin typeface="Arial Narrow" panose="020B0606020202030204" pitchFamily="34" charset="0"/>
              </a:rPr>
              <a:t> as possible the </a:t>
            </a:r>
            <a:r>
              <a:rPr lang="fr-BE" sz="1200" dirty="0" err="1" smtClean="0">
                <a:solidFill>
                  <a:schemeClr val="bg2"/>
                </a:solidFill>
                <a:latin typeface="Arial Narrow" panose="020B0606020202030204" pitchFamily="34" charset="0"/>
              </a:rPr>
              <a:t>different</a:t>
            </a:r>
            <a:r>
              <a:rPr lang="fr-BE" sz="1200" dirty="0" smtClean="0">
                <a:solidFill>
                  <a:schemeClr val="bg2"/>
                </a:solidFill>
                <a:latin typeface="Arial Narrow" panose="020B0606020202030204" pitchFamily="34" charset="0"/>
              </a:rPr>
              <a:t> pathologies </a:t>
            </a:r>
            <a:r>
              <a:rPr lang="fr-BE" sz="1200" dirty="0" err="1" smtClean="0">
                <a:solidFill>
                  <a:schemeClr val="bg2"/>
                </a:solidFill>
                <a:latin typeface="Arial Narrow" panose="020B0606020202030204" pitchFamily="34" charset="0"/>
              </a:rPr>
              <a:t>is</a:t>
            </a:r>
            <a:r>
              <a:rPr lang="fr-BE" sz="1200" dirty="0" smtClean="0">
                <a:solidFill>
                  <a:schemeClr val="bg2"/>
                </a:solidFill>
                <a:latin typeface="Arial Narrow" panose="020B0606020202030204" pitchFamily="34" charset="0"/>
              </a:rPr>
              <a:t> important to use the best </a:t>
            </a:r>
            <a:r>
              <a:rPr lang="fr-BE" sz="1200" dirty="0" err="1" smtClean="0">
                <a:solidFill>
                  <a:schemeClr val="bg2"/>
                </a:solidFill>
                <a:latin typeface="Arial Narrow" panose="020B0606020202030204" pitchFamily="34" charset="0"/>
              </a:rPr>
              <a:t>method</a:t>
            </a:r>
            <a:r>
              <a:rPr lang="fr-BE" sz="1200" dirty="0" smtClean="0">
                <a:solidFill>
                  <a:schemeClr val="bg2"/>
                </a:solidFill>
                <a:latin typeface="Arial Narrow" panose="020B0606020202030204" pitchFamily="34" charset="0"/>
              </a:rPr>
              <a:t> of </a:t>
            </a:r>
            <a:r>
              <a:rPr lang="fr-BE" sz="1200" dirty="0" err="1" smtClean="0">
                <a:solidFill>
                  <a:schemeClr val="bg2"/>
                </a:solidFill>
                <a:latin typeface="Arial Narrow" panose="020B0606020202030204" pitchFamily="34" charset="0"/>
              </a:rPr>
              <a:t>diagnosis</a:t>
            </a:r>
            <a:r>
              <a:rPr lang="fr-BE" sz="1200" dirty="0" smtClean="0">
                <a:solidFill>
                  <a:schemeClr val="bg2"/>
                </a:solidFill>
                <a:latin typeface="Arial Narrow" panose="020B0606020202030204" pitchFamily="34" charset="0"/>
              </a:rPr>
              <a:t>, to </a:t>
            </a:r>
            <a:r>
              <a:rPr lang="fr-BE" sz="1200" dirty="0" err="1" smtClean="0">
                <a:solidFill>
                  <a:schemeClr val="bg2"/>
                </a:solidFill>
                <a:latin typeface="Arial Narrow" panose="020B0606020202030204" pitchFamily="34" charset="0"/>
              </a:rPr>
              <a:t>make</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comparisons</a:t>
            </a:r>
            <a:r>
              <a:rPr lang="fr-BE" sz="1200" dirty="0" smtClean="0">
                <a:solidFill>
                  <a:schemeClr val="bg2"/>
                </a:solidFill>
                <a:latin typeface="Arial Narrow" panose="020B0606020202030204" pitchFamily="34" charset="0"/>
              </a:rPr>
              <a:t> of </a:t>
            </a:r>
            <a:r>
              <a:rPr lang="fr-BE" sz="1200" dirty="0" err="1" smtClean="0">
                <a:solidFill>
                  <a:schemeClr val="bg2"/>
                </a:solidFill>
                <a:latin typeface="Arial Narrow" panose="020B0606020202030204" pitchFamily="34" charset="0"/>
              </a:rPr>
              <a:t>prevalence</a:t>
            </a:r>
            <a:r>
              <a:rPr lang="fr-BE" sz="1200" dirty="0" smtClean="0">
                <a:solidFill>
                  <a:schemeClr val="bg2"/>
                </a:solidFill>
                <a:latin typeface="Arial Narrow" panose="020B0606020202030204" pitchFamily="34" charset="0"/>
              </a:rPr>
              <a:t> of the </a:t>
            </a:r>
            <a:r>
              <a:rPr lang="fr-BE" sz="1200" dirty="0" err="1" smtClean="0">
                <a:solidFill>
                  <a:schemeClr val="bg2"/>
                </a:solidFill>
                <a:latin typeface="Arial Narrow" panose="020B0606020202030204" pitchFamily="34" charset="0"/>
              </a:rPr>
              <a:t>different</a:t>
            </a:r>
            <a:r>
              <a:rPr lang="fr-BE" sz="1200" dirty="0" smtClean="0">
                <a:solidFill>
                  <a:schemeClr val="bg2"/>
                </a:solidFill>
                <a:latin typeface="Arial Narrow" panose="020B0606020202030204" pitchFamily="34" charset="0"/>
              </a:rPr>
              <a:t> pathologies,</a:t>
            </a:r>
            <a:r>
              <a:rPr lang="fr-BE" sz="1200" baseline="0" dirty="0" smtClean="0">
                <a:solidFill>
                  <a:schemeClr val="bg2"/>
                </a:solidFill>
                <a:latin typeface="Arial Narrow" panose="020B0606020202030204" pitchFamily="34" charset="0"/>
              </a:rPr>
              <a:t> </a:t>
            </a:r>
            <a:r>
              <a:rPr lang="fr-BE" sz="1200" dirty="0" smtClean="0">
                <a:solidFill>
                  <a:schemeClr val="bg2"/>
                </a:solidFill>
                <a:latin typeface="Arial Narrow" panose="020B0606020202030204" pitchFamily="34" charset="0"/>
              </a:rPr>
              <a:t>to </a:t>
            </a:r>
            <a:r>
              <a:rPr lang="fr-BE" sz="1200" dirty="0" err="1" smtClean="0">
                <a:solidFill>
                  <a:schemeClr val="bg2"/>
                </a:solidFill>
                <a:latin typeface="Arial Narrow" panose="020B0606020202030204" pitchFamily="34" charset="0"/>
              </a:rPr>
              <a:t>understand</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their</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risk</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factors</a:t>
            </a:r>
            <a:r>
              <a:rPr lang="fr-BE" sz="1200" dirty="0" smtClean="0">
                <a:solidFill>
                  <a:schemeClr val="bg2"/>
                </a:solidFill>
                <a:latin typeface="Arial Narrow" panose="020B0606020202030204" pitchFamily="34" charset="0"/>
              </a:rPr>
              <a:t> and </a:t>
            </a:r>
            <a:r>
              <a:rPr lang="fr-BE" sz="1200" dirty="0" err="1" smtClean="0">
                <a:solidFill>
                  <a:schemeClr val="bg2"/>
                </a:solidFill>
                <a:latin typeface="Arial Narrow" panose="020B0606020202030204" pitchFamily="34" charset="0"/>
              </a:rPr>
              <a:t>finally</a:t>
            </a:r>
            <a:r>
              <a:rPr lang="fr-BE" sz="1200" dirty="0" smtClean="0">
                <a:solidFill>
                  <a:schemeClr val="bg2"/>
                </a:solidFill>
                <a:latin typeface="Arial Narrow" panose="020B0606020202030204" pitchFamily="34" charset="0"/>
              </a:rPr>
              <a:t> to </a:t>
            </a:r>
            <a:r>
              <a:rPr lang="fr-BE" sz="1200" dirty="0" err="1" smtClean="0">
                <a:solidFill>
                  <a:schemeClr val="bg2"/>
                </a:solidFill>
                <a:latin typeface="Arial Narrow" panose="020B0606020202030204" pitchFamily="34" charset="0"/>
              </a:rPr>
              <a:t>evaluate</a:t>
            </a:r>
            <a:r>
              <a:rPr lang="fr-BE" sz="1200" dirty="0" smtClean="0">
                <a:solidFill>
                  <a:schemeClr val="bg2"/>
                </a:solidFill>
                <a:latin typeface="Arial Narrow" panose="020B0606020202030204" pitchFamily="34" charset="0"/>
              </a:rPr>
              <a:t> the </a:t>
            </a:r>
            <a:r>
              <a:rPr lang="fr-BE" sz="1200" dirty="0" err="1" smtClean="0">
                <a:solidFill>
                  <a:schemeClr val="bg2"/>
                </a:solidFill>
                <a:latin typeface="Arial Narrow" panose="020B0606020202030204" pitchFamily="34" charset="0"/>
              </a:rPr>
              <a:t>effect</a:t>
            </a:r>
            <a:r>
              <a:rPr lang="fr-BE" sz="1200" dirty="0" smtClean="0">
                <a:solidFill>
                  <a:schemeClr val="bg2"/>
                </a:solidFill>
                <a:latin typeface="Arial Narrow" panose="020B0606020202030204" pitchFamily="34" charset="0"/>
              </a:rPr>
              <a:t> of </a:t>
            </a:r>
            <a:r>
              <a:rPr lang="fr-BE" sz="1200" dirty="0" err="1" smtClean="0">
                <a:solidFill>
                  <a:schemeClr val="bg2"/>
                </a:solidFill>
                <a:latin typeface="Arial Narrow" panose="020B0606020202030204" pitchFamily="34" charset="0"/>
              </a:rPr>
              <a:t>their</a:t>
            </a:r>
            <a:r>
              <a:rPr lang="fr-BE" sz="1200" baseline="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treatments</a:t>
            </a:r>
            <a:r>
              <a:rPr lang="fr-BE" sz="1200" dirty="0" smtClean="0">
                <a:solidFill>
                  <a:schemeClr val="bg2"/>
                </a:solidFill>
                <a:latin typeface="Arial Narrow" panose="020B0606020202030204" pitchFamily="34" charset="0"/>
              </a:rPr>
              <a:t>. </a:t>
            </a:r>
          </a:p>
          <a:p>
            <a:r>
              <a:rPr lang="fr-BE" sz="1200" dirty="0" smtClean="0">
                <a:solidFill>
                  <a:schemeClr val="bg2"/>
                </a:solidFill>
                <a:latin typeface="Arial Narrow" panose="020B0606020202030204" pitchFamily="34" charset="0"/>
              </a:rPr>
              <a:t>The </a:t>
            </a:r>
            <a:r>
              <a:rPr lang="fr-BE" sz="1200" dirty="0" err="1" smtClean="0">
                <a:solidFill>
                  <a:schemeClr val="bg2"/>
                </a:solidFill>
                <a:latin typeface="Arial Narrow" panose="020B0606020202030204" pitchFamily="34" charset="0"/>
              </a:rPr>
              <a:t>term</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dystocia</a:t>
            </a:r>
            <a:r>
              <a:rPr lang="fr-BE" sz="1200" dirty="0" smtClean="0">
                <a:solidFill>
                  <a:schemeClr val="bg2"/>
                </a:solidFill>
                <a:latin typeface="Arial Narrow" panose="020B0606020202030204" pitchFamily="34" charset="0"/>
              </a:rPr>
              <a:t> </a:t>
            </a:r>
            <a:r>
              <a:rPr lang="fr-BE" sz="1200" dirty="0" err="1" smtClean="0">
                <a:solidFill>
                  <a:schemeClr val="bg2"/>
                </a:solidFill>
                <a:latin typeface="Arial Narrow" panose="020B0606020202030204" pitchFamily="34" charset="0"/>
              </a:rPr>
              <a:t>from</a:t>
            </a:r>
            <a:r>
              <a:rPr lang="fr-BE" sz="1200" dirty="0" smtClean="0">
                <a:solidFill>
                  <a:schemeClr val="bg2"/>
                </a:solidFill>
                <a:latin typeface="Arial Narrow" panose="020B0606020202030204" pitchFamily="34" charset="0"/>
              </a:rPr>
              <a:t> Greek</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dys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meaning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difficult</a:t>
            </a:r>
            <a:r>
              <a:rPr lang="fr-BE" sz="1200" baseline="0" dirty="0" smtClean="0">
                <a:solidFill>
                  <a:schemeClr val="bg2"/>
                </a:solidFill>
                <a:latin typeface="Arial Narrow" panose="020B0606020202030204" pitchFamily="34" charset="0"/>
              </a:rPr>
              <a:t> and </a:t>
            </a:r>
            <a:r>
              <a:rPr lang="fr-BE" sz="1200" baseline="0" dirty="0" err="1" smtClean="0">
                <a:solidFill>
                  <a:schemeClr val="bg2"/>
                </a:solidFill>
                <a:latin typeface="Arial Narrow" panose="020B0606020202030204" pitchFamily="34" charset="0"/>
              </a:rPr>
              <a:t>tokos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meaning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birth</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may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be</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defined</a:t>
            </a:r>
            <a:r>
              <a:rPr lang="fr-BE" sz="1200" baseline="0" dirty="0" smtClean="0">
                <a:solidFill>
                  <a:schemeClr val="bg2"/>
                </a:solidFill>
                <a:latin typeface="Arial Narrow" panose="020B0606020202030204" pitchFamily="34" charset="0"/>
              </a:rPr>
              <a:t> as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difficulty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resulting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from</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prolonged</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spontaneous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necessiting</a:t>
            </a:r>
            <a:r>
              <a:rPr lang="fr-BE" sz="1200" baseline="0" dirty="0" smtClean="0">
                <a:solidFill>
                  <a:schemeClr val="bg2"/>
                </a:solidFill>
                <a:latin typeface="Arial Narrow" panose="020B0606020202030204" pitchFamily="34" charset="0"/>
              </a:rPr>
              <a:t> a non </a:t>
            </a:r>
            <a:r>
              <a:rPr lang="fr-BE" sz="1200" baseline="0" dirty="0" err="1" smtClean="0">
                <a:solidFill>
                  <a:schemeClr val="bg2"/>
                </a:solidFill>
                <a:latin typeface="Arial Narrow" panose="020B0606020202030204" pitchFamily="34" charset="0"/>
              </a:rPr>
              <a:t>surgical</a:t>
            </a:r>
            <a:r>
              <a:rPr lang="fr-BE" sz="1200" baseline="0" dirty="0" smtClean="0">
                <a:solidFill>
                  <a:schemeClr val="bg2"/>
                </a:solidFill>
                <a:latin typeface="Arial Narrow" panose="020B0606020202030204" pitchFamily="34" charset="0"/>
              </a:rPr>
              <a:t> or a </a:t>
            </a:r>
            <a:r>
              <a:rPr lang="fr-BE" sz="1200" baseline="0" dirty="0" err="1" smtClean="0">
                <a:solidFill>
                  <a:schemeClr val="bg2"/>
                </a:solidFill>
                <a:latin typeface="Arial Narrow" panose="020B0606020202030204" pitchFamily="34" charset="0"/>
              </a:rPr>
              <a:t>surgical</a:t>
            </a:r>
            <a:r>
              <a:rPr lang="fr-BE" sz="1200" baseline="0" dirty="0" smtClean="0">
                <a:solidFill>
                  <a:schemeClr val="bg2"/>
                </a:solidFill>
                <a:latin typeface="Arial Narrow" panose="020B0606020202030204" pitchFamily="34" charset="0"/>
              </a:rPr>
              <a:t> (C-section) assistance to pull out the calf. </a:t>
            </a:r>
            <a:r>
              <a:rPr lang="fr-BE" sz="1200" baseline="0" dirty="0" err="1" smtClean="0">
                <a:solidFill>
                  <a:schemeClr val="bg2"/>
                </a:solidFill>
                <a:latin typeface="Arial Narrow" panose="020B0606020202030204" pitchFamily="34" charset="0"/>
              </a:rPr>
              <a:t>Conversely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eutocia</a:t>
            </a:r>
            <a:r>
              <a:rPr lang="fr-BE" sz="1200" baseline="0" dirty="0" smtClean="0">
                <a:solidFill>
                  <a:schemeClr val="bg2"/>
                </a:solidFill>
                <a:latin typeface="Arial Narrow" panose="020B0606020202030204" pitchFamily="34" charset="0"/>
              </a:rPr>
              <a:t> or normal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may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be</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defined</a:t>
            </a:r>
            <a:r>
              <a:rPr lang="fr-BE" sz="1200" baseline="0" dirty="0" smtClean="0">
                <a:solidFill>
                  <a:schemeClr val="bg2"/>
                </a:solidFill>
                <a:latin typeface="Arial Narrow" panose="020B0606020202030204" pitchFamily="34" charset="0"/>
              </a:rPr>
              <a:t> as a </a:t>
            </a:r>
            <a:r>
              <a:rPr lang="fr-BE" sz="1200" baseline="0" dirty="0" err="1" smtClean="0">
                <a:solidFill>
                  <a:schemeClr val="bg2"/>
                </a:solidFill>
                <a:latin typeface="Arial Narrow" panose="020B0606020202030204" pitchFamily="34" charset="0"/>
              </a:rPr>
              <a:t>spontaneous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of normal duration. </a:t>
            </a:r>
            <a:r>
              <a:rPr lang="fr-BE" sz="1200" baseline="0" dirty="0" err="1" smtClean="0">
                <a:solidFill>
                  <a:schemeClr val="bg2"/>
                </a:solidFill>
                <a:latin typeface="Arial Narrow" panose="020B0606020202030204" pitchFamily="34" charset="0"/>
              </a:rPr>
              <a:t>Taking</a:t>
            </a:r>
            <a:r>
              <a:rPr lang="fr-BE" sz="1200" baseline="0" dirty="0" smtClean="0">
                <a:solidFill>
                  <a:schemeClr val="bg2"/>
                </a:solidFill>
                <a:latin typeface="Arial Narrow" panose="020B0606020202030204" pitchFamily="34" charset="0"/>
              </a:rPr>
              <a:t> the </a:t>
            </a:r>
            <a:r>
              <a:rPr lang="fr-BE" sz="1200" baseline="0" dirty="0" err="1" smtClean="0">
                <a:solidFill>
                  <a:schemeClr val="bg2"/>
                </a:solidFill>
                <a:latin typeface="Arial Narrow" panose="020B0606020202030204" pitchFamily="34" charset="0"/>
              </a:rPr>
              <a:t>appearance</a:t>
            </a:r>
            <a:r>
              <a:rPr lang="fr-BE" sz="1200" baseline="0" dirty="0" smtClean="0">
                <a:solidFill>
                  <a:schemeClr val="bg2"/>
                </a:solidFill>
                <a:latin typeface="Arial Narrow" panose="020B0606020202030204" pitchFamily="34" charset="0"/>
              </a:rPr>
              <a:t> of the </a:t>
            </a:r>
            <a:r>
              <a:rPr lang="fr-BE" sz="1200" baseline="0" dirty="0" err="1" smtClean="0">
                <a:solidFill>
                  <a:schemeClr val="bg2"/>
                </a:solidFill>
                <a:latin typeface="Arial Narrow" panose="020B0606020202030204" pitchFamily="34" charset="0"/>
              </a:rPr>
              <a:t>amnion</a:t>
            </a:r>
            <a:r>
              <a:rPr lang="fr-BE" sz="1200" baseline="0" dirty="0" smtClean="0">
                <a:solidFill>
                  <a:schemeClr val="bg2"/>
                </a:solidFill>
                <a:latin typeface="Arial Narrow" panose="020B0606020202030204" pitchFamily="34" charset="0"/>
              </a:rPr>
              <a:t> as the time of </a:t>
            </a:r>
            <a:r>
              <a:rPr lang="fr-BE" sz="1200" baseline="0" dirty="0" err="1" smtClean="0">
                <a:solidFill>
                  <a:schemeClr val="bg2"/>
                </a:solidFill>
                <a:latin typeface="Arial Narrow" panose="020B0606020202030204" pitchFamily="34" charset="0"/>
              </a:rPr>
              <a:t>onset</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calving</a:t>
            </a:r>
            <a:r>
              <a:rPr lang="fr-BE" sz="1200" baseline="0" dirty="0" smtClean="0">
                <a:solidFill>
                  <a:schemeClr val="bg2"/>
                </a:solidFill>
                <a:latin typeface="Arial Narrow" panose="020B0606020202030204" pitchFamily="34" charset="0"/>
              </a:rPr>
              <a:t> (stage </a:t>
            </a:r>
            <a:r>
              <a:rPr lang="fr-BE" sz="1200" baseline="0" dirty="0" err="1" smtClean="0">
                <a:solidFill>
                  <a:schemeClr val="bg2"/>
                </a:solidFill>
                <a:latin typeface="Arial Narrow" panose="020B0606020202030204" pitchFamily="34" charset="0"/>
              </a:rPr>
              <a:t>two</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normally</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takes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between</a:t>
            </a:r>
            <a:r>
              <a:rPr lang="fr-BE" sz="1200" baseline="0" dirty="0" smtClean="0">
                <a:solidFill>
                  <a:schemeClr val="bg2"/>
                </a:solidFill>
                <a:latin typeface="Arial Narrow" panose="020B0606020202030204" pitchFamily="34" charset="0"/>
              </a:rPr>
              <a:t> 30 minutes and 4 </a:t>
            </a:r>
            <a:r>
              <a:rPr lang="fr-BE" sz="1200" baseline="0" dirty="0" err="1" smtClean="0">
                <a:solidFill>
                  <a:schemeClr val="bg2"/>
                </a:solidFill>
                <a:latin typeface="Arial Narrow" panose="020B0606020202030204" pitchFamily="34" charset="0"/>
              </a:rPr>
              <a:t>hours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with</a:t>
            </a:r>
            <a:r>
              <a:rPr lang="fr-BE" sz="1200" baseline="0" dirty="0" smtClean="0">
                <a:solidFill>
                  <a:schemeClr val="bg2"/>
                </a:solidFill>
                <a:latin typeface="Arial Narrow" panose="020B0606020202030204" pitchFamily="34" charset="0"/>
              </a:rPr>
              <a:t> an </a:t>
            </a:r>
            <a:r>
              <a:rPr lang="fr-BE" sz="1200" baseline="0" dirty="0" err="1" smtClean="0">
                <a:solidFill>
                  <a:schemeClr val="bg2"/>
                </a:solidFill>
                <a:latin typeface="Arial Narrow" panose="020B0606020202030204" pitchFamily="34" charset="0"/>
              </a:rPr>
              <a:t>average</a:t>
            </a:r>
            <a:r>
              <a:rPr lang="fr-BE" sz="1200" baseline="0" dirty="0" smtClean="0">
                <a:solidFill>
                  <a:schemeClr val="bg2"/>
                </a:solidFill>
                <a:latin typeface="Arial Narrow" panose="020B0606020202030204" pitchFamily="34" charset="0"/>
              </a:rPr>
              <a:t> duration of 70 min </a:t>
            </a:r>
            <a:r>
              <a:rPr lang="fr-BE" sz="1200" baseline="0" dirty="0" err="1" smtClean="0">
                <a:solidFill>
                  <a:schemeClr val="bg2"/>
                </a:solidFill>
                <a:latin typeface="Arial Narrow" panose="020B0606020202030204" pitchFamily="34" charset="0"/>
              </a:rPr>
              <a:t>being</a:t>
            </a:r>
            <a:r>
              <a:rPr lang="fr-BE" sz="1200" baseline="0" dirty="0" smtClean="0">
                <a:solidFill>
                  <a:schemeClr val="bg2"/>
                </a:solidFill>
                <a:latin typeface="Arial Narrow" panose="020B0606020202030204" pitchFamily="34" charset="0"/>
              </a:rPr>
              <a:t> longer in </a:t>
            </a:r>
            <a:r>
              <a:rPr lang="fr-BE" sz="1200" baseline="0" dirty="0" err="1" smtClean="0">
                <a:solidFill>
                  <a:schemeClr val="bg2"/>
                </a:solidFill>
                <a:latin typeface="Arial Narrow" panose="020B0606020202030204" pitchFamily="34" charset="0"/>
              </a:rPr>
              <a:t>heifers</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than</a:t>
            </a:r>
            <a:r>
              <a:rPr lang="fr-BE" sz="1200" baseline="0" dirty="0" smtClean="0">
                <a:solidFill>
                  <a:schemeClr val="bg2"/>
                </a:solidFill>
                <a:latin typeface="Arial Narrow" panose="020B0606020202030204" pitchFamily="34" charset="0"/>
              </a:rPr>
              <a:t> in </a:t>
            </a:r>
            <a:r>
              <a:rPr lang="fr-BE" sz="1200" baseline="0" dirty="0" err="1" smtClean="0">
                <a:solidFill>
                  <a:schemeClr val="bg2"/>
                </a:solidFill>
                <a:latin typeface="Arial Narrow" panose="020B0606020202030204" pitchFamily="34" charset="0"/>
              </a:rPr>
              <a:t>cows</a:t>
            </a:r>
            <a:r>
              <a:rPr lang="fr-BE" sz="1200" baseline="0" dirty="0" smtClean="0">
                <a:solidFill>
                  <a:schemeClr val="bg2"/>
                </a:solidFill>
                <a:latin typeface="Arial Narrow" panose="020B0606020202030204" pitchFamily="34" charset="0"/>
              </a:rPr>
              <a:t>. Most of causes (70 %) of </a:t>
            </a:r>
            <a:r>
              <a:rPr lang="fr-BE" sz="1200" baseline="0" dirty="0" err="1" smtClean="0">
                <a:solidFill>
                  <a:schemeClr val="bg2"/>
                </a:solidFill>
                <a:latin typeface="Arial Narrow" panose="020B0606020202030204" pitchFamily="34" charset="0"/>
              </a:rPr>
              <a:t>dystocia</a:t>
            </a:r>
            <a:r>
              <a:rPr lang="fr-BE" sz="1200" baseline="0" dirty="0" smtClean="0">
                <a:solidFill>
                  <a:schemeClr val="bg2"/>
                </a:solidFill>
                <a:latin typeface="Arial Narrow" panose="020B0606020202030204" pitchFamily="34" charset="0"/>
              </a:rPr>
              <a:t> in the </a:t>
            </a:r>
            <a:r>
              <a:rPr lang="fr-BE" sz="1200" baseline="0" dirty="0" err="1" smtClean="0">
                <a:solidFill>
                  <a:schemeClr val="bg2"/>
                </a:solidFill>
                <a:latin typeface="Arial Narrow" panose="020B0606020202030204" pitchFamily="34" charset="0"/>
              </a:rPr>
              <a:t>cow</a:t>
            </a:r>
            <a:r>
              <a:rPr lang="fr-BE" sz="1200" baseline="0" dirty="0" smtClean="0">
                <a:solidFill>
                  <a:schemeClr val="bg2"/>
                </a:solidFill>
                <a:latin typeface="Arial Narrow" panose="020B0606020202030204" pitchFamily="34" charset="0"/>
              </a:rPr>
              <a:t> </a:t>
            </a:r>
            <a:r>
              <a:rPr lang="fr-BE" sz="1200" dirty="0" smtClean="0">
                <a:solidFill>
                  <a:schemeClr val="bg2"/>
                </a:solidFill>
                <a:latin typeface="Arial Narrow" panose="020B0606020202030204" pitchFamily="34" charset="0"/>
              </a:rPr>
              <a:t> are due to </a:t>
            </a:r>
            <a:r>
              <a:rPr lang="fr-BE" sz="1200" dirty="0" err="1" smtClean="0">
                <a:solidFill>
                  <a:schemeClr val="bg2"/>
                </a:solidFill>
                <a:latin typeface="Arial Narrow" panose="020B0606020202030204" pitchFamily="34" charset="0"/>
              </a:rPr>
              <a:t>fetomaternal</a:t>
            </a:r>
            <a:r>
              <a:rPr lang="fr-BE" sz="1200" dirty="0" smtClean="0">
                <a:solidFill>
                  <a:schemeClr val="bg2"/>
                </a:solidFill>
                <a:latin typeface="Arial Narrow" panose="020B0606020202030204" pitchFamily="34" charset="0"/>
              </a:rPr>
              <a:t> disproportion</a:t>
            </a:r>
            <a:r>
              <a:rPr lang="fr-BE" sz="1200" baseline="0" dirty="0" smtClean="0">
                <a:solidFill>
                  <a:schemeClr val="bg2"/>
                </a:solidFill>
                <a:latin typeface="Arial Narrow" panose="020B0606020202030204" pitchFamily="34" charset="0"/>
              </a:rPr>
              <a:t> and </a:t>
            </a:r>
            <a:r>
              <a:rPr lang="fr-BE" sz="1200" baseline="0" dirty="0" err="1" smtClean="0">
                <a:solidFill>
                  <a:schemeClr val="bg2"/>
                </a:solidFill>
                <a:latin typeface="Arial Narrow" panose="020B0606020202030204" pitchFamily="34" charset="0"/>
              </a:rPr>
              <a:t>abnormal</a:t>
            </a:r>
            <a:r>
              <a:rPr lang="fr-BE" sz="1200" baseline="0" dirty="0" smtClean="0">
                <a:solidFill>
                  <a:schemeClr val="bg2"/>
                </a:solidFill>
                <a:latin typeface="Arial Narrow" panose="020B0606020202030204" pitchFamily="34" charset="0"/>
              </a:rPr>
              <a:t> </a:t>
            </a:r>
            <a:r>
              <a:rPr lang="fr-BE" sz="1200" baseline="0" dirty="0" err="1" smtClean="0">
                <a:solidFill>
                  <a:schemeClr val="bg2"/>
                </a:solidFill>
                <a:latin typeface="Arial Narrow" panose="020B0606020202030204" pitchFamily="34" charset="0"/>
              </a:rPr>
              <a:t>presentations</a:t>
            </a:r>
            <a:r>
              <a:rPr lang="fr-BE" sz="1200" baseline="0" dirty="0" smtClean="0">
                <a:solidFill>
                  <a:schemeClr val="bg2"/>
                </a:solidFill>
                <a:latin typeface="Arial Narrow" panose="020B0606020202030204" pitchFamily="34" charset="0"/>
              </a:rPr>
              <a:t>, positions or postures of the </a:t>
            </a:r>
            <a:r>
              <a:rPr lang="fr-BE" sz="1200" baseline="0" dirty="0" err="1" smtClean="0">
                <a:solidFill>
                  <a:schemeClr val="bg2"/>
                </a:solidFill>
                <a:latin typeface="Arial Narrow" panose="020B0606020202030204" pitchFamily="34" charset="0"/>
              </a:rPr>
              <a:t>fetus</a:t>
            </a:r>
            <a:r>
              <a:rPr lang="fr-BE" sz="1200" baseline="0" dirty="0" smtClean="0">
                <a:solidFill>
                  <a:schemeClr val="bg2"/>
                </a:solidFill>
                <a:latin typeface="Arial Narrow" panose="020B0606020202030204" pitchFamily="34" charset="0"/>
              </a:rPr>
              <a:t>. </a:t>
            </a:r>
            <a:endParaRPr lang="fr-BE" sz="1200" dirty="0" smtClean="0">
              <a:solidFill>
                <a:schemeClr val="bg2"/>
              </a:solidFill>
              <a:latin typeface="Arial Narrow" panose="020B0606020202030204" pitchFamily="34" charset="0"/>
            </a:endParaRP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12</a:t>
            </a:fld>
            <a:endParaRPr lang="fr-BE"/>
          </a:p>
        </p:txBody>
      </p:sp>
    </p:spTree>
    <p:extLst>
      <p:ext uri="{BB962C8B-B14F-4D97-AF65-F5344CB8AC3E}">
        <p14:creationId xmlns:p14="http://schemas.microsoft.com/office/powerpoint/2010/main" val="3398559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In the </a:t>
            </a:r>
            <a:r>
              <a:rPr lang="fr-BE" dirty="0" err="1" smtClean="0"/>
              <a:t>cow</a:t>
            </a:r>
            <a:r>
              <a:rPr lang="fr-BE" dirty="0" smtClean="0"/>
              <a:t>, the placenta </a:t>
            </a:r>
            <a:r>
              <a:rPr lang="fr-BE" dirty="0" err="1" smtClean="0"/>
              <a:t>is</a:t>
            </a:r>
            <a:r>
              <a:rPr lang="fr-BE" dirty="0" smtClean="0"/>
              <a:t> </a:t>
            </a:r>
            <a:r>
              <a:rPr lang="fr-BE" dirty="0" err="1" smtClean="0"/>
              <a:t>expelled</a:t>
            </a:r>
            <a:r>
              <a:rPr lang="fr-BE" dirty="0" smtClean="0"/>
              <a:t> </a:t>
            </a:r>
            <a:r>
              <a:rPr lang="fr-BE" dirty="0" err="1" smtClean="0"/>
              <a:t>during</a:t>
            </a:r>
            <a:r>
              <a:rPr lang="fr-BE" dirty="0" smtClean="0"/>
              <a:t> the phase </a:t>
            </a:r>
            <a:r>
              <a:rPr lang="fr-BE" dirty="0" err="1" smtClean="0"/>
              <a:t>three</a:t>
            </a:r>
            <a:r>
              <a:rPr lang="fr-BE" dirty="0" smtClean="0"/>
              <a:t> of parturition. The </a:t>
            </a:r>
            <a:r>
              <a:rPr lang="fr-BE" dirty="0" err="1" smtClean="0"/>
              <a:t>retention</a:t>
            </a:r>
            <a:r>
              <a:rPr lang="fr-BE" dirty="0" smtClean="0"/>
              <a:t> of the </a:t>
            </a:r>
            <a:r>
              <a:rPr lang="fr-BE" dirty="0" err="1" smtClean="0"/>
              <a:t>placeta</a:t>
            </a:r>
            <a:r>
              <a:rPr lang="fr-BE" dirty="0" smtClean="0"/>
              <a:t> i.e. the </a:t>
            </a:r>
            <a:r>
              <a:rPr lang="fr-BE" dirty="0" err="1" smtClean="0"/>
              <a:t>fetal</a:t>
            </a:r>
            <a:r>
              <a:rPr lang="fr-BE" dirty="0" smtClean="0"/>
              <a:t> membranes </a:t>
            </a:r>
            <a:r>
              <a:rPr lang="fr-BE" dirty="0" err="1" smtClean="0"/>
              <a:t>is</a:t>
            </a:r>
            <a:r>
              <a:rPr lang="fr-BE" dirty="0" smtClean="0"/>
              <a:t> </a:t>
            </a:r>
            <a:r>
              <a:rPr lang="fr-BE" dirty="0" err="1" smtClean="0"/>
              <a:t>defoned</a:t>
            </a:r>
            <a:r>
              <a:rPr lang="fr-BE" dirty="0" smtClean="0"/>
              <a:t> as the </a:t>
            </a:r>
            <a:r>
              <a:rPr lang="fr-BE" dirty="0" err="1" smtClean="0"/>
              <a:t>failure</a:t>
            </a:r>
            <a:r>
              <a:rPr lang="fr-BE" dirty="0" smtClean="0"/>
              <a:t> to </a:t>
            </a:r>
            <a:r>
              <a:rPr lang="fr-BE" dirty="0" err="1" smtClean="0"/>
              <a:t>expel</a:t>
            </a:r>
            <a:r>
              <a:rPr lang="fr-BE" dirty="0" smtClean="0"/>
              <a:t> the </a:t>
            </a:r>
            <a:r>
              <a:rPr lang="fr-BE" dirty="0" err="1" smtClean="0"/>
              <a:t>fetal</a:t>
            </a:r>
            <a:r>
              <a:rPr lang="fr-BE" dirty="0" smtClean="0"/>
              <a:t> membranes </a:t>
            </a:r>
            <a:r>
              <a:rPr lang="fr-BE" dirty="0" err="1" smtClean="0"/>
              <a:t>within</a:t>
            </a:r>
            <a:r>
              <a:rPr lang="fr-BE" dirty="0" smtClean="0"/>
              <a:t> 12, 24 or 48 h </a:t>
            </a:r>
            <a:r>
              <a:rPr lang="fr-BE" dirty="0" err="1" smtClean="0"/>
              <a:t>after</a:t>
            </a:r>
            <a:r>
              <a:rPr lang="fr-BE" dirty="0" smtClean="0"/>
              <a:t> </a:t>
            </a:r>
            <a:r>
              <a:rPr lang="fr-BE" dirty="0" err="1" smtClean="0"/>
              <a:t>calving</a:t>
            </a:r>
            <a:r>
              <a:rPr lang="fr-BE" dirty="0" smtClean="0"/>
              <a:t>. Most of the </a:t>
            </a:r>
            <a:r>
              <a:rPr lang="fr-BE" dirty="0" err="1" smtClean="0"/>
              <a:t>authors</a:t>
            </a:r>
            <a:r>
              <a:rPr lang="fr-BE" dirty="0" smtClean="0"/>
              <a:t> </a:t>
            </a:r>
            <a:r>
              <a:rPr lang="fr-BE" dirty="0" err="1" smtClean="0"/>
              <a:t>consider</a:t>
            </a:r>
            <a:r>
              <a:rPr lang="fr-BE" baseline="0" dirty="0" smtClean="0"/>
              <a:t> a </a:t>
            </a:r>
            <a:r>
              <a:rPr lang="fr-BE" baseline="0" dirty="0" err="1" smtClean="0"/>
              <a:t>period</a:t>
            </a:r>
            <a:r>
              <a:rPr lang="fr-BE" baseline="0" dirty="0" smtClean="0"/>
              <a:t> of 24 </a:t>
            </a:r>
            <a:r>
              <a:rPr lang="fr-BE" baseline="0" dirty="0" err="1" smtClean="0"/>
              <a:t>hours</a:t>
            </a:r>
            <a:r>
              <a:rPr lang="fr-BE" baseline="0" dirty="0" smtClean="0"/>
              <a:t>. The </a:t>
            </a:r>
            <a:r>
              <a:rPr lang="fr-BE" baseline="0" dirty="0" err="1" smtClean="0"/>
              <a:t>process</a:t>
            </a:r>
            <a:r>
              <a:rPr lang="fr-BE" baseline="0" dirty="0" smtClean="0"/>
              <a:t> of expulsion </a:t>
            </a:r>
            <a:r>
              <a:rPr lang="fr-BE" baseline="0" dirty="0" err="1" smtClean="0"/>
              <a:t>also</a:t>
            </a:r>
            <a:r>
              <a:rPr lang="fr-BE" baseline="0" dirty="0" smtClean="0"/>
              <a:t> </a:t>
            </a:r>
            <a:r>
              <a:rPr lang="fr-BE" baseline="0" dirty="0" err="1" smtClean="0"/>
              <a:t>called</a:t>
            </a:r>
            <a:r>
              <a:rPr lang="fr-BE" baseline="0" dirty="0" smtClean="0"/>
              <a:t> </a:t>
            </a:r>
            <a:r>
              <a:rPr lang="fr-BE" baseline="0" dirty="0" err="1" smtClean="0"/>
              <a:t>placental</a:t>
            </a:r>
            <a:r>
              <a:rPr lang="fr-BE" baseline="0" dirty="0" smtClean="0"/>
              <a:t> maturation </a:t>
            </a:r>
            <a:r>
              <a:rPr lang="fr-BE" baseline="0" dirty="0" err="1" smtClean="0"/>
              <a:t>begins</a:t>
            </a:r>
            <a:r>
              <a:rPr lang="fr-BE" baseline="0" dirty="0" smtClean="0"/>
              <a:t> </a:t>
            </a:r>
            <a:r>
              <a:rPr lang="fr-BE" baseline="0" dirty="0" err="1" smtClean="0"/>
              <a:t>some</a:t>
            </a:r>
            <a:r>
              <a:rPr lang="fr-BE" baseline="0" dirty="0" smtClean="0"/>
              <a:t> </a:t>
            </a:r>
            <a:r>
              <a:rPr lang="fr-BE" baseline="0" dirty="0" err="1" smtClean="0"/>
              <a:t>days</a:t>
            </a:r>
            <a:r>
              <a:rPr lang="fr-BE" baseline="0" dirty="0" smtClean="0"/>
              <a:t> </a:t>
            </a:r>
            <a:r>
              <a:rPr lang="fr-BE" baseline="0" dirty="0" err="1" smtClean="0"/>
              <a:t>before</a:t>
            </a:r>
            <a:r>
              <a:rPr lang="fr-BE" baseline="0" dirty="0" smtClean="0"/>
              <a:t> </a:t>
            </a:r>
            <a:r>
              <a:rPr lang="fr-BE" baseline="0" dirty="0" err="1" smtClean="0"/>
              <a:t>calving</a:t>
            </a:r>
            <a:r>
              <a:rPr lang="fr-BE" baseline="0" dirty="0" smtClean="0"/>
              <a:t>. </a:t>
            </a:r>
            <a:r>
              <a:rPr lang="fr-BE" baseline="0" dirty="0" err="1" smtClean="0"/>
              <a:t>According</a:t>
            </a:r>
            <a:r>
              <a:rPr lang="fr-BE" baseline="0" dirty="0" smtClean="0"/>
              <a:t> to the hormonal modifications but </a:t>
            </a:r>
            <a:r>
              <a:rPr lang="fr-BE" baseline="0" dirty="0" err="1" smtClean="0"/>
              <a:t>also</a:t>
            </a:r>
            <a:r>
              <a:rPr lang="fr-BE" baseline="0" dirty="0" smtClean="0"/>
              <a:t> the </a:t>
            </a:r>
            <a:r>
              <a:rPr lang="fr-BE" baseline="0" dirty="0" err="1" smtClean="0"/>
              <a:t>decrease</a:t>
            </a:r>
            <a:r>
              <a:rPr lang="fr-BE" baseline="0" dirty="0" smtClean="0"/>
              <a:t> of </a:t>
            </a:r>
            <a:r>
              <a:rPr lang="fr-BE" baseline="0" dirty="0" err="1" smtClean="0"/>
              <a:t>activity</a:t>
            </a:r>
            <a:r>
              <a:rPr lang="fr-BE" baseline="0" dirty="0" smtClean="0"/>
              <a:t> of the </a:t>
            </a:r>
            <a:r>
              <a:rPr lang="fr-BE" baseline="0" dirty="0" err="1" smtClean="0"/>
              <a:t>leukocyte</a:t>
            </a:r>
            <a:r>
              <a:rPr lang="fr-BE" baseline="0" dirty="0" smtClean="0"/>
              <a:t> </a:t>
            </a:r>
            <a:r>
              <a:rPr lang="fr-BE" baseline="0" dirty="0" err="1" smtClean="0"/>
              <a:t>namely</a:t>
            </a:r>
            <a:r>
              <a:rPr lang="fr-BE" baseline="0" dirty="0" smtClean="0"/>
              <a:t> </a:t>
            </a:r>
            <a:r>
              <a:rPr lang="fr-BE" baseline="0" dirty="0" err="1" smtClean="0"/>
              <a:t>neutrophils</a:t>
            </a:r>
            <a:r>
              <a:rPr lang="fr-BE" baseline="0" dirty="0" smtClean="0"/>
              <a:t> , </a:t>
            </a:r>
            <a:r>
              <a:rPr lang="fr-BE" baseline="0" dirty="0" err="1" smtClean="0"/>
              <a:t>we</a:t>
            </a:r>
            <a:r>
              <a:rPr lang="fr-BE" baseline="0" dirty="0" smtClean="0"/>
              <a:t> </a:t>
            </a:r>
            <a:r>
              <a:rPr lang="fr-BE" baseline="0" dirty="0" err="1" smtClean="0"/>
              <a:t>can</a:t>
            </a:r>
            <a:r>
              <a:rPr lang="fr-BE" baseline="0" dirty="0" smtClean="0"/>
              <a:t> </a:t>
            </a:r>
            <a:r>
              <a:rPr lang="fr-BE" baseline="0" dirty="0" err="1" smtClean="0"/>
              <a:t>consider</a:t>
            </a:r>
            <a:r>
              <a:rPr lang="fr-BE" baseline="0" dirty="0" smtClean="0"/>
              <a:t> the </a:t>
            </a:r>
            <a:r>
              <a:rPr lang="fr-BE" baseline="0" dirty="0" err="1" smtClean="0"/>
              <a:t>placental</a:t>
            </a:r>
            <a:r>
              <a:rPr lang="fr-BE" baseline="0" dirty="0" smtClean="0"/>
              <a:t> </a:t>
            </a:r>
            <a:r>
              <a:rPr lang="fr-BE" baseline="0" dirty="0" err="1" smtClean="0"/>
              <a:t>retention</a:t>
            </a:r>
            <a:r>
              <a:rPr lang="fr-BE" baseline="0" dirty="0" smtClean="0"/>
              <a:t> as an </a:t>
            </a:r>
            <a:r>
              <a:rPr lang="fr-BE" baseline="0" dirty="0" err="1" smtClean="0"/>
              <a:t>inflammatory</a:t>
            </a:r>
            <a:r>
              <a:rPr lang="fr-BE" baseline="0" dirty="0" smtClean="0"/>
              <a:t> </a:t>
            </a:r>
            <a:r>
              <a:rPr lang="fr-BE" baseline="0" dirty="0" err="1" smtClean="0"/>
              <a:t>process</a:t>
            </a:r>
            <a:r>
              <a:rPr lang="fr-BE" baseline="0" dirty="0" smtClean="0"/>
              <a:t>. </a:t>
            </a:r>
          </a:p>
          <a:p>
            <a:r>
              <a:rPr lang="fr-BE" baseline="0" dirty="0" smtClean="0"/>
              <a:t>There are a </a:t>
            </a:r>
            <a:r>
              <a:rPr lang="fr-BE" baseline="0" dirty="0" err="1" smtClean="0"/>
              <a:t>number</a:t>
            </a:r>
            <a:r>
              <a:rPr lang="fr-BE" baseline="0" dirty="0" smtClean="0"/>
              <a:t> of </a:t>
            </a:r>
            <a:r>
              <a:rPr lang="fr-BE" baseline="0" dirty="0" err="1" smtClean="0"/>
              <a:t>risk</a:t>
            </a:r>
            <a:r>
              <a:rPr lang="fr-BE" baseline="0" dirty="0" smtClean="0"/>
              <a:t> </a:t>
            </a:r>
            <a:r>
              <a:rPr lang="fr-BE" baseline="0" dirty="0" err="1" smtClean="0"/>
              <a:t>factors</a:t>
            </a:r>
            <a:r>
              <a:rPr lang="fr-BE" baseline="0" dirty="0" smtClean="0"/>
              <a:t> </a:t>
            </a:r>
            <a:r>
              <a:rPr lang="fr-BE" baseline="0" dirty="0" err="1" smtClean="0"/>
              <a:t>associated</a:t>
            </a:r>
            <a:r>
              <a:rPr lang="fr-BE" baseline="0" dirty="0" smtClean="0"/>
              <a:t> </a:t>
            </a:r>
            <a:r>
              <a:rPr lang="fr-BE" baseline="0" dirty="0" err="1" smtClean="0"/>
              <a:t>with</a:t>
            </a:r>
            <a:r>
              <a:rPr lang="fr-BE" baseline="0" dirty="0" smtClean="0"/>
              <a:t> </a:t>
            </a:r>
            <a:r>
              <a:rPr lang="fr-BE" baseline="0" dirty="0" err="1" smtClean="0"/>
              <a:t>placental</a:t>
            </a:r>
            <a:r>
              <a:rPr lang="fr-BE" baseline="0" dirty="0" smtClean="0"/>
              <a:t> </a:t>
            </a:r>
            <a:r>
              <a:rPr lang="fr-BE" baseline="0" dirty="0" err="1" smtClean="0"/>
              <a:t>retention</a:t>
            </a:r>
            <a:r>
              <a:rPr lang="fr-BE" baseline="0" dirty="0" smtClean="0"/>
              <a:t> </a:t>
            </a:r>
            <a:r>
              <a:rPr lang="fr-BE" baseline="0" dirty="0" err="1" smtClean="0"/>
              <a:t>including</a:t>
            </a:r>
            <a:r>
              <a:rPr lang="fr-BE" baseline="0" dirty="0" smtClean="0"/>
              <a:t> </a:t>
            </a:r>
            <a:r>
              <a:rPr lang="fr-BE" baseline="0" dirty="0" err="1" smtClean="0"/>
              <a:t>induced</a:t>
            </a:r>
            <a:r>
              <a:rPr lang="fr-BE" baseline="0" dirty="0" smtClean="0"/>
              <a:t> parturition, </a:t>
            </a:r>
            <a:r>
              <a:rPr lang="fr-BE" baseline="0" dirty="0" err="1" smtClean="0"/>
              <a:t>shortened</a:t>
            </a:r>
            <a:r>
              <a:rPr lang="fr-BE" baseline="0" dirty="0" smtClean="0"/>
              <a:t> gestation, abortion, </a:t>
            </a:r>
            <a:r>
              <a:rPr lang="fr-BE" baseline="0" dirty="0" err="1" smtClean="0"/>
              <a:t>twinning</a:t>
            </a:r>
            <a:r>
              <a:rPr lang="fr-BE" baseline="0" dirty="0" smtClean="0"/>
              <a:t>, </a:t>
            </a:r>
            <a:r>
              <a:rPr lang="fr-BE" baseline="0" dirty="0" err="1" smtClean="0"/>
              <a:t>dystocia</a:t>
            </a:r>
            <a:r>
              <a:rPr lang="fr-BE" baseline="0" dirty="0" smtClean="0"/>
              <a:t>, </a:t>
            </a:r>
            <a:r>
              <a:rPr lang="fr-BE" baseline="0" dirty="0" err="1" smtClean="0"/>
              <a:t>fetotomy</a:t>
            </a:r>
            <a:r>
              <a:rPr lang="fr-BE" baseline="0" dirty="0" smtClean="0"/>
              <a:t>, </a:t>
            </a:r>
            <a:r>
              <a:rPr lang="fr-BE" baseline="0" dirty="0" err="1" smtClean="0"/>
              <a:t>nutrionnal</a:t>
            </a:r>
            <a:r>
              <a:rPr lang="fr-BE" baseline="0" dirty="0" smtClean="0"/>
              <a:t> </a:t>
            </a:r>
            <a:r>
              <a:rPr lang="fr-BE" baseline="0" dirty="0" err="1" smtClean="0"/>
              <a:t>deficiencies</a:t>
            </a:r>
            <a:r>
              <a:rPr lang="fr-BE" baseline="0" dirty="0" smtClean="0"/>
              <a:t> </a:t>
            </a:r>
            <a:r>
              <a:rPr lang="fr-BE" baseline="0" dirty="0" err="1" smtClean="0"/>
              <a:t>like</a:t>
            </a:r>
            <a:r>
              <a:rPr lang="fr-BE" baseline="0" dirty="0" smtClean="0"/>
              <a:t> </a:t>
            </a:r>
            <a:r>
              <a:rPr lang="fr-BE" baseline="0" dirty="0" err="1" smtClean="0"/>
              <a:t>vitamien</a:t>
            </a:r>
            <a:r>
              <a:rPr lang="fr-BE" baseline="0" dirty="0" smtClean="0"/>
              <a:t> E, Se and </a:t>
            </a:r>
            <a:r>
              <a:rPr lang="fr-BE" baseline="0" dirty="0" err="1" smtClean="0"/>
              <a:t>carotene</a:t>
            </a:r>
            <a:r>
              <a:rPr lang="fr-BE" baseline="0" dirty="0" smtClean="0"/>
              <a:t>, </a:t>
            </a:r>
            <a:r>
              <a:rPr lang="fr-BE" baseline="0" dirty="0" err="1" smtClean="0"/>
              <a:t>infectious</a:t>
            </a:r>
            <a:r>
              <a:rPr lang="fr-BE" baseline="0" dirty="0" smtClean="0"/>
              <a:t> agents and immunosuppression.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15</a:t>
            </a:fld>
            <a:endParaRPr lang="fr-BE"/>
          </a:p>
        </p:txBody>
      </p:sp>
    </p:spTree>
    <p:extLst>
      <p:ext uri="{BB962C8B-B14F-4D97-AF65-F5344CB8AC3E}">
        <p14:creationId xmlns:p14="http://schemas.microsoft.com/office/powerpoint/2010/main" val="2801518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dirty="0" err="1" smtClean="0"/>
              <a:t>Uterine</a:t>
            </a:r>
            <a:r>
              <a:rPr lang="fr-BE" dirty="0" smtClean="0"/>
              <a:t> involution </a:t>
            </a:r>
            <a:r>
              <a:rPr lang="fr-BE" dirty="0" err="1" smtClean="0"/>
              <a:t>can</a:t>
            </a:r>
            <a:r>
              <a:rPr lang="fr-BE" dirty="0" smtClean="0"/>
              <a:t> </a:t>
            </a:r>
            <a:r>
              <a:rPr lang="fr-BE" dirty="0" err="1" smtClean="0"/>
              <a:t>be</a:t>
            </a:r>
            <a:r>
              <a:rPr lang="fr-BE" dirty="0" smtClean="0"/>
              <a:t> </a:t>
            </a:r>
            <a:r>
              <a:rPr lang="fr-BE" dirty="0" err="1" smtClean="0"/>
              <a:t>defined</a:t>
            </a:r>
            <a:r>
              <a:rPr lang="fr-BE" dirty="0" smtClean="0"/>
              <a:t> as </a:t>
            </a:r>
            <a:r>
              <a:rPr lang="en-US" sz="1200" dirty="0" smtClean="0"/>
              <a:t>a</a:t>
            </a:r>
            <a:r>
              <a:rPr lang="en-US" sz="1200" baseline="0" dirty="0" smtClean="0"/>
              <a:t> </a:t>
            </a:r>
            <a:r>
              <a:rPr lang="en-US" sz="1200" dirty="0" smtClean="0"/>
              <a:t>process of reduction in size of the uterus after calving due to loss of tissues (lochia), tissue repair and contractions. So different aspects can be distinguished.</a:t>
            </a:r>
            <a:r>
              <a:rPr lang="en-US" sz="1200" baseline="0" dirty="0" smtClean="0"/>
              <a:t> The first is anatomical aspect. The diameter, length and weight of the uterus decrease in 8 to 30 days due to the uterine contractions. </a:t>
            </a:r>
            <a:r>
              <a:rPr lang="en-US" sz="1200" dirty="0" smtClean="0"/>
              <a:t> </a:t>
            </a: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16</a:t>
            </a:fld>
            <a:endParaRPr lang="fr-BE"/>
          </a:p>
        </p:txBody>
      </p:sp>
    </p:spTree>
    <p:extLst>
      <p:ext uri="{BB962C8B-B14F-4D97-AF65-F5344CB8AC3E}">
        <p14:creationId xmlns:p14="http://schemas.microsoft.com/office/powerpoint/2010/main" val="1902242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Histologically</a:t>
            </a:r>
            <a:r>
              <a:rPr lang="fr-BE" baseline="0" dirty="0" smtClean="0"/>
              <a:t> , all the </a:t>
            </a:r>
            <a:r>
              <a:rPr lang="fr-BE" baseline="0" dirty="0" err="1" smtClean="0"/>
              <a:t>endometrium</a:t>
            </a:r>
            <a:r>
              <a:rPr lang="fr-BE" baseline="0" dirty="0" smtClean="0"/>
              <a:t> </a:t>
            </a:r>
            <a:r>
              <a:rPr lang="fr-BE" baseline="0" dirty="0" err="1" smtClean="0"/>
              <a:t>is</a:t>
            </a:r>
            <a:r>
              <a:rPr lang="fr-BE" baseline="0" dirty="0" smtClean="0"/>
              <a:t> </a:t>
            </a:r>
            <a:r>
              <a:rPr lang="fr-BE" baseline="0" dirty="0" err="1" smtClean="0"/>
              <a:t>eliminated</a:t>
            </a:r>
            <a:r>
              <a:rPr lang="fr-BE" baseline="0" dirty="0" smtClean="0"/>
              <a:t> and </a:t>
            </a:r>
            <a:r>
              <a:rPr lang="en-US" sz="1200" dirty="0" smtClean="0"/>
              <a:t>regenerated in 6 to 8 weeks after calving. </a:t>
            </a:r>
            <a:r>
              <a:rPr lang="en-US" sz="1200" dirty="0" err="1" smtClean="0"/>
              <a:t>Lochias</a:t>
            </a:r>
            <a:r>
              <a:rPr lang="en-US" sz="1200" baseline="0" dirty="0" smtClean="0"/>
              <a:t> are the main clinical sign. Their volume is between 500 to 2000 ml. The are visible until day 16 postpartum. The consist  of </a:t>
            </a:r>
            <a:r>
              <a:rPr lang="en-US" sz="1200" dirty="0" smtClean="0"/>
              <a:t>necrotized uterine caruncles and endometrium, blood from ruptured umbilicus</a:t>
            </a:r>
            <a:r>
              <a:rPr lang="en-US" sz="1200" baseline="0" dirty="0" smtClean="0"/>
              <a:t> and of </a:t>
            </a:r>
            <a:r>
              <a:rPr lang="en-US" sz="1200" dirty="0" err="1" smtClean="0"/>
              <a:t>foetal</a:t>
            </a:r>
            <a:r>
              <a:rPr lang="en-US" sz="1200" dirty="0" smtClean="0"/>
              <a:t> fluids. </a:t>
            </a:r>
          </a:p>
          <a:p>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17</a:t>
            </a:fld>
            <a:endParaRPr lang="fr-BE"/>
          </a:p>
        </p:txBody>
      </p:sp>
    </p:spTree>
    <p:extLst>
      <p:ext uri="{BB962C8B-B14F-4D97-AF65-F5344CB8AC3E}">
        <p14:creationId xmlns:p14="http://schemas.microsoft.com/office/powerpoint/2010/main" val="1072612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Elimination of </a:t>
            </a:r>
            <a:r>
              <a:rPr lang="fr-BE" dirty="0" err="1" smtClean="0"/>
              <a:t>bacteriological</a:t>
            </a:r>
            <a:r>
              <a:rPr lang="fr-BE" baseline="0" dirty="0" smtClean="0"/>
              <a:t> content of the </a:t>
            </a:r>
            <a:r>
              <a:rPr lang="fr-BE" baseline="0" dirty="0" err="1" smtClean="0"/>
              <a:t>uterus</a:t>
            </a:r>
            <a:r>
              <a:rPr lang="fr-BE" baseline="0" dirty="0" smtClean="0"/>
              <a:t> </a:t>
            </a:r>
            <a:r>
              <a:rPr lang="fr-BE" baseline="0" dirty="0" err="1" smtClean="0"/>
              <a:t>represent</a:t>
            </a:r>
            <a:r>
              <a:rPr lang="fr-BE" baseline="0" dirty="0" smtClean="0"/>
              <a:t> one of the </a:t>
            </a:r>
            <a:r>
              <a:rPr lang="fr-BE" baseline="0" dirty="0" err="1" smtClean="0"/>
              <a:t>most</a:t>
            </a:r>
            <a:r>
              <a:rPr lang="fr-BE" baseline="0" dirty="0" smtClean="0"/>
              <a:t> important aspect of the </a:t>
            </a:r>
            <a:r>
              <a:rPr lang="fr-BE" baseline="0" dirty="0" err="1" smtClean="0"/>
              <a:t>uterine</a:t>
            </a:r>
            <a:r>
              <a:rPr lang="fr-BE" baseline="0" dirty="0" smtClean="0"/>
              <a:t> involution.  The </a:t>
            </a:r>
            <a:r>
              <a:rPr lang="fr-BE" baseline="0" dirty="0" err="1" smtClean="0"/>
              <a:t>percentage</a:t>
            </a:r>
            <a:r>
              <a:rPr lang="fr-BE" baseline="0" dirty="0" smtClean="0"/>
              <a:t> of </a:t>
            </a:r>
            <a:r>
              <a:rPr lang="fr-BE" baseline="0" dirty="0" err="1" smtClean="0"/>
              <a:t>normally</a:t>
            </a:r>
            <a:r>
              <a:rPr lang="fr-BE" baseline="0" dirty="0" smtClean="0"/>
              <a:t> </a:t>
            </a:r>
            <a:r>
              <a:rPr lang="fr-BE" baseline="0" dirty="0" err="1" smtClean="0"/>
              <a:t>contaminated</a:t>
            </a:r>
            <a:r>
              <a:rPr lang="fr-BE" baseline="0" dirty="0" smtClean="0"/>
              <a:t> </a:t>
            </a:r>
            <a:r>
              <a:rPr lang="fr-BE" baseline="0" dirty="0" err="1" smtClean="0"/>
              <a:t>uterus</a:t>
            </a:r>
            <a:r>
              <a:rPr lang="fr-BE" baseline="0" dirty="0" smtClean="0"/>
              <a:t> </a:t>
            </a:r>
            <a:r>
              <a:rPr lang="fr-BE" baseline="0" dirty="0" err="1" smtClean="0"/>
              <a:t>decrease</a:t>
            </a:r>
            <a:r>
              <a:rPr lang="fr-BE" baseline="0" dirty="0" smtClean="0"/>
              <a:t> </a:t>
            </a:r>
            <a:r>
              <a:rPr lang="fr-BE" baseline="0" dirty="0" err="1" smtClean="0"/>
              <a:t>until</a:t>
            </a:r>
            <a:r>
              <a:rPr lang="fr-BE" baseline="0" dirty="0" smtClean="0"/>
              <a:t> </a:t>
            </a:r>
            <a:r>
              <a:rPr lang="fr-BE" baseline="0" dirty="0" err="1" smtClean="0"/>
              <a:t>day</a:t>
            </a:r>
            <a:r>
              <a:rPr lang="fr-BE" baseline="0" dirty="0" smtClean="0"/>
              <a:t> 50 i.e. </a:t>
            </a:r>
            <a:r>
              <a:rPr lang="fr-BE" baseline="0" dirty="0" err="1" smtClean="0"/>
              <a:t>during</a:t>
            </a:r>
            <a:r>
              <a:rPr lang="fr-BE" baseline="0" dirty="0" smtClean="0"/>
              <a:t> all the </a:t>
            </a:r>
            <a:r>
              <a:rPr lang="fr-BE" baseline="0" dirty="0" err="1" smtClean="0"/>
              <a:t>period</a:t>
            </a:r>
            <a:r>
              <a:rPr lang="fr-BE" baseline="0" dirty="0" smtClean="0"/>
              <a:t> of </a:t>
            </a:r>
            <a:r>
              <a:rPr lang="fr-BE" baseline="0" dirty="0" err="1" smtClean="0"/>
              <a:t>puerperium</a:t>
            </a:r>
            <a:r>
              <a:rPr lang="fr-BE" baseline="0" dirty="0" smtClean="0"/>
              <a:t>. </a:t>
            </a:r>
            <a:r>
              <a:rPr lang="fr-BE" baseline="0" dirty="0" err="1" smtClean="0"/>
              <a:t>Such</a:t>
            </a:r>
            <a:r>
              <a:rPr lang="fr-BE" baseline="0" dirty="0" smtClean="0"/>
              <a:t> </a:t>
            </a:r>
            <a:r>
              <a:rPr lang="fr-BE" baseline="0" dirty="0" err="1" smtClean="0"/>
              <a:t>evolution</a:t>
            </a:r>
            <a:r>
              <a:rPr lang="fr-BE" baseline="0" dirty="0" smtClean="0"/>
              <a:t> </a:t>
            </a:r>
            <a:r>
              <a:rPr lang="fr-BE" baseline="0" dirty="0" err="1" smtClean="0"/>
              <a:t>explain</a:t>
            </a:r>
            <a:r>
              <a:rPr lang="fr-BE" baseline="0" dirty="0" smtClean="0"/>
              <a:t> </a:t>
            </a:r>
            <a:r>
              <a:rPr lang="fr-BE" baseline="0" dirty="0" err="1" smtClean="0"/>
              <a:t>why</a:t>
            </a:r>
            <a:r>
              <a:rPr lang="fr-BE" baseline="0" dirty="0" smtClean="0"/>
              <a:t> </a:t>
            </a:r>
            <a:r>
              <a:rPr lang="fr-BE" baseline="0" dirty="0" err="1" smtClean="0"/>
              <a:t>it</a:t>
            </a:r>
            <a:r>
              <a:rPr lang="fr-BE" baseline="0" dirty="0" smtClean="0"/>
              <a:t> not </a:t>
            </a:r>
            <a:r>
              <a:rPr lang="fr-BE" baseline="0" dirty="0" err="1" smtClean="0"/>
              <a:t>recommended</a:t>
            </a:r>
            <a:r>
              <a:rPr lang="fr-BE" baseline="0" dirty="0" smtClean="0"/>
              <a:t> to </a:t>
            </a:r>
            <a:r>
              <a:rPr lang="fr-BE" baseline="0" dirty="0" err="1" smtClean="0"/>
              <a:t>inseminate</a:t>
            </a:r>
            <a:r>
              <a:rPr lang="fr-BE" baseline="0" dirty="0" smtClean="0"/>
              <a:t> </a:t>
            </a:r>
            <a:r>
              <a:rPr lang="fr-BE" baseline="0" dirty="0" err="1" smtClean="0"/>
              <a:t>too</a:t>
            </a:r>
            <a:r>
              <a:rPr lang="fr-BE" baseline="0" dirty="0" smtClean="0"/>
              <a:t> </a:t>
            </a:r>
            <a:r>
              <a:rPr lang="fr-BE" baseline="0" dirty="0" err="1" smtClean="0"/>
              <a:t>early</a:t>
            </a:r>
            <a:r>
              <a:rPr lang="fr-BE" baseline="0" dirty="0" smtClean="0"/>
              <a:t> </a:t>
            </a:r>
            <a:r>
              <a:rPr lang="fr-BE" baseline="0" dirty="0" err="1" smtClean="0"/>
              <a:t>after</a:t>
            </a:r>
            <a:r>
              <a:rPr lang="fr-BE" baseline="0" dirty="0" smtClean="0"/>
              <a:t> </a:t>
            </a:r>
            <a:r>
              <a:rPr lang="fr-BE" baseline="0" dirty="0" err="1" smtClean="0"/>
              <a:t>calving</a:t>
            </a:r>
            <a:r>
              <a:rPr lang="fr-BE" baseline="0" dirty="0" smtClean="0"/>
              <a:t> and to respect at least a </a:t>
            </a:r>
            <a:r>
              <a:rPr lang="fr-BE" baseline="0" dirty="0" err="1" smtClean="0"/>
              <a:t>waiting</a:t>
            </a:r>
            <a:r>
              <a:rPr lang="fr-BE" baseline="0" dirty="0" smtClean="0"/>
              <a:t> </a:t>
            </a:r>
            <a:r>
              <a:rPr lang="fr-BE" baseline="0" dirty="0" err="1" smtClean="0"/>
              <a:t>period</a:t>
            </a:r>
            <a:r>
              <a:rPr lang="fr-BE" baseline="0" dirty="0" smtClean="0"/>
              <a:t> of 50 </a:t>
            </a:r>
            <a:r>
              <a:rPr lang="fr-BE" baseline="0" dirty="0" err="1" smtClean="0"/>
              <a:t>days</a:t>
            </a:r>
            <a:r>
              <a:rPr lang="fr-BE" baseline="0" dirty="0" smtClean="0"/>
              <a:t>. </a:t>
            </a:r>
            <a:endParaRPr lang="fr-BE" dirty="0"/>
          </a:p>
        </p:txBody>
      </p:sp>
      <p:sp>
        <p:nvSpPr>
          <p:cNvPr id="4" name="Espace réservé du numéro de diapositive 3"/>
          <p:cNvSpPr>
            <a:spLocks noGrp="1"/>
          </p:cNvSpPr>
          <p:nvPr>
            <p:ph type="sldNum" sz="quarter" idx="10"/>
          </p:nvPr>
        </p:nvSpPr>
        <p:spPr/>
        <p:txBody>
          <a:bodyPr/>
          <a:lstStyle/>
          <a:p>
            <a:fld id="{46B9FDBC-4F28-4821-A00B-FE758714C6A2}" type="slidenum">
              <a:rPr lang="fr-BE" smtClean="0"/>
              <a:t>18</a:t>
            </a:fld>
            <a:endParaRPr lang="fr-BE"/>
          </a:p>
        </p:txBody>
      </p:sp>
    </p:spTree>
    <p:extLst>
      <p:ext uri="{BB962C8B-B14F-4D97-AF65-F5344CB8AC3E}">
        <p14:creationId xmlns:p14="http://schemas.microsoft.com/office/powerpoint/2010/main" val="21455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0E30BE57-4267-48BE-920C-353A24A41E45}" type="datetimeFigureOut">
              <a:rPr lang="fr-BE" smtClean="0"/>
              <a:t>10-10-15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109464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0E30BE57-4267-48BE-920C-353A24A41E45}" type="datetimeFigureOut">
              <a:rPr lang="fr-BE" smtClean="0"/>
              <a:t>10-10-15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267395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0E30BE57-4267-48BE-920C-353A24A41E45}" type="datetimeFigureOut">
              <a:rPr lang="fr-BE" smtClean="0"/>
              <a:t>10-10-15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325395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a:solidFill>
            <a:schemeClr val="accent2"/>
          </a:solidFill>
          <a:ln>
            <a:solidFill>
              <a:schemeClr val="tx1"/>
            </a:solidFill>
          </a:ln>
        </p:spPr>
        <p:txBody>
          <a:bodyPr>
            <a:normAutofit/>
          </a:bodyPr>
          <a:lstStyle>
            <a:lvl1pPr algn="l">
              <a:defRPr sz="2800">
                <a:solidFill>
                  <a:schemeClr val="bg1"/>
                </a:solidFill>
                <a:latin typeface="Arial Narrow" panose="020B0606020202030204" pitchFamily="34" charset="0"/>
              </a:defRPr>
            </a:lvl1pPr>
          </a:lstStyle>
          <a:p>
            <a:r>
              <a:rPr lang="fr-FR" smtClean="0"/>
              <a:t>Modifiez le style du titre</a:t>
            </a:r>
            <a:endParaRPr lang="fr-BE"/>
          </a:p>
        </p:txBody>
      </p:sp>
      <p:sp>
        <p:nvSpPr>
          <p:cNvPr id="3" name="Espace réservé du contenu 2"/>
          <p:cNvSpPr>
            <a:spLocks noGrp="1"/>
          </p:cNvSpPr>
          <p:nvPr>
            <p:ph idx="1"/>
          </p:nvPr>
        </p:nvSpPr>
        <p:spPr>
          <a:xfrm>
            <a:off x="457200" y="980728"/>
            <a:ext cx="8229600" cy="5145435"/>
          </a:xfrm>
        </p:spPr>
        <p:txBody>
          <a:bodyPr/>
          <a:lstStyle>
            <a:lvl1pPr>
              <a:defRPr sz="2600">
                <a:latin typeface="Arial Narrow" panose="020B0606020202030204" pitchFamily="34" charset="0"/>
              </a:defRPr>
            </a:lvl1pPr>
            <a:lvl2pPr>
              <a:defRPr sz="2400">
                <a:latin typeface="Arial Narrow" panose="020B0606020202030204" pitchFamily="34" charset="0"/>
              </a:defRPr>
            </a:lvl2pPr>
            <a:lvl3pPr>
              <a:defRPr sz="2000">
                <a:latin typeface="Arial Narrow" panose="020B0606020202030204" pitchFamily="34" charset="0"/>
              </a:defRPr>
            </a:lvl3pPr>
            <a:lvl4pPr>
              <a:defRPr sz="2000">
                <a:latin typeface="Arial Narrow" panose="020B0606020202030204" pitchFamily="34" charset="0"/>
              </a:defRPr>
            </a:lvl4pPr>
            <a:lvl5pPr>
              <a:defRPr sz="2000">
                <a:latin typeface="Arial Narrow" panose="020B0606020202030204" pitchFamily="34" charset="0"/>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6" name="Espace réservé du numéro de diapositive 5"/>
          <p:cNvSpPr>
            <a:spLocks noGrp="1"/>
          </p:cNvSpPr>
          <p:nvPr>
            <p:ph type="sldNum" sz="quarter" idx="12"/>
          </p:nvPr>
        </p:nvSpPr>
        <p:spPr>
          <a:xfrm>
            <a:off x="8532440" y="6356350"/>
            <a:ext cx="465645" cy="365125"/>
          </a:xfrm>
        </p:spPr>
        <p:txBody>
          <a:bodyPr/>
          <a:lstStyle>
            <a:lvl1pPr>
              <a:defRPr sz="1000"/>
            </a:lvl1pPr>
          </a:lstStyle>
          <a:p>
            <a:fld id="{2E63B018-5DDE-4570-87E2-ADB36CF5784D}" type="slidenum">
              <a:rPr lang="fr-BE" smtClean="0"/>
              <a:pPr/>
              <a:t>‹N°›</a:t>
            </a:fld>
            <a:endParaRPr lang="fr-BE"/>
          </a:p>
        </p:txBody>
      </p:sp>
    </p:spTree>
    <p:extLst>
      <p:ext uri="{BB962C8B-B14F-4D97-AF65-F5344CB8AC3E}">
        <p14:creationId xmlns:p14="http://schemas.microsoft.com/office/powerpoint/2010/main" val="24442189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E30BE57-4267-48BE-920C-353A24A41E45}" type="datetimeFigureOut">
              <a:rPr lang="fr-BE" smtClean="0"/>
              <a:t>10-10-15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1243750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0E30BE57-4267-48BE-920C-353A24A41E45}" type="datetimeFigureOut">
              <a:rPr lang="fr-BE" smtClean="0"/>
              <a:t>10-10-15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19142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0E30BE57-4267-48BE-920C-353A24A41E45}" type="datetimeFigureOut">
              <a:rPr lang="fr-BE" smtClean="0"/>
              <a:t>10-10-15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526494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0E30BE57-4267-48BE-920C-353A24A41E45}" type="datetimeFigureOut">
              <a:rPr lang="fr-BE" smtClean="0"/>
              <a:t>10-10-15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3803664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E30BE57-4267-48BE-920C-353A24A41E45}" type="datetimeFigureOut">
              <a:rPr lang="fr-BE" smtClean="0"/>
              <a:t>10-10-15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47869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E30BE57-4267-48BE-920C-353A24A41E45}" type="datetimeFigureOut">
              <a:rPr lang="fr-BE" smtClean="0"/>
              <a:t>10-10-15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3156710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E30BE57-4267-48BE-920C-353A24A41E45}" type="datetimeFigureOut">
              <a:rPr lang="fr-BE" smtClean="0"/>
              <a:t>10-10-15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2E63B018-5DDE-4570-87E2-ADB36CF5784D}" type="slidenum">
              <a:rPr lang="fr-BE" smtClean="0"/>
              <a:t>‹N°›</a:t>
            </a:fld>
            <a:endParaRPr lang="fr-BE"/>
          </a:p>
        </p:txBody>
      </p:sp>
    </p:spTree>
    <p:extLst>
      <p:ext uri="{BB962C8B-B14F-4D97-AF65-F5344CB8AC3E}">
        <p14:creationId xmlns:p14="http://schemas.microsoft.com/office/powerpoint/2010/main" val="239729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0BE57-4267-48BE-920C-353A24A41E45}" type="datetimeFigureOut">
              <a:rPr lang="fr-BE" smtClean="0"/>
              <a:t>10-10-15</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3B018-5DDE-4570-87E2-ADB36CF5784D}" type="slidenum">
              <a:rPr lang="fr-BE" smtClean="0"/>
              <a:t>‹N°›</a:t>
            </a:fld>
            <a:endParaRPr lang="fr-BE"/>
          </a:p>
        </p:txBody>
      </p:sp>
    </p:spTree>
    <p:extLst>
      <p:ext uri="{BB962C8B-B14F-4D97-AF65-F5344CB8AC3E}">
        <p14:creationId xmlns:p14="http://schemas.microsoft.com/office/powerpoint/2010/main" val="1361511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herioruminant.ulg.ac.be/index.html" TargetMode="External"/><Relationship Id="rId2" Type="http://schemas.openxmlformats.org/officeDocument/2006/relationships/hyperlink" Target="mailto:Christian.hanzen@ulg.ac.be"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www.facebook.com/Theriogenologie" TargetMode="External"/><Relationship Id="rId4" Type="http://schemas.openxmlformats.org/officeDocument/2006/relationships/hyperlink" Target="http://orbi.ulg.ac.be/"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loribovinesection.blogspot.b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Feuille_Microsoft_Excel_97-20031.xls"/></Relationships>
</file>

<file path=ppt/slides/_rels/slide3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www.ifcnnetwork.org/media/bilder/inhalt/News/DR2012/IFCN-Dairy-Report-2012-press-release-corrected.pdf"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260648"/>
            <a:ext cx="7772400" cy="2376264"/>
          </a:xfrm>
          <a:ln>
            <a:solidFill>
              <a:schemeClr val="tx1"/>
            </a:solidFill>
          </a:ln>
        </p:spPr>
        <p:txBody>
          <a:bodyPr>
            <a:normAutofit/>
          </a:bodyPr>
          <a:lstStyle/>
          <a:p>
            <a:r>
              <a:rPr lang="pl-PL" sz="3400" dirty="0">
                <a:solidFill>
                  <a:srgbClr val="FF0000"/>
                </a:solidFill>
                <a:latin typeface="Arial Narrow" panose="020B0606020202030204" pitchFamily="34" charset="0"/>
              </a:rPr>
              <a:t>Patologia okresu poporodowego u </a:t>
            </a:r>
            <a:r>
              <a:rPr lang="pl-PL" sz="3400" dirty="0" smtClean="0">
                <a:solidFill>
                  <a:srgbClr val="FF0000"/>
                </a:solidFill>
                <a:latin typeface="Arial Narrow" panose="020B0606020202030204" pitchFamily="34" charset="0"/>
              </a:rPr>
              <a:t>bydła</a:t>
            </a:r>
            <a:r>
              <a:rPr lang="fr-BE" sz="3400" dirty="0" smtClean="0">
                <a:latin typeface="Arial Narrow" panose="020B0606020202030204" pitchFamily="34" charset="0"/>
              </a:rPr>
              <a:t/>
            </a:r>
            <a:br>
              <a:rPr lang="fr-BE" sz="3400" dirty="0" smtClean="0">
                <a:latin typeface="Arial Narrow" panose="020B0606020202030204" pitchFamily="34" charset="0"/>
              </a:rPr>
            </a:br>
            <a:r>
              <a:rPr lang="fr-BE" sz="3400" dirty="0" smtClean="0">
                <a:solidFill>
                  <a:schemeClr val="accent3">
                    <a:lumMod val="50000"/>
                  </a:schemeClr>
                </a:solidFill>
                <a:latin typeface="Arial Narrow" panose="020B0606020202030204" pitchFamily="34" charset="0"/>
              </a:rPr>
              <a:t>Pathologies puerpérales</a:t>
            </a:r>
            <a:br>
              <a:rPr lang="fr-BE" sz="3400" dirty="0" smtClean="0">
                <a:solidFill>
                  <a:schemeClr val="accent3">
                    <a:lumMod val="50000"/>
                  </a:schemeClr>
                </a:solidFill>
                <a:latin typeface="Arial Narrow" panose="020B0606020202030204" pitchFamily="34" charset="0"/>
              </a:rPr>
            </a:br>
            <a:r>
              <a:rPr lang="fr-BE" sz="3400" dirty="0" smtClean="0">
                <a:solidFill>
                  <a:srgbClr val="002060"/>
                </a:solidFill>
                <a:latin typeface="Arial Narrow" panose="020B0606020202030204" pitchFamily="34" charset="0"/>
              </a:rPr>
              <a:t>Pathologies of the </a:t>
            </a:r>
            <a:r>
              <a:rPr lang="fr-BE" sz="3400" dirty="0" err="1" smtClean="0">
                <a:solidFill>
                  <a:srgbClr val="002060"/>
                </a:solidFill>
                <a:latin typeface="Arial Narrow" panose="020B0606020202030204" pitchFamily="34" charset="0"/>
              </a:rPr>
              <a:t>puerperium</a:t>
            </a:r>
            <a:r>
              <a:rPr lang="fr-BE" sz="3400" dirty="0" smtClean="0">
                <a:solidFill>
                  <a:srgbClr val="002060"/>
                </a:solidFill>
                <a:latin typeface="Arial Narrow" panose="020B0606020202030204" pitchFamily="34" charset="0"/>
              </a:rPr>
              <a:t/>
            </a:r>
            <a:br>
              <a:rPr lang="fr-BE" sz="3400" dirty="0" smtClean="0">
                <a:solidFill>
                  <a:srgbClr val="002060"/>
                </a:solidFill>
                <a:latin typeface="Arial Narrow" panose="020B0606020202030204" pitchFamily="34" charset="0"/>
              </a:rPr>
            </a:br>
            <a:r>
              <a:rPr lang="pl-PL" sz="3400" dirty="0" smtClean="0">
                <a:solidFill>
                  <a:srgbClr val="CC0099"/>
                </a:solidFill>
                <a:latin typeface="Arial Narrow" panose="020B0606020202030204" pitchFamily="34" charset="0"/>
              </a:rPr>
              <a:t>Pathologie </a:t>
            </a:r>
            <a:r>
              <a:rPr lang="pl-PL" sz="3400" dirty="0">
                <a:solidFill>
                  <a:srgbClr val="CC0099"/>
                </a:solidFill>
                <a:latin typeface="Arial Narrow" panose="020B0606020202030204" pitchFamily="34" charset="0"/>
              </a:rPr>
              <a:t>des Puerperiums </a:t>
            </a:r>
            <a:endParaRPr lang="fr-BE" sz="3400" dirty="0">
              <a:solidFill>
                <a:srgbClr val="CC0099"/>
              </a:solidFill>
              <a:latin typeface="Arial Narrow" panose="020B0606020202030204" pitchFamily="34" charset="0"/>
            </a:endParaRPr>
          </a:p>
        </p:txBody>
      </p:sp>
      <p:sp>
        <p:nvSpPr>
          <p:cNvPr id="3" name="Sous-titre 2"/>
          <p:cNvSpPr>
            <a:spLocks noGrp="1"/>
          </p:cNvSpPr>
          <p:nvPr>
            <p:ph type="subTitle" idx="1"/>
          </p:nvPr>
        </p:nvSpPr>
        <p:spPr>
          <a:xfrm>
            <a:off x="755576" y="2852936"/>
            <a:ext cx="7488832" cy="3600400"/>
          </a:xfrm>
        </p:spPr>
        <p:txBody>
          <a:bodyPr>
            <a:noAutofit/>
          </a:bodyPr>
          <a:lstStyle/>
          <a:p>
            <a:pPr>
              <a:lnSpc>
                <a:spcPct val="120000"/>
              </a:lnSpc>
            </a:pPr>
            <a:r>
              <a:rPr lang="fr-FR" altLang="fr-FR" sz="2200" dirty="0">
                <a:solidFill>
                  <a:schemeClr val="tx1"/>
                </a:solidFill>
                <a:latin typeface="Arial Narrow" panose="020B0606020202030204" pitchFamily="34" charset="0"/>
              </a:rPr>
              <a:t>Prof. Ch. Hanzen</a:t>
            </a:r>
            <a:br>
              <a:rPr lang="fr-FR" altLang="fr-FR" sz="2200" dirty="0">
                <a:solidFill>
                  <a:schemeClr val="tx1"/>
                </a:solidFill>
                <a:latin typeface="Arial Narrow" panose="020B0606020202030204" pitchFamily="34" charset="0"/>
              </a:rPr>
            </a:br>
            <a:r>
              <a:rPr lang="fr-FR" altLang="fr-FR" sz="2200" dirty="0" err="1" smtClean="0">
                <a:solidFill>
                  <a:schemeClr val="tx1"/>
                </a:solidFill>
                <a:latin typeface="Arial Narrow" panose="020B0606020202030204" pitchFamily="34" charset="0"/>
              </a:rPr>
              <a:t>University</a:t>
            </a:r>
            <a:r>
              <a:rPr lang="fr-FR" altLang="fr-FR" sz="2200" dirty="0" smtClean="0">
                <a:solidFill>
                  <a:schemeClr val="tx1"/>
                </a:solidFill>
                <a:latin typeface="Arial Narrow" panose="020B0606020202030204" pitchFamily="34" charset="0"/>
              </a:rPr>
              <a:t> of Liège</a:t>
            </a:r>
            <a:r>
              <a:rPr lang="fr-FR" altLang="fr-FR" sz="2200" dirty="0">
                <a:solidFill>
                  <a:schemeClr val="tx1"/>
                </a:solidFill>
                <a:latin typeface="Arial Narrow" panose="020B0606020202030204" pitchFamily="34" charset="0"/>
              </a:rPr>
              <a:t/>
            </a:r>
            <a:br>
              <a:rPr lang="fr-FR" altLang="fr-FR" sz="2200" dirty="0">
                <a:solidFill>
                  <a:schemeClr val="tx1"/>
                </a:solidFill>
                <a:latin typeface="Arial Narrow" panose="020B0606020202030204" pitchFamily="34" charset="0"/>
              </a:rPr>
            </a:br>
            <a:r>
              <a:rPr lang="fr-FR" altLang="fr-FR" sz="2200" dirty="0" err="1" smtClean="0">
                <a:solidFill>
                  <a:schemeClr val="tx1"/>
                </a:solidFill>
                <a:latin typeface="Arial Narrow" panose="020B0606020202030204" pitchFamily="34" charset="0"/>
              </a:rPr>
              <a:t>Faculty</a:t>
            </a:r>
            <a:r>
              <a:rPr lang="fr-FR" altLang="fr-FR" sz="2200" dirty="0" smtClean="0">
                <a:solidFill>
                  <a:schemeClr val="tx1"/>
                </a:solidFill>
                <a:latin typeface="Arial Narrow" panose="020B0606020202030204" pitchFamily="34" charset="0"/>
              </a:rPr>
              <a:t> of </a:t>
            </a:r>
            <a:r>
              <a:rPr lang="fr-FR" altLang="fr-FR" sz="2200" dirty="0" err="1">
                <a:solidFill>
                  <a:schemeClr val="tx1"/>
                </a:solidFill>
                <a:latin typeface="Arial Narrow" panose="020B0606020202030204" pitchFamily="34" charset="0"/>
              </a:rPr>
              <a:t>V</a:t>
            </a:r>
            <a:r>
              <a:rPr lang="fr-FR" altLang="fr-FR" sz="2200" dirty="0" err="1" smtClean="0">
                <a:solidFill>
                  <a:schemeClr val="tx1"/>
                </a:solidFill>
                <a:latin typeface="Arial Narrow" panose="020B0606020202030204" pitchFamily="34" charset="0"/>
              </a:rPr>
              <a:t>eterinary</a:t>
            </a:r>
            <a:r>
              <a:rPr lang="fr-FR" altLang="fr-FR" sz="2200" dirty="0" smtClean="0">
                <a:solidFill>
                  <a:schemeClr val="tx1"/>
                </a:solidFill>
                <a:latin typeface="Arial Narrow" panose="020B0606020202030204" pitchFamily="34" charset="0"/>
              </a:rPr>
              <a:t> </a:t>
            </a:r>
            <a:r>
              <a:rPr lang="fr-FR" altLang="fr-FR" sz="2200" dirty="0" err="1" smtClean="0">
                <a:solidFill>
                  <a:schemeClr val="tx1"/>
                </a:solidFill>
                <a:latin typeface="Arial Narrow" panose="020B0606020202030204" pitchFamily="34" charset="0"/>
              </a:rPr>
              <a:t>medicine</a:t>
            </a:r>
            <a:endParaRPr lang="fr-FR" altLang="fr-FR" sz="2200" dirty="0" smtClean="0">
              <a:solidFill>
                <a:schemeClr val="tx1"/>
              </a:solidFill>
              <a:latin typeface="Arial Narrow" panose="020B0606020202030204" pitchFamily="34" charset="0"/>
            </a:endParaRPr>
          </a:p>
          <a:p>
            <a:pPr>
              <a:lnSpc>
                <a:spcPct val="120000"/>
              </a:lnSpc>
            </a:pPr>
            <a:r>
              <a:rPr lang="fr-FR" altLang="fr-FR" sz="2200" dirty="0" err="1" smtClean="0">
                <a:solidFill>
                  <a:schemeClr val="tx1"/>
                </a:solidFill>
                <a:latin typeface="Arial Narrow" panose="020B0606020202030204" pitchFamily="34" charset="0"/>
              </a:rPr>
              <a:t>Department</a:t>
            </a:r>
            <a:r>
              <a:rPr lang="fr-FR" altLang="fr-FR" sz="2200" dirty="0" smtClean="0">
                <a:solidFill>
                  <a:schemeClr val="tx1"/>
                </a:solidFill>
                <a:latin typeface="Arial Narrow" panose="020B0606020202030204" pitchFamily="34" charset="0"/>
              </a:rPr>
              <a:t> of Theriogenology</a:t>
            </a:r>
            <a:r>
              <a:rPr lang="fr-FR" altLang="fr-FR" sz="2200" dirty="0">
                <a:solidFill>
                  <a:schemeClr val="tx1"/>
                </a:solidFill>
                <a:latin typeface="Arial Narrow" panose="020B0606020202030204" pitchFamily="34" charset="0"/>
              </a:rPr>
              <a:t/>
            </a:r>
            <a:br>
              <a:rPr lang="fr-FR" altLang="fr-FR" sz="2200" dirty="0">
                <a:solidFill>
                  <a:schemeClr val="tx1"/>
                </a:solidFill>
                <a:latin typeface="Arial Narrow" panose="020B0606020202030204" pitchFamily="34" charset="0"/>
              </a:rPr>
            </a:br>
            <a:r>
              <a:rPr lang="fr-FR" altLang="fr-FR" sz="2200" dirty="0" smtClean="0">
                <a:solidFill>
                  <a:schemeClr val="tx1"/>
                </a:solidFill>
                <a:latin typeface="Arial Narrow" panose="020B0606020202030204" pitchFamily="34" charset="0"/>
              </a:rPr>
              <a:t>E-mail</a:t>
            </a:r>
            <a:r>
              <a:rPr lang="fr-FR" altLang="fr-FR" sz="2200" dirty="0">
                <a:solidFill>
                  <a:schemeClr val="tx1"/>
                </a:solidFill>
                <a:latin typeface="Arial Narrow" panose="020B0606020202030204" pitchFamily="34" charset="0"/>
              </a:rPr>
              <a:t> : </a:t>
            </a:r>
            <a:r>
              <a:rPr lang="fr-FR" altLang="fr-FR" sz="2200" dirty="0">
                <a:solidFill>
                  <a:schemeClr val="tx1"/>
                </a:solidFill>
                <a:latin typeface="Arial Narrow" panose="020B0606020202030204" pitchFamily="34" charset="0"/>
                <a:hlinkClick r:id="rId2"/>
              </a:rPr>
              <a:t>Christian.hanzen@ulg.ac.be</a:t>
            </a:r>
            <a:r>
              <a:rPr lang="fr-FR" altLang="fr-FR" sz="2200" dirty="0">
                <a:solidFill>
                  <a:schemeClr val="tx1"/>
                </a:solidFill>
                <a:latin typeface="Arial Narrow" panose="020B0606020202030204" pitchFamily="34" charset="0"/>
              </a:rPr>
              <a:t/>
            </a:r>
            <a:br>
              <a:rPr lang="fr-FR" altLang="fr-FR" sz="2200" dirty="0">
                <a:solidFill>
                  <a:schemeClr val="tx1"/>
                </a:solidFill>
                <a:latin typeface="Arial Narrow" panose="020B0606020202030204" pitchFamily="34" charset="0"/>
              </a:rPr>
            </a:br>
            <a:r>
              <a:rPr lang="fr-FR" altLang="fr-FR" sz="2200" dirty="0" err="1" smtClean="0">
                <a:solidFill>
                  <a:schemeClr val="tx1"/>
                </a:solidFill>
                <a:latin typeface="Arial Narrow" panose="020B0606020202030204" pitchFamily="34" charset="0"/>
              </a:rPr>
              <a:t>Website</a:t>
            </a:r>
            <a:r>
              <a:rPr lang="fr-FR" altLang="fr-FR" sz="2200" dirty="0">
                <a:solidFill>
                  <a:schemeClr val="tx1"/>
                </a:solidFill>
                <a:latin typeface="Arial Narrow" panose="020B0606020202030204" pitchFamily="34" charset="0"/>
              </a:rPr>
              <a:t> : </a:t>
            </a:r>
            <a:r>
              <a:rPr lang="fr-FR" altLang="fr-FR" sz="2200" dirty="0">
                <a:solidFill>
                  <a:schemeClr val="tx1"/>
                </a:solidFill>
                <a:latin typeface="Arial Narrow" panose="020B0606020202030204" pitchFamily="34" charset="0"/>
                <a:hlinkClick r:id="rId3"/>
              </a:rPr>
              <a:t>http://www.therioruminant.ulg.ac.be/index.html</a:t>
            </a:r>
            <a:r>
              <a:rPr lang="fr-FR" altLang="fr-FR" sz="2200" dirty="0">
                <a:solidFill>
                  <a:schemeClr val="tx1"/>
                </a:solidFill>
                <a:latin typeface="Arial Narrow" panose="020B0606020202030204" pitchFamily="34" charset="0"/>
              </a:rPr>
              <a:t/>
            </a:r>
            <a:br>
              <a:rPr lang="fr-FR" altLang="fr-FR" sz="2200" dirty="0">
                <a:solidFill>
                  <a:schemeClr val="tx1"/>
                </a:solidFill>
                <a:latin typeface="Arial Narrow" panose="020B0606020202030204" pitchFamily="34" charset="0"/>
              </a:rPr>
            </a:br>
            <a:r>
              <a:rPr lang="fr-FR" altLang="fr-FR" sz="2200" dirty="0">
                <a:solidFill>
                  <a:schemeClr val="tx1"/>
                </a:solidFill>
                <a:latin typeface="Arial Narrow" panose="020B0606020202030204" pitchFamily="34" charset="0"/>
              </a:rPr>
              <a:t>Publications : </a:t>
            </a:r>
            <a:r>
              <a:rPr lang="fr-FR" altLang="fr-FR" sz="2200" dirty="0">
                <a:solidFill>
                  <a:schemeClr val="tx1"/>
                </a:solidFill>
                <a:latin typeface="Arial Narrow" panose="020B0606020202030204" pitchFamily="34" charset="0"/>
                <a:hlinkClick r:id="rId4"/>
              </a:rPr>
              <a:t>http://orbi.ulg.ac.be/</a:t>
            </a:r>
            <a:endParaRPr lang="fr-FR" altLang="fr-FR" sz="2200" dirty="0">
              <a:solidFill>
                <a:schemeClr val="tx1"/>
              </a:solidFill>
              <a:latin typeface="Arial Narrow" panose="020B0606020202030204" pitchFamily="34" charset="0"/>
            </a:endParaRPr>
          </a:p>
          <a:p>
            <a:pPr>
              <a:lnSpc>
                <a:spcPct val="120000"/>
              </a:lnSpc>
            </a:pPr>
            <a:r>
              <a:rPr lang="en-US" altLang="fr-FR" sz="2200" dirty="0" smtClean="0">
                <a:solidFill>
                  <a:schemeClr val="tx1"/>
                </a:solidFill>
                <a:latin typeface="Arial Narrow" panose="020B0606020202030204" pitchFamily="34" charset="0"/>
              </a:rPr>
              <a:t>Facebook page</a:t>
            </a:r>
            <a:r>
              <a:rPr lang="en-US" altLang="fr-FR" sz="2200" dirty="0">
                <a:solidFill>
                  <a:schemeClr val="tx1"/>
                </a:solidFill>
                <a:latin typeface="Arial Narrow" panose="020B0606020202030204" pitchFamily="34" charset="0"/>
              </a:rPr>
              <a:t> : </a:t>
            </a:r>
            <a:r>
              <a:rPr lang="en-US" altLang="fr-FR" sz="2200" u="sng" dirty="0">
                <a:solidFill>
                  <a:schemeClr val="tx1"/>
                </a:solidFill>
                <a:latin typeface="Arial Narrow" panose="020B0606020202030204" pitchFamily="34" charset="0"/>
                <a:hlinkClick r:id="rId5"/>
              </a:rPr>
              <a:t>https://www.facebook.com/Theriogenologie</a:t>
            </a:r>
            <a:r>
              <a:rPr lang="fr-FR" altLang="fr-FR" sz="2200" dirty="0">
                <a:solidFill>
                  <a:schemeClr val="tx1"/>
                </a:solidFill>
                <a:latin typeface="Arial Narrow" panose="020B0606020202030204" pitchFamily="34" charset="0"/>
              </a:rPr>
              <a:t> </a:t>
            </a:r>
            <a:endParaRPr lang="fr-BE" altLang="fr-FR" sz="2200" b="1" dirty="0">
              <a:solidFill>
                <a:schemeClr val="tx1"/>
              </a:solidFill>
              <a:latin typeface="Arial Narrow" panose="020B0606020202030204" pitchFamily="34" charset="0"/>
            </a:endParaRPr>
          </a:p>
          <a:p>
            <a:endParaRPr lang="fr-BE" sz="1800" dirty="0">
              <a:solidFill>
                <a:schemeClr val="tx1"/>
              </a:solidFill>
              <a:latin typeface="Arial Narrow" panose="020B0606020202030204" pitchFamily="34" charset="0"/>
            </a:endParaRPr>
          </a:p>
        </p:txBody>
      </p:sp>
      <p:pic>
        <p:nvPicPr>
          <p:cNvPr id="5" name="Image 65" descr="ULg_logo HQ.tif"/>
          <p:cNvPicPr>
            <a:picLocks noChangeAspect="1"/>
          </p:cNvPicPr>
          <p:nvPr/>
        </p:nvPicPr>
        <p:blipFill>
          <a:blip r:embed="rId6" cstate="print"/>
          <a:srcRect/>
          <a:stretch>
            <a:fillRect/>
          </a:stretch>
        </p:blipFill>
        <p:spPr bwMode="auto">
          <a:xfrm>
            <a:off x="7731873" y="5785782"/>
            <a:ext cx="1418753" cy="1025939"/>
          </a:xfrm>
          <a:prstGeom prst="rect">
            <a:avLst/>
          </a:prstGeom>
          <a:noFill/>
          <a:ln w="9525">
            <a:noFill/>
            <a:miter lim="800000"/>
            <a:headEnd/>
            <a:tailEnd/>
          </a:ln>
        </p:spPr>
      </p:pic>
    </p:spTree>
    <p:extLst>
      <p:ext uri="{BB962C8B-B14F-4D97-AF65-F5344CB8AC3E}">
        <p14:creationId xmlns:p14="http://schemas.microsoft.com/office/powerpoint/2010/main" val="449443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2988520" y="1188069"/>
            <a:ext cx="79709" cy="3531327"/>
          </a:xfrm>
          <a:prstGeom prst="rect">
            <a:avLst/>
          </a:prstGeom>
          <a:solidFill>
            <a:srgbClr val="FF00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endParaRPr lang="fr-FR" altLang="fr-FR" sz="1800">
              <a:solidFill>
                <a:schemeClr val="tx1"/>
              </a:solidFill>
              <a:latin typeface="Arial" panose="020B0604020202020204" pitchFamily="34" charset="0"/>
            </a:endParaRPr>
          </a:p>
        </p:txBody>
      </p:sp>
      <p:sp>
        <p:nvSpPr>
          <p:cNvPr id="4104" name="Rectangle 8"/>
          <p:cNvSpPr>
            <a:spLocks noChangeArrowheads="1"/>
          </p:cNvSpPr>
          <p:nvPr/>
        </p:nvSpPr>
        <p:spPr bwMode="auto">
          <a:xfrm>
            <a:off x="3059957" y="3857384"/>
            <a:ext cx="5706332" cy="430213"/>
          </a:xfrm>
          <a:prstGeom prst="rect">
            <a:avLst/>
          </a:prstGeom>
          <a:solidFill>
            <a:srgbClr val="FF66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err="1" smtClean="0">
                <a:solidFill>
                  <a:schemeClr val="tx1"/>
                </a:solidFill>
              </a:rPr>
              <a:t>Puerperium</a:t>
            </a:r>
            <a:r>
              <a:rPr lang="fr-BE" altLang="fr-FR" sz="1800" dirty="0" smtClean="0">
                <a:solidFill>
                  <a:schemeClr val="tx1"/>
                </a:solidFill>
              </a:rPr>
              <a:t> </a:t>
            </a:r>
            <a:endParaRPr lang="fr-BE" altLang="fr-FR" sz="1800" dirty="0">
              <a:solidFill>
                <a:schemeClr val="tx1"/>
              </a:solidFill>
            </a:endParaRPr>
          </a:p>
        </p:txBody>
      </p:sp>
      <p:sp>
        <p:nvSpPr>
          <p:cNvPr id="4106" name="Rectangle 10"/>
          <p:cNvSpPr>
            <a:spLocks noChangeArrowheads="1"/>
          </p:cNvSpPr>
          <p:nvPr/>
        </p:nvSpPr>
        <p:spPr bwMode="auto">
          <a:xfrm>
            <a:off x="539007" y="3423997"/>
            <a:ext cx="2449513" cy="430212"/>
          </a:xfrm>
          <a:prstGeom prst="rect">
            <a:avLst/>
          </a:prstGeom>
          <a:solidFill>
            <a:schemeClr val="tx2"/>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smtClean="0"/>
              <a:t>Dry </a:t>
            </a:r>
            <a:r>
              <a:rPr lang="fr-BE" altLang="fr-FR" sz="1800" dirty="0" err="1" smtClean="0"/>
              <a:t>period</a:t>
            </a:r>
            <a:endParaRPr lang="fr-BE" altLang="fr-FR" sz="1800" dirty="0"/>
          </a:p>
        </p:txBody>
      </p:sp>
      <p:sp>
        <p:nvSpPr>
          <p:cNvPr id="4108" name="Rectangle 12"/>
          <p:cNvSpPr>
            <a:spLocks noChangeArrowheads="1"/>
          </p:cNvSpPr>
          <p:nvPr/>
        </p:nvSpPr>
        <p:spPr bwMode="auto">
          <a:xfrm>
            <a:off x="107505" y="3857384"/>
            <a:ext cx="2881015" cy="431800"/>
          </a:xfrm>
          <a:prstGeom prst="rect">
            <a:avLst/>
          </a:prstGeom>
          <a:solidFill>
            <a:srgbClr val="FFFF66"/>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a:solidFill>
                  <a:schemeClr val="tx1"/>
                </a:solidFill>
              </a:rPr>
              <a:t>      </a:t>
            </a:r>
            <a:r>
              <a:rPr lang="fr-BE" altLang="fr-FR" sz="1800" dirty="0" smtClean="0">
                <a:solidFill>
                  <a:schemeClr val="tx1"/>
                </a:solidFill>
              </a:rPr>
              <a:t> </a:t>
            </a:r>
            <a:r>
              <a:rPr lang="fr-BE" altLang="fr-FR" sz="1800" dirty="0" err="1" smtClean="0">
                <a:solidFill>
                  <a:schemeClr val="tx1"/>
                </a:solidFill>
              </a:rPr>
              <a:t>Period</a:t>
            </a:r>
            <a:r>
              <a:rPr lang="fr-BE" altLang="fr-FR" sz="1800" dirty="0" smtClean="0">
                <a:solidFill>
                  <a:schemeClr val="tx1"/>
                </a:solidFill>
              </a:rPr>
              <a:t> of </a:t>
            </a:r>
            <a:r>
              <a:rPr lang="fr-BE" altLang="fr-FR" sz="1800" dirty="0" err="1" smtClean="0">
                <a:solidFill>
                  <a:schemeClr val="tx1"/>
                </a:solidFill>
              </a:rPr>
              <a:t>pregnancy</a:t>
            </a:r>
            <a:endParaRPr lang="fr-BE" altLang="fr-FR" sz="1800" dirty="0">
              <a:solidFill>
                <a:schemeClr val="tx1"/>
              </a:solidFill>
            </a:endParaRPr>
          </a:p>
        </p:txBody>
      </p:sp>
      <p:sp>
        <p:nvSpPr>
          <p:cNvPr id="18461" name="Rectangle 11"/>
          <p:cNvSpPr>
            <a:spLocks noChangeArrowheads="1"/>
          </p:cNvSpPr>
          <p:nvPr/>
        </p:nvSpPr>
        <p:spPr bwMode="auto">
          <a:xfrm>
            <a:off x="1846552" y="314786"/>
            <a:ext cx="2449511" cy="430212"/>
          </a:xfrm>
          <a:prstGeom prst="rect">
            <a:avLst/>
          </a:prstGeom>
          <a:solidFill>
            <a:srgbClr val="A50021"/>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smtClean="0"/>
              <a:t>Transition </a:t>
            </a:r>
            <a:r>
              <a:rPr lang="fr-BE" altLang="fr-FR" sz="1800" dirty="0" err="1" smtClean="0"/>
              <a:t>period</a:t>
            </a:r>
            <a:endParaRPr lang="fr-BE" altLang="fr-FR" sz="1800" dirty="0"/>
          </a:p>
        </p:txBody>
      </p:sp>
      <p:sp>
        <p:nvSpPr>
          <p:cNvPr id="18450" name="Text Box 35"/>
          <p:cNvSpPr txBox="1">
            <a:spLocks noChangeArrowheads="1"/>
          </p:cNvSpPr>
          <p:nvPr/>
        </p:nvSpPr>
        <p:spPr bwMode="auto">
          <a:xfrm>
            <a:off x="2628157" y="818737"/>
            <a:ext cx="816249" cy="369332"/>
          </a:xfrm>
          <a:prstGeom prst="rect">
            <a:avLst/>
          </a:prstGeom>
          <a:solidFill>
            <a:srgbClr val="FF0000"/>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Calving</a:t>
            </a:r>
            <a:endParaRPr lang="fr-BE" altLang="fr-FR" sz="1800" dirty="0"/>
          </a:p>
        </p:txBody>
      </p:sp>
      <p:sp>
        <p:nvSpPr>
          <p:cNvPr id="18456" name="Text Box 61"/>
          <p:cNvSpPr txBox="1">
            <a:spLocks noChangeArrowheads="1"/>
          </p:cNvSpPr>
          <p:nvPr/>
        </p:nvSpPr>
        <p:spPr bwMode="auto">
          <a:xfrm>
            <a:off x="5070133" y="181704"/>
            <a:ext cx="3962944" cy="523220"/>
          </a:xfrm>
          <a:prstGeom prst="rect">
            <a:avLst/>
          </a:prstGeom>
          <a:solidFill>
            <a:schemeClr val="bg1">
              <a:lumMod val="65000"/>
            </a:schemeClr>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800" dirty="0" err="1" smtClean="0">
                <a:solidFill>
                  <a:schemeClr val="tx1"/>
                </a:solidFill>
              </a:rPr>
              <a:t>Puerperium</a:t>
            </a:r>
            <a:r>
              <a:rPr lang="fr-BE" altLang="fr-FR" sz="2800" dirty="0" smtClean="0">
                <a:solidFill>
                  <a:schemeClr val="tx1"/>
                </a:solidFill>
              </a:rPr>
              <a:t> : a </a:t>
            </a:r>
            <a:r>
              <a:rPr lang="fr-BE" altLang="fr-FR" sz="2800" dirty="0" err="1" smtClean="0">
                <a:solidFill>
                  <a:schemeClr val="tx1"/>
                </a:solidFill>
              </a:rPr>
              <a:t>period</a:t>
            </a:r>
            <a:r>
              <a:rPr lang="fr-BE" altLang="fr-FR" sz="2800" dirty="0" smtClean="0">
                <a:solidFill>
                  <a:schemeClr val="tx1"/>
                </a:solidFill>
              </a:rPr>
              <a:t> at </a:t>
            </a:r>
            <a:r>
              <a:rPr lang="fr-BE" altLang="fr-FR" sz="2800" dirty="0" err="1" smtClean="0">
                <a:solidFill>
                  <a:schemeClr val="tx1"/>
                </a:solidFill>
              </a:rPr>
              <a:t>risk</a:t>
            </a:r>
            <a:r>
              <a:rPr lang="fr-BE" altLang="fr-FR" sz="2800" dirty="0" smtClean="0">
                <a:solidFill>
                  <a:schemeClr val="tx1"/>
                </a:solidFill>
              </a:rPr>
              <a:t> </a:t>
            </a:r>
            <a:endParaRPr lang="fr-FR" altLang="fr-FR" sz="2800" dirty="0">
              <a:solidFill>
                <a:schemeClr val="tx1"/>
              </a:solidFill>
            </a:endParaRPr>
          </a:p>
        </p:txBody>
      </p:sp>
      <p:grpSp>
        <p:nvGrpSpPr>
          <p:cNvPr id="8" name="Groupe 7"/>
          <p:cNvGrpSpPr/>
          <p:nvPr/>
        </p:nvGrpSpPr>
        <p:grpSpPr>
          <a:xfrm>
            <a:off x="3071308" y="1762875"/>
            <a:ext cx="5694980" cy="2091334"/>
            <a:chOff x="3071308" y="2205359"/>
            <a:chExt cx="5694980" cy="2091334"/>
          </a:xfrm>
        </p:grpSpPr>
        <p:sp>
          <p:nvSpPr>
            <p:cNvPr id="2" name="Triangle rectangle 1"/>
            <p:cNvSpPr/>
            <p:nvPr/>
          </p:nvSpPr>
          <p:spPr>
            <a:xfrm flipH="1">
              <a:off x="3071308" y="2205359"/>
              <a:ext cx="5694980" cy="1661121"/>
            </a:xfrm>
            <a:prstGeom prst="r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p:cNvSpPr/>
            <p:nvPr/>
          </p:nvSpPr>
          <p:spPr>
            <a:xfrm>
              <a:off x="3071309" y="3866480"/>
              <a:ext cx="5694979" cy="43021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Text Box 35"/>
            <p:cNvSpPr txBox="1">
              <a:spLocks noChangeArrowheads="1"/>
            </p:cNvSpPr>
            <p:nvPr/>
          </p:nvSpPr>
          <p:spPr bwMode="auto">
            <a:xfrm>
              <a:off x="7061975" y="3894539"/>
              <a:ext cx="1704313"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Period</a:t>
              </a:r>
              <a:r>
                <a:rPr lang="fr-BE" altLang="fr-FR" sz="1800" dirty="0" smtClean="0">
                  <a:solidFill>
                    <a:schemeClr val="tx1"/>
                  </a:solidFill>
                </a:rPr>
                <a:t> of lactation</a:t>
              </a:r>
              <a:endParaRPr lang="fr-BE" altLang="fr-FR" sz="1800" dirty="0">
                <a:solidFill>
                  <a:schemeClr val="tx1"/>
                </a:solidFill>
              </a:endParaRPr>
            </a:p>
          </p:txBody>
        </p:sp>
        <p:cxnSp>
          <p:nvCxnSpPr>
            <p:cNvPr id="10" name="Connecteur droit 9"/>
            <p:cNvCxnSpPr>
              <a:endCxn id="2" idx="0"/>
            </p:cNvCxnSpPr>
            <p:nvPr/>
          </p:nvCxnSpPr>
          <p:spPr>
            <a:xfrm flipV="1">
              <a:off x="3072103" y="2205359"/>
              <a:ext cx="5694185" cy="16579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e 21"/>
          <p:cNvGrpSpPr/>
          <p:nvPr/>
        </p:nvGrpSpPr>
        <p:grpSpPr>
          <a:xfrm>
            <a:off x="104426" y="2952511"/>
            <a:ext cx="434582" cy="901698"/>
            <a:chOff x="104426" y="3755035"/>
            <a:chExt cx="434582" cy="901698"/>
          </a:xfrm>
          <a:solidFill>
            <a:schemeClr val="accent6">
              <a:lumMod val="40000"/>
              <a:lumOff val="60000"/>
            </a:schemeClr>
          </a:solidFill>
        </p:grpSpPr>
        <p:sp>
          <p:nvSpPr>
            <p:cNvPr id="18476" name="Line 15"/>
            <p:cNvSpPr>
              <a:spLocks noChangeShapeType="1"/>
            </p:cNvSpPr>
            <p:nvPr/>
          </p:nvSpPr>
          <p:spPr bwMode="auto">
            <a:xfrm flipH="1" flipV="1">
              <a:off x="107504" y="3755035"/>
              <a:ext cx="431503" cy="255586"/>
            </a:xfrm>
            <a:prstGeom prst="line">
              <a:avLst/>
            </a:prstGeom>
            <a:grpFill/>
            <a:ln w="12700">
              <a:solidFill>
                <a:schemeClr val="tx1"/>
              </a:solidFill>
              <a:round/>
              <a:headEnd/>
              <a:tailEnd/>
            </a:ln>
            <a:extLst/>
          </p:spPr>
          <p:txBody>
            <a:bodyPr/>
            <a:lstStyle/>
            <a:p>
              <a:endParaRPr lang="fr-BE"/>
            </a:p>
          </p:txBody>
        </p:sp>
        <p:sp>
          <p:nvSpPr>
            <p:cNvPr id="18477" name="Line 16"/>
            <p:cNvSpPr>
              <a:spLocks noChangeShapeType="1"/>
            </p:cNvSpPr>
            <p:nvPr/>
          </p:nvSpPr>
          <p:spPr bwMode="auto">
            <a:xfrm flipV="1">
              <a:off x="535929" y="4010621"/>
              <a:ext cx="3079" cy="646112"/>
            </a:xfrm>
            <a:prstGeom prst="line">
              <a:avLst/>
            </a:prstGeom>
            <a:grpFill/>
            <a:ln w="12700">
              <a:solidFill>
                <a:schemeClr val="tx1"/>
              </a:solidFill>
              <a:round/>
              <a:headEnd/>
              <a:tailEnd/>
            </a:ln>
            <a:extLst/>
          </p:spPr>
          <p:txBody>
            <a:bodyPr/>
            <a:lstStyle/>
            <a:p>
              <a:endParaRPr lang="fr-BE"/>
            </a:p>
          </p:txBody>
        </p:sp>
        <p:sp>
          <p:nvSpPr>
            <p:cNvPr id="18" name="Triangle rectangle 17"/>
            <p:cNvSpPr/>
            <p:nvPr/>
          </p:nvSpPr>
          <p:spPr>
            <a:xfrm>
              <a:off x="107504" y="3755035"/>
              <a:ext cx="428425" cy="25558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p:cNvSpPr/>
            <p:nvPr/>
          </p:nvSpPr>
          <p:spPr>
            <a:xfrm>
              <a:off x="104426" y="4010621"/>
              <a:ext cx="431503" cy="646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2" name="Rectangle 11"/>
          <p:cNvSpPr/>
          <p:nvPr/>
        </p:nvSpPr>
        <p:spPr>
          <a:xfrm>
            <a:off x="3140237" y="1265999"/>
            <a:ext cx="2007827" cy="2451033"/>
          </a:xfrm>
          <a:prstGeom prst="rect">
            <a:avLst/>
          </a:prstGeom>
          <a:solidFill>
            <a:schemeClr val="accent1">
              <a:lumMod val="75000"/>
              <a:alpha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Rectangle 57"/>
          <p:cNvSpPr/>
          <p:nvPr/>
        </p:nvSpPr>
        <p:spPr>
          <a:xfrm>
            <a:off x="4432182" y="4324799"/>
            <a:ext cx="4316282" cy="2165903"/>
          </a:xfrm>
          <a:prstGeom prst="rect">
            <a:avLst/>
          </a:prstGeom>
          <a:solidFill>
            <a:schemeClr val="accent1">
              <a:lumMod val="75000"/>
              <a:alpha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9" name="Text Box 35"/>
          <p:cNvSpPr txBox="1">
            <a:spLocks noChangeArrowheads="1"/>
          </p:cNvSpPr>
          <p:nvPr/>
        </p:nvSpPr>
        <p:spPr bwMode="auto">
          <a:xfrm>
            <a:off x="3246836" y="1403325"/>
            <a:ext cx="910827"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Dystocia</a:t>
            </a:r>
            <a:endParaRPr lang="fr-BE" altLang="fr-FR" sz="1800" dirty="0"/>
          </a:p>
        </p:txBody>
      </p:sp>
      <p:sp>
        <p:nvSpPr>
          <p:cNvPr id="60" name="Text Box 35"/>
          <p:cNvSpPr txBox="1">
            <a:spLocks noChangeArrowheads="1"/>
          </p:cNvSpPr>
          <p:nvPr/>
        </p:nvSpPr>
        <p:spPr bwMode="auto">
          <a:xfrm>
            <a:off x="3246836" y="1871417"/>
            <a:ext cx="1757212"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Placental</a:t>
            </a:r>
            <a:r>
              <a:rPr lang="fr-BE" altLang="fr-FR" sz="1800" dirty="0" smtClean="0"/>
              <a:t> </a:t>
            </a:r>
            <a:r>
              <a:rPr lang="fr-BE" altLang="fr-FR" sz="1800" dirty="0" err="1" smtClean="0"/>
              <a:t>retention</a:t>
            </a:r>
            <a:endParaRPr lang="fr-BE" altLang="fr-FR" sz="1800" dirty="0"/>
          </a:p>
        </p:txBody>
      </p:sp>
      <p:sp>
        <p:nvSpPr>
          <p:cNvPr id="61" name="Text Box 35"/>
          <p:cNvSpPr txBox="1">
            <a:spLocks noChangeArrowheads="1"/>
          </p:cNvSpPr>
          <p:nvPr/>
        </p:nvSpPr>
        <p:spPr bwMode="auto">
          <a:xfrm>
            <a:off x="3246836" y="2339509"/>
            <a:ext cx="1332416"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smtClean="0"/>
              <a:t>Acute </a:t>
            </a:r>
            <a:r>
              <a:rPr lang="fr-BE" altLang="fr-FR" sz="1800" dirty="0" err="1" smtClean="0"/>
              <a:t>metritis</a:t>
            </a:r>
            <a:endParaRPr lang="fr-BE" altLang="fr-FR" sz="1800" dirty="0"/>
          </a:p>
        </p:txBody>
      </p:sp>
      <p:sp>
        <p:nvSpPr>
          <p:cNvPr id="62" name="Text Box 35"/>
          <p:cNvSpPr txBox="1">
            <a:spLocks noChangeArrowheads="1"/>
          </p:cNvSpPr>
          <p:nvPr/>
        </p:nvSpPr>
        <p:spPr bwMode="auto">
          <a:xfrm>
            <a:off x="3246836" y="2807601"/>
            <a:ext cx="994183" cy="369332"/>
          </a:xfrm>
          <a:prstGeom prst="rect">
            <a:avLst/>
          </a:prstGeom>
          <a:solidFill>
            <a:schemeClr val="accent3">
              <a:lumMod val="60000"/>
              <a:lumOff val="4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smtClean="0">
                <a:solidFill>
                  <a:schemeClr val="tx1"/>
                </a:solidFill>
              </a:rPr>
              <a:t>Milk </a:t>
            </a:r>
            <a:r>
              <a:rPr lang="fr-BE" altLang="fr-FR" sz="1800" dirty="0" err="1" smtClean="0">
                <a:solidFill>
                  <a:schemeClr val="tx1"/>
                </a:solidFill>
              </a:rPr>
              <a:t>fever</a:t>
            </a:r>
            <a:endParaRPr lang="fr-BE" altLang="fr-FR" sz="1800" dirty="0">
              <a:solidFill>
                <a:schemeClr val="tx1"/>
              </a:solidFill>
            </a:endParaRPr>
          </a:p>
        </p:txBody>
      </p:sp>
      <p:sp>
        <p:nvSpPr>
          <p:cNvPr id="63" name="Text Box 35"/>
          <p:cNvSpPr txBox="1">
            <a:spLocks noChangeArrowheads="1"/>
          </p:cNvSpPr>
          <p:nvPr/>
        </p:nvSpPr>
        <p:spPr bwMode="auto">
          <a:xfrm>
            <a:off x="3246836" y="3275692"/>
            <a:ext cx="1186543" cy="369332"/>
          </a:xfrm>
          <a:prstGeom prst="rect">
            <a:avLst/>
          </a:prstGeom>
          <a:solidFill>
            <a:schemeClr val="accent3">
              <a:lumMod val="60000"/>
              <a:lumOff val="4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Acetonemia</a:t>
            </a:r>
            <a:endParaRPr lang="fr-BE" altLang="fr-FR" sz="1800" dirty="0">
              <a:solidFill>
                <a:schemeClr val="tx1"/>
              </a:solidFill>
            </a:endParaRPr>
          </a:p>
        </p:txBody>
      </p:sp>
      <p:sp>
        <p:nvSpPr>
          <p:cNvPr id="64" name="Text Box 35"/>
          <p:cNvSpPr txBox="1">
            <a:spLocks noChangeArrowheads="1"/>
          </p:cNvSpPr>
          <p:nvPr/>
        </p:nvSpPr>
        <p:spPr bwMode="auto">
          <a:xfrm>
            <a:off x="4614125" y="4429550"/>
            <a:ext cx="2284600" cy="369332"/>
          </a:xfrm>
          <a:prstGeom prst="rect">
            <a:avLst/>
          </a:prstGeom>
          <a:solidFill>
            <a:schemeClr val="accent3">
              <a:lumMod val="60000"/>
              <a:lumOff val="4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Negative</a:t>
            </a:r>
            <a:r>
              <a:rPr lang="fr-BE" altLang="fr-FR" sz="1800" dirty="0" smtClean="0">
                <a:solidFill>
                  <a:schemeClr val="tx1"/>
                </a:solidFill>
              </a:rPr>
              <a:t> </a:t>
            </a:r>
            <a:r>
              <a:rPr lang="fr-BE" altLang="fr-FR" sz="1800" dirty="0" err="1" smtClean="0">
                <a:solidFill>
                  <a:schemeClr val="tx1"/>
                </a:solidFill>
              </a:rPr>
              <a:t>energy</a:t>
            </a:r>
            <a:r>
              <a:rPr lang="fr-BE" altLang="fr-FR" sz="1800" dirty="0" smtClean="0">
                <a:solidFill>
                  <a:schemeClr val="tx1"/>
                </a:solidFill>
              </a:rPr>
              <a:t> balance</a:t>
            </a:r>
            <a:endParaRPr lang="fr-BE" altLang="fr-FR" sz="1800" dirty="0">
              <a:solidFill>
                <a:schemeClr val="tx1"/>
              </a:solidFill>
            </a:endParaRPr>
          </a:p>
        </p:txBody>
      </p:sp>
      <p:sp>
        <p:nvSpPr>
          <p:cNvPr id="65" name="Text Box 35"/>
          <p:cNvSpPr txBox="1">
            <a:spLocks noChangeArrowheads="1"/>
          </p:cNvSpPr>
          <p:nvPr/>
        </p:nvSpPr>
        <p:spPr bwMode="auto">
          <a:xfrm>
            <a:off x="4614125" y="4864699"/>
            <a:ext cx="3461204"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Failure</a:t>
            </a:r>
            <a:r>
              <a:rPr lang="fr-BE" altLang="fr-FR" sz="1800" dirty="0" smtClean="0"/>
              <a:t> to </a:t>
            </a:r>
            <a:r>
              <a:rPr lang="fr-BE" altLang="fr-FR" sz="1800" dirty="0" err="1" smtClean="0"/>
              <a:t>resume</a:t>
            </a:r>
            <a:r>
              <a:rPr lang="fr-BE" altLang="fr-FR" sz="1800" dirty="0" smtClean="0"/>
              <a:t> </a:t>
            </a:r>
            <a:r>
              <a:rPr lang="fr-BE" altLang="fr-FR" sz="1800" dirty="0" err="1" smtClean="0"/>
              <a:t>cyclicity</a:t>
            </a:r>
            <a:r>
              <a:rPr lang="fr-BE" altLang="fr-FR" sz="1800" dirty="0" smtClean="0"/>
              <a:t> : </a:t>
            </a:r>
            <a:r>
              <a:rPr lang="fr-BE" altLang="fr-FR" sz="1800" dirty="0" err="1" smtClean="0"/>
              <a:t>anoestrus</a:t>
            </a:r>
            <a:endParaRPr lang="fr-BE" altLang="fr-FR" sz="1800" dirty="0"/>
          </a:p>
        </p:txBody>
      </p:sp>
      <p:sp>
        <p:nvSpPr>
          <p:cNvPr id="66" name="Text Box 35"/>
          <p:cNvSpPr txBox="1">
            <a:spLocks noChangeArrowheads="1"/>
          </p:cNvSpPr>
          <p:nvPr/>
        </p:nvSpPr>
        <p:spPr bwMode="auto">
          <a:xfrm>
            <a:off x="4614125" y="5299848"/>
            <a:ext cx="4062331" cy="646331"/>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Failure</a:t>
            </a:r>
            <a:r>
              <a:rPr lang="fr-BE" altLang="fr-FR" sz="1800" dirty="0" smtClean="0"/>
              <a:t> to </a:t>
            </a:r>
            <a:r>
              <a:rPr lang="fr-BE" altLang="fr-FR" sz="1800" dirty="0" err="1" smtClean="0"/>
              <a:t>resolve</a:t>
            </a:r>
            <a:r>
              <a:rPr lang="fr-BE" altLang="fr-FR" sz="1800" dirty="0" smtClean="0"/>
              <a:t> inflammation : endometritis, </a:t>
            </a:r>
          </a:p>
          <a:p>
            <a:pPr eaLnBrk="1" hangingPunct="1">
              <a:spcBef>
                <a:spcPct val="0"/>
              </a:spcBef>
              <a:buSzTx/>
              <a:buFontTx/>
              <a:buNone/>
            </a:pPr>
            <a:r>
              <a:rPr lang="fr-BE" altLang="fr-FR" sz="1800" dirty="0" err="1" smtClean="0"/>
              <a:t>subclinical</a:t>
            </a:r>
            <a:r>
              <a:rPr lang="fr-BE" altLang="fr-FR" sz="1800" dirty="0" smtClean="0"/>
              <a:t> endometritis, </a:t>
            </a:r>
            <a:r>
              <a:rPr lang="fr-BE" altLang="fr-FR" sz="1800" dirty="0" err="1" smtClean="0"/>
              <a:t>pyometra</a:t>
            </a:r>
            <a:endParaRPr lang="fr-BE" altLang="fr-FR" sz="1800" dirty="0"/>
          </a:p>
        </p:txBody>
      </p:sp>
      <p:sp>
        <p:nvSpPr>
          <p:cNvPr id="67" name="Text Box 35"/>
          <p:cNvSpPr txBox="1">
            <a:spLocks noChangeArrowheads="1"/>
          </p:cNvSpPr>
          <p:nvPr/>
        </p:nvSpPr>
        <p:spPr bwMode="auto">
          <a:xfrm>
            <a:off x="7596336" y="6033774"/>
            <a:ext cx="1110400" cy="369332"/>
          </a:xfrm>
          <a:prstGeom prst="rect">
            <a:avLst/>
          </a:prstGeom>
          <a:solidFill>
            <a:schemeClr val="accent3">
              <a:lumMod val="60000"/>
              <a:lumOff val="4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Lameness</a:t>
            </a:r>
            <a:endParaRPr lang="fr-BE" altLang="fr-FR" sz="1800" dirty="0">
              <a:solidFill>
                <a:schemeClr val="tx1"/>
              </a:solidFill>
            </a:endParaRPr>
          </a:p>
        </p:txBody>
      </p:sp>
      <p:sp>
        <p:nvSpPr>
          <p:cNvPr id="68" name="Text Box 35"/>
          <p:cNvSpPr txBox="1">
            <a:spLocks noChangeArrowheads="1"/>
          </p:cNvSpPr>
          <p:nvPr/>
        </p:nvSpPr>
        <p:spPr bwMode="auto">
          <a:xfrm>
            <a:off x="6660232" y="6036856"/>
            <a:ext cx="825867" cy="369332"/>
          </a:xfrm>
          <a:prstGeom prst="rect">
            <a:avLst/>
          </a:prstGeom>
          <a:solidFill>
            <a:schemeClr val="accent3">
              <a:lumMod val="60000"/>
              <a:lumOff val="4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Mastitis</a:t>
            </a:r>
            <a:endParaRPr lang="fr-BE" altLang="fr-FR" sz="1800" dirty="0">
              <a:solidFill>
                <a:schemeClr val="tx1"/>
              </a:solidFill>
            </a:endParaRPr>
          </a:p>
        </p:txBody>
      </p:sp>
      <p:sp>
        <p:nvSpPr>
          <p:cNvPr id="69" name="Text Box 35"/>
          <p:cNvSpPr txBox="1">
            <a:spLocks noChangeArrowheads="1"/>
          </p:cNvSpPr>
          <p:nvPr/>
        </p:nvSpPr>
        <p:spPr bwMode="auto">
          <a:xfrm>
            <a:off x="4614125" y="6024414"/>
            <a:ext cx="1903085" cy="369332"/>
          </a:xfrm>
          <a:prstGeom prst="rect">
            <a:avLst/>
          </a:prstGeom>
          <a:solidFill>
            <a:schemeClr val="accent3">
              <a:lumMod val="50000"/>
            </a:schemeClr>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Uter</a:t>
            </a:r>
            <a:r>
              <a:rPr lang="fr-BE" altLang="fr-FR" sz="1800" dirty="0" smtClean="0"/>
              <a:t> involution </a:t>
            </a:r>
            <a:r>
              <a:rPr lang="fr-BE" altLang="fr-FR" sz="1800" dirty="0" err="1" smtClean="0"/>
              <a:t>delay</a:t>
            </a:r>
            <a:endParaRPr lang="fr-BE" altLang="fr-FR" sz="1800" dirty="0"/>
          </a:p>
        </p:txBody>
      </p:sp>
      <p:sp>
        <p:nvSpPr>
          <p:cNvPr id="33" name="Text Box 61"/>
          <p:cNvSpPr txBox="1">
            <a:spLocks noChangeArrowheads="1"/>
          </p:cNvSpPr>
          <p:nvPr/>
        </p:nvSpPr>
        <p:spPr bwMode="auto">
          <a:xfrm>
            <a:off x="5248440" y="1290608"/>
            <a:ext cx="2630848" cy="461665"/>
          </a:xfrm>
          <a:prstGeom prst="rect">
            <a:avLst/>
          </a:prstGeom>
          <a:solidFill>
            <a:schemeClr val="bg1">
              <a:lumMod val="85000"/>
            </a:schemeClr>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400" dirty="0" smtClean="0">
                <a:solidFill>
                  <a:schemeClr val="tx1"/>
                </a:solidFill>
              </a:rPr>
              <a:t>« </a:t>
            </a:r>
            <a:r>
              <a:rPr lang="fr-BE" altLang="fr-FR" sz="2400" dirty="0" err="1" smtClean="0">
                <a:solidFill>
                  <a:schemeClr val="tx1"/>
                </a:solidFill>
              </a:rPr>
              <a:t>Early</a:t>
            </a:r>
            <a:r>
              <a:rPr lang="fr-BE" altLang="fr-FR" sz="2400" dirty="0" smtClean="0">
                <a:solidFill>
                  <a:schemeClr val="tx1"/>
                </a:solidFill>
              </a:rPr>
              <a:t> » </a:t>
            </a:r>
            <a:r>
              <a:rPr lang="fr-BE" altLang="fr-FR" sz="2400" dirty="0" err="1" smtClean="0">
                <a:solidFill>
                  <a:schemeClr val="tx1"/>
                </a:solidFill>
              </a:rPr>
              <a:t>Puerperium</a:t>
            </a:r>
            <a:r>
              <a:rPr lang="fr-BE" altLang="fr-FR" sz="2400" dirty="0" smtClean="0">
                <a:solidFill>
                  <a:schemeClr val="tx1"/>
                </a:solidFill>
              </a:rPr>
              <a:t> </a:t>
            </a:r>
            <a:endParaRPr lang="fr-FR" altLang="fr-FR" sz="2400" dirty="0">
              <a:solidFill>
                <a:schemeClr val="tx1"/>
              </a:solidFill>
            </a:endParaRPr>
          </a:p>
        </p:txBody>
      </p:sp>
      <p:sp>
        <p:nvSpPr>
          <p:cNvPr id="34" name="Text Box 61"/>
          <p:cNvSpPr txBox="1">
            <a:spLocks noChangeArrowheads="1"/>
          </p:cNvSpPr>
          <p:nvPr/>
        </p:nvSpPr>
        <p:spPr bwMode="auto">
          <a:xfrm>
            <a:off x="186099" y="5392180"/>
            <a:ext cx="4182555" cy="461665"/>
          </a:xfrm>
          <a:prstGeom prst="rect">
            <a:avLst/>
          </a:prstGeom>
          <a:solidFill>
            <a:schemeClr val="bg1">
              <a:lumMod val="85000"/>
            </a:schemeClr>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400" dirty="0" smtClean="0">
                <a:solidFill>
                  <a:schemeClr val="tx1"/>
                </a:solidFill>
              </a:rPr>
              <a:t>« </a:t>
            </a:r>
            <a:r>
              <a:rPr lang="fr-BE" altLang="fr-FR" sz="2400" dirty="0" err="1" smtClean="0">
                <a:solidFill>
                  <a:schemeClr val="tx1"/>
                </a:solidFill>
              </a:rPr>
              <a:t>Midlle</a:t>
            </a:r>
            <a:r>
              <a:rPr lang="fr-BE" altLang="fr-FR" sz="2400" dirty="0" smtClean="0">
                <a:solidFill>
                  <a:schemeClr val="tx1"/>
                </a:solidFill>
              </a:rPr>
              <a:t> » and « </a:t>
            </a:r>
            <a:r>
              <a:rPr lang="fr-BE" altLang="fr-FR" sz="2400" dirty="0" err="1" smtClean="0">
                <a:solidFill>
                  <a:schemeClr val="tx1"/>
                </a:solidFill>
              </a:rPr>
              <a:t>late</a:t>
            </a:r>
            <a:r>
              <a:rPr lang="fr-BE" altLang="fr-FR" sz="2400" dirty="0" smtClean="0">
                <a:solidFill>
                  <a:schemeClr val="tx1"/>
                </a:solidFill>
              </a:rPr>
              <a:t> » </a:t>
            </a:r>
            <a:r>
              <a:rPr lang="fr-BE" altLang="fr-FR" sz="2400" dirty="0" err="1" smtClean="0">
                <a:solidFill>
                  <a:schemeClr val="tx1"/>
                </a:solidFill>
              </a:rPr>
              <a:t>Puerperium</a:t>
            </a:r>
            <a:r>
              <a:rPr lang="fr-BE" altLang="fr-FR" sz="2400" dirty="0" smtClean="0">
                <a:solidFill>
                  <a:schemeClr val="tx1"/>
                </a:solidFill>
              </a:rPr>
              <a:t> </a:t>
            </a:r>
            <a:endParaRPr lang="fr-FR" altLang="fr-FR" sz="2400" dirty="0">
              <a:solidFill>
                <a:schemeClr val="tx1"/>
              </a:solidFill>
            </a:endParaRPr>
          </a:p>
        </p:txBody>
      </p:sp>
    </p:spTree>
    <p:extLst>
      <p:ext uri="{BB962C8B-B14F-4D97-AF65-F5344CB8AC3E}">
        <p14:creationId xmlns:p14="http://schemas.microsoft.com/office/powerpoint/2010/main" val="177909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700808"/>
            <a:ext cx="7992888" cy="1080120"/>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How to </a:t>
            </a:r>
            <a:r>
              <a:rPr lang="fr-BE" dirty="0" err="1" smtClean="0">
                <a:latin typeface="Arial Narrow" panose="020B0606020202030204" pitchFamily="34" charset="0"/>
              </a:rPr>
              <a:t>define</a:t>
            </a:r>
            <a:r>
              <a:rPr lang="fr-BE" dirty="0" smtClean="0">
                <a:latin typeface="Arial Narrow" panose="020B0606020202030204" pitchFamily="34" charset="0"/>
              </a:rPr>
              <a:t> </a:t>
            </a:r>
            <a:r>
              <a:rPr lang="fr-BE" dirty="0" err="1" smtClean="0">
                <a:latin typeface="Arial Narrow" panose="020B0606020202030204" pitchFamily="34" charset="0"/>
              </a:rPr>
              <a:t>these</a:t>
            </a:r>
            <a:r>
              <a:rPr lang="fr-BE" dirty="0" smtClean="0">
                <a:latin typeface="Arial Narrow" panose="020B0606020202030204" pitchFamily="34" charset="0"/>
              </a:rPr>
              <a:t> pathologies ? </a:t>
            </a:r>
            <a:endParaRPr lang="fr-BE" dirty="0">
              <a:latin typeface="Arial Narrow" panose="020B0606020202030204" pitchFamily="34" charset="0"/>
            </a:endParaRPr>
          </a:p>
        </p:txBody>
      </p:sp>
      <p:sp>
        <p:nvSpPr>
          <p:cNvPr id="3" name="ZoneTexte 2"/>
          <p:cNvSpPr txBox="1"/>
          <p:nvPr/>
        </p:nvSpPr>
        <p:spPr>
          <a:xfrm>
            <a:off x="683568" y="2924944"/>
            <a:ext cx="7992888" cy="3539430"/>
          </a:xfrm>
          <a:prstGeom prst="rect">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5400000" scaled="1"/>
            <a:tileRect/>
          </a:gradFill>
          <a:ln>
            <a:solidFill>
              <a:schemeClr val="tx1"/>
            </a:solidFill>
          </a:ln>
        </p:spPr>
        <p:txBody>
          <a:bodyPr wrap="square" rtlCol="0">
            <a:spAutoFit/>
          </a:bodyPr>
          <a:lstStyle/>
          <a:p>
            <a:r>
              <a:rPr lang="fr-BE" sz="3200" dirty="0" err="1" smtClean="0">
                <a:solidFill>
                  <a:schemeClr val="bg2"/>
                </a:solidFill>
                <a:latin typeface="Arial Narrow" panose="020B0606020202030204" pitchFamily="34" charset="0"/>
              </a:rPr>
              <a:t>Definitions</a:t>
            </a:r>
            <a:r>
              <a:rPr lang="fr-BE" sz="3200" dirty="0" smtClean="0">
                <a:solidFill>
                  <a:schemeClr val="bg2"/>
                </a:solidFill>
                <a:latin typeface="Arial Narrow" panose="020B0606020202030204" pitchFamily="34" charset="0"/>
              </a:rPr>
              <a:t> are important to</a:t>
            </a:r>
          </a:p>
          <a:p>
            <a:endParaRPr lang="fr-BE" sz="3200" dirty="0" smtClean="0">
              <a:solidFill>
                <a:schemeClr val="bg2"/>
              </a:solidFill>
              <a:latin typeface="Arial Narrow" panose="020B0606020202030204" pitchFamily="34" charset="0"/>
            </a:endParaRPr>
          </a:p>
          <a:p>
            <a:pPr marL="571500" indent="-571500">
              <a:buFontTx/>
              <a:buChar char="-"/>
            </a:pPr>
            <a:r>
              <a:rPr lang="fr-BE" sz="3200" dirty="0" smtClean="0">
                <a:solidFill>
                  <a:schemeClr val="bg2"/>
                </a:solidFill>
                <a:latin typeface="Arial Narrow" panose="020B0606020202030204" pitchFamily="34" charset="0"/>
              </a:rPr>
              <a:t>use </a:t>
            </a:r>
            <a:r>
              <a:rPr lang="fr-BE" sz="3200" dirty="0">
                <a:solidFill>
                  <a:schemeClr val="bg2"/>
                </a:solidFill>
                <a:latin typeface="Arial Narrow" panose="020B0606020202030204" pitchFamily="34" charset="0"/>
              </a:rPr>
              <a:t>the best </a:t>
            </a:r>
            <a:r>
              <a:rPr lang="fr-BE" sz="3200" dirty="0" err="1">
                <a:solidFill>
                  <a:schemeClr val="bg2"/>
                </a:solidFill>
                <a:latin typeface="Arial Narrow" panose="020B0606020202030204" pitchFamily="34" charset="0"/>
              </a:rPr>
              <a:t>method</a:t>
            </a:r>
            <a:r>
              <a:rPr lang="fr-BE" sz="3200" dirty="0">
                <a:solidFill>
                  <a:schemeClr val="bg2"/>
                </a:solidFill>
                <a:latin typeface="Arial Narrow" panose="020B0606020202030204" pitchFamily="34" charset="0"/>
              </a:rPr>
              <a:t> of </a:t>
            </a:r>
            <a:r>
              <a:rPr lang="fr-BE" sz="3200" dirty="0" err="1">
                <a:solidFill>
                  <a:schemeClr val="bg2"/>
                </a:solidFill>
                <a:latin typeface="Arial Narrow" panose="020B0606020202030204" pitchFamily="34" charset="0"/>
              </a:rPr>
              <a:t>diagnosis</a:t>
            </a:r>
            <a:endParaRPr lang="fr-BE" sz="3200" dirty="0">
              <a:solidFill>
                <a:schemeClr val="bg2"/>
              </a:solidFill>
              <a:latin typeface="Arial Narrow" panose="020B0606020202030204" pitchFamily="34" charset="0"/>
            </a:endParaRPr>
          </a:p>
          <a:p>
            <a:pPr marL="571500" indent="-571500">
              <a:buFontTx/>
              <a:buChar char="-"/>
            </a:pPr>
            <a:r>
              <a:rPr lang="fr-BE" sz="3200" dirty="0" err="1">
                <a:solidFill>
                  <a:schemeClr val="bg2"/>
                </a:solidFill>
                <a:latin typeface="Arial Narrow" panose="020B0606020202030204" pitchFamily="34" charset="0"/>
              </a:rPr>
              <a:t>m</a:t>
            </a:r>
            <a:r>
              <a:rPr lang="fr-BE" sz="3200" dirty="0" err="1" smtClean="0">
                <a:solidFill>
                  <a:schemeClr val="bg2"/>
                </a:solidFill>
                <a:latin typeface="Arial Narrow" panose="020B0606020202030204" pitchFamily="34" charset="0"/>
              </a:rPr>
              <a:t>ake</a:t>
            </a:r>
            <a:r>
              <a:rPr lang="fr-BE" sz="3200" dirty="0" smtClean="0">
                <a:solidFill>
                  <a:schemeClr val="bg2"/>
                </a:solidFill>
                <a:latin typeface="Arial Narrow" panose="020B0606020202030204" pitchFamily="34" charset="0"/>
              </a:rPr>
              <a:t> </a:t>
            </a:r>
            <a:r>
              <a:rPr lang="fr-BE" sz="3200" dirty="0" err="1" smtClean="0">
                <a:solidFill>
                  <a:schemeClr val="bg2"/>
                </a:solidFill>
                <a:latin typeface="Arial Narrow" panose="020B0606020202030204" pitchFamily="34" charset="0"/>
              </a:rPr>
              <a:t>comparisons</a:t>
            </a:r>
            <a:r>
              <a:rPr lang="fr-BE" sz="3200" dirty="0" smtClean="0">
                <a:solidFill>
                  <a:schemeClr val="bg2"/>
                </a:solidFill>
                <a:latin typeface="Arial Narrow" panose="020B0606020202030204" pitchFamily="34" charset="0"/>
              </a:rPr>
              <a:t> of </a:t>
            </a:r>
            <a:r>
              <a:rPr lang="fr-BE" sz="3200" dirty="0" err="1" smtClean="0">
                <a:solidFill>
                  <a:schemeClr val="bg2"/>
                </a:solidFill>
                <a:latin typeface="Arial Narrow" panose="020B0606020202030204" pitchFamily="34" charset="0"/>
              </a:rPr>
              <a:t>prevalence</a:t>
            </a:r>
            <a:endParaRPr lang="fr-BE" sz="3200" dirty="0" smtClean="0">
              <a:solidFill>
                <a:schemeClr val="bg2"/>
              </a:solidFill>
              <a:latin typeface="Arial Narrow" panose="020B0606020202030204" pitchFamily="34" charset="0"/>
            </a:endParaRPr>
          </a:p>
          <a:p>
            <a:pPr marL="571500" indent="-571500">
              <a:buFontTx/>
              <a:buChar char="-"/>
            </a:pPr>
            <a:r>
              <a:rPr lang="fr-BE" sz="3200" dirty="0" err="1" smtClean="0">
                <a:solidFill>
                  <a:schemeClr val="bg2"/>
                </a:solidFill>
                <a:latin typeface="Arial Narrow" panose="020B0606020202030204" pitchFamily="34" charset="0"/>
              </a:rPr>
              <a:t>understand</a:t>
            </a:r>
            <a:r>
              <a:rPr lang="fr-BE" sz="3200" dirty="0" smtClean="0">
                <a:solidFill>
                  <a:schemeClr val="bg2"/>
                </a:solidFill>
                <a:latin typeface="Arial Narrow" panose="020B0606020202030204" pitchFamily="34" charset="0"/>
              </a:rPr>
              <a:t> </a:t>
            </a:r>
            <a:r>
              <a:rPr lang="fr-BE" sz="3200" dirty="0" err="1">
                <a:solidFill>
                  <a:schemeClr val="bg2"/>
                </a:solidFill>
                <a:latin typeface="Arial Narrow" panose="020B0606020202030204" pitchFamily="34" charset="0"/>
              </a:rPr>
              <a:t>their</a:t>
            </a:r>
            <a:r>
              <a:rPr lang="fr-BE" sz="3200" dirty="0">
                <a:solidFill>
                  <a:schemeClr val="bg2"/>
                </a:solidFill>
                <a:latin typeface="Arial Narrow" panose="020B0606020202030204" pitchFamily="34" charset="0"/>
              </a:rPr>
              <a:t> </a:t>
            </a:r>
            <a:r>
              <a:rPr lang="fr-BE" sz="3200" dirty="0" err="1">
                <a:solidFill>
                  <a:schemeClr val="bg2"/>
                </a:solidFill>
                <a:latin typeface="Arial Narrow" panose="020B0606020202030204" pitchFamily="34" charset="0"/>
              </a:rPr>
              <a:t>risk</a:t>
            </a:r>
            <a:r>
              <a:rPr lang="fr-BE" sz="3200" dirty="0">
                <a:solidFill>
                  <a:schemeClr val="bg2"/>
                </a:solidFill>
                <a:latin typeface="Arial Narrow" panose="020B0606020202030204" pitchFamily="34" charset="0"/>
              </a:rPr>
              <a:t> </a:t>
            </a:r>
            <a:r>
              <a:rPr lang="fr-BE" sz="3200" dirty="0" err="1">
                <a:solidFill>
                  <a:schemeClr val="bg2"/>
                </a:solidFill>
                <a:latin typeface="Arial Narrow" panose="020B0606020202030204" pitchFamily="34" charset="0"/>
              </a:rPr>
              <a:t>factors</a:t>
            </a:r>
            <a:endParaRPr lang="fr-BE" sz="3200" dirty="0" smtClean="0">
              <a:solidFill>
                <a:schemeClr val="bg2"/>
              </a:solidFill>
              <a:latin typeface="Arial Narrow" panose="020B0606020202030204" pitchFamily="34" charset="0"/>
            </a:endParaRPr>
          </a:p>
          <a:p>
            <a:pPr marL="571500" indent="-571500">
              <a:buFontTx/>
              <a:buChar char="-"/>
            </a:pPr>
            <a:r>
              <a:rPr lang="fr-BE" sz="3200" dirty="0" err="1">
                <a:solidFill>
                  <a:schemeClr val="bg2"/>
                </a:solidFill>
                <a:latin typeface="Arial Narrow" panose="020B0606020202030204" pitchFamily="34" charset="0"/>
              </a:rPr>
              <a:t>e</a:t>
            </a:r>
            <a:r>
              <a:rPr lang="fr-BE" sz="3200" dirty="0" err="1" smtClean="0">
                <a:solidFill>
                  <a:schemeClr val="bg2"/>
                </a:solidFill>
                <a:latin typeface="Arial Narrow" panose="020B0606020202030204" pitchFamily="34" charset="0"/>
              </a:rPr>
              <a:t>valuate</a:t>
            </a:r>
            <a:r>
              <a:rPr lang="fr-BE" sz="3200" dirty="0" smtClean="0">
                <a:solidFill>
                  <a:schemeClr val="bg2"/>
                </a:solidFill>
                <a:latin typeface="Arial Narrow" panose="020B0606020202030204" pitchFamily="34" charset="0"/>
              </a:rPr>
              <a:t> the </a:t>
            </a:r>
            <a:r>
              <a:rPr lang="fr-BE" sz="3200" dirty="0" err="1" smtClean="0">
                <a:solidFill>
                  <a:schemeClr val="bg2"/>
                </a:solidFill>
                <a:latin typeface="Arial Narrow" panose="020B0606020202030204" pitchFamily="34" charset="0"/>
              </a:rPr>
              <a:t>effect</a:t>
            </a:r>
            <a:r>
              <a:rPr lang="fr-BE" sz="3200" dirty="0" smtClean="0">
                <a:solidFill>
                  <a:schemeClr val="bg2"/>
                </a:solidFill>
                <a:latin typeface="Arial Narrow" panose="020B0606020202030204" pitchFamily="34" charset="0"/>
              </a:rPr>
              <a:t> of </a:t>
            </a:r>
            <a:r>
              <a:rPr lang="fr-BE" sz="3200" dirty="0" err="1" smtClean="0">
                <a:solidFill>
                  <a:schemeClr val="bg2"/>
                </a:solidFill>
                <a:latin typeface="Arial Narrow" panose="020B0606020202030204" pitchFamily="34" charset="0"/>
              </a:rPr>
              <a:t>treatments</a:t>
            </a:r>
            <a:endParaRPr lang="fr-BE" sz="3200" dirty="0" smtClean="0">
              <a:solidFill>
                <a:schemeClr val="bg2"/>
              </a:solidFill>
              <a:latin typeface="Arial Narrow" panose="020B0606020202030204" pitchFamily="34" charset="0"/>
            </a:endParaRPr>
          </a:p>
          <a:p>
            <a:pPr marL="571500" indent="-571500">
              <a:buFontTx/>
              <a:buChar char="-"/>
            </a:pPr>
            <a:r>
              <a:rPr lang="fr-BE" sz="3200" dirty="0">
                <a:solidFill>
                  <a:schemeClr val="bg2"/>
                </a:solidFill>
                <a:latin typeface="Arial Narrow" panose="020B0606020202030204" pitchFamily="34" charset="0"/>
              </a:rPr>
              <a:t>t</a:t>
            </a:r>
            <a:r>
              <a:rPr lang="fr-BE" sz="3200" dirty="0" smtClean="0">
                <a:solidFill>
                  <a:schemeClr val="bg2"/>
                </a:solidFill>
                <a:latin typeface="Arial Narrow" panose="020B0606020202030204" pitchFamily="34" charset="0"/>
              </a:rPr>
              <a:t>o </a:t>
            </a:r>
            <a:r>
              <a:rPr lang="fr-BE" sz="3200" dirty="0" err="1" smtClean="0">
                <a:solidFill>
                  <a:schemeClr val="bg2"/>
                </a:solidFill>
                <a:latin typeface="Arial Narrow" panose="020B0606020202030204" pitchFamily="34" charset="0"/>
              </a:rPr>
              <a:t>define</a:t>
            </a:r>
            <a:r>
              <a:rPr lang="fr-BE" sz="3200" dirty="0" smtClean="0">
                <a:solidFill>
                  <a:schemeClr val="bg2"/>
                </a:solidFill>
                <a:latin typeface="Arial Narrow" panose="020B0606020202030204" pitchFamily="34" charset="0"/>
              </a:rPr>
              <a:t> a </a:t>
            </a:r>
            <a:r>
              <a:rPr lang="fr-BE" sz="3200" dirty="0" err="1" smtClean="0">
                <a:solidFill>
                  <a:schemeClr val="bg2"/>
                </a:solidFill>
                <a:latin typeface="Arial Narrow" panose="020B0606020202030204" pitchFamily="34" charset="0"/>
              </a:rPr>
              <a:t>problem</a:t>
            </a:r>
            <a:r>
              <a:rPr lang="fr-BE" sz="3200" dirty="0" smtClean="0">
                <a:solidFill>
                  <a:schemeClr val="bg2"/>
                </a:solidFill>
                <a:latin typeface="Arial Narrow" panose="020B0606020202030204" pitchFamily="34" charset="0"/>
              </a:rPr>
              <a:t> at the </a:t>
            </a:r>
            <a:r>
              <a:rPr lang="fr-BE" sz="3200" dirty="0" err="1" smtClean="0">
                <a:solidFill>
                  <a:schemeClr val="bg2"/>
                </a:solidFill>
                <a:latin typeface="Arial Narrow" panose="020B0606020202030204" pitchFamily="34" charset="0"/>
              </a:rPr>
              <a:t>herd</a:t>
            </a:r>
            <a:r>
              <a:rPr lang="fr-BE" sz="3200" dirty="0" smtClean="0">
                <a:solidFill>
                  <a:schemeClr val="bg2"/>
                </a:solidFill>
                <a:latin typeface="Arial Narrow" panose="020B0606020202030204" pitchFamily="34" charset="0"/>
              </a:rPr>
              <a:t> </a:t>
            </a:r>
            <a:r>
              <a:rPr lang="fr-BE" sz="3200" dirty="0" err="1" smtClean="0">
                <a:solidFill>
                  <a:schemeClr val="bg2"/>
                </a:solidFill>
                <a:latin typeface="Arial Narrow" panose="020B0606020202030204" pitchFamily="34" charset="0"/>
              </a:rPr>
              <a:t>level</a:t>
            </a:r>
            <a:r>
              <a:rPr lang="fr-BE" sz="3200" dirty="0" smtClean="0">
                <a:solidFill>
                  <a:schemeClr val="bg2"/>
                </a:solidFill>
                <a:latin typeface="Arial Narrow" panose="020B0606020202030204" pitchFamily="34" charset="0"/>
              </a:rPr>
              <a:t> </a:t>
            </a:r>
            <a:endParaRPr lang="fr-BE" sz="3200" dirty="0">
              <a:solidFill>
                <a:schemeClr val="bg2"/>
              </a:solidFill>
              <a:latin typeface="Arial Narrow" panose="020B0606020202030204" pitchFamily="34" charset="0"/>
            </a:endParaRPr>
          </a:p>
        </p:txBody>
      </p:sp>
      <p:sp>
        <p:nvSpPr>
          <p:cNvPr id="4" name="Titre 1"/>
          <p:cNvSpPr txBox="1">
            <a:spLocks/>
          </p:cNvSpPr>
          <p:nvPr/>
        </p:nvSpPr>
        <p:spPr>
          <a:xfrm>
            <a:off x="3923928" y="116632"/>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3</a:t>
            </a:r>
          </a:p>
        </p:txBody>
      </p:sp>
    </p:spTree>
    <p:extLst>
      <p:ext uri="{BB962C8B-B14F-4D97-AF65-F5344CB8AC3E}">
        <p14:creationId xmlns:p14="http://schemas.microsoft.com/office/powerpoint/2010/main" val="3264138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764704"/>
            <a:ext cx="8291264" cy="1728192"/>
          </a:xfrm>
        </p:spPr>
        <p:txBody>
          <a:bodyPr>
            <a:normAutofit/>
          </a:bodyPr>
          <a:lstStyle/>
          <a:p>
            <a:r>
              <a:rPr lang="fr-BE" sz="2200" dirty="0"/>
              <a:t>In </a:t>
            </a:r>
            <a:r>
              <a:rPr lang="fr-BE" sz="2200" dirty="0" err="1"/>
              <a:t>greek</a:t>
            </a:r>
            <a:r>
              <a:rPr lang="fr-BE" sz="2200" dirty="0"/>
              <a:t> : </a:t>
            </a:r>
            <a:r>
              <a:rPr lang="fr-BE" sz="2200" i="1" dirty="0" err="1"/>
              <a:t>Dys</a:t>
            </a:r>
            <a:r>
              <a:rPr lang="fr-BE" sz="2200" dirty="0"/>
              <a:t> = </a:t>
            </a:r>
            <a:r>
              <a:rPr lang="fr-BE" sz="2200" dirty="0" err="1"/>
              <a:t>difficult</a:t>
            </a:r>
            <a:r>
              <a:rPr lang="fr-BE" sz="2200" dirty="0"/>
              <a:t> and </a:t>
            </a:r>
            <a:r>
              <a:rPr lang="fr-BE" sz="2200" i="1" dirty="0" err="1"/>
              <a:t>Tokos</a:t>
            </a:r>
            <a:r>
              <a:rPr lang="fr-BE" sz="2200" dirty="0"/>
              <a:t> = </a:t>
            </a:r>
            <a:r>
              <a:rPr lang="fr-BE" sz="2200" dirty="0" err="1" smtClean="0"/>
              <a:t>birth</a:t>
            </a:r>
            <a:endParaRPr lang="fr-BE" sz="2200" dirty="0" smtClean="0"/>
          </a:p>
          <a:p>
            <a:r>
              <a:rPr lang="fr-BE" sz="2200" dirty="0" err="1"/>
              <a:t>Dystocia</a:t>
            </a:r>
            <a:r>
              <a:rPr lang="fr-BE" sz="2200" dirty="0"/>
              <a:t> </a:t>
            </a:r>
            <a:r>
              <a:rPr lang="en-US" sz="2200" dirty="0" smtClean="0">
                <a:solidFill>
                  <a:srgbClr val="FF0000"/>
                </a:solidFill>
              </a:rPr>
              <a:t>= </a:t>
            </a:r>
            <a:r>
              <a:rPr lang="en-US" sz="2200" dirty="0">
                <a:solidFill>
                  <a:srgbClr val="FF0000"/>
                </a:solidFill>
              </a:rPr>
              <a:t>all calving which requires manual intervention</a:t>
            </a:r>
          </a:p>
          <a:p>
            <a:r>
              <a:rPr lang="fr-BE" sz="2200" dirty="0" smtClean="0"/>
              <a:t>Stage 2 of </a:t>
            </a:r>
            <a:r>
              <a:rPr lang="fr-BE" sz="2200" dirty="0" err="1" smtClean="0"/>
              <a:t>calving</a:t>
            </a:r>
            <a:r>
              <a:rPr lang="fr-BE" sz="2200" dirty="0" smtClean="0"/>
              <a:t> : 70 min on </a:t>
            </a:r>
            <a:r>
              <a:rPr lang="fr-BE" sz="2200" dirty="0" err="1" smtClean="0"/>
              <a:t>average</a:t>
            </a:r>
            <a:r>
              <a:rPr lang="fr-BE" sz="2200" dirty="0" smtClean="0"/>
              <a:t> (30 min to 4 h : </a:t>
            </a:r>
            <a:r>
              <a:rPr lang="fr-BE" sz="2200" dirty="0" err="1" smtClean="0"/>
              <a:t>Noakes</a:t>
            </a:r>
            <a:r>
              <a:rPr lang="fr-BE" sz="2200" dirty="0" smtClean="0"/>
              <a:t> et al. 2001)</a:t>
            </a:r>
          </a:p>
          <a:p>
            <a:r>
              <a:rPr lang="fr-BE" sz="2200" dirty="0" err="1" smtClean="0"/>
              <a:t>Different</a:t>
            </a:r>
            <a:r>
              <a:rPr lang="fr-BE" sz="2200" dirty="0" smtClean="0"/>
              <a:t> </a:t>
            </a:r>
            <a:r>
              <a:rPr lang="fr-BE" sz="2200" dirty="0" err="1" smtClean="0"/>
              <a:t>scoring</a:t>
            </a:r>
            <a:r>
              <a:rPr lang="fr-BE" sz="2200" dirty="0" smtClean="0"/>
              <a:t> </a:t>
            </a:r>
            <a:r>
              <a:rPr lang="fr-BE" sz="2200" dirty="0" err="1" smtClean="0"/>
              <a:t>systems</a:t>
            </a:r>
            <a:r>
              <a:rPr lang="fr-BE" sz="2200" dirty="0" smtClean="0"/>
              <a:t> : 2 to 7 points</a:t>
            </a:r>
          </a:p>
        </p:txBody>
      </p:sp>
      <p:sp>
        <p:nvSpPr>
          <p:cNvPr id="4" name="Titre 1"/>
          <p:cNvSpPr>
            <a:spLocks noGrp="1"/>
          </p:cNvSpPr>
          <p:nvPr>
            <p:ph type="title"/>
          </p:nvPr>
        </p:nvSpPr>
        <p:spPr>
          <a:xfrm>
            <a:off x="457200" y="147354"/>
            <a:ext cx="6635080" cy="490066"/>
          </a:xfrm>
          <a:solidFill>
            <a:schemeClr val="accent2">
              <a:lumMod val="75000"/>
            </a:schemeClr>
          </a:solidFill>
        </p:spPr>
        <p:txBody>
          <a:bodyPr>
            <a:normAutofit fontScale="90000"/>
          </a:bodyPr>
          <a:lstStyle/>
          <a:p>
            <a:r>
              <a:rPr lang="fr-BE" dirty="0" err="1" smtClean="0"/>
              <a:t>Dystocia</a:t>
            </a:r>
            <a:r>
              <a:rPr lang="fr-BE" dirty="0" smtClean="0"/>
              <a:t> : </a:t>
            </a:r>
            <a:r>
              <a:rPr lang="fr-BE" dirty="0" err="1" smtClean="0"/>
              <a:t>definition</a:t>
            </a:r>
            <a:r>
              <a:rPr lang="fr-BE" dirty="0" smtClean="0"/>
              <a:t> and </a:t>
            </a:r>
            <a:r>
              <a:rPr lang="fr-BE" dirty="0" err="1" smtClean="0"/>
              <a:t>prevalence</a:t>
            </a:r>
            <a:r>
              <a:rPr lang="fr-BE" dirty="0" smtClean="0"/>
              <a:t> (</a:t>
            </a:r>
            <a:r>
              <a:rPr lang="fr-BE" dirty="0" err="1" smtClean="0"/>
              <a:t>Mee</a:t>
            </a:r>
            <a:r>
              <a:rPr lang="fr-BE" dirty="0" smtClean="0"/>
              <a:t> et al. 2008) </a:t>
            </a:r>
            <a:endParaRPr lang="fr-BE"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708920"/>
            <a:ext cx="5300798" cy="36724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132856"/>
            <a:ext cx="2695599" cy="44538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689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5122912" cy="490066"/>
          </a:xfrm>
          <a:solidFill>
            <a:schemeClr val="accent2">
              <a:lumMod val="75000"/>
            </a:schemeClr>
          </a:solidFill>
        </p:spPr>
        <p:txBody>
          <a:bodyPr>
            <a:normAutofit fontScale="90000"/>
          </a:bodyPr>
          <a:lstStyle/>
          <a:p>
            <a:r>
              <a:rPr lang="fr-BE" dirty="0" err="1" smtClean="0"/>
              <a:t>Risk</a:t>
            </a:r>
            <a:r>
              <a:rPr lang="fr-BE" dirty="0" smtClean="0"/>
              <a:t> </a:t>
            </a:r>
            <a:r>
              <a:rPr lang="fr-BE" dirty="0" err="1" smtClean="0"/>
              <a:t>factors</a:t>
            </a:r>
            <a:r>
              <a:rPr lang="fr-BE" dirty="0" smtClean="0"/>
              <a:t> for </a:t>
            </a:r>
            <a:r>
              <a:rPr lang="fr-BE" dirty="0" err="1" smtClean="0"/>
              <a:t>dystocia</a:t>
            </a:r>
            <a:r>
              <a:rPr lang="fr-BE" dirty="0" smtClean="0"/>
              <a:t> (</a:t>
            </a:r>
            <a:r>
              <a:rPr lang="fr-BE" dirty="0" err="1" smtClean="0"/>
              <a:t>Noakes</a:t>
            </a:r>
            <a:r>
              <a:rPr lang="fr-BE" dirty="0" smtClean="0"/>
              <a:t> 2001)</a:t>
            </a:r>
            <a:endParaRPr lang="fr-BE" dirty="0"/>
          </a:p>
        </p:txBody>
      </p:sp>
      <p:graphicFrame>
        <p:nvGraphicFramePr>
          <p:cNvPr id="8" name="Graphique 7"/>
          <p:cNvGraphicFramePr>
            <a:graphicFrameLocks/>
          </p:cNvGraphicFramePr>
          <p:nvPr>
            <p:extLst>
              <p:ext uri="{D42A27DB-BD31-4B8C-83A1-F6EECF244321}">
                <p14:modId xmlns:p14="http://schemas.microsoft.com/office/powerpoint/2010/main" val="2412921657"/>
              </p:ext>
            </p:extLst>
          </p:nvPr>
        </p:nvGraphicFramePr>
        <p:xfrm>
          <a:off x="539552" y="1328737"/>
          <a:ext cx="8147248" cy="5268615"/>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p:cNvSpPr txBox="1"/>
          <p:nvPr/>
        </p:nvSpPr>
        <p:spPr>
          <a:xfrm>
            <a:off x="1403648" y="908720"/>
            <a:ext cx="1080745" cy="584775"/>
          </a:xfrm>
          <a:prstGeom prst="rect">
            <a:avLst/>
          </a:prstGeom>
          <a:noFill/>
          <a:ln w="28575">
            <a:solidFill>
              <a:srgbClr val="FF0000"/>
            </a:solidFill>
          </a:ln>
        </p:spPr>
        <p:txBody>
          <a:bodyPr wrap="none" rtlCol="0">
            <a:spAutoFit/>
          </a:bodyPr>
          <a:lstStyle/>
          <a:p>
            <a:r>
              <a:rPr lang="fr-BE" sz="3200" dirty="0" smtClean="0">
                <a:latin typeface="Arial Narrow" panose="020B0606020202030204" pitchFamily="34" charset="0"/>
              </a:rPr>
              <a:t>70 % </a:t>
            </a:r>
            <a:endParaRPr lang="fr-BE" sz="3200" dirty="0">
              <a:latin typeface="Arial Narrow" panose="020B0606020202030204" pitchFamily="34" charset="0"/>
            </a:endParaRPr>
          </a:p>
        </p:txBody>
      </p:sp>
    </p:spTree>
    <p:extLst>
      <p:ext uri="{BB962C8B-B14F-4D97-AF65-F5344CB8AC3E}">
        <p14:creationId xmlns:p14="http://schemas.microsoft.com/office/powerpoint/2010/main" val="3945420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Just a question ?</a:t>
            </a:r>
            <a:endParaRPr lang="fr-BE" dirty="0">
              <a:solidFill>
                <a:schemeClr val="bg2"/>
              </a:solidFill>
            </a:endParaRPr>
          </a:p>
        </p:txBody>
      </p:sp>
      <p:sp>
        <p:nvSpPr>
          <p:cNvPr id="3" name="Titre 1"/>
          <p:cNvSpPr txBox="1">
            <a:spLocks/>
          </p:cNvSpPr>
          <p:nvPr/>
        </p:nvSpPr>
        <p:spPr>
          <a:xfrm>
            <a:off x="395536" y="1988840"/>
            <a:ext cx="8280920" cy="136815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3200" dirty="0" smtClean="0">
                <a:latin typeface="Arial Narrow" panose="020B0606020202030204" pitchFamily="34" charset="0"/>
              </a:rPr>
              <a:t>I </a:t>
            </a:r>
            <a:r>
              <a:rPr lang="fr-BE" sz="3200" dirty="0" err="1" smtClean="0">
                <a:latin typeface="Arial Narrow" panose="020B0606020202030204" pitchFamily="34" charset="0"/>
              </a:rPr>
              <a:t>consider</a:t>
            </a:r>
            <a:r>
              <a:rPr lang="fr-BE" sz="3200" dirty="0" smtClean="0">
                <a:latin typeface="Arial Narrow" panose="020B0606020202030204" pitchFamily="34" charset="0"/>
              </a:rPr>
              <a:t> </a:t>
            </a:r>
            <a:r>
              <a:rPr lang="fr-BE" sz="3200" dirty="0" err="1" smtClean="0">
                <a:latin typeface="Arial Narrow" panose="020B0606020202030204" pitchFamily="34" charset="0"/>
              </a:rPr>
              <a:t>that</a:t>
            </a:r>
            <a:r>
              <a:rPr lang="fr-BE" sz="3200" dirty="0" smtClean="0">
                <a:latin typeface="Arial Narrow" panose="020B0606020202030204" pitchFamily="34" charset="0"/>
              </a:rPr>
              <a:t> the </a:t>
            </a:r>
            <a:r>
              <a:rPr lang="fr-BE" sz="3200" dirty="0" err="1" smtClean="0">
                <a:latin typeface="Arial Narrow" panose="020B0606020202030204" pitchFamily="34" charset="0"/>
              </a:rPr>
              <a:t>cow</a:t>
            </a:r>
            <a:r>
              <a:rPr lang="fr-BE" sz="3200" dirty="0" smtClean="0">
                <a:latin typeface="Arial Narrow" panose="020B0606020202030204" pitchFamily="34" charset="0"/>
              </a:rPr>
              <a:t> </a:t>
            </a:r>
            <a:r>
              <a:rPr lang="fr-BE" sz="3200" dirty="0" err="1" smtClean="0">
                <a:latin typeface="Arial Narrow" panose="020B0606020202030204" pitchFamily="34" charset="0"/>
              </a:rPr>
              <a:t>present</a:t>
            </a:r>
            <a:r>
              <a:rPr lang="fr-BE" sz="3200" dirty="0" smtClean="0">
                <a:latin typeface="Arial Narrow" panose="020B0606020202030204" pitchFamily="34" charset="0"/>
              </a:rPr>
              <a:t> a </a:t>
            </a:r>
            <a:r>
              <a:rPr lang="fr-BE" sz="3200" dirty="0" err="1" smtClean="0">
                <a:latin typeface="Arial Narrow" panose="020B0606020202030204" pitchFamily="34" charset="0"/>
              </a:rPr>
              <a:t>placental</a:t>
            </a:r>
            <a:r>
              <a:rPr lang="fr-BE" sz="3200" dirty="0" smtClean="0">
                <a:latin typeface="Arial Narrow" panose="020B0606020202030204" pitchFamily="34" charset="0"/>
              </a:rPr>
              <a:t> </a:t>
            </a:r>
            <a:r>
              <a:rPr lang="fr-BE" sz="3200" dirty="0" err="1" smtClean="0">
                <a:latin typeface="Arial Narrow" panose="020B0606020202030204" pitchFamily="34" charset="0"/>
              </a:rPr>
              <a:t>retention</a:t>
            </a:r>
            <a:r>
              <a:rPr lang="fr-BE" sz="3200" dirty="0" smtClean="0">
                <a:latin typeface="Arial Narrow" panose="020B0606020202030204" pitchFamily="34" charset="0"/>
              </a:rPr>
              <a:t> if </a:t>
            </a:r>
            <a:r>
              <a:rPr lang="fr-BE" sz="3200" dirty="0" err="1" smtClean="0">
                <a:latin typeface="Arial Narrow" panose="020B0606020202030204" pitchFamily="34" charset="0"/>
              </a:rPr>
              <a:t>his</a:t>
            </a:r>
            <a:r>
              <a:rPr lang="fr-BE" sz="3200" dirty="0" smtClean="0">
                <a:latin typeface="Arial Narrow" panose="020B0606020202030204" pitchFamily="34" charset="0"/>
              </a:rPr>
              <a:t> placenta </a:t>
            </a:r>
            <a:r>
              <a:rPr lang="fr-BE" sz="3200" dirty="0" err="1" smtClean="0">
                <a:latin typeface="Arial Narrow" panose="020B0606020202030204" pitchFamily="34" charset="0"/>
              </a:rPr>
              <a:t>is</a:t>
            </a:r>
            <a:r>
              <a:rPr lang="fr-BE" sz="3200" dirty="0" smtClean="0">
                <a:latin typeface="Arial Narrow" panose="020B0606020202030204" pitchFamily="34" charset="0"/>
              </a:rPr>
              <a:t> not </a:t>
            </a:r>
            <a:r>
              <a:rPr lang="fr-BE" sz="3200" dirty="0" err="1" smtClean="0">
                <a:latin typeface="Arial Narrow" panose="020B0606020202030204" pitchFamily="34" charset="0"/>
              </a:rPr>
              <a:t>expelled</a:t>
            </a:r>
            <a:r>
              <a:rPr lang="fr-BE" sz="3200" dirty="0" smtClean="0">
                <a:latin typeface="Arial Narrow" panose="020B0606020202030204" pitchFamily="34" charset="0"/>
              </a:rPr>
              <a:t> </a:t>
            </a:r>
            <a:r>
              <a:rPr lang="fr-BE" sz="3200" dirty="0" err="1" smtClean="0">
                <a:latin typeface="Arial Narrow" panose="020B0606020202030204" pitchFamily="34" charset="0"/>
              </a:rPr>
              <a:t>after</a:t>
            </a:r>
            <a:endParaRPr lang="fr-BE" sz="3200" dirty="0">
              <a:latin typeface="Arial Narrow" panose="020B0606020202030204" pitchFamily="34" charset="0"/>
            </a:endParaRPr>
          </a:p>
        </p:txBody>
      </p:sp>
      <p:sp>
        <p:nvSpPr>
          <p:cNvPr id="4" name="Titre 1"/>
          <p:cNvSpPr txBox="1">
            <a:spLocks/>
          </p:cNvSpPr>
          <p:nvPr/>
        </p:nvSpPr>
        <p:spPr>
          <a:xfrm>
            <a:off x="395536" y="3848695"/>
            <a:ext cx="3460707" cy="684076"/>
          </a:xfrm>
          <a:prstGeom prst="rect">
            <a:avLst/>
          </a:prstGeom>
          <a:solidFill>
            <a:srgbClr val="FF0000"/>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3200" dirty="0" smtClean="0">
                <a:latin typeface="Arial Narrow" panose="020B0606020202030204" pitchFamily="34" charset="0"/>
              </a:rPr>
              <a:t>24 </a:t>
            </a:r>
            <a:r>
              <a:rPr lang="fr-BE" sz="3200" dirty="0" err="1" smtClean="0">
                <a:latin typeface="Arial Narrow" panose="020B0606020202030204" pitchFamily="34" charset="0"/>
              </a:rPr>
              <a:t>hours</a:t>
            </a:r>
            <a:r>
              <a:rPr lang="fr-BE" sz="3200" dirty="0" smtClean="0">
                <a:latin typeface="Arial Narrow" panose="020B0606020202030204" pitchFamily="34" charset="0"/>
              </a:rPr>
              <a:t> </a:t>
            </a:r>
            <a:r>
              <a:rPr lang="fr-BE" sz="3200" dirty="0" err="1" smtClean="0">
                <a:latin typeface="Arial Narrow" panose="020B0606020202030204" pitchFamily="34" charset="0"/>
              </a:rPr>
              <a:t>postcalving</a:t>
            </a:r>
            <a:endParaRPr lang="fr-BE" sz="3200" dirty="0">
              <a:latin typeface="Arial Narrow" panose="020B0606020202030204" pitchFamily="34" charset="0"/>
            </a:endParaRPr>
          </a:p>
        </p:txBody>
      </p:sp>
      <p:sp>
        <p:nvSpPr>
          <p:cNvPr id="5" name="Titre 1"/>
          <p:cNvSpPr txBox="1">
            <a:spLocks/>
          </p:cNvSpPr>
          <p:nvPr/>
        </p:nvSpPr>
        <p:spPr>
          <a:xfrm>
            <a:off x="393546" y="4653136"/>
            <a:ext cx="3462698" cy="648072"/>
          </a:xfrm>
          <a:prstGeom prst="rect">
            <a:avLst/>
          </a:prstGeom>
          <a:solidFill>
            <a:schemeClr val="accent3">
              <a:lumMod val="75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3200" dirty="0" smtClean="0">
                <a:latin typeface="Arial Narrow" panose="020B0606020202030204" pitchFamily="34" charset="0"/>
              </a:rPr>
              <a:t>48 </a:t>
            </a:r>
            <a:r>
              <a:rPr lang="fr-BE" sz="3200" dirty="0" err="1">
                <a:latin typeface="Arial Narrow" panose="020B0606020202030204" pitchFamily="34" charset="0"/>
              </a:rPr>
              <a:t>hours</a:t>
            </a:r>
            <a:r>
              <a:rPr lang="fr-BE" sz="3200" dirty="0">
                <a:latin typeface="Arial Narrow" panose="020B0606020202030204" pitchFamily="34" charset="0"/>
              </a:rPr>
              <a:t> </a:t>
            </a:r>
            <a:r>
              <a:rPr lang="fr-BE" sz="3200" dirty="0" err="1">
                <a:latin typeface="Arial Narrow" panose="020B0606020202030204" pitchFamily="34" charset="0"/>
              </a:rPr>
              <a:t>postcalving</a:t>
            </a:r>
            <a:endParaRPr lang="fr-BE" sz="3200" dirty="0">
              <a:latin typeface="Arial Narrow" panose="020B0606020202030204" pitchFamily="34" charset="0"/>
            </a:endParaRPr>
          </a:p>
        </p:txBody>
      </p:sp>
    </p:spTree>
    <p:extLst>
      <p:ext uri="{BB962C8B-B14F-4D97-AF65-F5344CB8AC3E}">
        <p14:creationId xmlns:p14="http://schemas.microsoft.com/office/powerpoint/2010/main" val="3354285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5842992" cy="490066"/>
          </a:xfrm>
          <a:solidFill>
            <a:schemeClr val="accent2">
              <a:lumMod val="75000"/>
            </a:schemeClr>
          </a:solidFill>
        </p:spPr>
        <p:txBody>
          <a:bodyPr>
            <a:normAutofit fontScale="90000"/>
          </a:bodyPr>
          <a:lstStyle/>
          <a:p>
            <a:r>
              <a:rPr lang="fr-BE" dirty="0" err="1" smtClean="0">
                <a:solidFill>
                  <a:schemeClr val="bg1"/>
                </a:solidFill>
              </a:rPr>
              <a:t>Placental</a:t>
            </a:r>
            <a:r>
              <a:rPr lang="fr-BE" dirty="0" smtClean="0">
                <a:solidFill>
                  <a:schemeClr val="bg1"/>
                </a:solidFill>
              </a:rPr>
              <a:t> </a:t>
            </a:r>
            <a:r>
              <a:rPr lang="fr-BE" dirty="0" err="1" smtClean="0">
                <a:solidFill>
                  <a:schemeClr val="bg1"/>
                </a:solidFill>
              </a:rPr>
              <a:t>retention</a:t>
            </a:r>
            <a:r>
              <a:rPr lang="fr-BE" dirty="0" smtClean="0">
                <a:solidFill>
                  <a:schemeClr val="bg1"/>
                </a:solidFill>
              </a:rPr>
              <a:t> : </a:t>
            </a:r>
            <a:r>
              <a:rPr lang="fr-BE" dirty="0" err="1" smtClean="0">
                <a:solidFill>
                  <a:schemeClr val="bg1"/>
                </a:solidFill>
              </a:rPr>
              <a:t>definition</a:t>
            </a:r>
            <a:r>
              <a:rPr lang="fr-BE" dirty="0" smtClean="0">
                <a:solidFill>
                  <a:schemeClr val="bg1"/>
                </a:solidFill>
              </a:rPr>
              <a:t> and </a:t>
            </a:r>
            <a:r>
              <a:rPr lang="fr-BE" dirty="0" err="1" smtClean="0">
                <a:solidFill>
                  <a:schemeClr val="bg1"/>
                </a:solidFill>
              </a:rPr>
              <a:t>risk</a:t>
            </a:r>
            <a:r>
              <a:rPr lang="fr-BE" dirty="0" smtClean="0">
                <a:solidFill>
                  <a:schemeClr val="bg1"/>
                </a:solidFill>
              </a:rPr>
              <a:t> </a:t>
            </a:r>
            <a:r>
              <a:rPr lang="fr-BE" dirty="0" err="1" smtClean="0">
                <a:solidFill>
                  <a:schemeClr val="bg1"/>
                </a:solidFill>
              </a:rPr>
              <a:t>factors</a:t>
            </a:r>
            <a:r>
              <a:rPr lang="fr-BE" dirty="0" smtClean="0">
                <a:solidFill>
                  <a:schemeClr val="bg1"/>
                </a:solidFill>
              </a:rPr>
              <a:t> </a:t>
            </a:r>
            <a:endParaRPr lang="fr-BE" dirty="0">
              <a:solidFill>
                <a:schemeClr val="bg1"/>
              </a:solidFill>
            </a:endParaRPr>
          </a:p>
        </p:txBody>
      </p:sp>
      <p:sp>
        <p:nvSpPr>
          <p:cNvPr id="3" name="Espace réservé du contenu 2"/>
          <p:cNvSpPr>
            <a:spLocks noGrp="1"/>
          </p:cNvSpPr>
          <p:nvPr>
            <p:ph idx="1"/>
          </p:nvPr>
        </p:nvSpPr>
        <p:spPr/>
        <p:txBody>
          <a:bodyPr>
            <a:normAutofit/>
          </a:bodyPr>
          <a:lstStyle/>
          <a:p>
            <a:r>
              <a:rPr lang="fr-BE" sz="2400" dirty="0" smtClean="0">
                <a:solidFill>
                  <a:srgbClr val="FF0000"/>
                </a:solidFill>
              </a:rPr>
              <a:t>= no expulsion of placenta </a:t>
            </a:r>
            <a:r>
              <a:rPr lang="fr-BE" sz="2400" dirty="0" err="1" smtClean="0">
                <a:solidFill>
                  <a:srgbClr val="FF0000"/>
                </a:solidFill>
              </a:rPr>
              <a:t>within</a:t>
            </a:r>
            <a:r>
              <a:rPr lang="fr-BE" sz="2400" dirty="0" smtClean="0">
                <a:solidFill>
                  <a:srgbClr val="FF0000"/>
                </a:solidFill>
              </a:rPr>
              <a:t> 24 h </a:t>
            </a:r>
            <a:r>
              <a:rPr lang="fr-BE" sz="2400" dirty="0" err="1" smtClean="0">
                <a:solidFill>
                  <a:srgbClr val="FF0000"/>
                </a:solidFill>
              </a:rPr>
              <a:t>after</a:t>
            </a:r>
            <a:r>
              <a:rPr lang="fr-BE" sz="2400" dirty="0" smtClean="0">
                <a:solidFill>
                  <a:srgbClr val="FF0000"/>
                </a:solidFill>
              </a:rPr>
              <a:t> </a:t>
            </a:r>
            <a:r>
              <a:rPr lang="fr-BE" sz="2400" dirty="0" err="1" smtClean="0">
                <a:solidFill>
                  <a:srgbClr val="FF0000"/>
                </a:solidFill>
              </a:rPr>
              <a:t>calving</a:t>
            </a:r>
            <a:endParaRPr lang="fr-BE" sz="2400" dirty="0" smtClean="0">
              <a:solidFill>
                <a:srgbClr val="FF0000"/>
              </a:solidFill>
            </a:endParaRPr>
          </a:p>
          <a:p>
            <a:r>
              <a:rPr lang="fr-BE" sz="2400" dirty="0"/>
              <a:t>e</a:t>
            </a:r>
            <a:r>
              <a:rPr lang="fr-BE" sz="2400" dirty="0" smtClean="0"/>
              <a:t>xpulsion of the placenta = phase 3 of parturition</a:t>
            </a:r>
          </a:p>
          <a:p>
            <a:r>
              <a:rPr lang="fr-BE" sz="2400" dirty="0"/>
              <a:t>m</a:t>
            </a:r>
            <a:r>
              <a:rPr lang="fr-BE" sz="2400" dirty="0" smtClean="0"/>
              <a:t>aturation of the placenta </a:t>
            </a:r>
          </a:p>
          <a:p>
            <a:r>
              <a:rPr lang="fr-BE" sz="2400" dirty="0" err="1" smtClean="0"/>
              <a:t>Placental</a:t>
            </a:r>
            <a:r>
              <a:rPr lang="fr-BE" sz="2400" dirty="0" smtClean="0"/>
              <a:t> </a:t>
            </a:r>
            <a:r>
              <a:rPr lang="fr-BE" sz="2400" dirty="0" err="1" smtClean="0"/>
              <a:t>retention</a:t>
            </a:r>
            <a:r>
              <a:rPr lang="fr-BE" sz="2400" dirty="0" smtClean="0"/>
              <a:t> </a:t>
            </a:r>
            <a:r>
              <a:rPr lang="fr-BE" sz="2400" dirty="0" err="1" smtClean="0"/>
              <a:t>is</a:t>
            </a:r>
            <a:r>
              <a:rPr lang="fr-BE" sz="2400" dirty="0" smtClean="0"/>
              <a:t> a </a:t>
            </a:r>
            <a:r>
              <a:rPr lang="fr-BE" sz="2400" dirty="0" err="1" smtClean="0"/>
              <a:t>inflammatory</a:t>
            </a:r>
            <a:r>
              <a:rPr lang="fr-BE" sz="2400" dirty="0" smtClean="0"/>
              <a:t> </a:t>
            </a:r>
            <a:r>
              <a:rPr lang="fr-BE" sz="2400" dirty="0" err="1" smtClean="0"/>
              <a:t>process</a:t>
            </a:r>
            <a:endParaRPr lang="fr-BE" sz="2400" dirty="0" smtClean="0"/>
          </a:p>
          <a:p>
            <a:endParaRPr lang="fr-BE" sz="2400" dirty="0"/>
          </a:p>
        </p:txBody>
      </p:sp>
      <p:pic>
        <p:nvPicPr>
          <p:cNvPr id="4" name="Picture 3" descr="2907"/>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37000"/>
                    </a14:imgEffect>
                  </a14:imgLayer>
                </a14:imgProps>
              </a:ext>
              <a:ext uri="{28A0092B-C50C-407E-A947-70E740481C1C}">
                <a14:useLocalDpi xmlns:a14="http://schemas.microsoft.com/office/drawing/2010/main" val="0"/>
              </a:ext>
            </a:extLst>
          </a:blip>
          <a:srcRect/>
          <a:stretch>
            <a:fillRect/>
          </a:stretch>
        </p:blipFill>
        <p:spPr>
          <a:xfrm>
            <a:off x="5292080" y="2852935"/>
            <a:ext cx="3240360" cy="392451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e 6"/>
          <p:cNvGrpSpPr/>
          <p:nvPr/>
        </p:nvGrpSpPr>
        <p:grpSpPr>
          <a:xfrm>
            <a:off x="395536" y="3284984"/>
            <a:ext cx="4464496" cy="3312368"/>
            <a:chOff x="744563" y="2492896"/>
            <a:chExt cx="3640887" cy="2592288"/>
          </a:xfrm>
        </p:grpSpPr>
        <p:pic>
          <p:nvPicPr>
            <p:cNvPr id="5" name="Image 4"/>
            <p:cNvPicPr>
              <a:picLocks noChangeAspect="1"/>
            </p:cNvPicPr>
            <p:nvPr/>
          </p:nvPicPr>
          <p:blipFill>
            <a:blip r:embed="rId5">
              <a:extLst>
                <a:ext uri="{BEBA8EAE-BF5A-486C-A8C5-ECC9F3942E4B}">
                  <a14:imgProps xmlns:a14="http://schemas.microsoft.com/office/drawing/2010/main">
                    <a14:imgLayer r:embed="rId6">
                      <a14:imgEffect>
                        <a14:brightnessContrast contrast="35000"/>
                      </a14:imgEffect>
                    </a14:imgLayer>
                  </a14:imgProps>
                </a:ext>
              </a:extLst>
            </a:blip>
            <a:stretch>
              <a:fillRect/>
            </a:stretch>
          </p:blipFill>
          <p:spPr>
            <a:xfrm>
              <a:off x="827584" y="2492896"/>
              <a:ext cx="3557866" cy="2340267"/>
            </a:xfrm>
            <a:prstGeom prst="rect">
              <a:avLst/>
            </a:prstGeom>
            <a:ln>
              <a:solidFill>
                <a:schemeClr val="tx1"/>
              </a:solidFill>
            </a:ln>
          </p:spPr>
        </p:pic>
        <p:sp>
          <p:nvSpPr>
            <p:cNvPr id="6" name="Text Box 3"/>
            <p:cNvSpPr txBox="1">
              <a:spLocks noChangeArrowheads="1"/>
            </p:cNvSpPr>
            <p:nvPr/>
          </p:nvSpPr>
          <p:spPr bwMode="auto">
            <a:xfrm>
              <a:off x="744563" y="4838963"/>
              <a:ext cx="1651414" cy="246221"/>
            </a:xfrm>
            <a:prstGeom prst="rect">
              <a:avLst/>
            </a:prstGeom>
            <a:noFill/>
            <a:ln w="9525">
              <a:noFill/>
              <a:miter lim="800000"/>
              <a:headEnd/>
              <a:tailEnd/>
            </a:ln>
          </p:spPr>
          <p:txBody>
            <a:bodyPr wrap="none">
              <a:spAutoFit/>
            </a:bodyPr>
            <a:lstStyle>
              <a:lvl1pPr>
                <a:spcBef>
                  <a:spcPct val="20000"/>
                </a:spcBef>
                <a:buClr>
                  <a:schemeClr val="tx1"/>
                </a:buClr>
                <a:buFont typeface="Mistral" panose="03090702030407020403" pitchFamily="66" charset="0"/>
                <a:buChar char="●"/>
                <a:defRPr sz="2600">
                  <a:solidFill>
                    <a:schemeClr val="tx1"/>
                  </a:solidFill>
                  <a:latin typeface="Arial Narrow" panose="020B0606020202030204" pitchFamily="34" charset="0"/>
                </a:defRPr>
              </a:lvl1pPr>
              <a:lvl2pPr marL="742950" indent="-285750">
                <a:spcBef>
                  <a:spcPct val="20000"/>
                </a:spcBef>
                <a:buClr>
                  <a:schemeClr val="tx1"/>
                </a:buClr>
                <a:buFont typeface="Wingdings" panose="05000000000000000000" pitchFamily="2" charset="2"/>
                <a:buChar char="§"/>
                <a:defRPr sz="2400">
                  <a:solidFill>
                    <a:schemeClr val="tx1"/>
                  </a:solidFill>
                  <a:latin typeface="Arial Narrow" panose="020B0606020202030204" pitchFamily="34" charset="0"/>
                </a:defRPr>
              </a:lvl2pPr>
              <a:lvl3pPr marL="1143000" indent="-228600">
                <a:spcBef>
                  <a:spcPct val="20000"/>
                </a:spcBef>
                <a:buClr>
                  <a:schemeClr val="tx1"/>
                </a:buClr>
                <a:buChar char="•"/>
                <a:defRPr sz="2000">
                  <a:solidFill>
                    <a:schemeClr val="tx1"/>
                  </a:solidFill>
                  <a:latin typeface="Arial Narrow" panose="020B0606020202030204" pitchFamily="34" charset="0"/>
                </a:defRPr>
              </a:lvl3pPr>
              <a:lvl4pPr marL="1600200" indent="-228600">
                <a:spcBef>
                  <a:spcPct val="20000"/>
                </a:spcBef>
                <a:buClr>
                  <a:schemeClr val="tx1"/>
                </a:buClr>
                <a:buChar char="–"/>
                <a:defRPr>
                  <a:solidFill>
                    <a:schemeClr val="tx1"/>
                  </a:solidFill>
                  <a:latin typeface="Arial Narrow" panose="020B0606020202030204" pitchFamily="34" charset="0"/>
                </a:defRPr>
              </a:lvl4pPr>
              <a:lvl5pPr marL="2057400" indent="-228600">
                <a:spcBef>
                  <a:spcPct val="20000"/>
                </a:spcBef>
                <a:buClr>
                  <a:schemeClr val="tx1"/>
                </a:buClr>
                <a:buChar char="»"/>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anose="02020603050405020304" pitchFamily="18" charset="0"/>
                </a:defRPr>
              </a:lvl9pPr>
            </a:lstStyle>
            <a:p>
              <a:pPr>
                <a:spcBef>
                  <a:spcPct val="0"/>
                </a:spcBef>
                <a:buClrTx/>
                <a:buFontTx/>
                <a:buNone/>
              </a:pPr>
              <a:r>
                <a:rPr lang="fr-BE" altLang="fr-FR" sz="1000"/>
                <a:t>Photo Lopez-</a:t>
              </a:r>
              <a:r>
                <a:rPr lang="fr-BE" altLang="fr-FR" sz="1000" dirty="0" err="1"/>
                <a:t>Gatius</a:t>
              </a:r>
              <a:r>
                <a:rPr lang="fr-BE" altLang="fr-FR" sz="1000" dirty="0"/>
                <a:t> </a:t>
              </a:r>
              <a:r>
                <a:rPr lang="fr-BE" altLang="fr-FR" sz="1000" dirty="0" err="1"/>
                <a:t>Lleda</a:t>
              </a:r>
              <a:r>
                <a:rPr lang="fr-BE" altLang="fr-FR" sz="1000" dirty="0"/>
                <a:t> 2008</a:t>
              </a:r>
              <a:endParaRPr lang="fr-FR" altLang="fr-FR" sz="1000" dirty="0"/>
            </a:p>
          </p:txBody>
        </p:sp>
      </p:grpSp>
    </p:spTree>
    <p:extLst>
      <p:ext uri="{BB962C8B-B14F-4D97-AF65-F5344CB8AC3E}">
        <p14:creationId xmlns:p14="http://schemas.microsoft.com/office/powerpoint/2010/main" val="605608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7" y="1704325"/>
            <a:ext cx="8645525" cy="417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re 1"/>
          <p:cNvSpPr>
            <a:spLocks noGrp="1"/>
          </p:cNvSpPr>
          <p:nvPr>
            <p:ph type="title"/>
          </p:nvPr>
        </p:nvSpPr>
        <p:spPr>
          <a:xfrm>
            <a:off x="457200" y="274638"/>
            <a:ext cx="2818656" cy="490066"/>
          </a:xfrm>
          <a:solidFill>
            <a:schemeClr val="accent2">
              <a:lumMod val="75000"/>
            </a:schemeClr>
          </a:solidFill>
        </p:spPr>
        <p:txBody>
          <a:bodyPr>
            <a:normAutofit fontScale="90000"/>
          </a:bodyPr>
          <a:lstStyle/>
          <a:p>
            <a:r>
              <a:rPr lang="fr-BE" dirty="0" err="1" smtClean="0"/>
              <a:t>Uterine</a:t>
            </a:r>
            <a:r>
              <a:rPr lang="fr-BE" dirty="0" smtClean="0"/>
              <a:t> involution</a:t>
            </a:r>
            <a:endParaRPr lang="fr-BE" dirty="0"/>
          </a:p>
        </p:txBody>
      </p:sp>
      <p:sp>
        <p:nvSpPr>
          <p:cNvPr id="4" name="Rectangle 3"/>
          <p:cNvSpPr/>
          <p:nvPr/>
        </p:nvSpPr>
        <p:spPr>
          <a:xfrm>
            <a:off x="467544" y="876194"/>
            <a:ext cx="8208912" cy="769441"/>
          </a:xfrm>
          <a:prstGeom prst="rect">
            <a:avLst/>
          </a:prstGeom>
          <a:ln>
            <a:solidFill>
              <a:schemeClr val="tx1"/>
            </a:solidFill>
          </a:ln>
        </p:spPr>
        <p:txBody>
          <a:bodyPr wrap="square">
            <a:spAutoFit/>
          </a:bodyPr>
          <a:lstStyle/>
          <a:p>
            <a:r>
              <a:rPr lang="en-US" sz="2200" dirty="0">
                <a:latin typeface="Arial Narrow" panose="020B0606020202030204" pitchFamily="34" charset="0"/>
              </a:rPr>
              <a:t>=  process of reduction in size of the uterus after calving due </a:t>
            </a:r>
            <a:r>
              <a:rPr lang="en-US" sz="2200" dirty="0" smtClean="0">
                <a:latin typeface="Arial Narrow" panose="020B0606020202030204" pitchFamily="34" charset="0"/>
              </a:rPr>
              <a:t>to </a:t>
            </a:r>
            <a:r>
              <a:rPr lang="en-US" sz="2200" dirty="0">
                <a:latin typeface="Arial Narrow" panose="020B0606020202030204" pitchFamily="34" charset="0"/>
              </a:rPr>
              <a:t>loss of </a:t>
            </a:r>
            <a:r>
              <a:rPr lang="en-US" sz="2200" dirty="0" smtClean="0">
                <a:latin typeface="Arial Narrow" panose="020B0606020202030204" pitchFamily="34" charset="0"/>
              </a:rPr>
              <a:t>tissues (lochia), </a:t>
            </a:r>
            <a:r>
              <a:rPr lang="en-US" sz="2200" dirty="0">
                <a:latin typeface="Arial Narrow" panose="020B0606020202030204" pitchFamily="34" charset="0"/>
              </a:rPr>
              <a:t>tissue repair </a:t>
            </a:r>
            <a:r>
              <a:rPr lang="en-US" sz="2200" dirty="0" smtClean="0">
                <a:latin typeface="Arial Narrow" panose="020B0606020202030204" pitchFamily="34" charset="0"/>
              </a:rPr>
              <a:t>and </a:t>
            </a:r>
            <a:r>
              <a:rPr lang="en-US" sz="2200" dirty="0">
                <a:latin typeface="Arial Narrow" panose="020B0606020202030204" pitchFamily="34" charset="0"/>
              </a:rPr>
              <a:t>contractions </a:t>
            </a:r>
          </a:p>
        </p:txBody>
      </p:sp>
      <p:grpSp>
        <p:nvGrpSpPr>
          <p:cNvPr id="16" name="Groupe 15"/>
          <p:cNvGrpSpPr/>
          <p:nvPr/>
        </p:nvGrpSpPr>
        <p:grpSpPr>
          <a:xfrm>
            <a:off x="623455" y="2144120"/>
            <a:ext cx="4657930" cy="1825207"/>
            <a:chOff x="623455" y="2144120"/>
            <a:chExt cx="4657930" cy="1825207"/>
          </a:xfrm>
        </p:grpSpPr>
        <p:sp>
          <p:nvSpPr>
            <p:cNvPr id="6" name="Forme libre 5"/>
            <p:cNvSpPr/>
            <p:nvPr/>
          </p:nvSpPr>
          <p:spPr>
            <a:xfrm>
              <a:off x="623455" y="3293918"/>
              <a:ext cx="249381" cy="675409"/>
            </a:xfrm>
            <a:custGeom>
              <a:avLst/>
              <a:gdLst>
                <a:gd name="connsiteX0" fmla="*/ 249381 w 249381"/>
                <a:gd name="connsiteY0" fmla="*/ 675409 h 675409"/>
                <a:gd name="connsiteX1" fmla="*/ 166254 w 249381"/>
                <a:gd name="connsiteY1" fmla="*/ 602673 h 675409"/>
                <a:gd name="connsiteX2" fmla="*/ 145472 w 249381"/>
                <a:gd name="connsiteY2" fmla="*/ 540327 h 675409"/>
                <a:gd name="connsiteX3" fmla="*/ 135081 w 249381"/>
                <a:gd name="connsiteY3" fmla="*/ 509155 h 675409"/>
                <a:gd name="connsiteX4" fmla="*/ 114300 w 249381"/>
                <a:gd name="connsiteY4" fmla="*/ 384464 h 675409"/>
                <a:gd name="connsiteX5" fmla="*/ 93518 w 249381"/>
                <a:gd name="connsiteY5" fmla="*/ 353291 h 675409"/>
                <a:gd name="connsiteX6" fmla="*/ 72736 w 249381"/>
                <a:gd name="connsiteY6" fmla="*/ 290946 h 675409"/>
                <a:gd name="connsiteX7" fmla="*/ 51954 w 249381"/>
                <a:gd name="connsiteY7" fmla="*/ 249382 h 675409"/>
                <a:gd name="connsiteX8" fmla="*/ 31172 w 249381"/>
                <a:gd name="connsiteY8" fmla="*/ 176646 h 675409"/>
                <a:gd name="connsiteX9" fmla="*/ 20781 w 249381"/>
                <a:gd name="connsiteY9" fmla="*/ 103909 h 675409"/>
                <a:gd name="connsiteX10" fmla="*/ 10390 w 249381"/>
                <a:gd name="connsiteY10" fmla="*/ 62346 h 675409"/>
                <a:gd name="connsiteX11" fmla="*/ 0 w 249381"/>
                <a:gd name="connsiteY11" fmla="*/ 0 h 67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381" h="675409">
                  <a:moveTo>
                    <a:pt x="249381" y="675409"/>
                  </a:moveTo>
                  <a:cubicBezTo>
                    <a:pt x="242523" y="669922"/>
                    <a:pt x="175625" y="619541"/>
                    <a:pt x="166254" y="602673"/>
                  </a:cubicBezTo>
                  <a:cubicBezTo>
                    <a:pt x="155615" y="583524"/>
                    <a:pt x="152399" y="561109"/>
                    <a:pt x="145472" y="540327"/>
                  </a:cubicBezTo>
                  <a:lnTo>
                    <a:pt x="135081" y="509155"/>
                  </a:lnTo>
                  <a:cubicBezTo>
                    <a:pt x="131790" y="479535"/>
                    <a:pt x="131706" y="419276"/>
                    <a:pt x="114300" y="384464"/>
                  </a:cubicBezTo>
                  <a:cubicBezTo>
                    <a:pt x="108715" y="373294"/>
                    <a:pt x="98590" y="364703"/>
                    <a:pt x="93518" y="353291"/>
                  </a:cubicBezTo>
                  <a:cubicBezTo>
                    <a:pt x="84621" y="333273"/>
                    <a:pt x="82533" y="310539"/>
                    <a:pt x="72736" y="290946"/>
                  </a:cubicBezTo>
                  <a:cubicBezTo>
                    <a:pt x="65809" y="277091"/>
                    <a:pt x="58056" y="263620"/>
                    <a:pt x="51954" y="249382"/>
                  </a:cubicBezTo>
                  <a:cubicBezTo>
                    <a:pt x="44926" y="232983"/>
                    <a:pt x="33947" y="191909"/>
                    <a:pt x="31172" y="176646"/>
                  </a:cubicBezTo>
                  <a:cubicBezTo>
                    <a:pt x="26791" y="152549"/>
                    <a:pt x="25162" y="128006"/>
                    <a:pt x="20781" y="103909"/>
                  </a:cubicBezTo>
                  <a:cubicBezTo>
                    <a:pt x="18226" y="89859"/>
                    <a:pt x="13191" y="76349"/>
                    <a:pt x="10390" y="62346"/>
                  </a:cubicBezTo>
                  <a:cubicBezTo>
                    <a:pt x="6258" y="41687"/>
                    <a:pt x="0" y="0"/>
                    <a:pt x="0"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Forme libre 6"/>
            <p:cNvSpPr/>
            <p:nvPr/>
          </p:nvSpPr>
          <p:spPr>
            <a:xfrm>
              <a:off x="748145" y="3283527"/>
              <a:ext cx="301337" cy="509155"/>
            </a:xfrm>
            <a:custGeom>
              <a:avLst/>
              <a:gdLst>
                <a:gd name="connsiteX0" fmla="*/ 301337 w 301337"/>
                <a:gd name="connsiteY0" fmla="*/ 509155 h 509155"/>
                <a:gd name="connsiteX1" fmla="*/ 259773 w 301337"/>
                <a:gd name="connsiteY1" fmla="*/ 426028 h 509155"/>
                <a:gd name="connsiteX2" fmla="*/ 228600 w 301337"/>
                <a:gd name="connsiteY2" fmla="*/ 394855 h 509155"/>
                <a:gd name="connsiteX3" fmla="*/ 155864 w 301337"/>
                <a:gd name="connsiteY3" fmla="*/ 311728 h 509155"/>
                <a:gd name="connsiteX4" fmla="*/ 114300 w 301337"/>
                <a:gd name="connsiteY4" fmla="*/ 249382 h 509155"/>
                <a:gd name="connsiteX5" fmla="*/ 72737 w 301337"/>
                <a:gd name="connsiteY5" fmla="*/ 187037 h 509155"/>
                <a:gd name="connsiteX6" fmla="*/ 41564 w 301337"/>
                <a:gd name="connsiteY6" fmla="*/ 124691 h 509155"/>
                <a:gd name="connsiteX7" fmla="*/ 31173 w 301337"/>
                <a:gd name="connsiteY7" fmla="*/ 93518 h 509155"/>
                <a:gd name="connsiteX8" fmla="*/ 10391 w 301337"/>
                <a:gd name="connsiteY8" fmla="*/ 51955 h 509155"/>
                <a:gd name="connsiteX9" fmla="*/ 0 w 301337"/>
                <a:gd name="connsiteY9" fmla="*/ 0 h 5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337" h="509155">
                  <a:moveTo>
                    <a:pt x="301337" y="509155"/>
                  </a:moveTo>
                  <a:cubicBezTo>
                    <a:pt x="286645" y="472426"/>
                    <a:pt x="283719" y="454763"/>
                    <a:pt x="259773" y="426028"/>
                  </a:cubicBezTo>
                  <a:cubicBezTo>
                    <a:pt x="250365" y="414739"/>
                    <a:pt x="237622" y="406455"/>
                    <a:pt x="228600" y="394855"/>
                  </a:cubicBezTo>
                  <a:cubicBezTo>
                    <a:pt x="163325" y="310929"/>
                    <a:pt x="216212" y="351958"/>
                    <a:pt x="155864" y="311728"/>
                  </a:cubicBezTo>
                  <a:cubicBezTo>
                    <a:pt x="135991" y="252110"/>
                    <a:pt x="159704" y="307759"/>
                    <a:pt x="114300" y="249382"/>
                  </a:cubicBezTo>
                  <a:cubicBezTo>
                    <a:pt x="98966" y="229667"/>
                    <a:pt x="72737" y="187037"/>
                    <a:pt x="72737" y="187037"/>
                  </a:cubicBezTo>
                  <a:cubicBezTo>
                    <a:pt x="46619" y="108683"/>
                    <a:pt x="81851" y="205264"/>
                    <a:pt x="41564" y="124691"/>
                  </a:cubicBezTo>
                  <a:cubicBezTo>
                    <a:pt x="36666" y="114894"/>
                    <a:pt x="35488" y="103585"/>
                    <a:pt x="31173" y="93518"/>
                  </a:cubicBezTo>
                  <a:cubicBezTo>
                    <a:pt x="25071" y="79281"/>
                    <a:pt x="17318" y="65809"/>
                    <a:pt x="10391" y="51955"/>
                  </a:cubicBezTo>
                  <a:lnTo>
                    <a:pt x="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orme libre 7"/>
            <p:cNvSpPr/>
            <p:nvPr/>
          </p:nvSpPr>
          <p:spPr>
            <a:xfrm>
              <a:off x="1350818" y="2144120"/>
              <a:ext cx="654627" cy="245789"/>
            </a:xfrm>
            <a:custGeom>
              <a:avLst/>
              <a:gdLst>
                <a:gd name="connsiteX0" fmla="*/ 0 w 654627"/>
                <a:gd name="connsiteY0" fmla="*/ 245789 h 245789"/>
                <a:gd name="connsiteX1" fmla="*/ 51955 w 654627"/>
                <a:gd name="connsiteY1" fmla="*/ 225007 h 245789"/>
                <a:gd name="connsiteX2" fmla="*/ 176646 w 654627"/>
                <a:gd name="connsiteY2" fmla="*/ 162662 h 245789"/>
                <a:gd name="connsiteX3" fmla="*/ 207818 w 654627"/>
                <a:gd name="connsiteY3" fmla="*/ 131489 h 245789"/>
                <a:gd name="connsiteX4" fmla="*/ 228600 w 654627"/>
                <a:gd name="connsiteY4" fmla="*/ 100316 h 245789"/>
                <a:gd name="connsiteX5" fmla="*/ 259773 w 654627"/>
                <a:gd name="connsiteY5" fmla="*/ 89925 h 245789"/>
                <a:gd name="connsiteX6" fmla="*/ 290946 w 654627"/>
                <a:gd name="connsiteY6" fmla="*/ 58753 h 245789"/>
                <a:gd name="connsiteX7" fmla="*/ 363682 w 654627"/>
                <a:gd name="connsiteY7" fmla="*/ 37971 h 245789"/>
                <a:gd name="connsiteX8" fmla="*/ 426027 w 654627"/>
                <a:gd name="connsiteY8" fmla="*/ 17189 h 245789"/>
                <a:gd name="connsiteX9" fmla="*/ 654627 w 654627"/>
                <a:gd name="connsiteY9" fmla="*/ 6798 h 24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627" h="245789">
                  <a:moveTo>
                    <a:pt x="0" y="245789"/>
                  </a:moveTo>
                  <a:cubicBezTo>
                    <a:pt x="17318" y="238862"/>
                    <a:pt x="34426" y="231381"/>
                    <a:pt x="51955" y="225007"/>
                  </a:cubicBezTo>
                  <a:cubicBezTo>
                    <a:pt x="105072" y="205692"/>
                    <a:pt x="133611" y="205698"/>
                    <a:pt x="176646" y="162662"/>
                  </a:cubicBezTo>
                  <a:cubicBezTo>
                    <a:pt x="187037" y="152271"/>
                    <a:pt x="198411" y="142778"/>
                    <a:pt x="207818" y="131489"/>
                  </a:cubicBezTo>
                  <a:cubicBezTo>
                    <a:pt x="215813" y="121895"/>
                    <a:pt x="218848" y="108117"/>
                    <a:pt x="228600" y="100316"/>
                  </a:cubicBezTo>
                  <a:cubicBezTo>
                    <a:pt x="237153" y="93474"/>
                    <a:pt x="249382" y="93389"/>
                    <a:pt x="259773" y="89925"/>
                  </a:cubicBezTo>
                  <a:cubicBezTo>
                    <a:pt x="270164" y="79534"/>
                    <a:pt x="278719" y="66904"/>
                    <a:pt x="290946" y="58753"/>
                  </a:cubicBezTo>
                  <a:cubicBezTo>
                    <a:pt x="300471" y="52403"/>
                    <a:pt x="357382" y="39861"/>
                    <a:pt x="363682" y="37971"/>
                  </a:cubicBezTo>
                  <a:cubicBezTo>
                    <a:pt x="384664" y="31676"/>
                    <a:pt x="405245" y="24116"/>
                    <a:pt x="426027" y="17189"/>
                  </a:cubicBezTo>
                  <a:cubicBezTo>
                    <a:pt x="519631" y="-14013"/>
                    <a:pt x="446253" y="6798"/>
                    <a:pt x="654627" y="67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orme libre 8"/>
            <p:cNvSpPr/>
            <p:nvPr/>
          </p:nvSpPr>
          <p:spPr>
            <a:xfrm>
              <a:off x="4239491" y="2971716"/>
              <a:ext cx="218209" cy="342984"/>
            </a:xfrm>
            <a:custGeom>
              <a:avLst/>
              <a:gdLst>
                <a:gd name="connsiteX0" fmla="*/ 218209 w 218209"/>
                <a:gd name="connsiteY0" fmla="*/ 342984 h 342984"/>
                <a:gd name="connsiteX1" fmla="*/ 166254 w 218209"/>
                <a:gd name="connsiteY1" fmla="*/ 259857 h 342984"/>
                <a:gd name="connsiteX2" fmla="*/ 135082 w 218209"/>
                <a:gd name="connsiteY2" fmla="*/ 228684 h 342984"/>
                <a:gd name="connsiteX3" fmla="*/ 124691 w 218209"/>
                <a:gd name="connsiteY3" fmla="*/ 197511 h 342984"/>
                <a:gd name="connsiteX4" fmla="*/ 114300 w 218209"/>
                <a:gd name="connsiteY4" fmla="*/ 155948 h 342984"/>
                <a:gd name="connsiteX5" fmla="*/ 83127 w 218209"/>
                <a:gd name="connsiteY5" fmla="*/ 124775 h 342984"/>
                <a:gd name="connsiteX6" fmla="*/ 51954 w 218209"/>
                <a:gd name="connsiteY6" fmla="*/ 62429 h 342984"/>
                <a:gd name="connsiteX7" fmla="*/ 20782 w 218209"/>
                <a:gd name="connsiteY7" fmla="*/ 31257 h 342984"/>
                <a:gd name="connsiteX8" fmla="*/ 0 w 218209"/>
                <a:gd name="connsiteY8" fmla="*/ 84 h 34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209" h="342984">
                  <a:moveTo>
                    <a:pt x="218209" y="342984"/>
                  </a:moveTo>
                  <a:cubicBezTo>
                    <a:pt x="213859" y="335734"/>
                    <a:pt x="177681" y="273569"/>
                    <a:pt x="166254" y="259857"/>
                  </a:cubicBezTo>
                  <a:cubicBezTo>
                    <a:pt x="156847" y="248568"/>
                    <a:pt x="145473" y="239075"/>
                    <a:pt x="135082" y="228684"/>
                  </a:cubicBezTo>
                  <a:cubicBezTo>
                    <a:pt x="131618" y="218293"/>
                    <a:pt x="127700" y="208043"/>
                    <a:pt x="124691" y="197511"/>
                  </a:cubicBezTo>
                  <a:cubicBezTo>
                    <a:pt x="120768" y="183780"/>
                    <a:pt x="121385" y="168347"/>
                    <a:pt x="114300" y="155948"/>
                  </a:cubicBezTo>
                  <a:cubicBezTo>
                    <a:pt x="107009" y="143189"/>
                    <a:pt x="92535" y="136064"/>
                    <a:pt x="83127" y="124775"/>
                  </a:cubicBezTo>
                  <a:cubicBezTo>
                    <a:pt x="1378" y="26676"/>
                    <a:pt x="114437" y="156154"/>
                    <a:pt x="51954" y="62429"/>
                  </a:cubicBezTo>
                  <a:cubicBezTo>
                    <a:pt x="43803" y="50202"/>
                    <a:pt x="31173" y="41648"/>
                    <a:pt x="20782" y="31257"/>
                  </a:cubicBezTo>
                  <a:cubicBezTo>
                    <a:pt x="9296" y="-3202"/>
                    <a:pt x="21344" y="84"/>
                    <a:pt x="0" y="8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Forme libre 9"/>
            <p:cNvSpPr/>
            <p:nvPr/>
          </p:nvSpPr>
          <p:spPr>
            <a:xfrm>
              <a:off x="4291445" y="2171700"/>
              <a:ext cx="353291" cy="623455"/>
            </a:xfrm>
            <a:custGeom>
              <a:avLst/>
              <a:gdLst>
                <a:gd name="connsiteX0" fmla="*/ 41564 w 353291"/>
                <a:gd name="connsiteY0" fmla="*/ 623455 h 623455"/>
                <a:gd name="connsiteX1" fmla="*/ 31173 w 353291"/>
                <a:gd name="connsiteY1" fmla="*/ 477982 h 623455"/>
                <a:gd name="connsiteX2" fmla="*/ 10391 w 353291"/>
                <a:gd name="connsiteY2" fmla="*/ 446809 h 623455"/>
                <a:gd name="connsiteX3" fmla="*/ 0 w 353291"/>
                <a:gd name="connsiteY3" fmla="*/ 415636 h 623455"/>
                <a:gd name="connsiteX4" fmla="*/ 20782 w 353291"/>
                <a:gd name="connsiteY4" fmla="*/ 332509 h 623455"/>
                <a:gd name="connsiteX5" fmla="*/ 83128 w 353291"/>
                <a:gd name="connsiteY5" fmla="*/ 280555 h 623455"/>
                <a:gd name="connsiteX6" fmla="*/ 114300 w 353291"/>
                <a:gd name="connsiteY6" fmla="*/ 218209 h 623455"/>
                <a:gd name="connsiteX7" fmla="*/ 155864 w 353291"/>
                <a:gd name="connsiteY7" fmla="*/ 145473 h 623455"/>
                <a:gd name="connsiteX8" fmla="*/ 187037 w 353291"/>
                <a:gd name="connsiteY8" fmla="*/ 83127 h 623455"/>
                <a:gd name="connsiteX9" fmla="*/ 218210 w 353291"/>
                <a:gd name="connsiteY9" fmla="*/ 51955 h 623455"/>
                <a:gd name="connsiteX10" fmla="*/ 311728 w 353291"/>
                <a:gd name="connsiteY10" fmla="*/ 20782 h 623455"/>
                <a:gd name="connsiteX11" fmla="*/ 353291 w 353291"/>
                <a:gd name="connsiteY11" fmla="*/ 0 h 62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291" h="623455">
                  <a:moveTo>
                    <a:pt x="41564" y="623455"/>
                  </a:moveTo>
                  <a:cubicBezTo>
                    <a:pt x="38100" y="574964"/>
                    <a:pt x="39622" y="525857"/>
                    <a:pt x="31173" y="477982"/>
                  </a:cubicBezTo>
                  <a:cubicBezTo>
                    <a:pt x="29003" y="465684"/>
                    <a:pt x="15976" y="457979"/>
                    <a:pt x="10391" y="446809"/>
                  </a:cubicBezTo>
                  <a:cubicBezTo>
                    <a:pt x="5493" y="437012"/>
                    <a:pt x="3464" y="426027"/>
                    <a:pt x="0" y="415636"/>
                  </a:cubicBezTo>
                  <a:cubicBezTo>
                    <a:pt x="1499" y="408142"/>
                    <a:pt x="11653" y="346202"/>
                    <a:pt x="20782" y="332509"/>
                  </a:cubicBezTo>
                  <a:cubicBezTo>
                    <a:pt x="36784" y="308506"/>
                    <a:pt x="60125" y="295890"/>
                    <a:pt x="83128" y="280555"/>
                  </a:cubicBezTo>
                  <a:cubicBezTo>
                    <a:pt x="109246" y="202200"/>
                    <a:pt x="74015" y="298782"/>
                    <a:pt x="114300" y="218209"/>
                  </a:cubicBezTo>
                  <a:cubicBezTo>
                    <a:pt x="153964" y="138879"/>
                    <a:pt x="80495" y="245963"/>
                    <a:pt x="155864" y="145473"/>
                  </a:cubicBezTo>
                  <a:cubicBezTo>
                    <a:pt x="166278" y="114231"/>
                    <a:pt x="164656" y="109984"/>
                    <a:pt x="187037" y="83127"/>
                  </a:cubicBezTo>
                  <a:cubicBezTo>
                    <a:pt x="196445" y="71838"/>
                    <a:pt x="205364" y="59091"/>
                    <a:pt x="218210" y="51955"/>
                  </a:cubicBezTo>
                  <a:lnTo>
                    <a:pt x="311728" y="20782"/>
                  </a:lnTo>
                  <a:cubicBezTo>
                    <a:pt x="347547" y="8842"/>
                    <a:pt x="335155" y="18136"/>
                    <a:pt x="3532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p:cNvSpPr txBox="1"/>
            <p:nvPr/>
          </p:nvSpPr>
          <p:spPr>
            <a:xfrm>
              <a:off x="4644736" y="2286145"/>
              <a:ext cx="636649" cy="369332"/>
            </a:xfrm>
            <a:prstGeom prst="rect">
              <a:avLst/>
            </a:prstGeom>
            <a:noFill/>
          </p:spPr>
          <p:txBody>
            <a:bodyPr wrap="none" rtlCol="0">
              <a:spAutoFit/>
            </a:bodyPr>
            <a:lstStyle/>
            <a:p>
              <a:r>
                <a:rPr lang="fr-BE" dirty="0" err="1" smtClean="0">
                  <a:solidFill>
                    <a:srgbClr val="FF0000"/>
                  </a:solidFill>
                </a:rPr>
                <a:t>folds</a:t>
              </a:r>
              <a:endParaRPr lang="fr-BE" dirty="0">
                <a:solidFill>
                  <a:srgbClr val="FF0000"/>
                </a:solidFill>
              </a:endParaRPr>
            </a:p>
          </p:txBody>
        </p:sp>
      </p:grpSp>
      <p:sp>
        <p:nvSpPr>
          <p:cNvPr id="13" name="Rectangle 12"/>
          <p:cNvSpPr/>
          <p:nvPr/>
        </p:nvSpPr>
        <p:spPr>
          <a:xfrm>
            <a:off x="4437987" y="260648"/>
            <a:ext cx="2594571" cy="461665"/>
          </a:xfrm>
          <a:prstGeom prst="rect">
            <a:avLst/>
          </a:prstGeom>
          <a:solidFill>
            <a:schemeClr val="bg2">
              <a:lumMod val="75000"/>
            </a:schemeClr>
          </a:solidFill>
          <a:ln>
            <a:solidFill>
              <a:schemeClr val="tx1"/>
            </a:solidFill>
          </a:ln>
        </p:spPr>
        <p:txBody>
          <a:bodyPr wrap="square">
            <a:spAutoFit/>
          </a:bodyPr>
          <a:lstStyle/>
          <a:p>
            <a:r>
              <a:rPr lang="en-US" sz="2400" dirty="0" smtClean="0">
                <a:latin typeface="Arial Narrow" panose="020B0606020202030204" pitchFamily="34" charset="0"/>
              </a:rPr>
              <a:t>Anatomical aspects </a:t>
            </a:r>
            <a:endParaRPr lang="en-US" sz="2400" dirty="0">
              <a:latin typeface="Arial Narrow" panose="020B0606020202030204" pitchFamily="34" charset="0"/>
            </a:endParaRPr>
          </a:p>
        </p:txBody>
      </p:sp>
      <p:sp>
        <p:nvSpPr>
          <p:cNvPr id="14" name="Rectangle 13"/>
          <p:cNvSpPr/>
          <p:nvPr/>
        </p:nvSpPr>
        <p:spPr>
          <a:xfrm>
            <a:off x="249237" y="6197365"/>
            <a:ext cx="8645525" cy="400110"/>
          </a:xfrm>
          <a:prstGeom prst="rect">
            <a:avLst/>
          </a:prstGeom>
          <a:solidFill>
            <a:schemeClr val="accent3">
              <a:lumMod val="60000"/>
              <a:lumOff val="40000"/>
            </a:schemeClr>
          </a:solidFill>
          <a:ln>
            <a:solidFill>
              <a:schemeClr val="tx1"/>
            </a:solidFill>
          </a:ln>
        </p:spPr>
        <p:txBody>
          <a:bodyPr wrap="square">
            <a:spAutoFit/>
          </a:bodyPr>
          <a:lstStyle/>
          <a:p>
            <a:r>
              <a:rPr lang="en-US" sz="2000" dirty="0" smtClean="0">
                <a:latin typeface="Arial Narrow" panose="020B0606020202030204" pitchFamily="34" charset="0"/>
              </a:rPr>
              <a:t>Reduction of length, weight and diameter (d8 and d30) due to contractions</a:t>
            </a:r>
            <a:endParaRPr lang="en-US" sz="2000" dirty="0">
              <a:latin typeface="Arial Narrow" panose="020B0606020202030204" pitchFamily="34" charset="0"/>
            </a:endParaRPr>
          </a:p>
        </p:txBody>
      </p:sp>
      <p:cxnSp>
        <p:nvCxnSpPr>
          <p:cNvPr id="15" name="Connecteur droit avec flèche 14"/>
          <p:cNvCxnSpPr/>
          <p:nvPr/>
        </p:nvCxnSpPr>
        <p:spPr>
          <a:xfrm>
            <a:off x="249237" y="6021288"/>
            <a:ext cx="889476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46469" y="5549002"/>
            <a:ext cx="2594571" cy="307777"/>
          </a:xfrm>
          <a:prstGeom prst="rect">
            <a:avLst/>
          </a:prstGeom>
          <a:ln>
            <a:noFill/>
          </a:ln>
        </p:spPr>
        <p:txBody>
          <a:bodyPr wrap="square">
            <a:spAutoFit/>
          </a:bodyPr>
          <a:lstStyle/>
          <a:p>
            <a:r>
              <a:rPr lang="en-US" sz="1400" dirty="0" smtClean="0"/>
              <a:t>Elmore 1996</a:t>
            </a:r>
            <a:endParaRPr lang="en-US" sz="1400" dirty="0"/>
          </a:p>
        </p:txBody>
      </p:sp>
    </p:spTree>
    <p:extLst>
      <p:ext uri="{BB962C8B-B14F-4D97-AF65-F5344CB8AC3E}">
        <p14:creationId xmlns:p14="http://schemas.microsoft.com/office/powerpoint/2010/main" val="289297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980728"/>
            <a:ext cx="8229600" cy="2016223"/>
          </a:xfrm>
        </p:spPr>
        <p:txBody>
          <a:bodyPr>
            <a:normAutofit lnSpcReduction="10000"/>
          </a:bodyPr>
          <a:lstStyle/>
          <a:p>
            <a:r>
              <a:rPr lang="en-US" sz="2400" dirty="0" smtClean="0"/>
              <a:t>500 </a:t>
            </a:r>
            <a:r>
              <a:rPr lang="en-US" sz="2400" dirty="0"/>
              <a:t>to 2000 </a:t>
            </a:r>
            <a:r>
              <a:rPr lang="en-US" sz="2400" dirty="0" smtClean="0"/>
              <a:t>ml </a:t>
            </a:r>
            <a:r>
              <a:rPr lang="en-US" sz="2400" dirty="0"/>
              <a:t>: necrotized uterine caruncles and endometrium, blood (ruptured umbilicus, </a:t>
            </a:r>
            <a:r>
              <a:rPr lang="en-US" sz="2400" dirty="0" err="1"/>
              <a:t>foetal</a:t>
            </a:r>
            <a:r>
              <a:rPr lang="en-US" sz="2400" dirty="0"/>
              <a:t> fluids)…: </a:t>
            </a:r>
            <a:endParaRPr lang="en-US" sz="2400" dirty="0" smtClean="0"/>
          </a:p>
          <a:p>
            <a:r>
              <a:rPr lang="en-US" sz="2400" dirty="0" smtClean="0">
                <a:solidFill>
                  <a:srgbClr val="FF0000"/>
                </a:solidFill>
              </a:rPr>
              <a:t>no smelling</a:t>
            </a:r>
          </a:p>
          <a:p>
            <a:r>
              <a:rPr lang="en-US" sz="2400" dirty="0" smtClean="0"/>
              <a:t>discharge visible </a:t>
            </a:r>
            <a:r>
              <a:rPr lang="en-US" sz="2400" dirty="0"/>
              <a:t>until day 16</a:t>
            </a:r>
          </a:p>
          <a:p>
            <a:r>
              <a:rPr lang="en-US" sz="2400" dirty="0"/>
              <a:t>endometrium is fully </a:t>
            </a:r>
            <a:r>
              <a:rPr lang="en-US" sz="2400" dirty="0" smtClean="0"/>
              <a:t>regenerated 6 </a:t>
            </a:r>
            <a:r>
              <a:rPr lang="en-US" sz="2400" dirty="0"/>
              <a:t>to 8 weeks after calving</a:t>
            </a:r>
          </a:p>
          <a:p>
            <a:endParaRPr lang="fr-BE" dirty="0"/>
          </a:p>
        </p:txBody>
      </p:sp>
      <p:grpSp>
        <p:nvGrpSpPr>
          <p:cNvPr id="4" name="Groupe 3"/>
          <p:cNvGrpSpPr/>
          <p:nvPr/>
        </p:nvGrpSpPr>
        <p:grpSpPr>
          <a:xfrm>
            <a:off x="907232" y="3092668"/>
            <a:ext cx="5157189" cy="3731052"/>
            <a:chOff x="827584" y="1340768"/>
            <a:chExt cx="5431532" cy="416310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40768"/>
              <a:ext cx="5431532" cy="38553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827584" y="5196091"/>
              <a:ext cx="4902881" cy="307777"/>
            </a:xfrm>
            <a:prstGeom prst="rect">
              <a:avLst/>
            </a:prstGeom>
            <a:ln>
              <a:noFill/>
            </a:ln>
          </p:spPr>
          <p:txBody>
            <a:bodyPr wrap="none">
              <a:spAutoFit/>
            </a:bodyPr>
            <a:lstStyle/>
            <a:p>
              <a:r>
                <a:rPr lang="fr-BE" sz="1400" dirty="0">
                  <a:hlinkClick r:id="rId4"/>
                </a:rPr>
                <a:t>http://loribovinesection.blogspot.be</a:t>
              </a:r>
              <a:r>
                <a:rPr lang="fr-BE" sz="1400" dirty="0" smtClean="0">
                  <a:hlinkClick r:id="rId4"/>
                </a:rPr>
                <a:t>/</a:t>
              </a:r>
              <a:r>
                <a:rPr lang="fr-BE" sz="1400" dirty="0" smtClean="0"/>
                <a:t> : </a:t>
              </a:r>
              <a:r>
                <a:rPr lang="fr-BE" sz="1400" dirty="0" err="1" smtClean="0"/>
                <a:t>uterus</a:t>
              </a:r>
              <a:r>
                <a:rPr lang="fr-BE" sz="1400" dirty="0" smtClean="0"/>
                <a:t> day14 postpartum</a:t>
              </a:r>
              <a:endParaRPr lang="fr-BE" sz="1400" dirty="0"/>
            </a:p>
          </p:txBody>
        </p:sp>
      </p:grpSp>
      <p:sp>
        <p:nvSpPr>
          <p:cNvPr id="7" name="Rectangle 6"/>
          <p:cNvSpPr/>
          <p:nvPr/>
        </p:nvSpPr>
        <p:spPr>
          <a:xfrm>
            <a:off x="467544" y="260648"/>
            <a:ext cx="5328592" cy="523220"/>
          </a:xfrm>
          <a:prstGeom prst="rect">
            <a:avLst/>
          </a:prstGeom>
          <a:solidFill>
            <a:schemeClr val="bg2">
              <a:lumMod val="75000"/>
            </a:schemeClr>
          </a:solidFill>
          <a:ln>
            <a:solidFill>
              <a:schemeClr val="tx1"/>
            </a:solidFill>
          </a:ln>
        </p:spPr>
        <p:txBody>
          <a:bodyPr wrap="square">
            <a:spAutoFit/>
          </a:bodyPr>
          <a:lstStyle/>
          <a:p>
            <a:r>
              <a:rPr lang="en-US" sz="2800" dirty="0" smtClean="0">
                <a:latin typeface="Arial Narrow" panose="020B0606020202030204" pitchFamily="34" charset="0"/>
              </a:rPr>
              <a:t>Histological aspects : the </a:t>
            </a:r>
            <a:r>
              <a:rPr lang="en-US" sz="2800" dirty="0" err="1" smtClean="0">
                <a:latin typeface="Arial Narrow" panose="020B0606020202030204" pitchFamily="34" charset="0"/>
              </a:rPr>
              <a:t>lochias</a:t>
            </a:r>
            <a:endParaRPr lang="en-US" sz="2800" dirty="0" smtClean="0">
              <a:latin typeface="Arial Narrow" panose="020B0606020202030204" pitchFamily="34" charset="0"/>
            </a:endParaRPr>
          </a:p>
        </p:txBody>
      </p:sp>
    </p:spTree>
    <p:extLst>
      <p:ext uri="{BB962C8B-B14F-4D97-AF65-F5344CB8AC3E}">
        <p14:creationId xmlns:p14="http://schemas.microsoft.com/office/powerpoint/2010/main" val="10119622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p:cNvGrpSpPr>
            <a:grpSpLocks/>
          </p:cNvGrpSpPr>
          <p:nvPr/>
        </p:nvGrpSpPr>
        <p:grpSpPr bwMode="auto">
          <a:xfrm>
            <a:off x="982463" y="1412776"/>
            <a:ext cx="6840760" cy="4608512"/>
            <a:chOff x="1458" y="1874"/>
            <a:chExt cx="2794" cy="1953"/>
          </a:xfrm>
        </p:grpSpPr>
        <p:pic>
          <p:nvPicPr>
            <p:cNvPr id="5" name="Picture 7" descr="Full Siz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 y="1874"/>
              <a:ext cx="2794" cy="195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Freeform 8"/>
            <p:cNvSpPr>
              <a:spLocks/>
            </p:cNvSpPr>
            <p:nvPr/>
          </p:nvSpPr>
          <p:spPr bwMode="auto">
            <a:xfrm>
              <a:off x="1885" y="2202"/>
              <a:ext cx="1743" cy="1262"/>
            </a:xfrm>
            <a:custGeom>
              <a:avLst/>
              <a:gdLst>
                <a:gd name="T0" fmla="*/ 0 w 1980"/>
                <a:gd name="T1" fmla="*/ 3 h 1476"/>
                <a:gd name="T2" fmla="*/ 34 w 1980"/>
                <a:gd name="T3" fmla="*/ 3 h 1476"/>
                <a:gd name="T4" fmla="*/ 47 w 1980"/>
                <a:gd name="T5" fmla="*/ 3 h 1476"/>
                <a:gd name="T6" fmla="*/ 55 w 1980"/>
                <a:gd name="T7" fmla="*/ 4 h 1476"/>
                <a:gd name="T8" fmla="*/ 55 w 1980"/>
                <a:gd name="T9" fmla="*/ 5 h 1476"/>
                <a:gd name="T10" fmla="*/ 56 w 1980"/>
                <a:gd name="T11" fmla="*/ 6 h 1476"/>
                <a:gd name="T12" fmla="*/ 60 w 1980"/>
                <a:gd name="T13" fmla="*/ 7 h 1476"/>
                <a:gd name="T14" fmla="*/ 64 w 1980"/>
                <a:gd name="T15" fmla="*/ 11 h 1476"/>
                <a:gd name="T16" fmla="*/ 68 w 1980"/>
                <a:gd name="T17" fmla="*/ 13 h 1476"/>
                <a:gd name="T18" fmla="*/ 71 w 1980"/>
                <a:gd name="T19" fmla="*/ 15 h 1476"/>
                <a:gd name="T20" fmla="*/ 73 w 1980"/>
                <a:gd name="T21" fmla="*/ 15 h 1476"/>
                <a:gd name="T22" fmla="*/ 76 w 1980"/>
                <a:gd name="T23" fmla="*/ 17 h 1476"/>
                <a:gd name="T24" fmla="*/ 81 w 1980"/>
                <a:gd name="T25" fmla="*/ 20 h 1476"/>
                <a:gd name="T26" fmla="*/ 85 w 1980"/>
                <a:gd name="T27" fmla="*/ 22 h 1476"/>
                <a:gd name="T28" fmla="*/ 87 w 1980"/>
                <a:gd name="T29" fmla="*/ 23 h 1476"/>
                <a:gd name="T30" fmla="*/ 95 w 1980"/>
                <a:gd name="T31" fmla="*/ 28 h 1476"/>
                <a:gd name="T32" fmla="*/ 107 w 1980"/>
                <a:gd name="T33" fmla="*/ 34 h 1476"/>
                <a:gd name="T34" fmla="*/ 107 w 1980"/>
                <a:gd name="T35" fmla="*/ 35 h 1476"/>
                <a:gd name="T36" fmla="*/ 107 w 1980"/>
                <a:gd name="T37" fmla="*/ 36 h 1476"/>
                <a:gd name="T38" fmla="*/ 107 w 1980"/>
                <a:gd name="T39" fmla="*/ 37 h 1476"/>
                <a:gd name="T40" fmla="*/ 110 w 1980"/>
                <a:gd name="T41" fmla="*/ 37 h 1476"/>
                <a:gd name="T42" fmla="*/ 113 w 1980"/>
                <a:gd name="T43" fmla="*/ 39 h 1476"/>
                <a:gd name="T44" fmla="*/ 119 w 1980"/>
                <a:gd name="T45" fmla="*/ 44 h 1476"/>
                <a:gd name="T46" fmla="*/ 122 w 1980"/>
                <a:gd name="T47" fmla="*/ 46 h 1476"/>
                <a:gd name="T48" fmla="*/ 126 w 1980"/>
                <a:gd name="T49" fmla="*/ 50 h 1476"/>
                <a:gd name="T50" fmla="*/ 128 w 1980"/>
                <a:gd name="T51" fmla="*/ 50 h 1476"/>
                <a:gd name="T52" fmla="*/ 129 w 1980"/>
                <a:gd name="T53" fmla="*/ 51 h 1476"/>
                <a:gd name="T54" fmla="*/ 138 w 1980"/>
                <a:gd name="T55" fmla="*/ 56 h 1476"/>
                <a:gd name="T56" fmla="*/ 139 w 1980"/>
                <a:gd name="T57" fmla="*/ 57 h 1476"/>
                <a:gd name="T58" fmla="*/ 143 w 1980"/>
                <a:gd name="T59" fmla="*/ 58 h 1476"/>
                <a:gd name="T60" fmla="*/ 151 w 1980"/>
                <a:gd name="T61" fmla="*/ 62 h 1476"/>
                <a:gd name="T62" fmla="*/ 152 w 1980"/>
                <a:gd name="T63" fmla="*/ 63 h 1476"/>
                <a:gd name="T64" fmla="*/ 153 w 1980"/>
                <a:gd name="T65" fmla="*/ 63 h 1476"/>
                <a:gd name="T66" fmla="*/ 157 w 1980"/>
                <a:gd name="T67" fmla="*/ 64 h 1476"/>
                <a:gd name="T68" fmla="*/ 158 w 1980"/>
                <a:gd name="T69" fmla="*/ 67 h 1476"/>
                <a:gd name="T70" fmla="*/ 160 w 1980"/>
                <a:gd name="T71" fmla="*/ 68 h 1476"/>
                <a:gd name="T72" fmla="*/ 169 w 1980"/>
                <a:gd name="T73" fmla="*/ 73 h 1476"/>
                <a:gd name="T74" fmla="*/ 173 w 1980"/>
                <a:gd name="T75" fmla="*/ 74 h 1476"/>
                <a:gd name="T76" fmla="*/ 177 w 1980"/>
                <a:gd name="T77" fmla="*/ 75 h 14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80"/>
                <a:gd name="T118" fmla="*/ 0 h 1476"/>
                <a:gd name="T119" fmla="*/ 1980 w 1980"/>
                <a:gd name="T120" fmla="*/ 1476 h 14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80" h="1476">
                  <a:moveTo>
                    <a:pt x="0" y="12"/>
                  </a:moveTo>
                  <a:cubicBezTo>
                    <a:pt x="136" y="8"/>
                    <a:pt x="255" y="0"/>
                    <a:pt x="390" y="12"/>
                  </a:cubicBezTo>
                  <a:cubicBezTo>
                    <a:pt x="433" y="16"/>
                    <a:pt x="472" y="37"/>
                    <a:pt x="528" y="42"/>
                  </a:cubicBezTo>
                  <a:cubicBezTo>
                    <a:pt x="558" y="52"/>
                    <a:pt x="582" y="72"/>
                    <a:pt x="612" y="84"/>
                  </a:cubicBezTo>
                  <a:cubicBezTo>
                    <a:pt x="616" y="90"/>
                    <a:pt x="619" y="97"/>
                    <a:pt x="624" y="102"/>
                  </a:cubicBezTo>
                  <a:cubicBezTo>
                    <a:pt x="629" y="107"/>
                    <a:pt x="637" y="108"/>
                    <a:pt x="642" y="114"/>
                  </a:cubicBezTo>
                  <a:cubicBezTo>
                    <a:pt x="665" y="143"/>
                    <a:pt x="627" y="125"/>
                    <a:pt x="666" y="138"/>
                  </a:cubicBezTo>
                  <a:cubicBezTo>
                    <a:pt x="673" y="160"/>
                    <a:pt x="702" y="186"/>
                    <a:pt x="720" y="204"/>
                  </a:cubicBezTo>
                  <a:cubicBezTo>
                    <a:pt x="728" y="229"/>
                    <a:pt x="741" y="226"/>
                    <a:pt x="762" y="240"/>
                  </a:cubicBezTo>
                  <a:cubicBezTo>
                    <a:pt x="768" y="249"/>
                    <a:pt x="796" y="282"/>
                    <a:pt x="804" y="288"/>
                  </a:cubicBezTo>
                  <a:cubicBezTo>
                    <a:pt x="809" y="292"/>
                    <a:pt x="816" y="291"/>
                    <a:pt x="822" y="294"/>
                  </a:cubicBezTo>
                  <a:cubicBezTo>
                    <a:pt x="835" y="301"/>
                    <a:pt x="858" y="318"/>
                    <a:pt x="858" y="318"/>
                  </a:cubicBezTo>
                  <a:cubicBezTo>
                    <a:pt x="873" y="340"/>
                    <a:pt x="884" y="370"/>
                    <a:pt x="906" y="384"/>
                  </a:cubicBezTo>
                  <a:cubicBezTo>
                    <a:pt x="918" y="403"/>
                    <a:pt x="936" y="418"/>
                    <a:pt x="954" y="432"/>
                  </a:cubicBezTo>
                  <a:cubicBezTo>
                    <a:pt x="965" y="441"/>
                    <a:pt x="990" y="456"/>
                    <a:pt x="990" y="456"/>
                  </a:cubicBezTo>
                  <a:cubicBezTo>
                    <a:pt x="1016" y="495"/>
                    <a:pt x="1051" y="527"/>
                    <a:pt x="1080" y="564"/>
                  </a:cubicBezTo>
                  <a:cubicBezTo>
                    <a:pt x="1112" y="605"/>
                    <a:pt x="1135" y="654"/>
                    <a:pt x="1188" y="672"/>
                  </a:cubicBezTo>
                  <a:cubicBezTo>
                    <a:pt x="1192" y="678"/>
                    <a:pt x="1194" y="685"/>
                    <a:pt x="1200" y="690"/>
                  </a:cubicBezTo>
                  <a:cubicBezTo>
                    <a:pt x="1205" y="694"/>
                    <a:pt x="1214" y="692"/>
                    <a:pt x="1218" y="696"/>
                  </a:cubicBezTo>
                  <a:cubicBezTo>
                    <a:pt x="1222" y="700"/>
                    <a:pt x="1220" y="709"/>
                    <a:pt x="1224" y="714"/>
                  </a:cubicBezTo>
                  <a:cubicBezTo>
                    <a:pt x="1229" y="720"/>
                    <a:pt x="1236" y="722"/>
                    <a:pt x="1242" y="726"/>
                  </a:cubicBezTo>
                  <a:cubicBezTo>
                    <a:pt x="1256" y="747"/>
                    <a:pt x="1253" y="760"/>
                    <a:pt x="1278" y="768"/>
                  </a:cubicBezTo>
                  <a:cubicBezTo>
                    <a:pt x="1293" y="812"/>
                    <a:pt x="1318" y="840"/>
                    <a:pt x="1344" y="876"/>
                  </a:cubicBezTo>
                  <a:cubicBezTo>
                    <a:pt x="1372" y="915"/>
                    <a:pt x="1339" y="888"/>
                    <a:pt x="1374" y="912"/>
                  </a:cubicBezTo>
                  <a:cubicBezTo>
                    <a:pt x="1382" y="935"/>
                    <a:pt x="1405" y="958"/>
                    <a:pt x="1428" y="966"/>
                  </a:cubicBezTo>
                  <a:cubicBezTo>
                    <a:pt x="1432" y="972"/>
                    <a:pt x="1435" y="979"/>
                    <a:pt x="1440" y="984"/>
                  </a:cubicBezTo>
                  <a:cubicBezTo>
                    <a:pt x="1445" y="989"/>
                    <a:pt x="1453" y="991"/>
                    <a:pt x="1458" y="996"/>
                  </a:cubicBezTo>
                  <a:cubicBezTo>
                    <a:pt x="1489" y="1031"/>
                    <a:pt x="1500" y="1076"/>
                    <a:pt x="1548" y="1092"/>
                  </a:cubicBezTo>
                  <a:cubicBezTo>
                    <a:pt x="1552" y="1100"/>
                    <a:pt x="1554" y="1110"/>
                    <a:pt x="1560" y="1116"/>
                  </a:cubicBezTo>
                  <a:cubicBezTo>
                    <a:pt x="1560" y="1116"/>
                    <a:pt x="1605" y="1146"/>
                    <a:pt x="1614" y="1152"/>
                  </a:cubicBezTo>
                  <a:cubicBezTo>
                    <a:pt x="1641" y="1170"/>
                    <a:pt x="1674" y="1202"/>
                    <a:pt x="1704" y="1212"/>
                  </a:cubicBezTo>
                  <a:cubicBezTo>
                    <a:pt x="1708" y="1218"/>
                    <a:pt x="1711" y="1225"/>
                    <a:pt x="1716" y="1230"/>
                  </a:cubicBezTo>
                  <a:cubicBezTo>
                    <a:pt x="1721" y="1235"/>
                    <a:pt x="1729" y="1236"/>
                    <a:pt x="1734" y="1242"/>
                  </a:cubicBezTo>
                  <a:cubicBezTo>
                    <a:pt x="1767" y="1283"/>
                    <a:pt x="1706" y="1238"/>
                    <a:pt x="1758" y="1272"/>
                  </a:cubicBezTo>
                  <a:cubicBezTo>
                    <a:pt x="1766" y="1284"/>
                    <a:pt x="1770" y="1300"/>
                    <a:pt x="1782" y="1308"/>
                  </a:cubicBezTo>
                  <a:cubicBezTo>
                    <a:pt x="1788" y="1312"/>
                    <a:pt x="1795" y="1315"/>
                    <a:pt x="1800" y="1320"/>
                  </a:cubicBezTo>
                  <a:cubicBezTo>
                    <a:pt x="1838" y="1363"/>
                    <a:pt x="1859" y="1396"/>
                    <a:pt x="1908" y="1428"/>
                  </a:cubicBezTo>
                  <a:cubicBezTo>
                    <a:pt x="1926" y="1440"/>
                    <a:pt x="1944" y="1452"/>
                    <a:pt x="1962" y="1464"/>
                  </a:cubicBezTo>
                  <a:cubicBezTo>
                    <a:pt x="1968" y="1468"/>
                    <a:pt x="1980" y="1476"/>
                    <a:pt x="1980" y="1476"/>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fr-BE"/>
            </a:p>
          </p:txBody>
        </p:sp>
      </p:grpSp>
      <p:sp>
        <p:nvSpPr>
          <p:cNvPr id="7" name="Rectangle 6"/>
          <p:cNvSpPr/>
          <p:nvPr/>
        </p:nvSpPr>
        <p:spPr>
          <a:xfrm>
            <a:off x="467544" y="260648"/>
            <a:ext cx="8352928" cy="830997"/>
          </a:xfrm>
          <a:prstGeom prst="rect">
            <a:avLst/>
          </a:prstGeom>
          <a:solidFill>
            <a:schemeClr val="bg2">
              <a:lumMod val="75000"/>
            </a:schemeClr>
          </a:solidFill>
          <a:ln>
            <a:solidFill>
              <a:schemeClr val="tx1"/>
            </a:solidFill>
          </a:ln>
        </p:spPr>
        <p:txBody>
          <a:bodyPr wrap="square">
            <a:spAutoFit/>
          </a:bodyPr>
          <a:lstStyle/>
          <a:p>
            <a:r>
              <a:rPr lang="en-US" sz="2400" dirty="0" smtClean="0">
                <a:latin typeface="Arial Narrow" panose="020B0606020202030204" pitchFamily="34" charset="0"/>
              </a:rPr>
              <a:t>Bacteriological aspects </a:t>
            </a:r>
          </a:p>
          <a:p>
            <a:r>
              <a:rPr lang="en-US" sz="2400" dirty="0" smtClean="0">
                <a:latin typeface="Arial Narrow" panose="020B0606020202030204" pitchFamily="34" charset="0"/>
              </a:rPr>
              <a:t>% of contaminated uterus according to the day of postpartum</a:t>
            </a:r>
            <a:endParaRPr lang="en-US" sz="2400" dirty="0">
              <a:latin typeface="Arial Narrow" panose="020B0606020202030204" pitchFamily="34" charset="0"/>
            </a:endParaRPr>
          </a:p>
        </p:txBody>
      </p:sp>
      <p:grpSp>
        <p:nvGrpSpPr>
          <p:cNvPr id="11" name="Groupe 10"/>
          <p:cNvGrpSpPr/>
          <p:nvPr/>
        </p:nvGrpSpPr>
        <p:grpSpPr>
          <a:xfrm>
            <a:off x="4402843" y="2780928"/>
            <a:ext cx="4417629" cy="2520280"/>
            <a:chOff x="4402843" y="2780928"/>
            <a:chExt cx="4417629" cy="2520280"/>
          </a:xfrm>
        </p:grpSpPr>
        <p:cxnSp>
          <p:nvCxnSpPr>
            <p:cNvPr id="9" name="Connecteur droit avec flèche 8"/>
            <p:cNvCxnSpPr/>
            <p:nvPr/>
          </p:nvCxnSpPr>
          <p:spPr>
            <a:xfrm flipV="1">
              <a:off x="4402843" y="2780928"/>
              <a:ext cx="2689437" cy="2520280"/>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512859" y="3567146"/>
              <a:ext cx="3307613" cy="707886"/>
            </a:xfrm>
            <a:prstGeom prst="rect">
              <a:avLst/>
            </a:prstGeom>
            <a:solidFill>
              <a:schemeClr val="accent3">
                <a:lumMod val="60000"/>
                <a:lumOff val="40000"/>
              </a:schemeClr>
            </a:solidFill>
            <a:ln>
              <a:solidFill>
                <a:schemeClr val="tx1"/>
              </a:solidFill>
            </a:ln>
          </p:spPr>
          <p:txBody>
            <a:bodyPr wrap="square">
              <a:spAutoFit/>
            </a:bodyPr>
            <a:lstStyle/>
            <a:p>
              <a:r>
                <a:rPr lang="en-US" sz="2000" dirty="0" smtClean="0"/>
                <a:t>Increase of fertility </a:t>
              </a:r>
            </a:p>
            <a:p>
              <a:r>
                <a:rPr lang="en-US" sz="2000" dirty="0" smtClean="0"/>
                <a:t>with the stage of postpartum</a:t>
              </a:r>
              <a:endParaRPr lang="en-US" sz="2000" dirty="0"/>
            </a:p>
          </p:txBody>
        </p:sp>
      </p:grpSp>
    </p:spTree>
    <p:extLst>
      <p:ext uri="{BB962C8B-B14F-4D97-AF65-F5344CB8AC3E}">
        <p14:creationId xmlns:p14="http://schemas.microsoft.com/office/powerpoint/2010/main" val="249530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0244" y="1628800"/>
            <a:ext cx="8229600" cy="5145435"/>
          </a:xfrm>
        </p:spPr>
        <p:txBody>
          <a:bodyPr>
            <a:normAutofit/>
          </a:bodyPr>
          <a:lstStyle/>
          <a:p>
            <a:pPr>
              <a:lnSpc>
                <a:spcPct val="110000"/>
              </a:lnSpc>
              <a:buFont typeface="Arial" charset="0"/>
              <a:buChar char="•"/>
            </a:pPr>
            <a:r>
              <a:rPr lang="fr-FR" altLang="fr-FR" sz="2200" dirty="0"/>
              <a:t>Prostaglandines </a:t>
            </a:r>
            <a:r>
              <a:rPr lang="fr-FR" altLang="fr-FR" sz="2200" dirty="0" smtClean="0"/>
              <a:t>(</a:t>
            </a:r>
            <a:r>
              <a:rPr lang="fr-FR" altLang="fr-FR" sz="2200" dirty="0" err="1" smtClean="0"/>
              <a:t>from</a:t>
            </a:r>
            <a:r>
              <a:rPr lang="fr-FR" altLang="fr-FR" sz="2200" dirty="0" smtClean="0"/>
              <a:t> </a:t>
            </a:r>
            <a:r>
              <a:rPr lang="fr-FR" altLang="fr-FR" sz="2200" dirty="0" err="1" smtClean="0"/>
              <a:t>caronculas</a:t>
            </a:r>
            <a:r>
              <a:rPr lang="fr-FR" altLang="fr-FR" sz="2200" dirty="0" smtClean="0"/>
              <a:t> </a:t>
            </a:r>
            <a:r>
              <a:rPr lang="fr-FR" altLang="fr-FR" sz="2200" dirty="0"/>
              <a:t>&gt; </a:t>
            </a:r>
            <a:r>
              <a:rPr lang="fr-FR" altLang="fr-FR" sz="2200" dirty="0" err="1" smtClean="0"/>
              <a:t>endometrium</a:t>
            </a:r>
            <a:r>
              <a:rPr lang="fr-FR" altLang="fr-FR" sz="2200" dirty="0" smtClean="0"/>
              <a:t> </a:t>
            </a:r>
            <a:r>
              <a:rPr lang="fr-FR" altLang="fr-FR" sz="2200" dirty="0"/>
              <a:t>&gt; </a:t>
            </a:r>
            <a:r>
              <a:rPr lang="fr-FR" altLang="fr-FR" sz="2200" dirty="0" err="1" smtClean="0"/>
              <a:t>myometrium</a:t>
            </a:r>
            <a:r>
              <a:rPr lang="fr-FR" altLang="fr-FR" sz="2200" dirty="0" smtClean="0"/>
              <a:t>) </a:t>
            </a:r>
            <a:endParaRPr lang="fr-FR" altLang="fr-FR" sz="2200" dirty="0"/>
          </a:p>
          <a:p>
            <a:pPr lvl="1">
              <a:lnSpc>
                <a:spcPct val="110000"/>
              </a:lnSpc>
              <a:buFont typeface="Arial" charset="0"/>
              <a:buChar char="•"/>
            </a:pPr>
            <a:r>
              <a:rPr lang="fr-FR" altLang="fr-FR" sz="2200" dirty="0" err="1"/>
              <a:t>PGF</a:t>
            </a:r>
            <a:r>
              <a:rPr lang="fr-FR" altLang="fr-FR" sz="2200" dirty="0"/>
              <a:t> : </a:t>
            </a:r>
            <a:r>
              <a:rPr lang="fr-FR" altLang="fr-FR" sz="2200" dirty="0" smtClean="0"/>
              <a:t>vasoconstriction and stimulation of contractions </a:t>
            </a:r>
            <a:endParaRPr lang="fr-FR" altLang="fr-FR" sz="2200" dirty="0"/>
          </a:p>
          <a:p>
            <a:pPr lvl="1">
              <a:lnSpc>
                <a:spcPct val="110000"/>
              </a:lnSpc>
              <a:buFont typeface="Arial" charset="0"/>
              <a:buChar char="•"/>
            </a:pPr>
            <a:r>
              <a:rPr lang="fr-FR" altLang="fr-FR" sz="2200" dirty="0" err="1"/>
              <a:t>PGE</a:t>
            </a:r>
            <a:r>
              <a:rPr lang="fr-FR" altLang="fr-FR" sz="2200" dirty="0"/>
              <a:t> : </a:t>
            </a:r>
            <a:r>
              <a:rPr lang="fr-FR" altLang="fr-FR" sz="2200" dirty="0" smtClean="0"/>
              <a:t>relaxation, </a:t>
            </a:r>
            <a:r>
              <a:rPr lang="fr-FR" altLang="fr-FR" sz="2200" dirty="0" err="1" smtClean="0"/>
              <a:t>decrease</a:t>
            </a:r>
            <a:r>
              <a:rPr lang="fr-FR" altLang="fr-FR" sz="2200" dirty="0" smtClean="0"/>
              <a:t> of </a:t>
            </a:r>
            <a:r>
              <a:rPr lang="fr-FR" altLang="fr-FR" sz="2200" dirty="0" err="1" smtClean="0"/>
              <a:t>immunity</a:t>
            </a:r>
            <a:r>
              <a:rPr lang="fr-FR" altLang="fr-FR" sz="2200" dirty="0" smtClean="0"/>
              <a:t> and </a:t>
            </a:r>
            <a:r>
              <a:rPr lang="fr-FR" altLang="fr-FR" sz="2200" dirty="0" err="1" smtClean="0"/>
              <a:t>phagocytosis</a:t>
            </a:r>
            <a:endParaRPr lang="fr-FR" altLang="fr-FR" sz="2200" dirty="0" smtClean="0"/>
          </a:p>
          <a:p>
            <a:pPr lvl="1">
              <a:lnSpc>
                <a:spcPct val="110000"/>
              </a:lnSpc>
              <a:buFont typeface="Arial" charset="0"/>
              <a:buChar char="•"/>
            </a:pPr>
            <a:r>
              <a:rPr lang="fr-FR" altLang="fr-FR" sz="2200" dirty="0" smtClean="0"/>
              <a:t>LTB4 </a:t>
            </a:r>
            <a:r>
              <a:rPr lang="fr-FR" altLang="fr-FR" sz="2200" dirty="0"/>
              <a:t>(</a:t>
            </a:r>
            <a:r>
              <a:rPr lang="fr-FR" altLang="fr-FR" sz="2200" dirty="0" err="1" smtClean="0"/>
              <a:t>leucotriens</a:t>
            </a:r>
            <a:r>
              <a:rPr lang="fr-FR" altLang="fr-FR" sz="2200" dirty="0"/>
              <a:t>) : </a:t>
            </a:r>
            <a:r>
              <a:rPr lang="fr-FR" altLang="fr-FR" sz="2200" dirty="0" smtClean="0"/>
              <a:t>attraction of leucocytes </a:t>
            </a:r>
            <a:r>
              <a:rPr lang="fr-FR" altLang="fr-FR" sz="2200" dirty="0" err="1" smtClean="0"/>
              <a:t>into</a:t>
            </a:r>
            <a:r>
              <a:rPr lang="fr-FR" altLang="fr-FR" sz="2200" dirty="0" smtClean="0"/>
              <a:t> the </a:t>
            </a:r>
            <a:r>
              <a:rPr lang="fr-FR" altLang="fr-FR" sz="2200" dirty="0" err="1" smtClean="0"/>
              <a:t>uterus</a:t>
            </a:r>
            <a:r>
              <a:rPr lang="fr-FR" altLang="fr-FR" sz="2200" dirty="0" smtClean="0"/>
              <a:t>, stimulation of </a:t>
            </a:r>
            <a:r>
              <a:rPr lang="fr-FR" altLang="fr-FR" sz="2200" dirty="0" err="1" smtClean="0"/>
              <a:t>phagocytosis</a:t>
            </a:r>
            <a:r>
              <a:rPr lang="fr-FR" altLang="fr-FR" sz="2200" dirty="0" smtClean="0"/>
              <a:t> and cytokines </a:t>
            </a:r>
          </a:p>
          <a:p>
            <a:pPr>
              <a:lnSpc>
                <a:spcPct val="110000"/>
              </a:lnSpc>
              <a:buFont typeface="Arial" charset="0"/>
              <a:buChar char="•"/>
            </a:pPr>
            <a:r>
              <a:rPr lang="fr-FR" altLang="fr-FR" sz="2200" dirty="0" err="1" smtClean="0"/>
              <a:t>Steroidal</a:t>
            </a:r>
            <a:r>
              <a:rPr lang="fr-FR" altLang="fr-FR" sz="2200" dirty="0" smtClean="0"/>
              <a:t> hormones</a:t>
            </a:r>
            <a:endParaRPr lang="fr-FR" altLang="fr-FR" sz="2200" dirty="0"/>
          </a:p>
          <a:p>
            <a:pPr lvl="1">
              <a:lnSpc>
                <a:spcPct val="110000"/>
              </a:lnSpc>
              <a:buFont typeface="Arial" charset="0"/>
              <a:buChar char="•"/>
            </a:pPr>
            <a:r>
              <a:rPr lang="fr-FR" altLang="fr-FR" sz="2200" dirty="0" err="1" smtClean="0"/>
              <a:t>Oestrogens</a:t>
            </a:r>
            <a:r>
              <a:rPr lang="fr-FR" altLang="fr-FR" sz="2200" dirty="0" smtClean="0"/>
              <a:t> (</a:t>
            </a:r>
            <a:r>
              <a:rPr lang="fr-FR" altLang="fr-FR" sz="2200" dirty="0" err="1" smtClean="0"/>
              <a:t>oestrogens</a:t>
            </a:r>
            <a:r>
              <a:rPr lang="fr-FR" altLang="fr-FR" sz="2200" dirty="0" smtClean="0"/>
              <a:t> </a:t>
            </a:r>
            <a:r>
              <a:rPr lang="fr-FR" altLang="fr-FR" sz="2200" dirty="0" err="1" smtClean="0"/>
              <a:t>from</a:t>
            </a:r>
            <a:r>
              <a:rPr lang="fr-FR" altLang="fr-FR" sz="2200" dirty="0" smtClean="0"/>
              <a:t> the follicule) stimulation of </a:t>
            </a:r>
            <a:r>
              <a:rPr lang="fr-FR" altLang="fr-FR" sz="2200" dirty="0" err="1" smtClean="0"/>
              <a:t>defense</a:t>
            </a:r>
            <a:r>
              <a:rPr lang="fr-FR" altLang="fr-FR" sz="2200" dirty="0" smtClean="0"/>
              <a:t> </a:t>
            </a:r>
            <a:r>
              <a:rPr lang="fr-FR" altLang="fr-FR" sz="2200" dirty="0" err="1" smtClean="0"/>
              <a:t>mechanisms</a:t>
            </a:r>
            <a:r>
              <a:rPr lang="fr-FR" altLang="fr-FR" sz="2200" dirty="0" smtClean="0"/>
              <a:t> of the </a:t>
            </a:r>
            <a:r>
              <a:rPr lang="fr-FR" altLang="fr-FR" sz="2200" dirty="0" err="1" smtClean="0"/>
              <a:t>uterus</a:t>
            </a:r>
            <a:endParaRPr lang="fr-FR" altLang="fr-FR" sz="2200" dirty="0"/>
          </a:p>
          <a:p>
            <a:pPr lvl="1">
              <a:lnSpc>
                <a:spcPct val="110000"/>
              </a:lnSpc>
              <a:buFont typeface="Arial" charset="0"/>
              <a:buChar char="•"/>
            </a:pPr>
            <a:r>
              <a:rPr lang="fr-FR" altLang="fr-FR" sz="2200" dirty="0" err="1" smtClean="0"/>
              <a:t>Progesterone</a:t>
            </a:r>
            <a:r>
              <a:rPr lang="fr-FR" altLang="fr-FR" sz="2200" dirty="0" smtClean="0"/>
              <a:t> (</a:t>
            </a:r>
            <a:r>
              <a:rPr lang="fr-FR" altLang="fr-FR" sz="2200" dirty="0" err="1"/>
              <a:t>f</a:t>
            </a:r>
            <a:r>
              <a:rPr lang="fr-FR" altLang="fr-FR" sz="2200" dirty="0" err="1" smtClean="0"/>
              <a:t>rom</a:t>
            </a:r>
            <a:r>
              <a:rPr lang="fr-FR" altLang="fr-FR" sz="2200" dirty="0" smtClean="0"/>
              <a:t> corpus </a:t>
            </a:r>
            <a:r>
              <a:rPr lang="fr-FR" altLang="fr-FR" sz="2200" dirty="0" err="1" smtClean="0"/>
              <a:t>luteum</a:t>
            </a:r>
            <a:r>
              <a:rPr lang="fr-FR" altLang="fr-FR" sz="2200" dirty="0" smtClean="0"/>
              <a:t> : if </a:t>
            </a:r>
            <a:r>
              <a:rPr lang="fr-FR" altLang="fr-FR" sz="2200" dirty="0" err="1" smtClean="0"/>
              <a:t>any</a:t>
            </a:r>
            <a:r>
              <a:rPr lang="fr-FR" altLang="fr-FR" sz="2200" dirty="0" smtClean="0"/>
              <a:t>) : </a:t>
            </a:r>
            <a:r>
              <a:rPr lang="fr-FR" altLang="fr-FR" sz="2200" dirty="0" err="1" smtClean="0"/>
              <a:t>decrease</a:t>
            </a:r>
            <a:r>
              <a:rPr lang="fr-FR" altLang="fr-FR" sz="2200" dirty="0" smtClean="0"/>
              <a:t> of the </a:t>
            </a:r>
            <a:r>
              <a:rPr lang="fr-FR" altLang="fr-FR" sz="2200" dirty="0" err="1" smtClean="0"/>
              <a:t>defense</a:t>
            </a:r>
            <a:r>
              <a:rPr lang="fr-FR" altLang="fr-FR" sz="2200" dirty="0" smtClean="0"/>
              <a:t> </a:t>
            </a:r>
            <a:r>
              <a:rPr lang="fr-FR" altLang="fr-FR" sz="2200" dirty="0" err="1" smtClean="0"/>
              <a:t>mechanims</a:t>
            </a:r>
            <a:r>
              <a:rPr lang="fr-FR" altLang="fr-FR" sz="2200" dirty="0" smtClean="0"/>
              <a:t> of the </a:t>
            </a:r>
            <a:r>
              <a:rPr lang="fr-FR" altLang="fr-FR" sz="2200" dirty="0" err="1" smtClean="0"/>
              <a:t>uterus</a:t>
            </a:r>
            <a:endParaRPr lang="fr-FR" altLang="fr-FR" sz="2200" dirty="0"/>
          </a:p>
          <a:p>
            <a:endParaRPr lang="fr-BE" sz="2200" dirty="0"/>
          </a:p>
        </p:txBody>
      </p:sp>
      <p:sp>
        <p:nvSpPr>
          <p:cNvPr id="4" name="Rectangle 3"/>
          <p:cNvSpPr/>
          <p:nvPr/>
        </p:nvSpPr>
        <p:spPr>
          <a:xfrm>
            <a:off x="395536" y="260648"/>
            <a:ext cx="8352928" cy="461665"/>
          </a:xfrm>
          <a:prstGeom prst="rect">
            <a:avLst/>
          </a:prstGeom>
          <a:solidFill>
            <a:schemeClr val="bg2">
              <a:lumMod val="75000"/>
            </a:schemeClr>
          </a:solidFill>
          <a:ln>
            <a:solidFill>
              <a:schemeClr val="tx1"/>
            </a:solidFill>
          </a:ln>
        </p:spPr>
        <p:txBody>
          <a:bodyPr wrap="square">
            <a:spAutoFit/>
          </a:bodyPr>
          <a:lstStyle/>
          <a:p>
            <a:r>
              <a:rPr lang="en-US" sz="2400" dirty="0" smtClean="0">
                <a:latin typeface="Arial Narrow" panose="020B0606020202030204" pitchFamily="34" charset="0"/>
              </a:rPr>
              <a:t>Biochemical aspects : increase of the catabolism of uterine collagen</a:t>
            </a:r>
          </a:p>
        </p:txBody>
      </p:sp>
      <p:sp>
        <p:nvSpPr>
          <p:cNvPr id="5" name="Rectangle 4"/>
          <p:cNvSpPr/>
          <p:nvPr/>
        </p:nvSpPr>
        <p:spPr>
          <a:xfrm>
            <a:off x="395536" y="980728"/>
            <a:ext cx="8352928" cy="461665"/>
          </a:xfrm>
          <a:prstGeom prst="rect">
            <a:avLst/>
          </a:prstGeom>
          <a:solidFill>
            <a:schemeClr val="bg2">
              <a:lumMod val="75000"/>
            </a:schemeClr>
          </a:solidFill>
          <a:ln>
            <a:solidFill>
              <a:schemeClr val="tx1"/>
            </a:solidFill>
          </a:ln>
        </p:spPr>
        <p:txBody>
          <a:bodyPr wrap="square">
            <a:spAutoFit/>
          </a:bodyPr>
          <a:lstStyle/>
          <a:p>
            <a:r>
              <a:rPr lang="en-US" sz="2400" dirty="0" smtClean="0">
                <a:latin typeface="Arial Narrow" panose="020B0606020202030204" pitchFamily="34" charset="0"/>
              </a:rPr>
              <a:t>Hormonal aspects : see the relation with the beginning of cyclic activity  </a:t>
            </a:r>
          </a:p>
        </p:txBody>
      </p:sp>
    </p:spTree>
    <p:extLst>
      <p:ext uri="{BB962C8B-B14F-4D97-AF65-F5344CB8AC3E}">
        <p14:creationId xmlns:p14="http://schemas.microsoft.com/office/powerpoint/2010/main" val="2534194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a:solidFill>
            <a:schemeClr val="accent2"/>
          </a:solidFill>
        </p:spPr>
        <p:txBody>
          <a:bodyPr>
            <a:noAutofit/>
          </a:bodyPr>
          <a:lstStyle/>
          <a:p>
            <a:r>
              <a:rPr lang="fr-BE" sz="3200" dirty="0" smtClean="0"/>
              <a:t>I have 8 questions for </a:t>
            </a:r>
            <a:r>
              <a:rPr lang="fr-BE" sz="3200" dirty="0" err="1" smtClean="0"/>
              <a:t>you</a:t>
            </a:r>
            <a:endParaRPr lang="fr-BE" sz="3200" dirty="0"/>
          </a:p>
        </p:txBody>
      </p:sp>
      <p:sp>
        <p:nvSpPr>
          <p:cNvPr id="3" name="Espace réservé du contenu 2"/>
          <p:cNvSpPr>
            <a:spLocks noGrp="1"/>
          </p:cNvSpPr>
          <p:nvPr>
            <p:ph idx="1"/>
          </p:nvPr>
        </p:nvSpPr>
        <p:spPr>
          <a:xfrm>
            <a:off x="539552" y="1412776"/>
            <a:ext cx="8229600" cy="4824536"/>
          </a:xfrm>
        </p:spPr>
        <p:txBody>
          <a:bodyPr>
            <a:normAutofit/>
          </a:bodyPr>
          <a:lstStyle/>
          <a:p>
            <a:pPr marL="514350" indent="-514350">
              <a:buFont typeface="+mj-lt"/>
              <a:buAutoNum type="arabicPeriod"/>
            </a:pPr>
            <a:r>
              <a:rPr lang="fr-BE" dirty="0"/>
              <a:t>In </a:t>
            </a:r>
            <a:r>
              <a:rPr lang="fr-BE" dirty="0" err="1"/>
              <a:t>which</a:t>
            </a:r>
            <a:r>
              <a:rPr lang="fr-BE" dirty="0"/>
              <a:t> </a:t>
            </a:r>
            <a:r>
              <a:rPr lang="fr-BE" dirty="0" err="1">
                <a:solidFill>
                  <a:srgbClr val="FF0000"/>
                </a:solidFill>
              </a:rPr>
              <a:t>economical</a:t>
            </a:r>
            <a:r>
              <a:rPr lang="fr-BE" dirty="0">
                <a:solidFill>
                  <a:srgbClr val="FF0000"/>
                </a:solidFill>
              </a:rPr>
              <a:t> </a:t>
            </a:r>
            <a:r>
              <a:rPr lang="fr-BE" dirty="0" err="1">
                <a:solidFill>
                  <a:srgbClr val="FF0000"/>
                </a:solidFill>
              </a:rPr>
              <a:t>context</a:t>
            </a:r>
            <a:r>
              <a:rPr lang="fr-BE" dirty="0"/>
              <a:t> </a:t>
            </a:r>
            <a:r>
              <a:rPr lang="fr-BE" dirty="0" smtClean="0"/>
              <a:t>are </a:t>
            </a:r>
            <a:r>
              <a:rPr lang="fr-BE" dirty="0" err="1"/>
              <a:t>we</a:t>
            </a:r>
            <a:r>
              <a:rPr lang="fr-BE" dirty="0"/>
              <a:t> </a:t>
            </a:r>
            <a:r>
              <a:rPr lang="fr-BE" dirty="0" err="1"/>
              <a:t>working</a:t>
            </a:r>
            <a:r>
              <a:rPr lang="fr-BE" dirty="0"/>
              <a:t> ? </a:t>
            </a:r>
            <a:endParaRPr lang="fr-BE" dirty="0" smtClean="0"/>
          </a:p>
          <a:p>
            <a:pPr marL="514350" indent="-514350">
              <a:buFont typeface="+mj-lt"/>
              <a:buAutoNum type="arabicPeriod"/>
            </a:pPr>
            <a:r>
              <a:rPr lang="fr-BE" dirty="0"/>
              <a:t>Is </a:t>
            </a:r>
            <a:r>
              <a:rPr lang="fr-BE" dirty="0" err="1">
                <a:solidFill>
                  <a:srgbClr val="FF0000"/>
                </a:solidFill>
              </a:rPr>
              <a:t>puerperium</a:t>
            </a:r>
            <a:r>
              <a:rPr lang="fr-BE" dirty="0"/>
              <a:t> important for </a:t>
            </a:r>
            <a:r>
              <a:rPr lang="fr-BE" dirty="0" smtClean="0"/>
              <a:t>the reproductive performance of the </a:t>
            </a:r>
            <a:r>
              <a:rPr lang="fr-BE" dirty="0" err="1" smtClean="0"/>
              <a:t>cow</a:t>
            </a:r>
            <a:r>
              <a:rPr lang="fr-BE" dirty="0" smtClean="0"/>
              <a:t> </a:t>
            </a:r>
            <a:r>
              <a:rPr lang="fr-BE" dirty="0"/>
              <a:t>? </a:t>
            </a:r>
            <a:endParaRPr lang="fr-BE" dirty="0" smtClean="0"/>
          </a:p>
          <a:p>
            <a:pPr marL="514350" indent="-514350">
              <a:buFont typeface="+mj-lt"/>
              <a:buAutoNum type="arabicPeriod"/>
            </a:pPr>
            <a:r>
              <a:rPr lang="fr-BE" dirty="0"/>
              <a:t>How to </a:t>
            </a:r>
            <a:r>
              <a:rPr lang="fr-BE" dirty="0" err="1">
                <a:solidFill>
                  <a:srgbClr val="FF0000"/>
                </a:solidFill>
              </a:rPr>
              <a:t>define</a:t>
            </a:r>
            <a:r>
              <a:rPr lang="fr-BE" dirty="0"/>
              <a:t> </a:t>
            </a:r>
            <a:r>
              <a:rPr lang="fr-BE" dirty="0" smtClean="0"/>
              <a:t>the </a:t>
            </a:r>
            <a:r>
              <a:rPr lang="fr-BE" dirty="0"/>
              <a:t>pathologies </a:t>
            </a:r>
            <a:r>
              <a:rPr lang="fr-BE" dirty="0" smtClean="0"/>
              <a:t>of the </a:t>
            </a:r>
            <a:r>
              <a:rPr lang="fr-BE" dirty="0" err="1" smtClean="0"/>
              <a:t>puerperium</a:t>
            </a:r>
            <a:r>
              <a:rPr lang="fr-BE" dirty="0" smtClean="0"/>
              <a:t> ?</a:t>
            </a:r>
          </a:p>
          <a:p>
            <a:pPr marL="514350" indent="-514350">
              <a:buFont typeface="+mj-lt"/>
              <a:buAutoNum type="arabicPeriod"/>
            </a:pPr>
            <a:r>
              <a:rPr lang="en-US" dirty="0"/>
              <a:t>What’s the </a:t>
            </a:r>
            <a:r>
              <a:rPr lang="en-US" dirty="0">
                <a:solidFill>
                  <a:srgbClr val="FF0000"/>
                </a:solidFill>
              </a:rPr>
              <a:t>prevalence</a:t>
            </a:r>
            <a:r>
              <a:rPr lang="en-US" dirty="0"/>
              <a:t> of these pathologies </a:t>
            </a:r>
            <a:r>
              <a:rPr lang="en-US" dirty="0" smtClean="0"/>
              <a:t>?</a:t>
            </a:r>
          </a:p>
          <a:p>
            <a:pPr marL="514350" indent="-514350">
              <a:buFont typeface="+mj-lt"/>
              <a:buAutoNum type="arabicPeriod"/>
            </a:pPr>
            <a:r>
              <a:rPr lang="fr-BE" dirty="0"/>
              <a:t>How to </a:t>
            </a:r>
            <a:r>
              <a:rPr lang="fr-BE" dirty="0">
                <a:solidFill>
                  <a:srgbClr val="FF0000"/>
                </a:solidFill>
              </a:rPr>
              <a:t>diagnose</a:t>
            </a:r>
            <a:r>
              <a:rPr lang="fr-BE" dirty="0"/>
              <a:t> the pathologies of the </a:t>
            </a:r>
            <a:r>
              <a:rPr lang="fr-BE" dirty="0" err="1"/>
              <a:t>puerperium</a:t>
            </a:r>
            <a:r>
              <a:rPr lang="fr-BE" dirty="0"/>
              <a:t> </a:t>
            </a:r>
            <a:r>
              <a:rPr lang="fr-BE" dirty="0" smtClean="0"/>
              <a:t>?</a:t>
            </a:r>
          </a:p>
          <a:p>
            <a:pPr marL="514350" indent="-514350">
              <a:buFont typeface="+mj-lt"/>
              <a:buAutoNum type="arabicPeriod"/>
            </a:pPr>
            <a:r>
              <a:rPr lang="fr-BE" dirty="0" smtClean="0"/>
              <a:t> </a:t>
            </a:r>
            <a:r>
              <a:rPr lang="fr-BE" dirty="0" err="1" smtClean="0">
                <a:solidFill>
                  <a:srgbClr val="FF0066"/>
                </a:solidFill>
              </a:rPr>
              <a:t>When</a:t>
            </a:r>
            <a:r>
              <a:rPr lang="fr-BE" dirty="0" smtClean="0"/>
              <a:t> to </a:t>
            </a:r>
            <a:r>
              <a:rPr lang="fr-BE" dirty="0" err="1" smtClean="0"/>
              <a:t>detect</a:t>
            </a:r>
            <a:r>
              <a:rPr lang="fr-BE" dirty="0" smtClean="0"/>
              <a:t> </a:t>
            </a:r>
            <a:r>
              <a:rPr lang="fr-BE" dirty="0" err="1"/>
              <a:t>these</a:t>
            </a:r>
            <a:r>
              <a:rPr lang="fr-BE" dirty="0"/>
              <a:t> pathologies ?</a:t>
            </a:r>
            <a:r>
              <a:rPr lang="en-US" dirty="0" smtClean="0"/>
              <a:t> </a:t>
            </a:r>
          </a:p>
          <a:p>
            <a:pPr marL="514350" indent="-514350">
              <a:buFont typeface="+mj-lt"/>
              <a:buAutoNum type="arabicPeriod"/>
            </a:pPr>
            <a:r>
              <a:rPr lang="en-GB" dirty="0"/>
              <a:t>What kind of </a:t>
            </a:r>
            <a:r>
              <a:rPr lang="en-GB" dirty="0">
                <a:solidFill>
                  <a:srgbClr val="FF0000"/>
                </a:solidFill>
              </a:rPr>
              <a:t>relations</a:t>
            </a:r>
            <a:r>
              <a:rPr lang="en-GB" dirty="0"/>
              <a:t> exist between these </a:t>
            </a:r>
            <a:r>
              <a:rPr lang="en-GB" dirty="0" smtClean="0"/>
              <a:t>pathologies ? </a:t>
            </a:r>
          </a:p>
          <a:p>
            <a:pPr marL="514350" indent="-514350">
              <a:buFont typeface="+mj-lt"/>
              <a:buAutoNum type="arabicPeriod"/>
            </a:pPr>
            <a:r>
              <a:rPr lang="fr-BE" dirty="0"/>
              <a:t>How to </a:t>
            </a:r>
            <a:r>
              <a:rPr lang="fr-BE" dirty="0" err="1">
                <a:solidFill>
                  <a:srgbClr val="FF0000"/>
                </a:solidFill>
              </a:rPr>
              <a:t>treat</a:t>
            </a:r>
            <a:r>
              <a:rPr lang="fr-BE" dirty="0"/>
              <a:t> </a:t>
            </a:r>
            <a:r>
              <a:rPr lang="fr-BE" dirty="0" err="1"/>
              <a:t>these</a:t>
            </a:r>
            <a:r>
              <a:rPr lang="fr-BE" dirty="0"/>
              <a:t> pathologies ? </a:t>
            </a:r>
            <a:r>
              <a:rPr lang="en-GB" dirty="0"/>
              <a:t/>
            </a:r>
            <a:br>
              <a:rPr lang="en-GB" dirty="0"/>
            </a:br>
            <a:r>
              <a:rPr lang="fr-BE" dirty="0" smtClean="0"/>
              <a:t> </a:t>
            </a:r>
            <a:endParaRPr lang="fr-BE" dirty="0"/>
          </a:p>
        </p:txBody>
      </p:sp>
    </p:spTree>
    <p:extLst>
      <p:ext uri="{BB962C8B-B14F-4D97-AF65-F5344CB8AC3E}">
        <p14:creationId xmlns:p14="http://schemas.microsoft.com/office/powerpoint/2010/main" val="2154276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5698976" cy="778098"/>
          </a:xfrm>
          <a:solidFill>
            <a:schemeClr val="accent2">
              <a:lumMod val="75000"/>
            </a:schemeClr>
          </a:solidFill>
        </p:spPr>
        <p:txBody>
          <a:bodyPr>
            <a:noAutofit/>
          </a:bodyPr>
          <a:lstStyle/>
          <a:p>
            <a:r>
              <a:rPr lang="fr-BE" sz="3200" dirty="0" err="1" smtClean="0"/>
              <a:t>Uterine</a:t>
            </a:r>
            <a:r>
              <a:rPr lang="fr-BE" sz="3200" dirty="0" smtClean="0"/>
              <a:t> involution </a:t>
            </a:r>
            <a:r>
              <a:rPr lang="fr-BE" sz="3200" dirty="0" err="1" smtClean="0"/>
              <a:t>delay</a:t>
            </a:r>
            <a:endParaRPr lang="fr-BE" sz="3200" dirty="0"/>
          </a:p>
        </p:txBody>
      </p:sp>
      <p:sp>
        <p:nvSpPr>
          <p:cNvPr id="3" name="Espace réservé du contenu 2"/>
          <p:cNvSpPr>
            <a:spLocks noGrp="1"/>
          </p:cNvSpPr>
          <p:nvPr>
            <p:ph idx="1"/>
          </p:nvPr>
        </p:nvSpPr>
        <p:spPr>
          <a:xfrm>
            <a:off x="467544" y="1700808"/>
            <a:ext cx="8280920" cy="2664295"/>
          </a:xfrm>
          <a:ln>
            <a:solidFill>
              <a:schemeClr val="tx1"/>
            </a:solidFill>
          </a:ln>
        </p:spPr>
        <p:txBody>
          <a:bodyPr>
            <a:noAutofit/>
          </a:bodyPr>
          <a:lstStyle/>
          <a:p>
            <a:pPr marL="0" indent="0">
              <a:buNone/>
            </a:pPr>
            <a:r>
              <a:rPr lang="fr-BE" sz="3200" dirty="0" err="1" smtClean="0"/>
              <a:t>From</a:t>
            </a:r>
            <a:r>
              <a:rPr lang="fr-BE" sz="3200" dirty="0" smtClean="0"/>
              <a:t> a </a:t>
            </a:r>
            <a:r>
              <a:rPr lang="fr-BE" sz="3200" dirty="0" err="1" smtClean="0"/>
              <a:t>clinical</a:t>
            </a:r>
            <a:r>
              <a:rPr lang="fr-BE" sz="3200" dirty="0" smtClean="0"/>
              <a:t> point of </a:t>
            </a:r>
            <a:r>
              <a:rPr lang="fr-BE" sz="3200" dirty="0" err="1" smtClean="0"/>
              <a:t>view</a:t>
            </a:r>
            <a:r>
              <a:rPr lang="fr-BE" sz="3200" dirty="0" smtClean="0"/>
              <a:t> : </a:t>
            </a:r>
          </a:p>
          <a:p>
            <a:endParaRPr lang="fr-BE" sz="3200" dirty="0" smtClean="0"/>
          </a:p>
          <a:p>
            <a:pPr marL="0" indent="0">
              <a:buNone/>
            </a:pPr>
            <a:r>
              <a:rPr lang="fr-BE" sz="3200" dirty="0" smtClean="0"/>
              <a:t>= palpation of one or </a:t>
            </a:r>
            <a:r>
              <a:rPr lang="fr-BE" sz="3200" dirty="0" err="1" smtClean="0"/>
              <a:t>both</a:t>
            </a:r>
            <a:r>
              <a:rPr lang="fr-BE" sz="3200" dirty="0" smtClean="0"/>
              <a:t> </a:t>
            </a:r>
            <a:r>
              <a:rPr lang="fr-BE" sz="3200" dirty="0" err="1" smtClean="0"/>
              <a:t>uterine</a:t>
            </a:r>
            <a:r>
              <a:rPr lang="fr-BE" sz="3200" dirty="0" smtClean="0"/>
              <a:t> </a:t>
            </a:r>
            <a:r>
              <a:rPr lang="fr-BE" sz="3200" dirty="0" err="1" smtClean="0"/>
              <a:t>horns</a:t>
            </a:r>
            <a:r>
              <a:rPr lang="fr-BE" sz="3200" dirty="0" smtClean="0"/>
              <a:t> </a:t>
            </a:r>
            <a:r>
              <a:rPr lang="fr-BE" sz="3200" dirty="0" err="1" smtClean="0"/>
              <a:t>with</a:t>
            </a:r>
            <a:r>
              <a:rPr lang="fr-BE" sz="3200" dirty="0" smtClean="0"/>
              <a:t> a </a:t>
            </a:r>
            <a:r>
              <a:rPr lang="fr-BE" sz="3200" dirty="0" err="1" smtClean="0"/>
              <a:t>diameter</a:t>
            </a:r>
            <a:r>
              <a:rPr lang="fr-BE" sz="3200" dirty="0" smtClean="0"/>
              <a:t> &gt; 5 cm more </a:t>
            </a:r>
            <a:r>
              <a:rPr lang="fr-BE" sz="3200" dirty="0" err="1" smtClean="0"/>
              <a:t>than</a:t>
            </a:r>
            <a:r>
              <a:rPr lang="fr-BE" sz="3200" dirty="0" smtClean="0"/>
              <a:t> 30 </a:t>
            </a:r>
            <a:r>
              <a:rPr lang="fr-BE" sz="3200" dirty="0" err="1" smtClean="0"/>
              <a:t>days</a:t>
            </a:r>
            <a:r>
              <a:rPr lang="fr-BE" sz="3200" dirty="0" smtClean="0"/>
              <a:t> </a:t>
            </a:r>
            <a:r>
              <a:rPr lang="fr-BE" sz="3200" dirty="0" err="1" smtClean="0"/>
              <a:t>postcalving</a:t>
            </a:r>
            <a:endParaRPr lang="fr-BE" sz="3200" dirty="0"/>
          </a:p>
        </p:txBody>
      </p:sp>
      <p:sp>
        <p:nvSpPr>
          <p:cNvPr id="4" name="Espace réservé du contenu 2"/>
          <p:cNvSpPr txBox="1">
            <a:spLocks/>
          </p:cNvSpPr>
          <p:nvPr/>
        </p:nvSpPr>
        <p:spPr>
          <a:xfrm>
            <a:off x="457200" y="4725145"/>
            <a:ext cx="6491064" cy="720080"/>
          </a:xfrm>
          <a:prstGeom prst="rect">
            <a:avLst/>
          </a:prstGeom>
          <a:solidFill>
            <a:schemeClr val="accent3">
              <a:lumMod val="5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1"/>
                </a:solidFill>
                <a:latin typeface="Arial Narrow" panose="020B0606020202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3200" dirty="0" err="1" smtClean="0">
                <a:solidFill>
                  <a:schemeClr val="bg1"/>
                </a:solidFill>
              </a:rPr>
              <a:t>Correlation</a:t>
            </a:r>
            <a:r>
              <a:rPr lang="fr-BE" sz="3200" dirty="0" smtClean="0">
                <a:solidFill>
                  <a:schemeClr val="bg1"/>
                </a:solidFill>
              </a:rPr>
              <a:t> </a:t>
            </a:r>
            <a:r>
              <a:rPr lang="fr-BE" sz="3200" dirty="0" err="1" smtClean="0">
                <a:solidFill>
                  <a:schemeClr val="bg1"/>
                </a:solidFill>
              </a:rPr>
              <a:t>with</a:t>
            </a:r>
            <a:r>
              <a:rPr lang="fr-BE" sz="3200" dirty="0" smtClean="0">
                <a:solidFill>
                  <a:schemeClr val="bg1"/>
                </a:solidFill>
              </a:rPr>
              <a:t> the </a:t>
            </a:r>
            <a:r>
              <a:rPr lang="fr-BE" sz="3200" dirty="0" err="1" smtClean="0">
                <a:solidFill>
                  <a:schemeClr val="bg1"/>
                </a:solidFill>
              </a:rPr>
              <a:t>clinical</a:t>
            </a:r>
            <a:r>
              <a:rPr lang="fr-BE" sz="3200" dirty="0" smtClean="0">
                <a:solidFill>
                  <a:schemeClr val="bg1"/>
                </a:solidFill>
              </a:rPr>
              <a:t> endometritis</a:t>
            </a:r>
            <a:endParaRPr lang="fr-BE" sz="3200" dirty="0">
              <a:solidFill>
                <a:schemeClr val="bg1"/>
              </a:solidFill>
            </a:endParaRPr>
          </a:p>
        </p:txBody>
      </p:sp>
    </p:spTree>
    <p:extLst>
      <p:ext uri="{BB962C8B-B14F-4D97-AF65-F5344CB8AC3E}">
        <p14:creationId xmlns:p14="http://schemas.microsoft.com/office/powerpoint/2010/main" val="4331412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4114" y="116632"/>
            <a:ext cx="8702382" cy="490066"/>
          </a:xfrm>
        </p:spPr>
        <p:txBody>
          <a:bodyPr>
            <a:normAutofit fontScale="90000"/>
          </a:bodyPr>
          <a:lstStyle/>
          <a:p>
            <a:r>
              <a:rPr lang="fr-BE" dirty="0" err="1" smtClean="0"/>
              <a:t>Uterine</a:t>
            </a:r>
            <a:r>
              <a:rPr lang="fr-BE" dirty="0" smtClean="0"/>
              <a:t> infections : 4 types </a:t>
            </a:r>
            <a:r>
              <a:rPr lang="fr-BE" sz="2200" dirty="0" smtClean="0"/>
              <a:t>(</a:t>
            </a:r>
            <a:r>
              <a:rPr lang="fr-BE" sz="2200" dirty="0" err="1" smtClean="0"/>
              <a:t>See</a:t>
            </a:r>
            <a:r>
              <a:rPr lang="fr-BE" sz="2200" dirty="0" smtClean="0"/>
              <a:t> Sheldon et al. Theriogenology 2006, 65, 1516-1530) </a:t>
            </a:r>
            <a:endParaRPr lang="fr-BE" sz="2200" dirty="0"/>
          </a:p>
        </p:txBody>
      </p:sp>
      <p:grpSp>
        <p:nvGrpSpPr>
          <p:cNvPr id="7" name="Groupe 6"/>
          <p:cNvGrpSpPr/>
          <p:nvPr/>
        </p:nvGrpSpPr>
        <p:grpSpPr>
          <a:xfrm>
            <a:off x="303572" y="692696"/>
            <a:ext cx="2972284" cy="3115088"/>
            <a:chOff x="303572" y="692696"/>
            <a:chExt cx="2972284" cy="3115088"/>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72" y="692696"/>
              <a:ext cx="2972284" cy="2576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39552" y="3376897"/>
              <a:ext cx="2056973" cy="430887"/>
            </a:xfrm>
            <a:prstGeom prst="rect">
              <a:avLst/>
            </a:prstGeom>
            <a:solidFill>
              <a:schemeClr val="accent6">
                <a:lumMod val="75000"/>
              </a:schemeClr>
            </a:solidFill>
            <a:ln>
              <a:solidFill>
                <a:schemeClr val="tx2"/>
              </a:solidFill>
            </a:ln>
          </p:spPr>
          <p:txBody>
            <a:bodyPr wrap="none" rtlCol="0">
              <a:spAutoFit/>
            </a:bodyPr>
            <a:lstStyle/>
            <a:p>
              <a:r>
                <a:rPr lang="fr-BE" sz="2200" dirty="0" err="1" smtClean="0">
                  <a:latin typeface="Arial Narrow" panose="020B0606020202030204" pitchFamily="34" charset="0"/>
                </a:rPr>
                <a:t>Puerperal</a:t>
              </a:r>
              <a:r>
                <a:rPr lang="fr-BE" sz="2200" dirty="0" smtClean="0">
                  <a:latin typeface="Arial Narrow" panose="020B0606020202030204" pitchFamily="34" charset="0"/>
                </a:rPr>
                <a:t>  </a:t>
              </a:r>
              <a:r>
                <a:rPr lang="fr-BE" sz="2200" dirty="0" err="1" smtClean="0">
                  <a:latin typeface="Arial Narrow" panose="020B0606020202030204" pitchFamily="34" charset="0"/>
                </a:rPr>
                <a:t>metritis</a:t>
              </a:r>
              <a:endParaRPr lang="fr-BE" sz="2200" dirty="0">
                <a:latin typeface="Arial Narrow" panose="020B0606020202030204" pitchFamily="34" charset="0"/>
              </a:endParaRPr>
            </a:p>
          </p:txBody>
        </p:sp>
      </p:grpSp>
      <p:grpSp>
        <p:nvGrpSpPr>
          <p:cNvPr id="19" name="Groupe 18"/>
          <p:cNvGrpSpPr/>
          <p:nvPr/>
        </p:nvGrpSpPr>
        <p:grpSpPr>
          <a:xfrm>
            <a:off x="240498" y="3933056"/>
            <a:ext cx="3995742" cy="2812187"/>
            <a:chOff x="240498" y="3933056"/>
            <a:chExt cx="3995742" cy="2812187"/>
          </a:xfrm>
        </p:grpSpPr>
        <p:grpSp>
          <p:nvGrpSpPr>
            <p:cNvPr id="20" name="Groupe 19"/>
            <p:cNvGrpSpPr/>
            <p:nvPr/>
          </p:nvGrpSpPr>
          <p:grpSpPr>
            <a:xfrm>
              <a:off x="240498" y="3933056"/>
              <a:ext cx="3995742" cy="2233206"/>
              <a:chOff x="3707904" y="713601"/>
              <a:chExt cx="5147870" cy="2932381"/>
            </a:xfrm>
          </p:grpSpPr>
          <p:pic>
            <p:nvPicPr>
              <p:cNvPr id="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764704"/>
                <a:ext cx="5147870" cy="28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ZoneTexte 22"/>
              <p:cNvSpPr txBox="1"/>
              <p:nvPr/>
            </p:nvSpPr>
            <p:spPr>
              <a:xfrm>
                <a:off x="7164288" y="713601"/>
                <a:ext cx="1205779" cy="246221"/>
              </a:xfrm>
              <a:prstGeom prst="rect">
                <a:avLst/>
              </a:prstGeom>
              <a:noFill/>
            </p:spPr>
            <p:txBody>
              <a:bodyPr wrap="none" rtlCol="0">
                <a:spAutoFit/>
              </a:bodyPr>
              <a:lstStyle/>
              <a:p>
                <a:r>
                  <a:rPr lang="fr-BE" sz="1000" dirty="0" smtClean="0"/>
                  <a:t>Williams et al. 2005</a:t>
                </a:r>
                <a:endParaRPr lang="fr-BE" sz="1000" dirty="0"/>
              </a:p>
            </p:txBody>
          </p:sp>
        </p:grpSp>
        <p:sp>
          <p:nvSpPr>
            <p:cNvPr id="21" name="ZoneTexte 20"/>
            <p:cNvSpPr txBox="1"/>
            <p:nvPr/>
          </p:nvSpPr>
          <p:spPr>
            <a:xfrm>
              <a:off x="755359" y="6314356"/>
              <a:ext cx="2249334" cy="430887"/>
            </a:xfrm>
            <a:prstGeom prst="rect">
              <a:avLst/>
            </a:prstGeom>
            <a:solidFill>
              <a:schemeClr val="accent6">
                <a:lumMod val="75000"/>
              </a:schemeClr>
            </a:solidFill>
            <a:ln>
              <a:solidFill>
                <a:schemeClr val="tx2"/>
              </a:solidFill>
            </a:ln>
          </p:spPr>
          <p:txBody>
            <a:bodyPr wrap="none" rtlCol="0">
              <a:spAutoFit/>
            </a:bodyPr>
            <a:lstStyle/>
            <a:p>
              <a:r>
                <a:rPr lang="fr-BE" sz="2200" dirty="0" err="1">
                  <a:latin typeface="Arial Narrow" panose="020B0606020202030204" pitchFamily="34" charset="0"/>
                </a:rPr>
                <a:t>C</a:t>
              </a:r>
              <a:r>
                <a:rPr lang="fr-BE" sz="2200" dirty="0" err="1" smtClean="0">
                  <a:latin typeface="Arial Narrow" panose="020B0606020202030204" pitchFamily="34" charset="0"/>
                </a:rPr>
                <a:t>linical</a:t>
              </a:r>
              <a:r>
                <a:rPr lang="fr-BE" sz="2200" dirty="0" smtClean="0">
                  <a:latin typeface="Arial Narrow" panose="020B0606020202030204" pitchFamily="34" charset="0"/>
                </a:rPr>
                <a:t> </a:t>
              </a:r>
              <a:r>
                <a:rPr lang="fr-BE" sz="2200" dirty="0" err="1" smtClean="0">
                  <a:latin typeface="Arial Narrow" panose="020B0606020202030204" pitchFamily="34" charset="0"/>
                </a:rPr>
                <a:t>endometritis</a:t>
              </a:r>
              <a:endParaRPr lang="fr-BE" sz="2200" dirty="0">
                <a:latin typeface="Arial Narrow" panose="020B0606020202030204" pitchFamily="34" charset="0"/>
              </a:endParaRPr>
            </a:p>
          </p:txBody>
        </p:sp>
      </p:grpSp>
      <p:grpSp>
        <p:nvGrpSpPr>
          <p:cNvPr id="24" name="Groupe 23"/>
          <p:cNvGrpSpPr/>
          <p:nvPr/>
        </p:nvGrpSpPr>
        <p:grpSpPr>
          <a:xfrm>
            <a:off x="5004048" y="3890842"/>
            <a:ext cx="3205609" cy="2857791"/>
            <a:chOff x="5004048" y="3890842"/>
            <a:chExt cx="3205609" cy="2857791"/>
          </a:xfrm>
        </p:grpSpPr>
        <p:pic>
          <p:nvPicPr>
            <p:cNvPr id="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3890842"/>
              <a:ext cx="3205609" cy="235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ZoneTexte 25"/>
            <p:cNvSpPr txBox="1"/>
            <p:nvPr/>
          </p:nvSpPr>
          <p:spPr>
            <a:xfrm>
              <a:off x="5436096" y="6317746"/>
              <a:ext cx="2608406" cy="430887"/>
            </a:xfrm>
            <a:prstGeom prst="rect">
              <a:avLst/>
            </a:prstGeom>
            <a:solidFill>
              <a:schemeClr val="accent6">
                <a:lumMod val="75000"/>
              </a:schemeClr>
            </a:solidFill>
            <a:ln>
              <a:solidFill>
                <a:schemeClr val="tx2"/>
              </a:solidFill>
            </a:ln>
          </p:spPr>
          <p:txBody>
            <a:bodyPr wrap="none" rtlCol="0">
              <a:spAutoFit/>
            </a:bodyPr>
            <a:lstStyle/>
            <a:p>
              <a:r>
                <a:rPr lang="fr-BE" sz="2200" dirty="0" err="1" smtClean="0">
                  <a:latin typeface="Arial Narrow" panose="020B0606020202030204" pitchFamily="34" charset="0"/>
                </a:rPr>
                <a:t>Subclinical</a:t>
              </a:r>
              <a:r>
                <a:rPr lang="fr-BE" sz="2200" dirty="0" smtClean="0">
                  <a:latin typeface="Arial Narrow" panose="020B0606020202030204" pitchFamily="34" charset="0"/>
                </a:rPr>
                <a:t> </a:t>
              </a:r>
              <a:r>
                <a:rPr lang="fr-BE" sz="2200" dirty="0" err="1" smtClean="0">
                  <a:latin typeface="Arial Narrow" panose="020B0606020202030204" pitchFamily="34" charset="0"/>
                </a:rPr>
                <a:t>endometritis</a:t>
              </a:r>
              <a:endParaRPr lang="fr-BE" sz="2200" dirty="0">
                <a:latin typeface="Arial Narrow" panose="020B0606020202030204" pitchFamily="34" charset="0"/>
              </a:endParaRPr>
            </a:p>
          </p:txBody>
        </p:sp>
      </p:grpSp>
      <p:grpSp>
        <p:nvGrpSpPr>
          <p:cNvPr id="27" name="Groupe 26"/>
          <p:cNvGrpSpPr/>
          <p:nvPr/>
        </p:nvGrpSpPr>
        <p:grpSpPr>
          <a:xfrm>
            <a:off x="4850102" y="692697"/>
            <a:ext cx="3793249" cy="3115087"/>
            <a:chOff x="4850102" y="692697"/>
            <a:chExt cx="3793249" cy="3115087"/>
          </a:xfrm>
        </p:grpSpPr>
        <p:pic>
          <p:nvPicPr>
            <p:cNvPr id="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458297" y="84502"/>
              <a:ext cx="2576859" cy="379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ZoneTexte 28"/>
            <p:cNvSpPr txBox="1"/>
            <p:nvPr/>
          </p:nvSpPr>
          <p:spPr>
            <a:xfrm>
              <a:off x="6162014" y="3376897"/>
              <a:ext cx="1172116" cy="430887"/>
            </a:xfrm>
            <a:prstGeom prst="rect">
              <a:avLst/>
            </a:prstGeom>
            <a:solidFill>
              <a:schemeClr val="accent6">
                <a:lumMod val="75000"/>
              </a:schemeClr>
            </a:solidFill>
            <a:ln>
              <a:solidFill>
                <a:schemeClr val="tx2"/>
              </a:solidFill>
            </a:ln>
          </p:spPr>
          <p:txBody>
            <a:bodyPr wrap="none" rtlCol="0">
              <a:spAutoFit/>
            </a:bodyPr>
            <a:lstStyle/>
            <a:p>
              <a:r>
                <a:rPr lang="fr-BE" sz="2200" dirty="0" err="1" smtClean="0">
                  <a:latin typeface="Arial Narrow" panose="020B0606020202030204" pitchFamily="34" charset="0"/>
                </a:rPr>
                <a:t>Pyometra</a:t>
              </a:r>
              <a:endParaRPr lang="fr-BE" sz="2200" dirty="0">
                <a:latin typeface="Arial Narrow" panose="020B0606020202030204" pitchFamily="34" charset="0"/>
              </a:endParaRPr>
            </a:p>
          </p:txBody>
        </p:sp>
      </p:grpSp>
    </p:spTree>
    <p:extLst>
      <p:ext uri="{BB962C8B-B14F-4D97-AF65-F5344CB8AC3E}">
        <p14:creationId xmlns:p14="http://schemas.microsoft.com/office/powerpoint/2010/main" val="229734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23528" y="401299"/>
            <a:ext cx="5112568" cy="2348106"/>
            <a:chOff x="303572" y="692696"/>
            <a:chExt cx="6594755" cy="345379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72" y="692696"/>
              <a:ext cx="2972284" cy="25768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ZoneTexte 5"/>
            <p:cNvSpPr txBox="1"/>
            <p:nvPr/>
          </p:nvSpPr>
          <p:spPr>
            <a:xfrm>
              <a:off x="303572" y="3376895"/>
              <a:ext cx="6594755" cy="769597"/>
            </a:xfrm>
            <a:prstGeom prst="rect">
              <a:avLst/>
            </a:prstGeom>
            <a:solidFill>
              <a:schemeClr val="accent6">
                <a:lumMod val="75000"/>
              </a:schemeClr>
            </a:solidFill>
            <a:ln>
              <a:solidFill>
                <a:schemeClr val="tx1"/>
              </a:solidFill>
            </a:ln>
          </p:spPr>
          <p:txBody>
            <a:bodyPr wrap="square" rtlCol="0">
              <a:spAutoFit/>
            </a:bodyPr>
            <a:lstStyle/>
            <a:p>
              <a:r>
                <a:rPr lang="fr-BE" sz="2800" dirty="0" smtClean="0">
                  <a:latin typeface="Arial Narrow" panose="020B0606020202030204" pitchFamily="34" charset="0"/>
                </a:rPr>
                <a:t>Acute </a:t>
              </a:r>
              <a:r>
                <a:rPr lang="fr-BE" sz="2800" dirty="0" err="1" smtClean="0">
                  <a:latin typeface="Arial Narrow" panose="020B0606020202030204" pitchFamily="34" charset="0"/>
                </a:rPr>
                <a:t>Puerperal</a:t>
              </a:r>
              <a:r>
                <a:rPr lang="fr-BE" sz="2800" dirty="0" smtClean="0">
                  <a:latin typeface="Arial Narrow" panose="020B0606020202030204" pitchFamily="34" charset="0"/>
                </a:rPr>
                <a:t>  </a:t>
              </a:r>
              <a:r>
                <a:rPr lang="fr-BE" sz="2800" dirty="0" err="1" smtClean="0">
                  <a:latin typeface="Arial Narrow" panose="020B0606020202030204" pitchFamily="34" charset="0"/>
                </a:rPr>
                <a:t>metritis</a:t>
              </a:r>
              <a:r>
                <a:rPr lang="fr-BE" sz="2800" dirty="0" smtClean="0">
                  <a:latin typeface="Arial Narrow" panose="020B0606020202030204" pitchFamily="34" charset="0"/>
                </a:rPr>
                <a:t> (APM)</a:t>
              </a:r>
              <a:endParaRPr lang="fr-BE" sz="2800" dirty="0">
                <a:latin typeface="Arial Narrow" panose="020B0606020202030204" pitchFamily="34" charset="0"/>
              </a:endParaRPr>
            </a:p>
          </p:txBody>
        </p:sp>
      </p:grpSp>
      <p:sp>
        <p:nvSpPr>
          <p:cNvPr id="3" name="ZoneTexte 2"/>
          <p:cNvSpPr txBox="1"/>
          <p:nvPr/>
        </p:nvSpPr>
        <p:spPr>
          <a:xfrm>
            <a:off x="323528" y="2924944"/>
            <a:ext cx="8064896" cy="3539430"/>
          </a:xfrm>
          <a:prstGeom prst="rect">
            <a:avLst/>
          </a:prstGeom>
          <a:noFill/>
          <a:ln>
            <a:solidFill>
              <a:schemeClr val="tx2"/>
            </a:solidFill>
          </a:ln>
        </p:spPr>
        <p:txBody>
          <a:bodyPr wrap="square" rtlCol="0">
            <a:spAutoFit/>
          </a:bodyPr>
          <a:lstStyle/>
          <a:p>
            <a:pPr marL="342900" indent="-342900">
              <a:buFontTx/>
              <a:buChar char="-"/>
            </a:pPr>
            <a:r>
              <a:rPr lang="fr-BE" sz="2800" dirty="0" err="1" smtClean="0">
                <a:latin typeface="Arial Narrow" panose="020B0606020202030204" pitchFamily="34" charset="0"/>
              </a:rPr>
              <a:t>Usually</a:t>
            </a:r>
            <a:r>
              <a:rPr lang="fr-BE" sz="2800" dirty="0" smtClean="0">
                <a:latin typeface="Arial Narrow" panose="020B0606020202030204" pitchFamily="34" charset="0"/>
              </a:rPr>
              <a:t> </a:t>
            </a:r>
            <a:r>
              <a:rPr lang="fr-BE" sz="2800" dirty="0" err="1" smtClean="0">
                <a:latin typeface="Arial Narrow" panose="020B0606020202030204" pitchFamily="34" charset="0"/>
              </a:rPr>
              <a:t>general</a:t>
            </a:r>
            <a:r>
              <a:rPr lang="fr-BE" sz="2800" dirty="0" smtClean="0">
                <a:latin typeface="Arial Narrow" panose="020B0606020202030204" pitchFamily="34" charset="0"/>
              </a:rPr>
              <a:t> and local </a:t>
            </a:r>
            <a:r>
              <a:rPr lang="fr-BE" sz="2800" dirty="0" err="1" smtClean="0">
                <a:latin typeface="Arial Narrow" panose="020B0606020202030204" pitchFamily="34" charset="0"/>
              </a:rPr>
              <a:t>signs</a:t>
            </a:r>
            <a:r>
              <a:rPr lang="fr-BE" sz="2800" dirty="0" smtClean="0">
                <a:latin typeface="Arial Narrow" panose="020B0606020202030204" pitchFamily="34" charset="0"/>
              </a:rPr>
              <a:t> (= Acute </a:t>
            </a:r>
            <a:r>
              <a:rPr lang="fr-BE" sz="2800" dirty="0" err="1" smtClean="0">
                <a:latin typeface="Arial Narrow" panose="020B0606020202030204" pitchFamily="34" charset="0"/>
              </a:rPr>
              <a:t>puerperal</a:t>
            </a:r>
            <a:r>
              <a:rPr lang="fr-BE" sz="2800" dirty="0" smtClean="0">
                <a:latin typeface="Arial Narrow" panose="020B0606020202030204" pitchFamily="34" charset="0"/>
              </a:rPr>
              <a:t> </a:t>
            </a:r>
            <a:r>
              <a:rPr lang="fr-BE" sz="2800" dirty="0" err="1" smtClean="0">
                <a:latin typeface="Arial Narrow" panose="020B0606020202030204" pitchFamily="34" charset="0"/>
              </a:rPr>
              <a:t>metritis</a:t>
            </a:r>
            <a:r>
              <a:rPr lang="fr-BE" sz="2800" dirty="0" smtClean="0">
                <a:latin typeface="Arial Narrow" panose="020B0606020202030204" pitchFamily="34" charset="0"/>
              </a:rPr>
              <a:t>)</a:t>
            </a:r>
          </a:p>
          <a:p>
            <a:pPr marL="342900" indent="-342900">
              <a:buFontTx/>
              <a:buChar char="-"/>
            </a:pPr>
            <a:r>
              <a:rPr lang="fr-BE" sz="2800" dirty="0" err="1" smtClean="0">
                <a:latin typeface="Arial Narrow" panose="020B0606020202030204" pitchFamily="34" charset="0"/>
              </a:rPr>
              <a:t>During</a:t>
            </a:r>
            <a:r>
              <a:rPr lang="fr-BE" sz="2800" dirty="0" smtClean="0">
                <a:latin typeface="Arial Narrow" panose="020B0606020202030204" pitchFamily="34" charset="0"/>
              </a:rPr>
              <a:t> the first 21 </a:t>
            </a:r>
            <a:r>
              <a:rPr lang="fr-BE" sz="2800" dirty="0" err="1" smtClean="0">
                <a:latin typeface="Arial Narrow" panose="020B0606020202030204" pitchFamily="34" charset="0"/>
              </a:rPr>
              <a:t>days</a:t>
            </a:r>
            <a:r>
              <a:rPr lang="fr-BE" sz="2800" dirty="0" smtClean="0">
                <a:latin typeface="Arial Narrow" panose="020B0606020202030204" pitchFamily="34" charset="0"/>
              </a:rPr>
              <a:t> postpartum</a:t>
            </a:r>
          </a:p>
          <a:p>
            <a:pPr marL="342900" indent="-342900">
              <a:buFontTx/>
              <a:buChar char="-"/>
            </a:pPr>
            <a:r>
              <a:rPr lang="fr-BE" sz="2800" dirty="0" err="1" smtClean="0">
                <a:latin typeface="Arial Narrow" panose="020B0606020202030204" pitchFamily="34" charset="0"/>
              </a:rPr>
              <a:t>Pyrexia</a:t>
            </a:r>
            <a:r>
              <a:rPr lang="fr-BE" sz="2800" dirty="0" smtClean="0">
                <a:latin typeface="Arial Narrow" panose="020B0606020202030204" pitchFamily="34" charset="0"/>
              </a:rPr>
              <a:t> (&gt; 39.5°C), </a:t>
            </a:r>
            <a:r>
              <a:rPr lang="fr-BE" sz="2800" dirty="0" err="1" smtClean="0">
                <a:latin typeface="Arial Narrow" panose="020B0606020202030204" pitchFamily="34" charset="0"/>
              </a:rPr>
              <a:t>dullness</a:t>
            </a:r>
            <a:r>
              <a:rPr lang="fr-BE" sz="2800" dirty="0" smtClean="0">
                <a:latin typeface="Arial Narrow" panose="020B0606020202030204" pitchFamily="34" charset="0"/>
              </a:rPr>
              <a:t>, </a:t>
            </a:r>
            <a:r>
              <a:rPr lang="fr-BE" sz="2800" dirty="0" err="1" smtClean="0">
                <a:latin typeface="Arial Narrow" panose="020B0606020202030204" pitchFamily="34" charset="0"/>
              </a:rPr>
              <a:t>inappetance</a:t>
            </a:r>
            <a:r>
              <a:rPr lang="fr-BE" sz="2800" dirty="0" smtClean="0">
                <a:latin typeface="Arial Narrow" panose="020B0606020202030204" pitchFamily="34" charset="0"/>
              </a:rPr>
              <a:t>, </a:t>
            </a:r>
            <a:r>
              <a:rPr lang="fr-BE" sz="2800" dirty="0" err="1" smtClean="0">
                <a:latin typeface="Arial Narrow" panose="020B0606020202030204" pitchFamily="34" charset="0"/>
              </a:rPr>
              <a:t>anorexia</a:t>
            </a:r>
            <a:r>
              <a:rPr lang="fr-BE" sz="2800" dirty="0" smtClean="0">
                <a:latin typeface="Arial Narrow" panose="020B0606020202030204" pitchFamily="34" charset="0"/>
              </a:rPr>
              <a:t>, </a:t>
            </a:r>
            <a:r>
              <a:rPr lang="fr-BE" sz="2800" dirty="0" err="1">
                <a:latin typeface="Arial Narrow" panose="020B0606020202030204" pitchFamily="34" charset="0"/>
              </a:rPr>
              <a:t>reduced</a:t>
            </a:r>
            <a:r>
              <a:rPr lang="fr-BE" sz="2800" dirty="0">
                <a:latin typeface="Arial Narrow" panose="020B0606020202030204" pitchFamily="34" charset="0"/>
              </a:rPr>
              <a:t> </a:t>
            </a:r>
            <a:r>
              <a:rPr lang="fr-BE" sz="2800" dirty="0" err="1">
                <a:latin typeface="Arial Narrow" panose="020B0606020202030204" pitchFamily="34" charset="0"/>
              </a:rPr>
              <a:t>milk</a:t>
            </a:r>
            <a:r>
              <a:rPr lang="fr-BE" sz="2800" dirty="0">
                <a:latin typeface="Arial Narrow" panose="020B0606020202030204" pitchFamily="34" charset="0"/>
              </a:rPr>
              <a:t> </a:t>
            </a:r>
            <a:r>
              <a:rPr lang="fr-BE" sz="2800" dirty="0" err="1" smtClean="0">
                <a:latin typeface="Arial Narrow" panose="020B0606020202030204" pitchFamily="34" charset="0"/>
              </a:rPr>
              <a:t>yield</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Fetid</a:t>
            </a:r>
            <a:r>
              <a:rPr lang="fr-BE" sz="2800" dirty="0" smtClean="0">
                <a:latin typeface="Arial Narrow" panose="020B0606020202030204" pitchFamily="34" charset="0"/>
              </a:rPr>
              <a:t> </a:t>
            </a:r>
            <a:r>
              <a:rPr lang="fr-BE" sz="2800" dirty="0" err="1" smtClean="0">
                <a:latin typeface="Arial Narrow" panose="020B0606020202030204" pitchFamily="34" charset="0"/>
              </a:rPr>
              <a:t>red-brown</a:t>
            </a:r>
            <a:r>
              <a:rPr lang="fr-BE" sz="2800" dirty="0" smtClean="0">
                <a:latin typeface="Arial Narrow" panose="020B0606020202030204" pitchFamily="34" charset="0"/>
              </a:rPr>
              <a:t> </a:t>
            </a:r>
            <a:r>
              <a:rPr lang="fr-BE" sz="2800" dirty="0" err="1" smtClean="0">
                <a:latin typeface="Arial Narrow" panose="020B0606020202030204" pitchFamily="34" charset="0"/>
              </a:rPr>
              <a:t>watery</a:t>
            </a:r>
            <a:r>
              <a:rPr lang="fr-BE" sz="2800" dirty="0" smtClean="0">
                <a:latin typeface="Arial Narrow" panose="020B0606020202030204" pitchFamily="34" charset="0"/>
              </a:rPr>
              <a:t> </a:t>
            </a:r>
            <a:r>
              <a:rPr lang="fr-BE" sz="2800" dirty="0" err="1" smtClean="0">
                <a:latin typeface="Arial Narrow" panose="020B0606020202030204" pitchFamily="34" charset="0"/>
              </a:rPr>
              <a:t>uterine</a:t>
            </a:r>
            <a:r>
              <a:rPr lang="fr-BE" sz="2800" dirty="0" smtClean="0">
                <a:latin typeface="Arial Narrow" panose="020B0606020202030204" pitchFamily="34" charset="0"/>
              </a:rPr>
              <a:t> </a:t>
            </a:r>
            <a:r>
              <a:rPr lang="fr-BE" sz="2800" dirty="0" err="1" smtClean="0">
                <a:latin typeface="Arial Narrow" panose="020B0606020202030204" pitchFamily="34" charset="0"/>
              </a:rPr>
              <a:t>discharge</a:t>
            </a:r>
            <a:r>
              <a:rPr lang="fr-BE" sz="2800" dirty="0" smtClean="0">
                <a:latin typeface="Arial Narrow" panose="020B0606020202030204" pitchFamily="34" charset="0"/>
              </a:rPr>
              <a:t>, </a:t>
            </a:r>
            <a:r>
              <a:rPr lang="fr-BE" sz="2800" dirty="0" err="1" smtClean="0">
                <a:latin typeface="Arial Narrow" panose="020B0606020202030204" pitchFamily="34" charset="0"/>
              </a:rPr>
              <a:t>enlarged</a:t>
            </a:r>
            <a:r>
              <a:rPr lang="fr-BE" sz="2800" dirty="0" smtClean="0">
                <a:latin typeface="Arial Narrow" panose="020B0606020202030204" pitchFamily="34" charset="0"/>
              </a:rPr>
              <a:t> </a:t>
            </a:r>
            <a:r>
              <a:rPr lang="fr-BE" sz="2800" dirty="0" err="1" smtClean="0">
                <a:latin typeface="Arial Narrow" panose="020B0606020202030204" pitchFamily="34" charset="0"/>
              </a:rPr>
              <a:t>uterus</a:t>
            </a:r>
            <a:r>
              <a:rPr lang="fr-BE" sz="2800" dirty="0" smtClean="0">
                <a:latin typeface="Arial Narrow" panose="020B0606020202030204" pitchFamily="34" charset="0"/>
              </a:rPr>
              <a:t>, persistance of the </a:t>
            </a:r>
            <a:r>
              <a:rPr lang="fr-BE" sz="2800" dirty="0" err="1" smtClean="0">
                <a:latin typeface="Arial Narrow" panose="020B0606020202030204" pitchFamily="34" charset="0"/>
              </a:rPr>
              <a:t>uterine</a:t>
            </a:r>
            <a:r>
              <a:rPr lang="fr-BE" sz="2800" dirty="0" smtClean="0">
                <a:latin typeface="Arial Narrow" panose="020B0606020202030204" pitchFamily="34" charset="0"/>
              </a:rPr>
              <a:t> thrill</a:t>
            </a:r>
          </a:p>
          <a:p>
            <a:pPr marL="342900" indent="-342900">
              <a:buFontTx/>
              <a:buChar char="-"/>
            </a:pPr>
            <a:r>
              <a:rPr lang="fr-BE" sz="2800" dirty="0" err="1" smtClean="0">
                <a:latin typeface="Arial Narrow" panose="020B0606020202030204" pitchFamily="34" charset="0"/>
              </a:rPr>
              <a:t>Remark</a:t>
            </a:r>
            <a:r>
              <a:rPr lang="fr-BE" sz="2800" dirty="0" smtClean="0">
                <a:latin typeface="Arial Narrow" panose="020B0606020202030204" pitchFamily="34" charset="0"/>
              </a:rPr>
              <a:t> = </a:t>
            </a:r>
            <a:r>
              <a:rPr lang="fr-BE" sz="2800" dirty="0" err="1" smtClean="0">
                <a:latin typeface="Arial Narrow" panose="020B0606020202030204" pitchFamily="34" charset="0"/>
              </a:rPr>
              <a:t>clinical</a:t>
            </a:r>
            <a:r>
              <a:rPr lang="fr-BE" sz="2800" dirty="0" smtClean="0">
                <a:latin typeface="Arial Narrow" panose="020B0606020202030204" pitchFamily="34" charset="0"/>
              </a:rPr>
              <a:t> </a:t>
            </a:r>
            <a:r>
              <a:rPr lang="fr-BE" sz="2800" dirty="0" err="1" smtClean="0">
                <a:latin typeface="Arial Narrow" panose="020B0606020202030204" pitchFamily="34" charset="0"/>
              </a:rPr>
              <a:t>metritis</a:t>
            </a:r>
            <a:r>
              <a:rPr lang="fr-BE" sz="2800" dirty="0" smtClean="0">
                <a:latin typeface="Arial Narrow" panose="020B0606020202030204" pitchFamily="34" charset="0"/>
              </a:rPr>
              <a:t> if not </a:t>
            </a:r>
            <a:r>
              <a:rPr lang="fr-BE" sz="2800" dirty="0" err="1" smtClean="0">
                <a:latin typeface="Arial Narrow" panose="020B0606020202030204" pitchFamily="34" charset="0"/>
              </a:rPr>
              <a:t>general</a:t>
            </a:r>
            <a:r>
              <a:rPr lang="fr-BE" sz="2800" dirty="0" smtClean="0">
                <a:latin typeface="Arial Narrow" panose="020B0606020202030204" pitchFamily="34" charset="0"/>
              </a:rPr>
              <a:t> </a:t>
            </a:r>
            <a:r>
              <a:rPr lang="fr-BE" sz="2800" dirty="0" err="1" smtClean="0">
                <a:latin typeface="Arial Narrow" panose="020B0606020202030204" pitchFamily="34" charset="0"/>
              </a:rPr>
              <a:t>signs</a:t>
            </a:r>
            <a:endParaRPr lang="fr-BE" sz="2800" dirty="0" smtClean="0">
              <a:latin typeface="Arial Narrow" panose="020B0606020202030204" pitchFamily="34" charset="0"/>
            </a:endParaRPr>
          </a:p>
        </p:txBody>
      </p:sp>
    </p:spTree>
    <p:extLst>
      <p:ext uri="{BB962C8B-B14F-4D97-AF65-F5344CB8AC3E}">
        <p14:creationId xmlns:p14="http://schemas.microsoft.com/office/powerpoint/2010/main" val="7391444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327898" y="3319260"/>
            <a:ext cx="4676150" cy="3298458"/>
            <a:chOff x="240498" y="3933056"/>
            <a:chExt cx="3995742" cy="2768837"/>
          </a:xfrm>
        </p:grpSpPr>
        <p:grpSp>
          <p:nvGrpSpPr>
            <p:cNvPr id="5" name="Groupe 4"/>
            <p:cNvGrpSpPr/>
            <p:nvPr/>
          </p:nvGrpSpPr>
          <p:grpSpPr>
            <a:xfrm>
              <a:off x="240498" y="3933056"/>
              <a:ext cx="3995742" cy="2233206"/>
              <a:chOff x="3707904" y="713601"/>
              <a:chExt cx="5147870" cy="2932381"/>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764704"/>
                <a:ext cx="5147870" cy="28812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7164288" y="713601"/>
                <a:ext cx="1205779" cy="246221"/>
              </a:xfrm>
              <a:prstGeom prst="rect">
                <a:avLst/>
              </a:prstGeom>
              <a:noFill/>
              <a:ln>
                <a:noFill/>
              </a:ln>
            </p:spPr>
            <p:txBody>
              <a:bodyPr wrap="none" rtlCol="0">
                <a:spAutoFit/>
              </a:bodyPr>
              <a:lstStyle/>
              <a:p>
                <a:r>
                  <a:rPr lang="fr-BE" sz="1000" dirty="0" smtClean="0"/>
                  <a:t>Williams et al. 2005</a:t>
                </a:r>
                <a:endParaRPr lang="fr-BE" sz="1000" dirty="0"/>
              </a:p>
            </p:txBody>
          </p:sp>
        </p:grpSp>
        <p:sp>
          <p:nvSpPr>
            <p:cNvPr id="14" name="ZoneTexte 13"/>
            <p:cNvSpPr txBox="1"/>
            <p:nvPr/>
          </p:nvSpPr>
          <p:spPr>
            <a:xfrm>
              <a:off x="755359" y="6314356"/>
              <a:ext cx="2093262" cy="387537"/>
            </a:xfrm>
            <a:prstGeom prst="rect">
              <a:avLst/>
            </a:prstGeom>
            <a:solidFill>
              <a:schemeClr val="accent6">
                <a:lumMod val="75000"/>
              </a:schemeClr>
            </a:solidFill>
            <a:ln>
              <a:solidFill>
                <a:schemeClr val="tx2"/>
              </a:solidFill>
            </a:ln>
          </p:spPr>
          <p:txBody>
            <a:bodyPr wrap="none" rtlCol="0">
              <a:spAutoFit/>
            </a:bodyPr>
            <a:lstStyle/>
            <a:p>
              <a:r>
                <a:rPr lang="fr-BE" sz="2400" dirty="0" err="1">
                  <a:latin typeface="Arial Narrow" panose="020B0606020202030204" pitchFamily="34" charset="0"/>
                </a:rPr>
                <a:t>C</a:t>
              </a:r>
              <a:r>
                <a:rPr lang="fr-BE" sz="2400" dirty="0" err="1" smtClean="0">
                  <a:latin typeface="Arial Narrow" panose="020B0606020202030204" pitchFamily="34" charset="0"/>
                </a:rPr>
                <a:t>linical</a:t>
              </a:r>
              <a:r>
                <a:rPr lang="fr-BE" sz="2400" dirty="0" smtClean="0">
                  <a:latin typeface="Arial Narrow" panose="020B0606020202030204" pitchFamily="34" charset="0"/>
                </a:rPr>
                <a:t> </a:t>
              </a:r>
              <a:r>
                <a:rPr lang="fr-BE" sz="2400" dirty="0" err="1" smtClean="0">
                  <a:latin typeface="Arial Narrow" panose="020B0606020202030204" pitchFamily="34" charset="0"/>
                </a:rPr>
                <a:t>endometritis</a:t>
              </a:r>
              <a:endParaRPr lang="fr-BE" sz="2400" dirty="0">
                <a:latin typeface="Arial Narrow" panose="020B0606020202030204" pitchFamily="34" charset="0"/>
              </a:endParaRPr>
            </a:p>
          </p:txBody>
        </p:sp>
      </p:grpSp>
      <p:sp>
        <p:nvSpPr>
          <p:cNvPr id="17" name="ZoneTexte 16"/>
          <p:cNvSpPr txBox="1"/>
          <p:nvPr/>
        </p:nvSpPr>
        <p:spPr>
          <a:xfrm>
            <a:off x="327898" y="764704"/>
            <a:ext cx="8064896" cy="1815882"/>
          </a:xfrm>
          <a:prstGeom prst="rect">
            <a:avLst/>
          </a:prstGeom>
          <a:noFill/>
          <a:ln>
            <a:solidFill>
              <a:schemeClr val="tx2"/>
            </a:solidFill>
          </a:ln>
        </p:spPr>
        <p:txBody>
          <a:bodyPr wrap="square" rtlCol="0">
            <a:spAutoFit/>
          </a:bodyPr>
          <a:lstStyle/>
          <a:p>
            <a:pPr marL="342900" indent="-342900">
              <a:buFontTx/>
              <a:buChar char="-"/>
            </a:pPr>
            <a:r>
              <a:rPr lang="fr-BE" sz="2800" dirty="0" err="1" smtClean="0">
                <a:latin typeface="Arial Narrow" panose="020B0606020202030204" pitchFamily="34" charset="0"/>
              </a:rPr>
              <a:t>Only</a:t>
            </a:r>
            <a:r>
              <a:rPr lang="fr-BE" sz="2800" dirty="0" smtClean="0">
                <a:latin typeface="Arial Narrow" panose="020B0606020202030204" pitchFamily="34" charset="0"/>
              </a:rPr>
              <a:t> local </a:t>
            </a:r>
            <a:r>
              <a:rPr lang="fr-BE" sz="2800" dirty="0" err="1" smtClean="0">
                <a:latin typeface="Arial Narrow" panose="020B0606020202030204" pitchFamily="34" charset="0"/>
              </a:rPr>
              <a:t>signs</a:t>
            </a:r>
            <a:r>
              <a:rPr lang="fr-BE" sz="2800" dirty="0" smtClean="0">
                <a:latin typeface="Arial Narrow" panose="020B0606020202030204" pitchFamily="34" charset="0"/>
              </a:rPr>
              <a:t> </a:t>
            </a:r>
          </a:p>
          <a:p>
            <a:pPr marL="342900" indent="-342900">
              <a:buFontTx/>
              <a:buChar char="-"/>
            </a:pPr>
            <a:r>
              <a:rPr lang="fr-BE" sz="2800" dirty="0" err="1" smtClean="0">
                <a:latin typeface="Arial Narrow" panose="020B0606020202030204" pitchFamily="34" charset="0"/>
              </a:rPr>
              <a:t>After</a:t>
            </a:r>
            <a:r>
              <a:rPr lang="fr-BE" sz="2800" dirty="0" smtClean="0">
                <a:latin typeface="Arial Narrow" panose="020B0606020202030204" pitchFamily="34" charset="0"/>
              </a:rPr>
              <a:t> the first 21 </a:t>
            </a:r>
            <a:r>
              <a:rPr lang="fr-BE" sz="2800" dirty="0" err="1" smtClean="0">
                <a:latin typeface="Arial Narrow" panose="020B0606020202030204" pitchFamily="34" charset="0"/>
              </a:rPr>
              <a:t>days</a:t>
            </a:r>
            <a:r>
              <a:rPr lang="fr-BE" sz="2800" dirty="0" smtClean="0">
                <a:latin typeface="Arial Narrow" panose="020B0606020202030204" pitchFamily="34" charset="0"/>
              </a:rPr>
              <a:t> postpartum</a:t>
            </a:r>
          </a:p>
          <a:p>
            <a:pPr marL="342900" indent="-342900">
              <a:buFontTx/>
              <a:buChar char="-"/>
            </a:pPr>
            <a:r>
              <a:rPr lang="fr-BE" sz="2800" dirty="0" err="1" smtClean="0">
                <a:latin typeface="Arial Narrow" panose="020B0606020202030204" pitchFamily="34" charset="0"/>
              </a:rPr>
              <a:t>Uterine</a:t>
            </a:r>
            <a:r>
              <a:rPr lang="fr-BE" sz="2800" dirty="0" smtClean="0">
                <a:latin typeface="Arial Narrow" panose="020B0606020202030204" pitchFamily="34" charset="0"/>
              </a:rPr>
              <a:t> </a:t>
            </a:r>
            <a:r>
              <a:rPr lang="fr-BE" sz="2800" dirty="0" err="1" smtClean="0">
                <a:latin typeface="Arial Narrow" panose="020B0606020202030204" pitchFamily="34" charset="0"/>
              </a:rPr>
              <a:t>discharge</a:t>
            </a:r>
            <a:r>
              <a:rPr lang="fr-BE" sz="2800" dirty="0" smtClean="0">
                <a:latin typeface="Arial Narrow" panose="020B0606020202030204" pitchFamily="34" charset="0"/>
              </a:rPr>
              <a:t> : &gt; 50 % pus, 50% pus and 50 % mucus or &lt;50 % pus (i.e. flakes of pus)</a:t>
            </a:r>
          </a:p>
        </p:txBody>
      </p:sp>
    </p:spTree>
    <p:extLst>
      <p:ext uri="{BB962C8B-B14F-4D97-AF65-F5344CB8AC3E}">
        <p14:creationId xmlns:p14="http://schemas.microsoft.com/office/powerpoint/2010/main" val="1907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p:cNvGrpSpPr/>
          <p:nvPr/>
        </p:nvGrpSpPr>
        <p:grpSpPr>
          <a:xfrm>
            <a:off x="4178973" y="2924944"/>
            <a:ext cx="4396858" cy="3641512"/>
            <a:chOff x="5004048" y="3890842"/>
            <a:chExt cx="3205609" cy="2779253"/>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3890842"/>
              <a:ext cx="3205609" cy="23565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nvSpPr>
          <p:spPr>
            <a:xfrm>
              <a:off x="5436096" y="6317746"/>
              <a:ext cx="2073505" cy="352349"/>
            </a:xfrm>
            <a:prstGeom prst="rect">
              <a:avLst/>
            </a:prstGeom>
            <a:solidFill>
              <a:schemeClr val="accent6">
                <a:lumMod val="75000"/>
              </a:schemeClr>
            </a:solidFill>
            <a:ln>
              <a:solidFill>
                <a:schemeClr val="tx2"/>
              </a:solidFill>
            </a:ln>
          </p:spPr>
          <p:txBody>
            <a:bodyPr wrap="none" rtlCol="0">
              <a:spAutoFit/>
            </a:bodyPr>
            <a:lstStyle/>
            <a:p>
              <a:r>
                <a:rPr lang="fr-BE" sz="2400" dirty="0" err="1" smtClean="0">
                  <a:latin typeface="Arial Narrow" panose="020B0606020202030204" pitchFamily="34" charset="0"/>
                </a:rPr>
                <a:t>Subclinical</a:t>
              </a:r>
              <a:r>
                <a:rPr lang="fr-BE" sz="2400" dirty="0" smtClean="0">
                  <a:latin typeface="Arial Narrow" panose="020B0606020202030204" pitchFamily="34" charset="0"/>
                </a:rPr>
                <a:t> </a:t>
              </a:r>
              <a:r>
                <a:rPr lang="fr-BE" sz="2400" dirty="0" err="1" smtClean="0">
                  <a:latin typeface="Arial Narrow" panose="020B0606020202030204" pitchFamily="34" charset="0"/>
                </a:rPr>
                <a:t>endometritis</a:t>
              </a:r>
              <a:endParaRPr lang="fr-BE" sz="2400" dirty="0">
                <a:latin typeface="Arial Narrow" panose="020B0606020202030204" pitchFamily="34" charset="0"/>
              </a:endParaRPr>
            </a:p>
          </p:txBody>
        </p:sp>
      </p:grpSp>
      <p:sp>
        <p:nvSpPr>
          <p:cNvPr id="18" name="ZoneTexte 17"/>
          <p:cNvSpPr txBox="1"/>
          <p:nvPr/>
        </p:nvSpPr>
        <p:spPr>
          <a:xfrm>
            <a:off x="334841" y="548680"/>
            <a:ext cx="8064896" cy="1815882"/>
          </a:xfrm>
          <a:prstGeom prst="rect">
            <a:avLst/>
          </a:prstGeom>
          <a:noFill/>
          <a:ln>
            <a:solidFill>
              <a:schemeClr val="tx2"/>
            </a:solidFill>
          </a:ln>
        </p:spPr>
        <p:txBody>
          <a:bodyPr wrap="square" rtlCol="0">
            <a:spAutoFit/>
          </a:bodyPr>
          <a:lstStyle/>
          <a:p>
            <a:pPr marL="342900" indent="-342900">
              <a:buFontTx/>
              <a:buChar char="-"/>
            </a:pPr>
            <a:r>
              <a:rPr lang="fr-BE" sz="2800" dirty="0" smtClean="0">
                <a:latin typeface="Arial Narrow" panose="020B0606020202030204" pitchFamily="34" charset="0"/>
              </a:rPr>
              <a:t>No </a:t>
            </a:r>
            <a:r>
              <a:rPr lang="fr-BE" sz="2800" dirty="0" err="1" smtClean="0">
                <a:latin typeface="Arial Narrow" panose="020B0606020202030204" pitchFamily="34" charset="0"/>
              </a:rPr>
              <a:t>clinical</a:t>
            </a:r>
            <a:r>
              <a:rPr lang="fr-BE" sz="2800" dirty="0" smtClean="0">
                <a:latin typeface="Arial Narrow" panose="020B0606020202030204" pitchFamily="34" charset="0"/>
              </a:rPr>
              <a:t> </a:t>
            </a:r>
            <a:r>
              <a:rPr lang="fr-BE" sz="2800" dirty="0" err="1" smtClean="0">
                <a:latin typeface="Arial Narrow" panose="020B0606020202030204" pitchFamily="34" charset="0"/>
              </a:rPr>
              <a:t>signs</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Endometrial</a:t>
            </a:r>
            <a:r>
              <a:rPr lang="fr-BE" sz="2800" dirty="0" smtClean="0">
                <a:latin typeface="Arial Narrow" panose="020B0606020202030204" pitchFamily="34" charset="0"/>
              </a:rPr>
              <a:t> inflammation </a:t>
            </a:r>
          </a:p>
          <a:p>
            <a:pPr marL="342900" indent="-342900">
              <a:buFontTx/>
              <a:buChar char="-"/>
            </a:pPr>
            <a:r>
              <a:rPr lang="fr-BE" sz="2800" dirty="0" smtClean="0">
                <a:latin typeface="Arial Narrow" panose="020B0606020202030204" pitchFamily="34" charset="0"/>
              </a:rPr>
              <a:t>Absence of purulent </a:t>
            </a:r>
            <a:r>
              <a:rPr lang="fr-BE" sz="2800" dirty="0" err="1" smtClean="0">
                <a:latin typeface="Arial Narrow" panose="020B0606020202030204" pitchFamily="34" charset="0"/>
              </a:rPr>
              <a:t>material</a:t>
            </a:r>
            <a:r>
              <a:rPr lang="fr-BE" sz="2800" dirty="0" smtClean="0">
                <a:latin typeface="Arial Narrow" panose="020B0606020202030204" pitchFamily="34" charset="0"/>
              </a:rPr>
              <a:t> in the </a:t>
            </a:r>
            <a:r>
              <a:rPr lang="fr-BE" sz="2800" dirty="0" err="1" smtClean="0">
                <a:latin typeface="Arial Narrow" panose="020B0606020202030204" pitchFamily="34" charset="0"/>
              </a:rPr>
              <a:t>vagina</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Increase</a:t>
            </a:r>
            <a:r>
              <a:rPr lang="fr-BE" sz="2800" dirty="0" smtClean="0">
                <a:latin typeface="Arial Narrow" panose="020B0606020202030204" pitchFamily="34" charset="0"/>
              </a:rPr>
              <a:t> of the % </a:t>
            </a:r>
            <a:r>
              <a:rPr lang="fr-BE" sz="2800" dirty="0" err="1" smtClean="0">
                <a:latin typeface="Arial Narrow" panose="020B0606020202030204" pitchFamily="34" charset="0"/>
              </a:rPr>
              <a:t>neutrophils</a:t>
            </a:r>
            <a:r>
              <a:rPr lang="fr-BE" sz="2800" dirty="0" smtClean="0">
                <a:latin typeface="Arial Narrow" panose="020B0606020202030204" pitchFamily="34" charset="0"/>
              </a:rPr>
              <a:t> in the </a:t>
            </a:r>
            <a:r>
              <a:rPr lang="fr-BE" sz="2800" dirty="0" err="1" smtClean="0">
                <a:latin typeface="Arial Narrow" panose="020B0606020202030204" pitchFamily="34" charset="0"/>
              </a:rPr>
              <a:t>uterine</a:t>
            </a:r>
            <a:r>
              <a:rPr lang="fr-BE" sz="2800" dirty="0" smtClean="0">
                <a:latin typeface="Arial Narrow" panose="020B0606020202030204" pitchFamily="34" charset="0"/>
              </a:rPr>
              <a:t> lumen</a:t>
            </a:r>
          </a:p>
        </p:txBody>
      </p:sp>
    </p:spTree>
    <p:extLst>
      <p:ext uri="{BB962C8B-B14F-4D97-AF65-F5344CB8AC3E}">
        <p14:creationId xmlns:p14="http://schemas.microsoft.com/office/powerpoint/2010/main" val="2946729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4850102" y="692697"/>
            <a:ext cx="3793249" cy="3115087"/>
            <a:chOff x="4850102" y="692697"/>
            <a:chExt cx="3793249" cy="3115087"/>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458297" y="84502"/>
              <a:ext cx="2576859" cy="379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6162014" y="3376897"/>
              <a:ext cx="1172116" cy="430887"/>
            </a:xfrm>
            <a:prstGeom prst="rect">
              <a:avLst/>
            </a:prstGeom>
            <a:solidFill>
              <a:schemeClr val="accent6">
                <a:lumMod val="75000"/>
              </a:schemeClr>
            </a:solidFill>
            <a:ln>
              <a:solidFill>
                <a:schemeClr val="tx2"/>
              </a:solidFill>
            </a:ln>
          </p:spPr>
          <p:txBody>
            <a:bodyPr wrap="none" rtlCol="0">
              <a:spAutoFit/>
            </a:bodyPr>
            <a:lstStyle/>
            <a:p>
              <a:r>
                <a:rPr lang="fr-BE" sz="2200" dirty="0" err="1" smtClean="0">
                  <a:latin typeface="Arial Narrow" panose="020B0606020202030204" pitchFamily="34" charset="0"/>
                </a:rPr>
                <a:t>Pyometra</a:t>
              </a:r>
              <a:endParaRPr lang="fr-BE" sz="2200" dirty="0">
                <a:latin typeface="Arial Narrow" panose="020B0606020202030204" pitchFamily="34" charset="0"/>
              </a:endParaRPr>
            </a:p>
          </p:txBody>
        </p:sp>
      </p:grpSp>
      <p:sp>
        <p:nvSpPr>
          <p:cNvPr id="17" name="ZoneTexte 16"/>
          <p:cNvSpPr txBox="1"/>
          <p:nvPr/>
        </p:nvSpPr>
        <p:spPr>
          <a:xfrm>
            <a:off x="467738" y="3933056"/>
            <a:ext cx="8064896" cy="2677656"/>
          </a:xfrm>
          <a:prstGeom prst="rect">
            <a:avLst/>
          </a:prstGeom>
          <a:noFill/>
          <a:ln>
            <a:solidFill>
              <a:schemeClr val="tx2"/>
            </a:solidFill>
          </a:ln>
        </p:spPr>
        <p:txBody>
          <a:bodyPr wrap="square" rtlCol="0">
            <a:spAutoFit/>
          </a:bodyPr>
          <a:lstStyle/>
          <a:p>
            <a:pPr marL="342900" indent="-342900">
              <a:buFontTx/>
              <a:buChar char="-"/>
            </a:pPr>
            <a:r>
              <a:rPr lang="fr-BE" sz="2800" dirty="0" smtClean="0">
                <a:latin typeface="Arial Narrow" panose="020B0606020202030204" pitchFamily="34" charset="0"/>
              </a:rPr>
              <a:t>Accumulation of purulent or muco-purulent </a:t>
            </a:r>
            <a:r>
              <a:rPr lang="fr-BE" sz="2800" dirty="0" err="1" smtClean="0">
                <a:latin typeface="Arial Narrow" panose="020B0606020202030204" pitchFamily="34" charset="0"/>
              </a:rPr>
              <a:t>material</a:t>
            </a:r>
            <a:r>
              <a:rPr lang="fr-BE" sz="2800" dirty="0" smtClean="0">
                <a:latin typeface="Arial Narrow" panose="020B0606020202030204" pitchFamily="34" charset="0"/>
              </a:rPr>
              <a:t> in the </a:t>
            </a:r>
            <a:r>
              <a:rPr lang="fr-BE" sz="2800" dirty="0" err="1" smtClean="0">
                <a:latin typeface="Arial Narrow" panose="020B0606020202030204" pitchFamily="34" charset="0"/>
              </a:rPr>
              <a:t>uterus</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Cervix</a:t>
            </a:r>
            <a:r>
              <a:rPr lang="fr-BE" sz="2800" dirty="0" smtClean="0">
                <a:latin typeface="Arial Narrow" panose="020B0606020202030204" pitchFamily="34" charset="0"/>
              </a:rPr>
              <a:t> </a:t>
            </a:r>
            <a:r>
              <a:rPr lang="fr-BE" sz="2800" dirty="0" err="1" smtClean="0">
                <a:latin typeface="Arial Narrow" panose="020B0606020202030204" pitchFamily="34" charset="0"/>
              </a:rPr>
              <a:t>is</a:t>
            </a:r>
            <a:r>
              <a:rPr lang="fr-BE" sz="2800" dirty="0" smtClean="0">
                <a:latin typeface="Arial Narrow" panose="020B0606020202030204" pitchFamily="34" charset="0"/>
              </a:rPr>
              <a:t> open or not</a:t>
            </a:r>
          </a:p>
          <a:p>
            <a:pPr marL="342900" indent="-342900">
              <a:buFontTx/>
              <a:buChar char="-"/>
            </a:pPr>
            <a:r>
              <a:rPr lang="fr-BE" sz="2800" dirty="0" smtClean="0">
                <a:latin typeface="Arial Narrow" panose="020B0606020202030204" pitchFamily="34" charset="0"/>
              </a:rPr>
              <a:t>Distension of the </a:t>
            </a:r>
            <a:r>
              <a:rPr lang="fr-BE" sz="2800" dirty="0" err="1" smtClean="0">
                <a:latin typeface="Arial Narrow" panose="020B0606020202030204" pitchFamily="34" charset="0"/>
              </a:rPr>
              <a:t>uterus</a:t>
            </a:r>
            <a:endParaRPr lang="fr-BE" sz="2800" dirty="0" smtClean="0">
              <a:latin typeface="Arial Narrow" panose="020B0606020202030204" pitchFamily="34" charset="0"/>
            </a:endParaRPr>
          </a:p>
          <a:p>
            <a:pPr marL="342900" indent="-342900">
              <a:buFontTx/>
              <a:buChar char="-"/>
            </a:pPr>
            <a:r>
              <a:rPr lang="fr-BE" sz="2800" dirty="0" err="1" smtClean="0">
                <a:latin typeface="Arial Narrow" panose="020B0606020202030204" pitchFamily="34" charset="0"/>
              </a:rPr>
              <a:t>Usually</a:t>
            </a:r>
            <a:r>
              <a:rPr lang="fr-BE" sz="2800" dirty="0" smtClean="0">
                <a:latin typeface="Arial Narrow" panose="020B0606020202030204" pitchFamily="34" charset="0"/>
              </a:rPr>
              <a:t> </a:t>
            </a:r>
            <a:r>
              <a:rPr lang="fr-BE" sz="2800" dirty="0" err="1" smtClean="0">
                <a:latin typeface="Arial Narrow" panose="020B0606020202030204" pitchFamily="34" charset="0"/>
              </a:rPr>
              <a:t>appears</a:t>
            </a:r>
            <a:r>
              <a:rPr lang="fr-BE" sz="2800" dirty="0" smtClean="0">
                <a:latin typeface="Arial Narrow" panose="020B0606020202030204" pitchFamily="34" charset="0"/>
              </a:rPr>
              <a:t> </a:t>
            </a:r>
            <a:r>
              <a:rPr lang="fr-BE" sz="2800" dirty="0" err="1" smtClean="0">
                <a:latin typeface="Arial Narrow" panose="020B0606020202030204" pitchFamily="34" charset="0"/>
              </a:rPr>
              <a:t>after</a:t>
            </a:r>
            <a:r>
              <a:rPr lang="fr-BE" sz="2800" dirty="0" smtClean="0">
                <a:latin typeface="Arial Narrow" panose="020B0606020202030204" pitchFamily="34" charset="0"/>
              </a:rPr>
              <a:t> the </a:t>
            </a:r>
            <a:r>
              <a:rPr lang="fr-BE" sz="2800" dirty="0" err="1" smtClean="0">
                <a:latin typeface="Arial Narrow" panose="020B0606020202030204" pitchFamily="34" charset="0"/>
              </a:rPr>
              <a:t>begining</a:t>
            </a:r>
            <a:r>
              <a:rPr lang="fr-BE" sz="2800" dirty="0" smtClean="0">
                <a:latin typeface="Arial Narrow" panose="020B0606020202030204" pitchFamily="34" charset="0"/>
              </a:rPr>
              <a:t> of </a:t>
            </a:r>
            <a:r>
              <a:rPr lang="fr-BE" sz="2800" dirty="0" err="1" smtClean="0">
                <a:latin typeface="Arial Narrow" panose="020B0606020202030204" pitchFamily="34" charset="0"/>
              </a:rPr>
              <a:t>cyclicity</a:t>
            </a:r>
            <a:endParaRPr lang="fr-BE" sz="2800" dirty="0" smtClean="0">
              <a:latin typeface="Arial Narrow" panose="020B0606020202030204" pitchFamily="34" charset="0"/>
            </a:endParaRPr>
          </a:p>
          <a:p>
            <a:pPr marL="342900" indent="-342900">
              <a:buFontTx/>
              <a:buChar char="-"/>
            </a:pPr>
            <a:r>
              <a:rPr lang="fr-BE" sz="2800" dirty="0" smtClean="0">
                <a:latin typeface="Arial Narrow" panose="020B0606020202030204" pitchFamily="34" charset="0"/>
              </a:rPr>
              <a:t>Corpus </a:t>
            </a:r>
            <a:r>
              <a:rPr lang="fr-BE" sz="2800" dirty="0" err="1" smtClean="0">
                <a:latin typeface="Arial Narrow" panose="020B0606020202030204" pitchFamily="34" charset="0"/>
              </a:rPr>
              <a:t>luteum</a:t>
            </a:r>
            <a:r>
              <a:rPr lang="fr-BE" sz="2800" dirty="0" smtClean="0">
                <a:latin typeface="Arial Narrow" panose="020B0606020202030204" pitchFamily="34" charset="0"/>
              </a:rPr>
              <a:t> </a:t>
            </a:r>
            <a:r>
              <a:rPr lang="fr-BE" sz="2800" dirty="0" err="1" smtClean="0">
                <a:latin typeface="Arial Narrow" panose="020B0606020202030204" pitchFamily="34" charset="0"/>
              </a:rPr>
              <a:t>is</a:t>
            </a:r>
            <a:r>
              <a:rPr lang="fr-BE" sz="2800" dirty="0" smtClean="0">
                <a:latin typeface="Arial Narrow" panose="020B0606020202030204" pitchFamily="34" charset="0"/>
              </a:rPr>
              <a:t> </a:t>
            </a:r>
            <a:r>
              <a:rPr lang="fr-BE" sz="2800" dirty="0" err="1" smtClean="0">
                <a:latin typeface="Arial Narrow" panose="020B0606020202030204" pitchFamily="34" charset="0"/>
              </a:rPr>
              <a:t>present</a:t>
            </a:r>
            <a:r>
              <a:rPr lang="fr-BE" sz="2800" dirty="0" smtClean="0">
                <a:latin typeface="Arial Narrow" panose="020B0606020202030204" pitchFamily="34" charset="0"/>
              </a:rPr>
              <a:t> (</a:t>
            </a:r>
            <a:r>
              <a:rPr lang="fr-BE" sz="2800" dirty="0" err="1" smtClean="0">
                <a:latin typeface="Arial Narrow" panose="020B0606020202030204" pitchFamily="34" charset="0"/>
              </a:rPr>
              <a:t>often</a:t>
            </a:r>
            <a:r>
              <a:rPr lang="fr-BE" sz="2800" dirty="0" smtClean="0">
                <a:latin typeface="Arial Narrow" panose="020B0606020202030204" pitchFamily="34" charset="0"/>
              </a:rPr>
              <a:t>) or not</a:t>
            </a:r>
          </a:p>
        </p:txBody>
      </p:sp>
    </p:spTree>
    <p:extLst>
      <p:ext uri="{BB962C8B-B14F-4D97-AF65-F5344CB8AC3E}">
        <p14:creationId xmlns:p14="http://schemas.microsoft.com/office/powerpoint/2010/main" val="3519822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oneTexte 3"/>
          <p:cNvSpPr txBox="1">
            <a:spLocks noChangeArrowheads="1"/>
          </p:cNvSpPr>
          <p:nvPr/>
        </p:nvSpPr>
        <p:spPr bwMode="auto">
          <a:xfrm>
            <a:off x="201613" y="241484"/>
            <a:ext cx="6054725" cy="523220"/>
          </a:xfrm>
          <a:prstGeom prst="rect">
            <a:avLst/>
          </a:prstGeom>
          <a:solidFill>
            <a:schemeClr val="accent2">
              <a:lumMod val="50000"/>
            </a:schemeClr>
          </a:solidFill>
          <a:ln w="9525">
            <a:solidFill>
              <a:schemeClr val="tx1"/>
            </a:solidFill>
            <a:miter lim="800000"/>
            <a:headEnd/>
            <a:tailEnd/>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fr-BE" sz="2800" dirty="0" smtClean="0">
                <a:solidFill>
                  <a:schemeClr val="bg1"/>
                </a:solidFill>
                <a:latin typeface="Arial Narrow" pitchFamily="34" charset="0"/>
              </a:rPr>
              <a:t>The postpartum anoestrus in the </a:t>
            </a:r>
            <a:r>
              <a:rPr lang="fr-BE" sz="2800" dirty="0" err="1" smtClean="0">
                <a:solidFill>
                  <a:schemeClr val="bg1"/>
                </a:solidFill>
                <a:latin typeface="Arial Narrow" pitchFamily="34" charset="0"/>
              </a:rPr>
              <a:t>dairy</a:t>
            </a:r>
            <a:r>
              <a:rPr lang="fr-BE" sz="2800" dirty="0" smtClean="0">
                <a:solidFill>
                  <a:schemeClr val="bg1"/>
                </a:solidFill>
                <a:latin typeface="Arial Narrow" pitchFamily="34" charset="0"/>
              </a:rPr>
              <a:t> </a:t>
            </a:r>
            <a:r>
              <a:rPr lang="fr-BE" sz="2800" dirty="0" err="1" smtClean="0">
                <a:solidFill>
                  <a:schemeClr val="bg1"/>
                </a:solidFill>
                <a:latin typeface="Arial Narrow" pitchFamily="34" charset="0"/>
              </a:rPr>
              <a:t>cow</a:t>
            </a:r>
            <a:endParaRPr lang="fr-BE" sz="2800" dirty="0" smtClean="0">
              <a:solidFill>
                <a:schemeClr val="bg1"/>
              </a:solidFill>
              <a:latin typeface="Arial Narrow" pitchFamily="34" charset="0"/>
            </a:endParaRPr>
          </a:p>
        </p:txBody>
      </p:sp>
      <p:sp>
        <p:nvSpPr>
          <p:cNvPr id="14339" name="Line 3"/>
          <p:cNvSpPr>
            <a:spLocks noChangeShapeType="1"/>
          </p:cNvSpPr>
          <p:nvPr/>
        </p:nvSpPr>
        <p:spPr bwMode="auto">
          <a:xfrm>
            <a:off x="6261100"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0" name="Line 4"/>
          <p:cNvSpPr>
            <a:spLocks noChangeShapeType="1"/>
          </p:cNvSpPr>
          <p:nvPr/>
        </p:nvSpPr>
        <p:spPr bwMode="auto">
          <a:xfrm>
            <a:off x="6013450"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1" name="Line 5"/>
          <p:cNvSpPr>
            <a:spLocks noChangeShapeType="1"/>
          </p:cNvSpPr>
          <p:nvPr/>
        </p:nvSpPr>
        <p:spPr bwMode="auto">
          <a:xfrm>
            <a:off x="579913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2" name="Line 6"/>
          <p:cNvSpPr>
            <a:spLocks noChangeShapeType="1"/>
          </p:cNvSpPr>
          <p:nvPr/>
        </p:nvSpPr>
        <p:spPr bwMode="auto">
          <a:xfrm>
            <a:off x="5353050"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3" name="Line 7"/>
          <p:cNvSpPr>
            <a:spLocks noChangeShapeType="1"/>
          </p:cNvSpPr>
          <p:nvPr/>
        </p:nvSpPr>
        <p:spPr bwMode="auto">
          <a:xfrm>
            <a:off x="556736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4" name="Line 8"/>
          <p:cNvSpPr>
            <a:spLocks noChangeShapeType="1"/>
          </p:cNvSpPr>
          <p:nvPr/>
        </p:nvSpPr>
        <p:spPr bwMode="auto">
          <a:xfrm>
            <a:off x="4675188"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5" name="Line 9"/>
          <p:cNvSpPr>
            <a:spLocks noChangeShapeType="1"/>
          </p:cNvSpPr>
          <p:nvPr/>
        </p:nvSpPr>
        <p:spPr bwMode="auto">
          <a:xfrm>
            <a:off x="490061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6" name="Line 10"/>
          <p:cNvSpPr>
            <a:spLocks noChangeShapeType="1"/>
          </p:cNvSpPr>
          <p:nvPr/>
        </p:nvSpPr>
        <p:spPr bwMode="auto">
          <a:xfrm>
            <a:off x="513238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7" name="Line 11"/>
          <p:cNvSpPr>
            <a:spLocks noChangeShapeType="1"/>
          </p:cNvSpPr>
          <p:nvPr/>
        </p:nvSpPr>
        <p:spPr bwMode="auto">
          <a:xfrm>
            <a:off x="3997325"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8" name="Line 12"/>
          <p:cNvSpPr>
            <a:spLocks noChangeShapeType="1"/>
          </p:cNvSpPr>
          <p:nvPr/>
        </p:nvSpPr>
        <p:spPr bwMode="auto">
          <a:xfrm>
            <a:off x="421798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49" name="Line 13"/>
          <p:cNvSpPr>
            <a:spLocks noChangeShapeType="1"/>
          </p:cNvSpPr>
          <p:nvPr/>
        </p:nvSpPr>
        <p:spPr bwMode="auto">
          <a:xfrm>
            <a:off x="444976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0" name="Line 14"/>
          <p:cNvSpPr>
            <a:spLocks noChangeShapeType="1"/>
          </p:cNvSpPr>
          <p:nvPr/>
        </p:nvSpPr>
        <p:spPr bwMode="auto">
          <a:xfrm>
            <a:off x="3767138"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1" name="Line 15"/>
          <p:cNvSpPr>
            <a:spLocks noChangeShapeType="1"/>
          </p:cNvSpPr>
          <p:nvPr/>
        </p:nvSpPr>
        <p:spPr bwMode="auto">
          <a:xfrm>
            <a:off x="3314700"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2" name="Line 16"/>
          <p:cNvSpPr>
            <a:spLocks noChangeShapeType="1"/>
          </p:cNvSpPr>
          <p:nvPr/>
        </p:nvSpPr>
        <p:spPr bwMode="auto">
          <a:xfrm>
            <a:off x="3535363"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3" name="Line 17"/>
          <p:cNvSpPr>
            <a:spLocks noChangeShapeType="1"/>
          </p:cNvSpPr>
          <p:nvPr/>
        </p:nvSpPr>
        <p:spPr bwMode="auto">
          <a:xfrm>
            <a:off x="286861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4" name="Line 18"/>
          <p:cNvSpPr>
            <a:spLocks noChangeShapeType="1"/>
          </p:cNvSpPr>
          <p:nvPr/>
        </p:nvSpPr>
        <p:spPr bwMode="auto">
          <a:xfrm>
            <a:off x="3089275"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5" name="Line 19"/>
          <p:cNvSpPr>
            <a:spLocks noChangeShapeType="1"/>
          </p:cNvSpPr>
          <p:nvPr/>
        </p:nvSpPr>
        <p:spPr bwMode="auto">
          <a:xfrm>
            <a:off x="172243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6" name="Line 20"/>
          <p:cNvSpPr>
            <a:spLocks noChangeShapeType="1"/>
          </p:cNvSpPr>
          <p:nvPr/>
        </p:nvSpPr>
        <p:spPr bwMode="auto">
          <a:xfrm>
            <a:off x="2406650"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7" name="Line 21"/>
          <p:cNvSpPr>
            <a:spLocks noChangeShapeType="1"/>
          </p:cNvSpPr>
          <p:nvPr/>
        </p:nvSpPr>
        <p:spPr bwMode="auto">
          <a:xfrm>
            <a:off x="2649538"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8" name="Line 22"/>
          <p:cNvSpPr>
            <a:spLocks noChangeShapeType="1"/>
          </p:cNvSpPr>
          <p:nvPr/>
        </p:nvSpPr>
        <p:spPr bwMode="auto">
          <a:xfrm>
            <a:off x="2185988"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59" name="Line 23"/>
          <p:cNvSpPr>
            <a:spLocks noChangeShapeType="1"/>
          </p:cNvSpPr>
          <p:nvPr/>
        </p:nvSpPr>
        <p:spPr bwMode="auto">
          <a:xfrm>
            <a:off x="1949450"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60" name="Line 24"/>
          <p:cNvSpPr>
            <a:spLocks noChangeShapeType="1"/>
          </p:cNvSpPr>
          <p:nvPr/>
        </p:nvSpPr>
        <p:spPr bwMode="auto">
          <a:xfrm>
            <a:off x="1503363" y="511202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61" name="Line 25"/>
          <p:cNvSpPr>
            <a:spLocks noChangeShapeType="1"/>
          </p:cNvSpPr>
          <p:nvPr/>
        </p:nvSpPr>
        <p:spPr bwMode="auto">
          <a:xfrm flipV="1">
            <a:off x="6256338" y="5037410"/>
            <a:ext cx="0" cy="698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62" name="Line 27"/>
          <p:cNvSpPr>
            <a:spLocks noChangeShapeType="1"/>
          </p:cNvSpPr>
          <p:nvPr/>
        </p:nvSpPr>
        <p:spPr bwMode="auto">
          <a:xfrm flipV="1">
            <a:off x="5710238" y="6612210"/>
            <a:ext cx="0" cy="57150"/>
          </a:xfrm>
          <a:prstGeom prst="line">
            <a:avLst/>
          </a:prstGeom>
          <a:noFill/>
          <a:ln w="12700">
            <a:solidFill>
              <a:srgbClr val="000000"/>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fr-BE"/>
          </a:p>
        </p:txBody>
      </p:sp>
      <p:sp>
        <p:nvSpPr>
          <p:cNvPr id="14363" name="Line 29"/>
          <p:cNvSpPr>
            <a:spLocks noChangeShapeType="1"/>
          </p:cNvSpPr>
          <p:nvPr/>
        </p:nvSpPr>
        <p:spPr bwMode="auto">
          <a:xfrm>
            <a:off x="6684963"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14364" name="Line 30"/>
          <p:cNvSpPr>
            <a:spLocks noChangeShapeType="1"/>
          </p:cNvSpPr>
          <p:nvPr/>
        </p:nvSpPr>
        <p:spPr bwMode="auto">
          <a:xfrm>
            <a:off x="6464300" y="5118373"/>
            <a:ext cx="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BE"/>
          </a:p>
        </p:txBody>
      </p:sp>
      <p:sp>
        <p:nvSpPr>
          <p:cNvPr id="34" name="Rectangle 32"/>
          <p:cNvSpPr>
            <a:spLocks noChangeArrowheads="1"/>
          </p:cNvSpPr>
          <p:nvPr/>
        </p:nvSpPr>
        <p:spPr bwMode="auto">
          <a:xfrm>
            <a:off x="395536" y="2014810"/>
            <a:ext cx="217239" cy="3103563"/>
          </a:xfrm>
          <a:prstGeom prst="rect">
            <a:avLst/>
          </a:prstGeom>
          <a:solidFill>
            <a:srgbClr val="006600"/>
          </a:solidFill>
          <a:ln w="127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nl-NL"/>
          </a:p>
        </p:txBody>
      </p:sp>
      <p:sp>
        <p:nvSpPr>
          <p:cNvPr id="35" name="Rectangle 33"/>
          <p:cNvSpPr>
            <a:spLocks noChangeArrowheads="1"/>
          </p:cNvSpPr>
          <p:nvPr/>
        </p:nvSpPr>
        <p:spPr bwMode="auto">
          <a:xfrm>
            <a:off x="4158139" y="1432704"/>
            <a:ext cx="180813" cy="3678475"/>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endParaRPr lang="nl-NL"/>
          </a:p>
        </p:txBody>
      </p:sp>
      <p:sp>
        <p:nvSpPr>
          <p:cNvPr id="36" name="Rectangle 34"/>
          <p:cNvSpPr>
            <a:spLocks noChangeArrowheads="1"/>
          </p:cNvSpPr>
          <p:nvPr/>
        </p:nvSpPr>
        <p:spPr bwMode="auto">
          <a:xfrm>
            <a:off x="7380312" y="4737373"/>
            <a:ext cx="1365238"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rPr>
              <a:t>Cyst</a:t>
            </a:r>
            <a:endParaRPr lang="fr-FR" sz="2000" dirty="0">
              <a:solidFill>
                <a:schemeClr val="tx1"/>
              </a:solidFill>
            </a:endParaRPr>
          </a:p>
        </p:txBody>
      </p:sp>
      <p:sp>
        <p:nvSpPr>
          <p:cNvPr id="37" name="Rectangle 35"/>
          <p:cNvSpPr>
            <a:spLocks noChangeArrowheads="1"/>
          </p:cNvSpPr>
          <p:nvPr/>
        </p:nvSpPr>
        <p:spPr bwMode="auto">
          <a:xfrm>
            <a:off x="7380312" y="3794398"/>
            <a:ext cx="1447800"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rPr>
              <a:t>Functionnal</a:t>
            </a:r>
            <a:endParaRPr lang="fr-FR" sz="2000" dirty="0">
              <a:solidFill>
                <a:schemeClr val="tx1"/>
              </a:solidFill>
            </a:endParaRPr>
          </a:p>
        </p:txBody>
      </p:sp>
      <p:sp>
        <p:nvSpPr>
          <p:cNvPr id="38" name="Rectangle 38"/>
          <p:cNvSpPr>
            <a:spLocks noChangeArrowheads="1"/>
          </p:cNvSpPr>
          <p:nvPr/>
        </p:nvSpPr>
        <p:spPr bwMode="auto">
          <a:xfrm>
            <a:off x="2051720" y="4669636"/>
            <a:ext cx="2106419" cy="432544"/>
          </a:xfrm>
          <a:prstGeom prst="rect">
            <a:avLst/>
          </a:prstGeom>
          <a:solidFill>
            <a:srgbClr val="FFFF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tx1"/>
                </a:solidFill>
              </a:rPr>
              <a:t>Functionnal</a:t>
            </a:r>
            <a:endParaRPr lang="fr-FR" sz="2000" dirty="0">
              <a:solidFill>
                <a:schemeClr val="tx1"/>
              </a:solidFill>
            </a:endParaRPr>
          </a:p>
        </p:txBody>
      </p:sp>
      <p:sp>
        <p:nvSpPr>
          <p:cNvPr id="39" name="Rectangle 39"/>
          <p:cNvSpPr>
            <a:spLocks noChangeArrowheads="1"/>
          </p:cNvSpPr>
          <p:nvPr/>
        </p:nvSpPr>
        <p:spPr bwMode="auto">
          <a:xfrm>
            <a:off x="612774" y="4678635"/>
            <a:ext cx="1438946" cy="40163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rPr>
              <a:t>Physiological</a:t>
            </a:r>
            <a:r>
              <a:rPr lang="fr-FR" sz="2000" dirty="0" smtClean="0">
                <a:solidFill>
                  <a:schemeClr val="tx1"/>
                </a:solidFill>
              </a:rPr>
              <a:t> </a:t>
            </a:r>
            <a:endParaRPr lang="fr-FR" sz="2000" dirty="0">
              <a:solidFill>
                <a:schemeClr val="tx1"/>
              </a:solidFill>
            </a:endParaRPr>
          </a:p>
        </p:txBody>
      </p:sp>
      <p:sp>
        <p:nvSpPr>
          <p:cNvPr id="40" name="Rectangle 40"/>
          <p:cNvSpPr>
            <a:spLocks noChangeArrowheads="1"/>
          </p:cNvSpPr>
          <p:nvPr/>
        </p:nvSpPr>
        <p:spPr bwMode="auto">
          <a:xfrm>
            <a:off x="7380312" y="4248423"/>
            <a:ext cx="1150938"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defRPr/>
            </a:pPr>
            <a:r>
              <a:rPr lang="fr-FR" sz="2000" dirty="0" err="1" smtClean="0">
                <a:solidFill>
                  <a:schemeClr val="tx1"/>
                </a:solidFill>
              </a:rPr>
              <a:t>Pyometra</a:t>
            </a:r>
            <a:endParaRPr lang="fr-FR" sz="2000" dirty="0">
              <a:solidFill>
                <a:schemeClr val="tx1"/>
              </a:solidFill>
            </a:endParaRPr>
          </a:p>
        </p:txBody>
      </p:sp>
      <p:sp>
        <p:nvSpPr>
          <p:cNvPr id="41" name="Rectangle 41"/>
          <p:cNvSpPr>
            <a:spLocks noChangeArrowheads="1"/>
          </p:cNvSpPr>
          <p:nvPr/>
        </p:nvSpPr>
        <p:spPr bwMode="auto">
          <a:xfrm>
            <a:off x="612775" y="2014810"/>
            <a:ext cx="3530600" cy="503238"/>
          </a:xfrm>
          <a:prstGeom prst="rect">
            <a:avLst/>
          </a:prstGeom>
          <a:solidFill>
            <a:schemeClr val="accent6">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defRPr/>
            </a:pPr>
            <a:r>
              <a:rPr lang="fr-FR" sz="2000" dirty="0" err="1" smtClean="0">
                <a:latin typeface="Arial Narrow" pitchFamily="34" charset="0"/>
              </a:rPr>
              <a:t>Waiting</a:t>
            </a:r>
            <a:r>
              <a:rPr lang="fr-FR" sz="2000" dirty="0" smtClean="0">
                <a:latin typeface="Arial Narrow" pitchFamily="34" charset="0"/>
              </a:rPr>
              <a:t> </a:t>
            </a:r>
            <a:r>
              <a:rPr lang="fr-FR" sz="2000" dirty="0" err="1" smtClean="0">
                <a:latin typeface="Arial Narrow" pitchFamily="34" charset="0"/>
              </a:rPr>
              <a:t>period</a:t>
            </a:r>
            <a:r>
              <a:rPr lang="fr-FR" sz="2000" dirty="0" smtClean="0">
                <a:latin typeface="Arial Narrow" pitchFamily="34" charset="0"/>
              </a:rPr>
              <a:t> (WP) : </a:t>
            </a:r>
            <a:r>
              <a:rPr lang="fr-FR" sz="2000" dirty="0">
                <a:latin typeface="Arial Narrow" pitchFamily="34" charset="0"/>
              </a:rPr>
              <a:t>50 – 60 d ?</a:t>
            </a:r>
          </a:p>
        </p:txBody>
      </p:sp>
      <p:sp>
        <p:nvSpPr>
          <p:cNvPr id="42" name="Rectangle 47"/>
          <p:cNvSpPr>
            <a:spLocks noChangeArrowheads="1"/>
          </p:cNvSpPr>
          <p:nvPr/>
        </p:nvSpPr>
        <p:spPr bwMode="auto">
          <a:xfrm>
            <a:off x="107504" y="5613673"/>
            <a:ext cx="2156271"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err="1" smtClean="0">
                <a:solidFill>
                  <a:schemeClr val="tx1"/>
                </a:solidFill>
              </a:rPr>
              <a:t>Until</a:t>
            </a:r>
            <a:r>
              <a:rPr lang="fr-FR" altLang="fr-FR" sz="2000" dirty="0" smtClean="0">
                <a:solidFill>
                  <a:schemeClr val="tx1"/>
                </a:solidFill>
              </a:rPr>
              <a:t> d15-20</a:t>
            </a:r>
          </a:p>
          <a:p>
            <a:pPr>
              <a:spcBef>
                <a:spcPct val="0"/>
              </a:spcBef>
              <a:buClrTx/>
              <a:buFontTx/>
              <a:buNone/>
            </a:pPr>
            <a:r>
              <a:rPr lang="fr-FR" altLang="fr-FR" sz="2000" dirty="0" smtClean="0">
                <a:solidFill>
                  <a:schemeClr val="tx1"/>
                </a:solidFill>
              </a:rPr>
              <a:t>No </a:t>
            </a:r>
            <a:r>
              <a:rPr lang="fr-FR" altLang="fr-FR" sz="2000" dirty="0" err="1" smtClean="0">
                <a:solidFill>
                  <a:schemeClr val="tx1"/>
                </a:solidFill>
              </a:rPr>
              <a:t>answer</a:t>
            </a:r>
            <a:r>
              <a:rPr lang="fr-FR" altLang="fr-FR" sz="2000" dirty="0" smtClean="0">
                <a:solidFill>
                  <a:schemeClr val="tx1"/>
                </a:solidFill>
              </a:rPr>
              <a:t> to GnRH</a:t>
            </a:r>
            <a:endParaRPr lang="fr-FR" altLang="fr-FR" sz="2000" dirty="0">
              <a:solidFill>
                <a:schemeClr val="tx1"/>
              </a:solidFill>
            </a:endParaRPr>
          </a:p>
        </p:txBody>
      </p:sp>
      <p:sp>
        <p:nvSpPr>
          <p:cNvPr id="43" name="Rectangle 49"/>
          <p:cNvSpPr>
            <a:spLocks noChangeArrowheads="1"/>
          </p:cNvSpPr>
          <p:nvPr/>
        </p:nvSpPr>
        <p:spPr bwMode="auto">
          <a:xfrm>
            <a:off x="2413000" y="5615260"/>
            <a:ext cx="2482850"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smtClean="0">
                <a:solidFill>
                  <a:schemeClr val="tx1"/>
                </a:solidFill>
              </a:rPr>
              <a:t>No </a:t>
            </a:r>
            <a:r>
              <a:rPr lang="fr-FR" altLang="fr-FR" sz="2000" dirty="0" err="1" smtClean="0">
                <a:solidFill>
                  <a:schemeClr val="tx1"/>
                </a:solidFill>
              </a:rPr>
              <a:t>regular</a:t>
            </a:r>
            <a:r>
              <a:rPr lang="fr-FR" altLang="fr-FR" sz="2000" dirty="0" smtClean="0">
                <a:solidFill>
                  <a:schemeClr val="tx1"/>
                </a:solidFill>
              </a:rPr>
              <a:t> </a:t>
            </a:r>
            <a:r>
              <a:rPr lang="fr-FR" altLang="fr-FR" sz="2000" dirty="0" err="1" smtClean="0">
                <a:solidFill>
                  <a:schemeClr val="tx1"/>
                </a:solidFill>
              </a:rPr>
              <a:t>follicular</a:t>
            </a:r>
            <a:r>
              <a:rPr lang="fr-FR" altLang="fr-FR" sz="2000" dirty="0" smtClean="0">
                <a:solidFill>
                  <a:schemeClr val="tx1"/>
                </a:solidFill>
              </a:rPr>
              <a:t> </a:t>
            </a:r>
            <a:r>
              <a:rPr lang="fr-FR" altLang="fr-FR" sz="2000" dirty="0" err="1" smtClean="0">
                <a:solidFill>
                  <a:schemeClr val="tx1"/>
                </a:solidFill>
              </a:rPr>
              <a:t>growth</a:t>
            </a:r>
            <a:r>
              <a:rPr lang="fr-FR" altLang="fr-FR" sz="2000" dirty="0" smtClean="0">
                <a:solidFill>
                  <a:schemeClr val="tx1"/>
                </a:solidFill>
              </a:rPr>
              <a:t> </a:t>
            </a:r>
            <a:r>
              <a:rPr lang="fr-FR" altLang="fr-FR" sz="2000" dirty="0" err="1" smtClean="0">
                <a:solidFill>
                  <a:schemeClr val="tx1"/>
                </a:solidFill>
              </a:rPr>
              <a:t>with</a:t>
            </a:r>
            <a:r>
              <a:rPr lang="fr-FR" altLang="fr-FR" sz="2000" dirty="0" smtClean="0">
                <a:solidFill>
                  <a:schemeClr val="tx1"/>
                </a:solidFill>
              </a:rPr>
              <a:t> ovulation and CL</a:t>
            </a:r>
            <a:endParaRPr lang="fr-FR" altLang="fr-FR" sz="2000" dirty="0">
              <a:solidFill>
                <a:schemeClr val="tx1"/>
              </a:solidFill>
            </a:endParaRPr>
          </a:p>
        </p:txBody>
      </p:sp>
      <p:sp>
        <p:nvSpPr>
          <p:cNvPr id="44" name="Rectangle 51"/>
          <p:cNvSpPr>
            <a:spLocks noChangeArrowheads="1"/>
          </p:cNvSpPr>
          <p:nvPr/>
        </p:nvSpPr>
        <p:spPr bwMode="auto">
          <a:xfrm>
            <a:off x="2051720" y="2613298"/>
            <a:ext cx="2056731"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smtClean="0">
                <a:solidFill>
                  <a:schemeClr val="tx1"/>
                </a:solidFill>
              </a:rPr>
              <a:t>No </a:t>
            </a:r>
            <a:r>
              <a:rPr lang="fr-FR" altLang="fr-FR" sz="2000" dirty="0" err="1" smtClean="0">
                <a:solidFill>
                  <a:schemeClr val="tx1"/>
                </a:solidFill>
              </a:rPr>
              <a:t>estrus</a:t>
            </a:r>
            <a:r>
              <a:rPr lang="fr-FR" altLang="fr-FR" sz="2000" dirty="0" smtClean="0">
                <a:solidFill>
                  <a:schemeClr val="tx1"/>
                </a:solidFill>
              </a:rPr>
              <a:t> </a:t>
            </a:r>
            <a:r>
              <a:rPr lang="fr-FR" altLang="fr-FR" sz="2000" dirty="0" err="1" smtClean="0">
                <a:solidFill>
                  <a:schemeClr val="tx1"/>
                </a:solidFill>
              </a:rPr>
              <a:t>detected</a:t>
            </a:r>
            <a:r>
              <a:rPr lang="fr-FR" altLang="fr-FR" sz="2000" dirty="0" smtClean="0">
                <a:solidFill>
                  <a:schemeClr val="tx1"/>
                </a:solidFill>
              </a:rPr>
              <a:t> by the </a:t>
            </a:r>
            <a:r>
              <a:rPr lang="fr-FR" altLang="fr-FR" sz="2000" dirty="0" err="1" smtClean="0">
                <a:solidFill>
                  <a:schemeClr val="tx1"/>
                </a:solidFill>
              </a:rPr>
              <a:t>farmer</a:t>
            </a:r>
            <a:endParaRPr lang="fr-FR" altLang="fr-FR" sz="2000" dirty="0">
              <a:solidFill>
                <a:schemeClr val="tx1"/>
              </a:solidFill>
            </a:endParaRPr>
          </a:p>
        </p:txBody>
      </p:sp>
      <p:sp>
        <p:nvSpPr>
          <p:cNvPr id="45" name="Line 52"/>
          <p:cNvSpPr>
            <a:spLocks noChangeShapeType="1"/>
          </p:cNvSpPr>
          <p:nvPr/>
        </p:nvSpPr>
        <p:spPr bwMode="auto">
          <a:xfrm>
            <a:off x="1112838" y="5094560"/>
            <a:ext cx="0" cy="5191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46" name="Line 53"/>
          <p:cNvSpPr>
            <a:spLocks noChangeShapeType="1"/>
          </p:cNvSpPr>
          <p:nvPr/>
        </p:nvSpPr>
        <p:spPr bwMode="auto">
          <a:xfrm>
            <a:off x="3060700" y="503899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47" name="Line 54"/>
          <p:cNvSpPr>
            <a:spLocks noChangeShapeType="1"/>
          </p:cNvSpPr>
          <p:nvPr/>
        </p:nvSpPr>
        <p:spPr bwMode="auto">
          <a:xfrm>
            <a:off x="468313" y="5110435"/>
            <a:ext cx="6264275" cy="0"/>
          </a:xfrm>
          <a:prstGeom prst="line">
            <a:avLst/>
          </a:prstGeom>
          <a:noFill/>
          <a:ln w="9525">
            <a:solidFill>
              <a:schemeClr val="tx1"/>
            </a:solidFill>
            <a:round/>
            <a:headEnd/>
            <a:tailEnd/>
          </a:ln>
          <a:effectLst>
            <a:prstShdw prst="shdw17" dist="17961" dir="2700000">
              <a:schemeClr val="bg1">
                <a:gamma/>
                <a:shade val="60000"/>
                <a:invGamma/>
              </a:schemeClr>
            </a:prstShdw>
          </a:effectLst>
        </p:spPr>
        <p:txBody>
          <a:bodyPr/>
          <a:lstStyle/>
          <a:p>
            <a:pPr eaLnBrk="1" hangingPunct="1">
              <a:defRPr/>
            </a:pPr>
            <a:endParaRPr lang="fr-FR" sz="1800">
              <a:latin typeface="Arial" charset="0"/>
            </a:endParaRPr>
          </a:p>
        </p:txBody>
      </p:sp>
      <p:sp>
        <p:nvSpPr>
          <p:cNvPr id="48" name="Rectangle 38"/>
          <p:cNvSpPr>
            <a:spLocks noChangeArrowheads="1"/>
          </p:cNvSpPr>
          <p:nvPr/>
        </p:nvSpPr>
        <p:spPr bwMode="auto">
          <a:xfrm>
            <a:off x="4356770" y="4678635"/>
            <a:ext cx="2303462" cy="381000"/>
          </a:xfrm>
          <a:prstGeom prst="rect">
            <a:avLst/>
          </a:prstGeom>
          <a:solidFill>
            <a:srgbClr val="FF33CC"/>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tx1"/>
                </a:solidFill>
              </a:rPr>
              <a:t>Pathological</a:t>
            </a:r>
            <a:endParaRPr lang="fr-FR" sz="2000" dirty="0">
              <a:solidFill>
                <a:schemeClr val="tx1"/>
              </a:solidFill>
            </a:endParaRPr>
          </a:p>
        </p:txBody>
      </p:sp>
      <p:sp>
        <p:nvSpPr>
          <p:cNvPr id="50" name="Rectangle 37"/>
          <p:cNvSpPr>
            <a:spLocks noChangeArrowheads="1"/>
          </p:cNvSpPr>
          <p:nvPr/>
        </p:nvSpPr>
        <p:spPr bwMode="auto">
          <a:xfrm>
            <a:off x="2051720" y="3578051"/>
            <a:ext cx="2088232" cy="381000"/>
          </a:xfrm>
          <a:prstGeom prst="rect">
            <a:avLst/>
          </a:prstGeom>
          <a:solidFill>
            <a:srgbClr val="0066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bg2"/>
                </a:solidFill>
              </a:rPr>
              <a:t>Detection</a:t>
            </a:r>
            <a:r>
              <a:rPr lang="fr-FR" sz="2000" dirty="0" smtClean="0">
                <a:solidFill>
                  <a:schemeClr val="bg2"/>
                </a:solidFill>
              </a:rPr>
              <a:t> </a:t>
            </a:r>
            <a:endParaRPr lang="fr-FR" sz="2000" dirty="0">
              <a:solidFill>
                <a:schemeClr val="bg2"/>
              </a:solidFill>
            </a:endParaRPr>
          </a:p>
        </p:txBody>
      </p:sp>
      <p:sp>
        <p:nvSpPr>
          <p:cNvPr id="51" name="Rectangle 37"/>
          <p:cNvSpPr>
            <a:spLocks noChangeArrowheads="1"/>
          </p:cNvSpPr>
          <p:nvPr/>
        </p:nvSpPr>
        <p:spPr bwMode="auto">
          <a:xfrm>
            <a:off x="4356769" y="3578051"/>
            <a:ext cx="2303463" cy="381000"/>
          </a:xfrm>
          <a:prstGeom prst="rect">
            <a:avLst/>
          </a:prstGeom>
          <a:solidFill>
            <a:srgbClr val="0066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err="1" smtClean="0">
                <a:solidFill>
                  <a:schemeClr val="bg2"/>
                </a:solidFill>
              </a:rPr>
              <a:t>Detection</a:t>
            </a:r>
            <a:r>
              <a:rPr lang="fr-FR" sz="2000" dirty="0" smtClean="0">
                <a:solidFill>
                  <a:schemeClr val="bg2"/>
                </a:solidFill>
              </a:rPr>
              <a:t> </a:t>
            </a:r>
            <a:endParaRPr lang="fr-FR" sz="2000" dirty="0">
              <a:solidFill>
                <a:schemeClr val="bg2"/>
              </a:solidFill>
            </a:endParaRPr>
          </a:p>
        </p:txBody>
      </p:sp>
      <p:sp>
        <p:nvSpPr>
          <p:cNvPr id="53" name="Rectangle 37"/>
          <p:cNvSpPr>
            <a:spLocks noChangeArrowheads="1"/>
          </p:cNvSpPr>
          <p:nvPr/>
        </p:nvSpPr>
        <p:spPr bwMode="auto">
          <a:xfrm>
            <a:off x="2051720" y="4010099"/>
            <a:ext cx="2106420" cy="381000"/>
          </a:xfrm>
          <a:prstGeom prst="rect">
            <a:avLst/>
          </a:prstGeom>
          <a:solidFill>
            <a:srgbClr val="0099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a:solidFill>
                  <a:schemeClr val="bg2"/>
                </a:solidFill>
              </a:rPr>
              <a:t>Manifestation  </a:t>
            </a:r>
          </a:p>
        </p:txBody>
      </p:sp>
      <p:sp>
        <p:nvSpPr>
          <p:cNvPr id="54" name="Rectangle 37"/>
          <p:cNvSpPr>
            <a:spLocks noChangeArrowheads="1"/>
          </p:cNvSpPr>
          <p:nvPr/>
        </p:nvSpPr>
        <p:spPr bwMode="auto">
          <a:xfrm>
            <a:off x="4356769" y="4010099"/>
            <a:ext cx="2303463" cy="381000"/>
          </a:xfrm>
          <a:prstGeom prst="rect">
            <a:avLst/>
          </a:prstGeom>
          <a:solidFill>
            <a:srgbClr val="0099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wrap="none" anchor="ctr"/>
          <a:lstStyle/>
          <a:p>
            <a:pPr algn="ctr">
              <a:defRPr/>
            </a:pPr>
            <a:r>
              <a:rPr lang="fr-FR" sz="2000" dirty="0">
                <a:solidFill>
                  <a:schemeClr val="bg2"/>
                </a:solidFill>
              </a:rPr>
              <a:t>Manifestation  </a:t>
            </a:r>
          </a:p>
        </p:txBody>
      </p:sp>
      <p:sp>
        <p:nvSpPr>
          <p:cNvPr id="55" name="Line 56"/>
          <p:cNvSpPr>
            <a:spLocks noChangeShapeType="1"/>
          </p:cNvSpPr>
          <p:nvPr/>
        </p:nvSpPr>
        <p:spPr bwMode="auto">
          <a:xfrm flipH="1" flipV="1">
            <a:off x="2868613" y="3321323"/>
            <a:ext cx="0" cy="257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grpSp>
        <p:nvGrpSpPr>
          <p:cNvPr id="56" name="Group 80"/>
          <p:cNvGrpSpPr>
            <a:grpSpLocks/>
          </p:cNvGrpSpPr>
          <p:nvPr/>
        </p:nvGrpSpPr>
        <p:grpSpPr bwMode="auto">
          <a:xfrm>
            <a:off x="6659563" y="3959498"/>
            <a:ext cx="720725" cy="1079500"/>
            <a:chOff x="4059" y="1979"/>
            <a:chExt cx="454" cy="680"/>
          </a:xfrm>
        </p:grpSpPr>
        <p:sp>
          <p:nvSpPr>
            <p:cNvPr id="14424" name="Line 55"/>
            <p:cNvSpPr>
              <a:spLocks noChangeShapeType="1"/>
            </p:cNvSpPr>
            <p:nvPr/>
          </p:nvSpPr>
          <p:spPr bwMode="auto">
            <a:xfrm>
              <a:off x="4059" y="2523"/>
              <a:ext cx="27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4425" name="Line 55"/>
            <p:cNvSpPr>
              <a:spLocks noChangeShapeType="1"/>
            </p:cNvSpPr>
            <p:nvPr/>
          </p:nvSpPr>
          <p:spPr bwMode="auto">
            <a:xfrm flipV="1">
              <a:off x="4332" y="1979"/>
              <a:ext cx="0" cy="6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4426" name="Line 56"/>
            <p:cNvSpPr>
              <a:spLocks noChangeShapeType="1"/>
            </p:cNvSpPr>
            <p:nvPr/>
          </p:nvSpPr>
          <p:spPr bwMode="auto">
            <a:xfrm flipV="1">
              <a:off x="4332" y="2659"/>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4427" name="Line 56"/>
            <p:cNvSpPr>
              <a:spLocks noChangeShapeType="1"/>
            </p:cNvSpPr>
            <p:nvPr/>
          </p:nvSpPr>
          <p:spPr bwMode="auto">
            <a:xfrm flipV="1">
              <a:off x="4332" y="2296"/>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4428" name="Line 56"/>
            <p:cNvSpPr>
              <a:spLocks noChangeShapeType="1"/>
            </p:cNvSpPr>
            <p:nvPr/>
          </p:nvSpPr>
          <p:spPr bwMode="auto">
            <a:xfrm flipV="1">
              <a:off x="4332" y="1979"/>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grpSp>
      <p:sp>
        <p:nvSpPr>
          <p:cNvPr id="62" name="Rectangle 51"/>
          <p:cNvSpPr>
            <a:spLocks noChangeArrowheads="1"/>
          </p:cNvSpPr>
          <p:nvPr/>
        </p:nvSpPr>
        <p:spPr bwMode="auto">
          <a:xfrm>
            <a:off x="684213" y="2619648"/>
            <a:ext cx="1265237"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smtClean="0">
                <a:solidFill>
                  <a:schemeClr val="tx1"/>
                </a:solidFill>
              </a:rPr>
              <a:t>No </a:t>
            </a:r>
            <a:r>
              <a:rPr lang="fr-FR" altLang="fr-FR" sz="2000" dirty="0" err="1" smtClean="0">
                <a:solidFill>
                  <a:schemeClr val="tx1"/>
                </a:solidFill>
              </a:rPr>
              <a:t>estrus</a:t>
            </a:r>
            <a:r>
              <a:rPr lang="fr-FR" altLang="fr-FR" sz="2000" dirty="0" smtClean="0">
                <a:solidFill>
                  <a:schemeClr val="tx1"/>
                </a:solidFill>
              </a:rPr>
              <a:t> </a:t>
            </a:r>
            <a:r>
              <a:rPr lang="fr-FR" altLang="fr-FR" sz="2000" dirty="0" err="1" smtClean="0">
                <a:solidFill>
                  <a:schemeClr val="tx1"/>
                </a:solidFill>
              </a:rPr>
              <a:t>signs</a:t>
            </a:r>
            <a:endParaRPr lang="fr-FR" altLang="fr-FR" sz="2000" dirty="0">
              <a:solidFill>
                <a:schemeClr val="tx1"/>
              </a:solidFill>
            </a:endParaRPr>
          </a:p>
        </p:txBody>
      </p:sp>
      <p:sp>
        <p:nvSpPr>
          <p:cNvPr id="64" name="Rectangle 34"/>
          <p:cNvSpPr>
            <a:spLocks noChangeArrowheads="1"/>
          </p:cNvSpPr>
          <p:nvPr/>
        </p:nvSpPr>
        <p:spPr bwMode="auto">
          <a:xfrm>
            <a:off x="4428282" y="1443786"/>
            <a:ext cx="2159942" cy="467519"/>
          </a:xfrm>
          <a:prstGeom prst="rect">
            <a:avLst/>
          </a:prstGeom>
          <a:solidFill>
            <a:srgbClr val="FF0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none" anchor="ctr"/>
          <a:lstStyle/>
          <a:p>
            <a:pPr algn="ctr">
              <a:defRPr/>
            </a:pPr>
            <a:r>
              <a:rPr lang="fr-FR" sz="2600" dirty="0" err="1" smtClean="0">
                <a:solidFill>
                  <a:schemeClr val="bg1"/>
                </a:solidFill>
              </a:rPr>
              <a:t>Abnormal</a:t>
            </a:r>
            <a:endParaRPr lang="fr-FR" sz="2600" dirty="0">
              <a:solidFill>
                <a:schemeClr val="bg1"/>
              </a:solidFill>
            </a:endParaRPr>
          </a:p>
        </p:txBody>
      </p:sp>
      <p:sp>
        <p:nvSpPr>
          <p:cNvPr id="65" name="Rectangle 34"/>
          <p:cNvSpPr>
            <a:spLocks noChangeArrowheads="1"/>
          </p:cNvSpPr>
          <p:nvPr/>
        </p:nvSpPr>
        <p:spPr bwMode="auto">
          <a:xfrm>
            <a:off x="2433003" y="1408068"/>
            <a:ext cx="1655763" cy="50323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none" anchor="ctr"/>
          <a:lstStyle/>
          <a:p>
            <a:pPr>
              <a:defRPr/>
            </a:pPr>
            <a:r>
              <a:rPr lang="fr-FR" sz="2600" dirty="0">
                <a:solidFill>
                  <a:schemeClr val="bg1"/>
                </a:solidFill>
              </a:rPr>
              <a:t>«  Normal »</a:t>
            </a:r>
          </a:p>
        </p:txBody>
      </p:sp>
      <p:sp>
        <p:nvSpPr>
          <p:cNvPr id="67" name="Rectangle 50"/>
          <p:cNvSpPr>
            <a:spLocks noChangeArrowheads="1"/>
          </p:cNvSpPr>
          <p:nvPr/>
        </p:nvSpPr>
        <p:spPr bwMode="auto">
          <a:xfrm>
            <a:off x="5064125" y="5615260"/>
            <a:ext cx="2482850"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spcBef>
                <a:spcPct val="0"/>
              </a:spcBef>
              <a:buClrTx/>
              <a:buFontTx/>
              <a:buNone/>
            </a:pPr>
            <a:r>
              <a:rPr lang="fr-FR" altLang="fr-FR" sz="2000" dirty="0">
                <a:solidFill>
                  <a:schemeClr val="tx1"/>
                </a:solidFill>
              </a:rPr>
              <a:t>No </a:t>
            </a:r>
            <a:r>
              <a:rPr lang="fr-FR" altLang="fr-FR" sz="2000" dirty="0" err="1">
                <a:solidFill>
                  <a:schemeClr val="tx1"/>
                </a:solidFill>
              </a:rPr>
              <a:t>regular</a:t>
            </a:r>
            <a:r>
              <a:rPr lang="fr-FR" altLang="fr-FR" sz="2000" dirty="0">
                <a:solidFill>
                  <a:schemeClr val="tx1"/>
                </a:solidFill>
              </a:rPr>
              <a:t> </a:t>
            </a:r>
            <a:r>
              <a:rPr lang="fr-FR" altLang="fr-FR" sz="2000" dirty="0" err="1">
                <a:solidFill>
                  <a:schemeClr val="tx1"/>
                </a:solidFill>
              </a:rPr>
              <a:t>follicular</a:t>
            </a:r>
            <a:r>
              <a:rPr lang="fr-FR" altLang="fr-FR" sz="2000" dirty="0">
                <a:solidFill>
                  <a:schemeClr val="tx1"/>
                </a:solidFill>
              </a:rPr>
              <a:t> </a:t>
            </a:r>
            <a:r>
              <a:rPr lang="fr-FR" altLang="fr-FR" sz="2000" dirty="0" err="1">
                <a:solidFill>
                  <a:schemeClr val="tx1"/>
                </a:solidFill>
              </a:rPr>
              <a:t>growth</a:t>
            </a:r>
            <a:r>
              <a:rPr lang="fr-FR" altLang="fr-FR" sz="2000" dirty="0">
                <a:solidFill>
                  <a:schemeClr val="tx1"/>
                </a:solidFill>
              </a:rPr>
              <a:t> </a:t>
            </a:r>
            <a:r>
              <a:rPr lang="fr-FR" altLang="fr-FR" sz="2000" dirty="0" err="1">
                <a:solidFill>
                  <a:schemeClr val="tx1"/>
                </a:solidFill>
              </a:rPr>
              <a:t>with</a:t>
            </a:r>
            <a:r>
              <a:rPr lang="fr-FR" altLang="fr-FR" sz="2000" dirty="0">
                <a:solidFill>
                  <a:schemeClr val="tx1"/>
                </a:solidFill>
              </a:rPr>
              <a:t> ovulation and </a:t>
            </a:r>
            <a:r>
              <a:rPr lang="fr-FR" altLang="fr-FR" sz="2000" dirty="0" smtClean="0">
                <a:solidFill>
                  <a:schemeClr val="tx1"/>
                </a:solidFill>
              </a:rPr>
              <a:t>CL </a:t>
            </a:r>
            <a:r>
              <a:rPr lang="fr-FR" altLang="fr-FR" sz="2000" dirty="0" err="1" smtClean="0">
                <a:solidFill>
                  <a:schemeClr val="tx1"/>
                </a:solidFill>
              </a:rPr>
              <a:t>after</a:t>
            </a:r>
            <a:r>
              <a:rPr lang="fr-FR" altLang="fr-FR" sz="2000" dirty="0" smtClean="0">
                <a:solidFill>
                  <a:schemeClr val="tx1"/>
                </a:solidFill>
              </a:rPr>
              <a:t> WP</a:t>
            </a:r>
            <a:endParaRPr lang="fr-FR" altLang="fr-FR" sz="2000" dirty="0">
              <a:solidFill>
                <a:schemeClr val="tx1"/>
              </a:solidFill>
            </a:endParaRPr>
          </a:p>
        </p:txBody>
      </p:sp>
      <p:sp>
        <p:nvSpPr>
          <p:cNvPr id="69" name="Line 53"/>
          <p:cNvSpPr>
            <a:spLocks noChangeShapeType="1"/>
          </p:cNvSpPr>
          <p:nvPr/>
        </p:nvSpPr>
        <p:spPr bwMode="auto">
          <a:xfrm flipH="1">
            <a:off x="7583488" y="5975623"/>
            <a:ext cx="1244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cxnSp>
        <p:nvCxnSpPr>
          <p:cNvPr id="72" name="Connecteur droit 71"/>
          <p:cNvCxnSpPr/>
          <p:nvPr/>
        </p:nvCxnSpPr>
        <p:spPr>
          <a:xfrm>
            <a:off x="8828088" y="4200798"/>
            <a:ext cx="0" cy="17748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p:cNvCxnSpPr/>
          <p:nvPr/>
        </p:nvCxnSpPr>
        <p:spPr>
          <a:xfrm flipH="1">
            <a:off x="1304925" y="4200798"/>
            <a:ext cx="746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a:endCxn id="62" idx="2"/>
          </p:cNvCxnSpPr>
          <p:nvPr/>
        </p:nvCxnSpPr>
        <p:spPr>
          <a:xfrm flipV="1">
            <a:off x="1306513" y="3327534"/>
            <a:ext cx="10319" cy="8732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788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55" grpId="0" animBg="1"/>
      <p:bldP spid="62" grpId="0" animBg="1"/>
      <p:bldP spid="67" grpId="0" animBg="1"/>
      <p:bldP spid="6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oneTexte 3"/>
          <p:cNvSpPr txBox="1">
            <a:spLocks noChangeArrowheads="1"/>
          </p:cNvSpPr>
          <p:nvPr/>
        </p:nvSpPr>
        <p:spPr bwMode="auto">
          <a:xfrm>
            <a:off x="323528" y="1988840"/>
            <a:ext cx="8329637" cy="2554545"/>
          </a:xfrm>
          <a:prstGeom prst="rect">
            <a:avLst/>
          </a:prstGeom>
          <a:solidFill>
            <a:schemeClr val="accent2">
              <a:lumMod val="50000"/>
            </a:schemeClr>
          </a:solidFill>
          <a:ln w="9525">
            <a:solidFill>
              <a:schemeClr val="tx1"/>
            </a:solidFill>
            <a:miter lim="800000"/>
            <a:headEnd/>
            <a:tailEnd/>
          </a:ln>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r>
              <a:rPr lang="fr-BE" sz="4000" dirty="0" smtClean="0">
                <a:solidFill>
                  <a:schemeClr val="bg1"/>
                </a:solidFill>
                <a:latin typeface="Arial Narrow" pitchFamily="34" charset="0"/>
              </a:rPr>
              <a:t>The anoestrus of the postpartum in the </a:t>
            </a:r>
            <a:r>
              <a:rPr lang="fr-BE" sz="4000" dirty="0" err="1" smtClean="0">
                <a:solidFill>
                  <a:schemeClr val="bg1"/>
                </a:solidFill>
                <a:latin typeface="Arial Narrow" pitchFamily="34" charset="0"/>
              </a:rPr>
              <a:t>dairy</a:t>
            </a:r>
            <a:r>
              <a:rPr lang="fr-BE" sz="4000" dirty="0" smtClean="0">
                <a:solidFill>
                  <a:schemeClr val="bg1"/>
                </a:solidFill>
                <a:latin typeface="Arial Narrow" pitchFamily="34" charset="0"/>
              </a:rPr>
              <a:t> </a:t>
            </a:r>
            <a:r>
              <a:rPr lang="fr-BE" sz="4000" dirty="0" err="1" smtClean="0">
                <a:solidFill>
                  <a:schemeClr val="bg1"/>
                </a:solidFill>
                <a:latin typeface="Arial Narrow" pitchFamily="34" charset="0"/>
              </a:rPr>
              <a:t>cow</a:t>
            </a:r>
            <a:endParaRPr lang="fr-BE" sz="4000" dirty="0" smtClean="0">
              <a:solidFill>
                <a:schemeClr val="bg1"/>
              </a:solidFill>
              <a:latin typeface="Arial Narrow" pitchFamily="34" charset="0"/>
            </a:endParaRPr>
          </a:p>
          <a:p>
            <a:pPr>
              <a:defRPr/>
            </a:pPr>
            <a:endParaRPr lang="fr-BE" sz="4000" dirty="0">
              <a:solidFill>
                <a:schemeClr val="bg1"/>
              </a:solidFill>
              <a:latin typeface="Arial Narrow" pitchFamily="34" charset="0"/>
            </a:endParaRPr>
          </a:p>
          <a:p>
            <a:pPr>
              <a:defRPr/>
            </a:pPr>
            <a:r>
              <a:rPr lang="fr-BE" sz="4000" dirty="0" err="1" smtClean="0">
                <a:solidFill>
                  <a:schemeClr val="bg1"/>
                </a:solidFill>
                <a:latin typeface="Arial Narrow" pitchFamily="34" charset="0"/>
              </a:rPr>
              <a:t>Clinical</a:t>
            </a:r>
            <a:r>
              <a:rPr lang="fr-BE" sz="4000" dirty="0" smtClean="0">
                <a:solidFill>
                  <a:schemeClr val="bg1"/>
                </a:solidFill>
                <a:latin typeface="Arial Narrow" pitchFamily="34" charset="0"/>
              </a:rPr>
              <a:t> relations </a:t>
            </a:r>
            <a:r>
              <a:rPr lang="fr-BE" sz="4000" dirty="0" err="1" smtClean="0">
                <a:solidFill>
                  <a:schemeClr val="bg1"/>
                </a:solidFill>
                <a:latin typeface="Arial Narrow" pitchFamily="34" charset="0"/>
              </a:rPr>
              <a:t>with</a:t>
            </a:r>
            <a:r>
              <a:rPr lang="fr-BE" sz="4000" dirty="0" smtClean="0">
                <a:solidFill>
                  <a:schemeClr val="bg1"/>
                </a:solidFill>
                <a:latin typeface="Arial Narrow" pitchFamily="34" charset="0"/>
              </a:rPr>
              <a:t> the </a:t>
            </a:r>
            <a:r>
              <a:rPr lang="fr-BE" sz="4000" dirty="0" err="1" smtClean="0">
                <a:solidFill>
                  <a:schemeClr val="bg1"/>
                </a:solidFill>
                <a:latin typeface="Arial Narrow" pitchFamily="34" charset="0"/>
              </a:rPr>
              <a:t>follicular</a:t>
            </a:r>
            <a:r>
              <a:rPr lang="fr-BE" sz="4000" dirty="0" smtClean="0">
                <a:solidFill>
                  <a:schemeClr val="bg1"/>
                </a:solidFill>
                <a:latin typeface="Arial Narrow" pitchFamily="34" charset="0"/>
              </a:rPr>
              <a:t> </a:t>
            </a:r>
            <a:r>
              <a:rPr lang="fr-BE" sz="4000" dirty="0" err="1" smtClean="0">
                <a:solidFill>
                  <a:schemeClr val="bg1"/>
                </a:solidFill>
                <a:latin typeface="Arial Narrow" pitchFamily="34" charset="0"/>
              </a:rPr>
              <a:t>growth</a:t>
            </a:r>
            <a:endParaRPr lang="fr-BE" sz="4000" dirty="0" smtClean="0">
              <a:solidFill>
                <a:schemeClr val="bg1"/>
              </a:solidFill>
              <a:latin typeface="Arial Narrow" pitchFamily="34" charset="0"/>
            </a:endParaRPr>
          </a:p>
        </p:txBody>
      </p:sp>
    </p:spTree>
    <p:extLst>
      <p:ext uri="{BB962C8B-B14F-4D97-AF65-F5344CB8AC3E}">
        <p14:creationId xmlns:p14="http://schemas.microsoft.com/office/powerpoint/2010/main" val="2853582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99"/>
          <p:cNvSpPr txBox="1">
            <a:spLocks noChangeArrowheads="1"/>
          </p:cNvSpPr>
          <p:nvPr/>
        </p:nvSpPr>
        <p:spPr bwMode="auto">
          <a:xfrm>
            <a:off x="468313" y="188913"/>
            <a:ext cx="5288627" cy="523220"/>
          </a:xfrm>
          <a:prstGeom prst="rect">
            <a:avLst/>
          </a:prstGeom>
          <a:solidFill>
            <a:srgbClr val="000066"/>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2800" dirty="0"/>
              <a:t>Anoestrus type I (« inactive </a:t>
            </a:r>
            <a:r>
              <a:rPr lang="fr-BE" altLang="fr-FR" sz="2800" dirty="0" err="1"/>
              <a:t>ovaries</a:t>
            </a:r>
            <a:r>
              <a:rPr lang="fr-BE" altLang="fr-FR" sz="2800" dirty="0"/>
              <a:t> </a:t>
            </a:r>
            <a:r>
              <a:rPr lang="fr-BE" altLang="fr-FR" sz="2800" dirty="0" smtClean="0"/>
              <a:t>»)</a:t>
            </a:r>
            <a:endParaRPr lang="fr-FR" altLang="fr-FR" sz="2800" dirty="0"/>
          </a:p>
        </p:txBody>
      </p:sp>
      <p:cxnSp>
        <p:nvCxnSpPr>
          <p:cNvPr id="18435" name="Connecteur droit 50"/>
          <p:cNvCxnSpPr>
            <a:cxnSpLocks noChangeShapeType="1"/>
          </p:cNvCxnSpPr>
          <p:nvPr/>
        </p:nvCxnSpPr>
        <p:spPr bwMode="auto">
          <a:xfrm>
            <a:off x="403225" y="6191250"/>
            <a:ext cx="763428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36" name="Connecteur droit 52"/>
          <p:cNvCxnSpPr>
            <a:cxnSpLocks noChangeShapeType="1"/>
          </p:cNvCxnSpPr>
          <p:nvPr/>
        </p:nvCxnSpPr>
        <p:spPr bwMode="auto">
          <a:xfrm>
            <a:off x="164623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37" name="Connecteur droit 53"/>
          <p:cNvCxnSpPr>
            <a:cxnSpLocks noChangeShapeType="1"/>
          </p:cNvCxnSpPr>
          <p:nvPr/>
        </p:nvCxnSpPr>
        <p:spPr bwMode="auto">
          <a:xfrm>
            <a:off x="193992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38" name="Connecteur droit 54"/>
          <p:cNvCxnSpPr>
            <a:cxnSpLocks noChangeShapeType="1"/>
          </p:cNvCxnSpPr>
          <p:nvPr/>
        </p:nvCxnSpPr>
        <p:spPr bwMode="auto">
          <a:xfrm>
            <a:off x="223361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39" name="Connecteur droit 55"/>
          <p:cNvCxnSpPr>
            <a:cxnSpLocks noChangeShapeType="1"/>
          </p:cNvCxnSpPr>
          <p:nvPr/>
        </p:nvCxnSpPr>
        <p:spPr bwMode="auto">
          <a:xfrm>
            <a:off x="252730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0" name="Connecteur droit 56"/>
          <p:cNvCxnSpPr>
            <a:cxnSpLocks noChangeShapeType="1"/>
          </p:cNvCxnSpPr>
          <p:nvPr/>
        </p:nvCxnSpPr>
        <p:spPr bwMode="auto">
          <a:xfrm>
            <a:off x="281940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1" name="Connecteur droit 57"/>
          <p:cNvCxnSpPr>
            <a:cxnSpLocks noChangeShapeType="1"/>
          </p:cNvCxnSpPr>
          <p:nvPr/>
        </p:nvCxnSpPr>
        <p:spPr bwMode="auto">
          <a:xfrm>
            <a:off x="311308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2" name="Connecteur droit 58"/>
          <p:cNvCxnSpPr>
            <a:cxnSpLocks noChangeShapeType="1"/>
          </p:cNvCxnSpPr>
          <p:nvPr/>
        </p:nvCxnSpPr>
        <p:spPr bwMode="auto">
          <a:xfrm>
            <a:off x="340360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3" name="Connecteur droit 60"/>
          <p:cNvCxnSpPr>
            <a:cxnSpLocks noChangeShapeType="1"/>
          </p:cNvCxnSpPr>
          <p:nvPr/>
        </p:nvCxnSpPr>
        <p:spPr bwMode="auto">
          <a:xfrm>
            <a:off x="370205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4" name="Connecteur droit 61"/>
          <p:cNvCxnSpPr>
            <a:cxnSpLocks noChangeShapeType="1"/>
          </p:cNvCxnSpPr>
          <p:nvPr/>
        </p:nvCxnSpPr>
        <p:spPr bwMode="auto">
          <a:xfrm>
            <a:off x="399256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5" name="Connecteur droit 62"/>
          <p:cNvCxnSpPr>
            <a:cxnSpLocks noChangeShapeType="1"/>
          </p:cNvCxnSpPr>
          <p:nvPr/>
        </p:nvCxnSpPr>
        <p:spPr bwMode="auto">
          <a:xfrm>
            <a:off x="428783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6" name="Connecteur droit 63"/>
          <p:cNvCxnSpPr>
            <a:cxnSpLocks noChangeShapeType="1"/>
          </p:cNvCxnSpPr>
          <p:nvPr/>
        </p:nvCxnSpPr>
        <p:spPr bwMode="auto">
          <a:xfrm>
            <a:off x="457835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7" name="Connecteur droit 64"/>
          <p:cNvCxnSpPr>
            <a:cxnSpLocks noChangeShapeType="1"/>
          </p:cNvCxnSpPr>
          <p:nvPr/>
        </p:nvCxnSpPr>
        <p:spPr bwMode="auto">
          <a:xfrm>
            <a:off x="487362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8" name="Connecteur droit 65"/>
          <p:cNvCxnSpPr>
            <a:cxnSpLocks noChangeShapeType="1"/>
          </p:cNvCxnSpPr>
          <p:nvPr/>
        </p:nvCxnSpPr>
        <p:spPr bwMode="auto">
          <a:xfrm>
            <a:off x="516572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49" name="Connecteur droit 66"/>
          <p:cNvCxnSpPr>
            <a:cxnSpLocks noChangeShapeType="1"/>
          </p:cNvCxnSpPr>
          <p:nvPr/>
        </p:nvCxnSpPr>
        <p:spPr bwMode="auto">
          <a:xfrm>
            <a:off x="545941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0" name="Connecteur droit 67"/>
          <p:cNvCxnSpPr>
            <a:cxnSpLocks noChangeShapeType="1"/>
          </p:cNvCxnSpPr>
          <p:nvPr/>
        </p:nvCxnSpPr>
        <p:spPr bwMode="auto">
          <a:xfrm>
            <a:off x="575310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1" name="Connecteur droit 68"/>
          <p:cNvCxnSpPr>
            <a:cxnSpLocks noChangeShapeType="1"/>
          </p:cNvCxnSpPr>
          <p:nvPr/>
        </p:nvCxnSpPr>
        <p:spPr bwMode="auto">
          <a:xfrm>
            <a:off x="604678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2" name="Connecteur droit 69"/>
          <p:cNvCxnSpPr>
            <a:cxnSpLocks noChangeShapeType="1"/>
          </p:cNvCxnSpPr>
          <p:nvPr/>
        </p:nvCxnSpPr>
        <p:spPr bwMode="auto">
          <a:xfrm>
            <a:off x="634047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3" name="Connecteur droit 70"/>
          <p:cNvCxnSpPr>
            <a:cxnSpLocks noChangeShapeType="1"/>
          </p:cNvCxnSpPr>
          <p:nvPr/>
        </p:nvCxnSpPr>
        <p:spPr bwMode="auto">
          <a:xfrm>
            <a:off x="663257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4" name="Connecteur droit 71"/>
          <p:cNvCxnSpPr>
            <a:cxnSpLocks noChangeShapeType="1"/>
          </p:cNvCxnSpPr>
          <p:nvPr/>
        </p:nvCxnSpPr>
        <p:spPr bwMode="auto">
          <a:xfrm>
            <a:off x="6924675"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5" name="Connecteur droit 72"/>
          <p:cNvCxnSpPr>
            <a:cxnSpLocks noChangeShapeType="1"/>
          </p:cNvCxnSpPr>
          <p:nvPr/>
        </p:nvCxnSpPr>
        <p:spPr bwMode="auto">
          <a:xfrm>
            <a:off x="721836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6" name="Connecteur droit 73"/>
          <p:cNvCxnSpPr>
            <a:cxnSpLocks noChangeShapeType="1"/>
          </p:cNvCxnSpPr>
          <p:nvPr/>
        </p:nvCxnSpPr>
        <p:spPr bwMode="auto">
          <a:xfrm>
            <a:off x="7512050"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7" name="Connecteur droit 113"/>
          <p:cNvCxnSpPr>
            <a:cxnSpLocks noChangeShapeType="1"/>
          </p:cNvCxnSpPr>
          <p:nvPr/>
        </p:nvCxnSpPr>
        <p:spPr bwMode="auto">
          <a:xfrm>
            <a:off x="1398588"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8" name="Connecteur droit 143"/>
          <p:cNvCxnSpPr>
            <a:cxnSpLocks noChangeShapeType="1"/>
          </p:cNvCxnSpPr>
          <p:nvPr/>
        </p:nvCxnSpPr>
        <p:spPr bwMode="auto">
          <a:xfrm>
            <a:off x="1128713" y="615950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59" name="Connecteur droit 73"/>
          <p:cNvCxnSpPr>
            <a:cxnSpLocks noChangeShapeType="1"/>
          </p:cNvCxnSpPr>
          <p:nvPr/>
        </p:nvCxnSpPr>
        <p:spPr bwMode="auto">
          <a:xfrm>
            <a:off x="7791450" y="6189663"/>
            <a:ext cx="0" cy="1428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60" name="Connecteur droit 143"/>
          <p:cNvCxnSpPr>
            <a:cxnSpLocks noChangeShapeType="1"/>
          </p:cNvCxnSpPr>
          <p:nvPr/>
        </p:nvCxnSpPr>
        <p:spPr bwMode="auto">
          <a:xfrm>
            <a:off x="901700" y="6189663"/>
            <a:ext cx="0" cy="1428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61" name="Connecteur droit 143"/>
          <p:cNvCxnSpPr>
            <a:cxnSpLocks noChangeShapeType="1"/>
          </p:cNvCxnSpPr>
          <p:nvPr/>
        </p:nvCxnSpPr>
        <p:spPr bwMode="auto">
          <a:xfrm>
            <a:off x="652463" y="619125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462" name="Connecteur droit 73"/>
          <p:cNvCxnSpPr>
            <a:cxnSpLocks noChangeShapeType="1"/>
          </p:cNvCxnSpPr>
          <p:nvPr/>
        </p:nvCxnSpPr>
        <p:spPr bwMode="auto">
          <a:xfrm>
            <a:off x="403225" y="6191250"/>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18463" name="Group 151"/>
          <p:cNvGrpSpPr>
            <a:grpSpLocks/>
          </p:cNvGrpSpPr>
          <p:nvPr/>
        </p:nvGrpSpPr>
        <p:grpSpPr bwMode="auto">
          <a:xfrm>
            <a:off x="123030" y="1602581"/>
            <a:ext cx="603249" cy="4557713"/>
            <a:chOff x="476" y="572"/>
            <a:chExt cx="380" cy="2871"/>
          </a:xfrm>
        </p:grpSpPr>
        <p:sp>
          <p:nvSpPr>
            <p:cNvPr id="18641" name="Text Box 128"/>
            <p:cNvSpPr txBox="1">
              <a:spLocks noChangeArrowheads="1"/>
            </p:cNvSpPr>
            <p:nvPr/>
          </p:nvSpPr>
          <p:spPr bwMode="auto">
            <a:xfrm>
              <a:off x="612" y="3249"/>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2</a:t>
              </a:r>
              <a:endParaRPr lang="fr-FR" altLang="fr-FR" sz="1400">
                <a:solidFill>
                  <a:schemeClr val="tx1"/>
                </a:solidFill>
                <a:latin typeface="+mn-lt"/>
              </a:endParaRPr>
            </a:p>
          </p:txBody>
        </p:sp>
        <p:grpSp>
          <p:nvGrpSpPr>
            <p:cNvPr id="18642" name="Group 150"/>
            <p:cNvGrpSpPr>
              <a:grpSpLocks/>
            </p:cNvGrpSpPr>
            <p:nvPr/>
          </p:nvGrpSpPr>
          <p:grpSpPr bwMode="auto">
            <a:xfrm>
              <a:off x="476" y="572"/>
              <a:ext cx="380" cy="2800"/>
              <a:chOff x="463" y="675"/>
              <a:chExt cx="380" cy="2800"/>
            </a:xfrm>
          </p:grpSpPr>
          <p:grpSp>
            <p:nvGrpSpPr>
              <p:cNvPr id="18643" name="Group 147"/>
              <p:cNvGrpSpPr>
                <a:grpSpLocks/>
              </p:cNvGrpSpPr>
              <p:nvPr/>
            </p:nvGrpSpPr>
            <p:grpSpPr bwMode="auto">
              <a:xfrm>
                <a:off x="521" y="935"/>
                <a:ext cx="322" cy="2540"/>
                <a:chOff x="521" y="935"/>
                <a:chExt cx="322" cy="2540"/>
              </a:xfrm>
            </p:grpSpPr>
            <p:sp>
              <p:nvSpPr>
                <p:cNvPr id="18645" name="Line 108"/>
                <p:cNvSpPr>
                  <a:spLocks noChangeShapeType="1"/>
                </p:cNvSpPr>
                <p:nvPr/>
              </p:nvSpPr>
              <p:spPr bwMode="auto">
                <a:xfrm flipV="1">
                  <a:off x="521" y="981"/>
                  <a:ext cx="0" cy="2494"/>
                </a:xfrm>
                <a:prstGeom prst="line">
                  <a:avLst/>
                </a:prstGeom>
                <a:noFill/>
                <a:ln w="19050">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46" name="Line 109"/>
                <p:cNvSpPr>
                  <a:spLocks noChangeShapeType="1"/>
                </p:cNvSpPr>
                <p:nvPr/>
              </p:nvSpPr>
              <p:spPr bwMode="auto">
                <a:xfrm>
                  <a:off x="521" y="3475"/>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47" name="Line 110"/>
                <p:cNvSpPr>
                  <a:spLocks noChangeShapeType="1"/>
                </p:cNvSpPr>
                <p:nvPr/>
              </p:nvSpPr>
              <p:spPr bwMode="auto">
                <a:xfrm>
                  <a:off x="521" y="3339"/>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48" name="Line 111"/>
                <p:cNvSpPr>
                  <a:spLocks noChangeShapeType="1"/>
                </p:cNvSpPr>
                <p:nvPr/>
              </p:nvSpPr>
              <p:spPr bwMode="auto">
                <a:xfrm>
                  <a:off x="521" y="3203"/>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49" name="Line 112"/>
                <p:cNvSpPr>
                  <a:spLocks noChangeShapeType="1"/>
                </p:cNvSpPr>
                <p:nvPr/>
              </p:nvSpPr>
              <p:spPr bwMode="auto">
                <a:xfrm>
                  <a:off x="521" y="3067"/>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0" name="Line 113"/>
                <p:cNvSpPr>
                  <a:spLocks noChangeShapeType="1"/>
                </p:cNvSpPr>
                <p:nvPr/>
              </p:nvSpPr>
              <p:spPr bwMode="auto">
                <a:xfrm>
                  <a:off x="521" y="2931"/>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1" name="Line 114"/>
                <p:cNvSpPr>
                  <a:spLocks noChangeShapeType="1"/>
                </p:cNvSpPr>
                <p:nvPr/>
              </p:nvSpPr>
              <p:spPr bwMode="auto">
                <a:xfrm>
                  <a:off x="521" y="2795"/>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2" name="Line 115"/>
                <p:cNvSpPr>
                  <a:spLocks noChangeShapeType="1"/>
                </p:cNvSpPr>
                <p:nvPr/>
              </p:nvSpPr>
              <p:spPr bwMode="auto">
                <a:xfrm>
                  <a:off x="521" y="2659"/>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3" name="Line 116"/>
                <p:cNvSpPr>
                  <a:spLocks noChangeShapeType="1"/>
                </p:cNvSpPr>
                <p:nvPr/>
              </p:nvSpPr>
              <p:spPr bwMode="auto">
                <a:xfrm>
                  <a:off x="521" y="2523"/>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4" name="Line 117"/>
                <p:cNvSpPr>
                  <a:spLocks noChangeShapeType="1"/>
                </p:cNvSpPr>
                <p:nvPr/>
              </p:nvSpPr>
              <p:spPr bwMode="auto">
                <a:xfrm>
                  <a:off x="521" y="2387"/>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5" name="Line 118"/>
                <p:cNvSpPr>
                  <a:spLocks noChangeShapeType="1"/>
                </p:cNvSpPr>
                <p:nvPr/>
              </p:nvSpPr>
              <p:spPr bwMode="auto">
                <a:xfrm>
                  <a:off x="521" y="2251"/>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6" name="Line 119"/>
                <p:cNvSpPr>
                  <a:spLocks noChangeShapeType="1"/>
                </p:cNvSpPr>
                <p:nvPr/>
              </p:nvSpPr>
              <p:spPr bwMode="auto">
                <a:xfrm>
                  <a:off x="521" y="2115"/>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7" name="Line 120"/>
                <p:cNvSpPr>
                  <a:spLocks noChangeShapeType="1"/>
                </p:cNvSpPr>
                <p:nvPr/>
              </p:nvSpPr>
              <p:spPr bwMode="auto">
                <a:xfrm>
                  <a:off x="521" y="1979"/>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8" name="Line 121"/>
                <p:cNvSpPr>
                  <a:spLocks noChangeShapeType="1"/>
                </p:cNvSpPr>
                <p:nvPr/>
              </p:nvSpPr>
              <p:spPr bwMode="auto">
                <a:xfrm>
                  <a:off x="521" y="1842"/>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59" name="Line 122"/>
                <p:cNvSpPr>
                  <a:spLocks noChangeShapeType="1"/>
                </p:cNvSpPr>
                <p:nvPr/>
              </p:nvSpPr>
              <p:spPr bwMode="auto">
                <a:xfrm>
                  <a:off x="521" y="1706"/>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0" name="Line 123"/>
                <p:cNvSpPr>
                  <a:spLocks noChangeShapeType="1"/>
                </p:cNvSpPr>
                <p:nvPr/>
              </p:nvSpPr>
              <p:spPr bwMode="auto">
                <a:xfrm>
                  <a:off x="521" y="1570"/>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1" name="Line 124"/>
                <p:cNvSpPr>
                  <a:spLocks noChangeShapeType="1"/>
                </p:cNvSpPr>
                <p:nvPr/>
              </p:nvSpPr>
              <p:spPr bwMode="auto">
                <a:xfrm>
                  <a:off x="521" y="1434"/>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2" name="Line 125"/>
                <p:cNvSpPr>
                  <a:spLocks noChangeShapeType="1"/>
                </p:cNvSpPr>
                <p:nvPr/>
              </p:nvSpPr>
              <p:spPr bwMode="auto">
                <a:xfrm>
                  <a:off x="521" y="1298"/>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3" name="Line 126"/>
                <p:cNvSpPr>
                  <a:spLocks noChangeShapeType="1"/>
                </p:cNvSpPr>
                <p:nvPr/>
              </p:nvSpPr>
              <p:spPr bwMode="auto">
                <a:xfrm>
                  <a:off x="521" y="1162"/>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4" name="Line 127"/>
                <p:cNvSpPr>
                  <a:spLocks noChangeShapeType="1"/>
                </p:cNvSpPr>
                <p:nvPr/>
              </p:nvSpPr>
              <p:spPr bwMode="auto">
                <a:xfrm>
                  <a:off x="521" y="1026"/>
                  <a:ext cx="91"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18665" name="Text Box 129"/>
                <p:cNvSpPr txBox="1">
                  <a:spLocks noChangeArrowheads="1"/>
                </p:cNvSpPr>
                <p:nvPr/>
              </p:nvSpPr>
              <p:spPr bwMode="auto">
                <a:xfrm>
                  <a:off x="612" y="2432"/>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9</a:t>
                  </a:r>
                  <a:endParaRPr lang="fr-FR" altLang="fr-FR" sz="1400">
                    <a:solidFill>
                      <a:schemeClr val="tx1"/>
                    </a:solidFill>
                    <a:latin typeface="+mn-lt"/>
                  </a:endParaRPr>
                </a:p>
              </p:txBody>
            </p:sp>
            <p:sp>
              <p:nvSpPr>
                <p:cNvPr id="18666" name="Text Box 130"/>
                <p:cNvSpPr txBox="1">
                  <a:spLocks noChangeArrowheads="1"/>
                </p:cNvSpPr>
                <p:nvPr/>
              </p:nvSpPr>
              <p:spPr bwMode="auto">
                <a:xfrm>
                  <a:off x="612" y="2568"/>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8</a:t>
                  </a:r>
                  <a:endParaRPr lang="fr-FR" altLang="fr-FR" sz="1400">
                    <a:solidFill>
                      <a:schemeClr val="tx1"/>
                    </a:solidFill>
                    <a:latin typeface="+mn-lt"/>
                  </a:endParaRPr>
                </a:p>
              </p:txBody>
            </p:sp>
            <p:sp>
              <p:nvSpPr>
                <p:cNvPr id="18667" name="Text Box 131"/>
                <p:cNvSpPr txBox="1">
                  <a:spLocks noChangeArrowheads="1"/>
                </p:cNvSpPr>
                <p:nvPr/>
              </p:nvSpPr>
              <p:spPr bwMode="auto">
                <a:xfrm>
                  <a:off x="612" y="2704"/>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7</a:t>
                  </a:r>
                  <a:endParaRPr lang="fr-FR" altLang="fr-FR" sz="1400">
                    <a:solidFill>
                      <a:schemeClr val="tx1"/>
                    </a:solidFill>
                    <a:latin typeface="+mn-lt"/>
                  </a:endParaRPr>
                </a:p>
              </p:txBody>
            </p:sp>
            <p:sp>
              <p:nvSpPr>
                <p:cNvPr id="18668" name="Text Box 132"/>
                <p:cNvSpPr txBox="1">
                  <a:spLocks noChangeArrowheads="1"/>
                </p:cNvSpPr>
                <p:nvPr/>
              </p:nvSpPr>
              <p:spPr bwMode="auto">
                <a:xfrm>
                  <a:off x="612" y="2840"/>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6</a:t>
                  </a:r>
                  <a:endParaRPr lang="fr-FR" altLang="fr-FR" sz="1400">
                    <a:solidFill>
                      <a:schemeClr val="tx1"/>
                    </a:solidFill>
                    <a:latin typeface="+mn-lt"/>
                  </a:endParaRPr>
                </a:p>
              </p:txBody>
            </p:sp>
            <p:sp>
              <p:nvSpPr>
                <p:cNvPr id="18669" name="Text Box 133"/>
                <p:cNvSpPr txBox="1">
                  <a:spLocks noChangeArrowheads="1"/>
                </p:cNvSpPr>
                <p:nvPr/>
              </p:nvSpPr>
              <p:spPr bwMode="auto">
                <a:xfrm>
                  <a:off x="612" y="2976"/>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5</a:t>
                  </a:r>
                  <a:endParaRPr lang="fr-FR" altLang="fr-FR" sz="1400">
                    <a:solidFill>
                      <a:schemeClr val="tx1"/>
                    </a:solidFill>
                    <a:latin typeface="+mn-lt"/>
                  </a:endParaRPr>
                </a:p>
              </p:txBody>
            </p:sp>
            <p:sp>
              <p:nvSpPr>
                <p:cNvPr id="18670" name="Text Box 134"/>
                <p:cNvSpPr txBox="1">
                  <a:spLocks noChangeArrowheads="1"/>
                </p:cNvSpPr>
                <p:nvPr/>
              </p:nvSpPr>
              <p:spPr bwMode="auto">
                <a:xfrm>
                  <a:off x="612" y="3113"/>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4</a:t>
                  </a:r>
                  <a:endParaRPr lang="fr-FR" altLang="fr-FR" sz="1400">
                    <a:solidFill>
                      <a:schemeClr val="tx1"/>
                    </a:solidFill>
                    <a:latin typeface="+mn-lt"/>
                  </a:endParaRPr>
                </a:p>
              </p:txBody>
            </p:sp>
            <p:sp>
              <p:nvSpPr>
                <p:cNvPr id="18671" name="Text Box 135"/>
                <p:cNvSpPr txBox="1">
                  <a:spLocks noChangeArrowheads="1"/>
                </p:cNvSpPr>
                <p:nvPr/>
              </p:nvSpPr>
              <p:spPr bwMode="auto">
                <a:xfrm>
                  <a:off x="612" y="3249"/>
                  <a:ext cx="174"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3</a:t>
                  </a:r>
                  <a:endParaRPr lang="fr-FR" altLang="fr-FR" sz="1400">
                    <a:solidFill>
                      <a:schemeClr val="tx1"/>
                    </a:solidFill>
                    <a:latin typeface="+mn-lt"/>
                  </a:endParaRPr>
                </a:p>
              </p:txBody>
            </p:sp>
            <p:sp>
              <p:nvSpPr>
                <p:cNvPr id="18672" name="Text Box 136"/>
                <p:cNvSpPr txBox="1">
                  <a:spLocks noChangeArrowheads="1"/>
                </p:cNvSpPr>
                <p:nvPr/>
              </p:nvSpPr>
              <p:spPr bwMode="auto">
                <a:xfrm>
                  <a:off x="612" y="1344"/>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17</a:t>
                  </a:r>
                  <a:endParaRPr lang="fr-FR" altLang="fr-FR" sz="1400">
                    <a:solidFill>
                      <a:schemeClr val="tx1"/>
                    </a:solidFill>
                    <a:latin typeface="+mn-lt"/>
                  </a:endParaRPr>
                </a:p>
              </p:txBody>
            </p:sp>
            <p:sp>
              <p:nvSpPr>
                <p:cNvPr id="18673" name="Text Box 137"/>
                <p:cNvSpPr txBox="1">
                  <a:spLocks noChangeArrowheads="1"/>
                </p:cNvSpPr>
                <p:nvPr/>
              </p:nvSpPr>
              <p:spPr bwMode="auto">
                <a:xfrm>
                  <a:off x="612" y="2296"/>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10</a:t>
                  </a:r>
                  <a:endParaRPr lang="fr-FR" altLang="fr-FR" sz="1400">
                    <a:solidFill>
                      <a:schemeClr val="tx1"/>
                    </a:solidFill>
                    <a:latin typeface="+mn-lt"/>
                  </a:endParaRPr>
                </a:p>
              </p:txBody>
            </p:sp>
            <p:sp>
              <p:nvSpPr>
                <p:cNvPr id="18674" name="Text Box 138"/>
                <p:cNvSpPr txBox="1">
                  <a:spLocks noChangeArrowheads="1"/>
                </p:cNvSpPr>
                <p:nvPr/>
              </p:nvSpPr>
              <p:spPr bwMode="auto">
                <a:xfrm>
                  <a:off x="612" y="1480"/>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16</a:t>
                  </a:r>
                  <a:endParaRPr lang="fr-FR" altLang="fr-FR" sz="1400">
                    <a:solidFill>
                      <a:schemeClr val="tx1"/>
                    </a:solidFill>
                    <a:latin typeface="+mn-lt"/>
                  </a:endParaRPr>
                </a:p>
              </p:txBody>
            </p:sp>
            <p:sp>
              <p:nvSpPr>
                <p:cNvPr id="18675" name="Text Box 139"/>
                <p:cNvSpPr txBox="1">
                  <a:spLocks noChangeArrowheads="1"/>
                </p:cNvSpPr>
                <p:nvPr/>
              </p:nvSpPr>
              <p:spPr bwMode="auto">
                <a:xfrm>
                  <a:off x="612" y="1616"/>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15</a:t>
                  </a:r>
                  <a:endParaRPr lang="fr-FR" altLang="fr-FR" sz="1400">
                    <a:solidFill>
                      <a:schemeClr val="tx1"/>
                    </a:solidFill>
                    <a:latin typeface="+mn-lt"/>
                  </a:endParaRPr>
                </a:p>
              </p:txBody>
            </p:sp>
            <p:sp>
              <p:nvSpPr>
                <p:cNvPr id="18676" name="Text Box 140"/>
                <p:cNvSpPr txBox="1">
                  <a:spLocks noChangeArrowheads="1"/>
                </p:cNvSpPr>
                <p:nvPr/>
              </p:nvSpPr>
              <p:spPr bwMode="auto">
                <a:xfrm>
                  <a:off x="612" y="1752"/>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14</a:t>
                  </a:r>
                  <a:endParaRPr lang="fr-FR" altLang="fr-FR" sz="1400">
                    <a:solidFill>
                      <a:schemeClr val="tx1"/>
                    </a:solidFill>
                    <a:latin typeface="+mn-lt"/>
                  </a:endParaRPr>
                </a:p>
              </p:txBody>
            </p:sp>
            <p:sp>
              <p:nvSpPr>
                <p:cNvPr id="18677" name="Text Box 141"/>
                <p:cNvSpPr txBox="1">
                  <a:spLocks noChangeArrowheads="1"/>
                </p:cNvSpPr>
                <p:nvPr/>
              </p:nvSpPr>
              <p:spPr bwMode="auto">
                <a:xfrm>
                  <a:off x="612" y="1888"/>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12</a:t>
                  </a:r>
                  <a:endParaRPr lang="fr-FR" altLang="fr-FR" sz="1400">
                    <a:solidFill>
                      <a:schemeClr val="tx1"/>
                    </a:solidFill>
                    <a:latin typeface="+mn-lt"/>
                  </a:endParaRPr>
                </a:p>
              </p:txBody>
            </p:sp>
            <p:sp>
              <p:nvSpPr>
                <p:cNvPr id="18678" name="Text Box 142"/>
                <p:cNvSpPr txBox="1">
                  <a:spLocks noChangeArrowheads="1"/>
                </p:cNvSpPr>
                <p:nvPr/>
              </p:nvSpPr>
              <p:spPr bwMode="auto">
                <a:xfrm>
                  <a:off x="612" y="2024"/>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12</a:t>
                  </a:r>
                  <a:endParaRPr lang="fr-FR" altLang="fr-FR" sz="1400">
                    <a:solidFill>
                      <a:schemeClr val="tx1"/>
                    </a:solidFill>
                    <a:latin typeface="+mn-lt"/>
                  </a:endParaRPr>
                </a:p>
              </p:txBody>
            </p:sp>
            <p:sp>
              <p:nvSpPr>
                <p:cNvPr id="18679" name="Text Box 143"/>
                <p:cNvSpPr txBox="1">
                  <a:spLocks noChangeArrowheads="1"/>
                </p:cNvSpPr>
                <p:nvPr/>
              </p:nvSpPr>
              <p:spPr bwMode="auto">
                <a:xfrm>
                  <a:off x="612" y="2160"/>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11</a:t>
                  </a:r>
                  <a:endParaRPr lang="fr-FR" altLang="fr-FR" sz="1400">
                    <a:solidFill>
                      <a:schemeClr val="tx1"/>
                    </a:solidFill>
                    <a:latin typeface="+mn-lt"/>
                  </a:endParaRPr>
                </a:p>
              </p:txBody>
            </p:sp>
            <p:sp>
              <p:nvSpPr>
                <p:cNvPr id="18680" name="Text Box 144"/>
                <p:cNvSpPr txBox="1">
                  <a:spLocks noChangeArrowheads="1"/>
                </p:cNvSpPr>
                <p:nvPr/>
              </p:nvSpPr>
              <p:spPr bwMode="auto">
                <a:xfrm>
                  <a:off x="612" y="1207"/>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18</a:t>
                  </a:r>
                  <a:endParaRPr lang="fr-FR" altLang="fr-FR" sz="1400">
                    <a:solidFill>
                      <a:schemeClr val="tx1"/>
                    </a:solidFill>
                    <a:latin typeface="+mn-lt"/>
                  </a:endParaRPr>
                </a:p>
              </p:txBody>
            </p:sp>
            <p:sp>
              <p:nvSpPr>
                <p:cNvPr id="18681" name="Text Box 145"/>
                <p:cNvSpPr txBox="1">
                  <a:spLocks noChangeArrowheads="1"/>
                </p:cNvSpPr>
                <p:nvPr/>
              </p:nvSpPr>
              <p:spPr bwMode="auto">
                <a:xfrm>
                  <a:off x="612" y="935"/>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20</a:t>
                  </a:r>
                  <a:endParaRPr lang="fr-FR" altLang="fr-FR" sz="1400">
                    <a:solidFill>
                      <a:schemeClr val="tx1"/>
                    </a:solidFill>
                    <a:latin typeface="+mn-lt"/>
                  </a:endParaRPr>
                </a:p>
              </p:txBody>
            </p:sp>
            <p:sp>
              <p:nvSpPr>
                <p:cNvPr id="18682" name="Text Box 146"/>
                <p:cNvSpPr txBox="1">
                  <a:spLocks noChangeArrowheads="1"/>
                </p:cNvSpPr>
                <p:nvPr/>
              </p:nvSpPr>
              <p:spPr bwMode="auto">
                <a:xfrm>
                  <a:off x="612" y="1071"/>
                  <a:ext cx="231"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19</a:t>
                  </a:r>
                  <a:endParaRPr lang="fr-FR" altLang="fr-FR" sz="1400">
                    <a:solidFill>
                      <a:schemeClr val="tx1"/>
                    </a:solidFill>
                    <a:latin typeface="+mn-lt"/>
                  </a:endParaRPr>
                </a:p>
              </p:txBody>
            </p:sp>
          </p:grpSp>
          <p:sp>
            <p:nvSpPr>
              <p:cNvPr id="18644" name="Text Box 149"/>
              <p:cNvSpPr txBox="1">
                <a:spLocks noChangeArrowheads="1"/>
              </p:cNvSpPr>
              <p:nvPr/>
            </p:nvSpPr>
            <p:spPr bwMode="auto">
              <a:xfrm>
                <a:off x="463" y="675"/>
                <a:ext cx="296"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dirty="0">
                    <a:solidFill>
                      <a:schemeClr val="tx1"/>
                    </a:solidFill>
                    <a:latin typeface="+mn-lt"/>
                  </a:rPr>
                  <a:t>mm</a:t>
                </a:r>
                <a:endParaRPr lang="fr-FR" altLang="fr-FR" sz="1400" dirty="0">
                  <a:solidFill>
                    <a:schemeClr val="tx1"/>
                  </a:solidFill>
                  <a:latin typeface="+mn-lt"/>
                </a:endParaRPr>
              </a:p>
            </p:txBody>
          </p:sp>
        </p:grpSp>
      </p:grpSp>
      <p:grpSp>
        <p:nvGrpSpPr>
          <p:cNvPr id="18464" name="Group 312"/>
          <p:cNvGrpSpPr>
            <a:grpSpLocks/>
          </p:cNvGrpSpPr>
          <p:nvPr/>
        </p:nvGrpSpPr>
        <p:grpSpPr bwMode="auto">
          <a:xfrm>
            <a:off x="1100138" y="5956300"/>
            <a:ext cx="6338887" cy="142875"/>
            <a:chOff x="930" y="3430"/>
            <a:chExt cx="3993" cy="90"/>
          </a:xfrm>
        </p:grpSpPr>
        <p:grpSp>
          <p:nvGrpSpPr>
            <p:cNvPr id="18503" name="Group 160"/>
            <p:cNvGrpSpPr>
              <a:grpSpLocks/>
            </p:cNvGrpSpPr>
            <p:nvPr/>
          </p:nvGrpSpPr>
          <p:grpSpPr bwMode="auto">
            <a:xfrm>
              <a:off x="930" y="3430"/>
              <a:ext cx="182" cy="90"/>
              <a:chOff x="2381" y="2024"/>
              <a:chExt cx="271" cy="136"/>
            </a:xfrm>
          </p:grpSpPr>
          <p:sp>
            <p:nvSpPr>
              <p:cNvPr id="18636"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7"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8"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9"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40"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4" name="Group 174"/>
            <p:cNvGrpSpPr>
              <a:grpSpLocks/>
            </p:cNvGrpSpPr>
            <p:nvPr/>
          </p:nvGrpSpPr>
          <p:grpSpPr bwMode="auto">
            <a:xfrm>
              <a:off x="1111" y="3430"/>
              <a:ext cx="182" cy="90"/>
              <a:chOff x="2381" y="2024"/>
              <a:chExt cx="271" cy="136"/>
            </a:xfrm>
          </p:grpSpPr>
          <p:sp>
            <p:nvSpPr>
              <p:cNvPr id="18631"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2"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3"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4"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5"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5" name="Group 180"/>
            <p:cNvGrpSpPr>
              <a:grpSpLocks/>
            </p:cNvGrpSpPr>
            <p:nvPr/>
          </p:nvGrpSpPr>
          <p:grpSpPr bwMode="auto">
            <a:xfrm>
              <a:off x="1837" y="3430"/>
              <a:ext cx="182" cy="90"/>
              <a:chOff x="2381" y="2024"/>
              <a:chExt cx="271" cy="136"/>
            </a:xfrm>
          </p:grpSpPr>
          <p:sp>
            <p:nvSpPr>
              <p:cNvPr id="18626"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7"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8"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9"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30"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6" name="Group 186"/>
            <p:cNvGrpSpPr>
              <a:grpSpLocks/>
            </p:cNvGrpSpPr>
            <p:nvPr/>
          </p:nvGrpSpPr>
          <p:grpSpPr bwMode="auto">
            <a:xfrm>
              <a:off x="1474" y="3430"/>
              <a:ext cx="182" cy="90"/>
              <a:chOff x="2381" y="2024"/>
              <a:chExt cx="271" cy="136"/>
            </a:xfrm>
          </p:grpSpPr>
          <p:sp>
            <p:nvSpPr>
              <p:cNvPr id="18621"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2"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3"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4"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5"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7" name="Group 192"/>
            <p:cNvGrpSpPr>
              <a:grpSpLocks/>
            </p:cNvGrpSpPr>
            <p:nvPr/>
          </p:nvGrpSpPr>
          <p:grpSpPr bwMode="auto">
            <a:xfrm>
              <a:off x="1655" y="3430"/>
              <a:ext cx="182" cy="90"/>
              <a:chOff x="2381" y="2024"/>
              <a:chExt cx="271" cy="136"/>
            </a:xfrm>
          </p:grpSpPr>
          <p:sp>
            <p:nvSpPr>
              <p:cNvPr id="18616"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7"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8"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9"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20"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8" name="Group 198"/>
            <p:cNvGrpSpPr>
              <a:grpSpLocks/>
            </p:cNvGrpSpPr>
            <p:nvPr/>
          </p:nvGrpSpPr>
          <p:grpSpPr bwMode="auto">
            <a:xfrm>
              <a:off x="1292" y="3430"/>
              <a:ext cx="182" cy="90"/>
              <a:chOff x="2381" y="2024"/>
              <a:chExt cx="271" cy="136"/>
            </a:xfrm>
          </p:grpSpPr>
          <p:sp>
            <p:nvSpPr>
              <p:cNvPr id="18611"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2"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3"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4"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5"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09" name="Group 204"/>
            <p:cNvGrpSpPr>
              <a:grpSpLocks/>
            </p:cNvGrpSpPr>
            <p:nvPr/>
          </p:nvGrpSpPr>
          <p:grpSpPr bwMode="auto">
            <a:xfrm>
              <a:off x="2880" y="3430"/>
              <a:ext cx="182" cy="90"/>
              <a:chOff x="2381" y="2024"/>
              <a:chExt cx="271" cy="136"/>
            </a:xfrm>
          </p:grpSpPr>
          <p:sp>
            <p:nvSpPr>
              <p:cNvPr id="18606"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7"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8"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9"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10"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0" name="Group 210"/>
            <p:cNvGrpSpPr>
              <a:grpSpLocks/>
            </p:cNvGrpSpPr>
            <p:nvPr/>
          </p:nvGrpSpPr>
          <p:grpSpPr bwMode="auto">
            <a:xfrm>
              <a:off x="2699" y="3430"/>
              <a:ext cx="182" cy="90"/>
              <a:chOff x="2381" y="2024"/>
              <a:chExt cx="271" cy="136"/>
            </a:xfrm>
          </p:grpSpPr>
          <p:sp>
            <p:nvSpPr>
              <p:cNvPr id="18601"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2"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3"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4"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5"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1" name="Group 216"/>
            <p:cNvGrpSpPr>
              <a:grpSpLocks/>
            </p:cNvGrpSpPr>
            <p:nvPr/>
          </p:nvGrpSpPr>
          <p:grpSpPr bwMode="auto">
            <a:xfrm>
              <a:off x="2562" y="3430"/>
              <a:ext cx="182" cy="90"/>
              <a:chOff x="2381" y="2024"/>
              <a:chExt cx="271" cy="136"/>
            </a:xfrm>
          </p:grpSpPr>
          <p:sp>
            <p:nvSpPr>
              <p:cNvPr id="18596"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7"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8"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9"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600"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2" name="Group 222"/>
            <p:cNvGrpSpPr>
              <a:grpSpLocks/>
            </p:cNvGrpSpPr>
            <p:nvPr/>
          </p:nvGrpSpPr>
          <p:grpSpPr bwMode="auto">
            <a:xfrm>
              <a:off x="2381" y="3430"/>
              <a:ext cx="182" cy="90"/>
              <a:chOff x="2381" y="2024"/>
              <a:chExt cx="271" cy="136"/>
            </a:xfrm>
          </p:grpSpPr>
          <p:sp>
            <p:nvSpPr>
              <p:cNvPr id="18591"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2"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3"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4"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5"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3" name="Group 228"/>
            <p:cNvGrpSpPr>
              <a:grpSpLocks/>
            </p:cNvGrpSpPr>
            <p:nvPr/>
          </p:nvGrpSpPr>
          <p:grpSpPr bwMode="auto">
            <a:xfrm>
              <a:off x="2200" y="3430"/>
              <a:ext cx="182" cy="90"/>
              <a:chOff x="2381" y="2024"/>
              <a:chExt cx="271" cy="136"/>
            </a:xfrm>
          </p:grpSpPr>
          <p:sp>
            <p:nvSpPr>
              <p:cNvPr id="18586"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7"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8"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9"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90"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4" name="Group 234"/>
            <p:cNvGrpSpPr>
              <a:grpSpLocks/>
            </p:cNvGrpSpPr>
            <p:nvPr/>
          </p:nvGrpSpPr>
          <p:grpSpPr bwMode="auto">
            <a:xfrm>
              <a:off x="2018" y="3430"/>
              <a:ext cx="182" cy="90"/>
              <a:chOff x="2381" y="2024"/>
              <a:chExt cx="271" cy="136"/>
            </a:xfrm>
          </p:grpSpPr>
          <p:sp>
            <p:nvSpPr>
              <p:cNvPr id="18581"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2"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3"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4"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5"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5" name="Group 240"/>
            <p:cNvGrpSpPr>
              <a:grpSpLocks/>
            </p:cNvGrpSpPr>
            <p:nvPr/>
          </p:nvGrpSpPr>
          <p:grpSpPr bwMode="auto">
            <a:xfrm>
              <a:off x="3924" y="3430"/>
              <a:ext cx="182" cy="90"/>
              <a:chOff x="2381" y="2024"/>
              <a:chExt cx="271" cy="136"/>
            </a:xfrm>
          </p:grpSpPr>
          <p:sp>
            <p:nvSpPr>
              <p:cNvPr id="18576"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7"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8"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9"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80"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6" name="Group 246"/>
            <p:cNvGrpSpPr>
              <a:grpSpLocks/>
            </p:cNvGrpSpPr>
            <p:nvPr/>
          </p:nvGrpSpPr>
          <p:grpSpPr bwMode="auto">
            <a:xfrm>
              <a:off x="3743" y="3430"/>
              <a:ext cx="182" cy="90"/>
              <a:chOff x="2381" y="2024"/>
              <a:chExt cx="271" cy="136"/>
            </a:xfrm>
          </p:grpSpPr>
          <p:sp>
            <p:nvSpPr>
              <p:cNvPr id="18571"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2"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3"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4"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5"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7" name="Group 252"/>
            <p:cNvGrpSpPr>
              <a:grpSpLocks/>
            </p:cNvGrpSpPr>
            <p:nvPr/>
          </p:nvGrpSpPr>
          <p:grpSpPr bwMode="auto">
            <a:xfrm>
              <a:off x="3606" y="3430"/>
              <a:ext cx="182" cy="90"/>
              <a:chOff x="2381" y="2024"/>
              <a:chExt cx="271" cy="136"/>
            </a:xfrm>
          </p:grpSpPr>
          <p:sp>
            <p:nvSpPr>
              <p:cNvPr id="18566"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7"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8"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9"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70"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8" name="Group 258"/>
            <p:cNvGrpSpPr>
              <a:grpSpLocks/>
            </p:cNvGrpSpPr>
            <p:nvPr/>
          </p:nvGrpSpPr>
          <p:grpSpPr bwMode="auto">
            <a:xfrm>
              <a:off x="3425" y="3430"/>
              <a:ext cx="182" cy="90"/>
              <a:chOff x="2381" y="2024"/>
              <a:chExt cx="271" cy="136"/>
            </a:xfrm>
          </p:grpSpPr>
          <p:sp>
            <p:nvSpPr>
              <p:cNvPr id="18561"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2"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3"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4"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5"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19" name="Group 264"/>
            <p:cNvGrpSpPr>
              <a:grpSpLocks/>
            </p:cNvGrpSpPr>
            <p:nvPr/>
          </p:nvGrpSpPr>
          <p:grpSpPr bwMode="auto">
            <a:xfrm>
              <a:off x="3244" y="3430"/>
              <a:ext cx="182" cy="90"/>
              <a:chOff x="2381" y="2024"/>
              <a:chExt cx="271" cy="136"/>
            </a:xfrm>
          </p:grpSpPr>
          <p:sp>
            <p:nvSpPr>
              <p:cNvPr id="18556"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7"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8"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9"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60"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0" name="Group 270"/>
            <p:cNvGrpSpPr>
              <a:grpSpLocks/>
            </p:cNvGrpSpPr>
            <p:nvPr/>
          </p:nvGrpSpPr>
          <p:grpSpPr bwMode="auto">
            <a:xfrm>
              <a:off x="3062" y="3430"/>
              <a:ext cx="182" cy="90"/>
              <a:chOff x="2381" y="2024"/>
              <a:chExt cx="271" cy="136"/>
            </a:xfrm>
          </p:grpSpPr>
          <p:sp>
            <p:nvSpPr>
              <p:cNvPr id="18551"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2"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3"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4"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5"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1" name="Group 282"/>
            <p:cNvGrpSpPr>
              <a:grpSpLocks/>
            </p:cNvGrpSpPr>
            <p:nvPr/>
          </p:nvGrpSpPr>
          <p:grpSpPr bwMode="auto">
            <a:xfrm>
              <a:off x="4741" y="3430"/>
              <a:ext cx="182" cy="90"/>
              <a:chOff x="2381" y="2024"/>
              <a:chExt cx="271" cy="136"/>
            </a:xfrm>
          </p:grpSpPr>
          <p:sp>
            <p:nvSpPr>
              <p:cNvPr id="18546"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7"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8"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9"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50"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2" name="Group 288"/>
            <p:cNvGrpSpPr>
              <a:grpSpLocks/>
            </p:cNvGrpSpPr>
            <p:nvPr/>
          </p:nvGrpSpPr>
          <p:grpSpPr bwMode="auto">
            <a:xfrm>
              <a:off x="4604" y="3430"/>
              <a:ext cx="182" cy="90"/>
              <a:chOff x="2381" y="2024"/>
              <a:chExt cx="271" cy="136"/>
            </a:xfrm>
          </p:grpSpPr>
          <p:sp>
            <p:nvSpPr>
              <p:cNvPr id="18541"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2"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3"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4"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5"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3" name="Group 294"/>
            <p:cNvGrpSpPr>
              <a:grpSpLocks/>
            </p:cNvGrpSpPr>
            <p:nvPr/>
          </p:nvGrpSpPr>
          <p:grpSpPr bwMode="auto">
            <a:xfrm>
              <a:off x="4423" y="3430"/>
              <a:ext cx="182" cy="90"/>
              <a:chOff x="2381" y="2024"/>
              <a:chExt cx="271" cy="136"/>
            </a:xfrm>
          </p:grpSpPr>
          <p:sp>
            <p:nvSpPr>
              <p:cNvPr id="18536"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7"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8"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9"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40"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4" name="Group 300"/>
            <p:cNvGrpSpPr>
              <a:grpSpLocks/>
            </p:cNvGrpSpPr>
            <p:nvPr/>
          </p:nvGrpSpPr>
          <p:grpSpPr bwMode="auto">
            <a:xfrm>
              <a:off x="4242" y="3430"/>
              <a:ext cx="182" cy="90"/>
              <a:chOff x="2381" y="2024"/>
              <a:chExt cx="271" cy="136"/>
            </a:xfrm>
          </p:grpSpPr>
          <p:sp>
            <p:nvSpPr>
              <p:cNvPr id="18531"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2"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3"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4"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5"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525" name="Group 306"/>
            <p:cNvGrpSpPr>
              <a:grpSpLocks/>
            </p:cNvGrpSpPr>
            <p:nvPr/>
          </p:nvGrpSpPr>
          <p:grpSpPr bwMode="auto">
            <a:xfrm>
              <a:off x="4060" y="3430"/>
              <a:ext cx="182" cy="90"/>
              <a:chOff x="2381" y="2024"/>
              <a:chExt cx="271" cy="136"/>
            </a:xfrm>
          </p:grpSpPr>
          <p:sp>
            <p:nvSpPr>
              <p:cNvPr id="18526"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27"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28"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29"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30"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18465" name="Group 249"/>
          <p:cNvGrpSpPr>
            <a:grpSpLocks/>
          </p:cNvGrpSpPr>
          <p:nvPr/>
        </p:nvGrpSpPr>
        <p:grpSpPr bwMode="auto">
          <a:xfrm>
            <a:off x="1100138" y="4660900"/>
            <a:ext cx="2303462" cy="1295400"/>
            <a:chOff x="930" y="2614"/>
            <a:chExt cx="1451" cy="816"/>
          </a:xfrm>
        </p:grpSpPr>
        <p:grpSp>
          <p:nvGrpSpPr>
            <p:cNvPr id="18471" name="Group 342"/>
            <p:cNvGrpSpPr>
              <a:grpSpLocks/>
            </p:cNvGrpSpPr>
            <p:nvPr/>
          </p:nvGrpSpPr>
          <p:grpSpPr bwMode="auto">
            <a:xfrm>
              <a:off x="975" y="3158"/>
              <a:ext cx="227" cy="272"/>
              <a:chOff x="975" y="3158"/>
              <a:chExt cx="227" cy="272"/>
            </a:xfrm>
          </p:grpSpPr>
          <p:sp>
            <p:nvSpPr>
              <p:cNvPr id="18494"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5"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6"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7"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8"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9"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00"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01"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502"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18472"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18473" name="Group 343"/>
            <p:cNvGrpSpPr>
              <a:grpSpLocks/>
            </p:cNvGrpSpPr>
            <p:nvPr/>
          </p:nvGrpSpPr>
          <p:grpSpPr bwMode="auto">
            <a:xfrm>
              <a:off x="1020" y="2614"/>
              <a:ext cx="453" cy="589"/>
              <a:chOff x="975" y="2614"/>
              <a:chExt cx="453" cy="589"/>
            </a:xfrm>
          </p:grpSpPr>
          <p:sp>
            <p:nvSpPr>
              <p:cNvPr id="18485"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6"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7"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8"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9"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0"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1"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2"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93"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474" name="Group 348"/>
            <p:cNvGrpSpPr>
              <a:grpSpLocks/>
            </p:cNvGrpSpPr>
            <p:nvPr/>
          </p:nvGrpSpPr>
          <p:grpSpPr bwMode="auto">
            <a:xfrm>
              <a:off x="1429" y="2614"/>
              <a:ext cx="272" cy="136"/>
              <a:chOff x="1429" y="2614"/>
              <a:chExt cx="272" cy="136"/>
            </a:xfrm>
          </p:grpSpPr>
          <p:sp>
            <p:nvSpPr>
              <p:cNvPr id="18483"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4"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18475" name="Group 349"/>
            <p:cNvGrpSpPr>
              <a:grpSpLocks/>
            </p:cNvGrpSpPr>
            <p:nvPr/>
          </p:nvGrpSpPr>
          <p:grpSpPr bwMode="auto">
            <a:xfrm>
              <a:off x="1701" y="2659"/>
              <a:ext cx="680" cy="680"/>
              <a:chOff x="1701" y="2659"/>
              <a:chExt cx="680" cy="680"/>
            </a:xfrm>
          </p:grpSpPr>
          <p:sp>
            <p:nvSpPr>
              <p:cNvPr id="18476"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77"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78"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79"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0"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1"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8482"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8705" name="Text Box 295"/>
          <p:cNvSpPr txBox="1">
            <a:spLocks noChangeArrowheads="1"/>
          </p:cNvSpPr>
          <p:nvPr/>
        </p:nvSpPr>
        <p:spPr bwMode="auto">
          <a:xfrm>
            <a:off x="2671763" y="955675"/>
            <a:ext cx="6270625"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smtClean="0">
                <a:latin typeface="Arial Narrow" pitchFamily="34" charset="0"/>
              </a:rPr>
              <a:t>Identification by echography of small follicles (&lt; 9 mm)</a:t>
            </a:r>
          </a:p>
          <a:p>
            <a:pPr eaLnBrk="1" hangingPunct="1">
              <a:defRPr/>
            </a:pPr>
            <a:r>
              <a:rPr lang="fr-BE" sz="2400" smtClean="0">
                <a:latin typeface="Arial Narrow" pitchFamily="34" charset="0"/>
              </a:rPr>
              <a:t>without corpus luteum</a:t>
            </a:r>
            <a:endParaRPr lang="fr-FR" sz="2400" smtClean="0">
              <a:latin typeface="Arial Narrow" pitchFamily="34" charset="0"/>
            </a:endParaRPr>
          </a:p>
        </p:txBody>
      </p:sp>
      <p:sp>
        <p:nvSpPr>
          <p:cNvPr id="28706" name="Text Box 302"/>
          <p:cNvSpPr txBox="1">
            <a:spLocks noChangeArrowheads="1"/>
          </p:cNvSpPr>
          <p:nvPr/>
        </p:nvSpPr>
        <p:spPr bwMode="auto">
          <a:xfrm>
            <a:off x="4436712" y="1924699"/>
            <a:ext cx="4438650"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smtClean="0">
                <a:latin typeface="Arial Narrow" pitchFamily="34" charset="0"/>
              </a:rPr>
              <a:t>No development of these follicles until</a:t>
            </a:r>
          </a:p>
          <a:p>
            <a:pPr eaLnBrk="1" hangingPunct="1">
              <a:defRPr/>
            </a:pPr>
            <a:r>
              <a:rPr lang="fr-BE" sz="2400" smtClean="0">
                <a:latin typeface="Arial Narrow" pitchFamily="34" charset="0"/>
              </a:rPr>
              <a:t>deviation or dominance stage</a:t>
            </a:r>
            <a:endParaRPr lang="fr-FR" sz="2400" smtClean="0">
              <a:latin typeface="Arial Narrow" pitchFamily="34" charset="0"/>
            </a:endParaRPr>
          </a:p>
        </p:txBody>
      </p:sp>
      <p:sp>
        <p:nvSpPr>
          <p:cNvPr id="28707" name="Text Box 303"/>
          <p:cNvSpPr txBox="1">
            <a:spLocks noChangeArrowheads="1"/>
          </p:cNvSpPr>
          <p:nvPr/>
        </p:nvSpPr>
        <p:spPr bwMode="auto">
          <a:xfrm>
            <a:off x="3644548" y="2965449"/>
            <a:ext cx="5461752" cy="83099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dirty="0" err="1" smtClean="0">
                <a:latin typeface="Arial Narrow" pitchFamily="34" charset="0"/>
              </a:rPr>
              <a:t>Etiology</a:t>
            </a:r>
            <a:r>
              <a:rPr lang="fr-BE" sz="2400" dirty="0" smtClean="0">
                <a:latin typeface="Arial Narrow" pitchFamily="34" charset="0"/>
              </a:rPr>
              <a:t> : </a:t>
            </a:r>
            <a:r>
              <a:rPr lang="fr-BE" sz="2400" dirty="0" err="1" smtClean="0">
                <a:latin typeface="Arial Narrow" pitchFamily="34" charset="0"/>
              </a:rPr>
              <a:t>severe</a:t>
            </a:r>
            <a:r>
              <a:rPr lang="fr-BE" sz="2400" dirty="0" smtClean="0">
                <a:latin typeface="Arial Narrow" pitchFamily="34" charset="0"/>
              </a:rPr>
              <a:t> </a:t>
            </a:r>
            <a:r>
              <a:rPr lang="fr-BE" sz="2400" dirty="0" err="1" smtClean="0">
                <a:latin typeface="Arial Narrow" pitchFamily="34" charset="0"/>
              </a:rPr>
              <a:t>undernutrition</a:t>
            </a:r>
            <a:r>
              <a:rPr lang="fr-BE" sz="2400" dirty="0" smtClean="0">
                <a:latin typeface="Arial Narrow" pitchFamily="34" charset="0"/>
              </a:rPr>
              <a:t> </a:t>
            </a:r>
          </a:p>
          <a:p>
            <a:pPr eaLnBrk="1" hangingPunct="1">
              <a:defRPr/>
            </a:pPr>
            <a:r>
              <a:rPr lang="fr-BE" sz="2400" dirty="0" smtClean="0">
                <a:latin typeface="Arial Narrow" pitchFamily="34" charset="0"/>
              </a:rPr>
              <a:t>and </a:t>
            </a:r>
            <a:r>
              <a:rPr lang="fr-BE" sz="2400" dirty="0" err="1" smtClean="0">
                <a:latin typeface="Arial Narrow" pitchFamily="34" charset="0"/>
              </a:rPr>
              <a:t>lack</a:t>
            </a:r>
            <a:r>
              <a:rPr lang="fr-BE" sz="2400" dirty="0" smtClean="0">
                <a:latin typeface="Arial Narrow" pitchFamily="34" charset="0"/>
              </a:rPr>
              <a:t> of </a:t>
            </a:r>
            <a:r>
              <a:rPr lang="fr-BE" sz="2400" dirty="0" err="1" smtClean="0">
                <a:latin typeface="Arial Narrow" pitchFamily="34" charset="0"/>
              </a:rPr>
              <a:t>FSH</a:t>
            </a:r>
            <a:r>
              <a:rPr lang="fr-BE" sz="2400" dirty="0" smtClean="0">
                <a:latin typeface="Arial Narrow" pitchFamily="34" charset="0"/>
              </a:rPr>
              <a:t> stimulation for </a:t>
            </a:r>
            <a:r>
              <a:rPr lang="fr-BE" sz="2400" dirty="0" err="1" smtClean="0">
                <a:latin typeface="Arial Narrow" pitchFamily="34" charset="0"/>
              </a:rPr>
              <a:t>follicular</a:t>
            </a:r>
            <a:r>
              <a:rPr lang="fr-BE" sz="2400" dirty="0" smtClean="0">
                <a:latin typeface="Arial Narrow" pitchFamily="34" charset="0"/>
              </a:rPr>
              <a:t> </a:t>
            </a:r>
            <a:r>
              <a:rPr lang="fr-BE" sz="2400" dirty="0" err="1" smtClean="0">
                <a:latin typeface="Arial Narrow" pitchFamily="34" charset="0"/>
              </a:rPr>
              <a:t>growth</a:t>
            </a:r>
            <a:endParaRPr lang="fr-FR" sz="2400" dirty="0" smtClean="0">
              <a:latin typeface="Arial Narrow" pitchFamily="34" charset="0"/>
            </a:endParaRPr>
          </a:p>
        </p:txBody>
      </p:sp>
      <p:sp>
        <p:nvSpPr>
          <p:cNvPr id="28708" name="Text Box 304"/>
          <p:cNvSpPr txBox="1">
            <a:spLocks noChangeArrowheads="1"/>
          </p:cNvSpPr>
          <p:nvPr/>
        </p:nvSpPr>
        <p:spPr bwMode="auto">
          <a:xfrm>
            <a:off x="5418138" y="5140325"/>
            <a:ext cx="3317875" cy="523875"/>
          </a:xfrm>
          <a:prstGeom prst="rect">
            <a:avLst/>
          </a:prstGeom>
          <a:solidFill>
            <a:srgbClr val="CC3399"/>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2800"/>
              <a:t>Norme : &lt; 10 % of cows</a:t>
            </a:r>
            <a:endParaRPr lang="fr-FR" altLang="fr-FR" sz="2800"/>
          </a:p>
        </p:txBody>
      </p:sp>
      <p:pic>
        <p:nvPicPr>
          <p:cNvPr id="28709" name="Picture 2" descr="dia1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2088356"/>
            <a:ext cx="2489200" cy="1944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789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7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7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7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7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5" grpId="0" animBg="1"/>
      <p:bldP spid="28706" grpId="0" animBg="1"/>
      <p:bldP spid="28707" grpId="0" animBg="1"/>
      <p:bldP spid="287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482" name="Connecteur droit 52"/>
          <p:cNvCxnSpPr>
            <a:cxnSpLocks noChangeShapeType="1"/>
          </p:cNvCxnSpPr>
          <p:nvPr/>
        </p:nvCxnSpPr>
        <p:spPr bwMode="auto">
          <a:xfrm>
            <a:off x="12287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3" name="Connecteur droit 53"/>
          <p:cNvCxnSpPr>
            <a:cxnSpLocks noChangeShapeType="1"/>
          </p:cNvCxnSpPr>
          <p:nvPr/>
        </p:nvCxnSpPr>
        <p:spPr bwMode="auto">
          <a:xfrm>
            <a:off x="143827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4" name="Connecteur droit 54"/>
          <p:cNvCxnSpPr>
            <a:cxnSpLocks noChangeShapeType="1"/>
          </p:cNvCxnSpPr>
          <p:nvPr/>
        </p:nvCxnSpPr>
        <p:spPr bwMode="auto">
          <a:xfrm>
            <a:off x="164941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5" name="Connecteur droit 55"/>
          <p:cNvCxnSpPr>
            <a:cxnSpLocks noChangeShapeType="1"/>
          </p:cNvCxnSpPr>
          <p:nvPr/>
        </p:nvCxnSpPr>
        <p:spPr bwMode="auto">
          <a:xfrm>
            <a:off x="18589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6" name="Connecteur droit 56"/>
          <p:cNvCxnSpPr>
            <a:cxnSpLocks noChangeShapeType="1"/>
          </p:cNvCxnSpPr>
          <p:nvPr/>
        </p:nvCxnSpPr>
        <p:spPr bwMode="auto">
          <a:xfrm>
            <a:off x="20669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7" name="Connecteur droit 57"/>
          <p:cNvCxnSpPr>
            <a:cxnSpLocks noChangeShapeType="1"/>
          </p:cNvCxnSpPr>
          <p:nvPr/>
        </p:nvCxnSpPr>
        <p:spPr bwMode="auto">
          <a:xfrm>
            <a:off x="227647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8" name="Connecteur droit 58"/>
          <p:cNvCxnSpPr>
            <a:cxnSpLocks noChangeShapeType="1"/>
          </p:cNvCxnSpPr>
          <p:nvPr/>
        </p:nvCxnSpPr>
        <p:spPr bwMode="auto">
          <a:xfrm>
            <a:off x="2484438"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89" name="Connecteur droit 60"/>
          <p:cNvCxnSpPr>
            <a:cxnSpLocks noChangeShapeType="1"/>
          </p:cNvCxnSpPr>
          <p:nvPr/>
        </p:nvCxnSpPr>
        <p:spPr bwMode="auto">
          <a:xfrm>
            <a:off x="2698750"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0" name="Connecteur droit 61"/>
          <p:cNvCxnSpPr>
            <a:cxnSpLocks noChangeShapeType="1"/>
          </p:cNvCxnSpPr>
          <p:nvPr/>
        </p:nvCxnSpPr>
        <p:spPr bwMode="auto">
          <a:xfrm>
            <a:off x="29051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1" name="Connecteur droit 62"/>
          <p:cNvCxnSpPr>
            <a:cxnSpLocks noChangeShapeType="1"/>
          </p:cNvCxnSpPr>
          <p:nvPr/>
        </p:nvCxnSpPr>
        <p:spPr bwMode="auto">
          <a:xfrm>
            <a:off x="31162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2" name="Connecteur droit 63"/>
          <p:cNvCxnSpPr>
            <a:cxnSpLocks noChangeShapeType="1"/>
          </p:cNvCxnSpPr>
          <p:nvPr/>
        </p:nvCxnSpPr>
        <p:spPr bwMode="auto">
          <a:xfrm>
            <a:off x="33242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3" name="Connecteur droit 64"/>
          <p:cNvCxnSpPr>
            <a:cxnSpLocks noChangeShapeType="1"/>
          </p:cNvCxnSpPr>
          <p:nvPr/>
        </p:nvCxnSpPr>
        <p:spPr bwMode="auto">
          <a:xfrm>
            <a:off x="35353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4" name="Connecteur droit 65"/>
          <p:cNvCxnSpPr>
            <a:cxnSpLocks noChangeShapeType="1"/>
          </p:cNvCxnSpPr>
          <p:nvPr/>
        </p:nvCxnSpPr>
        <p:spPr bwMode="auto">
          <a:xfrm>
            <a:off x="37433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5" name="Connecteur droit 66"/>
          <p:cNvCxnSpPr>
            <a:cxnSpLocks noChangeShapeType="1"/>
          </p:cNvCxnSpPr>
          <p:nvPr/>
        </p:nvCxnSpPr>
        <p:spPr bwMode="auto">
          <a:xfrm>
            <a:off x="39544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6" name="Connecteur droit 67"/>
          <p:cNvCxnSpPr>
            <a:cxnSpLocks noChangeShapeType="1"/>
          </p:cNvCxnSpPr>
          <p:nvPr/>
        </p:nvCxnSpPr>
        <p:spPr bwMode="auto">
          <a:xfrm>
            <a:off x="416401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7" name="Connecteur droit 68"/>
          <p:cNvCxnSpPr>
            <a:cxnSpLocks noChangeShapeType="1"/>
          </p:cNvCxnSpPr>
          <p:nvPr/>
        </p:nvCxnSpPr>
        <p:spPr bwMode="auto">
          <a:xfrm>
            <a:off x="43735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8" name="Connecteur droit 69"/>
          <p:cNvCxnSpPr>
            <a:cxnSpLocks noChangeShapeType="1"/>
          </p:cNvCxnSpPr>
          <p:nvPr/>
        </p:nvCxnSpPr>
        <p:spPr bwMode="auto">
          <a:xfrm>
            <a:off x="458311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499" name="Connecteur droit 70"/>
          <p:cNvCxnSpPr>
            <a:cxnSpLocks noChangeShapeType="1"/>
          </p:cNvCxnSpPr>
          <p:nvPr/>
        </p:nvCxnSpPr>
        <p:spPr bwMode="auto">
          <a:xfrm>
            <a:off x="479266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0" name="Connecteur droit 71"/>
          <p:cNvCxnSpPr>
            <a:cxnSpLocks noChangeShapeType="1"/>
          </p:cNvCxnSpPr>
          <p:nvPr/>
        </p:nvCxnSpPr>
        <p:spPr bwMode="auto">
          <a:xfrm>
            <a:off x="50006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1" name="Connecteur droit 72"/>
          <p:cNvCxnSpPr>
            <a:cxnSpLocks noChangeShapeType="1"/>
          </p:cNvCxnSpPr>
          <p:nvPr/>
        </p:nvCxnSpPr>
        <p:spPr bwMode="auto">
          <a:xfrm>
            <a:off x="521017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2" name="Connecteur droit 73"/>
          <p:cNvCxnSpPr>
            <a:cxnSpLocks noChangeShapeType="1"/>
          </p:cNvCxnSpPr>
          <p:nvPr/>
        </p:nvCxnSpPr>
        <p:spPr bwMode="auto">
          <a:xfrm>
            <a:off x="5419725"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3" name="Connecteur droit 113"/>
          <p:cNvCxnSpPr>
            <a:cxnSpLocks noChangeShapeType="1"/>
          </p:cNvCxnSpPr>
          <p:nvPr/>
        </p:nvCxnSpPr>
        <p:spPr bwMode="auto">
          <a:xfrm>
            <a:off x="1052513"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4" name="Connecteur droit 143"/>
          <p:cNvCxnSpPr>
            <a:cxnSpLocks noChangeShapeType="1"/>
          </p:cNvCxnSpPr>
          <p:nvPr/>
        </p:nvCxnSpPr>
        <p:spPr bwMode="auto">
          <a:xfrm>
            <a:off x="858838" y="6348413"/>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5" name="Connecteur droit 73"/>
          <p:cNvCxnSpPr>
            <a:cxnSpLocks noChangeShapeType="1"/>
          </p:cNvCxnSpPr>
          <p:nvPr/>
        </p:nvCxnSpPr>
        <p:spPr bwMode="auto">
          <a:xfrm>
            <a:off x="5619750" y="6370638"/>
            <a:ext cx="0" cy="106362"/>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6" name="Connecteur droit 143"/>
          <p:cNvCxnSpPr>
            <a:cxnSpLocks noChangeShapeType="1"/>
          </p:cNvCxnSpPr>
          <p:nvPr/>
        </p:nvCxnSpPr>
        <p:spPr bwMode="auto">
          <a:xfrm>
            <a:off x="696913" y="6370638"/>
            <a:ext cx="0" cy="106362"/>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7" name="Connecteur droit 143"/>
          <p:cNvCxnSpPr>
            <a:cxnSpLocks noChangeShapeType="1"/>
          </p:cNvCxnSpPr>
          <p:nvPr/>
        </p:nvCxnSpPr>
        <p:spPr bwMode="auto">
          <a:xfrm>
            <a:off x="519113" y="6372225"/>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08" name="Connecteur droit 73"/>
          <p:cNvCxnSpPr>
            <a:cxnSpLocks noChangeShapeType="1"/>
          </p:cNvCxnSpPr>
          <p:nvPr/>
        </p:nvCxnSpPr>
        <p:spPr bwMode="auto">
          <a:xfrm>
            <a:off x="341313" y="6372225"/>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grpSp>
        <p:nvGrpSpPr>
          <p:cNvPr id="20509" name="Group 151"/>
          <p:cNvGrpSpPr>
            <a:grpSpLocks/>
          </p:cNvGrpSpPr>
          <p:nvPr/>
        </p:nvGrpSpPr>
        <p:grpSpPr bwMode="auto">
          <a:xfrm>
            <a:off x="323850" y="2789238"/>
            <a:ext cx="536103" cy="3497289"/>
            <a:chOff x="476" y="572"/>
            <a:chExt cx="473" cy="2935"/>
          </a:xfrm>
        </p:grpSpPr>
        <p:sp>
          <p:nvSpPr>
            <p:cNvPr id="21012" name="Text Box 128"/>
            <p:cNvSpPr txBox="1">
              <a:spLocks noChangeArrowheads="1"/>
            </p:cNvSpPr>
            <p:nvPr/>
          </p:nvSpPr>
          <p:spPr bwMode="auto">
            <a:xfrm>
              <a:off x="610" y="3249"/>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2</a:t>
              </a:r>
              <a:endParaRPr lang="fr-FR" altLang="fr-FR" sz="1400">
                <a:solidFill>
                  <a:schemeClr val="tx1"/>
                </a:solidFill>
                <a:latin typeface="+mn-lt"/>
              </a:endParaRPr>
            </a:p>
          </p:txBody>
        </p:sp>
        <p:grpSp>
          <p:nvGrpSpPr>
            <p:cNvPr id="21013" name="Group 150"/>
            <p:cNvGrpSpPr>
              <a:grpSpLocks/>
            </p:cNvGrpSpPr>
            <p:nvPr/>
          </p:nvGrpSpPr>
          <p:grpSpPr bwMode="auto">
            <a:xfrm>
              <a:off x="476" y="572"/>
              <a:ext cx="473" cy="2832"/>
              <a:chOff x="463" y="675"/>
              <a:chExt cx="473" cy="2832"/>
            </a:xfrm>
          </p:grpSpPr>
          <p:grpSp>
            <p:nvGrpSpPr>
              <p:cNvPr id="21014" name="Group 147"/>
              <p:cNvGrpSpPr>
                <a:grpSpLocks/>
              </p:cNvGrpSpPr>
              <p:nvPr/>
            </p:nvGrpSpPr>
            <p:grpSpPr bwMode="auto">
              <a:xfrm>
                <a:off x="521" y="935"/>
                <a:ext cx="415" cy="2572"/>
                <a:chOff x="521" y="935"/>
                <a:chExt cx="415" cy="2572"/>
              </a:xfrm>
            </p:grpSpPr>
            <p:sp>
              <p:nvSpPr>
                <p:cNvPr id="21016" name="Line 108"/>
                <p:cNvSpPr>
                  <a:spLocks noChangeShapeType="1"/>
                </p:cNvSpPr>
                <p:nvPr/>
              </p:nvSpPr>
              <p:spPr bwMode="auto">
                <a:xfrm flipV="1">
                  <a:off x="521" y="981"/>
                  <a:ext cx="0" cy="249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17" name="Line 109"/>
                <p:cNvSpPr>
                  <a:spLocks noChangeShapeType="1"/>
                </p:cNvSpPr>
                <p:nvPr/>
              </p:nvSpPr>
              <p:spPr bwMode="auto">
                <a:xfrm>
                  <a:off x="521" y="347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18" name="Line 110"/>
                <p:cNvSpPr>
                  <a:spLocks noChangeShapeType="1"/>
                </p:cNvSpPr>
                <p:nvPr/>
              </p:nvSpPr>
              <p:spPr bwMode="auto">
                <a:xfrm>
                  <a:off x="521" y="333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19" name="Line 111"/>
                <p:cNvSpPr>
                  <a:spLocks noChangeShapeType="1"/>
                </p:cNvSpPr>
                <p:nvPr/>
              </p:nvSpPr>
              <p:spPr bwMode="auto">
                <a:xfrm>
                  <a:off x="521" y="320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0" name="Line 112"/>
                <p:cNvSpPr>
                  <a:spLocks noChangeShapeType="1"/>
                </p:cNvSpPr>
                <p:nvPr/>
              </p:nvSpPr>
              <p:spPr bwMode="auto">
                <a:xfrm>
                  <a:off x="521" y="306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1" name="Line 113"/>
                <p:cNvSpPr>
                  <a:spLocks noChangeShapeType="1"/>
                </p:cNvSpPr>
                <p:nvPr/>
              </p:nvSpPr>
              <p:spPr bwMode="auto">
                <a:xfrm>
                  <a:off x="521" y="293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2" name="Line 114"/>
                <p:cNvSpPr>
                  <a:spLocks noChangeShapeType="1"/>
                </p:cNvSpPr>
                <p:nvPr/>
              </p:nvSpPr>
              <p:spPr bwMode="auto">
                <a:xfrm>
                  <a:off x="521" y="279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3" name="Line 115"/>
                <p:cNvSpPr>
                  <a:spLocks noChangeShapeType="1"/>
                </p:cNvSpPr>
                <p:nvPr/>
              </p:nvSpPr>
              <p:spPr bwMode="auto">
                <a:xfrm>
                  <a:off x="521" y="265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4" name="Line 116"/>
                <p:cNvSpPr>
                  <a:spLocks noChangeShapeType="1"/>
                </p:cNvSpPr>
                <p:nvPr/>
              </p:nvSpPr>
              <p:spPr bwMode="auto">
                <a:xfrm>
                  <a:off x="521" y="252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5" name="Line 117"/>
                <p:cNvSpPr>
                  <a:spLocks noChangeShapeType="1"/>
                </p:cNvSpPr>
                <p:nvPr/>
              </p:nvSpPr>
              <p:spPr bwMode="auto">
                <a:xfrm>
                  <a:off x="521" y="238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6" name="Line 118"/>
                <p:cNvSpPr>
                  <a:spLocks noChangeShapeType="1"/>
                </p:cNvSpPr>
                <p:nvPr/>
              </p:nvSpPr>
              <p:spPr bwMode="auto">
                <a:xfrm>
                  <a:off x="521" y="225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7" name="Line 119"/>
                <p:cNvSpPr>
                  <a:spLocks noChangeShapeType="1"/>
                </p:cNvSpPr>
                <p:nvPr/>
              </p:nvSpPr>
              <p:spPr bwMode="auto">
                <a:xfrm>
                  <a:off x="521" y="211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8" name="Line 120"/>
                <p:cNvSpPr>
                  <a:spLocks noChangeShapeType="1"/>
                </p:cNvSpPr>
                <p:nvPr/>
              </p:nvSpPr>
              <p:spPr bwMode="auto">
                <a:xfrm>
                  <a:off x="521" y="197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29" name="Line 121"/>
                <p:cNvSpPr>
                  <a:spLocks noChangeShapeType="1"/>
                </p:cNvSpPr>
                <p:nvPr/>
              </p:nvSpPr>
              <p:spPr bwMode="auto">
                <a:xfrm>
                  <a:off x="521" y="184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0" name="Line 122"/>
                <p:cNvSpPr>
                  <a:spLocks noChangeShapeType="1"/>
                </p:cNvSpPr>
                <p:nvPr/>
              </p:nvSpPr>
              <p:spPr bwMode="auto">
                <a:xfrm>
                  <a:off x="521" y="170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1" name="Line 123"/>
                <p:cNvSpPr>
                  <a:spLocks noChangeShapeType="1"/>
                </p:cNvSpPr>
                <p:nvPr/>
              </p:nvSpPr>
              <p:spPr bwMode="auto">
                <a:xfrm>
                  <a:off x="521" y="1570"/>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2" name="Line 124"/>
                <p:cNvSpPr>
                  <a:spLocks noChangeShapeType="1"/>
                </p:cNvSpPr>
                <p:nvPr/>
              </p:nvSpPr>
              <p:spPr bwMode="auto">
                <a:xfrm>
                  <a:off x="521" y="1434"/>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3" name="Line 125"/>
                <p:cNvSpPr>
                  <a:spLocks noChangeShapeType="1"/>
                </p:cNvSpPr>
                <p:nvPr/>
              </p:nvSpPr>
              <p:spPr bwMode="auto">
                <a:xfrm>
                  <a:off x="521" y="1298"/>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4" name="Line 126"/>
                <p:cNvSpPr>
                  <a:spLocks noChangeShapeType="1"/>
                </p:cNvSpPr>
                <p:nvPr/>
              </p:nvSpPr>
              <p:spPr bwMode="auto">
                <a:xfrm>
                  <a:off x="521" y="116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5" name="Line 127"/>
                <p:cNvSpPr>
                  <a:spLocks noChangeShapeType="1"/>
                </p:cNvSpPr>
                <p:nvPr/>
              </p:nvSpPr>
              <p:spPr bwMode="auto">
                <a:xfrm>
                  <a:off x="521" y="102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sz="1400"/>
                </a:p>
              </p:txBody>
            </p:sp>
            <p:sp>
              <p:nvSpPr>
                <p:cNvPr id="21036" name="Text Box 129"/>
                <p:cNvSpPr txBox="1">
                  <a:spLocks noChangeArrowheads="1"/>
                </p:cNvSpPr>
                <p:nvPr/>
              </p:nvSpPr>
              <p:spPr bwMode="auto">
                <a:xfrm>
                  <a:off x="610" y="2432"/>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9</a:t>
                  </a:r>
                  <a:endParaRPr lang="fr-FR" altLang="fr-FR" sz="1400">
                    <a:solidFill>
                      <a:schemeClr val="tx1"/>
                    </a:solidFill>
                    <a:latin typeface="+mn-lt"/>
                  </a:endParaRPr>
                </a:p>
              </p:txBody>
            </p:sp>
            <p:sp>
              <p:nvSpPr>
                <p:cNvPr id="21037" name="Text Box 130"/>
                <p:cNvSpPr txBox="1">
                  <a:spLocks noChangeArrowheads="1"/>
                </p:cNvSpPr>
                <p:nvPr/>
              </p:nvSpPr>
              <p:spPr bwMode="auto">
                <a:xfrm>
                  <a:off x="610" y="2568"/>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8</a:t>
                  </a:r>
                  <a:endParaRPr lang="fr-FR" altLang="fr-FR" sz="1400">
                    <a:solidFill>
                      <a:schemeClr val="tx1"/>
                    </a:solidFill>
                    <a:latin typeface="+mn-lt"/>
                  </a:endParaRPr>
                </a:p>
              </p:txBody>
            </p:sp>
            <p:sp>
              <p:nvSpPr>
                <p:cNvPr id="21038" name="Text Box 131"/>
                <p:cNvSpPr txBox="1">
                  <a:spLocks noChangeArrowheads="1"/>
                </p:cNvSpPr>
                <p:nvPr/>
              </p:nvSpPr>
              <p:spPr bwMode="auto">
                <a:xfrm>
                  <a:off x="610" y="2704"/>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7</a:t>
                  </a:r>
                  <a:endParaRPr lang="fr-FR" altLang="fr-FR" sz="1400">
                    <a:solidFill>
                      <a:schemeClr val="tx1"/>
                    </a:solidFill>
                    <a:latin typeface="+mn-lt"/>
                  </a:endParaRPr>
                </a:p>
              </p:txBody>
            </p:sp>
            <p:sp>
              <p:nvSpPr>
                <p:cNvPr id="21039" name="Text Box 132"/>
                <p:cNvSpPr txBox="1">
                  <a:spLocks noChangeArrowheads="1"/>
                </p:cNvSpPr>
                <p:nvPr/>
              </p:nvSpPr>
              <p:spPr bwMode="auto">
                <a:xfrm>
                  <a:off x="610" y="2840"/>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6</a:t>
                  </a:r>
                  <a:endParaRPr lang="fr-FR" altLang="fr-FR" sz="1400">
                    <a:solidFill>
                      <a:schemeClr val="tx1"/>
                    </a:solidFill>
                    <a:latin typeface="+mn-lt"/>
                  </a:endParaRPr>
                </a:p>
              </p:txBody>
            </p:sp>
            <p:sp>
              <p:nvSpPr>
                <p:cNvPr id="21040" name="Text Box 133"/>
                <p:cNvSpPr txBox="1">
                  <a:spLocks noChangeArrowheads="1"/>
                </p:cNvSpPr>
                <p:nvPr/>
              </p:nvSpPr>
              <p:spPr bwMode="auto">
                <a:xfrm>
                  <a:off x="610" y="2976"/>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5</a:t>
                  </a:r>
                  <a:endParaRPr lang="fr-FR" altLang="fr-FR" sz="1400">
                    <a:solidFill>
                      <a:schemeClr val="tx1"/>
                    </a:solidFill>
                    <a:latin typeface="+mn-lt"/>
                  </a:endParaRPr>
                </a:p>
              </p:txBody>
            </p:sp>
            <p:sp>
              <p:nvSpPr>
                <p:cNvPr id="21041" name="Text Box 134"/>
                <p:cNvSpPr txBox="1">
                  <a:spLocks noChangeArrowheads="1"/>
                </p:cNvSpPr>
                <p:nvPr/>
              </p:nvSpPr>
              <p:spPr bwMode="auto">
                <a:xfrm>
                  <a:off x="610" y="3113"/>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4</a:t>
                  </a:r>
                  <a:endParaRPr lang="fr-FR" altLang="fr-FR" sz="1400">
                    <a:solidFill>
                      <a:schemeClr val="tx1"/>
                    </a:solidFill>
                    <a:latin typeface="+mn-lt"/>
                  </a:endParaRPr>
                </a:p>
              </p:txBody>
            </p:sp>
            <p:sp>
              <p:nvSpPr>
                <p:cNvPr id="21042" name="Text Box 135"/>
                <p:cNvSpPr txBox="1">
                  <a:spLocks noChangeArrowheads="1"/>
                </p:cNvSpPr>
                <p:nvPr/>
              </p:nvSpPr>
              <p:spPr bwMode="auto">
                <a:xfrm>
                  <a:off x="610" y="3249"/>
                  <a:ext cx="24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3</a:t>
                  </a:r>
                  <a:endParaRPr lang="fr-FR" altLang="fr-FR" sz="1400">
                    <a:solidFill>
                      <a:schemeClr val="tx1"/>
                    </a:solidFill>
                    <a:latin typeface="+mn-lt"/>
                  </a:endParaRPr>
                </a:p>
              </p:txBody>
            </p:sp>
            <p:sp>
              <p:nvSpPr>
                <p:cNvPr id="21043" name="Text Box 136"/>
                <p:cNvSpPr txBox="1">
                  <a:spLocks noChangeArrowheads="1"/>
                </p:cNvSpPr>
                <p:nvPr/>
              </p:nvSpPr>
              <p:spPr bwMode="auto">
                <a:xfrm>
                  <a:off x="612" y="1344"/>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17</a:t>
                  </a:r>
                  <a:endParaRPr lang="fr-FR" altLang="fr-FR" sz="1400">
                    <a:solidFill>
                      <a:schemeClr val="tx1"/>
                    </a:solidFill>
                    <a:latin typeface="+mn-lt"/>
                  </a:endParaRPr>
                </a:p>
              </p:txBody>
            </p:sp>
            <p:sp>
              <p:nvSpPr>
                <p:cNvPr id="21044" name="Text Box 137"/>
                <p:cNvSpPr txBox="1">
                  <a:spLocks noChangeArrowheads="1"/>
                </p:cNvSpPr>
                <p:nvPr/>
              </p:nvSpPr>
              <p:spPr bwMode="auto">
                <a:xfrm>
                  <a:off x="612" y="2296"/>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10</a:t>
                  </a:r>
                  <a:endParaRPr lang="fr-FR" altLang="fr-FR" sz="1400">
                    <a:solidFill>
                      <a:schemeClr val="tx1"/>
                    </a:solidFill>
                    <a:latin typeface="+mn-lt"/>
                  </a:endParaRPr>
                </a:p>
              </p:txBody>
            </p:sp>
            <p:sp>
              <p:nvSpPr>
                <p:cNvPr id="21045" name="Text Box 138"/>
                <p:cNvSpPr txBox="1">
                  <a:spLocks noChangeArrowheads="1"/>
                </p:cNvSpPr>
                <p:nvPr/>
              </p:nvSpPr>
              <p:spPr bwMode="auto">
                <a:xfrm>
                  <a:off x="612" y="1480"/>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16</a:t>
                  </a:r>
                  <a:endParaRPr lang="fr-FR" altLang="fr-FR" sz="1400">
                    <a:solidFill>
                      <a:schemeClr val="tx1"/>
                    </a:solidFill>
                    <a:latin typeface="+mn-lt"/>
                  </a:endParaRPr>
                </a:p>
              </p:txBody>
            </p:sp>
            <p:sp>
              <p:nvSpPr>
                <p:cNvPr id="21046" name="Text Box 139"/>
                <p:cNvSpPr txBox="1">
                  <a:spLocks noChangeArrowheads="1"/>
                </p:cNvSpPr>
                <p:nvPr/>
              </p:nvSpPr>
              <p:spPr bwMode="auto">
                <a:xfrm>
                  <a:off x="612" y="1616"/>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15</a:t>
                  </a:r>
                  <a:endParaRPr lang="fr-FR" altLang="fr-FR" sz="1400">
                    <a:solidFill>
                      <a:schemeClr val="tx1"/>
                    </a:solidFill>
                    <a:latin typeface="+mn-lt"/>
                  </a:endParaRPr>
                </a:p>
              </p:txBody>
            </p:sp>
            <p:sp>
              <p:nvSpPr>
                <p:cNvPr id="21047" name="Text Box 140"/>
                <p:cNvSpPr txBox="1">
                  <a:spLocks noChangeArrowheads="1"/>
                </p:cNvSpPr>
                <p:nvPr/>
              </p:nvSpPr>
              <p:spPr bwMode="auto">
                <a:xfrm>
                  <a:off x="612" y="1751"/>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14</a:t>
                  </a:r>
                  <a:endParaRPr lang="fr-FR" altLang="fr-FR" sz="1400">
                    <a:solidFill>
                      <a:schemeClr val="tx1"/>
                    </a:solidFill>
                    <a:latin typeface="+mn-lt"/>
                  </a:endParaRPr>
                </a:p>
              </p:txBody>
            </p:sp>
            <p:sp>
              <p:nvSpPr>
                <p:cNvPr id="21048" name="Text Box 141"/>
                <p:cNvSpPr txBox="1">
                  <a:spLocks noChangeArrowheads="1"/>
                </p:cNvSpPr>
                <p:nvPr/>
              </p:nvSpPr>
              <p:spPr bwMode="auto">
                <a:xfrm>
                  <a:off x="612" y="1889"/>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12</a:t>
                  </a:r>
                  <a:endParaRPr lang="fr-FR" altLang="fr-FR" sz="1400">
                    <a:solidFill>
                      <a:schemeClr val="tx1"/>
                    </a:solidFill>
                    <a:latin typeface="+mn-lt"/>
                  </a:endParaRPr>
                </a:p>
              </p:txBody>
            </p:sp>
            <p:sp>
              <p:nvSpPr>
                <p:cNvPr id="21049" name="Text Box 142"/>
                <p:cNvSpPr txBox="1">
                  <a:spLocks noChangeArrowheads="1"/>
                </p:cNvSpPr>
                <p:nvPr/>
              </p:nvSpPr>
              <p:spPr bwMode="auto">
                <a:xfrm>
                  <a:off x="612" y="2025"/>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12</a:t>
                  </a:r>
                  <a:endParaRPr lang="fr-FR" altLang="fr-FR" sz="1400">
                    <a:solidFill>
                      <a:schemeClr val="tx1"/>
                    </a:solidFill>
                    <a:latin typeface="+mn-lt"/>
                  </a:endParaRPr>
                </a:p>
              </p:txBody>
            </p:sp>
            <p:sp>
              <p:nvSpPr>
                <p:cNvPr id="21050" name="Text Box 143"/>
                <p:cNvSpPr txBox="1">
                  <a:spLocks noChangeArrowheads="1"/>
                </p:cNvSpPr>
                <p:nvPr/>
              </p:nvSpPr>
              <p:spPr bwMode="auto">
                <a:xfrm>
                  <a:off x="612" y="2160"/>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11</a:t>
                  </a:r>
                  <a:endParaRPr lang="fr-FR" altLang="fr-FR" sz="1400">
                    <a:solidFill>
                      <a:schemeClr val="tx1"/>
                    </a:solidFill>
                    <a:latin typeface="+mn-lt"/>
                  </a:endParaRPr>
                </a:p>
              </p:txBody>
            </p:sp>
            <p:sp>
              <p:nvSpPr>
                <p:cNvPr id="21051" name="Text Box 144"/>
                <p:cNvSpPr txBox="1">
                  <a:spLocks noChangeArrowheads="1"/>
                </p:cNvSpPr>
                <p:nvPr/>
              </p:nvSpPr>
              <p:spPr bwMode="auto">
                <a:xfrm>
                  <a:off x="612" y="1207"/>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18</a:t>
                  </a:r>
                  <a:endParaRPr lang="fr-FR" altLang="fr-FR" sz="1400">
                    <a:solidFill>
                      <a:schemeClr val="tx1"/>
                    </a:solidFill>
                    <a:latin typeface="+mn-lt"/>
                  </a:endParaRPr>
                </a:p>
              </p:txBody>
            </p:sp>
            <p:sp>
              <p:nvSpPr>
                <p:cNvPr id="21052" name="Text Box 145"/>
                <p:cNvSpPr txBox="1">
                  <a:spLocks noChangeArrowheads="1"/>
                </p:cNvSpPr>
                <p:nvPr/>
              </p:nvSpPr>
              <p:spPr bwMode="auto">
                <a:xfrm>
                  <a:off x="612" y="935"/>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20</a:t>
                  </a:r>
                  <a:endParaRPr lang="fr-FR" altLang="fr-FR" sz="1400">
                    <a:solidFill>
                      <a:schemeClr val="tx1"/>
                    </a:solidFill>
                    <a:latin typeface="+mn-lt"/>
                  </a:endParaRPr>
                </a:p>
              </p:txBody>
            </p:sp>
            <p:sp>
              <p:nvSpPr>
                <p:cNvPr id="21053" name="Text Box 146"/>
                <p:cNvSpPr txBox="1">
                  <a:spLocks noChangeArrowheads="1"/>
                </p:cNvSpPr>
                <p:nvPr/>
              </p:nvSpPr>
              <p:spPr bwMode="auto">
                <a:xfrm>
                  <a:off x="612" y="1071"/>
                  <a:ext cx="324"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19</a:t>
                  </a:r>
                  <a:endParaRPr lang="fr-FR" altLang="fr-FR" sz="1400">
                    <a:solidFill>
                      <a:schemeClr val="tx1"/>
                    </a:solidFill>
                    <a:latin typeface="+mn-lt"/>
                  </a:endParaRPr>
                </a:p>
              </p:txBody>
            </p:sp>
          </p:grpSp>
          <p:sp>
            <p:nvSpPr>
              <p:cNvPr id="21015" name="Text Box 149"/>
              <p:cNvSpPr txBox="1">
                <a:spLocks noChangeArrowheads="1"/>
              </p:cNvSpPr>
              <p:nvPr/>
            </p:nvSpPr>
            <p:spPr bwMode="auto">
              <a:xfrm>
                <a:off x="463" y="675"/>
                <a:ext cx="415"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400">
                    <a:solidFill>
                      <a:schemeClr val="tx1"/>
                    </a:solidFill>
                    <a:latin typeface="+mn-lt"/>
                  </a:rPr>
                  <a:t>mm</a:t>
                </a:r>
                <a:endParaRPr lang="fr-FR" altLang="fr-FR" sz="1400">
                  <a:solidFill>
                    <a:schemeClr val="tx1"/>
                  </a:solidFill>
                  <a:latin typeface="+mn-lt"/>
                </a:endParaRPr>
              </a:p>
            </p:txBody>
          </p:sp>
        </p:grpSp>
      </p:grpSp>
      <p:grpSp>
        <p:nvGrpSpPr>
          <p:cNvPr id="20510" name="Group 312"/>
          <p:cNvGrpSpPr>
            <a:grpSpLocks/>
          </p:cNvGrpSpPr>
          <p:nvPr/>
        </p:nvGrpSpPr>
        <p:grpSpPr bwMode="auto">
          <a:xfrm>
            <a:off x="838200" y="6196013"/>
            <a:ext cx="4530725" cy="106362"/>
            <a:chOff x="930" y="3430"/>
            <a:chExt cx="3993" cy="90"/>
          </a:xfrm>
        </p:grpSpPr>
        <p:grpSp>
          <p:nvGrpSpPr>
            <p:cNvPr id="20874" name="Group 160"/>
            <p:cNvGrpSpPr>
              <a:grpSpLocks/>
            </p:cNvGrpSpPr>
            <p:nvPr/>
          </p:nvGrpSpPr>
          <p:grpSpPr bwMode="auto">
            <a:xfrm>
              <a:off x="930" y="3430"/>
              <a:ext cx="182" cy="90"/>
              <a:chOff x="2381" y="2024"/>
              <a:chExt cx="271" cy="136"/>
            </a:xfrm>
          </p:grpSpPr>
          <p:sp>
            <p:nvSpPr>
              <p:cNvPr id="21007"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8"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9"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10"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11"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5" name="Group 174"/>
            <p:cNvGrpSpPr>
              <a:grpSpLocks/>
            </p:cNvGrpSpPr>
            <p:nvPr/>
          </p:nvGrpSpPr>
          <p:grpSpPr bwMode="auto">
            <a:xfrm>
              <a:off x="1111" y="3430"/>
              <a:ext cx="182" cy="90"/>
              <a:chOff x="2381" y="2024"/>
              <a:chExt cx="271" cy="136"/>
            </a:xfrm>
          </p:grpSpPr>
          <p:sp>
            <p:nvSpPr>
              <p:cNvPr id="21002"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3"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4"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5"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6"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6" name="Group 180"/>
            <p:cNvGrpSpPr>
              <a:grpSpLocks/>
            </p:cNvGrpSpPr>
            <p:nvPr/>
          </p:nvGrpSpPr>
          <p:grpSpPr bwMode="auto">
            <a:xfrm>
              <a:off x="1837" y="3430"/>
              <a:ext cx="182" cy="90"/>
              <a:chOff x="2381" y="2024"/>
              <a:chExt cx="271" cy="136"/>
            </a:xfrm>
          </p:grpSpPr>
          <p:sp>
            <p:nvSpPr>
              <p:cNvPr id="20997"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8"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9"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0"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1001"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7" name="Group 186"/>
            <p:cNvGrpSpPr>
              <a:grpSpLocks/>
            </p:cNvGrpSpPr>
            <p:nvPr/>
          </p:nvGrpSpPr>
          <p:grpSpPr bwMode="auto">
            <a:xfrm>
              <a:off x="1474" y="3430"/>
              <a:ext cx="182" cy="90"/>
              <a:chOff x="2381" y="2024"/>
              <a:chExt cx="271" cy="136"/>
            </a:xfrm>
          </p:grpSpPr>
          <p:sp>
            <p:nvSpPr>
              <p:cNvPr id="20992"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3"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4"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5"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6"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8" name="Group 192"/>
            <p:cNvGrpSpPr>
              <a:grpSpLocks/>
            </p:cNvGrpSpPr>
            <p:nvPr/>
          </p:nvGrpSpPr>
          <p:grpSpPr bwMode="auto">
            <a:xfrm>
              <a:off x="1655" y="3430"/>
              <a:ext cx="182" cy="90"/>
              <a:chOff x="2381" y="2024"/>
              <a:chExt cx="271" cy="136"/>
            </a:xfrm>
          </p:grpSpPr>
          <p:sp>
            <p:nvSpPr>
              <p:cNvPr id="20987"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8"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9"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0"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91"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79" name="Group 198"/>
            <p:cNvGrpSpPr>
              <a:grpSpLocks/>
            </p:cNvGrpSpPr>
            <p:nvPr/>
          </p:nvGrpSpPr>
          <p:grpSpPr bwMode="auto">
            <a:xfrm>
              <a:off x="1292" y="3430"/>
              <a:ext cx="182" cy="90"/>
              <a:chOff x="2381" y="2024"/>
              <a:chExt cx="271" cy="136"/>
            </a:xfrm>
          </p:grpSpPr>
          <p:sp>
            <p:nvSpPr>
              <p:cNvPr id="20982"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3"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4"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5"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6"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0" name="Group 204"/>
            <p:cNvGrpSpPr>
              <a:grpSpLocks/>
            </p:cNvGrpSpPr>
            <p:nvPr/>
          </p:nvGrpSpPr>
          <p:grpSpPr bwMode="auto">
            <a:xfrm>
              <a:off x="2880" y="3430"/>
              <a:ext cx="182" cy="90"/>
              <a:chOff x="2381" y="2024"/>
              <a:chExt cx="271" cy="136"/>
            </a:xfrm>
          </p:grpSpPr>
          <p:sp>
            <p:nvSpPr>
              <p:cNvPr id="20977"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8"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9"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0"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81"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1" name="Group 210"/>
            <p:cNvGrpSpPr>
              <a:grpSpLocks/>
            </p:cNvGrpSpPr>
            <p:nvPr/>
          </p:nvGrpSpPr>
          <p:grpSpPr bwMode="auto">
            <a:xfrm>
              <a:off x="2699" y="3430"/>
              <a:ext cx="182" cy="90"/>
              <a:chOff x="2381" y="2024"/>
              <a:chExt cx="271" cy="136"/>
            </a:xfrm>
          </p:grpSpPr>
          <p:sp>
            <p:nvSpPr>
              <p:cNvPr id="20972"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3"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4"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5"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6"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2" name="Group 216"/>
            <p:cNvGrpSpPr>
              <a:grpSpLocks/>
            </p:cNvGrpSpPr>
            <p:nvPr/>
          </p:nvGrpSpPr>
          <p:grpSpPr bwMode="auto">
            <a:xfrm>
              <a:off x="2562" y="3430"/>
              <a:ext cx="182" cy="90"/>
              <a:chOff x="2381" y="2024"/>
              <a:chExt cx="271" cy="136"/>
            </a:xfrm>
          </p:grpSpPr>
          <p:sp>
            <p:nvSpPr>
              <p:cNvPr id="20967"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8"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9"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0"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71"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3" name="Group 222"/>
            <p:cNvGrpSpPr>
              <a:grpSpLocks/>
            </p:cNvGrpSpPr>
            <p:nvPr/>
          </p:nvGrpSpPr>
          <p:grpSpPr bwMode="auto">
            <a:xfrm>
              <a:off x="2381" y="3430"/>
              <a:ext cx="182" cy="90"/>
              <a:chOff x="2381" y="2024"/>
              <a:chExt cx="271" cy="136"/>
            </a:xfrm>
          </p:grpSpPr>
          <p:sp>
            <p:nvSpPr>
              <p:cNvPr id="20962"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3"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4"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5"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6"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4" name="Group 228"/>
            <p:cNvGrpSpPr>
              <a:grpSpLocks/>
            </p:cNvGrpSpPr>
            <p:nvPr/>
          </p:nvGrpSpPr>
          <p:grpSpPr bwMode="auto">
            <a:xfrm>
              <a:off x="2200" y="3430"/>
              <a:ext cx="182" cy="90"/>
              <a:chOff x="2381" y="2024"/>
              <a:chExt cx="271" cy="136"/>
            </a:xfrm>
          </p:grpSpPr>
          <p:sp>
            <p:nvSpPr>
              <p:cNvPr id="20957"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8"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9"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0"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61"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5" name="Group 234"/>
            <p:cNvGrpSpPr>
              <a:grpSpLocks/>
            </p:cNvGrpSpPr>
            <p:nvPr/>
          </p:nvGrpSpPr>
          <p:grpSpPr bwMode="auto">
            <a:xfrm>
              <a:off x="2018" y="3430"/>
              <a:ext cx="182" cy="90"/>
              <a:chOff x="2381" y="2024"/>
              <a:chExt cx="271" cy="136"/>
            </a:xfrm>
          </p:grpSpPr>
          <p:sp>
            <p:nvSpPr>
              <p:cNvPr id="20952"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3"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4"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5"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6"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6" name="Group 240"/>
            <p:cNvGrpSpPr>
              <a:grpSpLocks/>
            </p:cNvGrpSpPr>
            <p:nvPr/>
          </p:nvGrpSpPr>
          <p:grpSpPr bwMode="auto">
            <a:xfrm>
              <a:off x="3924" y="3430"/>
              <a:ext cx="182" cy="90"/>
              <a:chOff x="2381" y="2024"/>
              <a:chExt cx="271" cy="136"/>
            </a:xfrm>
          </p:grpSpPr>
          <p:sp>
            <p:nvSpPr>
              <p:cNvPr id="20947"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8"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9"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0"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51"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7" name="Group 246"/>
            <p:cNvGrpSpPr>
              <a:grpSpLocks/>
            </p:cNvGrpSpPr>
            <p:nvPr/>
          </p:nvGrpSpPr>
          <p:grpSpPr bwMode="auto">
            <a:xfrm>
              <a:off x="3743" y="3430"/>
              <a:ext cx="182" cy="90"/>
              <a:chOff x="2381" y="2024"/>
              <a:chExt cx="271" cy="136"/>
            </a:xfrm>
          </p:grpSpPr>
          <p:sp>
            <p:nvSpPr>
              <p:cNvPr id="20942"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3"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4"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5"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6"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8" name="Group 252"/>
            <p:cNvGrpSpPr>
              <a:grpSpLocks/>
            </p:cNvGrpSpPr>
            <p:nvPr/>
          </p:nvGrpSpPr>
          <p:grpSpPr bwMode="auto">
            <a:xfrm>
              <a:off x="3606" y="3430"/>
              <a:ext cx="182" cy="90"/>
              <a:chOff x="2381" y="2024"/>
              <a:chExt cx="271" cy="136"/>
            </a:xfrm>
          </p:grpSpPr>
          <p:sp>
            <p:nvSpPr>
              <p:cNvPr id="20937"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8"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9"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0"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41"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89" name="Group 258"/>
            <p:cNvGrpSpPr>
              <a:grpSpLocks/>
            </p:cNvGrpSpPr>
            <p:nvPr/>
          </p:nvGrpSpPr>
          <p:grpSpPr bwMode="auto">
            <a:xfrm>
              <a:off x="3425" y="3430"/>
              <a:ext cx="182" cy="90"/>
              <a:chOff x="2381" y="2024"/>
              <a:chExt cx="271" cy="136"/>
            </a:xfrm>
          </p:grpSpPr>
          <p:sp>
            <p:nvSpPr>
              <p:cNvPr id="20932"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3"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4"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5"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6"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0" name="Group 264"/>
            <p:cNvGrpSpPr>
              <a:grpSpLocks/>
            </p:cNvGrpSpPr>
            <p:nvPr/>
          </p:nvGrpSpPr>
          <p:grpSpPr bwMode="auto">
            <a:xfrm>
              <a:off x="3244" y="3430"/>
              <a:ext cx="182" cy="90"/>
              <a:chOff x="2381" y="2024"/>
              <a:chExt cx="271" cy="136"/>
            </a:xfrm>
          </p:grpSpPr>
          <p:sp>
            <p:nvSpPr>
              <p:cNvPr id="20927"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8"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9"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0"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31"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1" name="Group 270"/>
            <p:cNvGrpSpPr>
              <a:grpSpLocks/>
            </p:cNvGrpSpPr>
            <p:nvPr/>
          </p:nvGrpSpPr>
          <p:grpSpPr bwMode="auto">
            <a:xfrm>
              <a:off x="3062" y="3430"/>
              <a:ext cx="182" cy="90"/>
              <a:chOff x="2381" y="2024"/>
              <a:chExt cx="271" cy="136"/>
            </a:xfrm>
          </p:grpSpPr>
          <p:sp>
            <p:nvSpPr>
              <p:cNvPr id="20922"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3"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4"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5"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6"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2" name="Group 282"/>
            <p:cNvGrpSpPr>
              <a:grpSpLocks/>
            </p:cNvGrpSpPr>
            <p:nvPr/>
          </p:nvGrpSpPr>
          <p:grpSpPr bwMode="auto">
            <a:xfrm>
              <a:off x="4741" y="3430"/>
              <a:ext cx="182" cy="90"/>
              <a:chOff x="2381" y="2024"/>
              <a:chExt cx="271" cy="136"/>
            </a:xfrm>
          </p:grpSpPr>
          <p:sp>
            <p:nvSpPr>
              <p:cNvPr id="20917"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8"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9"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0"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21"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3" name="Group 288"/>
            <p:cNvGrpSpPr>
              <a:grpSpLocks/>
            </p:cNvGrpSpPr>
            <p:nvPr/>
          </p:nvGrpSpPr>
          <p:grpSpPr bwMode="auto">
            <a:xfrm>
              <a:off x="4604" y="3430"/>
              <a:ext cx="182" cy="90"/>
              <a:chOff x="2381" y="2024"/>
              <a:chExt cx="271" cy="136"/>
            </a:xfrm>
          </p:grpSpPr>
          <p:sp>
            <p:nvSpPr>
              <p:cNvPr id="20912"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3"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4"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5"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6"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4" name="Group 294"/>
            <p:cNvGrpSpPr>
              <a:grpSpLocks/>
            </p:cNvGrpSpPr>
            <p:nvPr/>
          </p:nvGrpSpPr>
          <p:grpSpPr bwMode="auto">
            <a:xfrm>
              <a:off x="4423" y="3430"/>
              <a:ext cx="182" cy="90"/>
              <a:chOff x="2381" y="2024"/>
              <a:chExt cx="271" cy="136"/>
            </a:xfrm>
          </p:grpSpPr>
          <p:sp>
            <p:nvSpPr>
              <p:cNvPr id="20907"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8"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9"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0"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11"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5" name="Group 300"/>
            <p:cNvGrpSpPr>
              <a:grpSpLocks/>
            </p:cNvGrpSpPr>
            <p:nvPr/>
          </p:nvGrpSpPr>
          <p:grpSpPr bwMode="auto">
            <a:xfrm>
              <a:off x="4242" y="3430"/>
              <a:ext cx="182" cy="90"/>
              <a:chOff x="2381" y="2024"/>
              <a:chExt cx="271" cy="136"/>
            </a:xfrm>
          </p:grpSpPr>
          <p:sp>
            <p:nvSpPr>
              <p:cNvPr id="20902"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3"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4"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5"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6"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96" name="Group 306"/>
            <p:cNvGrpSpPr>
              <a:grpSpLocks/>
            </p:cNvGrpSpPr>
            <p:nvPr/>
          </p:nvGrpSpPr>
          <p:grpSpPr bwMode="auto">
            <a:xfrm>
              <a:off x="4060" y="3430"/>
              <a:ext cx="182" cy="90"/>
              <a:chOff x="2381" y="2024"/>
              <a:chExt cx="271" cy="136"/>
            </a:xfrm>
          </p:grpSpPr>
          <p:sp>
            <p:nvSpPr>
              <p:cNvPr id="20897"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98"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99"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0"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901"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0511" name="Group 340"/>
          <p:cNvGrpSpPr>
            <a:grpSpLocks/>
          </p:cNvGrpSpPr>
          <p:nvPr/>
        </p:nvGrpSpPr>
        <p:grpSpPr bwMode="auto">
          <a:xfrm>
            <a:off x="838200" y="3654425"/>
            <a:ext cx="4375150" cy="2541588"/>
            <a:chOff x="930" y="1298"/>
            <a:chExt cx="3856" cy="2132"/>
          </a:xfrm>
        </p:grpSpPr>
        <p:sp>
          <p:nvSpPr>
            <p:cNvPr id="20821"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822" name="Group 342"/>
            <p:cNvGrpSpPr>
              <a:grpSpLocks/>
            </p:cNvGrpSpPr>
            <p:nvPr/>
          </p:nvGrpSpPr>
          <p:grpSpPr bwMode="auto">
            <a:xfrm>
              <a:off x="975" y="3158"/>
              <a:ext cx="227" cy="272"/>
              <a:chOff x="975" y="3158"/>
              <a:chExt cx="227" cy="272"/>
            </a:xfrm>
          </p:grpSpPr>
          <p:sp>
            <p:nvSpPr>
              <p:cNvPr id="20865"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6"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7"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8"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9"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70"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71"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72"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73"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823"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824" name="Group 343"/>
            <p:cNvGrpSpPr>
              <a:grpSpLocks/>
            </p:cNvGrpSpPr>
            <p:nvPr/>
          </p:nvGrpSpPr>
          <p:grpSpPr bwMode="auto">
            <a:xfrm>
              <a:off x="1020" y="2614"/>
              <a:ext cx="453" cy="589"/>
              <a:chOff x="975" y="2614"/>
              <a:chExt cx="453" cy="589"/>
            </a:xfrm>
          </p:grpSpPr>
          <p:sp>
            <p:nvSpPr>
              <p:cNvPr id="20856"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7"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8"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9"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0"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1"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2"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3"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64"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25" name="Group 348"/>
            <p:cNvGrpSpPr>
              <a:grpSpLocks/>
            </p:cNvGrpSpPr>
            <p:nvPr/>
          </p:nvGrpSpPr>
          <p:grpSpPr bwMode="auto">
            <a:xfrm>
              <a:off x="1429" y="2614"/>
              <a:ext cx="272" cy="136"/>
              <a:chOff x="1429" y="2614"/>
              <a:chExt cx="272" cy="136"/>
            </a:xfrm>
          </p:grpSpPr>
          <p:sp>
            <p:nvSpPr>
              <p:cNvPr id="20854"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5"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26" name="Group 349"/>
            <p:cNvGrpSpPr>
              <a:grpSpLocks/>
            </p:cNvGrpSpPr>
            <p:nvPr/>
          </p:nvGrpSpPr>
          <p:grpSpPr bwMode="auto">
            <a:xfrm>
              <a:off x="1701" y="2659"/>
              <a:ext cx="680" cy="680"/>
              <a:chOff x="1701" y="2659"/>
              <a:chExt cx="680" cy="680"/>
            </a:xfrm>
          </p:grpSpPr>
          <p:sp>
            <p:nvSpPr>
              <p:cNvPr id="20847"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8"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9"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0"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1"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2"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53"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827"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828" name="Group 430"/>
            <p:cNvGrpSpPr>
              <a:grpSpLocks/>
            </p:cNvGrpSpPr>
            <p:nvPr/>
          </p:nvGrpSpPr>
          <p:grpSpPr bwMode="auto">
            <a:xfrm>
              <a:off x="1549" y="1344"/>
              <a:ext cx="786" cy="802"/>
              <a:chOff x="1549" y="1344"/>
              <a:chExt cx="786" cy="802"/>
            </a:xfrm>
          </p:grpSpPr>
          <p:sp>
            <p:nvSpPr>
              <p:cNvPr id="20844"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5"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6"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29" name="Group 432"/>
            <p:cNvGrpSpPr>
              <a:grpSpLocks/>
            </p:cNvGrpSpPr>
            <p:nvPr/>
          </p:nvGrpSpPr>
          <p:grpSpPr bwMode="auto">
            <a:xfrm>
              <a:off x="2336" y="1298"/>
              <a:ext cx="725" cy="363"/>
              <a:chOff x="2336" y="1298"/>
              <a:chExt cx="725" cy="363"/>
            </a:xfrm>
          </p:grpSpPr>
          <p:sp>
            <p:nvSpPr>
              <p:cNvPr id="20842"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3"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830" name="Group 431"/>
            <p:cNvGrpSpPr>
              <a:grpSpLocks/>
            </p:cNvGrpSpPr>
            <p:nvPr/>
          </p:nvGrpSpPr>
          <p:grpSpPr bwMode="auto">
            <a:xfrm>
              <a:off x="3061" y="1389"/>
              <a:ext cx="1725" cy="1995"/>
              <a:chOff x="3061" y="1389"/>
              <a:chExt cx="1725" cy="1995"/>
            </a:xfrm>
          </p:grpSpPr>
          <p:sp>
            <p:nvSpPr>
              <p:cNvPr id="20831"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2"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3"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4"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5"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6"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7"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8"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39"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0"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41"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0512" name="Text Box 99"/>
          <p:cNvSpPr txBox="1">
            <a:spLocks noChangeArrowheads="1"/>
          </p:cNvSpPr>
          <p:nvPr/>
        </p:nvSpPr>
        <p:spPr bwMode="auto">
          <a:xfrm>
            <a:off x="203200" y="200025"/>
            <a:ext cx="2479675" cy="523875"/>
          </a:xfrm>
          <a:prstGeom prst="rect">
            <a:avLst/>
          </a:prstGeom>
          <a:solidFill>
            <a:srgbClr val="000066"/>
          </a:solidFill>
          <a:ln w="9525">
            <a:solidFill>
              <a:schemeClr val="bg2"/>
            </a:solidFill>
            <a:miter lim="800000"/>
            <a:headEnd/>
            <a:tailEnd/>
          </a:ln>
        </p:spPr>
        <p:txBody>
          <a:bodyPr>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2800"/>
              <a:t>Anoestrus type II</a:t>
            </a:r>
            <a:endParaRPr lang="fr-FR" altLang="fr-FR" sz="2800"/>
          </a:p>
        </p:txBody>
      </p:sp>
      <p:grpSp>
        <p:nvGrpSpPr>
          <p:cNvPr id="20513" name="Group 340"/>
          <p:cNvGrpSpPr>
            <a:grpSpLocks/>
          </p:cNvGrpSpPr>
          <p:nvPr/>
        </p:nvGrpSpPr>
        <p:grpSpPr bwMode="auto">
          <a:xfrm>
            <a:off x="2771775" y="3581400"/>
            <a:ext cx="4375150" cy="2541588"/>
            <a:chOff x="930" y="1298"/>
            <a:chExt cx="3856" cy="2132"/>
          </a:xfrm>
        </p:grpSpPr>
        <p:sp>
          <p:nvSpPr>
            <p:cNvPr id="20768"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69" name="Group 342"/>
            <p:cNvGrpSpPr>
              <a:grpSpLocks/>
            </p:cNvGrpSpPr>
            <p:nvPr/>
          </p:nvGrpSpPr>
          <p:grpSpPr bwMode="auto">
            <a:xfrm>
              <a:off x="975" y="3158"/>
              <a:ext cx="227" cy="272"/>
              <a:chOff x="975" y="3158"/>
              <a:chExt cx="227" cy="272"/>
            </a:xfrm>
          </p:grpSpPr>
          <p:sp>
            <p:nvSpPr>
              <p:cNvPr id="20812"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3"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4"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5"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6"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7"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8"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9"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20"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770"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71" name="Group 343"/>
            <p:cNvGrpSpPr>
              <a:grpSpLocks/>
            </p:cNvGrpSpPr>
            <p:nvPr/>
          </p:nvGrpSpPr>
          <p:grpSpPr bwMode="auto">
            <a:xfrm>
              <a:off x="1020" y="2614"/>
              <a:ext cx="453" cy="589"/>
              <a:chOff x="975" y="2614"/>
              <a:chExt cx="453" cy="589"/>
            </a:xfrm>
          </p:grpSpPr>
          <p:sp>
            <p:nvSpPr>
              <p:cNvPr id="20803"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4"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5"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6"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7"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8"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9"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0"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11"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72" name="Group 348"/>
            <p:cNvGrpSpPr>
              <a:grpSpLocks/>
            </p:cNvGrpSpPr>
            <p:nvPr/>
          </p:nvGrpSpPr>
          <p:grpSpPr bwMode="auto">
            <a:xfrm>
              <a:off x="1429" y="2614"/>
              <a:ext cx="272" cy="136"/>
              <a:chOff x="1429" y="2614"/>
              <a:chExt cx="272" cy="136"/>
            </a:xfrm>
          </p:grpSpPr>
          <p:sp>
            <p:nvSpPr>
              <p:cNvPr id="20801"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2"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73" name="Group 349"/>
            <p:cNvGrpSpPr>
              <a:grpSpLocks/>
            </p:cNvGrpSpPr>
            <p:nvPr/>
          </p:nvGrpSpPr>
          <p:grpSpPr bwMode="auto">
            <a:xfrm>
              <a:off x="1701" y="2659"/>
              <a:ext cx="680" cy="680"/>
              <a:chOff x="1701" y="2659"/>
              <a:chExt cx="680" cy="680"/>
            </a:xfrm>
          </p:grpSpPr>
          <p:sp>
            <p:nvSpPr>
              <p:cNvPr id="20794"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5"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6"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7"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8"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9"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800"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774"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75" name="Group 430"/>
            <p:cNvGrpSpPr>
              <a:grpSpLocks/>
            </p:cNvGrpSpPr>
            <p:nvPr/>
          </p:nvGrpSpPr>
          <p:grpSpPr bwMode="auto">
            <a:xfrm>
              <a:off x="1549" y="1344"/>
              <a:ext cx="786" cy="802"/>
              <a:chOff x="1549" y="1344"/>
              <a:chExt cx="786" cy="802"/>
            </a:xfrm>
          </p:grpSpPr>
          <p:sp>
            <p:nvSpPr>
              <p:cNvPr id="20791"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2"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3"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76" name="Group 432"/>
            <p:cNvGrpSpPr>
              <a:grpSpLocks/>
            </p:cNvGrpSpPr>
            <p:nvPr/>
          </p:nvGrpSpPr>
          <p:grpSpPr bwMode="auto">
            <a:xfrm>
              <a:off x="2336" y="1298"/>
              <a:ext cx="725" cy="363"/>
              <a:chOff x="2336" y="1298"/>
              <a:chExt cx="725" cy="363"/>
            </a:xfrm>
          </p:grpSpPr>
          <p:sp>
            <p:nvSpPr>
              <p:cNvPr id="20789"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90"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77" name="Group 431"/>
            <p:cNvGrpSpPr>
              <a:grpSpLocks/>
            </p:cNvGrpSpPr>
            <p:nvPr/>
          </p:nvGrpSpPr>
          <p:grpSpPr bwMode="auto">
            <a:xfrm>
              <a:off x="3061" y="1389"/>
              <a:ext cx="1725" cy="1995"/>
              <a:chOff x="3061" y="1389"/>
              <a:chExt cx="1725" cy="1995"/>
            </a:xfrm>
          </p:grpSpPr>
          <p:sp>
            <p:nvSpPr>
              <p:cNvPr id="20778"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79"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0"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1"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2"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3"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4"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5"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6"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7"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88"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0514" name="Group 340"/>
          <p:cNvGrpSpPr>
            <a:grpSpLocks/>
          </p:cNvGrpSpPr>
          <p:nvPr/>
        </p:nvGrpSpPr>
        <p:grpSpPr bwMode="auto">
          <a:xfrm>
            <a:off x="4643438" y="3581400"/>
            <a:ext cx="4375150" cy="2541588"/>
            <a:chOff x="930" y="1298"/>
            <a:chExt cx="3856" cy="2132"/>
          </a:xfrm>
        </p:grpSpPr>
        <p:sp>
          <p:nvSpPr>
            <p:cNvPr id="20715"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16" name="Group 342"/>
            <p:cNvGrpSpPr>
              <a:grpSpLocks/>
            </p:cNvGrpSpPr>
            <p:nvPr/>
          </p:nvGrpSpPr>
          <p:grpSpPr bwMode="auto">
            <a:xfrm>
              <a:off x="975" y="3158"/>
              <a:ext cx="227" cy="272"/>
              <a:chOff x="975" y="3158"/>
              <a:chExt cx="227" cy="272"/>
            </a:xfrm>
          </p:grpSpPr>
          <p:sp>
            <p:nvSpPr>
              <p:cNvPr id="20759"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0"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1"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2"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3"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4"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5"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6"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67"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717"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18" name="Group 343"/>
            <p:cNvGrpSpPr>
              <a:grpSpLocks/>
            </p:cNvGrpSpPr>
            <p:nvPr/>
          </p:nvGrpSpPr>
          <p:grpSpPr bwMode="auto">
            <a:xfrm>
              <a:off x="1020" y="2614"/>
              <a:ext cx="453" cy="589"/>
              <a:chOff x="975" y="2614"/>
              <a:chExt cx="453" cy="589"/>
            </a:xfrm>
          </p:grpSpPr>
          <p:sp>
            <p:nvSpPr>
              <p:cNvPr id="20750"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1"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2"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3"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4"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5"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6"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7"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58"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19" name="Group 348"/>
            <p:cNvGrpSpPr>
              <a:grpSpLocks/>
            </p:cNvGrpSpPr>
            <p:nvPr/>
          </p:nvGrpSpPr>
          <p:grpSpPr bwMode="auto">
            <a:xfrm>
              <a:off x="1429" y="2614"/>
              <a:ext cx="272" cy="136"/>
              <a:chOff x="1429" y="2614"/>
              <a:chExt cx="272" cy="136"/>
            </a:xfrm>
          </p:grpSpPr>
          <p:sp>
            <p:nvSpPr>
              <p:cNvPr id="20748"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9"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20" name="Group 349"/>
            <p:cNvGrpSpPr>
              <a:grpSpLocks/>
            </p:cNvGrpSpPr>
            <p:nvPr/>
          </p:nvGrpSpPr>
          <p:grpSpPr bwMode="auto">
            <a:xfrm>
              <a:off x="1701" y="2659"/>
              <a:ext cx="680" cy="680"/>
              <a:chOff x="1701" y="2659"/>
              <a:chExt cx="680" cy="680"/>
            </a:xfrm>
          </p:grpSpPr>
          <p:sp>
            <p:nvSpPr>
              <p:cNvPr id="20741"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2"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3"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4"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5"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6"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7"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721"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722" name="Group 430"/>
            <p:cNvGrpSpPr>
              <a:grpSpLocks/>
            </p:cNvGrpSpPr>
            <p:nvPr/>
          </p:nvGrpSpPr>
          <p:grpSpPr bwMode="auto">
            <a:xfrm>
              <a:off x="1549" y="1344"/>
              <a:ext cx="786" cy="802"/>
              <a:chOff x="1549" y="1344"/>
              <a:chExt cx="786" cy="802"/>
            </a:xfrm>
          </p:grpSpPr>
          <p:sp>
            <p:nvSpPr>
              <p:cNvPr id="20738"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9"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40"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23" name="Group 432"/>
            <p:cNvGrpSpPr>
              <a:grpSpLocks/>
            </p:cNvGrpSpPr>
            <p:nvPr/>
          </p:nvGrpSpPr>
          <p:grpSpPr bwMode="auto">
            <a:xfrm>
              <a:off x="2336" y="1298"/>
              <a:ext cx="725" cy="363"/>
              <a:chOff x="2336" y="1298"/>
              <a:chExt cx="725" cy="363"/>
            </a:xfrm>
          </p:grpSpPr>
          <p:sp>
            <p:nvSpPr>
              <p:cNvPr id="20736"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7"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724" name="Group 431"/>
            <p:cNvGrpSpPr>
              <a:grpSpLocks/>
            </p:cNvGrpSpPr>
            <p:nvPr/>
          </p:nvGrpSpPr>
          <p:grpSpPr bwMode="auto">
            <a:xfrm>
              <a:off x="3061" y="1389"/>
              <a:ext cx="1725" cy="1995"/>
              <a:chOff x="3061" y="1389"/>
              <a:chExt cx="1725" cy="1995"/>
            </a:xfrm>
          </p:grpSpPr>
          <p:sp>
            <p:nvSpPr>
              <p:cNvPr id="20725"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26"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27"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28"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29"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0"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1"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2"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3"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4"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35"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0515" name="Group 312"/>
          <p:cNvGrpSpPr>
            <a:grpSpLocks/>
          </p:cNvGrpSpPr>
          <p:nvPr/>
        </p:nvGrpSpPr>
        <p:grpSpPr bwMode="auto">
          <a:xfrm>
            <a:off x="4356100" y="6173788"/>
            <a:ext cx="4530725" cy="106362"/>
            <a:chOff x="930" y="3430"/>
            <a:chExt cx="3993" cy="90"/>
          </a:xfrm>
        </p:grpSpPr>
        <p:grpSp>
          <p:nvGrpSpPr>
            <p:cNvPr id="20577" name="Group 160"/>
            <p:cNvGrpSpPr>
              <a:grpSpLocks/>
            </p:cNvGrpSpPr>
            <p:nvPr/>
          </p:nvGrpSpPr>
          <p:grpSpPr bwMode="auto">
            <a:xfrm>
              <a:off x="930" y="3430"/>
              <a:ext cx="182" cy="90"/>
              <a:chOff x="2381" y="2024"/>
              <a:chExt cx="271" cy="136"/>
            </a:xfrm>
          </p:grpSpPr>
          <p:sp>
            <p:nvSpPr>
              <p:cNvPr id="20710"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11"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12"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13"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14"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78" name="Group 174"/>
            <p:cNvGrpSpPr>
              <a:grpSpLocks/>
            </p:cNvGrpSpPr>
            <p:nvPr/>
          </p:nvGrpSpPr>
          <p:grpSpPr bwMode="auto">
            <a:xfrm>
              <a:off x="1111" y="3430"/>
              <a:ext cx="182" cy="90"/>
              <a:chOff x="2381" y="2024"/>
              <a:chExt cx="271" cy="136"/>
            </a:xfrm>
          </p:grpSpPr>
          <p:sp>
            <p:nvSpPr>
              <p:cNvPr id="20705"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6"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7"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8"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9"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79" name="Group 180"/>
            <p:cNvGrpSpPr>
              <a:grpSpLocks/>
            </p:cNvGrpSpPr>
            <p:nvPr/>
          </p:nvGrpSpPr>
          <p:grpSpPr bwMode="auto">
            <a:xfrm>
              <a:off x="1837" y="3430"/>
              <a:ext cx="182" cy="90"/>
              <a:chOff x="2381" y="2024"/>
              <a:chExt cx="271" cy="136"/>
            </a:xfrm>
          </p:grpSpPr>
          <p:sp>
            <p:nvSpPr>
              <p:cNvPr id="20700"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1"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2"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3"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704"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0" name="Group 186"/>
            <p:cNvGrpSpPr>
              <a:grpSpLocks/>
            </p:cNvGrpSpPr>
            <p:nvPr/>
          </p:nvGrpSpPr>
          <p:grpSpPr bwMode="auto">
            <a:xfrm>
              <a:off x="1474" y="3430"/>
              <a:ext cx="182" cy="90"/>
              <a:chOff x="2381" y="2024"/>
              <a:chExt cx="271" cy="136"/>
            </a:xfrm>
          </p:grpSpPr>
          <p:sp>
            <p:nvSpPr>
              <p:cNvPr id="20695"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6"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7"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8"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9"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1" name="Group 192"/>
            <p:cNvGrpSpPr>
              <a:grpSpLocks/>
            </p:cNvGrpSpPr>
            <p:nvPr/>
          </p:nvGrpSpPr>
          <p:grpSpPr bwMode="auto">
            <a:xfrm>
              <a:off x="1655" y="3430"/>
              <a:ext cx="182" cy="90"/>
              <a:chOff x="2381" y="2024"/>
              <a:chExt cx="271" cy="136"/>
            </a:xfrm>
          </p:grpSpPr>
          <p:sp>
            <p:nvSpPr>
              <p:cNvPr id="20690"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1"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2"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3"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94"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2" name="Group 198"/>
            <p:cNvGrpSpPr>
              <a:grpSpLocks/>
            </p:cNvGrpSpPr>
            <p:nvPr/>
          </p:nvGrpSpPr>
          <p:grpSpPr bwMode="auto">
            <a:xfrm>
              <a:off x="1292" y="3430"/>
              <a:ext cx="182" cy="90"/>
              <a:chOff x="2381" y="2024"/>
              <a:chExt cx="271" cy="136"/>
            </a:xfrm>
          </p:grpSpPr>
          <p:sp>
            <p:nvSpPr>
              <p:cNvPr id="20685"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6"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7"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8"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9"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3" name="Group 204"/>
            <p:cNvGrpSpPr>
              <a:grpSpLocks/>
            </p:cNvGrpSpPr>
            <p:nvPr/>
          </p:nvGrpSpPr>
          <p:grpSpPr bwMode="auto">
            <a:xfrm>
              <a:off x="2880" y="3430"/>
              <a:ext cx="182" cy="90"/>
              <a:chOff x="2381" y="2024"/>
              <a:chExt cx="271" cy="136"/>
            </a:xfrm>
          </p:grpSpPr>
          <p:sp>
            <p:nvSpPr>
              <p:cNvPr id="20680"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1"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2"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3"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84"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4" name="Group 210"/>
            <p:cNvGrpSpPr>
              <a:grpSpLocks/>
            </p:cNvGrpSpPr>
            <p:nvPr/>
          </p:nvGrpSpPr>
          <p:grpSpPr bwMode="auto">
            <a:xfrm>
              <a:off x="2699" y="3430"/>
              <a:ext cx="182" cy="90"/>
              <a:chOff x="2381" y="2024"/>
              <a:chExt cx="271" cy="136"/>
            </a:xfrm>
          </p:grpSpPr>
          <p:sp>
            <p:nvSpPr>
              <p:cNvPr id="20675"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6"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7"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8"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9"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5" name="Group 216"/>
            <p:cNvGrpSpPr>
              <a:grpSpLocks/>
            </p:cNvGrpSpPr>
            <p:nvPr/>
          </p:nvGrpSpPr>
          <p:grpSpPr bwMode="auto">
            <a:xfrm>
              <a:off x="2562" y="3430"/>
              <a:ext cx="182" cy="90"/>
              <a:chOff x="2381" y="2024"/>
              <a:chExt cx="271" cy="136"/>
            </a:xfrm>
          </p:grpSpPr>
          <p:sp>
            <p:nvSpPr>
              <p:cNvPr id="20670"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1"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2"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3"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74"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6" name="Group 222"/>
            <p:cNvGrpSpPr>
              <a:grpSpLocks/>
            </p:cNvGrpSpPr>
            <p:nvPr/>
          </p:nvGrpSpPr>
          <p:grpSpPr bwMode="auto">
            <a:xfrm>
              <a:off x="2381" y="3430"/>
              <a:ext cx="182" cy="90"/>
              <a:chOff x="2381" y="2024"/>
              <a:chExt cx="271" cy="136"/>
            </a:xfrm>
          </p:grpSpPr>
          <p:sp>
            <p:nvSpPr>
              <p:cNvPr id="20665"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6"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7"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8"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9"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7" name="Group 228"/>
            <p:cNvGrpSpPr>
              <a:grpSpLocks/>
            </p:cNvGrpSpPr>
            <p:nvPr/>
          </p:nvGrpSpPr>
          <p:grpSpPr bwMode="auto">
            <a:xfrm>
              <a:off x="2200" y="3430"/>
              <a:ext cx="182" cy="90"/>
              <a:chOff x="2381" y="2024"/>
              <a:chExt cx="271" cy="136"/>
            </a:xfrm>
          </p:grpSpPr>
          <p:sp>
            <p:nvSpPr>
              <p:cNvPr id="20660"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1"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2"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3"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64"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8" name="Group 234"/>
            <p:cNvGrpSpPr>
              <a:grpSpLocks/>
            </p:cNvGrpSpPr>
            <p:nvPr/>
          </p:nvGrpSpPr>
          <p:grpSpPr bwMode="auto">
            <a:xfrm>
              <a:off x="2018" y="3430"/>
              <a:ext cx="182" cy="90"/>
              <a:chOff x="2381" y="2024"/>
              <a:chExt cx="271" cy="136"/>
            </a:xfrm>
          </p:grpSpPr>
          <p:sp>
            <p:nvSpPr>
              <p:cNvPr id="20655"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6"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7"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8"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9"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89" name="Group 240"/>
            <p:cNvGrpSpPr>
              <a:grpSpLocks/>
            </p:cNvGrpSpPr>
            <p:nvPr/>
          </p:nvGrpSpPr>
          <p:grpSpPr bwMode="auto">
            <a:xfrm>
              <a:off x="3924" y="3430"/>
              <a:ext cx="182" cy="90"/>
              <a:chOff x="2381" y="2024"/>
              <a:chExt cx="271" cy="136"/>
            </a:xfrm>
          </p:grpSpPr>
          <p:sp>
            <p:nvSpPr>
              <p:cNvPr id="20650"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1"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2"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3"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54"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0" name="Group 246"/>
            <p:cNvGrpSpPr>
              <a:grpSpLocks/>
            </p:cNvGrpSpPr>
            <p:nvPr/>
          </p:nvGrpSpPr>
          <p:grpSpPr bwMode="auto">
            <a:xfrm>
              <a:off x="3743" y="3430"/>
              <a:ext cx="182" cy="90"/>
              <a:chOff x="2381" y="2024"/>
              <a:chExt cx="271" cy="136"/>
            </a:xfrm>
          </p:grpSpPr>
          <p:sp>
            <p:nvSpPr>
              <p:cNvPr id="20645"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6"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7"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8"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9"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1" name="Group 252"/>
            <p:cNvGrpSpPr>
              <a:grpSpLocks/>
            </p:cNvGrpSpPr>
            <p:nvPr/>
          </p:nvGrpSpPr>
          <p:grpSpPr bwMode="auto">
            <a:xfrm>
              <a:off x="3606" y="3430"/>
              <a:ext cx="182" cy="90"/>
              <a:chOff x="2381" y="2024"/>
              <a:chExt cx="271" cy="136"/>
            </a:xfrm>
          </p:grpSpPr>
          <p:sp>
            <p:nvSpPr>
              <p:cNvPr id="20640"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1"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2"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3"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44"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2" name="Group 258"/>
            <p:cNvGrpSpPr>
              <a:grpSpLocks/>
            </p:cNvGrpSpPr>
            <p:nvPr/>
          </p:nvGrpSpPr>
          <p:grpSpPr bwMode="auto">
            <a:xfrm>
              <a:off x="3425" y="3430"/>
              <a:ext cx="182" cy="90"/>
              <a:chOff x="2381" y="2024"/>
              <a:chExt cx="271" cy="136"/>
            </a:xfrm>
          </p:grpSpPr>
          <p:sp>
            <p:nvSpPr>
              <p:cNvPr id="20635"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6"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7"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8"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9"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3" name="Group 264"/>
            <p:cNvGrpSpPr>
              <a:grpSpLocks/>
            </p:cNvGrpSpPr>
            <p:nvPr/>
          </p:nvGrpSpPr>
          <p:grpSpPr bwMode="auto">
            <a:xfrm>
              <a:off x="3244" y="3430"/>
              <a:ext cx="182" cy="90"/>
              <a:chOff x="2381" y="2024"/>
              <a:chExt cx="271" cy="136"/>
            </a:xfrm>
          </p:grpSpPr>
          <p:sp>
            <p:nvSpPr>
              <p:cNvPr id="20630"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1"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2"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3"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34"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4" name="Group 270"/>
            <p:cNvGrpSpPr>
              <a:grpSpLocks/>
            </p:cNvGrpSpPr>
            <p:nvPr/>
          </p:nvGrpSpPr>
          <p:grpSpPr bwMode="auto">
            <a:xfrm>
              <a:off x="3062" y="3430"/>
              <a:ext cx="182" cy="90"/>
              <a:chOff x="2381" y="2024"/>
              <a:chExt cx="271" cy="136"/>
            </a:xfrm>
          </p:grpSpPr>
          <p:sp>
            <p:nvSpPr>
              <p:cNvPr id="20625"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6"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7"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8"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9"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5" name="Group 282"/>
            <p:cNvGrpSpPr>
              <a:grpSpLocks/>
            </p:cNvGrpSpPr>
            <p:nvPr/>
          </p:nvGrpSpPr>
          <p:grpSpPr bwMode="auto">
            <a:xfrm>
              <a:off x="4741" y="3430"/>
              <a:ext cx="182" cy="90"/>
              <a:chOff x="2381" y="2024"/>
              <a:chExt cx="271" cy="136"/>
            </a:xfrm>
          </p:grpSpPr>
          <p:sp>
            <p:nvSpPr>
              <p:cNvPr id="20620"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1"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2"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3"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24"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6" name="Group 288"/>
            <p:cNvGrpSpPr>
              <a:grpSpLocks/>
            </p:cNvGrpSpPr>
            <p:nvPr/>
          </p:nvGrpSpPr>
          <p:grpSpPr bwMode="auto">
            <a:xfrm>
              <a:off x="4604" y="3430"/>
              <a:ext cx="182" cy="90"/>
              <a:chOff x="2381" y="2024"/>
              <a:chExt cx="271" cy="136"/>
            </a:xfrm>
          </p:grpSpPr>
          <p:sp>
            <p:nvSpPr>
              <p:cNvPr id="20615"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6"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7"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8"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9"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7" name="Group 294"/>
            <p:cNvGrpSpPr>
              <a:grpSpLocks/>
            </p:cNvGrpSpPr>
            <p:nvPr/>
          </p:nvGrpSpPr>
          <p:grpSpPr bwMode="auto">
            <a:xfrm>
              <a:off x="4423" y="3430"/>
              <a:ext cx="182" cy="90"/>
              <a:chOff x="2381" y="2024"/>
              <a:chExt cx="271" cy="136"/>
            </a:xfrm>
          </p:grpSpPr>
          <p:sp>
            <p:nvSpPr>
              <p:cNvPr id="20610"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1"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2"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3"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14"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8" name="Group 300"/>
            <p:cNvGrpSpPr>
              <a:grpSpLocks/>
            </p:cNvGrpSpPr>
            <p:nvPr/>
          </p:nvGrpSpPr>
          <p:grpSpPr bwMode="auto">
            <a:xfrm>
              <a:off x="4242" y="3430"/>
              <a:ext cx="182" cy="90"/>
              <a:chOff x="2381" y="2024"/>
              <a:chExt cx="271" cy="136"/>
            </a:xfrm>
          </p:grpSpPr>
          <p:sp>
            <p:nvSpPr>
              <p:cNvPr id="20605"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6"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7"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8"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9"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99" name="Group 306"/>
            <p:cNvGrpSpPr>
              <a:grpSpLocks/>
            </p:cNvGrpSpPr>
            <p:nvPr/>
          </p:nvGrpSpPr>
          <p:grpSpPr bwMode="auto">
            <a:xfrm>
              <a:off x="4060" y="3430"/>
              <a:ext cx="182" cy="90"/>
              <a:chOff x="2381" y="2024"/>
              <a:chExt cx="271" cy="136"/>
            </a:xfrm>
          </p:grpSpPr>
          <p:sp>
            <p:nvSpPr>
              <p:cNvPr id="20600"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1"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2"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3"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604"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30755" name="Text Box 664"/>
          <p:cNvSpPr txBox="1">
            <a:spLocks noChangeArrowheads="1"/>
          </p:cNvSpPr>
          <p:nvPr/>
        </p:nvSpPr>
        <p:spPr bwMode="auto">
          <a:xfrm>
            <a:off x="161925" y="949325"/>
            <a:ext cx="5295900" cy="830263"/>
          </a:xfrm>
          <a:prstGeom prst="rect">
            <a:avLst/>
          </a:prstGeom>
          <a:no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FR" altLang="fr-FR" sz="2400" dirty="0" err="1">
                <a:solidFill>
                  <a:schemeClr val="tx1"/>
                </a:solidFill>
              </a:rPr>
              <a:t>Follicular</a:t>
            </a:r>
            <a:r>
              <a:rPr lang="fr-FR" altLang="fr-FR" sz="2400" dirty="0">
                <a:solidFill>
                  <a:schemeClr val="tx1"/>
                </a:solidFill>
              </a:rPr>
              <a:t> </a:t>
            </a:r>
            <a:r>
              <a:rPr lang="fr-FR" altLang="fr-FR" sz="2400" dirty="0" err="1">
                <a:solidFill>
                  <a:schemeClr val="tx1"/>
                </a:solidFill>
              </a:rPr>
              <a:t>growth</a:t>
            </a:r>
            <a:r>
              <a:rPr lang="fr-FR" altLang="fr-FR" sz="2400" dirty="0">
                <a:solidFill>
                  <a:schemeClr val="tx1"/>
                </a:solidFill>
              </a:rPr>
              <a:t> continues </a:t>
            </a:r>
            <a:r>
              <a:rPr lang="fr-FR" altLang="fr-FR" sz="2400" dirty="0" err="1">
                <a:solidFill>
                  <a:schemeClr val="tx1"/>
                </a:solidFill>
              </a:rPr>
              <a:t>until</a:t>
            </a:r>
            <a:r>
              <a:rPr lang="fr-FR" altLang="fr-FR" sz="2400" dirty="0">
                <a:solidFill>
                  <a:schemeClr val="tx1"/>
                </a:solidFill>
              </a:rPr>
              <a:t> the </a:t>
            </a:r>
            <a:r>
              <a:rPr lang="fr-FR" altLang="fr-FR" sz="2400" dirty="0" err="1">
                <a:solidFill>
                  <a:schemeClr val="tx1"/>
                </a:solidFill>
              </a:rPr>
              <a:t>deviation</a:t>
            </a:r>
            <a:r>
              <a:rPr lang="fr-FR" altLang="fr-FR" sz="2400" dirty="0">
                <a:solidFill>
                  <a:schemeClr val="tx1"/>
                </a:solidFill>
              </a:rPr>
              <a:t> </a:t>
            </a:r>
          </a:p>
          <a:p>
            <a:pPr eaLnBrk="1" hangingPunct="1">
              <a:spcBef>
                <a:spcPct val="0"/>
              </a:spcBef>
              <a:buClrTx/>
              <a:buFontTx/>
              <a:buNone/>
            </a:pPr>
            <a:r>
              <a:rPr lang="fr-FR" altLang="fr-FR" sz="2400" dirty="0">
                <a:solidFill>
                  <a:schemeClr val="tx1"/>
                </a:solidFill>
              </a:rPr>
              <a:t>and dominance and </a:t>
            </a:r>
            <a:r>
              <a:rPr lang="fr-FR" altLang="fr-FR" sz="2400" dirty="0" err="1">
                <a:solidFill>
                  <a:schemeClr val="tx1"/>
                </a:solidFill>
              </a:rPr>
              <a:t>atresia</a:t>
            </a:r>
            <a:r>
              <a:rPr lang="fr-FR" altLang="fr-FR" sz="2400" dirty="0">
                <a:solidFill>
                  <a:schemeClr val="tx1"/>
                </a:solidFill>
              </a:rPr>
              <a:t> : no ovulation</a:t>
            </a:r>
          </a:p>
        </p:txBody>
      </p:sp>
      <p:sp>
        <p:nvSpPr>
          <p:cNvPr id="30756" name="Text Box 665"/>
          <p:cNvSpPr txBox="1">
            <a:spLocks noChangeArrowheads="1"/>
          </p:cNvSpPr>
          <p:nvPr/>
        </p:nvSpPr>
        <p:spPr bwMode="auto">
          <a:xfrm>
            <a:off x="196850" y="1928813"/>
            <a:ext cx="5156200" cy="830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FR" altLang="fr-FR" sz="2400" dirty="0" err="1">
                <a:solidFill>
                  <a:schemeClr val="tx1"/>
                </a:solidFill>
              </a:rPr>
              <a:t>Atresia</a:t>
            </a:r>
            <a:r>
              <a:rPr lang="fr-FR" altLang="fr-FR" sz="2400" dirty="0">
                <a:solidFill>
                  <a:schemeClr val="tx1"/>
                </a:solidFill>
              </a:rPr>
              <a:t> </a:t>
            </a:r>
            <a:r>
              <a:rPr lang="fr-FR" altLang="fr-FR" sz="2400" dirty="0" err="1">
                <a:solidFill>
                  <a:schemeClr val="tx1"/>
                </a:solidFill>
              </a:rPr>
              <a:t>is</a:t>
            </a:r>
            <a:r>
              <a:rPr lang="fr-FR" altLang="fr-FR" sz="2400" dirty="0">
                <a:solidFill>
                  <a:schemeClr val="tx1"/>
                </a:solidFill>
              </a:rPr>
              <a:t> </a:t>
            </a:r>
            <a:r>
              <a:rPr lang="fr-FR" altLang="fr-FR" sz="2400" dirty="0" err="1">
                <a:solidFill>
                  <a:schemeClr val="tx1"/>
                </a:solidFill>
              </a:rPr>
              <a:t>followed</a:t>
            </a:r>
            <a:r>
              <a:rPr lang="fr-FR" altLang="fr-FR" sz="2400" dirty="0">
                <a:solidFill>
                  <a:schemeClr val="tx1"/>
                </a:solidFill>
              </a:rPr>
              <a:t> by a new </a:t>
            </a:r>
            <a:r>
              <a:rPr lang="fr-FR" altLang="fr-FR" sz="2400" dirty="0" err="1">
                <a:solidFill>
                  <a:schemeClr val="tx1"/>
                </a:solidFill>
              </a:rPr>
              <a:t>wave</a:t>
            </a:r>
            <a:r>
              <a:rPr lang="fr-FR" altLang="fr-FR" sz="2400" dirty="0">
                <a:solidFill>
                  <a:schemeClr val="tx1"/>
                </a:solidFill>
              </a:rPr>
              <a:t> of </a:t>
            </a:r>
            <a:r>
              <a:rPr lang="fr-FR" altLang="fr-FR" sz="2400" dirty="0" err="1">
                <a:solidFill>
                  <a:schemeClr val="tx1"/>
                </a:solidFill>
              </a:rPr>
              <a:t>growth</a:t>
            </a:r>
            <a:r>
              <a:rPr lang="fr-FR" altLang="fr-FR" sz="2400" dirty="0">
                <a:solidFill>
                  <a:schemeClr val="tx1"/>
                </a:solidFill>
              </a:rPr>
              <a:t> </a:t>
            </a:r>
          </a:p>
          <a:p>
            <a:pPr eaLnBrk="1" hangingPunct="1">
              <a:spcBef>
                <a:spcPct val="0"/>
              </a:spcBef>
              <a:buClrTx/>
              <a:buFontTx/>
              <a:buNone/>
            </a:pPr>
            <a:r>
              <a:rPr lang="fr-FR" altLang="fr-FR" sz="2400" dirty="0" err="1">
                <a:solidFill>
                  <a:schemeClr val="tx1"/>
                </a:solidFill>
              </a:rPr>
              <a:t>within</a:t>
            </a:r>
            <a:r>
              <a:rPr lang="fr-FR" altLang="fr-FR" sz="2400" dirty="0">
                <a:solidFill>
                  <a:schemeClr val="tx1"/>
                </a:solidFill>
              </a:rPr>
              <a:t> 2 to 3 </a:t>
            </a:r>
            <a:r>
              <a:rPr lang="fr-FR" altLang="fr-FR" sz="2400" dirty="0" err="1">
                <a:solidFill>
                  <a:schemeClr val="tx1"/>
                </a:solidFill>
              </a:rPr>
              <a:t>days</a:t>
            </a:r>
            <a:endParaRPr lang="fr-FR" altLang="fr-FR" sz="2400" dirty="0">
              <a:solidFill>
                <a:schemeClr val="tx1"/>
              </a:solidFill>
            </a:endParaRPr>
          </a:p>
        </p:txBody>
      </p:sp>
      <p:sp>
        <p:nvSpPr>
          <p:cNvPr id="20518" name="Line 516"/>
          <p:cNvSpPr>
            <a:spLocks noChangeShapeType="1"/>
          </p:cNvSpPr>
          <p:nvPr/>
        </p:nvSpPr>
        <p:spPr bwMode="auto">
          <a:xfrm>
            <a:off x="2987675" y="4157663"/>
            <a:ext cx="0" cy="935037"/>
          </a:xfrm>
          <a:prstGeom prst="line">
            <a:avLst/>
          </a:prstGeom>
          <a:noFill/>
          <a:ln w="3175">
            <a:solidFill>
              <a:srgbClr val="FFFF00"/>
            </a:solidFill>
            <a:round/>
            <a:headEnd/>
            <a:tailEnd type="triangle" w="med" len="med"/>
          </a:ln>
          <a:effectLst>
            <a:prstShdw prst="shdw17" dist="17961" dir="2700000">
              <a:srgbClr val="999900"/>
            </a:prstShdw>
          </a:effectLst>
          <a:extLst>
            <a:ext uri="{909E8E84-426E-40DD-AFC4-6F175D3DCCD1}">
              <a14:hiddenFill xmlns:a14="http://schemas.microsoft.com/office/drawing/2010/main">
                <a:noFill/>
              </a14:hiddenFill>
            </a:ext>
          </a:extLst>
        </p:spPr>
        <p:txBody>
          <a:bodyPr/>
          <a:lstStyle/>
          <a:p>
            <a:endParaRPr lang="fr-BE"/>
          </a:p>
        </p:txBody>
      </p:sp>
      <p:sp>
        <p:nvSpPr>
          <p:cNvPr id="20519" name="Line 517"/>
          <p:cNvSpPr>
            <a:spLocks noChangeShapeType="1"/>
          </p:cNvSpPr>
          <p:nvPr/>
        </p:nvSpPr>
        <p:spPr bwMode="auto">
          <a:xfrm>
            <a:off x="4932363" y="4084638"/>
            <a:ext cx="0" cy="935037"/>
          </a:xfrm>
          <a:prstGeom prst="line">
            <a:avLst/>
          </a:prstGeom>
          <a:noFill/>
          <a:ln w="3175">
            <a:solidFill>
              <a:srgbClr val="FFFF00"/>
            </a:solidFill>
            <a:round/>
            <a:headEnd/>
            <a:tailEnd type="triangle" w="med" len="med"/>
          </a:ln>
          <a:effectLst>
            <a:prstShdw prst="shdw17" dist="17961" dir="2700000">
              <a:srgbClr val="999900"/>
            </a:prstShdw>
          </a:effectLst>
          <a:extLst>
            <a:ext uri="{909E8E84-426E-40DD-AFC4-6F175D3DCCD1}">
              <a14:hiddenFill xmlns:a14="http://schemas.microsoft.com/office/drawing/2010/main">
                <a:noFill/>
              </a14:hiddenFill>
            </a:ext>
          </a:extLst>
        </p:spPr>
        <p:txBody>
          <a:bodyPr/>
          <a:lstStyle/>
          <a:p>
            <a:endParaRPr lang="fr-BE"/>
          </a:p>
        </p:txBody>
      </p:sp>
      <p:sp>
        <p:nvSpPr>
          <p:cNvPr id="20520" name="Line 518"/>
          <p:cNvSpPr>
            <a:spLocks noChangeShapeType="1"/>
          </p:cNvSpPr>
          <p:nvPr/>
        </p:nvSpPr>
        <p:spPr bwMode="auto">
          <a:xfrm>
            <a:off x="6732588" y="4084638"/>
            <a:ext cx="0" cy="935037"/>
          </a:xfrm>
          <a:prstGeom prst="line">
            <a:avLst/>
          </a:prstGeom>
          <a:noFill/>
          <a:ln w="3175">
            <a:solidFill>
              <a:srgbClr val="FFFF00"/>
            </a:solidFill>
            <a:round/>
            <a:headEnd/>
            <a:tailEnd type="triangle" w="med" len="med"/>
          </a:ln>
          <a:effectLst>
            <a:prstShdw prst="shdw17" dist="17961" dir="2700000">
              <a:srgbClr val="999900"/>
            </a:prstShdw>
          </a:effectLst>
          <a:extLst>
            <a:ext uri="{909E8E84-426E-40DD-AFC4-6F175D3DCCD1}">
              <a14:hiddenFill xmlns:a14="http://schemas.microsoft.com/office/drawing/2010/main">
                <a:noFill/>
              </a14:hiddenFill>
            </a:ext>
          </a:extLst>
        </p:spPr>
        <p:txBody>
          <a:bodyPr/>
          <a:lstStyle/>
          <a:p>
            <a:endParaRPr lang="fr-BE"/>
          </a:p>
        </p:txBody>
      </p:sp>
      <p:sp>
        <p:nvSpPr>
          <p:cNvPr id="20523" name="Oval 330"/>
          <p:cNvSpPr>
            <a:spLocks noChangeArrowheads="1"/>
          </p:cNvSpPr>
          <p:nvPr/>
        </p:nvSpPr>
        <p:spPr bwMode="auto">
          <a:xfrm>
            <a:off x="6588125" y="5637213"/>
            <a:ext cx="204788" cy="215900"/>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525" name="Group 348"/>
          <p:cNvGrpSpPr>
            <a:grpSpLocks/>
          </p:cNvGrpSpPr>
          <p:nvPr/>
        </p:nvGrpSpPr>
        <p:grpSpPr bwMode="auto">
          <a:xfrm>
            <a:off x="7154863" y="5149850"/>
            <a:ext cx="307975" cy="161925"/>
            <a:chOff x="1429" y="2614"/>
            <a:chExt cx="272" cy="136"/>
          </a:xfrm>
        </p:grpSpPr>
        <p:sp>
          <p:nvSpPr>
            <p:cNvPr id="20557"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8"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 name="Groupe 1"/>
          <p:cNvGrpSpPr/>
          <p:nvPr/>
        </p:nvGrpSpPr>
        <p:grpSpPr>
          <a:xfrm>
            <a:off x="6638925" y="3636963"/>
            <a:ext cx="1595438" cy="2486025"/>
            <a:chOff x="6638925" y="3636963"/>
            <a:chExt cx="1595438" cy="2486025"/>
          </a:xfrm>
        </p:grpSpPr>
        <p:sp>
          <p:nvSpPr>
            <p:cNvPr id="20521" name="Oval 173"/>
            <p:cNvSpPr>
              <a:spLocks noChangeArrowheads="1"/>
            </p:cNvSpPr>
            <p:nvPr/>
          </p:nvSpPr>
          <p:spPr bwMode="auto">
            <a:xfrm>
              <a:off x="6948488" y="4879975"/>
              <a:ext cx="307975" cy="323850"/>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522" name="Group 342"/>
            <p:cNvGrpSpPr>
              <a:grpSpLocks/>
            </p:cNvGrpSpPr>
            <p:nvPr/>
          </p:nvGrpSpPr>
          <p:grpSpPr bwMode="auto">
            <a:xfrm>
              <a:off x="6638925" y="5799138"/>
              <a:ext cx="257175" cy="323850"/>
              <a:chOff x="975" y="3158"/>
              <a:chExt cx="227" cy="272"/>
            </a:xfrm>
          </p:grpSpPr>
          <p:sp>
            <p:nvSpPr>
              <p:cNvPr id="20568"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9"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0"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1"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2"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3"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4"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5"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76"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24" name="Group 343"/>
            <p:cNvGrpSpPr>
              <a:grpSpLocks/>
            </p:cNvGrpSpPr>
            <p:nvPr/>
          </p:nvGrpSpPr>
          <p:grpSpPr bwMode="auto">
            <a:xfrm>
              <a:off x="6689725" y="5149850"/>
              <a:ext cx="514350" cy="703263"/>
              <a:chOff x="975" y="2614"/>
              <a:chExt cx="453" cy="589"/>
            </a:xfrm>
          </p:grpSpPr>
          <p:sp>
            <p:nvSpPr>
              <p:cNvPr id="20559"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0"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1"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2"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3"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4"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5"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6"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67"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0526" name="Group 349"/>
            <p:cNvGrpSpPr>
              <a:grpSpLocks/>
            </p:cNvGrpSpPr>
            <p:nvPr/>
          </p:nvGrpSpPr>
          <p:grpSpPr bwMode="auto">
            <a:xfrm>
              <a:off x="7462838" y="5203825"/>
              <a:ext cx="771525" cy="811213"/>
              <a:chOff x="1701" y="2659"/>
              <a:chExt cx="680" cy="680"/>
            </a:xfrm>
          </p:grpSpPr>
          <p:sp>
            <p:nvSpPr>
              <p:cNvPr id="20550"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1"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2"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3"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4"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5"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56"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0527" name="Oval 346"/>
            <p:cNvSpPr>
              <a:spLocks noChangeArrowheads="1"/>
            </p:cNvSpPr>
            <p:nvPr/>
          </p:nvSpPr>
          <p:spPr bwMode="auto">
            <a:xfrm rot="-473338">
              <a:off x="7102475" y="4556125"/>
              <a:ext cx="360363" cy="377825"/>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0528" name="Group 430"/>
            <p:cNvGrpSpPr>
              <a:grpSpLocks/>
            </p:cNvGrpSpPr>
            <p:nvPr/>
          </p:nvGrpSpPr>
          <p:grpSpPr bwMode="auto">
            <a:xfrm>
              <a:off x="7289800" y="3636963"/>
              <a:ext cx="892175" cy="955675"/>
              <a:chOff x="1549" y="1344"/>
              <a:chExt cx="786" cy="802"/>
            </a:xfrm>
          </p:grpSpPr>
          <p:sp>
            <p:nvSpPr>
              <p:cNvPr id="20547"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48"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0549"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cxnSp>
        <p:nvCxnSpPr>
          <p:cNvPr id="20529" name="Connecteur droit 52"/>
          <p:cNvCxnSpPr>
            <a:cxnSpLocks noChangeShapeType="1"/>
          </p:cNvCxnSpPr>
          <p:nvPr/>
        </p:nvCxnSpPr>
        <p:spPr bwMode="auto">
          <a:xfrm>
            <a:off x="667067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0" name="Connecteur droit 53"/>
          <p:cNvCxnSpPr>
            <a:cxnSpLocks noChangeShapeType="1"/>
          </p:cNvCxnSpPr>
          <p:nvPr/>
        </p:nvCxnSpPr>
        <p:spPr bwMode="auto">
          <a:xfrm>
            <a:off x="688022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1" name="Connecteur droit 54"/>
          <p:cNvCxnSpPr>
            <a:cxnSpLocks noChangeShapeType="1"/>
          </p:cNvCxnSpPr>
          <p:nvPr/>
        </p:nvCxnSpPr>
        <p:spPr bwMode="auto">
          <a:xfrm>
            <a:off x="7091363"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2" name="Connecteur droit 55"/>
          <p:cNvCxnSpPr>
            <a:cxnSpLocks noChangeShapeType="1"/>
          </p:cNvCxnSpPr>
          <p:nvPr/>
        </p:nvCxnSpPr>
        <p:spPr bwMode="auto">
          <a:xfrm>
            <a:off x="7300913"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3" name="Connecteur droit 56"/>
          <p:cNvCxnSpPr>
            <a:cxnSpLocks noChangeShapeType="1"/>
          </p:cNvCxnSpPr>
          <p:nvPr/>
        </p:nvCxnSpPr>
        <p:spPr bwMode="auto">
          <a:xfrm>
            <a:off x="750887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4" name="Connecteur droit 57"/>
          <p:cNvCxnSpPr>
            <a:cxnSpLocks noChangeShapeType="1"/>
          </p:cNvCxnSpPr>
          <p:nvPr/>
        </p:nvCxnSpPr>
        <p:spPr bwMode="auto">
          <a:xfrm>
            <a:off x="771842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5" name="Connecteur droit 58"/>
          <p:cNvCxnSpPr>
            <a:cxnSpLocks noChangeShapeType="1"/>
          </p:cNvCxnSpPr>
          <p:nvPr/>
        </p:nvCxnSpPr>
        <p:spPr bwMode="auto">
          <a:xfrm>
            <a:off x="7926388"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6" name="Connecteur droit 60"/>
          <p:cNvCxnSpPr>
            <a:cxnSpLocks noChangeShapeType="1"/>
          </p:cNvCxnSpPr>
          <p:nvPr/>
        </p:nvCxnSpPr>
        <p:spPr bwMode="auto">
          <a:xfrm>
            <a:off x="8140700"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7" name="Connecteur droit 61"/>
          <p:cNvCxnSpPr>
            <a:cxnSpLocks noChangeShapeType="1"/>
          </p:cNvCxnSpPr>
          <p:nvPr/>
        </p:nvCxnSpPr>
        <p:spPr bwMode="auto">
          <a:xfrm>
            <a:off x="834707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8" name="Connecteur droit 62"/>
          <p:cNvCxnSpPr>
            <a:cxnSpLocks noChangeShapeType="1"/>
          </p:cNvCxnSpPr>
          <p:nvPr/>
        </p:nvCxnSpPr>
        <p:spPr bwMode="auto">
          <a:xfrm>
            <a:off x="8558213"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39" name="Connecteur droit 63"/>
          <p:cNvCxnSpPr>
            <a:cxnSpLocks noChangeShapeType="1"/>
          </p:cNvCxnSpPr>
          <p:nvPr/>
        </p:nvCxnSpPr>
        <p:spPr bwMode="auto">
          <a:xfrm>
            <a:off x="8766175"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0" name="Connecteur droit 113"/>
          <p:cNvCxnSpPr>
            <a:cxnSpLocks noChangeShapeType="1"/>
          </p:cNvCxnSpPr>
          <p:nvPr/>
        </p:nvCxnSpPr>
        <p:spPr bwMode="auto">
          <a:xfrm>
            <a:off x="6494463"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1" name="Connecteur droit 143"/>
          <p:cNvCxnSpPr>
            <a:cxnSpLocks noChangeShapeType="1"/>
          </p:cNvCxnSpPr>
          <p:nvPr/>
        </p:nvCxnSpPr>
        <p:spPr bwMode="auto">
          <a:xfrm>
            <a:off x="6300788" y="6389688"/>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2" name="Connecteur droit 143"/>
          <p:cNvCxnSpPr>
            <a:cxnSpLocks noChangeShapeType="1"/>
          </p:cNvCxnSpPr>
          <p:nvPr/>
        </p:nvCxnSpPr>
        <p:spPr bwMode="auto">
          <a:xfrm>
            <a:off x="6138863" y="6411913"/>
            <a:ext cx="0" cy="106362"/>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3" name="Connecteur droit 143"/>
          <p:cNvCxnSpPr>
            <a:cxnSpLocks noChangeShapeType="1"/>
          </p:cNvCxnSpPr>
          <p:nvPr/>
        </p:nvCxnSpPr>
        <p:spPr bwMode="auto">
          <a:xfrm>
            <a:off x="5961063" y="6413500"/>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0544" name="Connecteur droit 73"/>
          <p:cNvCxnSpPr>
            <a:cxnSpLocks noChangeShapeType="1"/>
          </p:cNvCxnSpPr>
          <p:nvPr/>
        </p:nvCxnSpPr>
        <p:spPr bwMode="auto">
          <a:xfrm>
            <a:off x="5783263" y="6413500"/>
            <a:ext cx="0" cy="10795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sp>
        <p:nvSpPr>
          <p:cNvPr id="20545" name="Line 633"/>
          <p:cNvSpPr>
            <a:spLocks noChangeShapeType="1"/>
          </p:cNvSpPr>
          <p:nvPr/>
        </p:nvSpPr>
        <p:spPr bwMode="auto">
          <a:xfrm flipV="1">
            <a:off x="323850" y="6318250"/>
            <a:ext cx="8640763" cy="71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pic>
        <p:nvPicPr>
          <p:cNvPr id="30785" name="Picture 5" descr="31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2317" y="444500"/>
            <a:ext cx="2530475" cy="2314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1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5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5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5" grpId="0" animBg="1"/>
      <p:bldP spid="30756" grpId="0" animBg="1"/>
      <p:bldP spid="20519" grpId="0" animBg="1"/>
      <p:bldP spid="205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492896"/>
            <a:ext cx="8208912" cy="1656184"/>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In </a:t>
            </a:r>
            <a:r>
              <a:rPr lang="fr-BE" dirty="0" err="1" smtClean="0">
                <a:latin typeface="Arial Narrow" panose="020B0606020202030204" pitchFamily="34" charset="0"/>
              </a:rPr>
              <a:t>which</a:t>
            </a:r>
            <a:r>
              <a:rPr lang="fr-BE" dirty="0" smtClean="0">
                <a:latin typeface="Arial Narrow" panose="020B0606020202030204" pitchFamily="34" charset="0"/>
              </a:rPr>
              <a:t> </a:t>
            </a:r>
            <a:r>
              <a:rPr lang="fr-BE" dirty="0" err="1" smtClean="0">
                <a:latin typeface="Arial Narrow" panose="020B0606020202030204" pitchFamily="34" charset="0"/>
              </a:rPr>
              <a:t>economical</a:t>
            </a:r>
            <a:r>
              <a:rPr lang="fr-BE" dirty="0" smtClean="0">
                <a:latin typeface="Arial Narrow" panose="020B0606020202030204" pitchFamily="34" charset="0"/>
              </a:rPr>
              <a:t> </a:t>
            </a:r>
            <a:r>
              <a:rPr lang="fr-BE" dirty="0" err="1" smtClean="0">
                <a:latin typeface="Arial Narrow" panose="020B0606020202030204" pitchFamily="34" charset="0"/>
              </a:rPr>
              <a:t>context</a:t>
            </a:r>
            <a:r>
              <a:rPr lang="fr-BE" dirty="0" smtClean="0">
                <a:latin typeface="Arial Narrow" panose="020B0606020202030204" pitchFamily="34" charset="0"/>
              </a:rPr>
              <a:t> </a:t>
            </a:r>
            <a:br>
              <a:rPr lang="fr-BE" dirty="0" smtClean="0">
                <a:latin typeface="Arial Narrow" panose="020B0606020202030204" pitchFamily="34" charset="0"/>
              </a:rPr>
            </a:br>
            <a:r>
              <a:rPr lang="fr-BE" dirty="0" smtClean="0">
                <a:latin typeface="Arial Narrow" panose="020B0606020202030204" pitchFamily="34" charset="0"/>
              </a:rPr>
              <a:t>are </a:t>
            </a:r>
            <a:r>
              <a:rPr lang="fr-BE" dirty="0" err="1" smtClean="0">
                <a:latin typeface="Arial Narrow" panose="020B0606020202030204" pitchFamily="34" charset="0"/>
              </a:rPr>
              <a:t>we</a:t>
            </a:r>
            <a:r>
              <a:rPr lang="fr-BE" dirty="0" smtClean="0">
                <a:latin typeface="Arial Narrow" panose="020B0606020202030204" pitchFamily="34" charset="0"/>
              </a:rPr>
              <a:t> </a:t>
            </a:r>
            <a:r>
              <a:rPr lang="fr-BE" dirty="0" err="1" smtClean="0">
                <a:latin typeface="Arial Narrow" panose="020B0606020202030204" pitchFamily="34" charset="0"/>
              </a:rPr>
              <a:t>working</a:t>
            </a:r>
            <a:r>
              <a:rPr lang="fr-BE" dirty="0" smtClean="0">
                <a:latin typeface="Arial Narrow" panose="020B0606020202030204" pitchFamily="34" charset="0"/>
              </a:rPr>
              <a:t>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smtClean="0">
                <a:latin typeface="Arial Narrow" panose="020B0606020202030204" pitchFamily="34" charset="0"/>
              </a:rPr>
              <a:t>1</a:t>
            </a:r>
            <a:endParaRPr lang="fr-BE" sz="8000" dirty="0">
              <a:latin typeface="Arial Narrow" panose="020B0606020202030204" pitchFamily="34" charset="0"/>
            </a:endParaRPr>
          </a:p>
        </p:txBody>
      </p:sp>
    </p:spTree>
    <p:extLst>
      <p:ext uri="{BB962C8B-B14F-4D97-AF65-F5344CB8AC3E}">
        <p14:creationId xmlns:p14="http://schemas.microsoft.com/office/powerpoint/2010/main" val="416021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99"/>
          <p:cNvSpPr txBox="1">
            <a:spLocks noChangeArrowheads="1"/>
          </p:cNvSpPr>
          <p:nvPr/>
        </p:nvSpPr>
        <p:spPr bwMode="auto">
          <a:xfrm>
            <a:off x="179388" y="188913"/>
            <a:ext cx="5338762" cy="523875"/>
          </a:xfrm>
          <a:prstGeom prst="rect">
            <a:avLst/>
          </a:prstGeom>
          <a:solidFill>
            <a:srgbClr val="000066"/>
          </a:solidFill>
          <a:ln w="9525">
            <a:solidFill>
              <a:schemeClr val="bg2"/>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2800"/>
              <a:t>Anoestrus type III (« Cystic anoestrus»)</a:t>
            </a:r>
            <a:endParaRPr lang="fr-FR" altLang="fr-FR" sz="2800"/>
          </a:p>
        </p:txBody>
      </p:sp>
      <p:cxnSp>
        <p:nvCxnSpPr>
          <p:cNvPr id="22531" name="Connecteur droit 50"/>
          <p:cNvCxnSpPr>
            <a:cxnSpLocks noChangeShapeType="1"/>
          </p:cNvCxnSpPr>
          <p:nvPr/>
        </p:nvCxnSpPr>
        <p:spPr bwMode="auto">
          <a:xfrm>
            <a:off x="779463" y="5969000"/>
            <a:ext cx="763428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532" name="Connecteur droit 52"/>
          <p:cNvCxnSpPr>
            <a:cxnSpLocks noChangeShapeType="1"/>
          </p:cNvCxnSpPr>
          <p:nvPr/>
        </p:nvCxnSpPr>
        <p:spPr bwMode="auto">
          <a:xfrm>
            <a:off x="202247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3" name="Connecteur droit 53"/>
          <p:cNvCxnSpPr>
            <a:cxnSpLocks noChangeShapeType="1"/>
          </p:cNvCxnSpPr>
          <p:nvPr/>
        </p:nvCxnSpPr>
        <p:spPr bwMode="auto">
          <a:xfrm>
            <a:off x="231616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4" name="Connecteur droit 54"/>
          <p:cNvCxnSpPr>
            <a:cxnSpLocks noChangeShapeType="1"/>
          </p:cNvCxnSpPr>
          <p:nvPr/>
        </p:nvCxnSpPr>
        <p:spPr bwMode="auto">
          <a:xfrm>
            <a:off x="260985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5" name="Connecteur droit 55"/>
          <p:cNvCxnSpPr>
            <a:cxnSpLocks noChangeShapeType="1"/>
          </p:cNvCxnSpPr>
          <p:nvPr/>
        </p:nvCxnSpPr>
        <p:spPr bwMode="auto">
          <a:xfrm>
            <a:off x="290353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6" name="Connecteur droit 56"/>
          <p:cNvCxnSpPr>
            <a:cxnSpLocks noChangeShapeType="1"/>
          </p:cNvCxnSpPr>
          <p:nvPr/>
        </p:nvCxnSpPr>
        <p:spPr bwMode="auto">
          <a:xfrm>
            <a:off x="319563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7" name="Connecteur droit 57"/>
          <p:cNvCxnSpPr>
            <a:cxnSpLocks noChangeShapeType="1"/>
          </p:cNvCxnSpPr>
          <p:nvPr/>
        </p:nvCxnSpPr>
        <p:spPr bwMode="auto">
          <a:xfrm>
            <a:off x="348932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8" name="Connecteur droit 58"/>
          <p:cNvCxnSpPr>
            <a:cxnSpLocks noChangeShapeType="1"/>
          </p:cNvCxnSpPr>
          <p:nvPr/>
        </p:nvCxnSpPr>
        <p:spPr bwMode="auto">
          <a:xfrm>
            <a:off x="377983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39" name="Connecteur droit 60"/>
          <p:cNvCxnSpPr>
            <a:cxnSpLocks noChangeShapeType="1"/>
          </p:cNvCxnSpPr>
          <p:nvPr/>
        </p:nvCxnSpPr>
        <p:spPr bwMode="auto">
          <a:xfrm>
            <a:off x="407828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0" name="Connecteur droit 61"/>
          <p:cNvCxnSpPr>
            <a:cxnSpLocks noChangeShapeType="1"/>
          </p:cNvCxnSpPr>
          <p:nvPr/>
        </p:nvCxnSpPr>
        <p:spPr bwMode="auto">
          <a:xfrm>
            <a:off x="436880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1" name="Connecteur droit 62"/>
          <p:cNvCxnSpPr>
            <a:cxnSpLocks noChangeShapeType="1"/>
          </p:cNvCxnSpPr>
          <p:nvPr/>
        </p:nvCxnSpPr>
        <p:spPr bwMode="auto">
          <a:xfrm>
            <a:off x="466407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2" name="Connecteur droit 63"/>
          <p:cNvCxnSpPr>
            <a:cxnSpLocks noChangeShapeType="1"/>
          </p:cNvCxnSpPr>
          <p:nvPr/>
        </p:nvCxnSpPr>
        <p:spPr bwMode="auto">
          <a:xfrm>
            <a:off x="495458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3" name="Connecteur droit 64"/>
          <p:cNvCxnSpPr>
            <a:cxnSpLocks noChangeShapeType="1"/>
          </p:cNvCxnSpPr>
          <p:nvPr/>
        </p:nvCxnSpPr>
        <p:spPr bwMode="auto">
          <a:xfrm>
            <a:off x="524986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4" name="Connecteur droit 65"/>
          <p:cNvCxnSpPr>
            <a:cxnSpLocks noChangeShapeType="1"/>
          </p:cNvCxnSpPr>
          <p:nvPr/>
        </p:nvCxnSpPr>
        <p:spPr bwMode="auto">
          <a:xfrm>
            <a:off x="554196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5" name="Connecteur droit 66"/>
          <p:cNvCxnSpPr>
            <a:cxnSpLocks noChangeShapeType="1"/>
          </p:cNvCxnSpPr>
          <p:nvPr/>
        </p:nvCxnSpPr>
        <p:spPr bwMode="auto">
          <a:xfrm>
            <a:off x="583565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6" name="Connecteur droit 67"/>
          <p:cNvCxnSpPr>
            <a:cxnSpLocks noChangeShapeType="1"/>
          </p:cNvCxnSpPr>
          <p:nvPr/>
        </p:nvCxnSpPr>
        <p:spPr bwMode="auto">
          <a:xfrm>
            <a:off x="612933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7" name="Connecteur droit 68"/>
          <p:cNvCxnSpPr>
            <a:cxnSpLocks noChangeShapeType="1"/>
          </p:cNvCxnSpPr>
          <p:nvPr/>
        </p:nvCxnSpPr>
        <p:spPr bwMode="auto">
          <a:xfrm>
            <a:off x="642302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8" name="Connecteur droit 69"/>
          <p:cNvCxnSpPr>
            <a:cxnSpLocks noChangeShapeType="1"/>
          </p:cNvCxnSpPr>
          <p:nvPr/>
        </p:nvCxnSpPr>
        <p:spPr bwMode="auto">
          <a:xfrm>
            <a:off x="671671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49" name="Connecteur droit 70"/>
          <p:cNvCxnSpPr>
            <a:cxnSpLocks noChangeShapeType="1"/>
          </p:cNvCxnSpPr>
          <p:nvPr/>
        </p:nvCxnSpPr>
        <p:spPr bwMode="auto">
          <a:xfrm>
            <a:off x="700881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0" name="Connecteur droit 71"/>
          <p:cNvCxnSpPr>
            <a:cxnSpLocks noChangeShapeType="1"/>
          </p:cNvCxnSpPr>
          <p:nvPr/>
        </p:nvCxnSpPr>
        <p:spPr bwMode="auto">
          <a:xfrm>
            <a:off x="7300913"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1" name="Connecteur droit 72"/>
          <p:cNvCxnSpPr>
            <a:cxnSpLocks noChangeShapeType="1"/>
          </p:cNvCxnSpPr>
          <p:nvPr/>
        </p:nvCxnSpPr>
        <p:spPr bwMode="auto">
          <a:xfrm>
            <a:off x="759460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2" name="Connecteur droit 73"/>
          <p:cNvCxnSpPr>
            <a:cxnSpLocks noChangeShapeType="1"/>
          </p:cNvCxnSpPr>
          <p:nvPr/>
        </p:nvCxnSpPr>
        <p:spPr bwMode="auto">
          <a:xfrm>
            <a:off x="7888288"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3" name="Connecteur droit 113"/>
          <p:cNvCxnSpPr>
            <a:cxnSpLocks noChangeShapeType="1"/>
          </p:cNvCxnSpPr>
          <p:nvPr/>
        </p:nvCxnSpPr>
        <p:spPr bwMode="auto">
          <a:xfrm>
            <a:off x="1774825"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4" name="Connecteur droit 143"/>
          <p:cNvCxnSpPr>
            <a:cxnSpLocks noChangeShapeType="1"/>
          </p:cNvCxnSpPr>
          <p:nvPr/>
        </p:nvCxnSpPr>
        <p:spPr bwMode="auto">
          <a:xfrm>
            <a:off x="1504950" y="593725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5" name="Connecteur droit 73"/>
          <p:cNvCxnSpPr>
            <a:cxnSpLocks noChangeShapeType="1"/>
          </p:cNvCxnSpPr>
          <p:nvPr/>
        </p:nvCxnSpPr>
        <p:spPr bwMode="auto">
          <a:xfrm>
            <a:off x="8167688" y="5967413"/>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6" name="Connecteur droit 143"/>
          <p:cNvCxnSpPr>
            <a:cxnSpLocks noChangeShapeType="1"/>
          </p:cNvCxnSpPr>
          <p:nvPr/>
        </p:nvCxnSpPr>
        <p:spPr bwMode="auto">
          <a:xfrm>
            <a:off x="1277938" y="5967413"/>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7" name="Connecteur droit 143"/>
          <p:cNvCxnSpPr>
            <a:cxnSpLocks noChangeShapeType="1"/>
          </p:cNvCxnSpPr>
          <p:nvPr/>
        </p:nvCxnSpPr>
        <p:spPr bwMode="auto">
          <a:xfrm>
            <a:off x="1028700" y="596900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2558" name="Connecteur droit 73"/>
          <p:cNvCxnSpPr>
            <a:cxnSpLocks noChangeShapeType="1"/>
          </p:cNvCxnSpPr>
          <p:nvPr/>
        </p:nvCxnSpPr>
        <p:spPr bwMode="auto">
          <a:xfrm>
            <a:off x="779463" y="5969000"/>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grpSp>
        <p:nvGrpSpPr>
          <p:cNvPr id="22559" name="Group 151"/>
          <p:cNvGrpSpPr>
            <a:grpSpLocks/>
          </p:cNvGrpSpPr>
          <p:nvPr/>
        </p:nvGrpSpPr>
        <p:grpSpPr bwMode="auto">
          <a:xfrm>
            <a:off x="755650" y="1196975"/>
            <a:ext cx="560388" cy="4524375"/>
            <a:chOff x="476" y="572"/>
            <a:chExt cx="353" cy="2850"/>
          </a:xfrm>
        </p:grpSpPr>
        <p:sp>
          <p:nvSpPr>
            <p:cNvPr id="23050"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23051" name="Group 150"/>
            <p:cNvGrpSpPr>
              <a:grpSpLocks/>
            </p:cNvGrpSpPr>
            <p:nvPr/>
          </p:nvGrpSpPr>
          <p:grpSpPr bwMode="auto">
            <a:xfrm>
              <a:off x="476" y="572"/>
              <a:ext cx="353" cy="2800"/>
              <a:chOff x="463" y="675"/>
              <a:chExt cx="353" cy="2800"/>
            </a:xfrm>
          </p:grpSpPr>
          <p:grpSp>
            <p:nvGrpSpPr>
              <p:cNvPr id="23052" name="Group 147"/>
              <p:cNvGrpSpPr>
                <a:grpSpLocks/>
              </p:cNvGrpSpPr>
              <p:nvPr/>
            </p:nvGrpSpPr>
            <p:grpSpPr bwMode="auto">
              <a:xfrm>
                <a:off x="521" y="935"/>
                <a:ext cx="295" cy="2540"/>
                <a:chOff x="521" y="935"/>
                <a:chExt cx="295" cy="2540"/>
              </a:xfrm>
            </p:grpSpPr>
            <p:sp>
              <p:nvSpPr>
                <p:cNvPr id="23054" name="Line 108"/>
                <p:cNvSpPr>
                  <a:spLocks noChangeShapeType="1"/>
                </p:cNvSpPr>
                <p:nvPr/>
              </p:nvSpPr>
              <p:spPr bwMode="auto">
                <a:xfrm flipV="1">
                  <a:off x="521" y="981"/>
                  <a:ext cx="0" cy="249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5" name="Line 109"/>
                <p:cNvSpPr>
                  <a:spLocks noChangeShapeType="1"/>
                </p:cNvSpPr>
                <p:nvPr/>
              </p:nvSpPr>
              <p:spPr bwMode="auto">
                <a:xfrm>
                  <a:off x="521" y="347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6" name="Line 110"/>
                <p:cNvSpPr>
                  <a:spLocks noChangeShapeType="1"/>
                </p:cNvSpPr>
                <p:nvPr/>
              </p:nvSpPr>
              <p:spPr bwMode="auto">
                <a:xfrm>
                  <a:off x="521" y="333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7" name="Line 111"/>
                <p:cNvSpPr>
                  <a:spLocks noChangeShapeType="1"/>
                </p:cNvSpPr>
                <p:nvPr/>
              </p:nvSpPr>
              <p:spPr bwMode="auto">
                <a:xfrm>
                  <a:off x="521" y="320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8" name="Line 112"/>
                <p:cNvSpPr>
                  <a:spLocks noChangeShapeType="1"/>
                </p:cNvSpPr>
                <p:nvPr/>
              </p:nvSpPr>
              <p:spPr bwMode="auto">
                <a:xfrm>
                  <a:off x="521" y="306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59" name="Line 113"/>
                <p:cNvSpPr>
                  <a:spLocks noChangeShapeType="1"/>
                </p:cNvSpPr>
                <p:nvPr/>
              </p:nvSpPr>
              <p:spPr bwMode="auto">
                <a:xfrm>
                  <a:off x="521" y="293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0" name="Line 114"/>
                <p:cNvSpPr>
                  <a:spLocks noChangeShapeType="1"/>
                </p:cNvSpPr>
                <p:nvPr/>
              </p:nvSpPr>
              <p:spPr bwMode="auto">
                <a:xfrm>
                  <a:off x="521" y="279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1" name="Line 115"/>
                <p:cNvSpPr>
                  <a:spLocks noChangeShapeType="1"/>
                </p:cNvSpPr>
                <p:nvPr/>
              </p:nvSpPr>
              <p:spPr bwMode="auto">
                <a:xfrm>
                  <a:off x="521" y="265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2" name="Line 116"/>
                <p:cNvSpPr>
                  <a:spLocks noChangeShapeType="1"/>
                </p:cNvSpPr>
                <p:nvPr/>
              </p:nvSpPr>
              <p:spPr bwMode="auto">
                <a:xfrm>
                  <a:off x="521" y="252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3" name="Line 117"/>
                <p:cNvSpPr>
                  <a:spLocks noChangeShapeType="1"/>
                </p:cNvSpPr>
                <p:nvPr/>
              </p:nvSpPr>
              <p:spPr bwMode="auto">
                <a:xfrm>
                  <a:off x="521" y="238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4" name="Line 118"/>
                <p:cNvSpPr>
                  <a:spLocks noChangeShapeType="1"/>
                </p:cNvSpPr>
                <p:nvPr/>
              </p:nvSpPr>
              <p:spPr bwMode="auto">
                <a:xfrm>
                  <a:off x="521" y="225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5" name="Line 119"/>
                <p:cNvSpPr>
                  <a:spLocks noChangeShapeType="1"/>
                </p:cNvSpPr>
                <p:nvPr/>
              </p:nvSpPr>
              <p:spPr bwMode="auto">
                <a:xfrm>
                  <a:off x="521" y="211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6" name="Line 120"/>
                <p:cNvSpPr>
                  <a:spLocks noChangeShapeType="1"/>
                </p:cNvSpPr>
                <p:nvPr/>
              </p:nvSpPr>
              <p:spPr bwMode="auto">
                <a:xfrm>
                  <a:off x="521" y="197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7" name="Line 121"/>
                <p:cNvSpPr>
                  <a:spLocks noChangeShapeType="1"/>
                </p:cNvSpPr>
                <p:nvPr/>
              </p:nvSpPr>
              <p:spPr bwMode="auto">
                <a:xfrm>
                  <a:off x="521" y="184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8" name="Line 122"/>
                <p:cNvSpPr>
                  <a:spLocks noChangeShapeType="1"/>
                </p:cNvSpPr>
                <p:nvPr/>
              </p:nvSpPr>
              <p:spPr bwMode="auto">
                <a:xfrm>
                  <a:off x="521" y="170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69" name="Line 123"/>
                <p:cNvSpPr>
                  <a:spLocks noChangeShapeType="1"/>
                </p:cNvSpPr>
                <p:nvPr/>
              </p:nvSpPr>
              <p:spPr bwMode="auto">
                <a:xfrm>
                  <a:off x="521" y="1570"/>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0" name="Line 124"/>
                <p:cNvSpPr>
                  <a:spLocks noChangeShapeType="1"/>
                </p:cNvSpPr>
                <p:nvPr/>
              </p:nvSpPr>
              <p:spPr bwMode="auto">
                <a:xfrm>
                  <a:off x="521" y="1434"/>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1" name="Line 125"/>
                <p:cNvSpPr>
                  <a:spLocks noChangeShapeType="1"/>
                </p:cNvSpPr>
                <p:nvPr/>
              </p:nvSpPr>
              <p:spPr bwMode="auto">
                <a:xfrm>
                  <a:off x="521" y="1298"/>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2" name="Line 126"/>
                <p:cNvSpPr>
                  <a:spLocks noChangeShapeType="1"/>
                </p:cNvSpPr>
                <p:nvPr/>
              </p:nvSpPr>
              <p:spPr bwMode="auto">
                <a:xfrm>
                  <a:off x="521" y="116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3" name="Line 127"/>
                <p:cNvSpPr>
                  <a:spLocks noChangeShapeType="1"/>
                </p:cNvSpPr>
                <p:nvPr/>
              </p:nvSpPr>
              <p:spPr bwMode="auto">
                <a:xfrm>
                  <a:off x="521" y="102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074"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3075"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3076"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3077"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3078"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3079"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3080"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3081"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3082"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3083"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3084"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3085"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3086" name="Text Box 141"/>
                <p:cNvSpPr txBox="1">
                  <a:spLocks noChangeArrowheads="1"/>
                </p:cNvSpPr>
                <p:nvPr/>
              </p:nvSpPr>
              <p:spPr bwMode="auto">
                <a:xfrm>
                  <a:off x="612" y="1888"/>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3087"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3088"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3089"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3090"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3091"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23053"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800">
                    <a:solidFill>
                      <a:schemeClr val="tx1"/>
                    </a:solidFill>
                  </a:rPr>
                  <a:t>mm</a:t>
                </a:r>
                <a:endParaRPr lang="fr-FR" altLang="fr-FR" sz="1800">
                  <a:solidFill>
                    <a:schemeClr val="tx1"/>
                  </a:solidFill>
                </a:endParaRPr>
              </a:p>
            </p:txBody>
          </p:sp>
        </p:grpSp>
      </p:grpSp>
      <p:grpSp>
        <p:nvGrpSpPr>
          <p:cNvPr id="22560" name="Group 312"/>
          <p:cNvGrpSpPr>
            <a:grpSpLocks/>
          </p:cNvGrpSpPr>
          <p:nvPr/>
        </p:nvGrpSpPr>
        <p:grpSpPr bwMode="auto">
          <a:xfrm>
            <a:off x="1476375" y="5734050"/>
            <a:ext cx="6338888" cy="142875"/>
            <a:chOff x="930" y="3430"/>
            <a:chExt cx="3993" cy="90"/>
          </a:xfrm>
        </p:grpSpPr>
        <p:grpSp>
          <p:nvGrpSpPr>
            <p:cNvPr id="22912" name="Group 160"/>
            <p:cNvGrpSpPr>
              <a:grpSpLocks/>
            </p:cNvGrpSpPr>
            <p:nvPr/>
          </p:nvGrpSpPr>
          <p:grpSpPr bwMode="auto">
            <a:xfrm>
              <a:off x="930" y="3430"/>
              <a:ext cx="182" cy="90"/>
              <a:chOff x="2381" y="2024"/>
              <a:chExt cx="271" cy="136"/>
            </a:xfrm>
          </p:grpSpPr>
          <p:sp>
            <p:nvSpPr>
              <p:cNvPr id="23045"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6"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7"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8"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9"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3" name="Group 174"/>
            <p:cNvGrpSpPr>
              <a:grpSpLocks/>
            </p:cNvGrpSpPr>
            <p:nvPr/>
          </p:nvGrpSpPr>
          <p:grpSpPr bwMode="auto">
            <a:xfrm>
              <a:off x="1111" y="3430"/>
              <a:ext cx="182" cy="90"/>
              <a:chOff x="2381" y="2024"/>
              <a:chExt cx="271" cy="136"/>
            </a:xfrm>
          </p:grpSpPr>
          <p:sp>
            <p:nvSpPr>
              <p:cNvPr id="23040"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1"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2"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3"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44"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4" name="Group 180"/>
            <p:cNvGrpSpPr>
              <a:grpSpLocks/>
            </p:cNvGrpSpPr>
            <p:nvPr/>
          </p:nvGrpSpPr>
          <p:grpSpPr bwMode="auto">
            <a:xfrm>
              <a:off x="1837" y="3430"/>
              <a:ext cx="182" cy="90"/>
              <a:chOff x="2381" y="2024"/>
              <a:chExt cx="271" cy="136"/>
            </a:xfrm>
          </p:grpSpPr>
          <p:sp>
            <p:nvSpPr>
              <p:cNvPr id="23035"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6"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7"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8"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9"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5" name="Group 186"/>
            <p:cNvGrpSpPr>
              <a:grpSpLocks/>
            </p:cNvGrpSpPr>
            <p:nvPr/>
          </p:nvGrpSpPr>
          <p:grpSpPr bwMode="auto">
            <a:xfrm>
              <a:off x="1474" y="3430"/>
              <a:ext cx="182" cy="90"/>
              <a:chOff x="2381" y="2024"/>
              <a:chExt cx="271" cy="136"/>
            </a:xfrm>
          </p:grpSpPr>
          <p:sp>
            <p:nvSpPr>
              <p:cNvPr id="23030"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1"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2"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3"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34"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6" name="Group 192"/>
            <p:cNvGrpSpPr>
              <a:grpSpLocks/>
            </p:cNvGrpSpPr>
            <p:nvPr/>
          </p:nvGrpSpPr>
          <p:grpSpPr bwMode="auto">
            <a:xfrm>
              <a:off x="1655" y="3430"/>
              <a:ext cx="182" cy="90"/>
              <a:chOff x="2381" y="2024"/>
              <a:chExt cx="271" cy="136"/>
            </a:xfrm>
          </p:grpSpPr>
          <p:sp>
            <p:nvSpPr>
              <p:cNvPr id="23025"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6"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7"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8"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9"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7" name="Group 198"/>
            <p:cNvGrpSpPr>
              <a:grpSpLocks/>
            </p:cNvGrpSpPr>
            <p:nvPr/>
          </p:nvGrpSpPr>
          <p:grpSpPr bwMode="auto">
            <a:xfrm>
              <a:off x="1292" y="3430"/>
              <a:ext cx="182" cy="90"/>
              <a:chOff x="2381" y="2024"/>
              <a:chExt cx="271" cy="136"/>
            </a:xfrm>
          </p:grpSpPr>
          <p:sp>
            <p:nvSpPr>
              <p:cNvPr id="23020"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1"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2"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3"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24"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8" name="Group 204"/>
            <p:cNvGrpSpPr>
              <a:grpSpLocks/>
            </p:cNvGrpSpPr>
            <p:nvPr/>
          </p:nvGrpSpPr>
          <p:grpSpPr bwMode="auto">
            <a:xfrm>
              <a:off x="2880" y="3430"/>
              <a:ext cx="182" cy="90"/>
              <a:chOff x="2381" y="2024"/>
              <a:chExt cx="271" cy="136"/>
            </a:xfrm>
          </p:grpSpPr>
          <p:sp>
            <p:nvSpPr>
              <p:cNvPr id="23015"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6"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7"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8"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9"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19" name="Group 210"/>
            <p:cNvGrpSpPr>
              <a:grpSpLocks/>
            </p:cNvGrpSpPr>
            <p:nvPr/>
          </p:nvGrpSpPr>
          <p:grpSpPr bwMode="auto">
            <a:xfrm>
              <a:off x="2699" y="3430"/>
              <a:ext cx="182" cy="90"/>
              <a:chOff x="2381" y="2024"/>
              <a:chExt cx="271" cy="136"/>
            </a:xfrm>
          </p:grpSpPr>
          <p:sp>
            <p:nvSpPr>
              <p:cNvPr id="23010"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1"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2"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3"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14"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0" name="Group 216"/>
            <p:cNvGrpSpPr>
              <a:grpSpLocks/>
            </p:cNvGrpSpPr>
            <p:nvPr/>
          </p:nvGrpSpPr>
          <p:grpSpPr bwMode="auto">
            <a:xfrm>
              <a:off x="2562" y="3430"/>
              <a:ext cx="182" cy="90"/>
              <a:chOff x="2381" y="2024"/>
              <a:chExt cx="271" cy="136"/>
            </a:xfrm>
          </p:grpSpPr>
          <p:sp>
            <p:nvSpPr>
              <p:cNvPr id="23005"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6"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7"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8"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9"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1" name="Group 222"/>
            <p:cNvGrpSpPr>
              <a:grpSpLocks/>
            </p:cNvGrpSpPr>
            <p:nvPr/>
          </p:nvGrpSpPr>
          <p:grpSpPr bwMode="auto">
            <a:xfrm>
              <a:off x="2381" y="3430"/>
              <a:ext cx="182" cy="90"/>
              <a:chOff x="2381" y="2024"/>
              <a:chExt cx="271" cy="136"/>
            </a:xfrm>
          </p:grpSpPr>
          <p:sp>
            <p:nvSpPr>
              <p:cNvPr id="23000"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1"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2"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3"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004"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2" name="Group 228"/>
            <p:cNvGrpSpPr>
              <a:grpSpLocks/>
            </p:cNvGrpSpPr>
            <p:nvPr/>
          </p:nvGrpSpPr>
          <p:grpSpPr bwMode="auto">
            <a:xfrm>
              <a:off x="2200" y="3430"/>
              <a:ext cx="182" cy="90"/>
              <a:chOff x="2381" y="2024"/>
              <a:chExt cx="271" cy="136"/>
            </a:xfrm>
          </p:grpSpPr>
          <p:sp>
            <p:nvSpPr>
              <p:cNvPr id="22995"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6"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7"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8"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9"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3" name="Group 234"/>
            <p:cNvGrpSpPr>
              <a:grpSpLocks/>
            </p:cNvGrpSpPr>
            <p:nvPr/>
          </p:nvGrpSpPr>
          <p:grpSpPr bwMode="auto">
            <a:xfrm>
              <a:off x="2018" y="3430"/>
              <a:ext cx="182" cy="90"/>
              <a:chOff x="2381" y="2024"/>
              <a:chExt cx="271" cy="136"/>
            </a:xfrm>
          </p:grpSpPr>
          <p:sp>
            <p:nvSpPr>
              <p:cNvPr id="22990"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1"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2"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3"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94"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4" name="Group 240"/>
            <p:cNvGrpSpPr>
              <a:grpSpLocks/>
            </p:cNvGrpSpPr>
            <p:nvPr/>
          </p:nvGrpSpPr>
          <p:grpSpPr bwMode="auto">
            <a:xfrm>
              <a:off x="3924" y="3430"/>
              <a:ext cx="182" cy="90"/>
              <a:chOff x="2381" y="2024"/>
              <a:chExt cx="271" cy="136"/>
            </a:xfrm>
          </p:grpSpPr>
          <p:sp>
            <p:nvSpPr>
              <p:cNvPr id="22985"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6"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7"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8"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9"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5" name="Group 246"/>
            <p:cNvGrpSpPr>
              <a:grpSpLocks/>
            </p:cNvGrpSpPr>
            <p:nvPr/>
          </p:nvGrpSpPr>
          <p:grpSpPr bwMode="auto">
            <a:xfrm>
              <a:off x="3743" y="3430"/>
              <a:ext cx="182" cy="90"/>
              <a:chOff x="2381" y="2024"/>
              <a:chExt cx="271" cy="136"/>
            </a:xfrm>
          </p:grpSpPr>
          <p:sp>
            <p:nvSpPr>
              <p:cNvPr id="22980"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1"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2"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3"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84"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6" name="Group 252"/>
            <p:cNvGrpSpPr>
              <a:grpSpLocks/>
            </p:cNvGrpSpPr>
            <p:nvPr/>
          </p:nvGrpSpPr>
          <p:grpSpPr bwMode="auto">
            <a:xfrm>
              <a:off x="3606" y="3430"/>
              <a:ext cx="182" cy="90"/>
              <a:chOff x="2381" y="2024"/>
              <a:chExt cx="271" cy="136"/>
            </a:xfrm>
          </p:grpSpPr>
          <p:sp>
            <p:nvSpPr>
              <p:cNvPr id="22975"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6"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7"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8"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9"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7" name="Group 258"/>
            <p:cNvGrpSpPr>
              <a:grpSpLocks/>
            </p:cNvGrpSpPr>
            <p:nvPr/>
          </p:nvGrpSpPr>
          <p:grpSpPr bwMode="auto">
            <a:xfrm>
              <a:off x="3425" y="3430"/>
              <a:ext cx="182" cy="90"/>
              <a:chOff x="2381" y="2024"/>
              <a:chExt cx="271" cy="136"/>
            </a:xfrm>
          </p:grpSpPr>
          <p:sp>
            <p:nvSpPr>
              <p:cNvPr id="22970"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1"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2"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3"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74"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8" name="Group 264"/>
            <p:cNvGrpSpPr>
              <a:grpSpLocks/>
            </p:cNvGrpSpPr>
            <p:nvPr/>
          </p:nvGrpSpPr>
          <p:grpSpPr bwMode="auto">
            <a:xfrm>
              <a:off x="3244" y="3430"/>
              <a:ext cx="182" cy="90"/>
              <a:chOff x="2381" y="2024"/>
              <a:chExt cx="271" cy="136"/>
            </a:xfrm>
          </p:grpSpPr>
          <p:sp>
            <p:nvSpPr>
              <p:cNvPr id="22965"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6"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7"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8"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9"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29" name="Group 270"/>
            <p:cNvGrpSpPr>
              <a:grpSpLocks/>
            </p:cNvGrpSpPr>
            <p:nvPr/>
          </p:nvGrpSpPr>
          <p:grpSpPr bwMode="auto">
            <a:xfrm>
              <a:off x="3062" y="3430"/>
              <a:ext cx="182" cy="90"/>
              <a:chOff x="2381" y="2024"/>
              <a:chExt cx="271" cy="136"/>
            </a:xfrm>
          </p:grpSpPr>
          <p:sp>
            <p:nvSpPr>
              <p:cNvPr id="22960"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1"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2"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3"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64"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0" name="Group 282"/>
            <p:cNvGrpSpPr>
              <a:grpSpLocks/>
            </p:cNvGrpSpPr>
            <p:nvPr/>
          </p:nvGrpSpPr>
          <p:grpSpPr bwMode="auto">
            <a:xfrm>
              <a:off x="4741" y="3430"/>
              <a:ext cx="182" cy="90"/>
              <a:chOff x="2381" y="2024"/>
              <a:chExt cx="271" cy="136"/>
            </a:xfrm>
          </p:grpSpPr>
          <p:sp>
            <p:nvSpPr>
              <p:cNvPr id="22955"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6"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7"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8"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9"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1" name="Group 288"/>
            <p:cNvGrpSpPr>
              <a:grpSpLocks/>
            </p:cNvGrpSpPr>
            <p:nvPr/>
          </p:nvGrpSpPr>
          <p:grpSpPr bwMode="auto">
            <a:xfrm>
              <a:off x="4604" y="3430"/>
              <a:ext cx="182" cy="90"/>
              <a:chOff x="2381" y="2024"/>
              <a:chExt cx="271" cy="136"/>
            </a:xfrm>
          </p:grpSpPr>
          <p:sp>
            <p:nvSpPr>
              <p:cNvPr id="22950"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1"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2"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3"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54"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2" name="Group 294"/>
            <p:cNvGrpSpPr>
              <a:grpSpLocks/>
            </p:cNvGrpSpPr>
            <p:nvPr/>
          </p:nvGrpSpPr>
          <p:grpSpPr bwMode="auto">
            <a:xfrm>
              <a:off x="4423" y="3430"/>
              <a:ext cx="182" cy="90"/>
              <a:chOff x="2381" y="2024"/>
              <a:chExt cx="271" cy="136"/>
            </a:xfrm>
          </p:grpSpPr>
          <p:sp>
            <p:nvSpPr>
              <p:cNvPr id="22945"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6"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7"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8"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9"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3" name="Group 300"/>
            <p:cNvGrpSpPr>
              <a:grpSpLocks/>
            </p:cNvGrpSpPr>
            <p:nvPr/>
          </p:nvGrpSpPr>
          <p:grpSpPr bwMode="auto">
            <a:xfrm>
              <a:off x="4242" y="3430"/>
              <a:ext cx="182" cy="90"/>
              <a:chOff x="2381" y="2024"/>
              <a:chExt cx="271" cy="136"/>
            </a:xfrm>
          </p:grpSpPr>
          <p:sp>
            <p:nvSpPr>
              <p:cNvPr id="22940"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1"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2"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3"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44"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934" name="Group 306"/>
            <p:cNvGrpSpPr>
              <a:grpSpLocks/>
            </p:cNvGrpSpPr>
            <p:nvPr/>
          </p:nvGrpSpPr>
          <p:grpSpPr bwMode="auto">
            <a:xfrm>
              <a:off x="4060" y="3430"/>
              <a:ext cx="182" cy="90"/>
              <a:chOff x="2381" y="2024"/>
              <a:chExt cx="271" cy="136"/>
            </a:xfrm>
          </p:grpSpPr>
          <p:sp>
            <p:nvSpPr>
              <p:cNvPr id="22935"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36"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37"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38"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39"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2561" name="Oval 173"/>
          <p:cNvSpPr>
            <a:spLocks noChangeArrowheads="1"/>
          </p:cNvSpPr>
          <p:nvPr/>
        </p:nvSpPr>
        <p:spPr bwMode="auto">
          <a:xfrm>
            <a:off x="1979613" y="4078288"/>
            <a:ext cx="431800" cy="431800"/>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562" name="Group 342"/>
          <p:cNvGrpSpPr>
            <a:grpSpLocks/>
          </p:cNvGrpSpPr>
          <p:nvPr/>
        </p:nvGrpSpPr>
        <p:grpSpPr bwMode="auto">
          <a:xfrm>
            <a:off x="1547813" y="5302250"/>
            <a:ext cx="360362" cy="431800"/>
            <a:chOff x="975" y="3158"/>
            <a:chExt cx="227" cy="272"/>
          </a:xfrm>
        </p:grpSpPr>
        <p:sp>
          <p:nvSpPr>
            <p:cNvPr id="22903"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4"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5"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6"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7"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8"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9"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10"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11"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563" name="Oval 330"/>
          <p:cNvSpPr>
            <a:spLocks noChangeArrowheads="1"/>
          </p:cNvSpPr>
          <p:nvPr/>
        </p:nvSpPr>
        <p:spPr bwMode="auto">
          <a:xfrm>
            <a:off x="1476375" y="5086350"/>
            <a:ext cx="287338" cy="287338"/>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564" name="Group 343"/>
          <p:cNvGrpSpPr>
            <a:grpSpLocks/>
          </p:cNvGrpSpPr>
          <p:nvPr/>
        </p:nvGrpSpPr>
        <p:grpSpPr bwMode="auto">
          <a:xfrm>
            <a:off x="1619250" y="4438650"/>
            <a:ext cx="719138" cy="935038"/>
            <a:chOff x="975" y="2614"/>
            <a:chExt cx="453" cy="589"/>
          </a:xfrm>
        </p:grpSpPr>
        <p:sp>
          <p:nvSpPr>
            <p:cNvPr id="22894"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5"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6"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7"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8"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9"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0"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1"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902"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565" name="Group 348"/>
          <p:cNvGrpSpPr>
            <a:grpSpLocks/>
          </p:cNvGrpSpPr>
          <p:nvPr/>
        </p:nvGrpSpPr>
        <p:grpSpPr bwMode="auto">
          <a:xfrm>
            <a:off x="2268538" y="4438650"/>
            <a:ext cx="431800" cy="215900"/>
            <a:chOff x="1429" y="2614"/>
            <a:chExt cx="272" cy="136"/>
          </a:xfrm>
        </p:grpSpPr>
        <p:sp>
          <p:nvSpPr>
            <p:cNvPr id="22892"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3"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566" name="Group 349"/>
          <p:cNvGrpSpPr>
            <a:grpSpLocks/>
          </p:cNvGrpSpPr>
          <p:nvPr/>
        </p:nvGrpSpPr>
        <p:grpSpPr bwMode="auto">
          <a:xfrm>
            <a:off x="2700338" y="4510088"/>
            <a:ext cx="1079500" cy="1079500"/>
            <a:chOff x="1701" y="2659"/>
            <a:chExt cx="680" cy="680"/>
          </a:xfrm>
        </p:grpSpPr>
        <p:sp>
          <p:nvSpPr>
            <p:cNvPr id="22885"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6"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7"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8"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9"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0"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91"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567" name="Oval 346"/>
          <p:cNvSpPr>
            <a:spLocks noChangeArrowheads="1"/>
          </p:cNvSpPr>
          <p:nvPr/>
        </p:nvSpPr>
        <p:spPr bwMode="auto">
          <a:xfrm rot="-473338">
            <a:off x="2195513" y="3646488"/>
            <a:ext cx="504825" cy="504825"/>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568" name="Oval 351"/>
          <p:cNvSpPr>
            <a:spLocks noChangeArrowheads="1"/>
          </p:cNvSpPr>
          <p:nvPr/>
        </p:nvSpPr>
        <p:spPr bwMode="auto">
          <a:xfrm rot="218809">
            <a:off x="2459038" y="3190875"/>
            <a:ext cx="503237" cy="504825"/>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569" name="Oval 354"/>
          <p:cNvSpPr>
            <a:spLocks noChangeArrowheads="1"/>
          </p:cNvSpPr>
          <p:nvPr/>
        </p:nvSpPr>
        <p:spPr bwMode="auto">
          <a:xfrm rot="218809">
            <a:off x="2771775" y="2781300"/>
            <a:ext cx="503238" cy="50323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570" name="Oval 355"/>
          <p:cNvSpPr>
            <a:spLocks noChangeArrowheads="1"/>
          </p:cNvSpPr>
          <p:nvPr/>
        </p:nvSpPr>
        <p:spPr bwMode="auto">
          <a:xfrm rot="218809">
            <a:off x="3132138" y="2349500"/>
            <a:ext cx="574675" cy="5762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571" name="Oval 356"/>
          <p:cNvSpPr>
            <a:spLocks noChangeArrowheads="1"/>
          </p:cNvSpPr>
          <p:nvPr/>
        </p:nvSpPr>
        <p:spPr bwMode="auto">
          <a:xfrm>
            <a:off x="3563938" y="1630363"/>
            <a:ext cx="936625" cy="936625"/>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 name="Oval 357"/>
          <p:cNvSpPr>
            <a:spLocks noChangeArrowheads="1"/>
          </p:cNvSpPr>
          <p:nvPr/>
        </p:nvSpPr>
        <p:spPr bwMode="auto">
          <a:xfrm>
            <a:off x="4427538" y="1054100"/>
            <a:ext cx="1081087" cy="1079500"/>
          </a:xfrm>
          <a:prstGeom prst="ellipse">
            <a:avLst/>
          </a:prstGeom>
          <a:solidFill>
            <a:schemeClr val="tx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2812" name="Oval 357"/>
          <p:cNvSpPr>
            <a:spLocks noChangeArrowheads="1"/>
          </p:cNvSpPr>
          <p:nvPr/>
        </p:nvSpPr>
        <p:spPr bwMode="auto">
          <a:xfrm>
            <a:off x="5867400" y="981075"/>
            <a:ext cx="1081088" cy="1079500"/>
          </a:xfrm>
          <a:prstGeom prst="ellipse">
            <a:avLst/>
          </a:prstGeom>
          <a:solidFill>
            <a:schemeClr val="tx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2813" name="Oval 357"/>
          <p:cNvSpPr>
            <a:spLocks noChangeArrowheads="1"/>
          </p:cNvSpPr>
          <p:nvPr/>
        </p:nvSpPr>
        <p:spPr bwMode="auto">
          <a:xfrm>
            <a:off x="5940425" y="2205038"/>
            <a:ext cx="1081088" cy="1079500"/>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2814" name="Oval 355"/>
          <p:cNvSpPr>
            <a:spLocks noChangeArrowheads="1"/>
          </p:cNvSpPr>
          <p:nvPr/>
        </p:nvSpPr>
        <p:spPr bwMode="auto">
          <a:xfrm rot="218809">
            <a:off x="6083300" y="2351088"/>
            <a:ext cx="792163" cy="792162"/>
          </a:xfrm>
          <a:prstGeom prst="ellipse">
            <a:avLst/>
          </a:prstGeom>
          <a:solidFill>
            <a:schemeClr val="tx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102705" name="Text Box 305"/>
          <p:cNvSpPr txBox="1">
            <a:spLocks noChangeArrowheads="1"/>
          </p:cNvSpPr>
          <p:nvPr/>
        </p:nvSpPr>
        <p:spPr bwMode="auto">
          <a:xfrm>
            <a:off x="6135688" y="1289050"/>
            <a:ext cx="476250" cy="3667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KF</a:t>
            </a:r>
            <a:endParaRPr lang="fr-FR" sz="1800">
              <a:solidFill>
                <a:schemeClr val="bg1"/>
              </a:solidFill>
              <a:latin typeface="Arial" charset="0"/>
            </a:endParaRPr>
          </a:p>
        </p:txBody>
      </p:sp>
      <p:sp>
        <p:nvSpPr>
          <p:cNvPr id="102706" name="Text Box 306"/>
          <p:cNvSpPr txBox="1">
            <a:spLocks noChangeArrowheads="1"/>
          </p:cNvSpPr>
          <p:nvPr/>
        </p:nvSpPr>
        <p:spPr bwMode="auto">
          <a:xfrm>
            <a:off x="6227763" y="2565400"/>
            <a:ext cx="603250" cy="36671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KFL</a:t>
            </a:r>
            <a:endParaRPr lang="fr-FR" sz="1800">
              <a:solidFill>
                <a:schemeClr val="bg1"/>
              </a:solidFill>
              <a:latin typeface="Arial" charset="0"/>
            </a:endParaRPr>
          </a:p>
        </p:txBody>
      </p:sp>
      <p:sp>
        <p:nvSpPr>
          <p:cNvPr id="102708" name="Text Box 308"/>
          <p:cNvSpPr txBox="1">
            <a:spLocks noChangeArrowheads="1"/>
          </p:cNvSpPr>
          <p:nvPr/>
        </p:nvSpPr>
        <p:spPr bwMode="auto">
          <a:xfrm>
            <a:off x="4716463" y="1341438"/>
            <a:ext cx="476250"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KF</a:t>
            </a:r>
            <a:endParaRPr lang="fr-FR" sz="1800">
              <a:solidFill>
                <a:schemeClr val="bg1"/>
              </a:solidFill>
              <a:latin typeface="Arial" charset="0"/>
            </a:endParaRPr>
          </a:p>
        </p:txBody>
      </p:sp>
      <p:sp>
        <p:nvSpPr>
          <p:cNvPr id="32818" name="Line 309"/>
          <p:cNvSpPr>
            <a:spLocks noChangeShapeType="1"/>
          </p:cNvSpPr>
          <p:nvPr/>
        </p:nvSpPr>
        <p:spPr bwMode="auto">
          <a:xfrm>
            <a:off x="5364163" y="1989138"/>
            <a:ext cx="576262" cy="433387"/>
          </a:xfrm>
          <a:prstGeom prst="line">
            <a:avLst/>
          </a:prstGeom>
          <a:noFill/>
          <a:ln w="9525">
            <a:solidFill>
              <a:schemeClr val="tx1"/>
            </a:solidFill>
            <a:round/>
            <a:headEnd/>
            <a:tailEnd type="triangle" w="med" len="med"/>
          </a:ln>
          <a:effectLst>
            <a:prstShdw prst="shdw17" dist="17961" dir="2700000">
              <a:srgbClr val="999900"/>
            </a:prstShdw>
          </a:effectLst>
          <a:extLst>
            <a:ext uri="{909E8E84-426E-40DD-AFC4-6F175D3DCCD1}">
              <a14:hiddenFill xmlns:a14="http://schemas.microsoft.com/office/drawing/2010/main">
                <a:noFill/>
              </a14:hiddenFill>
            </a:ext>
          </a:extLst>
        </p:spPr>
        <p:txBody>
          <a:bodyPr/>
          <a:lstStyle/>
          <a:p>
            <a:endParaRPr lang="fr-BE"/>
          </a:p>
        </p:txBody>
      </p:sp>
      <p:sp>
        <p:nvSpPr>
          <p:cNvPr id="32819" name="Line 310"/>
          <p:cNvSpPr>
            <a:spLocks noChangeShapeType="1"/>
          </p:cNvSpPr>
          <p:nvPr/>
        </p:nvSpPr>
        <p:spPr bwMode="auto">
          <a:xfrm>
            <a:off x="5580063" y="1557338"/>
            <a:ext cx="287337" cy="0"/>
          </a:xfrm>
          <a:prstGeom prst="line">
            <a:avLst/>
          </a:prstGeom>
          <a:noFill/>
          <a:ln w="31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grpSp>
        <p:nvGrpSpPr>
          <p:cNvPr id="27975" name="Group 607"/>
          <p:cNvGrpSpPr>
            <a:grpSpLocks/>
          </p:cNvGrpSpPr>
          <p:nvPr/>
        </p:nvGrpSpPr>
        <p:grpSpPr bwMode="auto">
          <a:xfrm>
            <a:off x="5076825" y="3502025"/>
            <a:ext cx="3097213" cy="720725"/>
            <a:chOff x="3061" y="2069"/>
            <a:chExt cx="1951" cy="454"/>
          </a:xfrm>
        </p:grpSpPr>
        <p:grpSp>
          <p:nvGrpSpPr>
            <p:cNvPr id="22752" name="Group 473"/>
            <p:cNvGrpSpPr>
              <a:grpSpLocks/>
            </p:cNvGrpSpPr>
            <p:nvPr/>
          </p:nvGrpSpPr>
          <p:grpSpPr bwMode="auto">
            <a:xfrm>
              <a:off x="3152" y="2251"/>
              <a:ext cx="363" cy="181"/>
              <a:chOff x="930" y="2614"/>
              <a:chExt cx="1451" cy="816"/>
            </a:xfrm>
          </p:grpSpPr>
          <p:grpSp>
            <p:nvGrpSpPr>
              <p:cNvPr id="22853" name="Group 342"/>
              <p:cNvGrpSpPr>
                <a:grpSpLocks/>
              </p:cNvGrpSpPr>
              <p:nvPr/>
            </p:nvGrpSpPr>
            <p:grpSpPr bwMode="auto">
              <a:xfrm>
                <a:off x="975" y="3158"/>
                <a:ext cx="227" cy="272"/>
                <a:chOff x="975" y="3158"/>
                <a:chExt cx="227" cy="272"/>
              </a:xfrm>
            </p:grpSpPr>
            <p:sp>
              <p:nvSpPr>
                <p:cNvPr id="22876"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7"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8"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9"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0"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1"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2"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3"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84"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854"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855" name="Group 343"/>
              <p:cNvGrpSpPr>
                <a:grpSpLocks/>
              </p:cNvGrpSpPr>
              <p:nvPr/>
            </p:nvGrpSpPr>
            <p:grpSpPr bwMode="auto">
              <a:xfrm>
                <a:off x="1020" y="2614"/>
                <a:ext cx="453" cy="589"/>
                <a:chOff x="975" y="2614"/>
                <a:chExt cx="453" cy="589"/>
              </a:xfrm>
            </p:grpSpPr>
            <p:sp>
              <p:nvSpPr>
                <p:cNvPr id="22867"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8"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9"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0"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1"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2"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3"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4"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75"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856" name="Group 348"/>
              <p:cNvGrpSpPr>
                <a:grpSpLocks/>
              </p:cNvGrpSpPr>
              <p:nvPr/>
            </p:nvGrpSpPr>
            <p:grpSpPr bwMode="auto">
              <a:xfrm>
                <a:off x="1429" y="2614"/>
                <a:ext cx="272" cy="136"/>
                <a:chOff x="1429" y="2614"/>
                <a:chExt cx="272" cy="136"/>
              </a:xfrm>
            </p:grpSpPr>
            <p:sp>
              <p:nvSpPr>
                <p:cNvPr id="22865"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6"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857" name="Group 349"/>
              <p:cNvGrpSpPr>
                <a:grpSpLocks/>
              </p:cNvGrpSpPr>
              <p:nvPr/>
            </p:nvGrpSpPr>
            <p:grpSpPr bwMode="auto">
              <a:xfrm>
                <a:off x="1701" y="2659"/>
                <a:ext cx="680" cy="680"/>
                <a:chOff x="1701" y="2659"/>
                <a:chExt cx="680" cy="680"/>
              </a:xfrm>
            </p:grpSpPr>
            <p:sp>
              <p:nvSpPr>
                <p:cNvPr id="22858"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59"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0"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1"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2"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3"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64"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753" name="Group 506"/>
            <p:cNvGrpSpPr>
              <a:grpSpLocks/>
            </p:cNvGrpSpPr>
            <p:nvPr/>
          </p:nvGrpSpPr>
          <p:grpSpPr bwMode="auto">
            <a:xfrm>
              <a:off x="3650" y="2251"/>
              <a:ext cx="363" cy="181"/>
              <a:chOff x="930" y="2614"/>
              <a:chExt cx="1451" cy="816"/>
            </a:xfrm>
          </p:grpSpPr>
          <p:grpSp>
            <p:nvGrpSpPr>
              <p:cNvPr id="22821" name="Group 342"/>
              <p:cNvGrpSpPr>
                <a:grpSpLocks/>
              </p:cNvGrpSpPr>
              <p:nvPr/>
            </p:nvGrpSpPr>
            <p:grpSpPr bwMode="auto">
              <a:xfrm>
                <a:off x="975" y="3158"/>
                <a:ext cx="227" cy="272"/>
                <a:chOff x="975" y="3158"/>
                <a:chExt cx="227" cy="272"/>
              </a:xfrm>
            </p:grpSpPr>
            <p:sp>
              <p:nvSpPr>
                <p:cNvPr id="22844"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5"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6"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7"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8"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9"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50"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51"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52"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822"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823" name="Group 343"/>
              <p:cNvGrpSpPr>
                <a:grpSpLocks/>
              </p:cNvGrpSpPr>
              <p:nvPr/>
            </p:nvGrpSpPr>
            <p:grpSpPr bwMode="auto">
              <a:xfrm>
                <a:off x="1020" y="2614"/>
                <a:ext cx="453" cy="589"/>
                <a:chOff x="975" y="2614"/>
                <a:chExt cx="453" cy="589"/>
              </a:xfrm>
            </p:grpSpPr>
            <p:sp>
              <p:nvSpPr>
                <p:cNvPr id="22835"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6"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7"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8"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9"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0"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1"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2"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43"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824" name="Group 348"/>
              <p:cNvGrpSpPr>
                <a:grpSpLocks/>
              </p:cNvGrpSpPr>
              <p:nvPr/>
            </p:nvGrpSpPr>
            <p:grpSpPr bwMode="auto">
              <a:xfrm>
                <a:off x="1429" y="2614"/>
                <a:ext cx="272" cy="136"/>
                <a:chOff x="1429" y="2614"/>
                <a:chExt cx="272" cy="136"/>
              </a:xfrm>
            </p:grpSpPr>
            <p:sp>
              <p:nvSpPr>
                <p:cNvPr id="22833"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4"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825" name="Group 349"/>
              <p:cNvGrpSpPr>
                <a:grpSpLocks/>
              </p:cNvGrpSpPr>
              <p:nvPr/>
            </p:nvGrpSpPr>
            <p:grpSpPr bwMode="auto">
              <a:xfrm>
                <a:off x="1701" y="2659"/>
                <a:ext cx="680" cy="680"/>
                <a:chOff x="1701" y="2659"/>
                <a:chExt cx="680" cy="680"/>
              </a:xfrm>
            </p:grpSpPr>
            <p:sp>
              <p:nvSpPr>
                <p:cNvPr id="22826"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27"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28"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29"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0"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1"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32"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754" name="Group 539"/>
            <p:cNvGrpSpPr>
              <a:grpSpLocks/>
            </p:cNvGrpSpPr>
            <p:nvPr/>
          </p:nvGrpSpPr>
          <p:grpSpPr bwMode="auto">
            <a:xfrm>
              <a:off x="4104" y="2251"/>
              <a:ext cx="363" cy="181"/>
              <a:chOff x="930" y="2614"/>
              <a:chExt cx="1451" cy="816"/>
            </a:xfrm>
          </p:grpSpPr>
          <p:grpSp>
            <p:nvGrpSpPr>
              <p:cNvPr id="22789" name="Group 342"/>
              <p:cNvGrpSpPr>
                <a:grpSpLocks/>
              </p:cNvGrpSpPr>
              <p:nvPr/>
            </p:nvGrpSpPr>
            <p:grpSpPr bwMode="auto">
              <a:xfrm>
                <a:off x="975" y="3158"/>
                <a:ext cx="227" cy="272"/>
                <a:chOff x="975" y="3158"/>
                <a:chExt cx="227" cy="272"/>
              </a:xfrm>
            </p:grpSpPr>
            <p:sp>
              <p:nvSpPr>
                <p:cNvPr id="22812"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3"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4"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5"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6"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7"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8"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9"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20"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790"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91" name="Group 343"/>
              <p:cNvGrpSpPr>
                <a:grpSpLocks/>
              </p:cNvGrpSpPr>
              <p:nvPr/>
            </p:nvGrpSpPr>
            <p:grpSpPr bwMode="auto">
              <a:xfrm>
                <a:off x="1020" y="2614"/>
                <a:ext cx="453" cy="589"/>
                <a:chOff x="975" y="2614"/>
                <a:chExt cx="453" cy="589"/>
              </a:xfrm>
            </p:grpSpPr>
            <p:sp>
              <p:nvSpPr>
                <p:cNvPr id="22803"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4"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5"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6"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7"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8"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9"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0"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11"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92" name="Group 348"/>
              <p:cNvGrpSpPr>
                <a:grpSpLocks/>
              </p:cNvGrpSpPr>
              <p:nvPr/>
            </p:nvGrpSpPr>
            <p:grpSpPr bwMode="auto">
              <a:xfrm>
                <a:off x="1429" y="2614"/>
                <a:ext cx="272" cy="136"/>
                <a:chOff x="1429" y="2614"/>
                <a:chExt cx="272" cy="136"/>
              </a:xfrm>
            </p:grpSpPr>
            <p:sp>
              <p:nvSpPr>
                <p:cNvPr id="22801"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2"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93" name="Group 349"/>
              <p:cNvGrpSpPr>
                <a:grpSpLocks/>
              </p:cNvGrpSpPr>
              <p:nvPr/>
            </p:nvGrpSpPr>
            <p:grpSpPr bwMode="auto">
              <a:xfrm>
                <a:off x="1701" y="2659"/>
                <a:ext cx="680" cy="680"/>
                <a:chOff x="1701" y="2659"/>
                <a:chExt cx="680" cy="680"/>
              </a:xfrm>
            </p:grpSpPr>
            <p:sp>
              <p:nvSpPr>
                <p:cNvPr id="22794"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5"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6"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7"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8"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99"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800"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755" name="Group 572"/>
            <p:cNvGrpSpPr>
              <a:grpSpLocks/>
            </p:cNvGrpSpPr>
            <p:nvPr/>
          </p:nvGrpSpPr>
          <p:grpSpPr bwMode="auto">
            <a:xfrm>
              <a:off x="4512" y="2251"/>
              <a:ext cx="363" cy="181"/>
              <a:chOff x="930" y="2614"/>
              <a:chExt cx="1451" cy="816"/>
            </a:xfrm>
          </p:grpSpPr>
          <p:grpSp>
            <p:nvGrpSpPr>
              <p:cNvPr id="22757" name="Group 342"/>
              <p:cNvGrpSpPr>
                <a:grpSpLocks/>
              </p:cNvGrpSpPr>
              <p:nvPr/>
            </p:nvGrpSpPr>
            <p:grpSpPr bwMode="auto">
              <a:xfrm>
                <a:off x="975" y="3158"/>
                <a:ext cx="227" cy="272"/>
                <a:chOff x="975" y="3158"/>
                <a:chExt cx="227" cy="272"/>
              </a:xfrm>
            </p:grpSpPr>
            <p:sp>
              <p:nvSpPr>
                <p:cNvPr id="22780"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1"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2"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3"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4"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5"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6"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7"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88"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758"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59" name="Group 343"/>
              <p:cNvGrpSpPr>
                <a:grpSpLocks/>
              </p:cNvGrpSpPr>
              <p:nvPr/>
            </p:nvGrpSpPr>
            <p:grpSpPr bwMode="auto">
              <a:xfrm>
                <a:off x="1020" y="2614"/>
                <a:ext cx="453" cy="589"/>
                <a:chOff x="975" y="2614"/>
                <a:chExt cx="453" cy="589"/>
              </a:xfrm>
            </p:grpSpPr>
            <p:sp>
              <p:nvSpPr>
                <p:cNvPr id="22771"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2"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3"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4"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5"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6"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7"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8"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9"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60" name="Group 348"/>
              <p:cNvGrpSpPr>
                <a:grpSpLocks/>
              </p:cNvGrpSpPr>
              <p:nvPr/>
            </p:nvGrpSpPr>
            <p:grpSpPr bwMode="auto">
              <a:xfrm>
                <a:off x="1429" y="2614"/>
                <a:ext cx="272" cy="136"/>
                <a:chOff x="1429" y="2614"/>
                <a:chExt cx="272" cy="136"/>
              </a:xfrm>
            </p:grpSpPr>
            <p:sp>
              <p:nvSpPr>
                <p:cNvPr id="22769"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70"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61" name="Group 349"/>
              <p:cNvGrpSpPr>
                <a:grpSpLocks/>
              </p:cNvGrpSpPr>
              <p:nvPr/>
            </p:nvGrpSpPr>
            <p:grpSpPr bwMode="auto">
              <a:xfrm>
                <a:off x="1701" y="2659"/>
                <a:ext cx="680" cy="680"/>
                <a:chOff x="1701" y="2659"/>
                <a:chExt cx="680" cy="680"/>
              </a:xfrm>
            </p:grpSpPr>
            <p:sp>
              <p:nvSpPr>
                <p:cNvPr id="22762"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3"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4"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5"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6"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7"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68"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2756" name="Rectangle 605"/>
            <p:cNvSpPr>
              <a:spLocks noChangeArrowheads="1"/>
            </p:cNvSpPr>
            <p:nvPr/>
          </p:nvSpPr>
          <p:spPr bwMode="auto">
            <a:xfrm>
              <a:off x="3061" y="2069"/>
              <a:ext cx="1951" cy="45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endParaRPr lang="en-US" altLang="fr-FR" sz="1800">
                <a:solidFill>
                  <a:schemeClr val="tx1"/>
                </a:solidFill>
                <a:latin typeface="Arial" pitchFamily="34" charset="0"/>
              </a:endParaRPr>
            </a:p>
          </p:txBody>
        </p:sp>
      </p:grpSp>
      <p:grpSp>
        <p:nvGrpSpPr>
          <p:cNvPr id="28050" name="Group 608"/>
          <p:cNvGrpSpPr>
            <a:grpSpLocks/>
          </p:cNvGrpSpPr>
          <p:nvPr/>
        </p:nvGrpSpPr>
        <p:grpSpPr bwMode="auto">
          <a:xfrm>
            <a:off x="4500563" y="4365625"/>
            <a:ext cx="3097212" cy="1081088"/>
            <a:chOff x="3061" y="2568"/>
            <a:chExt cx="1951" cy="681"/>
          </a:xfrm>
        </p:grpSpPr>
        <p:grpSp>
          <p:nvGrpSpPr>
            <p:cNvPr id="22589" name="Group 340"/>
            <p:cNvGrpSpPr>
              <a:grpSpLocks/>
            </p:cNvGrpSpPr>
            <p:nvPr/>
          </p:nvGrpSpPr>
          <p:grpSpPr bwMode="auto">
            <a:xfrm>
              <a:off x="3106" y="2659"/>
              <a:ext cx="771" cy="513"/>
              <a:chOff x="930" y="1298"/>
              <a:chExt cx="3856" cy="2132"/>
            </a:xfrm>
          </p:grpSpPr>
          <p:sp>
            <p:nvSpPr>
              <p:cNvPr id="22699"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00" name="Group 342"/>
              <p:cNvGrpSpPr>
                <a:grpSpLocks/>
              </p:cNvGrpSpPr>
              <p:nvPr/>
            </p:nvGrpSpPr>
            <p:grpSpPr bwMode="auto">
              <a:xfrm>
                <a:off x="975" y="3158"/>
                <a:ext cx="227" cy="272"/>
                <a:chOff x="975" y="3158"/>
                <a:chExt cx="227" cy="272"/>
              </a:xfrm>
            </p:grpSpPr>
            <p:sp>
              <p:nvSpPr>
                <p:cNvPr id="22743"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4"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5"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6"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7"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8"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9"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50"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51"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701"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02" name="Group 343"/>
              <p:cNvGrpSpPr>
                <a:grpSpLocks/>
              </p:cNvGrpSpPr>
              <p:nvPr/>
            </p:nvGrpSpPr>
            <p:grpSpPr bwMode="auto">
              <a:xfrm>
                <a:off x="1020" y="2614"/>
                <a:ext cx="453" cy="589"/>
                <a:chOff x="975" y="2614"/>
                <a:chExt cx="453" cy="589"/>
              </a:xfrm>
            </p:grpSpPr>
            <p:sp>
              <p:nvSpPr>
                <p:cNvPr id="22734"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5"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6"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7"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8"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9"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0"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1"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42"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03" name="Group 348"/>
              <p:cNvGrpSpPr>
                <a:grpSpLocks/>
              </p:cNvGrpSpPr>
              <p:nvPr/>
            </p:nvGrpSpPr>
            <p:grpSpPr bwMode="auto">
              <a:xfrm>
                <a:off x="1429" y="2614"/>
                <a:ext cx="272" cy="136"/>
                <a:chOff x="1429" y="2614"/>
                <a:chExt cx="272" cy="136"/>
              </a:xfrm>
            </p:grpSpPr>
            <p:sp>
              <p:nvSpPr>
                <p:cNvPr id="22732"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3"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04" name="Group 349"/>
              <p:cNvGrpSpPr>
                <a:grpSpLocks/>
              </p:cNvGrpSpPr>
              <p:nvPr/>
            </p:nvGrpSpPr>
            <p:grpSpPr bwMode="auto">
              <a:xfrm>
                <a:off x="1701" y="2659"/>
                <a:ext cx="680" cy="680"/>
                <a:chOff x="1701" y="2659"/>
                <a:chExt cx="680" cy="680"/>
              </a:xfrm>
            </p:grpSpPr>
            <p:sp>
              <p:nvSpPr>
                <p:cNvPr id="22725"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6"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7"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8"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9"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0"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31"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705"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706" name="Group 430"/>
              <p:cNvGrpSpPr>
                <a:grpSpLocks/>
              </p:cNvGrpSpPr>
              <p:nvPr/>
            </p:nvGrpSpPr>
            <p:grpSpPr bwMode="auto">
              <a:xfrm>
                <a:off x="1549" y="1344"/>
                <a:ext cx="786" cy="802"/>
                <a:chOff x="1549" y="1344"/>
                <a:chExt cx="786" cy="802"/>
              </a:xfrm>
            </p:grpSpPr>
            <p:sp>
              <p:nvSpPr>
                <p:cNvPr id="22722"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3"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4"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07" name="Group 432"/>
              <p:cNvGrpSpPr>
                <a:grpSpLocks/>
              </p:cNvGrpSpPr>
              <p:nvPr/>
            </p:nvGrpSpPr>
            <p:grpSpPr bwMode="auto">
              <a:xfrm>
                <a:off x="2336" y="1298"/>
                <a:ext cx="725" cy="363"/>
                <a:chOff x="2336" y="1298"/>
                <a:chExt cx="725" cy="363"/>
              </a:xfrm>
            </p:grpSpPr>
            <p:sp>
              <p:nvSpPr>
                <p:cNvPr id="22720"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21"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708" name="Group 431"/>
              <p:cNvGrpSpPr>
                <a:grpSpLocks/>
              </p:cNvGrpSpPr>
              <p:nvPr/>
            </p:nvGrpSpPr>
            <p:grpSpPr bwMode="auto">
              <a:xfrm>
                <a:off x="3061" y="1389"/>
                <a:ext cx="1725" cy="1995"/>
                <a:chOff x="3061" y="1389"/>
                <a:chExt cx="1725" cy="1995"/>
              </a:xfrm>
            </p:grpSpPr>
            <p:sp>
              <p:nvSpPr>
                <p:cNvPr id="22709"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0"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1"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2"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3"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4"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5"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6"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7"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8"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719"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590" name="Group 340"/>
            <p:cNvGrpSpPr>
              <a:grpSpLocks/>
            </p:cNvGrpSpPr>
            <p:nvPr/>
          </p:nvGrpSpPr>
          <p:grpSpPr bwMode="auto">
            <a:xfrm>
              <a:off x="3650" y="2659"/>
              <a:ext cx="771" cy="513"/>
              <a:chOff x="930" y="1298"/>
              <a:chExt cx="3856" cy="2132"/>
            </a:xfrm>
          </p:grpSpPr>
          <p:sp>
            <p:nvSpPr>
              <p:cNvPr id="22646"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647" name="Group 342"/>
              <p:cNvGrpSpPr>
                <a:grpSpLocks/>
              </p:cNvGrpSpPr>
              <p:nvPr/>
            </p:nvGrpSpPr>
            <p:grpSpPr bwMode="auto">
              <a:xfrm>
                <a:off x="975" y="3158"/>
                <a:ext cx="227" cy="272"/>
                <a:chOff x="975" y="3158"/>
                <a:chExt cx="227" cy="272"/>
              </a:xfrm>
            </p:grpSpPr>
            <p:sp>
              <p:nvSpPr>
                <p:cNvPr id="22690"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1"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2"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3"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4"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5"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6"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7"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98"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648"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649" name="Group 343"/>
              <p:cNvGrpSpPr>
                <a:grpSpLocks/>
              </p:cNvGrpSpPr>
              <p:nvPr/>
            </p:nvGrpSpPr>
            <p:grpSpPr bwMode="auto">
              <a:xfrm>
                <a:off x="1020" y="2614"/>
                <a:ext cx="453" cy="589"/>
                <a:chOff x="975" y="2614"/>
                <a:chExt cx="453" cy="589"/>
              </a:xfrm>
            </p:grpSpPr>
            <p:sp>
              <p:nvSpPr>
                <p:cNvPr id="22681"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2"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3"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4"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5"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6"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7"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8"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9"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50" name="Group 348"/>
              <p:cNvGrpSpPr>
                <a:grpSpLocks/>
              </p:cNvGrpSpPr>
              <p:nvPr/>
            </p:nvGrpSpPr>
            <p:grpSpPr bwMode="auto">
              <a:xfrm>
                <a:off x="1429" y="2614"/>
                <a:ext cx="272" cy="136"/>
                <a:chOff x="1429" y="2614"/>
                <a:chExt cx="272" cy="136"/>
              </a:xfrm>
            </p:grpSpPr>
            <p:sp>
              <p:nvSpPr>
                <p:cNvPr id="22679"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80"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51" name="Group 349"/>
              <p:cNvGrpSpPr>
                <a:grpSpLocks/>
              </p:cNvGrpSpPr>
              <p:nvPr/>
            </p:nvGrpSpPr>
            <p:grpSpPr bwMode="auto">
              <a:xfrm>
                <a:off x="1701" y="2659"/>
                <a:ext cx="680" cy="680"/>
                <a:chOff x="1701" y="2659"/>
                <a:chExt cx="680" cy="680"/>
              </a:xfrm>
            </p:grpSpPr>
            <p:sp>
              <p:nvSpPr>
                <p:cNvPr id="22672"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3"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4"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5"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6"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7"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8"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652"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653" name="Group 430"/>
              <p:cNvGrpSpPr>
                <a:grpSpLocks/>
              </p:cNvGrpSpPr>
              <p:nvPr/>
            </p:nvGrpSpPr>
            <p:grpSpPr bwMode="auto">
              <a:xfrm>
                <a:off x="1549" y="1344"/>
                <a:ext cx="786" cy="802"/>
                <a:chOff x="1549" y="1344"/>
                <a:chExt cx="786" cy="802"/>
              </a:xfrm>
            </p:grpSpPr>
            <p:sp>
              <p:nvSpPr>
                <p:cNvPr id="22669"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0"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71"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54" name="Group 432"/>
              <p:cNvGrpSpPr>
                <a:grpSpLocks/>
              </p:cNvGrpSpPr>
              <p:nvPr/>
            </p:nvGrpSpPr>
            <p:grpSpPr bwMode="auto">
              <a:xfrm>
                <a:off x="2336" y="1298"/>
                <a:ext cx="725" cy="363"/>
                <a:chOff x="2336" y="1298"/>
                <a:chExt cx="725" cy="363"/>
              </a:xfrm>
            </p:grpSpPr>
            <p:sp>
              <p:nvSpPr>
                <p:cNvPr id="22667"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8"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55" name="Group 431"/>
              <p:cNvGrpSpPr>
                <a:grpSpLocks/>
              </p:cNvGrpSpPr>
              <p:nvPr/>
            </p:nvGrpSpPr>
            <p:grpSpPr bwMode="auto">
              <a:xfrm>
                <a:off x="3061" y="1389"/>
                <a:ext cx="1725" cy="1995"/>
                <a:chOff x="3061" y="1389"/>
                <a:chExt cx="1725" cy="1995"/>
              </a:xfrm>
            </p:grpSpPr>
            <p:sp>
              <p:nvSpPr>
                <p:cNvPr id="22656"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57"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58"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59"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0"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1"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2"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3"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4"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5"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66"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grpSp>
          <p:nvGrpSpPr>
            <p:cNvPr id="22591" name="Group 340"/>
            <p:cNvGrpSpPr>
              <a:grpSpLocks/>
            </p:cNvGrpSpPr>
            <p:nvPr/>
          </p:nvGrpSpPr>
          <p:grpSpPr bwMode="auto">
            <a:xfrm>
              <a:off x="4195" y="2659"/>
              <a:ext cx="771" cy="513"/>
              <a:chOff x="930" y="1298"/>
              <a:chExt cx="3856" cy="2132"/>
            </a:xfrm>
          </p:grpSpPr>
          <p:sp>
            <p:nvSpPr>
              <p:cNvPr id="22593" name="Oval 173"/>
              <p:cNvSpPr>
                <a:spLocks noChangeArrowheads="1"/>
              </p:cNvSpPr>
              <p:nvPr/>
            </p:nvSpPr>
            <p:spPr bwMode="auto">
              <a:xfrm>
                <a:off x="1247" y="2387"/>
                <a:ext cx="272" cy="272"/>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594" name="Group 342"/>
              <p:cNvGrpSpPr>
                <a:grpSpLocks/>
              </p:cNvGrpSpPr>
              <p:nvPr/>
            </p:nvGrpSpPr>
            <p:grpSpPr bwMode="auto">
              <a:xfrm>
                <a:off x="975" y="3158"/>
                <a:ext cx="227" cy="272"/>
                <a:chOff x="975" y="3158"/>
                <a:chExt cx="227" cy="272"/>
              </a:xfrm>
            </p:grpSpPr>
            <p:sp>
              <p:nvSpPr>
                <p:cNvPr id="22637"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8"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9"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0"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1"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2"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3"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4"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45"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595" name="Oval 330"/>
              <p:cNvSpPr>
                <a:spLocks noChangeArrowheads="1"/>
              </p:cNvSpPr>
              <p:nvPr/>
            </p:nvSpPr>
            <p:spPr bwMode="auto">
              <a:xfrm>
                <a:off x="930" y="3022"/>
                <a:ext cx="181"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596" name="Group 343"/>
              <p:cNvGrpSpPr>
                <a:grpSpLocks/>
              </p:cNvGrpSpPr>
              <p:nvPr/>
            </p:nvGrpSpPr>
            <p:grpSpPr bwMode="auto">
              <a:xfrm>
                <a:off x="1020" y="2614"/>
                <a:ext cx="453" cy="589"/>
                <a:chOff x="975" y="2614"/>
                <a:chExt cx="453" cy="589"/>
              </a:xfrm>
            </p:grpSpPr>
            <p:sp>
              <p:nvSpPr>
                <p:cNvPr id="22628"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9"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0"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1"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2"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3"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4"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5"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36"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597" name="Group 348"/>
              <p:cNvGrpSpPr>
                <a:grpSpLocks/>
              </p:cNvGrpSpPr>
              <p:nvPr/>
            </p:nvGrpSpPr>
            <p:grpSpPr bwMode="auto">
              <a:xfrm>
                <a:off x="1429" y="2614"/>
                <a:ext cx="272" cy="136"/>
                <a:chOff x="1429" y="2614"/>
                <a:chExt cx="272" cy="136"/>
              </a:xfrm>
            </p:grpSpPr>
            <p:sp>
              <p:nvSpPr>
                <p:cNvPr id="22626"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7"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598" name="Group 349"/>
              <p:cNvGrpSpPr>
                <a:grpSpLocks/>
              </p:cNvGrpSpPr>
              <p:nvPr/>
            </p:nvGrpSpPr>
            <p:grpSpPr bwMode="auto">
              <a:xfrm>
                <a:off x="1701" y="2659"/>
                <a:ext cx="680" cy="680"/>
                <a:chOff x="1701" y="2659"/>
                <a:chExt cx="680" cy="680"/>
              </a:xfrm>
            </p:grpSpPr>
            <p:sp>
              <p:nvSpPr>
                <p:cNvPr id="22619"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0"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1"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2"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3"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4"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25"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2599" name="Oval 346"/>
              <p:cNvSpPr>
                <a:spLocks noChangeArrowheads="1"/>
              </p:cNvSpPr>
              <p:nvPr/>
            </p:nvSpPr>
            <p:spPr bwMode="auto">
              <a:xfrm rot="-473338">
                <a:off x="1383" y="2115"/>
                <a:ext cx="318" cy="318"/>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2600" name="Group 430"/>
              <p:cNvGrpSpPr>
                <a:grpSpLocks/>
              </p:cNvGrpSpPr>
              <p:nvPr/>
            </p:nvGrpSpPr>
            <p:grpSpPr bwMode="auto">
              <a:xfrm>
                <a:off x="1549" y="1344"/>
                <a:ext cx="786" cy="802"/>
                <a:chOff x="1549" y="1344"/>
                <a:chExt cx="786" cy="802"/>
              </a:xfrm>
            </p:grpSpPr>
            <p:sp>
              <p:nvSpPr>
                <p:cNvPr id="22616"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7"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8"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01" name="Group 432"/>
              <p:cNvGrpSpPr>
                <a:grpSpLocks/>
              </p:cNvGrpSpPr>
              <p:nvPr/>
            </p:nvGrpSpPr>
            <p:grpSpPr bwMode="auto">
              <a:xfrm>
                <a:off x="2336" y="1298"/>
                <a:ext cx="725" cy="363"/>
                <a:chOff x="2336" y="1298"/>
                <a:chExt cx="725" cy="363"/>
              </a:xfrm>
            </p:grpSpPr>
            <p:sp>
              <p:nvSpPr>
                <p:cNvPr id="22614"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5" name="Oval 357"/>
                <p:cNvSpPr>
                  <a:spLocks noChangeArrowheads="1"/>
                </p:cNvSpPr>
                <p:nvPr/>
              </p:nvSpPr>
              <p:spPr bwMode="auto">
                <a:xfrm>
                  <a:off x="2699" y="1298"/>
                  <a:ext cx="362" cy="363"/>
                </a:xfrm>
                <a:prstGeom prst="ellipse">
                  <a:avLst/>
                </a:prstGeom>
                <a:solidFill>
                  <a:srgbClr val="B2B2B2"/>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2602" name="Group 431"/>
              <p:cNvGrpSpPr>
                <a:grpSpLocks/>
              </p:cNvGrpSpPr>
              <p:nvPr/>
            </p:nvGrpSpPr>
            <p:grpSpPr bwMode="auto">
              <a:xfrm>
                <a:off x="3061" y="1389"/>
                <a:ext cx="1725" cy="1995"/>
                <a:chOff x="3061" y="1389"/>
                <a:chExt cx="1725" cy="1995"/>
              </a:xfrm>
            </p:grpSpPr>
            <p:sp>
              <p:nvSpPr>
                <p:cNvPr id="22603"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4"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5"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6"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7"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8"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09"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0"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1"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2"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2613"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2592" name="Rectangle 606"/>
            <p:cNvSpPr>
              <a:spLocks noChangeArrowheads="1"/>
            </p:cNvSpPr>
            <p:nvPr/>
          </p:nvSpPr>
          <p:spPr bwMode="auto">
            <a:xfrm>
              <a:off x="3061" y="2568"/>
              <a:ext cx="1951" cy="681"/>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endParaRPr lang="en-US" altLang="fr-FR" sz="1800">
                <a:solidFill>
                  <a:schemeClr val="tx1"/>
                </a:solidFill>
                <a:latin typeface="Arial" pitchFamily="34" charset="0"/>
              </a:endParaRPr>
            </a:p>
          </p:txBody>
        </p:sp>
      </p:grpSp>
      <p:sp>
        <p:nvSpPr>
          <p:cNvPr id="32822" name="Line 609"/>
          <p:cNvSpPr>
            <a:spLocks noChangeShapeType="1"/>
          </p:cNvSpPr>
          <p:nvPr/>
        </p:nvSpPr>
        <p:spPr bwMode="auto">
          <a:xfrm>
            <a:off x="5148263" y="2205038"/>
            <a:ext cx="0" cy="129698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2823" name="Line 610"/>
          <p:cNvSpPr>
            <a:spLocks noChangeShapeType="1"/>
          </p:cNvSpPr>
          <p:nvPr/>
        </p:nvSpPr>
        <p:spPr bwMode="auto">
          <a:xfrm>
            <a:off x="4716463" y="2062163"/>
            <a:ext cx="0" cy="223202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03011" name="Text Box 611"/>
          <p:cNvSpPr txBox="1">
            <a:spLocks noChangeArrowheads="1"/>
          </p:cNvSpPr>
          <p:nvPr/>
        </p:nvSpPr>
        <p:spPr bwMode="auto">
          <a:xfrm>
            <a:off x="8316913" y="3646488"/>
            <a:ext cx="336550"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A</a:t>
            </a:r>
            <a:endParaRPr lang="fr-FR" sz="1800">
              <a:solidFill>
                <a:schemeClr val="bg1"/>
              </a:solidFill>
              <a:latin typeface="Arial" charset="0"/>
            </a:endParaRPr>
          </a:p>
        </p:txBody>
      </p:sp>
      <p:sp>
        <p:nvSpPr>
          <p:cNvPr id="103013" name="Text Box 613"/>
          <p:cNvSpPr txBox="1">
            <a:spLocks noChangeArrowheads="1"/>
          </p:cNvSpPr>
          <p:nvPr/>
        </p:nvSpPr>
        <p:spPr bwMode="auto">
          <a:xfrm>
            <a:off x="7740650" y="4725988"/>
            <a:ext cx="336550" cy="3667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fr-BE" sz="1800">
                <a:solidFill>
                  <a:schemeClr val="bg1"/>
                </a:solidFill>
                <a:latin typeface="Arial" charset="0"/>
              </a:rPr>
              <a:t>B</a:t>
            </a:r>
            <a:endParaRPr lang="fr-FR" sz="1800">
              <a:solidFill>
                <a:schemeClr val="bg1"/>
              </a:solidFill>
              <a:latin typeface="Arial" charset="0"/>
            </a:endParaRPr>
          </a:p>
        </p:txBody>
      </p:sp>
      <p:pic>
        <p:nvPicPr>
          <p:cNvPr id="32826" name="Picture 6" descr="04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1874838"/>
            <a:ext cx="1728788"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27" name="Picture 5" descr="31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825" y="260350"/>
            <a:ext cx="16176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197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8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8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7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8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7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8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8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82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8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97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30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8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0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30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28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050"/>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10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812" grpId="0" animBg="1"/>
      <p:bldP spid="32813" grpId="0" animBg="1"/>
      <p:bldP spid="32814" grpId="0" animBg="1"/>
      <p:bldP spid="102705" grpId="0"/>
      <p:bldP spid="102706" grpId="0"/>
      <p:bldP spid="102708" grpId="0"/>
      <p:bldP spid="32818" grpId="0" animBg="1"/>
      <p:bldP spid="32819" grpId="0" animBg="1"/>
      <p:bldP spid="32822" grpId="0" animBg="1"/>
      <p:bldP spid="32823" grpId="0" animBg="1"/>
      <p:bldP spid="32823" grpId="1" animBg="1"/>
      <p:bldP spid="103011" grpId="0"/>
      <p:bldP spid="103013" grpId="0"/>
      <p:bldP spid="10301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99"/>
          <p:cNvSpPr txBox="1">
            <a:spLocks noChangeArrowheads="1"/>
          </p:cNvSpPr>
          <p:nvPr/>
        </p:nvSpPr>
        <p:spPr bwMode="auto">
          <a:xfrm>
            <a:off x="611188" y="284163"/>
            <a:ext cx="2328862" cy="498475"/>
          </a:xfrm>
          <a:prstGeom prst="rect">
            <a:avLst/>
          </a:prstGeom>
          <a:solidFill>
            <a:srgbClr val="000066"/>
          </a:solidFill>
          <a:ln w="9525">
            <a:solidFill>
              <a:schemeClr val="bg2"/>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a:t>Anoestrus type IV</a:t>
            </a:r>
            <a:endParaRPr lang="fr-FR" altLang="fr-FR"/>
          </a:p>
        </p:txBody>
      </p:sp>
      <p:cxnSp>
        <p:nvCxnSpPr>
          <p:cNvPr id="23555" name="Connecteur droit 50"/>
          <p:cNvCxnSpPr>
            <a:cxnSpLocks noChangeShapeType="1"/>
          </p:cNvCxnSpPr>
          <p:nvPr/>
        </p:nvCxnSpPr>
        <p:spPr bwMode="auto">
          <a:xfrm>
            <a:off x="779463" y="5680075"/>
            <a:ext cx="7634287" cy="0"/>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56" name="Connecteur droit 52"/>
          <p:cNvCxnSpPr>
            <a:cxnSpLocks noChangeShapeType="1"/>
          </p:cNvCxnSpPr>
          <p:nvPr/>
        </p:nvCxnSpPr>
        <p:spPr bwMode="auto">
          <a:xfrm>
            <a:off x="202247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57" name="Connecteur droit 53"/>
          <p:cNvCxnSpPr>
            <a:cxnSpLocks noChangeShapeType="1"/>
          </p:cNvCxnSpPr>
          <p:nvPr/>
        </p:nvCxnSpPr>
        <p:spPr bwMode="auto">
          <a:xfrm>
            <a:off x="231616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58" name="Connecteur droit 54"/>
          <p:cNvCxnSpPr>
            <a:cxnSpLocks noChangeShapeType="1"/>
          </p:cNvCxnSpPr>
          <p:nvPr/>
        </p:nvCxnSpPr>
        <p:spPr bwMode="auto">
          <a:xfrm>
            <a:off x="2609850"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59" name="Connecteur droit 55"/>
          <p:cNvCxnSpPr>
            <a:cxnSpLocks noChangeShapeType="1"/>
          </p:cNvCxnSpPr>
          <p:nvPr/>
        </p:nvCxnSpPr>
        <p:spPr bwMode="auto">
          <a:xfrm>
            <a:off x="290353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0" name="Connecteur droit 56"/>
          <p:cNvCxnSpPr>
            <a:cxnSpLocks noChangeShapeType="1"/>
          </p:cNvCxnSpPr>
          <p:nvPr/>
        </p:nvCxnSpPr>
        <p:spPr bwMode="auto">
          <a:xfrm>
            <a:off x="319563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1" name="Connecteur droit 57"/>
          <p:cNvCxnSpPr>
            <a:cxnSpLocks noChangeShapeType="1"/>
          </p:cNvCxnSpPr>
          <p:nvPr/>
        </p:nvCxnSpPr>
        <p:spPr bwMode="auto">
          <a:xfrm>
            <a:off x="348932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2" name="Connecteur droit 58"/>
          <p:cNvCxnSpPr>
            <a:cxnSpLocks noChangeShapeType="1"/>
          </p:cNvCxnSpPr>
          <p:nvPr/>
        </p:nvCxnSpPr>
        <p:spPr bwMode="auto">
          <a:xfrm>
            <a:off x="377983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3" name="Connecteur droit 60"/>
          <p:cNvCxnSpPr>
            <a:cxnSpLocks noChangeShapeType="1"/>
          </p:cNvCxnSpPr>
          <p:nvPr/>
        </p:nvCxnSpPr>
        <p:spPr bwMode="auto">
          <a:xfrm>
            <a:off x="407828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4" name="Connecteur droit 61"/>
          <p:cNvCxnSpPr>
            <a:cxnSpLocks noChangeShapeType="1"/>
          </p:cNvCxnSpPr>
          <p:nvPr/>
        </p:nvCxnSpPr>
        <p:spPr bwMode="auto">
          <a:xfrm>
            <a:off x="4368800"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5" name="Connecteur droit 62"/>
          <p:cNvCxnSpPr>
            <a:cxnSpLocks noChangeShapeType="1"/>
          </p:cNvCxnSpPr>
          <p:nvPr/>
        </p:nvCxnSpPr>
        <p:spPr bwMode="auto">
          <a:xfrm>
            <a:off x="466407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6" name="Connecteur droit 63"/>
          <p:cNvCxnSpPr>
            <a:cxnSpLocks noChangeShapeType="1"/>
          </p:cNvCxnSpPr>
          <p:nvPr/>
        </p:nvCxnSpPr>
        <p:spPr bwMode="auto">
          <a:xfrm>
            <a:off x="495458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7" name="Connecteur droit 64"/>
          <p:cNvCxnSpPr>
            <a:cxnSpLocks noChangeShapeType="1"/>
          </p:cNvCxnSpPr>
          <p:nvPr/>
        </p:nvCxnSpPr>
        <p:spPr bwMode="auto">
          <a:xfrm>
            <a:off x="524986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8" name="Connecteur droit 65"/>
          <p:cNvCxnSpPr>
            <a:cxnSpLocks noChangeShapeType="1"/>
          </p:cNvCxnSpPr>
          <p:nvPr/>
        </p:nvCxnSpPr>
        <p:spPr bwMode="auto">
          <a:xfrm>
            <a:off x="554196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69" name="Connecteur droit 66"/>
          <p:cNvCxnSpPr>
            <a:cxnSpLocks noChangeShapeType="1"/>
          </p:cNvCxnSpPr>
          <p:nvPr/>
        </p:nvCxnSpPr>
        <p:spPr bwMode="auto">
          <a:xfrm>
            <a:off x="5835650" y="5648325"/>
            <a:ext cx="0" cy="144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3570" name="Connecteur droit 67"/>
          <p:cNvCxnSpPr>
            <a:cxnSpLocks noChangeShapeType="1"/>
          </p:cNvCxnSpPr>
          <p:nvPr/>
        </p:nvCxnSpPr>
        <p:spPr bwMode="auto">
          <a:xfrm>
            <a:off x="612933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1" name="Connecteur droit 68"/>
          <p:cNvCxnSpPr>
            <a:cxnSpLocks noChangeShapeType="1"/>
          </p:cNvCxnSpPr>
          <p:nvPr/>
        </p:nvCxnSpPr>
        <p:spPr bwMode="auto">
          <a:xfrm>
            <a:off x="642302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2" name="Connecteur droit 69"/>
          <p:cNvCxnSpPr>
            <a:cxnSpLocks noChangeShapeType="1"/>
          </p:cNvCxnSpPr>
          <p:nvPr/>
        </p:nvCxnSpPr>
        <p:spPr bwMode="auto">
          <a:xfrm>
            <a:off x="671671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3" name="Connecteur droit 70"/>
          <p:cNvCxnSpPr>
            <a:cxnSpLocks noChangeShapeType="1"/>
          </p:cNvCxnSpPr>
          <p:nvPr/>
        </p:nvCxnSpPr>
        <p:spPr bwMode="auto">
          <a:xfrm>
            <a:off x="700881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4" name="Connecteur droit 71"/>
          <p:cNvCxnSpPr>
            <a:cxnSpLocks noChangeShapeType="1"/>
          </p:cNvCxnSpPr>
          <p:nvPr/>
        </p:nvCxnSpPr>
        <p:spPr bwMode="auto">
          <a:xfrm>
            <a:off x="7300913"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5" name="Connecteur droit 72"/>
          <p:cNvCxnSpPr>
            <a:cxnSpLocks noChangeShapeType="1"/>
          </p:cNvCxnSpPr>
          <p:nvPr/>
        </p:nvCxnSpPr>
        <p:spPr bwMode="auto">
          <a:xfrm>
            <a:off x="7594600"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6" name="Connecteur droit 73"/>
          <p:cNvCxnSpPr>
            <a:cxnSpLocks noChangeShapeType="1"/>
          </p:cNvCxnSpPr>
          <p:nvPr/>
        </p:nvCxnSpPr>
        <p:spPr bwMode="auto">
          <a:xfrm>
            <a:off x="7888288"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7" name="Connecteur droit 113"/>
          <p:cNvCxnSpPr>
            <a:cxnSpLocks noChangeShapeType="1"/>
          </p:cNvCxnSpPr>
          <p:nvPr/>
        </p:nvCxnSpPr>
        <p:spPr bwMode="auto">
          <a:xfrm>
            <a:off x="1774825"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8" name="Connecteur droit 143"/>
          <p:cNvCxnSpPr>
            <a:cxnSpLocks noChangeShapeType="1"/>
          </p:cNvCxnSpPr>
          <p:nvPr/>
        </p:nvCxnSpPr>
        <p:spPr bwMode="auto">
          <a:xfrm>
            <a:off x="1504950" y="564832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79" name="Connecteur droit 73"/>
          <p:cNvCxnSpPr>
            <a:cxnSpLocks noChangeShapeType="1"/>
          </p:cNvCxnSpPr>
          <p:nvPr/>
        </p:nvCxnSpPr>
        <p:spPr bwMode="auto">
          <a:xfrm>
            <a:off x="8167688" y="5678488"/>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80" name="Connecteur droit 143"/>
          <p:cNvCxnSpPr>
            <a:cxnSpLocks noChangeShapeType="1"/>
          </p:cNvCxnSpPr>
          <p:nvPr/>
        </p:nvCxnSpPr>
        <p:spPr bwMode="auto">
          <a:xfrm>
            <a:off x="1277938" y="5678488"/>
            <a:ext cx="0" cy="142875"/>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81" name="Connecteur droit 143"/>
          <p:cNvCxnSpPr>
            <a:cxnSpLocks noChangeShapeType="1"/>
          </p:cNvCxnSpPr>
          <p:nvPr/>
        </p:nvCxnSpPr>
        <p:spPr bwMode="auto">
          <a:xfrm>
            <a:off x="1028700" y="568007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cxnSp>
        <p:nvCxnSpPr>
          <p:cNvPr id="23582" name="Connecteur droit 73"/>
          <p:cNvCxnSpPr>
            <a:cxnSpLocks noChangeShapeType="1"/>
          </p:cNvCxnSpPr>
          <p:nvPr/>
        </p:nvCxnSpPr>
        <p:spPr bwMode="auto">
          <a:xfrm>
            <a:off x="779463" y="5680075"/>
            <a:ext cx="0" cy="144463"/>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grpSp>
        <p:nvGrpSpPr>
          <p:cNvPr id="23583" name="Group 151"/>
          <p:cNvGrpSpPr>
            <a:grpSpLocks/>
          </p:cNvGrpSpPr>
          <p:nvPr/>
        </p:nvGrpSpPr>
        <p:grpSpPr bwMode="auto">
          <a:xfrm>
            <a:off x="755650" y="908050"/>
            <a:ext cx="560388" cy="4524375"/>
            <a:chOff x="476" y="572"/>
            <a:chExt cx="353" cy="2850"/>
          </a:xfrm>
        </p:grpSpPr>
        <p:sp>
          <p:nvSpPr>
            <p:cNvPr id="23778" name="Text Box 128"/>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2</a:t>
              </a:r>
              <a:endParaRPr lang="fr-FR" altLang="fr-FR" sz="1200">
                <a:solidFill>
                  <a:schemeClr val="tx1"/>
                </a:solidFill>
              </a:endParaRPr>
            </a:p>
          </p:txBody>
        </p:sp>
        <p:grpSp>
          <p:nvGrpSpPr>
            <p:cNvPr id="23779" name="Group 150"/>
            <p:cNvGrpSpPr>
              <a:grpSpLocks/>
            </p:cNvGrpSpPr>
            <p:nvPr/>
          </p:nvGrpSpPr>
          <p:grpSpPr bwMode="auto">
            <a:xfrm>
              <a:off x="476" y="572"/>
              <a:ext cx="353" cy="2800"/>
              <a:chOff x="463" y="675"/>
              <a:chExt cx="353" cy="2800"/>
            </a:xfrm>
          </p:grpSpPr>
          <p:grpSp>
            <p:nvGrpSpPr>
              <p:cNvPr id="23780" name="Group 147"/>
              <p:cNvGrpSpPr>
                <a:grpSpLocks/>
              </p:cNvGrpSpPr>
              <p:nvPr/>
            </p:nvGrpSpPr>
            <p:grpSpPr bwMode="auto">
              <a:xfrm>
                <a:off x="521" y="935"/>
                <a:ext cx="295" cy="2540"/>
                <a:chOff x="521" y="935"/>
                <a:chExt cx="295" cy="2540"/>
              </a:xfrm>
            </p:grpSpPr>
            <p:sp>
              <p:nvSpPr>
                <p:cNvPr id="23782" name="Line 108"/>
                <p:cNvSpPr>
                  <a:spLocks noChangeShapeType="1"/>
                </p:cNvSpPr>
                <p:nvPr/>
              </p:nvSpPr>
              <p:spPr bwMode="auto">
                <a:xfrm flipV="1">
                  <a:off x="521" y="981"/>
                  <a:ext cx="0" cy="2494"/>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3" name="Line 109"/>
                <p:cNvSpPr>
                  <a:spLocks noChangeShapeType="1"/>
                </p:cNvSpPr>
                <p:nvPr/>
              </p:nvSpPr>
              <p:spPr bwMode="auto">
                <a:xfrm>
                  <a:off x="521" y="347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4" name="Line 110"/>
                <p:cNvSpPr>
                  <a:spLocks noChangeShapeType="1"/>
                </p:cNvSpPr>
                <p:nvPr/>
              </p:nvSpPr>
              <p:spPr bwMode="auto">
                <a:xfrm>
                  <a:off x="521" y="333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5" name="Line 111"/>
                <p:cNvSpPr>
                  <a:spLocks noChangeShapeType="1"/>
                </p:cNvSpPr>
                <p:nvPr/>
              </p:nvSpPr>
              <p:spPr bwMode="auto">
                <a:xfrm>
                  <a:off x="521" y="320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6" name="Line 112"/>
                <p:cNvSpPr>
                  <a:spLocks noChangeShapeType="1"/>
                </p:cNvSpPr>
                <p:nvPr/>
              </p:nvSpPr>
              <p:spPr bwMode="auto">
                <a:xfrm>
                  <a:off x="521" y="306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7" name="Line 113"/>
                <p:cNvSpPr>
                  <a:spLocks noChangeShapeType="1"/>
                </p:cNvSpPr>
                <p:nvPr/>
              </p:nvSpPr>
              <p:spPr bwMode="auto">
                <a:xfrm>
                  <a:off x="521" y="293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8" name="Line 114"/>
                <p:cNvSpPr>
                  <a:spLocks noChangeShapeType="1"/>
                </p:cNvSpPr>
                <p:nvPr/>
              </p:nvSpPr>
              <p:spPr bwMode="auto">
                <a:xfrm>
                  <a:off x="521" y="279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89" name="Line 115"/>
                <p:cNvSpPr>
                  <a:spLocks noChangeShapeType="1"/>
                </p:cNvSpPr>
                <p:nvPr/>
              </p:nvSpPr>
              <p:spPr bwMode="auto">
                <a:xfrm>
                  <a:off x="521" y="265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0" name="Line 116"/>
                <p:cNvSpPr>
                  <a:spLocks noChangeShapeType="1"/>
                </p:cNvSpPr>
                <p:nvPr/>
              </p:nvSpPr>
              <p:spPr bwMode="auto">
                <a:xfrm>
                  <a:off x="521" y="2523"/>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1" name="Line 117"/>
                <p:cNvSpPr>
                  <a:spLocks noChangeShapeType="1"/>
                </p:cNvSpPr>
                <p:nvPr/>
              </p:nvSpPr>
              <p:spPr bwMode="auto">
                <a:xfrm>
                  <a:off x="521" y="2387"/>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2" name="Line 118"/>
                <p:cNvSpPr>
                  <a:spLocks noChangeShapeType="1"/>
                </p:cNvSpPr>
                <p:nvPr/>
              </p:nvSpPr>
              <p:spPr bwMode="auto">
                <a:xfrm>
                  <a:off x="521" y="2251"/>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3" name="Line 119"/>
                <p:cNvSpPr>
                  <a:spLocks noChangeShapeType="1"/>
                </p:cNvSpPr>
                <p:nvPr/>
              </p:nvSpPr>
              <p:spPr bwMode="auto">
                <a:xfrm>
                  <a:off x="521" y="2115"/>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4" name="Line 120"/>
                <p:cNvSpPr>
                  <a:spLocks noChangeShapeType="1"/>
                </p:cNvSpPr>
                <p:nvPr/>
              </p:nvSpPr>
              <p:spPr bwMode="auto">
                <a:xfrm>
                  <a:off x="521" y="1979"/>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5" name="Line 121"/>
                <p:cNvSpPr>
                  <a:spLocks noChangeShapeType="1"/>
                </p:cNvSpPr>
                <p:nvPr/>
              </p:nvSpPr>
              <p:spPr bwMode="auto">
                <a:xfrm>
                  <a:off x="521" y="184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6" name="Line 122"/>
                <p:cNvSpPr>
                  <a:spLocks noChangeShapeType="1"/>
                </p:cNvSpPr>
                <p:nvPr/>
              </p:nvSpPr>
              <p:spPr bwMode="auto">
                <a:xfrm>
                  <a:off x="521" y="170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7" name="Line 123"/>
                <p:cNvSpPr>
                  <a:spLocks noChangeShapeType="1"/>
                </p:cNvSpPr>
                <p:nvPr/>
              </p:nvSpPr>
              <p:spPr bwMode="auto">
                <a:xfrm>
                  <a:off x="521" y="1570"/>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8" name="Line 124"/>
                <p:cNvSpPr>
                  <a:spLocks noChangeShapeType="1"/>
                </p:cNvSpPr>
                <p:nvPr/>
              </p:nvSpPr>
              <p:spPr bwMode="auto">
                <a:xfrm>
                  <a:off x="521" y="1434"/>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799" name="Line 125"/>
                <p:cNvSpPr>
                  <a:spLocks noChangeShapeType="1"/>
                </p:cNvSpPr>
                <p:nvPr/>
              </p:nvSpPr>
              <p:spPr bwMode="auto">
                <a:xfrm>
                  <a:off x="521" y="1298"/>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800" name="Line 126"/>
                <p:cNvSpPr>
                  <a:spLocks noChangeShapeType="1"/>
                </p:cNvSpPr>
                <p:nvPr/>
              </p:nvSpPr>
              <p:spPr bwMode="auto">
                <a:xfrm>
                  <a:off x="521" y="1162"/>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801" name="Line 127"/>
                <p:cNvSpPr>
                  <a:spLocks noChangeShapeType="1"/>
                </p:cNvSpPr>
                <p:nvPr/>
              </p:nvSpPr>
              <p:spPr bwMode="auto">
                <a:xfrm>
                  <a:off x="521" y="1026"/>
                  <a:ext cx="91"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3802" name="Text Box 129"/>
                <p:cNvSpPr txBox="1">
                  <a:spLocks noChangeArrowheads="1"/>
                </p:cNvSpPr>
                <p:nvPr/>
              </p:nvSpPr>
              <p:spPr bwMode="auto">
                <a:xfrm>
                  <a:off x="612" y="2432"/>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9</a:t>
                  </a:r>
                  <a:endParaRPr lang="fr-FR" altLang="fr-FR" sz="1200">
                    <a:solidFill>
                      <a:schemeClr val="tx1"/>
                    </a:solidFill>
                  </a:endParaRPr>
                </a:p>
              </p:txBody>
            </p:sp>
            <p:sp>
              <p:nvSpPr>
                <p:cNvPr id="23803" name="Text Box 130"/>
                <p:cNvSpPr txBox="1">
                  <a:spLocks noChangeArrowheads="1"/>
                </p:cNvSpPr>
                <p:nvPr/>
              </p:nvSpPr>
              <p:spPr bwMode="auto">
                <a:xfrm>
                  <a:off x="612" y="2568"/>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8</a:t>
                  </a:r>
                  <a:endParaRPr lang="fr-FR" altLang="fr-FR" sz="1200">
                    <a:solidFill>
                      <a:schemeClr val="tx1"/>
                    </a:solidFill>
                  </a:endParaRPr>
                </a:p>
              </p:txBody>
            </p:sp>
            <p:sp>
              <p:nvSpPr>
                <p:cNvPr id="23804" name="Text Box 131"/>
                <p:cNvSpPr txBox="1">
                  <a:spLocks noChangeArrowheads="1"/>
                </p:cNvSpPr>
                <p:nvPr/>
              </p:nvSpPr>
              <p:spPr bwMode="auto">
                <a:xfrm>
                  <a:off x="612" y="270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7</a:t>
                  </a:r>
                  <a:endParaRPr lang="fr-FR" altLang="fr-FR" sz="1200">
                    <a:solidFill>
                      <a:schemeClr val="tx1"/>
                    </a:solidFill>
                  </a:endParaRPr>
                </a:p>
              </p:txBody>
            </p:sp>
            <p:sp>
              <p:nvSpPr>
                <p:cNvPr id="23805" name="Text Box 132"/>
                <p:cNvSpPr txBox="1">
                  <a:spLocks noChangeArrowheads="1"/>
                </p:cNvSpPr>
                <p:nvPr/>
              </p:nvSpPr>
              <p:spPr bwMode="auto">
                <a:xfrm>
                  <a:off x="612" y="2840"/>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6</a:t>
                  </a:r>
                  <a:endParaRPr lang="fr-FR" altLang="fr-FR" sz="1200">
                    <a:solidFill>
                      <a:schemeClr val="tx1"/>
                    </a:solidFill>
                  </a:endParaRPr>
                </a:p>
              </p:txBody>
            </p:sp>
            <p:sp>
              <p:nvSpPr>
                <p:cNvPr id="23806" name="Text Box 133"/>
                <p:cNvSpPr txBox="1">
                  <a:spLocks noChangeArrowheads="1"/>
                </p:cNvSpPr>
                <p:nvPr/>
              </p:nvSpPr>
              <p:spPr bwMode="auto">
                <a:xfrm>
                  <a:off x="612" y="297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5</a:t>
                  </a:r>
                  <a:endParaRPr lang="fr-FR" altLang="fr-FR" sz="1200">
                    <a:solidFill>
                      <a:schemeClr val="tx1"/>
                    </a:solidFill>
                  </a:endParaRPr>
                </a:p>
              </p:txBody>
            </p:sp>
            <p:sp>
              <p:nvSpPr>
                <p:cNvPr id="23807" name="Text Box 134"/>
                <p:cNvSpPr txBox="1">
                  <a:spLocks noChangeArrowheads="1"/>
                </p:cNvSpPr>
                <p:nvPr/>
              </p:nvSpPr>
              <p:spPr bwMode="auto">
                <a:xfrm>
                  <a:off x="612" y="3113"/>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4</a:t>
                  </a:r>
                  <a:endParaRPr lang="fr-FR" altLang="fr-FR" sz="1200">
                    <a:solidFill>
                      <a:schemeClr val="tx1"/>
                    </a:solidFill>
                  </a:endParaRPr>
                </a:p>
              </p:txBody>
            </p:sp>
            <p:sp>
              <p:nvSpPr>
                <p:cNvPr id="23808" name="Text Box 135"/>
                <p:cNvSpPr txBox="1">
                  <a:spLocks noChangeArrowheads="1"/>
                </p:cNvSpPr>
                <p:nvPr/>
              </p:nvSpPr>
              <p:spPr bwMode="auto">
                <a:xfrm>
                  <a:off x="612" y="3249"/>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3</a:t>
                  </a:r>
                  <a:endParaRPr lang="fr-FR" altLang="fr-FR" sz="1200">
                    <a:solidFill>
                      <a:schemeClr val="tx1"/>
                    </a:solidFill>
                  </a:endParaRPr>
                </a:p>
              </p:txBody>
            </p:sp>
            <p:sp>
              <p:nvSpPr>
                <p:cNvPr id="23809" name="Text Box 136"/>
                <p:cNvSpPr txBox="1">
                  <a:spLocks noChangeArrowheads="1"/>
                </p:cNvSpPr>
                <p:nvPr/>
              </p:nvSpPr>
              <p:spPr bwMode="auto">
                <a:xfrm>
                  <a:off x="612" y="134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17</a:t>
                  </a:r>
                  <a:endParaRPr lang="fr-FR" altLang="fr-FR" sz="1200">
                    <a:solidFill>
                      <a:schemeClr val="tx1"/>
                    </a:solidFill>
                  </a:endParaRPr>
                </a:p>
              </p:txBody>
            </p:sp>
            <p:sp>
              <p:nvSpPr>
                <p:cNvPr id="23810" name="Text Box 137"/>
                <p:cNvSpPr txBox="1">
                  <a:spLocks noChangeArrowheads="1"/>
                </p:cNvSpPr>
                <p:nvPr/>
              </p:nvSpPr>
              <p:spPr bwMode="auto">
                <a:xfrm>
                  <a:off x="612" y="229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10</a:t>
                  </a:r>
                  <a:endParaRPr lang="fr-FR" altLang="fr-FR" sz="1200">
                    <a:solidFill>
                      <a:schemeClr val="tx1"/>
                    </a:solidFill>
                  </a:endParaRPr>
                </a:p>
              </p:txBody>
            </p:sp>
            <p:sp>
              <p:nvSpPr>
                <p:cNvPr id="23811" name="Text Box 138"/>
                <p:cNvSpPr txBox="1">
                  <a:spLocks noChangeArrowheads="1"/>
                </p:cNvSpPr>
                <p:nvPr/>
              </p:nvSpPr>
              <p:spPr bwMode="auto">
                <a:xfrm>
                  <a:off x="612" y="148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16</a:t>
                  </a:r>
                  <a:endParaRPr lang="fr-FR" altLang="fr-FR" sz="1200">
                    <a:solidFill>
                      <a:schemeClr val="tx1"/>
                    </a:solidFill>
                  </a:endParaRPr>
                </a:p>
              </p:txBody>
            </p:sp>
            <p:sp>
              <p:nvSpPr>
                <p:cNvPr id="23812" name="Text Box 139"/>
                <p:cNvSpPr txBox="1">
                  <a:spLocks noChangeArrowheads="1"/>
                </p:cNvSpPr>
                <p:nvPr/>
              </p:nvSpPr>
              <p:spPr bwMode="auto">
                <a:xfrm>
                  <a:off x="612" y="1616"/>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15</a:t>
                  </a:r>
                  <a:endParaRPr lang="fr-FR" altLang="fr-FR" sz="1200">
                    <a:solidFill>
                      <a:schemeClr val="tx1"/>
                    </a:solidFill>
                  </a:endParaRPr>
                </a:p>
              </p:txBody>
            </p:sp>
            <p:sp>
              <p:nvSpPr>
                <p:cNvPr id="23813" name="Text Box 140"/>
                <p:cNvSpPr txBox="1">
                  <a:spLocks noChangeArrowheads="1"/>
                </p:cNvSpPr>
                <p:nvPr/>
              </p:nvSpPr>
              <p:spPr bwMode="auto">
                <a:xfrm>
                  <a:off x="612" y="1752"/>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14</a:t>
                  </a:r>
                  <a:endParaRPr lang="fr-FR" altLang="fr-FR" sz="1200">
                    <a:solidFill>
                      <a:schemeClr val="tx1"/>
                    </a:solidFill>
                  </a:endParaRPr>
                </a:p>
              </p:txBody>
            </p:sp>
            <p:sp>
              <p:nvSpPr>
                <p:cNvPr id="23814" name="Text Box 141"/>
                <p:cNvSpPr txBox="1">
                  <a:spLocks noChangeArrowheads="1"/>
                </p:cNvSpPr>
                <p:nvPr/>
              </p:nvSpPr>
              <p:spPr bwMode="auto">
                <a:xfrm>
                  <a:off x="612" y="1888"/>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3815" name="Text Box 142"/>
                <p:cNvSpPr txBox="1">
                  <a:spLocks noChangeArrowheads="1"/>
                </p:cNvSpPr>
                <p:nvPr/>
              </p:nvSpPr>
              <p:spPr bwMode="auto">
                <a:xfrm>
                  <a:off x="612" y="2024"/>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12</a:t>
                  </a:r>
                  <a:endParaRPr lang="fr-FR" altLang="fr-FR" sz="1200">
                    <a:solidFill>
                      <a:schemeClr val="tx1"/>
                    </a:solidFill>
                  </a:endParaRPr>
                </a:p>
              </p:txBody>
            </p:sp>
            <p:sp>
              <p:nvSpPr>
                <p:cNvPr id="23816" name="Text Box 143"/>
                <p:cNvSpPr txBox="1">
                  <a:spLocks noChangeArrowheads="1"/>
                </p:cNvSpPr>
                <p:nvPr/>
              </p:nvSpPr>
              <p:spPr bwMode="auto">
                <a:xfrm>
                  <a:off x="612" y="2160"/>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11</a:t>
                  </a:r>
                  <a:endParaRPr lang="fr-FR" altLang="fr-FR" sz="1200">
                    <a:solidFill>
                      <a:schemeClr val="tx1"/>
                    </a:solidFill>
                  </a:endParaRPr>
                </a:p>
              </p:txBody>
            </p:sp>
            <p:sp>
              <p:nvSpPr>
                <p:cNvPr id="23817" name="Text Box 144"/>
                <p:cNvSpPr txBox="1">
                  <a:spLocks noChangeArrowheads="1"/>
                </p:cNvSpPr>
                <p:nvPr/>
              </p:nvSpPr>
              <p:spPr bwMode="auto">
                <a:xfrm>
                  <a:off x="612" y="1207"/>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18</a:t>
                  </a:r>
                  <a:endParaRPr lang="fr-FR" altLang="fr-FR" sz="1200">
                    <a:solidFill>
                      <a:schemeClr val="tx1"/>
                    </a:solidFill>
                  </a:endParaRPr>
                </a:p>
              </p:txBody>
            </p:sp>
            <p:sp>
              <p:nvSpPr>
                <p:cNvPr id="23818" name="Text Box 145"/>
                <p:cNvSpPr txBox="1">
                  <a:spLocks noChangeArrowheads="1"/>
                </p:cNvSpPr>
                <p:nvPr/>
              </p:nvSpPr>
              <p:spPr bwMode="auto">
                <a:xfrm>
                  <a:off x="612" y="935"/>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20</a:t>
                  </a:r>
                  <a:endParaRPr lang="fr-FR" altLang="fr-FR" sz="1200">
                    <a:solidFill>
                      <a:schemeClr val="tx1"/>
                    </a:solidFill>
                  </a:endParaRPr>
                </a:p>
              </p:txBody>
            </p:sp>
            <p:sp>
              <p:nvSpPr>
                <p:cNvPr id="23819" name="Text Box 146"/>
                <p:cNvSpPr txBox="1">
                  <a:spLocks noChangeArrowheads="1"/>
                </p:cNvSpPr>
                <p:nvPr/>
              </p:nvSpPr>
              <p:spPr bwMode="auto">
                <a:xfrm>
                  <a:off x="612" y="1071"/>
                  <a:ext cx="2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200">
                      <a:solidFill>
                        <a:schemeClr val="tx1"/>
                      </a:solidFill>
                    </a:rPr>
                    <a:t>19</a:t>
                  </a:r>
                  <a:endParaRPr lang="fr-FR" altLang="fr-FR" sz="1200">
                    <a:solidFill>
                      <a:schemeClr val="tx1"/>
                    </a:solidFill>
                  </a:endParaRPr>
                </a:p>
              </p:txBody>
            </p:sp>
          </p:grpSp>
          <p:sp>
            <p:nvSpPr>
              <p:cNvPr id="23781" name="Text Box 149"/>
              <p:cNvSpPr txBox="1">
                <a:spLocks noChangeArrowheads="1"/>
              </p:cNvSpPr>
              <p:nvPr/>
            </p:nvSpPr>
            <p:spPr bwMode="auto">
              <a:xfrm>
                <a:off x="463" y="675"/>
                <a:ext cx="3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r>
                  <a:rPr lang="fr-BE" altLang="fr-FR" sz="1800">
                    <a:solidFill>
                      <a:schemeClr val="tx1"/>
                    </a:solidFill>
                  </a:rPr>
                  <a:t>mm</a:t>
                </a:r>
                <a:endParaRPr lang="fr-FR" altLang="fr-FR" sz="1800">
                  <a:solidFill>
                    <a:schemeClr val="tx1"/>
                  </a:solidFill>
                </a:endParaRPr>
              </a:p>
            </p:txBody>
          </p:sp>
        </p:grpSp>
      </p:grpSp>
      <p:grpSp>
        <p:nvGrpSpPr>
          <p:cNvPr id="23584" name="Group 312"/>
          <p:cNvGrpSpPr>
            <a:grpSpLocks/>
          </p:cNvGrpSpPr>
          <p:nvPr/>
        </p:nvGrpSpPr>
        <p:grpSpPr bwMode="auto">
          <a:xfrm>
            <a:off x="1476375" y="5445125"/>
            <a:ext cx="6338888" cy="142875"/>
            <a:chOff x="930" y="3430"/>
            <a:chExt cx="3993" cy="90"/>
          </a:xfrm>
        </p:grpSpPr>
        <p:grpSp>
          <p:nvGrpSpPr>
            <p:cNvPr id="23640" name="Group 160"/>
            <p:cNvGrpSpPr>
              <a:grpSpLocks/>
            </p:cNvGrpSpPr>
            <p:nvPr/>
          </p:nvGrpSpPr>
          <p:grpSpPr bwMode="auto">
            <a:xfrm>
              <a:off x="930" y="3430"/>
              <a:ext cx="182" cy="90"/>
              <a:chOff x="2381" y="2024"/>
              <a:chExt cx="271" cy="136"/>
            </a:xfrm>
          </p:grpSpPr>
          <p:sp>
            <p:nvSpPr>
              <p:cNvPr id="23773"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4"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5"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6"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7"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1" name="Group 174"/>
            <p:cNvGrpSpPr>
              <a:grpSpLocks/>
            </p:cNvGrpSpPr>
            <p:nvPr/>
          </p:nvGrpSpPr>
          <p:grpSpPr bwMode="auto">
            <a:xfrm>
              <a:off x="1111" y="3430"/>
              <a:ext cx="182" cy="90"/>
              <a:chOff x="2381" y="2024"/>
              <a:chExt cx="271" cy="136"/>
            </a:xfrm>
          </p:grpSpPr>
          <p:sp>
            <p:nvSpPr>
              <p:cNvPr id="23768"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9"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0"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1"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72"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2" name="Group 180"/>
            <p:cNvGrpSpPr>
              <a:grpSpLocks/>
            </p:cNvGrpSpPr>
            <p:nvPr/>
          </p:nvGrpSpPr>
          <p:grpSpPr bwMode="auto">
            <a:xfrm>
              <a:off x="1837" y="3430"/>
              <a:ext cx="182" cy="90"/>
              <a:chOff x="2381" y="2024"/>
              <a:chExt cx="271" cy="136"/>
            </a:xfrm>
          </p:grpSpPr>
          <p:sp>
            <p:nvSpPr>
              <p:cNvPr id="23763"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4"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5"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6"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7"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3" name="Group 186"/>
            <p:cNvGrpSpPr>
              <a:grpSpLocks/>
            </p:cNvGrpSpPr>
            <p:nvPr/>
          </p:nvGrpSpPr>
          <p:grpSpPr bwMode="auto">
            <a:xfrm>
              <a:off x="1474" y="3430"/>
              <a:ext cx="182" cy="90"/>
              <a:chOff x="2381" y="2024"/>
              <a:chExt cx="271" cy="136"/>
            </a:xfrm>
          </p:grpSpPr>
          <p:sp>
            <p:nvSpPr>
              <p:cNvPr id="23758"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9"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0"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1"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62"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4" name="Group 192"/>
            <p:cNvGrpSpPr>
              <a:grpSpLocks/>
            </p:cNvGrpSpPr>
            <p:nvPr/>
          </p:nvGrpSpPr>
          <p:grpSpPr bwMode="auto">
            <a:xfrm>
              <a:off x="1655" y="3430"/>
              <a:ext cx="182" cy="90"/>
              <a:chOff x="2381" y="2024"/>
              <a:chExt cx="271" cy="136"/>
            </a:xfrm>
          </p:grpSpPr>
          <p:sp>
            <p:nvSpPr>
              <p:cNvPr id="23753"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4"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5"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6"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7"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5" name="Group 198"/>
            <p:cNvGrpSpPr>
              <a:grpSpLocks/>
            </p:cNvGrpSpPr>
            <p:nvPr/>
          </p:nvGrpSpPr>
          <p:grpSpPr bwMode="auto">
            <a:xfrm>
              <a:off x="1292" y="3430"/>
              <a:ext cx="182" cy="90"/>
              <a:chOff x="2381" y="2024"/>
              <a:chExt cx="271" cy="136"/>
            </a:xfrm>
          </p:grpSpPr>
          <p:sp>
            <p:nvSpPr>
              <p:cNvPr id="23748"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9"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0"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1"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52"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6" name="Group 204"/>
            <p:cNvGrpSpPr>
              <a:grpSpLocks/>
            </p:cNvGrpSpPr>
            <p:nvPr/>
          </p:nvGrpSpPr>
          <p:grpSpPr bwMode="auto">
            <a:xfrm>
              <a:off x="2880" y="3430"/>
              <a:ext cx="182" cy="90"/>
              <a:chOff x="2381" y="2024"/>
              <a:chExt cx="271" cy="136"/>
            </a:xfrm>
          </p:grpSpPr>
          <p:sp>
            <p:nvSpPr>
              <p:cNvPr id="23743"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4"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5"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6"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7"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7" name="Group 210"/>
            <p:cNvGrpSpPr>
              <a:grpSpLocks/>
            </p:cNvGrpSpPr>
            <p:nvPr/>
          </p:nvGrpSpPr>
          <p:grpSpPr bwMode="auto">
            <a:xfrm>
              <a:off x="2699" y="3430"/>
              <a:ext cx="182" cy="90"/>
              <a:chOff x="2381" y="2024"/>
              <a:chExt cx="271" cy="136"/>
            </a:xfrm>
          </p:grpSpPr>
          <p:sp>
            <p:nvSpPr>
              <p:cNvPr id="23738"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9"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0"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1"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42"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8" name="Group 216"/>
            <p:cNvGrpSpPr>
              <a:grpSpLocks/>
            </p:cNvGrpSpPr>
            <p:nvPr/>
          </p:nvGrpSpPr>
          <p:grpSpPr bwMode="auto">
            <a:xfrm>
              <a:off x="2562" y="3430"/>
              <a:ext cx="182" cy="90"/>
              <a:chOff x="2381" y="2024"/>
              <a:chExt cx="271" cy="136"/>
            </a:xfrm>
          </p:grpSpPr>
          <p:sp>
            <p:nvSpPr>
              <p:cNvPr id="23733"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4"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5"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6"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7"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49" name="Group 222"/>
            <p:cNvGrpSpPr>
              <a:grpSpLocks/>
            </p:cNvGrpSpPr>
            <p:nvPr/>
          </p:nvGrpSpPr>
          <p:grpSpPr bwMode="auto">
            <a:xfrm>
              <a:off x="2381" y="3430"/>
              <a:ext cx="182" cy="90"/>
              <a:chOff x="2381" y="2024"/>
              <a:chExt cx="271" cy="136"/>
            </a:xfrm>
          </p:grpSpPr>
          <p:sp>
            <p:nvSpPr>
              <p:cNvPr id="23728"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9"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0"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1"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32"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0" name="Group 228"/>
            <p:cNvGrpSpPr>
              <a:grpSpLocks/>
            </p:cNvGrpSpPr>
            <p:nvPr/>
          </p:nvGrpSpPr>
          <p:grpSpPr bwMode="auto">
            <a:xfrm>
              <a:off x="2200" y="3430"/>
              <a:ext cx="182" cy="90"/>
              <a:chOff x="2381" y="2024"/>
              <a:chExt cx="271" cy="136"/>
            </a:xfrm>
          </p:grpSpPr>
          <p:sp>
            <p:nvSpPr>
              <p:cNvPr id="23723"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4"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5"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6"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7"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1" name="Group 234"/>
            <p:cNvGrpSpPr>
              <a:grpSpLocks/>
            </p:cNvGrpSpPr>
            <p:nvPr/>
          </p:nvGrpSpPr>
          <p:grpSpPr bwMode="auto">
            <a:xfrm>
              <a:off x="2018" y="3430"/>
              <a:ext cx="182" cy="90"/>
              <a:chOff x="2381" y="2024"/>
              <a:chExt cx="271" cy="136"/>
            </a:xfrm>
          </p:grpSpPr>
          <p:sp>
            <p:nvSpPr>
              <p:cNvPr id="23718"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9"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0"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1"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22"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2" name="Group 240"/>
            <p:cNvGrpSpPr>
              <a:grpSpLocks/>
            </p:cNvGrpSpPr>
            <p:nvPr/>
          </p:nvGrpSpPr>
          <p:grpSpPr bwMode="auto">
            <a:xfrm>
              <a:off x="3924" y="3430"/>
              <a:ext cx="182" cy="90"/>
              <a:chOff x="2381" y="2024"/>
              <a:chExt cx="271" cy="136"/>
            </a:xfrm>
          </p:grpSpPr>
          <p:sp>
            <p:nvSpPr>
              <p:cNvPr id="23713"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4"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5"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6"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7"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3" name="Group 246"/>
            <p:cNvGrpSpPr>
              <a:grpSpLocks/>
            </p:cNvGrpSpPr>
            <p:nvPr/>
          </p:nvGrpSpPr>
          <p:grpSpPr bwMode="auto">
            <a:xfrm>
              <a:off x="3743" y="3430"/>
              <a:ext cx="182" cy="90"/>
              <a:chOff x="2381" y="2024"/>
              <a:chExt cx="271" cy="136"/>
            </a:xfrm>
          </p:grpSpPr>
          <p:sp>
            <p:nvSpPr>
              <p:cNvPr id="23708"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9"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0"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1"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12"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4" name="Group 252"/>
            <p:cNvGrpSpPr>
              <a:grpSpLocks/>
            </p:cNvGrpSpPr>
            <p:nvPr/>
          </p:nvGrpSpPr>
          <p:grpSpPr bwMode="auto">
            <a:xfrm>
              <a:off x="3606" y="3430"/>
              <a:ext cx="182" cy="90"/>
              <a:chOff x="2381" y="2024"/>
              <a:chExt cx="271" cy="136"/>
            </a:xfrm>
          </p:grpSpPr>
          <p:sp>
            <p:nvSpPr>
              <p:cNvPr id="23703"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4"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5"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6"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7"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5" name="Group 258"/>
            <p:cNvGrpSpPr>
              <a:grpSpLocks/>
            </p:cNvGrpSpPr>
            <p:nvPr/>
          </p:nvGrpSpPr>
          <p:grpSpPr bwMode="auto">
            <a:xfrm>
              <a:off x="3425" y="3430"/>
              <a:ext cx="182" cy="90"/>
              <a:chOff x="2381" y="2024"/>
              <a:chExt cx="271" cy="136"/>
            </a:xfrm>
          </p:grpSpPr>
          <p:sp>
            <p:nvSpPr>
              <p:cNvPr id="23698"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9"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0"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1"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702"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6" name="Group 264"/>
            <p:cNvGrpSpPr>
              <a:grpSpLocks/>
            </p:cNvGrpSpPr>
            <p:nvPr/>
          </p:nvGrpSpPr>
          <p:grpSpPr bwMode="auto">
            <a:xfrm>
              <a:off x="3244" y="3430"/>
              <a:ext cx="182" cy="90"/>
              <a:chOff x="2381" y="2024"/>
              <a:chExt cx="271" cy="136"/>
            </a:xfrm>
          </p:grpSpPr>
          <p:sp>
            <p:nvSpPr>
              <p:cNvPr id="23693"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4"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5"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6"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7"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7" name="Group 270"/>
            <p:cNvGrpSpPr>
              <a:grpSpLocks/>
            </p:cNvGrpSpPr>
            <p:nvPr/>
          </p:nvGrpSpPr>
          <p:grpSpPr bwMode="auto">
            <a:xfrm>
              <a:off x="3062" y="3430"/>
              <a:ext cx="182" cy="90"/>
              <a:chOff x="2381" y="2024"/>
              <a:chExt cx="271" cy="136"/>
            </a:xfrm>
          </p:grpSpPr>
          <p:sp>
            <p:nvSpPr>
              <p:cNvPr id="23688"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9"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0"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1"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92"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8" name="Group 282"/>
            <p:cNvGrpSpPr>
              <a:grpSpLocks/>
            </p:cNvGrpSpPr>
            <p:nvPr/>
          </p:nvGrpSpPr>
          <p:grpSpPr bwMode="auto">
            <a:xfrm>
              <a:off x="4741" y="3430"/>
              <a:ext cx="182" cy="90"/>
              <a:chOff x="2381" y="2024"/>
              <a:chExt cx="271" cy="136"/>
            </a:xfrm>
          </p:grpSpPr>
          <p:sp>
            <p:nvSpPr>
              <p:cNvPr id="23683"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4"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5"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6"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7"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59" name="Group 288"/>
            <p:cNvGrpSpPr>
              <a:grpSpLocks/>
            </p:cNvGrpSpPr>
            <p:nvPr/>
          </p:nvGrpSpPr>
          <p:grpSpPr bwMode="auto">
            <a:xfrm>
              <a:off x="4604" y="3430"/>
              <a:ext cx="182" cy="90"/>
              <a:chOff x="2381" y="2024"/>
              <a:chExt cx="271" cy="136"/>
            </a:xfrm>
          </p:grpSpPr>
          <p:sp>
            <p:nvSpPr>
              <p:cNvPr id="23678"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9"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0"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1"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82"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60" name="Group 294"/>
            <p:cNvGrpSpPr>
              <a:grpSpLocks/>
            </p:cNvGrpSpPr>
            <p:nvPr/>
          </p:nvGrpSpPr>
          <p:grpSpPr bwMode="auto">
            <a:xfrm>
              <a:off x="4423" y="3430"/>
              <a:ext cx="182" cy="90"/>
              <a:chOff x="2381" y="2024"/>
              <a:chExt cx="271" cy="136"/>
            </a:xfrm>
          </p:grpSpPr>
          <p:sp>
            <p:nvSpPr>
              <p:cNvPr id="23673"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4"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5"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6"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7"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61" name="Group 300"/>
            <p:cNvGrpSpPr>
              <a:grpSpLocks/>
            </p:cNvGrpSpPr>
            <p:nvPr/>
          </p:nvGrpSpPr>
          <p:grpSpPr bwMode="auto">
            <a:xfrm>
              <a:off x="4242" y="3430"/>
              <a:ext cx="182" cy="90"/>
              <a:chOff x="2381" y="2024"/>
              <a:chExt cx="271" cy="136"/>
            </a:xfrm>
          </p:grpSpPr>
          <p:sp>
            <p:nvSpPr>
              <p:cNvPr id="23668"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9"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0"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1"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72"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662" name="Group 306"/>
            <p:cNvGrpSpPr>
              <a:grpSpLocks/>
            </p:cNvGrpSpPr>
            <p:nvPr/>
          </p:nvGrpSpPr>
          <p:grpSpPr bwMode="auto">
            <a:xfrm>
              <a:off x="4060" y="3430"/>
              <a:ext cx="182" cy="90"/>
              <a:chOff x="2381" y="2024"/>
              <a:chExt cx="271" cy="136"/>
            </a:xfrm>
          </p:grpSpPr>
          <p:sp>
            <p:nvSpPr>
              <p:cNvPr id="23663"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4"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5"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6"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67"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sp>
        <p:nvSpPr>
          <p:cNvPr id="23585" name="Oval 173"/>
          <p:cNvSpPr>
            <a:spLocks noChangeArrowheads="1"/>
          </p:cNvSpPr>
          <p:nvPr/>
        </p:nvSpPr>
        <p:spPr bwMode="auto">
          <a:xfrm>
            <a:off x="1979613" y="3789363"/>
            <a:ext cx="431800" cy="431800"/>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3586" name="Group 342"/>
          <p:cNvGrpSpPr>
            <a:grpSpLocks/>
          </p:cNvGrpSpPr>
          <p:nvPr/>
        </p:nvGrpSpPr>
        <p:grpSpPr bwMode="auto">
          <a:xfrm>
            <a:off x="1547813" y="5013325"/>
            <a:ext cx="360362" cy="431800"/>
            <a:chOff x="975" y="3158"/>
            <a:chExt cx="227" cy="272"/>
          </a:xfrm>
        </p:grpSpPr>
        <p:sp>
          <p:nvSpPr>
            <p:cNvPr id="23631"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2"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3"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4"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5"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6"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7"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8"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9"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3587" name="Oval 330"/>
          <p:cNvSpPr>
            <a:spLocks noChangeArrowheads="1"/>
          </p:cNvSpPr>
          <p:nvPr/>
        </p:nvSpPr>
        <p:spPr bwMode="auto">
          <a:xfrm>
            <a:off x="1476375" y="4797425"/>
            <a:ext cx="287338" cy="287338"/>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nvGrpSpPr>
          <p:cNvPr id="23588" name="Group 343"/>
          <p:cNvGrpSpPr>
            <a:grpSpLocks/>
          </p:cNvGrpSpPr>
          <p:nvPr/>
        </p:nvGrpSpPr>
        <p:grpSpPr bwMode="auto">
          <a:xfrm>
            <a:off x="1619250" y="4149725"/>
            <a:ext cx="719138" cy="935038"/>
            <a:chOff x="975" y="2614"/>
            <a:chExt cx="453" cy="589"/>
          </a:xfrm>
        </p:grpSpPr>
        <p:sp>
          <p:nvSpPr>
            <p:cNvPr id="23622"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3"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4"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5"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6"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7"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8"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9"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30"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589" name="Group 348"/>
          <p:cNvGrpSpPr>
            <a:grpSpLocks/>
          </p:cNvGrpSpPr>
          <p:nvPr/>
        </p:nvGrpSpPr>
        <p:grpSpPr bwMode="auto">
          <a:xfrm>
            <a:off x="2268538" y="4149725"/>
            <a:ext cx="431800" cy="215900"/>
            <a:chOff x="1429" y="2614"/>
            <a:chExt cx="272" cy="136"/>
          </a:xfrm>
        </p:grpSpPr>
        <p:sp>
          <p:nvSpPr>
            <p:cNvPr id="23620"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21"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grpSp>
        <p:nvGrpSpPr>
          <p:cNvPr id="23590" name="Group 349"/>
          <p:cNvGrpSpPr>
            <a:grpSpLocks/>
          </p:cNvGrpSpPr>
          <p:nvPr/>
        </p:nvGrpSpPr>
        <p:grpSpPr bwMode="auto">
          <a:xfrm>
            <a:off x="2700338" y="4221163"/>
            <a:ext cx="1079500" cy="1079500"/>
            <a:chOff x="1701" y="2659"/>
            <a:chExt cx="680" cy="680"/>
          </a:xfrm>
        </p:grpSpPr>
        <p:sp>
          <p:nvSpPr>
            <p:cNvPr id="23613"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4"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5"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6"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7"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8"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619"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grpSp>
      <p:sp>
        <p:nvSpPr>
          <p:cNvPr id="23591" name="Oval 346"/>
          <p:cNvSpPr>
            <a:spLocks noChangeArrowheads="1"/>
          </p:cNvSpPr>
          <p:nvPr/>
        </p:nvSpPr>
        <p:spPr bwMode="auto">
          <a:xfrm rot="-473338">
            <a:off x="2195513" y="3357563"/>
            <a:ext cx="504825" cy="504825"/>
          </a:xfrm>
          <a:prstGeom prst="ellipse">
            <a:avLst/>
          </a:prstGeom>
          <a:solidFill>
            <a:srgbClr val="0033CC"/>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592" name="Oval 351"/>
          <p:cNvSpPr>
            <a:spLocks noChangeArrowheads="1"/>
          </p:cNvSpPr>
          <p:nvPr/>
        </p:nvSpPr>
        <p:spPr bwMode="auto">
          <a:xfrm rot="218809">
            <a:off x="2459038" y="2901950"/>
            <a:ext cx="503237" cy="504825"/>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593" name="Oval 354"/>
          <p:cNvSpPr>
            <a:spLocks noChangeArrowheads="1"/>
          </p:cNvSpPr>
          <p:nvPr/>
        </p:nvSpPr>
        <p:spPr bwMode="auto">
          <a:xfrm rot="218809">
            <a:off x="2771775" y="2492375"/>
            <a:ext cx="503238" cy="503238"/>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594" name="Oval 355"/>
          <p:cNvSpPr>
            <a:spLocks noChangeArrowheads="1"/>
          </p:cNvSpPr>
          <p:nvPr/>
        </p:nvSpPr>
        <p:spPr bwMode="auto">
          <a:xfrm rot="218809">
            <a:off x="3132138" y="2060575"/>
            <a:ext cx="574675" cy="576263"/>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3595" name="Oval 356"/>
          <p:cNvSpPr>
            <a:spLocks noChangeArrowheads="1"/>
          </p:cNvSpPr>
          <p:nvPr/>
        </p:nvSpPr>
        <p:spPr bwMode="auto">
          <a:xfrm>
            <a:off x="3563938" y="1484313"/>
            <a:ext cx="792162" cy="793750"/>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2" name="AutoShape 588"/>
          <p:cNvSpPr>
            <a:spLocks noChangeArrowheads="1"/>
          </p:cNvSpPr>
          <p:nvPr/>
        </p:nvSpPr>
        <p:spPr bwMode="auto">
          <a:xfrm>
            <a:off x="4500563" y="1412875"/>
            <a:ext cx="215900" cy="865188"/>
          </a:xfrm>
          <a:prstGeom prst="moon">
            <a:avLst>
              <a:gd name="adj" fmla="val 50000"/>
            </a:avLst>
          </a:prstGeom>
          <a:solidFill>
            <a:srgbClr val="FF3399"/>
          </a:solidFill>
          <a:ln>
            <a:noFill/>
          </a:ln>
          <a:effectLst>
            <a:prstShdw prst="shdw17" dist="17961" dir="2700000">
              <a:srgbClr val="991F5C"/>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eaLnBrk="1" hangingPunct="1">
              <a:spcBef>
                <a:spcPct val="0"/>
              </a:spcBef>
              <a:buClrTx/>
              <a:buFontTx/>
              <a:buNone/>
            </a:pPr>
            <a:endParaRPr lang="en-US" altLang="fr-FR" sz="1800">
              <a:solidFill>
                <a:schemeClr val="tx1"/>
              </a:solidFill>
              <a:latin typeface="Arial" pitchFamily="34" charset="0"/>
            </a:endParaRPr>
          </a:p>
        </p:txBody>
      </p:sp>
      <p:sp>
        <p:nvSpPr>
          <p:cNvPr id="34860" name="Oval 356"/>
          <p:cNvSpPr>
            <a:spLocks noChangeArrowheads="1"/>
          </p:cNvSpPr>
          <p:nvPr/>
        </p:nvSpPr>
        <p:spPr bwMode="auto">
          <a:xfrm>
            <a:off x="5219700" y="1700213"/>
            <a:ext cx="647700" cy="433387"/>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4861" name="Oval 356"/>
          <p:cNvSpPr>
            <a:spLocks noChangeArrowheads="1"/>
          </p:cNvSpPr>
          <p:nvPr/>
        </p:nvSpPr>
        <p:spPr bwMode="auto">
          <a:xfrm>
            <a:off x="6011863" y="1557338"/>
            <a:ext cx="863600" cy="649287"/>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4862" name="Oval 356"/>
          <p:cNvSpPr>
            <a:spLocks noChangeArrowheads="1"/>
          </p:cNvSpPr>
          <p:nvPr/>
        </p:nvSpPr>
        <p:spPr bwMode="auto">
          <a:xfrm>
            <a:off x="7019925" y="1557338"/>
            <a:ext cx="863600" cy="649287"/>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4863" name="Oval 356"/>
          <p:cNvSpPr>
            <a:spLocks noChangeArrowheads="1"/>
          </p:cNvSpPr>
          <p:nvPr/>
        </p:nvSpPr>
        <p:spPr bwMode="auto">
          <a:xfrm>
            <a:off x="7956550" y="1557338"/>
            <a:ext cx="863600" cy="649287"/>
          </a:xfrm>
          <a:prstGeom prst="ellipse">
            <a:avLst/>
          </a:prstGeom>
          <a:solidFill>
            <a:srgbClr val="FFFF00"/>
          </a:solidFill>
          <a:ln w="9525">
            <a:solidFill>
              <a:schemeClr val="tx1"/>
            </a:solidFill>
            <a:round/>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pitchFamily="34" charset="0"/>
              </a:defRPr>
            </a:lvl4pPr>
            <a:lvl5pPr marL="2057400" indent="-228600">
              <a:spcBef>
                <a:spcPct val="20000"/>
              </a:spcBef>
              <a:buClr>
                <a:schemeClr val="bg1"/>
              </a:buClr>
              <a:buChar char="»"/>
              <a:defRPr sz="2000">
                <a:solidFill>
                  <a:schemeClr val="bg1"/>
                </a:solidFill>
                <a:latin typeface="Arial"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pitchFamily="34" charset="0"/>
              </a:defRPr>
            </a:lvl9pPr>
          </a:lstStyle>
          <a:p>
            <a:pPr algn="ctr" eaLnBrk="1" hangingPunct="1">
              <a:spcBef>
                <a:spcPct val="0"/>
              </a:spcBef>
              <a:buClrTx/>
              <a:buFontTx/>
              <a:buNone/>
            </a:pPr>
            <a:endParaRPr lang="en-US" altLang="fr-FR" sz="1800">
              <a:solidFill>
                <a:schemeClr val="tx1"/>
              </a:solidFill>
              <a:latin typeface="Arial" pitchFamily="34" charset="0"/>
            </a:endParaRPr>
          </a:p>
        </p:txBody>
      </p:sp>
      <p:sp>
        <p:nvSpPr>
          <p:cNvPr id="34864" name="Freeform 20"/>
          <p:cNvSpPr>
            <a:spLocks/>
          </p:cNvSpPr>
          <p:nvPr/>
        </p:nvSpPr>
        <p:spPr bwMode="auto">
          <a:xfrm>
            <a:off x="5867400" y="3860800"/>
            <a:ext cx="1368425" cy="876300"/>
          </a:xfrm>
          <a:custGeom>
            <a:avLst/>
            <a:gdLst>
              <a:gd name="T0" fmla="*/ 2147483647 w 578"/>
              <a:gd name="T1" fmla="*/ 2147483647 h 415"/>
              <a:gd name="T2" fmla="*/ 2147483647 w 578"/>
              <a:gd name="T3" fmla="*/ 2147483647 h 415"/>
              <a:gd name="T4" fmla="*/ 2147483647 w 578"/>
              <a:gd name="T5" fmla="*/ 2147483647 h 415"/>
              <a:gd name="T6" fmla="*/ 2147483647 w 578"/>
              <a:gd name="T7" fmla="*/ 2147483647 h 415"/>
              <a:gd name="T8" fmla="*/ 2147483647 w 578"/>
              <a:gd name="T9" fmla="*/ 2147483647 h 415"/>
              <a:gd name="T10" fmla="*/ 2147483647 w 578"/>
              <a:gd name="T11" fmla="*/ 2147483647 h 415"/>
              <a:gd name="T12" fmla="*/ 2147483647 w 578"/>
              <a:gd name="T13" fmla="*/ 2147483647 h 415"/>
              <a:gd name="T14" fmla="*/ 2147483647 w 578"/>
              <a:gd name="T15" fmla="*/ 2147483647 h 415"/>
              <a:gd name="T16" fmla="*/ 2147483647 w 578"/>
              <a:gd name="T17" fmla="*/ 2147483647 h 415"/>
              <a:gd name="T18" fmla="*/ 2147483647 w 578"/>
              <a:gd name="T19" fmla="*/ 2147483647 h 415"/>
              <a:gd name="T20" fmla="*/ 2147483647 w 578"/>
              <a:gd name="T21" fmla="*/ 2147483647 h 415"/>
              <a:gd name="T22" fmla="*/ 2147483647 w 578"/>
              <a:gd name="T23" fmla="*/ 2147483647 h 415"/>
              <a:gd name="T24" fmla="*/ 2147483647 w 578"/>
              <a:gd name="T25" fmla="*/ 2147483647 h 415"/>
              <a:gd name="T26" fmla="*/ 2147483647 w 578"/>
              <a:gd name="T27" fmla="*/ 2147483647 h 415"/>
              <a:gd name="T28" fmla="*/ 2147483647 w 578"/>
              <a:gd name="T29" fmla="*/ 2147483647 h 4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8"/>
              <a:gd name="T46" fmla="*/ 0 h 415"/>
              <a:gd name="T47" fmla="*/ 578 w 578"/>
              <a:gd name="T48" fmla="*/ 415 h 4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8" h="415">
                <a:moveTo>
                  <a:pt x="386" y="25"/>
                </a:moveTo>
                <a:cubicBezTo>
                  <a:pt x="298" y="28"/>
                  <a:pt x="167" y="0"/>
                  <a:pt x="82" y="57"/>
                </a:cubicBezTo>
                <a:cubicBezTo>
                  <a:pt x="27" y="139"/>
                  <a:pt x="0" y="285"/>
                  <a:pt x="90" y="345"/>
                </a:cubicBezTo>
                <a:cubicBezTo>
                  <a:pt x="118" y="388"/>
                  <a:pt x="163" y="386"/>
                  <a:pt x="210" y="393"/>
                </a:cubicBezTo>
                <a:cubicBezTo>
                  <a:pt x="266" y="412"/>
                  <a:pt x="267" y="415"/>
                  <a:pt x="362" y="393"/>
                </a:cubicBezTo>
                <a:cubicBezTo>
                  <a:pt x="367" y="392"/>
                  <a:pt x="374" y="348"/>
                  <a:pt x="378" y="329"/>
                </a:cubicBezTo>
                <a:cubicBezTo>
                  <a:pt x="373" y="253"/>
                  <a:pt x="397" y="192"/>
                  <a:pt x="322" y="217"/>
                </a:cubicBezTo>
                <a:cubicBezTo>
                  <a:pt x="309" y="257"/>
                  <a:pt x="308" y="283"/>
                  <a:pt x="266" y="297"/>
                </a:cubicBezTo>
                <a:cubicBezTo>
                  <a:pt x="214" y="291"/>
                  <a:pt x="186" y="298"/>
                  <a:pt x="170" y="249"/>
                </a:cubicBezTo>
                <a:cubicBezTo>
                  <a:pt x="183" y="122"/>
                  <a:pt x="171" y="143"/>
                  <a:pt x="314" y="153"/>
                </a:cubicBezTo>
                <a:cubicBezTo>
                  <a:pt x="364" y="170"/>
                  <a:pt x="414" y="188"/>
                  <a:pt x="466" y="201"/>
                </a:cubicBezTo>
                <a:cubicBezTo>
                  <a:pt x="532" y="245"/>
                  <a:pt x="495" y="235"/>
                  <a:pt x="578" y="225"/>
                </a:cubicBezTo>
                <a:cubicBezTo>
                  <a:pt x="575" y="169"/>
                  <a:pt x="577" y="113"/>
                  <a:pt x="570" y="57"/>
                </a:cubicBezTo>
                <a:cubicBezTo>
                  <a:pt x="567" y="32"/>
                  <a:pt x="506" y="17"/>
                  <a:pt x="506" y="17"/>
                </a:cubicBezTo>
                <a:cubicBezTo>
                  <a:pt x="343" y="26"/>
                  <a:pt x="303" y="25"/>
                  <a:pt x="386" y="25"/>
                </a:cubicBezTo>
                <a:close/>
              </a:path>
            </a:pathLst>
          </a:custGeom>
          <a:solidFill>
            <a:srgbClr val="CC0000"/>
          </a:solidFill>
          <a:ln w="9525">
            <a:solidFill>
              <a:schemeClr val="tx1"/>
            </a:solidFill>
            <a:round/>
            <a:headEnd/>
            <a:tailEnd/>
          </a:ln>
        </p:spPr>
        <p:txBody>
          <a:bodyPr/>
          <a:lstStyle/>
          <a:p>
            <a:endParaRPr lang="fr-BE"/>
          </a:p>
        </p:txBody>
      </p:sp>
      <p:sp>
        <p:nvSpPr>
          <p:cNvPr id="34865" name="Line 596"/>
          <p:cNvSpPr>
            <a:spLocks noChangeShapeType="1"/>
          </p:cNvSpPr>
          <p:nvPr/>
        </p:nvSpPr>
        <p:spPr bwMode="auto">
          <a:xfrm flipV="1">
            <a:off x="6516688" y="3284538"/>
            <a:ext cx="0" cy="576262"/>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4866" name="Text Box 597"/>
          <p:cNvSpPr txBox="1">
            <a:spLocks noChangeArrowheads="1"/>
          </p:cNvSpPr>
          <p:nvPr/>
        </p:nvSpPr>
        <p:spPr bwMode="auto">
          <a:xfrm>
            <a:off x="6156325" y="2852738"/>
            <a:ext cx="703263"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smtClean="0">
                <a:latin typeface="+mn-lt"/>
              </a:rPr>
              <a:t>PGF</a:t>
            </a:r>
            <a:endParaRPr lang="fr-FR" sz="2400" smtClean="0">
              <a:latin typeface="+mn-lt"/>
            </a:endParaRPr>
          </a:p>
        </p:txBody>
      </p:sp>
      <p:sp>
        <p:nvSpPr>
          <p:cNvPr id="34868" name="Freeform 20"/>
          <p:cNvSpPr>
            <a:spLocks/>
          </p:cNvSpPr>
          <p:nvPr/>
        </p:nvSpPr>
        <p:spPr bwMode="auto">
          <a:xfrm>
            <a:off x="7740650" y="3213100"/>
            <a:ext cx="1008063" cy="731838"/>
          </a:xfrm>
          <a:custGeom>
            <a:avLst/>
            <a:gdLst>
              <a:gd name="T0" fmla="*/ 2147483647 w 578"/>
              <a:gd name="T1" fmla="*/ 2147483647 h 415"/>
              <a:gd name="T2" fmla="*/ 2147483647 w 578"/>
              <a:gd name="T3" fmla="*/ 2147483647 h 415"/>
              <a:gd name="T4" fmla="*/ 2147483647 w 578"/>
              <a:gd name="T5" fmla="*/ 2147483647 h 415"/>
              <a:gd name="T6" fmla="*/ 2147483647 w 578"/>
              <a:gd name="T7" fmla="*/ 2147483647 h 415"/>
              <a:gd name="T8" fmla="*/ 2147483647 w 578"/>
              <a:gd name="T9" fmla="*/ 2147483647 h 415"/>
              <a:gd name="T10" fmla="*/ 2147483647 w 578"/>
              <a:gd name="T11" fmla="*/ 2147483647 h 415"/>
              <a:gd name="T12" fmla="*/ 2147483647 w 578"/>
              <a:gd name="T13" fmla="*/ 2147483647 h 415"/>
              <a:gd name="T14" fmla="*/ 2147483647 w 578"/>
              <a:gd name="T15" fmla="*/ 2147483647 h 415"/>
              <a:gd name="T16" fmla="*/ 2147483647 w 578"/>
              <a:gd name="T17" fmla="*/ 2147483647 h 415"/>
              <a:gd name="T18" fmla="*/ 2147483647 w 578"/>
              <a:gd name="T19" fmla="*/ 2147483647 h 415"/>
              <a:gd name="T20" fmla="*/ 2147483647 w 578"/>
              <a:gd name="T21" fmla="*/ 2147483647 h 415"/>
              <a:gd name="T22" fmla="*/ 2147483647 w 578"/>
              <a:gd name="T23" fmla="*/ 2147483647 h 415"/>
              <a:gd name="T24" fmla="*/ 2147483647 w 578"/>
              <a:gd name="T25" fmla="*/ 2147483647 h 415"/>
              <a:gd name="T26" fmla="*/ 2147483647 w 578"/>
              <a:gd name="T27" fmla="*/ 2147483647 h 415"/>
              <a:gd name="T28" fmla="*/ 2147483647 w 578"/>
              <a:gd name="T29" fmla="*/ 2147483647 h 4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8"/>
              <a:gd name="T46" fmla="*/ 0 h 415"/>
              <a:gd name="T47" fmla="*/ 578 w 578"/>
              <a:gd name="T48" fmla="*/ 415 h 4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8" h="415">
                <a:moveTo>
                  <a:pt x="386" y="25"/>
                </a:moveTo>
                <a:cubicBezTo>
                  <a:pt x="298" y="28"/>
                  <a:pt x="167" y="0"/>
                  <a:pt x="82" y="57"/>
                </a:cubicBezTo>
                <a:cubicBezTo>
                  <a:pt x="27" y="139"/>
                  <a:pt x="0" y="285"/>
                  <a:pt x="90" y="345"/>
                </a:cubicBezTo>
                <a:cubicBezTo>
                  <a:pt x="118" y="388"/>
                  <a:pt x="163" y="386"/>
                  <a:pt x="210" y="393"/>
                </a:cubicBezTo>
                <a:cubicBezTo>
                  <a:pt x="266" y="412"/>
                  <a:pt x="267" y="415"/>
                  <a:pt x="362" y="393"/>
                </a:cubicBezTo>
                <a:cubicBezTo>
                  <a:pt x="367" y="392"/>
                  <a:pt x="374" y="348"/>
                  <a:pt x="378" y="329"/>
                </a:cubicBezTo>
                <a:cubicBezTo>
                  <a:pt x="373" y="253"/>
                  <a:pt x="397" y="192"/>
                  <a:pt x="322" y="217"/>
                </a:cubicBezTo>
                <a:cubicBezTo>
                  <a:pt x="309" y="257"/>
                  <a:pt x="308" y="283"/>
                  <a:pt x="266" y="297"/>
                </a:cubicBezTo>
                <a:cubicBezTo>
                  <a:pt x="214" y="291"/>
                  <a:pt x="186" y="298"/>
                  <a:pt x="170" y="249"/>
                </a:cubicBezTo>
                <a:cubicBezTo>
                  <a:pt x="183" y="122"/>
                  <a:pt x="171" y="143"/>
                  <a:pt x="314" y="153"/>
                </a:cubicBezTo>
                <a:cubicBezTo>
                  <a:pt x="364" y="170"/>
                  <a:pt x="414" y="188"/>
                  <a:pt x="466" y="201"/>
                </a:cubicBezTo>
                <a:cubicBezTo>
                  <a:pt x="532" y="245"/>
                  <a:pt x="495" y="235"/>
                  <a:pt x="578" y="225"/>
                </a:cubicBezTo>
                <a:cubicBezTo>
                  <a:pt x="575" y="169"/>
                  <a:pt x="577" y="113"/>
                  <a:pt x="570" y="57"/>
                </a:cubicBezTo>
                <a:cubicBezTo>
                  <a:pt x="567" y="32"/>
                  <a:pt x="506" y="17"/>
                  <a:pt x="506" y="17"/>
                </a:cubicBezTo>
                <a:cubicBezTo>
                  <a:pt x="343" y="26"/>
                  <a:pt x="303" y="25"/>
                  <a:pt x="386" y="25"/>
                </a:cubicBezTo>
                <a:close/>
              </a:path>
            </a:pathLst>
          </a:custGeom>
          <a:solidFill>
            <a:srgbClr val="008000"/>
          </a:solidFill>
          <a:ln w="9525">
            <a:solidFill>
              <a:schemeClr val="tx1"/>
            </a:solidFill>
            <a:round/>
            <a:headEnd/>
            <a:tailEnd/>
          </a:ln>
        </p:spPr>
        <p:txBody>
          <a:bodyPr/>
          <a:lstStyle/>
          <a:p>
            <a:endParaRPr lang="fr-BE"/>
          </a:p>
        </p:txBody>
      </p:sp>
      <p:sp>
        <p:nvSpPr>
          <p:cNvPr id="34869" name="Text Box 600"/>
          <p:cNvSpPr txBox="1">
            <a:spLocks noChangeArrowheads="1"/>
          </p:cNvSpPr>
          <p:nvPr/>
        </p:nvSpPr>
        <p:spPr bwMode="auto">
          <a:xfrm>
            <a:off x="7812088" y="2708275"/>
            <a:ext cx="1391599" cy="4616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3200">
                <a:solidFill>
                  <a:schemeClr val="tx1"/>
                </a:solidFill>
                <a:latin typeface="Vrinda" pitchFamily="34" charset="0"/>
              </a:defRPr>
            </a:lvl1pPr>
            <a:lvl2pPr marL="742950" indent="-285750">
              <a:defRPr sz="3200">
                <a:solidFill>
                  <a:schemeClr val="tx1"/>
                </a:solidFill>
                <a:latin typeface="Vrinda" pitchFamily="34" charset="0"/>
              </a:defRPr>
            </a:lvl2pPr>
            <a:lvl3pPr marL="1143000" indent="-228600">
              <a:defRPr sz="3200">
                <a:solidFill>
                  <a:schemeClr val="tx1"/>
                </a:solidFill>
                <a:latin typeface="Vrinda" pitchFamily="34" charset="0"/>
              </a:defRPr>
            </a:lvl3pPr>
            <a:lvl4pPr marL="1600200" indent="-228600">
              <a:defRPr sz="3200">
                <a:solidFill>
                  <a:schemeClr val="tx1"/>
                </a:solidFill>
                <a:latin typeface="Vrinda" pitchFamily="34" charset="0"/>
              </a:defRPr>
            </a:lvl4pPr>
            <a:lvl5pPr marL="2057400" indent="-228600">
              <a:defRPr sz="3200">
                <a:solidFill>
                  <a:schemeClr val="tx1"/>
                </a:solidFill>
                <a:latin typeface="Vrinda" pitchFamily="34" charset="0"/>
              </a:defRPr>
            </a:lvl5pPr>
            <a:lvl6pPr marL="2514600" indent="-228600" eaLnBrk="0" fontAlgn="base" hangingPunct="0">
              <a:spcBef>
                <a:spcPct val="0"/>
              </a:spcBef>
              <a:spcAft>
                <a:spcPct val="0"/>
              </a:spcAft>
              <a:defRPr sz="3200">
                <a:solidFill>
                  <a:schemeClr val="tx1"/>
                </a:solidFill>
                <a:latin typeface="Vrinda" pitchFamily="34" charset="0"/>
              </a:defRPr>
            </a:lvl6pPr>
            <a:lvl7pPr marL="2971800" indent="-228600" eaLnBrk="0" fontAlgn="base" hangingPunct="0">
              <a:spcBef>
                <a:spcPct val="0"/>
              </a:spcBef>
              <a:spcAft>
                <a:spcPct val="0"/>
              </a:spcAft>
              <a:defRPr sz="3200">
                <a:solidFill>
                  <a:schemeClr val="tx1"/>
                </a:solidFill>
                <a:latin typeface="Vrinda" pitchFamily="34" charset="0"/>
              </a:defRPr>
            </a:lvl7pPr>
            <a:lvl8pPr marL="3429000" indent="-228600" eaLnBrk="0" fontAlgn="base" hangingPunct="0">
              <a:spcBef>
                <a:spcPct val="0"/>
              </a:spcBef>
              <a:spcAft>
                <a:spcPct val="0"/>
              </a:spcAft>
              <a:defRPr sz="3200">
                <a:solidFill>
                  <a:schemeClr val="tx1"/>
                </a:solidFill>
                <a:latin typeface="Vrinda" pitchFamily="34" charset="0"/>
              </a:defRPr>
            </a:lvl8pPr>
            <a:lvl9pPr marL="3886200" indent="-228600" eaLnBrk="0" fontAlgn="base" hangingPunct="0">
              <a:spcBef>
                <a:spcPct val="0"/>
              </a:spcBef>
              <a:spcAft>
                <a:spcPct val="0"/>
              </a:spcAft>
              <a:defRPr sz="3200">
                <a:solidFill>
                  <a:schemeClr val="tx1"/>
                </a:solidFill>
                <a:latin typeface="Vrinda" pitchFamily="34" charset="0"/>
              </a:defRPr>
            </a:lvl9pPr>
          </a:lstStyle>
          <a:p>
            <a:pPr eaLnBrk="1" hangingPunct="1">
              <a:defRPr/>
            </a:pPr>
            <a:r>
              <a:rPr lang="fr-BE" sz="2400" dirty="0" err="1" smtClean="0">
                <a:latin typeface="+mn-lt"/>
              </a:rPr>
              <a:t>Pyometra</a:t>
            </a:r>
            <a:endParaRPr lang="fr-FR" sz="2400" dirty="0" smtClean="0">
              <a:latin typeface="+mn-lt"/>
            </a:endParaRPr>
          </a:p>
        </p:txBody>
      </p:sp>
      <p:sp>
        <p:nvSpPr>
          <p:cNvPr id="34870" name="Line 601"/>
          <p:cNvSpPr>
            <a:spLocks noChangeShapeType="1"/>
          </p:cNvSpPr>
          <p:nvPr/>
        </p:nvSpPr>
        <p:spPr bwMode="auto">
          <a:xfrm flipH="1">
            <a:off x="7308850" y="3644900"/>
            <a:ext cx="431800" cy="28892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34871" name="Line 602"/>
          <p:cNvSpPr>
            <a:spLocks noChangeShapeType="1"/>
          </p:cNvSpPr>
          <p:nvPr/>
        </p:nvSpPr>
        <p:spPr bwMode="auto">
          <a:xfrm flipH="1">
            <a:off x="6084888" y="2565400"/>
            <a:ext cx="719137" cy="93503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4872" name="Line 603"/>
          <p:cNvSpPr>
            <a:spLocks noChangeShapeType="1"/>
          </p:cNvSpPr>
          <p:nvPr/>
        </p:nvSpPr>
        <p:spPr bwMode="auto">
          <a:xfrm>
            <a:off x="6154738" y="2636838"/>
            <a:ext cx="865187" cy="8636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4873" name="Line 606"/>
          <p:cNvSpPr>
            <a:spLocks noChangeShapeType="1"/>
          </p:cNvSpPr>
          <p:nvPr/>
        </p:nvSpPr>
        <p:spPr bwMode="auto">
          <a:xfrm>
            <a:off x="4932363" y="2349500"/>
            <a:ext cx="3743325"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4874" name="Line 607"/>
          <p:cNvSpPr>
            <a:spLocks noChangeShapeType="1"/>
          </p:cNvSpPr>
          <p:nvPr/>
        </p:nvSpPr>
        <p:spPr bwMode="auto">
          <a:xfrm flipV="1">
            <a:off x="4932363" y="549275"/>
            <a:ext cx="863600" cy="180022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34875" name="Line 608"/>
          <p:cNvSpPr>
            <a:spLocks noChangeShapeType="1"/>
          </p:cNvSpPr>
          <p:nvPr/>
        </p:nvSpPr>
        <p:spPr bwMode="auto">
          <a:xfrm>
            <a:off x="5795963" y="549275"/>
            <a:ext cx="273685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fr-BE"/>
          </a:p>
        </p:txBody>
      </p:sp>
      <p:pic>
        <p:nvPicPr>
          <p:cNvPr id="34876" name="Picture 268" descr="dia0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5031" y="4280189"/>
            <a:ext cx="13208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37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86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8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8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86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87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8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864"/>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8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86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48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872"/>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4866"/>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3487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860" grpId="0" animBg="1"/>
      <p:bldP spid="34861" grpId="0" animBg="1"/>
      <p:bldP spid="34862" grpId="0" animBg="1"/>
      <p:bldP spid="34863" grpId="0" animBg="1"/>
      <p:bldP spid="34864" grpId="0" animBg="1"/>
      <p:bldP spid="34865" grpId="0" animBg="1"/>
      <p:bldP spid="34865" grpId="1" animBg="1"/>
      <p:bldP spid="34866" grpId="0" animBg="1"/>
      <p:bldP spid="34866" grpId="1" animBg="1"/>
      <p:bldP spid="34868" grpId="0" animBg="1"/>
      <p:bldP spid="34869" grpId="0" animBg="1"/>
      <p:bldP spid="34870" grpId="0" animBg="1"/>
      <p:bldP spid="34871" grpId="0" animBg="1"/>
      <p:bldP spid="34872" grpId="0" animBg="1"/>
      <p:bldP spid="34872" grpId="1" animBg="1"/>
      <p:bldP spid="34873" grpId="0" animBg="1"/>
      <p:bldP spid="34874" grpId="0" animBg="1"/>
      <p:bldP spid="3487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492896"/>
            <a:ext cx="8136904" cy="2304256"/>
          </a:xfrm>
          <a:solidFill>
            <a:schemeClr val="bg1">
              <a:lumMod val="75000"/>
            </a:schemeClr>
          </a:solidFill>
          <a:ln>
            <a:solidFill>
              <a:schemeClr val="tx1"/>
            </a:solidFill>
          </a:ln>
        </p:spPr>
        <p:txBody>
          <a:bodyPr>
            <a:normAutofit/>
          </a:bodyPr>
          <a:lstStyle/>
          <a:p>
            <a:r>
              <a:rPr lang="en-US" dirty="0" smtClean="0">
                <a:latin typeface="Arial Narrow" panose="020B0606020202030204" pitchFamily="34" charset="0"/>
              </a:rPr>
              <a:t>What’s </a:t>
            </a:r>
            <a:r>
              <a:rPr lang="en-US" dirty="0">
                <a:latin typeface="Arial Narrow" panose="020B0606020202030204" pitchFamily="34" charset="0"/>
              </a:rPr>
              <a:t>the prevalence of these </a:t>
            </a:r>
            <a:r>
              <a:rPr lang="en-US" dirty="0" smtClean="0">
                <a:latin typeface="Arial Narrow" panose="020B0606020202030204" pitchFamily="34" charset="0"/>
              </a:rPr>
              <a:t>pathologies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4</a:t>
            </a:r>
          </a:p>
        </p:txBody>
      </p:sp>
    </p:spTree>
    <p:extLst>
      <p:ext uri="{BB962C8B-B14F-4D97-AF65-F5344CB8AC3E}">
        <p14:creationId xmlns:p14="http://schemas.microsoft.com/office/powerpoint/2010/main" val="17746183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457200" y="147354"/>
            <a:ext cx="6635080" cy="490066"/>
          </a:xfrm>
          <a:solidFill>
            <a:schemeClr val="accent2">
              <a:lumMod val="75000"/>
            </a:schemeClr>
          </a:solidFill>
        </p:spPr>
        <p:txBody>
          <a:bodyPr>
            <a:normAutofit fontScale="90000"/>
          </a:bodyPr>
          <a:lstStyle/>
          <a:p>
            <a:r>
              <a:rPr lang="fr-BE" dirty="0" err="1" smtClean="0"/>
              <a:t>Dystocia</a:t>
            </a:r>
            <a:r>
              <a:rPr lang="fr-BE" dirty="0" smtClean="0"/>
              <a:t> : </a:t>
            </a:r>
            <a:r>
              <a:rPr lang="fr-BE" dirty="0" err="1" smtClean="0"/>
              <a:t>prevalence</a:t>
            </a:r>
            <a:r>
              <a:rPr lang="fr-BE" dirty="0" smtClean="0"/>
              <a:t> (</a:t>
            </a:r>
            <a:r>
              <a:rPr lang="fr-BE" dirty="0" err="1" smtClean="0"/>
              <a:t>Mee</a:t>
            </a:r>
            <a:r>
              <a:rPr lang="fr-BE" dirty="0" smtClean="0"/>
              <a:t> et al. 2008) </a:t>
            </a:r>
            <a:endParaRPr lang="fr-BE" dirty="0"/>
          </a:p>
        </p:txBody>
      </p:sp>
      <p:pic>
        <p:nvPicPr>
          <p:cNvPr id="5" name="Image 4"/>
          <p:cNvPicPr>
            <a:picLocks noChangeAspect="1"/>
          </p:cNvPicPr>
          <p:nvPr/>
        </p:nvPicPr>
        <p:blipFill>
          <a:blip r:embed="rId3"/>
          <a:stretch>
            <a:fillRect/>
          </a:stretch>
        </p:blipFill>
        <p:spPr>
          <a:xfrm>
            <a:off x="251889" y="1772816"/>
            <a:ext cx="8634396" cy="3816424"/>
          </a:xfrm>
          <a:prstGeom prst="rect">
            <a:avLst/>
          </a:prstGeom>
          <a:ln>
            <a:solidFill>
              <a:schemeClr val="tx1"/>
            </a:solidFill>
          </a:ln>
        </p:spPr>
      </p:pic>
      <p:sp>
        <p:nvSpPr>
          <p:cNvPr id="2" name="Rectangle 1"/>
          <p:cNvSpPr/>
          <p:nvPr/>
        </p:nvSpPr>
        <p:spPr>
          <a:xfrm>
            <a:off x="467544" y="764704"/>
            <a:ext cx="4479111" cy="461665"/>
          </a:xfrm>
          <a:prstGeom prst="rect">
            <a:avLst/>
          </a:prstGeom>
          <a:solidFill>
            <a:schemeClr val="bg2">
              <a:lumMod val="75000"/>
            </a:schemeClr>
          </a:solidFill>
          <a:ln>
            <a:solidFill>
              <a:schemeClr val="tx1"/>
            </a:solidFill>
          </a:ln>
        </p:spPr>
        <p:txBody>
          <a:bodyPr wrap="none">
            <a:spAutoFit/>
          </a:bodyPr>
          <a:lstStyle/>
          <a:p>
            <a:r>
              <a:rPr lang="fr-BE" sz="2400" dirty="0">
                <a:latin typeface="Arial Narrow" panose="020B0606020202030204" pitchFamily="34" charset="0"/>
              </a:rPr>
              <a:t>2 to 7 % in </a:t>
            </a:r>
            <a:r>
              <a:rPr lang="fr-BE" sz="2400" dirty="0" err="1">
                <a:latin typeface="Arial Narrow" panose="020B0606020202030204" pitchFamily="34" charset="0"/>
              </a:rPr>
              <a:t>dairy</a:t>
            </a:r>
            <a:r>
              <a:rPr lang="fr-BE" sz="2400" dirty="0">
                <a:latin typeface="Arial Narrow" panose="020B0606020202030204" pitchFamily="34" charset="0"/>
              </a:rPr>
              <a:t> </a:t>
            </a:r>
            <a:r>
              <a:rPr lang="fr-BE" sz="2400" dirty="0" err="1" smtClean="0">
                <a:latin typeface="Arial Narrow" panose="020B0606020202030204" pitchFamily="34" charset="0"/>
              </a:rPr>
              <a:t>cows</a:t>
            </a:r>
            <a:r>
              <a:rPr lang="fr-BE" sz="2400" dirty="0" smtClean="0">
                <a:latin typeface="Arial Narrow" panose="020B0606020202030204" pitchFamily="34" charset="0"/>
              </a:rPr>
              <a:t> : </a:t>
            </a:r>
            <a:r>
              <a:rPr lang="fr-BE" sz="2400" dirty="0" err="1" smtClean="0">
                <a:latin typeface="Arial Narrow" panose="020B0606020202030204" pitchFamily="34" charset="0"/>
              </a:rPr>
              <a:t>threshold</a:t>
            </a:r>
            <a:r>
              <a:rPr lang="fr-BE" sz="2400" dirty="0" smtClean="0">
                <a:latin typeface="Arial Narrow" panose="020B0606020202030204" pitchFamily="34" charset="0"/>
              </a:rPr>
              <a:t> 5 % </a:t>
            </a:r>
            <a:endParaRPr lang="fr-BE" sz="2400" dirty="0">
              <a:latin typeface="Arial Narrow" panose="020B0606020202030204" pitchFamily="34" charset="0"/>
            </a:endParaRPr>
          </a:p>
        </p:txBody>
      </p:sp>
    </p:spTree>
    <p:extLst>
      <p:ext uri="{BB962C8B-B14F-4D97-AF65-F5344CB8AC3E}">
        <p14:creationId xmlns:p14="http://schemas.microsoft.com/office/powerpoint/2010/main" val="9154810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114800" cy="490066"/>
          </a:xfrm>
          <a:solidFill>
            <a:schemeClr val="accent2">
              <a:lumMod val="75000"/>
            </a:schemeClr>
          </a:solidFill>
        </p:spPr>
        <p:txBody>
          <a:bodyPr>
            <a:normAutofit fontScale="90000"/>
          </a:bodyPr>
          <a:lstStyle/>
          <a:p>
            <a:r>
              <a:rPr lang="fr-BE" dirty="0" err="1" smtClean="0"/>
              <a:t>Placental</a:t>
            </a:r>
            <a:r>
              <a:rPr lang="fr-BE" dirty="0" smtClean="0"/>
              <a:t> </a:t>
            </a:r>
            <a:r>
              <a:rPr lang="fr-BE" dirty="0" err="1" smtClean="0"/>
              <a:t>retention</a:t>
            </a:r>
            <a:r>
              <a:rPr lang="fr-BE" dirty="0" smtClean="0"/>
              <a:t> : </a:t>
            </a:r>
            <a:r>
              <a:rPr lang="fr-BE" dirty="0" err="1" smtClean="0"/>
              <a:t>prevalence</a:t>
            </a:r>
            <a:endParaRPr lang="fr-BE" dirty="0"/>
          </a:p>
        </p:txBody>
      </p:sp>
      <p:pic>
        <p:nvPicPr>
          <p:cNvPr id="4" name="Image 3"/>
          <p:cNvPicPr>
            <a:picLocks noChangeAspect="1"/>
          </p:cNvPicPr>
          <p:nvPr/>
        </p:nvPicPr>
        <p:blipFill>
          <a:blip r:embed="rId3"/>
          <a:stretch>
            <a:fillRect/>
          </a:stretch>
        </p:blipFill>
        <p:spPr>
          <a:xfrm>
            <a:off x="827584" y="1052736"/>
            <a:ext cx="7053683" cy="5688061"/>
          </a:xfrm>
          <a:prstGeom prst="rect">
            <a:avLst/>
          </a:prstGeom>
        </p:spPr>
      </p:pic>
      <p:sp>
        <p:nvSpPr>
          <p:cNvPr id="5" name="Titre 1"/>
          <p:cNvSpPr txBox="1">
            <a:spLocks/>
          </p:cNvSpPr>
          <p:nvPr/>
        </p:nvSpPr>
        <p:spPr>
          <a:xfrm>
            <a:off x="5189471" y="273607"/>
            <a:ext cx="2655912" cy="490066"/>
          </a:xfrm>
          <a:prstGeom prst="rect">
            <a:avLst/>
          </a:prstGeom>
          <a:solidFill>
            <a:srgbClr val="FF0000"/>
          </a:solidFill>
          <a:ln>
            <a:solidFill>
              <a:schemeClr val="tx1"/>
            </a:solidFill>
          </a:ln>
        </p:spPr>
        <p:txBody>
          <a:bodyPr vert="horz" lIns="91440" tIns="45720" rIns="91440" bIns="45720" rtlCol="0" anchor="ctr">
            <a:normAutofit fontScale="97500"/>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fr-BE" sz="2400" dirty="0" err="1" smtClean="0"/>
              <a:t>Dairy</a:t>
            </a:r>
            <a:r>
              <a:rPr lang="fr-BE" sz="2400" dirty="0" smtClean="0"/>
              <a:t> : 8 %, </a:t>
            </a:r>
            <a:r>
              <a:rPr lang="fr-BE" sz="2400" dirty="0" err="1" smtClean="0"/>
              <a:t>Beef</a:t>
            </a:r>
            <a:r>
              <a:rPr lang="fr-BE" sz="2400" dirty="0" smtClean="0"/>
              <a:t> 4 %</a:t>
            </a:r>
            <a:endParaRPr lang="fr-BE" sz="2400" dirty="0"/>
          </a:p>
        </p:txBody>
      </p:sp>
    </p:spTree>
    <p:extLst>
      <p:ext uri="{BB962C8B-B14F-4D97-AF65-F5344CB8AC3E}">
        <p14:creationId xmlns:p14="http://schemas.microsoft.com/office/powerpoint/2010/main" val="14230728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ext uri="{D42A27DB-BD31-4B8C-83A1-F6EECF244321}">
                <p14:modId xmlns:p14="http://schemas.microsoft.com/office/powerpoint/2010/main" val="3077823159"/>
              </p:ext>
            </p:extLst>
          </p:nvPr>
        </p:nvGraphicFramePr>
        <p:xfrm>
          <a:off x="719572" y="1916832"/>
          <a:ext cx="7848872" cy="475252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67544" y="260648"/>
            <a:ext cx="8352928" cy="830997"/>
          </a:xfrm>
          <a:prstGeom prst="rect">
            <a:avLst/>
          </a:prstGeom>
          <a:solidFill>
            <a:schemeClr val="accent2">
              <a:lumMod val="75000"/>
            </a:schemeClr>
          </a:solidFill>
          <a:ln>
            <a:solidFill>
              <a:schemeClr val="tx1"/>
            </a:solidFill>
          </a:ln>
        </p:spPr>
        <p:txBody>
          <a:bodyPr wrap="square">
            <a:spAutoFit/>
          </a:bodyPr>
          <a:lstStyle/>
          <a:p>
            <a:r>
              <a:rPr lang="en-US" sz="2400" dirty="0" smtClean="0">
                <a:solidFill>
                  <a:schemeClr val="bg1"/>
                </a:solidFill>
                <a:latin typeface="Arial Narrow" panose="020B0606020202030204" pitchFamily="34" charset="0"/>
              </a:rPr>
              <a:t>Prevalence of uterine involution delay (diameter &gt; 5 cm) in beef and dairy cattle according to the stage of postpartum (Hanzen 1994)</a:t>
            </a:r>
          </a:p>
        </p:txBody>
      </p:sp>
      <p:sp>
        <p:nvSpPr>
          <p:cNvPr id="6" name="Titre 1"/>
          <p:cNvSpPr txBox="1">
            <a:spLocks/>
          </p:cNvSpPr>
          <p:nvPr/>
        </p:nvSpPr>
        <p:spPr>
          <a:xfrm>
            <a:off x="5189471" y="1268760"/>
            <a:ext cx="2655912" cy="490066"/>
          </a:xfrm>
          <a:prstGeom prst="rect">
            <a:avLst/>
          </a:prstGeom>
          <a:solidFill>
            <a:srgbClr val="FF0000"/>
          </a:solidFill>
          <a:ln>
            <a:solidFill>
              <a:schemeClr val="tx1"/>
            </a:solidFill>
          </a:ln>
        </p:spPr>
        <p:txBody>
          <a:bodyPr vert="horz" lIns="91440" tIns="45720" rIns="91440" bIns="45720" rtlCol="0" anchor="ctr">
            <a:normAutofit fontScale="90000"/>
          </a:bodyPr>
          <a:lstStyle>
            <a:lvl1pPr algn="l" defTabSz="914400" rtl="0" eaLnBrk="1" latinLnBrk="0" hangingPunct="1">
              <a:spcBef>
                <a:spcPct val="0"/>
              </a:spcBef>
              <a:buNone/>
              <a:defRPr sz="2800" kern="1200">
                <a:solidFill>
                  <a:schemeClr val="bg1"/>
                </a:solidFill>
                <a:latin typeface="Arial Narrow" panose="020B0606020202030204" pitchFamily="34" charset="0"/>
                <a:ea typeface="+mj-ea"/>
                <a:cs typeface="+mj-cs"/>
              </a:defRPr>
            </a:lvl1pPr>
          </a:lstStyle>
          <a:p>
            <a:r>
              <a:rPr lang="fr-BE" sz="2400" dirty="0" err="1" smtClean="0"/>
              <a:t>Dairy</a:t>
            </a:r>
            <a:r>
              <a:rPr lang="fr-BE" sz="2400" dirty="0" smtClean="0"/>
              <a:t> and </a:t>
            </a:r>
            <a:r>
              <a:rPr lang="fr-BE" sz="2400" dirty="0" err="1" smtClean="0"/>
              <a:t>beef</a:t>
            </a:r>
            <a:r>
              <a:rPr lang="fr-BE" sz="2400" dirty="0" smtClean="0"/>
              <a:t> : &lt; 10 %</a:t>
            </a:r>
            <a:endParaRPr lang="fr-BE" sz="2400" dirty="0"/>
          </a:p>
        </p:txBody>
      </p:sp>
    </p:spTree>
    <p:extLst>
      <p:ext uri="{BB962C8B-B14F-4D97-AF65-F5344CB8AC3E}">
        <p14:creationId xmlns:p14="http://schemas.microsoft.com/office/powerpoint/2010/main" val="38836048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260648"/>
            <a:ext cx="6552728" cy="461665"/>
          </a:xfrm>
          <a:prstGeom prst="rect">
            <a:avLst/>
          </a:prstGeom>
          <a:solidFill>
            <a:schemeClr val="accent2">
              <a:lumMod val="75000"/>
            </a:schemeClr>
          </a:solidFill>
          <a:ln>
            <a:solidFill>
              <a:schemeClr val="tx1"/>
            </a:solidFill>
          </a:ln>
        </p:spPr>
        <p:txBody>
          <a:bodyPr wrap="square">
            <a:spAutoFit/>
          </a:bodyPr>
          <a:lstStyle/>
          <a:p>
            <a:r>
              <a:rPr lang="en-US" sz="2400" dirty="0" smtClean="0">
                <a:solidFill>
                  <a:schemeClr val="bg1"/>
                </a:solidFill>
                <a:latin typeface="Arial Narrow" panose="020B0606020202030204" pitchFamily="34" charset="0"/>
              </a:rPr>
              <a:t>Prevalence of uterine infections (Sheldon et al. 2009)</a:t>
            </a:r>
          </a:p>
        </p:txBody>
      </p:sp>
      <p:sp>
        <p:nvSpPr>
          <p:cNvPr id="6" name="Espace réservé du numéro de diapositive 2"/>
          <p:cNvSpPr>
            <a:spLocks noGrp="1"/>
          </p:cNvSpPr>
          <p:nvPr>
            <p:ph type="sldNum" sz="quarter" idx="12"/>
          </p:nvPr>
        </p:nvSpPr>
        <p:spPr>
          <a:xfrm>
            <a:off x="1073432" y="6236756"/>
            <a:ext cx="6624074" cy="2948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l">
              <a:spcBef>
                <a:spcPct val="0"/>
              </a:spcBef>
              <a:buClrTx/>
              <a:buFontTx/>
              <a:buNone/>
            </a:pPr>
            <a:fld id="{6941C952-E126-496A-A10C-F4DA363F3507}" type="slidenum">
              <a:rPr lang="fr-FR" altLang="fr-FR" sz="1400" b="0" smtClean="0"/>
              <a:pPr algn="l">
                <a:spcBef>
                  <a:spcPct val="0"/>
                </a:spcBef>
                <a:buClrTx/>
                <a:buFontTx/>
                <a:buNone/>
              </a:pPr>
              <a:t>36</a:t>
            </a:fld>
            <a:endParaRPr lang="fr-FR" altLang="fr-FR" sz="1400" b="0" smtClean="0"/>
          </a:p>
        </p:txBody>
      </p:sp>
      <p:pic>
        <p:nvPicPr>
          <p:cNvPr id="7" name="Picture 5" descr="Endometrite fréquence Sheldon 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82" y="803062"/>
            <a:ext cx="8223894" cy="569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691680" y="2852936"/>
            <a:ext cx="1368461" cy="461665"/>
          </a:xfrm>
          <a:prstGeom prst="rect">
            <a:avLst/>
          </a:prstGeom>
          <a:solidFill>
            <a:schemeClr val="accent2">
              <a:lumMod val="60000"/>
              <a:lumOff val="40000"/>
            </a:schemeClr>
          </a:solidFill>
          <a:ln w="6350">
            <a:solidFill>
              <a:schemeClr val="tx1"/>
            </a:solidFill>
            <a:miter lim="800000"/>
            <a:headEnd/>
            <a:tailEnd/>
          </a:ln>
          <a:effectLst>
            <a:prstShdw prst="shdw17" dist="17961" dir="2700000">
              <a:schemeClr val="bg1">
                <a:gamma/>
                <a:shade val="60000"/>
                <a:invGamma/>
              </a:schemeClr>
            </a:prstShdw>
          </a:effectLst>
        </p:spPr>
        <p:txBody>
          <a:bodyPr wrap="square">
            <a:spAutoFit/>
          </a:bodyPr>
          <a:lstStyle/>
          <a:p>
            <a:pPr>
              <a:defRPr/>
            </a:pPr>
            <a:r>
              <a:rPr lang="fr-BE" sz="2400" dirty="0" smtClean="0">
                <a:latin typeface="Arial Narrow" pitchFamily="34" charset="0"/>
              </a:rPr>
              <a:t>20 </a:t>
            </a:r>
            <a:r>
              <a:rPr lang="fr-BE" sz="2400" dirty="0">
                <a:latin typeface="Arial Narrow" pitchFamily="34" charset="0"/>
              </a:rPr>
              <a:t>à </a:t>
            </a:r>
            <a:r>
              <a:rPr lang="fr-BE" sz="2400" dirty="0" smtClean="0">
                <a:latin typeface="Arial Narrow" pitchFamily="34" charset="0"/>
              </a:rPr>
              <a:t>40 </a:t>
            </a:r>
            <a:r>
              <a:rPr lang="fr-BE" sz="2400" dirty="0">
                <a:latin typeface="Arial Narrow" pitchFamily="34" charset="0"/>
              </a:rPr>
              <a:t>%</a:t>
            </a:r>
            <a:endParaRPr lang="fr-FR" sz="2400" dirty="0">
              <a:latin typeface="Arial Narrow" pitchFamily="34" charset="0"/>
            </a:endParaRPr>
          </a:p>
        </p:txBody>
      </p:sp>
      <p:sp>
        <p:nvSpPr>
          <p:cNvPr id="9" name="Text Box 7"/>
          <p:cNvSpPr txBox="1">
            <a:spLocks noChangeArrowheads="1"/>
          </p:cNvSpPr>
          <p:nvPr/>
        </p:nvSpPr>
        <p:spPr bwMode="auto">
          <a:xfrm>
            <a:off x="6439199" y="4509120"/>
            <a:ext cx="1368461" cy="461665"/>
          </a:xfrm>
          <a:prstGeom prst="rect">
            <a:avLst/>
          </a:prstGeom>
          <a:solidFill>
            <a:schemeClr val="accent2">
              <a:lumMod val="60000"/>
              <a:lumOff val="40000"/>
            </a:schemeClr>
          </a:solidFill>
          <a:ln w="6350">
            <a:solidFill>
              <a:schemeClr val="tx1"/>
            </a:solidFill>
            <a:miter lim="800000"/>
            <a:headEnd/>
            <a:tailEnd/>
          </a:ln>
          <a:effectLst>
            <a:prstShdw prst="shdw17" dist="17961" dir="2700000">
              <a:schemeClr val="bg1">
                <a:gamma/>
                <a:shade val="60000"/>
                <a:invGamma/>
              </a:schemeClr>
            </a:prstShdw>
          </a:effectLst>
        </p:spPr>
        <p:txBody>
          <a:bodyPr wrap="square">
            <a:spAutoFit/>
          </a:bodyPr>
          <a:lstStyle/>
          <a:p>
            <a:pPr>
              <a:defRPr/>
            </a:pPr>
            <a:r>
              <a:rPr lang="fr-BE" sz="2400">
                <a:latin typeface="Arial Narrow" pitchFamily="34" charset="0"/>
              </a:rPr>
              <a:t>15 à 20 %</a:t>
            </a:r>
            <a:endParaRPr lang="fr-FR" sz="2400">
              <a:latin typeface="Arial Narrow" pitchFamily="34" charset="0"/>
            </a:endParaRPr>
          </a:p>
        </p:txBody>
      </p:sp>
      <p:sp>
        <p:nvSpPr>
          <p:cNvPr id="10" name="Text Box 8"/>
          <p:cNvSpPr txBox="1">
            <a:spLocks noChangeArrowheads="1"/>
          </p:cNvSpPr>
          <p:nvPr/>
        </p:nvSpPr>
        <p:spPr bwMode="auto">
          <a:xfrm>
            <a:off x="3743908" y="3187435"/>
            <a:ext cx="892617" cy="461665"/>
          </a:xfrm>
          <a:prstGeom prst="rect">
            <a:avLst/>
          </a:prstGeom>
          <a:solidFill>
            <a:schemeClr val="accent2">
              <a:lumMod val="60000"/>
              <a:lumOff val="40000"/>
            </a:schemeClr>
          </a:solidFill>
          <a:ln w="6350">
            <a:solidFill>
              <a:schemeClr val="tx1"/>
            </a:solidFill>
            <a:miter lim="800000"/>
            <a:headEnd/>
            <a:tailEnd/>
          </a:ln>
          <a:effectLst>
            <a:prstShdw prst="shdw17" dist="17961" dir="2700000">
              <a:schemeClr val="bg1">
                <a:gamma/>
                <a:shade val="60000"/>
                <a:invGamma/>
              </a:schemeClr>
            </a:prstShdw>
          </a:effectLst>
        </p:spPr>
        <p:txBody>
          <a:bodyPr wrap="square">
            <a:spAutoFit/>
          </a:bodyPr>
          <a:lstStyle/>
          <a:p>
            <a:pPr>
              <a:defRPr/>
            </a:pPr>
            <a:r>
              <a:rPr lang="fr-BE" sz="2400">
                <a:latin typeface="Arial Narrow" pitchFamily="34" charset="0"/>
              </a:rPr>
              <a:t>30 %</a:t>
            </a:r>
            <a:endParaRPr lang="fr-FR" sz="2400">
              <a:latin typeface="Arial Narrow" pitchFamily="34" charset="0"/>
            </a:endParaRPr>
          </a:p>
        </p:txBody>
      </p:sp>
      <p:sp>
        <p:nvSpPr>
          <p:cNvPr id="11" name="Line 9"/>
          <p:cNvSpPr>
            <a:spLocks noChangeShapeType="1"/>
          </p:cNvSpPr>
          <p:nvPr/>
        </p:nvSpPr>
        <p:spPr bwMode="auto">
          <a:xfrm flipV="1">
            <a:off x="5508104" y="4739952"/>
            <a:ext cx="720080" cy="440731"/>
          </a:xfrm>
          <a:prstGeom prst="line">
            <a:avLst/>
          </a:prstGeom>
          <a:noFill/>
          <a:ln w="28575">
            <a:solidFill>
              <a:schemeClr val="tx1"/>
            </a:solidFill>
            <a:round/>
            <a:headEnd/>
            <a:tailEnd type="triangle" w="med" len="med"/>
          </a:ln>
          <a:effectLst>
            <a:prstShdw prst="shdw17" dist="17961" dir="2700000">
              <a:schemeClr val="bg1">
                <a:gamma/>
                <a:shade val="60000"/>
                <a:invGamma/>
              </a:schemeClr>
            </a:prstShdw>
          </a:effectLst>
        </p:spPr>
        <p:txBody>
          <a:bodyPr/>
          <a:lstStyle/>
          <a:p>
            <a:pPr>
              <a:defRPr/>
            </a:pPr>
            <a:endParaRPr lang="en-US" sz="2400">
              <a:solidFill>
                <a:srgbClr val="FF0000"/>
              </a:solidFill>
              <a:latin typeface="Arial Narrow" panose="020B0606020202030204" pitchFamily="34" charset="0"/>
            </a:endParaRPr>
          </a:p>
        </p:txBody>
      </p:sp>
      <p:sp>
        <p:nvSpPr>
          <p:cNvPr id="12" name="Line 10"/>
          <p:cNvSpPr>
            <a:spLocks noChangeShapeType="1"/>
          </p:cNvSpPr>
          <p:nvPr/>
        </p:nvSpPr>
        <p:spPr bwMode="auto">
          <a:xfrm flipH="1" flipV="1">
            <a:off x="2195736" y="3314601"/>
            <a:ext cx="0" cy="609517"/>
          </a:xfrm>
          <a:prstGeom prst="line">
            <a:avLst/>
          </a:prstGeom>
          <a:noFill/>
          <a:ln w="28575">
            <a:solidFill>
              <a:schemeClr val="tx1"/>
            </a:solidFill>
            <a:round/>
            <a:headEnd/>
            <a:tailEnd type="triangle" w="med" len="med"/>
          </a:ln>
          <a:effectLst>
            <a:prstShdw prst="shdw17" dist="17961" dir="2700000">
              <a:schemeClr val="bg1">
                <a:gamma/>
                <a:shade val="60000"/>
                <a:invGamma/>
              </a:schemeClr>
            </a:prstShdw>
          </a:effectLst>
        </p:spPr>
        <p:txBody>
          <a:bodyPr/>
          <a:lstStyle/>
          <a:p>
            <a:pPr>
              <a:defRPr/>
            </a:pPr>
            <a:endParaRPr lang="en-US" sz="2400">
              <a:solidFill>
                <a:srgbClr val="FF0000"/>
              </a:solidFill>
              <a:latin typeface="Arial Narrow" panose="020B0606020202030204" pitchFamily="34" charset="0"/>
            </a:endParaRPr>
          </a:p>
        </p:txBody>
      </p:sp>
      <p:sp>
        <p:nvSpPr>
          <p:cNvPr id="14" name="Rectangle 13"/>
          <p:cNvSpPr/>
          <p:nvPr/>
        </p:nvSpPr>
        <p:spPr>
          <a:xfrm>
            <a:off x="5436096" y="2403539"/>
            <a:ext cx="2371564" cy="461665"/>
          </a:xfrm>
          <a:prstGeom prst="rect">
            <a:avLst/>
          </a:prstGeom>
          <a:solidFill>
            <a:schemeClr val="accent3">
              <a:lumMod val="75000"/>
            </a:schemeClr>
          </a:solidFill>
          <a:ln>
            <a:solidFill>
              <a:schemeClr val="tx1"/>
            </a:solidFill>
          </a:ln>
        </p:spPr>
        <p:txBody>
          <a:bodyPr wrap="square">
            <a:spAutoFit/>
          </a:bodyPr>
          <a:lstStyle/>
          <a:p>
            <a:r>
              <a:rPr lang="en-US" sz="2400" dirty="0" err="1" smtClean="0">
                <a:latin typeface="Arial Narrow" panose="020B0606020202030204" pitchFamily="34" charset="0"/>
              </a:rPr>
              <a:t>Pyometra</a:t>
            </a:r>
            <a:r>
              <a:rPr lang="en-US" sz="2400" dirty="0" smtClean="0">
                <a:latin typeface="Arial Narrow" panose="020B0606020202030204" pitchFamily="34" charset="0"/>
              </a:rPr>
              <a:t> : &lt; 5 %</a:t>
            </a:r>
          </a:p>
        </p:txBody>
      </p:sp>
    </p:spTree>
    <p:extLst>
      <p:ext uri="{BB962C8B-B14F-4D97-AF65-F5344CB8AC3E}">
        <p14:creationId xmlns:p14="http://schemas.microsoft.com/office/powerpoint/2010/main" val="268969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re 1"/>
          <p:cNvSpPr>
            <a:spLocks noGrp="1"/>
          </p:cNvSpPr>
          <p:nvPr>
            <p:ph type="title"/>
          </p:nvPr>
        </p:nvSpPr>
        <p:spPr>
          <a:xfrm>
            <a:off x="395288" y="260351"/>
            <a:ext cx="8569325" cy="1296442"/>
          </a:xfrm>
          <a:solidFill>
            <a:schemeClr val="accent2">
              <a:lumMod val="75000"/>
            </a:schemeClr>
          </a:solidFill>
          <a:ln>
            <a:miter lim="800000"/>
            <a:headEnd/>
            <a:tailEnd/>
          </a:ln>
        </p:spPr>
        <p:txBody>
          <a:bodyPr>
            <a:normAutofit/>
          </a:bodyPr>
          <a:lstStyle/>
          <a:p>
            <a:r>
              <a:rPr lang="fr-BE" altLang="fr-FR" sz="2200" dirty="0" smtClean="0"/>
              <a:t>Comparaison of </a:t>
            </a:r>
            <a:r>
              <a:rPr lang="fr-BE" altLang="fr-FR" sz="2200" dirty="0" err="1" smtClean="0"/>
              <a:t>uterine</a:t>
            </a:r>
            <a:r>
              <a:rPr lang="fr-BE" altLang="fr-FR" sz="2200" dirty="0" smtClean="0"/>
              <a:t> infections </a:t>
            </a:r>
            <a:r>
              <a:rPr lang="fr-BE" altLang="fr-FR" sz="2200" dirty="0" err="1" smtClean="0"/>
              <a:t>prevalence</a:t>
            </a:r>
            <a:r>
              <a:rPr lang="fr-BE" altLang="fr-FR" sz="2200" dirty="0" smtClean="0"/>
              <a:t> (%) </a:t>
            </a:r>
            <a:r>
              <a:rPr lang="fr-BE" altLang="fr-FR" sz="2200" dirty="0" err="1" smtClean="0"/>
              <a:t>according</a:t>
            </a:r>
            <a:r>
              <a:rPr lang="fr-BE" altLang="fr-FR" sz="2200" dirty="0" smtClean="0"/>
              <a:t> to the stage of postpartum in irish </a:t>
            </a:r>
            <a:r>
              <a:rPr lang="fr-BE" altLang="fr-FR" sz="2200" dirty="0" err="1" smtClean="0"/>
              <a:t>dairy</a:t>
            </a:r>
            <a:r>
              <a:rPr lang="fr-BE" altLang="fr-FR" sz="2200" dirty="0" smtClean="0"/>
              <a:t> </a:t>
            </a:r>
            <a:r>
              <a:rPr lang="fr-BE" altLang="fr-FR" sz="2200" dirty="0"/>
              <a:t>(9531 </a:t>
            </a:r>
            <a:r>
              <a:rPr lang="fr-BE" altLang="fr-FR" sz="2200" dirty="0" err="1" smtClean="0"/>
              <a:t>cows</a:t>
            </a:r>
            <a:r>
              <a:rPr lang="fr-BE" altLang="fr-FR" sz="2200" dirty="0" smtClean="0"/>
              <a:t> and 387 </a:t>
            </a:r>
            <a:r>
              <a:rPr lang="fr-BE" altLang="fr-FR" sz="2200" dirty="0" err="1" smtClean="0"/>
              <a:t>herds</a:t>
            </a:r>
            <a:r>
              <a:rPr lang="fr-BE" altLang="fr-FR" sz="2200" dirty="0" smtClean="0"/>
              <a:t>) and </a:t>
            </a:r>
            <a:r>
              <a:rPr lang="fr-BE" altLang="fr-FR" sz="2200" dirty="0" err="1" smtClean="0"/>
              <a:t>beef</a:t>
            </a:r>
            <a:r>
              <a:rPr lang="fr-BE" altLang="fr-FR" sz="2200" dirty="0" smtClean="0"/>
              <a:t> </a:t>
            </a:r>
            <a:r>
              <a:rPr lang="fr-BE" altLang="fr-FR" sz="2200" dirty="0"/>
              <a:t>(484 </a:t>
            </a:r>
            <a:r>
              <a:rPr lang="fr-BE" altLang="fr-FR" sz="2200" dirty="0" err="1" smtClean="0"/>
              <a:t>cows</a:t>
            </a:r>
            <a:r>
              <a:rPr lang="fr-BE" altLang="fr-FR" sz="2200" dirty="0" smtClean="0"/>
              <a:t> in 109 </a:t>
            </a:r>
            <a:r>
              <a:rPr lang="fr-BE" altLang="fr-FR" sz="2200" dirty="0" err="1" smtClean="0"/>
              <a:t>herds</a:t>
            </a:r>
            <a:r>
              <a:rPr lang="fr-BE" altLang="fr-FR" sz="2200" dirty="0" smtClean="0"/>
              <a:t>) </a:t>
            </a:r>
            <a:r>
              <a:rPr lang="fr-BE" altLang="fr-FR" sz="1800" dirty="0" smtClean="0"/>
              <a:t>Fitzgerald et al : Communication de Williams au congrès </a:t>
            </a:r>
            <a:r>
              <a:rPr lang="fr-BE" altLang="fr-FR" sz="1800" dirty="0" err="1" smtClean="0"/>
              <a:t>ESDAR</a:t>
            </a:r>
            <a:r>
              <a:rPr lang="fr-BE" altLang="fr-FR" sz="1800" dirty="0" smtClean="0"/>
              <a:t> septembre 2013</a:t>
            </a:r>
          </a:p>
        </p:txBody>
      </p:sp>
      <p:graphicFrame>
        <p:nvGraphicFramePr>
          <p:cNvPr id="67587" name="Espace réservé du contenu 4"/>
          <p:cNvGraphicFramePr>
            <a:graphicFrameLocks noGrp="1"/>
          </p:cNvGraphicFramePr>
          <p:nvPr>
            <p:ph idx="1"/>
            <p:extLst>
              <p:ext uri="{D42A27DB-BD31-4B8C-83A1-F6EECF244321}">
                <p14:modId xmlns:p14="http://schemas.microsoft.com/office/powerpoint/2010/main" val="3405741089"/>
              </p:ext>
            </p:extLst>
          </p:nvPr>
        </p:nvGraphicFramePr>
        <p:xfrm>
          <a:off x="395536" y="1772816"/>
          <a:ext cx="8524875" cy="4419600"/>
        </p:xfrm>
        <a:graphic>
          <a:graphicData uri="http://schemas.openxmlformats.org/presentationml/2006/ole">
            <mc:AlternateContent xmlns:mc="http://schemas.openxmlformats.org/markup-compatibility/2006">
              <mc:Choice xmlns:v="urn:schemas-microsoft-com:vml" Requires="v">
                <p:oleObj spid="_x0000_s9264" name="Graphique" r:id="rId4" imgW="8524775" imgH="4419471" progId="Excel.Chart.8">
                  <p:embed/>
                </p:oleObj>
              </mc:Choice>
              <mc:Fallback>
                <p:oleObj name="Graphique" r:id="rId4" imgW="8524775" imgH="4419471"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772816"/>
                        <a:ext cx="85248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Espace réservé du numéro de diapositive 3"/>
          <p:cNvSpPr>
            <a:spLocks noGrp="1"/>
          </p:cNvSpPr>
          <p:nvPr>
            <p:ph type="sldNum" sz="quarter" idx="4294967295"/>
          </p:nvPr>
        </p:nvSpPr>
        <p:spPr>
          <a:xfrm>
            <a:off x="8460432" y="6237312"/>
            <a:ext cx="576783" cy="476250"/>
          </a:xfrm>
          <a:prstGeom prst="rect">
            <a:avLst/>
          </a:prstGeom>
        </p:spPr>
        <p:txBody>
          <a:bodyPr/>
          <a:lstStyle/>
          <a:p>
            <a:pPr>
              <a:defRPr/>
            </a:pPr>
            <a:fld id="{135AD21D-CC0F-47D1-847E-BE5920A3D612}" type="slidenum">
              <a:rPr lang="fr-FR" smtClean="0"/>
              <a:pPr>
                <a:defRPr/>
              </a:pPr>
              <a:t>37</a:t>
            </a:fld>
            <a:endParaRPr lang="fr-FR" dirty="0"/>
          </a:p>
        </p:txBody>
      </p:sp>
      <p:sp>
        <p:nvSpPr>
          <p:cNvPr id="2" name="Rectangle 1"/>
          <p:cNvSpPr/>
          <p:nvPr/>
        </p:nvSpPr>
        <p:spPr>
          <a:xfrm>
            <a:off x="7524328" y="2924944"/>
            <a:ext cx="1224136" cy="504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5713591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8767" y="260648"/>
            <a:ext cx="8229600" cy="706090"/>
          </a:xfrm>
          <a:solidFill>
            <a:schemeClr val="accent2">
              <a:lumMod val="50000"/>
            </a:schemeClr>
          </a:solidFill>
        </p:spPr>
        <p:txBody>
          <a:bodyPr>
            <a:normAutofit/>
          </a:bodyPr>
          <a:lstStyle/>
          <a:p>
            <a:r>
              <a:rPr lang="fr-BE" sz="2000" dirty="0" err="1" smtClean="0">
                <a:solidFill>
                  <a:schemeClr val="bg1"/>
                </a:solidFill>
              </a:rPr>
              <a:t>Prevalence</a:t>
            </a:r>
            <a:r>
              <a:rPr lang="fr-BE" sz="2000" dirty="0" smtClean="0">
                <a:solidFill>
                  <a:schemeClr val="bg1"/>
                </a:solidFill>
              </a:rPr>
              <a:t> of </a:t>
            </a:r>
            <a:r>
              <a:rPr lang="fr-BE" sz="2000" dirty="0" err="1" smtClean="0">
                <a:solidFill>
                  <a:schemeClr val="bg1"/>
                </a:solidFill>
              </a:rPr>
              <a:t>clinical</a:t>
            </a:r>
            <a:r>
              <a:rPr lang="fr-BE" sz="2000" dirty="0" smtClean="0">
                <a:solidFill>
                  <a:schemeClr val="bg1"/>
                </a:solidFill>
              </a:rPr>
              <a:t> and </a:t>
            </a:r>
            <a:r>
              <a:rPr lang="fr-BE" sz="2000" dirty="0" err="1" smtClean="0">
                <a:solidFill>
                  <a:schemeClr val="bg1"/>
                </a:solidFill>
              </a:rPr>
              <a:t>subclinical</a:t>
            </a:r>
            <a:r>
              <a:rPr lang="fr-BE" sz="2000" dirty="0" smtClean="0">
                <a:solidFill>
                  <a:schemeClr val="bg1"/>
                </a:solidFill>
              </a:rPr>
              <a:t> </a:t>
            </a:r>
            <a:r>
              <a:rPr lang="fr-BE" sz="2000" dirty="0" err="1" smtClean="0">
                <a:solidFill>
                  <a:schemeClr val="bg1"/>
                </a:solidFill>
              </a:rPr>
              <a:t>endometritis</a:t>
            </a:r>
            <a:r>
              <a:rPr lang="fr-BE" sz="2000" dirty="0" smtClean="0">
                <a:solidFill>
                  <a:schemeClr val="bg1"/>
                </a:solidFill>
              </a:rPr>
              <a:t> </a:t>
            </a:r>
            <a:r>
              <a:rPr lang="fr-BE" sz="2000" dirty="0" err="1" smtClean="0">
                <a:solidFill>
                  <a:schemeClr val="bg1"/>
                </a:solidFill>
              </a:rPr>
              <a:t>according</a:t>
            </a:r>
            <a:r>
              <a:rPr lang="fr-BE" sz="2000" dirty="0" smtClean="0">
                <a:solidFill>
                  <a:schemeClr val="bg1"/>
                </a:solidFill>
              </a:rPr>
              <a:t> to the </a:t>
            </a:r>
            <a:r>
              <a:rPr lang="fr-BE" sz="2000" dirty="0" err="1" smtClean="0">
                <a:solidFill>
                  <a:schemeClr val="bg1"/>
                </a:solidFill>
              </a:rPr>
              <a:t>method</a:t>
            </a:r>
            <a:r>
              <a:rPr lang="fr-BE" sz="2000" dirty="0" smtClean="0">
                <a:solidFill>
                  <a:schemeClr val="bg1"/>
                </a:solidFill>
              </a:rPr>
              <a:t> of </a:t>
            </a:r>
            <a:r>
              <a:rPr lang="fr-BE" sz="2000" dirty="0" err="1" smtClean="0">
                <a:solidFill>
                  <a:schemeClr val="bg1"/>
                </a:solidFill>
              </a:rPr>
              <a:t>diagnosis</a:t>
            </a:r>
            <a:r>
              <a:rPr lang="fr-BE" sz="2000" dirty="0" smtClean="0">
                <a:solidFill>
                  <a:schemeClr val="bg1"/>
                </a:solidFill>
              </a:rPr>
              <a:t> and stage of </a:t>
            </a:r>
            <a:r>
              <a:rPr lang="fr-BE" sz="2000" dirty="0" err="1" smtClean="0">
                <a:solidFill>
                  <a:schemeClr val="bg1"/>
                </a:solidFill>
              </a:rPr>
              <a:t>puerperium</a:t>
            </a:r>
            <a:r>
              <a:rPr lang="fr-BE" sz="2000" dirty="0" smtClean="0">
                <a:solidFill>
                  <a:schemeClr val="bg1"/>
                </a:solidFill>
              </a:rPr>
              <a:t> (Adnane and al. </a:t>
            </a:r>
            <a:r>
              <a:rPr lang="fr-BE" sz="2000" dirty="0" err="1" smtClean="0">
                <a:solidFill>
                  <a:schemeClr val="bg1"/>
                </a:solidFill>
              </a:rPr>
              <a:t>Submitted</a:t>
            </a:r>
            <a:r>
              <a:rPr lang="fr-BE" sz="2000" dirty="0" smtClean="0">
                <a:solidFill>
                  <a:schemeClr val="bg1"/>
                </a:solidFill>
              </a:rPr>
              <a:t> 2015)</a:t>
            </a:r>
            <a:endParaRPr lang="fr-BE" sz="20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8928992" cy="518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6286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7570" y="260648"/>
            <a:ext cx="7488832" cy="461665"/>
          </a:xfrm>
          <a:prstGeom prst="rect">
            <a:avLst/>
          </a:prstGeom>
          <a:solidFill>
            <a:schemeClr val="accent2">
              <a:lumMod val="75000"/>
            </a:schemeClr>
          </a:solidFill>
          <a:ln>
            <a:solidFill>
              <a:schemeClr val="tx1"/>
            </a:solidFill>
          </a:ln>
        </p:spPr>
        <p:txBody>
          <a:bodyPr wrap="square">
            <a:spAutoFit/>
          </a:bodyPr>
          <a:lstStyle/>
          <a:p>
            <a:r>
              <a:rPr lang="en-US" sz="2400" dirty="0" smtClean="0">
                <a:solidFill>
                  <a:schemeClr val="bg1"/>
                </a:solidFill>
                <a:latin typeface="Arial Narrow" panose="020B0606020202030204" pitchFamily="34" charset="0"/>
              </a:rPr>
              <a:t>Prevalence (%) of postpartum anoestrus in dairy cows</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97" y="980728"/>
            <a:ext cx="7248805" cy="55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7320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p:nvPr>
            <p:extLst/>
          </p:nvPr>
        </p:nvGraphicFramePr>
        <p:xfrm>
          <a:off x="971600" y="1412776"/>
          <a:ext cx="7560840"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395536" y="548680"/>
            <a:ext cx="8208912" cy="830997"/>
          </a:xfrm>
          <a:prstGeom prst="rect">
            <a:avLst/>
          </a:prstGeom>
          <a:solidFill>
            <a:schemeClr val="accent6">
              <a:lumMod val="20000"/>
              <a:lumOff val="80000"/>
            </a:schemeClr>
          </a:solidFill>
          <a:ln>
            <a:solidFill>
              <a:schemeClr val="tx1"/>
            </a:solidFill>
          </a:ln>
        </p:spPr>
        <p:txBody>
          <a:bodyPr wrap="square">
            <a:spAutoFit/>
          </a:bodyPr>
          <a:lstStyle/>
          <a:p>
            <a:pPr algn="ctr"/>
            <a:r>
              <a:rPr lang="fr-FR" sz="2400" cap="small" dirty="0" smtClean="0">
                <a:latin typeface="Arial Narrow" pitchFamily="34" charset="0"/>
              </a:rPr>
              <a:t>Distribution (%) by continent of </a:t>
            </a:r>
            <a:r>
              <a:rPr lang="fr-FR" sz="2400" cap="small" dirty="0" err="1" smtClean="0">
                <a:latin typeface="Arial Narrow" pitchFamily="34" charset="0"/>
              </a:rPr>
              <a:t>cow</a:t>
            </a:r>
            <a:r>
              <a:rPr lang="fr-FR" sz="2400" cap="small" dirty="0" smtClean="0">
                <a:latin typeface="Arial Narrow" pitchFamily="34" charset="0"/>
              </a:rPr>
              <a:t> </a:t>
            </a:r>
            <a:r>
              <a:rPr lang="fr-FR" sz="2400" cap="small" dirty="0" err="1" smtClean="0">
                <a:latin typeface="Arial Narrow" pitchFamily="34" charset="0"/>
              </a:rPr>
              <a:t>milk</a:t>
            </a:r>
            <a:r>
              <a:rPr lang="fr-FR" sz="2400" cap="small" dirty="0" smtClean="0">
                <a:latin typeface="Arial Narrow" pitchFamily="34" charset="0"/>
              </a:rPr>
              <a:t> (%) in 2012 </a:t>
            </a:r>
            <a:r>
              <a:rPr lang="fr-FR" sz="2400" cap="small" dirty="0">
                <a:latin typeface="Arial Narrow" pitchFamily="34" charset="0"/>
              </a:rPr>
              <a:t>(631,3 millions de tonnes) (Source fil, </a:t>
            </a:r>
            <a:r>
              <a:rPr lang="fr-FR" sz="2400" cap="small" dirty="0" err="1">
                <a:latin typeface="Arial Narrow" pitchFamily="34" charset="0"/>
              </a:rPr>
              <a:t>usda</a:t>
            </a:r>
            <a:r>
              <a:rPr lang="fr-FR" sz="2400" cap="small" dirty="0">
                <a:latin typeface="Arial Narrow" pitchFamily="34" charset="0"/>
              </a:rPr>
              <a:t>, </a:t>
            </a:r>
            <a:r>
              <a:rPr lang="fr-FR" sz="2400" cap="small" dirty="0" err="1">
                <a:latin typeface="Arial Narrow" pitchFamily="34" charset="0"/>
              </a:rPr>
              <a:t>cniel</a:t>
            </a:r>
            <a:r>
              <a:rPr lang="fr-FR" sz="2400" cap="small" dirty="0">
                <a:latin typeface="Arial Narrow" pitchFamily="34" charset="0"/>
              </a:rPr>
              <a:t>)</a:t>
            </a:r>
            <a:endParaRPr lang="fr-BE" sz="2400" b="1" dirty="0">
              <a:latin typeface="Arial Narrow" pitchFamily="34" charset="0"/>
            </a:endParaRPr>
          </a:p>
        </p:txBody>
      </p:sp>
    </p:spTree>
    <p:extLst>
      <p:ext uri="{BB962C8B-B14F-4D97-AF65-F5344CB8AC3E}">
        <p14:creationId xmlns:p14="http://schemas.microsoft.com/office/powerpoint/2010/main" val="42795254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p:cNvGraphicFramePr>
            <a:graphicFrameLocks/>
          </p:cNvGraphicFramePr>
          <p:nvPr>
            <p:extLst>
              <p:ext uri="{D42A27DB-BD31-4B8C-83A1-F6EECF244321}">
                <p14:modId xmlns:p14="http://schemas.microsoft.com/office/powerpoint/2010/main" val="1456336033"/>
              </p:ext>
            </p:extLst>
          </p:nvPr>
        </p:nvGraphicFramePr>
        <p:xfrm>
          <a:off x="1115616" y="2348880"/>
          <a:ext cx="6696744" cy="4392488"/>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p:cNvSpPr txBox="1"/>
          <p:nvPr/>
        </p:nvSpPr>
        <p:spPr>
          <a:xfrm>
            <a:off x="539552" y="116632"/>
            <a:ext cx="8136904" cy="830997"/>
          </a:xfrm>
          <a:prstGeom prst="rect">
            <a:avLst/>
          </a:prstGeom>
          <a:solidFill>
            <a:schemeClr val="accent2">
              <a:lumMod val="50000"/>
            </a:schemeClr>
          </a:solidFill>
          <a:ln>
            <a:solidFill>
              <a:schemeClr val="accent1"/>
            </a:solidFill>
          </a:ln>
        </p:spPr>
        <p:txBody>
          <a:bodyPr wrap="square" rtlCol="0">
            <a:spAutoFit/>
          </a:bodyPr>
          <a:lstStyle/>
          <a:p>
            <a:r>
              <a:rPr lang="fr-BE" sz="2400" dirty="0" err="1" smtClean="0">
                <a:solidFill>
                  <a:schemeClr val="bg1"/>
                </a:solidFill>
                <a:latin typeface="Arial Narrow" panose="020B0606020202030204" pitchFamily="34" charset="0"/>
              </a:rPr>
              <a:t>Prevalence</a:t>
            </a:r>
            <a:r>
              <a:rPr lang="fr-BE" sz="2400" dirty="0" smtClean="0">
                <a:solidFill>
                  <a:schemeClr val="bg1"/>
                </a:solidFill>
                <a:latin typeface="Arial Narrow" panose="020B0606020202030204" pitchFamily="34" charset="0"/>
              </a:rPr>
              <a:t> of anoestrus  (%) in 9 new </a:t>
            </a:r>
            <a:r>
              <a:rPr lang="fr-BE" sz="2400" dirty="0" err="1" smtClean="0">
                <a:solidFill>
                  <a:schemeClr val="bg1"/>
                </a:solidFill>
                <a:latin typeface="Arial Narrow" panose="020B0606020202030204" pitchFamily="34" charset="0"/>
              </a:rPr>
              <a:t>zeland</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dairy</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herds</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with</a:t>
            </a:r>
            <a:r>
              <a:rPr lang="fr-BE" sz="2400" dirty="0" smtClean="0">
                <a:solidFill>
                  <a:schemeClr val="bg1"/>
                </a:solidFill>
                <a:latin typeface="Arial Narrow" panose="020B0606020202030204" pitchFamily="34" charset="0"/>
              </a:rPr>
              <a:t> more 400 </a:t>
            </a:r>
            <a:r>
              <a:rPr lang="fr-BE" sz="2400" dirty="0" err="1" smtClean="0">
                <a:solidFill>
                  <a:schemeClr val="bg1"/>
                </a:solidFill>
                <a:latin typeface="Arial Narrow" panose="020B0606020202030204" pitchFamily="34" charset="0"/>
              </a:rPr>
              <a:t>cows</a:t>
            </a:r>
            <a:r>
              <a:rPr lang="fr-BE" sz="2400" dirty="0" smtClean="0">
                <a:solidFill>
                  <a:schemeClr val="bg1"/>
                </a:solidFill>
                <a:latin typeface="Arial Narrow" panose="020B0606020202030204" pitchFamily="34" charset="0"/>
              </a:rPr>
              <a:t> and </a:t>
            </a:r>
            <a:r>
              <a:rPr lang="fr-BE" sz="2400" dirty="0" err="1" smtClean="0">
                <a:solidFill>
                  <a:schemeClr val="bg1"/>
                </a:solidFill>
                <a:latin typeface="Arial Narrow" panose="020B0606020202030204" pitchFamily="34" charset="0"/>
              </a:rPr>
              <a:t>producing</a:t>
            </a:r>
            <a:r>
              <a:rPr lang="fr-BE" sz="2400" dirty="0" smtClean="0">
                <a:solidFill>
                  <a:schemeClr val="bg1"/>
                </a:solidFill>
                <a:latin typeface="Arial Narrow" panose="020B0606020202030204" pitchFamily="34" charset="0"/>
              </a:rPr>
              <a:t> 22 </a:t>
            </a:r>
            <a:r>
              <a:rPr lang="fr-BE" sz="2400" dirty="0" err="1" smtClean="0">
                <a:solidFill>
                  <a:schemeClr val="bg1"/>
                </a:solidFill>
                <a:latin typeface="Arial Narrow" panose="020B0606020202030204" pitchFamily="34" charset="0"/>
              </a:rPr>
              <a:t>kgs</a:t>
            </a:r>
            <a:r>
              <a:rPr lang="fr-BE" sz="2400" dirty="0" smtClean="0">
                <a:solidFill>
                  <a:schemeClr val="bg1"/>
                </a:solidFill>
                <a:latin typeface="Arial Narrow" panose="020B0606020202030204" pitchFamily="34" charset="0"/>
              </a:rPr>
              <a:t> of </a:t>
            </a:r>
            <a:r>
              <a:rPr lang="fr-BE" sz="2400" dirty="0" err="1" smtClean="0">
                <a:solidFill>
                  <a:schemeClr val="bg1"/>
                </a:solidFill>
                <a:latin typeface="Arial Narrow" panose="020B0606020202030204" pitchFamily="34" charset="0"/>
              </a:rPr>
              <a:t>milk</a:t>
            </a:r>
            <a:r>
              <a:rPr lang="fr-BE" sz="2400" dirty="0" smtClean="0">
                <a:solidFill>
                  <a:schemeClr val="bg1"/>
                </a:solidFill>
                <a:latin typeface="Arial Narrow" panose="020B0606020202030204" pitchFamily="34" charset="0"/>
              </a:rPr>
              <a:t> per </a:t>
            </a:r>
            <a:r>
              <a:rPr lang="fr-BE" sz="2400" dirty="0" err="1" smtClean="0">
                <a:solidFill>
                  <a:schemeClr val="bg1"/>
                </a:solidFill>
                <a:latin typeface="Arial Narrow" panose="020B0606020202030204" pitchFamily="34" charset="0"/>
              </a:rPr>
              <a:t>day</a:t>
            </a:r>
            <a:r>
              <a:rPr lang="fr-BE" sz="2400" dirty="0" smtClean="0">
                <a:solidFill>
                  <a:schemeClr val="bg1"/>
                </a:solidFill>
                <a:latin typeface="Arial Narrow" panose="020B0606020202030204" pitchFamily="34" charset="0"/>
              </a:rPr>
              <a:t> on </a:t>
            </a:r>
            <a:r>
              <a:rPr lang="fr-BE" sz="2400" dirty="0" err="1" smtClean="0">
                <a:solidFill>
                  <a:schemeClr val="bg1"/>
                </a:solidFill>
                <a:latin typeface="Arial Narrow" panose="020B0606020202030204" pitchFamily="34" charset="0"/>
              </a:rPr>
              <a:t>average</a:t>
            </a:r>
            <a:r>
              <a:rPr lang="fr-BE" sz="2400" dirty="0" smtClean="0">
                <a:solidFill>
                  <a:schemeClr val="bg1"/>
                </a:solidFill>
                <a:latin typeface="Arial Narrow" panose="020B0606020202030204" pitchFamily="34" charset="0"/>
              </a:rPr>
              <a:t>  </a:t>
            </a:r>
          </a:p>
        </p:txBody>
      </p:sp>
      <p:sp>
        <p:nvSpPr>
          <p:cNvPr id="7" name="ZoneTexte 6"/>
          <p:cNvSpPr txBox="1"/>
          <p:nvPr/>
        </p:nvSpPr>
        <p:spPr>
          <a:xfrm>
            <a:off x="537220" y="1124744"/>
            <a:ext cx="8136904" cy="646331"/>
          </a:xfrm>
          <a:prstGeom prst="rect">
            <a:avLst/>
          </a:prstGeom>
          <a:solidFill>
            <a:schemeClr val="accent6">
              <a:lumMod val="20000"/>
              <a:lumOff val="80000"/>
            </a:schemeClr>
          </a:solidFill>
          <a:ln>
            <a:solidFill>
              <a:schemeClr val="accent1"/>
            </a:solidFill>
          </a:ln>
        </p:spPr>
        <p:txBody>
          <a:bodyPr wrap="square" rtlCol="0">
            <a:spAutoFit/>
          </a:bodyPr>
          <a:lstStyle/>
          <a:p>
            <a:r>
              <a:rPr lang="fr-BE" dirty="0" err="1" smtClean="0">
                <a:latin typeface="Arial Narrow" panose="020B0606020202030204" pitchFamily="34" charset="0"/>
              </a:rPr>
              <a:t>Diagnosis</a:t>
            </a:r>
            <a:r>
              <a:rPr lang="fr-BE" dirty="0" smtClean="0">
                <a:latin typeface="Arial Narrow" panose="020B0606020202030204" pitchFamily="34" charset="0"/>
              </a:rPr>
              <a:t> </a:t>
            </a:r>
            <a:r>
              <a:rPr lang="fr-BE" dirty="0" err="1" smtClean="0">
                <a:latin typeface="Arial Narrow" panose="020B0606020202030204" pitchFamily="34" charset="0"/>
              </a:rPr>
              <a:t>based</a:t>
            </a:r>
            <a:r>
              <a:rPr lang="fr-BE" dirty="0" smtClean="0">
                <a:latin typeface="Arial Narrow" panose="020B0606020202030204" pitchFamily="34" charset="0"/>
              </a:rPr>
              <a:t> on the absence of corpus </a:t>
            </a:r>
            <a:r>
              <a:rPr lang="fr-BE" dirty="0" err="1" smtClean="0">
                <a:latin typeface="Arial Narrow" panose="020B0606020202030204" pitchFamily="34" charset="0"/>
              </a:rPr>
              <a:t>luteum</a:t>
            </a:r>
            <a:r>
              <a:rPr lang="fr-BE" dirty="0" smtClean="0">
                <a:latin typeface="Arial Narrow" panose="020B0606020202030204" pitchFamily="34" charset="0"/>
              </a:rPr>
              <a:t> </a:t>
            </a:r>
            <a:r>
              <a:rPr lang="fr-BE" dirty="0" err="1" smtClean="0">
                <a:latin typeface="Arial Narrow" panose="020B0606020202030204" pitchFamily="34" charset="0"/>
              </a:rPr>
              <a:t>manually</a:t>
            </a:r>
            <a:r>
              <a:rPr lang="fr-BE" dirty="0" smtClean="0">
                <a:latin typeface="Arial Narrow" panose="020B0606020202030204" pitchFamily="34" charset="0"/>
              </a:rPr>
              <a:t> </a:t>
            </a:r>
            <a:r>
              <a:rPr lang="fr-BE" dirty="0" err="1" smtClean="0">
                <a:latin typeface="Arial Narrow" panose="020B0606020202030204" pitchFamily="34" charset="0"/>
              </a:rPr>
              <a:t>detected</a:t>
            </a:r>
            <a:r>
              <a:rPr lang="fr-BE" dirty="0" smtClean="0">
                <a:latin typeface="Arial Narrow" panose="020B0606020202030204" pitchFamily="34" charset="0"/>
              </a:rPr>
              <a:t> by a </a:t>
            </a:r>
            <a:r>
              <a:rPr lang="fr-BE" dirty="0" err="1" smtClean="0">
                <a:latin typeface="Arial Narrow" panose="020B0606020202030204" pitchFamily="34" charset="0"/>
              </a:rPr>
              <a:t>vet</a:t>
            </a:r>
            <a:r>
              <a:rPr lang="fr-BE" dirty="0" smtClean="0">
                <a:latin typeface="Arial Narrow" panose="020B0606020202030204" pitchFamily="34" charset="0"/>
              </a:rPr>
              <a:t> 58 </a:t>
            </a:r>
            <a:r>
              <a:rPr lang="fr-BE" dirty="0" err="1" smtClean="0">
                <a:latin typeface="Arial Narrow" panose="020B0606020202030204" pitchFamily="34" charset="0"/>
              </a:rPr>
              <a:t>days</a:t>
            </a:r>
            <a:r>
              <a:rPr lang="fr-BE" dirty="0" smtClean="0">
                <a:latin typeface="Arial Narrow" panose="020B0606020202030204" pitchFamily="34" charset="0"/>
              </a:rPr>
              <a:t> postpartum on </a:t>
            </a:r>
            <a:r>
              <a:rPr lang="fr-BE" dirty="0" err="1" smtClean="0">
                <a:latin typeface="Arial Narrow" panose="020B0606020202030204" pitchFamily="34" charset="0"/>
              </a:rPr>
              <a:t>average</a:t>
            </a:r>
            <a:r>
              <a:rPr lang="fr-BE" dirty="0" smtClean="0">
                <a:latin typeface="Arial Narrow" panose="020B0606020202030204" pitchFamily="34" charset="0"/>
              </a:rPr>
              <a:t>  (Mc </a:t>
            </a:r>
            <a:r>
              <a:rPr lang="fr-BE" dirty="0" err="1" smtClean="0">
                <a:latin typeface="Arial Narrow" panose="020B0606020202030204" pitchFamily="34" charset="0"/>
              </a:rPr>
              <a:t>Dougall</a:t>
            </a:r>
            <a:r>
              <a:rPr lang="fr-BE" dirty="0" smtClean="0">
                <a:latin typeface="Arial Narrow" panose="020B0606020202030204" pitchFamily="34" charset="0"/>
              </a:rPr>
              <a:t> and Compton J </a:t>
            </a:r>
            <a:r>
              <a:rPr lang="fr-BE" dirty="0" err="1" smtClean="0">
                <a:latin typeface="Arial Narrow" panose="020B0606020202030204" pitchFamily="34" charset="0"/>
              </a:rPr>
              <a:t>Dairy</a:t>
            </a:r>
            <a:r>
              <a:rPr lang="fr-BE" dirty="0" smtClean="0">
                <a:latin typeface="Arial Narrow" panose="020B0606020202030204" pitchFamily="34" charset="0"/>
              </a:rPr>
              <a:t> </a:t>
            </a:r>
            <a:r>
              <a:rPr lang="fr-BE" dirty="0" err="1" smtClean="0">
                <a:latin typeface="Arial Narrow" panose="020B0606020202030204" pitchFamily="34" charset="0"/>
              </a:rPr>
              <a:t>Sci</a:t>
            </a:r>
            <a:r>
              <a:rPr lang="fr-BE" dirty="0" smtClean="0">
                <a:latin typeface="Arial Narrow" panose="020B0606020202030204" pitchFamily="34" charset="0"/>
              </a:rPr>
              <a:t> 2005 80 2388-2400)</a:t>
            </a:r>
            <a:endParaRPr lang="fr-BE" dirty="0">
              <a:latin typeface="Arial Narrow" panose="020B0606020202030204" pitchFamily="34" charset="0"/>
            </a:endParaRPr>
          </a:p>
        </p:txBody>
      </p:sp>
      <p:sp>
        <p:nvSpPr>
          <p:cNvPr id="2" name="ZoneTexte 1"/>
          <p:cNvSpPr txBox="1"/>
          <p:nvPr/>
        </p:nvSpPr>
        <p:spPr>
          <a:xfrm>
            <a:off x="2424017" y="1916832"/>
            <a:ext cx="3925305" cy="430887"/>
          </a:xfrm>
          <a:prstGeom prst="rect">
            <a:avLst/>
          </a:prstGeom>
          <a:solidFill>
            <a:schemeClr val="accent3">
              <a:lumMod val="75000"/>
            </a:schemeClr>
          </a:solidFill>
          <a:ln>
            <a:solidFill>
              <a:schemeClr val="tx1"/>
            </a:solidFill>
          </a:ln>
        </p:spPr>
        <p:txBody>
          <a:bodyPr wrap="none" rtlCol="0">
            <a:spAutoFit/>
          </a:bodyPr>
          <a:lstStyle/>
          <a:p>
            <a:r>
              <a:rPr lang="fr-BE" sz="2200" dirty="0" smtClean="0">
                <a:latin typeface="Arial Narrow" panose="020B0606020202030204" pitchFamily="34" charset="0"/>
              </a:rPr>
              <a:t>Large </a:t>
            </a:r>
            <a:r>
              <a:rPr lang="fr-BE" sz="2200" dirty="0" err="1" smtClean="0">
                <a:latin typeface="Arial Narrow" panose="020B0606020202030204" pitchFamily="34" charset="0"/>
              </a:rPr>
              <a:t>differences</a:t>
            </a:r>
            <a:r>
              <a:rPr lang="fr-BE" sz="2200" dirty="0" smtClean="0">
                <a:latin typeface="Arial Narrow" panose="020B0606020202030204" pitchFamily="34" charset="0"/>
              </a:rPr>
              <a:t> </a:t>
            </a:r>
            <a:r>
              <a:rPr lang="fr-BE" sz="2200" dirty="0" err="1" smtClean="0">
                <a:latin typeface="Arial Narrow" panose="020B0606020202030204" pitchFamily="34" charset="0"/>
              </a:rPr>
              <a:t>between</a:t>
            </a:r>
            <a:r>
              <a:rPr lang="fr-BE" sz="2200" dirty="0" smtClean="0">
                <a:latin typeface="Arial Narrow" panose="020B0606020202030204" pitchFamily="34" charset="0"/>
              </a:rPr>
              <a:t> the </a:t>
            </a:r>
            <a:r>
              <a:rPr lang="fr-BE" sz="2200" dirty="0" err="1" smtClean="0">
                <a:latin typeface="Arial Narrow" panose="020B0606020202030204" pitchFamily="34" charset="0"/>
              </a:rPr>
              <a:t>herds</a:t>
            </a:r>
            <a:endParaRPr lang="fr-BE" sz="2200" dirty="0">
              <a:latin typeface="Arial Narrow" panose="020B0606020202030204" pitchFamily="34" charset="0"/>
            </a:endParaRPr>
          </a:p>
        </p:txBody>
      </p:sp>
    </p:spTree>
    <p:extLst>
      <p:ext uri="{BB962C8B-B14F-4D97-AF65-F5344CB8AC3E}">
        <p14:creationId xmlns:p14="http://schemas.microsoft.com/office/powerpoint/2010/main" val="191209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Espace réservé du numéro de diapositive 5"/>
          <p:cNvSpPr>
            <a:spLocks noGrp="1"/>
          </p:cNvSpPr>
          <p:nvPr>
            <p:ph type="sldNum" sz="quarter" idx="4294967295"/>
          </p:nvPr>
        </p:nvSpPr>
        <p:spPr>
          <a:xfrm>
            <a:off x="8675688" y="6400800"/>
            <a:ext cx="468312"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Narrow" pitchFamily="34" charset="0"/>
              <a:buChar char="●"/>
              <a:defRPr sz="2800">
                <a:solidFill>
                  <a:schemeClr val="tx1"/>
                </a:solidFill>
                <a:latin typeface="Arial Narrow" pitchFamily="34" charset="0"/>
              </a:defRPr>
            </a:lvl1pPr>
            <a:lvl2pPr marL="742950" indent="-285750" eaLnBrk="0" hangingPunct="0">
              <a:spcBef>
                <a:spcPct val="20000"/>
              </a:spcBef>
              <a:buSzPct val="110000"/>
              <a:buFont typeface="Wingdings" pitchFamily="2" charset="2"/>
              <a:buChar char="§"/>
              <a:defRPr sz="2600">
                <a:solidFill>
                  <a:schemeClr val="tx1"/>
                </a:solidFill>
                <a:latin typeface="Arial Narrow" pitchFamily="34" charset="0"/>
              </a:defRPr>
            </a:lvl2pPr>
            <a:lvl3pPr marL="1143000" indent="-228600" eaLnBrk="0" hangingPunct="0">
              <a:spcBef>
                <a:spcPct val="20000"/>
              </a:spcBef>
              <a:buSzPct val="80000"/>
              <a:buChar char="o"/>
              <a:defRPr sz="2400">
                <a:solidFill>
                  <a:schemeClr val="tx1"/>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fld id="{8BC03A72-30E0-4F98-9DFE-06C82BE74314}" type="slidenum">
              <a:rPr lang="fr-FR" altLang="fr-FR" sz="1500" smtClean="0"/>
              <a:pPr eaLnBrk="1" hangingPunct="1">
                <a:spcBef>
                  <a:spcPct val="0"/>
                </a:spcBef>
                <a:buFontTx/>
                <a:buNone/>
              </a:pPr>
              <a:t>41</a:t>
            </a:fld>
            <a:endParaRPr lang="fr-FR" altLang="fr-FR" sz="1500" smtClean="0"/>
          </a:p>
        </p:txBody>
      </p:sp>
      <p:sp>
        <p:nvSpPr>
          <p:cNvPr id="14340" name="Rectangle 2"/>
          <p:cNvSpPr>
            <a:spLocks noGrp="1" noChangeArrowheads="1"/>
          </p:cNvSpPr>
          <p:nvPr>
            <p:ph type="title"/>
          </p:nvPr>
        </p:nvSpPr>
        <p:spPr>
          <a:xfrm>
            <a:off x="395288" y="260350"/>
            <a:ext cx="4752975" cy="647700"/>
          </a:xfrm>
        </p:spPr>
        <p:txBody>
          <a:bodyPr>
            <a:normAutofit/>
          </a:bodyPr>
          <a:lstStyle/>
          <a:p>
            <a:pPr eaLnBrk="1" hangingPunct="1"/>
            <a:r>
              <a:rPr lang="fr-BE" altLang="fr-FR" dirty="0" err="1" smtClean="0"/>
              <a:t>Prevalence</a:t>
            </a:r>
            <a:r>
              <a:rPr lang="fr-BE" altLang="fr-FR" dirty="0" smtClean="0"/>
              <a:t> of </a:t>
            </a:r>
            <a:r>
              <a:rPr lang="fr-BE" altLang="fr-FR" dirty="0" err="1" smtClean="0"/>
              <a:t>ovarian</a:t>
            </a:r>
            <a:r>
              <a:rPr lang="fr-BE" altLang="fr-FR" dirty="0" smtClean="0"/>
              <a:t> </a:t>
            </a:r>
            <a:r>
              <a:rPr lang="fr-BE" altLang="fr-FR" dirty="0" err="1" smtClean="0"/>
              <a:t>cysts</a:t>
            </a:r>
            <a:r>
              <a:rPr lang="fr-BE" altLang="fr-FR" dirty="0" smtClean="0"/>
              <a:t>  </a:t>
            </a:r>
            <a:endParaRPr lang="fr-FR" altLang="fr-FR" dirty="0" smtClean="0"/>
          </a:p>
        </p:txBody>
      </p:sp>
      <p:sp>
        <p:nvSpPr>
          <p:cNvPr id="14341" name="Rectangle 3"/>
          <p:cNvSpPr>
            <a:spLocks noGrp="1" noChangeArrowheads="1"/>
          </p:cNvSpPr>
          <p:nvPr>
            <p:ph type="body" idx="1"/>
          </p:nvPr>
        </p:nvSpPr>
        <p:spPr>
          <a:xfrm>
            <a:off x="395288" y="1628775"/>
            <a:ext cx="8424862" cy="3168650"/>
          </a:xfrm>
        </p:spPr>
        <p:txBody>
          <a:bodyPr/>
          <a:lstStyle/>
          <a:p>
            <a:pPr eaLnBrk="1" hangingPunct="1">
              <a:lnSpc>
                <a:spcPct val="110000"/>
              </a:lnSpc>
            </a:pPr>
            <a:r>
              <a:rPr lang="fr-BE" altLang="fr-FR" sz="2400" dirty="0" err="1" smtClean="0"/>
              <a:t>Fourichon</a:t>
            </a:r>
            <a:r>
              <a:rPr lang="fr-BE" altLang="fr-FR" sz="2400" dirty="0" smtClean="0"/>
              <a:t> et al., 2000 : </a:t>
            </a:r>
            <a:r>
              <a:rPr lang="fr-BE" altLang="fr-FR" sz="2400" dirty="0" err="1" smtClean="0"/>
              <a:t>meta</a:t>
            </a:r>
            <a:r>
              <a:rPr lang="fr-BE" altLang="fr-FR" sz="2400" dirty="0" smtClean="0"/>
              <a:t>-analyse (20.000 </a:t>
            </a:r>
            <a:r>
              <a:rPr lang="fr-BE" altLang="fr-FR" sz="2400" dirty="0" err="1" smtClean="0"/>
              <a:t>cows</a:t>
            </a:r>
            <a:r>
              <a:rPr lang="fr-BE" altLang="fr-FR" sz="2400" dirty="0" smtClean="0"/>
              <a:t> </a:t>
            </a:r>
            <a:r>
              <a:rPr lang="fr-BE" altLang="fr-FR" sz="2400" dirty="0" err="1" smtClean="0"/>
              <a:t>from</a:t>
            </a:r>
            <a:r>
              <a:rPr lang="fr-BE" altLang="fr-FR" sz="2400" dirty="0" smtClean="0"/>
              <a:t> 196 </a:t>
            </a:r>
            <a:r>
              <a:rPr lang="fr-BE" altLang="fr-FR" sz="2400" dirty="0" err="1" smtClean="0"/>
              <a:t>herds</a:t>
            </a:r>
            <a:r>
              <a:rPr lang="fr-BE" altLang="fr-FR" sz="2400" dirty="0" smtClean="0"/>
              <a:t>) : </a:t>
            </a:r>
            <a:r>
              <a:rPr lang="fr-BE" altLang="fr-FR" sz="2400" dirty="0" smtClean="0">
                <a:solidFill>
                  <a:srgbClr val="FF0000"/>
                </a:solidFill>
              </a:rPr>
              <a:t>12 %</a:t>
            </a:r>
            <a:r>
              <a:rPr lang="fr-BE" altLang="fr-FR" sz="2400" dirty="0" smtClean="0"/>
              <a:t> (3 à 29 %)</a:t>
            </a:r>
          </a:p>
          <a:p>
            <a:pPr eaLnBrk="1" hangingPunct="1">
              <a:lnSpc>
                <a:spcPct val="110000"/>
              </a:lnSpc>
            </a:pPr>
            <a:r>
              <a:rPr lang="fr-BE" altLang="fr-FR" sz="2400" dirty="0" smtClean="0"/>
              <a:t>Lubbers 1998 (The </a:t>
            </a:r>
            <a:r>
              <a:rPr lang="fr-BE" altLang="fr-FR" sz="2400" dirty="0" err="1" smtClean="0"/>
              <a:t>Netherlands</a:t>
            </a:r>
            <a:r>
              <a:rPr lang="fr-BE" altLang="fr-FR" sz="2400" dirty="0" smtClean="0"/>
              <a:t>) : 12.626 lactations </a:t>
            </a:r>
            <a:r>
              <a:rPr lang="fr-BE" altLang="fr-FR" sz="2400" dirty="0" err="1" smtClean="0"/>
              <a:t>during</a:t>
            </a:r>
            <a:r>
              <a:rPr lang="fr-BE" altLang="fr-FR" sz="2400" dirty="0" smtClean="0"/>
              <a:t> 10 </a:t>
            </a:r>
            <a:r>
              <a:rPr lang="fr-BE" altLang="fr-FR" sz="2400" dirty="0" err="1" smtClean="0"/>
              <a:t>years</a:t>
            </a:r>
            <a:r>
              <a:rPr lang="fr-BE" altLang="fr-FR" sz="2400" dirty="0" smtClean="0"/>
              <a:t> in 39 </a:t>
            </a:r>
            <a:r>
              <a:rPr lang="fr-BE" altLang="fr-FR" sz="2400" dirty="0" err="1" smtClean="0"/>
              <a:t>herds</a:t>
            </a:r>
            <a:r>
              <a:rPr lang="fr-BE" altLang="fr-FR" sz="2400" dirty="0" smtClean="0"/>
              <a:t> : </a:t>
            </a:r>
            <a:r>
              <a:rPr lang="fr-BE" altLang="fr-FR" sz="2400" dirty="0" smtClean="0">
                <a:solidFill>
                  <a:srgbClr val="FF0000"/>
                </a:solidFill>
              </a:rPr>
              <a:t>7,2 % </a:t>
            </a:r>
            <a:r>
              <a:rPr lang="fr-BE" altLang="fr-FR" sz="2400" dirty="0" smtClean="0"/>
              <a:t>(1,9 to 11,3 % </a:t>
            </a:r>
            <a:r>
              <a:rPr lang="fr-BE" altLang="fr-FR" sz="2400" dirty="0" err="1" smtClean="0"/>
              <a:t>according</a:t>
            </a:r>
            <a:r>
              <a:rPr lang="fr-BE" altLang="fr-FR" sz="2400" dirty="0" smtClean="0"/>
              <a:t> to the </a:t>
            </a:r>
            <a:r>
              <a:rPr lang="fr-BE" altLang="fr-FR" sz="2400" dirty="0" err="1" smtClean="0"/>
              <a:t>herds</a:t>
            </a:r>
            <a:r>
              <a:rPr lang="fr-BE" altLang="fr-FR" sz="2400" dirty="0" smtClean="0"/>
              <a:t>) </a:t>
            </a:r>
          </a:p>
          <a:p>
            <a:pPr eaLnBrk="1" hangingPunct="1">
              <a:lnSpc>
                <a:spcPct val="110000"/>
              </a:lnSpc>
            </a:pPr>
            <a:r>
              <a:rPr lang="fr-BE" altLang="fr-FR" sz="2400" dirty="0" err="1" smtClean="0"/>
              <a:t>Erb</a:t>
            </a:r>
            <a:r>
              <a:rPr lang="fr-BE" altLang="fr-FR" sz="2400" dirty="0" smtClean="0"/>
              <a:t> et Martin, 1980 and </a:t>
            </a:r>
            <a:r>
              <a:rPr lang="fr-BE" altLang="fr-FR" sz="2400" dirty="0" err="1" smtClean="0"/>
              <a:t>Kinsel</a:t>
            </a:r>
            <a:r>
              <a:rPr lang="fr-BE" altLang="fr-FR" sz="2400" dirty="0" smtClean="0"/>
              <a:t> et </a:t>
            </a:r>
            <a:r>
              <a:rPr lang="fr-BE" altLang="fr-FR" sz="2400" dirty="0" err="1" smtClean="0"/>
              <a:t>Etherington</a:t>
            </a:r>
            <a:r>
              <a:rPr lang="fr-BE" altLang="fr-FR" sz="2400" dirty="0" smtClean="0"/>
              <a:t>, 1998 (Canada) </a:t>
            </a:r>
          </a:p>
          <a:p>
            <a:pPr marL="0" indent="0" eaLnBrk="1" hangingPunct="1">
              <a:lnSpc>
                <a:spcPct val="110000"/>
              </a:lnSpc>
              <a:buNone/>
            </a:pPr>
            <a:r>
              <a:rPr lang="fr-BE" altLang="fr-FR" sz="2400" dirty="0" smtClean="0"/>
              <a:t>     24.356 lactations : </a:t>
            </a:r>
            <a:r>
              <a:rPr lang="fr-BE" altLang="fr-FR" sz="2400" dirty="0" smtClean="0">
                <a:solidFill>
                  <a:srgbClr val="FF0000"/>
                </a:solidFill>
              </a:rPr>
              <a:t>9,3 %</a:t>
            </a:r>
            <a:r>
              <a:rPr lang="fr-FR" altLang="fr-FR" sz="2400" dirty="0" smtClean="0">
                <a:solidFill>
                  <a:srgbClr val="FF0000"/>
                </a:solidFill>
              </a:rPr>
              <a:t> </a:t>
            </a:r>
            <a:endParaRPr lang="fr-BE" altLang="fr-FR" sz="2400" dirty="0" smtClean="0">
              <a:solidFill>
                <a:srgbClr val="FF0000"/>
              </a:solidFill>
            </a:endParaRPr>
          </a:p>
        </p:txBody>
      </p:sp>
      <p:sp>
        <p:nvSpPr>
          <p:cNvPr id="389124" name="Text Box 4"/>
          <p:cNvSpPr txBox="1">
            <a:spLocks noChangeArrowheads="1"/>
          </p:cNvSpPr>
          <p:nvPr/>
        </p:nvSpPr>
        <p:spPr bwMode="auto">
          <a:xfrm>
            <a:off x="2843213" y="5059363"/>
            <a:ext cx="3600666" cy="5847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Narrow" pitchFamily="34" charset="0"/>
              <a:buChar char="●"/>
              <a:defRPr sz="2800">
                <a:solidFill>
                  <a:schemeClr val="tx1"/>
                </a:solidFill>
                <a:latin typeface="Arial Narrow" pitchFamily="34" charset="0"/>
              </a:defRPr>
            </a:lvl1pPr>
            <a:lvl2pPr marL="742950" indent="-285750" eaLnBrk="0" hangingPunct="0">
              <a:spcBef>
                <a:spcPct val="20000"/>
              </a:spcBef>
              <a:buSzPct val="110000"/>
              <a:buFont typeface="Wingdings" pitchFamily="2" charset="2"/>
              <a:buChar char="§"/>
              <a:defRPr sz="2600">
                <a:solidFill>
                  <a:schemeClr val="tx1"/>
                </a:solidFill>
                <a:latin typeface="Arial Narrow" pitchFamily="34" charset="0"/>
              </a:defRPr>
            </a:lvl2pPr>
            <a:lvl3pPr marL="1143000" indent="-228600" eaLnBrk="0" hangingPunct="0">
              <a:spcBef>
                <a:spcPct val="20000"/>
              </a:spcBef>
              <a:buSzPct val="80000"/>
              <a:buChar char="o"/>
              <a:defRPr sz="2400">
                <a:solidFill>
                  <a:schemeClr val="tx1"/>
                </a:solidFill>
                <a:latin typeface="Arial Narrow" pitchFamily="34" charset="0"/>
              </a:defRPr>
            </a:lvl3pPr>
            <a:lvl4pPr marL="1600200" indent="-228600" eaLnBrk="0" hangingPunct="0">
              <a:spcBef>
                <a:spcPct val="20000"/>
              </a:spcBef>
              <a:buChar char="–"/>
              <a:defRPr sz="2000">
                <a:solidFill>
                  <a:srgbClr val="336600"/>
                </a:solidFill>
                <a:latin typeface="Arial Narrow" pitchFamily="34" charset="0"/>
              </a:defRPr>
            </a:lvl4pPr>
            <a:lvl5pPr marL="2057400" indent="-228600" eaLnBrk="0" hangingPunct="0">
              <a:spcBef>
                <a:spcPct val="20000"/>
              </a:spcBef>
              <a:buChar char="»"/>
              <a:defRPr sz="2000">
                <a:solidFill>
                  <a:srgbClr val="336600"/>
                </a:solidFill>
                <a:latin typeface="Arial Narrow" pitchFamily="34" charset="0"/>
              </a:defRPr>
            </a:lvl5pPr>
            <a:lvl6pPr marL="2514600" indent="-228600" eaLnBrk="0" fontAlgn="base" hangingPunct="0">
              <a:spcBef>
                <a:spcPct val="20000"/>
              </a:spcBef>
              <a:spcAft>
                <a:spcPct val="0"/>
              </a:spcAft>
              <a:buChar char="»"/>
              <a:defRPr sz="2000">
                <a:solidFill>
                  <a:srgbClr val="336600"/>
                </a:solidFill>
                <a:latin typeface="Arial Narrow" pitchFamily="34" charset="0"/>
              </a:defRPr>
            </a:lvl6pPr>
            <a:lvl7pPr marL="2971800" indent="-228600" eaLnBrk="0" fontAlgn="base" hangingPunct="0">
              <a:spcBef>
                <a:spcPct val="20000"/>
              </a:spcBef>
              <a:spcAft>
                <a:spcPct val="0"/>
              </a:spcAft>
              <a:buChar char="»"/>
              <a:defRPr sz="2000">
                <a:solidFill>
                  <a:srgbClr val="336600"/>
                </a:solidFill>
                <a:latin typeface="Arial Narrow" pitchFamily="34" charset="0"/>
              </a:defRPr>
            </a:lvl7pPr>
            <a:lvl8pPr marL="3429000" indent="-228600" eaLnBrk="0" fontAlgn="base" hangingPunct="0">
              <a:spcBef>
                <a:spcPct val="20000"/>
              </a:spcBef>
              <a:spcAft>
                <a:spcPct val="0"/>
              </a:spcAft>
              <a:buChar char="»"/>
              <a:defRPr sz="2000">
                <a:solidFill>
                  <a:srgbClr val="336600"/>
                </a:solidFill>
                <a:latin typeface="Arial Narrow" pitchFamily="34" charset="0"/>
              </a:defRPr>
            </a:lvl8pPr>
            <a:lvl9pPr marL="3886200" indent="-228600" eaLnBrk="0" fontAlgn="base" hangingPunct="0">
              <a:spcBef>
                <a:spcPct val="20000"/>
              </a:spcBef>
              <a:spcAft>
                <a:spcPct val="0"/>
              </a:spcAft>
              <a:buChar char="»"/>
              <a:defRPr sz="2000">
                <a:solidFill>
                  <a:srgbClr val="336600"/>
                </a:solidFill>
                <a:latin typeface="Arial Narrow" pitchFamily="34" charset="0"/>
              </a:defRPr>
            </a:lvl9pPr>
          </a:lstStyle>
          <a:p>
            <a:pPr eaLnBrk="1" hangingPunct="1">
              <a:spcBef>
                <a:spcPct val="0"/>
              </a:spcBef>
              <a:buFontTx/>
              <a:buNone/>
            </a:pPr>
            <a:r>
              <a:rPr lang="fr-BE" altLang="fr-FR" sz="3200" dirty="0" smtClean="0">
                <a:solidFill>
                  <a:srgbClr val="FF0000"/>
                </a:solidFill>
              </a:rPr>
              <a:t>&gt; 10 </a:t>
            </a:r>
            <a:r>
              <a:rPr lang="fr-BE" altLang="fr-FR" sz="3200" dirty="0">
                <a:solidFill>
                  <a:srgbClr val="FF0000"/>
                </a:solidFill>
              </a:rPr>
              <a:t>% : </a:t>
            </a:r>
            <a:r>
              <a:rPr lang="fr-BE" altLang="fr-FR" sz="3200" dirty="0" err="1" smtClean="0">
                <a:solidFill>
                  <a:srgbClr val="FF0000"/>
                </a:solidFill>
              </a:rPr>
              <a:t>herd</a:t>
            </a:r>
            <a:r>
              <a:rPr lang="fr-BE" altLang="fr-FR" sz="3200" dirty="0" smtClean="0">
                <a:solidFill>
                  <a:srgbClr val="FF0000"/>
                </a:solidFill>
              </a:rPr>
              <a:t> </a:t>
            </a:r>
            <a:r>
              <a:rPr lang="fr-BE" altLang="fr-FR" sz="3200" dirty="0" err="1" smtClean="0">
                <a:solidFill>
                  <a:srgbClr val="FF0000"/>
                </a:solidFill>
              </a:rPr>
              <a:t>problem</a:t>
            </a:r>
            <a:endParaRPr lang="fr-FR" altLang="fr-FR" sz="3200" dirty="0">
              <a:solidFill>
                <a:srgbClr val="FF0000"/>
              </a:solidFill>
            </a:endParaRPr>
          </a:p>
        </p:txBody>
      </p:sp>
      <p:sp>
        <p:nvSpPr>
          <p:cNvPr id="389125" name="Line 5"/>
          <p:cNvSpPr>
            <a:spLocks noChangeShapeType="1"/>
          </p:cNvSpPr>
          <p:nvPr/>
        </p:nvSpPr>
        <p:spPr bwMode="auto">
          <a:xfrm>
            <a:off x="1331913" y="5373688"/>
            <a:ext cx="1223962"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Tree>
    <p:extLst>
      <p:ext uri="{BB962C8B-B14F-4D97-AF65-F5344CB8AC3E}">
        <p14:creationId xmlns:p14="http://schemas.microsoft.com/office/powerpoint/2010/main" val="164634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4" grpId="0" animBg="1"/>
      <p:bldP spid="3891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844824"/>
            <a:ext cx="8136904" cy="1656184"/>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How to diagnose the pathologies of the </a:t>
            </a:r>
            <a:r>
              <a:rPr lang="fr-BE" dirty="0" err="1" smtClean="0">
                <a:latin typeface="Arial Narrow" panose="020B0606020202030204" pitchFamily="34" charset="0"/>
              </a:rPr>
              <a:t>puerperium</a:t>
            </a:r>
            <a:r>
              <a:rPr lang="fr-BE" dirty="0" smtClean="0">
                <a:latin typeface="Arial Narrow" panose="020B0606020202030204" pitchFamily="34" charset="0"/>
              </a:rPr>
              <a:t> ?</a:t>
            </a:r>
            <a:endParaRPr lang="fr-BE" dirty="0">
              <a:latin typeface="Arial Narrow" panose="020B0606020202030204" pitchFamily="34" charset="0"/>
            </a:endParaRPr>
          </a:p>
        </p:txBody>
      </p:sp>
      <p:sp>
        <p:nvSpPr>
          <p:cNvPr id="3" name="Titre 1"/>
          <p:cNvSpPr txBox="1">
            <a:spLocks/>
          </p:cNvSpPr>
          <p:nvPr/>
        </p:nvSpPr>
        <p:spPr>
          <a:xfrm>
            <a:off x="3995936" y="18864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smtClean="0">
                <a:latin typeface="Arial Narrow" panose="020B0606020202030204" pitchFamily="34" charset="0"/>
              </a:rPr>
              <a:t>5</a:t>
            </a:r>
            <a:endParaRPr lang="fr-BE" sz="8000" dirty="0">
              <a:latin typeface="Arial Narrow" panose="020B0606020202030204" pitchFamily="34" charset="0"/>
            </a:endParaRPr>
          </a:p>
        </p:txBody>
      </p:sp>
    </p:spTree>
    <p:extLst>
      <p:ext uri="{BB962C8B-B14F-4D97-AF65-F5344CB8AC3E}">
        <p14:creationId xmlns:p14="http://schemas.microsoft.com/office/powerpoint/2010/main" val="11685579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5"/>
          <p:cNvSpPr txBox="1">
            <a:spLocks noChangeArrowheads="1"/>
          </p:cNvSpPr>
          <p:nvPr/>
        </p:nvSpPr>
        <p:spPr bwMode="auto">
          <a:xfrm>
            <a:off x="6111614" y="570041"/>
            <a:ext cx="1512168"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Dystocia</a:t>
            </a:r>
            <a:endParaRPr lang="fr-BE" altLang="fr-FR" sz="2200" dirty="0"/>
          </a:p>
        </p:txBody>
      </p:sp>
      <p:sp>
        <p:nvSpPr>
          <p:cNvPr id="3" name="Text Box 35"/>
          <p:cNvSpPr txBox="1">
            <a:spLocks noChangeArrowheads="1"/>
          </p:cNvSpPr>
          <p:nvPr/>
        </p:nvSpPr>
        <p:spPr bwMode="auto">
          <a:xfrm>
            <a:off x="6111614" y="4653136"/>
            <a:ext cx="2190877" cy="1107996"/>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smtClean="0"/>
              <a:t>Anoestrus </a:t>
            </a:r>
          </a:p>
          <a:p>
            <a:pPr eaLnBrk="1" hangingPunct="1">
              <a:spcBef>
                <a:spcPct val="0"/>
              </a:spcBef>
              <a:buSzTx/>
              <a:buFontTx/>
              <a:buNone/>
            </a:pPr>
            <a:r>
              <a:rPr lang="fr-BE" altLang="fr-FR" sz="2200" dirty="0" smtClean="0"/>
              <a:t>(</a:t>
            </a:r>
            <a:r>
              <a:rPr lang="fr-BE" altLang="fr-FR" sz="2200" dirty="0" err="1" smtClean="0"/>
              <a:t>functionnal</a:t>
            </a:r>
            <a:r>
              <a:rPr lang="fr-BE" altLang="fr-FR" sz="2200" dirty="0" smtClean="0"/>
              <a:t>, </a:t>
            </a:r>
            <a:r>
              <a:rPr lang="fr-BE" altLang="fr-FR" sz="2200" dirty="0" err="1" smtClean="0"/>
              <a:t>cystic</a:t>
            </a:r>
            <a:r>
              <a:rPr lang="fr-BE" altLang="fr-FR" sz="2200" dirty="0" smtClean="0"/>
              <a:t>, </a:t>
            </a:r>
          </a:p>
          <a:p>
            <a:pPr eaLnBrk="1" hangingPunct="1">
              <a:spcBef>
                <a:spcPct val="0"/>
              </a:spcBef>
              <a:buSzTx/>
              <a:buFontTx/>
              <a:buNone/>
            </a:pPr>
            <a:r>
              <a:rPr lang="fr-BE" altLang="fr-FR" sz="2200" dirty="0" err="1" smtClean="0"/>
              <a:t>pyometra</a:t>
            </a:r>
            <a:endParaRPr lang="fr-BE" altLang="fr-FR" sz="2200" dirty="0"/>
          </a:p>
        </p:txBody>
      </p:sp>
      <p:sp>
        <p:nvSpPr>
          <p:cNvPr id="4" name="Text Box 35"/>
          <p:cNvSpPr txBox="1">
            <a:spLocks noChangeArrowheads="1"/>
          </p:cNvSpPr>
          <p:nvPr/>
        </p:nvSpPr>
        <p:spPr bwMode="auto">
          <a:xfrm>
            <a:off x="6111614" y="2074703"/>
            <a:ext cx="2227304"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Puerperal</a:t>
            </a:r>
            <a:r>
              <a:rPr lang="fr-BE" altLang="fr-FR" sz="2200" dirty="0" smtClean="0"/>
              <a:t> </a:t>
            </a:r>
            <a:r>
              <a:rPr lang="fr-BE" altLang="fr-FR" sz="2200" dirty="0" err="1" smtClean="0"/>
              <a:t>metritis</a:t>
            </a:r>
            <a:endParaRPr lang="fr-BE" altLang="fr-FR" sz="2200" dirty="0"/>
          </a:p>
        </p:txBody>
      </p:sp>
      <p:sp>
        <p:nvSpPr>
          <p:cNvPr id="5" name="Text Box 35"/>
          <p:cNvSpPr txBox="1">
            <a:spLocks noChangeArrowheads="1"/>
          </p:cNvSpPr>
          <p:nvPr/>
        </p:nvSpPr>
        <p:spPr bwMode="auto">
          <a:xfrm>
            <a:off x="6111614" y="1430094"/>
            <a:ext cx="2160240"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Placental</a:t>
            </a:r>
            <a:r>
              <a:rPr lang="fr-BE" altLang="fr-FR" sz="2200" dirty="0" smtClean="0"/>
              <a:t> </a:t>
            </a:r>
            <a:r>
              <a:rPr lang="fr-BE" altLang="fr-FR" sz="2200" dirty="0" err="1" smtClean="0"/>
              <a:t>retention</a:t>
            </a:r>
            <a:endParaRPr lang="fr-BE" altLang="fr-FR" sz="2200" dirty="0"/>
          </a:p>
        </p:txBody>
      </p:sp>
      <p:sp>
        <p:nvSpPr>
          <p:cNvPr id="6" name="Text Box 35"/>
          <p:cNvSpPr txBox="1">
            <a:spLocks noChangeArrowheads="1"/>
          </p:cNvSpPr>
          <p:nvPr/>
        </p:nvSpPr>
        <p:spPr bwMode="auto">
          <a:xfrm>
            <a:off x="6111614" y="3363921"/>
            <a:ext cx="2415715"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Clinical</a:t>
            </a:r>
            <a:r>
              <a:rPr lang="fr-BE" altLang="fr-FR" sz="2200" dirty="0" smtClean="0"/>
              <a:t> </a:t>
            </a:r>
            <a:r>
              <a:rPr lang="fr-BE" altLang="fr-FR" sz="2200" dirty="0" err="1" smtClean="0"/>
              <a:t>endometritis</a:t>
            </a:r>
            <a:endParaRPr lang="fr-BE" altLang="fr-FR" sz="2200" dirty="0"/>
          </a:p>
        </p:txBody>
      </p:sp>
      <p:sp>
        <p:nvSpPr>
          <p:cNvPr id="7" name="Text Box 35"/>
          <p:cNvSpPr txBox="1">
            <a:spLocks noChangeArrowheads="1"/>
          </p:cNvSpPr>
          <p:nvPr/>
        </p:nvSpPr>
        <p:spPr bwMode="auto">
          <a:xfrm>
            <a:off x="6111614" y="4008530"/>
            <a:ext cx="2619238"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Subclinical</a:t>
            </a:r>
            <a:r>
              <a:rPr lang="fr-BE" altLang="fr-FR" sz="2200" dirty="0" smtClean="0"/>
              <a:t> </a:t>
            </a:r>
            <a:r>
              <a:rPr lang="fr-BE" altLang="fr-FR" sz="2200" dirty="0" err="1" smtClean="0"/>
              <a:t>endometritis</a:t>
            </a:r>
            <a:endParaRPr lang="fr-BE" altLang="fr-FR" sz="2200" dirty="0" smtClean="0"/>
          </a:p>
        </p:txBody>
      </p:sp>
      <p:sp>
        <p:nvSpPr>
          <p:cNvPr id="8" name="Text Box 35"/>
          <p:cNvSpPr txBox="1">
            <a:spLocks noChangeArrowheads="1"/>
          </p:cNvSpPr>
          <p:nvPr/>
        </p:nvSpPr>
        <p:spPr bwMode="auto">
          <a:xfrm>
            <a:off x="6111614" y="2719312"/>
            <a:ext cx="2785413" cy="430887"/>
          </a:xfrm>
          <a:prstGeom prst="rect">
            <a:avLst/>
          </a:prstGeom>
          <a:solidFill>
            <a:schemeClr val="accent3">
              <a:lumMod val="50000"/>
            </a:schemeClr>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200" dirty="0" err="1" smtClean="0"/>
              <a:t>Uterine</a:t>
            </a:r>
            <a:r>
              <a:rPr lang="fr-BE" altLang="fr-FR" sz="2200" dirty="0" smtClean="0"/>
              <a:t> involution </a:t>
            </a:r>
            <a:r>
              <a:rPr lang="fr-BE" altLang="fr-FR" sz="2200" dirty="0" err="1" smtClean="0"/>
              <a:t>delay</a:t>
            </a:r>
            <a:endParaRPr lang="fr-BE" altLang="fr-FR" sz="220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5396" y="1383115"/>
            <a:ext cx="1551071" cy="1138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06" y="3628958"/>
            <a:ext cx="2586177" cy="95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3513" y="5325788"/>
            <a:ext cx="2340670" cy="149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41540" y="1875613"/>
            <a:ext cx="1368152" cy="182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23" y="4908446"/>
            <a:ext cx="1705372" cy="1705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011" y="156835"/>
            <a:ext cx="20955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Connecteur droit avec flèche 17"/>
          <p:cNvCxnSpPr/>
          <p:nvPr/>
        </p:nvCxnSpPr>
        <p:spPr>
          <a:xfrm flipV="1">
            <a:off x="1756795" y="4293096"/>
            <a:ext cx="4354819" cy="91403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4230167" y="5517232"/>
            <a:ext cx="1637977" cy="62817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3203848" y="4008530"/>
            <a:ext cx="2664296" cy="114866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3203848" y="3628958"/>
            <a:ext cx="2664296" cy="37957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V="1">
            <a:off x="3203848" y="2934755"/>
            <a:ext cx="2808312" cy="10737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V="1">
            <a:off x="3203848" y="2348880"/>
            <a:ext cx="2808312" cy="165965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V="1">
            <a:off x="3203848" y="1645537"/>
            <a:ext cx="2664296" cy="236299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V="1">
            <a:off x="3203848" y="1000928"/>
            <a:ext cx="2808312" cy="300760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flipV="1">
            <a:off x="3586467" y="1548206"/>
            <a:ext cx="2281677" cy="31277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a:stCxn id="8194" idx="3"/>
          </p:cNvCxnSpPr>
          <p:nvPr/>
        </p:nvCxnSpPr>
        <p:spPr>
          <a:xfrm>
            <a:off x="3586467" y="1952147"/>
            <a:ext cx="2209669" cy="33799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a:off x="2483768" y="785485"/>
            <a:ext cx="3384376"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stCxn id="8199" idx="3"/>
          </p:cNvCxnSpPr>
          <p:nvPr/>
        </p:nvCxnSpPr>
        <p:spPr>
          <a:xfrm>
            <a:off x="2409511" y="785485"/>
            <a:ext cx="3458633" cy="64460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2267744" y="2348880"/>
            <a:ext cx="3456384" cy="28803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2267744" y="2636912"/>
            <a:ext cx="3600400" cy="83473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Text Box 35"/>
          <p:cNvSpPr txBox="1">
            <a:spLocks noChangeArrowheads="1"/>
          </p:cNvSpPr>
          <p:nvPr/>
        </p:nvSpPr>
        <p:spPr bwMode="auto">
          <a:xfrm>
            <a:off x="5058719" y="6143946"/>
            <a:ext cx="2749576" cy="523220"/>
          </a:xfrm>
          <a:prstGeom prst="rect">
            <a:avLst/>
          </a:prstGeom>
          <a:solidFill>
            <a:srgbClr val="FF0000"/>
          </a:solidFill>
          <a:ln w="9525">
            <a:solidFill>
              <a:srgbClr val="000000"/>
            </a:solidFill>
            <a:miter lim="800000"/>
            <a:headEnd/>
            <a:tailEnd/>
          </a:ln>
          <a:extLst/>
        </p:spPr>
        <p:txBody>
          <a:bodyPr wrap="squar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800" dirty="0" err="1" smtClean="0"/>
              <a:t>Different</a:t>
            </a:r>
            <a:r>
              <a:rPr lang="fr-BE" altLang="fr-FR" sz="2800" dirty="0" smtClean="0"/>
              <a:t> </a:t>
            </a:r>
            <a:r>
              <a:rPr lang="fr-BE" altLang="fr-FR" sz="2800" dirty="0" err="1" smtClean="0"/>
              <a:t>tools</a:t>
            </a:r>
            <a:endParaRPr lang="fr-BE" altLang="fr-FR" sz="2800" dirty="0"/>
          </a:p>
        </p:txBody>
      </p:sp>
      <p:cxnSp>
        <p:nvCxnSpPr>
          <p:cNvPr id="31" name="Connecteur droit avec flèche 30"/>
          <p:cNvCxnSpPr/>
          <p:nvPr/>
        </p:nvCxnSpPr>
        <p:spPr>
          <a:xfrm>
            <a:off x="2409511" y="1000928"/>
            <a:ext cx="3602649" cy="110221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4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9116" y="156835"/>
            <a:ext cx="881367" cy="101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7" name="Connecteur droit avec flèche 36"/>
          <p:cNvCxnSpPr>
            <a:endCxn id="4" idx="3"/>
          </p:cNvCxnSpPr>
          <p:nvPr/>
        </p:nvCxnSpPr>
        <p:spPr>
          <a:xfrm flipH="1">
            <a:off x="8338918" y="1168608"/>
            <a:ext cx="340881" cy="112153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02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4294967295"/>
          </p:nvPr>
        </p:nvSpPr>
        <p:spPr>
          <a:xfrm>
            <a:off x="8676791" y="6237312"/>
            <a:ext cx="432767" cy="476250"/>
          </a:xfrm>
          <a:prstGeom prst="rect">
            <a:avLst/>
          </a:prstGeom>
        </p:spPr>
        <p:txBody>
          <a:bodyPr/>
          <a:lstStyle/>
          <a:p>
            <a:pPr>
              <a:defRPr/>
            </a:pPr>
            <a:fld id="{E0565F8A-9413-450E-A572-6C547135637D}" type="slidenum">
              <a:rPr lang="fr-FR"/>
              <a:pPr>
                <a:defRPr/>
              </a:pPr>
              <a:t>44</a:t>
            </a:fld>
            <a:endParaRPr lang="fr-FR" dirty="0"/>
          </a:p>
        </p:txBody>
      </p:sp>
      <p:sp>
        <p:nvSpPr>
          <p:cNvPr id="51204" name="Rectangle 4"/>
          <p:cNvSpPr>
            <a:spLocks noGrp="1" noChangeArrowheads="1"/>
          </p:cNvSpPr>
          <p:nvPr>
            <p:ph type="title"/>
          </p:nvPr>
        </p:nvSpPr>
        <p:spPr>
          <a:xfrm>
            <a:off x="395288" y="188640"/>
            <a:ext cx="8425184" cy="720725"/>
          </a:xfrm>
          <a:solidFill>
            <a:schemeClr val="accent2">
              <a:lumMod val="50000"/>
            </a:schemeClr>
          </a:solidFill>
          <a:ln>
            <a:miter lim="800000"/>
            <a:headEnd/>
            <a:tailEnd/>
          </a:ln>
        </p:spPr>
        <p:txBody>
          <a:bodyPr>
            <a:normAutofit fontScale="90000"/>
          </a:bodyPr>
          <a:lstStyle/>
          <a:p>
            <a:r>
              <a:rPr lang="fr-FR" altLang="fr-FR" dirty="0" err="1" smtClean="0"/>
              <a:t>Which</a:t>
            </a:r>
            <a:r>
              <a:rPr lang="fr-FR" altLang="fr-FR" dirty="0" smtClean="0"/>
              <a:t> </a:t>
            </a:r>
            <a:r>
              <a:rPr lang="fr-FR" altLang="fr-FR" dirty="0" err="1" smtClean="0"/>
              <a:t>methods</a:t>
            </a:r>
            <a:r>
              <a:rPr lang="fr-FR" altLang="fr-FR" dirty="0" smtClean="0"/>
              <a:t> are </a:t>
            </a:r>
            <a:r>
              <a:rPr lang="fr-FR" altLang="fr-FR" dirty="0" err="1" smtClean="0"/>
              <a:t>used</a:t>
            </a:r>
            <a:r>
              <a:rPr lang="fr-FR" altLang="fr-FR" dirty="0" smtClean="0"/>
              <a:t> for the </a:t>
            </a:r>
            <a:r>
              <a:rPr lang="fr-FR" altLang="fr-FR" dirty="0" err="1" smtClean="0"/>
              <a:t>diagnosis</a:t>
            </a:r>
            <a:r>
              <a:rPr lang="fr-FR" altLang="fr-FR" dirty="0" smtClean="0"/>
              <a:t> of </a:t>
            </a:r>
            <a:r>
              <a:rPr lang="fr-FR" altLang="fr-FR" dirty="0" err="1" smtClean="0"/>
              <a:t>puerperal</a:t>
            </a:r>
            <a:r>
              <a:rPr lang="fr-FR" altLang="fr-FR" dirty="0" smtClean="0"/>
              <a:t> </a:t>
            </a:r>
            <a:r>
              <a:rPr lang="fr-FR" altLang="fr-FR" dirty="0" err="1" smtClean="0"/>
              <a:t>metritis</a:t>
            </a:r>
            <a:r>
              <a:rPr lang="fr-FR" altLang="fr-FR" dirty="0" smtClean="0"/>
              <a:t> ? </a:t>
            </a:r>
            <a:endParaRPr lang="fr-FR" altLang="fr-FR" sz="1700" dirty="0" smtClean="0"/>
          </a:p>
        </p:txBody>
      </p:sp>
      <p:pic>
        <p:nvPicPr>
          <p:cNvPr id="512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2636912"/>
            <a:ext cx="8526462" cy="3101975"/>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512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9" y="1169988"/>
            <a:ext cx="6120928" cy="1359637"/>
          </a:xfrm>
          <a:prstGeom prst="rect">
            <a:avLst/>
          </a:prstGeom>
          <a:solidFill>
            <a:srgbClr val="FFFFCC"/>
          </a:solidFill>
          <a:ln w="9525">
            <a:solidFill>
              <a:schemeClr val="tx2"/>
            </a:solidFill>
            <a:miter lim="800000"/>
            <a:headEnd/>
            <a:tailEnd/>
          </a:ln>
        </p:spPr>
      </p:pic>
      <p:sp>
        <p:nvSpPr>
          <p:cNvPr id="2" name="ZoneTexte 1"/>
          <p:cNvSpPr txBox="1"/>
          <p:nvPr/>
        </p:nvSpPr>
        <p:spPr>
          <a:xfrm>
            <a:off x="467544" y="5949280"/>
            <a:ext cx="7432869" cy="646331"/>
          </a:xfrm>
          <a:prstGeom prst="rect">
            <a:avLst/>
          </a:prstGeom>
          <a:solidFill>
            <a:schemeClr val="accent3">
              <a:lumMod val="60000"/>
              <a:lumOff val="40000"/>
            </a:schemeClr>
          </a:solidFill>
          <a:ln>
            <a:solidFill>
              <a:schemeClr val="tx1"/>
            </a:solidFill>
          </a:ln>
        </p:spPr>
        <p:txBody>
          <a:bodyPr wrap="none" rtlCol="0">
            <a:spAutoFit/>
          </a:bodyPr>
          <a:lstStyle/>
          <a:p>
            <a:r>
              <a:rPr lang="fr-BE" dirty="0" smtClean="0"/>
              <a:t> </a:t>
            </a:r>
            <a:r>
              <a:rPr lang="fr-BE" dirty="0" err="1" smtClean="0"/>
              <a:t>Assessment</a:t>
            </a:r>
            <a:r>
              <a:rPr lang="fr-BE" dirty="0" smtClean="0"/>
              <a:t> of vaginal </a:t>
            </a:r>
            <a:r>
              <a:rPr lang="fr-BE" dirty="0" err="1" smtClean="0"/>
              <a:t>discharge</a:t>
            </a:r>
            <a:r>
              <a:rPr lang="fr-BE" dirty="0" smtClean="0"/>
              <a:t> </a:t>
            </a:r>
            <a:r>
              <a:rPr lang="fr-BE" dirty="0" err="1" smtClean="0"/>
              <a:t>is</a:t>
            </a:r>
            <a:r>
              <a:rPr lang="fr-BE" dirty="0" smtClean="0"/>
              <a:t> the main </a:t>
            </a:r>
            <a:r>
              <a:rPr lang="fr-BE" dirty="0" err="1" smtClean="0"/>
              <a:t>diagnosis</a:t>
            </a:r>
            <a:r>
              <a:rPr lang="fr-BE" dirty="0" smtClean="0"/>
              <a:t> </a:t>
            </a:r>
            <a:r>
              <a:rPr lang="fr-BE" dirty="0" err="1" smtClean="0"/>
              <a:t>method</a:t>
            </a:r>
            <a:r>
              <a:rPr lang="fr-BE" dirty="0" smtClean="0"/>
              <a:t> </a:t>
            </a:r>
            <a:r>
              <a:rPr lang="fr-BE" dirty="0" err="1" smtClean="0"/>
              <a:t>used</a:t>
            </a:r>
            <a:r>
              <a:rPr lang="fr-BE" dirty="0" smtClean="0"/>
              <a:t> </a:t>
            </a:r>
            <a:r>
              <a:rPr lang="fr-BE" dirty="0" err="1" smtClean="0"/>
              <a:t>alone</a:t>
            </a:r>
            <a:r>
              <a:rPr lang="fr-BE" dirty="0" smtClean="0"/>
              <a:t> or </a:t>
            </a:r>
          </a:p>
          <a:p>
            <a:r>
              <a:rPr lang="fr-BE" dirty="0" smtClean="0"/>
              <a:t>in </a:t>
            </a:r>
            <a:r>
              <a:rPr lang="fr-BE" dirty="0" err="1" smtClean="0"/>
              <a:t>combination</a:t>
            </a:r>
            <a:r>
              <a:rPr lang="fr-BE" dirty="0" smtClean="0"/>
              <a:t> </a:t>
            </a:r>
            <a:r>
              <a:rPr lang="fr-BE" dirty="0" err="1" smtClean="0"/>
              <a:t>with</a:t>
            </a:r>
            <a:r>
              <a:rPr lang="fr-BE" dirty="0" smtClean="0"/>
              <a:t> </a:t>
            </a:r>
            <a:r>
              <a:rPr lang="fr-BE" dirty="0" err="1" smtClean="0"/>
              <a:t>another</a:t>
            </a:r>
            <a:r>
              <a:rPr lang="fr-BE" dirty="0" smtClean="0"/>
              <a:t> </a:t>
            </a:r>
            <a:r>
              <a:rPr lang="fr-BE" dirty="0" err="1" smtClean="0"/>
              <a:t>method</a:t>
            </a:r>
            <a:endParaRPr lang="fr-BE" dirty="0"/>
          </a:p>
        </p:txBody>
      </p:sp>
    </p:spTree>
    <p:extLst>
      <p:ext uri="{BB962C8B-B14F-4D97-AF65-F5344CB8AC3E}">
        <p14:creationId xmlns:p14="http://schemas.microsoft.com/office/powerpoint/2010/main" val="232292364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User\Pictures\Vaginoscopie et endométrites Leutert 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84" y="377369"/>
            <a:ext cx="8460432" cy="643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9512" y="5301208"/>
            <a:ext cx="8784976" cy="1323439"/>
          </a:xfrm>
          <a:prstGeom prst="rect">
            <a:avLst/>
          </a:prstGeom>
          <a:solidFill>
            <a:schemeClr val="accent3">
              <a:lumMod val="60000"/>
              <a:lumOff val="40000"/>
            </a:schemeClr>
          </a:solidFill>
          <a:ln>
            <a:solidFill>
              <a:schemeClr val="tx1"/>
            </a:solidFill>
          </a:ln>
        </p:spPr>
        <p:txBody>
          <a:bodyPr wrap="square">
            <a:spAutoFit/>
          </a:bodyPr>
          <a:lstStyle/>
          <a:p>
            <a:pPr marL="342900" indent="-342900">
              <a:buFont typeface="Arial" panose="020B0604020202020204" pitchFamily="34" charset="0"/>
              <a:buChar char="•"/>
            </a:pPr>
            <a:r>
              <a:rPr lang="fr-BE" altLang="fr-FR" sz="2000" dirty="0" err="1" smtClean="0"/>
              <a:t>Prevalence</a:t>
            </a:r>
            <a:r>
              <a:rPr lang="fr-BE" altLang="fr-FR" sz="2000" dirty="0" smtClean="0"/>
              <a:t> of </a:t>
            </a:r>
            <a:r>
              <a:rPr lang="fr-BE" altLang="fr-FR" sz="2000" dirty="0" err="1" smtClean="0"/>
              <a:t>endometritis</a:t>
            </a:r>
            <a:r>
              <a:rPr lang="fr-BE" altLang="fr-FR" sz="2000" dirty="0" smtClean="0"/>
              <a:t> : 42 % </a:t>
            </a:r>
          </a:p>
          <a:p>
            <a:pPr marL="342900" indent="-342900">
              <a:buFont typeface="Arial" panose="020B0604020202020204" pitchFamily="34" charset="0"/>
              <a:buChar char="•"/>
            </a:pPr>
            <a:r>
              <a:rPr lang="fr-BE" altLang="fr-FR" sz="2000" dirty="0" smtClean="0"/>
              <a:t>Good </a:t>
            </a:r>
            <a:r>
              <a:rPr lang="fr-BE" altLang="fr-FR" sz="2000" dirty="0" err="1" smtClean="0"/>
              <a:t>correlation</a:t>
            </a:r>
            <a:r>
              <a:rPr lang="fr-BE" altLang="fr-FR" sz="2000" dirty="0" smtClean="0"/>
              <a:t> </a:t>
            </a:r>
            <a:r>
              <a:rPr lang="fr-BE" altLang="fr-FR" sz="2000" dirty="0" err="1" smtClean="0"/>
              <a:t>between</a:t>
            </a:r>
            <a:r>
              <a:rPr lang="fr-BE" altLang="fr-FR" sz="2000" dirty="0" smtClean="0"/>
              <a:t> the </a:t>
            </a:r>
            <a:r>
              <a:rPr lang="fr-BE" altLang="fr-FR" sz="2000" dirty="0" err="1" smtClean="0"/>
              <a:t>two</a:t>
            </a:r>
            <a:r>
              <a:rPr lang="fr-BE" altLang="fr-FR" sz="2000" dirty="0" smtClean="0"/>
              <a:t> </a:t>
            </a:r>
            <a:r>
              <a:rPr lang="fr-BE" altLang="fr-FR" sz="2000" dirty="0" err="1" smtClean="0"/>
              <a:t>pratitionners</a:t>
            </a:r>
            <a:r>
              <a:rPr lang="fr-BE" altLang="fr-FR" sz="2000" dirty="0" smtClean="0"/>
              <a:t> </a:t>
            </a:r>
            <a:r>
              <a:rPr lang="fr-BE" altLang="fr-FR" sz="2000" dirty="0" err="1" smtClean="0"/>
              <a:t>independently</a:t>
            </a:r>
            <a:r>
              <a:rPr lang="fr-BE" altLang="fr-FR" sz="2000" dirty="0" smtClean="0"/>
              <a:t> on </a:t>
            </a:r>
            <a:r>
              <a:rPr lang="fr-BE" altLang="fr-FR" sz="2000" dirty="0" err="1" smtClean="0"/>
              <a:t>their</a:t>
            </a:r>
            <a:r>
              <a:rPr lang="fr-BE" altLang="fr-FR" sz="2000" dirty="0" smtClean="0"/>
              <a:t> </a:t>
            </a:r>
            <a:r>
              <a:rPr lang="fr-BE" altLang="fr-FR" sz="2000" dirty="0" err="1" smtClean="0"/>
              <a:t>experience</a:t>
            </a:r>
            <a:endParaRPr lang="fr-BE" altLang="fr-FR" sz="2000" dirty="0" smtClean="0"/>
          </a:p>
          <a:p>
            <a:pPr marL="342900" indent="-342900">
              <a:buFont typeface="Arial" panose="020B0604020202020204" pitchFamily="34" charset="0"/>
              <a:buChar char="•"/>
            </a:pPr>
            <a:r>
              <a:rPr lang="fr-BE" altLang="fr-FR" sz="2000" dirty="0" smtClean="0"/>
              <a:t>No </a:t>
            </a:r>
            <a:r>
              <a:rPr lang="fr-BE" altLang="fr-FR" sz="2000" dirty="0" err="1" smtClean="0"/>
              <a:t>effect</a:t>
            </a:r>
            <a:r>
              <a:rPr lang="fr-BE" altLang="fr-FR" sz="2000" dirty="0" smtClean="0"/>
              <a:t> of rectal palpation </a:t>
            </a:r>
            <a:r>
              <a:rPr lang="fr-BE" altLang="fr-FR" sz="2000" dirty="0" err="1" smtClean="0"/>
              <a:t>before</a:t>
            </a:r>
            <a:r>
              <a:rPr lang="fr-BE" altLang="fr-FR" sz="2000" dirty="0" smtClean="0"/>
              <a:t> vaginal </a:t>
            </a:r>
            <a:r>
              <a:rPr lang="fr-BE" altLang="fr-FR" sz="2000" dirty="0" err="1" smtClean="0"/>
              <a:t>examination</a:t>
            </a:r>
            <a:endParaRPr lang="fr-BE" altLang="fr-FR" sz="2000" dirty="0" smtClean="0"/>
          </a:p>
        </p:txBody>
      </p:sp>
      <p:sp>
        <p:nvSpPr>
          <p:cNvPr id="4" name="Rectangle 4"/>
          <p:cNvSpPr txBox="1">
            <a:spLocks noChangeArrowheads="1"/>
          </p:cNvSpPr>
          <p:nvPr/>
        </p:nvSpPr>
        <p:spPr>
          <a:xfrm>
            <a:off x="395288" y="188640"/>
            <a:ext cx="8406928" cy="648071"/>
          </a:xfrm>
          <a:prstGeom prst="rect">
            <a:avLst/>
          </a:prstGeom>
          <a:solidFill>
            <a:schemeClr val="accent2">
              <a:lumMod val="50000"/>
            </a:schemeClr>
          </a:solidFill>
          <a:ln>
            <a:miter lim="800000"/>
            <a:headEnd/>
            <a:tailEnd/>
          </a:ln>
        </p:spPr>
        <p:txBody>
          <a:bodyPr vert="horz" lIns="91440" tIns="45720" rIns="91440" bIns="4572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altLang="fr-FR" dirty="0" err="1" smtClean="0">
                <a:solidFill>
                  <a:schemeClr val="bg1"/>
                </a:solidFill>
              </a:rPr>
              <a:t>Which</a:t>
            </a:r>
            <a:r>
              <a:rPr lang="fr-FR" altLang="fr-FR" dirty="0" smtClean="0">
                <a:solidFill>
                  <a:schemeClr val="bg1"/>
                </a:solidFill>
              </a:rPr>
              <a:t> </a:t>
            </a:r>
            <a:r>
              <a:rPr lang="fr-FR" altLang="fr-FR" dirty="0" err="1" smtClean="0">
                <a:solidFill>
                  <a:schemeClr val="bg1"/>
                </a:solidFill>
              </a:rPr>
              <a:t>is</a:t>
            </a:r>
            <a:r>
              <a:rPr lang="fr-FR" altLang="fr-FR" dirty="0" smtClean="0">
                <a:solidFill>
                  <a:schemeClr val="bg1"/>
                </a:solidFill>
              </a:rPr>
              <a:t> the </a:t>
            </a:r>
            <a:r>
              <a:rPr lang="fr-FR" altLang="fr-FR" dirty="0" err="1" smtClean="0">
                <a:solidFill>
                  <a:schemeClr val="bg1"/>
                </a:solidFill>
              </a:rPr>
              <a:t>interest</a:t>
            </a:r>
            <a:r>
              <a:rPr lang="fr-FR" altLang="fr-FR" dirty="0" smtClean="0">
                <a:solidFill>
                  <a:schemeClr val="bg1"/>
                </a:solidFill>
              </a:rPr>
              <a:t> of </a:t>
            </a:r>
            <a:r>
              <a:rPr lang="fr-FR" altLang="fr-FR" dirty="0" err="1" smtClean="0">
                <a:solidFill>
                  <a:schemeClr val="bg1"/>
                </a:solidFill>
              </a:rPr>
              <a:t>vaginoscopy</a:t>
            </a:r>
            <a:r>
              <a:rPr lang="fr-FR" altLang="fr-FR" dirty="0" smtClean="0">
                <a:solidFill>
                  <a:schemeClr val="bg1"/>
                </a:solidFill>
              </a:rPr>
              <a:t> for the </a:t>
            </a:r>
            <a:r>
              <a:rPr lang="fr-FR" altLang="fr-FR" dirty="0" err="1" smtClean="0">
                <a:solidFill>
                  <a:schemeClr val="bg1"/>
                </a:solidFill>
              </a:rPr>
              <a:t>diagnosis</a:t>
            </a:r>
            <a:r>
              <a:rPr lang="fr-FR" altLang="fr-FR" dirty="0" smtClean="0">
                <a:solidFill>
                  <a:schemeClr val="bg1"/>
                </a:solidFill>
              </a:rPr>
              <a:t> of </a:t>
            </a:r>
            <a:r>
              <a:rPr lang="fr-FR" altLang="fr-FR" dirty="0" err="1" smtClean="0">
                <a:solidFill>
                  <a:schemeClr val="bg1"/>
                </a:solidFill>
              </a:rPr>
              <a:t>clinical</a:t>
            </a:r>
            <a:r>
              <a:rPr lang="fr-FR" altLang="fr-FR" dirty="0" smtClean="0">
                <a:solidFill>
                  <a:schemeClr val="bg1"/>
                </a:solidFill>
              </a:rPr>
              <a:t> </a:t>
            </a:r>
            <a:r>
              <a:rPr lang="fr-FR" altLang="fr-FR" dirty="0" err="1" smtClean="0">
                <a:solidFill>
                  <a:schemeClr val="bg1"/>
                </a:solidFill>
              </a:rPr>
              <a:t>endometritis</a:t>
            </a:r>
            <a:r>
              <a:rPr lang="fr-FR" altLang="fr-FR" dirty="0" smtClean="0">
                <a:solidFill>
                  <a:schemeClr val="bg1"/>
                </a:solidFill>
              </a:rPr>
              <a:t> ? </a:t>
            </a:r>
            <a:endParaRPr lang="fr-FR" altLang="fr-FR" sz="1700" dirty="0" smtClean="0">
              <a:solidFill>
                <a:schemeClr val="bg1"/>
              </a:solidFill>
            </a:endParaRPr>
          </a:p>
        </p:txBody>
      </p:sp>
    </p:spTree>
    <p:extLst>
      <p:ext uri="{BB962C8B-B14F-4D97-AF65-F5344CB8AC3E}">
        <p14:creationId xmlns:p14="http://schemas.microsoft.com/office/powerpoint/2010/main" val="14448041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Just a question ?</a:t>
            </a:r>
            <a:endParaRPr lang="fr-BE" dirty="0">
              <a:solidFill>
                <a:schemeClr val="bg2"/>
              </a:solidFill>
            </a:endParaRPr>
          </a:p>
        </p:txBody>
      </p:sp>
      <p:sp>
        <p:nvSpPr>
          <p:cNvPr id="3" name="Titre 1"/>
          <p:cNvSpPr txBox="1">
            <a:spLocks/>
          </p:cNvSpPr>
          <p:nvPr/>
        </p:nvSpPr>
        <p:spPr>
          <a:xfrm>
            <a:off x="395536" y="1988840"/>
            <a:ext cx="8280920" cy="136815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3200" dirty="0" err="1" smtClean="0">
                <a:latin typeface="Arial Narrow" panose="020B0606020202030204" pitchFamily="34" charset="0"/>
              </a:rPr>
              <a:t>Among</a:t>
            </a:r>
            <a:r>
              <a:rPr lang="fr-BE" sz="3200" dirty="0" smtClean="0">
                <a:latin typeface="Arial Narrow" panose="020B0606020202030204" pitchFamily="34" charset="0"/>
              </a:rPr>
              <a:t> the bovine </a:t>
            </a:r>
            <a:r>
              <a:rPr lang="fr-BE" sz="3200" dirty="0" err="1" smtClean="0">
                <a:latin typeface="Arial Narrow" panose="020B0606020202030204" pitchFamily="34" charset="0"/>
              </a:rPr>
              <a:t>practitionner</a:t>
            </a:r>
            <a:r>
              <a:rPr lang="fr-BE" sz="3200" dirty="0" smtClean="0">
                <a:latin typeface="Arial Narrow" panose="020B0606020202030204" pitchFamily="34" charset="0"/>
              </a:rPr>
              <a:t> in </a:t>
            </a:r>
            <a:r>
              <a:rPr lang="fr-BE" sz="3200" dirty="0" err="1" smtClean="0">
                <a:latin typeface="Arial Narrow" panose="020B0606020202030204" pitchFamily="34" charset="0"/>
              </a:rPr>
              <a:t>this</a:t>
            </a:r>
            <a:r>
              <a:rPr lang="fr-BE" sz="3200" dirty="0" smtClean="0">
                <a:latin typeface="Arial Narrow" panose="020B0606020202030204" pitchFamily="34" charset="0"/>
              </a:rPr>
              <a:t> room, </a:t>
            </a:r>
            <a:r>
              <a:rPr lang="fr-BE" sz="3200" dirty="0" err="1" smtClean="0">
                <a:latin typeface="Arial Narrow" panose="020B0606020202030204" pitchFamily="34" charset="0"/>
              </a:rPr>
              <a:t>who</a:t>
            </a:r>
            <a:r>
              <a:rPr lang="fr-BE" sz="3200" dirty="0" smtClean="0">
                <a:latin typeface="Arial Narrow" panose="020B0606020202030204" pitchFamily="34" charset="0"/>
              </a:rPr>
              <a:t> has</a:t>
            </a:r>
            <a:endParaRPr lang="fr-BE" sz="3200" dirty="0">
              <a:latin typeface="Arial Narrow" panose="020B0606020202030204" pitchFamily="34" charset="0"/>
            </a:endParaRPr>
          </a:p>
        </p:txBody>
      </p:sp>
      <p:sp>
        <p:nvSpPr>
          <p:cNvPr id="4" name="Titre 1"/>
          <p:cNvSpPr txBox="1">
            <a:spLocks/>
          </p:cNvSpPr>
          <p:nvPr/>
        </p:nvSpPr>
        <p:spPr>
          <a:xfrm>
            <a:off x="395536" y="3717032"/>
            <a:ext cx="4536504" cy="815739"/>
          </a:xfrm>
          <a:prstGeom prst="rect">
            <a:avLst/>
          </a:prstGeom>
          <a:solidFill>
            <a:schemeClr val="accent5">
              <a:lumMod val="40000"/>
              <a:lumOff val="60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3200" dirty="0" smtClean="0">
                <a:latin typeface="Arial Narrow" panose="020B0606020202030204" pitchFamily="34" charset="0"/>
              </a:rPr>
              <a:t>a vaginal speculum ?</a:t>
            </a:r>
            <a:endParaRPr lang="fr-BE" sz="3200" dirty="0">
              <a:latin typeface="Arial Narrow" panose="020B0606020202030204" pitchFamily="34" charset="0"/>
            </a:endParaRPr>
          </a:p>
        </p:txBody>
      </p:sp>
      <p:sp>
        <p:nvSpPr>
          <p:cNvPr id="5" name="Titre 1"/>
          <p:cNvSpPr txBox="1">
            <a:spLocks/>
          </p:cNvSpPr>
          <p:nvPr/>
        </p:nvSpPr>
        <p:spPr>
          <a:xfrm>
            <a:off x="393546" y="4653136"/>
            <a:ext cx="4538494" cy="792088"/>
          </a:xfrm>
          <a:prstGeom prst="rect">
            <a:avLst/>
          </a:prstGeom>
          <a:solidFill>
            <a:schemeClr val="accent5">
              <a:lumMod val="40000"/>
              <a:lumOff val="60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3200" dirty="0" err="1" smtClean="0">
                <a:latin typeface="Arial Narrow" panose="020B0606020202030204" pitchFamily="34" charset="0"/>
              </a:rPr>
              <a:t>used</a:t>
            </a:r>
            <a:r>
              <a:rPr lang="fr-BE" sz="3200" dirty="0" smtClean="0">
                <a:latin typeface="Arial Narrow" panose="020B0606020202030204" pitchFamily="34" charset="0"/>
              </a:rPr>
              <a:t> </a:t>
            </a:r>
            <a:r>
              <a:rPr lang="fr-BE" sz="3200" dirty="0" err="1" smtClean="0">
                <a:latin typeface="Arial Narrow" panose="020B0606020202030204" pitchFamily="34" charset="0"/>
              </a:rPr>
              <a:t>it</a:t>
            </a:r>
            <a:r>
              <a:rPr lang="fr-BE" sz="3200" dirty="0" smtClean="0">
                <a:latin typeface="Arial Narrow" panose="020B0606020202030204" pitchFamily="34" charset="0"/>
              </a:rPr>
              <a:t> </a:t>
            </a:r>
            <a:r>
              <a:rPr lang="fr-BE" sz="3200" dirty="0" err="1" smtClean="0">
                <a:latin typeface="Arial Narrow" panose="020B0606020202030204" pitchFamily="34" charset="0"/>
              </a:rPr>
              <a:t>this</a:t>
            </a:r>
            <a:r>
              <a:rPr lang="fr-BE" sz="3200" dirty="0" smtClean="0">
                <a:latin typeface="Arial Narrow" panose="020B0606020202030204" pitchFamily="34" charset="0"/>
              </a:rPr>
              <a:t> </a:t>
            </a:r>
            <a:r>
              <a:rPr lang="fr-BE" sz="3200" dirty="0" err="1" smtClean="0">
                <a:latin typeface="Arial Narrow" panose="020B0606020202030204" pitchFamily="34" charset="0"/>
              </a:rPr>
              <a:t>week</a:t>
            </a:r>
            <a:r>
              <a:rPr lang="fr-BE" sz="3200" dirty="0" smtClean="0">
                <a:latin typeface="Arial Narrow" panose="020B0606020202030204" pitchFamily="34" charset="0"/>
              </a:rPr>
              <a:t> ?</a:t>
            </a:r>
            <a:endParaRPr lang="fr-BE" sz="3200" dirty="0">
              <a:latin typeface="Arial Narrow" panose="020B0606020202030204" pitchFamily="34" charset="0"/>
            </a:endParaRPr>
          </a:p>
        </p:txBody>
      </p:sp>
    </p:spTree>
    <p:extLst>
      <p:ext uri="{BB962C8B-B14F-4D97-AF65-F5344CB8AC3E}">
        <p14:creationId xmlns:p14="http://schemas.microsoft.com/office/powerpoint/2010/main" val="419347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132856"/>
            <a:ext cx="8568952" cy="1368152"/>
          </a:xfrm>
          <a:solidFill>
            <a:schemeClr val="bg1">
              <a:lumMod val="75000"/>
            </a:schemeClr>
          </a:solidFill>
          <a:ln>
            <a:solidFill>
              <a:schemeClr val="tx1"/>
            </a:solidFill>
          </a:ln>
        </p:spPr>
        <p:txBody>
          <a:bodyPr>
            <a:normAutofit/>
          </a:bodyPr>
          <a:lstStyle/>
          <a:p>
            <a:r>
              <a:rPr lang="fr-BE" dirty="0" err="1" smtClean="0">
                <a:latin typeface="Arial Narrow" panose="020B0606020202030204" pitchFamily="34" charset="0"/>
              </a:rPr>
              <a:t>When</a:t>
            </a:r>
            <a:r>
              <a:rPr lang="fr-BE" dirty="0" smtClean="0">
                <a:latin typeface="Arial Narrow" panose="020B0606020202030204" pitchFamily="34" charset="0"/>
              </a:rPr>
              <a:t> </a:t>
            </a:r>
            <a:r>
              <a:rPr lang="fr-BE" dirty="0" err="1" smtClean="0">
                <a:latin typeface="Arial Narrow" panose="020B0606020202030204" pitchFamily="34" charset="0"/>
              </a:rPr>
              <a:t>detect</a:t>
            </a:r>
            <a:r>
              <a:rPr lang="fr-BE" dirty="0" smtClean="0">
                <a:latin typeface="Arial Narrow" panose="020B0606020202030204" pitchFamily="34" charset="0"/>
              </a:rPr>
              <a:t> </a:t>
            </a:r>
            <a:r>
              <a:rPr lang="fr-BE" dirty="0" err="1" smtClean="0">
                <a:latin typeface="Arial Narrow" panose="020B0606020202030204" pitchFamily="34" charset="0"/>
              </a:rPr>
              <a:t>these</a:t>
            </a:r>
            <a:r>
              <a:rPr lang="fr-BE" dirty="0" smtClean="0">
                <a:latin typeface="Arial Narrow" panose="020B0606020202030204" pitchFamily="34" charset="0"/>
              </a:rPr>
              <a:t> pathologies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6</a:t>
            </a:r>
          </a:p>
        </p:txBody>
      </p:sp>
      <p:sp>
        <p:nvSpPr>
          <p:cNvPr id="4" name="Titre 1"/>
          <p:cNvSpPr txBox="1">
            <a:spLocks/>
          </p:cNvSpPr>
          <p:nvPr/>
        </p:nvSpPr>
        <p:spPr>
          <a:xfrm>
            <a:off x="1169368" y="3632448"/>
            <a:ext cx="7165304" cy="1224136"/>
          </a:xfrm>
          <a:prstGeom prst="rect">
            <a:avLst/>
          </a:prstGeom>
          <a:solidFill>
            <a:schemeClr val="accent3">
              <a:lumMod val="60000"/>
              <a:lumOff val="40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3200" dirty="0" err="1" smtClean="0">
                <a:latin typeface="Arial Narrow" panose="020B0606020202030204" pitchFamily="34" charset="0"/>
              </a:rPr>
              <a:t>When</a:t>
            </a:r>
            <a:r>
              <a:rPr lang="fr-BE" sz="3200" dirty="0" smtClean="0">
                <a:latin typeface="Arial Narrow" panose="020B0606020202030204" pitchFamily="34" charset="0"/>
              </a:rPr>
              <a:t> to diagnose </a:t>
            </a:r>
            <a:r>
              <a:rPr lang="fr-BE" sz="3200" dirty="0" err="1" smtClean="0">
                <a:latin typeface="Arial Narrow" panose="020B0606020202030204" pitchFamily="34" charset="0"/>
              </a:rPr>
              <a:t>these</a:t>
            </a:r>
            <a:r>
              <a:rPr lang="fr-BE" sz="3200" dirty="0" smtClean="0">
                <a:latin typeface="Arial Narrow" panose="020B0606020202030204" pitchFamily="34" charset="0"/>
              </a:rPr>
              <a:t> pathologies of the </a:t>
            </a:r>
            <a:r>
              <a:rPr lang="fr-BE" sz="3200" dirty="0" err="1" smtClean="0">
                <a:latin typeface="Arial Narrow" panose="020B0606020202030204" pitchFamily="34" charset="0"/>
              </a:rPr>
              <a:t>puerperium</a:t>
            </a:r>
            <a:r>
              <a:rPr lang="fr-BE" sz="3200" dirty="0" smtClean="0">
                <a:latin typeface="Arial Narrow" panose="020B0606020202030204" pitchFamily="34" charset="0"/>
              </a:rPr>
              <a:t> ?</a:t>
            </a:r>
          </a:p>
        </p:txBody>
      </p:sp>
      <p:sp>
        <p:nvSpPr>
          <p:cNvPr id="5" name="Titre 1"/>
          <p:cNvSpPr txBox="1">
            <a:spLocks/>
          </p:cNvSpPr>
          <p:nvPr/>
        </p:nvSpPr>
        <p:spPr>
          <a:xfrm>
            <a:off x="1169368" y="5085184"/>
            <a:ext cx="7165304" cy="1224136"/>
          </a:xfrm>
          <a:prstGeom prst="rect">
            <a:avLst/>
          </a:prstGeom>
          <a:solidFill>
            <a:schemeClr val="accent3">
              <a:lumMod val="60000"/>
              <a:lumOff val="40000"/>
            </a:schemeClr>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3200" dirty="0" smtClean="0">
                <a:latin typeface="Arial Narrow" panose="020B0606020202030204" pitchFamily="34" charset="0"/>
              </a:rPr>
              <a:t>As </a:t>
            </a:r>
            <a:r>
              <a:rPr lang="fr-BE" sz="3200" dirty="0" err="1" smtClean="0">
                <a:latin typeface="Arial Narrow" panose="020B0606020202030204" pitchFamily="34" charset="0"/>
              </a:rPr>
              <a:t>early</a:t>
            </a:r>
            <a:r>
              <a:rPr lang="fr-BE" sz="3200" dirty="0" smtClean="0">
                <a:latin typeface="Arial Narrow" panose="020B0606020202030204" pitchFamily="34" charset="0"/>
              </a:rPr>
              <a:t> as possible: </a:t>
            </a:r>
            <a:r>
              <a:rPr lang="fr-BE" sz="3200" dirty="0" err="1" smtClean="0">
                <a:latin typeface="Arial Narrow" panose="020B0606020202030204" pitchFamily="34" charset="0"/>
              </a:rPr>
              <a:t>that</a:t>
            </a:r>
            <a:r>
              <a:rPr lang="fr-BE" sz="3200" dirty="0" smtClean="0">
                <a:latin typeface="Arial Narrow" panose="020B0606020202030204" pitchFamily="34" charset="0"/>
              </a:rPr>
              <a:t> the </a:t>
            </a:r>
            <a:r>
              <a:rPr lang="fr-BE" sz="3200" dirty="0" err="1" smtClean="0">
                <a:latin typeface="Arial Narrow" panose="020B0606020202030204" pitchFamily="34" charset="0"/>
              </a:rPr>
              <a:t>interest</a:t>
            </a:r>
            <a:r>
              <a:rPr lang="fr-BE" sz="3200" dirty="0" smtClean="0">
                <a:latin typeface="Arial Narrow" panose="020B0606020202030204" pitchFamily="34" charset="0"/>
              </a:rPr>
              <a:t> of a </a:t>
            </a:r>
            <a:r>
              <a:rPr lang="fr-BE" sz="3200" dirty="0" err="1" smtClean="0">
                <a:latin typeface="Arial Narrow" panose="020B0606020202030204" pitchFamily="34" charset="0"/>
              </a:rPr>
              <a:t>preventive</a:t>
            </a:r>
            <a:r>
              <a:rPr lang="fr-BE" sz="3200" dirty="0" smtClean="0">
                <a:latin typeface="Arial Narrow" panose="020B0606020202030204" pitchFamily="34" charset="0"/>
              </a:rPr>
              <a:t> and </a:t>
            </a:r>
            <a:r>
              <a:rPr lang="fr-BE" sz="3200" dirty="0" err="1" smtClean="0">
                <a:latin typeface="Arial Narrow" panose="020B0606020202030204" pitchFamily="34" charset="0"/>
              </a:rPr>
              <a:t>systematic</a:t>
            </a:r>
            <a:r>
              <a:rPr lang="fr-BE" sz="3200" dirty="0" smtClean="0">
                <a:latin typeface="Arial Narrow" panose="020B0606020202030204" pitchFamily="34" charset="0"/>
              </a:rPr>
              <a:t> </a:t>
            </a:r>
            <a:r>
              <a:rPr lang="fr-BE" sz="3200" dirty="0" err="1" smtClean="0">
                <a:latin typeface="Arial Narrow" panose="020B0606020202030204" pitchFamily="34" charset="0"/>
              </a:rPr>
              <a:t>approach</a:t>
            </a:r>
            <a:endParaRPr lang="fr-BE" sz="3200" dirty="0">
              <a:latin typeface="Arial Narrow" panose="020B0606020202030204" pitchFamily="34" charset="0"/>
            </a:endParaRPr>
          </a:p>
        </p:txBody>
      </p:sp>
    </p:spTree>
    <p:extLst>
      <p:ext uri="{BB962C8B-B14F-4D97-AF65-F5344CB8AC3E}">
        <p14:creationId xmlns:p14="http://schemas.microsoft.com/office/powerpoint/2010/main" val="3690803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ChangeArrowheads="1"/>
          </p:cNvSpPr>
          <p:nvPr/>
        </p:nvSpPr>
        <p:spPr bwMode="auto">
          <a:xfrm>
            <a:off x="971600" y="4513889"/>
            <a:ext cx="2146250" cy="499287"/>
          </a:xfrm>
          <a:prstGeom prst="rect">
            <a:avLst/>
          </a:prstGeom>
          <a:solidFill>
            <a:srgbClr val="FFFF00"/>
          </a:solidFill>
          <a:ln w="12700">
            <a:solidFill>
              <a:schemeClr val="tx1"/>
            </a:solidFill>
            <a:miter lim="800000"/>
            <a:headEnd type="none" w="sm" len="sm"/>
            <a:tailEnd type="none" w="sm" len="sm"/>
          </a:ln>
        </p:spPr>
        <p:txBody>
          <a:bodyPr wrap="none"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2400" dirty="0" err="1">
                <a:latin typeface="+mn-lt"/>
              </a:rPr>
              <a:t>P</a:t>
            </a:r>
            <a:r>
              <a:rPr lang="fr-BE" altLang="fr-FR" sz="2400" dirty="0" err="1" smtClean="0">
                <a:latin typeface="+mn-lt"/>
              </a:rPr>
              <a:t>regnancy</a:t>
            </a:r>
            <a:endParaRPr lang="fr-FR" altLang="fr-FR" sz="2400" dirty="0">
              <a:latin typeface="+mn-lt"/>
            </a:endParaRPr>
          </a:p>
        </p:txBody>
      </p:sp>
      <p:sp>
        <p:nvSpPr>
          <p:cNvPr id="57348" name="Rectangle 4"/>
          <p:cNvSpPr>
            <a:spLocks noChangeArrowheads="1"/>
          </p:cNvSpPr>
          <p:nvPr/>
        </p:nvSpPr>
        <p:spPr bwMode="auto">
          <a:xfrm>
            <a:off x="3333749" y="4513889"/>
            <a:ext cx="5115483" cy="499287"/>
          </a:xfrm>
          <a:prstGeom prst="rect">
            <a:avLst/>
          </a:prstGeom>
          <a:solidFill>
            <a:srgbClr val="008000"/>
          </a:solidFill>
          <a:ln w="12700">
            <a:solidFill>
              <a:schemeClr val="tx1"/>
            </a:solidFill>
            <a:miter lim="800000"/>
            <a:headEnd type="none" w="sm" len="sm"/>
            <a:tailEnd type="none" w="sm" len="sm"/>
          </a:ln>
        </p:spPr>
        <p:txBody>
          <a:bodyPr wrap="none"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lgn="ctr" eaLnBrk="1" hangingPunct="1">
              <a:spcBef>
                <a:spcPct val="0"/>
              </a:spcBef>
              <a:buClrTx/>
              <a:buFontTx/>
              <a:buNone/>
            </a:pPr>
            <a:r>
              <a:rPr lang="fr-BE" altLang="fr-FR" sz="2400" dirty="0" err="1" smtClean="0">
                <a:solidFill>
                  <a:schemeClr val="bg1"/>
                </a:solidFill>
                <a:latin typeface="+mn-lt"/>
              </a:rPr>
              <a:t>Waiting</a:t>
            </a:r>
            <a:r>
              <a:rPr lang="fr-BE" altLang="fr-FR" sz="2400" dirty="0" smtClean="0">
                <a:solidFill>
                  <a:schemeClr val="bg1"/>
                </a:solidFill>
                <a:latin typeface="+mn-lt"/>
              </a:rPr>
              <a:t> (</a:t>
            </a:r>
            <a:r>
              <a:rPr lang="fr-BE" altLang="fr-FR" sz="2400" dirty="0" err="1" smtClean="0">
                <a:solidFill>
                  <a:schemeClr val="bg1"/>
                </a:solidFill>
                <a:latin typeface="+mn-lt"/>
              </a:rPr>
              <a:t>Puerperium</a:t>
            </a:r>
            <a:r>
              <a:rPr lang="fr-BE" altLang="fr-FR" sz="2400" dirty="0" smtClean="0">
                <a:solidFill>
                  <a:schemeClr val="bg1"/>
                </a:solidFill>
                <a:latin typeface="+mn-lt"/>
              </a:rPr>
              <a:t>) </a:t>
            </a:r>
            <a:r>
              <a:rPr lang="fr-BE" altLang="fr-FR" sz="2400" dirty="0" err="1" smtClean="0">
                <a:solidFill>
                  <a:schemeClr val="bg1"/>
                </a:solidFill>
                <a:latin typeface="+mn-lt"/>
              </a:rPr>
              <a:t>period</a:t>
            </a:r>
            <a:endParaRPr lang="fr-FR" altLang="fr-FR" sz="2400" dirty="0">
              <a:solidFill>
                <a:schemeClr val="bg1"/>
              </a:solidFill>
              <a:latin typeface="+mn-lt"/>
            </a:endParaRPr>
          </a:p>
        </p:txBody>
      </p:sp>
      <p:sp>
        <p:nvSpPr>
          <p:cNvPr id="57349" name="Rectangle 5"/>
          <p:cNvSpPr>
            <a:spLocks noChangeArrowheads="1"/>
          </p:cNvSpPr>
          <p:nvPr/>
        </p:nvSpPr>
        <p:spPr bwMode="auto">
          <a:xfrm>
            <a:off x="3116263" y="1017966"/>
            <a:ext cx="217485" cy="3995210"/>
          </a:xfrm>
          <a:prstGeom prst="rect">
            <a:avLst/>
          </a:prstGeom>
          <a:solidFill>
            <a:srgbClr val="FF0066"/>
          </a:solidFill>
          <a:ln w="12700">
            <a:solidFill>
              <a:schemeClr val="tx1"/>
            </a:solidFill>
            <a:miter lim="800000"/>
            <a:headEnd type="none" w="sm" len="sm"/>
            <a:tailEnd type="none" w="sm" len="sm"/>
          </a:ln>
        </p:spPr>
        <p:txBody>
          <a:bodyPr wrap="none" anchor="ct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FontTx/>
              <a:buNone/>
            </a:pPr>
            <a:endParaRPr lang="nl-NL" altLang="fr-FR" sz="1800">
              <a:latin typeface="+mn-lt"/>
            </a:endParaRPr>
          </a:p>
        </p:txBody>
      </p:sp>
      <p:sp>
        <p:nvSpPr>
          <p:cNvPr id="742412" name="Rectangle 12"/>
          <p:cNvSpPr>
            <a:spLocks noChangeArrowheads="1"/>
          </p:cNvSpPr>
          <p:nvPr/>
        </p:nvSpPr>
        <p:spPr bwMode="auto">
          <a:xfrm>
            <a:off x="7028075" y="1021568"/>
            <a:ext cx="619080"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BCS</a:t>
            </a:r>
            <a:endParaRPr lang="fr-FR" altLang="fr-FR" sz="2200" dirty="0">
              <a:latin typeface="+mn-lt"/>
            </a:endParaRPr>
          </a:p>
        </p:txBody>
      </p:sp>
      <p:sp>
        <p:nvSpPr>
          <p:cNvPr id="742414" name="Rectangle 14"/>
          <p:cNvSpPr>
            <a:spLocks noChangeArrowheads="1"/>
          </p:cNvSpPr>
          <p:nvPr/>
        </p:nvSpPr>
        <p:spPr bwMode="auto">
          <a:xfrm>
            <a:off x="7028075" y="1515348"/>
            <a:ext cx="1820819"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Ovarian</a:t>
            </a:r>
            <a:r>
              <a:rPr lang="fr-BE" sz="2200" dirty="0" smtClean="0"/>
              <a:t> </a:t>
            </a:r>
            <a:r>
              <a:rPr lang="fr-BE" sz="2200" dirty="0" err="1" smtClean="0"/>
              <a:t>status</a:t>
            </a:r>
            <a:endParaRPr lang="fr-FR" sz="2200" dirty="0"/>
          </a:p>
        </p:txBody>
      </p:sp>
      <p:sp>
        <p:nvSpPr>
          <p:cNvPr id="742415" name="Rectangle 15"/>
          <p:cNvSpPr>
            <a:spLocks noChangeArrowheads="1"/>
          </p:cNvSpPr>
          <p:nvPr/>
        </p:nvSpPr>
        <p:spPr bwMode="auto">
          <a:xfrm>
            <a:off x="7040353" y="2009128"/>
            <a:ext cx="1796261"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Uterine</a:t>
            </a:r>
            <a:r>
              <a:rPr lang="fr-BE" sz="2200" dirty="0" smtClean="0"/>
              <a:t> </a:t>
            </a:r>
            <a:r>
              <a:rPr lang="fr-BE" sz="2200" dirty="0" err="1" smtClean="0"/>
              <a:t>status</a:t>
            </a:r>
            <a:endParaRPr lang="fr-FR" sz="2200" dirty="0"/>
          </a:p>
        </p:txBody>
      </p:sp>
      <p:sp>
        <p:nvSpPr>
          <p:cNvPr id="742416" name="Rectangle 16"/>
          <p:cNvSpPr>
            <a:spLocks noChangeArrowheads="1"/>
          </p:cNvSpPr>
          <p:nvPr/>
        </p:nvSpPr>
        <p:spPr bwMode="auto">
          <a:xfrm>
            <a:off x="7028075" y="2502908"/>
            <a:ext cx="1672061"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Vaginoscopy</a:t>
            </a:r>
            <a:r>
              <a:rPr lang="fr-FR" sz="2200" dirty="0" smtClean="0"/>
              <a:t> </a:t>
            </a:r>
            <a:endParaRPr lang="fr-FR" sz="2200" dirty="0"/>
          </a:p>
        </p:txBody>
      </p:sp>
      <p:sp>
        <p:nvSpPr>
          <p:cNvPr id="742431" name="Rectangle 31"/>
          <p:cNvSpPr>
            <a:spLocks noChangeArrowheads="1"/>
          </p:cNvSpPr>
          <p:nvPr/>
        </p:nvSpPr>
        <p:spPr bwMode="auto">
          <a:xfrm>
            <a:off x="7040353" y="2996688"/>
            <a:ext cx="1709827"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smtClean="0"/>
              <a:t>Ratio </a:t>
            </a:r>
            <a:r>
              <a:rPr lang="fr-BE" sz="2200" dirty="0" err="1" smtClean="0"/>
              <a:t>fat:prot</a:t>
            </a:r>
            <a:endParaRPr lang="fr-FR" sz="2200" dirty="0"/>
          </a:p>
        </p:txBody>
      </p:sp>
      <p:sp>
        <p:nvSpPr>
          <p:cNvPr id="742432" name="Rectangle 32"/>
          <p:cNvSpPr>
            <a:spLocks noChangeArrowheads="1"/>
          </p:cNvSpPr>
          <p:nvPr/>
        </p:nvSpPr>
        <p:spPr bwMode="auto">
          <a:xfrm>
            <a:off x="7040353" y="3490468"/>
            <a:ext cx="1314784"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FR" sz="2200" dirty="0" err="1" smtClean="0"/>
              <a:t>Lameness</a:t>
            </a:r>
            <a:endParaRPr lang="fr-FR" sz="2200" dirty="0"/>
          </a:p>
        </p:txBody>
      </p:sp>
      <p:sp>
        <p:nvSpPr>
          <p:cNvPr id="742434" name="Line 34"/>
          <p:cNvSpPr>
            <a:spLocks noChangeShapeType="1"/>
          </p:cNvSpPr>
          <p:nvPr/>
        </p:nvSpPr>
        <p:spPr bwMode="auto">
          <a:xfrm>
            <a:off x="6739150" y="1364198"/>
            <a:ext cx="0" cy="28069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742435" name="Line 35"/>
          <p:cNvSpPr>
            <a:spLocks noChangeShapeType="1"/>
          </p:cNvSpPr>
          <p:nvPr/>
        </p:nvSpPr>
        <p:spPr bwMode="auto">
          <a:xfrm>
            <a:off x="6767514" y="3721727"/>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36" name="Line 36"/>
          <p:cNvSpPr>
            <a:spLocks noChangeShapeType="1"/>
          </p:cNvSpPr>
          <p:nvPr/>
        </p:nvSpPr>
        <p:spPr bwMode="auto">
          <a:xfrm>
            <a:off x="6739150" y="3199718"/>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37" name="Line 37"/>
          <p:cNvSpPr>
            <a:spLocks noChangeShapeType="1"/>
          </p:cNvSpPr>
          <p:nvPr/>
        </p:nvSpPr>
        <p:spPr bwMode="auto">
          <a:xfrm>
            <a:off x="6753332" y="2731255"/>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38" name="Line 38"/>
          <p:cNvSpPr>
            <a:spLocks noChangeShapeType="1"/>
          </p:cNvSpPr>
          <p:nvPr/>
        </p:nvSpPr>
        <p:spPr bwMode="auto">
          <a:xfrm>
            <a:off x="6739150" y="2256939"/>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39" name="Line 39"/>
          <p:cNvSpPr>
            <a:spLocks noChangeShapeType="1"/>
          </p:cNvSpPr>
          <p:nvPr/>
        </p:nvSpPr>
        <p:spPr bwMode="auto">
          <a:xfrm>
            <a:off x="6739150" y="1779697"/>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40" name="Line 40"/>
          <p:cNvSpPr>
            <a:spLocks noChangeShapeType="1"/>
          </p:cNvSpPr>
          <p:nvPr/>
        </p:nvSpPr>
        <p:spPr bwMode="auto">
          <a:xfrm>
            <a:off x="6739150" y="1351786"/>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41" name="Line 41"/>
          <p:cNvSpPr>
            <a:spLocks noChangeShapeType="1"/>
          </p:cNvSpPr>
          <p:nvPr/>
        </p:nvSpPr>
        <p:spPr bwMode="auto">
          <a:xfrm>
            <a:off x="6523250" y="1882062"/>
            <a:ext cx="215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57386" name="Line 43"/>
          <p:cNvSpPr>
            <a:spLocks noChangeShapeType="1"/>
          </p:cNvSpPr>
          <p:nvPr/>
        </p:nvSpPr>
        <p:spPr bwMode="auto">
          <a:xfrm>
            <a:off x="3332163" y="4153527"/>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742472" name="Rectangle 72"/>
          <p:cNvSpPr>
            <a:spLocks noChangeArrowheads="1"/>
          </p:cNvSpPr>
          <p:nvPr/>
        </p:nvSpPr>
        <p:spPr bwMode="auto">
          <a:xfrm>
            <a:off x="7028075" y="3984249"/>
            <a:ext cx="1876924"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smtClean="0"/>
              <a:t>Pneumovagin</a:t>
            </a:r>
            <a:r>
              <a:rPr lang="fr-FR" sz="2200" dirty="0" smtClean="0"/>
              <a:t>a</a:t>
            </a:r>
            <a:endParaRPr lang="fr-FR" sz="2200" dirty="0"/>
          </a:p>
        </p:txBody>
      </p:sp>
      <p:sp>
        <p:nvSpPr>
          <p:cNvPr id="742473" name="Line 73"/>
          <p:cNvSpPr>
            <a:spLocks noChangeShapeType="1"/>
          </p:cNvSpPr>
          <p:nvPr/>
        </p:nvSpPr>
        <p:spPr bwMode="auto">
          <a:xfrm>
            <a:off x="6739150" y="4171117"/>
            <a:ext cx="2889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96" name="Rectangle 10"/>
          <p:cNvSpPr>
            <a:spLocks noChangeArrowheads="1"/>
          </p:cNvSpPr>
          <p:nvPr/>
        </p:nvSpPr>
        <p:spPr bwMode="auto">
          <a:xfrm>
            <a:off x="287863" y="1823542"/>
            <a:ext cx="2668373" cy="430887"/>
          </a:xfrm>
          <a:prstGeom prst="rect">
            <a:avLst/>
          </a:prstGeom>
          <a:solidFill>
            <a:srgbClr val="FFCC99"/>
          </a:solidFill>
          <a:ln w="9525" algn="ctr">
            <a:solidFill>
              <a:schemeClr val="tx1"/>
            </a:solidFill>
            <a:miter lim="800000"/>
            <a:headEnd/>
            <a:tailEnd/>
          </a:ln>
        </p:spPr>
        <p:txBody>
          <a:bodyPr wrap="squar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smtClean="0">
                <a:latin typeface="+mn-lt"/>
              </a:rPr>
              <a:t>Check </a:t>
            </a:r>
            <a:r>
              <a:rPr lang="fr-BE" altLang="fr-FR" sz="2200" dirty="0" err="1" smtClean="0">
                <a:latin typeface="+mn-lt"/>
              </a:rPr>
              <a:t>BCS,NEFA,pH</a:t>
            </a:r>
            <a:endParaRPr lang="fr-FR" altLang="fr-FR" sz="2200" dirty="0">
              <a:latin typeface="+mn-lt"/>
            </a:endParaRPr>
          </a:p>
        </p:txBody>
      </p:sp>
      <p:sp>
        <p:nvSpPr>
          <p:cNvPr id="97" name="Rectangle 10"/>
          <p:cNvSpPr>
            <a:spLocks noChangeArrowheads="1"/>
          </p:cNvSpPr>
          <p:nvPr/>
        </p:nvSpPr>
        <p:spPr bwMode="auto">
          <a:xfrm>
            <a:off x="1841188" y="2665086"/>
            <a:ext cx="1115049" cy="830997"/>
          </a:xfrm>
          <a:prstGeom prst="rect">
            <a:avLst/>
          </a:prstGeom>
          <a:solidFill>
            <a:srgbClr val="00B05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400" dirty="0" err="1" smtClean="0">
                <a:latin typeface="+mn-lt"/>
              </a:rPr>
              <a:t>Before</a:t>
            </a:r>
            <a:r>
              <a:rPr lang="fr-BE" altLang="fr-FR" sz="2400" dirty="0" smtClean="0">
                <a:latin typeface="+mn-lt"/>
              </a:rPr>
              <a:t> </a:t>
            </a:r>
          </a:p>
          <a:p>
            <a:pPr eaLnBrk="1" hangingPunct="1">
              <a:spcBef>
                <a:spcPct val="0"/>
              </a:spcBef>
              <a:buClrTx/>
              <a:buFontTx/>
              <a:buNone/>
            </a:pPr>
            <a:r>
              <a:rPr lang="fr-BE" altLang="fr-FR" sz="2400" dirty="0" err="1" smtClean="0">
                <a:latin typeface="+mn-lt"/>
              </a:rPr>
              <a:t>calving</a:t>
            </a:r>
            <a:r>
              <a:rPr lang="fr-BE" altLang="fr-FR" sz="2400" dirty="0" smtClean="0">
                <a:latin typeface="+mn-lt"/>
              </a:rPr>
              <a:t> </a:t>
            </a:r>
            <a:endParaRPr lang="fr-FR" altLang="fr-FR" sz="2400" dirty="0">
              <a:latin typeface="+mn-lt"/>
            </a:endParaRPr>
          </a:p>
        </p:txBody>
      </p:sp>
      <p:sp>
        <p:nvSpPr>
          <p:cNvPr id="98" name="Rectangle 10"/>
          <p:cNvSpPr>
            <a:spLocks noChangeArrowheads="1"/>
          </p:cNvSpPr>
          <p:nvPr/>
        </p:nvSpPr>
        <p:spPr bwMode="auto">
          <a:xfrm>
            <a:off x="3452822" y="1237011"/>
            <a:ext cx="1046120" cy="1200329"/>
          </a:xfrm>
          <a:prstGeom prst="rect">
            <a:avLst/>
          </a:prstGeom>
          <a:solidFill>
            <a:srgbClr val="00B05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400" dirty="0" err="1" smtClean="0">
                <a:latin typeface="+mn-lt"/>
              </a:rPr>
              <a:t>After</a:t>
            </a:r>
            <a:r>
              <a:rPr lang="fr-BE" altLang="fr-FR" sz="2400" dirty="0" smtClean="0">
                <a:latin typeface="+mn-lt"/>
              </a:rPr>
              <a:t> </a:t>
            </a:r>
          </a:p>
          <a:p>
            <a:pPr eaLnBrk="1" hangingPunct="1">
              <a:spcBef>
                <a:spcPct val="0"/>
              </a:spcBef>
              <a:buClrTx/>
              <a:buFontTx/>
              <a:buNone/>
            </a:pPr>
            <a:r>
              <a:rPr lang="fr-BE" altLang="fr-FR" sz="2400" dirty="0" err="1">
                <a:latin typeface="+mn-lt"/>
              </a:rPr>
              <a:t>c</a:t>
            </a:r>
            <a:r>
              <a:rPr lang="fr-BE" altLang="fr-FR" sz="2400" dirty="0" err="1" smtClean="0">
                <a:latin typeface="+mn-lt"/>
              </a:rPr>
              <a:t>alving</a:t>
            </a:r>
            <a:endParaRPr lang="fr-BE" altLang="fr-FR" sz="2400" dirty="0" smtClean="0">
              <a:latin typeface="+mn-lt"/>
            </a:endParaRPr>
          </a:p>
          <a:p>
            <a:pPr eaLnBrk="1" hangingPunct="1">
              <a:spcBef>
                <a:spcPct val="0"/>
              </a:spcBef>
              <a:buClrTx/>
              <a:buFontTx/>
              <a:buNone/>
            </a:pPr>
            <a:r>
              <a:rPr lang="fr-BE" altLang="fr-FR" sz="2400" dirty="0" smtClean="0">
                <a:latin typeface="+mn-lt"/>
              </a:rPr>
              <a:t>1-3 d </a:t>
            </a:r>
            <a:endParaRPr lang="fr-FR" altLang="fr-FR" sz="2400" dirty="0">
              <a:latin typeface="+mn-lt"/>
            </a:endParaRPr>
          </a:p>
        </p:txBody>
      </p:sp>
      <p:sp>
        <p:nvSpPr>
          <p:cNvPr id="99" name="Rectangle 10"/>
          <p:cNvSpPr>
            <a:spLocks noChangeArrowheads="1"/>
          </p:cNvSpPr>
          <p:nvPr/>
        </p:nvSpPr>
        <p:spPr bwMode="auto">
          <a:xfrm>
            <a:off x="3468841" y="674430"/>
            <a:ext cx="1729576" cy="430887"/>
          </a:xfrm>
          <a:prstGeom prst="rect">
            <a:avLst/>
          </a:prstGeom>
          <a:solidFill>
            <a:srgbClr val="FFCC99"/>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Cows</a:t>
            </a:r>
            <a:r>
              <a:rPr lang="fr-BE" altLang="fr-FR" sz="2200" dirty="0" smtClean="0">
                <a:latin typeface="+mn-lt"/>
              </a:rPr>
              <a:t> </a:t>
            </a:r>
            <a:r>
              <a:rPr lang="fr-BE" altLang="fr-FR" sz="2200" dirty="0" err="1" smtClean="0">
                <a:latin typeface="+mn-lt"/>
              </a:rPr>
              <a:t>with</a:t>
            </a:r>
            <a:r>
              <a:rPr lang="fr-BE" altLang="fr-FR" sz="2200" dirty="0" smtClean="0">
                <a:latin typeface="+mn-lt"/>
              </a:rPr>
              <a:t> PR</a:t>
            </a:r>
            <a:endParaRPr lang="fr-FR" altLang="fr-FR" sz="2200" dirty="0">
              <a:latin typeface="+mn-lt"/>
            </a:endParaRPr>
          </a:p>
        </p:txBody>
      </p:sp>
      <p:sp>
        <p:nvSpPr>
          <p:cNvPr id="101" name="Rectangle 10"/>
          <p:cNvSpPr>
            <a:spLocks noChangeArrowheads="1"/>
          </p:cNvSpPr>
          <p:nvPr/>
        </p:nvSpPr>
        <p:spPr bwMode="auto">
          <a:xfrm>
            <a:off x="4952026" y="2290139"/>
            <a:ext cx="1200970" cy="1200329"/>
          </a:xfrm>
          <a:prstGeom prst="rect">
            <a:avLst/>
          </a:prstGeom>
          <a:solidFill>
            <a:srgbClr val="00B05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400" dirty="0" err="1" smtClean="0">
                <a:latin typeface="+mn-lt"/>
              </a:rPr>
              <a:t>After</a:t>
            </a:r>
            <a:r>
              <a:rPr lang="fr-BE" altLang="fr-FR" sz="2400" dirty="0" smtClean="0">
                <a:latin typeface="+mn-lt"/>
              </a:rPr>
              <a:t> </a:t>
            </a:r>
          </a:p>
          <a:p>
            <a:pPr eaLnBrk="1" hangingPunct="1">
              <a:spcBef>
                <a:spcPct val="0"/>
              </a:spcBef>
              <a:buClrTx/>
              <a:buFontTx/>
              <a:buNone/>
            </a:pPr>
            <a:r>
              <a:rPr lang="fr-BE" altLang="fr-FR" sz="2400" dirty="0" err="1">
                <a:latin typeface="+mn-lt"/>
              </a:rPr>
              <a:t>c</a:t>
            </a:r>
            <a:r>
              <a:rPr lang="fr-BE" altLang="fr-FR" sz="2400" dirty="0" err="1" smtClean="0">
                <a:latin typeface="+mn-lt"/>
              </a:rPr>
              <a:t>alving</a:t>
            </a:r>
            <a:endParaRPr lang="fr-BE" altLang="fr-FR" sz="2400" dirty="0" smtClean="0">
              <a:latin typeface="+mn-lt"/>
            </a:endParaRPr>
          </a:p>
          <a:p>
            <a:pPr eaLnBrk="1" hangingPunct="1">
              <a:spcBef>
                <a:spcPct val="0"/>
              </a:spcBef>
              <a:buClrTx/>
              <a:buFontTx/>
              <a:buNone/>
            </a:pPr>
            <a:r>
              <a:rPr lang="fr-BE" altLang="fr-FR" sz="2400" dirty="0" smtClean="0">
                <a:latin typeface="+mn-lt"/>
              </a:rPr>
              <a:t>30-50 d </a:t>
            </a:r>
            <a:endParaRPr lang="fr-FR" altLang="fr-FR" sz="2400" dirty="0">
              <a:latin typeface="+mn-lt"/>
            </a:endParaRPr>
          </a:p>
        </p:txBody>
      </p:sp>
      <p:sp>
        <p:nvSpPr>
          <p:cNvPr id="102" name="Rectangle 10"/>
          <p:cNvSpPr>
            <a:spLocks noChangeArrowheads="1"/>
          </p:cNvSpPr>
          <p:nvPr/>
        </p:nvSpPr>
        <p:spPr bwMode="auto">
          <a:xfrm>
            <a:off x="4967180" y="1394976"/>
            <a:ext cx="1533240" cy="769441"/>
          </a:xfrm>
          <a:prstGeom prst="rect">
            <a:avLst/>
          </a:prstGeom>
          <a:solidFill>
            <a:srgbClr val="FFCC99"/>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smtClean="0">
                <a:latin typeface="+mn-lt"/>
              </a:rPr>
              <a:t>Check </a:t>
            </a:r>
          </a:p>
          <a:p>
            <a:pPr eaLnBrk="1" hangingPunct="1">
              <a:spcBef>
                <a:spcPct val="0"/>
              </a:spcBef>
              <a:buClrTx/>
              <a:buFontTx/>
              <a:buNone/>
            </a:pPr>
            <a:r>
              <a:rPr lang="fr-BE" altLang="fr-FR" sz="2200" dirty="0" smtClean="0">
                <a:latin typeface="+mn-lt"/>
              </a:rPr>
              <a:t>all the </a:t>
            </a:r>
            <a:r>
              <a:rPr lang="fr-BE" altLang="fr-FR" sz="2200" dirty="0" err="1" smtClean="0">
                <a:latin typeface="+mn-lt"/>
              </a:rPr>
              <a:t>cows</a:t>
            </a:r>
            <a:endParaRPr lang="fr-BE" altLang="fr-FR" sz="2200" dirty="0" smtClean="0">
              <a:latin typeface="+mn-lt"/>
            </a:endParaRPr>
          </a:p>
        </p:txBody>
      </p:sp>
      <p:sp>
        <p:nvSpPr>
          <p:cNvPr id="3" name="Flèche vers le bas 2"/>
          <p:cNvSpPr/>
          <p:nvPr/>
        </p:nvSpPr>
        <p:spPr>
          <a:xfrm rot="10800000">
            <a:off x="3416636" y="2440013"/>
            <a:ext cx="507292" cy="2073875"/>
          </a:xfrm>
          <a:prstGeom prst="downArrow">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3" name="Flèche vers le bas 102"/>
          <p:cNvSpPr/>
          <p:nvPr/>
        </p:nvSpPr>
        <p:spPr>
          <a:xfrm rot="10800000">
            <a:off x="5287748" y="3490466"/>
            <a:ext cx="507292" cy="1023421"/>
          </a:xfrm>
          <a:prstGeom prst="downArrow">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4" name="Flèche vers le bas 103"/>
          <p:cNvSpPr/>
          <p:nvPr/>
        </p:nvSpPr>
        <p:spPr>
          <a:xfrm rot="10800000">
            <a:off x="2142685" y="3490467"/>
            <a:ext cx="507292" cy="1023422"/>
          </a:xfrm>
          <a:prstGeom prst="downArrow">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5" name="Rectangle 12"/>
          <p:cNvSpPr>
            <a:spLocks noChangeArrowheads="1"/>
          </p:cNvSpPr>
          <p:nvPr/>
        </p:nvSpPr>
        <p:spPr bwMode="auto">
          <a:xfrm>
            <a:off x="1526188" y="505151"/>
            <a:ext cx="1375761" cy="769441"/>
          </a:xfrm>
          <a:prstGeom prst="rect">
            <a:avLst/>
          </a:prstGeom>
          <a:solidFill>
            <a:srgbClr val="00B0F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Detection</a:t>
            </a:r>
            <a:r>
              <a:rPr lang="fr-BE" altLang="fr-FR" sz="2200" dirty="0" smtClean="0">
                <a:latin typeface="+mn-lt"/>
              </a:rPr>
              <a:t> </a:t>
            </a:r>
          </a:p>
          <a:p>
            <a:pPr eaLnBrk="1" hangingPunct="1">
              <a:spcBef>
                <a:spcPct val="0"/>
              </a:spcBef>
              <a:buClrTx/>
              <a:buFontTx/>
              <a:buNone/>
            </a:pPr>
            <a:r>
              <a:rPr lang="fr-BE" altLang="fr-FR" sz="2200" dirty="0" smtClean="0">
                <a:latin typeface="+mn-lt"/>
              </a:rPr>
              <a:t>of </a:t>
            </a:r>
            <a:r>
              <a:rPr lang="fr-BE" altLang="fr-FR" sz="2200" dirty="0" err="1" smtClean="0">
                <a:latin typeface="+mn-lt"/>
              </a:rPr>
              <a:t>metritis</a:t>
            </a:r>
            <a:endParaRPr lang="fr-FR" altLang="fr-FR" sz="2200" dirty="0">
              <a:latin typeface="+mn-lt"/>
            </a:endParaRPr>
          </a:p>
        </p:txBody>
      </p:sp>
      <p:sp>
        <p:nvSpPr>
          <p:cNvPr id="106" name="Flèche vers le bas 105"/>
          <p:cNvSpPr/>
          <p:nvPr/>
        </p:nvSpPr>
        <p:spPr>
          <a:xfrm rot="10800000" flipV="1">
            <a:off x="8028384" y="5013176"/>
            <a:ext cx="507292" cy="508776"/>
          </a:xfrm>
          <a:prstGeom prst="downArrow">
            <a:avLst/>
          </a:prstGeom>
          <a:solidFill>
            <a:schemeClr val="accent6">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 name="Line 41"/>
          <p:cNvSpPr>
            <a:spLocks noChangeShapeType="1"/>
          </p:cNvSpPr>
          <p:nvPr/>
        </p:nvSpPr>
        <p:spPr bwMode="auto">
          <a:xfrm>
            <a:off x="2901949" y="884563"/>
            <a:ext cx="56689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08" name="Rectangle 10"/>
          <p:cNvSpPr>
            <a:spLocks noChangeArrowheads="1"/>
          </p:cNvSpPr>
          <p:nvPr/>
        </p:nvSpPr>
        <p:spPr bwMode="auto">
          <a:xfrm>
            <a:off x="7090761" y="5541039"/>
            <a:ext cx="1776768" cy="1200329"/>
          </a:xfrm>
          <a:prstGeom prst="rect">
            <a:avLst/>
          </a:prstGeom>
          <a:solidFill>
            <a:srgbClr val="00B05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400" dirty="0" err="1" smtClean="0">
                <a:latin typeface="+mn-lt"/>
              </a:rPr>
              <a:t>Cows</a:t>
            </a:r>
            <a:r>
              <a:rPr lang="fr-BE" altLang="fr-FR" sz="2400" dirty="0" smtClean="0">
                <a:latin typeface="+mn-lt"/>
              </a:rPr>
              <a:t> not </a:t>
            </a:r>
          </a:p>
          <a:p>
            <a:pPr eaLnBrk="1" hangingPunct="1">
              <a:spcBef>
                <a:spcPct val="0"/>
              </a:spcBef>
              <a:buClrTx/>
              <a:buFontTx/>
              <a:buNone/>
            </a:pPr>
            <a:r>
              <a:rPr lang="fr-BE" altLang="fr-FR" sz="2400" dirty="0" err="1">
                <a:latin typeface="+mn-lt"/>
              </a:rPr>
              <a:t>s</a:t>
            </a:r>
            <a:r>
              <a:rPr lang="fr-BE" altLang="fr-FR" sz="2400" dirty="0" err="1" smtClean="0">
                <a:latin typeface="+mn-lt"/>
              </a:rPr>
              <a:t>een</a:t>
            </a:r>
            <a:r>
              <a:rPr lang="fr-BE" altLang="fr-FR" sz="2400" dirty="0" smtClean="0">
                <a:latin typeface="+mn-lt"/>
              </a:rPr>
              <a:t> in </a:t>
            </a:r>
            <a:r>
              <a:rPr lang="fr-BE" altLang="fr-FR" sz="2400" dirty="0" err="1" smtClean="0">
                <a:latin typeface="+mn-lt"/>
              </a:rPr>
              <a:t>heat</a:t>
            </a:r>
            <a:r>
              <a:rPr lang="fr-BE" altLang="fr-FR" sz="2400" dirty="0" smtClean="0">
                <a:latin typeface="+mn-lt"/>
              </a:rPr>
              <a:t> </a:t>
            </a:r>
          </a:p>
          <a:p>
            <a:pPr eaLnBrk="1" hangingPunct="1">
              <a:spcBef>
                <a:spcPct val="0"/>
              </a:spcBef>
              <a:buClrTx/>
              <a:buFontTx/>
              <a:buNone/>
            </a:pPr>
            <a:r>
              <a:rPr lang="fr-BE" altLang="fr-FR" sz="2400" dirty="0" smtClean="0">
                <a:latin typeface="+mn-lt"/>
              </a:rPr>
              <a:t>at 50- 60 d</a:t>
            </a:r>
            <a:endParaRPr lang="fr-FR" altLang="fr-FR" sz="2400" dirty="0">
              <a:latin typeface="+mn-lt"/>
            </a:endParaRPr>
          </a:p>
        </p:txBody>
      </p:sp>
      <p:sp>
        <p:nvSpPr>
          <p:cNvPr id="109" name="Rectangle 12"/>
          <p:cNvSpPr>
            <a:spLocks noChangeArrowheads="1"/>
          </p:cNvSpPr>
          <p:nvPr/>
        </p:nvSpPr>
        <p:spPr bwMode="auto">
          <a:xfrm>
            <a:off x="5788965" y="5210417"/>
            <a:ext cx="619080"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BCS</a:t>
            </a:r>
            <a:endParaRPr lang="fr-FR" altLang="fr-FR" sz="2200" dirty="0">
              <a:latin typeface="+mn-lt"/>
            </a:endParaRPr>
          </a:p>
        </p:txBody>
      </p:sp>
      <p:sp>
        <p:nvSpPr>
          <p:cNvPr id="110" name="Rectangle 14"/>
          <p:cNvSpPr>
            <a:spLocks noChangeArrowheads="1"/>
          </p:cNvSpPr>
          <p:nvPr/>
        </p:nvSpPr>
        <p:spPr bwMode="auto">
          <a:xfrm>
            <a:off x="4587226" y="5760449"/>
            <a:ext cx="1820819"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Ovarian</a:t>
            </a:r>
            <a:r>
              <a:rPr lang="fr-BE" sz="2200" dirty="0" smtClean="0"/>
              <a:t> </a:t>
            </a:r>
            <a:r>
              <a:rPr lang="fr-BE" sz="2200" dirty="0" err="1" smtClean="0"/>
              <a:t>status</a:t>
            </a:r>
            <a:endParaRPr lang="fr-FR" sz="2200" dirty="0"/>
          </a:p>
        </p:txBody>
      </p:sp>
      <p:sp>
        <p:nvSpPr>
          <p:cNvPr id="111" name="Rectangle 15"/>
          <p:cNvSpPr>
            <a:spLocks noChangeArrowheads="1"/>
          </p:cNvSpPr>
          <p:nvPr/>
        </p:nvSpPr>
        <p:spPr bwMode="auto">
          <a:xfrm>
            <a:off x="4611784" y="6310481"/>
            <a:ext cx="1796261" cy="430887"/>
          </a:xfrm>
          <a:prstGeom prst="rect">
            <a:avLst/>
          </a:prstGeom>
          <a:solidFill>
            <a:schemeClr val="accent1">
              <a:lumMod val="40000"/>
              <a:lumOff val="60000"/>
            </a:schemeClr>
          </a:solidFill>
          <a:ln w="9525" algn="ctr">
            <a:solidFill>
              <a:schemeClr val="tx1"/>
            </a:solidFill>
            <a:miter lim="800000"/>
            <a:headEnd/>
            <a:tailEnd/>
          </a:ln>
        </p:spPr>
        <p:txBody>
          <a:bodyPr wrap="none" anchor="ctr">
            <a:spAutoFit/>
          </a:bodyPr>
          <a:lstStyle/>
          <a:p>
            <a:pPr eaLnBrk="1" hangingPunct="1">
              <a:defRPr/>
            </a:pPr>
            <a:r>
              <a:rPr lang="fr-BE" sz="2200" dirty="0" err="1" smtClean="0"/>
              <a:t>Uterine</a:t>
            </a:r>
            <a:r>
              <a:rPr lang="fr-BE" sz="2200" dirty="0" smtClean="0"/>
              <a:t> </a:t>
            </a:r>
            <a:r>
              <a:rPr lang="fr-BE" sz="2200" dirty="0" err="1" smtClean="0"/>
              <a:t>status</a:t>
            </a:r>
            <a:endParaRPr lang="fr-FR" sz="2200" dirty="0"/>
          </a:p>
        </p:txBody>
      </p:sp>
      <p:sp>
        <p:nvSpPr>
          <p:cNvPr id="112" name="Line 34"/>
          <p:cNvSpPr>
            <a:spLocks noChangeShapeType="1"/>
          </p:cNvSpPr>
          <p:nvPr/>
        </p:nvSpPr>
        <p:spPr bwMode="auto">
          <a:xfrm flipH="1">
            <a:off x="6753332" y="5425860"/>
            <a:ext cx="14182" cy="11000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13" name="Line 73"/>
          <p:cNvSpPr>
            <a:spLocks noChangeShapeType="1"/>
          </p:cNvSpPr>
          <p:nvPr/>
        </p:nvSpPr>
        <p:spPr bwMode="auto">
          <a:xfrm flipH="1">
            <a:off x="6408045" y="5425860"/>
            <a:ext cx="3376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14" name="Line 73"/>
          <p:cNvSpPr>
            <a:spLocks noChangeShapeType="1"/>
          </p:cNvSpPr>
          <p:nvPr/>
        </p:nvSpPr>
        <p:spPr bwMode="auto">
          <a:xfrm flipH="1">
            <a:off x="6408045" y="6044390"/>
            <a:ext cx="3376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15" name="Line 73"/>
          <p:cNvSpPr>
            <a:spLocks noChangeShapeType="1"/>
          </p:cNvSpPr>
          <p:nvPr/>
        </p:nvSpPr>
        <p:spPr bwMode="auto">
          <a:xfrm flipH="1">
            <a:off x="6411480" y="6525924"/>
            <a:ext cx="33766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16" name="Rectangle 12"/>
          <p:cNvSpPr>
            <a:spLocks noChangeArrowheads="1"/>
          </p:cNvSpPr>
          <p:nvPr/>
        </p:nvSpPr>
        <p:spPr bwMode="auto">
          <a:xfrm>
            <a:off x="5733489" y="147251"/>
            <a:ext cx="3208251" cy="769441"/>
          </a:xfrm>
          <a:prstGeom prst="rect">
            <a:avLst/>
          </a:prstGeom>
          <a:solidFill>
            <a:srgbClr val="00B0F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Detection</a:t>
            </a:r>
            <a:r>
              <a:rPr lang="fr-BE" altLang="fr-FR" sz="2200" dirty="0" smtClean="0">
                <a:latin typeface="+mn-lt"/>
              </a:rPr>
              <a:t> of </a:t>
            </a:r>
            <a:r>
              <a:rPr lang="fr-BE" altLang="fr-FR" sz="2200" dirty="0" err="1" smtClean="0">
                <a:latin typeface="+mn-lt"/>
              </a:rPr>
              <a:t>endometritis</a:t>
            </a:r>
            <a:endParaRPr lang="fr-BE" altLang="fr-FR" sz="2200" dirty="0" smtClean="0">
              <a:latin typeface="+mn-lt"/>
            </a:endParaRPr>
          </a:p>
          <a:p>
            <a:pPr eaLnBrk="1" hangingPunct="1">
              <a:spcBef>
                <a:spcPct val="0"/>
              </a:spcBef>
              <a:buClrTx/>
              <a:buFontTx/>
              <a:buNone/>
            </a:pPr>
            <a:r>
              <a:rPr lang="fr-BE" altLang="fr-FR" sz="2200" dirty="0">
                <a:latin typeface="+mn-lt"/>
              </a:rPr>
              <a:t>a</a:t>
            </a:r>
            <a:r>
              <a:rPr lang="fr-BE" altLang="fr-FR" sz="2200" dirty="0" smtClean="0">
                <a:latin typeface="+mn-lt"/>
              </a:rPr>
              <a:t>nd </a:t>
            </a:r>
            <a:r>
              <a:rPr lang="fr-BE" altLang="fr-FR" sz="2200" dirty="0" err="1" smtClean="0">
                <a:latin typeface="+mn-lt"/>
              </a:rPr>
              <a:t>NEB</a:t>
            </a:r>
            <a:endParaRPr lang="fr-FR" altLang="fr-FR" sz="2200" dirty="0">
              <a:latin typeface="+mn-lt"/>
            </a:endParaRPr>
          </a:p>
        </p:txBody>
      </p:sp>
      <p:sp>
        <p:nvSpPr>
          <p:cNvPr id="117" name="Rectangle 12"/>
          <p:cNvSpPr>
            <a:spLocks noChangeArrowheads="1"/>
          </p:cNvSpPr>
          <p:nvPr/>
        </p:nvSpPr>
        <p:spPr bwMode="auto">
          <a:xfrm>
            <a:off x="2719020" y="5806615"/>
            <a:ext cx="1614609" cy="769441"/>
          </a:xfrm>
          <a:prstGeom prst="rect">
            <a:avLst/>
          </a:prstGeom>
          <a:solidFill>
            <a:srgbClr val="00B0F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Detection</a:t>
            </a:r>
            <a:r>
              <a:rPr lang="fr-BE" altLang="fr-FR" sz="2200" dirty="0" smtClean="0">
                <a:latin typeface="+mn-lt"/>
              </a:rPr>
              <a:t> </a:t>
            </a:r>
          </a:p>
          <a:p>
            <a:pPr eaLnBrk="1" hangingPunct="1">
              <a:spcBef>
                <a:spcPct val="0"/>
              </a:spcBef>
              <a:buClrTx/>
              <a:buFontTx/>
              <a:buNone/>
            </a:pPr>
            <a:r>
              <a:rPr lang="fr-BE" altLang="fr-FR" sz="2200" dirty="0">
                <a:latin typeface="+mn-lt"/>
              </a:rPr>
              <a:t>o</a:t>
            </a:r>
            <a:r>
              <a:rPr lang="fr-BE" altLang="fr-FR" sz="2200" dirty="0" smtClean="0">
                <a:latin typeface="+mn-lt"/>
              </a:rPr>
              <a:t>f anoestrus</a:t>
            </a:r>
            <a:endParaRPr lang="fr-FR" altLang="fr-FR" sz="2200" dirty="0">
              <a:latin typeface="+mn-lt"/>
            </a:endParaRPr>
          </a:p>
        </p:txBody>
      </p:sp>
      <p:sp>
        <p:nvSpPr>
          <p:cNvPr id="118" name="Line 41"/>
          <p:cNvSpPr>
            <a:spLocks noChangeShapeType="1"/>
          </p:cNvSpPr>
          <p:nvPr/>
        </p:nvSpPr>
        <p:spPr bwMode="auto">
          <a:xfrm>
            <a:off x="5933530" y="916692"/>
            <a:ext cx="0" cy="47828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119" name="Rectangle 12"/>
          <p:cNvSpPr>
            <a:spLocks noChangeArrowheads="1"/>
          </p:cNvSpPr>
          <p:nvPr/>
        </p:nvSpPr>
        <p:spPr bwMode="auto">
          <a:xfrm>
            <a:off x="130394" y="2665086"/>
            <a:ext cx="1390124" cy="769441"/>
          </a:xfrm>
          <a:prstGeom prst="rect">
            <a:avLst/>
          </a:prstGeom>
          <a:solidFill>
            <a:srgbClr val="00B0F0"/>
          </a:solidFill>
          <a:ln w="9525" algn="ctr">
            <a:solidFill>
              <a:schemeClr val="tx1"/>
            </a:solidFill>
            <a:miter lim="800000"/>
            <a:headEnd/>
            <a:tailEnd/>
          </a:ln>
        </p:spPr>
        <p:txBody>
          <a:bodyPr wrap="none" anchor="ctr">
            <a:spAutoFit/>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Comic Sans MS" pitchFamily="66"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eaLnBrk="1" hangingPunct="1">
              <a:spcBef>
                <a:spcPct val="0"/>
              </a:spcBef>
              <a:buClrTx/>
              <a:buFontTx/>
              <a:buNone/>
            </a:pPr>
            <a:r>
              <a:rPr lang="fr-BE" altLang="fr-FR" sz="2200" dirty="0" err="1" smtClean="0">
                <a:latin typeface="+mn-lt"/>
              </a:rPr>
              <a:t>Detection</a:t>
            </a:r>
            <a:r>
              <a:rPr lang="fr-BE" altLang="fr-FR" sz="2200" dirty="0" smtClean="0">
                <a:latin typeface="+mn-lt"/>
              </a:rPr>
              <a:t> </a:t>
            </a:r>
          </a:p>
          <a:p>
            <a:pPr eaLnBrk="1" hangingPunct="1">
              <a:spcBef>
                <a:spcPct val="0"/>
              </a:spcBef>
              <a:buClrTx/>
              <a:buFontTx/>
              <a:buNone/>
            </a:pPr>
            <a:r>
              <a:rPr lang="fr-BE" altLang="fr-FR" sz="2200" dirty="0" smtClean="0">
                <a:latin typeface="+mn-lt"/>
              </a:rPr>
              <a:t>of </a:t>
            </a:r>
            <a:r>
              <a:rPr lang="fr-BE" altLang="fr-FR" sz="2200" dirty="0" err="1" smtClean="0">
                <a:latin typeface="+mn-lt"/>
              </a:rPr>
              <a:t>NEB</a:t>
            </a:r>
            <a:endParaRPr lang="fr-FR" altLang="fr-FR" sz="2200" dirty="0">
              <a:latin typeface="+mn-lt"/>
            </a:endParaRPr>
          </a:p>
        </p:txBody>
      </p:sp>
      <p:sp>
        <p:nvSpPr>
          <p:cNvPr id="120" name="Line 73"/>
          <p:cNvSpPr>
            <a:spLocks noChangeShapeType="1"/>
          </p:cNvSpPr>
          <p:nvPr/>
        </p:nvSpPr>
        <p:spPr bwMode="auto">
          <a:xfrm flipH="1" flipV="1">
            <a:off x="2480350" y="2256939"/>
            <a:ext cx="0" cy="4081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BE"/>
          </a:p>
        </p:txBody>
      </p:sp>
      <p:sp>
        <p:nvSpPr>
          <p:cNvPr id="121" name="Line 41"/>
          <p:cNvSpPr>
            <a:spLocks noChangeShapeType="1"/>
          </p:cNvSpPr>
          <p:nvPr/>
        </p:nvSpPr>
        <p:spPr bwMode="auto">
          <a:xfrm>
            <a:off x="1520519" y="3069499"/>
            <a:ext cx="32067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Tree>
    <p:extLst>
      <p:ext uri="{BB962C8B-B14F-4D97-AF65-F5344CB8AC3E}">
        <p14:creationId xmlns:p14="http://schemas.microsoft.com/office/powerpoint/2010/main" val="369946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424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24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424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424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24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424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424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424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4247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4247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424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424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4241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4241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424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424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1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12" grpId="0" animBg="1"/>
      <p:bldP spid="742414" grpId="0" animBg="1"/>
      <p:bldP spid="742415" grpId="0" animBg="1"/>
      <p:bldP spid="742416" grpId="0" animBg="1"/>
      <p:bldP spid="742431" grpId="0" animBg="1"/>
      <p:bldP spid="742432" grpId="0" animBg="1"/>
      <p:bldP spid="742434" grpId="0" animBg="1"/>
      <p:bldP spid="742435" grpId="0" animBg="1"/>
      <p:bldP spid="742436" grpId="0" animBg="1"/>
      <p:bldP spid="742437" grpId="0" animBg="1"/>
      <p:bldP spid="742438" grpId="0" animBg="1"/>
      <p:bldP spid="742439" grpId="0" animBg="1"/>
      <p:bldP spid="742440" grpId="0" animBg="1"/>
      <p:bldP spid="742441" grpId="0" animBg="1"/>
      <p:bldP spid="742472" grpId="0" animBg="1"/>
      <p:bldP spid="742473" grpId="0" animBg="1"/>
      <p:bldP spid="96" grpId="0" animBg="1"/>
      <p:bldP spid="97" grpId="0" animBg="1"/>
      <p:bldP spid="98" grpId="0" animBg="1"/>
      <p:bldP spid="99" grpId="0" animBg="1"/>
      <p:bldP spid="101" grpId="0" animBg="1"/>
      <p:bldP spid="102" grpId="0" animBg="1"/>
      <p:bldP spid="105"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564904"/>
            <a:ext cx="8568952" cy="2592288"/>
          </a:xfrm>
          <a:solidFill>
            <a:schemeClr val="bg1">
              <a:lumMod val="75000"/>
            </a:schemeClr>
          </a:solidFill>
          <a:ln>
            <a:solidFill>
              <a:schemeClr val="tx1"/>
            </a:solidFill>
          </a:ln>
        </p:spPr>
        <p:txBody>
          <a:bodyPr>
            <a:normAutofit/>
          </a:bodyPr>
          <a:lstStyle/>
          <a:p>
            <a:r>
              <a:rPr lang="en-GB" dirty="0">
                <a:latin typeface="Arial Narrow" panose="020B0606020202030204" pitchFamily="34" charset="0"/>
              </a:rPr>
              <a:t>What kind of relations exist between these pathologies? </a:t>
            </a:r>
            <a:r>
              <a:rPr lang="en-GB" dirty="0" smtClean="0">
                <a:latin typeface="Arial Narrow" panose="020B0606020202030204" pitchFamily="34" charset="0"/>
              </a:rPr>
              <a:t/>
            </a:r>
            <a:br>
              <a:rPr lang="en-GB" dirty="0" smtClean="0">
                <a:latin typeface="Arial Narrow" panose="020B0606020202030204" pitchFamily="34" charset="0"/>
              </a:rPr>
            </a:br>
            <a:r>
              <a:rPr lang="en-GB" dirty="0" smtClean="0">
                <a:latin typeface="Arial Narrow" panose="020B0606020202030204" pitchFamily="34" charset="0"/>
              </a:rPr>
              <a:t>The </a:t>
            </a:r>
            <a:r>
              <a:rPr lang="en-GB" dirty="0">
                <a:latin typeface="Arial Narrow" panose="020B0606020202030204" pitchFamily="34" charset="0"/>
              </a:rPr>
              <a:t>example of uterine </a:t>
            </a:r>
            <a:r>
              <a:rPr lang="en-GB" dirty="0" smtClean="0">
                <a:latin typeface="Arial Narrow" panose="020B0606020202030204" pitchFamily="34" charset="0"/>
              </a:rPr>
              <a:t>infections</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7</a:t>
            </a:r>
          </a:p>
        </p:txBody>
      </p:sp>
    </p:spTree>
    <p:extLst>
      <p:ext uri="{BB962C8B-B14F-4D97-AF65-F5344CB8AC3E}">
        <p14:creationId xmlns:p14="http://schemas.microsoft.com/office/powerpoint/2010/main" val="737162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125" y="1044848"/>
            <a:ext cx="8278291" cy="49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313904" y="252760"/>
            <a:ext cx="8146528" cy="1016000"/>
          </a:xfrm>
          <a:prstGeom prst="rect">
            <a:avLst/>
          </a:prstGeom>
          <a:solidFill>
            <a:schemeClr val="accent6">
              <a:lumMod val="20000"/>
              <a:lumOff val="80000"/>
            </a:schemeClr>
          </a:solidFill>
          <a:ln>
            <a:solidFill>
              <a:schemeClr val="tx1"/>
            </a:solidFill>
          </a:ln>
        </p:spPr>
        <p:txBody>
          <a:bodyPr wrap="square">
            <a:spAutoFit/>
          </a:bodyPr>
          <a:lstStyle/>
          <a:p>
            <a:pPr>
              <a:defRPr/>
            </a:pPr>
            <a:r>
              <a:rPr lang="fr-BE" sz="2000" dirty="0">
                <a:latin typeface="Arial Narrow" pitchFamily="34" charset="0"/>
              </a:rPr>
              <a:t>Le TOP 20 des laiteries en 2012</a:t>
            </a:r>
          </a:p>
          <a:p>
            <a:pPr>
              <a:defRPr/>
            </a:pPr>
            <a:r>
              <a:rPr lang="fr-FR" sz="2000" dirty="0">
                <a:latin typeface="Arial Narrow" pitchFamily="34" charset="0"/>
                <a:hlinkClick r:id="rId3"/>
              </a:rPr>
              <a:t>http://www.ifcnnetwork.org/media/bilder/inhalt/News/DR2012/IFCN-Dairy-Report-2012-press-release-corrected.pdf</a:t>
            </a:r>
            <a:r>
              <a:rPr lang="fr-FR" sz="2000" dirty="0">
                <a:latin typeface="Arial Narrow" pitchFamily="34" charset="0"/>
              </a:rPr>
              <a:t> </a:t>
            </a:r>
          </a:p>
        </p:txBody>
      </p:sp>
      <p:sp>
        <p:nvSpPr>
          <p:cNvPr id="11" name="Rectangle 10"/>
          <p:cNvSpPr/>
          <p:nvPr/>
        </p:nvSpPr>
        <p:spPr>
          <a:xfrm>
            <a:off x="361950" y="6206995"/>
            <a:ext cx="5719762" cy="400050"/>
          </a:xfrm>
          <a:prstGeom prst="rect">
            <a:avLst/>
          </a:prstGeom>
          <a:solidFill>
            <a:schemeClr val="accent1">
              <a:lumMod val="40000"/>
              <a:lumOff val="60000"/>
            </a:schemeClr>
          </a:solidFill>
          <a:ln>
            <a:solidFill>
              <a:schemeClr val="tx1"/>
            </a:solidFill>
          </a:ln>
        </p:spPr>
        <p:txBody>
          <a:bodyPr>
            <a:spAutoFit/>
          </a:bodyPr>
          <a:lstStyle/>
          <a:p>
            <a:pPr>
              <a:defRPr/>
            </a:pPr>
            <a:r>
              <a:rPr lang="fr-BE" sz="2000" dirty="0">
                <a:latin typeface="Arial Narrow" pitchFamily="34" charset="0"/>
              </a:rPr>
              <a:t>Sur les 20 plus grosses entreprises 10 sont européennes </a:t>
            </a:r>
          </a:p>
        </p:txBody>
      </p:sp>
      <p:sp>
        <p:nvSpPr>
          <p:cNvPr id="5" name="Rectangle à coins arrondis 4"/>
          <p:cNvSpPr/>
          <p:nvPr/>
        </p:nvSpPr>
        <p:spPr>
          <a:xfrm>
            <a:off x="6156176" y="5733255"/>
            <a:ext cx="504056" cy="234785"/>
          </a:xfrm>
          <a:prstGeom prst="round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7308304" y="6070530"/>
            <a:ext cx="888385" cy="523220"/>
          </a:xfrm>
          <a:prstGeom prst="rect">
            <a:avLst/>
          </a:prstGeom>
          <a:solidFill>
            <a:srgbClr val="FF33CC"/>
          </a:solidFill>
          <a:ln>
            <a:solidFill>
              <a:schemeClr val="tx1"/>
            </a:solidFill>
          </a:ln>
        </p:spPr>
        <p:txBody>
          <a:bodyPr wrap="none" rtlCol="0">
            <a:spAutoFit/>
          </a:bodyPr>
          <a:lstStyle/>
          <a:p>
            <a:r>
              <a:rPr lang="fr-BE" sz="2800" dirty="0" smtClean="0"/>
              <a:t>24 %</a:t>
            </a:r>
            <a:endParaRPr lang="fr-BE" sz="2800" dirty="0"/>
          </a:p>
        </p:txBody>
      </p:sp>
      <p:cxnSp>
        <p:nvCxnSpPr>
          <p:cNvPr id="10" name="Connecteur droit 9"/>
          <p:cNvCxnSpPr>
            <a:stCxn id="5" idx="2"/>
          </p:cNvCxnSpPr>
          <p:nvPr/>
        </p:nvCxnSpPr>
        <p:spPr>
          <a:xfrm>
            <a:off x="6408204" y="5968040"/>
            <a:ext cx="0" cy="3641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endCxn id="6" idx="1"/>
          </p:cNvCxnSpPr>
          <p:nvPr/>
        </p:nvCxnSpPr>
        <p:spPr>
          <a:xfrm>
            <a:off x="6408204" y="6332140"/>
            <a:ext cx="900100"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706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260648"/>
            <a:ext cx="6552728" cy="720080"/>
          </a:xfrm>
          <a:solidFill>
            <a:schemeClr val="accent2">
              <a:lumMod val="50000"/>
            </a:schemeClr>
          </a:solidFill>
        </p:spPr>
        <p:txBody>
          <a:bodyPr>
            <a:normAutofit/>
          </a:bodyPr>
          <a:lstStyle/>
          <a:p>
            <a:r>
              <a:rPr lang="fr-BE" sz="3200" dirty="0" err="1" smtClean="0">
                <a:solidFill>
                  <a:schemeClr val="bg1"/>
                </a:solidFill>
                <a:latin typeface="Arial Narrow" panose="020B0606020202030204" pitchFamily="34" charset="0"/>
              </a:rPr>
              <a:t>Risk</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factors</a:t>
            </a:r>
            <a:r>
              <a:rPr lang="fr-BE" sz="3200" dirty="0" smtClean="0">
                <a:solidFill>
                  <a:schemeClr val="bg1"/>
                </a:solidFill>
                <a:latin typeface="Arial Narrow" panose="020B0606020202030204" pitchFamily="34" charset="0"/>
              </a:rPr>
              <a:t> of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infections</a:t>
            </a:r>
            <a:endParaRPr lang="fr-BE" sz="3200" dirty="0">
              <a:solidFill>
                <a:schemeClr val="bg1"/>
              </a:solidFill>
              <a:latin typeface="Arial Narrow" panose="020B0606020202030204" pitchFamily="34" charset="0"/>
            </a:endParaRPr>
          </a:p>
        </p:txBody>
      </p:sp>
      <p:pic>
        <p:nvPicPr>
          <p:cNvPr id="7170" name="Picture 2" descr="G:\Endometritis risk factors.c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268760"/>
            <a:ext cx="8428939"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807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re 1"/>
          <p:cNvSpPr>
            <a:spLocks noGrp="1"/>
          </p:cNvSpPr>
          <p:nvPr>
            <p:ph type="title"/>
          </p:nvPr>
        </p:nvSpPr>
        <p:spPr>
          <a:xfrm>
            <a:off x="171540" y="116632"/>
            <a:ext cx="8785101" cy="576064"/>
          </a:xfrm>
          <a:solidFill>
            <a:schemeClr val="bg1">
              <a:lumMod val="85000"/>
            </a:schemeClr>
          </a:solidFill>
          <a:ln>
            <a:miter lim="800000"/>
            <a:headEnd/>
            <a:tailEnd/>
          </a:ln>
        </p:spPr>
        <p:txBody>
          <a:bodyPr/>
          <a:lstStyle/>
          <a:p>
            <a:r>
              <a:rPr lang="fr-BE" altLang="fr-FR" sz="2400" dirty="0" err="1" smtClean="0">
                <a:solidFill>
                  <a:schemeClr val="tx2"/>
                </a:solidFill>
              </a:rPr>
              <a:t>Bacteriology</a:t>
            </a:r>
            <a:r>
              <a:rPr lang="fr-BE" altLang="fr-FR" sz="2400" dirty="0" smtClean="0">
                <a:solidFill>
                  <a:schemeClr val="tx2"/>
                </a:solidFill>
              </a:rPr>
              <a:t> of </a:t>
            </a:r>
            <a:r>
              <a:rPr lang="fr-BE" altLang="fr-FR" sz="2400" dirty="0" err="1" smtClean="0">
                <a:solidFill>
                  <a:schemeClr val="tx2"/>
                </a:solidFill>
              </a:rPr>
              <a:t>uterine</a:t>
            </a:r>
            <a:r>
              <a:rPr lang="fr-BE" altLang="fr-FR" sz="2400" dirty="0" smtClean="0">
                <a:solidFill>
                  <a:schemeClr val="tx2"/>
                </a:solidFill>
              </a:rPr>
              <a:t> infections  </a:t>
            </a:r>
            <a:r>
              <a:rPr lang="fr-BE" altLang="fr-FR" sz="2000" dirty="0" smtClean="0">
                <a:solidFill>
                  <a:schemeClr val="tx2"/>
                </a:solidFill>
              </a:rPr>
              <a:t>(Williams </a:t>
            </a:r>
            <a:r>
              <a:rPr lang="fr-BE" altLang="fr-FR" sz="2000" dirty="0" err="1" smtClean="0">
                <a:solidFill>
                  <a:schemeClr val="tx2"/>
                </a:solidFill>
              </a:rPr>
              <a:t>EJ</a:t>
            </a:r>
            <a:r>
              <a:rPr lang="fr-BE" altLang="fr-FR" sz="2000" dirty="0" smtClean="0">
                <a:solidFill>
                  <a:schemeClr val="tx2"/>
                </a:solidFill>
              </a:rPr>
              <a:t> </a:t>
            </a:r>
            <a:r>
              <a:rPr lang="fr-BE" altLang="fr-FR" sz="2000" dirty="0" err="1" smtClean="0">
                <a:solidFill>
                  <a:schemeClr val="tx2"/>
                </a:solidFill>
              </a:rPr>
              <a:t>ESDAR</a:t>
            </a:r>
            <a:r>
              <a:rPr lang="fr-BE" altLang="fr-FR" sz="2000" dirty="0" smtClean="0">
                <a:solidFill>
                  <a:schemeClr val="tx2"/>
                </a:solidFill>
              </a:rPr>
              <a:t> </a:t>
            </a:r>
            <a:r>
              <a:rPr lang="fr-BE" altLang="fr-FR" sz="2000" dirty="0" err="1" smtClean="0">
                <a:solidFill>
                  <a:schemeClr val="tx2"/>
                </a:solidFill>
              </a:rPr>
              <a:t>congress</a:t>
            </a:r>
            <a:r>
              <a:rPr lang="fr-BE" altLang="fr-FR" sz="2000" dirty="0" smtClean="0">
                <a:solidFill>
                  <a:schemeClr val="tx2"/>
                </a:solidFill>
              </a:rPr>
              <a:t> </a:t>
            </a:r>
            <a:r>
              <a:rPr lang="fr-BE" altLang="fr-FR" sz="2000" dirty="0" err="1" smtClean="0">
                <a:solidFill>
                  <a:schemeClr val="tx2"/>
                </a:solidFill>
              </a:rPr>
              <a:t>Bologna</a:t>
            </a:r>
            <a:r>
              <a:rPr lang="fr-BE" altLang="fr-FR" sz="2000" dirty="0" smtClean="0">
                <a:solidFill>
                  <a:schemeClr val="tx2"/>
                </a:solidFill>
              </a:rPr>
              <a:t> 2013)</a:t>
            </a:r>
          </a:p>
        </p:txBody>
      </p:sp>
      <p:sp>
        <p:nvSpPr>
          <p:cNvPr id="98307" name="Espace réservé du contenu 2"/>
          <p:cNvSpPr>
            <a:spLocks noGrp="1"/>
          </p:cNvSpPr>
          <p:nvPr>
            <p:ph idx="1"/>
          </p:nvPr>
        </p:nvSpPr>
        <p:spPr>
          <a:xfrm>
            <a:off x="47552" y="1340768"/>
            <a:ext cx="2808288" cy="2016224"/>
          </a:xfrm>
          <a:solidFill>
            <a:srgbClr val="C00000"/>
          </a:solidFill>
          <a:ln>
            <a:solidFill>
              <a:schemeClr val="tx2"/>
            </a:solidFill>
            <a:miter lim="800000"/>
            <a:headEnd/>
            <a:tailEnd/>
          </a:ln>
        </p:spPr>
        <p:txBody>
          <a:bodyPr/>
          <a:lstStyle/>
          <a:p>
            <a:pPr marL="182563" indent="-157163">
              <a:buFont typeface="Arial" charset="0"/>
              <a:buChar char="•"/>
            </a:pPr>
            <a:r>
              <a:rPr lang="fr-BE" altLang="fr-FR" sz="1800" dirty="0" smtClean="0">
                <a:solidFill>
                  <a:schemeClr val="bg1"/>
                </a:solidFill>
                <a:latin typeface="Calibri" panose="020F0502020204030204" pitchFamily="34" charset="0"/>
              </a:rPr>
              <a:t>Escherichia coli</a:t>
            </a:r>
          </a:p>
          <a:p>
            <a:pPr marL="182563" indent="-157163">
              <a:buFont typeface="Arial" charset="0"/>
              <a:buChar char="•"/>
            </a:pPr>
            <a:r>
              <a:rPr lang="fr-BE" altLang="fr-FR" sz="1800" dirty="0" err="1" smtClean="0">
                <a:solidFill>
                  <a:schemeClr val="bg1"/>
                </a:solidFill>
                <a:latin typeface="Calibri" panose="020F0502020204030204" pitchFamily="34" charset="0"/>
              </a:rPr>
              <a:t>Trueperella</a:t>
            </a:r>
            <a:r>
              <a:rPr lang="fr-BE" altLang="fr-FR" sz="1800" dirty="0" smtClean="0">
                <a:solidFill>
                  <a:schemeClr val="bg1"/>
                </a:solidFill>
                <a:latin typeface="Calibri" panose="020F0502020204030204" pitchFamily="34" charset="0"/>
              </a:rPr>
              <a:t> </a:t>
            </a:r>
            <a:r>
              <a:rPr lang="fr-BE" altLang="fr-FR" sz="1800" dirty="0" err="1" smtClean="0">
                <a:solidFill>
                  <a:schemeClr val="bg1"/>
                </a:solidFill>
                <a:latin typeface="Calibri" panose="020F0502020204030204" pitchFamily="34" charset="0"/>
              </a:rPr>
              <a:t>pyogenes</a:t>
            </a:r>
            <a:endParaRPr lang="fr-BE" altLang="fr-FR" sz="1800" dirty="0" smtClean="0">
              <a:solidFill>
                <a:schemeClr val="bg1"/>
              </a:solidFill>
              <a:latin typeface="Calibri" panose="020F0502020204030204" pitchFamily="34" charset="0"/>
            </a:endParaRPr>
          </a:p>
          <a:p>
            <a:pPr marL="182563" indent="-157163">
              <a:buFont typeface="Arial" charset="0"/>
              <a:buChar char="•"/>
            </a:pPr>
            <a:r>
              <a:rPr lang="fr-BE" altLang="fr-FR" sz="1800" dirty="0" err="1" smtClean="0">
                <a:solidFill>
                  <a:schemeClr val="bg1"/>
                </a:solidFill>
                <a:latin typeface="Calibri" panose="020F0502020204030204" pitchFamily="34" charset="0"/>
              </a:rPr>
              <a:t>Fusobacterium</a:t>
            </a:r>
            <a:r>
              <a:rPr lang="fr-BE" altLang="fr-FR" sz="1800" dirty="0" smtClean="0">
                <a:solidFill>
                  <a:schemeClr val="bg1"/>
                </a:solidFill>
                <a:latin typeface="Calibri" panose="020F0502020204030204" pitchFamily="34" charset="0"/>
              </a:rPr>
              <a:t> </a:t>
            </a:r>
            <a:r>
              <a:rPr lang="fr-BE" altLang="fr-FR" sz="1800" dirty="0" err="1" smtClean="0">
                <a:solidFill>
                  <a:schemeClr val="bg1"/>
                </a:solidFill>
                <a:latin typeface="Calibri" panose="020F0502020204030204" pitchFamily="34" charset="0"/>
              </a:rPr>
              <a:t>necrophorum</a:t>
            </a:r>
            <a:endParaRPr lang="fr-BE" altLang="fr-FR" sz="1800" dirty="0" smtClean="0">
              <a:solidFill>
                <a:schemeClr val="bg1"/>
              </a:solidFill>
              <a:latin typeface="Calibri" panose="020F0502020204030204" pitchFamily="34" charset="0"/>
            </a:endParaRPr>
          </a:p>
          <a:p>
            <a:pPr marL="182563" indent="-157163">
              <a:buFont typeface="Arial" charset="0"/>
              <a:buChar char="•"/>
            </a:pPr>
            <a:r>
              <a:rPr lang="fr-BE" altLang="fr-FR" sz="1800" dirty="0" err="1" smtClean="0">
                <a:solidFill>
                  <a:schemeClr val="bg1"/>
                </a:solidFill>
                <a:latin typeface="Calibri" panose="020F0502020204030204" pitchFamily="34" charset="0"/>
              </a:rPr>
              <a:t>Fusobacterium</a:t>
            </a:r>
            <a:r>
              <a:rPr lang="fr-BE" altLang="fr-FR" sz="1800" dirty="0" smtClean="0">
                <a:solidFill>
                  <a:schemeClr val="bg1"/>
                </a:solidFill>
                <a:latin typeface="Calibri" panose="020F0502020204030204" pitchFamily="34" charset="0"/>
              </a:rPr>
              <a:t> </a:t>
            </a:r>
            <a:r>
              <a:rPr lang="fr-BE" altLang="fr-FR" sz="1800" dirty="0" err="1" smtClean="0">
                <a:solidFill>
                  <a:schemeClr val="bg1"/>
                </a:solidFill>
                <a:latin typeface="Calibri" panose="020F0502020204030204" pitchFamily="34" charset="0"/>
              </a:rPr>
              <a:t>nucleatum</a:t>
            </a:r>
            <a:endParaRPr lang="fr-BE" altLang="fr-FR" sz="1800" dirty="0" smtClean="0">
              <a:solidFill>
                <a:schemeClr val="bg1"/>
              </a:solidFill>
              <a:latin typeface="Calibri" panose="020F0502020204030204" pitchFamily="34" charset="0"/>
            </a:endParaRPr>
          </a:p>
          <a:p>
            <a:pPr marL="182563" indent="-157163">
              <a:buFont typeface="Arial" charset="0"/>
              <a:buChar char="•"/>
            </a:pPr>
            <a:r>
              <a:rPr lang="fr-BE" altLang="fr-FR" sz="1800" dirty="0" err="1" smtClean="0">
                <a:solidFill>
                  <a:schemeClr val="bg1"/>
                </a:solidFill>
                <a:latin typeface="Calibri" panose="020F0502020204030204" pitchFamily="34" charset="0"/>
              </a:rPr>
              <a:t>Prevotella</a:t>
            </a:r>
            <a:r>
              <a:rPr lang="fr-BE" altLang="fr-FR" sz="1800" dirty="0" smtClean="0">
                <a:solidFill>
                  <a:schemeClr val="bg1"/>
                </a:solidFill>
                <a:latin typeface="Calibri" panose="020F0502020204030204" pitchFamily="34" charset="0"/>
              </a:rPr>
              <a:t> </a:t>
            </a:r>
            <a:r>
              <a:rPr lang="fr-BE" altLang="fr-FR" sz="1800" dirty="0" err="1" smtClean="0">
                <a:solidFill>
                  <a:schemeClr val="bg1"/>
                </a:solidFill>
                <a:latin typeface="Calibri" panose="020F0502020204030204" pitchFamily="34" charset="0"/>
              </a:rPr>
              <a:t>spp</a:t>
            </a:r>
            <a:endParaRPr lang="fr-BE" altLang="fr-FR" sz="1800" dirty="0" smtClean="0">
              <a:solidFill>
                <a:schemeClr val="bg1"/>
              </a:solidFill>
              <a:latin typeface="Calibri" panose="020F0502020204030204" pitchFamily="34" charset="0"/>
            </a:endParaRPr>
          </a:p>
        </p:txBody>
      </p:sp>
      <p:sp>
        <p:nvSpPr>
          <p:cNvPr id="98308" name="Espace réservé du numéro de diapositive 3"/>
          <p:cNvSpPr>
            <a:spLocks noGrp="1"/>
          </p:cNvSpPr>
          <p:nvPr>
            <p:ph type="sldNum" sz="quarter" idx="4294967295"/>
          </p:nvPr>
        </p:nvSpPr>
        <p:spPr>
          <a:xfrm>
            <a:off x="7667625" y="6381750"/>
            <a:ext cx="12700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FontTx/>
              <a:buNone/>
            </a:pPr>
            <a:fld id="{0D9DF323-C95C-42BC-B493-431EF2CE2EDC}" type="slidenum">
              <a:rPr lang="fr-FR" altLang="fr-FR" sz="1400"/>
              <a:pPr>
                <a:spcBef>
                  <a:spcPct val="0"/>
                </a:spcBef>
                <a:buClrTx/>
                <a:buFontTx/>
                <a:buNone/>
              </a:pPr>
              <a:t>51</a:t>
            </a:fld>
            <a:endParaRPr lang="fr-FR" altLang="fr-FR" sz="1400"/>
          </a:p>
        </p:txBody>
      </p:sp>
      <p:sp>
        <p:nvSpPr>
          <p:cNvPr id="5" name="Espace réservé du contenu 2"/>
          <p:cNvSpPr txBox="1">
            <a:spLocks/>
          </p:cNvSpPr>
          <p:nvPr/>
        </p:nvSpPr>
        <p:spPr bwMode="auto">
          <a:xfrm>
            <a:off x="2915816" y="1340768"/>
            <a:ext cx="2808709" cy="3096344"/>
          </a:xfrm>
          <a:prstGeom prst="rect">
            <a:avLst/>
          </a:prstGeom>
          <a:solidFill>
            <a:schemeClr val="tx2">
              <a:lumMod val="75000"/>
            </a:schemeClr>
          </a:solidFill>
          <a:ln w="9525">
            <a:solidFill>
              <a:srgbClr val="000000"/>
            </a:solidFill>
            <a:miter lim="800000"/>
            <a:headEnd/>
            <a:tailEnd/>
          </a:ln>
        </p:spPr>
        <p:txBody>
          <a:bodyPr/>
          <a:lstStyle>
            <a:lvl1pPr marL="342900" indent="-342900" algn="l" rtl="0" eaLnBrk="0" fontAlgn="base" hangingPunct="0">
              <a:spcBef>
                <a:spcPct val="20000"/>
              </a:spcBef>
              <a:spcAft>
                <a:spcPct val="0"/>
              </a:spcAft>
              <a:buClrTx/>
              <a:buFont typeface="Arial" pitchFamily="34" charset="0"/>
              <a:buChar char="•"/>
              <a:defRPr sz="2600">
                <a:solidFill>
                  <a:schemeClr val="tx2"/>
                </a:solidFill>
                <a:latin typeface="+mn-lt"/>
                <a:ea typeface="+mn-ea"/>
                <a:cs typeface="+mn-cs"/>
              </a:defRPr>
            </a:lvl1pPr>
            <a:lvl2pPr marL="742950" indent="-285750" algn="l" rtl="0" eaLnBrk="0" fontAlgn="base" hangingPunct="0">
              <a:spcBef>
                <a:spcPct val="20000"/>
              </a:spcBef>
              <a:spcAft>
                <a:spcPct val="0"/>
              </a:spcAft>
              <a:buClrTx/>
              <a:buFont typeface="Arial" pitchFamily="34" charset="0"/>
              <a:buChar char="•"/>
              <a:defRPr sz="2400">
                <a:solidFill>
                  <a:schemeClr val="tx2"/>
                </a:solidFill>
                <a:latin typeface="+mn-lt"/>
              </a:defRPr>
            </a:lvl2pPr>
            <a:lvl3pPr marL="1143000" indent="-228600" algn="l" rtl="0" eaLnBrk="0" fontAlgn="base" hangingPunct="0">
              <a:spcBef>
                <a:spcPct val="20000"/>
              </a:spcBef>
              <a:spcAft>
                <a:spcPct val="0"/>
              </a:spcAft>
              <a:buClrTx/>
              <a:buFont typeface="Arial" pitchFamily="34" charset="0"/>
              <a:buChar char="•"/>
              <a:defRPr sz="2000">
                <a:solidFill>
                  <a:schemeClr val="tx2"/>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Century Gothic" pitchFamily="34" charset="0"/>
              </a:defRPr>
            </a:lvl4pPr>
            <a:lvl5pPr marL="20574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marL="182563" indent="-157163">
              <a:defRPr/>
            </a:pPr>
            <a:r>
              <a:rPr lang="fr-BE" sz="1800" kern="0" dirty="0" err="1" smtClean="0">
                <a:solidFill>
                  <a:schemeClr val="bg1"/>
                </a:solidFill>
                <a:latin typeface="Calibri" panose="020F0502020204030204" pitchFamily="34" charset="0"/>
              </a:rPr>
              <a:t>Acinetobacter</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Bacillus </a:t>
            </a:r>
            <a:r>
              <a:rPr lang="fr-BE" sz="1800" kern="0" dirty="0" err="1" smtClean="0">
                <a:solidFill>
                  <a:schemeClr val="bg1"/>
                </a:solidFill>
                <a:latin typeface="Calibri" panose="020F0502020204030204" pitchFamily="34" charset="0"/>
              </a:rPr>
              <a:t>licheniformis</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Enterococcus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faecalis</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Haemophilus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somnus</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Mannhiemia</a:t>
            </a:r>
            <a:r>
              <a:rPr lang="fr-BE" sz="1800" kern="0" dirty="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haemolytics</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Pasteurella </a:t>
            </a:r>
            <a:r>
              <a:rPr lang="fr-BE" sz="1800" kern="0" dirty="0" err="1" smtClean="0">
                <a:solidFill>
                  <a:schemeClr val="bg1"/>
                </a:solidFill>
                <a:latin typeface="Calibri" panose="020F0502020204030204" pitchFamily="34" charset="0"/>
              </a:rPr>
              <a:t>multocida</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Peptostreptococcus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Staphylococcus aureus</a:t>
            </a:r>
          </a:p>
          <a:p>
            <a:pPr marL="182563" indent="-157163">
              <a:defRPr/>
            </a:pPr>
            <a:r>
              <a:rPr lang="fr-BE" sz="1800" kern="0" dirty="0" smtClean="0">
                <a:solidFill>
                  <a:schemeClr val="bg1"/>
                </a:solidFill>
                <a:latin typeface="Calibri" panose="020F0502020204030204" pitchFamily="34" charset="0"/>
              </a:rPr>
              <a:t>Streptococcus </a:t>
            </a:r>
            <a:r>
              <a:rPr lang="fr-BE" sz="1800" kern="0" dirty="0" err="1" smtClean="0">
                <a:solidFill>
                  <a:schemeClr val="bg1"/>
                </a:solidFill>
                <a:latin typeface="Calibri" panose="020F0502020204030204" pitchFamily="34" charset="0"/>
              </a:rPr>
              <a:t>uberis</a:t>
            </a:r>
            <a:endParaRPr lang="fr-BE" sz="1800" kern="0" dirty="0">
              <a:solidFill>
                <a:schemeClr val="bg1"/>
              </a:solidFill>
              <a:latin typeface="Calibri" panose="020F0502020204030204" pitchFamily="34" charset="0"/>
            </a:endParaRPr>
          </a:p>
        </p:txBody>
      </p:sp>
      <p:sp>
        <p:nvSpPr>
          <p:cNvPr id="6" name="Espace réservé du contenu 2"/>
          <p:cNvSpPr txBox="1">
            <a:spLocks/>
          </p:cNvSpPr>
          <p:nvPr/>
        </p:nvSpPr>
        <p:spPr bwMode="auto">
          <a:xfrm>
            <a:off x="5796408" y="1340768"/>
            <a:ext cx="3240088" cy="4968552"/>
          </a:xfrm>
          <a:prstGeom prst="rect">
            <a:avLst/>
          </a:prstGeom>
          <a:solidFill>
            <a:schemeClr val="accent3">
              <a:lumMod val="50000"/>
            </a:schemeClr>
          </a:solidFill>
          <a:ln w="9525">
            <a:solidFill>
              <a:srgbClr val="000000"/>
            </a:solidFill>
            <a:miter lim="800000"/>
            <a:headEnd/>
            <a:tailEnd/>
          </a:ln>
        </p:spPr>
        <p:txBody>
          <a:bodyPr/>
          <a:lstStyle>
            <a:lvl1pPr marL="342900" indent="-342900" algn="l" rtl="0" eaLnBrk="0" fontAlgn="base" hangingPunct="0">
              <a:spcBef>
                <a:spcPct val="20000"/>
              </a:spcBef>
              <a:spcAft>
                <a:spcPct val="0"/>
              </a:spcAft>
              <a:buClrTx/>
              <a:buFont typeface="Arial" pitchFamily="34" charset="0"/>
              <a:buChar char="•"/>
              <a:defRPr sz="2600">
                <a:solidFill>
                  <a:schemeClr val="tx2"/>
                </a:solidFill>
                <a:latin typeface="+mn-lt"/>
                <a:ea typeface="+mn-ea"/>
                <a:cs typeface="+mn-cs"/>
              </a:defRPr>
            </a:lvl1pPr>
            <a:lvl2pPr marL="742950" indent="-285750" algn="l" rtl="0" eaLnBrk="0" fontAlgn="base" hangingPunct="0">
              <a:spcBef>
                <a:spcPct val="20000"/>
              </a:spcBef>
              <a:spcAft>
                <a:spcPct val="0"/>
              </a:spcAft>
              <a:buClrTx/>
              <a:buFont typeface="Arial" pitchFamily="34" charset="0"/>
              <a:buChar char="•"/>
              <a:defRPr sz="2400">
                <a:solidFill>
                  <a:schemeClr val="tx2"/>
                </a:solidFill>
                <a:latin typeface="+mn-lt"/>
              </a:defRPr>
            </a:lvl2pPr>
            <a:lvl3pPr marL="1143000" indent="-228600" algn="l" rtl="0" eaLnBrk="0" fontAlgn="base" hangingPunct="0">
              <a:spcBef>
                <a:spcPct val="20000"/>
              </a:spcBef>
              <a:spcAft>
                <a:spcPct val="0"/>
              </a:spcAft>
              <a:buClrTx/>
              <a:buFont typeface="Arial" pitchFamily="34" charset="0"/>
              <a:buChar char="•"/>
              <a:defRPr sz="2000">
                <a:solidFill>
                  <a:schemeClr val="tx2"/>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Century Gothic" pitchFamily="34" charset="0"/>
              </a:defRPr>
            </a:lvl4pPr>
            <a:lvl5pPr marL="20574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marL="182563" indent="-157163">
              <a:defRPr/>
            </a:pPr>
            <a:r>
              <a:rPr lang="fr-BE" sz="1800" kern="0" dirty="0" err="1" smtClean="0">
                <a:solidFill>
                  <a:schemeClr val="bg1"/>
                </a:solidFill>
                <a:latin typeface="Calibri" panose="020F0502020204030204" pitchFamily="34" charset="0"/>
              </a:rPr>
              <a:t>Aeropcoss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viridans</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Clostridium </a:t>
            </a:r>
            <a:r>
              <a:rPr lang="fr-BE" sz="1800" kern="0" dirty="0" err="1" smtClean="0">
                <a:solidFill>
                  <a:schemeClr val="bg1"/>
                </a:solidFill>
                <a:latin typeface="Calibri" panose="020F0502020204030204" pitchFamily="34" charset="0"/>
              </a:rPr>
              <a:t>butyricum</a:t>
            </a:r>
            <a:endParaRPr lang="fr-BE" sz="1800" kern="0" dirty="0" smtClean="0">
              <a:solidFill>
                <a:schemeClr val="bg1"/>
              </a:solidFill>
              <a:latin typeface="Calibri" panose="020F0502020204030204" pitchFamily="34" charset="0"/>
            </a:endParaRPr>
          </a:p>
          <a:p>
            <a:pPr marL="182563" indent="-157163">
              <a:defRPr/>
            </a:pPr>
            <a:r>
              <a:rPr lang="fr-BE" sz="1800" kern="0" dirty="0" smtClean="0">
                <a:solidFill>
                  <a:schemeClr val="bg1"/>
                </a:solidFill>
                <a:latin typeface="Calibri" panose="020F0502020204030204" pitchFamily="34" charset="0"/>
              </a:rPr>
              <a:t>Clostridium perfringens</a:t>
            </a:r>
          </a:p>
          <a:p>
            <a:pPr marL="182563" indent="-157163">
              <a:defRPr/>
            </a:pPr>
            <a:r>
              <a:rPr lang="fr-BE" sz="1800" kern="0" dirty="0" err="1" smtClean="0">
                <a:solidFill>
                  <a:schemeClr val="bg1"/>
                </a:solidFill>
                <a:latin typeface="Calibri" panose="020F0502020204030204" pitchFamily="34" charset="0"/>
              </a:rPr>
              <a:t>Corynebacterium</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Enterobacter</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aerogenes</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Klebsiella</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pneumoniae</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Micrococcus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Providencie</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rettgeri</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Providencia</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stuartii</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Proteus</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spp</a:t>
            </a:r>
            <a:endParaRPr lang="fr-BE" sz="1800" kern="0" dirty="0" smtClean="0">
              <a:solidFill>
                <a:schemeClr val="bg1"/>
              </a:solidFill>
              <a:latin typeface="Calibri" panose="020F0502020204030204" pitchFamily="34" charset="0"/>
            </a:endParaRPr>
          </a:p>
          <a:p>
            <a:pPr marL="182563" indent="-157163">
              <a:defRPr/>
            </a:pPr>
            <a:r>
              <a:rPr lang="fr-BE" sz="1800" kern="0" dirty="0" err="1" smtClean="0">
                <a:solidFill>
                  <a:schemeClr val="bg1"/>
                </a:solidFill>
                <a:latin typeface="Calibri" panose="020F0502020204030204" pitchFamily="34" charset="0"/>
              </a:rPr>
              <a:t>Propionobacterium</a:t>
            </a:r>
            <a:r>
              <a:rPr lang="fr-BE" sz="1800" kern="0" dirty="0" smtClean="0">
                <a:solidFill>
                  <a:schemeClr val="bg1"/>
                </a:solidFill>
                <a:latin typeface="Calibri" panose="020F0502020204030204" pitchFamily="34" charset="0"/>
              </a:rPr>
              <a:t> granulosa</a:t>
            </a:r>
          </a:p>
          <a:p>
            <a:pPr marL="182563" indent="-157163">
              <a:defRPr/>
            </a:pPr>
            <a:r>
              <a:rPr lang="fr-BE" sz="1800" kern="0" dirty="0" smtClean="0">
                <a:solidFill>
                  <a:schemeClr val="bg1"/>
                </a:solidFill>
                <a:latin typeface="Calibri" panose="020F0502020204030204" pitchFamily="34" charset="0"/>
              </a:rPr>
              <a:t>Staphylococcus </a:t>
            </a:r>
            <a:r>
              <a:rPr lang="fr-BE" sz="1800" kern="0" dirty="0" err="1" smtClean="0">
                <a:solidFill>
                  <a:schemeClr val="bg1"/>
                </a:solidFill>
                <a:latin typeface="Calibri" panose="020F0502020204030204" pitchFamily="34" charset="0"/>
              </a:rPr>
              <a:t>spp</a:t>
            </a:r>
            <a:r>
              <a:rPr lang="fr-BE" sz="1800" kern="0" dirty="0" smtClean="0">
                <a:solidFill>
                  <a:schemeClr val="bg1"/>
                </a:solidFill>
                <a:latin typeface="Calibri" panose="020F0502020204030204" pitchFamily="34" charset="0"/>
              </a:rPr>
              <a:t> (</a:t>
            </a:r>
            <a:r>
              <a:rPr lang="fr-BE" sz="1800" kern="0" dirty="0" err="1" smtClean="0">
                <a:solidFill>
                  <a:schemeClr val="bg1"/>
                </a:solidFill>
                <a:latin typeface="Calibri" panose="020F0502020204030204" pitchFamily="34" charset="0"/>
              </a:rPr>
              <a:t>coag</a:t>
            </a:r>
            <a:r>
              <a:rPr lang="fr-BE" sz="1800" kern="0" dirty="0" smtClean="0">
                <a:solidFill>
                  <a:schemeClr val="bg1"/>
                </a:solidFill>
                <a:latin typeface="Calibri" panose="020F0502020204030204" pitchFamily="34" charset="0"/>
              </a:rPr>
              <a:t> -)</a:t>
            </a:r>
          </a:p>
          <a:p>
            <a:pPr marL="182563" indent="-157163">
              <a:defRPr/>
            </a:pPr>
            <a:r>
              <a:rPr lang="fr-BE" sz="1800" kern="0" dirty="0" smtClean="0">
                <a:solidFill>
                  <a:schemeClr val="bg1"/>
                </a:solidFill>
                <a:latin typeface="Calibri" panose="020F0502020204030204" pitchFamily="34" charset="0"/>
              </a:rPr>
              <a:t>A- </a:t>
            </a:r>
            <a:r>
              <a:rPr lang="fr-BE" sz="1800" kern="0" dirty="0" err="1" smtClean="0">
                <a:solidFill>
                  <a:schemeClr val="bg1"/>
                </a:solidFill>
                <a:latin typeface="Calibri" panose="020F0502020204030204" pitchFamily="34" charset="0"/>
              </a:rPr>
              <a:t>haemolytic</a:t>
            </a:r>
            <a:r>
              <a:rPr lang="fr-BE" sz="1800" kern="0" dirty="0" smtClean="0">
                <a:solidFill>
                  <a:schemeClr val="bg1"/>
                </a:solidFill>
                <a:latin typeface="Calibri" panose="020F0502020204030204" pitchFamily="34" charset="0"/>
              </a:rPr>
              <a:t> streptococcus</a:t>
            </a:r>
          </a:p>
          <a:p>
            <a:pPr marL="182563" indent="-157163">
              <a:defRPr/>
            </a:pPr>
            <a:r>
              <a:rPr lang="fr-BE" sz="1800" kern="0" dirty="0" smtClean="0">
                <a:solidFill>
                  <a:schemeClr val="bg1"/>
                </a:solidFill>
                <a:latin typeface="Calibri" panose="020F0502020204030204" pitchFamily="34" charset="0"/>
              </a:rPr>
              <a:t>Streptococcus </a:t>
            </a:r>
            <a:r>
              <a:rPr lang="fr-BE" sz="1800" kern="0" dirty="0" err="1" smtClean="0">
                <a:solidFill>
                  <a:schemeClr val="bg1"/>
                </a:solidFill>
                <a:latin typeface="Calibri" panose="020F0502020204030204" pitchFamily="34" charset="0"/>
              </a:rPr>
              <a:t>acidominimus</a:t>
            </a:r>
            <a:endParaRPr lang="fr-BE" sz="1800" kern="0" dirty="0" smtClean="0">
              <a:solidFill>
                <a:schemeClr val="bg1"/>
              </a:solidFill>
              <a:latin typeface="Calibri" panose="020F0502020204030204" pitchFamily="34" charset="0"/>
            </a:endParaRPr>
          </a:p>
          <a:p>
            <a:pPr>
              <a:defRPr/>
            </a:pPr>
            <a:endParaRPr lang="fr-BE" sz="1800" kern="0" dirty="0">
              <a:solidFill>
                <a:schemeClr val="bg1"/>
              </a:solidFill>
              <a:latin typeface="Calibri" panose="020F0502020204030204" pitchFamily="34" charset="0"/>
            </a:endParaRPr>
          </a:p>
        </p:txBody>
      </p:sp>
      <p:sp>
        <p:nvSpPr>
          <p:cNvPr id="7" name="ZoneTexte 6"/>
          <p:cNvSpPr txBox="1"/>
          <p:nvPr/>
        </p:nvSpPr>
        <p:spPr>
          <a:xfrm>
            <a:off x="107504" y="796642"/>
            <a:ext cx="1170129" cy="400110"/>
          </a:xfrm>
          <a:prstGeom prst="rect">
            <a:avLst/>
          </a:prstGeom>
          <a:solidFill>
            <a:srgbClr val="C00000"/>
          </a:solidFill>
          <a:ln>
            <a:solidFill>
              <a:schemeClr val="tx2"/>
            </a:solidFill>
          </a:ln>
        </p:spPr>
        <p:txBody>
          <a:bodyPr wrap="none">
            <a:spAutoFit/>
          </a:bodyPr>
          <a:lstStyle/>
          <a:p>
            <a:pPr>
              <a:defRPr/>
            </a:pPr>
            <a:r>
              <a:rPr lang="fr-BE" sz="2000" dirty="0" err="1" smtClean="0">
                <a:solidFill>
                  <a:schemeClr val="bg1"/>
                </a:solidFill>
                <a:latin typeface="Calibri" panose="020F0502020204030204" pitchFamily="34" charset="0"/>
              </a:rPr>
              <a:t>Pathogen</a:t>
            </a:r>
            <a:endParaRPr lang="fr-BE" sz="2000" dirty="0">
              <a:solidFill>
                <a:schemeClr val="bg1"/>
              </a:solidFill>
              <a:latin typeface="Calibri" panose="020F0502020204030204" pitchFamily="34" charset="0"/>
            </a:endParaRPr>
          </a:p>
        </p:txBody>
      </p:sp>
      <p:sp>
        <p:nvSpPr>
          <p:cNvPr id="8" name="ZoneTexte 7"/>
          <p:cNvSpPr txBox="1"/>
          <p:nvPr/>
        </p:nvSpPr>
        <p:spPr>
          <a:xfrm>
            <a:off x="2987824" y="764704"/>
            <a:ext cx="2495549" cy="400110"/>
          </a:xfrm>
          <a:prstGeom prst="rect">
            <a:avLst/>
          </a:prstGeom>
          <a:solidFill>
            <a:schemeClr val="tx2">
              <a:lumMod val="75000"/>
            </a:schemeClr>
          </a:solidFill>
          <a:ln>
            <a:solidFill>
              <a:schemeClr val="tx2"/>
            </a:solidFill>
          </a:ln>
        </p:spPr>
        <p:txBody>
          <a:bodyPr wrap="square">
            <a:spAutoFit/>
          </a:bodyPr>
          <a:lstStyle/>
          <a:p>
            <a:pPr>
              <a:defRPr/>
            </a:pPr>
            <a:r>
              <a:rPr lang="fr-BE" sz="2000" dirty="0" err="1" smtClean="0">
                <a:solidFill>
                  <a:schemeClr val="bg1"/>
                </a:solidFill>
                <a:latin typeface="Calibri" panose="020F0502020204030204" pitchFamily="34" charset="0"/>
              </a:rPr>
              <a:t>Potentially</a:t>
            </a:r>
            <a:r>
              <a:rPr lang="fr-BE" sz="2000" dirty="0" smtClean="0">
                <a:solidFill>
                  <a:schemeClr val="bg1"/>
                </a:solidFill>
                <a:latin typeface="Calibri" panose="020F0502020204030204" pitchFamily="34" charset="0"/>
              </a:rPr>
              <a:t> </a:t>
            </a:r>
            <a:r>
              <a:rPr lang="fr-BE" sz="2000" dirty="0" err="1" smtClean="0">
                <a:solidFill>
                  <a:schemeClr val="bg1"/>
                </a:solidFill>
                <a:latin typeface="Calibri" panose="020F0502020204030204" pitchFamily="34" charset="0"/>
              </a:rPr>
              <a:t>pathogenic</a:t>
            </a:r>
            <a:endParaRPr lang="fr-BE" sz="2000" dirty="0">
              <a:solidFill>
                <a:schemeClr val="bg1"/>
              </a:solidFill>
              <a:latin typeface="Calibri" panose="020F0502020204030204" pitchFamily="34" charset="0"/>
            </a:endParaRPr>
          </a:p>
        </p:txBody>
      </p:sp>
      <p:sp>
        <p:nvSpPr>
          <p:cNvPr id="9" name="ZoneTexte 8"/>
          <p:cNvSpPr txBox="1"/>
          <p:nvPr/>
        </p:nvSpPr>
        <p:spPr>
          <a:xfrm>
            <a:off x="5796136" y="764704"/>
            <a:ext cx="3056047" cy="400110"/>
          </a:xfrm>
          <a:prstGeom prst="rect">
            <a:avLst/>
          </a:prstGeom>
          <a:solidFill>
            <a:schemeClr val="accent3">
              <a:lumMod val="50000"/>
            </a:schemeClr>
          </a:solidFill>
          <a:ln>
            <a:solidFill>
              <a:schemeClr val="tx2"/>
            </a:solidFill>
          </a:ln>
        </p:spPr>
        <p:txBody>
          <a:bodyPr wrap="square">
            <a:spAutoFit/>
          </a:bodyPr>
          <a:lstStyle/>
          <a:p>
            <a:pPr>
              <a:defRPr/>
            </a:pPr>
            <a:r>
              <a:rPr lang="fr-BE" sz="2000" dirty="0" err="1" smtClean="0">
                <a:solidFill>
                  <a:schemeClr val="bg1"/>
                </a:solidFill>
                <a:latin typeface="Calibri" panose="020F0502020204030204" pitchFamily="34" charset="0"/>
              </a:rPr>
              <a:t>Opportunist</a:t>
            </a:r>
            <a:r>
              <a:rPr lang="fr-BE" sz="2000" dirty="0" smtClean="0">
                <a:solidFill>
                  <a:schemeClr val="bg1"/>
                </a:solidFill>
                <a:latin typeface="Calibri" panose="020F0502020204030204" pitchFamily="34" charset="0"/>
              </a:rPr>
              <a:t>, Contaminant</a:t>
            </a:r>
            <a:endParaRPr lang="fr-BE" sz="2000" dirty="0">
              <a:solidFill>
                <a:schemeClr val="bg1"/>
              </a:solidFill>
              <a:latin typeface="Calibri" panose="020F0502020204030204" pitchFamily="34" charset="0"/>
            </a:endParaRPr>
          </a:p>
        </p:txBody>
      </p:sp>
      <p:sp>
        <p:nvSpPr>
          <p:cNvPr id="12" name="ZoneTexte 11"/>
          <p:cNvSpPr txBox="1"/>
          <p:nvPr/>
        </p:nvSpPr>
        <p:spPr>
          <a:xfrm>
            <a:off x="402467" y="5583143"/>
            <a:ext cx="5026697" cy="707886"/>
          </a:xfrm>
          <a:prstGeom prst="rect">
            <a:avLst/>
          </a:prstGeom>
          <a:noFill/>
          <a:ln>
            <a:solidFill>
              <a:schemeClr val="tx2"/>
            </a:solidFill>
          </a:ln>
        </p:spPr>
        <p:txBody>
          <a:bodyPr wrap="none">
            <a:spAutoFit/>
          </a:bodyPr>
          <a:lstStyle/>
          <a:p>
            <a:pPr marL="342900" indent="-342900">
              <a:buFont typeface="Arial" panose="020B0604020202020204" pitchFamily="34" charset="0"/>
              <a:buChar char="•"/>
              <a:defRPr/>
            </a:pPr>
            <a:r>
              <a:rPr lang="fr-BE" sz="2000" dirty="0" smtClean="0">
                <a:latin typeface="Calibri" panose="020F0502020204030204" pitchFamily="34" charset="0"/>
              </a:rPr>
              <a:t>E coli : </a:t>
            </a:r>
            <a:r>
              <a:rPr lang="fr-BE" sz="2000" dirty="0" err="1" smtClean="0">
                <a:latin typeface="Calibri" panose="020F0502020204030204" pitchFamily="34" charset="0"/>
              </a:rPr>
              <a:t>mainly</a:t>
            </a:r>
            <a:r>
              <a:rPr lang="fr-BE" sz="2000" dirty="0" smtClean="0">
                <a:latin typeface="Calibri" panose="020F0502020204030204" pitchFamily="34" charset="0"/>
              </a:rPr>
              <a:t> </a:t>
            </a:r>
            <a:r>
              <a:rPr lang="fr-BE" sz="2000" dirty="0" err="1" smtClean="0">
                <a:latin typeface="Calibri" panose="020F0502020204030204" pitchFamily="34" charset="0"/>
              </a:rPr>
              <a:t>during</a:t>
            </a:r>
            <a:r>
              <a:rPr lang="fr-BE" sz="2000" dirty="0" smtClean="0">
                <a:latin typeface="Calibri" panose="020F0502020204030204" pitchFamily="34" charset="0"/>
              </a:rPr>
              <a:t> the 1st </a:t>
            </a:r>
            <a:r>
              <a:rPr lang="fr-BE" sz="2000" dirty="0" err="1" smtClean="0">
                <a:latin typeface="Calibri" panose="020F0502020204030204" pitchFamily="34" charset="0"/>
              </a:rPr>
              <a:t>week</a:t>
            </a:r>
            <a:r>
              <a:rPr lang="fr-BE" sz="2000" dirty="0" smtClean="0">
                <a:latin typeface="Calibri" panose="020F0502020204030204" pitchFamily="34" charset="0"/>
              </a:rPr>
              <a:t> PP</a:t>
            </a:r>
          </a:p>
          <a:p>
            <a:pPr marL="342900" indent="-342900">
              <a:buFont typeface="Arial" panose="020B0604020202020204" pitchFamily="34" charset="0"/>
              <a:buChar char="•"/>
              <a:defRPr/>
            </a:pPr>
            <a:r>
              <a:rPr lang="fr-BE" sz="2000" dirty="0" smtClean="0">
                <a:latin typeface="Calibri" panose="020F0502020204030204" pitchFamily="34" charset="0"/>
              </a:rPr>
              <a:t>T </a:t>
            </a:r>
            <a:r>
              <a:rPr lang="fr-BE" sz="2000" dirty="0" err="1" smtClean="0">
                <a:latin typeface="Calibri" panose="020F0502020204030204" pitchFamily="34" charset="0"/>
              </a:rPr>
              <a:t>pyogenes</a:t>
            </a:r>
            <a:r>
              <a:rPr lang="fr-BE" sz="2000" dirty="0" smtClean="0">
                <a:latin typeface="Calibri" panose="020F0502020204030204" pitchFamily="34" charset="0"/>
              </a:rPr>
              <a:t> : </a:t>
            </a:r>
            <a:r>
              <a:rPr lang="fr-BE" sz="2000" dirty="0" err="1" smtClean="0">
                <a:latin typeface="Calibri" panose="020F0502020204030204" pitchFamily="34" charset="0"/>
              </a:rPr>
              <a:t>mainly</a:t>
            </a:r>
            <a:r>
              <a:rPr lang="fr-BE" sz="2000" dirty="0" smtClean="0">
                <a:latin typeface="Calibri" panose="020F0502020204030204" pitchFamily="34" charset="0"/>
              </a:rPr>
              <a:t> </a:t>
            </a:r>
            <a:r>
              <a:rPr lang="fr-BE" sz="2000" dirty="0" err="1" smtClean="0">
                <a:latin typeface="Calibri" panose="020F0502020204030204" pitchFamily="34" charset="0"/>
              </a:rPr>
              <a:t>during</a:t>
            </a:r>
            <a:r>
              <a:rPr lang="fr-BE" sz="2000" dirty="0" smtClean="0">
                <a:latin typeface="Calibri" panose="020F0502020204030204" pitchFamily="34" charset="0"/>
              </a:rPr>
              <a:t> the 2</a:t>
            </a:r>
            <a:r>
              <a:rPr lang="fr-BE" sz="2000" baseline="30000" dirty="0" smtClean="0">
                <a:latin typeface="Calibri" panose="020F0502020204030204" pitchFamily="34" charset="0"/>
              </a:rPr>
              <a:t>nd</a:t>
            </a:r>
            <a:r>
              <a:rPr lang="fr-BE" sz="2000" dirty="0" smtClean="0">
                <a:latin typeface="Calibri" panose="020F0502020204030204" pitchFamily="34" charset="0"/>
              </a:rPr>
              <a:t> </a:t>
            </a:r>
            <a:r>
              <a:rPr lang="fr-BE" sz="2000" dirty="0" err="1" smtClean="0">
                <a:latin typeface="Calibri" panose="020F0502020204030204" pitchFamily="34" charset="0"/>
              </a:rPr>
              <a:t>week</a:t>
            </a:r>
            <a:r>
              <a:rPr lang="fr-BE" sz="2000" dirty="0" smtClean="0">
                <a:latin typeface="Calibri" panose="020F0502020204030204" pitchFamily="34" charset="0"/>
              </a:rPr>
              <a:t> PP</a:t>
            </a:r>
            <a:endParaRPr lang="fr-BE" sz="2000" dirty="0">
              <a:latin typeface="Calibri" panose="020F0502020204030204" pitchFamily="34" charset="0"/>
            </a:endParaRPr>
          </a:p>
        </p:txBody>
      </p:sp>
      <p:sp>
        <p:nvSpPr>
          <p:cNvPr id="3" name="Flèche vers le bas 2"/>
          <p:cNvSpPr/>
          <p:nvPr/>
        </p:nvSpPr>
        <p:spPr>
          <a:xfrm>
            <a:off x="1187624" y="3717032"/>
            <a:ext cx="504056" cy="1656184"/>
          </a:xfrm>
          <a:prstGeom prst="downArrow">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1596916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36912"/>
            <a:ext cx="8568952" cy="1368152"/>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How to </a:t>
            </a:r>
            <a:r>
              <a:rPr lang="fr-BE" dirty="0" err="1" smtClean="0">
                <a:latin typeface="Arial Narrow" panose="020B0606020202030204" pitchFamily="34" charset="0"/>
              </a:rPr>
              <a:t>treat</a:t>
            </a:r>
            <a:r>
              <a:rPr lang="fr-BE" dirty="0" smtClean="0">
                <a:latin typeface="Arial Narrow" panose="020B0606020202030204" pitchFamily="34" charset="0"/>
              </a:rPr>
              <a:t> </a:t>
            </a:r>
            <a:r>
              <a:rPr lang="fr-BE" dirty="0" err="1" smtClean="0">
                <a:latin typeface="Arial Narrow" panose="020B0606020202030204" pitchFamily="34" charset="0"/>
              </a:rPr>
              <a:t>these</a:t>
            </a:r>
            <a:r>
              <a:rPr lang="fr-BE" dirty="0" smtClean="0">
                <a:latin typeface="Arial Narrow" panose="020B0606020202030204" pitchFamily="34" charset="0"/>
              </a:rPr>
              <a:t> pathologies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8</a:t>
            </a:r>
          </a:p>
        </p:txBody>
      </p:sp>
    </p:spTree>
    <p:extLst>
      <p:ext uri="{BB962C8B-B14F-4D97-AF65-F5344CB8AC3E}">
        <p14:creationId xmlns:p14="http://schemas.microsoft.com/office/powerpoint/2010/main" val="18535284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2">
              <a:lumMod val="50000"/>
            </a:schemeClr>
          </a:solidFill>
        </p:spPr>
        <p:txBody>
          <a:bodyPr>
            <a:normAutofit fontScale="90000"/>
          </a:bodyPr>
          <a:lstStyle/>
          <a:p>
            <a:r>
              <a:rPr lang="fr-BE" dirty="0" err="1" smtClean="0"/>
              <a:t>Strategy</a:t>
            </a:r>
            <a:r>
              <a:rPr lang="fr-BE" dirty="0" smtClean="0"/>
              <a:t> of </a:t>
            </a:r>
            <a:r>
              <a:rPr lang="fr-BE" dirty="0" err="1" smtClean="0"/>
              <a:t>therapeutics</a:t>
            </a:r>
            <a:r>
              <a:rPr lang="fr-BE" dirty="0" smtClean="0"/>
              <a:t> </a:t>
            </a:r>
            <a:r>
              <a:rPr lang="fr-BE" dirty="0" err="1" smtClean="0"/>
              <a:t>depend</a:t>
            </a:r>
            <a:r>
              <a:rPr lang="fr-BE" dirty="0" smtClean="0"/>
              <a:t> on the </a:t>
            </a:r>
            <a:r>
              <a:rPr lang="fr-BE" dirty="0" err="1" smtClean="0"/>
              <a:t>problem</a:t>
            </a:r>
            <a:r>
              <a:rPr lang="fr-BE" dirty="0" smtClean="0"/>
              <a:t>  </a:t>
            </a:r>
            <a:endParaRPr lang="fr-BE" dirty="0"/>
          </a:p>
        </p:txBody>
      </p:sp>
      <p:sp>
        <p:nvSpPr>
          <p:cNvPr id="4" name="ZoneTexte 3"/>
          <p:cNvSpPr txBox="1"/>
          <p:nvPr/>
        </p:nvSpPr>
        <p:spPr>
          <a:xfrm>
            <a:off x="683568" y="1033572"/>
            <a:ext cx="2534540" cy="461665"/>
          </a:xfrm>
          <a:prstGeom prst="rect">
            <a:avLst/>
          </a:prstGeom>
          <a:solidFill>
            <a:srgbClr val="C00000"/>
          </a:solidFill>
          <a:ln>
            <a:solidFill>
              <a:schemeClr val="tx2"/>
            </a:solidFill>
          </a:ln>
        </p:spPr>
        <p:txBody>
          <a:bodyPr wrap="none">
            <a:spAutoFit/>
          </a:bodyPr>
          <a:lstStyle/>
          <a:p>
            <a:pPr>
              <a:defRPr/>
            </a:pPr>
            <a:r>
              <a:rPr lang="fr-BE" sz="2400" dirty="0" err="1" smtClean="0">
                <a:solidFill>
                  <a:schemeClr val="bg1"/>
                </a:solidFill>
                <a:latin typeface="Calibri" panose="020F0502020204030204" pitchFamily="34" charset="0"/>
              </a:rPr>
              <a:t>Individual</a:t>
            </a:r>
            <a:r>
              <a:rPr lang="fr-BE" sz="2400" dirty="0" smtClean="0">
                <a:solidFill>
                  <a:schemeClr val="bg1"/>
                </a:solidFill>
                <a:latin typeface="Calibri" panose="020F0502020204030204" pitchFamily="34" charset="0"/>
              </a:rPr>
              <a:t> </a:t>
            </a:r>
            <a:r>
              <a:rPr lang="fr-BE" sz="2400" dirty="0" err="1" smtClean="0">
                <a:solidFill>
                  <a:schemeClr val="bg1"/>
                </a:solidFill>
                <a:latin typeface="Calibri" panose="020F0502020204030204" pitchFamily="34" charset="0"/>
              </a:rPr>
              <a:t>problem</a:t>
            </a:r>
            <a:endParaRPr lang="fr-BE" sz="2400" dirty="0">
              <a:solidFill>
                <a:schemeClr val="bg1"/>
              </a:solidFill>
              <a:latin typeface="Calibri" panose="020F0502020204030204" pitchFamily="34" charset="0"/>
            </a:endParaRPr>
          </a:p>
        </p:txBody>
      </p:sp>
      <p:sp>
        <p:nvSpPr>
          <p:cNvPr id="5" name="ZoneTexte 4"/>
          <p:cNvSpPr txBox="1"/>
          <p:nvPr/>
        </p:nvSpPr>
        <p:spPr>
          <a:xfrm>
            <a:off x="5540676" y="1033572"/>
            <a:ext cx="1922770" cy="461665"/>
          </a:xfrm>
          <a:prstGeom prst="rect">
            <a:avLst/>
          </a:prstGeom>
          <a:solidFill>
            <a:srgbClr val="C00000"/>
          </a:solidFill>
          <a:ln>
            <a:solidFill>
              <a:schemeClr val="tx2"/>
            </a:solidFill>
          </a:ln>
        </p:spPr>
        <p:txBody>
          <a:bodyPr wrap="none">
            <a:spAutoFit/>
          </a:bodyPr>
          <a:lstStyle/>
          <a:p>
            <a:pPr>
              <a:defRPr/>
            </a:pPr>
            <a:r>
              <a:rPr lang="fr-BE" sz="2400" dirty="0" err="1" smtClean="0">
                <a:solidFill>
                  <a:schemeClr val="bg1"/>
                </a:solidFill>
                <a:latin typeface="Calibri" panose="020F0502020204030204" pitchFamily="34" charset="0"/>
              </a:rPr>
              <a:t>Herd</a:t>
            </a:r>
            <a:r>
              <a:rPr lang="fr-BE" sz="2400" dirty="0" smtClean="0">
                <a:solidFill>
                  <a:schemeClr val="bg1"/>
                </a:solidFill>
                <a:latin typeface="Calibri" panose="020F0502020204030204" pitchFamily="34" charset="0"/>
              </a:rPr>
              <a:t> </a:t>
            </a:r>
            <a:r>
              <a:rPr lang="fr-BE" sz="2400" dirty="0" err="1" smtClean="0">
                <a:solidFill>
                  <a:schemeClr val="bg1"/>
                </a:solidFill>
                <a:latin typeface="Calibri" panose="020F0502020204030204" pitchFamily="34" charset="0"/>
              </a:rPr>
              <a:t>problem</a:t>
            </a:r>
            <a:endParaRPr lang="fr-BE" sz="2400" dirty="0">
              <a:solidFill>
                <a:schemeClr val="bg1"/>
              </a:solidFill>
              <a:latin typeface="Calibri" panose="020F0502020204030204" pitchFamily="34" charset="0"/>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144" y="1700809"/>
            <a:ext cx="4055453" cy="29663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1503" y="1700808"/>
            <a:ext cx="4449723" cy="29663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ZoneTexte 7"/>
          <p:cNvSpPr txBox="1"/>
          <p:nvPr/>
        </p:nvSpPr>
        <p:spPr>
          <a:xfrm>
            <a:off x="4355976" y="5087767"/>
            <a:ext cx="4678332" cy="1200329"/>
          </a:xfrm>
          <a:prstGeom prst="rect">
            <a:avLst/>
          </a:prstGeom>
          <a:noFill/>
          <a:ln>
            <a:solidFill>
              <a:schemeClr val="tx1"/>
            </a:solidFill>
          </a:ln>
        </p:spPr>
        <p:txBody>
          <a:bodyPr wrap="none">
            <a:spAutoFit/>
          </a:bodyPr>
          <a:lstStyle/>
          <a:p>
            <a:pPr>
              <a:defRPr/>
            </a:pPr>
            <a:r>
              <a:rPr lang="fr-BE" sz="2400" dirty="0" err="1" smtClean="0">
                <a:latin typeface="Calibri" panose="020F0502020204030204" pitchFamily="34" charset="0"/>
              </a:rPr>
              <a:t>Identify</a:t>
            </a:r>
            <a:r>
              <a:rPr lang="fr-BE" sz="2400" dirty="0" smtClean="0">
                <a:latin typeface="Calibri" panose="020F0502020204030204" pitchFamily="34" charset="0"/>
              </a:rPr>
              <a:t> the </a:t>
            </a:r>
            <a:r>
              <a:rPr lang="fr-BE" sz="2400" dirty="0" err="1" smtClean="0">
                <a:latin typeface="Calibri" panose="020F0502020204030204" pitchFamily="34" charset="0"/>
              </a:rPr>
              <a:t>risk</a:t>
            </a:r>
            <a:r>
              <a:rPr lang="fr-BE" sz="2400" dirty="0" smtClean="0">
                <a:latin typeface="Calibri" panose="020F0502020204030204" pitchFamily="34" charset="0"/>
              </a:rPr>
              <a:t> </a:t>
            </a:r>
            <a:r>
              <a:rPr lang="fr-BE" sz="2400" dirty="0" err="1" smtClean="0">
                <a:latin typeface="Calibri" panose="020F0502020204030204" pitchFamily="34" charset="0"/>
              </a:rPr>
              <a:t>factors</a:t>
            </a:r>
            <a:r>
              <a:rPr lang="fr-BE" sz="2400" dirty="0" smtClean="0">
                <a:latin typeface="Calibri" panose="020F0502020204030204" pitchFamily="34" charset="0"/>
              </a:rPr>
              <a:t> and </a:t>
            </a:r>
          </a:p>
          <a:p>
            <a:pPr>
              <a:defRPr/>
            </a:pPr>
            <a:r>
              <a:rPr lang="fr-BE" sz="2400" dirty="0" err="1" smtClean="0">
                <a:latin typeface="Calibri" panose="020F0502020204030204" pitchFamily="34" charset="0"/>
              </a:rPr>
              <a:t>make</a:t>
            </a:r>
            <a:r>
              <a:rPr lang="fr-BE" sz="2400" dirty="0" smtClean="0">
                <a:latin typeface="Calibri" panose="020F0502020204030204" pitchFamily="34" charset="0"/>
              </a:rPr>
              <a:t> the right </a:t>
            </a:r>
            <a:r>
              <a:rPr lang="fr-BE" sz="2400" dirty="0" err="1" smtClean="0">
                <a:latin typeface="Calibri" panose="020F0502020204030204" pitchFamily="34" charset="0"/>
              </a:rPr>
              <a:t>diagnosis</a:t>
            </a:r>
            <a:r>
              <a:rPr lang="fr-BE" sz="2400" dirty="0" smtClean="0">
                <a:latin typeface="Calibri" panose="020F0502020204030204" pitchFamily="34" charset="0"/>
              </a:rPr>
              <a:t> to </a:t>
            </a:r>
            <a:r>
              <a:rPr lang="fr-BE" sz="2400" dirty="0" err="1" smtClean="0">
                <a:latin typeface="Calibri" panose="020F0502020204030204" pitchFamily="34" charset="0"/>
              </a:rPr>
              <a:t>apply</a:t>
            </a:r>
            <a:r>
              <a:rPr lang="fr-BE" sz="2400" dirty="0" smtClean="0">
                <a:latin typeface="Calibri" panose="020F0502020204030204" pitchFamily="34" charset="0"/>
              </a:rPr>
              <a:t> </a:t>
            </a:r>
          </a:p>
          <a:p>
            <a:pPr>
              <a:defRPr/>
            </a:pPr>
            <a:r>
              <a:rPr lang="fr-BE" sz="2400" dirty="0" smtClean="0">
                <a:latin typeface="Calibri" panose="020F0502020204030204" pitchFamily="34" charset="0"/>
              </a:rPr>
              <a:t>a </a:t>
            </a:r>
            <a:r>
              <a:rPr lang="fr-BE" sz="2400" dirty="0" err="1" smtClean="0">
                <a:latin typeface="Calibri" panose="020F0502020204030204" pitchFamily="34" charset="0"/>
              </a:rPr>
              <a:t>preventive</a:t>
            </a:r>
            <a:r>
              <a:rPr lang="fr-BE" sz="2400" dirty="0" smtClean="0">
                <a:latin typeface="Calibri" panose="020F0502020204030204" pitchFamily="34" charset="0"/>
              </a:rPr>
              <a:t> and curative </a:t>
            </a:r>
            <a:r>
              <a:rPr lang="fr-BE" sz="2400" dirty="0" err="1" smtClean="0">
                <a:latin typeface="Calibri" panose="020F0502020204030204" pitchFamily="34" charset="0"/>
              </a:rPr>
              <a:t>treatment</a:t>
            </a:r>
            <a:endParaRPr lang="fr-BE" sz="2400" dirty="0">
              <a:latin typeface="Calibri" panose="020F0502020204030204" pitchFamily="34" charset="0"/>
            </a:endParaRPr>
          </a:p>
        </p:txBody>
      </p:sp>
      <p:sp>
        <p:nvSpPr>
          <p:cNvPr id="9" name="ZoneTexte 8"/>
          <p:cNvSpPr txBox="1"/>
          <p:nvPr/>
        </p:nvSpPr>
        <p:spPr>
          <a:xfrm>
            <a:off x="257752" y="5272434"/>
            <a:ext cx="3819315" cy="830997"/>
          </a:xfrm>
          <a:prstGeom prst="rect">
            <a:avLst/>
          </a:prstGeom>
          <a:noFill/>
          <a:ln>
            <a:solidFill>
              <a:schemeClr val="tx1"/>
            </a:solidFill>
          </a:ln>
        </p:spPr>
        <p:txBody>
          <a:bodyPr wrap="none">
            <a:spAutoFit/>
          </a:bodyPr>
          <a:lstStyle/>
          <a:p>
            <a:pPr>
              <a:defRPr/>
            </a:pPr>
            <a:r>
              <a:rPr lang="fr-BE" sz="2400" dirty="0" err="1" smtClean="0">
                <a:latin typeface="Calibri" panose="020F0502020204030204" pitchFamily="34" charset="0"/>
              </a:rPr>
              <a:t>Make</a:t>
            </a:r>
            <a:r>
              <a:rPr lang="fr-BE" sz="2400" dirty="0" smtClean="0">
                <a:latin typeface="Calibri" panose="020F0502020204030204" pitchFamily="34" charset="0"/>
              </a:rPr>
              <a:t> the right </a:t>
            </a:r>
            <a:r>
              <a:rPr lang="fr-BE" sz="2400" dirty="0" err="1" smtClean="0">
                <a:latin typeface="Calibri" panose="020F0502020204030204" pitchFamily="34" charset="0"/>
              </a:rPr>
              <a:t>diagnosis</a:t>
            </a:r>
            <a:r>
              <a:rPr lang="fr-BE" sz="2400" dirty="0" smtClean="0">
                <a:latin typeface="Calibri" panose="020F0502020204030204" pitchFamily="34" charset="0"/>
              </a:rPr>
              <a:t> </a:t>
            </a:r>
          </a:p>
          <a:p>
            <a:pPr>
              <a:defRPr/>
            </a:pPr>
            <a:r>
              <a:rPr lang="fr-BE" sz="2400" dirty="0">
                <a:latin typeface="Calibri" panose="020F0502020204030204" pitchFamily="34" charset="0"/>
              </a:rPr>
              <a:t>t</a:t>
            </a:r>
            <a:r>
              <a:rPr lang="fr-BE" sz="2400" dirty="0" smtClean="0">
                <a:latin typeface="Calibri" panose="020F0502020204030204" pitchFamily="34" charset="0"/>
              </a:rPr>
              <a:t>o </a:t>
            </a:r>
            <a:r>
              <a:rPr lang="fr-BE" sz="2400" dirty="0" err="1" smtClean="0">
                <a:latin typeface="Calibri" panose="020F0502020204030204" pitchFamily="34" charset="0"/>
              </a:rPr>
              <a:t>apply</a:t>
            </a:r>
            <a:r>
              <a:rPr lang="fr-BE" sz="2400" dirty="0" smtClean="0">
                <a:latin typeface="Calibri" panose="020F0502020204030204" pitchFamily="34" charset="0"/>
              </a:rPr>
              <a:t> a curative </a:t>
            </a:r>
            <a:r>
              <a:rPr lang="fr-BE" sz="2400" dirty="0" err="1" smtClean="0">
                <a:latin typeface="Calibri" panose="020F0502020204030204" pitchFamily="34" charset="0"/>
              </a:rPr>
              <a:t>treatment</a:t>
            </a:r>
            <a:endParaRPr lang="fr-BE" sz="2400" dirty="0">
              <a:latin typeface="Calibri" panose="020F0502020204030204" pitchFamily="34" charset="0"/>
            </a:endParaRPr>
          </a:p>
        </p:txBody>
      </p:sp>
    </p:spTree>
    <p:extLst>
      <p:ext uri="{BB962C8B-B14F-4D97-AF65-F5344CB8AC3E}">
        <p14:creationId xmlns:p14="http://schemas.microsoft.com/office/powerpoint/2010/main" val="266477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7704" y="274638"/>
            <a:ext cx="5976664" cy="1138138"/>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infections</a:t>
            </a:r>
            <a:br>
              <a:rPr lang="fr-BE" sz="3200" dirty="0" smtClean="0">
                <a:solidFill>
                  <a:schemeClr val="bg1"/>
                </a:solidFill>
                <a:latin typeface="Arial Narrow" panose="020B0606020202030204" pitchFamily="34" charset="0"/>
              </a:rPr>
            </a:br>
            <a:r>
              <a:rPr lang="fr-BE" sz="3200" dirty="0" err="1" smtClean="0">
                <a:solidFill>
                  <a:schemeClr val="bg1"/>
                </a:solidFill>
                <a:latin typeface="Arial Narrow" panose="020B0606020202030204" pitchFamily="34" charset="0"/>
              </a:rPr>
              <a:t>Some</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preliminary</a:t>
            </a:r>
            <a:r>
              <a:rPr lang="fr-BE" sz="3200" dirty="0" smtClean="0">
                <a:solidFill>
                  <a:schemeClr val="bg1"/>
                </a:solidFill>
                <a:latin typeface="Arial Narrow" panose="020B0606020202030204" pitchFamily="34" charset="0"/>
              </a:rPr>
              <a:t> observations</a:t>
            </a:r>
            <a:endParaRPr lang="fr-BE" sz="32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323528" y="1772816"/>
            <a:ext cx="8640960" cy="4536504"/>
          </a:xfrm>
        </p:spPr>
        <p:txBody>
          <a:bodyPr>
            <a:normAutofit fontScale="92500" lnSpcReduction="20000"/>
          </a:bodyPr>
          <a:lstStyle/>
          <a:p>
            <a:pPr>
              <a:lnSpc>
                <a:spcPct val="150000"/>
              </a:lnSpc>
            </a:pPr>
            <a:r>
              <a:rPr lang="en-US" dirty="0" smtClean="0"/>
              <a:t>Uterine infections are inflammation (including placental retention) and inflammation is a defense mechanism for the cow</a:t>
            </a:r>
          </a:p>
          <a:p>
            <a:pPr>
              <a:lnSpc>
                <a:spcPct val="150000"/>
              </a:lnSpc>
            </a:pPr>
            <a:r>
              <a:rPr lang="en-US" dirty="0" smtClean="0"/>
              <a:t>During </a:t>
            </a:r>
            <a:r>
              <a:rPr lang="en-US" dirty="0"/>
              <a:t>the first weeks postpartum uterine cavity is contaminated by a quite large number of bacterial species </a:t>
            </a:r>
            <a:endParaRPr lang="en-US" dirty="0" smtClean="0"/>
          </a:p>
          <a:p>
            <a:pPr>
              <a:lnSpc>
                <a:spcPct val="150000"/>
              </a:lnSpc>
            </a:pPr>
            <a:r>
              <a:rPr lang="en-US" dirty="0" smtClean="0"/>
              <a:t>Few </a:t>
            </a:r>
            <a:r>
              <a:rPr lang="en-US" dirty="0"/>
              <a:t>data on in vitro susceptibilities of bacteria isolated from the bovine uterus are </a:t>
            </a:r>
            <a:r>
              <a:rPr lang="en-US" dirty="0" smtClean="0"/>
              <a:t>available</a:t>
            </a:r>
          </a:p>
          <a:p>
            <a:pPr>
              <a:lnSpc>
                <a:spcPct val="150000"/>
              </a:lnSpc>
            </a:pPr>
            <a:r>
              <a:rPr lang="en-US" dirty="0"/>
              <a:t>Selection of an antibiotic is </a:t>
            </a:r>
            <a:r>
              <a:rPr lang="en-US" dirty="0" smtClean="0"/>
              <a:t>usually made </a:t>
            </a:r>
            <a:r>
              <a:rPr lang="en-US" dirty="0"/>
              <a:t>on an empirical </a:t>
            </a:r>
            <a:r>
              <a:rPr lang="en-US" dirty="0" smtClean="0"/>
              <a:t>basis </a:t>
            </a:r>
            <a:endParaRPr lang="en-US" dirty="0"/>
          </a:p>
          <a:p>
            <a:pPr>
              <a:lnSpc>
                <a:spcPct val="150000"/>
              </a:lnSpc>
            </a:pPr>
            <a:r>
              <a:rPr lang="en-US" dirty="0"/>
              <a:t>Under field conditions, bacteriological sampling of the uterus is usually not feasible</a:t>
            </a:r>
          </a:p>
        </p:txBody>
      </p:sp>
    </p:spTree>
    <p:extLst>
      <p:ext uri="{BB962C8B-B14F-4D97-AF65-F5344CB8AC3E}">
        <p14:creationId xmlns:p14="http://schemas.microsoft.com/office/powerpoint/2010/main" val="39970263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755576" y="980728"/>
            <a:ext cx="7572375" cy="4495800"/>
          </a:xfrm>
          <a:prstGeom prst="rect">
            <a:avLst/>
          </a:prstGeom>
        </p:spPr>
      </p:pic>
      <p:sp>
        <p:nvSpPr>
          <p:cNvPr id="5" name="Titre 1"/>
          <p:cNvSpPr txBox="1">
            <a:spLocks/>
          </p:cNvSpPr>
          <p:nvPr/>
        </p:nvSpPr>
        <p:spPr>
          <a:xfrm>
            <a:off x="467544" y="5504106"/>
            <a:ext cx="8496944" cy="1237262"/>
          </a:xfrm>
          <a:prstGeom prst="rect">
            <a:avLst/>
          </a:prstGeom>
          <a:ln>
            <a:solidFill>
              <a:schemeClr val="tx1"/>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000" dirty="0" smtClean="0">
                <a:latin typeface="Arial Narrow" panose="020B0606020202030204" pitchFamily="34" charset="0"/>
              </a:rPr>
              <a:t>Distribution of sales of </a:t>
            </a:r>
            <a:r>
              <a:rPr lang="fr-BE" sz="2000" dirty="0" err="1" smtClean="0">
                <a:latin typeface="Arial Narrow" panose="020B0606020202030204" pitchFamily="34" charset="0"/>
              </a:rPr>
              <a:t>veterinary</a:t>
            </a:r>
            <a:r>
              <a:rPr lang="fr-BE" sz="2000" dirty="0" smtClean="0">
                <a:latin typeface="Arial Narrow" panose="020B0606020202030204" pitchFamily="34" charset="0"/>
              </a:rPr>
              <a:t> </a:t>
            </a:r>
            <a:r>
              <a:rPr lang="fr-BE" sz="2000" dirty="0" err="1" smtClean="0">
                <a:latin typeface="Arial Narrow" panose="020B0606020202030204" pitchFamily="34" charset="0"/>
              </a:rPr>
              <a:t>antimicroblial</a:t>
            </a:r>
            <a:r>
              <a:rPr lang="fr-BE" sz="2000" dirty="0" smtClean="0">
                <a:latin typeface="Arial Narrow" panose="020B0606020202030204" pitchFamily="34" charset="0"/>
              </a:rPr>
              <a:t> agents for </a:t>
            </a:r>
            <a:r>
              <a:rPr lang="fr-BE" sz="2000" dirty="0" err="1" smtClean="0">
                <a:latin typeface="Arial Narrow" panose="020B0606020202030204" pitchFamily="34" charset="0"/>
              </a:rPr>
              <a:t>food-producting</a:t>
            </a:r>
            <a:r>
              <a:rPr lang="fr-BE" sz="2000" dirty="0" smtClean="0">
                <a:latin typeface="Arial Narrow" panose="020B0606020202030204" pitchFamily="34" charset="0"/>
              </a:rPr>
              <a:t> </a:t>
            </a:r>
            <a:r>
              <a:rPr lang="fr-BE" sz="2000" dirty="0" err="1" smtClean="0">
                <a:latin typeface="Arial Narrow" panose="020B0606020202030204" pitchFamily="34" charset="0"/>
              </a:rPr>
              <a:t>animals</a:t>
            </a:r>
            <a:r>
              <a:rPr lang="fr-BE" sz="2000" dirty="0" smtClean="0">
                <a:latin typeface="Arial Narrow" panose="020B0606020202030204" pitchFamily="34" charset="0"/>
              </a:rPr>
              <a:t> (</a:t>
            </a:r>
            <a:r>
              <a:rPr lang="fr-BE" sz="2000" dirty="0" err="1" smtClean="0">
                <a:latin typeface="Arial Narrow" panose="020B0606020202030204" pitchFamily="34" charset="0"/>
              </a:rPr>
              <a:t>including</a:t>
            </a:r>
            <a:r>
              <a:rPr lang="fr-BE" sz="2000" dirty="0" smtClean="0">
                <a:latin typeface="Arial Narrow" panose="020B0606020202030204" pitchFamily="34" charset="0"/>
              </a:rPr>
              <a:t> </a:t>
            </a:r>
            <a:r>
              <a:rPr lang="fr-BE" sz="2000" dirty="0" err="1" smtClean="0">
                <a:latin typeface="Arial Narrow" panose="020B0606020202030204" pitchFamily="34" charset="0"/>
              </a:rPr>
              <a:t>horses</a:t>
            </a:r>
            <a:r>
              <a:rPr lang="fr-BE" sz="2000" dirty="0" smtClean="0">
                <a:latin typeface="Arial Narrow" panose="020B0606020202030204" pitchFamily="34" charset="0"/>
              </a:rPr>
              <a:t>) in mg per population correction unit (mg/</a:t>
            </a:r>
            <a:r>
              <a:rPr lang="fr-BE" sz="2000" dirty="0" err="1" smtClean="0">
                <a:latin typeface="Arial Narrow" panose="020B0606020202030204" pitchFamily="34" charset="0"/>
              </a:rPr>
              <a:t>PCU</a:t>
            </a:r>
            <a:r>
              <a:rPr lang="fr-BE" sz="2000" dirty="0" smtClean="0">
                <a:latin typeface="Arial Narrow" panose="020B0606020202030204" pitchFamily="34" charset="0"/>
              </a:rPr>
              <a:t>) by </a:t>
            </a:r>
            <a:r>
              <a:rPr lang="fr-BE" sz="2000" dirty="0" err="1" smtClean="0">
                <a:latin typeface="Arial Narrow" panose="020B0606020202030204" pitchFamily="34" charset="0"/>
              </a:rPr>
              <a:t>pharmaceutical</a:t>
            </a:r>
            <a:r>
              <a:rPr lang="fr-BE" sz="2000" dirty="0" smtClean="0">
                <a:latin typeface="Arial Narrow" panose="020B0606020202030204" pitchFamily="34" charset="0"/>
              </a:rPr>
              <a:t> </a:t>
            </a:r>
            <a:r>
              <a:rPr lang="fr-BE" sz="2000" dirty="0" err="1" smtClean="0">
                <a:latin typeface="Arial Narrow" panose="020B0606020202030204" pitchFamily="34" charset="0"/>
              </a:rPr>
              <a:t>form</a:t>
            </a:r>
            <a:r>
              <a:rPr lang="fr-BE" sz="2000" dirty="0" smtClean="0">
                <a:latin typeface="Arial Narrow" panose="020B0606020202030204" pitchFamily="34" charset="0"/>
              </a:rPr>
              <a:t> in 25 </a:t>
            </a:r>
            <a:r>
              <a:rPr lang="fr-BE" sz="2000" dirty="0" err="1" smtClean="0">
                <a:latin typeface="Arial Narrow" panose="020B0606020202030204" pitchFamily="34" charset="0"/>
              </a:rPr>
              <a:t>european</a:t>
            </a:r>
            <a:r>
              <a:rPr lang="fr-BE" sz="2000" dirty="0" smtClean="0">
                <a:latin typeface="Arial Narrow" panose="020B0606020202030204" pitchFamily="34" charset="0"/>
              </a:rPr>
              <a:t> countries in 2011 (</a:t>
            </a:r>
            <a:r>
              <a:rPr lang="fr-BE" sz="2000" dirty="0" err="1" smtClean="0">
                <a:latin typeface="Arial Narrow" panose="020B0606020202030204" pitchFamily="34" charset="0"/>
              </a:rPr>
              <a:t>European</a:t>
            </a:r>
            <a:r>
              <a:rPr lang="fr-BE" sz="2000" dirty="0" smtClean="0">
                <a:latin typeface="Arial Narrow" panose="020B0606020202030204" pitchFamily="34" charset="0"/>
              </a:rPr>
              <a:t> </a:t>
            </a:r>
            <a:r>
              <a:rPr lang="fr-BE" sz="2000" dirty="0" err="1" smtClean="0">
                <a:latin typeface="Arial Narrow" panose="020B0606020202030204" pitchFamily="34" charset="0"/>
              </a:rPr>
              <a:t>Medicine</a:t>
            </a:r>
            <a:r>
              <a:rPr lang="fr-BE" sz="2000" dirty="0" smtClean="0">
                <a:latin typeface="Arial Narrow" panose="020B0606020202030204" pitchFamily="34" charset="0"/>
              </a:rPr>
              <a:t> Agency 2013) </a:t>
            </a:r>
            <a:r>
              <a:rPr lang="fr-BE" sz="1400" dirty="0" smtClean="0">
                <a:latin typeface="Arial Narrow" panose="020B0606020202030204" pitchFamily="34" charset="0"/>
              </a:rPr>
              <a:t>(</a:t>
            </a:r>
            <a:r>
              <a:rPr lang="fr-BE" sz="1400" dirty="0" err="1">
                <a:latin typeface="Arial Narrow" panose="020B0606020202030204" pitchFamily="34" charset="0"/>
              </a:rPr>
              <a:t>Pyorala</a:t>
            </a:r>
            <a:r>
              <a:rPr lang="fr-BE" sz="1400" dirty="0">
                <a:latin typeface="Arial Narrow" panose="020B0606020202030204" pitchFamily="34" charset="0"/>
              </a:rPr>
              <a:t> et al. </a:t>
            </a:r>
            <a:r>
              <a:rPr lang="fr-BE" sz="1400" dirty="0" err="1">
                <a:latin typeface="Arial Narrow" panose="020B0606020202030204" pitchFamily="34" charset="0"/>
              </a:rPr>
              <a:t>Reprod</a:t>
            </a:r>
            <a:r>
              <a:rPr lang="fr-BE" sz="1400" dirty="0">
                <a:latin typeface="Arial Narrow" panose="020B0606020202030204" pitchFamily="34" charset="0"/>
              </a:rPr>
              <a:t> </a:t>
            </a:r>
            <a:r>
              <a:rPr lang="fr-BE" sz="1400" dirty="0" err="1">
                <a:latin typeface="Arial Narrow" panose="020B0606020202030204" pitchFamily="34" charset="0"/>
              </a:rPr>
              <a:t>Domest</a:t>
            </a:r>
            <a:r>
              <a:rPr lang="fr-BE" sz="1400" dirty="0">
                <a:latin typeface="Arial Narrow" panose="020B0606020202030204" pitchFamily="34" charset="0"/>
              </a:rPr>
              <a:t> Animal 2014)</a:t>
            </a:r>
          </a:p>
        </p:txBody>
      </p:sp>
      <p:sp>
        <p:nvSpPr>
          <p:cNvPr id="6" name="Titre 1"/>
          <p:cNvSpPr txBox="1">
            <a:spLocks/>
          </p:cNvSpPr>
          <p:nvPr/>
        </p:nvSpPr>
        <p:spPr>
          <a:xfrm>
            <a:off x="455656" y="188640"/>
            <a:ext cx="8220800" cy="764510"/>
          </a:xfrm>
          <a:prstGeom prst="rect">
            <a:avLst/>
          </a:prstGeom>
          <a:solidFill>
            <a:schemeClr val="accent2">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400" dirty="0" err="1" smtClean="0">
                <a:solidFill>
                  <a:schemeClr val="bg1"/>
                </a:solidFill>
                <a:latin typeface="Arial Narrow" panose="020B0606020202030204" pitchFamily="34" charset="0"/>
              </a:rPr>
              <a:t>Antibiotics</a:t>
            </a:r>
            <a:r>
              <a:rPr lang="fr-BE" sz="2400" dirty="0" smtClean="0">
                <a:solidFill>
                  <a:schemeClr val="bg1"/>
                </a:solidFill>
                <a:latin typeface="Arial Narrow" panose="020B0606020202030204" pitchFamily="34" charset="0"/>
              </a:rPr>
              <a:t> are not </a:t>
            </a:r>
            <a:r>
              <a:rPr lang="fr-BE" sz="2400" dirty="0" err="1" smtClean="0">
                <a:solidFill>
                  <a:schemeClr val="bg1"/>
                </a:solidFill>
                <a:latin typeface="Arial Narrow" panose="020B0606020202030204" pitchFamily="34" charset="0"/>
              </a:rPr>
              <a:t>used</a:t>
            </a:r>
            <a:r>
              <a:rPr lang="fr-BE" sz="2400" dirty="0" smtClean="0">
                <a:solidFill>
                  <a:schemeClr val="bg1"/>
                </a:solidFill>
                <a:latin typeface="Arial Narrow" panose="020B0606020202030204" pitchFamily="34" charset="0"/>
              </a:rPr>
              <a:t> by the </a:t>
            </a:r>
            <a:r>
              <a:rPr lang="fr-BE" sz="2400" dirty="0" err="1" smtClean="0">
                <a:solidFill>
                  <a:schemeClr val="bg1"/>
                </a:solidFill>
                <a:latin typeface="Arial Narrow" panose="020B0606020202030204" pitchFamily="34" charset="0"/>
              </a:rPr>
              <a:t>same</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way</a:t>
            </a:r>
            <a:r>
              <a:rPr lang="fr-BE" sz="2400" dirty="0" smtClean="0">
                <a:solidFill>
                  <a:schemeClr val="bg1"/>
                </a:solidFill>
                <a:latin typeface="Arial Narrow" panose="020B0606020202030204" pitchFamily="34" charset="0"/>
              </a:rPr>
              <a:t> in the </a:t>
            </a:r>
            <a:r>
              <a:rPr lang="fr-BE" sz="2400" dirty="0" err="1" smtClean="0">
                <a:solidFill>
                  <a:schemeClr val="bg1"/>
                </a:solidFill>
                <a:latin typeface="Arial Narrow" panose="020B0606020202030204" pitchFamily="34" charset="0"/>
              </a:rPr>
              <a:t>different</a:t>
            </a:r>
            <a:r>
              <a:rPr lang="fr-BE" sz="2400" dirty="0" smtClean="0">
                <a:solidFill>
                  <a:schemeClr val="bg1"/>
                </a:solidFill>
                <a:latin typeface="Arial Narrow" panose="020B0606020202030204" pitchFamily="34" charset="0"/>
              </a:rPr>
              <a:t> countries</a:t>
            </a:r>
          </a:p>
          <a:p>
            <a:pPr algn="l"/>
            <a:r>
              <a:rPr lang="fr-BE" sz="2400" dirty="0" smtClean="0">
                <a:solidFill>
                  <a:schemeClr val="bg1"/>
                </a:solidFill>
                <a:latin typeface="Arial Narrow" panose="020B0606020202030204" pitchFamily="34" charset="0"/>
              </a:rPr>
              <a:t>AB </a:t>
            </a:r>
            <a:r>
              <a:rPr lang="fr-BE" sz="2400" dirty="0" err="1" smtClean="0">
                <a:solidFill>
                  <a:schemeClr val="bg1"/>
                </a:solidFill>
                <a:latin typeface="Arial Narrow" panose="020B0606020202030204" pitchFamily="34" charset="0"/>
              </a:rPr>
              <a:t>is</a:t>
            </a:r>
            <a:r>
              <a:rPr lang="fr-BE" sz="2400" dirty="0" smtClean="0">
                <a:solidFill>
                  <a:schemeClr val="bg1"/>
                </a:solidFill>
                <a:latin typeface="Arial Narrow" panose="020B0606020202030204" pitchFamily="34" charset="0"/>
              </a:rPr>
              <a:t> a </a:t>
            </a:r>
            <a:r>
              <a:rPr lang="fr-BE" sz="2400" dirty="0" err="1" smtClean="0">
                <a:solidFill>
                  <a:schemeClr val="bg1"/>
                </a:solidFill>
                <a:latin typeface="Arial Narrow" panose="020B0606020202030204" pitchFamily="34" charset="0"/>
              </a:rPr>
              <a:t>worldwide</a:t>
            </a:r>
            <a:r>
              <a:rPr lang="fr-BE" sz="2400" dirty="0" smtClean="0">
                <a:solidFill>
                  <a:schemeClr val="bg1"/>
                </a:solidFill>
                <a:latin typeface="Arial Narrow" panose="020B0606020202030204" pitchFamily="34" charset="0"/>
              </a:rPr>
              <a:t> public </a:t>
            </a:r>
            <a:r>
              <a:rPr lang="fr-BE" sz="2400" dirty="0" err="1" smtClean="0">
                <a:solidFill>
                  <a:schemeClr val="bg1"/>
                </a:solidFill>
                <a:latin typeface="Arial Narrow" panose="020B0606020202030204" pitchFamily="34" charset="0"/>
              </a:rPr>
              <a:t>health</a:t>
            </a:r>
            <a:r>
              <a:rPr lang="fr-BE" sz="2400" dirty="0" smtClean="0">
                <a:solidFill>
                  <a:schemeClr val="bg1"/>
                </a:solidFill>
                <a:latin typeface="Arial Narrow" panose="020B0606020202030204" pitchFamily="34" charset="0"/>
              </a:rPr>
              <a:t> challenge</a:t>
            </a:r>
          </a:p>
        </p:txBody>
      </p:sp>
    </p:spTree>
    <p:extLst>
      <p:ext uri="{BB962C8B-B14F-4D97-AF65-F5344CB8AC3E}">
        <p14:creationId xmlns:p14="http://schemas.microsoft.com/office/powerpoint/2010/main" val="34042853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7043" y="5733256"/>
            <a:ext cx="8435280" cy="936104"/>
          </a:xfrm>
          <a:ln>
            <a:solidFill>
              <a:schemeClr val="tx1"/>
            </a:solidFill>
          </a:ln>
        </p:spPr>
        <p:txBody>
          <a:bodyPr>
            <a:noAutofit/>
          </a:bodyPr>
          <a:lstStyle/>
          <a:p>
            <a:pPr algn="l"/>
            <a:r>
              <a:rPr lang="fr-BE" sz="2000" dirty="0" smtClean="0">
                <a:latin typeface="Arial Narrow" panose="020B0606020202030204" pitchFamily="34" charset="0"/>
              </a:rPr>
              <a:t>Distribution of sales by </a:t>
            </a:r>
            <a:r>
              <a:rPr lang="fr-BE" sz="2000" dirty="0" err="1" smtClean="0">
                <a:latin typeface="Arial Narrow" panose="020B0606020202030204" pitchFamily="34" charset="0"/>
              </a:rPr>
              <a:t>pharmaceutical</a:t>
            </a:r>
            <a:r>
              <a:rPr lang="fr-BE" sz="2000" dirty="0" smtClean="0">
                <a:latin typeface="Arial Narrow" panose="020B0606020202030204" pitchFamily="34" charset="0"/>
              </a:rPr>
              <a:t> for </a:t>
            </a:r>
            <a:r>
              <a:rPr lang="fr-BE" sz="2000" dirty="0" err="1" smtClean="0">
                <a:latin typeface="Arial Narrow" panose="020B0606020202030204" pitchFamily="34" charset="0"/>
              </a:rPr>
              <a:t>for</a:t>
            </a:r>
            <a:r>
              <a:rPr lang="fr-BE" sz="2000" dirty="0" smtClean="0">
                <a:latin typeface="Arial Narrow" panose="020B0606020202030204" pitchFamily="34" charset="0"/>
              </a:rPr>
              <a:t> 1st and 2</a:t>
            </a:r>
            <a:r>
              <a:rPr lang="fr-BE" sz="2000" baseline="30000" dirty="0" smtClean="0">
                <a:latin typeface="Arial Narrow" panose="020B0606020202030204" pitchFamily="34" charset="0"/>
              </a:rPr>
              <a:t>nd</a:t>
            </a:r>
            <a:r>
              <a:rPr lang="fr-BE" sz="2000" dirty="0" smtClean="0">
                <a:latin typeface="Arial Narrow" panose="020B0606020202030204" pitchFamily="34" charset="0"/>
              </a:rPr>
              <a:t> </a:t>
            </a:r>
            <a:r>
              <a:rPr lang="fr-BE" sz="2000" dirty="0" err="1" smtClean="0">
                <a:latin typeface="Arial Narrow" panose="020B0606020202030204" pitchFamily="34" charset="0"/>
              </a:rPr>
              <a:t>generation</a:t>
            </a:r>
            <a:r>
              <a:rPr lang="fr-BE" sz="2000" dirty="0" smtClean="0">
                <a:latin typeface="Arial Narrow" panose="020B0606020202030204" pitchFamily="34" charset="0"/>
              </a:rPr>
              <a:t> </a:t>
            </a:r>
            <a:r>
              <a:rPr lang="fr-BE" sz="2000" dirty="0" err="1" smtClean="0">
                <a:latin typeface="Arial Narrow" panose="020B0606020202030204" pitchFamily="34" charset="0"/>
              </a:rPr>
              <a:t>cephalosporins</a:t>
            </a:r>
            <a:r>
              <a:rPr lang="fr-BE" sz="2000" dirty="0" smtClean="0">
                <a:latin typeface="Arial Narrow" panose="020B0606020202030204" pitchFamily="34" charset="0"/>
              </a:rPr>
              <a:t> in mg/PCU in 22 </a:t>
            </a:r>
            <a:r>
              <a:rPr lang="fr-BE" sz="2000" dirty="0" err="1" smtClean="0">
                <a:latin typeface="Arial Narrow" panose="020B0606020202030204" pitchFamily="34" charset="0"/>
              </a:rPr>
              <a:t>european</a:t>
            </a:r>
            <a:r>
              <a:rPr lang="fr-BE" sz="2000" dirty="0" smtClean="0">
                <a:latin typeface="Arial Narrow" panose="020B0606020202030204" pitchFamily="34" charset="0"/>
              </a:rPr>
              <a:t> countries in 2011 (EMA 2013) </a:t>
            </a:r>
            <a:r>
              <a:rPr lang="fr-BE" sz="1400" dirty="0" smtClean="0">
                <a:latin typeface="Arial Narrow" panose="020B0606020202030204" pitchFamily="34" charset="0"/>
              </a:rPr>
              <a:t>(</a:t>
            </a:r>
            <a:r>
              <a:rPr lang="fr-BE" sz="1400" dirty="0" err="1" smtClean="0">
                <a:latin typeface="Arial Narrow" panose="020B0606020202030204" pitchFamily="34" charset="0"/>
              </a:rPr>
              <a:t>Pyorala</a:t>
            </a:r>
            <a:r>
              <a:rPr lang="fr-BE" sz="1400" dirty="0" smtClean="0">
                <a:latin typeface="Arial Narrow" panose="020B0606020202030204" pitchFamily="34" charset="0"/>
              </a:rPr>
              <a:t> et al. </a:t>
            </a:r>
            <a:r>
              <a:rPr lang="fr-BE" sz="1400" dirty="0" err="1" smtClean="0">
                <a:latin typeface="Arial Narrow" panose="020B0606020202030204" pitchFamily="34" charset="0"/>
              </a:rPr>
              <a:t>Reprod</a:t>
            </a:r>
            <a:r>
              <a:rPr lang="fr-BE" sz="1400" dirty="0" smtClean="0">
                <a:latin typeface="Arial Narrow" panose="020B0606020202030204" pitchFamily="34" charset="0"/>
              </a:rPr>
              <a:t> </a:t>
            </a:r>
            <a:r>
              <a:rPr lang="fr-BE" sz="1400" dirty="0" err="1" smtClean="0">
                <a:latin typeface="Arial Narrow" panose="020B0606020202030204" pitchFamily="34" charset="0"/>
              </a:rPr>
              <a:t>Domest</a:t>
            </a:r>
            <a:r>
              <a:rPr lang="fr-BE" sz="1400" dirty="0" smtClean="0">
                <a:latin typeface="Arial Narrow" panose="020B0606020202030204" pitchFamily="34" charset="0"/>
              </a:rPr>
              <a:t> Animal 2014)</a:t>
            </a:r>
            <a:endParaRPr lang="fr-BE" sz="1400" dirty="0">
              <a:latin typeface="Arial Narrow" panose="020B0606020202030204" pitchFamily="34" charset="0"/>
            </a:endParaRPr>
          </a:p>
        </p:txBody>
      </p:sp>
      <p:pic>
        <p:nvPicPr>
          <p:cNvPr id="3" name="Image 2"/>
          <p:cNvPicPr>
            <a:picLocks noChangeAspect="1"/>
          </p:cNvPicPr>
          <p:nvPr/>
        </p:nvPicPr>
        <p:blipFill>
          <a:blip r:embed="rId3"/>
          <a:stretch>
            <a:fillRect/>
          </a:stretch>
        </p:blipFill>
        <p:spPr>
          <a:xfrm>
            <a:off x="395536" y="1124744"/>
            <a:ext cx="8324515" cy="4464496"/>
          </a:xfrm>
          <a:prstGeom prst="rect">
            <a:avLst/>
          </a:prstGeom>
        </p:spPr>
      </p:pic>
      <p:sp>
        <p:nvSpPr>
          <p:cNvPr id="4" name="Titre 1"/>
          <p:cNvSpPr txBox="1">
            <a:spLocks/>
          </p:cNvSpPr>
          <p:nvPr/>
        </p:nvSpPr>
        <p:spPr>
          <a:xfrm>
            <a:off x="455656" y="188640"/>
            <a:ext cx="8148792" cy="792088"/>
          </a:xfrm>
          <a:prstGeom prst="rect">
            <a:avLst/>
          </a:prstGeom>
          <a:solidFill>
            <a:schemeClr val="accent2">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sz="2400" dirty="0" smtClean="0">
                <a:solidFill>
                  <a:schemeClr val="bg1"/>
                </a:solidFill>
                <a:latin typeface="Arial Narrow" panose="020B0606020202030204" pitchFamily="34" charset="0"/>
              </a:rPr>
              <a:t>The use of </a:t>
            </a:r>
            <a:r>
              <a:rPr lang="fr-BE" sz="2400" dirty="0" err="1" smtClean="0">
                <a:solidFill>
                  <a:schemeClr val="bg1"/>
                </a:solidFill>
                <a:latin typeface="Arial Narrow" panose="020B0606020202030204" pitchFamily="34" charset="0"/>
              </a:rPr>
              <a:t>antibiotics</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is</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quite</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different</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between</a:t>
            </a:r>
            <a:r>
              <a:rPr lang="fr-BE" sz="2400" dirty="0" smtClean="0">
                <a:solidFill>
                  <a:schemeClr val="bg1"/>
                </a:solidFill>
                <a:latin typeface="Arial Narrow" panose="020B0606020202030204" pitchFamily="34" charset="0"/>
              </a:rPr>
              <a:t> countries : </a:t>
            </a:r>
          </a:p>
          <a:p>
            <a:pPr algn="l"/>
            <a:r>
              <a:rPr lang="fr-BE" sz="2400" dirty="0" err="1" smtClean="0">
                <a:solidFill>
                  <a:schemeClr val="bg1"/>
                </a:solidFill>
                <a:latin typeface="Arial Narrow" panose="020B0606020202030204" pitchFamily="34" charset="0"/>
              </a:rPr>
              <a:t>example</a:t>
            </a:r>
            <a:r>
              <a:rPr lang="fr-BE" sz="2400" dirty="0" smtClean="0">
                <a:solidFill>
                  <a:schemeClr val="bg1"/>
                </a:solidFill>
                <a:latin typeface="Arial Narrow" panose="020B0606020202030204" pitchFamily="34" charset="0"/>
              </a:rPr>
              <a:t> of </a:t>
            </a:r>
            <a:r>
              <a:rPr lang="fr-BE" sz="2400" dirty="0" err="1" smtClean="0">
                <a:solidFill>
                  <a:schemeClr val="bg1"/>
                </a:solidFill>
                <a:latin typeface="Arial Narrow" panose="020B0606020202030204" pitchFamily="34" charset="0"/>
              </a:rPr>
              <a:t>cephalosporins</a:t>
            </a:r>
            <a:endParaRPr lang="fr-BE" sz="2400" dirty="0" smtClean="0">
              <a:solidFill>
                <a:schemeClr val="bg1"/>
              </a:solidFill>
              <a:latin typeface="Arial Narrow" panose="020B0606020202030204" pitchFamily="34" charset="0"/>
            </a:endParaRPr>
          </a:p>
        </p:txBody>
      </p:sp>
    </p:spTree>
    <p:extLst>
      <p:ext uri="{BB962C8B-B14F-4D97-AF65-F5344CB8AC3E}">
        <p14:creationId xmlns:p14="http://schemas.microsoft.com/office/powerpoint/2010/main" val="7258745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74638"/>
            <a:ext cx="8208912" cy="634082"/>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placental</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retention</a:t>
            </a:r>
            <a:endParaRPr lang="fr-BE" sz="32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31250" y="1268760"/>
            <a:ext cx="8784976" cy="3096344"/>
          </a:xfrm>
        </p:spPr>
        <p:txBody>
          <a:bodyPr>
            <a:normAutofit/>
          </a:bodyPr>
          <a:lstStyle/>
          <a:p>
            <a:r>
              <a:rPr lang="en-US" dirty="0"/>
              <a:t>N</a:t>
            </a:r>
            <a:r>
              <a:rPr lang="en-US" dirty="0" smtClean="0"/>
              <a:t>o </a:t>
            </a:r>
            <a:r>
              <a:rPr lang="en-US" dirty="0"/>
              <a:t>effect or harmful effect after treatment by manual removal associated or not with local antibiotics (bolus or </a:t>
            </a:r>
            <a:r>
              <a:rPr lang="en-US" dirty="0" smtClean="0"/>
              <a:t>infusion) </a:t>
            </a:r>
            <a:r>
              <a:rPr lang="en-US" dirty="0"/>
              <a:t>or with parenteral </a:t>
            </a:r>
            <a:r>
              <a:rPr lang="en-US" dirty="0" smtClean="0"/>
              <a:t>antibiotics. </a:t>
            </a:r>
          </a:p>
          <a:p>
            <a:r>
              <a:rPr lang="en-US" dirty="0" smtClean="0"/>
              <a:t>No effect at all of oxytocic agents  (</a:t>
            </a:r>
            <a:r>
              <a:rPr lang="en-US" dirty="0" err="1" smtClean="0"/>
              <a:t>Oxytocine</a:t>
            </a:r>
            <a:r>
              <a:rPr lang="en-US" dirty="0" smtClean="0"/>
              <a:t>, </a:t>
            </a:r>
            <a:r>
              <a:rPr lang="en-US" dirty="0" err="1" smtClean="0"/>
              <a:t>carbetocine</a:t>
            </a:r>
            <a:r>
              <a:rPr lang="en-US" dirty="0" smtClean="0"/>
              <a:t>, PGF2a)</a:t>
            </a:r>
          </a:p>
          <a:p>
            <a:r>
              <a:rPr lang="en-US" dirty="0" err="1" smtClean="0"/>
              <a:t>Recommandations</a:t>
            </a:r>
            <a:r>
              <a:rPr lang="en-US" dirty="0" smtClean="0"/>
              <a:t> </a:t>
            </a:r>
            <a:r>
              <a:rPr lang="en-US" dirty="0"/>
              <a:t>: </a:t>
            </a:r>
            <a:endParaRPr lang="en-US" dirty="0" smtClean="0"/>
          </a:p>
          <a:p>
            <a:pPr lvl="1"/>
            <a:r>
              <a:rPr lang="en-US" sz="2400" dirty="0" smtClean="0"/>
              <a:t>Follow-up of temperature and clinical condition</a:t>
            </a:r>
          </a:p>
          <a:p>
            <a:pPr lvl="1"/>
            <a:r>
              <a:rPr lang="en-US" sz="2400" dirty="0" smtClean="0"/>
              <a:t>treat </a:t>
            </a:r>
            <a:r>
              <a:rPr lang="en-US" sz="2400" dirty="0"/>
              <a:t>only cows who develop </a:t>
            </a:r>
            <a:r>
              <a:rPr lang="en-US" sz="2400" dirty="0" smtClean="0"/>
              <a:t>puerperal metritis </a:t>
            </a:r>
            <a:endParaRPr lang="en-US" sz="24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25" y="4725144"/>
            <a:ext cx="8658225" cy="1485900"/>
          </a:xfrm>
          <a:prstGeom prst="rect">
            <a:avLst/>
          </a:prstGeom>
          <a:solidFill>
            <a:schemeClr val="accent3">
              <a:lumMod val="40000"/>
              <a:lumOff val="60000"/>
            </a:schemeClr>
          </a:solidFill>
          <a:ln w="3175">
            <a:solidFill>
              <a:schemeClr val="tx1"/>
            </a:solidFill>
            <a:miter lim="800000"/>
            <a:headEnd/>
            <a:tailEnd/>
          </a:ln>
        </p:spPr>
      </p:pic>
    </p:spTree>
    <p:extLst>
      <p:ext uri="{BB962C8B-B14F-4D97-AF65-F5344CB8AC3E}">
        <p14:creationId xmlns:p14="http://schemas.microsoft.com/office/powerpoint/2010/main" val="14842540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74638"/>
            <a:ext cx="8208912" cy="1066130"/>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infections : the </a:t>
            </a:r>
            <a:r>
              <a:rPr lang="fr-BE" sz="3200" dirty="0" err="1" smtClean="0">
                <a:solidFill>
                  <a:schemeClr val="bg1"/>
                </a:solidFill>
                <a:latin typeface="Arial Narrow" panose="020B0606020202030204" pitchFamily="34" charset="0"/>
              </a:rPr>
              <a:t>puerperal</a:t>
            </a:r>
            <a:r>
              <a:rPr lang="fr-BE" sz="3200" dirty="0" smtClean="0">
                <a:solidFill>
                  <a:schemeClr val="bg1"/>
                </a:solidFill>
                <a:latin typeface="Arial Narrow" panose="020B0606020202030204" pitchFamily="34" charset="0"/>
              </a:rPr>
              <a:t> and </a:t>
            </a:r>
            <a:r>
              <a:rPr lang="fr-BE" sz="3200" dirty="0" err="1" smtClean="0">
                <a:solidFill>
                  <a:schemeClr val="bg1"/>
                </a:solidFill>
                <a:latin typeface="Arial Narrow" panose="020B0606020202030204" pitchFamily="34" charset="0"/>
              </a:rPr>
              <a:t>clinical</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metritis</a:t>
            </a:r>
            <a:endParaRPr lang="fr-BE" sz="32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27198" y="1844824"/>
            <a:ext cx="8593274" cy="3456384"/>
          </a:xfrm>
        </p:spPr>
        <p:txBody>
          <a:bodyPr>
            <a:normAutofit/>
          </a:bodyPr>
          <a:lstStyle/>
          <a:p>
            <a:r>
              <a:rPr lang="en-US" dirty="0" smtClean="0"/>
              <a:t>Classically, </a:t>
            </a:r>
            <a:r>
              <a:rPr lang="en-US" dirty="0" smtClean="0">
                <a:solidFill>
                  <a:srgbClr val="FF0000"/>
                </a:solidFill>
              </a:rPr>
              <a:t>puerperal metritis </a:t>
            </a:r>
            <a:r>
              <a:rPr lang="en-US" dirty="0" smtClean="0"/>
              <a:t>(local </a:t>
            </a:r>
            <a:r>
              <a:rPr lang="en-US" dirty="0"/>
              <a:t>and systemic signs of </a:t>
            </a:r>
            <a:r>
              <a:rPr lang="en-US" dirty="0" smtClean="0"/>
              <a:t>illness) and </a:t>
            </a:r>
            <a:r>
              <a:rPr lang="en-US" dirty="0" smtClean="0">
                <a:solidFill>
                  <a:srgbClr val="FF0000"/>
                </a:solidFill>
              </a:rPr>
              <a:t>clinical </a:t>
            </a:r>
            <a:r>
              <a:rPr lang="en-US" dirty="0">
                <a:solidFill>
                  <a:srgbClr val="FF0000"/>
                </a:solidFill>
              </a:rPr>
              <a:t>metritis </a:t>
            </a:r>
            <a:r>
              <a:rPr lang="en-US" dirty="0"/>
              <a:t>(puerperal metritis without systemic illness) </a:t>
            </a:r>
            <a:r>
              <a:rPr lang="en-US" dirty="0" smtClean="0"/>
              <a:t>are treated with </a:t>
            </a:r>
            <a:r>
              <a:rPr lang="en-US" dirty="0" smtClean="0"/>
              <a:t>penicillin (20 to 30.000 IU /Kg 2 x /day), </a:t>
            </a:r>
            <a:r>
              <a:rPr lang="en-US" dirty="0" err="1" smtClean="0"/>
              <a:t>ampicilline</a:t>
            </a:r>
            <a:r>
              <a:rPr lang="en-US" dirty="0" smtClean="0"/>
              <a:t> and </a:t>
            </a:r>
            <a:r>
              <a:rPr lang="en-US" dirty="0" err="1" smtClean="0"/>
              <a:t>ceftiofur</a:t>
            </a:r>
            <a:r>
              <a:rPr lang="en-US" dirty="0" smtClean="0"/>
              <a:t> </a:t>
            </a:r>
            <a:r>
              <a:rPr lang="en-US" dirty="0" smtClean="0"/>
              <a:t>(1 mg/Kg 2x /day) associated </a:t>
            </a:r>
            <a:r>
              <a:rPr lang="en-US" dirty="0" smtClean="0"/>
              <a:t>or not with intrauterine injection of </a:t>
            </a:r>
            <a:r>
              <a:rPr lang="en-US" dirty="0" err="1" smtClean="0"/>
              <a:t>oxytetracycline</a:t>
            </a:r>
            <a:r>
              <a:rPr lang="en-US" dirty="0" smtClean="0"/>
              <a:t> (3 to 6 g in a water solution), </a:t>
            </a:r>
            <a:r>
              <a:rPr lang="en-US" dirty="0" smtClean="0"/>
              <a:t>ampicillin or </a:t>
            </a:r>
            <a:r>
              <a:rPr lang="en-US" dirty="0" err="1" smtClean="0"/>
              <a:t>cloxacillin</a:t>
            </a:r>
            <a:r>
              <a:rPr lang="en-US" dirty="0" smtClean="0"/>
              <a:t>.</a:t>
            </a:r>
          </a:p>
          <a:p>
            <a:endParaRPr lang="en-US" sz="2400" dirty="0" smtClean="0"/>
          </a:p>
          <a:p>
            <a:r>
              <a:rPr lang="en-US" sz="2400" dirty="0" smtClean="0"/>
              <a:t>No </a:t>
            </a:r>
            <a:r>
              <a:rPr lang="en-US" sz="2400" dirty="0"/>
              <a:t>effect of PGF2a. </a:t>
            </a:r>
          </a:p>
          <a:p>
            <a:pPr marL="0" indent="0">
              <a:buNone/>
            </a:pPr>
            <a:endParaRPr lang="en-US" dirty="0"/>
          </a:p>
        </p:txBody>
      </p:sp>
      <p:sp>
        <p:nvSpPr>
          <p:cNvPr id="6" name="Rectangle 5"/>
          <p:cNvSpPr/>
          <p:nvPr/>
        </p:nvSpPr>
        <p:spPr>
          <a:xfrm>
            <a:off x="3275856" y="6237312"/>
            <a:ext cx="5520294" cy="369332"/>
          </a:xfrm>
          <a:prstGeom prst="rect">
            <a:avLst/>
          </a:prstGeom>
          <a:ln>
            <a:noFill/>
          </a:ln>
        </p:spPr>
        <p:txBody>
          <a:bodyPr wrap="none">
            <a:spAutoFit/>
          </a:bodyPr>
          <a:lstStyle/>
          <a:p>
            <a:r>
              <a:rPr lang="fr-BE" dirty="0">
                <a:latin typeface="Arial Narrow" panose="020B0606020202030204" pitchFamily="34" charset="0"/>
              </a:rPr>
              <a:t>(</a:t>
            </a:r>
            <a:r>
              <a:rPr lang="fr-BE" dirty="0" err="1">
                <a:latin typeface="Arial Narrow" panose="020B0606020202030204" pitchFamily="34" charset="0"/>
              </a:rPr>
              <a:t>Pyorala</a:t>
            </a:r>
            <a:r>
              <a:rPr lang="fr-BE" dirty="0">
                <a:latin typeface="Arial Narrow" panose="020B0606020202030204" pitchFamily="34" charset="0"/>
              </a:rPr>
              <a:t> et al. </a:t>
            </a:r>
            <a:r>
              <a:rPr lang="fr-BE" dirty="0" err="1">
                <a:latin typeface="Arial Narrow" panose="020B0606020202030204" pitchFamily="34" charset="0"/>
              </a:rPr>
              <a:t>Reprod</a:t>
            </a:r>
            <a:r>
              <a:rPr lang="fr-BE" dirty="0">
                <a:latin typeface="Arial Narrow" panose="020B0606020202030204" pitchFamily="34" charset="0"/>
              </a:rPr>
              <a:t> </a:t>
            </a:r>
            <a:r>
              <a:rPr lang="fr-BE" dirty="0" err="1">
                <a:latin typeface="Arial Narrow" panose="020B0606020202030204" pitchFamily="34" charset="0"/>
              </a:rPr>
              <a:t>Domest</a:t>
            </a:r>
            <a:r>
              <a:rPr lang="fr-BE" dirty="0">
                <a:latin typeface="Arial Narrow" panose="020B0606020202030204" pitchFamily="34" charset="0"/>
              </a:rPr>
              <a:t> Animal </a:t>
            </a:r>
            <a:r>
              <a:rPr lang="fr-BE" dirty="0" smtClean="0">
                <a:latin typeface="Arial Narrow" panose="020B0606020202030204" pitchFamily="34" charset="0"/>
              </a:rPr>
              <a:t>2014 (Suppl3) 49, 16-26)</a:t>
            </a:r>
            <a:endParaRPr lang="fr-BE" dirty="0">
              <a:latin typeface="Arial Narrow" panose="020B0606020202030204" pitchFamily="34" charset="0"/>
            </a:endParaRPr>
          </a:p>
        </p:txBody>
      </p:sp>
    </p:spTree>
    <p:extLst>
      <p:ext uri="{BB962C8B-B14F-4D97-AF65-F5344CB8AC3E}">
        <p14:creationId xmlns:p14="http://schemas.microsoft.com/office/powerpoint/2010/main" val="42237484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8616638" cy="1210146"/>
          </a:xfrm>
          <a:solidFill>
            <a:schemeClr val="accent2">
              <a:lumMod val="75000"/>
            </a:schemeClr>
          </a:solidFill>
          <a:ln>
            <a:solidFill>
              <a:schemeClr val="tx1"/>
            </a:solidFill>
          </a:ln>
        </p:spPr>
        <p:txBody>
          <a:bodyPr>
            <a:noAutofit/>
          </a:bodyPr>
          <a:lstStyle/>
          <a:p>
            <a:r>
              <a:rPr lang="fr-BE" sz="2400" dirty="0" smtClean="0">
                <a:solidFill>
                  <a:schemeClr val="bg1"/>
                </a:solidFill>
                <a:latin typeface="Arial Narrow" panose="020B0606020202030204" pitchFamily="34" charset="0"/>
              </a:rPr>
              <a:t>The </a:t>
            </a:r>
            <a:r>
              <a:rPr lang="fr-BE" sz="2400" dirty="0" err="1" smtClean="0">
                <a:solidFill>
                  <a:schemeClr val="bg1"/>
                </a:solidFill>
                <a:latin typeface="Arial Narrow" panose="020B0606020202030204" pitchFamily="34" charset="0"/>
              </a:rPr>
              <a:t>uterine</a:t>
            </a:r>
            <a:r>
              <a:rPr lang="fr-BE" sz="2400" dirty="0" smtClean="0">
                <a:solidFill>
                  <a:schemeClr val="bg1"/>
                </a:solidFill>
                <a:latin typeface="Arial Narrow" panose="020B0606020202030204" pitchFamily="34" charset="0"/>
              </a:rPr>
              <a:t> infections : the </a:t>
            </a:r>
            <a:r>
              <a:rPr lang="fr-BE" sz="2400" dirty="0" err="1" smtClean="0">
                <a:solidFill>
                  <a:schemeClr val="bg1"/>
                </a:solidFill>
                <a:latin typeface="Arial Narrow" panose="020B0606020202030204" pitchFamily="34" charset="0"/>
              </a:rPr>
              <a:t>puerperal</a:t>
            </a:r>
            <a:r>
              <a:rPr lang="fr-BE" sz="2400" dirty="0" smtClean="0">
                <a:solidFill>
                  <a:schemeClr val="bg1"/>
                </a:solidFill>
                <a:latin typeface="Arial Narrow" panose="020B0606020202030204" pitchFamily="34" charset="0"/>
              </a:rPr>
              <a:t> and </a:t>
            </a:r>
            <a:r>
              <a:rPr lang="fr-BE" sz="2400" dirty="0" err="1" smtClean="0">
                <a:solidFill>
                  <a:schemeClr val="bg1"/>
                </a:solidFill>
                <a:latin typeface="Arial Narrow" panose="020B0606020202030204" pitchFamily="34" charset="0"/>
              </a:rPr>
              <a:t>clinical</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metritis</a:t>
            </a:r>
            <a:r>
              <a:rPr lang="fr-BE" sz="2400" dirty="0" smtClean="0">
                <a:solidFill>
                  <a:schemeClr val="bg1"/>
                </a:solidFill>
                <a:latin typeface="Arial Narrow" panose="020B0606020202030204" pitchFamily="34" charset="0"/>
              </a:rPr>
              <a:t/>
            </a:r>
            <a:br>
              <a:rPr lang="fr-BE" sz="2400" dirty="0" smtClean="0">
                <a:solidFill>
                  <a:schemeClr val="bg1"/>
                </a:solidFill>
                <a:latin typeface="Arial Narrow" panose="020B0606020202030204" pitchFamily="34" charset="0"/>
              </a:rPr>
            </a:br>
            <a:r>
              <a:rPr lang="fr-BE" sz="2400" dirty="0" err="1" smtClean="0">
                <a:solidFill>
                  <a:schemeClr val="bg1"/>
                </a:solidFill>
                <a:latin typeface="Arial Narrow" panose="020B0606020202030204" pitchFamily="34" charset="0"/>
              </a:rPr>
              <a:t>Some</a:t>
            </a:r>
            <a:r>
              <a:rPr lang="fr-BE" sz="2400" dirty="0" smtClean="0">
                <a:solidFill>
                  <a:schemeClr val="bg1"/>
                </a:solidFill>
                <a:latin typeface="Arial Narrow" panose="020B0606020202030204" pitchFamily="34" charset="0"/>
              </a:rPr>
              <a:t> observations </a:t>
            </a:r>
            <a:r>
              <a:rPr lang="fr-BE" sz="2400" dirty="0" err="1" smtClean="0">
                <a:solidFill>
                  <a:schemeClr val="bg1"/>
                </a:solidFill>
                <a:latin typeface="Arial Narrow" panose="020B0606020202030204" pitchFamily="34" charset="0"/>
              </a:rPr>
              <a:t>from</a:t>
            </a:r>
            <a:r>
              <a:rPr lang="fr-BE" sz="2400" dirty="0" smtClean="0">
                <a:solidFill>
                  <a:schemeClr val="bg1"/>
                </a:solidFill>
                <a:latin typeface="Arial Narrow" panose="020B0606020202030204" pitchFamily="34" charset="0"/>
              </a:rPr>
              <a:t> Evidence </a:t>
            </a:r>
            <a:r>
              <a:rPr lang="fr-BE" sz="2400" dirty="0" err="1">
                <a:solidFill>
                  <a:schemeClr val="bg1"/>
                </a:solidFill>
                <a:latin typeface="Arial Narrow" panose="020B0606020202030204" pitchFamily="34" charset="0"/>
              </a:rPr>
              <a:t>B</a:t>
            </a:r>
            <a:r>
              <a:rPr lang="fr-BE" sz="2400" dirty="0" err="1" smtClean="0">
                <a:solidFill>
                  <a:schemeClr val="bg1"/>
                </a:solidFill>
                <a:latin typeface="Arial Narrow" panose="020B0606020202030204" pitchFamily="34" charset="0"/>
              </a:rPr>
              <a:t>ased</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Medicine</a:t>
            </a:r>
            <a:r>
              <a:rPr lang="fr-BE" sz="2400" dirty="0" smtClean="0">
                <a:solidFill>
                  <a:schemeClr val="bg1"/>
                </a:solidFill>
                <a:latin typeface="Arial Narrow" panose="020B0606020202030204" pitchFamily="34" charset="0"/>
              </a:rPr>
              <a:t/>
            </a:r>
            <a:br>
              <a:rPr lang="fr-BE" sz="2400" dirty="0" smtClean="0">
                <a:solidFill>
                  <a:schemeClr val="bg1"/>
                </a:solidFill>
                <a:latin typeface="Arial Narrow" panose="020B0606020202030204" pitchFamily="34" charset="0"/>
              </a:rPr>
            </a:br>
            <a:r>
              <a:rPr lang="fr-BE" sz="2400" dirty="0" smtClean="0">
                <a:solidFill>
                  <a:schemeClr val="bg1"/>
                </a:solidFill>
                <a:latin typeface="Arial Narrow" panose="020B0606020202030204" pitchFamily="34" charset="0"/>
              </a:rPr>
              <a:t>(</a:t>
            </a:r>
            <a:r>
              <a:rPr lang="fr-BE" sz="2400" dirty="0" err="1" smtClean="0">
                <a:solidFill>
                  <a:schemeClr val="bg1"/>
                </a:solidFill>
                <a:latin typeface="Arial Narrow" panose="020B0606020202030204" pitchFamily="34" charset="0"/>
              </a:rPr>
              <a:t>Haimerl</a:t>
            </a:r>
            <a:r>
              <a:rPr lang="fr-BE" sz="2400" dirty="0" smtClean="0">
                <a:solidFill>
                  <a:schemeClr val="bg1"/>
                </a:solidFill>
                <a:latin typeface="Arial Narrow" panose="020B0606020202030204" pitchFamily="34" charset="0"/>
              </a:rPr>
              <a:t> and </a:t>
            </a:r>
            <a:r>
              <a:rPr lang="fr-BE" sz="2400" dirty="0" err="1" smtClean="0">
                <a:solidFill>
                  <a:schemeClr val="bg1"/>
                </a:solidFill>
                <a:latin typeface="Arial Narrow" panose="020B0606020202030204" pitchFamily="34" charset="0"/>
              </a:rPr>
              <a:t>Heuwieser</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J.Dairy</a:t>
            </a:r>
            <a:r>
              <a:rPr lang="fr-BE" sz="2400" dirty="0" smtClean="0">
                <a:solidFill>
                  <a:schemeClr val="bg1"/>
                </a:solidFill>
                <a:latin typeface="Arial Narrow" panose="020B0606020202030204" pitchFamily="34" charset="0"/>
              </a:rPr>
              <a:t> </a:t>
            </a:r>
            <a:r>
              <a:rPr lang="fr-BE" sz="2400" dirty="0" err="1" smtClean="0">
                <a:solidFill>
                  <a:schemeClr val="bg1"/>
                </a:solidFill>
                <a:latin typeface="Arial Narrow" panose="020B0606020202030204" pitchFamily="34" charset="0"/>
              </a:rPr>
              <a:t>Sci</a:t>
            </a:r>
            <a:r>
              <a:rPr lang="fr-BE" sz="2400" dirty="0" smtClean="0">
                <a:solidFill>
                  <a:schemeClr val="bg1"/>
                </a:solidFill>
                <a:latin typeface="Arial Narrow" panose="020B0606020202030204" pitchFamily="34" charset="0"/>
              </a:rPr>
              <a:t>. 2014, 97, 6649-6661)</a:t>
            </a:r>
            <a:endParaRPr lang="fr-BE" sz="24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51520" y="1484784"/>
            <a:ext cx="8520080" cy="4608512"/>
          </a:xfrm>
        </p:spPr>
        <p:txBody>
          <a:bodyPr>
            <a:noAutofit/>
          </a:bodyPr>
          <a:lstStyle/>
          <a:p>
            <a:r>
              <a:rPr lang="en-US" sz="2200" dirty="0" smtClean="0"/>
              <a:t>21 publications  with sufficient evidence level</a:t>
            </a:r>
          </a:p>
          <a:p>
            <a:r>
              <a:rPr lang="en-US" sz="2200" dirty="0" smtClean="0"/>
              <a:t>18 published after 2000</a:t>
            </a:r>
          </a:p>
          <a:p>
            <a:r>
              <a:rPr lang="en-US" sz="2200" dirty="0" smtClean="0"/>
              <a:t>17 studies have tested </a:t>
            </a:r>
            <a:r>
              <a:rPr lang="en-US" sz="2200" dirty="0" err="1" smtClean="0"/>
              <a:t>ceftiofur</a:t>
            </a:r>
            <a:endParaRPr lang="en-US" sz="2200" dirty="0"/>
          </a:p>
          <a:p>
            <a:pPr lvl="1"/>
            <a:r>
              <a:rPr lang="en-US" sz="2200" dirty="0" smtClean="0"/>
              <a:t>7 (out off 13) studies have seen a clinical improvement</a:t>
            </a:r>
          </a:p>
          <a:p>
            <a:pPr lvl="1"/>
            <a:r>
              <a:rPr lang="en-US" sz="2200" dirty="0" smtClean="0"/>
              <a:t>0 (out off 7) have seen an improvement of reproductive performances</a:t>
            </a:r>
          </a:p>
          <a:p>
            <a:pPr lvl="1"/>
            <a:r>
              <a:rPr lang="en-US" sz="2200" dirty="0" smtClean="0"/>
              <a:t>3 studies have described the possibility of </a:t>
            </a:r>
            <a:r>
              <a:rPr lang="en-US" sz="2200" dirty="0" err="1" smtClean="0"/>
              <a:t>selfcure</a:t>
            </a:r>
            <a:r>
              <a:rPr lang="en-US" sz="2200" dirty="0" smtClean="0"/>
              <a:t>  (15 % &lt; 5d and 55 % &lt; 14d)</a:t>
            </a:r>
          </a:p>
          <a:p>
            <a:r>
              <a:rPr lang="en-US" sz="2200" dirty="0" smtClean="0"/>
              <a:t>We need </a:t>
            </a:r>
          </a:p>
          <a:p>
            <a:pPr lvl="1"/>
            <a:r>
              <a:rPr lang="en-US" sz="1800" dirty="0" smtClean="0"/>
              <a:t>to define a standard gold method</a:t>
            </a:r>
          </a:p>
          <a:p>
            <a:pPr lvl="1"/>
            <a:r>
              <a:rPr lang="en-US" sz="1800" dirty="0" smtClean="0"/>
              <a:t>more research about </a:t>
            </a:r>
            <a:r>
              <a:rPr lang="en-US" sz="1800" dirty="0" err="1" smtClean="0"/>
              <a:t>selfcure</a:t>
            </a:r>
            <a:endParaRPr lang="en-US" sz="1800" dirty="0"/>
          </a:p>
          <a:p>
            <a:pPr lvl="1"/>
            <a:r>
              <a:rPr lang="en-US" sz="1800" dirty="0" smtClean="0"/>
              <a:t>to test alternative methods of treatment</a:t>
            </a:r>
          </a:p>
          <a:p>
            <a:pPr lvl="1"/>
            <a:r>
              <a:rPr lang="en-US" sz="1800" dirty="0" smtClean="0"/>
              <a:t>to defined better the ratio cost-benefits</a:t>
            </a:r>
          </a:p>
        </p:txBody>
      </p:sp>
      <p:sp>
        <p:nvSpPr>
          <p:cNvPr id="3" name="Rectangle 2"/>
          <p:cNvSpPr/>
          <p:nvPr/>
        </p:nvSpPr>
        <p:spPr>
          <a:xfrm>
            <a:off x="107504" y="4581128"/>
            <a:ext cx="8640960" cy="180020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595023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003232" cy="778098"/>
          </a:xfrm>
        </p:spPr>
        <p:txBody>
          <a:bodyPr>
            <a:normAutofit fontScale="90000"/>
          </a:bodyPr>
          <a:lstStyle/>
          <a:p>
            <a:r>
              <a:rPr lang="fr-BE" sz="2600" dirty="0" err="1" smtClean="0">
                <a:latin typeface="Arial Narrow" panose="020B0606020202030204" pitchFamily="34" charset="0"/>
              </a:rPr>
              <a:t>Dairy</a:t>
            </a:r>
            <a:r>
              <a:rPr lang="fr-BE" sz="2600" dirty="0" smtClean="0">
                <a:latin typeface="Arial Narrow" panose="020B0606020202030204" pitchFamily="34" charset="0"/>
              </a:rPr>
              <a:t> population in Europe (2013) : 23.507.000 </a:t>
            </a:r>
            <a:r>
              <a:rPr lang="fr-BE" sz="2600" dirty="0" err="1" smtClean="0">
                <a:latin typeface="Arial Narrow" panose="020B0606020202030204" pitchFamily="34" charset="0"/>
              </a:rPr>
              <a:t>cows</a:t>
            </a:r>
            <a:r>
              <a:rPr lang="fr-BE" sz="2600" dirty="0" smtClean="0">
                <a:latin typeface="Arial Narrow" panose="020B0606020202030204" pitchFamily="34" charset="0"/>
              </a:rPr>
              <a:t/>
            </a:r>
            <a:br>
              <a:rPr lang="fr-BE" sz="2600" dirty="0" smtClean="0">
                <a:latin typeface="Arial Narrow" panose="020B0606020202030204" pitchFamily="34" charset="0"/>
              </a:rPr>
            </a:br>
            <a:r>
              <a:rPr lang="fr-BE" sz="2600" dirty="0" err="1" smtClean="0"/>
              <a:t>Average</a:t>
            </a:r>
            <a:r>
              <a:rPr lang="fr-BE" sz="2600" dirty="0" smtClean="0"/>
              <a:t> </a:t>
            </a:r>
            <a:r>
              <a:rPr lang="fr-BE" sz="2600" dirty="0" err="1" smtClean="0"/>
              <a:t>milk</a:t>
            </a:r>
            <a:r>
              <a:rPr lang="fr-BE" sz="2600" dirty="0" smtClean="0"/>
              <a:t> production in </a:t>
            </a:r>
            <a:r>
              <a:rPr lang="fr-BE" sz="2600" dirty="0" err="1" smtClean="0"/>
              <a:t>some</a:t>
            </a:r>
            <a:r>
              <a:rPr lang="fr-BE" sz="2600" dirty="0" smtClean="0"/>
              <a:t> countries </a:t>
            </a:r>
            <a:r>
              <a:rPr lang="fr-BE" sz="2000" dirty="0" smtClean="0"/>
              <a:t>(Source CNIEL 2015)</a:t>
            </a:r>
            <a:endParaRPr lang="fr-BE" sz="2000" dirty="0"/>
          </a:p>
        </p:txBody>
      </p:sp>
      <p:grpSp>
        <p:nvGrpSpPr>
          <p:cNvPr id="3" name="Groupe 2"/>
          <p:cNvGrpSpPr/>
          <p:nvPr/>
        </p:nvGrpSpPr>
        <p:grpSpPr>
          <a:xfrm>
            <a:off x="5812190" y="1124744"/>
            <a:ext cx="3331810" cy="5544616"/>
            <a:chOff x="5812190" y="1124744"/>
            <a:chExt cx="3331810" cy="5544616"/>
          </a:xfrm>
        </p:grpSpPr>
        <p:sp>
          <p:nvSpPr>
            <p:cNvPr id="5" name="Rectangle 4"/>
            <p:cNvSpPr/>
            <p:nvPr/>
          </p:nvSpPr>
          <p:spPr>
            <a:xfrm>
              <a:off x="6516216" y="1494076"/>
              <a:ext cx="1800200" cy="51752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5812190" y="1124744"/>
              <a:ext cx="3331810" cy="369332"/>
            </a:xfrm>
            <a:prstGeom prst="rect">
              <a:avLst/>
            </a:prstGeom>
            <a:noFill/>
          </p:spPr>
          <p:txBody>
            <a:bodyPr wrap="none" rtlCol="0">
              <a:spAutoFit/>
            </a:bodyPr>
            <a:lstStyle/>
            <a:p>
              <a:r>
                <a:rPr lang="fr-BE" dirty="0" err="1" smtClean="0">
                  <a:solidFill>
                    <a:srgbClr val="FF0000"/>
                  </a:solidFill>
                </a:rPr>
                <a:t>Three</a:t>
              </a:r>
              <a:r>
                <a:rPr lang="fr-BE" dirty="0" smtClean="0">
                  <a:solidFill>
                    <a:srgbClr val="FF0000"/>
                  </a:solidFill>
                </a:rPr>
                <a:t> mains countries in Europe</a:t>
              </a:r>
              <a:endParaRPr lang="fr-BE" dirty="0">
                <a:solidFill>
                  <a:srgbClr val="FF0000"/>
                </a:solidFill>
              </a:endParaRPr>
            </a:p>
          </p:txBody>
        </p:sp>
      </p:grpSp>
      <p:grpSp>
        <p:nvGrpSpPr>
          <p:cNvPr id="11" name="Groupe 10"/>
          <p:cNvGrpSpPr/>
          <p:nvPr/>
        </p:nvGrpSpPr>
        <p:grpSpPr>
          <a:xfrm>
            <a:off x="1553117" y="1156102"/>
            <a:ext cx="6907315" cy="3064986"/>
            <a:chOff x="1553117" y="1156102"/>
            <a:chExt cx="6907315" cy="3064986"/>
          </a:xfrm>
        </p:grpSpPr>
        <p:sp>
          <p:nvSpPr>
            <p:cNvPr id="8" name="Rectangle 7"/>
            <p:cNvSpPr/>
            <p:nvPr/>
          </p:nvSpPr>
          <p:spPr>
            <a:xfrm>
              <a:off x="1553117" y="1628800"/>
              <a:ext cx="6907315" cy="2592288"/>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p:cNvSpPr txBox="1"/>
            <p:nvPr/>
          </p:nvSpPr>
          <p:spPr>
            <a:xfrm>
              <a:off x="1553117" y="1156102"/>
              <a:ext cx="4315027" cy="369332"/>
            </a:xfrm>
            <a:prstGeom prst="rect">
              <a:avLst/>
            </a:prstGeom>
            <a:noFill/>
          </p:spPr>
          <p:txBody>
            <a:bodyPr wrap="none" rtlCol="0">
              <a:spAutoFit/>
            </a:bodyPr>
            <a:lstStyle/>
            <a:p>
              <a:r>
                <a:rPr lang="fr-BE" dirty="0" err="1" smtClean="0">
                  <a:solidFill>
                    <a:schemeClr val="accent2">
                      <a:lumMod val="75000"/>
                    </a:schemeClr>
                  </a:solidFill>
                </a:rPr>
                <a:t>Huge</a:t>
              </a:r>
              <a:r>
                <a:rPr lang="fr-BE" dirty="0" smtClean="0">
                  <a:solidFill>
                    <a:schemeClr val="accent2">
                      <a:lumMod val="75000"/>
                    </a:schemeClr>
                  </a:solidFill>
                </a:rPr>
                <a:t> </a:t>
              </a:r>
              <a:r>
                <a:rPr lang="fr-BE" dirty="0" err="1" smtClean="0">
                  <a:solidFill>
                    <a:schemeClr val="accent2">
                      <a:lumMod val="75000"/>
                    </a:schemeClr>
                  </a:solidFill>
                </a:rPr>
                <a:t>differences</a:t>
              </a:r>
              <a:r>
                <a:rPr lang="fr-BE" dirty="0" smtClean="0">
                  <a:solidFill>
                    <a:schemeClr val="accent2">
                      <a:lumMod val="75000"/>
                    </a:schemeClr>
                  </a:solidFill>
                </a:rPr>
                <a:t> in </a:t>
              </a:r>
              <a:r>
                <a:rPr lang="fr-BE" dirty="0" err="1" smtClean="0">
                  <a:solidFill>
                    <a:schemeClr val="accent2">
                      <a:lumMod val="75000"/>
                    </a:schemeClr>
                  </a:solidFill>
                </a:rPr>
                <a:t>average</a:t>
              </a:r>
              <a:r>
                <a:rPr lang="fr-BE" dirty="0" smtClean="0">
                  <a:solidFill>
                    <a:schemeClr val="accent2">
                      <a:lumMod val="75000"/>
                    </a:schemeClr>
                  </a:solidFill>
                </a:rPr>
                <a:t> </a:t>
              </a:r>
              <a:r>
                <a:rPr lang="fr-BE" dirty="0" err="1" smtClean="0">
                  <a:solidFill>
                    <a:schemeClr val="accent2">
                      <a:lumMod val="75000"/>
                    </a:schemeClr>
                  </a:solidFill>
                </a:rPr>
                <a:t>milk</a:t>
              </a:r>
              <a:r>
                <a:rPr lang="fr-BE" dirty="0" smtClean="0">
                  <a:solidFill>
                    <a:schemeClr val="accent2">
                      <a:lumMod val="75000"/>
                    </a:schemeClr>
                  </a:solidFill>
                </a:rPr>
                <a:t> production</a:t>
              </a:r>
              <a:endParaRPr lang="fr-BE" dirty="0">
                <a:solidFill>
                  <a:schemeClr val="accent2">
                    <a:lumMod val="75000"/>
                  </a:schemeClr>
                </a:solidFill>
              </a:endParaRPr>
            </a:p>
          </p:txBody>
        </p:sp>
      </p:grpSp>
      <p:graphicFrame>
        <p:nvGraphicFramePr>
          <p:cNvPr id="10" name="Graphique 9"/>
          <p:cNvGraphicFramePr>
            <a:graphicFrameLocks/>
          </p:cNvGraphicFramePr>
          <p:nvPr>
            <p:extLst>
              <p:ext uri="{D42A27DB-BD31-4B8C-83A1-F6EECF244321}">
                <p14:modId xmlns:p14="http://schemas.microsoft.com/office/powerpoint/2010/main" val="1701663506"/>
              </p:ext>
            </p:extLst>
          </p:nvPr>
        </p:nvGraphicFramePr>
        <p:xfrm>
          <a:off x="467544" y="1628800"/>
          <a:ext cx="7848872" cy="49022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595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0648"/>
            <a:ext cx="8784976" cy="1080120"/>
          </a:xfrm>
          <a:solidFill>
            <a:schemeClr val="accent2">
              <a:lumMod val="75000"/>
            </a:schemeClr>
          </a:solidFill>
          <a:ln>
            <a:solidFill>
              <a:schemeClr val="tx1"/>
            </a:solidFill>
          </a:ln>
        </p:spPr>
        <p:txBody>
          <a:bodyPr>
            <a:noAutofit/>
          </a:bodyPr>
          <a:lstStyle/>
          <a:p>
            <a:r>
              <a:rPr lang="fr-BE" sz="2600" dirty="0" smtClean="0">
                <a:solidFill>
                  <a:schemeClr val="bg1"/>
                </a:solidFill>
                <a:latin typeface="Arial Narrow" panose="020B0606020202030204" pitchFamily="34" charset="0"/>
              </a:rPr>
              <a:t>The </a:t>
            </a:r>
            <a:r>
              <a:rPr lang="fr-BE" sz="2600" dirty="0" err="1" smtClean="0">
                <a:solidFill>
                  <a:schemeClr val="bg1"/>
                </a:solidFill>
                <a:latin typeface="Arial Narrow" panose="020B0606020202030204" pitchFamily="34" charset="0"/>
              </a:rPr>
              <a:t>uterine</a:t>
            </a:r>
            <a:r>
              <a:rPr lang="fr-BE" sz="2600" dirty="0" smtClean="0">
                <a:solidFill>
                  <a:schemeClr val="bg1"/>
                </a:solidFill>
                <a:latin typeface="Arial Narrow" panose="020B0606020202030204" pitchFamily="34" charset="0"/>
              </a:rPr>
              <a:t> infections : how to « </a:t>
            </a:r>
            <a:r>
              <a:rPr lang="fr-BE" sz="2600" dirty="0" err="1" smtClean="0">
                <a:solidFill>
                  <a:schemeClr val="bg1"/>
                </a:solidFill>
                <a:latin typeface="Arial Narrow" panose="020B0606020202030204" pitchFamily="34" charset="0"/>
              </a:rPr>
              <a:t>modulate</a:t>
            </a:r>
            <a:r>
              <a:rPr lang="fr-BE" sz="2600" dirty="0" smtClean="0">
                <a:solidFill>
                  <a:schemeClr val="bg1"/>
                </a:solidFill>
                <a:latin typeface="Arial Narrow" panose="020B0606020202030204" pitchFamily="34" charset="0"/>
              </a:rPr>
              <a:t> »  inflammation ?</a:t>
            </a:r>
            <a:br>
              <a:rPr lang="fr-BE" sz="2600" dirty="0" smtClean="0">
                <a:solidFill>
                  <a:schemeClr val="bg1"/>
                </a:solidFill>
                <a:latin typeface="Arial Narrow" panose="020B0606020202030204" pitchFamily="34" charset="0"/>
              </a:rPr>
            </a:br>
            <a:r>
              <a:rPr lang="fr-BE" sz="2600" dirty="0" err="1" smtClean="0">
                <a:solidFill>
                  <a:schemeClr val="bg1"/>
                </a:solidFill>
                <a:latin typeface="Arial Narrow" panose="020B0606020202030204" pitchFamily="34" charset="0"/>
              </a:rPr>
              <a:t>Some</a:t>
            </a:r>
            <a:r>
              <a:rPr lang="fr-BE" sz="2600" dirty="0" smtClean="0">
                <a:solidFill>
                  <a:schemeClr val="bg1"/>
                </a:solidFill>
                <a:latin typeface="Arial Narrow" panose="020B0606020202030204" pitchFamily="34" charset="0"/>
              </a:rPr>
              <a:t> observations </a:t>
            </a:r>
            <a:r>
              <a:rPr lang="fr-BE" sz="2200" dirty="0" smtClean="0">
                <a:solidFill>
                  <a:schemeClr val="bg1"/>
                </a:solidFill>
                <a:latin typeface="Arial Narrow" panose="020B0606020202030204" pitchFamily="34" charset="0"/>
              </a:rPr>
              <a:t>(Bradford et al. </a:t>
            </a:r>
            <a:r>
              <a:rPr lang="fr-BE" sz="2200" dirty="0" err="1" smtClean="0">
                <a:solidFill>
                  <a:schemeClr val="bg1"/>
                </a:solidFill>
                <a:latin typeface="Arial Narrow" panose="020B0606020202030204" pitchFamily="34" charset="0"/>
              </a:rPr>
              <a:t>J.Dairy</a:t>
            </a:r>
            <a:r>
              <a:rPr lang="fr-BE" sz="2200" dirty="0" smtClean="0">
                <a:solidFill>
                  <a:schemeClr val="bg1"/>
                </a:solidFill>
                <a:latin typeface="Arial Narrow" panose="020B0606020202030204" pitchFamily="34" charset="0"/>
              </a:rPr>
              <a:t> </a:t>
            </a:r>
            <a:r>
              <a:rPr lang="fr-BE" sz="2200" dirty="0" err="1" smtClean="0">
                <a:solidFill>
                  <a:schemeClr val="bg1"/>
                </a:solidFill>
                <a:latin typeface="Arial Narrow" panose="020B0606020202030204" pitchFamily="34" charset="0"/>
              </a:rPr>
              <a:t>Sci</a:t>
            </a:r>
            <a:r>
              <a:rPr lang="fr-BE" sz="2200" dirty="0" smtClean="0">
                <a:solidFill>
                  <a:schemeClr val="bg1"/>
                </a:solidFill>
                <a:latin typeface="Arial Narrow" panose="020B0606020202030204" pitchFamily="34" charset="0"/>
              </a:rPr>
              <a:t>. 2014)</a:t>
            </a:r>
            <a:endParaRPr lang="fr-BE" sz="22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51520" y="1556792"/>
            <a:ext cx="8496944" cy="4968552"/>
          </a:xfrm>
        </p:spPr>
        <p:txBody>
          <a:bodyPr>
            <a:normAutofit lnSpcReduction="10000"/>
          </a:bodyPr>
          <a:lstStyle/>
          <a:p>
            <a:r>
              <a:rPr lang="en-US" sz="2200" dirty="0" smtClean="0"/>
              <a:t>Non Steroidal Anti-inflammatory Drugs some effects (if any)</a:t>
            </a:r>
          </a:p>
          <a:p>
            <a:pPr lvl="1"/>
            <a:r>
              <a:rPr lang="en-US" sz="2200" dirty="0" err="1" smtClean="0"/>
              <a:t>Flunixin</a:t>
            </a:r>
            <a:r>
              <a:rPr lang="en-US" sz="2200" dirty="0" smtClean="0"/>
              <a:t> : increase the involution of the uterus if metritis or no effect</a:t>
            </a:r>
          </a:p>
          <a:p>
            <a:pPr lvl="1"/>
            <a:r>
              <a:rPr lang="en-US" sz="2200" dirty="0" smtClean="0"/>
              <a:t>Salicylates given in early lactation : increase of milk production</a:t>
            </a:r>
          </a:p>
          <a:p>
            <a:pPr lvl="1"/>
            <a:r>
              <a:rPr lang="en-US" sz="2200" dirty="0" smtClean="0"/>
              <a:t>Meloxicam : decrease the risk of culling if mastitis</a:t>
            </a:r>
          </a:p>
          <a:p>
            <a:pPr lvl="1"/>
            <a:r>
              <a:rPr lang="en-US" sz="2200" dirty="0" err="1" smtClean="0"/>
              <a:t>Carprofen</a:t>
            </a:r>
            <a:r>
              <a:rPr lang="en-US" sz="2200" dirty="0" smtClean="0"/>
              <a:t> : increase time spent eating after dystocia</a:t>
            </a:r>
          </a:p>
          <a:p>
            <a:r>
              <a:rPr lang="en-US" sz="2200" dirty="0"/>
              <a:t>Non Steroidal Anti-inflammatory Drugs </a:t>
            </a:r>
            <a:r>
              <a:rPr lang="en-US" sz="2200" u="sng" dirty="0"/>
              <a:t>some </a:t>
            </a:r>
            <a:r>
              <a:rPr lang="en-US" sz="2200" u="sng" dirty="0" smtClean="0"/>
              <a:t>negative effects</a:t>
            </a:r>
          </a:p>
          <a:p>
            <a:pPr lvl="1"/>
            <a:r>
              <a:rPr lang="en-US" sz="2200" dirty="0" smtClean="0"/>
              <a:t>Suppression of inflammation mechanism (parturition induction and placenta maturation)</a:t>
            </a:r>
          </a:p>
          <a:p>
            <a:pPr lvl="1"/>
            <a:r>
              <a:rPr lang="en-US" sz="2200" dirty="0" smtClean="0"/>
              <a:t>Presence of residues (milk removal for 3 to 5 days)</a:t>
            </a:r>
          </a:p>
          <a:p>
            <a:r>
              <a:rPr lang="en-US" sz="2200" dirty="0" smtClean="0"/>
              <a:t>LPS vaccination</a:t>
            </a:r>
          </a:p>
          <a:p>
            <a:r>
              <a:rPr lang="en-US" sz="2200" dirty="0" smtClean="0"/>
              <a:t>Bioactive fatty acid (flaxseed)</a:t>
            </a:r>
          </a:p>
          <a:p>
            <a:r>
              <a:rPr lang="en-US" sz="2200" dirty="0" smtClean="0"/>
              <a:t>Anti-</a:t>
            </a:r>
            <a:r>
              <a:rPr lang="en-US" sz="2200" dirty="0" err="1" smtClean="0"/>
              <a:t>oydants</a:t>
            </a:r>
            <a:r>
              <a:rPr lang="en-US" sz="2200" dirty="0" smtClean="0"/>
              <a:t> (</a:t>
            </a:r>
            <a:r>
              <a:rPr lang="en-US" sz="2200" dirty="0" err="1" smtClean="0"/>
              <a:t>Vit</a:t>
            </a:r>
            <a:r>
              <a:rPr lang="en-US" sz="2200" dirty="0" smtClean="0"/>
              <a:t> E, Se) to neutralize </a:t>
            </a:r>
            <a:r>
              <a:rPr lang="en-US" sz="2200" dirty="0" err="1" smtClean="0"/>
              <a:t>ROS</a:t>
            </a:r>
            <a:r>
              <a:rPr lang="en-US" sz="2200" dirty="0" smtClean="0"/>
              <a:t> and decrease inflammation</a:t>
            </a:r>
            <a:endParaRPr lang="en-US" sz="2200" dirty="0"/>
          </a:p>
          <a:p>
            <a:endParaRPr lang="en-US" dirty="0" smtClean="0"/>
          </a:p>
          <a:p>
            <a:endParaRPr lang="en-US" dirty="0"/>
          </a:p>
        </p:txBody>
      </p:sp>
    </p:spTree>
    <p:extLst>
      <p:ext uri="{BB962C8B-B14F-4D97-AF65-F5344CB8AC3E}">
        <p14:creationId xmlns:p14="http://schemas.microsoft.com/office/powerpoint/2010/main" val="23270235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74638"/>
            <a:ext cx="7848872" cy="922114"/>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infections : the </a:t>
            </a:r>
            <a:r>
              <a:rPr lang="fr-BE" sz="3200" dirty="0" err="1" smtClean="0">
                <a:solidFill>
                  <a:schemeClr val="bg1"/>
                </a:solidFill>
                <a:latin typeface="Arial Narrow" panose="020B0606020202030204" pitchFamily="34" charset="0"/>
              </a:rPr>
              <a:t>clinical</a:t>
            </a:r>
            <a:r>
              <a:rPr lang="fr-BE" sz="3200" dirty="0" smtClean="0">
                <a:solidFill>
                  <a:schemeClr val="bg1"/>
                </a:solidFill>
                <a:latin typeface="Arial Narrow" panose="020B0606020202030204" pitchFamily="34" charset="0"/>
              </a:rPr>
              <a:t> </a:t>
            </a:r>
            <a:r>
              <a:rPr lang="fr-BE" sz="3200" dirty="0" err="1" smtClean="0">
                <a:solidFill>
                  <a:schemeClr val="bg1"/>
                </a:solidFill>
                <a:latin typeface="Arial Narrow" panose="020B0606020202030204" pitchFamily="34" charset="0"/>
              </a:rPr>
              <a:t>endometritis</a:t>
            </a:r>
            <a:endParaRPr lang="fr-BE" sz="24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53210" y="1628800"/>
            <a:ext cx="8520080" cy="4320480"/>
          </a:xfrm>
        </p:spPr>
        <p:txBody>
          <a:bodyPr>
            <a:noAutofit/>
          </a:bodyPr>
          <a:lstStyle/>
          <a:p>
            <a:r>
              <a:rPr lang="fr-BE" sz="2300" dirty="0" smtClean="0"/>
              <a:t>= Local </a:t>
            </a:r>
            <a:r>
              <a:rPr lang="fr-BE" sz="2300" dirty="0" err="1"/>
              <a:t>signs</a:t>
            </a:r>
            <a:r>
              <a:rPr lang="fr-BE" sz="2300" dirty="0"/>
              <a:t> </a:t>
            </a:r>
            <a:r>
              <a:rPr lang="fr-BE" sz="2300" dirty="0" err="1"/>
              <a:t>after</a:t>
            </a:r>
            <a:r>
              <a:rPr lang="fr-BE" sz="2300" dirty="0"/>
              <a:t> 21 </a:t>
            </a:r>
            <a:r>
              <a:rPr lang="fr-BE" sz="2300" dirty="0" err="1" smtClean="0"/>
              <a:t>days</a:t>
            </a:r>
            <a:r>
              <a:rPr lang="fr-BE" sz="2300" dirty="0" smtClean="0"/>
              <a:t> </a:t>
            </a:r>
          </a:p>
          <a:p>
            <a:r>
              <a:rPr lang="fr-BE" sz="2300" dirty="0" smtClean="0">
                <a:solidFill>
                  <a:srgbClr val="FF0000"/>
                </a:solidFill>
              </a:rPr>
              <a:t>PGF2a</a:t>
            </a:r>
            <a:r>
              <a:rPr lang="fr-BE" sz="2300" dirty="0" smtClean="0"/>
              <a:t> </a:t>
            </a:r>
            <a:r>
              <a:rPr lang="fr-BE" sz="2300" dirty="0" err="1"/>
              <a:t>is</a:t>
            </a:r>
            <a:r>
              <a:rPr lang="fr-BE" sz="2300" dirty="0"/>
              <a:t> the best </a:t>
            </a:r>
            <a:r>
              <a:rPr lang="fr-BE" sz="2300" dirty="0" err="1"/>
              <a:t>treatment</a:t>
            </a:r>
            <a:r>
              <a:rPr lang="fr-BE" sz="2300" dirty="0"/>
              <a:t> if a corpus </a:t>
            </a:r>
            <a:r>
              <a:rPr lang="fr-BE" sz="2300" dirty="0" err="1"/>
              <a:t>luteum</a:t>
            </a:r>
            <a:r>
              <a:rPr lang="fr-BE" sz="2300" dirty="0"/>
              <a:t> </a:t>
            </a:r>
            <a:r>
              <a:rPr lang="fr-BE" sz="2300" dirty="0" err="1"/>
              <a:t>is</a:t>
            </a:r>
            <a:r>
              <a:rPr lang="fr-BE" sz="2300" dirty="0"/>
              <a:t> </a:t>
            </a:r>
            <a:r>
              <a:rPr lang="fr-BE" sz="2300" dirty="0" err="1"/>
              <a:t>present</a:t>
            </a:r>
            <a:r>
              <a:rPr lang="fr-BE" sz="2300" dirty="0"/>
              <a:t>. </a:t>
            </a:r>
            <a:endParaRPr lang="fr-BE" sz="2300" dirty="0" smtClean="0"/>
          </a:p>
          <a:p>
            <a:r>
              <a:rPr lang="fr-BE" sz="2300" dirty="0" err="1" smtClean="0"/>
              <a:t>Many</a:t>
            </a:r>
            <a:r>
              <a:rPr lang="fr-BE" sz="2300" dirty="0" smtClean="0"/>
              <a:t> </a:t>
            </a:r>
            <a:r>
              <a:rPr lang="fr-BE" sz="2300" dirty="0" err="1"/>
              <a:t>antimicrobial</a:t>
            </a:r>
            <a:r>
              <a:rPr lang="fr-BE" sz="2300" dirty="0"/>
              <a:t> compounds </a:t>
            </a:r>
            <a:r>
              <a:rPr lang="fr-BE" sz="2300" dirty="0" err="1"/>
              <a:t>used</a:t>
            </a:r>
            <a:r>
              <a:rPr lang="fr-BE" sz="2300" dirty="0"/>
              <a:t> for local </a:t>
            </a:r>
            <a:r>
              <a:rPr lang="fr-BE" sz="2300" dirty="0" err="1"/>
              <a:t>treatment</a:t>
            </a:r>
            <a:r>
              <a:rPr lang="fr-BE" sz="2300" dirty="0"/>
              <a:t> (</a:t>
            </a:r>
            <a:r>
              <a:rPr lang="fr-BE" sz="2300" dirty="0" err="1"/>
              <a:t>tetracycline</a:t>
            </a:r>
            <a:r>
              <a:rPr lang="fr-BE" sz="2300" dirty="0"/>
              <a:t>, </a:t>
            </a:r>
            <a:r>
              <a:rPr lang="fr-BE" sz="2300" dirty="0" err="1"/>
              <a:t>penicillin</a:t>
            </a:r>
            <a:r>
              <a:rPr lang="fr-BE" sz="2300" dirty="0"/>
              <a:t>, </a:t>
            </a:r>
            <a:r>
              <a:rPr lang="fr-BE" sz="2300" dirty="0" err="1"/>
              <a:t>cephapirin</a:t>
            </a:r>
            <a:r>
              <a:rPr lang="fr-BE" sz="2300" dirty="0"/>
              <a:t>, </a:t>
            </a:r>
            <a:r>
              <a:rPr lang="fr-BE" sz="2300" dirty="0" err="1"/>
              <a:t>chloramphenicol</a:t>
            </a:r>
            <a:r>
              <a:rPr lang="fr-BE" sz="2300" dirty="0"/>
              <a:t>, </a:t>
            </a:r>
            <a:r>
              <a:rPr lang="fr-BE" sz="2300" dirty="0" err="1"/>
              <a:t>iodine</a:t>
            </a:r>
            <a:r>
              <a:rPr lang="fr-BE" sz="2300" dirty="0"/>
              <a:t>, gentamycine, </a:t>
            </a:r>
            <a:r>
              <a:rPr lang="fr-BE" sz="2300" dirty="0" err="1"/>
              <a:t>spectinomycin</a:t>
            </a:r>
            <a:r>
              <a:rPr lang="fr-BE" sz="2300" dirty="0"/>
              <a:t>, </a:t>
            </a:r>
            <a:r>
              <a:rPr lang="fr-BE" sz="2300" dirty="0" err="1"/>
              <a:t>sulphonamides</a:t>
            </a:r>
            <a:r>
              <a:rPr lang="fr-BE" sz="2300" dirty="0"/>
              <a:t>, </a:t>
            </a:r>
            <a:r>
              <a:rPr lang="fr-BE" sz="2300" dirty="0" err="1"/>
              <a:t>nitrofurazone</a:t>
            </a:r>
            <a:r>
              <a:rPr lang="fr-BE" sz="2300" dirty="0"/>
              <a:t>, </a:t>
            </a:r>
            <a:r>
              <a:rPr lang="fr-BE" sz="2300" dirty="0" err="1"/>
              <a:t>chlorhexidine</a:t>
            </a:r>
            <a:r>
              <a:rPr lang="fr-BE" sz="2300" dirty="0"/>
              <a:t> ) are no longer </a:t>
            </a:r>
            <a:r>
              <a:rPr lang="fr-BE" sz="2300" dirty="0" err="1"/>
              <a:t>approved</a:t>
            </a:r>
            <a:r>
              <a:rPr lang="fr-BE" sz="2300" dirty="0"/>
              <a:t> and </a:t>
            </a:r>
            <a:r>
              <a:rPr lang="fr-BE" sz="2300" dirty="0" err="1"/>
              <a:t>their</a:t>
            </a:r>
            <a:r>
              <a:rPr lang="fr-BE" sz="2300" dirty="0"/>
              <a:t> </a:t>
            </a:r>
            <a:r>
              <a:rPr lang="fr-BE" sz="2300" dirty="0" err="1"/>
              <a:t>efficacy</a:t>
            </a:r>
            <a:r>
              <a:rPr lang="fr-BE" sz="2300" dirty="0"/>
              <a:t> has not been </a:t>
            </a:r>
            <a:r>
              <a:rPr lang="fr-BE" sz="2300" dirty="0" err="1"/>
              <a:t>demonstrated</a:t>
            </a:r>
            <a:r>
              <a:rPr lang="fr-BE" sz="2300" dirty="0"/>
              <a:t>. </a:t>
            </a:r>
            <a:endParaRPr lang="fr-BE" sz="2300" dirty="0" smtClean="0"/>
          </a:p>
          <a:p>
            <a:r>
              <a:rPr lang="fr-BE" sz="2300" dirty="0" smtClean="0"/>
              <a:t>One </a:t>
            </a:r>
            <a:r>
              <a:rPr lang="fr-BE" sz="2300" dirty="0"/>
              <a:t>exception : </a:t>
            </a:r>
            <a:r>
              <a:rPr lang="fr-BE" sz="2300" dirty="0" err="1">
                <a:solidFill>
                  <a:srgbClr val="FF0000"/>
                </a:solidFill>
              </a:rPr>
              <a:t>cephapirin</a:t>
            </a:r>
            <a:r>
              <a:rPr lang="fr-BE" sz="2300" dirty="0"/>
              <a:t> </a:t>
            </a:r>
            <a:r>
              <a:rPr lang="fr-BE" sz="2300" dirty="0" smtClean="0"/>
              <a:t>(500 mg) (1st </a:t>
            </a:r>
            <a:r>
              <a:rPr lang="fr-BE" sz="2300" dirty="0" err="1"/>
              <a:t>generation</a:t>
            </a:r>
            <a:r>
              <a:rPr lang="fr-BE" sz="2300" dirty="0"/>
              <a:t> </a:t>
            </a:r>
            <a:r>
              <a:rPr lang="fr-BE" sz="2300" dirty="0" err="1"/>
              <a:t>cephalosporin</a:t>
            </a:r>
            <a:r>
              <a:rPr lang="fr-BE" sz="2300" dirty="0"/>
              <a:t>). </a:t>
            </a:r>
            <a:endParaRPr lang="fr-BE" sz="2300" dirty="0" smtClean="0"/>
          </a:p>
          <a:p>
            <a:r>
              <a:rPr lang="fr-BE" sz="2300" dirty="0" smtClean="0"/>
              <a:t>Few </a:t>
            </a:r>
            <a:r>
              <a:rPr lang="fr-BE" sz="2300" dirty="0" err="1"/>
              <a:t>effect</a:t>
            </a:r>
            <a:r>
              <a:rPr lang="fr-BE" sz="2300" dirty="0"/>
              <a:t> (if </a:t>
            </a:r>
            <a:r>
              <a:rPr lang="fr-BE" sz="2300" dirty="0" err="1"/>
              <a:t>any</a:t>
            </a:r>
            <a:r>
              <a:rPr lang="fr-BE" sz="2300" dirty="0"/>
              <a:t>) of </a:t>
            </a:r>
            <a:r>
              <a:rPr lang="fr-BE" sz="2300" dirty="0" err="1"/>
              <a:t>parenteral</a:t>
            </a:r>
            <a:r>
              <a:rPr lang="fr-BE" sz="2300" dirty="0"/>
              <a:t> </a:t>
            </a:r>
            <a:r>
              <a:rPr lang="fr-BE" sz="2300" dirty="0" err="1"/>
              <a:t>treatment</a:t>
            </a:r>
            <a:r>
              <a:rPr lang="fr-BE" sz="2300" dirty="0"/>
              <a:t> </a:t>
            </a:r>
            <a:r>
              <a:rPr lang="fr-BE" sz="2300" dirty="0" err="1"/>
              <a:t>with</a:t>
            </a:r>
            <a:r>
              <a:rPr lang="fr-BE" sz="2300" dirty="0"/>
              <a:t> </a:t>
            </a:r>
            <a:r>
              <a:rPr lang="fr-BE" sz="2300" dirty="0" err="1"/>
              <a:t>ceftiofur</a:t>
            </a:r>
            <a:r>
              <a:rPr lang="fr-BE" sz="2300" dirty="0"/>
              <a:t> (3rd </a:t>
            </a:r>
            <a:r>
              <a:rPr lang="fr-BE" sz="2300" dirty="0" err="1"/>
              <a:t>generation</a:t>
            </a:r>
            <a:r>
              <a:rPr lang="fr-BE" sz="2300" dirty="0"/>
              <a:t> </a:t>
            </a:r>
            <a:r>
              <a:rPr lang="fr-BE" sz="2300" dirty="0" err="1"/>
              <a:t>cephalosporin</a:t>
            </a:r>
            <a:r>
              <a:rPr lang="fr-BE" sz="2300" dirty="0"/>
              <a:t>).</a:t>
            </a:r>
            <a:endParaRPr lang="en-US" sz="2300" dirty="0" smtClean="0"/>
          </a:p>
        </p:txBody>
      </p:sp>
      <p:sp>
        <p:nvSpPr>
          <p:cNvPr id="5" name="Rectangle 4"/>
          <p:cNvSpPr/>
          <p:nvPr/>
        </p:nvSpPr>
        <p:spPr>
          <a:xfrm>
            <a:off x="3275856" y="6237312"/>
            <a:ext cx="5520294" cy="369332"/>
          </a:xfrm>
          <a:prstGeom prst="rect">
            <a:avLst/>
          </a:prstGeom>
          <a:ln>
            <a:noFill/>
          </a:ln>
        </p:spPr>
        <p:txBody>
          <a:bodyPr wrap="none">
            <a:spAutoFit/>
          </a:bodyPr>
          <a:lstStyle/>
          <a:p>
            <a:r>
              <a:rPr lang="fr-BE" i="1" dirty="0">
                <a:solidFill>
                  <a:schemeClr val="bg1">
                    <a:lumMod val="65000"/>
                  </a:schemeClr>
                </a:solidFill>
                <a:latin typeface="Arial Narrow" panose="020B0606020202030204" pitchFamily="34" charset="0"/>
              </a:rPr>
              <a:t>(</a:t>
            </a:r>
            <a:r>
              <a:rPr lang="fr-BE" i="1" dirty="0" err="1">
                <a:solidFill>
                  <a:schemeClr val="bg1">
                    <a:lumMod val="65000"/>
                  </a:schemeClr>
                </a:solidFill>
                <a:latin typeface="Arial Narrow" panose="020B0606020202030204" pitchFamily="34" charset="0"/>
              </a:rPr>
              <a:t>Pyorala</a:t>
            </a:r>
            <a:r>
              <a:rPr lang="fr-BE" i="1" dirty="0">
                <a:solidFill>
                  <a:schemeClr val="bg1">
                    <a:lumMod val="65000"/>
                  </a:schemeClr>
                </a:solidFill>
                <a:latin typeface="Arial Narrow" panose="020B0606020202030204" pitchFamily="34" charset="0"/>
              </a:rPr>
              <a:t> et al. </a:t>
            </a:r>
            <a:r>
              <a:rPr lang="fr-BE" i="1" dirty="0" err="1">
                <a:solidFill>
                  <a:schemeClr val="bg1">
                    <a:lumMod val="65000"/>
                  </a:schemeClr>
                </a:solidFill>
                <a:latin typeface="Arial Narrow" panose="020B0606020202030204" pitchFamily="34" charset="0"/>
              </a:rPr>
              <a:t>Reprod</a:t>
            </a:r>
            <a:r>
              <a:rPr lang="fr-BE" i="1" dirty="0">
                <a:solidFill>
                  <a:schemeClr val="bg1">
                    <a:lumMod val="65000"/>
                  </a:schemeClr>
                </a:solidFill>
                <a:latin typeface="Arial Narrow" panose="020B0606020202030204" pitchFamily="34" charset="0"/>
              </a:rPr>
              <a:t> </a:t>
            </a:r>
            <a:r>
              <a:rPr lang="fr-BE" i="1" dirty="0" err="1">
                <a:solidFill>
                  <a:schemeClr val="bg1">
                    <a:lumMod val="65000"/>
                  </a:schemeClr>
                </a:solidFill>
                <a:latin typeface="Arial Narrow" panose="020B0606020202030204" pitchFamily="34" charset="0"/>
              </a:rPr>
              <a:t>Domest</a:t>
            </a:r>
            <a:r>
              <a:rPr lang="fr-BE" i="1" dirty="0">
                <a:solidFill>
                  <a:schemeClr val="bg1">
                    <a:lumMod val="65000"/>
                  </a:schemeClr>
                </a:solidFill>
                <a:latin typeface="Arial Narrow" panose="020B0606020202030204" pitchFamily="34" charset="0"/>
              </a:rPr>
              <a:t> Animal </a:t>
            </a:r>
            <a:r>
              <a:rPr lang="fr-BE" i="1" dirty="0" smtClean="0">
                <a:solidFill>
                  <a:schemeClr val="bg1">
                    <a:lumMod val="65000"/>
                  </a:schemeClr>
                </a:solidFill>
                <a:latin typeface="Arial Narrow" panose="020B0606020202030204" pitchFamily="34" charset="0"/>
              </a:rPr>
              <a:t>2014 (Suppl3) 49, 16-26)</a:t>
            </a:r>
            <a:endParaRPr lang="fr-BE" i="1" dirty="0">
              <a:solidFill>
                <a:schemeClr val="bg1">
                  <a:lumMod val="65000"/>
                </a:schemeClr>
              </a:solidFill>
              <a:latin typeface="Arial Narrow" panose="020B0606020202030204" pitchFamily="34" charset="0"/>
            </a:endParaRPr>
          </a:p>
        </p:txBody>
      </p:sp>
    </p:spTree>
    <p:extLst>
      <p:ext uri="{BB962C8B-B14F-4D97-AF65-F5344CB8AC3E}">
        <p14:creationId xmlns:p14="http://schemas.microsoft.com/office/powerpoint/2010/main" val="14280547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7848872" cy="706090"/>
          </a:xfrm>
          <a:solidFill>
            <a:schemeClr val="accent2">
              <a:lumMod val="75000"/>
            </a:schemeClr>
          </a:solidFill>
          <a:ln>
            <a:solidFill>
              <a:schemeClr val="tx1"/>
            </a:solidFill>
          </a:ln>
        </p:spPr>
        <p:txBody>
          <a:bodyPr>
            <a:noAutofit/>
          </a:bodyPr>
          <a:lstStyle/>
          <a:p>
            <a:r>
              <a:rPr lang="fr-BE" sz="3200" dirty="0" smtClean="0">
                <a:solidFill>
                  <a:schemeClr val="bg1"/>
                </a:solidFill>
                <a:latin typeface="Arial Narrow" panose="020B0606020202030204" pitchFamily="34" charset="0"/>
              </a:rPr>
              <a:t>The </a:t>
            </a:r>
            <a:r>
              <a:rPr lang="fr-BE" sz="3200" dirty="0" err="1" smtClean="0">
                <a:solidFill>
                  <a:schemeClr val="bg1"/>
                </a:solidFill>
                <a:latin typeface="Arial Narrow" panose="020B0606020202030204" pitchFamily="34" charset="0"/>
              </a:rPr>
              <a:t>uterine</a:t>
            </a:r>
            <a:r>
              <a:rPr lang="fr-BE" sz="3200" dirty="0" smtClean="0">
                <a:solidFill>
                  <a:schemeClr val="bg1"/>
                </a:solidFill>
                <a:latin typeface="Arial Narrow" panose="020B0606020202030204" pitchFamily="34" charset="0"/>
              </a:rPr>
              <a:t> involution </a:t>
            </a:r>
            <a:r>
              <a:rPr lang="fr-BE" sz="3200" dirty="0" err="1" smtClean="0">
                <a:solidFill>
                  <a:schemeClr val="bg1"/>
                </a:solidFill>
                <a:latin typeface="Arial Narrow" panose="020B0606020202030204" pitchFamily="34" charset="0"/>
              </a:rPr>
              <a:t>delay</a:t>
            </a:r>
            <a:r>
              <a:rPr lang="fr-BE" sz="3200" dirty="0" smtClean="0">
                <a:solidFill>
                  <a:schemeClr val="bg1"/>
                </a:solidFill>
                <a:latin typeface="Arial Narrow" panose="020B0606020202030204" pitchFamily="34" charset="0"/>
              </a:rPr>
              <a:t> </a:t>
            </a:r>
            <a:endParaRPr lang="fr-BE" sz="2400" dirty="0">
              <a:solidFill>
                <a:schemeClr val="bg1"/>
              </a:solidFill>
              <a:latin typeface="Arial Narrow" panose="020B0606020202030204" pitchFamily="34" charset="0"/>
            </a:endParaRPr>
          </a:p>
        </p:txBody>
      </p:sp>
      <p:sp>
        <p:nvSpPr>
          <p:cNvPr id="4" name="Espace réservé du contenu 3"/>
          <p:cNvSpPr>
            <a:spLocks noGrp="1"/>
          </p:cNvSpPr>
          <p:nvPr>
            <p:ph sz="half" idx="2"/>
          </p:nvPr>
        </p:nvSpPr>
        <p:spPr>
          <a:xfrm>
            <a:off x="251520" y="1844824"/>
            <a:ext cx="8520080" cy="1728192"/>
          </a:xfrm>
        </p:spPr>
        <p:txBody>
          <a:bodyPr>
            <a:noAutofit/>
          </a:bodyPr>
          <a:lstStyle/>
          <a:p>
            <a:r>
              <a:rPr lang="fr-BE" dirty="0" smtClean="0"/>
              <a:t>No </a:t>
            </a:r>
            <a:r>
              <a:rPr lang="fr-BE" dirty="0" err="1" smtClean="0"/>
              <a:t>specific</a:t>
            </a:r>
            <a:r>
              <a:rPr lang="fr-BE" dirty="0" smtClean="0"/>
              <a:t> </a:t>
            </a:r>
            <a:r>
              <a:rPr lang="fr-BE" dirty="0" err="1" smtClean="0"/>
              <a:t>treatment</a:t>
            </a:r>
            <a:endParaRPr lang="fr-BE" dirty="0" smtClean="0"/>
          </a:p>
          <a:p>
            <a:endParaRPr lang="fr-BE" dirty="0" smtClean="0"/>
          </a:p>
          <a:p>
            <a:r>
              <a:rPr lang="fr-BE" dirty="0" smtClean="0"/>
              <a:t>Control the </a:t>
            </a:r>
            <a:r>
              <a:rPr lang="fr-BE" dirty="0" err="1" smtClean="0"/>
              <a:t>risk</a:t>
            </a:r>
            <a:r>
              <a:rPr lang="fr-BE" dirty="0" smtClean="0"/>
              <a:t> </a:t>
            </a:r>
            <a:r>
              <a:rPr lang="fr-BE" dirty="0" err="1" smtClean="0"/>
              <a:t>factors</a:t>
            </a:r>
            <a:r>
              <a:rPr lang="fr-BE" dirty="0" smtClean="0"/>
              <a:t> (</a:t>
            </a:r>
            <a:r>
              <a:rPr lang="fr-BE" dirty="0" err="1" smtClean="0"/>
              <a:t>uterine</a:t>
            </a:r>
            <a:r>
              <a:rPr lang="fr-BE" dirty="0" smtClean="0"/>
              <a:t> infections)</a:t>
            </a:r>
            <a:endParaRPr lang="en-US" dirty="0" smtClean="0"/>
          </a:p>
        </p:txBody>
      </p:sp>
    </p:spTree>
    <p:extLst>
      <p:ext uri="{BB962C8B-B14F-4D97-AF65-F5344CB8AC3E}">
        <p14:creationId xmlns:p14="http://schemas.microsoft.com/office/powerpoint/2010/main" val="6366929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916832"/>
            <a:ext cx="8064896" cy="1008112"/>
          </a:xfrm>
          <a:solidFill>
            <a:schemeClr val="accent2">
              <a:lumMod val="75000"/>
            </a:schemeClr>
          </a:solidFill>
          <a:ln>
            <a:solidFill>
              <a:schemeClr val="tx1"/>
            </a:solidFill>
          </a:ln>
        </p:spPr>
        <p:txBody>
          <a:bodyPr>
            <a:noAutofit/>
          </a:bodyPr>
          <a:lstStyle/>
          <a:p>
            <a:r>
              <a:rPr lang="fr-BE" sz="4000" dirty="0" smtClean="0">
                <a:solidFill>
                  <a:schemeClr val="bg1"/>
                </a:solidFill>
                <a:latin typeface="Arial Narrow" panose="020B0606020202030204" pitchFamily="34" charset="0"/>
              </a:rPr>
              <a:t>The </a:t>
            </a:r>
            <a:r>
              <a:rPr lang="fr-BE" sz="4000" dirty="0" err="1" smtClean="0">
                <a:solidFill>
                  <a:schemeClr val="bg1"/>
                </a:solidFill>
                <a:latin typeface="Arial Narrow" panose="020B0606020202030204" pitchFamily="34" charset="0"/>
              </a:rPr>
              <a:t>treatments</a:t>
            </a:r>
            <a:r>
              <a:rPr lang="fr-BE" sz="4000" dirty="0" smtClean="0">
                <a:solidFill>
                  <a:schemeClr val="bg1"/>
                </a:solidFill>
                <a:latin typeface="Arial Narrow" panose="020B0606020202030204" pitchFamily="34" charset="0"/>
              </a:rPr>
              <a:t> of postpartum anoestrus</a:t>
            </a:r>
            <a:endParaRPr lang="fr-BE" sz="4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4130975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99"/>
          <p:cNvSpPr txBox="1">
            <a:spLocks noChangeArrowheads="1"/>
          </p:cNvSpPr>
          <p:nvPr/>
        </p:nvSpPr>
        <p:spPr bwMode="auto">
          <a:xfrm>
            <a:off x="250825" y="908050"/>
            <a:ext cx="8353425" cy="771525"/>
          </a:xfrm>
          <a:prstGeom prst="rect">
            <a:avLst/>
          </a:prstGeom>
          <a:solidFill>
            <a:srgbClr val="FFCC99"/>
          </a:solidFill>
          <a:ln w="9525">
            <a:solidFill>
              <a:schemeClr val="tx1"/>
            </a:solidFill>
            <a:miter lim="800000"/>
            <a:headEnd/>
            <a:tailEnd/>
          </a:ln>
        </p:spPr>
        <p:txBody>
          <a:bodyPr>
            <a:spAutoFit/>
          </a:bodyPr>
          <a:lstStyle/>
          <a:p>
            <a:r>
              <a:rPr lang="fr-BE" sz="2000" dirty="0" err="1"/>
              <a:t>Make</a:t>
            </a:r>
            <a:r>
              <a:rPr lang="fr-BE" sz="2000" dirty="0"/>
              <a:t> a good </a:t>
            </a:r>
            <a:r>
              <a:rPr lang="fr-BE" sz="2000" dirty="0" err="1"/>
              <a:t>differential</a:t>
            </a:r>
            <a:r>
              <a:rPr lang="fr-BE" sz="2000" dirty="0"/>
              <a:t> </a:t>
            </a:r>
            <a:r>
              <a:rPr lang="fr-BE" sz="2000" dirty="0" err="1"/>
              <a:t>diagnosis</a:t>
            </a:r>
            <a:r>
              <a:rPr lang="fr-BE" sz="2000" dirty="0"/>
              <a:t> of the </a:t>
            </a:r>
            <a:r>
              <a:rPr lang="fr-BE" sz="2000" dirty="0" err="1"/>
              <a:t>different</a:t>
            </a:r>
            <a:r>
              <a:rPr lang="fr-BE" sz="2000" dirty="0"/>
              <a:t> post-partum </a:t>
            </a:r>
            <a:r>
              <a:rPr lang="fr-BE" sz="2000" dirty="0" err="1"/>
              <a:t>anoestrus</a:t>
            </a:r>
            <a:r>
              <a:rPr lang="fr-BE" sz="2000" dirty="0"/>
              <a:t> </a:t>
            </a:r>
            <a:r>
              <a:rPr lang="fr-BE" sz="2000" dirty="0" err="1"/>
              <a:t>with</a:t>
            </a:r>
            <a:r>
              <a:rPr lang="fr-BE" sz="2000" dirty="0"/>
              <a:t> </a:t>
            </a:r>
            <a:r>
              <a:rPr lang="fr-BE" sz="2000" dirty="0" err="1"/>
              <a:t>anamnese</a:t>
            </a:r>
            <a:r>
              <a:rPr lang="fr-BE" sz="2000" dirty="0"/>
              <a:t>, </a:t>
            </a:r>
            <a:r>
              <a:rPr lang="fr-BE" sz="2000" dirty="0" err="1"/>
              <a:t>manual</a:t>
            </a:r>
            <a:r>
              <a:rPr lang="fr-BE" sz="2000" dirty="0"/>
              <a:t> palpation, </a:t>
            </a:r>
            <a:r>
              <a:rPr lang="fr-BE" sz="2000" dirty="0" err="1"/>
              <a:t>echography</a:t>
            </a:r>
            <a:r>
              <a:rPr lang="fr-BE" sz="2000" dirty="0"/>
              <a:t>, BCS and vaginoscopy</a:t>
            </a:r>
            <a:r>
              <a:rPr lang="fr-BE" sz="2400" dirty="0"/>
              <a:t> </a:t>
            </a:r>
            <a:endParaRPr lang="fr-FR" sz="2400" dirty="0"/>
          </a:p>
        </p:txBody>
      </p:sp>
      <p:sp>
        <p:nvSpPr>
          <p:cNvPr id="151554" name="Text Box 99"/>
          <p:cNvSpPr txBox="1">
            <a:spLocks noChangeArrowheads="1"/>
          </p:cNvSpPr>
          <p:nvPr/>
        </p:nvSpPr>
        <p:spPr bwMode="auto">
          <a:xfrm>
            <a:off x="179388" y="260350"/>
            <a:ext cx="3744912" cy="466725"/>
          </a:xfrm>
          <a:prstGeom prst="rect">
            <a:avLst/>
          </a:prstGeom>
          <a:solidFill>
            <a:srgbClr val="000066"/>
          </a:solidFill>
          <a:ln w="9525">
            <a:solidFill>
              <a:schemeClr val="tx1"/>
            </a:solidFill>
            <a:miter lim="800000"/>
            <a:headEnd/>
            <a:tailEnd/>
          </a:ln>
        </p:spPr>
        <p:txBody>
          <a:bodyPr>
            <a:spAutoFit/>
          </a:bodyPr>
          <a:lstStyle/>
          <a:p>
            <a:r>
              <a:rPr lang="fr-BE" sz="2400" dirty="0">
                <a:solidFill>
                  <a:schemeClr val="bg1"/>
                </a:solidFill>
              </a:rPr>
              <a:t>First recommandation </a:t>
            </a:r>
            <a:endParaRPr lang="fr-FR" sz="2400" dirty="0">
              <a:solidFill>
                <a:schemeClr val="bg1"/>
              </a:solidFill>
            </a:endParaRPr>
          </a:p>
        </p:txBody>
      </p:sp>
      <p:grpSp>
        <p:nvGrpSpPr>
          <p:cNvPr id="214032" name="Group 16"/>
          <p:cNvGrpSpPr>
            <a:grpSpLocks/>
          </p:cNvGrpSpPr>
          <p:nvPr/>
        </p:nvGrpSpPr>
        <p:grpSpPr bwMode="auto">
          <a:xfrm>
            <a:off x="250825" y="1916113"/>
            <a:ext cx="8353425" cy="1360487"/>
            <a:chOff x="158" y="1207"/>
            <a:chExt cx="5262" cy="857"/>
          </a:xfrm>
        </p:grpSpPr>
        <p:sp>
          <p:nvSpPr>
            <p:cNvPr id="151562" name="Text Box 99"/>
            <p:cNvSpPr txBox="1">
              <a:spLocks noChangeArrowheads="1"/>
            </p:cNvSpPr>
            <p:nvPr/>
          </p:nvSpPr>
          <p:spPr bwMode="auto">
            <a:xfrm>
              <a:off x="158" y="1207"/>
              <a:ext cx="2359" cy="294"/>
            </a:xfrm>
            <a:prstGeom prst="rect">
              <a:avLst/>
            </a:prstGeom>
            <a:solidFill>
              <a:srgbClr val="000066"/>
            </a:solidFill>
            <a:ln w="9525">
              <a:solidFill>
                <a:schemeClr val="tx1"/>
              </a:solidFill>
              <a:miter lim="800000"/>
              <a:headEnd/>
              <a:tailEnd/>
            </a:ln>
          </p:spPr>
          <p:txBody>
            <a:bodyPr>
              <a:spAutoFit/>
            </a:bodyPr>
            <a:lstStyle/>
            <a:p>
              <a:r>
                <a:rPr lang="fr-BE" sz="2400">
                  <a:solidFill>
                    <a:schemeClr val="bg1"/>
                  </a:solidFill>
                </a:rPr>
                <a:t>Second recommandation </a:t>
              </a:r>
              <a:endParaRPr lang="fr-FR" sz="2400">
                <a:solidFill>
                  <a:schemeClr val="bg1"/>
                </a:solidFill>
              </a:endParaRPr>
            </a:p>
          </p:txBody>
        </p:sp>
        <p:sp>
          <p:nvSpPr>
            <p:cNvPr id="151563" name="Text Box 99"/>
            <p:cNvSpPr txBox="1">
              <a:spLocks noChangeArrowheads="1"/>
            </p:cNvSpPr>
            <p:nvPr/>
          </p:nvSpPr>
          <p:spPr bwMode="auto">
            <a:xfrm>
              <a:off x="158" y="1616"/>
              <a:ext cx="5262" cy="448"/>
            </a:xfrm>
            <a:prstGeom prst="rect">
              <a:avLst/>
            </a:prstGeom>
            <a:solidFill>
              <a:srgbClr val="FFCC99"/>
            </a:solidFill>
            <a:ln w="9525">
              <a:solidFill>
                <a:schemeClr val="tx1"/>
              </a:solidFill>
              <a:miter lim="800000"/>
              <a:headEnd/>
              <a:tailEnd/>
            </a:ln>
          </p:spPr>
          <p:txBody>
            <a:bodyPr>
              <a:spAutoFit/>
            </a:bodyPr>
            <a:lstStyle/>
            <a:p>
              <a:r>
                <a:rPr lang="fr-BE" sz="2000" dirty="0" err="1"/>
                <a:t>Avoid</a:t>
              </a:r>
              <a:r>
                <a:rPr lang="fr-BE" sz="2000" dirty="0"/>
                <a:t> to </a:t>
              </a:r>
              <a:r>
                <a:rPr lang="fr-BE" sz="2000" dirty="0" err="1"/>
                <a:t>treat</a:t>
              </a:r>
              <a:r>
                <a:rPr lang="fr-BE" sz="2000" dirty="0"/>
                <a:t> </a:t>
              </a:r>
              <a:r>
                <a:rPr lang="fr-BE" sz="2000" dirty="0" err="1"/>
                <a:t>with</a:t>
              </a:r>
              <a:r>
                <a:rPr lang="fr-BE" sz="2000" dirty="0"/>
                <a:t> hormones </a:t>
              </a:r>
              <a:r>
                <a:rPr lang="fr-BE" sz="2000" dirty="0" err="1"/>
                <a:t>any</a:t>
              </a:r>
              <a:r>
                <a:rPr lang="fr-BE" sz="2000" dirty="0"/>
                <a:t> </a:t>
              </a:r>
              <a:r>
                <a:rPr lang="fr-BE" sz="2000" dirty="0" err="1"/>
                <a:t>anoestrus</a:t>
              </a:r>
              <a:r>
                <a:rPr lang="fr-BE" sz="2000" dirty="0"/>
                <a:t> (</a:t>
              </a:r>
              <a:r>
                <a:rPr lang="fr-BE" sz="2000" dirty="0" err="1"/>
                <a:t>except</a:t>
              </a:r>
              <a:r>
                <a:rPr lang="fr-BE" sz="2000" dirty="0"/>
                <a:t> pyometra) </a:t>
              </a:r>
              <a:r>
                <a:rPr lang="fr-BE" sz="2000" dirty="0" err="1"/>
                <a:t>during</a:t>
              </a:r>
              <a:r>
                <a:rPr lang="fr-BE" sz="2000" dirty="0"/>
                <a:t> the first 50 to 60 </a:t>
              </a:r>
              <a:r>
                <a:rPr lang="fr-BE" sz="2000" dirty="0" err="1"/>
                <a:t>days</a:t>
              </a:r>
              <a:r>
                <a:rPr lang="fr-BE" sz="2000" dirty="0"/>
                <a:t> post-partum. </a:t>
              </a:r>
            </a:p>
          </p:txBody>
        </p:sp>
      </p:grpSp>
      <p:grpSp>
        <p:nvGrpSpPr>
          <p:cNvPr id="214033" name="Group 17"/>
          <p:cNvGrpSpPr>
            <a:grpSpLocks/>
          </p:cNvGrpSpPr>
          <p:nvPr/>
        </p:nvGrpSpPr>
        <p:grpSpPr bwMode="auto">
          <a:xfrm>
            <a:off x="250825" y="3500438"/>
            <a:ext cx="8353425" cy="1127125"/>
            <a:chOff x="158" y="2205"/>
            <a:chExt cx="5262" cy="710"/>
          </a:xfrm>
        </p:grpSpPr>
        <p:sp>
          <p:nvSpPr>
            <p:cNvPr id="151560" name="Text Box 99"/>
            <p:cNvSpPr txBox="1">
              <a:spLocks noChangeArrowheads="1"/>
            </p:cNvSpPr>
            <p:nvPr/>
          </p:nvSpPr>
          <p:spPr bwMode="auto">
            <a:xfrm>
              <a:off x="158" y="2205"/>
              <a:ext cx="2359" cy="294"/>
            </a:xfrm>
            <a:prstGeom prst="rect">
              <a:avLst/>
            </a:prstGeom>
            <a:solidFill>
              <a:srgbClr val="000066"/>
            </a:solidFill>
            <a:ln w="9525">
              <a:solidFill>
                <a:schemeClr val="tx1"/>
              </a:solidFill>
              <a:miter lim="800000"/>
              <a:headEnd/>
              <a:tailEnd/>
            </a:ln>
          </p:spPr>
          <p:txBody>
            <a:bodyPr>
              <a:spAutoFit/>
            </a:bodyPr>
            <a:lstStyle/>
            <a:p>
              <a:r>
                <a:rPr lang="fr-BE" sz="2400">
                  <a:solidFill>
                    <a:schemeClr val="bg1"/>
                  </a:solidFill>
                </a:rPr>
                <a:t>Third recommandation </a:t>
              </a:r>
              <a:endParaRPr lang="fr-FR" sz="2400">
                <a:solidFill>
                  <a:schemeClr val="bg1"/>
                </a:solidFill>
              </a:endParaRPr>
            </a:p>
          </p:txBody>
        </p:sp>
        <p:sp>
          <p:nvSpPr>
            <p:cNvPr id="151561" name="Text Box 99"/>
            <p:cNvSpPr txBox="1">
              <a:spLocks noChangeArrowheads="1"/>
            </p:cNvSpPr>
            <p:nvPr/>
          </p:nvSpPr>
          <p:spPr bwMode="auto">
            <a:xfrm>
              <a:off x="158" y="2659"/>
              <a:ext cx="5262" cy="256"/>
            </a:xfrm>
            <a:prstGeom prst="rect">
              <a:avLst/>
            </a:prstGeom>
            <a:solidFill>
              <a:srgbClr val="FFCC99"/>
            </a:solidFill>
            <a:ln w="9525">
              <a:solidFill>
                <a:schemeClr val="tx1"/>
              </a:solidFill>
              <a:miter lim="800000"/>
              <a:headEnd/>
              <a:tailEnd/>
            </a:ln>
          </p:spPr>
          <p:txBody>
            <a:bodyPr>
              <a:spAutoFit/>
            </a:bodyPr>
            <a:lstStyle/>
            <a:p>
              <a:r>
                <a:rPr lang="fr-BE" sz="2000" dirty="0" err="1"/>
                <a:t>Detect</a:t>
              </a:r>
              <a:r>
                <a:rPr lang="fr-BE" sz="2000" dirty="0"/>
                <a:t> and </a:t>
              </a:r>
              <a:r>
                <a:rPr lang="fr-BE" sz="2000" dirty="0" err="1"/>
                <a:t>treat</a:t>
              </a:r>
              <a:r>
                <a:rPr lang="fr-BE" sz="2000" dirty="0"/>
                <a:t> as </a:t>
              </a:r>
              <a:r>
                <a:rPr lang="fr-BE" sz="2000" dirty="0" err="1"/>
                <a:t>soon</a:t>
              </a:r>
              <a:r>
                <a:rPr lang="fr-BE" sz="2000" dirty="0"/>
                <a:t> as possible </a:t>
              </a:r>
              <a:r>
                <a:rPr lang="fr-BE" sz="2000" dirty="0" err="1"/>
                <a:t>uterine</a:t>
              </a:r>
              <a:r>
                <a:rPr lang="fr-BE" sz="2000" dirty="0"/>
                <a:t> infections (</a:t>
              </a:r>
              <a:r>
                <a:rPr lang="fr-BE" sz="2000" dirty="0" err="1"/>
                <a:t>including</a:t>
              </a:r>
              <a:r>
                <a:rPr lang="fr-BE" sz="2000" dirty="0"/>
                <a:t> pyometra).</a:t>
              </a:r>
            </a:p>
          </p:txBody>
        </p:sp>
      </p:grpSp>
      <p:grpSp>
        <p:nvGrpSpPr>
          <p:cNvPr id="214034" name="Group 18"/>
          <p:cNvGrpSpPr>
            <a:grpSpLocks/>
          </p:cNvGrpSpPr>
          <p:nvPr/>
        </p:nvGrpSpPr>
        <p:grpSpPr bwMode="auto">
          <a:xfrm>
            <a:off x="179388" y="4941888"/>
            <a:ext cx="8353425" cy="1125537"/>
            <a:chOff x="113" y="3113"/>
            <a:chExt cx="5262" cy="709"/>
          </a:xfrm>
        </p:grpSpPr>
        <p:sp>
          <p:nvSpPr>
            <p:cNvPr id="151558" name="Text Box 99"/>
            <p:cNvSpPr txBox="1">
              <a:spLocks noChangeArrowheads="1"/>
            </p:cNvSpPr>
            <p:nvPr/>
          </p:nvSpPr>
          <p:spPr bwMode="auto">
            <a:xfrm>
              <a:off x="158" y="3113"/>
              <a:ext cx="2359" cy="294"/>
            </a:xfrm>
            <a:prstGeom prst="rect">
              <a:avLst/>
            </a:prstGeom>
            <a:solidFill>
              <a:srgbClr val="000066"/>
            </a:solidFill>
            <a:ln w="9525">
              <a:solidFill>
                <a:schemeClr val="tx1"/>
              </a:solidFill>
              <a:miter lim="800000"/>
              <a:headEnd/>
              <a:tailEnd/>
            </a:ln>
          </p:spPr>
          <p:txBody>
            <a:bodyPr>
              <a:spAutoFit/>
            </a:bodyPr>
            <a:lstStyle/>
            <a:p>
              <a:r>
                <a:rPr lang="fr-BE" sz="2400">
                  <a:solidFill>
                    <a:schemeClr val="bg1"/>
                  </a:solidFill>
                </a:rPr>
                <a:t>Fourth recommandation </a:t>
              </a:r>
              <a:endParaRPr lang="fr-FR" sz="2400">
                <a:solidFill>
                  <a:schemeClr val="bg1"/>
                </a:solidFill>
              </a:endParaRPr>
            </a:p>
          </p:txBody>
        </p:sp>
        <p:sp>
          <p:nvSpPr>
            <p:cNvPr id="151559" name="Text Box 99"/>
            <p:cNvSpPr txBox="1">
              <a:spLocks noChangeArrowheads="1"/>
            </p:cNvSpPr>
            <p:nvPr/>
          </p:nvSpPr>
          <p:spPr bwMode="auto">
            <a:xfrm>
              <a:off x="113" y="3566"/>
              <a:ext cx="5262" cy="256"/>
            </a:xfrm>
            <a:prstGeom prst="rect">
              <a:avLst/>
            </a:prstGeom>
            <a:solidFill>
              <a:srgbClr val="FFCC99"/>
            </a:solidFill>
            <a:ln w="9525">
              <a:solidFill>
                <a:schemeClr val="tx1"/>
              </a:solidFill>
              <a:miter lim="800000"/>
              <a:headEnd/>
              <a:tailEnd/>
            </a:ln>
          </p:spPr>
          <p:txBody>
            <a:bodyPr>
              <a:spAutoFit/>
            </a:bodyPr>
            <a:lstStyle/>
            <a:p>
              <a:r>
                <a:rPr lang="fr-BE" sz="2000" dirty="0" err="1"/>
                <a:t>Avoid</a:t>
              </a:r>
              <a:r>
                <a:rPr lang="fr-BE" sz="2000" dirty="0"/>
                <a:t> to </a:t>
              </a:r>
              <a:r>
                <a:rPr lang="fr-BE" sz="2000" dirty="0" err="1"/>
                <a:t>treat</a:t>
              </a:r>
              <a:r>
                <a:rPr lang="fr-BE" sz="2000" dirty="0"/>
                <a:t> </a:t>
              </a:r>
              <a:r>
                <a:rPr lang="fr-BE" sz="2000" dirty="0" err="1"/>
                <a:t>with</a:t>
              </a:r>
              <a:r>
                <a:rPr lang="fr-BE" sz="2000" dirty="0"/>
                <a:t> hormones, </a:t>
              </a:r>
              <a:r>
                <a:rPr lang="fr-BE" sz="2000" dirty="0" err="1"/>
                <a:t>cows</a:t>
              </a:r>
              <a:r>
                <a:rPr lang="fr-BE" sz="2000" dirty="0"/>
                <a:t> </a:t>
              </a:r>
              <a:r>
                <a:rPr lang="fr-BE" sz="2000" dirty="0" err="1"/>
                <a:t>with</a:t>
              </a:r>
              <a:r>
                <a:rPr lang="fr-BE" sz="2000" dirty="0"/>
                <a:t> a BCS </a:t>
              </a:r>
              <a:r>
                <a:rPr lang="fr-BE" sz="2000" dirty="0" err="1"/>
                <a:t>lower</a:t>
              </a:r>
              <a:r>
                <a:rPr lang="fr-BE" sz="2000" dirty="0"/>
                <a:t> </a:t>
              </a:r>
              <a:r>
                <a:rPr lang="fr-BE" sz="2000" dirty="0" err="1"/>
                <a:t>than</a:t>
              </a:r>
              <a:r>
                <a:rPr lang="fr-BE" sz="2000" dirty="0"/>
                <a:t> 2.5</a:t>
              </a:r>
              <a:endParaRPr lang="fr-FR" sz="2000" dirty="0"/>
            </a:p>
          </p:txBody>
        </p:sp>
      </p:grpSp>
    </p:spTree>
    <p:extLst>
      <p:ext uri="{BB962C8B-B14F-4D97-AF65-F5344CB8AC3E}">
        <p14:creationId xmlns:p14="http://schemas.microsoft.com/office/powerpoint/2010/main" val="145121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0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40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99"/>
          <p:cNvSpPr txBox="1">
            <a:spLocks noChangeArrowheads="1"/>
          </p:cNvSpPr>
          <p:nvPr/>
        </p:nvSpPr>
        <p:spPr bwMode="auto">
          <a:xfrm>
            <a:off x="179512" y="476250"/>
            <a:ext cx="5256263" cy="769441"/>
          </a:xfrm>
          <a:prstGeom prst="rect">
            <a:avLst/>
          </a:prstGeom>
          <a:solidFill>
            <a:schemeClr val="tx2"/>
          </a:solidFill>
          <a:ln w="9525">
            <a:solidFill>
              <a:schemeClr val="bg2"/>
            </a:solidFill>
            <a:miter lim="800000"/>
            <a:headEnd/>
            <a:tailEnd/>
          </a:ln>
        </p:spPr>
        <p:txBody>
          <a:bodyPr wrap="square">
            <a:spAutoFit/>
          </a:bodyPr>
          <a:lstStyle/>
          <a:p>
            <a:r>
              <a:rPr lang="fr-BE" sz="2200" dirty="0">
                <a:solidFill>
                  <a:schemeClr val="bg1"/>
                </a:solidFill>
              </a:rPr>
              <a:t>Anoestrus type I (« inactive </a:t>
            </a:r>
            <a:r>
              <a:rPr lang="fr-BE" sz="2200" dirty="0" err="1">
                <a:solidFill>
                  <a:schemeClr val="bg1"/>
                </a:solidFill>
              </a:rPr>
              <a:t>ovaries</a:t>
            </a:r>
            <a:r>
              <a:rPr lang="fr-BE" sz="2200" dirty="0">
                <a:solidFill>
                  <a:schemeClr val="bg1"/>
                </a:solidFill>
              </a:rPr>
              <a:t> ») </a:t>
            </a:r>
          </a:p>
          <a:p>
            <a:r>
              <a:rPr lang="fr-BE" sz="2200" dirty="0" err="1">
                <a:solidFill>
                  <a:schemeClr val="bg1"/>
                </a:solidFill>
              </a:rPr>
              <a:t>pathological</a:t>
            </a:r>
            <a:r>
              <a:rPr lang="fr-BE" sz="2200" dirty="0">
                <a:solidFill>
                  <a:schemeClr val="bg1"/>
                </a:solidFill>
              </a:rPr>
              <a:t> </a:t>
            </a:r>
            <a:r>
              <a:rPr lang="fr-BE" sz="2200" dirty="0" err="1">
                <a:solidFill>
                  <a:schemeClr val="bg1"/>
                </a:solidFill>
              </a:rPr>
              <a:t>functionnal</a:t>
            </a:r>
            <a:r>
              <a:rPr lang="fr-BE" sz="2200" dirty="0">
                <a:solidFill>
                  <a:schemeClr val="bg1"/>
                </a:solidFill>
              </a:rPr>
              <a:t> anoestrus grade 1</a:t>
            </a:r>
            <a:endParaRPr lang="fr-FR" sz="2200" dirty="0">
              <a:solidFill>
                <a:schemeClr val="bg1"/>
              </a:solidFill>
            </a:endParaRPr>
          </a:p>
        </p:txBody>
      </p:sp>
      <p:sp>
        <p:nvSpPr>
          <p:cNvPr id="215044" name="Text Box 99"/>
          <p:cNvSpPr txBox="1">
            <a:spLocks noChangeArrowheads="1"/>
          </p:cNvSpPr>
          <p:nvPr/>
        </p:nvSpPr>
        <p:spPr bwMode="auto">
          <a:xfrm>
            <a:off x="179512" y="1687334"/>
            <a:ext cx="6215732" cy="769441"/>
          </a:xfrm>
          <a:prstGeom prst="rect">
            <a:avLst/>
          </a:prstGeom>
          <a:solidFill>
            <a:schemeClr val="tx2"/>
          </a:solidFill>
          <a:ln w="9525">
            <a:solidFill>
              <a:schemeClr val="bg2"/>
            </a:solidFill>
            <a:miter lim="800000"/>
            <a:headEnd/>
            <a:tailEnd/>
          </a:ln>
        </p:spPr>
        <p:txBody>
          <a:bodyPr wrap="square">
            <a:spAutoFit/>
          </a:bodyPr>
          <a:lstStyle/>
          <a:p>
            <a:r>
              <a:rPr lang="fr-BE" sz="2200" dirty="0">
                <a:solidFill>
                  <a:schemeClr val="bg1"/>
                </a:solidFill>
              </a:rPr>
              <a:t>Anoestrus type II : </a:t>
            </a:r>
            <a:r>
              <a:rPr lang="fr-BE" sz="2200" dirty="0" err="1">
                <a:solidFill>
                  <a:schemeClr val="bg1"/>
                </a:solidFill>
              </a:rPr>
              <a:t>follicular</a:t>
            </a:r>
            <a:r>
              <a:rPr lang="fr-BE" sz="2200" dirty="0">
                <a:solidFill>
                  <a:schemeClr val="bg1"/>
                </a:solidFill>
              </a:rPr>
              <a:t> </a:t>
            </a:r>
            <a:r>
              <a:rPr lang="fr-BE" sz="2200" dirty="0" err="1">
                <a:solidFill>
                  <a:schemeClr val="bg1"/>
                </a:solidFill>
              </a:rPr>
              <a:t>growth</a:t>
            </a:r>
            <a:r>
              <a:rPr lang="fr-BE" sz="2200" dirty="0">
                <a:solidFill>
                  <a:schemeClr val="bg1"/>
                </a:solidFill>
              </a:rPr>
              <a:t> but no ovulation </a:t>
            </a:r>
            <a:r>
              <a:rPr lang="fr-BE" sz="2200" dirty="0" smtClean="0">
                <a:solidFill>
                  <a:schemeClr val="bg1"/>
                </a:solidFill>
              </a:rPr>
              <a:t>(</a:t>
            </a:r>
            <a:r>
              <a:rPr lang="fr-BE" sz="2200" dirty="0" err="1">
                <a:solidFill>
                  <a:schemeClr val="bg1"/>
                </a:solidFill>
              </a:rPr>
              <a:t>pathological</a:t>
            </a:r>
            <a:r>
              <a:rPr lang="fr-BE" sz="2200" dirty="0">
                <a:solidFill>
                  <a:schemeClr val="bg1"/>
                </a:solidFill>
              </a:rPr>
              <a:t> </a:t>
            </a:r>
            <a:r>
              <a:rPr lang="fr-BE" sz="2200" dirty="0" err="1" smtClean="0">
                <a:solidFill>
                  <a:schemeClr val="bg1"/>
                </a:solidFill>
              </a:rPr>
              <a:t>functional</a:t>
            </a:r>
            <a:r>
              <a:rPr lang="fr-BE" sz="2200" dirty="0" smtClean="0">
                <a:solidFill>
                  <a:schemeClr val="bg1"/>
                </a:solidFill>
              </a:rPr>
              <a:t> </a:t>
            </a:r>
            <a:r>
              <a:rPr lang="fr-BE" sz="2200" dirty="0">
                <a:solidFill>
                  <a:schemeClr val="bg1"/>
                </a:solidFill>
              </a:rPr>
              <a:t>anoestrus grade </a:t>
            </a:r>
            <a:r>
              <a:rPr lang="fr-BE" sz="2200" dirty="0" smtClean="0">
                <a:solidFill>
                  <a:schemeClr val="bg1"/>
                </a:solidFill>
              </a:rPr>
              <a:t>2)</a:t>
            </a:r>
            <a:endParaRPr lang="fr-FR" sz="2200" dirty="0">
              <a:solidFill>
                <a:schemeClr val="bg1"/>
              </a:solidFill>
            </a:endParaRPr>
          </a:p>
        </p:txBody>
      </p:sp>
      <p:sp>
        <p:nvSpPr>
          <p:cNvPr id="215045" name="Text Box 99"/>
          <p:cNvSpPr txBox="1">
            <a:spLocks noChangeArrowheads="1"/>
          </p:cNvSpPr>
          <p:nvPr/>
        </p:nvSpPr>
        <p:spPr bwMode="auto">
          <a:xfrm>
            <a:off x="179512" y="2898418"/>
            <a:ext cx="4824536" cy="430887"/>
          </a:xfrm>
          <a:prstGeom prst="rect">
            <a:avLst/>
          </a:prstGeom>
          <a:solidFill>
            <a:schemeClr val="tx2"/>
          </a:solidFill>
          <a:ln w="9525">
            <a:solidFill>
              <a:schemeClr val="tx1"/>
            </a:solidFill>
            <a:miter lim="800000"/>
            <a:headEnd/>
            <a:tailEnd/>
          </a:ln>
        </p:spPr>
        <p:txBody>
          <a:bodyPr wrap="square">
            <a:spAutoFit/>
          </a:bodyPr>
          <a:lstStyle/>
          <a:p>
            <a:r>
              <a:rPr lang="fr-BE" sz="2200">
                <a:solidFill>
                  <a:schemeClr val="bg1"/>
                </a:solidFill>
              </a:rPr>
              <a:t>Anoestrus type III (« Cystic anoestrus»)</a:t>
            </a:r>
            <a:endParaRPr lang="fr-FR" sz="2200">
              <a:solidFill>
                <a:schemeClr val="bg1"/>
              </a:solidFill>
            </a:endParaRPr>
          </a:p>
        </p:txBody>
      </p:sp>
      <p:sp>
        <p:nvSpPr>
          <p:cNvPr id="215046" name="Text Box 99"/>
          <p:cNvSpPr txBox="1">
            <a:spLocks noChangeArrowheads="1"/>
          </p:cNvSpPr>
          <p:nvPr/>
        </p:nvSpPr>
        <p:spPr bwMode="auto">
          <a:xfrm>
            <a:off x="179512" y="4109502"/>
            <a:ext cx="4265466" cy="430887"/>
          </a:xfrm>
          <a:prstGeom prst="rect">
            <a:avLst/>
          </a:prstGeom>
          <a:solidFill>
            <a:schemeClr val="tx2"/>
          </a:solidFill>
          <a:ln w="9525">
            <a:solidFill>
              <a:schemeClr val="tx1"/>
            </a:solidFill>
            <a:miter lim="800000"/>
            <a:headEnd/>
            <a:tailEnd/>
          </a:ln>
        </p:spPr>
        <p:txBody>
          <a:bodyPr wrap="square">
            <a:spAutoFit/>
          </a:bodyPr>
          <a:lstStyle/>
          <a:p>
            <a:r>
              <a:rPr lang="fr-BE" sz="2200">
                <a:solidFill>
                  <a:schemeClr val="bg1"/>
                </a:solidFill>
              </a:rPr>
              <a:t>Anoestrus type IV :  (pyometra)</a:t>
            </a:r>
            <a:endParaRPr lang="fr-FR" sz="2200">
              <a:solidFill>
                <a:schemeClr val="bg1"/>
              </a:solidFill>
            </a:endParaRPr>
          </a:p>
        </p:txBody>
      </p:sp>
      <p:grpSp>
        <p:nvGrpSpPr>
          <p:cNvPr id="215060" name="Group 20"/>
          <p:cNvGrpSpPr>
            <a:grpSpLocks/>
          </p:cNvGrpSpPr>
          <p:nvPr/>
        </p:nvGrpSpPr>
        <p:grpSpPr bwMode="auto">
          <a:xfrm>
            <a:off x="5435169" y="476249"/>
            <a:ext cx="3529320" cy="1015663"/>
            <a:chOff x="3326" y="300"/>
            <a:chExt cx="2185" cy="448"/>
          </a:xfrm>
        </p:grpSpPr>
        <p:sp>
          <p:nvSpPr>
            <p:cNvPr id="152597" name="Text Box 99"/>
            <p:cNvSpPr txBox="1">
              <a:spLocks noChangeArrowheads="1"/>
            </p:cNvSpPr>
            <p:nvPr/>
          </p:nvSpPr>
          <p:spPr bwMode="auto">
            <a:xfrm>
              <a:off x="3878" y="300"/>
              <a:ext cx="1633" cy="448"/>
            </a:xfrm>
            <a:prstGeom prst="rect">
              <a:avLst/>
            </a:prstGeom>
            <a:solidFill>
              <a:srgbClr val="FFCC99"/>
            </a:solidFill>
            <a:ln w="9525">
              <a:solidFill>
                <a:schemeClr val="tx1"/>
              </a:solidFill>
              <a:miter lim="800000"/>
              <a:headEnd/>
              <a:tailEnd/>
            </a:ln>
          </p:spPr>
          <p:txBody>
            <a:bodyPr>
              <a:spAutoFit/>
            </a:bodyPr>
            <a:lstStyle/>
            <a:p>
              <a:r>
                <a:rPr lang="fr-BE" sz="2000" dirty="0">
                  <a:solidFill>
                    <a:schemeClr val="tx1"/>
                  </a:solidFill>
                </a:rPr>
                <a:t>No hormonal </a:t>
              </a:r>
              <a:r>
                <a:rPr lang="fr-BE" sz="2000" dirty="0" err="1">
                  <a:solidFill>
                    <a:schemeClr val="tx1"/>
                  </a:solidFill>
                </a:rPr>
                <a:t>treatment</a:t>
              </a:r>
              <a:r>
                <a:rPr lang="fr-BE" sz="2000" dirty="0">
                  <a:solidFill>
                    <a:schemeClr val="tx1"/>
                  </a:solidFill>
                </a:rPr>
                <a:t> : </a:t>
              </a:r>
            </a:p>
            <a:p>
              <a:r>
                <a:rPr lang="fr-BE" sz="2000" dirty="0" err="1">
                  <a:solidFill>
                    <a:schemeClr val="tx1"/>
                  </a:solidFill>
                </a:rPr>
                <a:t>increase</a:t>
              </a:r>
              <a:r>
                <a:rPr lang="fr-BE" sz="2000" dirty="0">
                  <a:solidFill>
                    <a:schemeClr val="tx1"/>
                  </a:solidFill>
                </a:rPr>
                <a:t> the BCS</a:t>
              </a:r>
              <a:endParaRPr lang="fr-FR" sz="2000" dirty="0">
                <a:solidFill>
                  <a:schemeClr val="tx1"/>
                </a:solidFill>
              </a:endParaRPr>
            </a:p>
          </p:txBody>
        </p:sp>
        <p:sp>
          <p:nvSpPr>
            <p:cNvPr id="152598" name="Line 60"/>
            <p:cNvSpPr>
              <a:spLocks noChangeShapeType="1"/>
            </p:cNvSpPr>
            <p:nvPr/>
          </p:nvSpPr>
          <p:spPr bwMode="auto">
            <a:xfrm>
              <a:off x="3326" y="491"/>
              <a:ext cx="552" cy="3"/>
            </a:xfrm>
            <a:prstGeom prst="line">
              <a:avLst/>
            </a:prstGeom>
            <a:noFill/>
            <a:ln w="28575">
              <a:solidFill>
                <a:schemeClr val="tx1"/>
              </a:solidFill>
              <a:round/>
              <a:headEnd/>
              <a:tailEnd type="triangle" w="med" len="med"/>
            </a:ln>
          </p:spPr>
          <p:txBody>
            <a:bodyPr/>
            <a:lstStyle/>
            <a:p>
              <a:endParaRPr lang="fr-FR"/>
            </a:p>
          </p:txBody>
        </p:sp>
      </p:grpSp>
      <p:grpSp>
        <p:nvGrpSpPr>
          <p:cNvPr id="215061" name="Group 21"/>
          <p:cNvGrpSpPr>
            <a:grpSpLocks/>
          </p:cNvGrpSpPr>
          <p:nvPr/>
        </p:nvGrpSpPr>
        <p:grpSpPr bwMode="auto">
          <a:xfrm>
            <a:off x="6381625" y="1781696"/>
            <a:ext cx="2582863" cy="711200"/>
            <a:chOff x="3816" y="1207"/>
            <a:chExt cx="1627" cy="448"/>
          </a:xfrm>
        </p:grpSpPr>
        <p:sp>
          <p:nvSpPr>
            <p:cNvPr id="152595" name="Text Box 99"/>
            <p:cNvSpPr txBox="1">
              <a:spLocks noChangeArrowheads="1"/>
            </p:cNvSpPr>
            <p:nvPr/>
          </p:nvSpPr>
          <p:spPr bwMode="auto">
            <a:xfrm>
              <a:off x="4241" y="1207"/>
              <a:ext cx="1202" cy="448"/>
            </a:xfrm>
            <a:prstGeom prst="rect">
              <a:avLst/>
            </a:prstGeom>
            <a:solidFill>
              <a:srgbClr val="FFCC99"/>
            </a:solidFill>
            <a:ln w="9525">
              <a:solidFill>
                <a:schemeClr val="tx1"/>
              </a:solidFill>
              <a:miter lim="800000"/>
              <a:headEnd/>
              <a:tailEnd/>
            </a:ln>
          </p:spPr>
          <p:txBody>
            <a:bodyPr>
              <a:spAutoFit/>
            </a:bodyPr>
            <a:lstStyle/>
            <a:p>
              <a:r>
                <a:rPr lang="fr-BE" sz="2000" dirty="0" err="1">
                  <a:solidFill>
                    <a:schemeClr val="tx1"/>
                  </a:solidFill>
                </a:rPr>
                <a:t>Progestagens</a:t>
              </a:r>
              <a:r>
                <a:rPr lang="fr-BE" sz="2000" dirty="0">
                  <a:solidFill>
                    <a:schemeClr val="tx1"/>
                  </a:solidFill>
                </a:rPr>
                <a:t> </a:t>
              </a:r>
            </a:p>
            <a:p>
              <a:r>
                <a:rPr lang="fr-BE" sz="2000" dirty="0" err="1">
                  <a:solidFill>
                    <a:schemeClr val="tx1"/>
                  </a:solidFill>
                </a:rPr>
                <a:t>with</a:t>
              </a:r>
              <a:r>
                <a:rPr lang="fr-BE" sz="2000" dirty="0">
                  <a:solidFill>
                    <a:schemeClr val="tx1"/>
                  </a:solidFill>
                </a:rPr>
                <a:t> GnRH, eCG</a:t>
              </a:r>
              <a:endParaRPr lang="fr-FR" sz="2000" dirty="0">
                <a:solidFill>
                  <a:schemeClr val="tx1"/>
                </a:solidFill>
              </a:endParaRPr>
            </a:p>
          </p:txBody>
        </p:sp>
        <p:sp>
          <p:nvSpPr>
            <p:cNvPr id="152596" name="Line 60"/>
            <p:cNvSpPr>
              <a:spLocks noChangeShapeType="1"/>
            </p:cNvSpPr>
            <p:nvPr/>
          </p:nvSpPr>
          <p:spPr bwMode="auto">
            <a:xfrm flipV="1">
              <a:off x="3816" y="1434"/>
              <a:ext cx="425" cy="0"/>
            </a:xfrm>
            <a:prstGeom prst="line">
              <a:avLst/>
            </a:prstGeom>
            <a:noFill/>
            <a:ln w="28575">
              <a:solidFill>
                <a:schemeClr val="tx1"/>
              </a:solidFill>
              <a:round/>
              <a:headEnd/>
              <a:tailEnd type="triangle" w="med" len="med"/>
            </a:ln>
          </p:spPr>
          <p:txBody>
            <a:bodyPr/>
            <a:lstStyle/>
            <a:p>
              <a:endParaRPr lang="fr-FR"/>
            </a:p>
          </p:txBody>
        </p:sp>
      </p:grpSp>
      <p:grpSp>
        <p:nvGrpSpPr>
          <p:cNvPr id="215062" name="Group 22"/>
          <p:cNvGrpSpPr>
            <a:grpSpLocks/>
          </p:cNvGrpSpPr>
          <p:nvPr/>
        </p:nvGrpSpPr>
        <p:grpSpPr bwMode="auto">
          <a:xfrm>
            <a:off x="5004048" y="2924944"/>
            <a:ext cx="3960441" cy="406400"/>
            <a:chOff x="2856" y="2160"/>
            <a:chExt cx="2655" cy="256"/>
          </a:xfrm>
        </p:grpSpPr>
        <p:sp>
          <p:nvSpPr>
            <p:cNvPr id="152593" name="Text Box 99"/>
            <p:cNvSpPr txBox="1">
              <a:spLocks noChangeArrowheads="1"/>
            </p:cNvSpPr>
            <p:nvPr/>
          </p:nvSpPr>
          <p:spPr bwMode="auto">
            <a:xfrm>
              <a:off x="3243" y="2160"/>
              <a:ext cx="2268" cy="256"/>
            </a:xfrm>
            <a:prstGeom prst="rect">
              <a:avLst/>
            </a:prstGeom>
            <a:solidFill>
              <a:srgbClr val="FFCC99"/>
            </a:solidFill>
            <a:ln w="9525">
              <a:solidFill>
                <a:schemeClr val="tx1"/>
              </a:solidFill>
              <a:miter lim="800000"/>
              <a:headEnd/>
              <a:tailEnd/>
            </a:ln>
          </p:spPr>
          <p:txBody>
            <a:bodyPr>
              <a:spAutoFit/>
            </a:bodyPr>
            <a:lstStyle/>
            <a:p>
              <a:r>
                <a:rPr lang="fr-BE" sz="2000" dirty="0">
                  <a:solidFill>
                    <a:schemeClr val="tx1"/>
                  </a:solidFill>
                </a:rPr>
                <a:t>PGF, GnRH, </a:t>
              </a:r>
              <a:r>
                <a:rPr lang="fr-BE" sz="2000" dirty="0" err="1">
                  <a:solidFill>
                    <a:schemeClr val="tx1"/>
                  </a:solidFill>
                </a:rPr>
                <a:t>hCG</a:t>
              </a:r>
              <a:r>
                <a:rPr lang="fr-BE" sz="2000" dirty="0">
                  <a:solidFill>
                    <a:schemeClr val="tx1"/>
                  </a:solidFill>
                </a:rPr>
                <a:t>, </a:t>
              </a:r>
              <a:r>
                <a:rPr lang="fr-BE" sz="2000" dirty="0" err="1">
                  <a:solidFill>
                    <a:schemeClr val="tx1"/>
                  </a:solidFill>
                </a:rPr>
                <a:t>Progestagens</a:t>
              </a:r>
              <a:endParaRPr lang="fr-FR" sz="2000" dirty="0">
                <a:solidFill>
                  <a:schemeClr val="tx1"/>
                </a:solidFill>
              </a:endParaRPr>
            </a:p>
          </p:txBody>
        </p:sp>
        <p:sp>
          <p:nvSpPr>
            <p:cNvPr id="152594" name="Line 60"/>
            <p:cNvSpPr>
              <a:spLocks noChangeShapeType="1"/>
            </p:cNvSpPr>
            <p:nvPr/>
          </p:nvSpPr>
          <p:spPr bwMode="auto">
            <a:xfrm>
              <a:off x="2856" y="2296"/>
              <a:ext cx="387" cy="0"/>
            </a:xfrm>
            <a:prstGeom prst="line">
              <a:avLst/>
            </a:prstGeom>
            <a:noFill/>
            <a:ln w="28575">
              <a:solidFill>
                <a:schemeClr val="tx1"/>
              </a:solidFill>
              <a:round/>
              <a:headEnd/>
              <a:tailEnd type="triangle" w="med" len="med"/>
            </a:ln>
          </p:spPr>
          <p:txBody>
            <a:bodyPr/>
            <a:lstStyle/>
            <a:p>
              <a:endParaRPr lang="fr-FR"/>
            </a:p>
          </p:txBody>
        </p:sp>
      </p:grpSp>
      <p:grpSp>
        <p:nvGrpSpPr>
          <p:cNvPr id="215063" name="Group 23"/>
          <p:cNvGrpSpPr>
            <a:grpSpLocks/>
          </p:cNvGrpSpPr>
          <p:nvPr/>
        </p:nvGrpSpPr>
        <p:grpSpPr bwMode="auto">
          <a:xfrm>
            <a:off x="4444876" y="4102720"/>
            <a:ext cx="4519613" cy="406400"/>
            <a:chOff x="2619" y="2886"/>
            <a:chExt cx="2847" cy="256"/>
          </a:xfrm>
        </p:grpSpPr>
        <p:sp>
          <p:nvSpPr>
            <p:cNvPr id="152591" name="Text Box 99"/>
            <p:cNvSpPr txBox="1">
              <a:spLocks noChangeArrowheads="1"/>
            </p:cNvSpPr>
            <p:nvPr/>
          </p:nvSpPr>
          <p:spPr bwMode="auto">
            <a:xfrm>
              <a:off x="4876" y="2886"/>
              <a:ext cx="590" cy="256"/>
            </a:xfrm>
            <a:prstGeom prst="rect">
              <a:avLst/>
            </a:prstGeom>
            <a:solidFill>
              <a:srgbClr val="FFCC99"/>
            </a:solidFill>
            <a:ln w="9525">
              <a:solidFill>
                <a:schemeClr val="tx1"/>
              </a:solidFill>
              <a:miter lim="800000"/>
              <a:headEnd/>
              <a:tailEnd/>
            </a:ln>
          </p:spPr>
          <p:txBody>
            <a:bodyPr>
              <a:spAutoFit/>
            </a:bodyPr>
            <a:lstStyle/>
            <a:p>
              <a:r>
                <a:rPr lang="fr-BE" sz="2000">
                  <a:solidFill>
                    <a:schemeClr val="tx1"/>
                  </a:solidFill>
                </a:rPr>
                <a:t>PGF</a:t>
              </a:r>
              <a:endParaRPr lang="fr-FR" sz="2000">
                <a:solidFill>
                  <a:schemeClr val="tx1"/>
                </a:solidFill>
              </a:endParaRPr>
            </a:p>
          </p:txBody>
        </p:sp>
        <p:sp>
          <p:nvSpPr>
            <p:cNvPr id="152592" name="Line 60"/>
            <p:cNvSpPr>
              <a:spLocks noChangeShapeType="1"/>
            </p:cNvSpPr>
            <p:nvPr/>
          </p:nvSpPr>
          <p:spPr bwMode="auto">
            <a:xfrm>
              <a:off x="2619" y="3014"/>
              <a:ext cx="2257" cy="8"/>
            </a:xfrm>
            <a:prstGeom prst="line">
              <a:avLst/>
            </a:prstGeom>
            <a:noFill/>
            <a:ln w="28575">
              <a:solidFill>
                <a:schemeClr val="tx1"/>
              </a:solidFill>
              <a:round/>
              <a:headEnd/>
              <a:tailEnd type="triangle" w="med" len="med"/>
            </a:ln>
          </p:spPr>
          <p:txBody>
            <a:bodyPr/>
            <a:lstStyle/>
            <a:p>
              <a:endParaRPr lang="fr-FR"/>
            </a:p>
          </p:txBody>
        </p:sp>
      </p:grpSp>
      <p:grpSp>
        <p:nvGrpSpPr>
          <p:cNvPr id="215064" name="Group 24"/>
          <p:cNvGrpSpPr>
            <a:grpSpLocks/>
          </p:cNvGrpSpPr>
          <p:nvPr/>
        </p:nvGrpSpPr>
        <p:grpSpPr bwMode="auto">
          <a:xfrm>
            <a:off x="4427538" y="4973166"/>
            <a:ext cx="4536950" cy="400050"/>
            <a:chOff x="2789" y="3612"/>
            <a:chExt cx="2722" cy="252"/>
          </a:xfrm>
        </p:grpSpPr>
        <p:sp>
          <p:nvSpPr>
            <p:cNvPr id="152589" name="Text Box 99"/>
            <p:cNvSpPr txBox="1">
              <a:spLocks noChangeArrowheads="1"/>
            </p:cNvSpPr>
            <p:nvPr/>
          </p:nvSpPr>
          <p:spPr bwMode="auto">
            <a:xfrm>
              <a:off x="3842" y="3612"/>
              <a:ext cx="1669" cy="252"/>
            </a:xfrm>
            <a:prstGeom prst="rect">
              <a:avLst/>
            </a:prstGeom>
            <a:solidFill>
              <a:srgbClr val="FFCC99"/>
            </a:solidFill>
            <a:ln w="9525">
              <a:solidFill>
                <a:schemeClr val="tx1"/>
              </a:solidFill>
              <a:miter lim="800000"/>
              <a:headEnd/>
              <a:tailEnd/>
            </a:ln>
          </p:spPr>
          <p:txBody>
            <a:bodyPr wrap="square">
              <a:spAutoFit/>
            </a:bodyPr>
            <a:lstStyle/>
            <a:p>
              <a:r>
                <a:rPr lang="fr-BE" sz="2000" dirty="0" err="1">
                  <a:solidFill>
                    <a:schemeClr val="tx1"/>
                  </a:solidFill>
                </a:rPr>
                <a:t>PGF</a:t>
              </a:r>
              <a:r>
                <a:rPr lang="fr-BE" sz="2000" dirty="0">
                  <a:solidFill>
                    <a:schemeClr val="tx1"/>
                  </a:solidFill>
                </a:rPr>
                <a:t> (</a:t>
              </a:r>
              <a:r>
                <a:rPr lang="fr-BE" sz="2000" dirty="0" err="1" smtClean="0">
                  <a:solidFill>
                    <a:schemeClr val="tx1"/>
                  </a:solidFill>
                </a:rPr>
                <a:t>different</a:t>
              </a:r>
              <a:r>
                <a:rPr lang="fr-BE" sz="2000" dirty="0"/>
                <a:t> </a:t>
              </a:r>
              <a:r>
                <a:rPr lang="fr-BE" sz="2000" dirty="0" err="1" smtClean="0">
                  <a:solidFill>
                    <a:schemeClr val="tx1"/>
                  </a:solidFill>
                </a:rPr>
                <a:t>protocols</a:t>
              </a:r>
              <a:endParaRPr lang="fr-FR" sz="2000" dirty="0">
                <a:solidFill>
                  <a:schemeClr val="tx1"/>
                </a:solidFill>
              </a:endParaRPr>
            </a:p>
          </p:txBody>
        </p:sp>
        <p:sp>
          <p:nvSpPr>
            <p:cNvPr id="152590" name="Line 60"/>
            <p:cNvSpPr>
              <a:spLocks noChangeShapeType="1"/>
            </p:cNvSpPr>
            <p:nvPr/>
          </p:nvSpPr>
          <p:spPr bwMode="auto">
            <a:xfrm flipV="1">
              <a:off x="2789" y="3748"/>
              <a:ext cx="1053" cy="0"/>
            </a:xfrm>
            <a:prstGeom prst="line">
              <a:avLst/>
            </a:prstGeom>
            <a:noFill/>
            <a:ln w="28575">
              <a:solidFill>
                <a:schemeClr val="tx1"/>
              </a:solidFill>
              <a:round/>
              <a:headEnd/>
              <a:tailEnd type="triangle" w="med" len="med"/>
            </a:ln>
          </p:spPr>
          <p:txBody>
            <a:bodyPr/>
            <a:lstStyle/>
            <a:p>
              <a:endParaRPr lang="fr-FR"/>
            </a:p>
          </p:txBody>
        </p:sp>
      </p:grpSp>
      <p:sp>
        <p:nvSpPr>
          <p:cNvPr id="215065" name="Text Box 99"/>
          <p:cNvSpPr txBox="1">
            <a:spLocks noChangeArrowheads="1"/>
          </p:cNvSpPr>
          <p:nvPr/>
        </p:nvSpPr>
        <p:spPr bwMode="auto">
          <a:xfrm>
            <a:off x="2464555" y="5805264"/>
            <a:ext cx="5760417" cy="406400"/>
          </a:xfrm>
          <a:prstGeom prst="rect">
            <a:avLst/>
          </a:prstGeom>
          <a:solidFill>
            <a:srgbClr val="FF0066"/>
          </a:solidFill>
          <a:ln w="9525">
            <a:solidFill>
              <a:schemeClr val="bg2"/>
            </a:solidFill>
            <a:miter lim="800000"/>
            <a:headEnd/>
            <a:tailEnd/>
          </a:ln>
        </p:spPr>
        <p:txBody>
          <a:bodyPr wrap="square">
            <a:spAutoFit/>
          </a:bodyPr>
          <a:lstStyle/>
          <a:p>
            <a:r>
              <a:rPr lang="fr-BE" sz="2000" dirty="0" err="1">
                <a:solidFill>
                  <a:schemeClr val="bg1"/>
                </a:solidFill>
              </a:rPr>
              <a:t>Any</a:t>
            </a:r>
            <a:r>
              <a:rPr lang="fr-BE" sz="2000" dirty="0">
                <a:solidFill>
                  <a:schemeClr val="bg1"/>
                </a:solidFill>
              </a:rPr>
              <a:t> use of </a:t>
            </a:r>
            <a:r>
              <a:rPr lang="fr-BE" sz="2000" dirty="0" err="1">
                <a:solidFill>
                  <a:schemeClr val="bg1"/>
                </a:solidFill>
              </a:rPr>
              <a:t>oestradiol</a:t>
            </a:r>
            <a:r>
              <a:rPr lang="fr-BE" sz="2000" dirty="0">
                <a:solidFill>
                  <a:schemeClr val="bg1"/>
                </a:solidFill>
              </a:rPr>
              <a:t> </a:t>
            </a:r>
            <a:r>
              <a:rPr lang="fr-BE" sz="2000" dirty="0" err="1">
                <a:solidFill>
                  <a:schemeClr val="bg1"/>
                </a:solidFill>
              </a:rPr>
              <a:t>is</a:t>
            </a:r>
            <a:r>
              <a:rPr lang="fr-BE" sz="2000" dirty="0">
                <a:solidFill>
                  <a:schemeClr val="bg1"/>
                </a:solidFill>
              </a:rPr>
              <a:t> </a:t>
            </a:r>
            <a:r>
              <a:rPr lang="fr-BE" sz="2000" dirty="0" err="1">
                <a:solidFill>
                  <a:schemeClr val="bg1"/>
                </a:solidFill>
              </a:rPr>
              <a:t>forbidden</a:t>
            </a:r>
            <a:r>
              <a:rPr lang="fr-BE" sz="2000" dirty="0">
                <a:solidFill>
                  <a:schemeClr val="bg1"/>
                </a:solidFill>
              </a:rPr>
              <a:t> in Europe</a:t>
            </a:r>
            <a:endParaRPr lang="fr-FR" sz="2000" dirty="0">
              <a:solidFill>
                <a:schemeClr val="bg1"/>
              </a:solidFill>
            </a:endParaRPr>
          </a:p>
        </p:txBody>
      </p:sp>
      <p:sp>
        <p:nvSpPr>
          <p:cNvPr id="215067" name="Text Box 99"/>
          <p:cNvSpPr txBox="1">
            <a:spLocks noChangeArrowheads="1"/>
          </p:cNvSpPr>
          <p:nvPr/>
        </p:nvSpPr>
        <p:spPr bwMode="auto">
          <a:xfrm>
            <a:off x="2456583" y="6291580"/>
            <a:ext cx="6407150" cy="406400"/>
          </a:xfrm>
          <a:prstGeom prst="rect">
            <a:avLst/>
          </a:prstGeom>
          <a:solidFill>
            <a:srgbClr val="FF0066"/>
          </a:solidFill>
          <a:ln w="9525">
            <a:solidFill>
              <a:schemeClr val="bg2"/>
            </a:solidFill>
            <a:miter lim="800000"/>
            <a:headEnd/>
            <a:tailEnd/>
          </a:ln>
        </p:spPr>
        <p:txBody>
          <a:bodyPr>
            <a:spAutoFit/>
          </a:bodyPr>
          <a:lstStyle/>
          <a:p>
            <a:r>
              <a:rPr lang="fr-BE" sz="2000">
                <a:solidFill>
                  <a:schemeClr val="bg1"/>
                </a:solidFill>
              </a:rPr>
              <a:t>GnRH alone has no effect to treat anoestrus type 1 and II</a:t>
            </a:r>
            <a:endParaRPr lang="fr-FR" sz="2000">
              <a:solidFill>
                <a:schemeClr val="bg1"/>
              </a:solidFill>
            </a:endParaRPr>
          </a:p>
        </p:txBody>
      </p:sp>
      <p:sp>
        <p:nvSpPr>
          <p:cNvPr id="24" name="Text Box 99"/>
          <p:cNvSpPr txBox="1">
            <a:spLocks noChangeArrowheads="1"/>
          </p:cNvSpPr>
          <p:nvPr/>
        </p:nvSpPr>
        <p:spPr bwMode="auto">
          <a:xfrm>
            <a:off x="179512" y="4982031"/>
            <a:ext cx="4672012" cy="430887"/>
          </a:xfrm>
          <a:prstGeom prst="rect">
            <a:avLst/>
          </a:prstGeom>
          <a:solidFill>
            <a:schemeClr val="tx2"/>
          </a:solidFill>
          <a:ln w="9525">
            <a:solidFill>
              <a:schemeClr val="tx1"/>
            </a:solidFill>
            <a:miter lim="800000"/>
            <a:headEnd/>
            <a:tailEnd/>
          </a:ln>
        </p:spPr>
        <p:txBody>
          <a:bodyPr wrap="square">
            <a:spAutoFit/>
          </a:bodyPr>
          <a:lstStyle/>
          <a:p>
            <a:r>
              <a:rPr lang="fr-BE" sz="2200" dirty="0" err="1">
                <a:solidFill>
                  <a:schemeClr val="bg1"/>
                </a:solidFill>
              </a:rPr>
              <a:t>Detection</a:t>
            </a:r>
            <a:r>
              <a:rPr lang="fr-BE" sz="2200" dirty="0">
                <a:solidFill>
                  <a:schemeClr val="bg1"/>
                </a:solidFill>
              </a:rPr>
              <a:t> anoestrus (</a:t>
            </a:r>
            <a:r>
              <a:rPr lang="fr-BE" sz="2200" dirty="0" err="1">
                <a:solidFill>
                  <a:schemeClr val="bg1"/>
                </a:solidFill>
              </a:rPr>
              <a:t>cycled</a:t>
            </a:r>
            <a:r>
              <a:rPr lang="fr-BE" sz="2200" dirty="0">
                <a:solidFill>
                  <a:schemeClr val="bg1"/>
                </a:solidFill>
              </a:rPr>
              <a:t> animal )</a:t>
            </a:r>
            <a:endParaRPr lang="fr-FR" sz="2200" dirty="0">
              <a:solidFill>
                <a:schemeClr val="bg1"/>
              </a:solidFill>
            </a:endParaRPr>
          </a:p>
        </p:txBody>
      </p:sp>
    </p:spTree>
    <p:extLst>
      <p:ext uri="{BB962C8B-B14F-4D97-AF65-F5344CB8AC3E}">
        <p14:creationId xmlns:p14="http://schemas.microsoft.com/office/powerpoint/2010/main" val="250589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0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0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50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50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5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nimBg="1"/>
      <p:bldP spid="215045" grpId="0" animBg="1"/>
      <p:bldP spid="215046" grpId="0" animBg="1"/>
      <p:bldP spid="215065" grpId="0" animBg="1"/>
      <p:bldP spid="215067" grpId="0" animBg="1"/>
      <p:bldP spid="2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2314600" cy="490066"/>
          </a:xfrm>
          <a:solidFill>
            <a:srgbClr val="FF0000"/>
          </a:solidFill>
        </p:spPr>
        <p:txBody>
          <a:bodyPr>
            <a:normAutofit fontScale="90000"/>
          </a:bodyPr>
          <a:lstStyle/>
          <a:p>
            <a:r>
              <a:rPr lang="fr-BE" dirty="0" err="1" smtClean="0"/>
              <a:t>Remember</a:t>
            </a:r>
            <a:endParaRPr lang="fr-BE" dirty="0"/>
          </a:p>
        </p:txBody>
      </p:sp>
      <p:sp>
        <p:nvSpPr>
          <p:cNvPr id="3" name="Espace réservé du contenu 2"/>
          <p:cNvSpPr>
            <a:spLocks noGrp="1"/>
          </p:cNvSpPr>
          <p:nvPr>
            <p:ph idx="1"/>
          </p:nvPr>
        </p:nvSpPr>
        <p:spPr>
          <a:xfrm>
            <a:off x="457200" y="980728"/>
            <a:ext cx="8229600" cy="4968551"/>
          </a:xfrm>
        </p:spPr>
        <p:txBody>
          <a:bodyPr>
            <a:normAutofit/>
          </a:bodyPr>
          <a:lstStyle/>
          <a:p>
            <a:r>
              <a:rPr lang="fr-BE" dirty="0" smtClean="0">
                <a:solidFill>
                  <a:srgbClr val="FF0000"/>
                </a:solidFill>
              </a:rPr>
              <a:t>PGF2a</a:t>
            </a:r>
            <a:r>
              <a:rPr lang="fr-BE" dirty="0" smtClean="0"/>
              <a:t> </a:t>
            </a:r>
            <a:r>
              <a:rPr lang="fr-BE" dirty="0" err="1" smtClean="0"/>
              <a:t>can</a:t>
            </a:r>
            <a:r>
              <a:rPr lang="fr-BE" dirty="0" smtClean="0"/>
              <a:t> </a:t>
            </a:r>
            <a:r>
              <a:rPr lang="fr-BE" dirty="0" err="1" smtClean="0"/>
              <a:t>induce</a:t>
            </a:r>
            <a:r>
              <a:rPr lang="fr-BE" dirty="0" smtClean="0"/>
              <a:t> (one </a:t>
            </a:r>
            <a:r>
              <a:rPr lang="fr-BE" dirty="0" err="1" smtClean="0"/>
              <a:t>cow</a:t>
            </a:r>
            <a:r>
              <a:rPr lang="fr-BE" dirty="0" smtClean="0"/>
              <a:t>) or </a:t>
            </a:r>
            <a:r>
              <a:rPr lang="fr-BE" dirty="0" err="1" smtClean="0"/>
              <a:t>synchronize</a:t>
            </a:r>
            <a:r>
              <a:rPr lang="fr-BE" dirty="0" smtClean="0"/>
              <a:t> (</a:t>
            </a:r>
            <a:r>
              <a:rPr lang="fr-BE" dirty="0" err="1" smtClean="0"/>
              <a:t>several</a:t>
            </a:r>
            <a:r>
              <a:rPr lang="fr-BE" dirty="0" smtClean="0"/>
              <a:t> </a:t>
            </a:r>
            <a:r>
              <a:rPr lang="fr-BE" dirty="0" err="1" smtClean="0"/>
              <a:t>cows</a:t>
            </a:r>
            <a:r>
              <a:rPr lang="fr-BE" dirty="0" smtClean="0"/>
              <a:t>) </a:t>
            </a:r>
            <a:r>
              <a:rPr lang="fr-BE" dirty="0" err="1" smtClean="0"/>
              <a:t>oestrus</a:t>
            </a:r>
            <a:r>
              <a:rPr lang="fr-BE" dirty="0" smtClean="0"/>
              <a:t> </a:t>
            </a:r>
            <a:r>
              <a:rPr lang="fr-BE" dirty="0" err="1" smtClean="0"/>
              <a:t>is</a:t>
            </a:r>
            <a:r>
              <a:rPr lang="fr-BE" dirty="0" smtClean="0"/>
              <a:t> the </a:t>
            </a:r>
            <a:r>
              <a:rPr lang="fr-BE" dirty="0" err="1" smtClean="0"/>
              <a:t>heifer</a:t>
            </a:r>
            <a:r>
              <a:rPr lang="fr-BE" dirty="0" smtClean="0"/>
              <a:t>/</a:t>
            </a:r>
            <a:r>
              <a:rPr lang="fr-BE" dirty="0" err="1" smtClean="0"/>
              <a:t>cow</a:t>
            </a:r>
            <a:r>
              <a:rPr lang="fr-BE" dirty="0" smtClean="0"/>
              <a:t> has a corpus </a:t>
            </a:r>
            <a:r>
              <a:rPr lang="fr-BE" dirty="0" err="1" smtClean="0"/>
              <a:t>luteum</a:t>
            </a:r>
            <a:r>
              <a:rPr lang="fr-BE" dirty="0" smtClean="0"/>
              <a:t>.</a:t>
            </a:r>
          </a:p>
          <a:p>
            <a:endParaRPr lang="fr-BE" dirty="0" smtClean="0"/>
          </a:p>
          <a:p>
            <a:r>
              <a:rPr lang="fr-BE" dirty="0" smtClean="0"/>
              <a:t>The</a:t>
            </a:r>
            <a:r>
              <a:rPr lang="fr-BE" dirty="0" smtClean="0">
                <a:solidFill>
                  <a:srgbClr val="FF0000"/>
                </a:solidFill>
              </a:rPr>
              <a:t> </a:t>
            </a:r>
            <a:r>
              <a:rPr lang="fr-BE" dirty="0" err="1" smtClean="0">
                <a:solidFill>
                  <a:srgbClr val="FF0000"/>
                </a:solidFill>
              </a:rPr>
              <a:t>progestagens</a:t>
            </a:r>
            <a:r>
              <a:rPr lang="fr-BE" dirty="0" smtClean="0">
                <a:solidFill>
                  <a:srgbClr val="FF0000"/>
                </a:solidFill>
              </a:rPr>
              <a:t> </a:t>
            </a:r>
            <a:r>
              <a:rPr lang="fr-BE" dirty="0" smtClean="0"/>
              <a:t>(</a:t>
            </a:r>
            <a:r>
              <a:rPr lang="fr-BE" dirty="0" err="1" smtClean="0"/>
              <a:t>progesteron</a:t>
            </a:r>
            <a:r>
              <a:rPr lang="fr-BE" dirty="0" smtClean="0"/>
              <a:t>, norgestomet)</a:t>
            </a:r>
            <a:r>
              <a:rPr lang="fr-BE" dirty="0" smtClean="0">
                <a:solidFill>
                  <a:srgbClr val="FF0000"/>
                </a:solidFill>
              </a:rPr>
              <a:t> </a:t>
            </a:r>
            <a:r>
              <a:rPr lang="fr-BE" dirty="0" err="1" smtClean="0"/>
              <a:t>can</a:t>
            </a:r>
            <a:r>
              <a:rPr lang="fr-BE" dirty="0" smtClean="0"/>
              <a:t> </a:t>
            </a:r>
            <a:r>
              <a:rPr lang="fr-BE" dirty="0" err="1"/>
              <a:t>induce</a:t>
            </a:r>
            <a:r>
              <a:rPr lang="fr-BE" dirty="0"/>
              <a:t> (one </a:t>
            </a:r>
            <a:r>
              <a:rPr lang="fr-BE" dirty="0" err="1"/>
              <a:t>cow</a:t>
            </a:r>
            <a:r>
              <a:rPr lang="fr-BE" dirty="0"/>
              <a:t>) or </a:t>
            </a:r>
            <a:r>
              <a:rPr lang="fr-BE" dirty="0" err="1" smtClean="0"/>
              <a:t>synchronize</a:t>
            </a:r>
            <a:r>
              <a:rPr lang="fr-BE" dirty="0" smtClean="0"/>
              <a:t> </a:t>
            </a:r>
            <a:r>
              <a:rPr lang="fr-BE" dirty="0"/>
              <a:t>(</a:t>
            </a:r>
            <a:r>
              <a:rPr lang="fr-BE" dirty="0" err="1"/>
              <a:t>several</a:t>
            </a:r>
            <a:r>
              <a:rPr lang="fr-BE" dirty="0"/>
              <a:t> </a:t>
            </a:r>
            <a:r>
              <a:rPr lang="fr-BE" dirty="0" err="1"/>
              <a:t>cows</a:t>
            </a:r>
            <a:r>
              <a:rPr lang="fr-BE" dirty="0"/>
              <a:t>) </a:t>
            </a:r>
            <a:r>
              <a:rPr lang="fr-BE" dirty="0" err="1"/>
              <a:t>oestrus</a:t>
            </a:r>
            <a:r>
              <a:rPr lang="fr-BE" dirty="0"/>
              <a:t> </a:t>
            </a:r>
            <a:r>
              <a:rPr lang="fr-BE" dirty="0" err="1"/>
              <a:t>is</a:t>
            </a:r>
            <a:r>
              <a:rPr lang="fr-BE" dirty="0"/>
              <a:t> the </a:t>
            </a:r>
            <a:r>
              <a:rPr lang="fr-BE" dirty="0" err="1"/>
              <a:t>heifer</a:t>
            </a:r>
            <a:r>
              <a:rPr lang="fr-BE" dirty="0"/>
              <a:t>/</a:t>
            </a:r>
            <a:r>
              <a:rPr lang="fr-BE" dirty="0" err="1"/>
              <a:t>cow</a:t>
            </a:r>
            <a:r>
              <a:rPr lang="fr-BE" dirty="0"/>
              <a:t> </a:t>
            </a:r>
            <a:r>
              <a:rPr lang="fr-BE" dirty="0" smtClean="0"/>
              <a:t>in absence of corpus </a:t>
            </a:r>
            <a:r>
              <a:rPr lang="fr-BE" dirty="0" err="1" smtClean="0"/>
              <a:t>luteum</a:t>
            </a:r>
            <a:r>
              <a:rPr lang="fr-BE" dirty="0" smtClean="0"/>
              <a:t>. </a:t>
            </a:r>
          </a:p>
          <a:p>
            <a:endParaRPr lang="fr-BE" dirty="0" smtClean="0"/>
          </a:p>
          <a:p>
            <a:r>
              <a:rPr lang="fr-BE" dirty="0" smtClean="0"/>
              <a:t>The </a:t>
            </a:r>
            <a:r>
              <a:rPr lang="fr-BE" dirty="0" smtClean="0">
                <a:solidFill>
                  <a:srgbClr val="FF0000"/>
                </a:solidFill>
              </a:rPr>
              <a:t>GnRH</a:t>
            </a:r>
            <a:r>
              <a:rPr lang="fr-BE" dirty="0" smtClean="0"/>
              <a:t> </a:t>
            </a:r>
            <a:r>
              <a:rPr lang="fr-BE" dirty="0" err="1" smtClean="0"/>
              <a:t>can</a:t>
            </a:r>
            <a:r>
              <a:rPr lang="fr-BE" dirty="0" smtClean="0"/>
              <a:t> </a:t>
            </a:r>
            <a:r>
              <a:rPr lang="fr-BE" dirty="0" err="1"/>
              <a:t>induce</a:t>
            </a:r>
            <a:r>
              <a:rPr lang="fr-BE" dirty="0"/>
              <a:t> (one </a:t>
            </a:r>
            <a:r>
              <a:rPr lang="fr-BE" dirty="0" err="1"/>
              <a:t>cow</a:t>
            </a:r>
            <a:r>
              <a:rPr lang="fr-BE" dirty="0"/>
              <a:t>) or </a:t>
            </a:r>
            <a:r>
              <a:rPr lang="fr-BE" dirty="0" err="1"/>
              <a:t>synchronize</a:t>
            </a:r>
            <a:r>
              <a:rPr lang="fr-BE" dirty="0"/>
              <a:t> (</a:t>
            </a:r>
            <a:r>
              <a:rPr lang="fr-BE" dirty="0" err="1"/>
              <a:t>several</a:t>
            </a:r>
            <a:r>
              <a:rPr lang="fr-BE" dirty="0"/>
              <a:t> </a:t>
            </a:r>
            <a:r>
              <a:rPr lang="fr-BE" dirty="0" err="1"/>
              <a:t>cows</a:t>
            </a:r>
            <a:r>
              <a:rPr lang="fr-BE" dirty="0"/>
              <a:t>) </a:t>
            </a:r>
            <a:r>
              <a:rPr lang="fr-BE" dirty="0" smtClean="0"/>
              <a:t>ovulations </a:t>
            </a:r>
            <a:r>
              <a:rPr lang="fr-BE" dirty="0" err="1" smtClean="0"/>
              <a:t>is</a:t>
            </a:r>
            <a:r>
              <a:rPr lang="fr-BE" dirty="0" smtClean="0"/>
              <a:t> the </a:t>
            </a:r>
            <a:r>
              <a:rPr lang="fr-BE" dirty="0" err="1" smtClean="0"/>
              <a:t>heifer.cow</a:t>
            </a:r>
            <a:r>
              <a:rPr lang="fr-BE" dirty="0" smtClean="0"/>
              <a:t> has a dominant </a:t>
            </a:r>
            <a:r>
              <a:rPr lang="fr-BE" dirty="0" err="1" smtClean="0"/>
              <a:t>follicle</a:t>
            </a:r>
            <a:r>
              <a:rPr lang="fr-BE" dirty="0" smtClean="0"/>
              <a:t> i.e. a </a:t>
            </a:r>
            <a:r>
              <a:rPr lang="fr-BE" dirty="0" err="1" smtClean="0"/>
              <a:t>follicle</a:t>
            </a:r>
            <a:r>
              <a:rPr lang="fr-BE" dirty="0" smtClean="0"/>
              <a:t> </a:t>
            </a:r>
            <a:r>
              <a:rPr lang="fr-BE" dirty="0" err="1" smtClean="0"/>
              <a:t>with</a:t>
            </a:r>
            <a:r>
              <a:rPr lang="fr-BE" dirty="0" smtClean="0"/>
              <a:t> a </a:t>
            </a:r>
            <a:r>
              <a:rPr lang="fr-BE" dirty="0" err="1" smtClean="0"/>
              <a:t>diameter</a:t>
            </a:r>
            <a:r>
              <a:rPr lang="fr-BE" dirty="0" smtClean="0"/>
              <a:t> &gt; 8-10 mm.</a:t>
            </a:r>
          </a:p>
        </p:txBody>
      </p:sp>
    </p:spTree>
    <p:extLst>
      <p:ext uri="{BB962C8B-B14F-4D97-AF65-F5344CB8AC3E}">
        <p14:creationId xmlns:p14="http://schemas.microsoft.com/office/powerpoint/2010/main" val="12961524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p:cNvSpPr>
          <p:nvPr>
            <p:ph type="title"/>
          </p:nvPr>
        </p:nvSpPr>
        <p:spPr>
          <a:xfrm>
            <a:off x="301620" y="49213"/>
            <a:ext cx="5422508" cy="571475"/>
          </a:xfrm>
          <a:solidFill>
            <a:schemeClr val="accent1">
              <a:lumMod val="75000"/>
            </a:schemeClr>
          </a:solidFill>
        </p:spPr>
        <p:txBody>
          <a:bodyPr>
            <a:normAutofit/>
          </a:bodyPr>
          <a:lstStyle/>
          <a:p>
            <a:r>
              <a:rPr lang="fr-BE" dirty="0" err="1" smtClean="0"/>
              <a:t>What</a:t>
            </a:r>
            <a:r>
              <a:rPr lang="fr-BE" dirty="0" smtClean="0"/>
              <a:t> </a:t>
            </a:r>
            <a:r>
              <a:rPr lang="fr-BE" dirty="0" err="1" smtClean="0"/>
              <a:t>intravaginal</a:t>
            </a:r>
            <a:r>
              <a:rPr lang="fr-BE" dirty="0" smtClean="0"/>
              <a:t> </a:t>
            </a:r>
            <a:r>
              <a:rPr lang="fr-BE" dirty="0" err="1" smtClean="0"/>
              <a:t>systems</a:t>
            </a:r>
            <a:r>
              <a:rPr lang="fr-BE" dirty="0" smtClean="0"/>
              <a:t> in </a:t>
            </a:r>
            <a:r>
              <a:rPr lang="fr-BE" dirty="0" err="1" smtClean="0"/>
              <a:t>Belgium</a:t>
            </a:r>
            <a:r>
              <a:rPr lang="fr-BE" dirty="0" smtClean="0"/>
              <a:t> ?</a:t>
            </a:r>
            <a:endParaRPr lang="fr-FR" dirty="0" smtClean="0"/>
          </a:p>
        </p:txBody>
      </p:sp>
      <p:sp>
        <p:nvSpPr>
          <p:cNvPr id="157698" name="Rectangle 5"/>
          <p:cNvSpPr>
            <a:spLocks noChangeArrowheads="1"/>
          </p:cNvSpPr>
          <p:nvPr/>
        </p:nvSpPr>
        <p:spPr bwMode="auto">
          <a:xfrm>
            <a:off x="141795" y="745423"/>
            <a:ext cx="3422094" cy="1243417"/>
          </a:xfrm>
          <a:prstGeom prst="rect">
            <a:avLst/>
          </a:prstGeom>
          <a:solidFill>
            <a:schemeClr val="accent3">
              <a:lumMod val="60000"/>
              <a:lumOff val="40000"/>
            </a:schemeClr>
          </a:solidFill>
          <a:ln w="9525" algn="ctr">
            <a:solidFill>
              <a:schemeClr val="tx1"/>
            </a:solidFill>
            <a:miter lim="800000"/>
            <a:headEnd/>
            <a:tailEnd/>
          </a:ln>
        </p:spPr>
        <p:txBody>
          <a:bodyPr wrap="square">
            <a:spAutoFit/>
          </a:bodyPr>
          <a:lstStyle/>
          <a:p>
            <a:pPr eaLnBrk="0" hangingPunct="0">
              <a:spcBef>
                <a:spcPct val="20000"/>
              </a:spcBef>
              <a:buFont typeface="Arial" charset="0"/>
              <a:buNone/>
            </a:pPr>
            <a:r>
              <a:rPr lang="fr-FR" sz="2200" dirty="0" err="1"/>
              <a:t>Easi-breed</a:t>
            </a:r>
            <a:r>
              <a:rPr lang="fr-FR" sz="2200" dirty="0"/>
              <a:t> </a:t>
            </a:r>
            <a:r>
              <a:rPr lang="fr-FR" sz="2200" dirty="0" err="1"/>
              <a:t>CIDR</a:t>
            </a:r>
            <a:r>
              <a:rPr lang="fr-FR" sz="2200" dirty="0"/>
              <a:t> </a:t>
            </a:r>
            <a:r>
              <a:rPr lang="fr-FR" sz="2200" dirty="0" err="1" smtClean="0"/>
              <a:t>Zoetis</a:t>
            </a:r>
            <a:r>
              <a:rPr lang="fr-FR" sz="2200" dirty="0" smtClean="0"/>
              <a:t> </a:t>
            </a:r>
            <a:endParaRPr lang="fr-FR" sz="2200" dirty="0"/>
          </a:p>
          <a:p>
            <a:pPr eaLnBrk="0" hangingPunct="0">
              <a:spcBef>
                <a:spcPct val="20000"/>
              </a:spcBef>
              <a:buFont typeface="Arial" charset="0"/>
              <a:buNone/>
            </a:pPr>
            <a:r>
              <a:rPr lang="fr-FR" sz="2200" dirty="0" smtClean="0"/>
              <a:t>(</a:t>
            </a:r>
            <a:r>
              <a:rPr lang="fr-FR" sz="2200" dirty="0" err="1"/>
              <a:t>Controlled</a:t>
            </a:r>
            <a:r>
              <a:rPr lang="fr-FR" sz="2200" dirty="0"/>
              <a:t> </a:t>
            </a:r>
            <a:r>
              <a:rPr lang="fr-FR" sz="2200" dirty="0" err="1"/>
              <a:t>internal</a:t>
            </a:r>
            <a:r>
              <a:rPr lang="fr-FR" sz="2200" dirty="0"/>
              <a:t> </a:t>
            </a:r>
            <a:r>
              <a:rPr lang="fr-FR" sz="2200" dirty="0" err="1"/>
              <a:t>drug</a:t>
            </a:r>
            <a:r>
              <a:rPr lang="fr-FR" sz="2200" dirty="0"/>
              <a:t> </a:t>
            </a:r>
            <a:endParaRPr lang="fr-FR" sz="2200" dirty="0" smtClean="0"/>
          </a:p>
          <a:p>
            <a:pPr eaLnBrk="0" hangingPunct="0">
              <a:spcBef>
                <a:spcPct val="20000"/>
              </a:spcBef>
              <a:buFont typeface="Arial" charset="0"/>
              <a:buNone/>
            </a:pPr>
            <a:r>
              <a:rPr lang="fr-FR" sz="2200" dirty="0" smtClean="0"/>
              <a:t>releasing </a:t>
            </a:r>
            <a:r>
              <a:rPr lang="fr-FR" sz="2200" dirty="0" err="1"/>
              <a:t>device</a:t>
            </a:r>
            <a:r>
              <a:rPr lang="fr-FR" sz="2200" dirty="0"/>
              <a:t> : </a:t>
            </a:r>
            <a:r>
              <a:rPr lang="fr-FR" sz="2200" dirty="0" smtClean="0"/>
              <a:t>P4 </a:t>
            </a:r>
            <a:r>
              <a:rPr lang="fr-FR" sz="2200" dirty="0"/>
              <a:t>1,38 g)</a:t>
            </a:r>
          </a:p>
        </p:txBody>
      </p:sp>
      <p:pic>
        <p:nvPicPr>
          <p:cNvPr id="6" name="Picture 2" descr="DSC_0373b_modifié-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789040"/>
            <a:ext cx="5537944" cy="14030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descr="DSC_0376b_modifié-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5290935"/>
            <a:ext cx="5105896" cy="13287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descr="DSC_0374_modifié-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118718"/>
            <a:ext cx="2635399" cy="152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descr="D:\Activités d'enseignements\Ressources\Multimedia\Dias cours\PRID DELT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1954398"/>
            <a:ext cx="2960737" cy="46023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508104" y="692696"/>
            <a:ext cx="3528392" cy="1107996"/>
          </a:xfrm>
          <a:prstGeom prst="rect">
            <a:avLst/>
          </a:prstGeom>
          <a:solidFill>
            <a:schemeClr val="accent6">
              <a:lumMod val="40000"/>
              <a:lumOff val="60000"/>
            </a:schemeClr>
          </a:solidFill>
          <a:ln>
            <a:solidFill>
              <a:schemeClr val="tx1"/>
            </a:solidFill>
          </a:ln>
        </p:spPr>
        <p:txBody>
          <a:bodyPr wrap="square">
            <a:spAutoFit/>
          </a:bodyPr>
          <a:lstStyle/>
          <a:p>
            <a:r>
              <a:rPr lang="fr-FR" altLang="fr-FR" sz="2200" dirty="0" err="1"/>
              <a:t>PRID</a:t>
            </a:r>
            <a:r>
              <a:rPr lang="fr-FR" altLang="fr-FR" sz="2200" dirty="0"/>
              <a:t> </a:t>
            </a:r>
            <a:r>
              <a:rPr lang="fr-FR" altLang="fr-FR" sz="2200" dirty="0" err="1"/>
              <a:t>CEVA</a:t>
            </a:r>
            <a:r>
              <a:rPr lang="fr-FR" altLang="fr-FR" sz="2200" dirty="0"/>
              <a:t> (</a:t>
            </a:r>
            <a:r>
              <a:rPr lang="fr-FR" altLang="fr-FR" sz="2200" dirty="0" err="1"/>
              <a:t>progesterone</a:t>
            </a:r>
            <a:r>
              <a:rPr lang="fr-FR" altLang="fr-FR" sz="2200" dirty="0"/>
              <a:t> </a:t>
            </a:r>
            <a:endParaRPr lang="fr-FR" altLang="fr-FR" sz="2200" dirty="0" smtClean="0"/>
          </a:p>
          <a:p>
            <a:r>
              <a:rPr lang="fr-FR" altLang="fr-FR" sz="2200" dirty="0" err="1" smtClean="0"/>
              <a:t>relasing</a:t>
            </a:r>
            <a:r>
              <a:rPr lang="fr-FR" altLang="fr-FR" sz="2200" dirty="0" smtClean="0"/>
              <a:t> </a:t>
            </a:r>
            <a:r>
              <a:rPr lang="fr-FR" altLang="fr-FR" sz="2200" dirty="0" err="1"/>
              <a:t>intravaginal</a:t>
            </a:r>
            <a:r>
              <a:rPr lang="fr-FR" altLang="fr-FR" sz="2200" dirty="0"/>
              <a:t> </a:t>
            </a:r>
            <a:r>
              <a:rPr lang="fr-FR" altLang="fr-FR" sz="2200" dirty="0" err="1"/>
              <a:t>device</a:t>
            </a:r>
            <a:r>
              <a:rPr lang="fr-FR" altLang="fr-FR" sz="2200" dirty="0"/>
              <a:t> : </a:t>
            </a:r>
            <a:endParaRPr lang="fr-FR" altLang="fr-FR" sz="2200" dirty="0" smtClean="0"/>
          </a:p>
          <a:p>
            <a:r>
              <a:rPr lang="fr-FR" altLang="fr-FR" sz="2200" dirty="0" smtClean="0"/>
              <a:t>P4 1,5 </a:t>
            </a:r>
            <a:r>
              <a:rPr lang="fr-FR" altLang="fr-FR" sz="2200" dirty="0"/>
              <a:t>g) </a:t>
            </a:r>
            <a:endParaRPr lang="fr-BE" sz="2200" dirty="0"/>
          </a:p>
        </p:txBody>
      </p:sp>
    </p:spTree>
    <p:extLst>
      <p:ext uri="{BB962C8B-B14F-4D97-AF65-F5344CB8AC3E}">
        <p14:creationId xmlns:p14="http://schemas.microsoft.com/office/powerpoint/2010/main" val="24215796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002060"/>
          </a:solidFill>
        </p:spPr>
        <p:txBody>
          <a:bodyPr>
            <a:normAutofit/>
          </a:bodyPr>
          <a:lstStyle/>
          <a:p>
            <a:r>
              <a:rPr lang="fr-BE" sz="2800" dirty="0" smtClean="0">
                <a:solidFill>
                  <a:schemeClr val="bg1"/>
                </a:solidFill>
                <a:latin typeface="Arial Narrow" panose="020B0606020202030204" pitchFamily="34" charset="0"/>
              </a:rPr>
              <a:t>In USA (and in Europe ?) </a:t>
            </a:r>
            <a:r>
              <a:rPr lang="fr-BE" sz="2800" dirty="0" err="1" smtClean="0">
                <a:solidFill>
                  <a:schemeClr val="bg1"/>
                </a:solidFill>
                <a:latin typeface="Arial Narrow" panose="020B0606020202030204" pitchFamily="34" charset="0"/>
              </a:rPr>
              <a:t>increase</a:t>
            </a:r>
            <a:r>
              <a:rPr lang="fr-BE" sz="2800" dirty="0" smtClean="0">
                <a:solidFill>
                  <a:schemeClr val="bg1"/>
                </a:solidFill>
                <a:latin typeface="Arial Narrow" panose="020B0606020202030204" pitchFamily="34" charset="0"/>
              </a:rPr>
              <a:t> of the use of induction/synchronisation </a:t>
            </a:r>
            <a:r>
              <a:rPr lang="fr-BE" sz="2800" dirty="0" err="1" smtClean="0">
                <a:solidFill>
                  <a:schemeClr val="bg1"/>
                </a:solidFill>
                <a:latin typeface="Arial Narrow" panose="020B0606020202030204" pitchFamily="34" charset="0"/>
              </a:rPr>
              <a:t>protocols</a:t>
            </a:r>
            <a:r>
              <a:rPr lang="fr-BE" sz="2800" dirty="0" smtClean="0">
                <a:solidFill>
                  <a:schemeClr val="bg1"/>
                </a:solidFill>
                <a:latin typeface="Arial Narrow" panose="020B0606020202030204" pitchFamily="34" charset="0"/>
              </a:rPr>
              <a:t> </a:t>
            </a:r>
            <a:r>
              <a:rPr lang="fr-BE" sz="2800" dirty="0">
                <a:solidFill>
                  <a:schemeClr val="bg1"/>
                </a:solidFill>
                <a:latin typeface="Arial Narrow" panose="020B0606020202030204" pitchFamily="34" charset="0"/>
              </a:rPr>
              <a:t>(</a:t>
            </a:r>
            <a:r>
              <a:rPr lang="fr-BE" sz="2800" dirty="0" err="1" smtClean="0">
                <a:solidFill>
                  <a:schemeClr val="bg1"/>
                </a:solidFill>
                <a:latin typeface="Arial Narrow" panose="020B0606020202030204" pitchFamily="34" charset="0"/>
              </a:rPr>
              <a:t>PGF</a:t>
            </a:r>
            <a:r>
              <a:rPr lang="fr-BE" sz="2800" dirty="0" smtClean="0">
                <a:solidFill>
                  <a:schemeClr val="bg1"/>
                </a:solidFill>
                <a:latin typeface="Arial Narrow" panose="020B0606020202030204" pitchFamily="34" charset="0"/>
              </a:rPr>
              <a:t>/GnRH)</a:t>
            </a:r>
            <a:endParaRPr lang="fr-BE" sz="2800" dirty="0">
              <a:solidFill>
                <a:schemeClr val="bg1"/>
              </a:solidFill>
              <a:latin typeface="Arial Narrow" panose="020B0606020202030204" pitchFamily="34" charset="0"/>
            </a:endParaRPr>
          </a:p>
        </p:txBody>
      </p:sp>
      <p:pic>
        <p:nvPicPr>
          <p:cNvPr id="33794" name="Picture 2" descr="C:\Users\u012685\Desktop\Usage de la suynchronisation (USA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56792"/>
            <a:ext cx="8827335" cy="31401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Flèche vers le bas 4"/>
          <p:cNvSpPr/>
          <p:nvPr/>
        </p:nvSpPr>
        <p:spPr>
          <a:xfrm>
            <a:off x="3707904" y="2392735"/>
            <a:ext cx="216024" cy="2160240"/>
          </a:xfrm>
          <a:prstGeom prst="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lèche vers le bas 5"/>
          <p:cNvSpPr/>
          <p:nvPr/>
        </p:nvSpPr>
        <p:spPr>
          <a:xfrm>
            <a:off x="4860032" y="3098737"/>
            <a:ext cx="216024" cy="1454237"/>
          </a:xfrm>
          <a:prstGeom prst="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Flèche vers le bas 6"/>
          <p:cNvSpPr/>
          <p:nvPr/>
        </p:nvSpPr>
        <p:spPr>
          <a:xfrm>
            <a:off x="6084168" y="2392735"/>
            <a:ext cx="216024" cy="2160239"/>
          </a:xfrm>
          <a:prstGeom prst="down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lèche vers le bas 7"/>
          <p:cNvSpPr/>
          <p:nvPr/>
        </p:nvSpPr>
        <p:spPr>
          <a:xfrm>
            <a:off x="8676456" y="2371618"/>
            <a:ext cx="216024" cy="2109349"/>
          </a:xfrm>
          <a:prstGeom prst="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Flèche vers le bas 8"/>
          <p:cNvSpPr/>
          <p:nvPr/>
        </p:nvSpPr>
        <p:spPr>
          <a:xfrm>
            <a:off x="7452320" y="2371618"/>
            <a:ext cx="216024" cy="1389269"/>
          </a:xfrm>
          <a:prstGeom prst="down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p:cNvSpPr txBox="1"/>
          <p:nvPr/>
        </p:nvSpPr>
        <p:spPr>
          <a:xfrm>
            <a:off x="4555975" y="6381328"/>
            <a:ext cx="4233595" cy="307777"/>
          </a:xfrm>
          <a:prstGeom prst="rect">
            <a:avLst/>
          </a:prstGeom>
          <a:noFill/>
        </p:spPr>
        <p:txBody>
          <a:bodyPr wrap="none" rtlCol="0">
            <a:spAutoFit/>
          </a:bodyPr>
          <a:lstStyle/>
          <a:p>
            <a:r>
              <a:rPr lang="fr-BE" sz="1400" dirty="0" smtClean="0"/>
              <a:t>In </a:t>
            </a:r>
            <a:r>
              <a:rPr lang="fr-BE" sz="1400" dirty="0" err="1" smtClean="0"/>
              <a:t>Wiltbank</a:t>
            </a:r>
            <a:r>
              <a:rPr lang="fr-BE" sz="1400" dirty="0" smtClean="0"/>
              <a:t> et </a:t>
            </a:r>
            <a:r>
              <a:rPr lang="fr-BE" sz="1400" dirty="0" err="1" smtClean="0"/>
              <a:t>Pursley</a:t>
            </a:r>
            <a:r>
              <a:rPr lang="fr-BE" sz="1400" dirty="0" smtClean="0"/>
              <a:t> </a:t>
            </a:r>
            <a:r>
              <a:rPr lang="fr-BE" sz="1400" dirty="0" err="1" smtClean="0"/>
              <a:t>Theriogenology</a:t>
            </a:r>
            <a:r>
              <a:rPr lang="fr-BE" sz="1400" dirty="0" smtClean="0"/>
              <a:t> 2014 81 174-185</a:t>
            </a:r>
            <a:endParaRPr lang="fr-BE" sz="1400" dirty="0"/>
          </a:p>
        </p:txBody>
      </p:sp>
      <p:sp>
        <p:nvSpPr>
          <p:cNvPr id="11" name="Flèche vers le bas 10"/>
          <p:cNvSpPr/>
          <p:nvPr/>
        </p:nvSpPr>
        <p:spPr>
          <a:xfrm>
            <a:off x="1331640" y="2398490"/>
            <a:ext cx="216024" cy="1722437"/>
          </a:xfrm>
          <a:prstGeom prst="downArrow">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2267744" y="1955713"/>
            <a:ext cx="936104" cy="2664296"/>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Flèche vers le bas 13"/>
          <p:cNvSpPr/>
          <p:nvPr/>
        </p:nvSpPr>
        <p:spPr>
          <a:xfrm>
            <a:off x="2519772" y="2398490"/>
            <a:ext cx="216024" cy="1728192"/>
          </a:xfrm>
          <a:prstGeom prst="downArrow">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3" name="ZoneTexte 12"/>
          <p:cNvSpPr txBox="1"/>
          <p:nvPr/>
        </p:nvSpPr>
        <p:spPr>
          <a:xfrm>
            <a:off x="179512" y="5586878"/>
            <a:ext cx="8856983" cy="461665"/>
          </a:xfrm>
          <a:prstGeom prst="rect">
            <a:avLst/>
          </a:prstGeom>
          <a:solidFill>
            <a:schemeClr val="accent2">
              <a:lumMod val="60000"/>
              <a:lumOff val="40000"/>
            </a:schemeClr>
          </a:solidFill>
          <a:ln>
            <a:solidFill>
              <a:schemeClr val="tx1"/>
            </a:solidFill>
          </a:ln>
        </p:spPr>
        <p:txBody>
          <a:bodyPr wrap="square" rtlCol="0">
            <a:spAutoFit/>
          </a:bodyPr>
          <a:lstStyle/>
          <a:p>
            <a:r>
              <a:rPr lang="fr-BE" sz="2400" dirty="0" err="1" smtClean="0">
                <a:latin typeface="Arial Narrow" panose="020B0606020202030204" pitchFamily="34" charset="0"/>
              </a:rPr>
              <a:t>Such</a:t>
            </a:r>
            <a:r>
              <a:rPr lang="fr-BE" sz="2400" dirty="0" smtClean="0">
                <a:latin typeface="Arial Narrow" panose="020B0606020202030204" pitchFamily="34" charset="0"/>
              </a:rPr>
              <a:t> </a:t>
            </a:r>
            <a:r>
              <a:rPr lang="fr-BE" sz="2400" dirty="0" err="1" smtClean="0">
                <a:latin typeface="Arial Narrow" panose="020B0606020202030204" pitchFamily="34" charset="0"/>
              </a:rPr>
              <a:t>strategy</a:t>
            </a:r>
            <a:r>
              <a:rPr lang="fr-BE" sz="2400" dirty="0" smtClean="0">
                <a:latin typeface="Arial Narrow" panose="020B0606020202030204" pitchFamily="34" charset="0"/>
              </a:rPr>
              <a:t> has </a:t>
            </a:r>
            <a:r>
              <a:rPr lang="fr-BE" sz="2400" dirty="0" err="1" smtClean="0">
                <a:latin typeface="Arial Narrow" panose="020B0606020202030204" pitchFamily="34" charset="0"/>
              </a:rPr>
              <a:t>reduced</a:t>
            </a:r>
            <a:r>
              <a:rPr lang="fr-BE" sz="2400" dirty="0" smtClean="0">
                <a:latin typeface="Arial Narrow" panose="020B0606020202030204" pitchFamily="34" charset="0"/>
              </a:rPr>
              <a:t> the </a:t>
            </a:r>
            <a:r>
              <a:rPr lang="fr-BE" sz="2400" dirty="0" err="1" smtClean="0">
                <a:latin typeface="Arial Narrow" panose="020B0606020202030204" pitchFamily="34" charset="0"/>
              </a:rPr>
              <a:t>number</a:t>
            </a:r>
            <a:r>
              <a:rPr lang="fr-BE" sz="2400" dirty="0" smtClean="0">
                <a:latin typeface="Arial Narrow" panose="020B0606020202030204" pitchFamily="34" charset="0"/>
              </a:rPr>
              <a:t> of </a:t>
            </a:r>
            <a:r>
              <a:rPr lang="fr-BE" sz="2400" dirty="0" err="1" smtClean="0">
                <a:latin typeface="Arial Narrow" panose="020B0606020202030204" pitchFamily="34" charset="0"/>
              </a:rPr>
              <a:t>days</a:t>
            </a:r>
            <a:r>
              <a:rPr lang="fr-BE" sz="2400" dirty="0" smtClean="0">
                <a:latin typeface="Arial Narrow" panose="020B0606020202030204" pitchFamily="34" charset="0"/>
              </a:rPr>
              <a:t> open </a:t>
            </a:r>
            <a:r>
              <a:rPr lang="fr-BE" sz="2400" dirty="0" err="1" smtClean="0">
                <a:latin typeface="Arial Narrow" panose="020B0606020202030204" pitchFamily="34" charset="0"/>
              </a:rPr>
              <a:t>with</a:t>
            </a:r>
            <a:r>
              <a:rPr lang="fr-BE" sz="2400" dirty="0" smtClean="0">
                <a:latin typeface="Arial Narrow" panose="020B0606020202030204" pitchFamily="34" charset="0"/>
              </a:rPr>
              <a:t> no </a:t>
            </a:r>
            <a:r>
              <a:rPr lang="fr-BE" sz="2400" dirty="0" err="1" smtClean="0">
                <a:latin typeface="Arial Narrow" panose="020B0606020202030204" pitchFamily="34" charset="0"/>
              </a:rPr>
              <a:t>effect</a:t>
            </a:r>
            <a:r>
              <a:rPr lang="fr-BE" sz="2400" dirty="0" smtClean="0">
                <a:latin typeface="Arial Narrow" panose="020B0606020202030204" pitchFamily="34" charset="0"/>
              </a:rPr>
              <a:t> on </a:t>
            </a:r>
            <a:r>
              <a:rPr lang="fr-BE" sz="2400" dirty="0" err="1" smtClean="0">
                <a:latin typeface="Arial Narrow" panose="020B0606020202030204" pitchFamily="34" charset="0"/>
              </a:rPr>
              <a:t>fertility</a:t>
            </a:r>
            <a:endParaRPr lang="fr-BE" sz="2400" dirty="0">
              <a:latin typeface="Arial Narrow" panose="020B0606020202030204" pitchFamily="34" charset="0"/>
            </a:endParaRPr>
          </a:p>
        </p:txBody>
      </p:sp>
      <p:sp>
        <p:nvSpPr>
          <p:cNvPr id="3" name="Flèche vers le bas 2"/>
          <p:cNvSpPr/>
          <p:nvPr/>
        </p:nvSpPr>
        <p:spPr>
          <a:xfrm>
            <a:off x="3707904" y="4869160"/>
            <a:ext cx="1152128" cy="576064"/>
          </a:xfrm>
          <a:prstGeom prst="downArrow">
            <a:avLst/>
          </a:prstGeom>
          <a:solidFill>
            <a:schemeClr val="accent2">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87897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animBg="1"/>
      <p:bldP spid="10"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6825372" y="308598"/>
            <a:ext cx="631904" cy="456106"/>
            <a:chOff x="7208376" y="311743"/>
            <a:chExt cx="631904" cy="456106"/>
          </a:xfrm>
        </p:grpSpPr>
        <p:sp>
          <p:nvSpPr>
            <p:cNvPr id="80" name="Text Box 6"/>
            <p:cNvSpPr txBox="1">
              <a:spLocks noChangeArrowheads="1"/>
            </p:cNvSpPr>
            <p:nvPr/>
          </p:nvSpPr>
          <p:spPr bwMode="auto">
            <a:xfrm>
              <a:off x="7208376" y="311743"/>
              <a:ext cx="631904" cy="338554"/>
            </a:xfrm>
            <a:prstGeom prst="rect">
              <a:avLst/>
            </a:prstGeom>
            <a:solidFill>
              <a:srgbClr val="FF000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600" b="1" dirty="0" smtClean="0"/>
                <a:t>J0  IA</a:t>
              </a:r>
              <a:endParaRPr lang="fr-FR" altLang="fr-FR" sz="1600" b="1" dirty="0"/>
            </a:p>
          </p:txBody>
        </p:sp>
        <p:cxnSp>
          <p:nvCxnSpPr>
            <p:cNvPr id="81" name="Connecteur droit 80"/>
            <p:cNvCxnSpPr>
              <a:endCxn id="80" idx="2"/>
            </p:cNvCxnSpPr>
            <p:nvPr/>
          </p:nvCxnSpPr>
          <p:spPr>
            <a:xfrm flipV="1">
              <a:off x="7516710" y="650297"/>
              <a:ext cx="7618" cy="1175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6" name="Connecteur droit 85"/>
          <p:cNvCxnSpPr/>
          <p:nvPr/>
        </p:nvCxnSpPr>
        <p:spPr>
          <a:xfrm>
            <a:off x="572412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392392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8" name="Connecteur droit 87"/>
          <p:cNvCxnSpPr/>
          <p:nvPr/>
        </p:nvCxnSpPr>
        <p:spPr>
          <a:xfrm>
            <a:off x="428396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0" name="Connecteur droit 89"/>
          <p:cNvCxnSpPr/>
          <p:nvPr/>
        </p:nvCxnSpPr>
        <p:spPr>
          <a:xfrm>
            <a:off x="464400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1" name="Connecteur droit 90"/>
          <p:cNvCxnSpPr/>
          <p:nvPr/>
        </p:nvCxnSpPr>
        <p:spPr>
          <a:xfrm>
            <a:off x="500404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2" name="Connecteur droit 91"/>
          <p:cNvCxnSpPr/>
          <p:nvPr/>
        </p:nvCxnSpPr>
        <p:spPr>
          <a:xfrm>
            <a:off x="608416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4" name="Connecteur droit 93"/>
          <p:cNvCxnSpPr/>
          <p:nvPr/>
        </p:nvCxnSpPr>
        <p:spPr>
          <a:xfrm>
            <a:off x="6444208" y="1300092"/>
            <a:ext cx="0" cy="550454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5" name="Connecteur droit 94"/>
          <p:cNvCxnSpPr/>
          <p:nvPr/>
        </p:nvCxnSpPr>
        <p:spPr>
          <a:xfrm flipH="1">
            <a:off x="6800727" y="1300092"/>
            <a:ext cx="3521"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a:off x="5364088" y="1300092"/>
            <a:ext cx="0" cy="475372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Connecteur droit 97"/>
          <p:cNvCxnSpPr>
            <a:stCxn id="146" idx="2"/>
          </p:cNvCxnSpPr>
          <p:nvPr/>
        </p:nvCxnSpPr>
        <p:spPr>
          <a:xfrm>
            <a:off x="7156670" y="1156829"/>
            <a:ext cx="88323" cy="564780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05" name="Text Box 6"/>
          <p:cNvSpPr txBox="1">
            <a:spLocks noChangeArrowheads="1"/>
          </p:cNvSpPr>
          <p:nvPr/>
        </p:nvSpPr>
        <p:spPr bwMode="auto">
          <a:xfrm>
            <a:off x="7066568" y="1300092"/>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108" name="Text Box 6"/>
          <p:cNvSpPr txBox="1">
            <a:spLocks noChangeArrowheads="1"/>
          </p:cNvSpPr>
          <p:nvPr/>
        </p:nvSpPr>
        <p:spPr bwMode="auto">
          <a:xfrm>
            <a:off x="3779912" y="1300092"/>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cxnSp>
        <p:nvCxnSpPr>
          <p:cNvPr id="124" name="Connecteur droit 123"/>
          <p:cNvCxnSpPr/>
          <p:nvPr/>
        </p:nvCxnSpPr>
        <p:spPr>
          <a:xfrm>
            <a:off x="971600"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Connecteur droit 130"/>
          <p:cNvCxnSpPr/>
          <p:nvPr/>
        </p:nvCxnSpPr>
        <p:spPr>
          <a:xfrm>
            <a:off x="1778924"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Connecteur droit 131"/>
          <p:cNvCxnSpPr/>
          <p:nvPr/>
        </p:nvCxnSpPr>
        <p:spPr>
          <a:xfrm>
            <a:off x="2138964"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Connecteur droit 132"/>
          <p:cNvCxnSpPr/>
          <p:nvPr/>
        </p:nvCxnSpPr>
        <p:spPr>
          <a:xfrm>
            <a:off x="320384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Connecteur droit 133"/>
          <p:cNvCxnSpPr/>
          <p:nvPr/>
        </p:nvCxnSpPr>
        <p:spPr>
          <a:xfrm>
            <a:off x="284380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Connecteur droit 134"/>
          <p:cNvCxnSpPr/>
          <p:nvPr/>
        </p:nvCxnSpPr>
        <p:spPr>
          <a:xfrm>
            <a:off x="572910"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6" name="Rectangle 7"/>
          <p:cNvSpPr>
            <a:spLocks noChangeArrowheads="1"/>
          </p:cNvSpPr>
          <p:nvPr/>
        </p:nvSpPr>
        <p:spPr bwMode="auto">
          <a:xfrm>
            <a:off x="700503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0</a:t>
            </a:r>
          </a:p>
        </p:txBody>
      </p:sp>
      <p:sp>
        <p:nvSpPr>
          <p:cNvPr id="147" name="Rectangle 8"/>
          <p:cNvSpPr>
            <a:spLocks noChangeArrowheads="1"/>
          </p:cNvSpPr>
          <p:nvPr/>
        </p:nvSpPr>
        <p:spPr bwMode="auto">
          <a:xfrm>
            <a:off x="6644996" y="767849"/>
            <a:ext cx="302123"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a:t>
            </a:r>
            <a:endParaRPr lang="fr-BE" altLang="fr-FR" sz="1400" b="1" dirty="0">
              <a:solidFill>
                <a:schemeClr val="tx1"/>
              </a:solidFill>
            </a:endParaRPr>
          </a:p>
        </p:txBody>
      </p:sp>
      <p:sp>
        <p:nvSpPr>
          <p:cNvPr id="148" name="Rectangle 9"/>
          <p:cNvSpPr>
            <a:spLocks noChangeArrowheads="1"/>
          </p:cNvSpPr>
          <p:nvPr/>
        </p:nvSpPr>
        <p:spPr bwMode="auto">
          <a:xfrm>
            <a:off x="628495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2</a:t>
            </a:r>
            <a:endParaRPr lang="fr-BE" altLang="fr-FR" sz="1400" b="1" dirty="0">
              <a:solidFill>
                <a:schemeClr val="tx1"/>
              </a:solidFill>
            </a:endParaRPr>
          </a:p>
        </p:txBody>
      </p:sp>
      <p:sp>
        <p:nvSpPr>
          <p:cNvPr id="149" name="Rectangle 10"/>
          <p:cNvSpPr>
            <a:spLocks noChangeArrowheads="1"/>
          </p:cNvSpPr>
          <p:nvPr/>
        </p:nvSpPr>
        <p:spPr bwMode="auto">
          <a:xfrm>
            <a:off x="592491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3</a:t>
            </a:r>
          </a:p>
        </p:txBody>
      </p:sp>
      <p:sp>
        <p:nvSpPr>
          <p:cNvPr id="151" name="Rectangle 12"/>
          <p:cNvSpPr>
            <a:spLocks noChangeArrowheads="1"/>
          </p:cNvSpPr>
          <p:nvPr/>
        </p:nvSpPr>
        <p:spPr bwMode="auto">
          <a:xfrm>
            <a:off x="520483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5</a:t>
            </a:r>
          </a:p>
        </p:txBody>
      </p:sp>
      <p:sp>
        <p:nvSpPr>
          <p:cNvPr id="152" name="Rectangle 7"/>
          <p:cNvSpPr>
            <a:spLocks noChangeArrowheads="1"/>
          </p:cNvSpPr>
          <p:nvPr/>
        </p:nvSpPr>
        <p:spPr bwMode="auto">
          <a:xfrm>
            <a:off x="268455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16</a:t>
            </a:r>
            <a:endParaRPr lang="fr-BE" altLang="fr-FR" sz="1400" b="1" dirty="0">
              <a:solidFill>
                <a:schemeClr val="tx1"/>
              </a:solidFill>
            </a:endParaRPr>
          </a:p>
        </p:txBody>
      </p:sp>
      <p:sp>
        <p:nvSpPr>
          <p:cNvPr id="153" name="Rectangle 12"/>
          <p:cNvSpPr>
            <a:spLocks noChangeArrowheads="1"/>
          </p:cNvSpPr>
          <p:nvPr/>
        </p:nvSpPr>
        <p:spPr bwMode="auto">
          <a:xfrm>
            <a:off x="484479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6</a:t>
            </a:r>
          </a:p>
        </p:txBody>
      </p:sp>
      <p:sp>
        <p:nvSpPr>
          <p:cNvPr id="138" name="Rectangle 12"/>
          <p:cNvSpPr>
            <a:spLocks noChangeArrowheads="1"/>
          </p:cNvSpPr>
          <p:nvPr/>
        </p:nvSpPr>
        <p:spPr bwMode="auto">
          <a:xfrm>
            <a:off x="448475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7</a:t>
            </a:r>
            <a:endParaRPr lang="fr-BE" altLang="fr-FR" sz="1400" b="1" dirty="0">
              <a:solidFill>
                <a:schemeClr val="tx1"/>
              </a:solidFill>
            </a:endParaRPr>
          </a:p>
        </p:txBody>
      </p:sp>
      <p:sp>
        <p:nvSpPr>
          <p:cNvPr id="139" name="Rectangle 12"/>
          <p:cNvSpPr>
            <a:spLocks noChangeArrowheads="1"/>
          </p:cNvSpPr>
          <p:nvPr/>
        </p:nvSpPr>
        <p:spPr bwMode="auto">
          <a:xfrm>
            <a:off x="412471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8</a:t>
            </a:r>
            <a:endParaRPr lang="fr-BE" altLang="fr-FR" sz="1400" b="1" dirty="0">
              <a:solidFill>
                <a:schemeClr val="tx1"/>
              </a:solidFill>
            </a:endParaRPr>
          </a:p>
        </p:txBody>
      </p:sp>
      <p:sp>
        <p:nvSpPr>
          <p:cNvPr id="144" name="Rectangle 12"/>
          <p:cNvSpPr>
            <a:spLocks noChangeArrowheads="1"/>
          </p:cNvSpPr>
          <p:nvPr/>
        </p:nvSpPr>
        <p:spPr bwMode="auto">
          <a:xfrm>
            <a:off x="2339752"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17</a:t>
            </a:r>
            <a:endParaRPr lang="fr-BE" altLang="fr-FR" sz="1400" b="1" dirty="0">
              <a:solidFill>
                <a:schemeClr val="tx1"/>
              </a:solidFill>
            </a:endParaRPr>
          </a:p>
        </p:txBody>
      </p:sp>
      <p:sp>
        <p:nvSpPr>
          <p:cNvPr id="145" name="Rectangle 12"/>
          <p:cNvSpPr>
            <a:spLocks noChangeArrowheads="1"/>
          </p:cNvSpPr>
          <p:nvPr/>
        </p:nvSpPr>
        <p:spPr bwMode="auto">
          <a:xfrm>
            <a:off x="1979712"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18</a:t>
            </a:r>
            <a:endParaRPr lang="fr-BE" altLang="fr-FR" sz="1400" b="1" dirty="0">
              <a:solidFill>
                <a:schemeClr val="tx1"/>
              </a:solidFill>
            </a:endParaRPr>
          </a:p>
        </p:txBody>
      </p:sp>
      <p:sp>
        <p:nvSpPr>
          <p:cNvPr id="141" name="Rectangle 12"/>
          <p:cNvSpPr>
            <a:spLocks noChangeArrowheads="1"/>
          </p:cNvSpPr>
          <p:nvPr/>
        </p:nvSpPr>
        <p:spPr bwMode="auto">
          <a:xfrm>
            <a:off x="376467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9</a:t>
            </a:r>
          </a:p>
        </p:txBody>
      </p:sp>
      <p:sp>
        <p:nvSpPr>
          <p:cNvPr id="155" name="Rectangle 11"/>
          <p:cNvSpPr>
            <a:spLocks noChangeArrowheads="1"/>
          </p:cNvSpPr>
          <p:nvPr/>
        </p:nvSpPr>
        <p:spPr bwMode="auto">
          <a:xfrm>
            <a:off x="5564876" y="767849"/>
            <a:ext cx="302123"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4</a:t>
            </a:r>
          </a:p>
        </p:txBody>
      </p:sp>
      <p:sp>
        <p:nvSpPr>
          <p:cNvPr id="157" name="Text Box 6"/>
          <p:cNvSpPr txBox="1">
            <a:spLocks noChangeArrowheads="1"/>
          </p:cNvSpPr>
          <p:nvPr/>
        </p:nvSpPr>
        <p:spPr bwMode="auto">
          <a:xfrm>
            <a:off x="6300192" y="1300092"/>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58" name="Rectangle 12"/>
          <p:cNvSpPr>
            <a:spLocks noChangeArrowheads="1"/>
          </p:cNvSpPr>
          <p:nvPr/>
        </p:nvSpPr>
        <p:spPr bwMode="auto">
          <a:xfrm>
            <a:off x="1619672"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19</a:t>
            </a:r>
            <a:endParaRPr lang="fr-BE" altLang="fr-FR" sz="1400" b="1" dirty="0">
              <a:solidFill>
                <a:schemeClr val="tx1"/>
              </a:solidFill>
            </a:endParaRPr>
          </a:p>
        </p:txBody>
      </p:sp>
      <p:sp>
        <p:nvSpPr>
          <p:cNvPr id="159" name="Rectangle 12"/>
          <p:cNvSpPr>
            <a:spLocks noChangeArrowheads="1"/>
          </p:cNvSpPr>
          <p:nvPr/>
        </p:nvSpPr>
        <p:spPr bwMode="auto">
          <a:xfrm>
            <a:off x="827584"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26</a:t>
            </a:r>
            <a:endParaRPr lang="fr-BE" altLang="fr-FR" sz="1400" b="1" dirty="0">
              <a:solidFill>
                <a:schemeClr val="tx1"/>
              </a:solidFill>
            </a:endParaRPr>
          </a:p>
        </p:txBody>
      </p:sp>
      <p:sp>
        <p:nvSpPr>
          <p:cNvPr id="160" name="Rectangle 12"/>
          <p:cNvSpPr>
            <a:spLocks noChangeArrowheads="1"/>
          </p:cNvSpPr>
          <p:nvPr/>
        </p:nvSpPr>
        <p:spPr bwMode="auto">
          <a:xfrm>
            <a:off x="467544"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32</a:t>
            </a:r>
            <a:endParaRPr lang="fr-BE" altLang="fr-FR" sz="1400" b="1" dirty="0">
              <a:solidFill>
                <a:schemeClr val="tx1"/>
              </a:solidFill>
            </a:endParaRPr>
          </a:p>
        </p:txBody>
      </p:sp>
      <p:sp>
        <p:nvSpPr>
          <p:cNvPr id="167" name="Text Box 6"/>
          <p:cNvSpPr txBox="1">
            <a:spLocks noChangeArrowheads="1"/>
          </p:cNvSpPr>
          <p:nvPr/>
        </p:nvSpPr>
        <p:spPr bwMode="auto">
          <a:xfrm>
            <a:off x="6960759" y="4584926"/>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68" name="Text Box 6"/>
          <p:cNvSpPr txBox="1">
            <a:spLocks noChangeArrowheads="1"/>
          </p:cNvSpPr>
          <p:nvPr/>
        </p:nvSpPr>
        <p:spPr bwMode="auto">
          <a:xfrm>
            <a:off x="3779912" y="4584926"/>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69" name="Text Box 6"/>
          <p:cNvSpPr txBox="1">
            <a:spLocks noChangeArrowheads="1"/>
          </p:cNvSpPr>
          <p:nvPr/>
        </p:nvSpPr>
        <p:spPr bwMode="auto">
          <a:xfrm>
            <a:off x="6300192" y="4584926"/>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74" name="Text Box 6"/>
          <p:cNvSpPr txBox="1">
            <a:spLocks noChangeArrowheads="1"/>
          </p:cNvSpPr>
          <p:nvPr/>
        </p:nvSpPr>
        <p:spPr bwMode="auto">
          <a:xfrm>
            <a:off x="1634908" y="4584926"/>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77" name="Text Box 6"/>
          <p:cNvSpPr txBox="1">
            <a:spLocks noChangeArrowheads="1"/>
          </p:cNvSpPr>
          <p:nvPr/>
        </p:nvSpPr>
        <p:spPr bwMode="auto">
          <a:xfrm>
            <a:off x="6300192" y="3080547"/>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P</a:t>
            </a:r>
            <a:endParaRPr lang="fr-FR" altLang="fr-FR" sz="1400" b="1" dirty="0"/>
          </a:p>
        </p:txBody>
      </p:sp>
      <p:sp>
        <p:nvSpPr>
          <p:cNvPr id="179" name="Text Box 6"/>
          <p:cNvSpPr txBox="1">
            <a:spLocks noChangeArrowheads="1"/>
          </p:cNvSpPr>
          <p:nvPr/>
        </p:nvSpPr>
        <p:spPr bwMode="auto">
          <a:xfrm>
            <a:off x="4636390" y="2740252"/>
            <a:ext cx="1810610"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G P4   (</a:t>
            </a:r>
            <a:r>
              <a:rPr lang="fr-BE" altLang="fr-FR" sz="1400" b="1" dirty="0" err="1" smtClean="0">
                <a:solidFill>
                  <a:schemeClr val="tx1"/>
                </a:solidFill>
              </a:rPr>
              <a:t>CIDR</a:t>
            </a:r>
            <a:r>
              <a:rPr lang="fr-BE" altLang="fr-FR" sz="1400" b="1" dirty="0" smtClean="0">
                <a:solidFill>
                  <a:schemeClr val="tx1"/>
                </a:solidFill>
              </a:rPr>
              <a:t> 1/2) P</a:t>
            </a:r>
            <a:endParaRPr lang="fr-FR" altLang="fr-FR" sz="1400" b="1" dirty="0">
              <a:solidFill>
                <a:schemeClr val="tx1"/>
              </a:solidFill>
            </a:endParaRPr>
          </a:p>
        </p:txBody>
      </p:sp>
      <p:sp>
        <p:nvSpPr>
          <p:cNvPr id="181" name="Text Box 6"/>
          <p:cNvSpPr txBox="1">
            <a:spLocks noChangeArrowheads="1"/>
          </p:cNvSpPr>
          <p:nvPr/>
        </p:nvSpPr>
        <p:spPr bwMode="auto">
          <a:xfrm>
            <a:off x="3779912" y="5317204"/>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82" name="Text Box 6"/>
          <p:cNvSpPr txBox="1">
            <a:spLocks noChangeArrowheads="1"/>
          </p:cNvSpPr>
          <p:nvPr/>
        </p:nvSpPr>
        <p:spPr bwMode="auto">
          <a:xfrm>
            <a:off x="6300192" y="5317204"/>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83" name="Text Box 6"/>
          <p:cNvSpPr txBox="1">
            <a:spLocks noChangeArrowheads="1"/>
          </p:cNvSpPr>
          <p:nvPr/>
        </p:nvSpPr>
        <p:spPr bwMode="auto">
          <a:xfrm>
            <a:off x="6732240" y="5317204"/>
            <a:ext cx="404278" cy="307777"/>
          </a:xfrm>
          <a:prstGeom prst="rect">
            <a:avLst/>
          </a:prstGeom>
          <a:solidFill>
            <a:schemeClr val="accent6">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CO</a:t>
            </a:r>
            <a:endParaRPr lang="fr-FR" altLang="fr-FR" sz="1400" b="1" dirty="0">
              <a:solidFill>
                <a:schemeClr val="tx1"/>
              </a:solidFill>
            </a:endParaRPr>
          </a:p>
        </p:txBody>
      </p:sp>
      <p:sp>
        <p:nvSpPr>
          <p:cNvPr id="185" name="Text Box 6"/>
          <p:cNvSpPr txBox="1">
            <a:spLocks noChangeArrowheads="1"/>
          </p:cNvSpPr>
          <p:nvPr/>
        </p:nvSpPr>
        <p:spPr bwMode="auto">
          <a:xfrm>
            <a:off x="3779912" y="5696989"/>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86" name="Text Box 6"/>
          <p:cNvSpPr txBox="1">
            <a:spLocks noChangeArrowheads="1"/>
          </p:cNvSpPr>
          <p:nvPr/>
        </p:nvSpPr>
        <p:spPr bwMode="auto">
          <a:xfrm>
            <a:off x="6300192" y="5696989"/>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88" name="Text Box 6"/>
          <p:cNvSpPr txBox="1">
            <a:spLocks noChangeArrowheads="1"/>
          </p:cNvSpPr>
          <p:nvPr/>
        </p:nvSpPr>
        <p:spPr bwMode="auto">
          <a:xfrm>
            <a:off x="4257016" y="1300092"/>
            <a:ext cx="1926121"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OVSYNCH 7J</a:t>
            </a:r>
            <a:endParaRPr lang="fr-FR" altLang="fr-FR" sz="1400" b="1" dirty="0">
              <a:solidFill>
                <a:schemeClr val="tx1"/>
              </a:solidFill>
            </a:endParaRPr>
          </a:p>
        </p:txBody>
      </p:sp>
      <p:sp>
        <p:nvSpPr>
          <p:cNvPr id="194" name="Text Box 6"/>
          <p:cNvSpPr txBox="1">
            <a:spLocks noChangeArrowheads="1"/>
          </p:cNvSpPr>
          <p:nvPr/>
        </p:nvSpPr>
        <p:spPr bwMode="auto">
          <a:xfrm>
            <a:off x="3203848" y="3457223"/>
            <a:ext cx="3254980"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None/>
            </a:pPr>
            <a:r>
              <a:rPr lang="fr-BE" altLang="fr-FR" sz="1400" b="1" dirty="0" smtClean="0">
                <a:solidFill>
                  <a:schemeClr val="tx1"/>
                </a:solidFill>
              </a:rPr>
              <a:t>BO P4 (8/9 J </a:t>
            </a:r>
            <a:r>
              <a:rPr lang="fr-BE" altLang="fr-FR" sz="1400" b="1" dirty="0" err="1" smtClean="0">
                <a:solidFill>
                  <a:schemeClr val="tx1"/>
                </a:solidFill>
              </a:rPr>
              <a:t>CIDR</a:t>
            </a:r>
            <a:r>
              <a:rPr lang="fr-BE" altLang="fr-FR" sz="1400" b="1" dirty="0" smtClean="0">
                <a:solidFill>
                  <a:schemeClr val="tx1"/>
                </a:solidFill>
              </a:rPr>
              <a:t> ) P CO</a:t>
            </a:r>
            <a:endParaRPr lang="fr-FR" altLang="fr-FR" sz="1400" b="1" dirty="0">
              <a:solidFill>
                <a:schemeClr val="tx1"/>
              </a:solidFill>
            </a:endParaRPr>
          </a:p>
        </p:txBody>
      </p:sp>
      <p:sp>
        <p:nvSpPr>
          <p:cNvPr id="195" name="Rectangle 12"/>
          <p:cNvSpPr>
            <a:spLocks noChangeArrowheads="1"/>
          </p:cNvSpPr>
          <p:nvPr/>
        </p:nvSpPr>
        <p:spPr bwMode="auto">
          <a:xfrm>
            <a:off x="3404636"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10</a:t>
            </a:r>
            <a:endParaRPr lang="fr-BE" altLang="fr-FR" sz="1400" b="1" dirty="0">
              <a:solidFill>
                <a:schemeClr val="tx1"/>
              </a:solidFill>
            </a:endParaRPr>
          </a:p>
        </p:txBody>
      </p:sp>
      <p:cxnSp>
        <p:nvCxnSpPr>
          <p:cNvPr id="196" name="Connecteur droit 195"/>
          <p:cNvCxnSpPr/>
          <p:nvPr/>
        </p:nvCxnSpPr>
        <p:spPr>
          <a:xfrm>
            <a:off x="3569479"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7" name="Text Box 6"/>
          <p:cNvSpPr txBox="1">
            <a:spLocks noChangeArrowheads="1"/>
          </p:cNvSpPr>
          <p:nvPr/>
        </p:nvSpPr>
        <p:spPr bwMode="auto">
          <a:xfrm>
            <a:off x="4257016" y="4584926"/>
            <a:ext cx="1899048"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PRESYNCH/COSYNCH</a:t>
            </a:r>
            <a:endParaRPr lang="fr-FR" altLang="fr-FR" sz="1400" b="1" dirty="0">
              <a:solidFill>
                <a:schemeClr val="tx1"/>
              </a:solidFill>
            </a:endParaRPr>
          </a:p>
        </p:txBody>
      </p:sp>
      <p:sp>
        <p:nvSpPr>
          <p:cNvPr id="198" name="Text Box 6"/>
          <p:cNvSpPr txBox="1">
            <a:spLocks noChangeArrowheads="1"/>
          </p:cNvSpPr>
          <p:nvPr/>
        </p:nvSpPr>
        <p:spPr bwMode="auto">
          <a:xfrm>
            <a:off x="4494768" y="3080547"/>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05" name="Text Box 6"/>
          <p:cNvSpPr txBox="1">
            <a:spLocks noChangeArrowheads="1"/>
          </p:cNvSpPr>
          <p:nvPr/>
        </p:nvSpPr>
        <p:spPr bwMode="auto">
          <a:xfrm>
            <a:off x="5580112" y="375578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P</a:t>
            </a:r>
            <a:endParaRPr lang="fr-FR" altLang="fr-FR" sz="1400" b="1" dirty="0"/>
          </a:p>
        </p:txBody>
      </p:sp>
      <p:sp>
        <p:nvSpPr>
          <p:cNvPr id="82" name="Text Box 6"/>
          <p:cNvSpPr txBox="1">
            <a:spLocks noChangeArrowheads="1"/>
          </p:cNvSpPr>
          <p:nvPr/>
        </p:nvSpPr>
        <p:spPr bwMode="auto">
          <a:xfrm>
            <a:off x="7786648" y="1300092"/>
            <a:ext cx="529770"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84" name="Text Box 6"/>
          <p:cNvSpPr txBox="1">
            <a:spLocks noChangeArrowheads="1"/>
          </p:cNvSpPr>
          <p:nvPr/>
        </p:nvSpPr>
        <p:spPr bwMode="auto">
          <a:xfrm>
            <a:off x="7259239" y="4584926"/>
            <a:ext cx="529768" cy="307777"/>
          </a:xfrm>
          <a:prstGeom prst="rect">
            <a:avLst/>
          </a:prstGeom>
          <a:solidFill>
            <a:srgbClr val="FF0000">
              <a:alpha val="34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a:t>
            </a:r>
            <a:endParaRPr lang="fr-FR" altLang="fr-FR" sz="1400" b="1" dirty="0">
              <a:solidFill>
                <a:schemeClr val="tx1"/>
              </a:solidFill>
            </a:endParaRPr>
          </a:p>
        </p:txBody>
      </p:sp>
      <p:sp>
        <p:nvSpPr>
          <p:cNvPr id="85" name="Text Box 6"/>
          <p:cNvSpPr txBox="1">
            <a:spLocks noChangeArrowheads="1"/>
          </p:cNvSpPr>
          <p:nvPr/>
        </p:nvSpPr>
        <p:spPr bwMode="auto">
          <a:xfrm>
            <a:off x="6986471" y="5317204"/>
            <a:ext cx="952913" cy="307777"/>
          </a:xfrm>
          <a:prstGeom prst="rect">
            <a:avLst/>
          </a:prstGeom>
          <a:solidFill>
            <a:srgbClr val="FF0000">
              <a:alpha val="38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 /IAC</a:t>
            </a:r>
            <a:endParaRPr lang="fr-FR" altLang="fr-FR" sz="1400" b="1" dirty="0">
              <a:solidFill>
                <a:schemeClr val="tx1"/>
              </a:solidFill>
            </a:endParaRPr>
          </a:p>
        </p:txBody>
      </p:sp>
      <p:sp>
        <p:nvSpPr>
          <p:cNvPr id="89" name="Text Box 6"/>
          <p:cNvSpPr txBox="1">
            <a:spLocks noChangeArrowheads="1"/>
          </p:cNvSpPr>
          <p:nvPr/>
        </p:nvSpPr>
        <p:spPr bwMode="auto">
          <a:xfrm>
            <a:off x="6986471" y="5696989"/>
            <a:ext cx="939654" cy="307777"/>
          </a:xfrm>
          <a:prstGeom prst="rect">
            <a:avLst/>
          </a:prstGeom>
          <a:solidFill>
            <a:srgbClr val="FF0000">
              <a:alpha val="38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 /IAC</a:t>
            </a:r>
            <a:endParaRPr lang="fr-FR" altLang="fr-FR" sz="1400" b="1" dirty="0">
              <a:solidFill>
                <a:schemeClr val="tx1"/>
              </a:solidFill>
            </a:endParaRPr>
          </a:p>
        </p:txBody>
      </p:sp>
      <p:sp>
        <p:nvSpPr>
          <p:cNvPr id="93" name="Text Box 6"/>
          <p:cNvSpPr txBox="1">
            <a:spLocks noChangeArrowheads="1"/>
          </p:cNvSpPr>
          <p:nvPr/>
        </p:nvSpPr>
        <p:spPr bwMode="auto">
          <a:xfrm>
            <a:off x="7797096" y="2740252"/>
            <a:ext cx="519320"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100" name="Text Box 6"/>
          <p:cNvSpPr txBox="1">
            <a:spLocks noChangeArrowheads="1"/>
          </p:cNvSpPr>
          <p:nvPr/>
        </p:nvSpPr>
        <p:spPr bwMode="auto">
          <a:xfrm>
            <a:off x="6960759" y="4196408"/>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01" name="Text Box 6"/>
          <p:cNvSpPr txBox="1">
            <a:spLocks noChangeArrowheads="1"/>
          </p:cNvSpPr>
          <p:nvPr/>
        </p:nvSpPr>
        <p:spPr bwMode="auto">
          <a:xfrm>
            <a:off x="3779912" y="4196408"/>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02" name="Text Box 6"/>
          <p:cNvSpPr txBox="1">
            <a:spLocks noChangeArrowheads="1"/>
          </p:cNvSpPr>
          <p:nvPr/>
        </p:nvSpPr>
        <p:spPr bwMode="auto">
          <a:xfrm>
            <a:off x="6300192" y="419640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07" name="Text Box 6"/>
          <p:cNvSpPr txBox="1">
            <a:spLocks noChangeArrowheads="1"/>
          </p:cNvSpPr>
          <p:nvPr/>
        </p:nvSpPr>
        <p:spPr bwMode="auto">
          <a:xfrm>
            <a:off x="4257016" y="4196408"/>
            <a:ext cx="1945457"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err="1" smtClean="0">
                <a:solidFill>
                  <a:schemeClr val="tx1"/>
                </a:solidFill>
              </a:rPr>
              <a:t>COSYNCH</a:t>
            </a:r>
            <a:r>
              <a:rPr lang="fr-BE" altLang="fr-FR" sz="1400" b="1" dirty="0" smtClean="0">
                <a:solidFill>
                  <a:schemeClr val="tx1"/>
                </a:solidFill>
              </a:rPr>
              <a:t> (48 </a:t>
            </a:r>
            <a:r>
              <a:rPr lang="fr-BE" altLang="fr-FR" sz="1400" b="1" dirty="0">
                <a:solidFill>
                  <a:schemeClr val="tx1"/>
                </a:solidFill>
              </a:rPr>
              <a:t>/</a:t>
            </a:r>
            <a:r>
              <a:rPr lang="fr-BE" altLang="fr-FR" sz="1400" b="1" dirty="0" smtClean="0">
                <a:solidFill>
                  <a:schemeClr val="tx1"/>
                </a:solidFill>
              </a:rPr>
              <a:t>72h)</a:t>
            </a:r>
            <a:endParaRPr lang="fr-FR" altLang="fr-FR" sz="1400" b="1" dirty="0">
              <a:solidFill>
                <a:schemeClr val="tx1"/>
              </a:solidFill>
            </a:endParaRPr>
          </a:p>
        </p:txBody>
      </p:sp>
      <p:sp>
        <p:nvSpPr>
          <p:cNvPr id="109" name="Text Box 6"/>
          <p:cNvSpPr txBox="1">
            <a:spLocks noChangeArrowheads="1"/>
          </p:cNvSpPr>
          <p:nvPr/>
        </p:nvSpPr>
        <p:spPr bwMode="auto">
          <a:xfrm>
            <a:off x="7259239" y="4196408"/>
            <a:ext cx="543029" cy="307777"/>
          </a:xfrm>
          <a:prstGeom prst="rect">
            <a:avLst/>
          </a:prstGeom>
          <a:solidFill>
            <a:srgbClr val="FF0000">
              <a:alpha val="25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a:t>
            </a:r>
            <a:endParaRPr lang="fr-FR" altLang="fr-FR" sz="1400" b="1" dirty="0">
              <a:solidFill>
                <a:schemeClr val="tx1"/>
              </a:solidFill>
            </a:endParaRPr>
          </a:p>
        </p:txBody>
      </p:sp>
      <p:sp>
        <p:nvSpPr>
          <p:cNvPr id="123" name="Rectangle 12"/>
          <p:cNvSpPr>
            <a:spLocks noChangeArrowheads="1"/>
          </p:cNvSpPr>
          <p:nvPr/>
        </p:nvSpPr>
        <p:spPr bwMode="auto">
          <a:xfrm>
            <a:off x="112488" y="767849"/>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33</a:t>
            </a:r>
            <a:endParaRPr lang="fr-BE" altLang="fr-FR" sz="1400" b="1" dirty="0">
              <a:solidFill>
                <a:schemeClr val="tx1"/>
              </a:solidFill>
            </a:endParaRPr>
          </a:p>
        </p:txBody>
      </p:sp>
      <p:cxnSp>
        <p:nvCxnSpPr>
          <p:cNvPr id="125" name="Connecteur droit 124"/>
          <p:cNvCxnSpPr/>
          <p:nvPr/>
        </p:nvCxnSpPr>
        <p:spPr>
          <a:xfrm>
            <a:off x="264122" y="1156829"/>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6" name="Text Box 6"/>
          <p:cNvSpPr txBox="1">
            <a:spLocks noChangeArrowheads="1"/>
          </p:cNvSpPr>
          <p:nvPr/>
        </p:nvSpPr>
        <p:spPr bwMode="auto">
          <a:xfrm>
            <a:off x="4275806" y="5317204"/>
            <a:ext cx="1800743"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HEATSYNCH</a:t>
            </a:r>
            <a:endParaRPr lang="fr-FR" altLang="fr-FR" sz="1400" b="1" dirty="0">
              <a:solidFill>
                <a:schemeClr val="tx1"/>
              </a:solidFill>
            </a:endParaRPr>
          </a:p>
        </p:txBody>
      </p:sp>
      <p:sp>
        <p:nvSpPr>
          <p:cNvPr id="127" name="Text Box 6"/>
          <p:cNvSpPr txBox="1">
            <a:spLocks noChangeArrowheads="1"/>
          </p:cNvSpPr>
          <p:nvPr/>
        </p:nvSpPr>
        <p:spPr bwMode="auto">
          <a:xfrm>
            <a:off x="4300185" y="5696989"/>
            <a:ext cx="1793054"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SELECTSYNCH</a:t>
            </a:r>
            <a:endParaRPr lang="fr-FR" altLang="fr-FR" sz="1400" b="1" dirty="0">
              <a:solidFill>
                <a:schemeClr val="tx1"/>
              </a:solidFill>
            </a:endParaRPr>
          </a:p>
        </p:txBody>
      </p:sp>
      <p:sp>
        <p:nvSpPr>
          <p:cNvPr id="136" name="Text Box 6"/>
          <p:cNvSpPr txBox="1">
            <a:spLocks noChangeArrowheads="1"/>
          </p:cNvSpPr>
          <p:nvPr/>
        </p:nvSpPr>
        <p:spPr bwMode="auto">
          <a:xfrm>
            <a:off x="131816" y="4584926"/>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40" name="Text Box 6"/>
          <p:cNvSpPr txBox="1">
            <a:spLocks noChangeArrowheads="1"/>
          </p:cNvSpPr>
          <p:nvPr/>
        </p:nvSpPr>
        <p:spPr bwMode="auto">
          <a:xfrm>
            <a:off x="6960759" y="4944966"/>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142" name="Text Box 6"/>
          <p:cNvSpPr txBox="1">
            <a:spLocks noChangeArrowheads="1"/>
          </p:cNvSpPr>
          <p:nvPr/>
        </p:nvSpPr>
        <p:spPr bwMode="auto">
          <a:xfrm>
            <a:off x="3779912" y="4944966"/>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50" name="Text Box 6"/>
          <p:cNvSpPr txBox="1">
            <a:spLocks noChangeArrowheads="1"/>
          </p:cNvSpPr>
          <p:nvPr/>
        </p:nvSpPr>
        <p:spPr bwMode="auto">
          <a:xfrm>
            <a:off x="6300192" y="4944966"/>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54" name="Text Box 6"/>
          <p:cNvSpPr txBox="1">
            <a:spLocks noChangeArrowheads="1"/>
          </p:cNvSpPr>
          <p:nvPr/>
        </p:nvSpPr>
        <p:spPr bwMode="auto">
          <a:xfrm>
            <a:off x="2689344" y="4944966"/>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56" name="Text Box 6"/>
          <p:cNvSpPr txBox="1">
            <a:spLocks noChangeArrowheads="1"/>
          </p:cNvSpPr>
          <p:nvPr/>
        </p:nvSpPr>
        <p:spPr bwMode="auto">
          <a:xfrm>
            <a:off x="4257016" y="4944966"/>
            <a:ext cx="1945456"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a:solidFill>
                  <a:schemeClr val="tx1"/>
                </a:solidFill>
              </a:rPr>
              <a:t>G</a:t>
            </a:r>
            <a:r>
              <a:rPr lang="fr-BE" altLang="fr-FR" sz="1400" b="1" dirty="0" smtClean="0">
                <a:solidFill>
                  <a:schemeClr val="tx1"/>
                </a:solidFill>
              </a:rPr>
              <a:t>/OVSYNCH</a:t>
            </a:r>
            <a:endParaRPr lang="fr-FR" altLang="fr-FR" sz="1400" b="1" dirty="0">
              <a:solidFill>
                <a:schemeClr val="tx1"/>
              </a:solidFill>
            </a:endParaRPr>
          </a:p>
        </p:txBody>
      </p:sp>
      <p:sp>
        <p:nvSpPr>
          <p:cNvPr id="170" name="Text Box 6"/>
          <p:cNvSpPr txBox="1">
            <a:spLocks noChangeArrowheads="1"/>
          </p:cNvSpPr>
          <p:nvPr/>
        </p:nvSpPr>
        <p:spPr bwMode="auto">
          <a:xfrm>
            <a:off x="7680839" y="4944966"/>
            <a:ext cx="529768"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175" name="Text Box 6"/>
          <p:cNvSpPr txBox="1">
            <a:spLocks noChangeArrowheads="1"/>
          </p:cNvSpPr>
          <p:nvPr/>
        </p:nvSpPr>
        <p:spPr bwMode="auto">
          <a:xfrm>
            <a:off x="8352341" y="4944966"/>
            <a:ext cx="348172"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10</a:t>
            </a:r>
            <a:endParaRPr lang="fr-FR" altLang="fr-FR" sz="1400" b="1" dirty="0">
              <a:solidFill>
                <a:schemeClr val="tx1"/>
              </a:solidFill>
            </a:endParaRPr>
          </a:p>
        </p:txBody>
      </p:sp>
      <p:sp>
        <p:nvSpPr>
          <p:cNvPr id="180" name="Text Box 6"/>
          <p:cNvSpPr txBox="1">
            <a:spLocks noChangeArrowheads="1"/>
          </p:cNvSpPr>
          <p:nvPr/>
        </p:nvSpPr>
        <p:spPr bwMode="auto">
          <a:xfrm>
            <a:off x="8434093" y="130009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smtClean="0">
                <a:solidFill>
                  <a:schemeClr val="tx1"/>
                </a:solidFill>
              </a:rPr>
              <a:t>1</a:t>
            </a:r>
            <a:endParaRPr lang="fr-FR" altLang="fr-FR" sz="1400" b="1" dirty="0">
              <a:solidFill>
                <a:schemeClr val="tx1"/>
              </a:solidFill>
            </a:endParaRPr>
          </a:p>
        </p:txBody>
      </p:sp>
      <p:sp>
        <p:nvSpPr>
          <p:cNvPr id="199" name="Text Box 6"/>
          <p:cNvSpPr txBox="1">
            <a:spLocks noChangeArrowheads="1"/>
          </p:cNvSpPr>
          <p:nvPr/>
        </p:nvSpPr>
        <p:spPr bwMode="auto">
          <a:xfrm>
            <a:off x="8434093" y="4224886"/>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solidFill>
                  <a:schemeClr val="tx1"/>
                </a:solidFill>
              </a:rPr>
              <a:t>8</a:t>
            </a:r>
            <a:endParaRPr lang="fr-FR" altLang="fr-FR" sz="1400" b="1" dirty="0">
              <a:solidFill>
                <a:schemeClr val="tx1"/>
              </a:solidFill>
            </a:endParaRPr>
          </a:p>
        </p:txBody>
      </p:sp>
      <p:sp>
        <p:nvSpPr>
          <p:cNvPr id="201" name="Text Box 6"/>
          <p:cNvSpPr txBox="1">
            <a:spLocks noChangeArrowheads="1"/>
          </p:cNvSpPr>
          <p:nvPr/>
        </p:nvSpPr>
        <p:spPr bwMode="auto">
          <a:xfrm>
            <a:off x="8434093" y="4584926"/>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solidFill>
                  <a:schemeClr val="tx1"/>
                </a:solidFill>
              </a:rPr>
              <a:t>9</a:t>
            </a:r>
            <a:endParaRPr lang="fr-FR" altLang="fr-FR" sz="1400" b="1" dirty="0">
              <a:solidFill>
                <a:schemeClr val="tx1"/>
              </a:solidFill>
            </a:endParaRPr>
          </a:p>
        </p:txBody>
      </p:sp>
      <p:sp>
        <p:nvSpPr>
          <p:cNvPr id="213" name="Text Box 6"/>
          <p:cNvSpPr txBox="1">
            <a:spLocks noChangeArrowheads="1"/>
          </p:cNvSpPr>
          <p:nvPr/>
        </p:nvSpPr>
        <p:spPr bwMode="auto">
          <a:xfrm>
            <a:off x="7671576" y="223675"/>
            <a:ext cx="776991" cy="738664"/>
          </a:xfrm>
          <a:prstGeom prst="rect">
            <a:avLst/>
          </a:prstGeom>
          <a:solidFill>
            <a:schemeClr val="accent5">
              <a:lumMod val="60000"/>
              <a:lumOff val="4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smtClean="0">
                <a:solidFill>
                  <a:schemeClr val="tx1"/>
                </a:solidFill>
              </a:rPr>
              <a:t>IA 6 à 24 h post GnRH</a:t>
            </a:r>
            <a:endParaRPr lang="fr-FR" altLang="fr-FR" sz="1400" b="1" dirty="0">
              <a:solidFill>
                <a:schemeClr val="tx1"/>
              </a:solidFill>
            </a:endParaRPr>
          </a:p>
        </p:txBody>
      </p:sp>
      <p:cxnSp>
        <p:nvCxnSpPr>
          <p:cNvPr id="13" name="Connecteur droit avec flèche 12"/>
          <p:cNvCxnSpPr>
            <a:stCxn id="82" idx="0"/>
            <a:endCxn id="213" idx="2"/>
          </p:cNvCxnSpPr>
          <p:nvPr/>
        </p:nvCxnSpPr>
        <p:spPr>
          <a:xfrm flipV="1">
            <a:off x="8051533" y="962339"/>
            <a:ext cx="8539" cy="337753"/>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1" name="Rectangle 12"/>
          <p:cNvSpPr>
            <a:spLocks noChangeArrowheads="1"/>
          </p:cNvSpPr>
          <p:nvPr/>
        </p:nvSpPr>
        <p:spPr bwMode="auto">
          <a:xfrm>
            <a:off x="1259632" y="773946"/>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20</a:t>
            </a:r>
            <a:endParaRPr lang="fr-BE" altLang="fr-FR" sz="1400" b="1" dirty="0">
              <a:solidFill>
                <a:schemeClr val="tx1"/>
              </a:solidFill>
            </a:endParaRPr>
          </a:p>
        </p:txBody>
      </p:sp>
      <p:cxnSp>
        <p:nvCxnSpPr>
          <p:cNvPr id="122" name="Connecteur droit 121"/>
          <p:cNvCxnSpPr/>
          <p:nvPr/>
        </p:nvCxnSpPr>
        <p:spPr>
          <a:xfrm>
            <a:off x="140364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2" name="Text Box 6"/>
          <p:cNvSpPr txBox="1">
            <a:spLocks noChangeArrowheads="1"/>
          </p:cNvSpPr>
          <p:nvPr/>
        </p:nvSpPr>
        <p:spPr bwMode="auto">
          <a:xfrm>
            <a:off x="7066568" y="2020173"/>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173" name="Text Box 6"/>
          <p:cNvSpPr txBox="1">
            <a:spLocks noChangeArrowheads="1"/>
          </p:cNvSpPr>
          <p:nvPr/>
        </p:nvSpPr>
        <p:spPr bwMode="auto">
          <a:xfrm>
            <a:off x="3779912" y="202017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184" name="Text Box 6"/>
          <p:cNvSpPr txBox="1">
            <a:spLocks noChangeArrowheads="1"/>
          </p:cNvSpPr>
          <p:nvPr/>
        </p:nvSpPr>
        <p:spPr bwMode="auto">
          <a:xfrm>
            <a:off x="6300192" y="2020173"/>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87" name="Text Box 6"/>
          <p:cNvSpPr txBox="1">
            <a:spLocks noChangeArrowheads="1"/>
          </p:cNvSpPr>
          <p:nvPr/>
        </p:nvSpPr>
        <p:spPr bwMode="auto">
          <a:xfrm>
            <a:off x="4257016" y="2020173"/>
            <a:ext cx="1945456"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G6/</a:t>
            </a:r>
            <a:r>
              <a:rPr lang="fr-BE" altLang="fr-FR" sz="1400" b="1" dirty="0" err="1" smtClean="0">
                <a:solidFill>
                  <a:schemeClr val="tx1"/>
                </a:solidFill>
              </a:rPr>
              <a:t>OVSYNCH</a:t>
            </a:r>
            <a:endParaRPr lang="fr-FR" altLang="fr-FR" sz="1400" b="1" dirty="0">
              <a:solidFill>
                <a:schemeClr val="tx1"/>
              </a:solidFill>
            </a:endParaRPr>
          </a:p>
        </p:txBody>
      </p:sp>
      <p:sp>
        <p:nvSpPr>
          <p:cNvPr id="200" name="Text Box 6"/>
          <p:cNvSpPr txBox="1">
            <a:spLocks noChangeArrowheads="1"/>
          </p:cNvSpPr>
          <p:nvPr/>
        </p:nvSpPr>
        <p:spPr bwMode="auto">
          <a:xfrm>
            <a:off x="7786648" y="2020173"/>
            <a:ext cx="529768"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204" name="Text Box 6"/>
          <p:cNvSpPr txBox="1">
            <a:spLocks noChangeArrowheads="1"/>
          </p:cNvSpPr>
          <p:nvPr/>
        </p:nvSpPr>
        <p:spPr bwMode="auto">
          <a:xfrm>
            <a:off x="8434093" y="202017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solidFill>
                  <a:schemeClr val="tx1"/>
                </a:solidFill>
              </a:rPr>
              <a:t>3</a:t>
            </a:r>
            <a:endParaRPr lang="fr-FR" altLang="fr-FR" sz="1400" b="1" dirty="0">
              <a:solidFill>
                <a:schemeClr val="tx1"/>
              </a:solidFill>
            </a:endParaRPr>
          </a:p>
        </p:txBody>
      </p:sp>
      <p:cxnSp>
        <p:nvCxnSpPr>
          <p:cNvPr id="215" name="Connecteur droit 214"/>
          <p:cNvCxnSpPr/>
          <p:nvPr/>
        </p:nvCxnSpPr>
        <p:spPr>
          <a:xfrm>
            <a:off x="2483768" y="1300092"/>
            <a:ext cx="0" cy="55132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6" name="Rectangle 7"/>
          <p:cNvSpPr>
            <a:spLocks noChangeArrowheads="1"/>
          </p:cNvSpPr>
          <p:nvPr/>
        </p:nvSpPr>
        <p:spPr bwMode="auto">
          <a:xfrm>
            <a:off x="3044596" y="764704"/>
            <a:ext cx="303268" cy="388980"/>
          </a:xfrm>
          <a:prstGeom prst="rect">
            <a:avLst/>
          </a:prstGeom>
          <a:solidFill>
            <a:schemeClr val="bg2">
              <a:lumMod val="75000"/>
            </a:schemeClr>
          </a:solidFill>
          <a:ln w="3175">
            <a:solidFill>
              <a:schemeClr val="tx1"/>
            </a:solidFill>
            <a:miter lim="800000"/>
            <a:headEnd/>
            <a:tailEnd/>
          </a:ln>
        </p:spPr>
        <p:txBody>
          <a:bodyPr wrap="none" anchor="ct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15</a:t>
            </a:r>
            <a:endParaRPr lang="fr-BE" altLang="fr-FR" sz="1400" b="1" dirty="0">
              <a:solidFill>
                <a:schemeClr val="tx1"/>
              </a:solidFill>
            </a:endParaRPr>
          </a:p>
        </p:txBody>
      </p:sp>
      <p:sp>
        <p:nvSpPr>
          <p:cNvPr id="217" name="Text Box 6"/>
          <p:cNvSpPr txBox="1">
            <a:spLocks noChangeArrowheads="1"/>
          </p:cNvSpPr>
          <p:nvPr/>
        </p:nvSpPr>
        <p:spPr bwMode="auto">
          <a:xfrm>
            <a:off x="7066568" y="2380213"/>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218" name="Text Box 6"/>
          <p:cNvSpPr txBox="1">
            <a:spLocks noChangeArrowheads="1"/>
          </p:cNvSpPr>
          <p:nvPr/>
        </p:nvSpPr>
        <p:spPr bwMode="auto">
          <a:xfrm>
            <a:off x="3779912" y="238021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19" name="Text Box 6"/>
          <p:cNvSpPr txBox="1">
            <a:spLocks noChangeArrowheads="1"/>
          </p:cNvSpPr>
          <p:nvPr/>
        </p:nvSpPr>
        <p:spPr bwMode="auto">
          <a:xfrm>
            <a:off x="6300192" y="2380213"/>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20" name="Text Box 6"/>
          <p:cNvSpPr txBox="1">
            <a:spLocks noChangeArrowheads="1"/>
          </p:cNvSpPr>
          <p:nvPr/>
        </p:nvSpPr>
        <p:spPr bwMode="auto">
          <a:xfrm>
            <a:off x="2689344" y="238021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21" name="Text Box 6"/>
          <p:cNvSpPr txBox="1">
            <a:spLocks noChangeArrowheads="1"/>
          </p:cNvSpPr>
          <p:nvPr/>
        </p:nvSpPr>
        <p:spPr bwMode="auto">
          <a:xfrm>
            <a:off x="1640490" y="2380213"/>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22" name="Text Box 6"/>
          <p:cNvSpPr txBox="1">
            <a:spLocks noChangeArrowheads="1"/>
          </p:cNvSpPr>
          <p:nvPr/>
        </p:nvSpPr>
        <p:spPr bwMode="auto">
          <a:xfrm>
            <a:off x="827584" y="238021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23" name="Text Box 6"/>
          <p:cNvSpPr txBox="1">
            <a:spLocks noChangeArrowheads="1"/>
          </p:cNvSpPr>
          <p:nvPr/>
        </p:nvSpPr>
        <p:spPr bwMode="auto">
          <a:xfrm>
            <a:off x="4257016" y="2380213"/>
            <a:ext cx="1945456"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DOUBLE OVSYNCH</a:t>
            </a:r>
            <a:endParaRPr lang="fr-FR" altLang="fr-FR" sz="1400" b="1" dirty="0">
              <a:solidFill>
                <a:schemeClr val="tx1"/>
              </a:solidFill>
            </a:endParaRPr>
          </a:p>
        </p:txBody>
      </p:sp>
      <p:sp>
        <p:nvSpPr>
          <p:cNvPr id="224" name="Text Box 6"/>
          <p:cNvSpPr txBox="1">
            <a:spLocks noChangeArrowheads="1"/>
          </p:cNvSpPr>
          <p:nvPr/>
        </p:nvSpPr>
        <p:spPr bwMode="auto">
          <a:xfrm>
            <a:off x="7786648" y="2380213"/>
            <a:ext cx="529768"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225" name="Text Box 6"/>
          <p:cNvSpPr txBox="1">
            <a:spLocks noChangeArrowheads="1"/>
          </p:cNvSpPr>
          <p:nvPr/>
        </p:nvSpPr>
        <p:spPr bwMode="auto">
          <a:xfrm>
            <a:off x="8434093" y="238021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a:solidFill>
                  <a:schemeClr val="tx1"/>
                </a:solidFill>
              </a:rPr>
              <a:t>4</a:t>
            </a:r>
          </a:p>
        </p:txBody>
      </p:sp>
      <p:sp>
        <p:nvSpPr>
          <p:cNvPr id="226" name="Text Box 6"/>
          <p:cNvSpPr txBox="1">
            <a:spLocks noChangeArrowheads="1"/>
          </p:cNvSpPr>
          <p:nvPr/>
        </p:nvSpPr>
        <p:spPr bwMode="auto">
          <a:xfrm>
            <a:off x="7066568" y="1660133"/>
            <a:ext cx="643125"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 -16h</a:t>
            </a:r>
            <a:endParaRPr lang="fr-FR" altLang="fr-FR" sz="1400" b="1" dirty="0">
              <a:solidFill>
                <a:schemeClr val="tx1"/>
              </a:solidFill>
            </a:endParaRPr>
          </a:p>
        </p:txBody>
      </p:sp>
      <p:sp>
        <p:nvSpPr>
          <p:cNvPr id="227" name="Text Box 6"/>
          <p:cNvSpPr txBox="1">
            <a:spLocks noChangeArrowheads="1"/>
          </p:cNvSpPr>
          <p:nvPr/>
        </p:nvSpPr>
        <p:spPr bwMode="auto">
          <a:xfrm>
            <a:off x="3779912" y="1660133"/>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28" name="Text Box 6"/>
          <p:cNvSpPr txBox="1">
            <a:spLocks noChangeArrowheads="1"/>
          </p:cNvSpPr>
          <p:nvPr/>
        </p:nvSpPr>
        <p:spPr bwMode="auto">
          <a:xfrm>
            <a:off x="6300192" y="1660133"/>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29" name="Text Box 6"/>
          <p:cNvSpPr txBox="1">
            <a:spLocks noChangeArrowheads="1"/>
          </p:cNvSpPr>
          <p:nvPr/>
        </p:nvSpPr>
        <p:spPr bwMode="auto">
          <a:xfrm>
            <a:off x="4257016" y="1660133"/>
            <a:ext cx="1945456"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PRESYNCH/OVSYNCH</a:t>
            </a:r>
            <a:endParaRPr lang="fr-FR" altLang="fr-FR" sz="1400" b="1" dirty="0">
              <a:solidFill>
                <a:schemeClr val="tx1"/>
              </a:solidFill>
            </a:endParaRPr>
          </a:p>
        </p:txBody>
      </p:sp>
      <p:sp>
        <p:nvSpPr>
          <p:cNvPr id="230" name="Text Box 6"/>
          <p:cNvSpPr txBox="1">
            <a:spLocks noChangeArrowheads="1"/>
          </p:cNvSpPr>
          <p:nvPr/>
        </p:nvSpPr>
        <p:spPr bwMode="auto">
          <a:xfrm>
            <a:off x="7786648" y="1660133"/>
            <a:ext cx="529768"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a:t>
            </a:r>
            <a:endParaRPr lang="fr-FR" altLang="fr-FR" sz="1400" b="1" dirty="0"/>
          </a:p>
        </p:txBody>
      </p:sp>
      <p:sp>
        <p:nvSpPr>
          <p:cNvPr id="231" name="Text Box 6"/>
          <p:cNvSpPr txBox="1">
            <a:spLocks noChangeArrowheads="1"/>
          </p:cNvSpPr>
          <p:nvPr/>
        </p:nvSpPr>
        <p:spPr bwMode="auto">
          <a:xfrm>
            <a:off x="131816" y="167987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32" name="Text Box 6"/>
          <p:cNvSpPr txBox="1">
            <a:spLocks noChangeArrowheads="1"/>
          </p:cNvSpPr>
          <p:nvPr/>
        </p:nvSpPr>
        <p:spPr bwMode="auto">
          <a:xfrm>
            <a:off x="8434093" y="166013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solidFill>
                  <a:schemeClr val="tx1"/>
                </a:solidFill>
              </a:rPr>
              <a:t>2</a:t>
            </a:r>
            <a:endParaRPr lang="fr-FR" altLang="fr-FR" sz="1400" b="1" dirty="0">
              <a:solidFill>
                <a:schemeClr val="tx1"/>
              </a:solidFill>
            </a:endParaRPr>
          </a:p>
        </p:txBody>
      </p:sp>
      <p:sp>
        <p:nvSpPr>
          <p:cNvPr id="233" name="Text Box 6"/>
          <p:cNvSpPr txBox="1">
            <a:spLocks noChangeArrowheads="1"/>
          </p:cNvSpPr>
          <p:nvPr/>
        </p:nvSpPr>
        <p:spPr bwMode="auto">
          <a:xfrm>
            <a:off x="1259632" y="167987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234" name="Text Box 6"/>
          <p:cNvSpPr txBox="1">
            <a:spLocks noChangeArrowheads="1"/>
          </p:cNvSpPr>
          <p:nvPr/>
        </p:nvSpPr>
        <p:spPr bwMode="auto">
          <a:xfrm>
            <a:off x="3059832" y="2020172"/>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35" name="Text Box 6"/>
          <p:cNvSpPr txBox="1">
            <a:spLocks noChangeArrowheads="1"/>
          </p:cNvSpPr>
          <p:nvPr/>
        </p:nvSpPr>
        <p:spPr bwMode="auto">
          <a:xfrm>
            <a:off x="8434093" y="274025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a:solidFill>
                  <a:schemeClr val="tx1"/>
                </a:solidFill>
              </a:rPr>
              <a:t>5</a:t>
            </a:r>
          </a:p>
        </p:txBody>
      </p:sp>
      <p:sp>
        <p:nvSpPr>
          <p:cNvPr id="237" name="Text Box 6"/>
          <p:cNvSpPr txBox="1">
            <a:spLocks noChangeArrowheads="1"/>
          </p:cNvSpPr>
          <p:nvPr/>
        </p:nvSpPr>
        <p:spPr bwMode="auto">
          <a:xfrm>
            <a:off x="7066568" y="2740252"/>
            <a:ext cx="298480" cy="307777"/>
          </a:xfrm>
          <a:prstGeom prst="rect">
            <a:avLst/>
          </a:prstGeom>
          <a:solidFill>
            <a:schemeClr val="accent3">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G</a:t>
            </a:r>
            <a:endParaRPr lang="fr-FR" altLang="fr-FR" sz="1400" b="1" dirty="0">
              <a:solidFill>
                <a:schemeClr val="tx1"/>
              </a:solidFill>
            </a:endParaRPr>
          </a:p>
        </p:txBody>
      </p:sp>
      <p:sp>
        <p:nvSpPr>
          <p:cNvPr id="238" name="Text Box 6"/>
          <p:cNvSpPr txBox="1">
            <a:spLocks noChangeArrowheads="1"/>
          </p:cNvSpPr>
          <p:nvPr/>
        </p:nvSpPr>
        <p:spPr bwMode="auto">
          <a:xfrm>
            <a:off x="6234515" y="3755788"/>
            <a:ext cx="474297" cy="307777"/>
          </a:xfrm>
          <a:prstGeom prst="rect">
            <a:avLst/>
          </a:prstGeom>
          <a:solidFill>
            <a:schemeClr val="accent6">
              <a:lumMod val="60000"/>
              <a:lumOff val="4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CO</a:t>
            </a:r>
            <a:endParaRPr lang="fr-FR" altLang="fr-FR" sz="1400" b="1" dirty="0">
              <a:solidFill>
                <a:schemeClr val="tx1"/>
              </a:solidFill>
            </a:endParaRPr>
          </a:p>
        </p:txBody>
      </p:sp>
      <p:sp>
        <p:nvSpPr>
          <p:cNvPr id="239" name="Text Box 6"/>
          <p:cNvSpPr txBox="1">
            <a:spLocks noChangeArrowheads="1"/>
          </p:cNvSpPr>
          <p:nvPr/>
        </p:nvSpPr>
        <p:spPr bwMode="auto">
          <a:xfrm>
            <a:off x="6588224" y="3080547"/>
            <a:ext cx="574837"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P 12h</a:t>
            </a:r>
            <a:endParaRPr lang="fr-FR" altLang="fr-FR" sz="1400" b="1" dirty="0"/>
          </a:p>
        </p:txBody>
      </p:sp>
      <p:sp>
        <p:nvSpPr>
          <p:cNvPr id="240" name="Text Box 6"/>
          <p:cNvSpPr txBox="1">
            <a:spLocks noChangeArrowheads="1"/>
          </p:cNvSpPr>
          <p:nvPr/>
        </p:nvSpPr>
        <p:spPr bwMode="auto">
          <a:xfrm>
            <a:off x="8434093" y="3457222"/>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a:solidFill>
                  <a:schemeClr val="tx1"/>
                </a:solidFill>
              </a:rPr>
              <a:t>7</a:t>
            </a:r>
          </a:p>
        </p:txBody>
      </p:sp>
      <p:sp>
        <p:nvSpPr>
          <p:cNvPr id="241" name="Text Box 6"/>
          <p:cNvSpPr txBox="1">
            <a:spLocks noChangeArrowheads="1"/>
          </p:cNvSpPr>
          <p:nvPr/>
        </p:nvSpPr>
        <p:spPr bwMode="auto">
          <a:xfrm>
            <a:off x="8360420" y="5317204"/>
            <a:ext cx="340093"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smtClean="0">
                <a:solidFill>
                  <a:schemeClr val="tx1"/>
                </a:solidFill>
              </a:rPr>
              <a:t>11</a:t>
            </a:r>
            <a:endParaRPr lang="fr-FR" altLang="fr-FR" sz="1400" b="1" dirty="0">
              <a:solidFill>
                <a:schemeClr val="tx1"/>
              </a:solidFill>
            </a:endParaRPr>
          </a:p>
        </p:txBody>
      </p:sp>
      <p:sp>
        <p:nvSpPr>
          <p:cNvPr id="242" name="Text Box 6"/>
          <p:cNvSpPr txBox="1">
            <a:spLocks noChangeArrowheads="1"/>
          </p:cNvSpPr>
          <p:nvPr/>
        </p:nvSpPr>
        <p:spPr bwMode="auto">
          <a:xfrm>
            <a:off x="8352341" y="5696989"/>
            <a:ext cx="348172"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smtClean="0">
                <a:solidFill>
                  <a:schemeClr val="tx1"/>
                </a:solidFill>
              </a:rPr>
              <a:t>12</a:t>
            </a:r>
            <a:endParaRPr lang="fr-FR" altLang="fr-FR" sz="1400" b="1" dirty="0">
              <a:solidFill>
                <a:schemeClr val="tx1"/>
              </a:solidFill>
            </a:endParaRPr>
          </a:p>
        </p:txBody>
      </p:sp>
      <p:sp>
        <p:nvSpPr>
          <p:cNvPr id="243" name="Text Box 6"/>
          <p:cNvSpPr txBox="1">
            <a:spLocks noChangeArrowheads="1"/>
          </p:cNvSpPr>
          <p:nvPr/>
        </p:nvSpPr>
        <p:spPr bwMode="auto">
          <a:xfrm>
            <a:off x="59817" y="5301208"/>
            <a:ext cx="2567967" cy="1477328"/>
          </a:xfrm>
          <a:prstGeom prst="rect">
            <a:avLst/>
          </a:prstGeom>
          <a:solidFill>
            <a:schemeClr val="accent5">
              <a:lumMod val="20000"/>
              <a:lumOff val="8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800" dirty="0" smtClean="0">
                <a:solidFill>
                  <a:schemeClr val="tx1"/>
                </a:solidFill>
              </a:rPr>
              <a:t>G : GnRH, </a:t>
            </a:r>
          </a:p>
          <a:p>
            <a:pPr>
              <a:spcBef>
                <a:spcPct val="0"/>
              </a:spcBef>
              <a:buClrTx/>
              <a:buFontTx/>
              <a:buNone/>
            </a:pPr>
            <a:r>
              <a:rPr lang="fr-BE" altLang="fr-FR" sz="1800" dirty="0" smtClean="0">
                <a:solidFill>
                  <a:schemeClr val="tx1"/>
                </a:solidFill>
              </a:rPr>
              <a:t>P : PGF2a, </a:t>
            </a:r>
          </a:p>
          <a:p>
            <a:pPr>
              <a:spcBef>
                <a:spcPct val="0"/>
              </a:spcBef>
              <a:buClrTx/>
              <a:buFontTx/>
              <a:buNone/>
            </a:pPr>
            <a:r>
              <a:rPr lang="fr-BE" altLang="fr-FR" sz="1800" dirty="0" smtClean="0">
                <a:solidFill>
                  <a:schemeClr val="tx1"/>
                </a:solidFill>
              </a:rPr>
              <a:t>P4 : progestérone, </a:t>
            </a:r>
          </a:p>
          <a:p>
            <a:pPr>
              <a:spcBef>
                <a:spcPct val="0"/>
              </a:spcBef>
              <a:buClrTx/>
              <a:buFontTx/>
              <a:buNone/>
            </a:pPr>
            <a:r>
              <a:rPr lang="fr-BE" altLang="fr-FR" sz="1800" dirty="0" smtClean="0">
                <a:solidFill>
                  <a:schemeClr val="tx1"/>
                </a:solidFill>
              </a:rPr>
              <a:t>BO benzoate </a:t>
            </a:r>
            <a:r>
              <a:rPr lang="fr-BE" altLang="fr-FR" sz="1800" dirty="0" err="1" smtClean="0">
                <a:solidFill>
                  <a:schemeClr val="tx1"/>
                </a:solidFill>
              </a:rPr>
              <a:t>oestradiol</a:t>
            </a:r>
            <a:r>
              <a:rPr lang="fr-BE" altLang="fr-FR" sz="1800" dirty="0" smtClean="0">
                <a:solidFill>
                  <a:schemeClr val="tx1"/>
                </a:solidFill>
              </a:rPr>
              <a:t>, </a:t>
            </a:r>
          </a:p>
          <a:p>
            <a:pPr>
              <a:spcBef>
                <a:spcPct val="0"/>
              </a:spcBef>
              <a:buClrTx/>
              <a:buFontTx/>
              <a:buNone/>
            </a:pPr>
            <a:r>
              <a:rPr lang="fr-BE" altLang="fr-FR" sz="1800" dirty="0" smtClean="0">
                <a:solidFill>
                  <a:schemeClr val="tx1"/>
                </a:solidFill>
              </a:rPr>
              <a:t>CO : </a:t>
            </a:r>
            <a:r>
              <a:rPr lang="fr-BE" altLang="fr-FR" sz="1800" dirty="0" err="1" smtClean="0">
                <a:solidFill>
                  <a:schemeClr val="tx1"/>
                </a:solidFill>
              </a:rPr>
              <a:t>cypionate</a:t>
            </a:r>
            <a:r>
              <a:rPr lang="fr-BE" altLang="fr-FR" sz="1800" dirty="0" smtClean="0">
                <a:solidFill>
                  <a:schemeClr val="tx1"/>
                </a:solidFill>
              </a:rPr>
              <a:t> </a:t>
            </a:r>
            <a:r>
              <a:rPr lang="fr-BE" altLang="fr-FR" sz="1800" dirty="0" err="1" smtClean="0">
                <a:solidFill>
                  <a:schemeClr val="tx1"/>
                </a:solidFill>
              </a:rPr>
              <a:t>oestradiol</a:t>
            </a:r>
            <a:endParaRPr lang="fr-BE" altLang="fr-FR" sz="1800" dirty="0" smtClean="0">
              <a:solidFill>
                <a:schemeClr val="tx1"/>
              </a:solidFill>
            </a:endParaRPr>
          </a:p>
        </p:txBody>
      </p:sp>
      <p:sp>
        <p:nvSpPr>
          <p:cNvPr id="244" name="Rectangle 2"/>
          <p:cNvSpPr txBox="1">
            <a:spLocks noChangeArrowheads="1"/>
          </p:cNvSpPr>
          <p:nvPr/>
        </p:nvSpPr>
        <p:spPr>
          <a:xfrm>
            <a:off x="206376" y="180976"/>
            <a:ext cx="2596424" cy="412032"/>
          </a:xfrm>
          <a:prstGeom prst="rect">
            <a:avLst/>
          </a:prstGeom>
          <a:solidFill>
            <a:srgbClr val="800000"/>
          </a:solidFill>
          <a:ln>
            <a:solidFill>
              <a:schemeClr val="tx2"/>
            </a:solidFill>
            <a:miter lim="800000"/>
            <a:headEnd/>
            <a:tailEnd/>
          </a:ln>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altLang="fr-FR" sz="2400" dirty="0" err="1" smtClean="0">
                <a:solidFill>
                  <a:schemeClr val="bg1"/>
                </a:solidFill>
                <a:latin typeface="Arial Narrow" panose="020B0606020202030204" pitchFamily="34" charset="0"/>
              </a:rPr>
              <a:t>Many</a:t>
            </a:r>
            <a:r>
              <a:rPr lang="fr-BE" altLang="fr-FR" sz="2400" dirty="0" smtClean="0">
                <a:solidFill>
                  <a:schemeClr val="bg1"/>
                </a:solidFill>
                <a:latin typeface="Arial Narrow" panose="020B0606020202030204" pitchFamily="34" charset="0"/>
              </a:rPr>
              <a:t> </a:t>
            </a:r>
            <a:r>
              <a:rPr lang="fr-BE" altLang="fr-FR" sz="2400" dirty="0" err="1" smtClean="0">
                <a:solidFill>
                  <a:schemeClr val="bg1"/>
                </a:solidFill>
                <a:latin typeface="Arial Narrow" panose="020B0606020202030204" pitchFamily="34" charset="0"/>
              </a:rPr>
              <a:t>protocols</a:t>
            </a:r>
            <a:r>
              <a:rPr lang="fr-BE" altLang="fr-FR" sz="2400" dirty="0" smtClean="0">
                <a:solidFill>
                  <a:schemeClr val="bg1"/>
                </a:solidFill>
                <a:latin typeface="Arial Narrow" panose="020B0606020202030204" pitchFamily="34" charset="0"/>
              </a:rPr>
              <a:t>…</a:t>
            </a:r>
            <a:endParaRPr lang="fr-FR" altLang="fr-FR" sz="2400" dirty="0" smtClean="0">
              <a:solidFill>
                <a:schemeClr val="bg1"/>
              </a:solidFill>
              <a:latin typeface="Arial Narrow" panose="020B0606020202030204" pitchFamily="34" charset="0"/>
            </a:endParaRPr>
          </a:p>
        </p:txBody>
      </p:sp>
      <p:sp>
        <p:nvSpPr>
          <p:cNvPr id="137" name="Text Box 6"/>
          <p:cNvSpPr txBox="1">
            <a:spLocks noChangeArrowheads="1"/>
          </p:cNvSpPr>
          <p:nvPr/>
        </p:nvSpPr>
        <p:spPr bwMode="auto">
          <a:xfrm>
            <a:off x="2345334" y="2039918"/>
            <a:ext cx="282450" cy="307777"/>
          </a:xfrm>
          <a:prstGeom prst="rect">
            <a:avLst/>
          </a:prstGeom>
          <a:solidFill>
            <a:srgbClr val="0070C0"/>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a:t>P</a:t>
            </a:r>
            <a:endParaRPr lang="fr-FR" altLang="fr-FR" sz="1400" b="1" dirty="0"/>
          </a:p>
        </p:txBody>
      </p:sp>
      <p:sp>
        <p:nvSpPr>
          <p:cNvPr id="161" name="Text Box 6"/>
          <p:cNvSpPr txBox="1">
            <a:spLocks noChangeArrowheads="1"/>
          </p:cNvSpPr>
          <p:nvPr/>
        </p:nvSpPr>
        <p:spPr bwMode="auto">
          <a:xfrm>
            <a:off x="3059832" y="3789040"/>
            <a:ext cx="404278" cy="307777"/>
          </a:xfrm>
          <a:prstGeom prst="rect">
            <a:avLst/>
          </a:prstGeom>
          <a:solidFill>
            <a:schemeClr val="accent6">
              <a:lumMod val="60000"/>
              <a:lumOff val="40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BO</a:t>
            </a:r>
            <a:endParaRPr lang="fr-FR" altLang="fr-FR" sz="1400" b="1" dirty="0">
              <a:solidFill>
                <a:schemeClr val="tx1"/>
              </a:solidFill>
            </a:endParaRPr>
          </a:p>
        </p:txBody>
      </p:sp>
      <p:sp>
        <p:nvSpPr>
          <p:cNvPr id="128" name="Text Box 6"/>
          <p:cNvSpPr txBox="1">
            <a:spLocks noChangeArrowheads="1"/>
          </p:cNvSpPr>
          <p:nvPr/>
        </p:nvSpPr>
        <p:spPr bwMode="auto">
          <a:xfrm>
            <a:off x="4844797" y="3080547"/>
            <a:ext cx="1383387" cy="307777"/>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lgn="ctr">
              <a:spcBef>
                <a:spcPct val="0"/>
              </a:spcBef>
              <a:buClrTx/>
              <a:buFontTx/>
              <a:buNone/>
            </a:pPr>
            <a:r>
              <a:rPr lang="fr-BE" altLang="fr-FR" sz="1400" b="1" dirty="0" smtClean="0">
                <a:solidFill>
                  <a:schemeClr val="tx1"/>
                </a:solidFill>
              </a:rPr>
              <a:t>OVSYNCH 5J</a:t>
            </a:r>
            <a:endParaRPr lang="fr-FR" altLang="fr-FR" sz="1400" b="1" dirty="0">
              <a:solidFill>
                <a:schemeClr val="tx1"/>
              </a:solidFill>
            </a:endParaRPr>
          </a:p>
        </p:txBody>
      </p:sp>
      <p:sp>
        <p:nvSpPr>
          <p:cNvPr id="129" name="Text Box 6"/>
          <p:cNvSpPr txBox="1">
            <a:spLocks noChangeArrowheads="1"/>
          </p:cNvSpPr>
          <p:nvPr/>
        </p:nvSpPr>
        <p:spPr bwMode="auto">
          <a:xfrm>
            <a:off x="8434093" y="3080547"/>
            <a:ext cx="266420" cy="307777"/>
          </a:xfrm>
          <a:prstGeom prst="rect">
            <a:avLst/>
          </a:prstGeom>
          <a:solidFill>
            <a:schemeClr val="bg1">
              <a:lumMod val="65000"/>
            </a:schemeClr>
          </a:solidFill>
          <a:ln w="9525">
            <a:solidFill>
              <a:schemeClr val="tx1"/>
            </a:solidFill>
            <a:miter lim="800000"/>
            <a:headEnd/>
            <a:tailEnd/>
          </a:ln>
        </p:spPr>
        <p:txBody>
          <a:bodyPr wrap="non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FR" altLang="fr-FR" sz="1400" b="1" dirty="0">
                <a:solidFill>
                  <a:schemeClr val="tx1"/>
                </a:solidFill>
              </a:rPr>
              <a:t>6</a:t>
            </a:r>
          </a:p>
        </p:txBody>
      </p:sp>
      <p:sp>
        <p:nvSpPr>
          <p:cNvPr id="130" name="Text Box 6"/>
          <p:cNvSpPr txBox="1">
            <a:spLocks noChangeArrowheads="1"/>
          </p:cNvSpPr>
          <p:nvPr/>
        </p:nvSpPr>
        <p:spPr bwMode="auto">
          <a:xfrm>
            <a:off x="2773889" y="6362336"/>
            <a:ext cx="1720880"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t>IAS : IA </a:t>
            </a:r>
            <a:r>
              <a:rPr lang="fr-BE" altLang="fr-FR" sz="1400" b="1" dirty="0" err="1" smtClean="0"/>
              <a:t>systematic</a:t>
            </a:r>
            <a:endParaRPr lang="fr-FR" altLang="fr-FR" sz="1400" b="1" dirty="0"/>
          </a:p>
        </p:txBody>
      </p:sp>
      <p:sp>
        <p:nvSpPr>
          <p:cNvPr id="163" name="Text Box 6"/>
          <p:cNvSpPr txBox="1">
            <a:spLocks noChangeArrowheads="1"/>
          </p:cNvSpPr>
          <p:nvPr/>
        </p:nvSpPr>
        <p:spPr bwMode="auto">
          <a:xfrm>
            <a:off x="4573281" y="6388526"/>
            <a:ext cx="2661788" cy="307777"/>
          </a:xfrm>
          <a:prstGeom prst="rect">
            <a:avLst/>
          </a:prstGeom>
          <a:solidFill>
            <a:srgbClr val="FF0000">
              <a:alpha val="25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IAC : IA on </a:t>
            </a:r>
            <a:r>
              <a:rPr lang="fr-BE" altLang="fr-FR" sz="1400" b="1" dirty="0" err="1" smtClean="0">
                <a:solidFill>
                  <a:schemeClr val="tx1"/>
                </a:solidFill>
              </a:rPr>
              <a:t>detected</a:t>
            </a:r>
            <a:r>
              <a:rPr lang="fr-BE" altLang="fr-FR" sz="1400" b="1" dirty="0" smtClean="0">
                <a:solidFill>
                  <a:schemeClr val="tx1"/>
                </a:solidFill>
              </a:rPr>
              <a:t> </a:t>
            </a:r>
            <a:r>
              <a:rPr lang="fr-BE" altLang="fr-FR" sz="1400" b="1" dirty="0" err="1" smtClean="0">
                <a:solidFill>
                  <a:schemeClr val="tx1"/>
                </a:solidFill>
              </a:rPr>
              <a:t>oestrus</a:t>
            </a:r>
            <a:endParaRPr lang="fr-FR" altLang="fr-FR" sz="1400" b="1" dirty="0">
              <a:solidFill>
                <a:schemeClr val="tx1"/>
              </a:solidFill>
            </a:endParaRPr>
          </a:p>
        </p:txBody>
      </p:sp>
      <p:sp>
        <p:nvSpPr>
          <p:cNvPr id="162" name="Text Box 6"/>
          <p:cNvSpPr txBox="1">
            <a:spLocks noChangeArrowheads="1"/>
          </p:cNvSpPr>
          <p:nvPr/>
        </p:nvSpPr>
        <p:spPr bwMode="auto">
          <a:xfrm>
            <a:off x="7020272" y="3447015"/>
            <a:ext cx="588210" cy="307777"/>
          </a:xfrm>
          <a:prstGeom prst="rect">
            <a:avLst/>
          </a:prstGeom>
          <a:solidFill>
            <a:srgbClr val="FF0000">
              <a:alpha val="40000"/>
            </a:srgbClr>
          </a:solidFill>
          <a:ln w="9525">
            <a:solidFill>
              <a:schemeClr val="tx1"/>
            </a:solidFill>
            <a:miter lim="800000"/>
            <a:headEnd/>
            <a:tailEnd/>
          </a:ln>
        </p:spPr>
        <p:txBody>
          <a:bodyPr wrap="square">
            <a:spAutoFit/>
          </a:bodyPr>
          <a:lstStyle>
            <a:lvl1pPr>
              <a:spcBef>
                <a:spcPct val="20000"/>
              </a:spcBef>
              <a:buClr>
                <a:schemeClr val="bg1"/>
              </a:buClr>
              <a:buFont typeface="Mistral" pitchFamily="66" charset="0"/>
              <a:buChar char="●"/>
              <a:defRPr sz="2600">
                <a:solidFill>
                  <a:schemeClr val="bg1"/>
                </a:solidFill>
                <a:latin typeface="Arial Narrow" pitchFamily="34" charset="0"/>
              </a:defRPr>
            </a:lvl1pPr>
            <a:lvl2pPr marL="742950" indent="-285750">
              <a:spcBef>
                <a:spcPct val="20000"/>
              </a:spcBef>
              <a:buClr>
                <a:schemeClr val="bg1"/>
              </a:buClr>
              <a:buFont typeface="Wingdings" pitchFamily="2" charset="2"/>
              <a:buChar char="§"/>
              <a:defRPr sz="2400">
                <a:solidFill>
                  <a:schemeClr val="bg1"/>
                </a:solidFill>
                <a:latin typeface="Arial Narrow" pitchFamily="34" charset="0"/>
              </a:defRPr>
            </a:lvl2pPr>
            <a:lvl3pPr marL="1143000" indent="-228600">
              <a:spcBef>
                <a:spcPct val="20000"/>
              </a:spcBef>
              <a:buClr>
                <a:schemeClr val="bg1"/>
              </a:buClr>
              <a:buChar char="•"/>
              <a:defRPr sz="2000">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charset="0"/>
              </a:defRPr>
            </a:lvl4pPr>
            <a:lvl5pPr marL="2057400" indent="-228600">
              <a:spcBef>
                <a:spcPct val="20000"/>
              </a:spcBef>
              <a:buClr>
                <a:schemeClr val="bg1"/>
              </a:buClr>
              <a:buChar char="»"/>
              <a:defRPr sz="2000">
                <a:solidFill>
                  <a:schemeClr val="bg1"/>
                </a:solidFill>
                <a:latin typeface="Arial"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charset="0"/>
              </a:defRPr>
            </a:lvl9pPr>
          </a:lstStyle>
          <a:p>
            <a:pPr>
              <a:spcBef>
                <a:spcPct val="0"/>
              </a:spcBef>
              <a:buClrTx/>
              <a:buFontTx/>
              <a:buNone/>
            </a:pPr>
            <a:r>
              <a:rPr lang="fr-BE" altLang="fr-FR" sz="1400" b="1" dirty="0" smtClean="0">
                <a:solidFill>
                  <a:schemeClr val="tx1"/>
                </a:solidFill>
              </a:rPr>
              <a:t>IAS</a:t>
            </a:r>
            <a:endParaRPr lang="fr-FR" altLang="fr-FR" sz="1400" b="1" dirty="0">
              <a:solidFill>
                <a:schemeClr val="tx1"/>
              </a:solidFill>
            </a:endParaRPr>
          </a:p>
        </p:txBody>
      </p:sp>
    </p:spTree>
    <p:extLst>
      <p:ext uri="{BB962C8B-B14F-4D97-AF65-F5344CB8AC3E}">
        <p14:creationId xmlns:p14="http://schemas.microsoft.com/office/powerpoint/2010/main" val="2134439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9977" y="260494"/>
            <a:ext cx="8229600" cy="490066"/>
          </a:xfrm>
          <a:solidFill>
            <a:srgbClr val="DDDDDD"/>
          </a:solidFill>
          <a:ln>
            <a:solidFill>
              <a:schemeClr val="tx1"/>
            </a:solidFill>
          </a:ln>
        </p:spPr>
        <p:txBody>
          <a:bodyPr>
            <a:normAutofit fontScale="90000"/>
          </a:bodyPr>
          <a:lstStyle/>
          <a:p>
            <a:r>
              <a:rPr lang="fr-BE" sz="2800" dirty="0" smtClean="0">
                <a:latin typeface="Arial Narrow" panose="020B0606020202030204" pitchFamily="34" charset="0"/>
              </a:rPr>
              <a:t>Evolution of the </a:t>
            </a:r>
            <a:r>
              <a:rPr lang="fr-BE" sz="2800" dirty="0" err="1" smtClean="0">
                <a:latin typeface="Arial Narrow" panose="020B0606020202030204" pitchFamily="34" charset="0"/>
              </a:rPr>
              <a:t>milk</a:t>
            </a:r>
            <a:r>
              <a:rPr lang="fr-BE" sz="2800" dirty="0" smtClean="0">
                <a:latin typeface="Arial Narrow" panose="020B0606020202030204" pitchFamily="34" charset="0"/>
              </a:rPr>
              <a:t> </a:t>
            </a:r>
            <a:r>
              <a:rPr lang="fr-BE" sz="2800" dirty="0" err="1" smtClean="0">
                <a:latin typeface="Arial Narrow" panose="020B0606020202030204" pitchFamily="34" charset="0"/>
              </a:rPr>
              <a:t>prices</a:t>
            </a:r>
            <a:r>
              <a:rPr lang="fr-BE" sz="2800" dirty="0" smtClean="0">
                <a:latin typeface="Arial Narrow" panose="020B0606020202030204" pitchFamily="34" charset="0"/>
              </a:rPr>
              <a:t> in </a:t>
            </a:r>
            <a:r>
              <a:rPr lang="fr-BE" sz="2800" dirty="0" err="1" smtClean="0">
                <a:latin typeface="Arial Narrow" panose="020B0606020202030204" pitchFamily="34" charset="0"/>
              </a:rPr>
              <a:t>different</a:t>
            </a:r>
            <a:r>
              <a:rPr lang="fr-BE" sz="2800" dirty="0" smtClean="0">
                <a:latin typeface="Arial Narrow" panose="020B0606020202030204" pitchFamily="34" charset="0"/>
              </a:rPr>
              <a:t> </a:t>
            </a:r>
            <a:r>
              <a:rPr lang="fr-BE" sz="2800" dirty="0" err="1" smtClean="0">
                <a:latin typeface="Arial Narrow" panose="020B0606020202030204" pitchFamily="34" charset="0"/>
              </a:rPr>
              <a:t>european</a:t>
            </a:r>
            <a:r>
              <a:rPr lang="fr-BE" sz="2800" dirty="0" smtClean="0">
                <a:latin typeface="Arial Narrow" panose="020B0606020202030204" pitchFamily="34" charset="0"/>
              </a:rPr>
              <a:t> countries (Euros / T)</a:t>
            </a:r>
            <a:endParaRPr lang="fr-BE" sz="2800" dirty="0">
              <a:latin typeface="Arial Narrow" panose="020B0606020202030204" pitchFamily="34" charset="0"/>
            </a:endParaRPr>
          </a:p>
        </p:txBody>
      </p:sp>
      <p:pic>
        <p:nvPicPr>
          <p:cNvPr id="5" name="Image 4"/>
          <p:cNvPicPr>
            <a:picLocks noChangeAspect="1"/>
          </p:cNvPicPr>
          <p:nvPr/>
        </p:nvPicPr>
        <p:blipFill>
          <a:blip r:embed="rId3"/>
          <a:stretch>
            <a:fillRect/>
          </a:stretch>
        </p:blipFill>
        <p:spPr>
          <a:xfrm>
            <a:off x="1316425" y="2313810"/>
            <a:ext cx="6336704" cy="3604068"/>
          </a:xfrm>
          <a:prstGeom prst="rect">
            <a:avLst/>
          </a:prstGeom>
        </p:spPr>
      </p:pic>
      <p:pic>
        <p:nvPicPr>
          <p:cNvPr id="6" name="Image 5"/>
          <p:cNvPicPr>
            <a:picLocks noChangeAspect="1"/>
          </p:cNvPicPr>
          <p:nvPr/>
        </p:nvPicPr>
        <p:blipFill>
          <a:blip r:embed="rId4"/>
          <a:stretch>
            <a:fillRect/>
          </a:stretch>
        </p:blipFill>
        <p:spPr>
          <a:xfrm>
            <a:off x="5934280" y="1552934"/>
            <a:ext cx="2729228" cy="363897"/>
          </a:xfrm>
          <a:prstGeom prst="rect">
            <a:avLst/>
          </a:prstGeom>
        </p:spPr>
      </p:pic>
      <p:pic>
        <p:nvPicPr>
          <p:cNvPr id="7" name="Image 6"/>
          <p:cNvPicPr>
            <a:picLocks noChangeAspect="1"/>
          </p:cNvPicPr>
          <p:nvPr/>
        </p:nvPicPr>
        <p:blipFill>
          <a:blip r:embed="rId5"/>
          <a:stretch>
            <a:fillRect/>
          </a:stretch>
        </p:blipFill>
        <p:spPr>
          <a:xfrm>
            <a:off x="684913" y="1155955"/>
            <a:ext cx="7774172" cy="396979"/>
          </a:xfrm>
          <a:prstGeom prst="rect">
            <a:avLst/>
          </a:prstGeom>
        </p:spPr>
      </p:pic>
      <p:sp>
        <p:nvSpPr>
          <p:cNvPr id="8" name="Flèche droite 7"/>
          <p:cNvSpPr/>
          <p:nvPr/>
        </p:nvSpPr>
        <p:spPr>
          <a:xfrm rot="1539911">
            <a:off x="3059132" y="3631642"/>
            <a:ext cx="4687434" cy="542922"/>
          </a:xfrm>
          <a:prstGeom prst="rightArrow">
            <a:avLst/>
          </a:prstGeom>
          <a:solidFill>
            <a:srgbClr val="FAC090">
              <a:alpha val="69804"/>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Titre 1"/>
          <p:cNvSpPr txBox="1">
            <a:spLocks/>
          </p:cNvSpPr>
          <p:nvPr/>
        </p:nvSpPr>
        <p:spPr>
          <a:xfrm>
            <a:off x="405068" y="6188688"/>
            <a:ext cx="8229600" cy="490066"/>
          </a:xfrm>
          <a:prstGeom prst="rect">
            <a:avLst/>
          </a:prstGeom>
          <a:solidFill>
            <a:schemeClr val="accent2">
              <a:lumMod val="75000"/>
            </a:schemeClr>
          </a:solidFill>
          <a:ln>
            <a:solidFill>
              <a:schemeClr val="tx1"/>
            </a:solidFill>
          </a:ln>
        </p:spPr>
        <p:txBody>
          <a:bodyPr vert="horz" lIns="91440" tIns="45720" rIns="91440" bIns="45720" rtlCol="0" anchor="ct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2800" dirty="0" smtClean="0">
                <a:solidFill>
                  <a:schemeClr val="bg1"/>
                </a:solidFill>
                <a:latin typeface="Arial Narrow" panose="020B0606020202030204" pitchFamily="34" charset="0"/>
              </a:rPr>
              <a:t>Challenge for the </a:t>
            </a:r>
            <a:r>
              <a:rPr lang="fr-BE" sz="2800" dirty="0" err="1" smtClean="0">
                <a:solidFill>
                  <a:schemeClr val="bg1"/>
                </a:solidFill>
                <a:latin typeface="Arial Narrow" panose="020B0606020202030204" pitchFamily="34" charset="0"/>
              </a:rPr>
              <a:t>vets</a:t>
            </a:r>
            <a:r>
              <a:rPr lang="fr-BE" sz="2800" dirty="0" smtClean="0">
                <a:solidFill>
                  <a:schemeClr val="bg1"/>
                </a:solidFill>
                <a:latin typeface="Arial Narrow" panose="020B0606020202030204" pitchFamily="34" charset="0"/>
              </a:rPr>
              <a:t> : </a:t>
            </a:r>
            <a:r>
              <a:rPr lang="fr-BE" sz="2800" dirty="0" err="1" smtClean="0">
                <a:solidFill>
                  <a:schemeClr val="bg1"/>
                </a:solidFill>
                <a:latin typeface="Arial Narrow" panose="020B0606020202030204" pitchFamily="34" charset="0"/>
              </a:rPr>
              <a:t>contribute</a:t>
            </a:r>
            <a:r>
              <a:rPr lang="fr-BE" sz="2800" dirty="0" smtClean="0">
                <a:solidFill>
                  <a:schemeClr val="bg1"/>
                </a:solidFill>
                <a:latin typeface="Arial Narrow" panose="020B0606020202030204" pitchFamily="34" charset="0"/>
              </a:rPr>
              <a:t> </a:t>
            </a:r>
            <a:r>
              <a:rPr lang="fr-BE" sz="2800" dirty="0" err="1" smtClean="0">
                <a:solidFill>
                  <a:schemeClr val="bg1"/>
                </a:solidFill>
                <a:latin typeface="Arial Narrow" panose="020B0606020202030204" pitchFamily="34" charset="0"/>
              </a:rPr>
              <a:t>with</a:t>
            </a:r>
            <a:r>
              <a:rPr lang="fr-BE" sz="2800" dirty="0" smtClean="0">
                <a:solidFill>
                  <a:schemeClr val="bg1"/>
                </a:solidFill>
                <a:latin typeface="Arial Narrow" panose="020B0606020202030204" pitchFamily="34" charset="0"/>
              </a:rPr>
              <a:t> the </a:t>
            </a:r>
            <a:r>
              <a:rPr lang="fr-BE" sz="2800" dirty="0" err="1" smtClean="0">
                <a:solidFill>
                  <a:schemeClr val="bg1"/>
                </a:solidFill>
                <a:latin typeface="Arial Narrow" panose="020B0606020202030204" pitchFamily="34" charset="0"/>
              </a:rPr>
              <a:t>farmers</a:t>
            </a:r>
            <a:r>
              <a:rPr lang="fr-BE" sz="2800" dirty="0" smtClean="0">
                <a:solidFill>
                  <a:schemeClr val="bg1"/>
                </a:solidFill>
                <a:latin typeface="Arial Narrow" panose="020B0606020202030204" pitchFamily="34" charset="0"/>
              </a:rPr>
              <a:t> to </a:t>
            </a:r>
            <a:r>
              <a:rPr lang="fr-BE" sz="2800" dirty="0" err="1" smtClean="0">
                <a:solidFill>
                  <a:schemeClr val="bg1"/>
                </a:solidFill>
                <a:latin typeface="Arial Narrow" panose="020B0606020202030204" pitchFamily="34" charset="0"/>
              </a:rPr>
              <a:t>decrease</a:t>
            </a:r>
            <a:r>
              <a:rPr lang="fr-BE" sz="2800" dirty="0" smtClean="0">
                <a:solidFill>
                  <a:schemeClr val="bg1"/>
                </a:solidFill>
                <a:latin typeface="Arial Narrow" panose="020B0606020202030204" pitchFamily="34" charset="0"/>
              </a:rPr>
              <a:t> the </a:t>
            </a:r>
            <a:r>
              <a:rPr lang="fr-BE" sz="2800" dirty="0" err="1" smtClean="0">
                <a:solidFill>
                  <a:schemeClr val="bg1"/>
                </a:solidFill>
                <a:latin typeface="Arial Narrow" panose="020B0606020202030204" pitchFamily="34" charset="0"/>
              </a:rPr>
              <a:t>costs</a:t>
            </a:r>
            <a:r>
              <a:rPr lang="fr-BE" sz="2800" dirty="0" smtClean="0">
                <a:solidFill>
                  <a:schemeClr val="bg1"/>
                </a:solidFill>
                <a:latin typeface="Arial Narrow" panose="020B0606020202030204" pitchFamily="34" charset="0"/>
              </a:rPr>
              <a:t> of </a:t>
            </a:r>
            <a:r>
              <a:rPr lang="fr-BE" sz="2800" dirty="0" err="1" smtClean="0">
                <a:solidFill>
                  <a:schemeClr val="bg1"/>
                </a:solidFill>
                <a:latin typeface="Arial Narrow" panose="020B0606020202030204" pitchFamily="34" charset="0"/>
              </a:rPr>
              <a:t>milk</a:t>
            </a:r>
            <a:r>
              <a:rPr lang="fr-BE" sz="2800" dirty="0" smtClean="0">
                <a:solidFill>
                  <a:schemeClr val="bg1"/>
                </a:solidFill>
                <a:latin typeface="Arial Narrow" panose="020B0606020202030204" pitchFamily="34" charset="0"/>
              </a:rPr>
              <a:t> and </a:t>
            </a:r>
            <a:r>
              <a:rPr lang="fr-BE" sz="2800" dirty="0" err="1" smtClean="0">
                <a:solidFill>
                  <a:schemeClr val="bg1"/>
                </a:solidFill>
                <a:latin typeface="Arial Narrow" panose="020B0606020202030204" pitchFamily="34" charset="0"/>
              </a:rPr>
              <a:t>meat</a:t>
            </a:r>
            <a:r>
              <a:rPr lang="fr-BE" sz="2800" dirty="0" smtClean="0">
                <a:solidFill>
                  <a:schemeClr val="bg1"/>
                </a:solidFill>
                <a:latin typeface="Arial Narrow" panose="020B0606020202030204" pitchFamily="34" charset="0"/>
              </a:rPr>
              <a:t> production</a:t>
            </a:r>
            <a:endParaRPr lang="fr-BE" sz="2800" dirty="0">
              <a:solidFill>
                <a:schemeClr val="bg1"/>
              </a:solidFill>
              <a:latin typeface="Arial Narrow" panose="020B0606020202030204" pitchFamily="34" charset="0"/>
            </a:endParaRPr>
          </a:p>
        </p:txBody>
      </p:sp>
      <p:sp>
        <p:nvSpPr>
          <p:cNvPr id="3" name="ZoneTexte 2"/>
          <p:cNvSpPr txBox="1"/>
          <p:nvPr/>
        </p:nvSpPr>
        <p:spPr>
          <a:xfrm>
            <a:off x="7236296" y="5641503"/>
            <a:ext cx="784189" cy="307777"/>
          </a:xfrm>
          <a:prstGeom prst="rect">
            <a:avLst/>
          </a:prstGeom>
          <a:noFill/>
        </p:spPr>
        <p:txBody>
          <a:bodyPr wrap="none" rtlCol="0">
            <a:spAutoFit/>
          </a:bodyPr>
          <a:lstStyle/>
          <a:p>
            <a:r>
              <a:rPr lang="fr-BE" sz="1400" dirty="0" err="1" smtClean="0"/>
              <a:t>Jul</a:t>
            </a:r>
            <a:r>
              <a:rPr lang="fr-BE" sz="1400" dirty="0" smtClean="0"/>
              <a:t> 2015</a:t>
            </a:r>
            <a:endParaRPr lang="fr-BE" sz="1400" dirty="0"/>
          </a:p>
        </p:txBody>
      </p:sp>
    </p:spTree>
    <p:extLst>
      <p:ext uri="{BB962C8B-B14F-4D97-AF65-F5344CB8AC3E}">
        <p14:creationId xmlns:p14="http://schemas.microsoft.com/office/powerpoint/2010/main" val="406708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p:cNvSpPr>
          <p:nvPr>
            <p:ph type="title"/>
          </p:nvPr>
        </p:nvSpPr>
        <p:spPr>
          <a:xfrm>
            <a:off x="457200" y="274638"/>
            <a:ext cx="7211144" cy="634082"/>
          </a:xfrm>
          <a:solidFill>
            <a:srgbClr val="FF0000"/>
          </a:solidFill>
        </p:spPr>
        <p:txBody>
          <a:bodyPr>
            <a:normAutofit/>
          </a:bodyPr>
          <a:lstStyle/>
          <a:p>
            <a:r>
              <a:rPr lang="fr-BE" dirty="0"/>
              <a:t>I</a:t>
            </a:r>
            <a:r>
              <a:rPr lang="fr-BE" dirty="0" smtClean="0"/>
              <a:t>f </a:t>
            </a:r>
            <a:r>
              <a:rPr lang="fr-BE" dirty="0" err="1" smtClean="0"/>
              <a:t>you</a:t>
            </a:r>
            <a:r>
              <a:rPr lang="fr-BE" dirty="0" smtClean="0"/>
              <a:t> have </a:t>
            </a:r>
            <a:r>
              <a:rPr lang="fr-BE" dirty="0" err="1" smtClean="0"/>
              <a:t>decide</a:t>
            </a:r>
            <a:r>
              <a:rPr lang="fr-BE" dirty="0" smtClean="0"/>
              <a:t> to use PGF2a, </a:t>
            </a:r>
            <a:r>
              <a:rPr lang="fr-BE" dirty="0" err="1" smtClean="0"/>
              <a:t>don’t</a:t>
            </a:r>
            <a:r>
              <a:rPr lang="fr-BE" dirty="0" smtClean="0"/>
              <a:t> </a:t>
            </a:r>
            <a:r>
              <a:rPr lang="fr-BE" dirty="0" err="1" smtClean="0"/>
              <a:t>forget</a:t>
            </a:r>
            <a:r>
              <a:rPr lang="fr-BE" dirty="0" smtClean="0"/>
              <a:t> </a:t>
            </a:r>
            <a:endParaRPr lang="fr-FR" dirty="0" smtClean="0"/>
          </a:p>
        </p:txBody>
      </p:sp>
      <p:sp>
        <p:nvSpPr>
          <p:cNvPr id="168962" name="Rectangle 3"/>
          <p:cNvSpPr>
            <a:spLocks noGrp="1"/>
          </p:cNvSpPr>
          <p:nvPr>
            <p:ph type="body" idx="1"/>
          </p:nvPr>
        </p:nvSpPr>
        <p:spPr>
          <a:xfrm>
            <a:off x="395536" y="1124744"/>
            <a:ext cx="8229600" cy="5256584"/>
          </a:xfrm>
          <a:ln>
            <a:solidFill>
              <a:schemeClr val="bg1"/>
            </a:solidFill>
          </a:ln>
        </p:spPr>
        <p:txBody>
          <a:bodyPr>
            <a:normAutofit/>
          </a:bodyPr>
          <a:lstStyle/>
          <a:p>
            <a:pPr marL="457200" indent="-457200">
              <a:buFont typeface="+mj-lt"/>
              <a:buAutoNum type="arabicPeriod"/>
            </a:pPr>
            <a:r>
              <a:rPr lang="fr-BE" sz="2400" dirty="0" smtClean="0"/>
              <a:t>Be sure the </a:t>
            </a:r>
            <a:r>
              <a:rPr lang="fr-BE" sz="2400" dirty="0" err="1" smtClean="0"/>
              <a:t>heifer</a:t>
            </a:r>
            <a:r>
              <a:rPr lang="fr-BE" sz="2400" dirty="0" smtClean="0"/>
              <a:t>/</a:t>
            </a:r>
            <a:r>
              <a:rPr lang="fr-BE" sz="2400" dirty="0" err="1" smtClean="0"/>
              <a:t>cow</a:t>
            </a:r>
            <a:r>
              <a:rPr lang="fr-BE" sz="2400" dirty="0" smtClean="0"/>
              <a:t> has a corpus </a:t>
            </a:r>
            <a:r>
              <a:rPr lang="fr-BE" sz="2400" dirty="0" err="1" smtClean="0"/>
              <a:t>luteum</a:t>
            </a:r>
            <a:r>
              <a:rPr lang="fr-BE" sz="2400" dirty="0" smtClean="0"/>
              <a:t> </a:t>
            </a:r>
            <a:r>
              <a:rPr lang="fr-BE" sz="2400" dirty="0" err="1" smtClean="0"/>
              <a:t>with</a:t>
            </a:r>
            <a:r>
              <a:rPr lang="fr-BE" sz="2400" dirty="0" smtClean="0"/>
              <a:t> a </a:t>
            </a:r>
            <a:r>
              <a:rPr lang="fr-BE" sz="2400" dirty="0" err="1" smtClean="0"/>
              <a:t>diameter</a:t>
            </a:r>
            <a:r>
              <a:rPr lang="fr-BE" sz="2400" dirty="0" smtClean="0"/>
              <a:t> </a:t>
            </a:r>
            <a:r>
              <a:rPr lang="fr-BE" sz="2400" dirty="0" err="1" smtClean="0"/>
              <a:t>bigger</a:t>
            </a:r>
            <a:r>
              <a:rPr lang="fr-BE" sz="2400" dirty="0" smtClean="0"/>
              <a:t> </a:t>
            </a:r>
            <a:r>
              <a:rPr lang="fr-BE" sz="2400" dirty="0" err="1" smtClean="0"/>
              <a:t>than</a:t>
            </a:r>
            <a:r>
              <a:rPr lang="fr-BE" sz="2400" dirty="0" smtClean="0"/>
              <a:t> 2 cm : use </a:t>
            </a:r>
            <a:r>
              <a:rPr lang="fr-BE" sz="2400" dirty="0" err="1" smtClean="0"/>
              <a:t>echography</a:t>
            </a:r>
            <a:r>
              <a:rPr lang="fr-BE" sz="2400" dirty="0" smtClean="0"/>
              <a:t> </a:t>
            </a:r>
          </a:p>
          <a:p>
            <a:pPr lvl="1">
              <a:buFont typeface="Arial" panose="020B0604020202020204" pitchFamily="34" charset="0"/>
              <a:buChar char="•"/>
            </a:pPr>
            <a:r>
              <a:rPr lang="fr-BE" dirty="0" smtClean="0"/>
              <a:t>No </a:t>
            </a:r>
            <a:r>
              <a:rPr lang="fr-BE" dirty="0" err="1" smtClean="0"/>
              <a:t>effect</a:t>
            </a:r>
            <a:r>
              <a:rPr lang="fr-BE" dirty="0" smtClean="0"/>
              <a:t> </a:t>
            </a:r>
            <a:r>
              <a:rPr lang="fr-BE" dirty="0" err="1" smtClean="0"/>
              <a:t>during</a:t>
            </a:r>
            <a:r>
              <a:rPr lang="fr-BE" dirty="0" smtClean="0"/>
              <a:t> </a:t>
            </a:r>
            <a:r>
              <a:rPr lang="fr-BE" dirty="0" err="1" smtClean="0"/>
              <a:t>metoestrus</a:t>
            </a:r>
            <a:r>
              <a:rPr lang="fr-BE" dirty="0" smtClean="0"/>
              <a:t>, </a:t>
            </a:r>
            <a:r>
              <a:rPr lang="fr-BE" dirty="0" err="1" smtClean="0"/>
              <a:t>prooestrus</a:t>
            </a:r>
            <a:r>
              <a:rPr lang="fr-BE" dirty="0" smtClean="0"/>
              <a:t> or </a:t>
            </a:r>
            <a:r>
              <a:rPr lang="fr-BE" dirty="0" err="1" smtClean="0"/>
              <a:t>oestrus</a:t>
            </a:r>
            <a:r>
              <a:rPr lang="fr-BE" dirty="0" smtClean="0"/>
              <a:t> </a:t>
            </a:r>
          </a:p>
          <a:p>
            <a:pPr lvl="1">
              <a:buFont typeface="Arial" panose="020B0604020202020204" pitchFamily="34" charset="0"/>
              <a:buChar char="•"/>
            </a:pPr>
            <a:r>
              <a:rPr lang="fr-BE" dirty="0" smtClean="0"/>
              <a:t>Be sure </a:t>
            </a:r>
            <a:r>
              <a:rPr lang="fr-BE" dirty="0" err="1" smtClean="0"/>
              <a:t>that</a:t>
            </a:r>
            <a:r>
              <a:rPr lang="fr-BE" dirty="0" smtClean="0"/>
              <a:t> </a:t>
            </a:r>
            <a:r>
              <a:rPr lang="fr-BE" dirty="0" err="1" smtClean="0"/>
              <a:t>cow</a:t>
            </a:r>
            <a:r>
              <a:rPr lang="fr-BE" dirty="0" smtClean="0"/>
              <a:t> </a:t>
            </a:r>
            <a:r>
              <a:rPr lang="fr-BE" dirty="0" err="1" smtClean="0"/>
              <a:t>is</a:t>
            </a:r>
            <a:r>
              <a:rPr lang="fr-BE" dirty="0" smtClean="0"/>
              <a:t> not </a:t>
            </a:r>
            <a:r>
              <a:rPr lang="fr-BE" dirty="0" err="1" smtClean="0"/>
              <a:t>pregnant</a:t>
            </a:r>
            <a:r>
              <a:rPr lang="fr-BE" dirty="0" smtClean="0"/>
              <a:t> </a:t>
            </a:r>
          </a:p>
          <a:p>
            <a:pPr marL="457200" indent="-457200">
              <a:buFont typeface="+mj-lt"/>
              <a:buAutoNum type="arabicPeriod"/>
            </a:pPr>
            <a:r>
              <a:rPr lang="fr-BE" sz="2400" dirty="0" err="1" smtClean="0"/>
              <a:t>Earlier</a:t>
            </a:r>
            <a:r>
              <a:rPr lang="fr-BE" sz="2400" dirty="0" smtClean="0"/>
              <a:t> PGF2a </a:t>
            </a:r>
            <a:r>
              <a:rPr lang="fr-BE" sz="2400" dirty="0" err="1" smtClean="0"/>
              <a:t>is</a:t>
            </a:r>
            <a:r>
              <a:rPr lang="fr-BE" sz="2400" dirty="0" smtClean="0"/>
              <a:t> </a:t>
            </a:r>
            <a:r>
              <a:rPr lang="fr-BE" sz="2400" dirty="0" err="1" smtClean="0"/>
              <a:t>injected</a:t>
            </a:r>
            <a:r>
              <a:rPr lang="fr-BE" sz="2400" dirty="0" smtClean="0"/>
              <a:t> </a:t>
            </a:r>
            <a:r>
              <a:rPr lang="fr-BE" sz="2400" dirty="0" err="1" smtClean="0"/>
              <a:t>during</a:t>
            </a:r>
            <a:r>
              <a:rPr lang="fr-BE" sz="2400" dirty="0" smtClean="0"/>
              <a:t> </a:t>
            </a:r>
            <a:r>
              <a:rPr lang="fr-BE" sz="2400" dirty="0" err="1" smtClean="0"/>
              <a:t>dioestrus</a:t>
            </a:r>
            <a:r>
              <a:rPr lang="fr-BE" sz="2400" dirty="0" smtClean="0"/>
              <a:t>, </a:t>
            </a:r>
            <a:r>
              <a:rPr lang="fr-BE" sz="2400" dirty="0" err="1" smtClean="0"/>
              <a:t>smaller</a:t>
            </a:r>
            <a:r>
              <a:rPr lang="fr-BE" sz="2400" dirty="0" smtClean="0"/>
              <a:t> </a:t>
            </a:r>
            <a:r>
              <a:rPr lang="fr-BE" sz="2400" dirty="0" err="1" smtClean="0"/>
              <a:t>is</a:t>
            </a:r>
            <a:r>
              <a:rPr lang="fr-BE" sz="2400" dirty="0" smtClean="0"/>
              <a:t> </a:t>
            </a:r>
            <a:r>
              <a:rPr lang="fr-BE" sz="2400" dirty="0" err="1" smtClean="0"/>
              <a:t>interval</a:t>
            </a:r>
            <a:r>
              <a:rPr lang="fr-BE" sz="2400" dirty="0" smtClean="0"/>
              <a:t> </a:t>
            </a:r>
            <a:r>
              <a:rPr lang="fr-BE" sz="2400" dirty="0" err="1" smtClean="0"/>
              <a:t>between</a:t>
            </a:r>
            <a:r>
              <a:rPr lang="fr-BE" sz="2400" dirty="0" smtClean="0"/>
              <a:t> injection and </a:t>
            </a:r>
            <a:r>
              <a:rPr lang="fr-BE" sz="2400" dirty="0" err="1" smtClean="0"/>
              <a:t>beginning</a:t>
            </a:r>
            <a:r>
              <a:rPr lang="fr-BE" sz="2400" dirty="0" smtClean="0"/>
              <a:t> of </a:t>
            </a:r>
            <a:r>
              <a:rPr lang="fr-BE" sz="2400" dirty="0" err="1" smtClean="0"/>
              <a:t>estrus</a:t>
            </a:r>
            <a:endParaRPr lang="fr-BE" sz="2400" dirty="0" smtClean="0"/>
          </a:p>
          <a:p>
            <a:pPr marL="457200" indent="-457200">
              <a:buFont typeface="+mj-lt"/>
              <a:buAutoNum type="arabicPeriod"/>
            </a:pPr>
            <a:r>
              <a:rPr lang="fr-BE" sz="2400" dirty="0" err="1" smtClean="0"/>
              <a:t>Usually</a:t>
            </a:r>
            <a:r>
              <a:rPr lang="fr-BE" sz="2400" dirty="0" smtClean="0"/>
              <a:t>, the use of PGF2a (GnRH) </a:t>
            </a:r>
            <a:r>
              <a:rPr lang="fr-BE" sz="2400" dirty="0" err="1" smtClean="0"/>
              <a:t>don’t</a:t>
            </a:r>
            <a:r>
              <a:rPr lang="fr-BE" sz="2400" dirty="0" smtClean="0"/>
              <a:t> </a:t>
            </a:r>
            <a:r>
              <a:rPr lang="fr-BE" sz="2400" dirty="0" err="1" smtClean="0"/>
              <a:t>increase</a:t>
            </a:r>
            <a:r>
              <a:rPr lang="fr-BE" sz="2400" dirty="0" smtClean="0"/>
              <a:t> the </a:t>
            </a:r>
            <a:r>
              <a:rPr lang="fr-BE" sz="2400" dirty="0" err="1" smtClean="0"/>
              <a:t>fertility</a:t>
            </a:r>
            <a:r>
              <a:rPr lang="fr-BE" sz="2400" dirty="0" smtClean="0"/>
              <a:t> but </a:t>
            </a:r>
            <a:r>
              <a:rPr lang="fr-BE" sz="2400" dirty="0" err="1" smtClean="0"/>
              <a:t>reduce</a:t>
            </a:r>
            <a:r>
              <a:rPr lang="fr-BE" sz="2400" dirty="0" smtClean="0"/>
              <a:t> the </a:t>
            </a:r>
            <a:r>
              <a:rPr lang="fr-BE" sz="2400" dirty="0" err="1" smtClean="0"/>
              <a:t>waiting</a:t>
            </a:r>
            <a:r>
              <a:rPr lang="fr-BE" sz="2400" dirty="0" smtClean="0"/>
              <a:t> </a:t>
            </a:r>
            <a:r>
              <a:rPr lang="fr-BE" sz="2400" dirty="0" err="1" smtClean="0"/>
              <a:t>period</a:t>
            </a:r>
            <a:r>
              <a:rPr lang="fr-BE" sz="2400" dirty="0" smtClean="0"/>
              <a:t> : check the </a:t>
            </a:r>
            <a:r>
              <a:rPr lang="fr-BE" sz="2400" dirty="0" err="1" smtClean="0"/>
              <a:t>cows</a:t>
            </a:r>
            <a:r>
              <a:rPr lang="fr-BE" sz="2400" dirty="0" smtClean="0"/>
              <a:t> not been </a:t>
            </a:r>
            <a:r>
              <a:rPr lang="fr-BE" sz="2400" dirty="0" err="1" smtClean="0"/>
              <a:t>seen</a:t>
            </a:r>
            <a:r>
              <a:rPr lang="fr-BE" sz="2400" dirty="0" smtClean="0"/>
              <a:t> in </a:t>
            </a:r>
            <a:r>
              <a:rPr lang="fr-BE" sz="2400" dirty="0" err="1" smtClean="0"/>
              <a:t>heat</a:t>
            </a:r>
            <a:r>
              <a:rPr lang="fr-BE" sz="2400" dirty="0" smtClean="0"/>
              <a:t> </a:t>
            </a:r>
            <a:r>
              <a:rPr lang="fr-BE" sz="2400" dirty="0" err="1" smtClean="0"/>
              <a:t>during</a:t>
            </a:r>
            <a:r>
              <a:rPr lang="fr-BE" sz="2400" dirty="0" smtClean="0"/>
              <a:t> the first 60 </a:t>
            </a:r>
            <a:r>
              <a:rPr lang="fr-BE" sz="2400" dirty="0" err="1" smtClean="0"/>
              <a:t>days</a:t>
            </a:r>
            <a:r>
              <a:rPr lang="fr-BE" sz="2400" dirty="0" smtClean="0"/>
              <a:t> </a:t>
            </a:r>
          </a:p>
          <a:p>
            <a:pPr marL="457200" indent="-457200">
              <a:buFont typeface="+mj-lt"/>
              <a:buAutoNum type="arabicPeriod"/>
            </a:pPr>
            <a:r>
              <a:rPr lang="fr-BE" sz="2400" dirty="0" err="1" smtClean="0"/>
              <a:t>Adopt</a:t>
            </a:r>
            <a:r>
              <a:rPr lang="fr-BE" sz="2400" dirty="0" smtClean="0"/>
              <a:t> a good timing of </a:t>
            </a:r>
            <a:r>
              <a:rPr lang="fr-BE" sz="2400" dirty="0" err="1" smtClean="0"/>
              <a:t>insemination</a:t>
            </a:r>
            <a:endParaRPr lang="fr-BE" sz="2400" dirty="0" smtClean="0"/>
          </a:p>
          <a:p>
            <a:pPr marL="457200" indent="-457200">
              <a:buFont typeface="+mj-lt"/>
              <a:buAutoNum type="arabicPeriod"/>
            </a:pPr>
            <a:r>
              <a:rPr lang="fr-FR" sz="2400" dirty="0" err="1" smtClean="0"/>
              <a:t>Take</a:t>
            </a:r>
            <a:r>
              <a:rPr lang="fr-FR" sz="2400" dirty="0" smtClean="0"/>
              <a:t> in </a:t>
            </a:r>
            <a:r>
              <a:rPr lang="fr-FR" sz="2400" dirty="0" err="1" smtClean="0"/>
              <a:t>account</a:t>
            </a:r>
            <a:r>
              <a:rPr lang="fr-FR" sz="2400" dirty="0" smtClean="0"/>
              <a:t> the </a:t>
            </a:r>
            <a:r>
              <a:rPr lang="fr-FR" sz="2400" dirty="0" err="1"/>
              <a:t>costs</a:t>
            </a:r>
            <a:r>
              <a:rPr lang="fr-FR" sz="2400" dirty="0"/>
              <a:t> of </a:t>
            </a:r>
            <a:r>
              <a:rPr lang="fr-FR" sz="2400" dirty="0" err="1"/>
              <a:t>labor</a:t>
            </a:r>
            <a:r>
              <a:rPr lang="fr-FR" sz="2400" dirty="0"/>
              <a:t> and hormone administration </a:t>
            </a:r>
            <a:r>
              <a:rPr lang="fr-FR" sz="2400" dirty="0" err="1" smtClean="0"/>
              <a:t>when</a:t>
            </a:r>
            <a:r>
              <a:rPr lang="fr-FR" sz="2400" dirty="0" smtClean="0"/>
              <a:t> </a:t>
            </a:r>
            <a:r>
              <a:rPr lang="fr-FR" sz="2400" dirty="0" err="1"/>
              <a:t>selecting</a:t>
            </a:r>
            <a:r>
              <a:rPr lang="fr-FR" sz="2400" dirty="0"/>
              <a:t> </a:t>
            </a:r>
            <a:r>
              <a:rPr lang="fr-FR" sz="2400" dirty="0" err="1"/>
              <a:t>this</a:t>
            </a:r>
            <a:r>
              <a:rPr lang="fr-FR" sz="2400" dirty="0"/>
              <a:t> </a:t>
            </a:r>
            <a:r>
              <a:rPr lang="fr-FR" sz="2400" dirty="0" err="1"/>
              <a:t>form</a:t>
            </a:r>
            <a:r>
              <a:rPr lang="fr-FR" sz="2400" dirty="0"/>
              <a:t> of reproductive </a:t>
            </a:r>
            <a:r>
              <a:rPr lang="fr-FR" sz="2400" dirty="0" err="1"/>
              <a:t>technology</a:t>
            </a:r>
            <a:r>
              <a:rPr lang="fr-FR" sz="2400" dirty="0"/>
              <a:t> for routine use.</a:t>
            </a:r>
          </a:p>
          <a:p>
            <a:pPr marL="457200" indent="-457200">
              <a:buFont typeface="+mj-lt"/>
              <a:buAutoNum type="arabicPeriod"/>
            </a:pPr>
            <a:endParaRPr lang="fr-BE" sz="2400" dirty="0" smtClean="0"/>
          </a:p>
        </p:txBody>
      </p:sp>
    </p:spTree>
    <p:extLst>
      <p:ext uri="{BB962C8B-B14F-4D97-AF65-F5344CB8AC3E}">
        <p14:creationId xmlns:p14="http://schemas.microsoft.com/office/powerpoint/2010/main" val="30106277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5 CONFERENCES\Cours Zoetis gestion hormonale oestrus sept oct 2014\% gestation apres PGF Ovsyn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4593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36912"/>
            <a:ext cx="8568952" cy="1368152"/>
          </a:xfrm>
          <a:solidFill>
            <a:schemeClr val="bg1">
              <a:lumMod val="75000"/>
            </a:schemeClr>
          </a:solidFill>
          <a:ln>
            <a:solidFill>
              <a:schemeClr val="tx1"/>
            </a:solidFill>
          </a:ln>
        </p:spPr>
        <p:txBody>
          <a:bodyPr>
            <a:normAutofit/>
          </a:bodyPr>
          <a:lstStyle/>
          <a:p>
            <a:r>
              <a:rPr lang="fr-BE" dirty="0" err="1" smtClean="0">
                <a:latin typeface="Arial Narrow" panose="020B0606020202030204" pitchFamily="34" charset="0"/>
              </a:rPr>
              <a:t>Finally</a:t>
            </a:r>
            <a:r>
              <a:rPr lang="fr-BE" dirty="0" smtClean="0">
                <a:latin typeface="Arial Narrow" panose="020B0606020202030204" pitchFamily="34" charset="0"/>
              </a:rPr>
              <a:t> </a:t>
            </a:r>
            <a:r>
              <a:rPr lang="fr-BE" dirty="0" err="1" smtClean="0">
                <a:latin typeface="Arial Narrow" panose="020B0606020202030204" pitchFamily="34" charset="0"/>
              </a:rPr>
              <a:t>what</a:t>
            </a:r>
            <a:r>
              <a:rPr lang="fr-BE" dirty="0" smtClean="0">
                <a:latin typeface="Arial Narrow" panose="020B0606020202030204" pitchFamily="34" charset="0"/>
              </a:rPr>
              <a:t> have </a:t>
            </a:r>
            <a:r>
              <a:rPr lang="fr-BE" dirty="0" err="1" smtClean="0">
                <a:latin typeface="Arial Narrow" panose="020B0606020202030204" pitchFamily="34" charset="0"/>
              </a:rPr>
              <a:t>you</a:t>
            </a:r>
            <a:r>
              <a:rPr lang="fr-BE" dirty="0" smtClean="0">
                <a:latin typeface="Arial Narrow" panose="020B0606020202030204" pitchFamily="34" charset="0"/>
              </a:rPr>
              <a:t> </a:t>
            </a:r>
            <a:r>
              <a:rPr lang="fr-BE" dirty="0" err="1" smtClean="0">
                <a:latin typeface="Arial Narrow" panose="020B0606020202030204" pitchFamily="34" charset="0"/>
              </a:rPr>
              <a:t>learn</a:t>
            </a:r>
            <a:r>
              <a:rPr lang="fr-BE" dirty="0" smtClean="0">
                <a:latin typeface="Arial Narrow" panose="020B0606020202030204" pitchFamily="34" charset="0"/>
              </a:rPr>
              <a:t>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smtClean="0">
                <a:latin typeface="Arial Narrow" panose="020B0606020202030204" pitchFamily="34" charset="0"/>
              </a:rPr>
              <a:t>9</a:t>
            </a:r>
            <a:endParaRPr lang="fr-BE" sz="8000" dirty="0">
              <a:latin typeface="Arial Narrow" panose="020B0606020202030204" pitchFamily="34" charset="0"/>
            </a:endParaRPr>
          </a:p>
        </p:txBody>
      </p:sp>
      <p:sp>
        <p:nvSpPr>
          <p:cNvPr id="4" name="Titre 1"/>
          <p:cNvSpPr txBox="1">
            <a:spLocks/>
          </p:cNvSpPr>
          <p:nvPr/>
        </p:nvSpPr>
        <p:spPr>
          <a:xfrm>
            <a:off x="323528" y="4581128"/>
            <a:ext cx="8568952" cy="1368152"/>
          </a:xfrm>
          <a:prstGeom prst="rect">
            <a:avLst/>
          </a:prstGeom>
          <a:solidFill>
            <a:srgbClr val="FAC090"/>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dirty="0" smtClean="0">
                <a:latin typeface="Arial Narrow" panose="020B0606020202030204" pitchFamily="34" charset="0"/>
              </a:rPr>
              <a:t>5 </a:t>
            </a:r>
            <a:r>
              <a:rPr lang="fr-BE" dirty="0" err="1" smtClean="0">
                <a:latin typeface="Arial Narrow" panose="020B0606020202030204" pitchFamily="34" charset="0"/>
              </a:rPr>
              <a:t>True</a:t>
            </a:r>
            <a:r>
              <a:rPr lang="fr-BE" dirty="0" smtClean="0">
                <a:latin typeface="Arial Narrow" panose="020B0606020202030204" pitchFamily="34" charset="0"/>
              </a:rPr>
              <a:t>/False questions</a:t>
            </a:r>
            <a:endParaRPr lang="fr-BE" dirty="0">
              <a:latin typeface="Arial Narrow" panose="020B0606020202030204" pitchFamily="34" charset="0"/>
            </a:endParaRPr>
          </a:p>
        </p:txBody>
      </p:sp>
    </p:spTree>
    <p:extLst>
      <p:ext uri="{BB962C8B-B14F-4D97-AF65-F5344CB8AC3E}">
        <p14:creationId xmlns:p14="http://schemas.microsoft.com/office/powerpoint/2010/main" val="11374216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Question 1</a:t>
            </a:r>
            <a:endParaRPr lang="fr-BE" dirty="0">
              <a:solidFill>
                <a:schemeClr val="bg2"/>
              </a:solidFill>
            </a:endParaRPr>
          </a:p>
        </p:txBody>
      </p:sp>
      <p:sp>
        <p:nvSpPr>
          <p:cNvPr id="3" name="Titre 1"/>
          <p:cNvSpPr txBox="1">
            <a:spLocks/>
          </p:cNvSpPr>
          <p:nvPr/>
        </p:nvSpPr>
        <p:spPr>
          <a:xfrm>
            <a:off x="395536" y="1988840"/>
            <a:ext cx="8280920" cy="136815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4000" dirty="0" err="1" smtClean="0">
                <a:latin typeface="Arial Narrow" panose="020B0606020202030204" pitchFamily="34" charset="0"/>
              </a:rPr>
              <a:t>Clinically</a:t>
            </a:r>
            <a:r>
              <a:rPr lang="fr-BE" sz="4000" dirty="0" smtClean="0">
                <a:latin typeface="Arial Narrow" panose="020B0606020202030204" pitchFamily="34" charset="0"/>
              </a:rPr>
              <a:t>, </a:t>
            </a:r>
            <a:r>
              <a:rPr lang="fr-BE" sz="4000" dirty="0" err="1" smtClean="0">
                <a:latin typeface="Arial Narrow" panose="020B0606020202030204" pitchFamily="34" charset="0"/>
              </a:rPr>
              <a:t>it’s</a:t>
            </a:r>
            <a:r>
              <a:rPr lang="fr-BE" sz="4000" dirty="0" smtClean="0">
                <a:latin typeface="Arial Narrow" panose="020B0606020202030204" pitchFamily="34" charset="0"/>
              </a:rPr>
              <a:t> possible to </a:t>
            </a:r>
            <a:r>
              <a:rPr lang="fr-BE" sz="4000" dirty="0" err="1" smtClean="0">
                <a:latin typeface="Arial Narrow" panose="020B0606020202030204" pitchFamily="34" charset="0"/>
              </a:rPr>
              <a:t>distinguish</a:t>
            </a:r>
            <a:r>
              <a:rPr lang="fr-BE" sz="4000" dirty="0" smtClean="0">
                <a:latin typeface="Arial Narrow" panose="020B0606020202030204" pitchFamily="34" charset="0"/>
              </a:rPr>
              <a:t> 3 </a:t>
            </a:r>
            <a:r>
              <a:rPr lang="fr-BE" sz="4000" dirty="0" err="1" smtClean="0">
                <a:latin typeface="Arial Narrow" panose="020B0606020202030204" pitchFamily="34" charset="0"/>
              </a:rPr>
              <a:t>kinds</a:t>
            </a:r>
            <a:r>
              <a:rPr lang="fr-BE" sz="4000" dirty="0" smtClean="0">
                <a:latin typeface="Arial Narrow" panose="020B0606020202030204" pitchFamily="34" charset="0"/>
              </a:rPr>
              <a:t> </a:t>
            </a:r>
          </a:p>
          <a:p>
            <a:r>
              <a:rPr lang="fr-BE" sz="4000" dirty="0" smtClean="0">
                <a:latin typeface="Arial Narrow" panose="020B0606020202030204" pitchFamily="34" charset="0"/>
              </a:rPr>
              <a:t>of </a:t>
            </a:r>
            <a:r>
              <a:rPr lang="fr-BE" sz="4000" dirty="0" err="1" smtClean="0">
                <a:latin typeface="Arial Narrow" panose="020B0606020202030204" pitchFamily="34" charset="0"/>
              </a:rPr>
              <a:t>uterine</a:t>
            </a:r>
            <a:r>
              <a:rPr lang="fr-BE" sz="4000" dirty="0" smtClean="0">
                <a:latin typeface="Arial Narrow" panose="020B0606020202030204" pitchFamily="34" charset="0"/>
              </a:rPr>
              <a:t> infection</a:t>
            </a:r>
            <a:endParaRPr lang="fr-BE" sz="4000" dirty="0">
              <a:latin typeface="Arial Narrow" panose="020B0606020202030204" pitchFamily="34" charset="0"/>
            </a:endParaRPr>
          </a:p>
        </p:txBody>
      </p:sp>
      <p:sp>
        <p:nvSpPr>
          <p:cNvPr id="4" name="Titre 1"/>
          <p:cNvSpPr txBox="1">
            <a:spLocks/>
          </p:cNvSpPr>
          <p:nvPr/>
        </p:nvSpPr>
        <p:spPr>
          <a:xfrm>
            <a:off x="5364088" y="3896369"/>
            <a:ext cx="2444048" cy="1044798"/>
          </a:xfrm>
          <a:prstGeom prst="rect">
            <a:avLst/>
          </a:prstGeom>
          <a:solidFill>
            <a:srgbClr val="FF0000"/>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smtClean="0">
                <a:latin typeface="Arial Narrow" panose="020B0606020202030204" pitchFamily="34" charset="0"/>
              </a:rPr>
              <a:t>False</a:t>
            </a:r>
            <a:endParaRPr lang="fr-BE" sz="6000" dirty="0">
              <a:latin typeface="Arial Narrow" panose="020B0606020202030204" pitchFamily="34" charset="0"/>
            </a:endParaRPr>
          </a:p>
        </p:txBody>
      </p:sp>
      <p:sp>
        <p:nvSpPr>
          <p:cNvPr id="5" name="Titre 1"/>
          <p:cNvSpPr txBox="1">
            <a:spLocks/>
          </p:cNvSpPr>
          <p:nvPr/>
        </p:nvSpPr>
        <p:spPr>
          <a:xfrm>
            <a:off x="1115616" y="3951358"/>
            <a:ext cx="2448272" cy="989809"/>
          </a:xfrm>
          <a:prstGeom prst="rect">
            <a:avLst/>
          </a:prstGeom>
          <a:solidFill>
            <a:schemeClr val="accent3">
              <a:lumMod val="75000"/>
            </a:schemeClr>
          </a:solidFill>
          <a:ln>
            <a:solidFill>
              <a:schemeClr val="tx1"/>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err="1" smtClean="0">
                <a:latin typeface="Arial Narrow" panose="020B0606020202030204" pitchFamily="34" charset="0"/>
              </a:rPr>
              <a:t>True</a:t>
            </a:r>
            <a:endParaRPr lang="fr-BE" sz="6000" dirty="0">
              <a:latin typeface="Arial Narrow" panose="020B0606020202030204" pitchFamily="34" charset="0"/>
            </a:endParaRPr>
          </a:p>
        </p:txBody>
      </p:sp>
      <p:sp>
        <p:nvSpPr>
          <p:cNvPr id="6" name="Rectangle 5"/>
          <p:cNvSpPr/>
          <p:nvPr/>
        </p:nvSpPr>
        <p:spPr>
          <a:xfrm>
            <a:off x="827584" y="3717032"/>
            <a:ext cx="3312368" cy="1584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94438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Question 2</a:t>
            </a:r>
            <a:endParaRPr lang="fr-BE" dirty="0">
              <a:solidFill>
                <a:schemeClr val="bg2"/>
              </a:solidFill>
            </a:endParaRPr>
          </a:p>
        </p:txBody>
      </p:sp>
      <p:sp>
        <p:nvSpPr>
          <p:cNvPr id="3" name="Titre 1"/>
          <p:cNvSpPr txBox="1">
            <a:spLocks/>
          </p:cNvSpPr>
          <p:nvPr/>
        </p:nvSpPr>
        <p:spPr>
          <a:xfrm>
            <a:off x="395536" y="1628800"/>
            <a:ext cx="8352928" cy="172819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4000" dirty="0" smtClean="0">
                <a:latin typeface="Arial Narrow" panose="020B0606020202030204" pitchFamily="34" charset="0"/>
              </a:rPr>
              <a:t>The best </a:t>
            </a:r>
            <a:r>
              <a:rPr lang="fr-BE" sz="4000" dirty="0" err="1" smtClean="0">
                <a:latin typeface="Arial Narrow" panose="020B0606020202030204" pitchFamily="34" charset="0"/>
              </a:rPr>
              <a:t>treatment</a:t>
            </a:r>
            <a:r>
              <a:rPr lang="fr-BE" sz="4000" dirty="0" smtClean="0">
                <a:latin typeface="Arial Narrow" panose="020B0606020202030204" pitchFamily="34" charset="0"/>
              </a:rPr>
              <a:t> of a </a:t>
            </a:r>
            <a:r>
              <a:rPr lang="fr-BE" sz="4000" dirty="0" err="1" smtClean="0">
                <a:latin typeface="Arial Narrow" panose="020B0606020202030204" pitchFamily="34" charset="0"/>
              </a:rPr>
              <a:t>follicular</a:t>
            </a:r>
            <a:r>
              <a:rPr lang="fr-BE" sz="4000" dirty="0" smtClean="0">
                <a:latin typeface="Arial Narrow" panose="020B0606020202030204" pitchFamily="34" charset="0"/>
              </a:rPr>
              <a:t> </a:t>
            </a:r>
            <a:r>
              <a:rPr lang="fr-BE" sz="4000" dirty="0" err="1" smtClean="0">
                <a:latin typeface="Arial Narrow" panose="020B0606020202030204" pitchFamily="34" charset="0"/>
              </a:rPr>
              <a:t>cyst</a:t>
            </a:r>
            <a:r>
              <a:rPr lang="fr-BE" sz="4000" dirty="0" smtClean="0">
                <a:latin typeface="Arial Narrow" panose="020B0606020202030204" pitchFamily="34" charset="0"/>
              </a:rPr>
              <a:t> </a:t>
            </a:r>
            <a:r>
              <a:rPr lang="fr-BE" sz="4000" dirty="0" err="1" smtClean="0">
                <a:latin typeface="Arial Narrow" panose="020B0606020202030204" pitchFamily="34" charset="0"/>
              </a:rPr>
              <a:t>is</a:t>
            </a:r>
            <a:r>
              <a:rPr lang="fr-BE" sz="4000" dirty="0" smtClean="0">
                <a:latin typeface="Arial Narrow" panose="020B0606020202030204" pitchFamily="34" charset="0"/>
              </a:rPr>
              <a:t> PGF2a</a:t>
            </a:r>
          </a:p>
        </p:txBody>
      </p:sp>
      <p:sp>
        <p:nvSpPr>
          <p:cNvPr id="4" name="Titre 1"/>
          <p:cNvSpPr txBox="1">
            <a:spLocks/>
          </p:cNvSpPr>
          <p:nvPr/>
        </p:nvSpPr>
        <p:spPr>
          <a:xfrm>
            <a:off x="5364088" y="3896369"/>
            <a:ext cx="2444048" cy="1044798"/>
          </a:xfrm>
          <a:prstGeom prst="rect">
            <a:avLst/>
          </a:prstGeom>
          <a:solidFill>
            <a:srgbClr val="FF0000"/>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smtClean="0">
                <a:latin typeface="Arial Narrow" panose="020B0606020202030204" pitchFamily="34" charset="0"/>
              </a:rPr>
              <a:t>False</a:t>
            </a:r>
            <a:endParaRPr lang="fr-BE" sz="6000" dirty="0">
              <a:latin typeface="Arial Narrow" panose="020B0606020202030204" pitchFamily="34" charset="0"/>
            </a:endParaRPr>
          </a:p>
        </p:txBody>
      </p:sp>
      <p:sp>
        <p:nvSpPr>
          <p:cNvPr id="5" name="Titre 1"/>
          <p:cNvSpPr txBox="1">
            <a:spLocks/>
          </p:cNvSpPr>
          <p:nvPr/>
        </p:nvSpPr>
        <p:spPr>
          <a:xfrm>
            <a:off x="1115616" y="3951358"/>
            <a:ext cx="2448272" cy="989809"/>
          </a:xfrm>
          <a:prstGeom prst="rect">
            <a:avLst/>
          </a:prstGeom>
          <a:solidFill>
            <a:schemeClr val="accent3">
              <a:lumMod val="75000"/>
            </a:schemeClr>
          </a:solidFill>
          <a:ln>
            <a:solidFill>
              <a:schemeClr val="tx1"/>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err="1" smtClean="0">
                <a:latin typeface="Arial Narrow" panose="020B0606020202030204" pitchFamily="34" charset="0"/>
              </a:rPr>
              <a:t>True</a:t>
            </a:r>
            <a:endParaRPr lang="fr-BE" sz="6000" dirty="0">
              <a:latin typeface="Arial Narrow" panose="020B0606020202030204" pitchFamily="34" charset="0"/>
            </a:endParaRPr>
          </a:p>
        </p:txBody>
      </p:sp>
      <p:sp>
        <p:nvSpPr>
          <p:cNvPr id="6" name="Rectangle 5"/>
          <p:cNvSpPr/>
          <p:nvPr/>
        </p:nvSpPr>
        <p:spPr>
          <a:xfrm>
            <a:off x="4929928" y="3687254"/>
            <a:ext cx="3312368" cy="1584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81812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Question 3</a:t>
            </a:r>
            <a:endParaRPr lang="fr-BE" dirty="0">
              <a:solidFill>
                <a:schemeClr val="bg2"/>
              </a:solidFill>
            </a:endParaRPr>
          </a:p>
        </p:txBody>
      </p:sp>
      <p:sp>
        <p:nvSpPr>
          <p:cNvPr id="3" name="Titre 1"/>
          <p:cNvSpPr txBox="1">
            <a:spLocks/>
          </p:cNvSpPr>
          <p:nvPr/>
        </p:nvSpPr>
        <p:spPr>
          <a:xfrm>
            <a:off x="395536" y="1628800"/>
            <a:ext cx="8352928" cy="172819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4000" dirty="0" err="1" smtClean="0">
                <a:latin typeface="Arial Narrow" panose="020B0606020202030204" pitchFamily="34" charset="0"/>
              </a:rPr>
              <a:t>We</a:t>
            </a:r>
            <a:r>
              <a:rPr lang="fr-BE" sz="4000" dirty="0" smtClean="0">
                <a:latin typeface="Arial Narrow" panose="020B0606020202030204" pitchFamily="34" charset="0"/>
              </a:rPr>
              <a:t> </a:t>
            </a:r>
            <a:r>
              <a:rPr lang="fr-BE" sz="4000" dirty="0" err="1" smtClean="0">
                <a:latin typeface="Arial Narrow" panose="020B0606020202030204" pitchFamily="34" charset="0"/>
              </a:rPr>
              <a:t>can</a:t>
            </a:r>
            <a:r>
              <a:rPr lang="fr-BE" sz="4000" dirty="0" smtClean="0">
                <a:latin typeface="Arial Narrow" panose="020B0606020202030204" pitchFamily="34" charset="0"/>
              </a:rPr>
              <a:t> </a:t>
            </a:r>
            <a:r>
              <a:rPr lang="fr-BE" sz="4000" dirty="0" err="1" smtClean="0">
                <a:latin typeface="Arial Narrow" panose="020B0606020202030204" pitchFamily="34" charset="0"/>
              </a:rPr>
              <a:t>induce</a:t>
            </a:r>
            <a:r>
              <a:rPr lang="fr-BE" sz="4000" dirty="0" smtClean="0">
                <a:latin typeface="Arial Narrow" panose="020B0606020202030204" pitchFamily="34" charset="0"/>
              </a:rPr>
              <a:t> an </a:t>
            </a:r>
            <a:r>
              <a:rPr lang="fr-BE" sz="4000" dirty="0" err="1" smtClean="0">
                <a:latin typeface="Arial Narrow" panose="020B0606020202030204" pitchFamily="34" charset="0"/>
              </a:rPr>
              <a:t>oestrus</a:t>
            </a:r>
            <a:r>
              <a:rPr lang="fr-BE" sz="4000" dirty="0" smtClean="0">
                <a:latin typeface="Arial Narrow" panose="020B0606020202030204" pitchFamily="34" charset="0"/>
              </a:rPr>
              <a:t> by </a:t>
            </a:r>
            <a:r>
              <a:rPr lang="fr-BE" sz="4000" dirty="0" err="1" smtClean="0">
                <a:latin typeface="Arial Narrow" panose="020B0606020202030204" pitchFamily="34" charset="0"/>
              </a:rPr>
              <a:t>injecting</a:t>
            </a:r>
            <a:r>
              <a:rPr lang="fr-BE" sz="4000" dirty="0" smtClean="0">
                <a:latin typeface="Arial Narrow" panose="020B0606020202030204" pitchFamily="34" charset="0"/>
              </a:rPr>
              <a:t> a PGF2a </a:t>
            </a:r>
            <a:r>
              <a:rPr lang="fr-BE" sz="4000" dirty="0" err="1" smtClean="0">
                <a:latin typeface="Arial Narrow" panose="020B0606020202030204" pitchFamily="34" charset="0"/>
              </a:rPr>
              <a:t>during</a:t>
            </a:r>
            <a:r>
              <a:rPr lang="fr-BE" sz="4000" dirty="0" smtClean="0">
                <a:latin typeface="Arial Narrow" panose="020B0606020202030204" pitchFamily="34" charset="0"/>
              </a:rPr>
              <a:t> the </a:t>
            </a:r>
            <a:r>
              <a:rPr lang="fr-BE" sz="4000" dirty="0" err="1" smtClean="0">
                <a:latin typeface="Arial Narrow" panose="020B0606020202030204" pitchFamily="34" charset="0"/>
              </a:rPr>
              <a:t>dioestrus</a:t>
            </a:r>
            <a:endParaRPr lang="fr-BE" sz="4000" dirty="0" smtClean="0">
              <a:latin typeface="Arial Narrow" panose="020B0606020202030204" pitchFamily="34" charset="0"/>
            </a:endParaRPr>
          </a:p>
        </p:txBody>
      </p:sp>
      <p:sp>
        <p:nvSpPr>
          <p:cNvPr id="4" name="Titre 1"/>
          <p:cNvSpPr txBox="1">
            <a:spLocks/>
          </p:cNvSpPr>
          <p:nvPr/>
        </p:nvSpPr>
        <p:spPr>
          <a:xfrm>
            <a:off x="5364088" y="3896369"/>
            <a:ext cx="2444048" cy="1044798"/>
          </a:xfrm>
          <a:prstGeom prst="rect">
            <a:avLst/>
          </a:prstGeom>
          <a:solidFill>
            <a:srgbClr val="FF0000"/>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smtClean="0">
                <a:latin typeface="Arial Narrow" panose="020B0606020202030204" pitchFamily="34" charset="0"/>
              </a:rPr>
              <a:t>False</a:t>
            </a:r>
            <a:endParaRPr lang="fr-BE" sz="6000" dirty="0">
              <a:latin typeface="Arial Narrow" panose="020B0606020202030204" pitchFamily="34" charset="0"/>
            </a:endParaRPr>
          </a:p>
        </p:txBody>
      </p:sp>
      <p:sp>
        <p:nvSpPr>
          <p:cNvPr id="5" name="Titre 1"/>
          <p:cNvSpPr txBox="1">
            <a:spLocks/>
          </p:cNvSpPr>
          <p:nvPr/>
        </p:nvSpPr>
        <p:spPr>
          <a:xfrm>
            <a:off x="1115616" y="3951358"/>
            <a:ext cx="2448272" cy="989809"/>
          </a:xfrm>
          <a:prstGeom prst="rect">
            <a:avLst/>
          </a:prstGeom>
          <a:solidFill>
            <a:schemeClr val="accent3">
              <a:lumMod val="75000"/>
            </a:schemeClr>
          </a:solidFill>
          <a:ln>
            <a:solidFill>
              <a:schemeClr val="tx1"/>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err="1" smtClean="0">
                <a:latin typeface="Arial Narrow" panose="020B0606020202030204" pitchFamily="34" charset="0"/>
              </a:rPr>
              <a:t>True</a:t>
            </a:r>
            <a:endParaRPr lang="fr-BE" sz="6000" dirty="0">
              <a:latin typeface="Arial Narrow" panose="020B0606020202030204" pitchFamily="34" charset="0"/>
            </a:endParaRPr>
          </a:p>
        </p:txBody>
      </p:sp>
      <p:sp>
        <p:nvSpPr>
          <p:cNvPr id="6" name="Rectangle 5"/>
          <p:cNvSpPr/>
          <p:nvPr/>
        </p:nvSpPr>
        <p:spPr>
          <a:xfrm>
            <a:off x="827584" y="3717032"/>
            <a:ext cx="3312368" cy="1584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41385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Question 4</a:t>
            </a:r>
            <a:endParaRPr lang="fr-BE" dirty="0">
              <a:solidFill>
                <a:schemeClr val="bg2"/>
              </a:solidFill>
            </a:endParaRPr>
          </a:p>
        </p:txBody>
      </p:sp>
      <p:sp>
        <p:nvSpPr>
          <p:cNvPr id="3" name="Titre 1"/>
          <p:cNvSpPr txBox="1">
            <a:spLocks/>
          </p:cNvSpPr>
          <p:nvPr/>
        </p:nvSpPr>
        <p:spPr>
          <a:xfrm>
            <a:off x="395536" y="1628800"/>
            <a:ext cx="8352928" cy="172819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4000" dirty="0" err="1" smtClean="0">
                <a:latin typeface="Arial Narrow" panose="020B0606020202030204" pitchFamily="34" charset="0"/>
              </a:rPr>
              <a:t>Echography</a:t>
            </a:r>
            <a:r>
              <a:rPr lang="fr-BE" sz="4000" dirty="0" smtClean="0">
                <a:latin typeface="Arial Narrow" panose="020B0606020202030204" pitchFamily="34" charset="0"/>
              </a:rPr>
              <a:t> </a:t>
            </a:r>
            <a:r>
              <a:rPr lang="fr-BE" sz="4000" dirty="0" err="1" smtClean="0">
                <a:latin typeface="Arial Narrow" panose="020B0606020202030204" pitchFamily="34" charset="0"/>
              </a:rPr>
              <a:t>is</a:t>
            </a:r>
            <a:r>
              <a:rPr lang="fr-BE" sz="4000" dirty="0" smtClean="0">
                <a:latin typeface="Arial Narrow" panose="020B0606020202030204" pitchFamily="34" charset="0"/>
              </a:rPr>
              <a:t> the best </a:t>
            </a:r>
            <a:r>
              <a:rPr lang="fr-BE" sz="4000" dirty="0" err="1" smtClean="0">
                <a:latin typeface="Arial Narrow" panose="020B0606020202030204" pitchFamily="34" charset="0"/>
              </a:rPr>
              <a:t>method</a:t>
            </a:r>
            <a:r>
              <a:rPr lang="fr-BE" sz="4000" dirty="0" smtClean="0">
                <a:latin typeface="Arial Narrow" panose="020B0606020202030204" pitchFamily="34" charset="0"/>
              </a:rPr>
              <a:t> to diagnose the </a:t>
            </a:r>
            <a:r>
              <a:rPr lang="fr-BE" sz="4000" dirty="0" err="1" smtClean="0">
                <a:latin typeface="Arial Narrow" panose="020B0606020202030204" pitchFamily="34" charset="0"/>
              </a:rPr>
              <a:t>subclinical</a:t>
            </a:r>
            <a:r>
              <a:rPr lang="fr-BE" sz="4000" dirty="0" smtClean="0">
                <a:latin typeface="Arial Narrow" panose="020B0606020202030204" pitchFamily="34" charset="0"/>
              </a:rPr>
              <a:t> </a:t>
            </a:r>
            <a:r>
              <a:rPr lang="fr-BE" sz="4000" dirty="0" err="1" smtClean="0">
                <a:latin typeface="Arial Narrow" panose="020B0606020202030204" pitchFamily="34" charset="0"/>
              </a:rPr>
              <a:t>endometritis</a:t>
            </a:r>
            <a:endParaRPr lang="fr-BE" sz="4000" dirty="0" smtClean="0">
              <a:latin typeface="Arial Narrow" panose="020B0606020202030204" pitchFamily="34" charset="0"/>
            </a:endParaRPr>
          </a:p>
        </p:txBody>
      </p:sp>
      <p:sp>
        <p:nvSpPr>
          <p:cNvPr id="4" name="Titre 1"/>
          <p:cNvSpPr txBox="1">
            <a:spLocks/>
          </p:cNvSpPr>
          <p:nvPr/>
        </p:nvSpPr>
        <p:spPr>
          <a:xfrm>
            <a:off x="5364088" y="3896369"/>
            <a:ext cx="2444048" cy="1044798"/>
          </a:xfrm>
          <a:prstGeom prst="rect">
            <a:avLst/>
          </a:prstGeom>
          <a:solidFill>
            <a:srgbClr val="FF0000"/>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smtClean="0">
                <a:latin typeface="Arial Narrow" panose="020B0606020202030204" pitchFamily="34" charset="0"/>
              </a:rPr>
              <a:t>False</a:t>
            </a:r>
            <a:endParaRPr lang="fr-BE" sz="6000" dirty="0">
              <a:latin typeface="Arial Narrow" panose="020B0606020202030204" pitchFamily="34" charset="0"/>
            </a:endParaRPr>
          </a:p>
        </p:txBody>
      </p:sp>
      <p:sp>
        <p:nvSpPr>
          <p:cNvPr id="5" name="Titre 1"/>
          <p:cNvSpPr txBox="1">
            <a:spLocks/>
          </p:cNvSpPr>
          <p:nvPr/>
        </p:nvSpPr>
        <p:spPr>
          <a:xfrm>
            <a:off x="1115616" y="3951358"/>
            <a:ext cx="2448272" cy="989809"/>
          </a:xfrm>
          <a:prstGeom prst="rect">
            <a:avLst/>
          </a:prstGeom>
          <a:solidFill>
            <a:schemeClr val="accent3">
              <a:lumMod val="75000"/>
            </a:schemeClr>
          </a:solidFill>
          <a:ln>
            <a:solidFill>
              <a:schemeClr val="tx1"/>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err="1" smtClean="0">
                <a:latin typeface="Arial Narrow" panose="020B0606020202030204" pitchFamily="34" charset="0"/>
              </a:rPr>
              <a:t>True</a:t>
            </a:r>
            <a:endParaRPr lang="fr-BE" sz="6000" dirty="0">
              <a:latin typeface="Arial Narrow" panose="020B0606020202030204" pitchFamily="34" charset="0"/>
            </a:endParaRPr>
          </a:p>
        </p:txBody>
      </p:sp>
      <p:sp>
        <p:nvSpPr>
          <p:cNvPr id="6" name="Rectangle 5"/>
          <p:cNvSpPr/>
          <p:nvPr/>
        </p:nvSpPr>
        <p:spPr>
          <a:xfrm>
            <a:off x="5076056" y="3626680"/>
            <a:ext cx="3312368" cy="1584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390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850106"/>
          </a:xfrm>
          <a:solidFill>
            <a:schemeClr val="tx2">
              <a:lumMod val="75000"/>
            </a:schemeClr>
          </a:solidFill>
        </p:spPr>
        <p:txBody>
          <a:bodyPr/>
          <a:lstStyle/>
          <a:p>
            <a:r>
              <a:rPr lang="fr-BE" dirty="0" smtClean="0">
                <a:solidFill>
                  <a:schemeClr val="bg2"/>
                </a:solidFill>
              </a:rPr>
              <a:t>Question 5</a:t>
            </a:r>
            <a:endParaRPr lang="fr-BE" dirty="0">
              <a:solidFill>
                <a:schemeClr val="bg2"/>
              </a:solidFill>
            </a:endParaRPr>
          </a:p>
        </p:txBody>
      </p:sp>
      <p:sp>
        <p:nvSpPr>
          <p:cNvPr id="3" name="Titre 1"/>
          <p:cNvSpPr txBox="1">
            <a:spLocks/>
          </p:cNvSpPr>
          <p:nvPr/>
        </p:nvSpPr>
        <p:spPr>
          <a:xfrm>
            <a:off x="395536" y="1628800"/>
            <a:ext cx="8352928" cy="1728192"/>
          </a:xfrm>
          <a:prstGeom prst="rect">
            <a:avLst/>
          </a:prstGeom>
          <a:no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4000" dirty="0" err="1" smtClean="0">
                <a:latin typeface="Arial Narrow" panose="020B0606020202030204" pitchFamily="34" charset="0"/>
              </a:rPr>
              <a:t>Progesterone</a:t>
            </a:r>
            <a:r>
              <a:rPr lang="fr-BE" sz="4000" dirty="0" smtClean="0">
                <a:latin typeface="Arial Narrow" panose="020B0606020202030204" pitchFamily="34" charset="0"/>
              </a:rPr>
              <a:t> </a:t>
            </a:r>
            <a:r>
              <a:rPr lang="fr-BE" sz="4000" dirty="0" err="1" smtClean="0">
                <a:latin typeface="Arial Narrow" panose="020B0606020202030204" pitchFamily="34" charset="0"/>
              </a:rPr>
              <a:t>is</a:t>
            </a:r>
            <a:r>
              <a:rPr lang="fr-BE" sz="4000" dirty="0" smtClean="0">
                <a:latin typeface="Arial Narrow" panose="020B0606020202030204" pitchFamily="34" charset="0"/>
              </a:rPr>
              <a:t> the best </a:t>
            </a:r>
            <a:r>
              <a:rPr lang="fr-BE" sz="4000" dirty="0" err="1" smtClean="0">
                <a:latin typeface="Arial Narrow" panose="020B0606020202030204" pitchFamily="34" charset="0"/>
              </a:rPr>
              <a:t>treatment</a:t>
            </a:r>
            <a:r>
              <a:rPr lang="fr-BE" sz="4000" dirty="0" smtClean="0">
                <a:latin typeface="Arial Narrow" panose="020B0606020202030204" pitchFamily="34" charset="0"/>
              </a:rPr>
              <a:t> to </a:t>
            </a:r>
            <a:r>
              <a:rPr lang="fr-BE" sz="4000" dirty="0" err="1" smtClean="0">
                <a:latin typeface="Arial Narrow" panose="020B0606020202030204" pitchFamily="34" charset="0"/>
              </a:rPr>
              <a:t>induce</a:t>
            </a:r>
            <a:r>
              <a:rPr lang="fr-BE" sz="4000" dirty="0" smtClean="0">
                <a:latin typeface="Arial Narrow" panose="020B0606020202030204" pitchFamily="34" charset="0"/>
              </a:rPr>
              <a:t> the </a:t>
            </a:r>
            <a:r>
              <a:rPr lang="fr-BE" sz="4000" dirty="0" err="1" smtClean="0">
                <a:latin typeface="Arial Narrow" panose="020B0606020202030204" pitchFamily="34" charset="0"/>
              </a:rPr>
              <a:t>oestrus</a:t>
            </a:r>
            <a:r>
              <a:rPr lang="fr-BE" sz="4000" dirty="0" smtClean="0">
                <a:latin typeface="Arial Narrow" panose="020B0606020202030204" pitchFamily="34" charset="0"/>
              </a:rPr>
              <a:t> by a non </a:t>
            </a:r>
            <a:r>
              <a:rPr lang="fr-BE" sz="4000" dirty="0" err="1" smtClean="0">
                <a:latin typeface="Arial Narrow" panose="020B0606020202030204" pitchFamily="34" charset="0"/>
              </a:rPr>
              <a:t>cycled</a:t>
            </a:r>
            <a:r>
              <a:rPr lang="fr-BE" sz="4000" dirty="0" smtClean="0">
                <a:latin typeface="Arial Narrow" panose="020B0606020202030204" pitchFamily="34" charset="0"/>
              </a:rPr>
              <a:t> </a:t>
            </a:r>
            <a:r>
              <a:rPr lang="fr-BE" sz="4000" dirty="0" err="1" smtClean="0">
                <a:latin typeface="Arial Narrow" panose="020B0606020202030204" pitchFamily="34" charset="0"/>
              </a:rPr>
              <a:t>cow</a:t>
            </a:r>
            <a:endParaRPr lang="fr-BE" sz="4000" dirty="0" smtClean="0">
              <a:latin typeface="Arial Narrow" panose="020B0606020202030204" pitchFamily="34" charset="0"/>
            </a:endParaRPr>
          </a:p>
        </p:txBody>
      </p:sp>
      <p:sp>
        <p:nvSpPr>
          <p:cNvPr id="4" name="Titre 1"/>
          <p:cNvSpPr txBox="1">
            <a:spLocks/>
          </p:cNvSpPr>
          <p:nvPr/>
        </p:nvSpPr>
        <p:spPr>
          <a:xfrm>
            <a:off x="5364088" y="3896369"/>
            <a:ext cx="2444048" cy="1044798"/>
          </a:xfrm>
          <a:prstGeom prst="rect">
            <a:avLst/>
          </a:prstGeom>
          <a:solidFill>
            <a:srgbClr val="FF0000"/>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smtClean="0">
                <a:latin typeface="Arial Narrow" panose="020B0606020202030204" pitchFamily="34" charset="0"/>
              </a:rPr>
              <a:t>False</a:t>
            </a:r>
            <a:endParaRPr lang="fr-BE" sz="6000" dirty="0">
              <a:latin typeface="Arial Narrow" panose="020B0606020202030204" pitchFamily="34" charset="0"/>
            </a:endParaRPr>
          </a:p>
        </p:txBody>
      </p:sp>
      <p:sp>
        <p:nvSpPr>
          <p:cNvPr id="5" name="Titre 1"/>
          <p:cNvSpPr txBox="1">
            <a:spLocks/>
          </p:cNvSpPr>
          <p:nvPr/>
        </p:nvSpPr>
        <p:spPr>
          <a:xfrm>
            <a:off x="1115616" y="3951358"/>
            <a:ext cx="2448272" cy="989809"/>
          </a:xfrm>
          <a:prstGeom prst="rect">
            <a:avLst/>
          </a:prstGeom>
          <a:solidFill>
            <a:schemeClr val="accent3">
              <a:lumMod val="75000"/>
            </a:schemeClr>
          </a:solidFill>
          <a:ln>
            <a:solidFill>
              <a:schemeClr val="tx1"/>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6000" dirty="0" err="1" smtClean="0">
                <a:latin typeface="Arial Narrow" panose="020B0606020202030204" pitchFamily="34" charset="0"/>
              </a:rPr>
              <a:t>True</a:t>
            </a:r>
            <a:endParaRPr lang="fr-BE" sz="6000" dirty="0">
              <a:latin typeface="Arial Narrow" panose="020B0606020202030204" pitchFamily="34" charset="0"/>
            </a:endParaRPr>
          </a:p>
        </p:txBody>
      </p:sp>
      <p:sp>
        <p:nvSpPr>
          <p:cNvPr id="6" name="Rectangle 5"/>
          <p:cNvSpPr/>
          <p:nvPr/>
        </p:nvSpPr>
        <p:spPr>
          <a:xfrm>
            <a:off x="827584" y="3717032"/>
            <a:ext cx="3312368" cy="1584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1180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492896"/>
            <a:ext cx="8136904" cy="2304256"/>
          </a:xfrm>
          <a:solidFill>
            <a:schemeClr val="bg1">
              <a:lumMod val="75000"/>
            </a:schemeClr>
          </a:solidFill>
          <a:ln>
            <a:solidFill>
              <a:schemeClr val="tx1"/>
            </a:solidFill>
          </a:ln>
        </p:spPr>
        <p:txBody>
          <a:bodyPr>
            <a:normAutofit/>
          </a:bodyPr>
          <a:lstStyle/>
          <a:p>
            <a:r>
              <a:rPr lang="fr-BE" dirty="0" smtClean="0">
                <a:latin typeface="Arial Narrow" panose="020B0606020202030204" pitchFamily="34" charset="0"/>
              </a:rPr>
              <a:t>Is </a:t>
            </a:r>
            <a:r>
              <a:rPr lang="fr-BE" dirty="0" err="1" smtClean="0">
                <a:latin typeface="Arial Narrow" panose="020B0606020202030204" pitchFamily="34" charset="0"/>
              </a:rPr>
              <a:t>puerperium</a:t>
            </a:r>
            <a:r>
              <a:rPr lang="fr-BE" dirty="0" smtClean="0">
                <a:latin typeface="Arial Narrow" panose="020B0606020202030204" pitchFamily="34" charset="0"/>
              </a:rPr>
              <a:t> important for the </a:t>
            </a:r>
            <a:r>
              <a:rPr lang="fr-BE" dirty="0" err="1" smtClean="0">
                <a:latin typeface="Arial Narrow" panose="020B0606020202030204" pitchFamily="34" charset="0"/>
              </a:rPr>
              <a:t>cow</a:t>
            </a:r>
            <a:r>
              <a:rPr lang="fr-BE" dirty="0" smtClean="0">
                <a:latin typeface="Arial Narrow" panose="020B0606020202030204" pitchFamily="34" charset="0"/>
              </a:rPr>
              <a:t> reproductive performance ? </a:t>
            </a:r>
            <a:endParaRPr lang="fr-BE" dirty="0">
              <a:latin typeface="Arial Narrow" panose="020B0606020202030204" pitchFamily="34" charset="0"/>
            </a:endParaRPr>
          </a:p>
        </p:txBody>
      </p:sp>
      <p:sp>
        <p:nvSpPr>
          <p:cNvPr id="3" name="Titre 1"/>
          <p:cNvSpPr txBox="1">
            <a:spLocks/>
          </p:cNvSpPr>
          <p:nvPr/>
        </p:nvSpPr>
        <p:spPr>
          <a:xfrm>
            <a:off x="3995936" y="548680"/>
            <a:ext cx="1512168" cy="1440160"/>
          </a:xfrm>
          <a:prstGeom prst="rect">
            <a:avLst/>
          </a:prstGeom>
          <a:solidFill>
            <a:schemeClr val="bg1">
              <a:lumMod val="75000"/>
            </a:schemeClr>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8000" dirty="0">
                <a:latin typeface="Arial Narrow" panose="020B0606020202030204" pitchFamily="34" charset="0"/>
              </a:rPr>
              <a:t>2</a:t>
            </a:r>
          </a:p>
        </p:txBody>
      </p:sp>
    </p:spTree>
    <p:extLst>
      <p:ext uri="{BB962C8B-B14F-4D97-AF65-F5344CB8AC3E}">
        <p14:creationId xmlns:p14="http://schemas.microsoft.com/office/powerpoint/2010/main" val="3664057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2988520" y="1707481"/>
            <a:ext cx="85591" cy="3454399"/>
          </a:xfrm>
          <a:prstGeom prst="rect">
            <a:avLst/>
          </a:prstGeom>
          <a:solidFill>
            <a:srgbClr val="FF00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endParaRPr lang="fr-FR" altLang="fr-FR" sz="1800">
              <a:solidFill>
                <a:schemeClr val="tx1"/>
              </a:solidFill>
              <a:latin typeface="Arial" panose="020B0604020202020204" pitchFamily="34" charset="0"/>
            </a:endParaRPr>
          </a:p>
        </p:txBody>
      </p:sp>
      <p:sp>
        <p:nvSpPr>
          <p:cNvPr id="4104" name="Rectangle 8"/>
          <p:cNvSpPr>
            <a:spLocks noChangeArrowheads="1"/>
          </p:cNvSpPr>
          <p:nvPr/>
        </p:nvSpPr>
        <p:spPr bwMode="auto">
          <a:xfrm>
            <a:off x="3059957" y="4299868"/>
            <a:ext cx="3720380" cy="430213"/>
          </a:xfrm>
          <a:prstGeom prst="rect">
            <a:avLst/>
          </a:prstGeom>
          <a:solidFill>
            <a:srgbClr val="FF6600"/>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err="1" smtClean="0">
                <a:solidFill>
                  <a:schemeClr val="tx1"/>
                </a:solidFill>
              </a:rPr>
              <a:t>Puerperium</a:t>
            </a:r>
            <a:r>
              <a:rPr lang="fr-BE" altLang="fr-FR" sz="1800" dirty="0" smtClean="0">
                <a:solidFill>
                  <a:schemeClr val="tx1"/>
                </a:solidFill>
              </a:rPr>
              <a:t> : </a:t>
            </a:r>
            <a:r>
              <a:rPr lang="fr-BE" altLang="fr-FR" sz="1800" dirty="0" err="1" smtClean="0">
                <a:solidFill>
                  <a:schemeClr val="tx1"/>
                </a:solidFill>
              </a:rPr>
              <a:t>waiting</a:t>
            </a:r>
            <a:r>
              <a:rPr lang="fr-BE" altLang="fr-FR" sz="1800" dirty="0" smtClean="0">
                <a:solidFill>
                  <a:schemeClr val="tx1"/>
                </a:solidFill>
              </a:rPr>
              <a:t> </a:t>
            </a:r>
            <a:r>
              <a:rPr lang="fr-BE" altLang="fr-FR" sz="1800" dirty="0" err="1" smtClean="0">
                <a:solidFill>
                  <a:schemeClr val="tx1"/>
                </a:solidFill>
              </a:rPr>
              <a:t>period</a:t>
            </a:r>
            <a:r>
              <a:rPr lang="fr-BE" altLang="fr-FR" sz="1800" dirty="0" smtClean="0">
                <a:solidFill>
                  <a:schemeClr val="tx1"/>
                </a:solidFill>
              </a:rPr>
              <a:t> (60 d)</a:t>
            </a:r>
            <a:endParaRPr lang="fr-BE" altLang="fr-FR" sz="1800" dirty="0">
              <a:solidFill>
                <a:schemeClr val="tx1"/>
              </a:solidFill>
            </a:endParaRPr>
          </a:p>
        </p:txBody>
      </p:sp>
      <p:sp>
        <p:nvSpPr>
          <p:cNvPr id="4106" name="Rectangle 10"/>
          <p:cNvSpPr>
            <a:spLocks noChangeArrowheads="1"/>
          </p:cNvSpPr>
          <p:nvPr/>
        </p:nvSpPr>
        <p:spPr bwMode="auto">
          <a:xfrm>
            <a:off x="539007" y="3866481"/>
            <a:ext cx="2449513" cy="430212"/>
          </a:xfrm>
          <a:prstGeom prst="rect">
            <a:avLst/>
          </a:prstGeom>
          <a:solidFill>
            <a:schemeClr val="tx2"/>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smtClean="0"/>
              <a:t>Dry </a:t>
            </a:r>
            <a:r>
              <a:rPr lang="fr-BE" altLang="fr-FR" sz="1800" dirty="0" err="1" smtClean="0"/>
              <a:t>period</a:t>
            </a:r>
            <a:r>
              <a:rPr lang="fr-BE" altLang="fr-FR" sz="1800" dirty="0" smtClean="0"/>
              <a:t> (45 to 60 d)</a:t>
            </a:r>
            <a:endParaRPr lang="fr-BE" altLang="fr-FR" sz="1800" dirty="0"/>
          </a:p>
        </p:txBody>
      </p:sp>
      <p:sp>
        <p:nvSpPr>
          <p:cNvPr id="4108" name="Rectangle 12"/>
          <p:cNvSpPr>
            <a:spLocks noChangeArrowheads="1"/>
          </p:cNvSpPr>
          <p:nvPr/>
        </p:nvSpPr>
        <p:spPr bwMode="auto">
          <a:xfrm>
            <a:off x="107505" y="4299868"/>
            <a:ext cx="2881015" cy="431800"/>
          </a:xfrm>
          <a:prstGeom prst="rect">
            <a:avLst/>
          </a:prstGeom>
          <a:solidFill>
            <a:srgbClr val="FFFF66"/>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a:solidFill>
                  <a:schemeClr val="tx1"/>
                </a:solidFill>
              </a:rPr>
              <a:t>      </a:t>
            </a:r>
            <a:r>
              <a:rPr lang="fr-BE" altLang="fr-FR" sz="1800" dirty="0" smtClean="0">
                <a:solidFill>
                  <a:schemeClr val="tx1"/>
                </a:solidFill>
              </a:rPr>
              <a:t> </a:t>
            </a:r>
            <a:r>
              <a:rPr lang="fr-BE" altLang="fr-FR" sz="1800" dirty="0" err="1" smtClean="0">
                <a:solidFill>
                  <a:schemeClr val="tx1"/>
                </a:solidFill>
              </a:rPr>
              <a:t>Period</a:t>
            </a:r>
            <a:r>
              <a:rPr lang="fr-BE" altLang="fr-FR" sz="1800" dirty="0" smtClean="0">
                <a:solidFill>
                  <a:schemeClr val="tx1"/>
                </a:solidFill>
              </a:rPr>
              <a:t> of </a:t>
            </a:r>
            <a:r>
              <a:rPr lang="fr-BE" altLang="fr-FR" sz="1800" dirty="0" err="1" smtClean="0">
                <a:solidFill>
                  <a:schemeClr val="tx1"/>
                </a:solidFill>
              </a:rPr>
              <a:t>pregnancy</a:t>
            </a:r>
            <a:endParaRPr lang="fr-BE" altLang="fr-FR" sz="1800" dirty="0">
              <a:solidFill>
                <a:schemeClr val="tx1"/>
              </a:solidFill>
            </a:endParaRPr>
          </a:p>
        </p:txBody>
      </p:sp>
      <p:sp>
        <p:nvSpPr>
          <p:cNvPr id="4109" name="Rectangle 13"/>
          <p:cNvSpPr>
            <a:spLocks noChangeArrowheads="1"/>
          </p:cNvSpPr>
          <p:nvPr/>
        </p:nvSpPr>
        <p:spPr bwMode="auto">
          <a:xfrm>
            <a:off x="8072314" y="4298280"/>
            <a:ext cx="693975" cy="433388"/>
          </a:xfrm>
          <a:prstGeom prst="rect">
            <a:avLst/>
          </a:prstGeom>
          <a:solidFill>
            <a:srgbClr val="FFFF66"/>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err="1" smtClean="0">
                <a:solidFill>
                  <a:schemeClr val="tx1"/>
                </a:solidFill>
              </a:rPr>
              <a:t>Preg</a:t>
            </a:r>
            <a:endParaRPr lang="fr-BE" altLang="fr-FR" sz="1800" dirty="0">
              <a:solidFill>
                <a:schemeClr val="tx1"/>
              </a:solidFill>
            </a:endParaRPr>
          </a:p>
        </p:txBody>
      </p:sp>
      <p:sp>
        <p:nvSpPr>
          <p:cNvPr id="18461" name="Rectangle 11"/>
          <p:cNvSpPr>
            <a:spLocks noChangeArrowheads="1"/>
          </p:cNvSpPr>
          <p:nvPr/>
        </p:nvSpPr>
        <p:spPr bwMode="auto">
          <a:xfrm>
            <a:off x="1797309" y="4731668"/>
            <a:ext cx="2449511" cy="430212"/>
          </a:xfrm>
          <a:prstGeom prst="rect">
            <a:avLst/>
          </a:prstGeom>
          <a:solidFill>
            <a:srgbClr val="A50021"/>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BE" altLang="fr-FR" sz="1800" dirty="0" smtClean="0"/>
              <a:t>Transition </a:t>
            </a:r>
            <a:r>
              <a:rPr lang="fr-BE" altLang="fr-FR" sz="1800" dirty="0" err="1" smtClean="0"/>
              <a:t>period</a:t>
            </a:r>
            <a:r>
              <a:rPr lang="fr-BE" altLang="fr-FR" sz="1800" dirty="0" smtClean="0"/>
              <a:t> (40 d)</a:t>
            </a:r>
            <a:endParaRPr lang="fr-BE" altLang="fr-FR" sz="1800" dirty="0"/>
          </a:p>
        </p:txBody>
      </p:sp>
      <p:sp>
        <p:nvSpPr>
          <p:cNvPr id="18450" name="Text Box 35"/>
          <p:cNvSpPr txBox="1">
            <a:spLocks noChangeArrowheads="1"/>
          </p:cNvSpPr>
          <p:nvPr/>
        </p:nvSpPr>
        <p:spPr bwMode="auto">
          <a:xfrm>
            <a:off x="2628157" y="1340768"/>
            <a:ext cx="816249" cy="369332"/>
          </a:xfrm>
          <a:prstGeom prst="rect">
            <a:avLst/>
          </a:prstGeom>
          <a:solidFill>
            <a:srgbClr val="FF0000"/>
          </a:solidFill>
          <a:ln w="9525">
            <a:solidFill>
              <a:srgbClr val="000000"/>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t>Calving</a:t>
            </a:r>
            <a:endParaRPr lang="fr-BE" altLang="fr-FR" sz="1800" dirty="0"/>
          </a:p>
        </p:txBody>
      </p:sp>
      <p:sp>
        <p:nvSpPr>
          <p:cNvPr id="18456" name="Text Box 61"/>
          <p:cNvSpPr txBox="1">
            <a:spLocks noChangeArrowheads="1"/>
          </p:cNvSpPr>
          <p:nvPr/>
        </p:nvSpPr>
        <p:spPr bwMode="auto">
          <a:xfrm>
            <a:off x="683568" y="245607"/>
            <a:ext cx="4894289" cy="523220"/>
          </a:xfrm>
          <a:prstGeom prst="rect">
            <a:avLst/>
          </a:prstGeom>
          <a:solidFill>
            <a:schemeClr val="bg1">
              <a:lumMod val="85000"/>
            </a:schemeClr>
          </a:solidFill>
          <a:ln w="9525">
            <a:solidFill>
              <a:schemeClr val="tx1"/>
            </a:solidFill>
            <a:miter lim="800000"/>
            <a:headEnd/>
            <a:tailEnd/>
          </a:ln>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2800" dirty="0" err="1" smtClean="0">
                <a:solidFill>
                  <a:schemeClr val="tx1"/>
                </a:solidFill>
              </a:rPr>
              <a:t>Puerperium</a:t>
            </a:r>
            <a:r>
              <a:rPr lang="fr-BE" altLang="fr-FR" sz="2800" dirty="0" smtClean="0">
                <a:solidFill>
                  <a:schemeClr val="tx1"/>
                </a:solidFill>
              </a:rPr>
              <a:t> : a </a:t>
            </a:r>
            <a:r>
              <a:rPr lang="fr-BE" altLang="fr-FR" sz="2800" dirty="0" err="1" smtClean="0">
                <a:solidFill>
                  <a:schemeClr val="tx1"/>
                </a:solidFill>
              </a:rPr>
              <a:t>period</a:t>
            </a:r>
            <a:r>
              <a:rPr lang="fr-BE" altLang="fr-FR" sz="2800" dirty="0" smtClean="0">
                <a:solidFill>
                  <a:schemeClr val="tx1"/>
                </a:solidFill>
              </a:rPr>
              <a:t> </a:t>
            </a:r>
            <a:r>
              <a:rPr lang="fr-BE" altLang="fr-FR" sz="2800" dirty="0" err="1" smtClean="0">
                <a:solidFill>
                  <a:schemeClr val="tx1"/>
                </a:solidFill>
              </a:rPr>
              <a:t>among</a:t>
            </a:r>
            <a:r>
              <a:rPr lang="fr-BE" altLang="fr-FR" sz="2800" dirty="0" smtClean="0">
                <a:solidFill>
                  <a:schemeClr val="tx1"/>
                </a:solidFill>
              </a:rPr>
              <a:t> </a:t>
            </a:r>
            <a:r>
              <a:rPr lang="fr-BE" altLang="fr-FR" sz="2800" dirty="0" err="1" smtClean="0">
                <a:solidFill>
                  <a:schemeClr val="tx1"/>
                </a:solidFill>
              </a:rPr>
              <a:t>others</a:t>
            </a:r>
            <a:endParaRPr lang="fr-FR" altLang="fr-FR" sz="2800" dirty="0">
              <a:solidFill>
                <a:schemeClr val="tx1"/>
              </a:solidFill>
            </a:endParaRPr>
          </a:p>
        </p:txBody>
      </p:sp>
      <p:sp>
        <p:nvSpPr>
          <p:cNvPr id="47" name="Rectangle 6"/>
          <p:cNvSpPr>
            <a:spLocks noChangeArrowheads="1"/>
          </p:cNvSpPr>
          <p:nvPr/>
        </p:nvSpPr>
        <p:spPr bwMode="auto">
          <a:xfrm>
            <a:off x="6781925" y="4299074"/>
            <a:ext cx="1290389" cy="431800"/>
          </a:xfrm>
          <a:prstGeom prst="rect">
            <a:avLst/>
          </a:prstGeom>
          <a:solidFill>
            <a:srgbClr val="66CCFF"/>
          </a:solidFill>
          <a:ln w="9525">
            <a:solidFill>
              <a:schemeClr val="tx1"/>
            </a:solidFill>
            <a:miter lim="800000"/>
            <a:headEnd/>
            <a:tailEnd/>
          </a:ln>
        </p:spPr>
        <p:txBody>
          <a:bodyPr wrap="none" anchor="ct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SzTx/>
              <a:buFontTx/>
              <a:buNone/>
            </a:pPr>
            <a:r>
              <a:rPr lang="fr-FR" altLang="fr-FR" sz="1800" dirty="0" err="1" smtClean="0">
                <a:solidFill>
                  <a:schemeClr val="tx1"/>
                </a:solidFill>
              </a:rPr>
              <a:t>Reprod</a:t>
            </a:r>
            <a:r>
              <a:rPr lang="fr-FR" altLang="fr-FR" sz="1800" dirty="0" smtClean="0">
                <a:solidFill>
                  <a:schemeClr val="tx1"/>
                </a:solidFill>
              </a:rPr>
              <a:t> </a:t>
            </a:r>
            <a:r>
              <a:rPr lang="fr-FR" altLang="fr-FR" sz="1800" dirty="0" err="1" smtClean="0">
                <a:solidFill>
                  <a:schemeClr val="tx1"/>
                </a:solidFill>
              </a:rPr>
              <a:t>period</a:t>
            </a:r>
            <a:endParaRPr lang="fr-FR" altLang="fr-FR" sz="1800" dirty="0">
              <a:solidFill>
                <a:schemeClr val="tx1"/>
              </a:solidFill>
            </a:endParaRPr>
          </a:p>
        </p:txBody>
      </p:sp>
      <p:grpSp>
        <p:nvGrpSpPr>
          <p:cNvPr id="27" name="Groupe 26"/>
          <p:cNvGrpSpPr/>
          <p:nvPr/>
        </p:nvGrpSpPr>
        <p:grpSpPr>
          <a:xfrm>
            <a:off x="3071309" y="2200361"/>
            <a:ext cx="5694980" cy="2096333"/>
            <a:chOff x="3071309" y="2560401"/>
            <a:chExt cx="5694980" cy="2096333"/>
          </a:xfrm>
        </p:grpSpPr>
        <p:sp>
          <p:nvSpPr>
            <p:cNvPr id="2" name="Triangle rectangle 1"/>
            <p:cNvSpPr/>
            <p:nvPr/>
          </p:nvSpPr>
          <p:spPr>
            <a:xfrm flipH="1">
              <a:off x="3071309" y="2565399"/>
              <a:ext cx="3709027" cy="1661121"/>
            </a:xfrm>
            <a:prstGeom prst="r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p:cNvSpPr/>
            <p:nvPr/>
          </p:nvSpPr>
          <p:spPr>
            <a:xfrm>
              <a:off x="3071309" y="4226520"/>
              <a:ext cx="3709027" cy="43021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3"/>
            <p:cNvSpPr/>
            <p:nvPr/>
          </p:nvSpPr>
          <p:spPr>
            <a:xfrm>
              <a:off x="6783414" y="2562781"/>
              <a:ext cx="650325" cy="20939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riangle rectangle 5"/>
            <p:cNvSpPr/>
            <p:nvPr/>
          </p:nvSpPr>
          <p:spPr>
            <a:xfrm>
              <a:off x="7431486" y="2560401"/>
              <a:ext cx="1334803" cy="232438"/>
            </a:xfrm>
            <a:prstGeom prst="r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p:cNvSpPr/>
            <p:nvPr/>
          </p:nvSpPr>
          <p:spPr>
            <a:xfrm>
              <a:off x="7431486" y="2792840"/>
              <a:ext cx="1334803" cy="186389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Text Box 35"/>
            <p:cNvSpPr txBox="1">
              <a:spLocks noChangeArrowheads="1"/>
            </p:cNvSpPr>
            <p:nvPr/>
          </p:nvSpPr>
          <p:spPr bwMode="auto">
            <a:xfrm>
              <a:off x="5942707" y="3455828"/>
              <a:ext cx="1704313"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a:spcBef>
                  <a:spcPct val="20000"/>
                </a:spcBef>
                <a:buSzPct val="120000"/>
                <a:buChar char="•"/>
                <a:defRPr sz="2600">
                  <a:solidFill>
                    <a:schemeClr val="bg1"/>
                  </a:solidFill>
                  <a:latin typeface="Arial Narrow" panose="020B0606020202030204" pitchFamily="34" charset="0"/>
                </a:defRPr>
              </a:lvl1pPr>
              <a:lvl2pPr marL="742950" indent="-285750" algn="l">
                <a:spcBef>
                  <a:spcPct val="20000"/>
                </a:spcBef>
                <a:buFont typeface="Wingdings" panose="05000000000000000000" pitchFamily="2" charset="2"/>
                <a:buChar char="§"/>
                <a:defRPr sz="2400">
                  <a:solidFill>
                    <a:schemeClr val="bg1"/>
                  </a:solidFill>
                  <a:latin typeface="Arial Narrow" panose="020B0606020202030204" pitchFamily="34" charset="0"/>
                </a:defRPr>
              </a:lvl2pPr>
              <a:lvl3pPr marL="1143000" indent="-228600" algn="l">
                <a:spcBef>
                  <a:spcPct val="20000"/>
                </a:spcBef>
                <a:buChar char="•"/>
                <a:defRPr sz="2200">
                  <a:solidFill>
                    <a:schemeClr val="bg1"/>
                  </a:solidFill>
                  <a:latin typeface="Arial Narrow" panose="020B0606020202030204" pitchFamily="34" charset="0"/>
                </a:defRPr>
              </a:lvl3pPr>
              <a:lvl4pPr marL="1600200" indent="-228600" algn="l">
                <a:spcBef>
                  <a:spcPct val="20000"/>
                </a:spcBef>
                <a:buChar char="–"/>
                <a:defRPr sz="2000">
                  <a:solidFill>
                    <a:schemeClr val="tx1"/>
                  </a:solidFill>
                  <a:latin typeface="Arial" panose="020B0604020202020204" pitchFamily="34" charset="0"/>
                </a:defRPr>
              </a:lvl4pPr>
              <a:lvl5pPr marL="2057400" indent="-228600" algn="l">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SzTx/>
                <a:buFontTx/>
                <a:buNone/>
              </a:pPr>
              <a:r>
                <a:rPr lang="fr-BE" altLang="fr-FR" sz="1800" dirty="0" err="1" smtClean="0">
                  <a:solidFill>
                    <a:schemeClr val="tx1"/>
                  </a:solidFill>
                </a:rPr>
                <a:t>Period</a:t>
              </a:r>
              <a:r>
                <a:rPr lang="fr-BE" altLang="fr-FR" sz="1800" dirty="0" smtClean="0">
                  <a:solidFill>
                    <a:schemeClr val="tx1"/>
                  </a:solidFill>
                </a:rPr>
                <a:t> of lactation</a:t>
              </a:r>
              <a:endParaRPr lang="fr-BE" altLang="fr-FR" sz="1800" dirty="0">
                <a:solidFill>
                  <a:schemeClr val="tx1"/>
                </a:solidFill>
              </a:endParaRPr>
            </a:p>
          </p:txBody>
        </p:sp>
        <p:cxnSp>
          <p:nvCxnSpPr>
            <p:cNvPr id="10" name="Connecteur droit 9"/>
            <p:cNvCxnSpPr/>
            <p:nvPr/>
          </p:nvCxnSpPr>
          <p:spPr>
            <a:xfrm flipV="1">
              <a:off x="3072103" y="2562224"/>
              <a:ext cx="3709027" cy="1661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6780336" y="2562781"/>
              <a:ext cx="6467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7432613" y="2561590"/>
              <a:ext cx="1333676" cy="228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e 21"/>
          <p:cNvGrpSpPr/>
          <p:nvPr/>
        </p:nvGrpSpPr>
        <p:grpSpPr>
          <a:xfrm>
            <a:off x="104426" y="3394995"/>
            <a:ext cx="434582" cy="901698"/>
            <a:chOff x="104426" y="3755035"/>
            <a:chExt cx="434582" cy="901698"/>
          </a:xfrm>
          <a:solidFill>
            <a:schemeClr val="accent6">
              <a:lumMod val="40000"/>
              <a:lumOff val="60000"/>
            </a:schemeClr>
          </a:solidFill>
        </p:grpSpPr>
        <p:sp>
          <p:nvSpPr>
            <p:cNvPr id="18476" name="Line 15"/>
            <p:cNvSpPr>
              <a:spLocks noChangeShapeType="1"/>
            </p:cNvSpPr>
            <p:nvPr/>
          </p:nvSpPr>
          <p:spPr bwMode="auto">
            <a:xfrm flipH="1" flipV="1">
              <a:off x="107504" y="3755035"/>
              <a:ext cx="431503" cy="255586"/>
            </a:xfrm>
            <a:prstGeom prst="line">
              <a:avLst/>
            </a:prstGeom>
            <a:grpFill/>
            <a:ln w="12700">
              <a:solidFill>
                <a:schemeClr val="tx1"/>
              </a:solidFill>
              <a:round/>
              <a:headEnd/>
              <a:tailEnd/>
            </a:ln>
            <a:extLst/>
          </p:spPr>
          <p:txBody>
            <a:bodyPr/>
            <a:lstStyle/>
            <a:p>
              <a:endParaRPr lang="fr-BE"/>
            </a:p>
          </p:txBody>
        </p:sp>
        <p:sp>
          <p:nvSpPr>
            <p:cNvPr id="18477" name="Line 16"/>
            <p:cNvSpPr>
              <a:spLocks noChangeShapeType="1"/>
            </p:cNvSpPr>
            <p:nvPr/>
          </p:nvSpPr>
          <p:spPr bwMode="auto">
            <a:xfrm flipV="1">
              <a:off x="535929" y="4010621"/>
              <a:ext cx="3079" cy="646112"/>
            </a:xfrm>
            <a:prstGeom prst="line">
              <a:avLst/>
            </a:prstGeom>
            <a:grpFill/>
            <a:ln w="12700">
              <a:solidFill>
                <a:schemeClr val="tx1"/>
              </a:solidFill>
              <a:round/>
              <a:headEnd/>
              <a:tailEnd/>
            </a:ln>
            <a:extLst/>
          </p:spPr>
          <p:txBody>
            <a:bodyPr/>
            <a:lstStyle/>
            <a:p>
              <a:endParaRPr lang="fr-BE"/>
            </a:p>
          </p:txBody>
        </p:sp>
        <p:sp>
          <p:nvSpPr>
            <p:cNvPr id="18" name="Triangle rectangle 17"/>
            <p:cNvSpPr/>
            <p:nvPr/>
          </p:nvSpPr>
          <p:spPr>
            <a:xfrm>
              <a:off x="107504" y="3755035"/>
              <a:ext cx="428425" cy="25558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p:cNvSpPr/>
            <p:nvPr/>
          </p:nvSpPr>
          <p:spPr>
            <a:xfrm>
              <a:off x="104426" y="4010621"/>
              <a:ext cx="431503" cy="646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8" name="ZoneTexte 27"/>
          <p:cNvSpPr txBox="1"/>
          <p:nvPr/>
        </p:nvSpPr>
        <p:spPr>
          <a:xfrm>
            <a:off x="2195736" y="5229200"/>
            <a:ext cx="418704" cy="369332"/>
          </a:xfrm>
          <a:prstGeom prst="rect">
            <a:avLst/>
          </a:prstGeom>
          <a:noFill/>
          <a:ln>
            <a:solidFill>
              <a:schemeClr val="tx1"/>
            </a:solidFill>
          </a:ln>
        </p:spPr>
        <p:txBody>
          <a:bodyPr wrap="none" rtlCol="0">
            <a:spAutoFit/>
          </a:bodyPr>
          <a:lstStyle/>
          <a:p>
            <a:r>
              <a:rPr lang="fr-BE" dirty="0" smtClean="0"/>
              <a:t>20</a:t>
            </a:r>
            <a:endParaRPr lang="fr-BE" dirty="0"/>
          </a:p>
        </p:txBody>
      </p:sp>
      <p:sp>
        <p:nvSpPr>
          <p:cNvPr id="48" name="ZoneTexte 47"/>
          <p:cNvSpPr txBox="1"/>
          <p:nvPr/>
        </p:nvSpPr>
        <p:spPr>
          <a:xfrm>
            <a:off x="4765811" y="5229200"/>
            <a:ext cx="418704" cy="369332"/>
          </a:xfrm>
          <a:prstGeom prst="rect">
            <a:avLst/>
          </a:prstGeom>
          <a:noFill/>
          <a:ln>
            <a:solidFill>
              <a:schemeClr val="tx1"/>
            </a:solidFill>
          </a:ln>
        </p:spPr>
        <p:txBody>
          <a:bodyPr wrap="none" rtlCol="0">
            <a:spAutoFit/>
          </a:bodyPr>
          <a:lstStyle/>
          <a:p>
            <a:r>
              <a:rPr lang="fr-BE" dirty="0" smtClean="0"/>
              <a:t>60</a:t>
            </a:r>
            <a:endParaRPr lang="fr-BE" dirty="0"/>
          </a:p>
        </p:txBody>
      </p:sp>
      <p:sp>
        <p:nvSpPr>
          <p:cNvPr id="51" name="ZoneTexte 50"/>
          <p:cNvSpPr txBox="1"/>
          <p:nvPr/>
        </p:nvSpPr>
        <p:spPr>
          <a:xfrm>
            <a:off x="7228316" y="5229200"/>
            <a:ext cx="418704" cy="369332"/>
          </a:xfrm>
          <a:prstGeom prst="rect">
            <a:avLst/>
          </a:prstGeom>
          <a:noFill/>
          <a:ln>
            <a:solidFill>
              <a:schemeClr val="tx1"/>
            </a:solidFill>
          </a:ln>
        </p:spPr>
        <p:txBody>
          <a:bodyPr wrap="none" rtlCol="0">
            <a:spAutoFit/>
          </a:bodyPr>
          <a:lstStyle/>
          <a:p>
            <a:r>
              <a:rPr lang="fr-BE" dirty="0" smtClean="0"/>
              <a:t>20</a:t>
            </a:r>
            <a:endParaRPr lang="fr-BE" dirty="0"/>
          </a:p>
        </p:txBody>
      </p:sp>
      <p:sp>
        <p:nvSpPr>
          <p:cNvPr id="52" name="ZoneTexte 51"/>
          <p:cNvSpPr txBox="1"/>
          <p:nvPr/>
        </p:nvSpPr>
        <p:spPr>
          <a:xfrm>
            <a:off x="8419301" y="5206181"/>
            <a:ext cx="535724" cy="369332"/>
          </a:xfrm>
          <a:prstGeom prst="rect">
            <a:avLst/>
          </a:prstGeom>
          <a:noFill/>
          <a:ln>
            <a:solidFill>
              <a:schemeClr val="tx1"/>
            </a:solidFill>
          </a:ln>
        </p:spPr>
        <p:txBody>
          <a:bodyPr wrap="none" rtlCol="0">
            <a:spAutoFit/>
          </a:bodyPr>
          <a:lstStyle/>
          <a:p>
            <a:r>
              <a:rPr lang="fr-BE" dirty="0" smtClean="0"/>
              <a:t>100</a:t>
            </a:r>
            <a:endParaRPr lang="fr-BE" dirty="0"/>
          </a:p>
        </p:txBody>
      </p:sp>
      <p:sp>
        <p:nvSpPr>
          <p:cNvPr id="53" name="ZoneTexte 52"/>
          <p:cNvSpPr txBox="1"/>
          <p:nvPr/>
        </p:nvSpPr>
        <p:spPr>
          <a:xfrm>
            <a:off x="3509825" y="5229200"/>
            <a:ext cx="300082" cy="369332"/>
          </a:xfrm>
          <a:prstGeom prst="rect">
            <a:avLst/>
          </a:prstGeom>
          <a:noFill/>
          <a:ln>
            <a:solidFill>
              <a:schemeClr val="tx1"/>
            </a:solidFill>
          </a:ln>
        </p:spPr>
        <p:txBody>
          <a:bodyPr wrap="none" rtlCol="0">
            <a:spAutoFit/>
          </a:bodyPr>
          <a:lstStyle/>
          <a:p>
            <a:r>
              <a:rPr lang="fr-BE" dirty="0"/>
              <a:t>+</a:t>
            </a:r>
          </a:p>
        </p:txBody>
      </p:sp>
      <p:sp>
        <p:nvSpPr>
          <p:cNvPr id="54" name="ZoneTexte 53"/>
          <p:cNvSpPr txBox="1"/>
          <p:nvPr/>
        </p:nvSpPr>
        <p:spPr>
          <a:xfrm>
            <a:off x="6052523" y="5229200"/>
            <a:ext cx="300082" cy="369332"/>
          </a:xfrm>
          <a:prstGeom prst="rect">
            <a:avLst/>
          </a:prstGeom>
          <a:noFill/>
          <a:ln>
            <a:solidFill>
              <a:schemeClr val="tx1"/>
            </a:solidFill>
          </a:ln>
        </p:spPr>
        <p:txBody>
          <a:bodyPr wrap="none" rtlCol="0">
            <a:spAutoFit/>
          </a:bodyPr>
          <a:lstStyle/>
          <a:p>
            <a:r>
              <a:rPr lang="fr-BE" dirty="0"/>
              <a:t>+</a:t>
            </a:r>
          </a:p>
        </p:txBody>
      </p:sp>
      <p:sp>
        <p:nvSpPr>
          <p:cNvPr id="55" name="ZoneTexte 54"/>
          <p:cNvSpPr txBox="1"/>
          <p:nvPr/>
        </p:nvSpPr>
        <p:spPr>
          <a:xfrm>
            <a:off x="7823808" y="5229200"/>
            <a:ext cx="300082" cy="369332"/>
          </a:xfrm>
          <a:prstGeom prst="rect">
            <a:avLst/>
          </a:prstGeom>
          <a:noFill/>
          <a:ln>
            <a:solidFill>
              <a:schemeClr val="tx1"/>
            </a:solidFill>
          </a:ln>
        </p:spPr>
        <p:txBody>
          <a:bodyPr wrap="none" rtlCol="0">
            <a:spAutoFit/>
          </a:bodyPr>
          <a:lstStyle/>
          <a:p>
            <a:r>
              <a:rPr lang="fr-BE" dirty="0"/>
              <a:t>=</a:t>
            </a:r>
          </a:p>
        </p:txBody>
      </p:sp>
      <p:sp>
        <p:nvSpPr>
          <p:cNvPr id="56" name="ZoneTexte 55"/>
          <p:cNvSpPr txBox="1"/>
          <p:nvPr/>
        </p:nvSpPr>
        <p:spPr>
          <a:xfrm>
            <a:off x="4644008" y="6123896"/>
            <a:ext cx="4257897" cy="461665"/>
          </a:xfrm>
          <a:prstGeom prst="rect">
            <a:avLst/>
          </a:prstGeom>
          <a:solidFill>
            <a:schemeClr val="accent3">
              <a:lumMod val="50000"/>
            </a:schemeClr>
          </a:solidFill>
          <a:ln>
            <a:solidFill>
              <a:schemeClr val="tx1"/>
            </a:solidFill>
          </a:ln>
        </p:spPr>
        <p:txBody>
          <a:bodyPr wrap="none" rtlCol="0">
            <a:spAutoFit/>
          </a:bodyPr>
          <a:lstStyle/>
          <a:p>
            <a:r>
              <a:rPr lang="fr-BE" sz="2400" dirty="0" smtClean="0">
                <a:solidFill>
                  <a:schemeClr val="bg1"/>
                </a:solidFill>
                <a:latin typeface="Arial Narrow" panose="020B0606020202030204" pitchFamily="34" charset="0"/>
              </a:rPr>
              <a:t>100 </a:t>
            </a:r>
            <a:r>
              <a:rPr lang="fr-BE" sz="2400" dirty="0" err="1" smtClean="0">
                <a:solidFill>
                  <a:schemeClr val="bg1"/>
                </a:solidFill>
                <a:latin typeface="Arial Narrow" panose="020B0606020202030204" pitchFamily="34" charset="0"/>
              </a:rPr>
              <a:t>days</a:t>
            </a:r>
            <a:r>
              <a:rPr lang="fr-BE" sz="2400" dirty="0" smtClean="0">
                <a:solidFill>
                  <a:schemeClr val="bg1"/>
                </a:solidFill>
                <a:latin typeface="Arial Narrow" panose="020B0606020202030204" pitchFamily="34" charset="0"/>
              </a:rPr>
              <a:t> to </a:t>
            </a:r>
            <a:r>
              <a:rPr lang="fr-BE" sz="2400" dirty="0" err="1" smtClean="0">
                <a:solidFill>
                  <a:schemeClr val="bg1"/>
                </a:solidFill>
                <a:latin typeface="Arial Narrow" panose="020B0606020202030204" pitchFamily="34" charset="0"/>
              </a:rPr>
              <a:t>obtain</a:t>
            </a:r>
            <a:r>
              <a:rPr lang="fr-BE" sz="2400" dirty="0" smtClean="0">
                <a:solidFill>
                  <a:schemeClr val="bg1"/>
                </a:solidFill>
                <a:latin typeface="Arial Narrow" panose="020B0606020202030204" pitchFamily="34" charset="0"/>
              </a:rPr>
              <a:t> a new </a:t>
            </a:r>
            <a:r>
              <a:rPr lang="fr-BE" sz="2400" dirty="0" err="1" smtClean="0">
                <a:solidFill>
                  <a:schemeClr val="bg1"/>
                </a:solidFill>
                <a:latin typeface="Arial Narrow" panose="020B0606020202030204" pitchFamily="34" charset="0"/>
              </a:rPr>
              <a:t>pregnancy</a:t>
            </a:r>
            <a:endParaRPr lang="fr-BE" sz="2400" dirty="0">
              <a:solidFill>
                <a:schemeClr val="bg1"/>
              </a:solidFill>
              <a:latin typeface="Arial Narrow" panose="020B0606020202030204" pitchFamily="34" charset="0"/>
            </a:endParaRPr>
          </a:p>
        </p:txBody>
      </p:sp>
      <p:sp>
        <p:nvSpPr>
          <p:cNvPr id="30" name="Flèche vers le bas 29"/>
          <p:cNvSpPr/>
          <p:nvPr/>
        </p:nvSpPr>
        <p:spPr>
          <a:xfrm>
            <a:off x="8522732" y="5589240"/>
            <a:ext cx="243558" cy="506824"/>
          </a:xfrm>
          <a:prstGeom prst="downArrow">
            <a:avLst/>
          </a:prstGeom>
          <a:solidFill>
            <a:schemeClr val="accent3">
              <a:lumMod val="5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27306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8" grpId="0" animBg="1"/>
      <p:bldP spid="51" grpId="0" animBg="1"/>
      <p:bldP spid="52" grpId="0" animBg="1"/>
      <p:bldP spid="53" grpId="0" animBg="1"/>
      <p:bldP spid="54" grpId="0" animBg="1"/>
      <p:bldP spid="55" grpId="0" animBg="1"/>
      <p:bldP spid="56" grpId="0" animBg="1"/>
      <p:bldP spid="30"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7799</TotalTime>
  <Words>8443</Words>
  <Application>Microsoft Office PowerPoint</Application>
  <PresentationFormat>Affichage à l'écran (4:3)</PresentationFormat>
  <Paragraphs>796</Paragraphs>
  <Slides>77</Slides>
  <Notes>37</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77</vt:i4>
      </vt:variant>
    </vt:vector>
  </HeadingPairs>
  <TitlesOfParts>
    <vt:vector size="85" baseType="lpstr">
      <vt:lpstr>Adobe Arabic</vt:lpstr>
      <vt:lpstr>Arial</vt:lpstr>
      <vt:lpstr>Arial Narrow</vt:lpstr>
      <vt:lpstr>Calibri</vt:lpstr>
      <vt:lpstr>Mistral</vt:lpstr>
      <vt:lpstr>Times New Roman</vt:lpstr>
      <vt:lpstr>Thème Office</vt:lpstr>
      <vt:lpstr>Graphique</vt:lpstr>
      <vt:lpstr>Patologia okresu poporodowego u bydła Pathologies puerpérales Pathologies of the puerperium Pathologie des Puerperiums </vt:lpstr>
      <vt:lpstr>I have 8 questions for you</vt:lpstr>
      <vt:lpstr>In which economical context  are we working ? </vt:lpstr>
      <vt:lpstr>Présentation PowerPoint</vt:lpstr>
      <vt:lpstr>Présentation PowerPoint</vt:lpstr>
      <vt:lpstr>Dairy population in Europe (2013) : 23.507.000 cows Average milk production in some countries (Source CNIEL 2015)</vt:lpstr>
      <vt:lpstr>Evolution of the milk prices in different european countries (Euros / T)</vt:lpstr>
      <vt:lpstr>Is puerperium important for the cow reproductive performance ? </vt:lpstr>
      <vt:lpstr>Présentation PowerPoint</vt:lpstr>
      <vt:lpstr>Présentation PowerPoint</vt:lpstr>
      <vt:lpstr>How to define these pathologies ? </vt:lpstr>
      <vt:lpstr>Dystocia : definition and prevalence (Mee et al. 2008) </vt:lpstr>
      <vt:lpstr>Risk factors for dystocia (Noakes 2001)</vt:lpstr>
      <vt:lpstr>Just a question ?</vt:lpstr>
      <vt:lpstr>Placental retention : definition and risk factors </vt:lpstr>
      <vt:lpstr>Uterine involution</vt:lpstr>
      <vt:lpstr>Présentation PowerPoint</vt:lpstr>
      <vt:lpstr>Présentation PowerPoint</vt:lpstr>
      <vt:lpstr>Présentation PowerPoint</vt:lpstr>
      <vt:lpstr>Uterine involution delay</vt:lpstr>
      <vt:lpstr>Uterine infections : 4 types (See Sheldon et al. Theriogenology 2006, 65, 1516-1530)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What’s the prevalence of these pathologies ? </vt:lpstr>
      <vt:lpstr>Dystocia : prevalence (Mee et al. 2008) </vt:lpstr>
      <vt:lpstr>Placental retention : prevalence</vt:lpstr>
      <vt:lpstr>Présentation PowerPoint</vt:lpstr>
      <vt:lpstr>Présentation PowerPoint</vt:lpstr>
      <vt:lpstr>Comparaison of uterine infections prevalence (%) according to the stage of postpartum in irish dairy (9531 cows and 387 herds) and beef (484 cows in 109 herds) Fitzgerald et al : Communication de Williams au congrès ESDAR septembre 2013</vt:lpstr>
      <vt:lpstr>Prevalence of clinical and subclinical endometritis according to the method of diagnosis and stage of puerperium (Adnane and al. Submitted 2015)</vt:lpstr>
      <vt:lpstr>Présentation PowerPoint</vt:lpstr>
      <vt:lpstr>Présentation PowerPoint</vt:lpstr>
      <vt:lpstr>Prevalence of ovarian cysts  </vt:lpstr>
      <vt:lpstr>How to diagnose the pathologies of the puerperium ?</vt:lpstr>
      <vt:lpstr>Présentation PowerPoint</vt:lpstr>
      <vt:lpstr>Which methods are used for the diagnosis of puerperal metritis ? </vt:lpstr>
      <vt:lpstr>Présentation PowerPoint</vt:lpstr>
      <vt:lpstr>Just a question ?</vt:lpstr>
      <vt:lpstr>When detect these pathologies ?</vt:lpstr>
      <vt:lpstr>Présentation PowerPoint</vt:lpstr>
      <vt:lpstr>What kind of relations exist between these pathologies?  The example of uterine infections</vt:lpstr>
      <vt:lpstr>Risk factors of uterine infections</vt:lpstr>
      <vt:lpstr>Bacteriology of uterine infections  (Williams EJ ESDAR congress Bologna 2013)</vt:lpstr>
      <vt:lpstr>How to treat these pathologies ? </vt:lpstr>
      <vt:lpstr>Strategy of therapeutics depend on the problem  </vt:lpstr>
      <vt:lpstr>The uterine infections Some preliminary observations</vt:lpstr>
      <vt:lpstr>Présentation PowerPoint</vt:lpstr>
      <vt:lpstr>Distribution of sales by pharmaceutical for for 1st and 2nd generation cephalosporins in mg/PCU in 22 european countries in 2011 (EMA 2013) (Pyorala et al. Reprod Domest Animal 2014)</vt:lpstr>
      <vt:lpstr>The placental retention</vt:lpstr>
      <vt:lpstr>The uterine infections : the puerperal and clinical metritis</vt:lpstr>
      <vt:lpstr>The uterine infections : the puerperal and clinical metritis Some observations from Evidence Based Medicine (Haimerl and Heuwieser J.Dairy Sci. 2014, 97, 6649-6661)</vt:lpstr>
      <vt:lpstr>The uterine infections : how to « modulate »  inflammation ? Some observations (Bradford et al. J.Dairy Sci. 2014)</vt:lpstr>
      <vt:lpstr>The uterine infections : the clinical endometritis</vt:lpstr>
      <vt:lpstr>The uterine involution delay </vt:lpstr>
      <vt:lpstr>The treatments of postpartum anoestrus</vt:lpstr>
      <vt:lpstr>Présentation PowerPoint</vt:lpstr>
      <vt:lpstr>Présentation PowerPoint</vt:lpstr>
      <vt:lpstr>Remember</vt:lpstr>
      <vt:lpstr>What intravaginal systems in Belgium ?</vt:lpstr>
      <vt:lpstr>In USA (and in Europe ?) increase of the use of induction/synchronisation protocols (PGF/GnRH)</vt:lpstr>
      <vt:lpstr>Présentation PowerPoint</vt:lpstr>
      <vt:lpstr>If you have decide to use PGF2a, don’t forget </vt:lpstr>
      <vt:lpstr>Présentation PowerPoint</vt:lpstr>
      <vt:lpstr>Finally what have you learn ? </vt:lpstr>
      <vt:lpstr>Question 1</vt:lpstr>
      <vt:lpstr>Question 2</vt:lpstr>
      <vt:lpstr>Question 3</vt:lpstr>
      <vt:lpstr>Question 4</vt:lpstr>
      <vt:lpstr>Question 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Hanzen Christian</cp:lastModifiedBy>
  <cp:revision>170</cp:revision>
  <dcterms:created xsi:type="dcterms:W3CDTF">2015-08-06T08:50:19Z</dcterms:created>
  <dcterms:modified xsi:type="dcterms:W3CDTF">2015-10-10T05:54:11Z</dcterms:modified>
</cp:coreProperties>
</file>