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80.xml" ContentType="application/vnd.openxmlformats-officedocument.presentationml.slide+xml"/>
  <Default Extension="tiff" ContentType="image/tiff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22" r:id="rId3"/>
    <p:sldId id="283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02" r:id="rId15"/>
    <p:sldId id="303" r:id="rId16"/>
    <p:sldId id="304" r:id="rId17"/>
    <p:sldId id="330" r:id="rId18"/>
    <p:sldId id="305" r:id="rId19"/>
    <p:sldId id="266" r:id="rId20"/>
    <p:sldId id="268" r:id="rId21"/>
    <p:sldId id="269" r:id="rId22"/>
    <p:sldId id="270" r:id="rId23"/>
    <p:sldId id="306" r:id="rId24"/>
    <p:sldId id="307" r:id="rId25"/>
    <p:sldId id="308" r:id="rId26"/>
    <p:sldId id="331" r:id="rId27"/>
    <p:sldId id="309" r:id="rId28"/>
    <p:sldId id="271" r:id="rId29"/>
    <p:sldId id="286" r:id="rId30"/>
    <p:sldId id="284" r:id="rId31"/>
    <p:sldId id="285" r:id="rId32"/>
    <p:sldId id="272" r:id="rId33"/>
    <p:sldId id="273" r:id="rId34"/>
    <p:sldId id="274" r:id="rId35"/>
    <p:sldId id="275" r:id="rId36"/>
    <p:sldId id="276" r:id="rId37"/>
    <p:sldId id="278" r:id="rId38"/>
    <p:sldId id="288" r:id="rId39"/>
    <p:sldId id="279" r:id="rId40"/>
    <p:sldId id="280" r:id="rId41"/>
    <p:sldId id="281" r:id="rId42"/>
    <p:sldId id="294" r:id="rId43"/>
    <p:sldId id="335" r:id="rId44"/>
    <p:sldId id="282" r:id="rId45"/>
    <p:sldId id="277" r:id="rId46"/>
    <p:sldId id="287" r:id="rId47"/>
    <p:sldId id="289" r:id="rId48"/>
    <p:sldId id="317" r:id="rId49"/>
    <p:sldId id="318" r:id="rId50"/>
    <p:sldId id="319" r:id="rId51"/>
    <p:sldId id="332" r:id="rId52"/>
    <p:sldId id="320" r:id="rId53"/>
    <p:sldId id="290" r:id="rId54"/>
    <p:sldId id="291" r:id="rId55"/>
    <p:sldId id="292" r:id="rId56"/>
    <p:sldId id="293" r:id="rId57"/>
    <p:sldId id="310" r:id="rId58"/>
    <p:sldId id="311" r:id="rId59"/>
    <p:sldId id="312" r:id="rId60"/>
    <p:sldId id="333" r:id="rId61"/>
    <p:sldId id="313" r:id="rId62"/>
    <p:sldId id="314" r:id="rId63"/>
    <p:sldId id="315" r:id="rId64"/>
    <p:sldId id="316" r:id="rId65"/>
    <p:sldId id="323" r:id="rId66"/>
    <p:sldId id="324" r:id="rId67"/>
    <p:sldId id="325" r:id="rId68"/>
    <p:sldId id="329" r:id="rId69"/>
    <p:sldId id="326" r:id="rId70"/>
    <p:sldId id="327" r:id="rId71"/>
    <p:sldId id="334" r:id="rId72"/>
    <p:sldId id="328" r:id="rId73"/>
    <p:sldId id="295" r:id="rId74"/>
    <p:sldId id="321" r:id="rId75"/>
    <p:sldId id="296" r:id="rId76"/>
    <p:sldId id="297" r:id="rId77"/>
    <p:sldId id="298" r:id="rId78"/>
    <p:sldId id="299" r:id="rId79"/>
    <p:sldId id="300" r:id="rId80"/>
    <p:sldId id="301" r:id="rId8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7C7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0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7C6A-33FA-E243-9629-D151CA8DB8CA}" type="datetimeFigureOut">
              <a:rPr lang="fr-FR" smtClean="0"/>
              <a:pPr/>
              <a:t>6/10/15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44A1-A260-8348-9CC0-42C363A1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mim.org" TargetMode="External"/><Relationship Id="rId3" Type="http://schemas.openxmlformats.org/officeDocument/2006/relationships/hyperlink" Target="http://www.orpha.net/consor/cgi-bin/ClinicalLabs_Search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3361" y="711200"/>
            <a:ext cx="7772400" cy="5143499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Maladies </a:t>
            </a:r>
            <a:br>
              <a:rPr lang="fr-FR" dirty="0" smtClean="0"/>
            </a:br>
            <a:r>
              <a:rPr lang="fr-FR" dirty="0" smtClean="0"/>
              <a:t>périphériques </a:t>
            </a:r>
            <a:br>
              <a:rPr lang="fr-FR" dirty="0" smtClean="0"/>
            </a:br>
            <a:r>
              <a:rPr lang="fr-FR" dirty="0" smtClean="0"/>
              <a:t>du </a:t>
            </a:r>
            <a:br>
              <a:rPr lang="fr-FR" dirty="0" smtClean="0"/>
            </a:br>
            <a:r>
              <a:rPr lang="fr-FR" dirty="0" smtClean="0"/>
              <a:t>système </a:t>
            </a:r>
            <a:br>
              <a:rPr lang="fr-FR" dirty="0" smtClean="0"/>
            </a:br>
            <a:r>
              <a:rPr lang="fr-FR" dirty="0" smtClean="0"/>
              <a:t>nerveux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15/10/15</a:t>
            </a:r>
            <a:endParaRPr lang="fr-FR" dirty="0"/>
          </a:p>
        </p:txBody>
      </p:sp>
      <p:pic>
        <p:nvPicPr>
          <p:cNvPr id="9" name="Image 8" descr="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PNP axonale </a:t>
            </a:r>
            <a:r>
              <a:rPr lang="fr-FR" dirty="0" err="1" smtClean="0"/>
              <a:t>sm</a:t>
            </a:r>
            <a:r>
              <a:rPr lang="fr-FR" dirty="0" smtClean="0"/>
              <a:t> NLD</a:t>
            </a:r>
            <a:endParaRPr lang="fr-FR" dirty="0" smtClean="0"/>
          </a:p>
          <a:p>
            <a:r>
              <a:rPr lang="fr-FR" dirty="0"/>
              <a:t>v</a:t>
            </a:r>
            <a:r>
              <a:rPr lang="fr-FR" dirty="0" smtClean="0"/>
              <a:t>s</a:t>
            </a:r>
          </a:p>
          <a:p>
            <a:r>
              <a:rPr lang="fr-FR" dirty="0" smtClean="0"/>
              <a:t>PRNC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4041482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Bilan non contributif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3 cures d’IgIV 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 12/10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 sup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2,4</a:t>
                      </a:r>
                      <a:r>
                        <a:rPr lang="en-US" dirty="0" smtClean="0"/>
                        <a:t> (1,5)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(6,8)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lang="en-US" dirty="0" smtClean="0"/>
                        <a:t> (53)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 sup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 (2,6)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1,9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(6,1)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(46)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 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(5,4)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 (48)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 (1,8)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(8,4)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 (69)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330742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797197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 12/10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1584904"/>
          <a:ext cx="670118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5,2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(5,0)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2,7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(3,6)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34,8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(34,8)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5,8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(5,4)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4,1 (4,0)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3,7 (3,3)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4,7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(6,1)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34,0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(30,8)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3,7 (4,0)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5,2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(5,7)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35,0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(35,2)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5,2 (3,3)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0,7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(2,0)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6,1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(4,5)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0,3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(1,5)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7,9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(5,3)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1,0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(2,9)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66,1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(63,3)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5,0 (3,9)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0,4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(2,6)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Fémoral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Fémoral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28032"/>
            <a:ext cx="78406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Impuissance depuis 1 an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ATCD neurologique chez le père 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Début 2011 consultation du dossier du père (Pr. Laterre, fin des années 70) : </a:t>
            </a:r>
            <a:br>
              <a:rPr lang="nl-BE" dirty="0" smtClean="0"/>
            </a:br>
            <a:r>
              <a:rPr lang="nl-BE" dirty="0" smtClean="0"/>
              <a:t>	amyloïdose primitive avec atteinte cardiaque, musculaire et nerveuse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BNM : dépôts amyloïdes au rouge Congo, immunomarquage toujours en cours…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Recherche de la mutation ValMet 30 de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TTR </a:t>
            </a:r>
            <a:r>
              <a:rPr lang="nl-BE" dirty="0" smtClean="0"/>
              <a:t>: négatif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Séquençage du gène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TTR </a:t>
            </a:r>
            <a:r>
              <a:rPr lang="nl-BE" dirty="0" smtClean="0"/>
              <a:t>(Hamburg, Allemagne) : mutation c.176A&gt;T (p.D59V) </a:t>
            </a:r>
            <a:br>
              <a:rPr lang="nl-BE" dirty="0" smtClean="0"/>
            </a:br>
            <a:r>
              <a:rPr lang="nl-BE" dirty="0" smtClean="0"/>
              <a:t>	à l’état hétérozygote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Mutation rare, mais déjà décrite chez des patients atteints (Eriksson 2008)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Transplantation hépatique (CHU ST, Dr Detry) =&gt; stable 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Cas clinique 2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085459"/>
            <a:ext cx="717375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Monsieur AJ, 39 ans, travaille dans un atelier protégé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Début dans l’enfance d’un trouble de l’élocution d’allure </a:t>
            </a:r>
            <a:r>
              <a:rPr lang="nl-BE" dirty="0" smtClean="0"/>
              <a:t>arthritique </a:t>
            </a:r>
            <a:r>
              <a:rPr lang="nl-BE" dirty="0" smtClean="0"/>
              <a:t>et de </a:t>
            </a:r>
            <a:br>
              <a:rPr lang="nl-BE" dirty="0" smtClean="0"/>
            </a:br>
            <a:r>
              <a:rPr lang="nl-BE" dirty="0" smtClean="0"/>
              <a:t>	difficultés à la marche avec troubles de l’équilibre et pieds creux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Neuropathie sensitive des MI, </a:t>
            </a:r>
            <a:r>
              <a:rPr lang="fr-FR" dirty="0" err="1" smtClean="0"/>
              <a:t>syn</a:t>
            </a:r>
            <a:r>
              <a:rPr lang="fr-FR" dirty="0" smtClean="0"/>
              <a:t> cérébelleux </a:t>
            </a:r>
            <a:r>
              <a:rPr lang="fr-FR" dirty="0" err="1" smtClean="0"/>
              <a:t>vermien</a:t>
            </a:r>
            <a:r>
              <a:rPr lang="fr-FR" dirty="0" smtClean="0"/>
              <a:t> et hémisphérique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 err="1" smtClean="0"/>
              <a:t>syn</a:t>
            </a:r>
            <a:r>
              <a:rPr lang="fr-FR" dirty="0" smtClean="0"/>
              <a:t> pyramidal, altération des fonctions cognitives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011232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1898822"/>
          <a:ext cx="670118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35,2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4" y="2167021"/>
            <a:ext cx="6727925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PNP</a:t>
            </a:r>
            <a:r>
              <a:rPr lang="fr-FR" dirty="0" smtClean="0"/>
              <a:t> </a:t>
            </a:r>
            <a:r>
              <a:rPr lang="fr-FR" dirty="0" err="1" smtClean="0"/>
              <a:t>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Axonale et démyélinisante</a:t>
            </a:r>
          </a:p>
          <a:p>
            <a:r>
              <a:rPr lang="fr-FR" dirty="0" smtClean="0"/>
              <a:t>Ralentissements non homogènes des VC</a:t>
            </a:r>
          </a:p>
          <a:p>
            <a:r>
              <a:rPr lang="fr-FR" dirty="0" smtClean="0"/>
              <a:t>(démyélinisation segmentaire ?)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94320" y="3328032"/>
            <a:ext cx="6340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PEM : trouble de la conduction motrice centrale aux 4 membres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IRM cérébrale normale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Examen ophtalmologique : poursuite visuelle saccadée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Ataxie spastique de Charlevoix-Saguenay ou ARSACS (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SACSINE</a:t>
            </a:r>
            <a:r>
              <a:rPr lang="nl-BE" dirty="0" smtClean="0"/>
              <a:t>)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CMT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112132"/>
            <a:ext cx="74558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1 gène en 1992 (PMP22)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&gt; 78 gènes actuellement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  <a:p>
            <a:pPr indent="179388">
              <a:buFont typeface="Arial"/>
              <a:buChar char="•"/>
            </a:pPr>
            <a:r>
              <a:rPr lang="nl-BE" dirty="0" smtClean="0"/>
              <a:t>Prévalence </a:t>
            </a:r>
            <a:r>
              <a:rPr lang="nl-BE" b="1" dirty="0" smtClean="0">
                <a:solidFill>
                  <a:srgbClr val="FF0000"/>
                </a:solidFill>
              </a:rPr>
              <a:t>1/2.500 </a:t>
            </a:r>
            <a:r>
              <a:rPr lang="nl-BE" dirty="0" smtClean="0"/>
              <a:t>(soit </a:t>
            </a:r>
            <a:r>
              <a:rPr lang="nl-BE" b="1" dirty="0" smtClean="0"/>
              <a:t>80 </a:t>
            </a:r>
            <a:r>
              <a:rPr lang="nl-BE" dirty="0" smtClean="0"/>
              <a:t>cas pour la ville de Liège, </a:t>
            </a:r>
            <a:r>
              <a:rPr lang="nl-BE" b="1" dirty="0" smtClean="0"/>
              <a:t>400 </a:t>
            </a:r>
            <a:r>
              <a:rPr lang="nl-BE" dirty="0" smtClean="0"/>
              <a:t>pour la province)</a:t>
            </a:r>
          </a:p>
          <a:p>
            <a:pPr lvl="2" indent="179388">
              <a:buFont typeface="Arial"/>
              <a:buChar char="•"/>
            </a:pPr>
            <a:r>
              <a:rPr lang="nl-BE" dirty="0" smtClean="0"/>
              <a:t>Amyotrophies spinales : 1/80.000</a:t>
            </a:r>
          </a:p>
          <a:p>
            <a:pPr lvl="2" indent="179388">
              <a:buFont typeface="Arial"/>
              <a:buChar char="•"/>
            </a:pPr>
            <a:r>
              <a:rPr lang="nl-BE" dirty="0" smtClean="0"/>
              <a:t>FSH : 1/20.000</a:t>
            </a:r>
          </a:p>
          <a:p>
            <a:pPr lvl="2" indent="179388">
              <a:buFont typeface="Arial"/>
              <a:buChar char="•"/>
            </a:pPr>
            <a:r>
              <a:rPr lang="nl-BE" dirty="0" smtClean="0"/>
              <a:t>Steinert : 1/20.000</a:t>
            </a:r>
          </a:p>
          <a:p>
            <a:pPr lvl="2" indent="179388">
              <a:buFont typeface="Arial"/>
              <a:buChar char="•"/>
            </a:pPr>
            <a:r>
              <a:rPr lang="nl-BE" dirty="0" smtClean="0"/>
              <a:t>Duchenne : 1-9/100.000</a:t>
            </a:r>
            <a:br>
              <a:rPr lang="nl-BE" dirty="0" smtClean="0"/>
            </a:br>
            <a:endParaRPr lang="nl-BE" dirty="0" smtClean="0"/>
          </a:p>
          <a:p>
            <a:pPr marL="0" lvl="2" indent="179388">
              <a:buFont typeface="Arial"/>
              <a:buChar char="•"/>
              <a:tabLst>
                <a:tab pos="0" algn="l"/>
              </a:tabLst>
            </a:pPr>
            <a:r>
              <a:rPr lang="nl-BE" dirty="0" smtClean="0"/>
              <a:t>1 génotype =&gt; des phénotypes distincts</a:t>
            </a:r>
          </a:p>
          <a:p>
            <a:pPr marL="0" lvl="2" indent="179388">
              <a:buFont typeface="Arial"/>
              <a:buChar char="•"/>
              <a:tabLst>
                <a:tab pos="0" algn="l"/>
              </a:tabLst>
            </a:pPr>
            <a:r>
              <a:rPr lang="nl-BE" dirty="0" smtClean="0"/>
              <a:t>dHMN&lt;-&gt;HSMN&lt;-&gt;HSAN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3361" y="1096155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Neuropathies </a:t>
            </a:r>
            <a:br>
              <a:rPr lang="fr-FR" dirty="0" smtClean="0"/>
            </a:br>
            <a:r>
              <a:rPr lang="fr-FR" dirty="0" smtClean="0"/>
              <a:t>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361" y="2851930"/>
            <a:ext cx="7086600" cy="1728394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F Wang – </a:t>
            </a:r>
          </a:p>
          <a:p>
            <a:pPr algn="l"/>
            <a:r>
              <a:rPr lang="fr-FR" sz="3000" dirty="0" smtClean="0"/>
              <a:t>O </a:t>
            </a:r>
            <a:r>
              <a:rPr lang="fr-FR" sz="3000" dirty="0" err="1" smtClean="0"/>
              <a:t>Bouquiaux</a:t>
            </a:r>
            <a:endParaRPr lang="fr-FR" sz="3000" dirty="0" smtClean="0"/>
          </a:p>
          <a:p>
            <a:pPr algn="l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84" y="0"/>
            <a:ext cx="5313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Anamnèse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28032"/>
            <a:ext cx="739176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Retard d’acquisition de la marche : rare (surtout dans les CMT3, CMT4)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Marche sur la pointe des pieds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Difficultés pour courir, sauter, marcher (enfants pas sportif, lent, maladroit)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Entorses fréquentes des chevilles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Crampes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Tremblement d’attitude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Scoliose, pieds creux (ou plats)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Semelles ou chaussures orthopédiques (membres de la famille)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PAS DE PLAINTE SENSITIVE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Examen clinique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28032"/>
            <a:ext cx="70839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Déficit et amyotrophie distale des MI (pieds creux et orteils en marteau)</a:t>
            </a:r>
            <a:br>
              <a:rPr lang="nl-BE" dirty="0" smtClean="0"/>
            </a:br>
            <a:r>
              <a:rPr lang="nl-BE" dirty="0" smtClean="0"/>
              <a:t>	loge antérieure &gt;&gt; postérieure </a:t>
            </a:r>
            <a:br>
              <a:rPr lang="nl-BE" dirty="0" smtClean="0"/>
            </a:br>
            <a:r>
              <a:rPr lang="nl-BE" dirty="0" smtClean="0"/>
              <a:t>	-&gt; mains : muscles intrinsèques</a:t>
            </a:r>
            <a:br>
              <a:rPr lang="nl-BE" dirty="0" smtClean="0"/>
            </a:br>
            <a:r>
              <a:rPr lang="nl-BE" dirty="0" smtClean="0"/>
              <a:t>	médian &gt; ulnaire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Ceintures pelviennes/scapulaires épargnées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Atteinte le plus souvent symétrique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Déficit sensitif LD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Hypertrophie des troncs nerveux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175" y="3970255"/>
            <a:ext cx="302260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223754"/>
            <a:ext cx="7772400" cy="1470025"/>
          </a:xfrm>
        </p:spPr>
        <p:txBody>
          <a:bodyPr/>
          <a:lstStyle/>
          <a:p>
            <a:r>
              <a:rPr lang="fr-FR" dirty="0" smtClean="0"/>
              <a:t>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366921"/>
            <a:ext cx="6400800" cy="85799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Diagnostic différentiel du phénotype CMT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1600" y="2388232"/>
            <a:ext cx="950712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Maladie de Friedreich : </a:t>
            </a:r>
            <a:r>
              <a:rPr lang="nl-BE" u="sng" dirty="0" smtClean="0"/>
              <a:t>purement sensitif à l’ENMG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Neuropathies sensitives et dysautonomiques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Maladies mitochondriales : ophtalmoplégie, ptôsis,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u="sng" dirty="0" smtClean="0"/>
              <a:t>purement sensitif à l’ENMG </a:t>
            </a:r>
            <a:r>
              <a:rPr lang="nl-BE" dirty="0" smtClean="0"/>
              <a:t>(sauf MNGIE) </a:t>
            </a:r>
            <a:br>
              <a:rPr lang="nl-BE" dirty="0" smtClean="0"/>
            </a:br>
            <a:r>
              <a:rPr lang="nl-BE" dirty="0" smtClean="0"/>
              <a:t>		-	neuropathie au second plan : MERFF, MELAS, OEP, Leigh, myopathies, Kearns-Sayre</a:t>
            </a:r>
            <a:br>
              <a:rPr lang="nl-BE" dirty="0" smtClean="0"/>
            </a:br>
            <a:r>
              <a:rPr lang="nl-BE" dirty="0" smtClean="0"/>
              <a:t>		-	neuropathie au premier plan : </a:t>
            </a:r>
            <a:r>
              <a:rPr lang="nl-BE" b="1" dirty="0" smtClean="0"/>
              <a:t>NARP</a:t>
            </a:r>
            <a:r>
              <a:rPr lang="nl-BE" dirty="0" smtClean="0"/>
              <a:t>, </a:t>
            </a:r>
            <a:r>
              <a:rPr lang="nl-BE" b="1" dirty="0" smtClean="0"/>
              <a:t>MNGIE</a:t>
            </a:r>
            <a:r>
              <a:rPr lang="nl-BE" dirty="0" smtClean="0"/>
              <a:t>, </a:t>
            </a:r>
            <a:r>
              <a:rPr lang="nl-BE" b="1" dirty="0" smtClean="0"/>
              <a:t>SANDO</a:t>
            </a:r>
            <a:r>
              <a:rPr lang="nl-BE" dirty="0" smtClean="0"/>
              <a:t>/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POLG </a:t>
            </a:r>
            <a:r>
              <a:rPr lang="nl-BE" dirty="0" smtClean="0">
                <a:solidFill>
                  <a:srgbClr val="000000"/>
                </a:solidFill>
              </a:rPr>
              <a:t>(ganglionopathie “</a:t>
            </a:r>
            <a:r>
              <a:rPr lang="nl-BE" b="1" dirty="0" smtClean="0">
                <a:solidFill>
                  <a:srgbClr val="FF0000"/>
                </a:solidFill>
              </a:rPr>
              <a:t>plus</a:t>
            </a:r>
            <a:r>
              <a:rPr lang="nl-BE" dirty="0" smtClean="0">
                <a:solidFill>
                  <a:srgbClr val="000000"/>
                </a:solidFill>
              </a:rPr>
              <a:t>”:</a:t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		ophtalmoparésie, épilepsie, myoclonies, syn cérébelleux, myopathie, surdité, lipomes </a:t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		multiples, histoire familiale, dysarthrie, atrophie optique, diabète, élévation du lactate</a:t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		sanguin)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l-BE" dirty="0" smtClean="0">
                <a:solidFill>
                  <a:srgbClr val="000000"/>
                </a:solidFill>
              </a:rPr>
              <a:t>-	</a:t>
            </a:r>
            <a:r>
              <a:rPr lang="nl-BE" dirty="0" smtClean="0"/>
              <a:t>véritable CMT 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MFN2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</a:t>
            </a: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Maladies métaboliques/leukodystrophie  et SCA : atteinte centrale, </a:t>
            </a:r>
            <a:br>
              <a:rPr lang="nl-BE" dirty="0" smtClean="0"/>
            </a:br>
            <a:r>
              <a:rPr lang="nl-BE" dirty="0" smtClean="0"/>
              <a:t>		signes cérébelleux, ophtalmoplégie, déficience intellectuelle, </a:t>
            </a:r>
            <a:br>
              <a:rPr lang="nl-BE" dirty="0" smtClean="0"/>
            </a:br>
            <a:r>
              <a:rPr lang="nl-BE" dirty="0" smtClean="0"/>
              <a:t>		évolution rapide du déficit moteur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Myopathies distales : cardiomyopathie, troubles de conduction,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u="sng" dirty="0" smtClean="0"/>
              <a:t>purement moteur à l’ENMG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Cas clinique 3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0873" y="3085459"/>
            <a:ext cx="826380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Monsieur HP, 30 ans, 188 cm, 55 Kg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ATCD gastro-entérologique +++ : douleurs abdominales, pseudo-obstructions, </a:t>
            </a:r>
            <a:br>
              <a:rPr lang="nl-BE" dirty="0" smtClean="0"/>
            </a:br>
            <a:r>
              <a:rPr lang="nl-BE" dirty="0" smtClean="0"/>
              <a:t>	perforations multiples -&gt; résection de 30 cm du jéjunum proximal 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Paresthésies des pieds et perte de force globale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Phénotype CMT avec pieds creux, hypoesthésie distale MI, amyotrophie généralisée, </a:t>
            </a:r>
            <a:br>
              <a:rPr lang="nl-BE" dirty="0" smtClean="0"/>
            </a:br>
            <a:r>
              <a:rPr lang="nl-BE" dirty="0" smtClean="0"/>
              <a:t>	léger ptôsis bilatéral, ophtalmoparésie, nystagmus inépuisable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10594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942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Per. </a:t>
                      </a:r>
                      <a:r>
                        <a:rPr lang="en-US" dirty="0" err="1" smtClean="0"/>
                        <a:t>Superf</a:t>
                      </a:r>
                      <a:r>
                        <a:rPr lang="en-US" dirty="0" smtClean="0"/>
                        <a:t>. Dr.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453571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2854845"/>
          <a:ext cx="670118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54,0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42,9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6,1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50,9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5,2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43,5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4" y="2167020"/>
            <a:ext cx="6727925" cy="255738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PNP</a:t>
            </a:r>
            <a:r>
              <a:rPr lang="fr-FR" dirty="0" smtClean="0"/>
              <a:t> </a:t>
            </a:r>
            <a:r>
              <a:rPr lang="fr-FR" dirty="0" err="1" smtClean="0"/>
              <a:t>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Axonale et démyélinisante</a:t>
            </a:r>
          </a:p>
          <a:p>
            <a:r>
              <a:rPr lang="fr-FR" dirty="0" smtClean="0"/>
              <a:t>Ralentissements non homogènes des VC</a:t>
            </a:r>
          </a:p>
          <a:p>
            <a:r>
              <a:rPr lang="fr-FR" dirty="0" smtClean="0"/>
              <a:t>p</a:t>
            </a:r>
            <a:r>
              <a:rPr lang="fr-FR" dirty="0" smtClean="0"/>
              <a:t>rédominant </a:t>
            </a:r>
            <a:r>
              <a:rPr lang="fr-FR" dirty="0" err="1" smtClean="0"/>
              <a:t>proximalement</a:t>
            </a:r>
            <a:endParaRPr lang="fr-FR" dirty="0" smtClean="0"/>
          </a:p>
          <a:p>
            <a:r>
              <a:rPr lang="fr-FR" dirty="0" smtClean="0"/>
              <a:t>(démyélinisation segmentaire ?)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51816" y="3328032"/>
            <a:ext cx="69429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b="1" dirty="0" smtClean="0">
                <a:solidFill>
                  <a:srgbClr val="FF0000"/>
                </a:solidFill>
              </a:rPr>
              <a:t>P</a:t>
            </a:r>
            <a:r>
              <a:rPr lang="nl-BE" dirty="0" smtClean="0"/>
              <a:t>olyneuropathie</a:t>
            </a:r>
          </a:p>
          <a:p>
            <a:pPr indent="179388">
              <a:buFont typeface="Arial"/>
              <a:buChar char="•"/>
            </a:pPr>
            <a:r>
              <a:rPr lang="nl-BE" b="1" dirty="0" smtClean="0">
                <a:solidFill>
                  <a:srgbClr val="FF0000"/>
                </a:solidFill>
              </a:rPr>
              <a:t>O</a:t>
            </a:r>
            <a:r>
              <a:rPr lang="nl-BE" dirty="0" smtClean="0"/>
              <a:t>phtalmoparésie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IRM cérébrale : </a:t>
            </a:r>
            <a:r>
              <a:rPr lang="nl-BE" b="1" dirty="0" smtClean="0">
                <a:solidFill>
                  <a:srgbClr val="FF0000"/>
                </a:solidFill>
              </a:rPr>
              <a:t>L</a:t>
            </a:r>
            <a:r>
              <a:rPr lang="nl-BE" dirty="0" smtClean="0"/>
              <a:t>eucoencéphalopathie diffuse sévère asymptomatique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FF0000"/>
                </a:solidFill>
              </a:rPr>
              <a:t>I</a:t>
            </a:r>
            <a:r>
              <a:rPr lang="nl-BE" dirty="0" smtClean="0"/>
              <a:t>ntestin : </a:t>
            </a:r>
            <a:r>
              <a:rPr lang="nl-BE" b="1" dirty="0" smtClean="0">
                <a:solidFill>
                  <a:srgbClr val="FF0000"/>
                </a:solidFill>
              </a:rPr>
              <a:t>P</a:t>
            </a:r>
            <a:r>
              <a:rPr lang="nl-BE" dirty="0" smtClean="0"/>
              <a:t>seudo-obstruction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Syndrome MNGIE (</a:t>
            </a:r>
            <a:r>
              <a:rPr lang="nl-BE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hymidine phosphorylase</a:t>
            </a:r>
            <a:r>
              <a:rPr lang="nl-BE" dirty="0" smtClean="0"/>
              <a:t>) : mutation ponctuelle </a:t>
            </a:r>
            <a:br>
              <a:rPr lang="nl-BE" dirty="0" smtClean="0"/>
            </a:br>
            <a:r>
              <a:rPr lang="nl-BE" dirty="0" smtClean="0"/>
              <a:t>	A3371C dans l’exon 7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Outils pour l’orientation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génétique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28032"/>
            <a:ext cx="61606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Hérédité : </a:t>
            </a:r>
            <a:r>
              <a:rPr lang="nl-BE" b="1" dirty="0" smtClean="0">
                <a:solidFill>
                  <a:srgbClr val="008000"/>
                </a:solidFill>
              </a:rPr>
              <a:t>AD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008000"/>
                </a:solidFill>
              </a:rPr>
              <a:t>AR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008000"/>
                </a:solidFill>
              </a:rPr>
              <a:t>lié à l’X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CMT classique, CMT “</a:t>
            </a:r>
            <a:r>
              <a:rPr lang="nl-BE" b="1" dirty="0" smtClean="0">
                <a:solidFill>
                  <a:srgbClr val="FF0000"/>
                </a:solidFill>
              </a:rPr>
              <a:t>plus</a:t>
            </a:r>
            <a:r>
              <a:rPr lang="nl-BE" dirty="0" smtClean="0"/>
              <a:t>”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ENMG : VCM du nerf médian </a:t>
            </a:r>
            <a:r>
              <a:rPr lang="nl-BE" b="1" dirty="0" smtClean="0">
                <a:solidFill>
                  <a:srgbClr val="0000FF"/>
                </a:solidFill>
              </a:rPr>
              <a:t>&lt; 35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0000FF"/>
                </a:solidFill>
              </a:rPr>
              <a:t>35 &lt; VCM &lt; 45 </a:t>
            </a:r>
            <a:r>
              <a:rPr lang="nl-BE" dirty="0" smtClean="0"/>
              <a:t>ou </a:t>
            </a:r>
            <a:r>
              <a:rPr lang="nl-BE" b="1" dirty="0" smtClean="0">
                <a:solidFill>
                  <a:srgbClr val="0000FF"/>
                </a:solidFill>
              </a:rPr>
              <a:t>&gt; 45 m/s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Biopsie nerveuse : RARE</a:t>
            </a:r>
            <a:br>
              <a:rPr lang="nl-BE" dirty="0" smtClean="0"/>
            </a:br>
            <a:r>
              <a:rPr lang="nl-BE" dirty="0" smtClean="0"/>
              <a:t>		- ENMG impossible</a:t>
            </a:r>
            <a:br>
              <a:rPr lang="nl-BE" dirty="0" smtClean="0"/>
            </a:br>
            <a:r>
              <a:rPr lang="nl-BE" dirty="0" smtClean="0"/>
              <a:t>		- diagnostic différentiel avec une neuropathie acquise </a:t>
            </a:r>
            <a:br>
              <a:rPr lang="nl-BE" dirty="0" smtClean="0"/>
            </a:br>
            <a:r>
              <a:rPr lang="nl-BE" dirty="0" smtClean="0"/>
              <a:t>			ou une maladie métabolique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518" y="180211"/>
            <a:ext cx="2131313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8312" y="0"/>
            <a:ext cx="7772400" cy="1470025"/>
          </a:xfrm>
        </p:spPr>
        <p:txBody>
          <a:bodyPr/>
          <a:lstStyle/>
          <a:p>
            <a:r>
              <a:rPr lang="fr-FR" dirty="0" smtClean="0"/>
              <a:t>Neuropathies </a:t>
            </a:r>
            <a:br>
              <a:rPr lang="fr-FR" dirty="0" smtClean="0"/>
            </a:br>
            <a:r>
              <a:rPr lang="fr-FR" dirty="0" smtClean="0"/>
              <a:t>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55624" y="1755775"/>
            <a:ext cx="6400800" cy="857990"/>
          </a:xfrm>
        </p:spPr>
        <p:txBody>
          <a:bodyPr>
            <a:normAutofit/>
          </a:bodyPr>
          <a:lstStyle/>
          <a:p>
            <a:r>
              <a:rPr lang="fr-FR" dirty="0" smtClean="0"/>
              <a:t>Biopsie nerveuse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10101" y="3328032"/>
            <a:ext cx="404469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Nerf sural (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 à corps polyglucan</a:t>
            </a:r>
            <a:r>
              <a:rPr lang="nl-BE" dirty="0" smtClean="0"/>
              <a:t>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A : coloration à l’osmium – </a:t>
            </a:r>
            <a:r>
              <a:rPr lang="nl-BE" i="1" dirty="0" smtClean="0"/>
              <a:t>teasing </a:t>
            </a:r>
            <a:r>
              <a:rPr lang="nl-BE" dirty="0" smtClean="0"/>
              <a:t>: </a:t>
            </a:r>
            <a:br>
              <a:rPr lang="nl-BE" dirty="0" smtClean="0"/>
            </a:br>
            <a:r>
              <a:rPr lang="nl-BE" dirty="0" smtClean="0"/>
              <a:t>		dépôts de glycogène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B : coloration à l’hématoxyline éosine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C : coloration au bleu de toluidine : </a:t>
            </a:r>
            <a:br>
              <a:rPr lang="nl-BE" dirty="0" smtClean="0"/>
            </a:br>
            <a:r>
              <a:rPr lang="nl-BE" dirty="0" smtClean="0"/>
              <a:t>		aspect caractéristique en cible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3732" cy="686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smtClean="0"/>
              <a:t>Neuropathies limitées au SNP</a:t>
            </a:r>
          </a:p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66293" y="3301135"/>
            <a:ext cx="796804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Neuropathies motrices et sensitives héréditaires : HMSN ou </a:t>
            </a:r>
            <a:r>
              <a:rPr lang="fr-FR" b="1" dirty="0" smtClean="0">
                <a:solidFill>
                  <a:srgbClr val="FF0000"/>
                </a:solidFill>
              </a:rPr>
              <a:t>CMT</a:t>
            </a:r>
          </a:p>
          <a:p>
            <a:r>
              <a:rPr lang="fr-FR" dirty="0" smtClean="0"/>
              <a:t>Neuropathies sensitives et autonomes héréditaire : HSAN</a:t>
            </a:r>
          </a:p>
          <a:p>
            <a:r>
              <a:rPr lang="fr-FR" dirty="0" smtClean="0"/>
              <a:t>Neuropathies sensitives héréditaire : HSN</a:t>
            </a:r>
          </a:p>
          <a:p>
            <a:r>
              <a:rPr lang="fr-FR" dirty="0" smtClean="0"/>
              <a:t>Neuropathies motrices héréditaires distales : </a:t>
            </a:r>
            <a:r>
              <a:rPr lang="fr-FR" dirty="0" err="1" smtClean="0"/>
              <a:t>dHMN</a:t>
            </a:r>
            <a:r>
              <a:rPr lang="fr-FR" dirty="0" smtClean="0"/>
              <a:t> ou amyotrophie spinale distale</a:t>
            </a:r>
          </a:p>
          <a:p>
            <a:r>
              <a:rPr lang="fr-FR" dirty="0" smtClean="0"/>
              <a:t>Neuropathies du plexus brachial héréditaires : HBPN ou </a:t>
            </a:r>
            <a:r>
              <a:rPr lang="fr-FR" dirty="0" err="1" smtClean="0"/>
              <a:t>Parsonage</a:t>
            </a:r>
            <a:r>
              <a:rPr lang="fr-FR" dirty="0" smtClean="0"/>
              <a:t> et Turner</a:t>
            </a:r>
          </a:p>
          <a:p>
            <a:r>
              <a:rPr lang="fr-FR" dirty="0" smtClean="0"/>
              <a:t>Neuropathies héréditaires avec hypersensibilité à la pression : </a:t>
            </a:r>
            <a:r>
              <a:rPr lang="fr-FR" b="1" dirty="0" smtClean="0">
                <a:solidFill>
                  <a:srgbClr val="FF0000"/>
                </a:solidFill>
              </a:rPr>
              <a:t>HNPP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5839" y="0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1755775"/>
            <a:ext cx="6400800" cy="857990"/>
          </a:xfrm>
        </p:spPr>
        <p:txBody>
          <a:bodyPr>
            <a:normAutofit/>
          </a:bodyPr>
          <a:lstStyle/>
          <a:p>
            <a:r>
              <a:rPr lang="fr-FR" dirty="0" smtClean="0"/>
              <a:t>Biopsie nerveuse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21076" y="3328032"/>
            <a:ext cx="40018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Nerf sural (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dépôts amyloïdes</a:t>
            </a:r>
            <a:r>
              <a:rPr lang="nl-BE" dirty="0" smtClean="0"/>
              <a:t>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A : coloration au violet de gentiane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B : coloration au rouge Congo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C : analyse en biréfringence </a:t>
            </a:r>
            <a:br>
              <a:rPr lang="nl-BE" dirty="0" smtClean="0"/>
            </a:br>
            <a:r>
              <a:rPr lang="nl-BE" dirty="0" smtClean="0"/>
              <a:t>		avec analyse spectrophotométrique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9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5839" y="0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1755775"/>
            <a:ext cx="6400800" cy="857990"/>
          </a:xfrm>
        </p:spPr>
        <p:txBody>
          <a:bodyPr>
            <a:normAutofit/>
          </a:bodyPr>
          <a:lstStyle/>
          <a:p>
            <a:r>
              <a:rPr lang="fr-FR" dirty="0" smtClean="0"/>
              <a:t>Biopsie nerveuse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21076" y="3328032"/>
            <a:ext cx="4993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Nerf sural (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neuropathie à axones géants</a:t>
            </a:r>
            <a:r>
              <a:rPr lang="nl-BE" dirty="0" smtClean="0"/>
              <a:t>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A : coloration à l’osmium – </a:t>
            </a:r>
            <a:r>
              <a:rPr lang="nl-BE" i="1" dirty="0" smtClean="0"/>
              <a:t>teasing </a:t>
            </a:r>
            <a:r>
              <a:rPr lang="nl-BE" dirty="0" smtClean="0"/>
              <a:t>: accumulation </a:t>
            </a:r>
            <a:br>
              <a:rPr lang="nl-BE" dirty="0" smtClean="0"/>
            </a:br>
            <a:r>
              <a:rPr lang="nl-BE" dirty="0" smtClean="0"/>
              <a:t>		de neurofilaments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B : coloration au bleu de méthylène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C : microscopie électronique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71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AD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0641" y="4304905"/>
            <a:ext cx="55451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/>
              <a:t>H</a:t>
            </a:r>
            <a:r>
              <a:rPr lang="nl-BE" dirty="0" smtClean="0"/>
              <a:t>ommes et femmes sont malades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de saut de génération (si pénétrance complète)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Un des parents est atteint (sauf néomutation)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Une personne saine ne peut pas transmettre la maladie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41" y="1943367"/>
            <a:ext cx="5811412" cy="2223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AR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9518" y="4223601"/>
            <a:ext cx="3557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hommes et femmes sont malades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Sauts de génération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Les 2 parents sont porteurs sains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7" y="1698001"/>
            <a:ext cx="5341021" cy="252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XD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9518" y="4223601"/>
            <a:ext cx="58913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Il y a plus de femmes atteintes que d’hommes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Toutes les filles d’un homme atteint sont atteintes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DE TRANSMISSION PERE-FILS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Tous les enfants d’une femme atteinte ne sont pas malades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7" y="1612899"/>
            <a:ext cx="5312686" cy="26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XR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9518" y="4223601"/>
            <a:ext cx="5480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Seuls les hommes sont atteints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Toutes les filles d’un homme malade sont conductrices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DE TRANSMISSION PERE-FILS</a:t>
            </a:r>
          </a:p>
          <a:p>
            <a:pPr indent="179388"/>
            <a:endParaRPr lang="nl-BE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8" y="1663699"/>
            <a:ext cx="4765892" cy="237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VCM du nerf médian &lt; 35 m/s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28032"/>
            <a:ext cx="765905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1. Duplication du gène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 22</a:t>
            </a:r>
            <a:r>
              <a:rPr lang="nl-BE" sz="2400" dirty="0" smtClean="0"/>
              <a:t> </a:t>
            </a:r>
            <a:r>
              <a:rPr lang="nl-BE" sz="2400" b="1" dirty="0" smtClean="0"/>
              <a:t>(17p11.2) : CMT1A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CMT classique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70 à 75 % des formes démyélinisantes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10% des cas se présentent comme sporadiques (néomutation ou parent </a:t>
            </a:r>
            <a:br>
              <a:rPr lang="nl-BE" dirty="0" smtClean="0"/>
            </a:br>
            <a:r>
              <a:rPr lang="nl-BE" dirty="0" smtClean="0"/>
              <a:t>	non identifié comme porteur)</a:t>
            </a:r>
          </a:p>
          <a:p>
            <a:pPr indent="179388">
              <a:buFont typeface="Arial"/>
              <a:buChar char="•"/>
              <a:tabLst>
                <a:tab pos="2697163" algn="l"/>
              </a:tabLst>
            </a:pPr>
            <a:r>
              <a:rPr lang="nl-BE" dirty="0" smtClean="0"/>
              <a:t>Ralentissement homogène sur tous les segments : TLI normal</a:t>
            </a:r>
            <a:br>
              <a:rPr lang="nl-BE" dirty="0" smtClean="0"/>
            </a:br>
            <a:r>
              <a:rPr lang="nl-BE" dirty="0" smtClean="0"/>
              <a:t>	sur tous les troncs : médian/ulnaire, fibulaire/tibial</a:t>
            </a:r>
            <a:br>
              <a:rPr lang="nl-BE" dirty="0" smtClean="0"/>
            </a:br>
            <a:r>
              <a:rPr lang="nl-BE" dirty="0" smtClean="0"/>
              <a:t>	sur toutes les fibres nerveuses : pas de 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57350" y="3486150"/>
            <a:ext cx="2867025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pic>
        <p:nvPicPr>
          <p:cNvPr id="8" name="Picture 28" descr="C:\Documents and Settings\François Wang\Mes documents\Medtronic\F CID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3" y="3941763"/>
            <a:ext cx="2400300" cy="17272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57350" y="733425"/>
            <a:ext cx="2867025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pic>
        <p:nvPicPr>
          <p:cNvPr id="13" name="Picture 27" descr="C:\Documents and Settings\François Wang\Mes documents\Medtronic\F 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538" y="1257300"/>
            <a:ext cx="2397125" cy="177165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8200" y="3486150"/>
            <a:ext cx="2867025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200" y="733425"/>
            <a:ext cx="2867025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46075" y="1887538"/>
            <a:ext cx="8208963" cy="3070225"/>
            <a:chOff x="206" y="1357"/>
            <a:chExt cx="5171" cy="1934"/>
          </a:xfrm>
        </p:grpSpPr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charset="0"/>
                  <a:ea typeface="+mn-ea"/>
                  <a:cs typeface="+mn-cs"/>
                </a:rPr>
                <a:t>Normal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charset="0"/>
                  <a:ea typeface="+mn-ea"/>
                  <a:cs typeface="+mn-cs"/>
                </a:rPr>
                <a:t>PRNC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charset="0"/>
                  <a:ea typeface="+mn-ea"/>
                  <a:cs typeface="+mn-cs"/>
                </a:rPr>
                <a:t>CMT1a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charset="0"/>
                  <a:ea typeface="+mn-ea"/>
                  <a:cs typeface="+mn-cs"/>
                </a:rPr>
                <a:t>DADS</a:t>
              </a:r>
            </a:p>
          </p:txBody>
        </p:sp>
      </p:grpSp>
      <p:pic>
        <p:nvPicPr>
          <p:cNvPr id="21" name="Picture 30" descr="C:\Documents and Settings\François Wang\Mes documents\Medtronic\F CM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13" y="1281113"/>
            <a:ext cx="2422525" cy="1724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2" name="Picture 32" descr="C:\Documents and Settings\François Wang\Mes documents\Medtronic\F M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438" y="3944938"/>
            <a:ext cx="2400300" cy="1722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2943225" y="1900238"/>
            <a:ext cx="4410075" cy="2825750"/>
            <a:chOff x="1782" y="1365"/>
            <a:chExt cx="2778" cy="1780"/>
          </a:xfrm>
        </p:grpSpPr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860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24.7 ms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782" y="2971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50.5 ms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3528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62.8 ms</a:t>
              </a: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726" y="297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66.3 ms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rot="5400000">
            <a:off x="2112169" y="2385219"/>
            <a:ext cx="976312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5393531" y="2594769"/>
            <a:ext cx="687388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2137568" y="5072857"/>
            <a:ext cx="976313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5518943" y="5072857"/>
            <a:ext cx="976313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514375" y="1853103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CMT1A</a:t>
            </a:r>
          </a:p>
          <a:p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364185" y="2711093"/>
          <a:ext cx="6701180" cy="239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50"/>
                <a:gridCol w="1031526"/>
                <a:gridCol w="1031526"/>
                <a:gridCol w="1031526"/>
                <a:gridCol w="1031526"/>
                <a:gridCol w="103152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0,36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53,8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0,33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10.0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50,8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0,44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49,0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0,43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7,8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49,2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00309" y="5451308"/>
            <a:ext cx="708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-65" charset="2"/>
              <a:buNone/>
              <a:tabLst>
                <a:tab pos="95250" algn="l"/>
                <a:tab pos="571500" algn="l"/>
                <a:tab pos="3619500" algn="l"/>
              </a:tabLst>
            </a:pPr>
            <a:r>
              <a:rPr lang="fr-BE" dirty="0" smtClean="0"/>
              <a:t>Distance entre le site de stimulation distal et l’électrode détectrice active</a:t>
            </a:r>
          </a:p>
          <a:p>
            <a:pPr>
              <a:buFont typeface="Monotype Sorts" pitchFamily="-65" charset="2"/>
              <a:buNone/>
              <a:tabLst>
                <a:tab pos="95250" algn="l"/>
                <a:tab pos="571500" algn="l"/>
                <a:tab pos="3619500" algn="l"/>
              </a:tabLst>
            </a:pPr>
            <a:endParaRPr lang="fr-BE" dirty="0" smtClean="0"/>
          </a:p>
          <a:p>
            <a:pPr>
              <a:buFont typeface="Monotype Sorts" pitchFamily="-65" charset="2"/>
              <a:buNone/>
              <a:tabLst>
                <a:tab pos="95250" algn="l"/>
                <a:tab pos="571500" algn="l"/>
                <a:tab pos="3619500" algn="l"/>
              </a:tabLst>
            </a:pPr>
            <a:r>
              <a:rPr lang="fr-BE" dirty="0" smtClean="0"/>
              <a:t>		                                          LDM X VCM</a:t>
            </a:r>
            <a:endParaRPr lang="fr-BE" dirty="0"/>
          </a:p>
        </p:txBody>
      </p:sp>
      <p:cxnSp>
        <p:nvCxnSpPr>
          <p:cNvPr id="7" name="Connecteur droit 6"/>
          <p:cNvCxnSpPr/>
          <p:nvPr/>
        </p:nvCxnSpPr>
        <p:spPr>
          <a:xfrm rot="10800000" flipH="1">
            <a:off x="1343122" y="5907333"/>
            <a:ext cx="6765056" cy="5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VCM du nerf médian &lt; 35 m/s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28032"/>
            <a:ext cx="64801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2. Mutations ponctuelles du gène de la protéine </a:t>
            </a:r>
            <a:br>
              <a:rPr lang="nl-BE" sz="2400" b="1" dirty="0" smtClean="0"/>
            </a:br>
            <a:r>
              <a:rPr lang="nl-BE" sz="2400" b="1" dirty="0" smtClean="0"/>
              <a:t>	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r>
              <a:rPr lang="nl-BE" sz="2400" dirty="0" smtClean="0"/>
              <a:t> </a:t>
            </a:r>
            <a:r>
              <a:rPr lang="nl-BE" sz="2400" b="1" dirty="0" smtClean="0"/>
              <a:t>(MPZ) de la myéline (1q22): CMT1B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CMT classique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10 % des formes démyélinisantes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  <a:p>
            <a:pPr indent="179388"/>
            <a:r>
              <a:rPr lang="nl-BE" sz="2400" b="1" dirty="0" smtClean="0"/>
              <a:t>3. Mutations ponctuelles du gène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Neuropathies + cerveau et/ou moelle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301135"/>
            <a:ext cx="663515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Ataxies </a:t>
            </a:r>
            <a:r>
              <a:rPr lang="fr-FR" dirty="0" err="1" smtClean="0"/>
              <a:t>spinocérébelleuses</a:t>
            </a:r>
            <a:r>
              <a:rPr lang="fr-FR" dirty="0" smtClean="0"/>
              <a:t> : SCA (1,2,3,4,6,8,12,14,18,25,27,38)</a:t>
            </a:r>
          </a:p>
          <a:p>
            <a:r>
              <a:rPr lang="fr-FR" dirty="0" smtClean="0"/>
              <a:t>Ataxie de </a:t>
            </a:r>
            <a:r>
              <a:rPr lang="fr-FR" dirty="0" err="1" smtClean="0"/>
              <a:t>Friedreich</a:t>
            </a:r>
            <a:r>
              <a:rPr lang="fr-FR" dirty="0" smtClean="0"/>
              <a:t> : FA</a:t>
            </a:r>
          </a:p>
          <a:p>
            <a:r>
              <a:rPr lang="fr-FR" dirty="0" smtClean="0"/>
              <a:t>Neuropathies héréditaires avec paraplégie spastique : </a:t>
            </a:r>
          </a:p>
          <a:p>
            <a:r>
              <a:rPr lang="fr-FR" dirty="0" smtClean="0"/>
              <a:t>	HMSN/CMT 5, ARSACS, SPG (≃ 100 gènes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b="1" dirty="0" smtClean="0"/>
              <a:t>ARSACS </a:t>
            </a:r>
            <a:r>
              <a:rPr lang="fr-FR" dirty="0" smtClean="0"/>
              <a:t>: </a:t>
            </a:r>
            <a:r>
              <a:rPr lang="fr-FR" b="1" dirty="0" err="1" smtClean="0"/>
              <a:t>A</a:t>
            </a:r>
            <a:r>
              <a:rPr lang="fr-FR" dirty="0" err="1" smtClean="0"/>
              <a:t>utosomal</a:t>
            </a:r>
            <a:r>
              <a:rPr lang="fr-FR" dirty="0" smtClean="0"/>
              <a:t> </a:t>
            </a:r>
            <a:r>
              <a:rPr lang="fr-FR" b="1" dirty="0" err="1" smtClean="0"/>
              <a:t>R</a:t>
            </a:r>
            <a:r>
              <a:rPr lang="fr-FR" dirty="0" err="1" smtClean="0"/>
              <a:t>ecessive</a:t>
            </a:r>
            <a:r>
              <a:rPr lang="fr-FR" dirty="0" smtClean="0"/>
              <a:t> </a:t>
            </a:r>
            <a:r>
              <a:rPr lang="fr-FR" b="1" dirty="0" err="1" smtClean="0"/>
              <a:t>S</a:t>
            </a:r>
            <a:r>
              <a:rPr lang="fr-FR" dirty="0" err="1" smtClean="0"/>
              <a:t>pastic</a:t>
            </a:r>
            <a:r>
              <a:rPr lang="fr-FR" dirty="0" smtClean="0"/>
              <a:t> </a:t>
            </a:r>
            <a:r>
              <a:rPr lang="fr-FR" b="1" dirty="0" err="1" smtClean="0"/>
              <a:t>A</a:t>
            </a:r>
            <a:r>
              <a:rPr lang="fr-FR" dirty="0" err="1" smtClean="0"/>
              <a:t>taxia</a:t>
            </a:r>
            <a:r>
              <a:rPr lang="fr-FR" dirty="0" smtClean="0"/>
              <a:t> of </a:t>
            </a:r>
            <a:r>
              <a:rPr lang="fr-FR" b="1" dirty="0" err="1" smtClean="0"/>
              <a:t>C</a:t>
            </a:r>
            <a:r>
              <a:rPr lang="fr-FR" dirty="0" err="1" smtClean="0"/>
              <a:t>harlevoix-</a:t>
            </a:r>
            <a:r>
              <a:rPr lang="fr-FR" b="1" dirty="0" err="1" smtClean="0"/>
              <a:t>S</a:t>
            </a:r>
            <a:r>
              <a:rPr lang="fr-FR" dirty="0" err="1" smtClean="0"/>
              <a:t>aguenay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VCM du nerf médian &lt; 35 m/s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185342"/>
            <a:ext cx="787191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4. Mutations du gène (GJB1) codant pour la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Cx32 </a:t>
            </a:r>
            <a:r>
              <a:rPr lang="nl-BE" sz="2400" b="1" dirty="0" smtClean="0"/>
              <a:t>(Xq13.1) : </a:t>
            </a:r>
            <a:br>
              <a:rPr lang="nl-BE" sz="2400" b="1" dirty="0" smtClean="0"/>
            </a:br>
            <a:r>
              <a:rPr lang="nl-BE" sz="2400" b="1" dirty="0" smtClean="0"/>
              <a:t>		CMTX1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Lié à l’X </a:t>
            </a:r>
            <a:r>
              <a:rPr lang="nl-BE" dirty="0" smtClean="0">
                <a:solidFill>
                  <a:srgbClr val="000000"/>
                </a:solidFill>
              </a:rPr>
              <a:t>: plus de 250 variants pathologiques du gène GJB1</a:t>
            </a:r>
            <a:endParaRPr lang="nl-BE" b="1" dirty="0" smtClean="0">
              <a:solidFill>
                <a:srgbClr val="008000"/>
              </a:solidFill>
            </a:endParaRP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CMT classique ou plus (</a:t>
            </a:r>
            <a:r>
              <a:rPr lang="nl-BE" b="1" dirty="0" smtClean="0">
                <a:solidFill>
                  <a:srgbClr val="FF0000"/>
                </a:solidFill>
              </a:rPr>
              <a:t>atteinte du SNC </a:t>
            </a:r>
            <a:r>
              <a:rPr lang="nl-BE" dirty="0" smtClean="0"/>
              <a:t>: paralysie transitoire</a:t>
            </a:r>
            <a:br>
              <a:rPr lang="nl-BE" dirty="0" smtClean="0"/>
            </a:br>
            <a:r>
              <a:rPr lang="nl-BE" dirty="0" smtClean="0"/>
              <a:t>		hypersignaux de la substance blanche…)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Biopsie : dégénérescence axonale primitive et secondairement démyélinisante</a:t>
            </a:r>
          </a:p>
          <a:p>
            <a:pPr indent="179388">
              <a:buFont typeface="Arial"/>
              <a:buChar char="•"/>
              <a:tabLst>
                <a:tab pos="984250" algn="l"/>
              </a:tabLst>
            </a:pPr>
            <a:r>
              <a:rPr lang="nl-BE" dirty="0" smtClean="0"/>
              <a:t>ENMG : 	formes démyélinisantes (hommes ++) </a:t>
            </a:r>
            <a:r>
              <a:rPr lang="nl-BE" u="sng" dirty="0" smtClean="0">
                <a:solidFill>
                  <a:srgbClr val="000000"/>
                </a:solidFill>
              </a:rPr>
              <a:t>non homogène</a:t>
            </a:r>
            <a:r>
              <a:rPr lang="nl-BE" dirty="0" smtClean="0"/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BC</a:t>
            </a:r>
            <a:r>
              <a:rPr lang="nl-BE" dirty="0" smtClean="0"/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dispersion</a:t>
            </a:r>
            <a:r>
              <a:rPr lang="nl-BE" b="1" dirty="0" smtClean="0">
                <a:solidFill>
                  <a:srgbClr val="FF0000"/>
                </a:solidFill>
              </a:rPr>
              <a:t/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dirty="0" smtClean="0"/>
              <a:t>formes intermédiaires = 50% des formes intermédiaires de CMT</a:t>
            </a:r>
            <a:br>
              <a:rPr lang="nl-BE" dirty="0" smtClean="0"/>
            </a:br>
            <a:r>
              <a:rPr lang="nl-BE" dirty="0" smtClean="0"/>
              <a:t>	formes axonales (femmes)</a:t>
            </a:r>
          </a:p>
          <a:p>
            <a:pPr indent="179388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310" y="12586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6110" y="172924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VCM du nerf médian &lt; 35 m/s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47434" y="2747562"/>
            <a:ext cx="823815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/>
              <a:t>5</a:t>
            </a:r>
            <a:r>
              <a:rPr lang="nl-BE" sz="2400" b="1" dirty="0" smtClean="0"/>
              <a:t>. Formes bcp plus rares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 </a:t>
            </a:r>
            <a:r>
              <a:rPr lang="nl-BE" dirty="0" smtClean="0">
                <a:solidFill>
                  <a:srgbClr val="000000"/>
                </a:solidFill>
              </a:rPr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SIMPLE/LITAF </a:t>
            </a:r>
            <a:r>
              <a:rPr lang="nl-BE" dirty="0" smtClean="0">
                <a:solidFill>
                  <a:srgbClr val="000000"/>
                </a:solidFill>
              </a:rPr>
              <a:t>: </a:t>
            </a:r>
            <a:r>
              <a:rPr lang="nl-BE" b="1" dirty="0" smtClean="0">
                <a:solidFill>
                  <a:srgbClr val="FF0000"/>
                </a:solidFill>
              </a:rPr>
              <a:t>anomalies squelettiques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tremblement d’attitude </a:t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	et/ou de la voix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u="sng" dirty="0" smtClean="0"/>
              <a:t>BC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dispersion</a:t>
            </a:r>
            <a:r>
              <a:rPr lang="nl-BE" dirty="0" smtClean="0">
                <a:solidFill>
                  <a:srgbClr val="000000"/>
                </a:solidFill>
              </a:rPr>
              <a:t/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EGR2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NEFL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</a:t>
            </a:r>
            <a:endParaRPr lang="nl-BE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AR </a:t>
            </a:r>
            <a:r>
              <a:rPr lang="nl-BE" dirty="0" smtClean="0"/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SH3TC2</a:t>
            </a:r>
            <a:r>
              <a:rPr lang="nl-BE" dirty="0" smtClean="0"/>
              <a:t> (16 % des CMT4): </a:t>
            </a:r>
            <a:r>
              <a:rPr lang="nl-BE" b="1" dirty="0" smtClean="0">
                <a:solidFill>
                  <a:srgbClr val="FF0000"/>
                </a:solidFill>
              </a:rPr>
              <a:t>retard du développement moteur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SCOLIOSE sévère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b="1" dirty="0" smtClean="0">
                <a:solidFill>
                  <a:srgbClr val="FF0000"/>
                </a:solidFill>
              </a:rPr>
              <a:t>N. crâniens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PF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langue atrophique fasciculante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nystagmus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br>
              <a:rPr lang="nl-BE" dirty="0" smtClean="0">
                <a:solidFill>
                  <a:srgbClr val="FF0000"/>
                </a:solidFill>
              </a:rPr>
            </a:br>
            <a:r>
              <a:rPr lang="nl-BE" dirty="0" smtClean="0">
                <a:solidFill>
                  <a:srgbClr val="FF0000"/>
                </a:solidFill>
              </a:rPr>
              <a:t>		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>
                <a:solidFill>
                  <a:srgbClr val="FF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insuffisance respiratoire restrictive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	</a:t>
            </a:r>
            <a:r>
              <a:rPr lang="nl-BE" u="sng" dirty="0" smtClean="0">
                <a:solidFill>
                  <a:srgbClr val="000000"/>
                </a:solidFill>
              </a:rPr>
              <a:t>BC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dispersion temporelle</a:t>
            </a:r>
            <a:r>
              <a:rPr lang="nl-BE" b="1" u="sng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</a:t>
            </a:r>
            <a:r>
              <a:rPr lang="nl-BE" dirty="0" smtClean="0"/>
              <a:t> : début &lt; 5 ans, atteinte des ceintures, </a:t>
            </a:r>
            <a:r>
              <a:rPr lang="nl-BE" b="1" dirty="0" smtClean="0">
                <a:solidFill>
                  <a:srgbClr val="FF0000"/>
                </a:solidFill>
              </a:rPr>
              <a:t>cyphoscoliose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diplégie faciale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atteinte diaphragmatique</a:t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indent="179388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VCM du nerf médian &lt; 15 m/s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185342"/>
            <a:ext cx="744286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Neuropathie hypertrophique de Déjerine-Sottas : CMT3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 ou AR</a:t>
            </a:r>
            <a:r>
              <a:rPr lang="nl-BE" dirty="0" smtClean="0">
                <a:solidFill>
                  <a:srgbClr val="000000"/>
                </a:solidFill>
              </a:rPr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EGR2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PMP22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PRX</a:t>
            </a:r>
            <a:endParaRPr lang="nl-BE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Début dans la petite enfance, hypertrophie des troncs nerveux, </a:t>
            </a:r>
            <a:br>
              <a:rPr lang="nl-BE" dirty="0" smtClean="0"/>
            </a:br>
            <a:r>
              <a:rPr lang="nl-BE" dirty="0" smtClean="0"/>
              <a:t>		forme sévère de CMT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CMT classique ou plus (</a:t>
            </a:r>
            <a:r>
              <a:rPr lang="nl-BE" b="1" dirty="0" smtClean="0">
                <a:solidFill>
                  <a:srgbClr val="FF0000"/>
                </a:solidFill>
              </a:rPr>
              <a:t>nystagmus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scoliose</a:t>
            </a:r>
            <a:r>
              <a:rPr lang="nl-B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pic>
        <p:nvPicPr>
          <p:cNvPr id="5" name="Image 4" descr="tracés00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3804" y="2216555"/>
            <a:ext cx="3211371" cy="464144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90032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VCM du nerf médian &lt; 15 m/s</a:t>
            </a:r>
          </a:p>
          <a:p>
            <a:endParaRPr lang="fr-FR" dirty="0"/>
          </a:p>
        </p:txBody>
      </p:sp>
      <p:pic>
        <p:nvPicPr>
          <p:cNvPr id="6" name="Image 5" descr="trace1006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1702">
            <a:off x="384489" y="2496061"/>
            <a:ext cx="3712548" cy="40996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54392" y="5422900"/>
            <a:ext cx="42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8575" y="5956300"/>
            <a:ext cx="42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24700" y="6309691"/>
            <a:ext cx="142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Alain…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6954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2754" y="2167021"/>
            <a:ext cx="6400800" cy="85799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Ralentissements prédominant dans les zones d’étroitesse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47434" y="3185342"/>
            <a:ext cx="807144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Délétion du gène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 22 </a:t>
            </a:r>
            <a:r>
              <a:rPr lang="nl-BE" sz="2400" b="1" dirty="0" smtClean="0"/>
              <a:t>(parfois mutation ponctuelle)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 </a:t>
            </a:r>
            <a:r>
              <a:rPr lang="nl-BE" dirty="0" smtClean="0">
                <a:solidFill>
                  <a:srgbClr val="000000"/>
                </a:solidFill>
              </a:rPr>
              <a:t>: anamnèse familiale fait souvent défaut (affection bénigne)</a:t>
            </a:r>
            <a:endParaRPr lang="nl-BE" b="1" dirty="0" smtClean="0">
              <a:solidFill>
                <a:srgbClr val="008000"/>
              </a:solidFill>
            </a:endParaRP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pas évocateur d’un CMT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Syndromes canalaires, déficit sm indolore de début brutal, paresthésies posturales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Forme avec amyotrophie : RARE</a:t>
            </a:r>
            <a:br>
              <a:rPr lang="nl-BE" dirty="0" smtClean="0"/>
            </a:br>
            <a:r>
              <a:rPr lang="nl-BE" dirty="0" smtClean="0"/>
              <a:t>	Forme asymptomatique : 30%</a:t>
            </a:r>
            <a:br>
              <a:rPr lang="nl-BE" dirty="0" smtClean="0"/>
            </a:br>
            <a:r>
              <a:rPr lang="nl-BE" dirty="0" smtClean="0"/>
              <a:t>	Forme PNP chronique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ENMG : ralentissements focaux (parfois diffus) prédominant dans les sites </a:t>
            </a:r>
            <a:br>
              <a:rPr lang="nl-BE" dirty="0" smtClean="0"/>
            </a:br>
            <a:r>
              <a:rPr lang="nl-BE" dirty="0" smtClean="0"/>
              <a:t>		d’enclavement, </a:t>
            </a:r>
            <a:r>
              <a:rPr lang="nl-BE" u="sng" dirty="0" smtClean="0">
                <a:solidFill>
                  <a:srgbClr val="000000"/>
                </a:solidFill>
              </a:rPr>
              <a:t>BC</a:t>
            </a:r>
          </a:p>
          <a:p>
            <a:pPr indent="179388">
              <a:tabLst>
                <a:tab pos="185738" algn="l"/>
              </a:tabLst>
            </a:pPr>
            <a:endParaRPr lang="nl-BE" dirty="0" smtClean="0"/>
          </a:p>
          <a:p>
            <a:pPr indent="179388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11714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514375" y="1453571"/>
            <a:ext cx="6400800" cy="85799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HNPP</a:t>
            </a:r>
          </a:p>
          <a:p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364185" y="2311561"/>
          <a:ext cx="6701180" cy="422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50"/>
                <a:gridCol w="1031526"/>
                <a:gridCol w="1031526"/>
                <a:gridCol w="1031526"/>
                <a:gridCol w="1031526"/>
                <a:gridCol w="103152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0,28 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0,30 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(EDB)</a:t>
                      </a:r>
                    </a:p>
                    <a:p>
                      <a:r>
                        <a:rPr lang="en-US" dirty="0" err="1" smtClean="0"/>
                        <a:t>genou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0,29 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(EDB)</a:t>
                      </a:r>
                    </a:p>
                    <a:p>
                      <a:r>
                        <a:rPr lang="en-US" dirty="0" err="1" smtClean="0"/>
                        <a:t>genou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0,27 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6,9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66,6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65,9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7,1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66,0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1755775"/>
            <a:ext cx="6400800" cy="857990"/>
          </a:xfrm>
        </p:spPr>
        <p:txBody>
          <a:bodyPr>
            <a:normAutofit/>
          </a:bodyPr>
          <a:lstStyle/>
          <a:p>
            <a:r>
              <a:rPr lang="fr-FR" dirty="0" smtClean="0"/>
              <a:t>Biopsie nerveuse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1035050"/>
            <a:ext cx="5930900" cy="47879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8575" y="-273666"/>
            <a:ext cx="7772400" cy="1470025"/>
          </a:xfrm>
        </p:spPr>
        <p:txBody>
          <a:bodyPr/>
          <a:lstStyle/>
          <a:p>
            <a:r>
              <a:rPr lang="fr-FR" dirty="0" smtClean="0"/>
              <a:t>Formes </a:t>
            </a:r>
            <a:r>
              <a:rPr lang="fr-FR" dirty="0" err="1" smtClean="0"/>
              <a:t>démyélinisantes</a:t>
            </a:r>
            <a:r>
              <a:rPr lang="fr-FR" dirty="0" smtClean="0"/>
              <a:t> de CMT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06550" y="582295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A-B : CMT1A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C-D : HNPP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6560" y="1196359"/>
            <a:ext cx="42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Co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36560" y="3540352"/>
            <a:ext cx="42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Formes intermédiaires de CMT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&lt; 35 m/s VCM du nerf médian &lt; 45 m/s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185342"/>
            <a:ext cx="75969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AutoNum type="arabicPeriod"/>
              <a:tabLst>
                <a:tab pos="185738" algn="l"/>
              </a:tabLst>
            </a:pPr>
            <a:r>
              <a:rPr lang="nl-BE" sz="2400" b="1" dirty="0" smtClean="0"/>
              <a:t>Mutations du gène (GJB1) codant pour la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Cx32 </a:t>
            </a:r>
            <a:r>
              <a:rPr lang="nl-BE" sz="2400" b="1" dirty="0" smtClean="0"/>
              <a:t>(Xq13.1) : </a:t>
            </a:r>
            <a:br>
              <a:rPr lang="nl-BE" sz="2400" b="1" dirty="0" smtClean="0"/>
            </a:br>
            <a:r>
              <a:rPr lang="nl-BE" sz="2400" b="1" dirty="0" smtClean="0"/>
              <a:t>		CMTX1</a:t>
            </a:r>
            <a:endParaRPr lang="nl-BE" dirty="0" smtClean="0"/>
          </a:p>
          <a:p>
            <a:pPr indent="179388">
              <a:buAutoNum type="arabicPeriod"/>
              <a:tabLst>
                <a:tab pos="185738" algn="l"/>
              </a:tabLst>
            </a:pPr>
            <a:r>
              <a:rPr lang="nl-BE" sz="2400" b="1" dirty="0" smtClean="0"/>
              <a:t>Duplication du gène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 22</a:t>
            </a:r>
            <a:r>
              <a:rPr lang="nl-BE" sz="2400" dirty="0" smtClean="0"/>
              <a:t> </a:t>
            </a:r>
            <a:r>
              <a:rPr lang="nl-BE" sz="2400" b="1" dirty="0" smtClean="0"/>
              <a:t>(17p11.2) : CMT1A</a:t>
            </a:r>
          </a:p>
          <a:p>
            <a:pPr indent="179388">
              <a:buAutoNum type="arabicPeriod"/>
              <a:tabLst>
                <a:tab pos="185738" algn="l"/>
              </a:tabLst>
            </a:pPr>
            <a:r>
              <a:rPr lang="nl-BE" sz="2400" b="1" dirty="0" smtClean="0"/>
              <a:t>Mutations ponctuelles du gène de la protéine </a:t>
            </a:r>
            <a:br>
              <a:rPr lang="nl-BE" sz="2400" b="1" dirty="0" smtClean="0"/>
            </a:br>
            <a:r>
              <a:rPr lang="nl-BE" sz="2400" b="1" dirty="0" smtClean="0"/>
              <a:t>	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r>
              <a:rPr lang="nl-BE" sz="2400" dirty="0" smtClean="0"/>
              <a:t> </a:t>
            </a:r>
            <a:r>
              <a:rPr lang="nl-BE" sz="2400" b="1" dirty="0" smtClean="0"/>
              <a:t>(MPZ) de la myéline (1q22): CMT1B</a:t>
            </a:r>
          </a:p>
          <a:p>
            <a:pPr indent="179388">
              <a:tabLst>
                <a:tab pos="185738" algn="l"/>
              </a:tabLst>
            </a:pPr>
            <a:endParaRPr lang="nl-BE" sz="2400" b="1" dirty="0" smtClean="0"/>
          </a:p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1., 2. et 3. = &gt; 50% des formes intermédiaires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Cas clinique 4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085459"/>
            <a:ext cx="7623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Monsieur FA, 38 ans, 186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Depuis 1998 : endormissements des pieds, trouble de la marche (ataxie </a:t>
            </a:r>
            <a:br>
              <a:rPr lang="nl-BE" dirty="0" smtClean="0"/>
            </a:br>
            <a:r>
              <a:rPr lang="nl-BE" dirty="0" smtClean="0"/>
              <a:t>	locomotrice), crampes dans les MI, perte de force max aux mains, pieds creux </a:t>
            </a:r>
            <a:br>
              <a:rPr lang="nl-BE" dirty="0" smtClean="0"/>
            </a:br>
            <a:r>
              <a:rPr lang="nl-BE" dirty="0" smtClean="0"/>
              <a:t>	du 1er °)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Ethylisme chronique : STOP à 24 ans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Diagnostic de PRNC posé en 2001 (infiltrats inflammatoires dans le </a:t>
            </a:r>
            <a:r>
              <a:rPr lang="fr-FR" dirty="0" err="1" smtClean="0"/>
              <a:t>périnèvre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	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2,7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51,9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2,6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50,0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Fib. </a:t>
                      </a:r>
                      <a:r>
                        <a:rPr lang="en-US" dirty="0" err="1" smtClean="0"/>
                        <a:t>superf</a:t>
                      </a:r>
                      <a:r>
                        <a:rPr lang="en-US" dirty="0" smtClean="0"/>
                        <a:t>.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2,0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40,0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Neuropathies + atteinte </a:t>
            </a:r>
            <a:r>
              <a:rPr lang="fr-FR" dirty="0" err="1" smtClean="0"/>
              <a:t>extraneurologique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696541"/>
            <a:ext cx="624694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Porphyrie</a:t>
            </a:r>
          </a:p>
          <a:p>
            <a:r>
              <a:rPr lang="fr-FR" dirty="0" smtClean="0"/>
              <a:t>Amylose familiale</a:t>
            </a:r>
          </a:p>
          <a:p>
            <a:r>
              <a:rPr lang="fr-FR" dirty="0" smtClean="0"/>
              <a:t>Maladie de Fabry</a:t>
            </a:r>
          </a:p>
          <a:p>
            <a:r>
              <a:rPr lang="fr-FR" dirty="0" err="1" smtClean="0"/>
              <a:t>Mitochondriopathies</a:t>
            </a:r>
            <a:endParaRPr lang="fr-FR" dirty="0" smtClean="0"/>
          </a:p>
          <a:p>
            <a:r>
              <a:rPr lang="fr-FR" dirty="0" err="1" smtClean="0"/>
              <a:t>Leukodystrophie</a:t>
            </a:r>
            <a:r>
              <a:rPr lang="fr-FR" dirty="0" smtClean="0"/>
              <a:t> : métachromatique, maladie de </a:t>
            </a:r>
            <a:r>
              <a:rPr lang="fr-FR" dirty="0" err="1" smtClean="0"/>
              <a:t>Refsum</a:t>
            </a:r>
            <a:r>
              <a:rPr lang="fr-FR" dirty="0" smtClean="0"/>
              <a:t>, </a:t>
            </a:r>
            <a:r>
              <a:rPr lang="fr-FR" dirty="0" err="1" smtClean="0"/>
              <a:t>Krabbe</a:t>
            </a:r>
            <a:endParaRPr lang="fr-FR" dirty="0" smtClean="0"/>
          </a:p>
          <a:p>
            <a:r>
              <a:rPr lang="fr-FR" dirty="0" err="1" smtClean="0"/>
              <a:t>Adrénoleukodystrophie</a:t>
            </a:r>
            <a:endParaRPr lang="fr-FR" dirty="0" smtClean="0"/>
          </a:p>
          <a:p>
            <a:r>
              <a:rPr lang="fr-FR" dirty="0" smtClean="0"/>
              <a:t>Maladie de </a:t>
            </a:r>
            <a:r>
              <a:rPr lang="fr-FR" dirty="0" err="1" smtClean="0"/>
              <a:t>Tangier</a:t>
            </a:r>
            <a:r>
              <a:rPr lang="fr-FR" dirty="0" smtClean="0"/>
              <a:t>, </a:t>
            </a:r>
            <a:r>
              <a:rPr lang="fr-FR" dirty="0" err="1" smtClean="0"/>
              <a:t>Bassen-Kornzweig</a:t>
            </a:r>
            <a:endParaRPr lang="fr-FR" dirty="0" smtClean="0"/>
          </a:p>
          <a:p>
            <a:r>
              <a:rPr lang="fr-FR" dirty="0" smtClean="0"/>
              <a:t>Syndrome de </a:t>
            </a:r>
            <a:r>
              <a:rPr lang="fr-FR" dirty="0" err="1" smtClean="0"/>
              <a:t>Cockayne</a:t>
            </a:r>
            <a:r>
              <a:rPr lang="fr-FR" dirty="0" smtClean="0"/>
              <a:t>, </a:t>
            </a:r>
            <a:r>
              <a:rPr lang="fr-FR" dirty="0" err="1" smtClean="0"/>
              <a:t>Xeroderma</a:t>
            </a:r>
            <a:r>
              <a:rPr lang="fr-FR" dirty="0" smtClean="0"/>
              <a:t> </a:t>
            </a:r>
            <a:r>
              <a:rPr lang="fr-FR" dirty="0" err="1" smtClean="0"/>
              <a:t>pigmentosum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011232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1898822"/>
          <a:ext cx="670118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4,0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37,3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4,0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36,7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2,8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36,8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3,0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36,2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6,1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4" y="2167021"/>
            <a:ext cx="6727925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PNP</a:t>
            </a:r>
            <a:r>
              <a:rPr lang="fr-FR" dirty="0" smtClean="0"/>
              <a:t> </a:t>
            </a:r>
            <a:r>
              <a:rPr lang="fr-FR" dirty="0" err="1" smtClean="0"/>
              <a:t>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Axonale et démyélinisante</a:t>
            </a:r>
          </a:p>
          <a:p>
            <a:r>
              <a:rPr lang="fr-FR" dirty="0" smtClean="0"/>
              <a:t>Ralentissements non homogènes des VC</a:t>
            </a:r>
          </a:p>
          <a:p>
            <a:r>
              <a:rPr lang="fr-FR" dirty="0" smtClean="0"/>
              <a:t>(démyélinisation segmentaire ?)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94320" y="3328032"/>
            <a:ext cx="694292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err="1" smtClean="0"/>
              <a:t>IgIV</a:t>
            </a:r>
            <a:r>
              <a:rPr lang="fr-FR" dirty="0" smtClean="0"/>
              <a:t> jusqu’en janvier 2003 et reprise en juin 2004 jusqu’au début 2005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Le patient continue de s’aggraver, notamment aux MS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Mise en évidence d’une mutation Arg107Trp dans le gène codant pour</a:t>
            </a:r>
            <a:br>
              <a:rPr lang="fr-FR" dirty="0" smtClean="0"/>
            </a:br>
            <a:r>
              <a:rPr lang="fr-FR" dirty="0" smtClean="0"/>
              <a:t>	la </a:t>
            </a:r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Cx32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7434" y="2842886"/>
            <a:ext cx="823815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4. Formes bcp plus rares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 </a:t>
            </a:r>
            <a:r>
              <a:rPr lang="nl-BE" dirty="0" smtClean="0">
                <a:solidFill>
                  <a:srgbClr val="000000"/>
                </a:solidFill>
              </a:rPr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DNM2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nl-BE" b="1" dirty="0" smtClean="0">
                <a:solidFill>
                  <a:srgbClr val="FF0000"/>
                </a:solidFill>
              </a:rPr>
              <a:t>cataracte congénitale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ophtalmoparésie</a:t>
            </a:r>
            <a:r>
              <a:rPr lang="nl-BE" dirty="0" smtClean="0"/>
              <a:t> avec </a:t>
            </a:r>
            <a:r>
              <a:rPr lang="nl-BE" b="1" dirty="0" smtClean="0">
                <a:solidFill>
                  <a:srgbClr val="FF0000"/>
                </a:solidFill>
              </a:rPr>
              <a:t>ptôsis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neutropénie</a:t>
            </a:r>
            <a:r>
              <a:rPr lang="nl-BE" dirty="0" smtClean="0">
                <a:solidFill>
                  <a:srgbClr val="000000"/>
                </a:solidFill>
              </a:rPr>
              <a:t/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YARS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NEFL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</a:t>
            </a:r>
            <a:endParaRPr lang="nl-BE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AR </a:t>
            </a:r>
            <a:r>
              <a:rPr lang="nl-BE" dirty="0" smtClean="0"/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SH3TC2</a:t>
            </a:r>
            <a:r>
              <a:rPr lang="nl-BE" dirty="0" smtClean="0"/>
              <a:t> (16 % des CMT4): </a:t>
            </a:r>
            <a:r>
              <a:rPr lang="nl-BE" b="1" dirty="0" smtClean="0">
                <a:solidFill>
                  <a:srgbClr val="FF0000"/>
                </a:solidFill>
              </a:rPr>
              <a:t>retard du développement moteur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SCOLIOSE sévère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b="1" dirty="0" smtClean="0">
                <a:solidFill>
                  <a:srgbClr val="FF0000"/>
                </a:solidFill>
              </a:rPr>
              <a:t>N. crâniens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PF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langue atrophique fasciculante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nystagmus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br>
              <a:rPr lang="nl-BE" dirty="0" smtClean="0">
                <a:solidFill>
                  <a:srgbClr val="FF0000"/>
                </a:solidFill>
              </a:rPr>
            </a:br>
            <a:r>
              <a:rPr lang="nl-BE" dirty="0" smtClean="0">
                <a:solidFill>
                  <a:srgbClr val="FF0000"/>
                </a:solidFill>
              </a:rPr>
              <a:t>		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>
                <a:solidFill>
                  <a:srgbClr val="FF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insuffisance respiratoire restrictive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br>
              <a:rPr lang="nl-BE" dirty="0" smtClean="0">
                <a:solidFill>
                  <a:srgbClr val="000000"/>
                </a:solidFill>
              </a:rPr>
            </a:br>
            <a:r>
              <a:rPr lang="nl-BE" dirty="0" smtClean="0">
                <a:solidFill>
                  <a:srgbClr val="000000"/>
                </a:solidFill>
              </a:rPr>
              <a:t>		</a:t>
            </a:r>
            <a:r>
              <a:rPr lang="nl-BE" u="sng" dirty="0" smtClean="0">
                <a:solidFill>
                  <a:srgbClr val="000000"/>
                </a:solidFill>
              </a:rPr>
              <a:t>BC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dispersion temporelle</a:t>
            </a:r>
            <a:r>
              <a:rPr lang="nl-BE" b="1" u="sng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</a:t>
            </a:r>
            <a:r>
              <a:rPr lang="nl-BE" dirty="0" smtClean="0"/>
              <a:t> : début &lt; 5 ans, atteinte des ceintures, </a:t>
            </a:r>
            <a:r>
              <a:rPr lang="nl-BE" b="1" dirty="0" smtClean="0">
                <a:solidFill>
                  <a:srgbClr val="FF0000"/>
                </a:solidFill>
              </a:rPr>
              <a:t>cyphoscoliose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diplégie faciale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atteinte diaphragmatique</a:t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indent="179388"/>
            <a:endParaRPr lang="nl-BE" dirty="0" smtClean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1180310" y="68790"/>
            <a:ext cx="7772400" cy="1470025"/>
          </a:xfrm>
        </p:spPr>
        <p:txBody>
          <a:bodyPr/>
          <a:lstStyle/>
          <a:p>
            <a:r>
              <a:rPr lang="fr-FR" dirty="0" smtClean="0"/>
              <a:t>Formes intermédiaires de CMT</a:t>
            </a: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866110" y="1824565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35 m/s VCM du nerf médian &lt; 45 m/s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293" y="2842886"/>
            <a:ext cx="78406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71463">
              <a:buAutoNum type="arabicPeriod"/>
              <a:tabLst>
                <a:tab pos="185738" algn="l"/>
              </a:tabLst>
            </a:pPr>
            <a:r>
              <a:rPr lang="nl-BE" sz="2400" b="1" dirty="0" smtClean="0"/>
              <a:t>Mutation du gène de la mitofusine 2 (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MFN2</a:t>
            </a:r>
            <a:r>
              <a:rPr lang="nl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1p36.22</a:t>
            </a:r>
            <a:r>
              <a:rPr lang="nl-BE" sz="2400" b="1" dirty="0" smtClean="0"/>
              <a:t>) :</a:t>
            </a:r>
            <a:br>
              <a:rPr lang="nl-BE" sz="2400" b="1" dirty="0" smtClean="0"/>
            </a:br>
            <a:r>
              <a:rPr lang="nl-BE" sz="2400" b="1" dirty="0" smtClean="0"/>
              <a:t>	 CMT2A2		 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Phénotype : CMT classique ou plus avec </a:t>
            </a:r>
            <a:r>
              <a:rPr lang="nl-BE" b="1" dirty="0" smtClean="0">
                <a:solidFill>
                  <a:srgbClr val="FF0000"/>
                </a:solidFill>
              </a:rPr>
              <a:t>syndrome pyramidal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atrophie optique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10 à 20% des formes axonales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20% des cas se présentent comme sporadiques (néomutation ou parent </a:t>
            </a:r>
            <a:br>
              <a:rPr lang="nl-BE" dirty="0" smtClean="0"/>
            </a:br>
            <a:r>
              <a:rPr lang="nl-BE" dirty="0" smtClean="0"/>
              <a:t>	non identifié comme porteur -&gt; 25% de porteurs asymptomatiques dans</a:t>
            </a:r>
            <a:br>
              <a:rPr lang="nl-BE" dirty="0" smtClean="0"/>
            </a:br>
            <a:r>
              <a:rPr lang="nl-BE" dirty="0" smtClean="0"/>
              <a:t>	 certaines familles)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8575" y="68790"/>
            <a:ext cx="7772400" cy="1470025"/>
          </a:xfrm>
        </p:spPr>
        <p:txBody>
          <a:bodyPr/>
          <a:lstStyle/>
          <a:p>
            <a:r>
              <a:rPr lang="fr-FR" dirty="0" smtClean="0"/>
              <a:t>Formes axonales de CMT</a:t>
            </a: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514375" y="1824565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VCM du nerf médian &gt; 45 m/s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293" y="1929670"/>
            <a:ext cx="766107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71463">
              <a:buAutoNum type="arabicPeriod"/>
              <a:tabLst>
                <a:tab pos="271463" algn="l"/>
              </a:tabLst>
            </a:pPr>
            <a:r>
              <a:rPr lang="nl-BE" sz="2400" b="1" dirty="0" smtClean="0"/>
              <a:t> Mutation du gène de la mitofusine 2 (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MFN2</a:t>
            </a:r>
            <a:r>
              <a:rPr lang="nl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1p36.22</a:t>
            </a:r>
            <a:r>
              <a:rPr lang="nl-BE" sz="2400" b="1" dirty="0" smtClean="0"/>
              <a:t>) :</a:t>
            </a:r>
            <a:br>
              <a:rPr lang="nl-BE" sz="2400" b="1" dirty="0" smtClean="0"/>
            </a:br>
            <a:r>
              <a:rPr lang="nl-BE" sz="2400" b="1" dirty="0" smtClean="0"/>
              <a:t>	 CMT2A2</a:t>
            </a:r>
          </a:p>
          <a:p>
            <a:pPr indent="271463">
              <a:buFontTx/>
              <a:buAutoNum type="arabicPeriod"/>
              <a:tabLst>
                <a:tab pos="185738" algn="l"/>
              </a:tabLst>
            </a:pPr>
            <a:r>
              <a:rPr lang="nl-BE" sz="2400" b="1" dirty="0" smtClean="0"/>
              <a:t> Mutations du gène (GJB1) codant pour la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Cx32 </a:t>
            </a:r>
            <a:r>
              <a:rPr lang="nl-BE" sz="2400" b="1" dirty="0" smtClean="0"/>
              <a:t>(Xq13.1) : </a:t>
            </a:r>
            <a:br>
              <a:rPr lang="nl-BE" sz="2400" b="1" dirty="0" smtClean="0"/>
            </a:br>
            <a:r>
              <a:rPr lang="nl-BE" sz="2400" b="1" dirty="0" smtClean="0"/>
              <a:t>			</a:t>
            </a:r>
            <a:r>
              <a:rPr lang="nl-BE" dirty="0" smtClean="0"/>
              <a:t>surtout chez les femmes</a:t>
            </a:r>
            <a:br>
              <a:rPr lang="nl-BE" dirty="0" smtClean="0"/>
            </a:br>
            <a:r>
              <a:rPr lang="nl-BE" dirty="0" smtClean="0"/>
              <a:t>			7% des formes axonales</a:t>
            </a:r>
            <a:endParaRPr lang="nl-BE" sz="2400" dirty="0" smtClean="0"/>
          </a:p>
          <a:p>
            <a:pPr indent="271463">
              <a:buFontTx/>
              <a:buAutoNum type="arabicPeriod"/>
              <a:tabLst>
                <a:tab pos="271463" algn="l"/>
              </a:tabLst>
            </a:pPr>
            <a:r>
              <a:rPr lang="nl-BE" sz="2400" b="1" dirty="0" smtClean="0"/>
              <a:t> Mutations ponctuelles du gène de la protéine </a:t>
            </a:r>
            <a:br>
              <a:rPr lang="nl-BE" sz="2400" b="1" dirty="0" smtClean="0"/>
            </a:br>
            <a:r>
              <a:rPr lang="nl-BE" sz="2400" b="1" dirty="0" smtClean="0"/>
              <a:t>	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r>
              <a:rPr lang="nl-BE" sz="2400" dirty="0" smtClean="0"/>
              <a:t> </a:t>
            </a:r>
            <a:r>
              <a:rPr lang="nl-BE" sz="2400" b="1" dirty="0" smtClean="0"/>
              <a:t>(MPZ) de la myéline (1q22)</a:t>
            </a:r>
            <a:br>
              <a:rPr lang="nl-BE" sz="2400" b="1" dirty="0" smtClean="0"/>
            </a:br>
            <a:r>
              <a:rPr lang="nl-BE" sz="2400" b="1" dirty="0" smtClean="0"/>
              <a:t>			</a:t>
            </a:r>
            <a:r>
              <a:rPr lang="nl-BE" dirty="0" smtClean="0"/>
              <a:t>1% des formes axonales</a:t>
            </a:r>
          </a:p>
          <a:p>
            <a:pPr indent="271463">
              <a:buAutoNum type="arabicPeriod"/>
              <a:tabLst>
                <a:tab pos="271463" algn="l"/>
              </a:tabLst>
            </a:pPr>
            <a:r>
              <a:rPr lang="nl-BE" sz="2400" b="1" dirty="0" smtClean="0"/>
              <a:t> Mutations ponctuelles du gène codant pour la protéine</a:t>
            </a:r>
            <a:br>
              <a:rPr lang="nl-BE" sz="2400" b="1" dirty="0" smtClean="0"/>
            </a:br>
            <a:r>
              <a:rPr lang="nl-BE" sz="2400" b="1" dirty="0" smtClean="0"/>
              <a:t>	 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</a:t>
            </a:r>
            <a:r>
              <a:rPr lang="nl-BE" sz="2400" b="1" dirty="0" smtClean="0"/>
              <a:t/>
            </a:r>
            <a:br>
              <a:rPr lang="nl-BE" sz="2400" b="1" dirty="0" smtClean="0"/>
            </a:br>
            <a:r>
              <a:rPr lang="nl-BE" sz="2400" b="1" dirty="0" smtClean="0"/>
              <a:t>			</a:t>
            </a:r>
            <a:r>
              <a:rPr lang="nl-BE" dirty="0" smtClean="0"/>
              <a:t>formes </a:t>
            </a:r>
            <a:r>
              <a:rPr lang="nl-BE" b="1" dirty="0" smtClean="0">
                <a:solidFill>
                  <a:srgbClr val="008000"/>
                </a:solidFill>
              </a:rPr>
              <a:t>AR </a:t>
            </a:r>
            <a:r>
              <a:rPr lang="nl-BE" dirty="0" smtClean="0"/>
              <a:t>et </a:t>
            </a:r>
            <a:r>
              <a:rPr lang="nl-BE" b="1" dirty="0" smtClean="0">
                <a:solidFill>
                  <a:srgbClr val="008000"/>
                </a:solidFill>
              </a:rPr>
              <a:t>AD </a:t>
            </a:r>
            <a:r>
              <a:rPr lang="nl-BE" dirty="0" smtClean="0"/>
              <a:t>(moins sévères et plus tardives)</a:t>
            </a:r>
          </a:p>
          <a:p>
            <a:pPr indent="271463">
              <a:buAutoNum type="arabicPeriod"/>
              <a:tabLst>
                <a:tab pos="271463" algn="l"/>
              </a:tabLst>
            </a:pPr>
            <a:endParaRPr lang="nl-BE" sz="2400" b="1" dirty="0" smtClean="0"/>
          </a:p>
          <a:p>
            <a:pPr indent="271463">
              <a:tabLst>
                <a:tab pos="271463" algn="l"/>
              </a:tabLst>
            </a:pPr>
            <a:r>
              <a:rPr lang="nl-BE" sz="2400" b="1" dirty="0" smtClean="0"/>
              <a:t>		1., 2., 3. et 4. = 30% des formes axonales			 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8575" y="-188052"/>
            <a:ext cx="7772400" cy="1470025"/>
          </a:xfrm>
        </p:spPr>
        <p:txBody>
          <a:bodyPr/>
          <a:lstStyle/>
          <a:p>
            <a:r>
              <a:rPr lang="fr-FR" dirty="0" smtClean="0"/>
              <a:t>Formes axonales de CMT</a:t>
            </a: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514375" y="1168191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VCM du nerf médian &gt; 45 m/s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293" y="2842886"/>
            <a:ext cx="80938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5. Formes bcp plus rares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AD </a:t>
            </a:r>
            <a:r>
              <a:rPr lang="nl-BE" dirty="0" smtClean="0">
                <a:solidFill>
                  <a:srgbClr val="000000"/>
                </a:solidFill>
              </a:rPr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TRPV4 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paralysie des cordes vocales, des muscles intercostaux, </a:t>
            </a:r>
            <a:b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du diaphragme</a:t>
            </a:r>
            <a:r>
              <a:rPr lang="nl-B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dysplasies osseuses</a:t>
            </a:r>
            <a:r>
              <a:rPr lang="nl-B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scoliose</a:t>
            </a:r>
            <a:r>
              <a:rPr lang="nl-B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surdité</a:t>
            </a:r>
            <a:r>
              <a:rPr lang="nl-B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ophtalmoplégie</a:t>
            </a:r>
            <a:r>
              <a:rPr lang="nl-B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 urinaire</a:t>
            </a:r>
            <a:r>
              <a:rPr lang="nl-B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parfois 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taille</a:t>
            </a:r>
            <a:b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 motrice pure distale avec 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arthrogrypose</a:t>
            </a:r>
            <a:b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 scapulopéronière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</a:t>
            </a:r>
            <a:endParaRPr lang="nl-BE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008000"/>
                </a:solidFill>
              </a:rPr>
              <a:t>AR </a:t>
            </a:r>
            <a:r>
              <a:rPr lang="nl-BE" dirty="0" smtClean="0"/>
              <a:t>: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LMNA</a:t>
            </a:r>
            <a:r>
              <a:rPr lang="nl-BE" dirty="0" smtClean="0"/>
              <a:t> : </a:t>
            </a:r>
            <a:r>
              <a:rPr lang="nl-BE" b="1" dirty="0" smtClean="0">
                <a:solidFill>
                  <a:srgbClr val="FF0000"/>
                </a:solidFill>
              </a:rPr>
              <a:t>cyphoscoliose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</a:t>
            </a:r>
            <a:r>
              <a:rPr lang="nl-BE" dirty="0" smtClean="0"/>
              <a:t> : début &lt; 5 ans, atteinte des ceintures, </a:t>
            </a:r>
            <a:r>
              <a:rPr lang="nl-BE" b="1" dirty="0" smtClean="0">
                <a:solidFill>
                  <a:srgbClr val="FF0000"/>
                </a:solidFill>
              </a:rPr>
              <a:t>cyphoscoliose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diplégie faciale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atteinte diaphragmatique</a:t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indent="179388"/>
            <a:endParaRPr lang="nl-BE" dirty="0" smtClean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1714"/>
            <a:ext cx="7772400" cy="1470025"/>
          </a:xfrm>
        </p:spPr>
        <p:txBody>
          <a:bodyPr/>
          <a:lstStyle/>
          <a:p>
            <a:r>
              <a:rPr lang="fr-FR" dirty="0" smtClean="0"/>
              <a:t>Formes axonales de CMT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VCM du nerf médian &gt; 45 m/s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Cas clinique 5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0873" y="3085459"/>
            <a:ext cx="8315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Madame CJ, 46 ans, 156 cm, 59 kg, enseignante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ATCD cure de syndrome du canal carpien gauche (1984), malformation d’Arnold-Chiari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Crampes aux mollets et paresthésies des extrémités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ENMG (1994) : PNP démyélinisante chronique prédominant dans le territoire des </a:t>
            </a:r>
            <a:br>
              <a:rPr lang="nl-BE" dirty="0" smtClean="0"/>
            </a:br>
            <a:r>
              <a:rPr lang="nl-BE" dirty="0" smtClean="0"/>
              <a:t>	nerfs ulnaires Dr &gt; G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Biopsie neuromusculaire : signes d’hypertrophie myélinique avec bulbes d’oignon, </a:t>
            </a:r>
            <a:br>
              <a:rPr lang="nl-BE" dirty="0" smtClean="0"/>
            </a:br>
            <a:r>
              <a:rPr lang="nl-BE" dirty="0" smtClean="0"/>
              <a:t>	sans aucun caractère inflammatoire et laissant suggérer comme premier diagnostic</a:t>
            </a:r>
            <a:br>
              <a:rPr lang="nl-BE" dirty="0" smtClean="0"/>
            </a:br>
            <a:r>
              <a:rPr lang="nl-BE" dirty="0" smtClean="0"/>
              <a:t> 	celui de maladie de Charcot-Marie-Tooth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10594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942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453571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2854845"/>
          <a:ext cx="67011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40,0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6,5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72,2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1,9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71,7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Divers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696541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Neuropathie à axones géants</a:t>
            </a:r>
          </a:p>
          <a:p>
            <a:r>
              <a:rPr lang="nl-BE" dirty="0" smtClean="0"/>
              <a:t>Neurofibromatose de type 1</a:t>
            </a:r>
          </a:p>
          <a:p>
            <a:r>
              <a:rPr lang="nl-BE" dirty="0" smtClean="0"/>
              <a:t>Neurofibromatose de type 2</a:t>
            </a:r>
          </a:p>
          <a:p>
            <a:r>
              <a:rPr lang="nl-BE" dirty="0" smtClean="0"/>
              <a:t>…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937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4" y="1620920"/>
            <a:ext cx="6727925" cy="2354179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PNP</a:t>
            </a:r>
            <a:r>
              <a:rPr lang="fr-FR" dirty="0" smtClean="0"/>
              <a:t> </a:t>
            </a:r>
            <a:r>
              <a:rPr lang="fr-FR" dirty="0" err="1" smtClean="0"/>
              <a:t>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Axonale et démyélinisante</a:t>
            </a:r>
          </a:p>
          <a:p>
            <a:r>
              <a:rPr lang="fr-FR" dirty="0" smtClean="0"/>
              <a:t>Ralentissements relativement homogènes des VC</a:t>
            </a:r>
          </a:p>
          <a:p>
            <a:r>
              <a:rPr lang="fr-FR" dirty="0" smtClean="0"/>
              <a:t>Atteinte asymétrique</a:t>
            </a:r>
          </a:p>
          <a:p>
            <a:r>
              <a:rPr lang="fr-FR" dirty="0" smtClean="0"/>
              <a:t>+</a:t>
            </a:r>
          </a:p>
          <a:p>
            <a:r>
              <a:rPr lang="fr-FR" b="1" dirty="0" smtClean="0"/>
              <a:t>Dispersion temporelle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COMPERE disper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02" y="4025899"/>
            <a:ext cx="333049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80564" y="2885693"/>
            <a:ext cx="780213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Ne prédomine pas aux MI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Pas d’ATCD héréditaire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le morphotype CMT (amyotrophie des cuisses) </a:t>
            </a:r>
            <a:br>
              <a:rPr lang="nl-BE" dirty="0" smtClean="0"/>
            </a:br>
            <a:r>
              <a:rPr lang="nl-BE" dirty="0" smtClean="0"/>
              <a:t>	en dehors de pieds légèrement creux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Conservation des ROT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Démyélinisation</a:t>
            </a:r>
            <a:r>
              <a:rPr lang="nl-BE" dirty="0" smtClean="0"/>
              <a:t> avec </a:t>
            </a:r>
            <a:r>
              <a:rPr lang="nl-BE" dirty="0" smtClean="0"/>
              <a:t>dispersion des réponses motrices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Duplication et délétion PMP22 : négatif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-&gt; PRNC -&gt; 18 cures IgIV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-&gt; 2005 : le fils consulte pour un renouvellement de chaussures orthopédiques…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453571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 : fils 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2854845"/>
          <a:ext cx="67011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6,4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8,7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9,6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/33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37,6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71,6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0873" y="2842886"/>
            <a:ext cx="469872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Pas de duplication/délétion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PMP22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Pas de lecoencéphalopathie à l’IRM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Acides gras à très longues chaînes : normal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Acide phytanique (Refsum) : négatif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Biopsie musculaire : normale, pas de RRF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Pas d’axone géant à la biopsie nerveuse (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NEFL</a:t>
            </a:r>
            <a:r>
              <a:rPr lang="nl-BE" dirty="0" smtClean="0"/>
              <a:t>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 </a:t>
            </a:r>
            <a:r>
              <a:rPr lang="nl-BE" dirty="0" smtClean="0"/>
              <a:t>: négatif</a:t>
            </a:r>
          </a:p>
          <a:p>
            <a:pPr indent="179388">
              <a:buFont typeface="Arial"/>
              <a:buChar char="•"/>
            </a:pP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Cx32 </a:t>
            </a:r>
            <a:r>
              <a:rPr lang="nl-BE" dirty="0" smtClean="0"/>
              <a:t>: négatif</a:t>
            </a:r>
          </a:p>
          <a:p>
            <a:pPr indent="179388">
              <a:buFont typeface="Arial"/>
              <a:buChar char="•"/>
            </a:pP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</a:t>
            </a:r>
            <a:r>
              <a:rPr lang="nl-BE" dirty="0" smtClean="0"/>
              <a:t>: négatif</a:t>
            </a:r>
            <a:endParaRPr lang="fr-FR" dirty="0" smtClean="0"/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78941" y="3767590"/>
            <a:ext cx="642185" cy="6415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8022212" y="3767590"/>
            <a:ext cx="642185" cy="6415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30846" y="2522132"/>
            <a:ext cx="642185" cy="6415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5651223" y="2522132"/>
            <a:ext cx="642185" cy="6415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261790" y="5774953"/>
            <a:ext cx="642185" cy="6415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7294391" y="5774953"/>
            <a:ext cx="642185" cy="6415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8301284" y="5774953"/>
            <a:ext cx="642185" cy="6415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endCxn id="7" idx="1"/>
          </p:cNvCxnSpPr>
          <p:nvPr/>
        </p:nvCxnSpPr>
        <p:spPr>
          <a:xfrm>
            <a:off x="6295421" y="2842886"/>
            <a:ext cx="10354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5" idx="0"/>
          </p:cNvCxnSpPr>
          <p:nvPr/>
        </p:nvCxnSpPr>
        <p:spPr>
          <a:xfrm rot="5400000">
            <a:off x="6342037" y="3302471"/>
            <a:ext cx="923116" cy="71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5" idx="3"/>
            <a:endCxn id="6" idx="2"/>
          </p:cNvCxnSpPr>
          <p:nvPr/>
        </p:nvCxnSpPr>
        <p:spPr>
          <a:xfrm>
            <a:off x="7121126" y="4088344"/>
            <a:ext cx="9010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479595" y="4994124"/>
            <a:ext cx="3121380" cy="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0" idx="0"/>
          </p:cNvCxnSpPr>
          <p:nvPr/>
        </p:nvCxnSpPr>
        <p:spPr>
          <a:xfrm rot="16200000" flipH="1">
            <a:off x="6766104" y="4925572"/>
            <a:ext cx="1685021" cy="13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6200000" flipH="1">
            <a:off x="6197852" y="5377222"/>
            <a:ext cx="761904" cy="81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8209769" y="5380183"/>
            <a:ext cx="782415" cy="71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56970" y="5907428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67157" y="5907428"/>
            <a:ext cx="350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?</a:t>
            </a:r>
          </a:p>
        </p:txBody>
      </p:sp>
      <p:cxnSp>
        <p:nvCxnSpPr>
          <p:cNvPr id="36" name="Connecteur droit 35"/>
          <p:cNvCxnSpPr/>
          <p:nvPr/>
        </p:nvCxnSpPr>
        <p:spPr>
          <a:xfrm rot="16200000" flipH="1">
            <a:off x="5102722" y="5389922"/>
            <a:ext cx="761904" cy="81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166660" y="5762253"/>
            <a:ext cx="642185" cy="6415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59594" y="5907428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453571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 : petite-fille 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2511945"/>
          <a:ext cx="67011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8,7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46,3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99085" y="5879068"/>
            <a:ext cx="7401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Séquençage PMP22, NEFL, EGR2, GDAP1, DNM2, YARS…</a:t>
            </a:r>
            <a:r>
              <a:rPr lang="nl-BE" dirty="0" smtClean="0"/>
              <a:t>: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CMT vs PRNC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1275081"/>
          <a:ext cx="9144000" cy="530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/>
                <a:gridCol w="5003800"/>
                <a:gridCol w="25527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CMT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PRNC</a:t>
                      </a:r>
                      <a:endParaRPr lang="fr-FR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/>
                        <a:t>Histoire </a:t>
                      </a:r>
                    </a:p>
                    <a:p>
                      <a:r>
                        <a:rPr lang="fr-FR" noProof="0" smtClean="0"/>
                        <a:t>familiale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OUI</a:t>
                      </a:r>
                    </a:p>
                    <a:p>
                      <a:pPr algn="ctr"/>
                      <a:r>
                        <a:rPr lang="fr-FR" b="1" noProof="0" smtClean="0">
                          <a:solidFill>
                            <a:srgbClr val="FF0000"/>
                          </a:solidFill>
                        </a:rPr>
                        <a:t>Néomutation, pénétrance incomplète, patho bénigne</a:t>
                      </a:r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 (HNPP)</a:t>
                      </a:r>
                      <a:endParaRPr lang="fr-FR" b="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NON</a:t>
                      </a:r>
                      <a:endParaRPr lang="fr-FR" b="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/>
                        <a:t>Anomalies </a:t>
                      </a:r>
                    </a:p>
                    <a:p>
                      <a:r>
                        <a:rPr lang="fr-FR" noProof="0" smtClean="0"/>
                        <a:t>squelettiques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OUI</a:t>
                      </a:r>
                    </a:p>
                    <a:p>
                      <a:pPr algn="ctr"/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Scoliose, brièveté (Refsum) ou</a:t>
                      </a:r>
                      <a:r>
                        <a:rPr lang="fr-FR" b="0" baseline="0" noProof="0" smtClean="0">
                          <a:solidFill>
                            <a:srgbClr val="000000"/>
                          </a:solidFill>
                        </a:rPr>
                        <a:t> chevauchement des orteils</a:t>
                      </a:r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r-FR" b="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smtClean="0">
                          <a:solidFill>
                            <a:srgbClr val="000000"/>
                          </a:solidFill>
                        </a:rPr>
                        <a:t>NON</a:t>
                      </a:r>
                      <a:endParaRPr lang="fr-FR" b="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/>
                        <a:t>Evolution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Très chronique </a:t>
                      </a:r>
                    </a:p>
                    <a:p>
                      <a:pPr algn="ctr"/>
                      <a:r>
                        <a:rPr lang="fr-FR" b="1" noProof="0" dirty="0" smtClean="0">
                          <a:solidFill>
                            <a:srgbClr val="FF0000"/>
                          </a:solidFill>
                        </a:rPr>
                        <a:t>Parfois rapidement invalidante malgré un début tardif </a:t>
                      </a:r>
                      <a:r>
                        <a:rPr lang="fr-FR" b="0" noProof="0" dirty="0" smtClean="0">
                          <a:solidFill>
                            <a:schemeClr val="tx1"/>
                          </a:solidFill>
                        </a:rPr>
                        <a:t>(amylose ou CMT + diabète, toxique,</a:t>
                      </a:r>
                      <a:r>
                        <a:rPr lang="fr-FR" b="0" baseline="0" noProof="0" dirty="0" smtClean="0">
                          <a:solidFill>
                            <a:schemeClr val="tx1"/>
                          </a:solidFill>
                        </a:rPr>
                        <a:t> N. </a:t>
                      </a:r>
                      <a:r>
                        <a:rPr lang="fr-FR" b="0" baseline="0" noProof="0" dirty="0" err="1" smtClean="0">
                          <a:solidFill>
                            <a:schemeClr val="tx1"/>
                          </a:solidFill>
                        </a:rPr>
                        <a:t>dys</a:t>
                      </a:r>
                      <a:r>
                        <a:rPr lang="fr-FR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fr-FR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Chronique, par poussées, installation aigüe/subaigüe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Distribution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Symétrique, LD</a:t>
                      </a:r>
                    </a:p>
                    <a:p>
                      <a:pPr algn="ctr"/>
                      <a:r>
                        <a:rPr lang="fr-FR" b="1" noProof="0" dirty="0" smtClean="0">
                          <a:solidFill>
                            <a:srgbClr val="FF0000"/>
                          </a:solidFill>
                        </a:rPr>
                        <a:t>Parfois asymétrique 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(CMT X) ou</a:t>
                      </a:r>
                      <a:r>
                        <a:rPr lang="fr-FR" b="0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b="1" baseline="0" noProof="0" dirty="0" smtClean="0">
                          <a:solidFill>
                            <a:srgbClr val="FF0000"/>
                          </a:solidFill>
                        </a:rPr>
                        <a:t>prédominance aux MS </a:t>
                      </a:r>
                      <a:r>
                        <a:rPr lang="fr-FR" b="0" baseline="0" noProof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FR" b="0" baseline="0" noProof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GARS</a:t>
                      </a:r>
                      <a:r>
                        <a:rPr lang="fr-FR" b="0" baseline="0" noProof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fr-FR" b="0" baseline="0" noProof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BSCL2</a:t>
                      </a:r>
                      <a:r>
                        <a:rPr lang="fr-FR" b="0" baseline="0" noProof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Symétrique ou asymétrique, LD ou NLD (MS&gt;MI)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Hyperprotéinorachie</a:t>
                      </a:r>
                      <a:r>
                        <a:rPr lang="fr-FR" baseline="0" noProof="0" dirty="0" smtClean="0"/>
                        <a:t> franche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>
                          <a:solidFill>
                            <a:srgbClr val="FF0000"/>
                          </a:solidFill>
                        </a:rPr>
                        <a:t>Possible 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(CMT hypertrophique)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habituelle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Biopsie nerveuse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Démyélinisation/</a:t>
                      </a:r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remyélinisation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 avec bulbes d’oignon, axones géants, amyloïde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Démyé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. segmentaire</a:t>
                      </a:r>
                    </a:p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Infiltrats inflammatoires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CMT vs PRNC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4525" y="2133600"/>
          <a:ext cx="6540500" cy="348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459"/>
                <a:gridCol w="3127402"/>
                <a:gridCol w="21536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CMT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PRNC</a:t>
                      </a:r>
                      <a:endParaRPr lang="fr-FR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Début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Enfance-</a:t>
                      </a:r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adolescence</a:t>
                      </a:r>
                      <a:endParaRPr lang="fr-FR" b="0" noProof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b="1" noProof="0" dirty="0" smtClean="0">
                          <a:solidFill>
                            <a:srgbClr val="FF0000"/>
                          </a:solidFill>
                        </a:rPr>
                        <a:t>Formes à début tardif</a:t>
                      </a:r>
                      <a:endParaRPr lang="fr-FR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Jeune </a:t>
                      </a:r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adulte-adulte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Potentiels sensitifs distaux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Altérés, voire</a:t>
                      </a:r>
                      <a:r>
                        <a:rPr lang="fr-FR" b="0" baseline="0" noProof="0" dirty="0" smtClean="0">
                          <a:solidFill>
                            <a:srgbClr val="000000"/>
                          </a:solidFill>
                        </a:rPr>
                        <a:t> absents, dans des territoires asymptomatiques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Préservés dans des territoires où un déficit sensitif existe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VCNM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Démyélinisation homogène, TLI normaux, pas de BC ou de dispersion temporelle</a:t>
                      </a:r>
                    </a:p>
                    <a:p>
                      <a:pPr algn="ctr"/>
                      <a:r>
                        <a:rPr lang="fr-FR" b="1" noProof="0" dirty="0" smtClean="0">
                          <a:solidFill>
                            <a:srgbClr val="FF0000"/>
                          </a:solidFill>
                        </a:rPr>
                        <a:t>(CMT X, CMT1C, HNPP, CMT4C)</a:t>
                      </a:r>
                      <a:endParaRPr lang="fr-FR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Démyélinisation non homogène : TLI </a:t>
                      </a:r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patho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, BC, dispersion temporelle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i="1" noProof="0" dirty="0" err="1" smtClean="0"/>
                        <a:t>Blink</a:t>
                      </a:r>
                      <a:r>
                        <a:rPr lang="fr-FR" i="1" noProof="0" dirty="0" smtClean="0"/>
                        <a:t> reflex</a:t>
                      </a:r>
                      <a:endParaRPr lang="fr-FR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R1&gt;R2 </a:t>
                      </a:r>
                      <a:r>
                        <a:rPr lang="fr-FR" b="0" noProof="0" dirty="0" err="1" smtClean="0">
                          <a:solidFill>
                            <a:srgbClr val="000000"/>
                          </a:solidFill>
                        </a:rPr>
                        <a:t>tjs</a:t>
                      </a:r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 allongées dans CMT1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>
                          <a:solidFill>
                            <a:srgbClr val="000000"/>
                          </a:solidFill>
                        </a:rPr>
                        <a:t>Normal sauf si PF</a:t>
                      </a:r>
                      <a:endParaRPr lang="fr-FR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Cas clinique 6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0873" y="3085459"/>
            <a:ext cx="80201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Monsieur LC, 56 ans, 174 cm, 65 kg, agent de triage à la SNCB</a:t>
            </a:r>
          </a:p>
          <a:p>
            <a:pPr indent="179388">
              <a:buFont typeface="Arial"/>
              <a:buChar char="•"/>
              <a:tabLst>
                <a:tab pos="177800" algn="l"/>
              </a:tabLst>
            </a:pPr>
            <a:r>
              <a:rPr lang="nl-BE" dirty="0" smtClean="0"/>
              <a:t>&gt; l’âge de 25 ans : engourdissement et sensation de froid des extrémités, crampes </a:t>
            </a:r>
            <a:br>
              <a:rPr lang="nl-BE" dirty="0" smtClean="0"/>
            </a:br>
            <a:r>
              <a:rPr lang="nl-BE" dirty="0" smtClean="0"/>
              <a:t>	dans les segments jambiers, perte de force MS Dr &gt; G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ENMG (1986) : PNP moyenne à sévère, avec ralentissements des VC et signes de</a:t>
            </a:r>
            <a:br>
              <a:rPr lang="nl-BE" dirty="0" smtClean="0"/>
            </a:br>
            <a:r>
              <a:rPr lang="nl-BE" dirty="0" smtClean="0"/>
              <a:t>	dénervation, </a:t>
            </a:r>
            <a:r>
              <a:rPr lang="nl-BE" i="1" dirty="0" smtClean="0"/>
              <a:t>blink reflex </a:t>
            </a:r>
            <a:r>
              <a:rPr lang="nl-BE" dirty="0" smtClean="0"/>
              <a:t>normal 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Protéinorachie (1986) normale haute =&gt; PRNC ? =&gt; </a:t>
            </a:r>
            <a:br>
              <a:rPr lang="nl-BE" dirty="0" smtClean="0"/>
            </a:br>
            <a:r>
              <a:rPr lang="nl-BE" dirty="0" smtClean="0"/>
              <a:t>	BN sural G : démyélinisation segmentaire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Corticothérapie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2003 : steppage MID =&gt; corticothérapie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2004 : ENMG stable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2006 : ONA tête fémorale droite (ostéoporose, cataracte)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2009 : ENMG en aggravation</a:t>
            </a:r>
          </a:p>
          <a:p>
            <a:pPr indent="179388"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80873" y="3085459"/>
            <a:ext cx="81612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2011 : ENMG =&gt; dispersion et BC sur le fibulaire Dr</a:t>
            </a:r>
          </a:p>
          <a:p>
            <a:pPr indent="179388">
              <a:buFont typeface="Arial"/>
              <a:buChar char="•"/>
              <a:tabLst>
                <a:tab pos="177800" algn="l"/>
              </a:tabLst>
            </a:pPr>
            <a:r>
              <a:rPr lang="nl-BE" dirty="0" smtClean="0"/>
              <a:t>2014 : changement de neurologue, confirmation diagnostique, </a:t>
            </a:r>
            <a:br>
              <a:rPr lang="nl-BE" dirty="0" smtClean="0"/>
            </a:br>
            <a:r>
              <a:rPr lang="nl-BE" dirty="0" smtClean="0"/>
              <a:t>	pas de proposition thérapeutique (tableau bénin)</a:t>
            </a:r>
          </a:p>
          <a:p>
            <a:pPr indent="179388">
              <a:buFont typeface="Arial"/>
              <a:buChar char="•"/>
              <a:tabLst>
                <a:tab pos="177800" algn="l"/>
              </a:tabLst>
            </a:pPr>
            <a:r>
              <a:rPr lang="nl-BE" dirty="0" smtClean="0"/>
              <a:t>2015 : ENMG =&gt; confirmation diagnostique, BC sur le fibulaire G à la </a:t>
            </a:r>
            <a:r>
              <a:rPr lang="nl-BE" i="1" dirty="0" smtClean="0"/>
              <a:t>fibula</a:t>
            </a:r>
          </a:p>
          <a:p>
            <a:pPr indent="179388">
              <a:buFont typeface="Arial"/>
              <a:buChar char="•"/>
              <a:tabLst>
                <a:tab pos="177800" algn="l"/>
              </a:tabLst>
            </a:pPr>
            <a:r>
              <a:rPr lang="nl-BE" dirty="0" smtClean="0"/>
              <a:t>Hospitalisé en septembre 2015 : douleur aux cuisses, sensation de lourdeur des MI, </a:t>
            </a:r>
            <a:br>
              <a:rPr lang="nl-BE" dirty="0" smtClean="0"/>
            </a:br>
            <a:r>
              <a:rPr lang="nl-BE" dirty="0" smtClean="0"/>
              <a:t>	paraparésie sévère proximo-ditale, paresthésies et perte de sensibilté dans les MI</a:t>
            </a:r>
            <a:br>
              <a:rPr lang="nl-BE" dirty="0" smtClean="0"/>
            </a:br>
            <a:r>
              <a:rPr lang="nl-BE" dirty="0" smtClean="0"/>
              <a:t>	=&gt; IgIV (2g/kg en 5 J) =&gt; évolution spectaculairement favorable</a:t>
            </a:r>
          </a:p>
          <a:p>
            <a:pPr indent="179388">
              <a:buFont typeface="Arial"/>
              <a:buChar char="•"/>
              <a:tabLst>
                <a:tab pos="177800" algn="l"/>
              </a:tabLst>
            </a:pPr>
            <a:r>
              <a:rPr lang="nl-BE" dirty="0" smtClean="0"/>
              <a:t>ENMG</a:t>
            </a:r>
          </a:p>
          <a:p>
            <a:pPr indent="179388"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10594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942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Cas clinique 1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6293" y="3085459"/>
            <a:ext cx="74558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Monsieur PW, 52 ans, 183, banquier, sportif, bon EG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nl-BE" dirty="0" smtClean="0"/>
              <a:t>PF 12/08, &gt; été 2009 : perte discrète de motricité des 2 mains, paresthésies </a:t>
            </a:r>
            <a:br>
              <a:rPr lang="nl-BE" dirty="0" smtClean="0"/>
            </a:br>
            <a:r>
              <a:rPr lang="nl-BE" dirty="0" smtClean="0"/>
              <a:t>	des 4 extrémités, </a:t>
            </a:r>
            <a:r>
              <a:rPr lang="fr-FR" dirty="0" err="1" smtClean="0"/>
              <a:t>sciatalgies</a:t>
            </a:r>
            <a:r>
              <a:rPr lang="fr-FR" dirty="0" smtClean="0"/>
              <a:t> X 2, hypoesthésie à la piqûre en bas et en gants 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Compression médullaire cervicale, CLE, sérologie </a:t>
            </a:r>
            <a:r>
              <a:rPr lang="fr-FR" dirty="0" err="1" smtClean="0"/>
              <a:t>Lyme</a:t>
            </a:r>
            <a:r>
              <a:rPr lang="fr-FR" dirty="0" smtClean="0"/>
              <a:t> + (non confirmé </a:t>
            </a:r>
            <a:br>
              <a:rPr lang="fr-FR" dirty="0" smtClean="0"/>
            </a:br>
            <a:r>
              <a:rPr lang="fr-FR" dirty="0" smtClean="0"/>
              <a:t>	dans le LCR</a:t>
            </a:r>
            <a:r>
              <a:rPr lang="fr-FR" dirty="0" smtClean="0"/>
              <a:t>)</a:t>
            </a:r>
            <a:r>
              <a:rPr lang="fr-FR" dirty="0" smtClean="0"/>
              <a:t> + </a:t>
            </a:r>
            <a:r>
              <a:rPr lang="fr-FR" dirty="0" smtClean="0"/>
              <a:t>neuropathie périphérique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r>
              <a:rPr lang="fr-FR" dirty="0" smtClean="0"/>
              <a:t>Cure AB par </a:t>
            </a:r>
            <a:r>
              <a:rPr lang="fr-FR" dirty="0" err="1" smtClean="0"/>
              <a:t>Doxycycline</a:t>
            </a:r>
            <a:r>
              <a:rPr lang="fr-FR" dirty="0" smtClean="0"/>
              <a:t>, cure de CCE et de CLE</a:t>
            </a: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116707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453571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2854845"/>
          <a:ext cx="67011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7,4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35,3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7,2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48/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5,2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7,0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61,2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5,3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6,8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58,7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4,5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36/33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59,7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5,7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38/33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4" y="2167021"/>
            <a:ext cx="6727925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PNP</a:t>
            </a:r>
            <a:r>
              <a:rPr lang="fr-FR" dirty="0" smtClean="0"/>
              <a:t> </a:t>
            </a:r>
            <a:r>
              <a:rPr lang="fr-FR" dirty="0" err="1" smtClean="0"/>
              <a:t>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Démyélinisante</a:t>
            </a:r>
          </a:p>
          <a:p>
            <a:r>
              <a:rPr lang="fr-FR" dirty="0" smtClean="0"/>
              <a:t>Ralentissements des VC prédominant aux sites d’enclavement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71354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1684421"/>
            <a:ext cx="6400800" cy="857990"/>
          </a:xfrm>
        </p:spPr>
        <p:txBody>
          <a:bodyPr/>
          <a:lstStyle/>
          <a:p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4745" y="2364993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nl-BE" dirty="0" smtClean="0"/>
              <a:t>PRNC vs HNPP</a:t>
            </a:r>
          </a:p>
          <a:p>
            <a:pPr indent="179388">
              <a:buFont typeface="Arial"/>
              <a:buChar char="•"/>
            </a:pPr>
            <a:r>
              <a:rPr lang="nl-BE" dirty="0" smtClean="0"/>
              <a:t>Biologie moléculaire : délétion gène codant pour la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PMP22</a:t>
            </a:r>
            <a:endParaRPr lang="fr-F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buFont typeface="Arial"/>
              <a:buChar char="•"/>
              <a:tabLst>
                <a:tab pos="179388" algn="l"/>
              </a:tabLst>
            </a:pPr>
            <a:endParaRPr lang="nl-BE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08" y="3288323"/>
            <a:ext cx="3925092" cy="316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8575" y="3014149"/>
            <a:ext cx="807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Une </a:t>
            </a:r>
            <a:r>
              <a:rPr lang="nl-BE" sz="2400" b="1" dirty="0" smtClean="0">
                <a:solidFill>
                  <a:srgbClr val="FF6600"/>
                </a:solidFill>
              </a:rPr>
              <a:t>altération</a:t>
            </a:r>
            <a:r>
              <a:rPr lang="nl-BE" sz="2400" b="1" dirty="0" smtClean="0"/>
              <a:t>, voire l’abolition des </a:t>
            </a:r>
            <a:r>
              <a:rPr lang="nl-BE" sz="2400" b="1" dirty="0" smtClean="0">
                <a:solidFill>
                  <a:srgbClr val="FF6600"/>
                </a:solidFill>
              </a:rPr>
              <a:t>réponses sensitives</a:t>
            </a:r>
            <a:r>
              <a:rPr lang="nl-BE" sz="2400" b="1" dirty="0" smtClean="0"/>
              <a:t>, y</a:t>
            </a:r>
          </a:p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compris aux </a:t>
            </a:r>
            <a:r>
              <a:rPr lang="nl-BE" sz="2400" b="1" dirty="0" smtClean="0">
                <a:solidFill>
                  <a:srgbClr val="FF6600"/>
                </a:solidFill>
              </a:rPr>
              <a:t>MS</a:t>
            </a:r>
            <a:r>
              <a:rPr lang="nl-BE" sz="2400" b="1" dirty="0" smtClean="0"/>
              <a:t>, en </a:t>
            </a:r>
            <a:r>
              <a:rPr lang="nl-BE" sz="2400" b="1" dirty="0" smtClean="0">
                <a:solidFill>
                  <a:srgbClr val="FF0000"/>
                </a:solidFill>
              </a:rPr>
              <a:t>l’absence de toute plainte sensitive</a:t>
            </a:r>
            <a:r>
              <a:rPr lang="nl-BE" sz="2400" b="1" dirty="0" smtClean="0"/>
              <a:t>,</a:t>
            </a:r>
            <a:br>
              <a:rPr lang="nl-BE" sz="2400" b="1" dirty="0" smtClean="0"/>
            </a:br>
            <a:r>
              <a:rPr lang="nl-BE" sz="2400" b="1" dirty="0" smtClean="0"/>
              <a:t>	voire d’anomalie probante à l’examen sensitif est fortement</a:t>
            </a:r>
            <a:br>
              <a:rPr lang="nl-BE" sz="2400" b="1" dirty="0" smtClean="0"/>
            </a:br>
            <a:r>
              <a:rPr lang="nl-BE" sz="2400" b="1" dirty="0" smtClean="0"/>
              <a:t>	suggestive d’une </a:t>
            </a:r>
            <a:r>
              <a:rPr lang="nl-BE" sz="2400" b="1" dirty="0" smtClean="0">
                <a:solidFill>
                  <a:srgbClr val="FF6600"/>
                </a:solidFill>
              </a:rPr>
              <a:t>neuropathie génétiquement déterminée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BE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972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66775" y="17201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292" y="2229319"/>
            <a:ext cx="8077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Toute neuropathie évolutive sans cause acquise évidente 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dirty="0" smtClean="0"/>
              <a:t>Amylose familiale</a:t>
            </a:r>
            <a:br>
              <a:rPr lang="nl-BE" dirty="0" smtClean="0"/>
            </a:br>
            <a:r>
              <a:rPr lang="nl-BE" dirty="0" smtClean="0"/>
              <a:t>	ValMet 30</a:t>
            </a:r>
            <a:br>
              <a:rPr lang="nl-BE" dirty="0" smtClean="0"/>
            </a:br>
            <a:r>
              <a:rPr lang="nl-BE" dirty="0" smtClean="0"/>
              <a:t>	séquençage du gène TTR</a:t>
            </a:r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endParaRPr lang="nl-BE" dirty="0" smtClean="0"/>
          </a:p>
          <a:p>
            <a:pPr indent="179388">
              <a:tabLst>
                <a:tab pos="185738" algn="l"/>
              </a:tabLst>
            </a:pPr>
            <a:r>
              <a:rPr lang="nl-BE" sz="2400" b="1" dirty="0" smtClean="0"/>
              <a:t>Toute neuropathie de type PRNC qui ne répond pas au 	traitement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dirty="0" smtClean="0"/>
              <a:t>Doit être suspecte d’être héréditaire</a:t>
            </a:r>
            <a:endPara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/>
            <a:endParaRPr lang="nl-BE" dirty="0" smtClean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972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292" y="2796708"/>
            <a:ext cx="807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MFN2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indent="179388">
              <a:buFont typeface="Arial"/>
              <a:buChar char="•"/>
              <a:tabLst>
                <a:tab pos="628650" algn="l"/>
              </a:tabLst>
            </a:pPr>
            <a:r>
              <a:rPr lang="nl-BE" b="1" dirty="0" smtClean="0">
                <a:solidFill>
                  <a:srgbClr val="FF0000"/>
                </a:solidFill>
              </a:rPr>
              <a:t>syndrome pyramidal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atrophie optique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  <a:endParaRPr lang="nl-BE" dirty="0" smtClean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972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66775" y="17201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Phénotype CMT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VCM &gt; 45 m/s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292" y="2796708"/>
            <a:ext cx="80777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Duplication PMP22</a:t>
            </a: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Cx32 </a:t>
            </a:r>
            <a:r>
              <a:rPr lang="nl-BE" dirty="0" smtClean="0"/>
              <a:t>(</a:t>
            </a:r>
            <a:r>
              <a:rPr lang="nl-BE" b="1" dirty="0" smtClean="0">
                <a:solidFill>
                  <a:srgbClr val="FF0000"/>
                </a:solidFill>
              </a:rPr>
              <a:t>atteinte du SNC</a:t>
            </a:r>
            <a:r>
              <a:rPr lang="nl-BE" dirty="0" smtClean="0">
                <a:solidFill>
                  <a:srgbClr val="000000"/>
                </a:solidFill>
              </a:rPr>
              <a:t>)</a:t>
            </a:r>
            <a:r>
              <a:rPr lang="nl-BE" b="1" dirty="0" smtClean="0">
                <a:solidFill>
                  <a:srgbClr val="000000"/>
                </a:solidFill>
              </a:rPr>
              <a:t> </a:t>
            </a:r>
            <a:endParaRPr lang="nl-BE" dirty="0" smtClean="0">
              <a:solidFill>
                <a:srgbClr val="0000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endParaRPr lang="nl-BE" dirty="0" smtClean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972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66775" y="17201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Phénotype CMT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VCM &lt; 45 m/s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68240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PMP22 </a:t>
            </a:r>
            <a:r>
              <a:rPr lang="nl-BE" sz="2400" dirty="0" smtClean="0">
                <a:solidFill>
                  <a:srgbClr val="000000"/>
                </a:solidFill>
              </a:rPr>
              <a:t>: </a:t>
            </a:r>
            <a:r>
              <a:rPr lang="nl-BE" dirty="0" smtClean="0">
                <a:solidFill>
                  <a:srgbClr val="000000"/>
                </a:solidFill>
              </a:rPr>
              <a:t>séquençage</a:t>
            </a:r>
            <a:endParaRPr lang="nl-BE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</a:t>
            </a:r>
            <a:r>
              <a:rPr lang="nl-BE" b="1" dirty="0" smtClean="0">
                <a:solidFill>
                  <a:srgbClr val="FF0000"/>
                </a:solidFill>
              </a:rPr>
              <a:t>anomalies squelettiques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tremblement d’attitude et/ou de la voix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BC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dispersion</a:t>
            </a: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EGR2 </a:t>
            </a:r>
            <a:r>
              <a:rPr lang="nl-BE" u="sng" dirty="0" smtClean="0">
                <a:solidFill>
                  <a:srgbClr val="000000"/>
                </a:solidFill>
              </a:rPr>
              <a:t>VCM &lt; 10 m/s</a:t>
            </a:r>
            <a:r>
              <a:rPr lang="nl-BE" b="1" dirty="0" smtClean="0">
                <a:solidFill>
                  <a:srgbClr val="FF0000"/>
                </a:solidFill>
              </a:rPr>
              <a:t>, scoliose, nystagmus</a:t>
            </a:r>
            <a:endParaRPr lang="nl-BE" b="1" dirty="0" smtClean="0">
              <a:solidFill>
                <a:srgbClr val="FF00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NEFL</a:t>
            </a: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nl-BE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16998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SH3TC2 </a:t>
            </a:r>
            <a:r>
              <a:rPr lang="nl-BE" sz="2400" b="1" dirty="0" smtClean="0">
                <a:solidFill>
                  <a:srgbClr val="008000"/>
                </a:solidFill>
              </a:rPr>
              <a:t>AR</a:t>
            </a:r>
            <a:r>
              <a:rPr lang="nl-BE" dirty="0" smtClean="0"/>
              <a:t>,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retard du développement moteur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SCOLIOSE sévère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N. crâniens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PF</a:t>
            </a:r>
            <a:r>
              <a:rPr lang="nl-BE" dirty="0" smtClean="0">
                <a:solidFill>
                  <a:srgbClr val="000000"/>
                </a:solidFill>
              </a:rPr>
              <a:t>, 	</a:t>
            </a:r>
            <a:r>
              <a:rPr lang="nl-BE" b="1" dirty="0" smtClean="0">
                <a:solidFill>
                  <a:srgbClr val="FF0000"/>
                </a:solidFill>
              </a:rPr>
              <a:t>langue atrophique fasciculante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nystagmus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>
                <a:solidFill>
                  <a:srgbClr val="FF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insuffisance 	respiratoire restrictive, </a:t>
            </a:r>
            <a:r>
              <a:rPr lang="nl-BE" u="sng" dirty="0" smtClean="0">
                <a:solidFill>
                  <a:srgbClr val="000000"/>
                </a:solidFill>
              </a:rPr>
              <a:t>BC</a:t>
            </a:r>
            <a:r>
              <a:rPr lang="nl-BE" b="1" dirty="0" smtClean="0">
                <a:solidFill>
                  <a:srgbClr val="FF0000"/>
                </a:solidFill>
              </a:rPr>
              <a:t>, </a:t>
            </a:r>
            <a:r>
              <a:rPr lang="nl-BE" u="sng" dirty="0" smtClean="0">
                <a:solidFill>
                  <a:srgbClr val="000000"/>
                </a:solidFill>
              </a:rPr>
              <a:t>dispersion temporelle </a:t>
            </a:r>
            <a:endParaRPr lang="nl-BE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069975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 </a:t>
            </a:r>
            <a:r>
              <a:rPr lang="nl-BE" sz="2400" b="1" dirty="0" smtClean="0">
                <a:solidFill>
                  <a:srgbClr val="008000"/>
                </a:solidFill>
              </a:rPr>
              <a:t>AR</a:t>
            </a:r>
            <a:r>
              <a:rPr lang="nl-BE" sz="2400" dirty="0" smtClean="0"/>
              <a:t>,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début &lt; 5 ans, atteinte des ceintures, </a:t>
            </a:r>
            <a:r>
              <a:rPr lang="nl-BE" b="1" dirty="0" smtClean="0">
                <a:solidFill>
                  <a:srgbClr val="FF0000"/>
                </a:solidFill>
              </a:rPr>
              <a:t>cyphoscoliose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diplégie faciale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paralysie 	des cordes vocales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atteinte diaphragmatique</a:t>
            </a:r>
            <a:endParaRPr lang="nl-BE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PRX </a:t>
            </a:r>
            <a:r>
              <a:rPr lang="nl-BE" u="sng" dirty="0" smtClean="0">
                <a:solidFill>
                  <a:srgbClr val="000000"/>
                </a:solidFill>
              </a:rPr>
              <a:t>VCM &lt; 10 m/s</a:t>
            </a:r>
            <a:r>
              <a:rPr lang="nl-BE" b="1" dirty="0" smtClean="0">
                <a:solidFill>
                  <a:srgbClr val="FF0000"/>
                </a:solidFill>
              </a:rPr>
              <a:t>, scoliose, nystagmus</a:t>
            </a:r>
            <a:endParaRPr lang="nl-BE" dirty="0" smtClean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829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66775" y="16058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Phénotype CMT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VCM &lt; 35 m/s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79670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DNM2 </a:t>
            </a:r>
            <a:r>
              <a:rPr lang="nl-BE" b="1" dirty="0" smtClean="0">
                <a:solidFill>
                  <a:srgbClr val="FF0000"/>
                </a:solidFill>
              </a:rPr>
              <a:t>cataracte congénitale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ophtalmoparésie</a:t>
            </a:r>
            <a:r>
              <a:rPr lang="nl-BE" dirty="0" smtClean="0"/>
              <a:t> avec </a:t>
            </a:r>
            <a:r>
              <a:rPr lang="nl-BE" b="1" dirty="0" smtClean="0">
                <a:solidFill>
                  <a:srgbClr val="FF0000"/>
                </a:solidFill>
              </a:rPr>
              <a:t>ptôsis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neutropénie</a:t>
            </a:r>
            <a:endParaRPr lang="nl-BE" dirty="0" smtClean="0">
              <a:solidFill>
                <a:srgbClr val="0000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YARS</a:t>
            </a: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NEFL</a:t>
            </a:r>
          </a:p>
          <a:p>
            <a:pPr indent="179388">
              <a:tabLst>
                <a:tab pos="185738" algn="l"/>
              </a:tabLst>
            </a:pPr>
            <a:endParaRPr lang="nl-BE" b="1" dirty="0" smtClean="0">
              <a:solidFill>
                <a:srgbClr val="FF0000"/>
              </a:solidFill>
            </a:endParaRPr>
          </a:p>
          <a:p>
            <a:pPr indent="179388">
              <a:tabLst>
                <a:tab pos="116998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SH3TC2 </a:t>
            </a:r>
            <a:r>
              <a:rPr lang="nl-BE" sz="2400" b="1" dirty="0" smtClean="0">
                <a:solidFill>
                  <a:srgbClr val="008000"/>
                </a:solidFill>
              </a:rPr>
              <a:t>AR</a:t>
            </a:r>
            <a:r>
              <a:rPr lang="nl-BE" sz="2400" dirty="0" smtClean="0"/>
              <a:t>,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retard du développement moteur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SCOLIOSE sévère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N. crâniens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PF</a:t>
            </a:r>
            <a:r>
              <a:rPr lang="nl-BE" dirty="0" smtClean="0">
                <a:solidFill>
                  <a:srgbClr val="000000"/>
                </a:solidFill>
              </a:rPr>
              <a:t>, 	</a:t>
            </a:r>
            <a:r>
              <a:rPr lang="nl-BE" b="1" dirty="0" smtClean="0">
                <a:solidFill>
                  <a:srgbClr val="FF0000"/>
                </a:solidFill>
              </a:rPr>
              <a:t>langue atrophique fasciculante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nystagmus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paralysie des cordes vocales</a:t>
            </a:r>
            <a:r>
              <a:rPr lang="nl-BE" dirty="0" smtClean="0">
                <a:solidFill>
                  <a:srgbClr val="FF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insuffisance 	respiratoire restrictive, BC, dispersion temporelle </a:t>
            </a:r>
            <a:endParaRPr lang="nl-BE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168400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 </a:t>
            </a:r>
            <a:r>
              <a:rPr lang="nl-BE" sz="2400" b="1" dirty="0" smtClean="0">
                <a:solidFill>
                  <a:srgbClr val="008000"/>
                </a:solidFill>
              </a:rPr>
              <a:t>AR</a:t>
            </a:r>
            <a:r>
              <a:rPr lang="nl-BE" sz="2400" dirty="0" smtClean="0"/>
              <a:t>,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début &lt; 5 ans, atteinte des ceintures, </a:t>
            </a:r>
            <a:r>
              <a:rPr lang="nl-BE" b="1" dirty="0" smtClean="0">
                <a:solidFill>
                  <a:srgbClr val="FF0000"/>
                </a:solidFill>
              </a:rPr>
              <a:t>cyphoscoliose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diplégie faciale</a:t>
            </a:r>
            <a:r>
              <a:rPr lang="nl-BE" dirty="0" smtClean="0"/>
              <a:t>, 	</a:t>
            </a:r>
            <a:r>
              <a:rPr lang="nl-BE" b="1" u="sng" dirty="0" smtClean="0">
                <a:solidFill>
                  <a:srgbClr val="FF0000"/>
                </a:solidFill>
              </a:rPr>
              <a:t>dysphonie</a:t>
            </a:r>
            <a:r>
              <a:rPr lang="nl-BE" u="sng" dirty="0" smtClean="0">
                <a:solidFill>
                  <a:srgbClr val="000000"/>
                </a:solidFill>
              </a:rPr>
              <a:t>,</a:t>
            </a:r>
            <a:r>
              <a:rPr lang="nl-BE" b="1" u="sng" dirty="0" smtClean="0">
                <a:solidFill>
                  <a:srgbClr val="FF0000"/>
                </a:solidFill>
              </a:rPr>
              <a:t> dyspnée</a:t>
            </a:r>
            <a:endParaRPr lang="nl-BE" u="sng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972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27287" y="1720123"/>
            <a:ext cx="7054350" cy="85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Phénotype CMT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35 m/s &lt; VCM &lt; 45 m/s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79670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tabLst>
                <a:tab pos="1069975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TRPV4 </a:t>
            </a:r>
            <a:r>
              <a:rPr lang="nl-BE" b="1" u="sng" dirty="0" smtClean="0">
                <a:solidFill>
                  <a:srgbClr val="FF0000"/>
                </a:solidFill>
              </a:rPr>
              <a:t>dysphonie</a:t>
            </a:r>
            <a:r>
              <a:rPr lang="nl-BE" u="sng" dirty="0" smtClean="0">
                <a:solidFill>
                  <a:srgbClr val="000000"/>
                </a:solidFill>
              </a:rPr>
              <a:t>,</a:t>
            </a:r>
            <a:r>
              <a:rPr lang="nl-BE" b="1" u="sng" dirty="0" smtClean="0">
                <a:solidFill>
                  <a:srgbClr val="FF0000"/>
                </a:solidFill>
              </a:rPr>
              <a:t> dyspnée</a:t>
            </a:r>
            <a:r>
              <a:rPr lang="nl-BE" u="sng" dirty="0" smtClean="0">
                <a:solidFill>
                  <a:srgbClr val="000000"/>
                </a:solidFill>
              </a:rPr>
              <a:t>, </a:t>
            </a:r>
            <a:r>
              <a:rPr lang="nl-BE" b="1" u="sng" dirty="0" smtClean="0">
                <a:solidFill>
                  <a:srgbClr val="FF0000"/>
                </a:solidFill>
              </a:rPr>
              <a:t>orthopnée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dysplasies osseuses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b="1" dirty="0" smtClean="0">
                <a:solidFill>
                  <a:srgbClr val="FF0000"/>
                </a:solidFill>
              </a:rPr>
              <a:t> scoliose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b="1" dirty="0" smtClean="0">
                <a:solidFill>
                  <a:srgbClr val="FF0000"/>
                </a:solidFill>
              </a:rPr>
              <a:t> surdité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b="1" dirty="0" smtClean="0">
                <a:solidFill>
                  <a:srgbClr val="FF0000"/>
                </a:solidFill>
              </a:rPr>
              <a:t> 	ophtalmoplégie</a:t>
            </a:r>
            <a:r>
              <a:rPr lang="nl-BE" dirty="0" smtClean="0">
                <a:solidFill>
                  <a:srgbClr val="000000"/>
                </a:solidFill>
              </a:rPr>
              <a:t>, </a:t>
            </a:r>
            <a:r>
              <a:rPr lang="nl-BE" b="1" dirty="0" smtClean="0">
                <a:solidFill>
                  <a:srgbClr val="FF0000"/>
                </a:solidFill>
              </a:rPr>
              <a:t>incontinence urinaire</a:t>
            </a:r>
            <a:r>
              <a:rPr lang="nl-BE" dirty="0" smtClean="0">
                <a:solidFill>
                  <a:srgbClr val="000000"/>
                </a:solidFill>
              </a:rPr>
              <a:t>, parfois </a:t>
            </a:r>
            <a:r>
              <a:rPr lang="nl-BE" b="1" dirty="0" smtClean="0">
                <a:solidFill>
                  <a:srgbClr val="FF0000"/>
                </a:solidFill>
              </a:rPr>
              <a:t>petite taille</a:t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dirty="0" smtClean="0"/>
              <a:t>forme motrice pure distale avec </a:t>
            </a:r>
            <a:r>
              <a:rPr lang="nl-BE" b="1" dirty="0" smtClean="0">
                <a:solidFill>
                  <a:srgbClr val="FF0000"/>
                </a:solidFill>
              </a:rPr>
              <a:t>arthrogrypose</a:t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dirty="0" smtClean="0"/>
              <a:t>forme scapulopéronière</a:t>
            </a:r>
            <a:endParaRPr lang="nl-BE" sz="2400" dirty="0" smtClean="0">
              <a:solidFill>
                <a:srgbClr val="FF66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 </a:t>
            </a:r>
            <a:r>
              <a:rPr lang="nl-BE" b="1" dirty="0" smtClean="0">
                <a:solidFill>
                  <a:srgbClr val="FF0000"/>
                </a:solidFill>
              </a:rPr>
              <a:t>cataracte congénitale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ophtalmoparésie</a:t>
            </a:r>
            <a:r>
              <a:rPr lang="nl-BE" dirty="0" smtClean="0"/>
              <a:t> avec </a:t>
            </a:r>
            <a:r>
              <a:rPr lang="nl-BE" b="1" dirty="0" smtClean="0">
                <a:solidFill>
                  <a:srgbClr val="FF0000"/>
                </a:solidFill>
              </a:rPr>
              <a:t>ptôsis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neutropénie</a:t>
            </a:r>
            <a:endParaRPr lang="nl-BE" dirty="0" smtClean="0">
              <a:solidFill>
                <a:srgbClr val="000000"/>
              </a:solidFill>
            </a:endParaRPr>
          </a:p>
          <a:p>
            <a:pPr indent="179388">
              <a:tabLst>
                <a:tab pos="984250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LMNA </a:t>
            </a:r>
            <a:r>
              <a:rPr lang="nl-BE" sz="2400" b="1" dirty="0" smtClean="0">
                <a:solidFill>
                  <a:srgbClr val="008000"/>
                </a:solidFill>
              </a:rPr>
              <a:t>AR</a:t>
            </a:r>
            <a:r>
              <a:rPr lang="nl-BE" sz="2400" dirty="0" smtClean="0"/>
              <a:t>,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retard du développement moteur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SCOLIOSE sévère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N. crâniens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surdité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PF</a:t>
            </a:r>
            <a:r>
              <a:rPr lang="nl-BE" dirty="0" smtClean="0">
                <a:solidFill>
                  <a:srgbClr val="000000"/>
                </a:solidFill>
              </a:rPr>
              <a:t>, 	</a:t>
            </a:r>
            <a:r>
              <a:rPr lang="nl-BE" b="1" dirty="0" smtClean="0">
                <a:solidFill>
                  <a:srgbClr val="FF0000"/>
                </a:solidFill>
              </a:rPr>
              <a:t>langue atrophique fasciculante</a:t>
            </a:r>
            <a:r>
              <a:rPr lang="nl-BE" dirty="0" smtClean="0"/>
              <a:t>, </a:t>
            </a:r>
            <a:r>
              <a:rPr lang="nl-BE" b="1" dirty="0" smtClean="0">
                <a:solidFill>
                  <a:srgbClr val="FF0000"/>
                </a:solidFill>
              </a:rPr>
              <a:t>nystagmus</a:t>
            </a:r>
            <a:r>
              <a:rPr lang="nl-BE" dirty="0" smtClean="0">
                <a:solidFill>
                  <a:srgbClr val="000000"/>
                </a:solidFill>
              </a:rPr>
              <a:t>,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b="1" u="sng" dirty="0" smtClean="0">
                <a:solidFill>
                  <a:srgbClr val="FF0000"/>
                </a:solidFill>
              </a:rPr>
              <a:t>dysphonie</a:t>
            </a:r>
            <a:r>
              <a:rPr lang="nl-BE" u="sng" dirty="0" smtClean="0">
                <a:solidFill>
                  <a:srgbClr val="000000"/>
                </a:solidFill>
              </a:rPr>
              <a:t>,</a:t>
            </a:r>
            <a:r>
              <a:rPr lang="nl-BE" b="1" u="sng" dirty="0" smtClean="0">
                <a:solidFill>
                  <a:srgbClr val="FF0000"/>
                </a:solidFill>
              </a:rPr>
              <a:t> dyspnée</a:t>
            </a:r>
            <a:endParaRPr lang="nl-BE" u="sng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197211"/>
            <a:ext cx="7772400" cy="1470025"/>
          </a:xfrm>
        </p:spPr>
        <p:txBody>
          <a:bodyPr/>
          <a:lstStyle/>
          <a:p>
            <a:r>
              <a:rPr lang="fr-FR" dirty="0" smtClean="0"/>
              <a:t>Neuropathies héréditaires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27287" y="1720123"/>
            <a:ext cx="705435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Phénotype CMT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VCM &gt; 45 m/s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411246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2167021"/>
            <a:ext cx="6400800" cy="1752600"/>
          </a:xfrm>
        </p:spPr>
        <p:txBody>
          <a:bodyPr/>
          <a:lstStyle/>
          <a:p>
            <a:r>
              <a:rPr lang="fr-FR" dirty="0" smtClean="0"/>
              <a:t>Conduction sensitive 02/10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66775" y="3311453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Latences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 sup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 sup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6,1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514375" y="1567723"/>
            <a:ext cx="6400800" cy="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62" y="437976"/>
            <a:ext cx="81020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tabLst>
                <a:tab pos="185738" algn="l"/>
              </a:tabLst>
            </a:pPr>
            <a:endParaRPr lang="nl-BE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85738" algn="l"/>
              </a:tabLst>
            </a:pPr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http://www.omim.org</a:t>
            </a:r>
            <a:endParaRPr lang="fr-FR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85738" algn="l"/>
              </a:tabLst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indent="179388">
              <a:tabLst>
                <a:tab pos="185738" algn="l"/>
              </a:tabLst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http://www.orpha.net/consor/cgi-bin/ClinicalLabs_Search.php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85738" algn="l"/>
              </a:tabLst>
            </a:pPr>
            <a:endParaRPr lang="nl-BE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PMP22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smtClean="0"/>
              <a:t>CHU de LIEGE - </a:t>
            </a:r>
            <a:r>
              <a:rPr lang="fr-FR" dirty="0" err="1" smtClean="0"/>
              <a:t>UniLab</a:t>
            </a:r>
            <a:r>
              <a:rPr lang="fr-FR" dirty="0" smtClean="0"/>
              <a:t> Lg</a:t>
            </a:r>
          </a:p>
          <a:p>
            <a:pPr indent="179388">
              <a:tabLst>
                <a:tab pos="185738" algn="l"/>
              </a:tabLst>
            </a:pPr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P0, MFN2</a:t>
            </a:r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b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smtClean="0"/>
              <a:t>Université Catholique de Louvain – UCL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TRPV4, SH3TC2, DNM2, EGR2, SIMPLE, MFN2, P0, NEFL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dirty="0" smtClean="0">
                <a:solidFill>
                  <a:srgbClr val="000000"/>
                </a:solidFill>
              </a:rPr>
              <a:t>Amsterdam </a:t>
            </a:r>
            <a:r>
              <a:rPr lang="fr-FR" dirty="0" smtClean="0">
                <a:solidFill>
                  <a:srgbClr val="000000"/>
                </a:solidFill>
              </a:rPr>
              <a:t>AMC - </a:t>
            </a:r>
            <a:r>
              <a:rPr lang="fr-FR" dirty="0" err="1" smtClean="0">
                <a:solidFill>
                  <a:srgbClr val="000000"/>
                </a:solidFill>
              </a:rPr>
              <a:t>Academisch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Medisch</a:t>
            </a:r>
            <a:r>
              <a:rPr lang="fr-FR" dirty="0" smtClean="0">
                <a:solidFill>
                  <a:srgbClr val="000000"/>
                </a:solidFill>
              </a:rPr>
              <a:t> Centrum</a:t>
            </a:r>
            <a:endParaRPr lang="nl-BE" dirty="0">
              <a:solidFill>
                <a:srgbClr val="0000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YARS, PRX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dirty="0" smtClean="0">
                <a:solidFill>
                  <a:srgbClr val="000000"/>
                </a:solidFill>
              </a:rPr>
              <a:t>Hamburg </a:t>
            </a:r>
            <a:r>
              <a:rPr lang="fr-FR" dirty="0" smtClean="0">
                <a:solidFill>
                  <a:srgbClr val="000000"/>
                </a:solidFill>
              </a:rPr>
              <a:t>MVZ </a:t>
            </a:r>
            <a:r>
              <a:rPr lang="fr-FR" dirty="0" err="1" smtClean="0">
                <a:solidFill>
                  <a:srgbClr val="000000"/>
                </a:solidFill>
              </a:rPr>
              <a:t>Fenner</a:t>
            </a:r>
            <a:r>
              <a:rPr lang="fr-FR" dirty="0" smtClean="0">
                <a:solidFill>
                  <a:srgbClr val="000000"/>
                </a:solidFill>
              </a:rPr>
              <a:t> &amp; </a:t>
            </a:r>
            <a:r>
              <a:rPr lang="fr-FR" dirty="0" err="1" smtClean="0">
                <a:solidFill>
                  <a:srgbClr val="000000"/>
                </a:solidFill>
              </a:rPr>
              <a:t>Krasemann</a:t>
            </a:r>
            <a:endParaRPr lang="nl-BE" dirty="0" smtClean="0">
              <a:solidFill>
                <a:srgbClr val="0000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GDAP1, SH3TC2, Cx32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err="1" smtClean="0"/>
              <a:t>University</a:t>
            </a:r>
            <a:r>
              <a:rPr lang="fr-FR" dirty="0" smtClean="0"/>
              <a:t> of </a:t>
            </a:r>
            <a:r>
              <a:rPr lang="fr-FR" dirty="0" err="1" smtClean="0"/>
              <a:t>Antwerp</a:t>
            </a:r>
            <a:r>
              <a:rPr lang="fr-FR" dirty="0" smtClean="0"/>
              <a:t> – UA</a:t>
            </a:r>
            <a:endParaRPr lang="nl-BE" dirty="0" smtClean="0">
              <a:solidFill>
                <a:srgbClr val="000000"/>
              </a:solidFill>
            </a:endParaRPr>
          </a:p>
          <a:p>
            <a:pPr indent="179388">
              <a:tabLst>
                <a:tab pos="185738" algn="l"/>
              </a:tabLst>
            </a:pPr>
            <a:r>
              <a:rPr lang="nl-B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LMNA, GDAP1, TTR </a:t>
            </a: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b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smtClean="0"/>
              <a:t>Institut de Pathologie et de Génétique - </a:t>
            </a:r>
            <a:r>
              <a:rPr lang="fr-FR" dirty="0" err="1" smtClean="0"/>
              <a:t>Gosselies</a:t>
            </a:r>
            <a:endParaRPr lang="nl-BE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575" y="-330742"/>
            <a:ext cx="7772400" cy="1470025"/>
          </a:xfrm>
        </p:spPr>
        <p:txBody>
          <a:bodyPr/>
          <a:lstStyle/>
          <a:p>
            <a:r>
              <a:rPr lang="fr-FR" smtClean="0"/>
              <a:t>Neuropathies héréditaires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375" y="797197"/>
            <a:ext cx="6400800" cy="1752600"/>
          </a:xfrm>
        </p:spPr>
        <p:txBody>
          <a:bodyPr/>
          <a:lstStyle/>
          <a:p>
            <a:r>
              <a:rPr lang="fr-FR" dirty="0" smtClean="0"/>
              <a:t>Conduction motrice 02 et 05/10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64185" y="1584904"/>
          <a:ext cx="670118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8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LDM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</a:p>
                    <a:p>
                      <a:pPr algn="ctr"/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Vitesse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m/s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Ondes</a:t>
                      </a:r>
                      <a:r>
                        <a:rPr lang="en-US" dirty="0" smtClean="0"/>
                        <a:t> F</a:t>
                      </a:r>
                    </a:p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34,8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Médian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34,6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Ulnaire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35,2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55,8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(EDB)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56,5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Dr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Fibulaire G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63,3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60,7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Fémoral</a:t>
                      </a:r>
                      <a:r>
                        <a:rPr lang="en-US" dirty="0" smtClean="0"/>
                        <a:t> 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Fémoral</a:t>
                      </a:r>
                      <a:r>
                        <a:rPr lang="en-US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33954</TotalTime>
  <Words>4977</Words>
  <Application>Microsoft Macintosh PowerPoint</Application>
  <PresentationFormat>Présentation à l'écran (4:3)</PresentationFormat>
  <Paragraphs>1051</Paragraphs>
  <Slides>80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80</vt:i4>
      </vt:variant>
    </vt:vector>
  </HeadingPairs>
  <TitlesOfParts>
    <vt:vector size="81" baseType="lpstr">
      <vt:lpstr>Thème Office</vt:lpstr>
      <vt:lpstr>Maladies  périphériques  du  système  nerveux   15/10/15</vt:lpstr>
      <vt:lpstr>Neuropathies 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CMT</vt:lpstr>
      <vt:lpstr>CMT</vt:lpstr>
      <vt:lpstr>CMT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CMT</vt:lpstr>
      <vt:lpstr>Neuropathies  héréditaires</vt:lpstr>
      <vt:lpstr>Neuropathies héréditaires</vt:lpstr>
      <vt:lpstr>Neuropathies héréditaires</vt:lpstr>
      <vt:lpstr>Hérédité AD</vt:lpstr>
      <vt:lpstr>Hérédité AR</vt:lpstr>
      <vt:lpstr>Hérédité XD</vt:lpstr>
      <vt:lpstr>Hérédité XR</vt:lpstr>
      <vt:lpstr>Formes démyélinisantes de CMT</vt:lpstr>
      <vt:lpstr>Diapositive 37</vt:lpstr>
      <vt:lpstr>Formes démyélinisantes de CMT</vt:lpstr>
      <vt:lpstr>Formes démyélinisantes de CMT</vt:lpstr>
      <vt:lpstr>Formes démyélinisantes de CMT</vt:lpstr>
      <vt:lpstr>Formes démyélinisantes de CMT</vt:lpstr>
      <vt:lpstr>Formes démyélinisantes de CMT</vt:lpstr>
      <vt:lpstr>Formes démyélinisantes de CMT</vt:lpstr>
      <vt:lpstr>Formes démyélinisantes de CMT</vt:lpstr>
      <vt:lpstr>Formes démyélinisantes de CMT</vt:lpstr>
      <vt:lpstr>Formes démyélinisantes de CMT</vt:lpstr>
      <vt:lpstr>Formes intermédiaires de CMT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Formes intermédiaires de CMT</vt:lpstr>
      <vt:lpstr>Formes axonales de CMT</vt:lpstr>
      <vt:lpstr>Formes axonales de CMT</vt:lpstr>
      <vt:lpstr>Formes axonales de CMT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CMT vs PRNC</vt:lpstr>
      <vt:lpstr>CMT vs PRNC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Neuropathies héréditaires</vt:lpstr>
      <vt:lpstr>Diapositive 80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Neuropathies héréditaires</dc:title>
  <dc:creator>Francois Wang</dc:creator>
  <cp:lastModifiedBy>Francois Wang</cp:lastModifiedBy>
  <cp:revision>73</cp:revision>
  <dcterms:created xsi:type="dcterms:W3CDTF">2015-10-06T12:34:43Z</dcterms:created>
  <dcterms:modified xsi:type="dcterms:W3CDTF">2015-10-15T16:15:28Z</dcterms:modified>
</cp:coreProperties>
</file>