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1" r:id="rId15"/>
    <p:sldId id="270" r:id="rId16"/>
    <p:sldId id="272" r:id="rId17"/>
    <p:sldId id="273" r:id="rId18"/>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0" d="100"/>
          <a:sy n="70" d="100"/>
        </p:scale>
        <p:origin x="-104" y="-5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grpSp>
        <p:nvGrpSpPr>
          <p:cNvPr id="9" name="Group 8"/>
          <p:cNvGrpSpPr/>
          <p:nvPr/>
        </p:nvGrpSpPr>
        <p:grpSpPr>
          <a:xfrm>
            <a:off x="486873" y="411480"/>
            <a:ext cx="8170254" cy="6035040"/>
            <a:chOff x="486873" y="411480"/>
            <a:chExt cx="8170254" cy="6035040"/>
          </a:xfrm>
        </p:grpSpPr>
        <p:sp>
          <p:nvSpPr>
            <p:cNvPr id="8" name="Rectangle 7"/>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5" name="Straight Connector 14"/>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chemeClr val="tx1">
                    <a:lumMod val="75000"/>
                    <a:lumOff val="25000"/>
                  </a:schemeClr>
                </a:solidFill>
                <a:latin typeface="+mj-lt"/>
                <a:ea typeface="+mj-ea"/>
                <a:cs typeface="+mj-cs"/>
              </a:defRPr>
            </a:lvl1pPr>
          </a:lstStyle>
          <a:p>
            <a:r>
              <a:rPr lang="fr-CA" smtClean="0"/>
              <a:t>Cliquez et modifiez le titre</a:t>
            </a:r>
            <a:endParaRPr dirty="0"/>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A" smtClean="0"/>
              <a:t>Cliquez pour modifier le style des sous-titres du masque</a:t>
            </a:r>
            <a:endParaRPr dirty="0"/>
          </a:p>
        </p:txBody>
      </p:sp>
      <p:sp>
        <p:nvSpPr>
          <p:cNvPr id="4" name="Date Placeholder 3"/>
          <p:cNvSpPr>
            <a:spLocks noGrp="1"/>
          </p:cNvSpPr>
          <p:nvPr>
            <p:ph type="dt" sz="half" idx="10"/>
          </p:nvPr>
        </p:nvSpPr>
        <p:spPr>
          <a:xfrm>
            <a:off x="573741" y="6122894"/>
            <a:ext cx="2133600" cy="259317"/>
          </a:xfrm>
        </p:spPr>
        <p:txBody>
          <a:bodyPr/>
          <a:lstStyle/>
          <a:p>
            <a:fld id="{19F82E3C-B1A6-564A-8A58-0750AEBCF823}" type="datetimeFigureOut">
              <a:rPr lang="fr-FR" smtClean="0"/>
              <a:t>12-10-22</a:t>
            </a:fld>
            <a:endParaRPr lang="fr-FR"/>
          </a:p>
        </p:txBody>
      </p:sp>
      <p:sp>
        <p:nvSpPr>
          <p:cNvPr id="5" name="Footer Placeholder 4"/>
          <p:cNvSpPr>
            <a:spLocks noGrp="1"/>
          </p:cNvSpPr>
          <p:nvPr>
            <p:ph type="ftr" sz="quarter" idx="11"/>
          </p:nvPr>
        </p:nvSpPr>
        <p:spPr>
          <a:xfrm>
            <a:off x="5638800" y="6122894"/>
            <a:ext cx="2895600" cy="257810"/>
          </a:xfrm>
        </p:spPr>
        <p:txBody>
          <a:bodyPr/>
          <a:lstStyle/>
          <a:p>
            <a:endParaRPr lang="fr-FR"/>
          </a:p>
        </p:txBody>
      </p:sp>
      <p:sp>
        <p:nvSpPr>
          <p:cNvPr id="6" name="Slide Number Placeholder 5"/>
          <p:cNvSpPr>
            <a:spLocks noGrp="1"/>
          </p:cNvSpPr>
          <p:nvPr>
            <p:ph type="sldNum" sz="quarter" idx="12"/>
          </p:nvPr>
        </p:nvSpPr>
        <p:spPr>
          <a:xfrm>
            <a:off x="4191000" y="6122894"/>
            <a:ext cx="762000" cy="271463"/>
          </a:xfrm>
        </p:spPr>
        <p:txBody>
          <a:bodyPr/>
          <a:lstStyle/>
          <a:p>
            <a:fld id="{B4D2868E-EED6-0347-9F99-40146A40EC24}" type="slidenum">
              <a:rPr lang="fr-FR" smtClean="0"/>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u, image et légende">
    <p:spTree>
      <p:nvGrpSpPr>
        <p:cNvPr id="1" name=""/>
        <p:cNvGrpSpPr/>
        <p:nvPr/>
      </p:nvGrpSpPr>
      <p:grpSpPr>
        <a:xfrm>
          <a:off x="0" y="0"/>
          <a:ext cx="0" cy="0"/>
          <a:chOff x="0" y="0"/>
          <a:chExt cx="0" cy="0"/>
        </a:xfrm>
      </p:grpSpPr>
      <p:grpSp>
        <p:nvGrpSpPr>
          <p:cNvPr id="8" name="Group 7"/>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grpSp>
            <p:nvGrpSpPr>
              <p:cNvPr id="27" name="Group 26"/>
              <p:cNvGrpSpPr/>
              <p:nvPr/>
            </p:nvGrpSpPr>
            <p:grpSpPr>
              <a:xfrm>
                <a:off x="182880" y="173699"/>
                <a:ext cx="8778240" cy="6510602"/>
                <a:chOff x="182880" y="173699"/>
                <a:chExt cx="8778240" cy="6510602"/>
              </a:xfrm>
            </p:grpSpPr>
            <p:sp>
              <p:nvSpPr>
                <p:cNvPr id="29" name="Rectangle 2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0" name="Group 10"/>
                <p:cNvGrpSpPr/>
                <p:nvPr/>
              </p:nvGrpSpPr>
              <p:grpSpPr>
                <a:xfrm>
                  <a:off x="256032" y="237744"/>
                  <a:ext cx="8622792" cy="6364224"/>
                  <a:chOff x="247157" y="247430"/>
                  <a:chExt cx="8622792" cy="6364224"/>
                </a:xfrm>
              </p:grpSpPr>
              <p:sp>
                <p:nvSpPr>
                  <p:cNvPr id="31" name="Rectangle 30"/>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2" name="Straight Connector 31"/>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8" name="Rectangle 27"/>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fr-CA" smtClean="0"/>
              <a:t>Cliquez et modifiez le titre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Cliquez pour modifier les styles du texte du masque</a:t>
            </a:r>
          </a:p>
        </p:txBody>
      </p:sp>
      <p:sp>
        <p:nvSpPr>
          <p:cNvPr id="5" name="Date Placeholder 4"/>
          <p:cNvSpPr>
            <a:spLocks noGrp="1"/>
          </p:cNvSpPr>
          <p:nvPr>
            <p:ph type="dt" sz="half" idx="10"/>
          </p:nvPr>
        </p:nvSpPr>
        <p:spPr/>
        <p:txBody>
          <a:bodyPr/>
          <a:lstStyle/>
          <a:p>
            <a:fld id="{19F82E3C-B1A6-564A-8A58-0750AEBCF823}" type="datetimeFigureOut">
              <a:rPr lang="fr-FR" smtClean="0"/>
              <a:t>12-10-22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4D2868E-EED6-0347-9F99-40146A40EC24}" type="slidenum">
              <a:rPr lang="fr-FR" smtClean="0"/>
              <a:t>‹#›</a:t>
            </a:fld>
            <a:endParaRPr lang="fr-FR"/>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fr-CA" smtClean="0"/>
              <a:t>Faire glisser l'image vers l'espace réservé ou cliquer sur l'icône pour l'ajouter</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15" name="Group 14"/>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8" name="Rectangle 17"/>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9"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1" name="Straight Connector 2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7" name="Rectangle 16"/>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fr-CA" smtClean="0"/>
              <a:t>Cliquez et modifiez le titre</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CA" smtClean="0"/>
              <a:t>Faire glisser l'image vers l'espace réservé ou cliquer sur l'icône pour l'ajouter</a:t>
            </a:r>
            <a:endParaRPr/>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fr-CA" smtClean="0"/>
              <a:t>Cliquez pour modifier les styles du texte du masque</a:t>
            </a:r>
          </a:p>
        </p:txBody>
      </p:sp>
      <p:sp>
        <p:nvSpPr>
          <p:cNvPr id="5" name="Date Placeholder 4"/>
          <p:cNvSpPr>
            <a:spLocks noGrp="1"/>
          </p:cNvSpPr>
          <p:nvPr>
            <p:ph type="dt" sz="half" idx="10"/>
          </p:nvPr>
        </p:nvSpPr>
        <p:spPr/>
        <p:txBody>
          <a:bodyPr/>
          <a:lstStyle/>
          <a:p>
            <a:fld id="{19F82E3C-B1A6-564A-8A58-0750AEBCF823}" type="datetimeFigureOut">
              <a:rPr lang="fr-FR" smtClean="0"/>
              <a:t>12-10-22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4D2868E-EED6-0347-9F99-40146A40EC24}" type="slidenum">
              <a:rPr lang="fr-FR" smtClean="0"/>
              <a:t>‹#›</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 au-dessus de légende">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17" name="Group 16"/>
            <p:cNvGrpSpPr/>
            <p:nvPr/>
          </p:nvGrpSpPr>
          <p:grpSpPr>
            <a:xfrm>
              <a:off x="182880" y="173699"/>
              <a:ext cx="8778240" cy="6510602"/>
              <a:chOff x="182880" y="173699"/>
              <a:chExt cx="8778240" cy="6510602"/>
            </a:xfrm>
          </p:grpSpPr>
          <p:sp>
            <p:nvSpPr>
              <p:cNvPr id="19" name="Rectangle 1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1"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3" name="Straight Connector 22"/>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fr-CA" smtClean="0"/>
              <a:t>Cliquez et modifiez le titre</a:t>
            </a:r>
            <a:endParaRPr dirty="0"/>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CA" smtClean="0"/>
              <a:t>Faire glisser l'image vers l'espace réservé ou cliquer sur l'icône pour l'ajouter</a:t>
            </a:r>
            <a:endParaRPr/>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spcBef>
                <a:spcPts val="0"/>
              </a:spcBef>
              <a:buNone/>
              <a:defRPr sz="18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fr-CA" smtClean="0"/>
              <a:t>Cliquez pour modifier les styles du texte du masque</a:t>
            </a:r>
          </a:p>
        </p:txBody>
      </p:sp>
      <p:sp>
        <p:nvSpPr>
          <p:cNvPr id="5" name="Date Placeholder 4"/>
          <p:cNvSpPr>
            <a:spLocks noGrp="1"/>
          </p:cNvSpPr>
          <p:nvPr>
            <p:ph type="dt" sz="half" idx="10"/>
          </p:nvPr>
        </p:nvSpPr>
        <p:spPr/>
        <p:txBody>
          <a:bodyPr/>
          <a:lstStyle/>
          <a:p>
            <a:fld id="{19F82E3C-B1A6-564A-8A58-0750AEBCF823}" type="datetimeFigureOut">
              <a:rPr lang="fr-FR" smtClean="0"/>
              <a:t>12-10-22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4D2868E-EED6-0347-9F99-40146A40EC24}" type="slidenum">
              <a:rPr lang="fr-FR" smtClean="0"/>
              <a:t>‹#›</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grpSp>
        <p:nvGrpSpPr>
          <p:cNvPr id="13" name="Group 12"/>
          <p:cNvGrpSpPr/>
          <p:nvPr/>
        </p:nvGrpSpPr>
        <p:grpSpPr>
          <a:xfrm>
            <a:off x="182880" y="173699"/>
            <a:ext cx="8778240" cy="6510602"/>
            <a:chOff x="182880" y="173699"/>
            <a:chExt cx="8778240" cy="6510602"/>
          </a:xfrm>
        </p:grpSpPr>
        <p:sp>
          <p:nvSpPr>
            <p:cNvPr id="14" name="Rectangle 13"/>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5" name="Group 10"/>
            <p:cNvGrpSpPr/>
            <p:nvPr/>
          </p:nvGrpSpPr>
          <p:grpSpPr>
            <a:xfrm>
              <a:off x="256032" y="237744"/>
              <a:ext cx="8622792" cy="6364224"/>
              <a:chOff x="247157" y="247430"/>
              <a:chExt cx="8622792" cy="6364224"/>
            </a:xfrm>
          </p:grpSpPr>
          <p:sp>
            <p:nvSpPr>
              <p:cNvPr id="16" name="Rectangle 15"/>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7" name="Straight Connector 16"/>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8" name="Rectangle 17"/>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fr-CA" smtClean="0"/>
              <a:t>Cliquez et modifiez le titre</a:t>
            </a:r>
            <a:endParaRPr/>
          </a:p>
        </p:txBody>
      </p:sp>
      <p:sp>
        <p:nvSpPr>
          <p:cNvPr id="3" name="Vertical Text Placeholder 2"/>
          <p:cNvSpPr>
            <a:spLocks noGrp="1"/>
          </p:cNvSpPr>
          <p:nvPr>
            <p:ph type="body" orient="vert" idx="1"/>
          </p:nvPr>
        </p:nvSpPr>
        <p:spPr/>
        <p:txBody>
          <a:bodyPr vert="eaVert"/>
          <a:lstStyle>
            <a:lvl5pPr>
              <a:defRPr/>
            </a:lvl5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4" name="Date Placeholder 3"/>
          <p:cNvSpPr>
            <a:spLocks noGrp="1"/>
          </p:cNvSpPr>
          <p:nvPr>
            <p:ph type="dt" sz="half" idx="10"/>
          </p:nvPr>
        </p:nvSpPr>
        <p:spPr/>
        <p:txBody>
          <a:bodyPr/>
          <a:lstStyle/>
          <a:p>
            <a:fld id="{19F82E3C-B1A6-564A-8A58-0750AEBCF823}" type="datetimeFigureOut">
              <a:rPr lang="fr-FR" smtClean="0"/>
              <a:t>12-10-22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4D2868E-EED6-0347-9F99-40146A40EC24}" type="slidenum">
              <a:rPr lang="fr-FR" smtClean="0"/>
              <a:t>‹#›</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grpSp>
          <p:nvGrpSpPr>
            <p:cNvPr id="14" name="Group 13"/>
            <p:cNvGrpSpPr/>
            <p:nvPr/>
          </p:nvGrpSpPr>
          <p:grpSpPr>
            <a:xfrm>
              <a:off x="182880" y="173699"/>
              <a:ext cx="8778240" cy="6510602"/>
              <a:chOff x="182880" y="173699"/>
              <a:chExt cx="8778240" cy="6510602"/>
            </a:xfrm>
          </p:grpSpPr>
          <p:sp>
            <p:nvSpPr>
              <p:cNvPr id="15" name="Rectangle 14"/>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6"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9" name="Straight Connector 18"/>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fr-CA" smtClean="0"/>
              <a:t>Cliquez et modifiez le titre</a:t>
            </a:r>
            <a:endParaRPr/>
          </a:p>
        </p:txBody>
      </p:sp>
      <p:sp>
        <p:nvSpPr>
          <p:cNvPr id="3" name="Vertical Text Placeholder 2"/>
          <p:cNvSpPr>
            <a:spLocks noGrp="1"/>
          </p:cNvSpPr>
          <p:nvPr>
            <p:ph type="body" orient="vert" idx="1"/>
          </p:nvPr>
        </p:nvSpPr>
        <p:spPr>
          <a:xfrm>
            <a:off x="578222" y="609600"/>
            <a:ext cx="6279777" cy="5516563"/>
          </a:xfrm>
        </p:spPr>
        <p:txBody>
          <a:bodyPr vert="eaVert"/>
          <a:lstStyle>
            <a:lvl5pPr>
              <a:defRPr/>
            </a:lvl5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4" name="Date Placeholder 3"/>
          <p:cNvSpPr>
            <a:spLocks noGrp="1"/>
          </p:cNvSpPr>
          <p:nvPr>
            <p:ph type="dt" sz="half" idx="10"/>
          </p:nvPr>
        </p:nvSpPr>
        <p:spPr/>
        <p:txBody>
          <a:bodyPr/>
          <a:lstStyle/>
          <a:p>
            <a:fld id="{19F82E3C-B1A6-564A-8A58-0750AEBCF823}" type="datetimeFigureOut">
              <a:rPr lang="fr-FR" smtClean="0"/>
              <a:t>12-10-22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4D2868E-EED6-0347-9F99-40146A40EC24}" type="slidenum">
              <a:rPr lang="fr-FR" smtClean="0"/>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fr-CA" smtClean="0"/>
              <a:t>Cliquez et modifiez le titre</a:t>
            </a:r>
            <a:endParaRPr/>
          </a:p>
        </p:txBody>
      </p:sp>
      <p:sp>
        <p:nvSpPr>
          <p:cNvPr id="3" name="Content Placeholder 2"/>
          <p:cNvSpPr>
            <a:spLocks noGrp="1"/>
          </p:cNvSpPr>
          <p:nvPr>
            <p:ph idx="1"/>
          </p:nvPr>
        </p:nvSpPr>
        <p:spPr/>
        <p:txBody>
          <a:bodyPr/>
          <a:lstStyle>
            <a:lvl5pPr>
              <a:defRPr/>
            </a:lvl5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4" name="Date Placeholder 3"/>
          <p:cNvSpPr>
            <a:spLocks noGrp="1"/>
          </p:cNvSpPr>
          <p:nvPr>
            <p:ph type="dt" sz="half" idx="10"/>
          </p:nvPr>
        </p:nvSpPr>
        <p:spPr/>
        <p:txBody>
          <a:bodyPr/>
          <a:lstStyle/>
          <a:p>
            <a:fld id="{19F82E3C-B1A6-564A-8A58-0750AEBCF823}" type="datetimeFigureOut">
              <a:rPr lang="fr-FR" smtClean="0"/>
              <a:t>12-10-22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4D2868E-EED6-0347-9F99-40146A40EC24}"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positive de titre avec image">
    <p:spTree>
      <p:nvGrpSpPr>
        <p:cNvPr id="1" name=""/>
        <p:cNvGrpSpPr/>
        <p:nvPr/>
      </p:nvGrpSpPr>
      <p:grpSpPr>
        <a:xfrm>
          <a:off x="0" y="0"/>
          <a:ext cx="0" cy="0"/>
          <a:chOff x="0" y="0"/>
          <a:chExt cx="0" cy="0"/>
        </a:xfrm>
      </p:grpSpPr>
      <p:grpSp>
        <p:nvGrpSpPr>
          <p:cNvPr id="10" name="Group 9"/>
          <p:cNvGrpSpPr/>
          <p:nvPr/>
        </p:nvGrpSpPr>
        <p:grpSpPr>
          <a:xfrm>
            <a:off x="486873" y="411480"/>
            <a:ext cx="8170254" cy="6035040"/>
            <a:chOff x="486873" y="411480"/>
            <a:chExt cx="8170254" cy="6035040"/>
          </a:xfrm>
        </p:grpSpPr>
        <p:sp>
          <p:nvSpPr>
            <p:cNvPr id="12" name="Rectangle 11"/>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fr-CA" smtClean="0"/>
              <a:t>Cliquez et modifiez le titre</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A" smtClean="0"/>
              <a:t>Cliquez pour modifier le style des sous-titres du masque</a:t>
            </a:r>
            <a:endParaRPr dirty="0"/>
          </a:p>
        </p:txBody>
      </p:sp>
      <p:sp>
        <p:nvSpPr>
          <p:cNvPr id="4" name="Date Placeholder 3"/>
          <p:cNvSpPr>
            <a:spLocks noGrp="1"/>
          </p:cNvSpPr>
          <p:nvPr>
            <p:ph type="dt" sz="half" idx="10"/>
          </p:nvPr>
        </p:nvSpPr>
        <p:spPr>
          <a:xfrm>
            <a:off x="569259" y="6122894"/>
            <a:ext cx="2133600" cy="259317"/>
          </a:xfrm>
        </p:spPr>
        <p:txBody>
          <a:bodyPr/>
          <a:lstStyle/>
          <a:p>
            <a:fld id="{19F82E3C-B1A6-564A-8A58-0750AEBCF823}" type="datetimeFigureOut">
              <a:rPr lang="fr-FR" smtClean="0"/>
              <a:t>12-10-22</a:t>
            </a:fld>
            <a:endParaRPr lang="fr-FR"/>
          </a:p>
        </p:txBody>
      </p:sp>
      <p:sp>
        <p:nvSpPr>
          <p:cNvPr id="5" name="Footer Placeholder 4"/>
          <p:cNvSpPr>
            <a:spLocks noGrp="1"/>
          </p:cNvSpPr>
          <p:nvPr>
            <p:ph type="ftr" sz="quarter" idx="11"/>
          </p:nvPr>
        </p:nvSpPr>
        <p:spPr>
          <a:xfrm>
            <a:off x="5638800" y="6124401"/>
            <a:ext cx="2895600" cy="257810"/>
          </a:xfrm>
        </p:spPr>
        <p:txBody>
          <a:bodyPr/>
          <a:lstStyle/>
          <a:p>
            <a:endParaRPr lang="fr-FR"/>
          </a:p>
        </p:txBody>
      </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fr-CA" smtClean="0"/>
              <a:t>Faire glisser l'image vers l'espace réservé ou cliquer sur l'icône pour l'ajouter</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2" name="Rectangle 11"/>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8" name="Straight Connector 27"/>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chorCtr="0">
            <a:noAutofit/>
          </a:bodyPr>
          <a:lstStyle>
            <a:lvl1pPr algn="ctr">
              <a:defRPr sz="5400" b="0" i="0" cap="none" baseline="0">
                <a:solidFill>
                  <a:schemeClr val="tx1">
                    <a:lumMod val="75000"/>
                    <a:lumOff val="25000"/>
                  </a:schemeClr>
                </a:solidFill>
              </a:defRPr>
            </a:lvl1pPr>
          </a:lstStyle>
          <a:p>
            <a:r>
              <a:rPr lang="fr-CA" smtClean="0"/>
              <a:t>Cliquez et modifiez le titre</a:t>
            </a:r>
            <a:endParaRPr dirty="0"/>
          </a:p>
        </p:txBody>
      </p:sp>
      <p:sp>
        <p:nvSpPr>
          <p:cNvPr id="3" name="Text Placeholder 2"/>
          <p:cNvSpPr>
            <a:spLocks noGrp="1"/>
          </p:cNvSpPr>
          <p:nvPr>
            <p:ph type="body" idx="1"/>
          </p:nvPr>
        </p:nvSpPr>
        <p:spPr>
          <a:xfrm>
            <a:off x="900113" y="3134566"/>
            <a:ext cx="7345362" cy="1500187"/>
          </a:xfrm>
        </p:spPr>
        <p:txBody>
          <a:bodyPr anchor="t" anchorCtr="0"/>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A" smtClean="0"/>
              <a:t>Cliquez pour modifier les styles du texte du masque</a:t>
            </a:r>
          </a:p>
        </p:txBody>
      </p:sp>
      <p:sp>
        <p:nvSpPr>
          <p:cNvPr id="4" name="Date Placeholder 3"/>
          <p:cNvSpPr>
            <a:spLocks noGrp="1"/>
          </p:cNvSpPr>
          <p:nvPr>
            <p:ph type="dt" sz="half" idx="10"/>
          </p:nvPr>
        </p:nvSpPr>
        <p:spPr/>
        <p:txBody>
          <a:bodyPr/>
          <a:lstStyle/>
          <a:p>
            <a:fld id="{19F82E3C-B1A6-564A-8A58-0750AEBCF823}" type="datetimeFigureOut">
              <a:rPr lang="fr-FR" smtClean="0"/>
              <a:t>12-10-22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4D2868E-EED6-0347-9F99-40146A40EC24}" type="slidenum">
              <a:rPr lang="fr-FR" smtClean="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grpSp>
        <p:nvGrpSpPr>
          <p:cNvPr id="20" name="Group 19"/>
          <p:cNvGrpSpPr/>
          <p:nvPr/>
        </p:nvGrpSpPr>
        <p:grpSpPr>
          <a:xfrm>
            <a:off x="182880" y="173699"/>
            <a:ext cx="8778240" cy="6510602"/>
            <a:chOff x="182880" y="173699"/>
            <a:chExt cx="8778240" cy="6510602"/>
          </a:xfrm>
        </p:grpSpPr>
        <p:sp>
          <p:nvSpPr>
            <p:cNvPr id="21" name="Rectangle 2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2"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fr-CA" smtClean="0"/>
              <a:t>Cliquez et modifiez le titre</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a:p>
        </p:txBody>
      </p:sp>
      <p:sp>
        <p:nvSpPr>
          <p:cNvPr id="5" name="Date Placeholder 4"/>
          <p:cNvSpPr>
            <a:spLocks noGrp="1"/>
          </p:cNvSpPr>
          <p:nvPr>
            <p:ph type="dt" sz="half" idx="10"/>
          </p:nvPr>
        </p:nvSpPr>
        <p:spPr/>
        <p:txBody>
          <a:bodyPr/>
          <a:lstStyle/>
          <a:p>
            <a:fld id="{19F82E3C-B1A6-564A-8A58-0750AEBCF823}" type="datetimeFigureOut">
              <a:rPr lang="fr-FR" smtClean="0"/>
              <a:t>12-10-22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4D2868E-EED6-0347-9F99-40146A40EC24}" type="slidenum">
              <a:rPr lang="fr-FR" smtClean="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sp>
            <p:nvSpPr>
              <p:cNvPr id="27" name="Rectangle 2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8" name="Group 10"/>
              <p:cNvGrpSpPr/>
              <p:nvPr/>
            </p:nvGrpSpPr>
            <p:grpSpPr>
              <a:xfrm>
                <a:off x="256032" y="237744"/>
                <a:ext cx="8622792" cy="6364224"/>
                <a:chOff x="247157" y="247430"/>
                <a:chExt cx="8622792" cy="6364224"/>
              </a:xfrm>
            </p:grpSpPr>
            <p:sp>
              <p:nvSpPr>
                <p:cNvPr id="29" name="Rectangle 2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1" name="Straight Connector 3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32" name="Rectangle 31"/>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cxnSp>
          <p:nvCxnSpPr>
            <p:cNvPr id="23" name="Straight Connector 22"/>
            <p:cNvCxnSpPr/>
            <p:nvPr/>
          </p:nvCxnSpPr>
          <p:spPr>
            <a:xfrm rot="16200000" flipH="1">
              <a:off x="2217480" y="4026438"/>
              <a:ext cx="4711326" cy="2286"/>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p:txBody>
          <a:bodyPr/>
          <a:lstStyle>
            <a:lvl1pPr>
              <a:defRPr/>
            </a:lvl1pPr>
          </a:lstStyle>
          <a:p>
            <a:r>
              <a:rPr lang="fr-CA" smtClean="0"/>
              <a:t>Cliquez et modifiez le titre</a:t>
            </a:r>
            <a:endParaRPr/>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smtClean="0"/>
              <a:t>Cliquez pour modifier les styles du texte du masque</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smtClean="0"/>
              <a:t>Cliquez pour modifier les styles du texte du masque</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7" name="Date Placeholder 6"/>
          <p:cNvSpPr>
            <a:spLocks noGrp="1"/>
          </p:cNvSpPr>
          <p:nvPr>
            <p:ph type="dt" sz="half" idx="10"/>
          </p:nvPr>
        </p:nvSpPr>
        <p:spPr/>
        <p:txBody>
          <a:bodyPr/>
          <a:lstStyle/>
          <a:p>
            <a:fld id="{19F82E3C-B1A6-564A-8A58-0750AEBCF823}" type="datetimeFigureOut">
              <a:rPr lang="fr-FR" smtClean="0"/>
              <a:t>12-10-22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4D2868E-EED6-0347-9F99-40146A40EC24}"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grpSp>
        <p:nvGrpSpPr>
          <p:cNvPr id="12" name="Group 11"/>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 name="Group 10"/>
            <p:cNvGrpSpPr/>
            <p:nvPr/>
          </p:nvGrpSpPr>
          <p:grpSpPr>
            <a:xfrm>
              <a:off x="256032" y="237744"/>
              <a:ext cx="8622792" cy="6364224"/>
              <a:chOff x="247157" y="247430"/>
              <a:chExt cx="8622792" cy="6364224"/>
            </a:xfrm>
          </p:grpSpPr>
          <p:sp>
            <p:nvSpPr>
              <p:cNvPr id="15" name="Rectangle 14"/>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fr-CA" smtClean="0"/>
              <a:t>Cliquez et modifiez le titre</a:t>
            </a:r>
            <a:endParaRPr/>
          </a:p>
        </p:txBody>
      </p:sp>
      <p:sp>
        <p:nvSpPr>
          <p:cNvPr id="3" name="Date Placeholder 2"/>
          <p:cNvSpPr>
            <a:spLocks noGrp="1"/>
          </p:cNvSpPr>
          <p:nvPr>
            <p:ph type="dt" sz="half" idx="10"/>
          </p:nvPr>
        </p:nvSpPr>
        <p:spPr/>
        <p:txBody>
          <a:bodyPr/>
          <a:lstStyle/>
          <a:p>
            <a:fld id="{19F82E3C-B1A6-564A-8A58-0750AEBCF823}" type="datetimeFigureOut">
              <a:rPr lang="fr-FR" smtClean="0"/>
              <a:t>12-10-22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4D2868E-EED6-0347-9F99-40146A40EC24}"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sp>
          <p:nvSpPr>
            <p:cNvPr id="11" name="Rectangle 1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2" name="Group 10"/>
            <p:cNvGrpSpPr/>
            <p:nvPr/>
          </p:nvGrpSpPr>
          <p:grpSpPr>
            <a:xfrm>
              <a:off x="256032" y="237744"/>
              <a:ext cx="8622792" cy="6364224"/>
              <a:chOff x="247157" y="247430"/>
              <a:chExt cx="8622792" cy="6364224"/>
            </a:xfrm>
          </p:grpSpPr>
          <p:sp>
            <p:nvSpPr>
              <p:cNvPr id="13" name="Rectangle 1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4" name="Straight Connector 1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fld id="{19F82E3C-B1A6-564A-8A58-0750AEBCF823}" type="datetimeFigureOut">
              <a:rPr lang="fr-FR" smtClean="0"/>
              <a:t>12-10-22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4D2868E-EED6-0347-9F99-40146A40EC24}" type="slidenum">
              <a:rPr lang="fr-FR" smtClean="0"/>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grpSp>
        <p:nvGrpSpPr>
          <p:cNvPr id="11" name="Group 10"/>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7" name="Rectangle 1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fr-CA" smtClean="0"/>
              <a:t>Cliquez et modifiez le titre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fr-CA" smtClean="0"/>
              <a:t>Cliquez pour modifier les styles du texte du masque</a:t>
            </a:r>
          </a:p>
        </p:txBody>
      </p:sp>
      <p:sp>
        <p:nvSpPr>
          <p:cNvPr id="5" name="Date Placeholder 4"/>
          <p:cNvSpPr>
            <a:spLocks noGrp="1"/>
          </p:cNvSpPr>
          <p:nvPr>
            <p:ph type="dt" sz="half" idx="10"/>
          </p:nvPr>
        </p:nvSpPr>
        <p:spPr/>
        <p:txBody>
          <a:bodyPr/>
          <a:lstStyle/>
          <a:p>
            <a:fld id="{19F82E3C-B1A6-564A-8A58-0750AEBCF823}" type="datetimeFigureOut">
              <a:rPr lang="fr-FR" smtClean="0"/>
              <a:t>12-10-22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4D2868E-EED6-0347-9F99-40146A40EC24}" type="slidenum">
              <a:rPr lang="fr-FR" smtClean="0"/>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fr-CA" smtClean="0"/>
              <a:t>Cliquez et modifiez le titre</a:t>
            </a:r>
            <a:endParaRPr dirty="0"/>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fld id="{19F82E3C-B1A6-564A-8A58-0750AEBCF823}" type="datetimeFigureOut">
              <a:rPr lang="fr-FR" smtClean="0"/>
              <a:t>12-10-22</a:t>
            </a:fld>
            <a:endParaRPr lang="fr-FR"/>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endParaRPr lang="fr-FR"/>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mn-lt"/>
                <a:ea typeface="+mn-ea"/>
                <a:cs typeface="+mn-cs"/>
              </a:defRPr>
            </a:lvl1pPr>
          </a:lstStyle>
          <a:p>
            <a:fld id="{B4D2868E-EED6-0347-9F99-40146A40EC24}" type="slidenum">
              <a:rPr lang="fr-FR" smtClean="0"/>
              <a:t>‹#›</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txStyles>
    <p:titleStyle>
      <a:lvl1pPr algn="ctr" defTabSz="914400" rtl="0" eaLnBrk="1" latinLnBrk="0" hangingPunct="1">
        <a:spcBef>
          <a:spcPct val="0"/>
        </a:spcBef>
        <a:buNone/>
        <a:defRPr sz="4800" kern="120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sz="3600" dirty="0" smtClean="0"/>
              <a:t>La mise en œuvre des normes internationales vue par ses destinataires</a:t>
            </a:r>
            <a:endParaRPr lang="fr-FR" sz="3600" dirty="0"/>
          </a:p>
        </p:txBody>
      </p:sp>
      <p:sp>
        <p:nvSpPr>
          <p:cNvPr id="3" name="Sous-titre 2"/>
          <p:cNvSpPr>
            <a:spLocks noGrp="1"/>
          </p:cNvSpPr>
          <p:nvPr>
            <p:ph type="subTitle" idx="1"/>
          </p:nvPr>
        </p:nvSpPr>
        <p:spPr/>
        <p:txBody>
          <a:bodyPr>
            <a:normAutofit lnSpcReduction="10000"/>
          </a:bodyPr>
          <a:lstStyle/>
          <a:p>
            <a:r>
              <a:rPr lang="fr-FR" dirty="0" smtClean="0"/>
              <a:t>Le cas de la Convention sur la diversité des expressions culturelles </a:t>
            </a:r>
          </a:p>
          <a:p>
            <a:endParaRPr lang="fr-FR" dirty="0"/>
          </a:p>
          <a:p>
            <a:r>
              <a:rPr lang="fr-FR" dirty="0" smtClean="0"/>
              <a:t>Antonios Vlassis</a:t>
            </a:r>
          </a:p>
          <a:p>
            <a:r>
              <a:rPr lang="fr-FR" dirty="0" smtClean="0"/>
              <a:t>UQAM/ULB</a:t>
            </a:r>
          </a:p>
          <a:p>
            <a:r>
              <a:rPr lang="fr-FR" dirty="0" smtClean="0"/>
              <a:t>25 octobre 2012</a:t>
            </a:r>
            <a:endParaRPr lang="fr-FR" dirty="0"/>
          </a:p>
        </p:txBody>
      </p:sp>
    </p:spTree>
    <p:extLst>
      <p:ext uri="{BB962C8B-B14F-4D97-AF65-F5344CB8AC3E}">
        <p14:creationId xmlns:p14="http://schemas.microsoft.com/office/powerpoint/2010/main" val="227444604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a:t>C</a:t>
            </a:r>
            <a:r>
              <a:rPr lang="fr-FR" sz="3600" dirty="0" smtClean="0"/>
              <a:t>. La CDEC face à la réalité internationale</a:t>
            </a:r>
            <a:endParaRPr lang="fr-FR" sz="3600" dirty="0"/>
          </a:p>
        </p:txBody>
      </p:sp>
      <p:sp>
        <p:nvSpPr>
          <p:cNvPr id="3" name="Espace réservé du contenu 2"/>
          <p:cNvSpPr>
            <a:spLocks noGrp="1"/>
          </p:cNvSpPr>
          <p:nvPr>
            <p:ph idx="1"/>
          </p:nvPr>
        </p:nvSpPr>
        <p:spPr/>
        <p:txBody>
          <a:bodyPr>
            <a:normAutofit fontScale="92500" lnSpcReduction="20000"/>
          </a:bodyPr>
          <a:lstStyle/>
          <a:p>
            <a:r>
              <a:rPr lang="fr-CA" dirty="0" smtClean="0"/>
              <a:t>Accords </a:t>
            </a:r>
            <a:r>
              <a:rPr lang="fr-CA" dirty="0" smtClean="0"/>
              <a:t>bilatéraux des États-Unis avec: Singapour, Chili, Costa</a:t>
            </a:r>
            <a:r>
              <a:rPr lang="fr-CA" dirty="0"/>
              <a:t>-Rica, El Salvador, Guatemala, Honduras, </a:t>
            </a:r>
            <a:r>
              <a:rPr lang="fr-CA" dirty="0" smtClean="0"/>
              <a:t>Nicaragua, </a:t>
            </a:r>
            <a:r>
              <a:rPr lang="fr-CA" dirty="0"/>
              <a:t>République Dominicaine, </a:t>
            </a:r>
            <a:r>
              <a:rPr lang="fr-CA" dirty="0" smtClean="0"/>
              <a:t>Australie</a:t>
            </a:r>
            <a:r>
              <a:rPr lang="fr-CA" dirty="0"/>
              <a:t>, </a:t>
            </a:r>
            <a:r>
              <a:rPr lang="fr-CA" dirty="0" smtClean="0"/>
              <a:t>Bahreïn</a:t>
            </a:r>
            <a:r>
              <a:rPr lang="fr-CA" dirty="0"/>
              <a:t>, </a:t>
            </a:r>
            <a:r>
              <a:rPr lang="fr-CA" dirty="0" smtClean="0"/>
              <a:t>Oman</a:t>
            </a:r>
            <a:r>
              <a:rPr lang="fr-CA" dirty="0"/>
              <a:t>, </a:t>
            </a:r>
            <a:r>
              <a:rPr lang="fr-CA" dirty="0" smtClean="0"/>
              <a:t>Maroc</a:t>
            </a:r>
            <a:r>
              <a:rPr lang="fr-CA" dirty="0"/>
              <a:t>, </a:t>
            </a:r>
            <a:r>
              <a:rPr lang="fr-CA" dirty="0" smtClean="0"/>
              <a:t>Pérou, Panama, Corée du sud, Colombie.</a:t>
            </a:r>
          </a:p>
          <a:p>
            <a:r>
              <a:rPr lang="fr-CA" dirty="0" smtClean="0"/>
              <a:t>Parties à la CDEC: Pérou, Guatemala, Oman, Chili, Panama, Nicaragua, Australie, Corée du sud, Honduras. </a:t>
            </a:r>
          </a:p>
          <a:p>
            <a:r>
              <a:rPr lang="fr-CA" dirty="0" smtClean="0"/>
              <a:t>Méthode « top-down » ou de la liste négative.  </a:t>
            </a:r>
            <a:endParaRPr lang="fr-CA" dirty="0" smtClean="0"/>
          </a:p>
          <a:p>
            <a:r>
              <a:rPr lang="fr-FR" dirty="0"/>
              <a:t>Secteurs traités dans les ALE: le renforcement de la protection des droits de propriété intellectuelle; la remise en cause des réglementations nationales dans le domaine audiovisuel</a:t>
            </a:r>
            <a:r>
              <a:rPr lang="fr-FR" dirty="0" smtClean="0"/>
              <a:t>.</a:t>
            </a:r>
            <a:endParaRPr lang="fr-FR" dirty="0"/>
          </a:p>
        </p:txBody>
      </p:sp>
    </p:spTree>
    <p:extLst>
      <p:ext uri="{BB962C8B-B14F-4D97-AF65-F5344CB8AC3E}">
        <p14:creationId xmlns:p14="http://schemas.microsoft.com/office/powerpoint/2010/main" val="280692923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a:t>C</a:t>
            </a:r>
            <a:r>
              <a:rPr lang="fr-FR" sz="3600" dirty="0" smtClean="0"/>
              <a:t>. </a:t>
            </a:r>
            <a:r>
              <a:rPr lang="fr-FR" sz="3600" dirty="0"/>
              <a:t>La CDEC face à la réalité internationale</a:t>
            </a:r>
          </a:p>
        </p:txBody>
      </p:sp>
      <p:sp>
        <p:nvSpPr>
          <p:cNvPr id="3" name="Espace réservé du contenu 2"/>
          <p:cNvSpPr>
            <a:spLocks noGrp="1"/>
          </p:cNvSpPr>
          <p:nvPr>
            <p:ph idx="1"/>
          </p:nvPr>
        </p:nvSpPr>
        <p:spPr/>
        <p:txBody>
          <a:bodyPr>
            <a:normAutofit fontScale="62500" lnSpcReduction="20000"/>
          </a:bodyPr>
          <a:lstStyle/>
          <a:p>
            <a:r>
              <a:rPr lang="fr-CA" dirty="0"/>
              <a:t>L’Australie, la Colombie et Singapour ont réussi à exclure le secteur culturel de l’agenda des négociations. </a:t>
            </a:r>
            <a:endParaRPr lang="fr-FR" dirty="0" smtClean="0"/>
          </a:p>
          <a:p>
            <a:r>
              <a:rPr lang="fr-CA" dirty="0" smtClean="0"/>
              <a:t>Panama</a:t>
            </a:r>
            <a:r>
              <a:rPr lang="fr-CA" dirty="0" smtClean="0"/>
              <a:t>, </a:t>
            </a:r>
            <a:r>
              <a:rPr lang="fr-CA" dirty="0" err="1" smtClean="0"/>
              <a:t>Bahrein</a:t>
            </a:r>
            <a:r>
              <a:rPr lang="fr-CA" dirty="0" smtClean="0"/>
              <a:t>, </a:t>
            </a:r>
            <a:r>
              <a:rPr lang="fr-CA" dirty="0"/>
              <a:t>Guatemala, Honduras, </a:t>
            </a:r>
            <a:r>
              <a:rPr lang="fr-CA" dirty="0" smtClean="0"/>
              <a:t>Nicaragua et </a:t>
            </a:r>
            <a:r>
              <a:rPr lang="fr-CA" dirty="0"/>
              <a:t>El </a:t>
            </a:r>
            <a:r>
              <a:rPr lang="fr-CA" dirty="0" smtClean="0"/>
              <a:t>Salvador </a:t>
            </a:r>
            <a:r>
              <a:rPr lang="fr-CA" dirty="0"/>
              <a:t>n’ont </a:t>
            </a:r>
            <a:r>
              <a:rPr lang="fr-CA" dirty="0" smtClean="0"/>
              <a:t>pas </a:t>
            </a:r>
            <a:r>
              <a:rPr lang="fr-CA" dirty="0"/>
              <a:t>émis de réserves concernant le domaine des </a:t>
            </a:r>
            <a:r>
              <a:rPr lang="fr-CA" dirty="0" smtClean="0"/>
              <a:t>services. </a:t>
            </a:r>
          </a:p>
          <a:p>
            <a:r>
              <a:rPr lang="fr-CA" dirty="0" smtClean="0"/>
              <a:t>Cas du </a:t>
            </a:r>
            <a:r>
              <a:rPr lang="fr-CA" dirty="0" smtClean="0"/>
              <a:t>Maroc, du </a:t>
            </a:r>
            <a:r>
              <a:rPr lang="fr-CA" dirty="0" smtClean="0"/>
              <a:t>Chili, du </a:t>
            </a:r>
            <a:r>
              <a:rPr lang="fr-CA" dirty="0" smtClean="0"/>
              <a:t>Pérou, </a:t>
            </a:r>
            <a:r>
              <a:rPr lang="fr-CA" dirty="0" smtClean="0"/>
              <a:t>du Costa-Rica. </a:t>
            </a:r>
          </a:p>
          <a:p>
            <a:r>
              <a:rPr lang="fr-FR" dirty="0"/>
              <a:t>ALE avec la Corée du sud:</a:t>
            </a:r>
            <a:r>
              <a:rPr lang="fr-CA" dirty="0"/>
              <a:t> Réduction des quotas télévisuels sur les films et les animations et gel à leur niveau le moins restrictif des quotas dans le domaine de la production et distribution cinématographique. </a:t>
            </a:r>
          </a:p>
          <a:p>
            <a:r>
              <a:rPr lang="fr-CA" dirty="0"/>
              <a:t>Avant 1988, la Corée du Sud est un marché cinématographique quasiment fermé. En 1988, à la suite d’une plainte pour obstacle au commerce déposée par la </a:t>
            </a:r>
            <a:r>
              <a:rPr lang="fr-CA" i="1" dirty="0"/>
              <a:t>Motion Picture Association of </a:t>
            </a:r>
            <a:r>
              <a:rPr lang="fr-CA" i="1" dirty="0" err="1"/>
              <a:t>America</a:t>
            </a:r>
            <a:r>
              <a:rPr lang="fr-CA" dirty="0"/>
              <a:t>, la Corée du Sud s’ouvre aux majors. En 1993, leur présence devient dominante. Le gouvernement coréen met en place un système de subventions et quotas-écran. Ce système a donné un essor considérable à la production cinématographique coréenne (64% de sa part du marché en 2006 contre 47% en 2010). </a:t>
            </a:r>
          </a:p>
          <a:p>
            <a:endParaRPr lang="fr-FR" dirty="0"/>
          </a:p>
        </p:txBody>
      </p:sp>
    </p:spTree>
    <p:extLst>
      <p:ext uri="{BB962C8B-B14F-4D97-AF65-F5344CB8AC3E}">
        <p14:creationId xmlns:p14="http://schemas.microsoft.com/office/powerpoint/2010/main" val="153738886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C</a:t>
            </a:r>
            <a:r>
              <a:rPr lang="fr-FR" sz="3200" dirty="0" smtClean="0"/>
              <a:t>. </a:t>
            </a:r>
            <a:r>
              <a:rPr lang="fr-FR" sz="3200" dirty="0"/>
              <a:t>La CDEC face à la réalité internationale</a:t>
            </a:r>
          </a:p>
        </p:txBody>
      </p:sp>
      <p:sp>
        <p:nvSpPr>
          <p:cNvPr id="3" name="Espace réservé du contenu 2"/>
          <p:cNvSpPr>
            <a:spLocks noGrp="1"/>
          </p:cNvSpPr>
          <p:nvPr>
            <p:ph idx="1"/>
          </p:nvPr>
        </p:nvSpPr>
        <p:spPr/>
        <p:txBody>
          <a:bodyPr>
            <a:normAutofit fontScale="70000" lnSpcReduction="20000"/>
          </a:bodyPr>
          <a:lstStyle/>
          <a:p>
            <a:r>
              <a:rPr lang="fr-CA" dirty="0" smtClean="0"/>
              <a:t>Depuis </a:t>
            </a:r>
            <a:r>
              <a:rPr lang="fr-CA" dirty="0"/>
              <a:t>son adhésion à l’OMC, la Chine s’est engagée à augmenter le quota annuel des films étrangers; ce dernier est passé de 10 à 20. </a:t>
            </a:r>
          </a:p>
          <a:p>
            <a:r>
              <a:rPr lang="fr-CA" dirty="0"/>
              <a:t>À la suite d’une plainte des États-Unis, l’OMC a </a:t>
            </a:r>
            <a:r>
              <a:rPr lang="fr-CA" dirty="0" smtClean="0"/>
              <a:t>condamné en 2009 </a:t>
            </a:r>
            <a:r>
              <a:rPr lang="fr-CA" dirty="0"/>
              <a:t>la Chine pour ses pratiques commerciales dans le domaine des industries culturelles, en l’efforçant d’assouplir son système de quotas. </a:t>
            </a:r>
            <a:endParaRPr lang="fr-CA" dirty="0" smtClean="0"/>
          </a:p>
          <a:p>
            <a:r>
              <a:rPr lang="fr-CA" dirty="0" smtClean="0"/>
              <a:t>En 2012</a:t>
            </a:r>
            <a:r>
              <a:rPr lang="fr-CA" dirty="0"/>
              <a:t>, le vice-président américain, Joe </a:t>
            </a:r>
            <a:r>
              <a:rPr lang="fr-CA" dirty="0" err="1"/>
              <a:t>Biden</a:t>
            </a:r>
            <a:r>
              <a:rPr lang="fr-CA" dirty="0"/>
              <a:t>, a annoncé que la Chine visait à autoriser quatorze films hollywoodiens supplémentaires dans son marché cinématographique (de préférence pour les formats 3D et Imax) et à augmenter la part des recettes reversée aux distributeurs étrangers, de 13 % à 25 %. </a:t>
            </a:r>
            <a:endParaRPr lang="fr-CA" dirty="0" smtClean="0"/>
          </a:p>
          <a:p>
            <a:r>
              <a:rPr lang="fr-CA" dirty="0"/>
              <a:t>M</a:t>
            </a:r>
            <a:r>
              <a:rPr lang="fr-CA" dirty="0" smtClean="0"/>
              <a:t>arché </a:t>
            </a:r>
            <a:r>
              <a:rPr lang="fr-CA" dirty="0"/>
              <a:t>cinématographique </a:t>
            </a:r>
            <a:r>
              <a:rPr lang="fr-CA" dirty="0" smtClean="0"/>
              <a:t>chinois : </a:t>
            </a:r>
            <a:r>
              <a:rPr lang="fr-CA" dirty="0"/>
              <a:t>croissance considérable de 35 % en 2011 </a:t>
            </a:r>
            <a:r>
              <a:rPr lang="fr-CA" dirty="0" smtClean="0"/>
              <a:t>et </a:t>
            </a:r>
            <a:r>
              <a:rPr lang="fr-CA" dirty="0"/>
              <a:t>troisième plus grand marché cinématographique dans le monde entier avec des recettes globales qui se montent à 2 milliards $. </a:t>
            </a:r>
          </a:p>
          <a:p>
            <a:endParaRPr lang="fr-FR" dirty="0"/>
          </a:p>
        </p:txBody>
      </p:sp>
    </p:spTree>
    <p:extLst>
      <p:ext uri="{BB962C8B-B14F-4D97-AF65-F5344CB8AC3E}">
        <p14:creationId xmlns:p14="http://schemas.microsoft.com/office/powerpoint/2010/main" val="219145219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a:t>C</a:t>
            </a:r>
            <a:r>
              <a:rPr lang="fr-FR" sz="3600" dirty="0" smtClean="0"/>
              <a:t>. </a:t>
            </a:r>
            <a:r>
              <a:rPr lang="fr-FR" sz="3600" dirty="0"/>
              <a:t>La CDEC face à la réalité internationale</a:t>
            </a:r>
          </a:p>
        </p:txBody>
      </p:sp>
      <p:sp>
        <p:nvSpPr>
          <p:cNvPr id="3" name="Espace réservé du contenu 2"/>
          <p:cNvSpPr>
            <a:spLocks noGrp="1"/>
          </p:cNvSpPr>
          <p:nvPr>
            <p:ph idx="1"/>
          </p:nvPr>
        </p:nvSpPr>
        <p:spPr/>
        <p:txBody>
          <a:bodyPr>
            <a:normAutofit fontScale="62500" lnSpcReduction="20000"/>
          </a:bodyPr>
          <a:lstStyle/>
          <a:p>
            <a:r>
              <a:rPr lang="fr-CA" dirty="0"/>
              <a:t>Le texte de la </a:t>
            </a:r>
            <a:r>
              <a:rPr lang="fr-CA" dirty="0" smtClean="0"/>
              <a:t>CDEC </a:t>
            </a:r>
            <a:r>
              <a:rPr lang="fr-CA" dirty="0"/>
              <a:t>donne aux États la flexibilité pour choisir les mesures qu’ils considèrent les plus adaptées à leurs ressources financières et institutionnelles, les plus légitimes face à leurs engagements internationaux et les plus appropriées vis-à-vis de leurs contextes </a:t>
            </a:r>
            <a:r>
              <a:rPr lang="fr-CA" dirty="0" smtClean="0"/>
              <a:t>nationaux. </a:t>
            </a:r>
          </a:p>
          <a:p>
            <a:r>
              <a:rPr lang="fr-CA" dirty="0"/>
              <a:t>L</a:t>
            </a:r>
            <a:r>
              <a:rPr lang="fr-CA" dirty="0" smtClean="0"/>
              <a:t>a </a:t>
            </a:r>
            <a:r>
              <a:rPr lang="fr-CA" dirty="0"/>
              <a:t>CDEC précise que les mesures doivent s’appliquer « de manière appropriée » garantissant le besoin d’ouverture et de pluralité du marché </a:t>
            </a:r>
            <a:r>
              <a:rPr lang="fr-CA" dirty="0" smtClean="0"/>
              <a:t>culturel. </a:t>
            </a:r>
          </a:p>
          <a:p>
            <a:r>
              <a:rPr lang="fr-CA" dirty="0"/>
              <a:t>La question des politiques appropriées pour la diversité culturelle devient alors compliquée dans les cas de systèmes quasi-imperméables sur le plan des produits culturels comme celui de la Chine.  </a:t>
            </a:r>
          </a:p>
          <a:p>
            <a:r>
              <a:rPr lang="fr-FR" dirty="0"/>
              <a:t>Quotas positifs et quotas négatifs.</a:t>
            </a:r>
          </a:p>
          <a:p>
            <a:r>
              <a:rPr lang="fr-FR" dirty="0"/>
              <a:t>L</a:t>
            </a:r>
            <a:r>
              <a:rPr lang="fr-CA" dirty="0"/>
              <a:t>a condamnation de la Chine par l’OMC et l’ouverture de plus en plus dynamique de son marché cinématographique au nom du principe de libre-échange illustrent en grande partie une défaite paradoxale de la CDEC. </a:t>
            </a:r>
          </a:p>
        </p:txBody>
      </p:sp>
    </p:spTree>
    <p:extLst>
      <p:ext uri="{BB962C8B-B14F-4D97-AF65-F5344CB8AC3E}">
        <p14:creationId xmlns:p14="http://schemas.microsoft.com/office/powerpoint/2010/main" val="28352901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t>C. La CDEC face à la réalité internationale</a:t>
            </a:r>
            <a:endParaRPr lang="fr-FR" sz="3600" dirty="0"/>
          </a:p>
        </p:txBody>
      </p:sp>
      <p:sp>
        <p:nvSpPr>
          <p:cNvPr id="3" name="Espace réservé du contenu 2"/>
          <p:cNvSpPr>
            <a:spLocks noGrp="1"/>
          </p:cNvSpPr>
          <p:nvPr>
            <p:ph idx="1"/>
          </p:nvPr>
        </p:nvSpPr>
        <p:spPr/>
        <p:txBody>
          <a:bodyPr>
            <a:normAutofit fontScale="55000" lnSpcReduction="20000"/>
          </a:bodyPr>
          <a:lstStyle/>
          <a:p>
            <a:r>
              <a:rPr lang="fr-CA" dirty="0"/>
              <a:t>Le </a:t>
            </a:r>
            <a:r>
              <a:rPr lang="fr-CA" dirty="0" smtClean="0"/>
              <a:t>Fonds </a:t>
            </a:r>
            <a:r>
              <a:rPr lang="fr-CA" dirty="0"/>
              <a:t>constitue </a:t>
            </a:r>
            <a:r>
              <a:rPr lang="fr-CA" dirty="0" smtClean="0"/>
              <a:t>le </a:t>
            </a:r>
            <a:r>
              <a:rPr lang="fr-CA" dirty="0"/>
              <a:t>principal instrument en vue de favoriser l’essor des industries culturelles des pays en développement et la coopération dans ce domaine. </a:t>
            </a:r>
            <a:endParaRPr lang="fr-CA" dirty="0" smtClean="0"/>
          </a:p>
          <a:p>
            <a:r>
              <a:rPr lang="fr-FR" dirty="0" smtClean="0"/>
              <a:t>Son</a:t>
            </a:r>
            <a:r>
              <a:rPr lang="fr-CA" dirty="0" smtClean="0"/>
              <a:t> </a:t>
            </a:r>
            <a:r>
              <a:rPr lang="fr-CA" dirty="0" smtClean="0"/>
              <a:t>fonctionnement </a:t>
            </a:r>
            <a:r>
              <a:rPr lang="fr-CA" dirty="0"/>
              <a:t>se fonde sur la bonne foi et la loyauté des </a:t>
            </a:r>
            <a:r>
              <a:rPr lang="fr-CA" dirty="0" smtClean="0"/>
              <a:t>États </a:t>
            </a:r>
            <a:r>
              <a:rPr lang="fr-CA" dirty="0"/>
              <a:t>plutôt que sur un engagement </a:t>
            </a:r>
            <a:r>
              <a:rPr lang="fr-CA" dirty="0" smtClean="0"/>
              <a:t>strict</a:t>
            </a:r>
            <a:r>
              <a:rPr lang="fr-FR" dirty="0" smtClean="0"/>
              <a:t>. </a:t>
            </a:r>
            <a:r>
              <a:rPr lang="fr-CA" dirty="0" smtClean="0"/>
              <a:t> </a:t>
            </a:r>
            <a:endParaRPr lang="fr-CA" dirty="0" smtClean="0"/>
          </a:p>
          <a:p>
            <a:r>
              <a:rPr lang="fr-CA" dirty="0"/>
              <a:t>Ressources du Fonds: </a:t>
            </a:r>
            <a:r>
              <a:rPr lang="fr-CA" dirty="0" smtClean="0"/>
              <a:t>près </a:t>
            </a:r>
            <a:r>
              <a:rPr lang="fr-CA" dirty="0"/>
              <a:t>de </a:t>
            </a:r>
            <a:r>
              <a:rPr lang="fr-CA" dirty="0" smtClean="0"/>
              <a:t>5,5 </a:t>
            </a:r>
            <a:r>
              <a:rPr lang="fr-CA" dirty="0"/>
              <a:t>millions US$.</a:t>
            </a:r>
          </a:p>
          <a:p>
            <a:r>
              <a:rPr lang="fr-CA" dirty="0"/>
              <a:t>Les contributions réunies du Canada-Québec, de la Finlande, du Norvège, de la France et de l’Espagne atteignent à elles seules à peu </a:t>
            </a:r>
            <a:r>
              <a:rPr lang="fr-CA" dirty="0" smtClean="0"/>
              <a:t>près </a:t>
            </a:r>
            <a:r>
              <a:rPr lang="fr-CA" dirty="0"/>
              <a:t>de </a:t>
            </a:r>
            <a:r>
              <a:rPr lang="fr-CA" dirty="0" smtClean="0"/>
              <a:t>4,2 </a:t>
            </a:r>
            <a:r>
              <a:rPr lang="fr-CA" dirty="0"/>
              <a:t>millions US$. </a:t>
            </a:r>
          </a:p>
          <a:p>
            <a:r>
              <a:rPr lang="fr-CA" dirty="0"/>
              <a:t>Le Royaume-Uni, l’Allemagne, les Pays-Bas et l’Italie, pays développés sur le plan d’industries culturelles n’ont pas encore contribué aux ressources du Fonds. </a:t>
            </a:r>
            <a:endParaRPr lang="fr-CA" dirty="0" smtClean="0"/>
          </a:p>
          <a:p>
            <a:r>
              <a:rPr lang="fr-CA" dirty="0" smtClean="0"/>
              <a:t>48 projets dans 36 pays ; certaines régions géographiques ne sont pas représentées dans les demandes, surtout les pays de la région arabe.</a:t>
            </a:r>
          </a:p>
          <a:p>
            <a:r>
              <a:rPr lang="fr-CA" dirty="0" smtClean="0"/>
              <a:t>Dans le cadre de l’application de la CDEC, la Commission européenne finance depuis 2008 un programme d’appui aux industries culturelles des pays ACP : budget total : 26 millions d’euros. </a:t>
            </a:r>
            <a:endParaRPr lang="fr-CA" dirty="0" smtClean="0"/>
          </a:p>
        </p:txBody>
      </p:sp>
    </p:spTree>
    <p:extLst>
      <p:ext uri="{BB962C8B-B14F-4D97-AF65-F5344CB8AC3E}">
        <p14:creationId xmlns:p14="http://schemas.microsoft.com/office/powerpoint/2010/main" val="300902645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dirty="0" smtClean="0"/>
              <a:t>C</a:t>
            </a:r>
            <a:r>
              <a:rPr lang="fr-FR" dirty="0" smtClean="0"/>
              <a:t>. </a:t>
            </a:r>
            <a:r>
              <a:rPr lang="fr-FR" sz="3600" dirty="0" smtClean="0"/>
              <a:t>La CDEC face à la réalité internationale</a:t>
            </a:r>
            <a:endParaRPr lang="fr-FR" sz="3600" dirty="0"/>
          </a:p>
        </p:txBody>
      </p:sp>
      <p:sp>
        <p:nvSpPr>
          <p:cNvPr id="3" name="Espace réservé du contenu 2"/>
          <p:cNvSpPr>
            <a:spLocks noGrp="1"/>
          </p:cNvSpPr>
          <p:nvPr>
            <p:ph idx="1"/>
          </p:nvPr>
        </p:nvSpPr>
        <p:spPr/>
        <p:txBody>
          <a:bodyPr>
            <a:normAutofit fontScale="62500" lnSpcReduction="20000"/>
          </a:bodyPr>
          <a:lstStyle/>
          <a:p>
            <a:r>
              <a:rPr lang="fr-FR" dirty="0" smtClean="0"/>
              <a:t>ALE de l’UE avec CARIFORUM (2008) et Corée du Sud (2009): Inclusion en annexe d’un protocole de coopération culturelle</a:t>
            </a:r>
          </a:p>
          <a:p>
            <a:r>
              <a:rPr lang="fr-FR" dirty="0" smtClean="0"/>
              <a:t>Protocole: Renforcer les ratifications de la CDEC;</a:t>
            </a:r>
            <a:r>
              <a:rPr lang="fr-CA" dirty="0" smtClean="0"/>
              <a:t> reconnaître </a:t>
            </a:r>
            <a:r>
              <a:rPr lang="fr-CA" dirty="0"/>
              <a:t>la nature multiple des </a:t>
            </a:r>
            <a:r>
              <a:rPr lang="fr-CA" dirty="0" smtClean="0"/>
              <a:t>biens </a:t>
            </a:r>
            <a:r>
              <a:rPr lang="fr-CA" dirty="0"/>
              <a:t>et services culturels </a:t>
            </a:r>
            <a:r>
              <a:rPr lang="fr-CA" dirty="0" smtClean="0"/>
              <a:t>et leur exclusion </a:t>
            </a:r>
            <a:r>
              <a:rPr lang="fr-CA" dirty="0"/>
              <a:t>du corps principal de </a:t>
            </a:r>
            <a:r>
              <a:rPr lang="fr-CA" dirty="0" smtClean="0"/>
              <a:t>l’ALE; favoriser </a:t>
            </a:r>
            <a:r>
              <a:rPr lang="fr-CA" dirty="0"/>
              <a:t>la circulation des </a:t>
            </a:r>
            <a:r>
              <a:rPr lang="fr-CA" dirty="0" smtClean="0"/>
              <a:t>artistes</a:t>
            </a:r>
            <a:r>
              <a:rPr lang="fr-CA" dirty="0"/>
              <a:t>;</a:t>
            </a:r>
            <a:r>
              <a:rPr lang="fr-CA" dirty="0" smtClean="0"/>
              <a:t> </a:t>
            </a:r>
            <a:r>
              <a:rPr lang="fr-CA" dirty="0"/>
              <a:t>encourager les coproductions </a:t>
            </a:r>
            <a:r>
              <a:rPr lang="fr-CA" dirty="0" smtClean="0"/>
              <a:t>audiovisuelles.  </a:t>
            </a:r>
            <a:endParaRPr lang="fr-CA" dirty="0" smtClean="0"/>
          </a:p>
          <a:p>
            <a:r>
              <a:rPr lang="fr-FR" dirty="0"/>
              <a:t>Professionnels de la culture et gouvernement français: </a:t>
            </a:r>
            <a:r>
              <a:rPr lang="fr-CA" dirty="0"/>
              <a:t>le protocole n’est ni conforme à l’esprit de la CDEC ni aux engagements de la Commission en faveur de la diversité culturelle. </a:t>
            </a:r>
          </a:p>
          <a:p>
            <a:r>
              <a:rPr lang="fr-CA" dirty="0"/>
              <a:t>Les industries culturelles traitées comme des otages des concessions à accorder ou des avantages à obtenir dans d’autres domaines économiques. </a:t>
            </a:r>
          </a:p>
          <a:p>
            <a:r>
              <a:rPr lang="fr-CA" dirty="0"/>
              <a:t>De l’exception culturelle au protocole: un rapport de méfiance entre Commission européenne et professionnels européens de la culture.</a:t>
            </a:r>
          </a:p>
          <a:p>
            <a:r>
              <a:rPr lang="fr-CA" dirty="0"/>
              <a:t>ALE entre UE et Canada: </a:t>
            </a:r>
            <a:r>
              <a:rPr lang="fr-CA" dirty="0" smtClean="0"/>
              <a:t>Position des négociateurs? </a:t>
            </a:r>
            <a:endParaRPr lang="fr-FR" dirty="0"/>
          </a:p>
        </p:txBody>
      </p:sp>
    </p:spTree>
    <p:extLst>
      <p:ext uri="{BB962C8B-B14F-4D97-AF65-F5344CB8AC3E}">
        <p14:creationId xmlns:p14="http://schemas.microsoft.com/office/powerpoint/2010/main" val="247452779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t>C. </a:t>
            </a:r>
            <a:r>
              <a:rPr lang="fr-FR" sz="3600" dirty="0" smtClean="0"/>
              <a:t>La CDEC face à la réalité internationale</a:t>
            </a:r>
            <a:endParaRPr lang="fr-FR" sz="3600" dirty="0"/>
          </a:p>
        </p:txBody>
      </p:sp>
      <p:sp>
        <p:nvSpPr>
          <p:cNvPr id="3" name="Espace réservé du contenu 2"/>
          <p:cNvSpPr>
            <a:spLocks noGrp="1"/>
          </p:cNvSpPr>
          <p:nvPr>
            <p:ph idx="1"/>
          </p:nvPr>
        </p:nvSpPr>
        <p:spPr/>
        <p:txBody>
          <a:bodyPr>
            <a:normAutofit fontScale="62500" lnSpcReduction="20000"/>
          </a:bodyPr>
          <a:lstStyle/>
          <a:p>
            <a:r>
              <a:rPr lang="fr-FR" dirty="0" smtClean="0"/>
              <a:t>Réticences de l’UNESCO face au projet de la CDEC </a:t>
            </a:r>
          </a:p>
          <a:p>
            <a:r>
              <a:rPr lang="fr-FR" dirty="0" smtClean="0"/>
              <a:t>Projet de la CDEC vu comme source de bouleversement de deux dossiers prioritaires de l’organisation: Convention sur le patrimoine immatériel et retour des Etats-Unis</a:t>
            </a:r>
          </a:p>
          <a:p>
            <a:r>
              <a:rPr lang="fr-CA" dirty="0" smtClean="0"/>
              <a:t>Mise en œuvre de la CDEC: l’organisation </a:t>
            </a:r>
            <a:r>
              <a:rPr lang="fr-CA" dirty="0"/>
              <a:t>tente de mettre au point une politique d’intégration de la CDEC qui consiste à empêcher la dispersion intérieure et à grouper toutes ses activités proposées autour du concept de diversité culturelle. </a:t>
            </a:r>
            <a:endParaRPr lang="fr-CA" dirty="0" smtClean="0"/>
          </a:p>
          <a:p>
            <a:r>
              <a:rPr lang="fr-FR" dirty="0"/>
              <a:t>Rapport </a:t>
            </a:r>
            <a:r>
              <a:rPr lang="fr-CA" dirty="0"/>
              <a:t>« </a:t>
            </a:r>
            <a:r>
              <a:rPr lang="fr-CA" i="1" dirty="0"/>
              <a:t>l’UNESCO et la question de la diversité culturelle, 1946-2007</a:t>
            </a:r>
            <a:r>
              <a:rPr lang="fr-CA" dirty="0"/>
              <a:t> » (2007); Rapport mondial sur la diversité culturelle 2010; Stratégie de la Division « Politiques culturelles et dialogue interculturel » 2008-2013. </a:t>
            </a:r>
            <a:endParaRPr lang="fr-CA" dirty="0" smtClean="0"/>
          </a:p>
          <a:p>
            <a:r>
              <a:rPr lang="fr-CA" dirty="0"/>
              <a:t>Le secrétariat s’est méfié de l’inclusion de l’enjeu « commerce-culture » car il ne disposait pas d’expertise et de capacité financière et humaine pour gérer un tel enjeu et devenir un interlocuteur égal à l’OMC. </a:t>
            </a:r>
            <a:endParaRPr lang="fr-CA" dirty="0"/>
          </a:p>
          <a:p>
            <a:r>
              <a:rPr lang="fr-CA" dirty="0"/>
              <a:t>L’organisation cherche à empêcher sa confrontation à des enjeux qui surmontent sa capacité de gestion et mettent en péril son fonctionnement </a:t>
            </a:r>
            <a:r>
              <a:rPr lang="fr-CA" dirty="0" smtClean="0"/>
              <a:t>efficace. </a:t>
            </a:r>
            <a:endParaRPr lang="fr-CA" dirty="0"/>
          </a:p>
        </p:txBody>
      </p:sp>
    </p:spTree>
    <p:extLst>
      <p:ext uri="{BB962C8B-B14F-4D97-AF65-F5344CB8AC3E}">
        <p14:creationId xmlns:p14="http://schemas.microsoft.com/office/powerpoint/2010/main" val="372884822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a:t>
            </a:r>
            <a:endParaRPr lang="fr-FR" dirty="0"/>
          </a:p>
        </p:txBody>
      </p:sp>
      <p:sp>
        <p:nvSpPr>
          <p:cNvPr id="3" name="Espace réservé du contenu 2"/>
          <p:cNvSpPr>
            <a:spLocks noGrp="1"/>
          </p:cNvSpPr>
          <p:nvPr>
            <p:ph sz="half" idx="1"/>
          </p:nvPr>
        </p:nvSpPr>
        <p:spPr/>
        <p:txBody>
          <a:bodyPr>
            <a:normAutofit fontScale="70000" lnSpcReduction="20000"/>
          </a:bodyPr>
          <a:lstStyle/>
          <a:p>
            <a:r>
              <a:rPr lang="fr-FR" dirty="0" smtClean="0"/>
              <a:t>CDEC construite sur un « consensus délibérément ambigu » (Balme)</a:t>
            </a:r>
          </a:p>
          <a:p>
            <a:r>
              <a:rPr lang="fr-FR" dirty="0" smtClean="0"/>
              <a:t>CDEC : instrument juridique dur doté d’un contenu souple. </a:t>
            </a:r>
          </a:p>
          <a:p>
            <a:r>
              <a:rPr lang="fr-FR" dirty="0" smtClean="0"/>
              <a:t>Emergence d’un « espace polycentrique » : UNESCO et OMC, la difficulté dans cet espace est de « raisonner juridiquement, c’est-à-dire de façon logique » (Delmas-Marty). </a:t>
            </a:r>
          </a:p>
          <a:p>
            <a:r>
              <a:rPr lang="fr-CA" dirty="0"/>
              <a:t>L</a:t>
            </a:r>
            <a:r>
              <a:rPr lang="fr-CA" dirty="0" smtClean="0"/>
              <a:t>es </a:t>
            </a:r>
            <a:r>
              <a:rPr lang="fr-CA" dirty="0"/>
              <a:t>règles que la CDEC contient établissent des obligations exhortatives, et par conséquent, elles ne réduisent pas particulièrement l’écart entre les prescriptions déontologiques et la pratique des acteurs internationaux – entre ce que les acteurs sont censés faire et ce qu’ils feront en réalité. </a:t>
            </a:r>
            <a:endParaRPr lang="fr-FR" dirty="0"/>
          </a:p>
        </p:txBody>
      </p:sp>
      <p:sp>
        <p:nvSpPr>
          <p:cNvPr id="4" name="Espace réservé du contenu 3"/>
          <p:cNvSpPr>
            <a:spLocks noGrp="1"/>
          </p:cNvSpPr>
          <p:nvPr>
            <p:ph sz="half" idx="2"/>
          </p:nvPr>
        </p:nvSpPr>
        <p:spPr/>
        <p:txBody>
          <a:bodyPr>
            <a:normAutofit fontScale="70000" lnSpcReduction="20000"/>
          </a:bodyPr>
          <a:lstStyle/>
          <a:p>
            <a:r>
              <a:rPr lang="fr-FR" dirty="0"/>
              <a:t>La CDEC dispose d’une fonction profondément sociopolitique car elle a réussi à modifier les paramètres du débat sur la circulation des produits et services culturels à l’échelle internationale. Elle a intégré deux univers parallèles dans une seule voie et depuis, tous les acteurs impliqués cherchent à se positionner vis-à-vis de la CDEC et sa mise en œuvre. </a:t>
            </a:r>
            <a:endParaRPr lang="fr-CA" dirty="0" smtClean="0"/>
          </a:p>
          <a:p>
            <a:r>
              <a:rPr lang="fr-CA" dirty="0" smtClean="0"/>
              <a:t>La </a:t>
            </a:r>
            <a:r>
              <a:rPr lang="fr-CA" dirty="0"/>
              <a:t>mise en œuvre ne correspond pas tant à un point culminant qui atteste l’acceptation d’un cadre normatif qu’une nouvelle base pour des accommodements futurs, accompagnée de luttes politiques aux intérêts divergents. </a:t>
            </a:r>
          </a:p>
        </p:txBody>
      </p:sp>
    </p:spTree>
    <p:extLst>
      <p:ext uri="{BB962C8B-B14F-4D97-AF65-F5344CB8AC3E}">
        <p14:creationId xmlns:p14="http://schemas.microsoft.com/office/powerpoint/2010/main" val="413982201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Eléments introductifs</a:t>
            </a:r>
            <a:endParaRPr lang="fr-FR" dirty="0"/>
          </a:p>
        </p:txBody>
      </p:sp>
      <p:sp>
        <p:nvSpPr>
          <p:cNvPr id="3" name="Espace réservé du contenu 2"/>
          <p:cNvSpPr>
            <a:spLocks noGrp="1"/>
          </p:cNvSpPr>
          <p:nvPr>
            <p:ph idx="1"/>
          </p:nvPr>
        </p:nvSpPr>
        <p:spPr/>
        <p:txBody>
          <a:bodyPr>
            <a:normAutofit fontScale="85000" lnSpcReduction="10000"/>
          </a:bodyPr>
          <a:lstStyle/>
          <a:p>
            <a:r>
              <a:rPr lang="fr-FR" dirty="0" smtClean="0"/>
              <a:t>Convention sur la diversité des expressions culturelles (CDEC) : adoptée par l’UNESCO en 2005 ; entrée en vigueur en 2007. </a:t>
            </a:r>
          </a:p>
          <a:p>
            <a:r>
              <a:rPr lang="fr-FR" dirty="0" smtClean="0"/>
              <a:t>Elle est ratifiée par 124 Etats – dont la France, le Canada, la Chine, l’Inde, le Brésil, l’Australie – et l’Union européenne. </a:t>
            </a:r>
          </a:p>
          <a:p>
            <a:r>
              <a:rPr lang="fr-FR" dirty="0" smtClean="0"/>
              <a:t>CDEC : </a:t>
            </a:r>
            <a:r>
              <a:rPr lang="fr-CA" dirty="0"/>
              <a:t>reconnaissance de la spécificité des produits et services </a:t>
            </a:r>
            <a:r>
              <a:rPr lang="fr-CA" dirty="0" smtClean="0"/>
              <a:t>culturels et de </a:t>
            </a:r>
            <a:r>
              <a:rPr lang="fr-CA" dirty="0"/>
              <a:t>l’intervention publique dans le secteur des industries culturelles</a:t>
            </a:r>
            <a:r>
              <a:rPr lang="fr-CA" dirty="0" smtClean="0"/>
              <a:t>; reconnaissance </a:t>
            </a:r>
            <a:r>
              <a:rPr lang="fr-CA" dirty="0"/>
              <a:t>de la culture en tant qu’aspect essentiel du </a:t>
            </a:r>
            <a:r>
              <a:rPr lang="fr-CA" dirty="0" smtClean="0"/>
              <a:t>développement ; renfoncement </a:t>
            </a:r>
            <a:r>
              <a:rPr lang="fr-CA" dirty="0"/>
              <a:t>de la coopération culturelle internationale via la mise en place d’un Fonds international pour la diversité culturelle. </a:t>
            </a:r>
          </a:p>
          <a:p>
            <a:endParaRPr lang="fr-FR" dirty="0"/>
          </a:p>
        </p:txBody>
      </p:sp>
    </p:spTree>
    <p:extLst>
      <p:ext uri="{BB962C8B-B14F-4D97-AF65-F5344CB8AC3E}">
        <p14:creationId xmlns:p14="http://schemas.microsoft.com/office/powerpoint/2010/main" val="289267013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Contexte théorique</a:t>
            </a:r>
            <a:endParaRPr lang="fr-FR" dirty="0"/>
          </a:p>
        </p:txBody>
      </p:sp>
      <p:sp>
        <p:nvSpPr>
          <p:cNvPr id="3" name="Espace réservé du contenu 2"/>
          <p:cNvSpPr>
            <a:spLocks noGrp="1"/>
          </p:cNvSpPr>
          <p:nvPr>
            <p:ph idx="1"/>
          </p:nvPr>
        </p:nvSpPr>
        <p:spPr/>
        <p:txBody>
          <a:bodyPr>
            <a:normAutofit fontScale="70000" lnSpcReduction="20000"/>
          </a:bodyPr>
          <a:lstStyle/>
          <a:p>
            <a:r>
              <a:rPr lang="fr-CA" dirty="0"/>
              <a:t>P</a:t>
            </a:r>
            <a:r>
              <a:rPr lang="fr-CA" dirty="0" smtClean="0"/>
              <a:t>oint </a:t>
            </a:r>
            <a:r>
              <a:rPr lang="fr-CA" dirty="0"/>
              <a:t>de départ </a:t>
            </a:r>
            <a:r>
              <a:rPr lang="fr-CA" dirty="0" smtClean="0"/>
              <a:t>: normes </a:t>
            </a:r>
            <a:r>
              <a:rPr lang="fr-CA" dirty="0"/>
              <a:t>sur la scène internationale</a:t>
            </a:r>
            <a:r>
              <a:rPr lang="fr-CA" dirty="0" smtClean="0"/>
              <a:t>.</a:t>
            </a:r>
          </a:p>
          <a:p>
            <a:r>
              <a:rPr lang="fr-CA" dirty="0" smtClean="0"/>
              <a:t> Théorie des régimes : </a:t>
            </a:r>
            <a:r>
              <a:rPr lang="fr-CA" dirty="0"/>
              <a:t>A</a:t>
            </a:r>
            <a:r>
              <a:rPr lang="fr-CA" dirty="0" smtClean="0"/>
              <a:t>pproche </a:t>
            </a:r>
            <a:r>
              <a:rPr lang="fr-CA" dirty="0"/>
              <a:t>fonctionnaliste et présociale sur l’apport des normes</a:t>
            </a:r>
            <a:r>
              <a:rPr lang="fr-CA" dirty="0"/>
              <a:t> </a:t>
            </a:r>
            <a:r>
              <a:rPr lang="fr-CA" dirty="0" smtClean="0"/>
              <a:t>; limiter leur </a:t>
            </a:r>
            <a:r>
              <a:rPr lang="fr-CA" dirty="0"/>
              <a:t>impact à la réduction des coûts de transaction entre les </a:t>
            </a:r>
            <a:r>
              <a:rPr lang="fr-CA" dirty="0" smtClean="0"/>
              <a:t>États.</a:t>
            </a:r>
          </a:p>
          <a:p>
            <a:r>
              <a:rPr lang="fr-CA" dirty="0" smtClean="0"/>
              <a:t> Constructivisme : remise en cause de la rigidité conceptuelle du rationalisme ; les normes </a:t>
            </a:r>
            <a:r>
              <a:rPr lang="fr-CA" dirty="0"/>
              <a:t>constituent des éléments fondamentaux à travers lesquels s’expriment les préférences des acteurs sur la scène internationale</a:t>
            </a:r>
            <a:r>
              <a:rPr lang="fr-CA" dirty="0" smtClean="0"/>
              <a:t>.</a:t>
            </a:r>
          </a:p>
          <a:p>
            <a:r>
              <a:rPr lang="fr-CA" dirty="0" smtClean="0"/>
              <a:t>Problématique théorique : </a:t>
            </a:r>
            <a:r>
              <a:rPr lang="fr-CA" dirty="0"/>
              <a:t>la théorie des régimes reste </a:t>
            </a:r>
            <a:r>
              <a:rPr lang="fr-CA" dirty="0" err="1" smtClean="0"/>
              <a:t>statocentrée</a:t>
            </a:r>
            <a:r>
              <a:rPr lang="fr-CA" dirty="0" smtClean="0"/>
              <a:t> </a:t>
            </a:r>
            <a:r>
              <a:rPr lang="fr-CA" dirty="0"/>
              <a:t>et statique, mettant en lumière seulement les aspects instrumentaux et néglige le contexte politique et social dans lequel les acteurs </a:t>
            </a:r>
            <a:r>
              <a:rPr lang="fr-CA" dirty="0" smtClean="0"/>
              <a:t>agissent</a:t>
            </a:r>
            <a:r>
              <a:rPr lang="fr-CA" dirty="0"/>
              <a:t> </a:t>
            </a:r>
            <a:r>
              <a:rPr lang="fr-CA" dirty="0" smtClean="0"/>
              <a:t>; le courant constructiviste développe </a:t>
            </a:r>
            <a:r>
              <a:rPr lang="fr-CA" dirty="0"/>
              <a:t>une vision idéaliste et dépolitisée des normes, centrée sur leur capacité à susciter l’adhésion et fondée sur l’idée d’une conscience morale commune. </a:t>
            </a:r>
          </a:p>
          <a:p>
            <a:endParaRPr lang="fr-FR" dirty="0"/>
          </a:p>
        </p:txBody>
      </p:sp>
    </p:spTree>
    <p:extLst>
      <p:ext uri="{BB962C8B-B14F-4D97-AF65-F5344CB8AC3E}">
        <p14:creationId xmlns:p14="http://schemas.microsoft.com/office/powerpoint/2010/main" val="428405886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Problématique empirique</a:t>
            </a:r>
            <a:endParaRPr lang="fr-FR" dirty="0"/>
          </a:p>
        </p:txBody>
      </p:sp>
      <p:sp>
        <p:nvSpPr>
          <p:cNvPr id="3" name="Espace réservé du contenu 2"/>
          <p:cNvSpPr>
            <a:spLocks noGrp="1"/>
          </p:cNvSpPr>
          <p:nvPr>
            <p:ph idx="1"/>
          </p:nvPr>
        </p:nvSpPr>
        <p:spPr/>
        <p:txBody>
          <a:bodyPr>
            <a:normAutofit fontScale="62500" lnSpcReduction="20000"/>
          </a:bodyPr>
          <a:lstStyle/>
          <a:p>
            <a:r>
              <a:rPr lang="fr-CA" dirty="0"/>
              <a:t>P</a:t>
            </a:r>
            <a:r>
              <a:rPr lang="fr-CA" dirty="0" smtClean="0"/>
              <a:t>rocéder </a:t>
            </a:r>
            <a:r>
              <a:rPr lang="fr-CA" dirty="0"/>
              <a:t>à des études empiriques assez approfondies sur le processus complexe de la mise en œuvre des normes qui implique des luttes politiques en vue de leur appropriation, ainsi que la conformité stratégique et les résistances des décideurs de la politique </a:t>
            </a:r>
            <a:r>
              <a:rPr lang="fr-CA" dirty="0" smtClean="0"/>
              <a:t>internationale (Legro, </a:t>
            </a:r>
            <a:r>
              <a:rPr lang="fr-CA" dirty="0" err="1" smtClean="0"/>
              <a:t>Smouts</a:t>
            </a:r>
            <a:r>
              <a:rPr lang="fr-CA" dirty="0" smtClean="0"/>
              <a:t>, </a:t>
            </a:r>
            <a:r>
              <a:rPr lang="fr-CA" dirty="0" err="1" smtClean="0"/>
              <a:t>Moravcsik</a:t>
            </a:r>
            <a:r>
              <a:rPr lang="fr-CA" dirty="0" smtClean="0"/>
              <a:t>, </a:t>
            </a:r>
            <a:r>
              <a:rPr lang="fr-CA" dirty="0" err="1" smtClean="0"/>
              <a:t>Schimmelfennig</a:t>
            </a:r>
            <a:r>
              <a:rPr lang="fr-CA" dirty="0" smtClean="0"/>
              <a:t>, Kratochwill). </a:t>
            </a:r>
            <a:endParaRPr lang="fr-CA" dirty="0"/>
          </a:p>
          <a:p>
            <a:r>
              <a:rPr lang="fr-FR" dirty="0" smtClean="0"/>
              <a:t>La CDEC dispose-t-elle </a:t>
            </a:r>
            <a:r>
              <a:rPr lang="fr-CA" dirty="0"/>
              <a:t>d’un poids juridique et politique afin d’entraîner des changements sur les décisions des acteurs</a:t>
            </a:r>
            <a:r>
              <a:rPr lang="fr-CA" dirty="0" smtClean="0"/>
              <a:t>? </a:t>
            </a:r>
            <a:r>
              <a:rPr lang="fr-CA" dirty="0"/>
              <a:t>Qui intervient dans le processus de la mise en œuvre de la CDEC, avec quels résultats sur celle-ci et comment?</a:t>
            </a:r>
          </a:p>
          <a:p>
            <a:r>
              <a:rPr lang="fr-CA" dirty="0" smtClean="0"/>
              <a:t> La mise en œuvre est un </a:t>
            </a:r>
            <a:r>
              <a:rPr lang="fr-CA" dirty="0"/>
              <a:t>processus au sein duquel se succède une série d’actions politiques mettant en jeu des destinataires qui occupent des places différentes et qui ont des intérêts et des ressources différents. </a:t>
            </a:r>
            <a:endParaRPr lang="fr-CA" dirty="0" smtClean="0"/>
          </a:p>
          <a:p>
            <a:r>
              <a:rPr lang="fr-CA" dirty="0" smtClean="0"/>
              <a:t>Pour saisir la mise en œuvre de la CDEC, il convient de mettre en lumière a. la construction politique de l’instrument juridique ; b. la nature de sa normativité, son étendue et son intensité ; c. la confrontation de la CDEC à la réalité internationale, à travers l’interprétation et l’application de ses dispositions. </a:t>
            </a:r>
          </a:p>
          <a:p>
            <a:endParaRPr lang="fr-FR" dirty="0"/>
          </a:p>
        </p:txBody>
      </p:sp>
    </p:spTree>
    <p:extLst>
      <p:ext uri="{BB962C8B-B14F-4D97-AF65-F5344CB8AC3E}">
        <p14:creationId xmlns:p14="http://schemas.microsoft.com/office/powerpoint/2010/main" val="47494474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t>A. Construction de la CDEC </a:t>
            </a:r>
            <a:endParaRPr lang="fr-FR" sz="3600" dirty="0"/>
          </a:p>
        </p:txBody>
      </p:sp>
      <p:sp>
        <p:nvSpPr>
          <p:cNvPr id="3" name="Espace réservé du contenu 2"/>
          <p:cNvSpPr>
            <a:spLocks noGrp="1"/>
          </p:cNvSpPr>
          <p:nvPr>
            <p:ph idx="1"/>
          </p:nvPr>
        </p:nvSpPr>
        <p:spPr/>
        <p:txBody>
          <a:bodyPr>
            <a:normAutofit fontScale="55000" lnSpcReduction="20000"/>
          </a:bodyPr>
          <a:lstStyle/>
          <a:p>
            <a:r>
              <a:rPr lang="fr-FR" dirty="0" smtClean="0"/>
              <a:t>Exception culturelle et question du traitement des produits et services culturels dans les négociations commerciales multilatérales </a:t>
            </a:r>
          </a:p>
          <a:p>
            <a:pPr marL="0" indent="0">
              <a:buNone/>
            </a:pPr>
            <a:r>
              <a:rPr lang="fr-FR" dirty="0"/>
              <a:t>N</a:t>
            </a:r>
            <a:r>
              <a:rPr lang="fr-FR" dirty="0" smtClean="0"/>
              <a:t>égociations du GATS 1993; négociations sur l’AMI 1998;  négociations sur l’ALENA 1994. </a:t>
            </a:r>
          </a:p>
          <a:p>
            <a:r>
              <a:rPr lang="fr-FR" dirty="0" smtClean="0"/>
              <a:t>UNESCO et développement culturel </a:t>
            </a:r>
            <a:endParaRPr lang="fr-FR" dirty="0"/>
          </a:p>
          <a:p>
            <a:pPr marL="0" indent="0" algn="just">
              <a:buNone/>
            </a:pPr>
            <a:r>
              <a:rPr lang="fr-FR" dirty="0" smtClean="0"/>
              <a:t>Conférence mondiale sur les politiques culturelles (MONDIACULT) 1982; Décennie mondiale du développement culturel (1988-1997); Rapport « Notre diversité créatrice » 1995; Conférence intergouvernementale sur les politiques culturelles pour le développement 1998.</a:t>
            </a:r>
          </a:p>
          <a:p>
            <a:r>
              <a:rPr lang="fr-CA" b="1" dirty="0"/>
              <a:t>La diversité culturelle s’est construite sur le dépassement de l’exception culturelle, issue des négociations commerciales, et de la diversité créatrice, théorisée à l’UNESCO.  </a:t>
            </a:r>
            <a:r>
              <a:rPr lang="fr-CA" dirty="0"/>
              <a:t> </a:t>
            </a:r>
          </a:p>
          <a:p>
            <a:r>
              <a:rPr lang="fr-FR" dirty="0"/>
              <a:t>Une coalition d’acteurs favorable à la mise en place d’un instrument juridique international relatif aux produits et services culturels : France, Canada-Québec, Coalitions pour la diversité culturelle, OIF …</a:t>
            </a:r>
          </a:p>
          <a:p>
            <a:r>
              <a:rPr lang="fr-FR" dirty="0"/>
              <a:t>UNESCO 2003-2005: Négociations internationales en vue d’une « Convention internationale sur la diversité culturelle </a:t>
            </a:r>
            <a:r>
              <a:rPr lang="fr-FR" dirty="0" smtClean="0"/>
              <a:t>».  </a:t>
            </a:r>
            <a:endParaRPr lang="fr-FR" dirty="0"/>
          </a:p>
        </p:txBody>
      </p:sp>
    </p:spTree>
    <p:extLst>
      <p:ext uri="{BB962C8B-B14F-4D97-AF65-F5344CB8AC3E}">
        <p14:creationId xmlns:p14="http://schemas.microsoft.com/office/powerpoint/2010/main" val="196311031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t>A. Construction </a:t>
            </a:r>
            <a:r>
              <a:rPr lang="fr-FR" sz="3600" dirty="0"/>
              <a:t>de la CDEC </a:t>
            </a:r>
          </a:p>
        </p:txBody>
      </p:sp>
      <p:sp>
        <p:nvSpPr>
          <p:cNvPr id="3" name="Espace réservé du contenu 2"/>
          <p:cNvSpPr>
            <a:spLocks noGrp="1"/>
          </p:cNvSpPr>
          <p:nvPr>
            <p:ph sz="half" idx="1"/>
          </p:nvPr>
        </p:nvSpPr>
        <p:spPr/>
        <p:txBody>
          <a:bodyPr>
            <a:normAutofit fontScale="92500" lnSpcReduction="20000"/>
          </a:bodyPr>
          <a:lstStyle/>
          <a:p>
            <a:r>
              <a:rPr lang="fr-CA" dirty="0"/>
              <a:t>L</a:t>
            </a:r>
            <a:r>
              <a:rPr lang="fr-CA" dirty="0" smtClean="0"/>
              <a:t>a </a:t>
            </a:r>
            <a:r>
              <a:rPr lang="fr-CA" dirty="0"/>
              <a:t>France, le Canada, la plupart des États membres de l’OIF, le </a:t>
            </a:r>
            <a:r>
              <a:rPr lang="fr-CA" dirty="0" smtClean="0"/>
              <a:t>Brésil, l’Afrique du sud </a:t>
            </a:r>
            <a:r>
              <a:rPr lang="fr-CA" dirty="0"/>
              <a:t>et la Chine se prononcent en faveur d’un instrument </a:t>
            </a:r>
            <a:r>
              <a:rPr lang="fr-CA" dirty="0" smtClean="0"/>
              <a:t>contraignant</a:t>
            </a:r>
            <a:r>
              <a:rPr lang="fr-CA" dirty="0"/>
              <a:t>, égal en valeur aux autres accords internationaux, en vue de reconnaître la spécificité des </a:t>
            </a:r>
            <a:r>
              <a:rPr lang="fr-CA" dirty="0" smtClean="0"/>
              <a:t>produits </a:t>
            </a:r>
            <a:r>
              <a:rPr lang="fr-CA" dirty="0"/>
              <a:t>et services culturels ainsi que de légitimer l’intervention publique en matière de culture.</a:t>
            </a:r>
            <a:r>
              <a:rPr lang="fr-FR" dirty="0"/>
              <a:t> </a:t>
            </a:r>
          </a:p>
          <a:p>
            <a:endParaRPr lang="fr-FR" dirty="0"/>
          </a:p>
        </p:txBody>
      </p:sp>
      <p:sp>
        <p:nvSpPr>
          <p:cNvPr id="4" name="Espace réservé du contenu 3"/>
          <p:cNvSpPr>
            <a:spLocks noGrp="1"/>
          </p:cNvSpPr>
          <p:nvPr>
            <p:ph sz="half" idx="2"/>
          </p:nvPr>
        </p:nvSpPr>
        <p:spPr/>
        <p:txBody>
          <a:bodyPr>
            <a:normAutofit fontScale="92500" lnSpcReduction="20000"/>
          </a:bodyPr>
          <a:lstStyle/>
          <a:p>
            <a:r>
              <a:rPr lang="fr-CA" dirty="0"/>
              <a:t>L</a:t>
            </a:r>
            <a:r>
              <a:rPr lang="fr-CA" dirty="0" smtClean="0"/>
              <a:t>es </a:t>
            </a:r>
            <a:r>
              <a:rPr lang="fr-CA" dirty="0"/>
              <a:t>États-Unis, le </a:t>
            </a:r>
            <a:r>
              <a:rPr lang="fr-CA" dirty="0" smtClean="0"/>
              <a:t>Japon, l’Australie </a:t>
            </a:r>
            <a:r>
              <a:rPr lang="fr-CA" dirty="0"/>
              <a:t>et la Nouvelle-Zélande se prononcent en principe contre le projet de la CDEC, tout en exigeant d’importantes concessions à leurs intérêts comme prix de leur soutien au projet. </a:t>
            </a:r>
            <a:r>
              <a:rPr lang="fr-CA" dirty="0" smtClean="0"/>
              <a:t>La </a:t>
            </a:r>
            <a:r>
              <a:rPr lang="fr-CA" dirty="0"/>
              <a:t>Corée du sud, </a:t>
            </a:r>
            <a:r>
              <a:rPr lang="fr-CA" dirty="0" smtClean="0"/>
              <a:t>l’Inde, </a:t>
            </a:r>
            <a:r>
              <a:rPr lang="fr-CA" dirty="0"/>
              <a:t>le Mexique, la </a:t>
            </a:r>
            <a:r>
              <a:rPr lang="fr-CA" dirty="0" smtClean="0"/>
              <a:t>Colombie et d’autres pays ont émis </a:t>
            </a:r>
            <a:r>
              <a:rPr lang="fr-CA" dirty="0"/>
              <a:t>de réserves sur une Convention faisant contrepoids aux accords commerciaux bilatéraux comme multilatéraux. </a:t>
            </a:r>
          </a:p>
          <a:p>
            <a:endParaRPr lang="fr-FR" dirty="0"/>
          </a:p>
        </p:txBody>
      </p:sp>
    </p:spTree>
    <p:extLst>
      <p:ext uri="{BB962C8B-B14F-4D97-AF65-F5344CB8AC3E}">
        <p14:creationId xmlns:p14="http://schemas.microsoft.com/office/powerpoint/2010/main" val="390466033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A</a:t>
            </a:r>
            <a:r>
              <a:rPr lang="fr-FR" sz="3200" dirty="0" smtClean="0"/>
              <a:t>. Construction de la CDEC</a:t>
            </a:r>
            <a:endParaRPr lang="fr-FR" sz="3200" dirty="0"/>
          </a:p>
        </p:txBody>
      </p:sp>
      <p:sp>
        <p:nvSpPr>
          <p:cNvPr id="3" name="Espace réservé du contenu 2"/>
          <p:cNvSpPr>
            <a:spLocks noGrp="1"/>
          </p:cNvSpPr>
          <p:nvPr>
            <p:ph idx="1"/>
          </p:nvPr>
        </p:nvSpPr>
        <p:spPr/>
        <p:txBody>
          <a:bodyPr>
            <a:normAutofit/>
          </a:bodyPr>
          <a:lstStyle/>
          <a:p>
            <a:r>
              <a:rPr lang="fr-FR" dirty="0" smtClean="0"/>
              <a:t>Le Canada et la France </a:t>
            </a:r>
            <a:r>
              <a:rPr lang="fr-CA" dirty="0" smtClean="0"/>
              <a:t>ont marqué de leur empreinte le déroulement des négociations et le contenu de la CDEC</a:t>
            </a:r>
            <a:r>
              <a:rPr lang="fr-FR" dirty="0" smtClean="0"/>
              <a:t> mais…</a:t>
            </a:r>
          </a:p>
          <a:p>
            <a:r>
              <a:rPr lang="fr-FR" dirty="0" smtClean="0"/>
              <a:t> </a:t>
            </a:r>
            <a:r>
              <a:rPr lang="fr-CA" dirty="0" smtClean="0"/>
              <a:t>le texte </a:t>
            </a:r>
            <a:r>
              <a:rPr lang="fr-CA" dirty="0" smtClean="0"/>
              <a:t>demeure le fruit des concessions politiques</a:t>
            </a:r>
            <a:r>
              <a:rPr lang="fr-CA" dirty="0" smtClean="0"/>
              <a:t>, censées d’un côté être le signe des négociations équitables et d’un autre, assurer une adhésion massive à la CDEC.</a:t>
            </a:r>
            <a:r>
              <a:rPr lang="fr-FR" dirty="0" smtClean="0"/>
              <a:t> </a:t>
            </a:r>
            <a:endParaRPr lang="fr-FR" dirty="0"/>
          </a:p>
        </p:txBody>
      </p:sp>
    </p:spTree>
    <p:extLst>
      <p:ext uri="{BB962C8B-B14F-4D97-AF65-F5344CB8AC3E}">
        <p14:creationId xmlns:p14="http://schemas.microsoft.com/office/powerpoint/2010/main" val="149794685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 Normativité de la CDEC</a:t>
            </a: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smtClean="0"/>
              <a:t>« The concept of </a:t>
            </a:r>
            <a:r>
              <a:rPr lang="fr-FR" dirty="0" err="1" smtClean="0"/>
              <a:t>legalization</a:t>
            </a:r>
            <a:r>
              <a:rPr lang="fr-FR" dirty="0"/>
              <a:t> </a:t>
            </a:r>
            <a:r>
              <a:rPr lang="fr-FR" dirty="0" smtClean="0"/>
              <a:t>(Abbott, Keohane, </a:t>
            </a:r>
            <a:r>
              <a:rPr lang="fr-FR" dirty="0" err="1" smtClean="0"/>
              <a:t>Moravcsik</a:t>
            </a:r>
            <a:r>
              <a:rPr lang="fr-FR" dirty="0" smtClean="0"/>
              <a:t>…) » : trois </a:t>
            </a:r>
            <a:r>
              <a:rPr lang="fr-FR" dirty="0"/>
              <a:t>critères relatifs à l’évaluation de la normativité : le degré de la force obligatoire des règles, leur précision et la délégation des fonctions d’interprétation et de contrôle. </a:t>
            </a:r>
            <a:endParaRPr lang="fr-FR" dirty="0" smtClean="0"/>
          </a:p>
          <a:p>
            <a:pPr marL="0" indent="0">
              <a:buNone/>
            </a:pPr>
            <a:r>
              <a:rPr lang="fr-FR" dirty="0"/>
              <a:t>L’obligation concerne le fait que les Etats sont forcés soit par une règle ou un engagement, soit par un ensemble de règles ou d’engagements de se plier aux textes. </a:t>
            </a:r>
            <a:endParaRPr lang="fr-CA" dirty="0"/>
          </a:p>
          <a:p>
            <a:pPr marL="0" indent="0">
              <a:buNone/>
            </a:pPr>
            <a:r>
              <a:rPr lang="fr-FR" dirty="0"/>
              <a:t>La « précision » signifie que les règles définissent sans ambiguïté la conduite qu’elles exigent ou proscrivent, laissant en ce sens peu de place à des interprétations. </a:t>
            </a:r>
            <a:endParaRPr lang="fr-CA" dirty="0"/>
          </a:p>
          <a:p>
            <a:pPr marL="0" indent="0">
              <a:buNone/>
            </a:pPr>
            <a:r>
              <a:rPr lang="fr-FR" dirty="0"/>
              <a:t>La délégation implique que des parties tierces à l’accord ont reçu autorité pour mettre en œuvre, interpréter et appliquer les règles, pour résoudre les différends et éventuellement établir des nouvelles règles. </a:t>
            </a:r>
            <a:endParaRPr lang="fr-CA" dirty="0"/>
          </a:p>
          <a:p>
            <a:endParaRPr lang="fr-FR" dirty="0"/>
          </a:p>
        </p:txBody>
      </p:sp>
    </p:spTree>
    <p:extLst>
      <p:ext uri="{BB962C8B-B14F-4D97-AF65-F5344CB8AC3E}">
        <p14:creationId xmlns:p14="http://schemas.microsoft.com/office/powerpoint/2010/main" val="159186377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 Normativité de la CDEC</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Le degré des engagements : des obligations exhortatives (</a:t>
            </a:r>
            <a:r>
              <a:rPr lang="fr-CA" dirty="0"/>
              <a:t>l’article 20 relatif au rapport de la CDEC aux autres instruments juridiques contient deux paragraphes qui semblent être </a:t>
            </a:r>
            <a:r>
              <a:rPr lang="fr-CA" dirty="0" smtClean="0"/>
              <a:t>inconciliables). </a:t>
            </a:r>
          </a:p>
          <a:p>
            <a:r>
              <a:rPr lang="fr-FR" dirty="0" smtClean="0"/>
              <a:t>Le degré de précision : des espaces étendus de discrétion (</a:t>
            </a:r>
            <a:r>
              <a:rPr lang="fr-CA" dirty="0"/>
              <a:t>l</a:t>
            </a:r>
            <a:r>
              <a:rPr lang="fr-CA" dirty="0" smtClean="0"/>
              <a:t>’étendue </a:t>
            </a:r>
            <a:r>
              <a:rPr lang="fr-CA" dirty="0"/>
              <a:t>des mesures reconnues par la CDEC, en vue de protéger et promouvoir la diversité culturelle, apparaît </a:t>
            </a:r>
            <a:r>
              <a:rPr lang="fr-CA" dirty="0" smtClean="0"/>
              <a:t>vaste). </a:t>
            </a:r>
          </a:p>
          <a:p>
            <a:r>
              <a:rPr lang="fr-CA" dirty="0" smtClean="0"/>
              <a:t>Le </a:t>
            </a:r>
            <a:r>
              <a:rPr lang="fr-CA" dirty="0"/>
              <a:t>règlement des différends : un mécanisme fondé sur la bonne foi des Parties</a:t>
            </a:r>
          </a:p>
          <a:p>
            <a:endParaRPr lang="fr-CA" dirty="0"/>
          </a:p>
          <a:p>
            <a:endParaRPr lang="fr-FR" dirty="0"/>
          </a:p>
        </p:txBody>
      </p:sp>
    </p:spTree>
    <p:extLst>
      <p:ext uri="{BB962C8B-B14F-4D97-AF65-F5344CB8AC3E}">
        <p14:creationId xmlns:p14="http://schemas.microsoft.com/office/powerpoint/2010/main" val="1077653146"/>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Capital">
  <a:themeElements>
    <a:clrScheme name="Capital">
      <a:dk1>
        <a:srgbClr val="000000"/>
      </a:dk1>
      <a:lt1>
        <a:srgbClr val="FFFFFF"/>
      </a:lt1>
      <a:dk2>
        <a:srgbClr val="6F6D5D"/>
      </a:dk2>
      <a:lt2>
        <a:srgbClr val="7C8F97"/>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Capital">
      <a:majorFont>
        <a:latin typeface="Calisto MT"/>
        <a:ea typeface=""/>
        <a:cs typeface=""/>
        <a:font script="Jpan" typeface="ＭＳ 明朝"/>
      </a:majorFont>
      <a:minorFont>
        <a:latin typeface="Calisto MT"/>
        <a:ea typeface=""/>
        <a:cs typeface=""/>
        <a:font script="Jpan" typeface="ＭＳ 明朝"/>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358</TotalTime>
  <Words>1848</Words>
  <Application>Microsoft Macintosh PowerPoint</Application>
  <PresentationFormat>Présentation à l'écran (4:3)</PresentationFormat>
  <Paragraphs>94</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Capital</vt:lpstr>
      <vt:lpstr>La mise en œuvre des normes internationales vue par ses destinataires</vt:lpstr>
      <vt:lpstr>Eléments introductifs</vt:lpstr>
      <vt:lpstr>Contexte théorique</vt:lpstr>
      <vt:lpstr>Problématique empirique</vt:lpstr>
      <vt:lpstr>A. Construction de la CDEC </vt:lpstr>
      <vt:lpstr>A. Construction de la CDEC </vt:lpstr>
      <vt:lpstr>A. Construction de la CDEC</vt:lpstr>
      <vt:lpstr>b. Normativité de la CDEC</vt:lpstr>
      <vt:lpstr>b. Normativité de la CDEC</vt:lpstr>
      <vt:lpstr>C. La CDEC face à la réalité internationale</vt:lpstr>
      <vt:lpstr>C. La CDEC face à la réalité internationale</vt:lpstr>
      <vt:lpstr>C. La CDEC face à la réalité internationale</vt:lpstr>
      <vt:lpstr>C. La CDEC face à la réalité internationale</vt:lpstr>
      <vt:lpstr>C. La CDEC face à la réalité internationale</vt:lpstr>
      <vt:lpstr>C. La CDEC face à la réalité internationale</vt:lpstr>
      <vt:lpstr>C. La CDEC face à la réalité internationale</vt:lpstr>
      <vt:lpstr>Conclusion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mise en œuvre des normes internationales vue par ses destinataires</dc:title>
  <dc:creator>Antonios Vlassis</dc:creator>
  <cp:lastModifiedBy>Antonios Vlassis</cp:lastModifiedBy>
  <cp:revision>16</cp:revision>
  <dcterms:created xsi:type="dcterms:W3CDTF">2012-10-22T13:03:32Z</dcterms:created>
  <dcterms:modified xsi:type="dcterms:W3CDTF">2012-10-22T19:02:24Z</dcterms:modified>
</cp:coreProperties>
</file>