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36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FD1BD16-C420-D84E-9751-ED9C9F2F338B}" type="datetimeFigureOut">
              <a:rPr lang="fr-FR" smtClean="0"/>
              <a:t>15-10-13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DF45CCA-3B6E-1F4E-A574-F31F71CD227D}" type="slidenum">
              <a:rPr lang="fr-CA" smtClean="0"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Culture dans l’agenda post-2015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2641924"/>
          </a:xfrm>
        </p:spPr>
        <p:txBody>
          <a:bodyPr>
            <a:normAutofit/>
          </a:bodyPr>
          <a:lstStyle/>
          <a:p>
            <a:r>
              <a:rPr lang="fr-CA" sz="3600" dirty="0" smtClean="0"/>
              <a:t>Anatomie d’une mobilisation internationale</a:t>
            </a:r>
          </a:p>
          <a:p>
            <a:endParaRPr lang="fr-CA" dirty="0"/>
          </a:p>
          <a:p>
            <a:endParaRPr lang="fr-CA" dirty="0" smtClean="0"/>
          </a:p>
          <a:p>
            <a:r>
              <a:rPr lang="fr-CA" sz="1700" dirty="0" smtClean="0"/>
              <a:t>Antonios Vlassis, Chargé de recherches, FNRS, Center for International Relations </a:t>
            </a:r>
            <a:r>
              <a:rPr lang="fr-CA" sz="1700" dirty="0" err="1" smtClean="0"/>
              <a:t>Studies</a:t>
            </a:r>
            <a:r>
              <a:rPr lang="fr-CA" sz="1700" dirty="0" smtClean="0"/>
              <a:t>, Université de Liège. </a:t>
            </a:r>
            <a:endParaRPr lang="fr-CA" sz="1700" dirty="0"/>
          </a:p>
        </p:txBody>
      </p:sp>
    </p:spTree>
    <p:extLst>
      <p:ext uri="{BB962C8B-B14F-4D97-AF65-F5344CB8AC3E}">
        <p14:creationId xmlns:p14="http://schemas.microsoft.com/office/powerpoint/2010/main" val="350111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Introduction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 smtClean="0"/>
              <a:t>Culture – patrimoine culturel et industries culturelles/</a:t>
            </a:r>
            <a:r>
              <a:rPr lang="fr-CA" dirty="0"/>
              <a:t>créatives – dans l’agenda international pour le </a:t>
            </a:r>
            <a:r>
              <a:rPr lang="fr-CA" dirty="0" smtClean="0"/>
              <a:t>développement. </a:t>
            </a:r>
          </a:p>
          <a:p>
            <a:endParaRPr lang="fr-CA" dirty="0"/>
          </a:p>
          <a:p>
            <a:r>
              <a:rPr lang="fr-CA" dirty="0"/>
              <a:t>I</a:t>
            </a:r>
            <a:r>
              <a:rPr lang="fr-CA" dirty="0" smtClean="0"/>
              <a:t>mportance </a:t>
            </a:r>
            <a:r>
              <a:rPr lang="fr-CA" dirty="0"/>
              <a:t>de la </a:t>
            </a:r>
            <a:r>
              <a:rPr lang="fr-CA" dirty="0" smtClean="0"/>
              <a:t>culture </a:t>
            </a:r>
            <a:r>
              <a:rPr lang="fr-CA" dirty="0"/>
              <a:t>pour le développement économique, social, humain et </a:t>
            </a:r>
            <a:r>
              <a:rPr lang="fr-CA" dirty="0" smtClean="0"/>
              <a:t>environnemental </a:t>
            </a:r>
            <a:r>
              <a:rPr lang="fr-CA" dirty="0"/>
              <a:t>et </a:t>
            </a:r>
            <a:r>
              <a:rPr lang="fr-CA" b="1" dirty="0" smtClean="0"/>
              <a:t>intégration </a:t>
            </a:r>
            <a:r>
              <a:rPr lang="fr-CA" b="1" dirty="0"/>
              <a:t>de la culture dans l’agenda après </a:t>
            </a:r>
            <a:r>
              <a:rPr lang="fr-CA" b="1" dirty="0" smtClean="0"/>
              <a:t>2015.  </a:t>
            </a:r>
          </a:p>
          <a:p>
            <a:endParaRPr lang="fr-CA" dirty="0"/>
          </a:p>
          <a:p>
            <a:r>
              <a:rPr lang="en-CA" dirty="0" smtClean="0"/>
              <a:t>«  We need to fully acknowledge the power of culture, as we shape a new global agenda to follow 2015. No society can flourish without culture and there can be no sustainable development without it. »</a:t>
            </a:r>
            <a:r>
              <a:rPr lang="fr-CA" dirty="0" smtClean="0"/>
              <a:t> </a:t>
            </a:r>
            <a:r>
              <a:rPr lang="fr-CA" b="1" dirty="0" smtClean="0"/>
              <a:t>(Irina </a:t>
            </a:r>
            <a:r>
              <a:rPr lang="fr-CA" b="1" dirty="0" err="1" smtClean="0"/>
              <a:t>Bokova</a:t>
            </a:r>
            <a:r>
              <a:rPr lang="fr-CA" b="1" dirty="0" smtClean="0"/>
              <a:t>, 2013</a:t>
            </a:r>
            <a:r>
              <a:rPr lang="fr-CA" dirty="0" smtClean="0"/>
              <a:t>).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90000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Introduction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b="1" dirty="0"/>
              <a:t>A</a:t>
            </a:r>
            <a:r>
              <a:rPr lang="fr-CA" b="1" dirty="0" smtClean="0"/>
              <a:t>natomie </a:t>
            </a:r>
            <a:r>
              <a:rPr lang="fr-CA" b="1" dirty="0"/>
              <a:t>de </a:t>
            </a:r>
            <a:r>
              <a:rPr lang="fr-CA" b="1" dirty="0" smtClean="0"/>
              <a:t>la </a:t>
            </a:r>
            <a:r>
              <a:rPr lang="fr-CA" b="1" dirty="0"/>
              <a:t>mobilisation </a:t>
            </a:r>
            <a:r>
              <a:rPr lang="fr-CA" b="1" dirty="0" smtClean="0"/>
              <a:t>internationale. </a:t>
            </a:r>
          </a:p>
          <a:p>
            <a:endParaRPr lang="fr-CA" dirty="0"/>
          </a:p>
          <a:p>
            <a:r>
              <a:rPr lang="fr-CA" dirty="0"/>
              <a:t>C</a:t>
            </a:r>
            <a:r>
              <a:rPr lang="fr-CA" dirty="0" smtClean="0"/>
              <a:t>omprendre </a:t>
            </a:r>
            <a:r>
              <a:rPr lang="fr-CA" dirty="0"/>
              <a:t>le </a:t>
            </a:r>
            <a:r>
              <a:rPr lang="fr-CA" b="1" dirty="0"/>
              <a:t>processus politique de la construction de </a:t>
            </a:r>
            <a:r>
              <a:rPr lang="fr-CA" b="1" dirty="0" smtClean="0"/>
              <a:t>l’agenda. </a:t>
            </a:r>
          </a:p>
          <a:p>
            <a:r>
              <a:rPr lang="fr-CA" dirty="0" smtClean="0"/>
              <a:t>Rapports de force, convergences stratégiques, asymétries de puissance, résistances. </a:t>
            </a:r>
          </a:p>
          <a:p>
            <a:endParaRPr lang="fr-CA" dirty="0"/>
          </a:p>
          <a:p>
            <a:pPr marL="457200" indent="-457200">
              <a:buAutoNum type="alphaUcPeriod"/>
            </a:pPr>
            <a:r>
              <a:rPr lang="fr-CA" dirty="0" smtClean="0"/>
              <a:t>UNESCO en tant qu’entrepreneur politique et normatif</a:t>
            </a:r>
          </a:p>
          <a:p>
            <a:pPr marL="457200" indent="-457200">
              <a:buAutoNum type="alphaUcPeriod"/>
            </a:pPr>
            <a:r>
              <a:rPr lang="fr-CA" dirty="0" smtClean="0"/>
              <a:t>Émergence d’une coalition stratégique d’acteurs. </a:t>
            </a:r>
          </a:p>
          <a:p>
            <a:pPr marL="457200" indent="-457200">
              <a:buAutoNum type="alphaUcPeriod"/>
            </a:pPr>
            <a:r>
              <a:rPr lang="fr-CA" dirty="0" smtClean="0"/>
              <a:t>Résistances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43312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Historique du débat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dirty="0" smtClean="0"/>
              <a:t>Deux périodes: </a:t>
            </a:r>
            <a:r>
              <a:rPr lang="fr-CA" b="1" dirty="0" smtClean="0"/>
              <a:t>avant et après le tournant normatif du régime international de la culture.</a:t>
            </a:r>
          </a:p>
          <a:p>
            <a:endParaRPr lang="fr-CA" dirty="0"/>
          </a:p>
          <a:p>
            <a:r>
              <a:rPr lang="fr-CA" b="1" dirty="0" smtClean="0"/>
              <a:t> Années 1980-1990</a:t>
            </a:r>
          </a:p>
          <a:p>
            <a:pPr marL="0" indent="0">
              <a:buNone/>
            </a:pPr>
            <a:r>
              <a:rPr lang="fr-CA" dirty="0"/>
              <a:t>MONDIACULT (1982)</a:t>
            </a:r>
          </a:p>
          <a:p>
            <a:pPr marL="0" indent="0">
              <a:buNone/>
            </a:pPr>
            <a:r>
              <a:rPr lang="fr-CA" dirty="0"/>
              <a:t>Décennie mondiale sur le développement culturel (1988-1997)</a:t>
            </a:r>
          </a:p>
          <a:p>
            <a:pPr marL="0" indent="0">
              <a:buNone/>
            </a:pPr>
            <a:r>
              <a:rPr lang="fr-CA" dirty="0"/>
              <a:t>Rapport « Diversité créative » (1995)</a:t>
            </a:r>
          </a:p>
          <a:p>
            <a:pPr marL="0" indent="0">
              <a:buNone/>
            </a:pPr>
            <a:r>
              <a:rPr lang="fr-CA" dirty="0"/>
              <a:t>Conférence intergouvernementale sur les politiques culturelles pour le développement (1998). </a:t>
            </a:r>
          </a:p>
          <a:p>
            <a:endParaRPr lang="fr-CA" dirty="0" smtClean="0"/>
          </a:p>
          <a:p>
            <a:r>
              <a:rPr lang="fr-CA" b="1" dirty="0" smtClean="0"/>
              <a:t>Années 2000</a:t>
            </a:r>
          </a:p>
          <a:p>
            <a:pPr marL="0" indent="0">
              <a:buNone/>
            </a:pPr>
            <a:r>
              <a:rPr lang="fr-CA" dirty="0" smtClean="0"/>
              <a:t>Convention pour la sauvegarde du patrimoine culturel immatériel (2003)</a:t>
            </a:r>
          </a:p>
          <a:p>
            <a:pPr marL="0" indent="0">
              <a:buNone/>
            </a:pPr>
            <a:r>
              <a:rPr lang="fr-CA" dirty="0" smtClean="0"/>
              <a:t>Convention sur la protection et la promotion de la diversité des expressions culturelles (2005). </a:t>
            </a:r>
          </a:p>
          <a:p>
            <a:endParaRPr lang="fr-CA" dirty="0" smtClean="0"/>
          </a:p>
          <a:p>
            <a:pPr marL="0" indent="0">
              <a:buNone/>
            </a:pPr>
            <a:endParaRPr lang="fr-CA" dirty="0" smtClean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70213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Reconnaissance normative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CA" dirty="0" smtClean="0"/>
          </a:p>
          <a:p>
            <a:pPr marL="0" indent="0">
              <a:buNone/>
            </a:pPr>
            <a:r>
              <a:rPr lang="fr-CA" b="1" dirty="0" smtClean="0"/>
              <a:t>Convention sur la diversité des expressions culturelles</a:t>
            </a:r>
          </a:p>
          <a:p>
            <a:r>
              <a:rPr lang="fr-CA" dirty="0" smtClean="0"/>
              <a:t>Article 9 et 19: échanges d’expertise et d’information</a:t>
            </a:r>
          </a:p>
          <a:p>
            <a:r>
              <a:rPr lang="fr-CA" dirty="0" smtClean="0"/>
              <a:t>Articles 13, 15, 16 et 18: coopération culturelle internationale et lien entre culture et développement durable.  </a:t>
            </a:r>
          </a:p>
          <a:p>
            <a:endParaRPr lang="fr-CA" dirty="0"/>
          </a:p>
          <a:p>
            <a:r>
              <a:rPr lang="fr-CA" b="1" dirty="0" smtClean="0"/>
              <a:t>Banque d’expertise</a:t>
            </a:r>
            <a:r>
              <a:rPr lang="fr-CA" dirty="0" smtClean="0"/>
              <a:t>, UNESCO-UE, 1.2 million d’euros, 13 missions d’assistance technique. </a:t>
            </a:r>
          </a:p>
          <a:p>
            <a:r>
              <a:rPr lang="fr-CA" b="1" dirty="0" smtClean="0"/>
              <a:t>Indicateurs de la culture pour le développement</a:t>
            </a:r>
            <a:r>
              <a:rPr lang="fr-CA" dirty="0" smtClean="0"/>
              <a:t>, UNESCO-Espagne, 2009-2013, 22 indicateurs et 11 pays étudiés. </a:t>
            </a:r>
          </a:p>
          <a:p>
            <a:endParaRPr lang="fr-CA" dirty="0" smtClean="0"/>
          </a:p>
          <a:p>
            <a:endParaRPr lang="fr-CA" dirty="0" smtClean="0"/>
          </a:p>
          <a:p>
            <a:endParaRPr lang="fr-CA" dirty="0" smtClean="0"/>
          </a:p>
          <a:p>
            <a:endParaRPr lang="fr-CA" dirty="0" smtClean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9159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OI comme entrepreneur normatif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CA" dirty="0" smtClean="0"/>
              <a:t>Consolider </a:t>
            </a:r>
            <a:r>
              <a:rPr lang="fr-CA" b="1" dirty="0" smtClean="0"/>
              <a:t>une position majeure des conventions culturelles</a:t>
            </a:r>
            <a:r>
              <a:rPr lang="fr-CA" dirty="0" smtClean="0"/>
              <a:t> au sein du réservoir normatif de l’ONU. </a:t>
            </a:r>
          </a:p>
          <a:p>
            <a:r>
              <a:rPr lang="fr-CA" dirty="0" smtClean="0"/>
              <a:t>Situation financière délicate et stimulation des </a:t>
            </a:r>
            <a:r>
              <a:rPr lang="fr-CA" b="1" dirty="0" smtClean="0"/>
              <a:t>synergies;</a:t>
            </a:r>
            <a:r>
              <a:rPr lang="fr-CA" dirty="0" smtClean="0"/>
              <a:t> renforcement de la </a:t>
            </a:r>
            <a:r>
              <a:rPr lang="fr-CA" b="1" dirty="0" smtClean="0"/>
              <a:t>crédibilité</a:t>
            </a:r>
            <a:r>
              <a:rPr lang="fr-CA" dirty="0" smtClean="0"/>
              <a:t> de l’organisation et de </a:t>
            </a:r>
            <a:r>
              <a:rPr lang="fr-CA" b="1" dirty="0" smtClean="0"/>
              <a:t>ses ressources financières</a:t>
            </a:r>
            <a:r>
              <a:rPr lang="fr-CA" b="1" dirty="0"/>
              <a:t> </a:t>
            </a:r>
            <a:r>
              <a:rPr lang="fr-CA" dirty="0" smtClean="0"/>
              <a:t>et </a:t>
            </a:r>
            <a:r>
              <a:rPr lang="fr-CA" b="1" dirty="0" smtClean="0"/>
              <a:t>repositionnement</a:t>
            </a:r>
            <a:r>
              <a:rPr lang="fr-CA" dirty="0" smtClean="0"/>
              <a:t> vis-à-vis d’autres organisations/agences du système de l’ONU. </a:t>
            </a:r>
          </a:p>
          <a:p>
            <a:r>
              <a:rPr lang="fr-CA" dirty="0" smtClean="0"/>
              <a:t>Vision personnelle de la </a:t>
            </a:r>
            <a:r>
              <a:rPr lang="fr-CA" b="1" dirty="0" smtClean="0"/>
              <a:t>directrice générale de l’UNESCO</a:t>
            </a:r>
            <a:r>
              <a:rPr lang="fr-CA" dirty="0" smtClean="0"/>
              <a:t> </a:t>
            </a:r>
            <a:r>
              <a:rPr lang="fr-CA" b="1" dirty="0" smtClean="0"/>
              <a:t>sur la place de l’organisation </a:t>
            </a:r>
            <a:r>
              <a:rPr lang="fr-CA" dirty="0" smtClean="0"/>
              <a:t>au sein du système des Nations Unies. </a:t>
            </a:r>
          </a:p>
          <a:p>
            <a:pPr marL="0" indent="0">
              <a:buNone/>
            </a:pPr>
            <a:endParaRPr lang="fr-CA" dirty="0" smtClean="0"/>
          </a:p>
          <a:p>
            <a:endParaRPr lang="fr-CA" dirty="0"/>
          </a:p>
          <a:p>
            <a:pPr marL="0" indent="0">
              <a:buNone/>
            </a:pPr>
            <a:r>
              <a:rPr lang="fr-CA" b="1" dirty="0" smtClean="0"/>
              <a:t>Stratégies d’expertise, de persuasion et de diffusion</a:t>
            </a:r>
          </a:p>
          <a:p>
            <a:r>
              <a:rPr lang="fr-CA" b="1" dirty="0" smtClean="0"/>
              <a:t>Congrès international « Culture: clé pour le développement durable</a:t>
            </a:r>
            <a:r>
              <a:rPr lang="fr-CA" dirty="0" smtClean="0"/>
              <a:t> », Hangzhou-</a:t>
            </a:r>
            <a:r>
              <a:rPr lang="fr-CA" b="1" dirty="0" smtClean="0"/>
              <a:t>Chine</a:t>
            </a:r>
            <a:r>
              <a:rPr lang="fr-CA" dirty="0" smtClean="0"/>
              <a:t>, 2013. </a:t>
            </a:r>
          </a:p>
          <a:p>
            <a:r>
              <a:rPr lang="fr-CA" b="1" dirty="0" smtClean="0"/>
              <a:t>Rapport de l’UNESCO </a:t>
            </a:r>
            <a:r>
              <a:rPr lang="fr-CA" dirty="0" smtClean="0"/>
              <a:t>sur le rôle transversal de la culture pour le développement durable (2013). </a:t>
            </a:r>
          </a:p>
          <a:p>
            <a:r>
              <a:rPr lang="fr-CA" dirty="0" smtClean="0"/>
              <a:t>Troisième édition du </a:t>
            </a:r>
            <a:r>
              <a:rPr lang="fr-CA" b="1" dirty="0" smtClean="0"/>
              <a:t>rapport mondial « Économie créative » </a:t>
            </a:r>
            <a:r>
              <a:rPr lang="fr-CA" dirty="0" smtClean="0"/>
              <a:t>réalisé par l’UNESCO et le PNUD (2013). </a:t>
            </a:r>
          </a:p>
          <a:p>
            <a:r>
              <a:rPr lang="fr-CA" b="1" dirty="0" smtClean="0"/>
              <a:t>Débats thématiques « Culture et développement » </a:t>
            </a:r>
            <a:r>
              <a:rPr lang="fr-CA" dirty="0" smtClean="0"/>
              <a:t>organisés par l’UNESCO au sein de l’Assemblée générale de l’ONU (2013 et 2014).</a:t>
            </a:r>
          </a:p>
          <a:p>
            <a:r>
              <a:rPr lang="fr-CA" b="1" dirty="0"/>
              <a:t>Adoption des résolutions « Culture et développement durable »</a:t>
            </a:r>
            <a:r>
              <a:rPr lang="fr-CA" dirty="0"/>
              <a:t> par l’Assemblée générale de l’ONU (2013 et 2014). </a:t>
            </a:r>
            <a:r>
              <a:rPr lang="fr-CA" dirty="0" smtClean="0"/>
              <a:t> </a:t>
            </a:r>
          </a:p>
          <a:p>
            <a:r>
              <a:rPr lang="fr-CA" b="1" dirty="0" smtClean="0"/>
              <a:t>Forum mondial « Culture, créativité et développement durable »</a:t>
            </a:r>
            <a:r>
              <a:rPr lang="fr-CA" dirty="0" smtClean="0"/>
              <a:t>, Florence, octobre 2014. </a:t>
            </a:r>
          </a:p>
          <a:p>
            <a:endParaRPr lang="fr-CA" dirty="0" smtClean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52216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Émergence d’une convergence stratégique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endParaRPr lang="fr-CA" dirty="0" smtClean="0"/>
          </a:p>
          <a:p>
            <a:pPr>
              <a:spcAft>
                <a:spcPts val="600"/>
              </a:spcAft>
            </a:pPr>
            <a:r>
              <a:rPr lang="fr-CA" dirty="0" smtClean="0"/>
              <a:t>Forum mondial sur la culture ‘</a:t>
            </a:r>
            <a:r>
              <a:rPr lang="fr-CA" b="1" dirty="0" smtClean="0"/>
              <a:t>The power of culture in </a:t>
            </a:r>
            <a:r>
              <a:rPr lang="fr-CA" b="1" dirty="0" err="1" smtClean="0"/>
              <a:t>sustainable</a:t>
            </a:r>
            <a:r>
              <a:rPr lang="fr-CA" b="1" dirty="0" smtClean="0"/>
              <a:t> </a:t>
            </a:r>
            <a:r>
              <a:rPr lang="fr-CA" b="1" dirty="0" err="1" smtClean="0"/>
              <a:t>development</a:t>
            </a:r>
            <a:r>
              <a:rPr lang="fr-CA" dirty="0" smtClean="0"/>
              <a:t>’ et la publication du ‘Bali promise’, Indonésie, 2013. </a:t>
            </a:r>
          </a:p>
          <a:p>
            <a:pPr>
              <a:spcAft>
                <a:spcPts val="600"/>
              </a:spcAft>
            </a:pPr>
            <a:r>
              <a:rPr lang="fr-CA" dirty="0" smtClean="0"/>
              <a:t>Mise en place du ‘</a:t>
            </a:r>
            <a:r>
              <a:rPr lang="fr-CA" b="1" dirty="0" smtClean="0"/>
              <a:t>Groupe des Amis sur Culture et Développement</a:t>
            </a:r>
            <a:r>
              <a:rPr lang="fr-CA" dirty="0" smtClean="0"/>
              <a:t>’ composé de plus de 30 pays fin 2014.</a:t>
            </a:r>
          </a:p>
          <a:p>
            <a:pPr>
              <a:spcAft>
                <a:spcPts val="600"/>
              </a:spcAft>
            </a:pPr>
            <a:r>
              <a:rPr lang="fr-CA" b="1" dirty="0" smtClean="0"/>
              <a:t>Sao Paulo Déclaration </a:t>
            </a:r>
            <a:r>
              <a:rPr lang="fr-CA" dirty="0" smtClean="0"/>
              <a:t>sur ‘</a:t>
            </a:r>
            <a:r>
              <a:rPr lang="fr-CA" b="1" dirty="0" smtClean="0"/>
              <a:t>Culture et développement durable</a:t>
            </a:r>
            <a:r>
              <a:rPr lang="fr-CA" dirty="0" smtClean="0"/>
              <a:t>’ (2012) par des pays de l’Amérique latine et déclaration sur ‘</a:t>
            </a:r>
            <a:r>
              <a:rPr lang="fr-CA" b="1" dirty="0" smtClean="0"/>
              <a:t>Patrimoine culturel immatériel et développement durable</a:t>
            </a:r>
            <a:r>
              <a:rPr lang="fr-CA" dirty="0" smtClean="0"/>
              <a:t>’ par les pays de l’Europe du Sud-Est (2012). </a:t>
            </a:r>
          </a:p>
          <a:p>
            <a:pPr>
              <a:spcAft>
                <a:spcPts val="600"/>
              </a:spcAft>
            </a:pPr>
            <a:r>
              <a:rPr lang="fr-CA" dirty="0" smtClean="0"/>
              <a:t>La résolution de Bruxelles ‘</a:t>
            </a:r>
            <a:r>
              <a:rPr lang="fr-CA" b="1" dirty="0" smtClean="0"/>
              <a:t>No Future </a:t>
            </a:r>
            <a:r>
              <a:rPr lang="fr-CA" b="1" dirty="0" err="1" smtClean="0"/>
              <a:t>without</a:t>
            </a:r>
            <a:r>
              <a:rPr lang="fr-CA" b="1" dirty="0" smtClean="0"/>
              <a:t> Culture</a:t>
            </a:r>
            <a:r>
              <a:rPr lang="fr-CA" dirty="0" smtClean="0"/>
              <a:t>’ par le Groupe Afrique, Caraïbes et Pacifique (2012). </a:t>
            </a:r>
          </a:p>
          <a:p>
            <a:pPr>
              <a:spcAft>
                <a:spcPts val="600"/>
              </a:spcAft>
            </a:pPr>
            <a:r>
              <a:rPr lang="fr-CA" b="1" dirty="0" smtClean="0"/>
              <a:t>Suriname </a:t>
            </a:r>
            <a:r>
              <a:rPr lang="fr-CA" b="1" dirty="0" err="1" smtClean="0"/>
              <a:t>Declaration</a:t>
            </a:r>
            <a:r>
              <a:rPr lang="fr-CA" b="1" dirty="0" smtClean="0"/>
              <a:t> </a:t>
            </a:r>
            <a:r>
              <a:rPr lang="fr-CA" dirty="0" smtClean="0"/>
              <a:t>adoptée par la Communauté d’Amérique latine et des pays des Caraïbes (2013). </a:t>
            </a:r>
          </a:p>
          <a:p>
            <a:pPr>
              <a:spcAft>
                <a:spcPts val="600"/>
              </a:spcAft>
            </a:pPr>
            <a:r>
              <a:rPr lang="fr-CA" dirty="0" smtClean="0"/>
              <a:t>Campagne transnationale ‘</a:t>
            </a:r>
            <a:r>
              <a:rPr lang="fr-CA" b="1" dirty="0" smtClean="0"/>
              <a:t>Le futur que nous voulons intègre la culture</a:t>
            </a:r>
            <a:r>
              <a:rPr lang="fr-CA" dirty="0" smtClean="0"/>
              <a:t>’ par sept ONG internationales de la culture </a:t>
            </a:r>
            <a:r>
              <a:rPr lang="en-CA" dirty="0" smtClean="0"/>
              <a:t>(International Federation of Arts Councils and Culture Agencies</a:t>
            </a:r>
            <a:r>
              <a:rPr lang="fr-CA" dirty="0" smtClean="0"/>
              <a:t>, Organisation mondiale Cités et Gouvernements Locaux Unis (CGLU), Fédération internationale des Coalitions pour la diversité culturelle…</a:t>
            </a:r>
            <a:r>
              <a:rPr lang="en-CA" dirty="0" smtClean="0"/>
              <a:t>). </a:t>
            </a:r>
            <a:r>
              <a:rPr lang="fr-CA" dirty="0" smtClean="0"/>
              <a:t>Déclaration signée par 900 organisations de 120 pays.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CA" dirty="0" smtClean="0"/>
              <a:t>Agenda 21 pour la culture élaboré par CGLU pour la reconnaissance de la culture en tant que quatrième pilier du développement durable. </a:t>
            </a:r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402047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Résistances 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sz="1600" b="1" dirty="0" smtClean="0"/>
              <a:t>« </a:t>
            </a:r>
            <a:r>
              <a:rPr lang="en-CA" sz="1600" dirty="0" smtClean="0"/>
              <a:t>In New York, we meet a double reality. At the General Assembly, all the delegations are in favour of the inclusion of culture. Then, when we</a:t>
            </a:r>
            <a:r>
              <a:rPr lang="en-CA" sz="1600" b="1" dirty="0" smtClean="0"/>
              <a:t>’</a:t>
            </a:r>
            <a:r>
              <a:rPr lang="en-CA" sz="1600" dirty="0" smtClean="0"/>
              <a:t>re going to deal with more concrete questions, culture is absent, the delegations don</a:t>
            </a:r>
            <a:r>
              <a:rPr lang="en-CA" sz="1600" b="1" dirty="0" smtClean="0"/>
              <a:t>’</a:t>
            </a:r>
            <a:r>
              <a:rPr lang="en-CA" sz="1600" dirty="0" smtClean="0"/>
              <a:t>t care » (</a:t>
            </a:r>
            <a:r>
              <a:rPr lang="en-CA" sz="1600" dirty="0" err="1" smtClean="0"/>
              <a:t>Entretien</a:t>
            </a:r>
            <a:r>
              <a:rPr lang="en-CA" sz="1600" dirty="0" smtClean="0"/>
              <a:t>, haut </a:t>
            </a:r>
            <a:r>
              <a:rPr lang="en-CA" sz="1600" dirty="0" err="1" smtClean="0"/>
              <a:t>fonctionnaire</a:t>
            </a:r>
            <a:r>
              <a:rPr lang="en-CA" sz="1600" dirty="0" smtClean="0"/>
              <a:t> de </a:t>
            </a:r>
            <a:r>
              <a:rPr lang="en-CA" sz="1600" dirty="0" err="1" smtClean="0"/>
              <a:t>l’UNESCO</a:t>
            </a:r>
            <a:r>
              <a:rPr lang="en-CA" sz="1600" dirty="0" smtClean="0"/>
              <a:t>, </a:t>
            </a:r>
            <a:r>
              <a:rPr lang="en-CA" sz="1600" dirty="0" err="1" smtClean="0"/>
              <a:t>mai</a:t>
            </a:r>
            <a:r>
              <a:rPr lang="en-CA" sz="1600" dirty="0" smtClean="0"/>
              <a:t> 2014). 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b="1" dirty="0"/>
              <a:t>L</a:t>
            </a:r>
            <a:r>
              <a:rPr lang="fr-CA" b="1" dirty="0" smtClean="0"/>
              <a:t>’intervention publique en matière de culture </a:t>
            </a:r>
            <a:r>
              <a:rPr lang="fr-CA" dirty="0" smtClean="0"/>
              <a:t>n’est pas légitime</a:t>
            </a:r>
          </a:p>
          <a:p>
            <a:r>
              <a:rPr lang="fr-CA" b="1" dirty="0" smtClean="0"/>
              <a:t>Caractère flou et abstrait </a:t>
            </a:r>
            <a:r>
              <a:rPr lang="fr-CA" dirty="0" smtClean="0"/>
              <a:t>de la culture</a:t>
            </a:r>
          </a:p>
          <a:p>
            <a:r>
              <a:rPr lang="fr-CA" b="1" dirty="0" smtClean="0"/>
              <a:t>Méfiance sur l’UNESCO </a:t>
            </a:r>
            <a:r>
              <a:rPr lang="fr-CA" dirty="0" smtClean="0"/>
              <a:t>depuis l’adhésion de la Palestine à l’organisation</a:t>
            </a:r>
          </a:p>
          <a:p>
            <a:r>
              <a:rPr lang="fr-CA" b="1" dirty="0" smtClean="0"/>
              <a:t>Partis conservateurs et tournant </a:t>
            </a:r>
            <a:r>
              <a:rPr lang="fr-CA" dirty="0" smtClean="0"/>
              <a:t>des stratégies sur le développement</a:t>
            </a:r>
          </a:p>
          <a:p>
            <a:r>
              <a:rPr lang="fr-CA" dirty="0" smtClean="0"/>
              <a:t>Culture, </a:t>
            </a:r>
            <a:r>
              <a:rPr lang="fr-CA" b="1" dirty="0" smtClean="0"/>
              <a:t>priorité secondaire </a:t>
            </a:r>
            <a:r>
              <a:rPr lang="fr-CA" dirty="0" smtClean="0"/>
              <a:t>et manque de leadership politique</a:t>
            </a:r>
          </a:p>
          <a:p>
            <a:r>
              <a:rPr lang="fr-CA" dirty="0" smtClean="0"/>
              <a:t>Risque du </a:t>
            </a:r>
            <a:r>
              <a:rPr lang="fr-CA" b="1" dirty="0" smtClean="0"/>
              <a:t>relativisme culturel</a:t>
            </a:r>
          </a:p>
          <a:p>
            <a:r>
              <a:rPr lang="fr-CA" dirty="0" smtClean="0"/>
              <a:t>Culture comme </a:t>
            </a:r>
            <a:r>
              <a:rPr lang="fr-CA" b="1" dirty="0" smtClean="0"/>
              <a:t>entrave à la réalisation d’autres objectifs </a:t>
            </a:r>
            <a:r>
              <a:rPr lang="fr-CA" dirty="0" smtClean="0"/>
              <a:t>du développement durable. 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27581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Conclusions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CA" dirty="0" smtClean="0"/>
              <a:t>Importance de la culture en tant que </a:t>
            </a:r>
            <a:r>
              <a:rPr lang="fr-CA" b="1" dirty="0" smtClean="0"/>
              <a:t>moteur du développement durable</a:t>
            </a:r>
          </a:p>
          <a:p>
            <a:r>
              <a:rPr lang="fr-CA" b="1" dirty="0" smtClean="0"/>
              <a:t>Intérêt vital du secrétariat </a:t>
            </a:r>
            <a:r>
              <a:rPr lang="fr-CA" dirty="0" smtClean="0"/>
              <a:t>de l’UNESCO et renforcement de l’organisation</a:t>
            </a:r>
            <a:endParaRPr lang="fr-CA" dirty="0"/>
          </a:p>
          <a:p>
            <a:r>
              <a:rPr lang="fr-CA" dirty="0" smtClean="0"/>
              <a:t>Capacité </a:t>
            </a:r>
            <a:r>
              <a:rPr lang="fr-CA" b="1" dirty="0" smtClean="0"/>
              <a:t>d’expertise et de persuasion</a:t>
            </a:r>
          </a:p>
          <a:p>
            <a:r>
              <a:rPr lang="fr-CA" b="1" dirty="0" smtClean="0"/>
              <a:t>Émergence d’une coalition internationale et transnationale </a:t>
            </a:r>
            <a:r>
              <a:rPr lang="fr-CA" dirty="0" smtClean="0"/>
              <a:t>d’acteurs composée de pays de l’Amérique latine, des Caraïbes et de l’Asie, des entités multilatérales et des ONG puissantes de la culture. </a:t>
            </a:r>
          </a:p>
          <a:p>
            <a:endParaRPr lang="fr-CA" dirty="0"/>
          </a:p>
          <a:p>
            <a:r>
              <a:rPr lang="fr-CA" dirty="0" smtClean="0"/>
              <a:t>L’</a:t>
            </a:r>
            <a:r>
              <a:rPr lang="fr-CA" dirty="0"/>
              <a:t>é</a:t>
            </a:r>
            <a:r>
              <a:rPr lang="fr-CA" dirty="0" smtClean="0"/>
              <a:t>mergence des nouvelles normes, des nouvelles pratiques est un </a:t>
            </a:r>
            <a:r>
              <a:rPr lang="fr-CA" b="1" dirty="0" smtClean="0"/>
              <a:t>processus politique par sa nature contesté qui s’</a:t>
            </a:r>
            <a:r>
              <a:rPr lang="fr-CA" b="1" dirty="0"/>
              <a:t>é</a:t>
            </a:r>
            <a:r>
              <a:rPr lang="fr-CA" b="1" dirty="0" smtClean="0"/>
              <a:t>tale sur une longue durée et sur une incertitude</a:t>
            </a:r>
            <a:r>
              <a:rPr lang="fr-CA" dirty="0" smtClean="0"/>
              <a:t> concernant ses résultats politiques.  </a:t>
            </a:r>
          </a:p>
          <a:p>
            <a:r>
              <a:rPr lang="fr-CA" dirty="0" smtClean="0"/>
              <a:t>L’agenda ne reflète pas l’</a:t>
            </a:r>
            <a:r>
              <a:rPr lang="fr-CA" dirty="0"/>
              <a:t>é</a:t>
            </a:r>
            <a:r>
              <a:rPr lang="fr-CA" dirty="0" smtClean="0"/>
              <a:t>tendue et les ambitions de la mobilisation</a:t>
            </a:r>
          </a:p>
          <a:p>
            <a:r>
              <a:rPr lang="fr-CA" dirty="0" smtClean="0"/>
              <a:t>Décalage entre échelle locale et échelle internationale</a:t>
            </a:r>
          </a:p>
          <a:p>
            <a:endParaRPr lang="fr-CA" dirty="0"/>
          </a:p>
          <a:p>
            <a:r>
              <a:rPr lang="fr-CA" b="1" dirty="0" smtClean="0"/>
              <a:t>Facteur intergouvernemental </a:t>
            </a:r>
            <a:r>
              <a:rPr lang="fr-CA" dirty="0" smtClean="0"/>
              <a:t>majeur dans le processus de la construction de l’agenda.  </a:t>
            </a:r>
          </a:p>
          <a:p>
            <a:endParaRPr lang="fr-CA" dirty="0"/>
          </a:p>
          <a:p>
            <a:endParaRPr lang="fr-CA" dirty="0" smtClean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54766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Clarté.thmx</Template>
  <TotalTime>313</TotalTime>
  <Words>659</Words>
  <Application>Microsoft Macintosh PowerPoint</Application>
  <PresentationFormat>Présentation à l'écran 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Clarté</vt:lpstr>
      <vt:lpstr>Culture dans l’agenda post-2015</vt:lpstr>
      <vt:lpstr>Introduction</vt:lpstr>
      <vt:lpstr>Introduction</vt:lpstr>
      <vt:lpstr>Historique du débat</vt:lpstr>
      <vt:lpstr>Reconnaissance normative</vt:lpstr>
      <vt:lpstr>OI comme entrepreneur normatif</vt:lpstr>
      <vt:lpstr>Émergence d’une convergence stratégique</vt:lpstr>
      <vt:lpstr>Résistances 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 dans l’agenda post-2015</dc:title>
  <dc:creator>Antonios Vlassis</dc:creator>
  <cp:lastModifiedBy>Antonios Vlassis</cp:lastModifiedBy>
  <cp:revision>27</cp:revision>
  <dcterms:created xsi:type="dcterms:W3CDTF">2015-10-10T10:44:13Z</dcterms:created>
  <dcterms:modified xsi:type="dcterms:W3CDTF">2015-10-13T14:45:22Z</dcterms:modified>
</cp:coreProperties>
</file>