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259" autoAdjust="0"/>
    <p:restoredTop sz="96093" autoAdjust="0"/>
  </p:normalViewPr>
  <p:slideViewPr>
    <p:cSldViewPr>
      <p:cViewPr>
        <p:scale>
          <a:sx n="170" d="100"/>
          <a:sy n="170" d="100"/>
        </p:scale>
        <p:origin x="-108" y="-8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758830258830261"/>
          <c:y val="7.1072446072446074E-2"/>
          <c:w val="0.52914879164879169"/>
          <c:h val="0.798973341473341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Feuil1!$A$4</c:f>
              <c:strCache>
                <c:ptCount val="1"/>
                <c:pt idx="0">
                  <c:v>Tanaka 40%</c:v>
                </c:pt>
              </c:strCache>
            </c:strRef>
          </c:tx>
          <c:invertIfNegative val="0"/>
          <c:cat>
            <c:strRef>
              <c:f>(Feuil1!$B$1;Feuil1!$D$1)</c:f>
              <c:strCache>
                <c:ptCount val="2"/>
                <c:pt idx="0">
                  <c:v>0.9 V</c:v>
                </c:pt>
                <c:pt idx="1">
                  <c:v>0.85 V</c:v>
                </c:pt>
              </c:strCache>
            </c:strRef>
          </c:cat>
          <c:val>
            <c:numRef>
              <c:f>(Feuil1!$B$4;Feuil1!$D$4)</c:f>
              <c:numCache>
                <c:formatCode>General</c:formatCode>
                <c:ptCount val="2"/>
                <c:pt idx="0">
                  <c:v>0.221</c:v>
                </c:pt>
                <c:pt idx="1">
                  <c:v>0.46100000000000002</c:v>
                </c:pt>
              </c:numCache>
            </c:numRef>
          </c:val>
        </c:ser>
        <c:ser>
          <c:idx val="1"/>
          <c:order val="1"/>
          <c:tx>
            <c:strRef>
              <c:f>Feuil1!$A$5</c:f>
              <c:strCache>
                <c:ptCount val="1"/>
                <c:pt idx="0">
                  <c:v>18% Pt/CX</c:v>
                </c:pt>
              </c:strCache>
            </c:strRef>
          </c:tx>
          <c:invertIfNegative val="0"/>
          <c:cat>
            <c:strRef>
              <c:f>(Feuil1!$B$1;Feuil1!$D$1)</c:f>
              <c:strCache>
                <c:ptCount val="2"/>
                <c:pt idx="0">
                  <c:v>0.9 V</c:v>
                </c:pt>
                <c:pt idx="1">
                  <c:v>0.85 V</c:v>
                </c:pt>
              </c:strCache>
            </c:strRef>
          </c:cat>
          <c:val>
            <c:numRef>
              <c:f>(Feuil1!$B$5;Feuil1!$D$5)</c:f>
              <c:numCache>
                <c:formatCode>General</c:formatCode>
                <c:ptCount val="2"/>
                <c:pt idx="0">
                  <c:v>0.437</c:v>
                </c:pt>
                <c:pt idx="1">
                  <c:v>0.70299999999999996</c:v>
                </c:pt>
              </c:numCache>
            </c:numRef>
          </c:val>
        </c:ser>
        <c:ser>
          <c:idx val="2"/>
          <c:order val="2"/>
          <c:tx>
            <c:strRef>
              <c:f>Feuil1!$A$6</c:f>
              <c:strCache>
                <c:ptCount val="1"/>
                <c:pt idx="0">
                  <c:v>39% Pt/CX</c:v>
                </c:pt>
              </c:strCache>
            </c:strRef>
          </c:tx>
          <c:invertIfNegative val="0"/>
          <c:cat>
            <c:strRef>
              <c:f>(Feuil1!$B$1;Feuil1!$D$1)</c:f>
              <c:strCache>
                <c:ptCount val="2"/>
                <c:pt idx="0">
                  <c:v>0.9 V</c:v>
                </c:pt>
                <c:pt idx="1">
                  <c:v>0.85 V</c:v>
                </c:pt>
              </c:strCache>
            </c:strRef>
          </c:cat>
          <c:val>
            <c:numRef>
              <c:f>(Feuil1!$B$6;Feuil1!$D$6)</c:f>
              <c:numCache>
                <c:formatCode>General</c:formatCode>
                <c:ptCount val="2"/>
                <c:pt idx="0">
                  <c:v>0.60899999999999999</c:v>
                </c:pt>
                <c:pt idx="1">
                  <c:v>2.04</c:v>
                </c:pt>
              </c:numCache>
            </c:numRef>
          </c:val>
        </c:ser>
        <c:ser>
          <c:idx val="4"/>
          <c:order val="3"/>
          <c:tx>
            <c:strRef>
              <c:f>Feuil1!$A$8</c:f>
              <c:strCache>
                <c:ptCount val="1"/>
                <c:pt idx="0">
                  <c:v>10% Pt3CO/CX-A</c:v>
                </c:pt>
              </c:strCache>
            </c:strRef>
          </c:tx>
          <c:invertIfNegative val="0"/>
          <c:cat>
            <c:strRef>
              <c:f>(Feuil1!$B$1;Feuil1!$D$1)</c:f>
              <c:strCache>
                <c:ptCount val="2"/>
                <c:pt idx="0">
                  <c:v>0.9 V</c:v>
                </c:pt>
                <c:pt idx="1">
                  <c:v>0.85 V</c:v>
                </c:pt>
              </c:strCache>
            </c:strRef>
          </c:cat>
          <c:val>
            <c:numRef>
              <c:f>(Feuil1!$B$8;Feuil1!$D$8)</c:f>
              <c:numCache>
                <c:formatCode>General</c:formatCode>
                <c:ptCount val="2"/>
                <c:pt idx="0">
                  <c:v>4.05</c:v>
                </c:pt>
                <c:pt idx="1">
                  <c:v>12</c:v>
                </c:pt>
              </c:numCache>
            </c:numRef>
          </c:val>
        </c:ser>
        <c:ser>
          <c:idx val="5"/>
          <c:order val="4"/>
          <c:tx>
            <c:strRef>
              <c:f>Feuil1!$A$9</c:f>
              <c:strCache>
                <c:ptCount val="1"/>
                <c:pt idx="0">
                  <c:v>10% Pt3CO/CX-B</c:v>
                </c:pt>
              </c:strCache>
            </c:strRef>
          </c:tx>
          <c:invertIfNegative val="0"/>
          <c:cat>
            <c:strRef>
              <c:f>(Feuil1!$B$1;Feuil1!$D$1)</c:f>
              <c:strCache>
                <c:ptCount val="2"/>
                <c:pt idx="0">
                  <c:v>0.9 V</c:v>
                </c:pt>
                <c:pt idx="1">
                  <c:v>0.85 V</c:v>
                </c:pt>
              </c:strCache>
            </c:strRef>
          </c:cat>
          <c:val>
            <c:numRef>
              <c:f>(Feuil1!$B$9;Feuil1!$D$9)</c:f>
              <c:numCache>
                <c:formatCode>General</c:formatCode>
                <c:ptCount val="2"/>
                <c:pt idx="0">
                  <c:v>4.3</c:v>
                </c:pt>
                <c:pt idx="1">
                  <c:v>15.4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36950784"/>
        <c:axId val="36952320"/>
      </c:barChart>
      <c:catAx>
        <c:axId val="36950784"/>
        <c:scaling>
          <c:orientation val="minMax"/>
        </c:scaling>
        <c:delete val="0"/>
        <c:axPos val="b"/>
        <c:majorTickMark val="none"/>
        <c:minorTickMark val="none"/>
        <c:tickLblPos val="nextTo"/>
        <c:crossAx val="36952320"/>
        <c:crosses val="autoZero"/>
        <c:auto val="1"/>
        <c:lblAlgn val="ctr"/>
        <c:lblOffset val="100"/>
        <c:noMultiLvlLbl val="0"/>
      </c:catAx>
      <c:valAx>
        <c:axId val="36952320"/>
        <c:scaling>
          <c:orientation val="minMax"/>
          <c:max val="16"/>
        </c:scaling>
        <c:delete val="0"/>
        <c:axPos val="l"/>
        <c:majorGridlines/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i="1" dirty="0" err="1" smtClean="0"/>
                  <a:t>j</a:t>
                </a:r>
                <a:r>
                  <a:rPr lang="en-US" i="0" baseline="-25000" dirty="0" err="1" smtClean="0"/>
                  <a:t>spe</a:t>
                </a:r>
                <a:r>
                  <a:rPr lang="en-US" dirty="0" smtClean="0"/>
                  <a:t> </a:t>
                </a:r>
                <a:r>
                  <a:rPr lang="en-US" dirty="0"/>
                  <a:t>/ A/m²</a:t>
                </a:r>
                <a:r>
                  <a:rPr lang="en-US" baseline="-25000" dirty="0"/>
                  <a:t>Pt</a:t>
                </a:r>
              </a:p>
            </c:rich>
          </c:tx>
          <c:layout>
            <c:manualLayout>
              <c:xMode val="edge"/>
              <c:yMode val="edge"/>
              <c:x val="1.362076362076362E-2"/>
              <c:y val="0.3185124135124134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6950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857607607607604"/>
          <c:y val="0.26140211640211636"/>
          <c:w val="0.33688366938366937"/>
          <c:h val="0.47719525844525845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668152677912875"/>
          <c:y val="7.1092808939475435E-2"/>
          <c:w val="0.51548870868614038"/>
          <c:h val="0.798915745606825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Feuil1!$A$4</c:f>
              <c:strCache>
                <c:ptCount val="1"/>
                <c:pt idx="0">
                  <c:v>Tanaka 40%</c:v>
                </c:pt>
              </c:strCache>
            </c:strRef>
          </c:tx>
          <c:invertIfNegative val="0"/>
          <c:cat>
            <c:strRef>
              <c:f>(Feuil1!$B$1;Feuil1!$D$1)</c:f>
              <c:strCache>
                <c:ptCount val="2"/>
                <c:pt idx="0">
                  <c:v>0.9 V</c:v>
                </c:pt>
                <c:pt idx="1">
                  <c:v>0.85 V</c:v>
                </c:pt>
              </c:strCache>
            </c:strRef>
          </c:cat>
          <c:val>
            <c:numRef>
              <c:f>(Feuil1!$C$4;Feuil1!$E$4)</c:f>
              <c:numCache>
                <c:formatCode>General</c:formatCode>
                <c:ptCount val="2"/>
                <c:pt idx="0">
                  <c:v>12.597</c:v>
                </c:pt>
                <c:pt idx="1">
                  <c:v>26.277000000000001</c:v>
                </c:pt>
              </c:numCache>
            </c:numRef>
          </c:val>
        </c:ser>
        <c:ser>
          <c:idx val="1"/>
          <c:order val="1"/>
          <c:tx>
            <c:strRef>
              <c:f>Feuil1!$A$5</c:f>
              <c:strCache>
                <c:ptCount val="1"/>
                <c:pt idx="0">
                  <c:v>18% Pt/CX</c:v>
                </c:pt>
              </c:strCache>
            </c:strRef>
          </c:tx>
          <c:invertIfNegative val="0"/>
          <c:cat>
            <c:strRef>
              <c:f>(Feuil1!$B$1;Feuil1!$D$1)</c:f>
              <c:strCache>
                <c:ptCount val="2"/>
                <c:pt idx="0">
                  <c:v>0.9 V</c:v>
                </c:pt>
                <c:pt idx="1">
                  <c:v>0.85 V</c:v>
                </c:pt>
              </c:strCache>
            </c:strRef>
          </c:cat>
          <c:val>
            <c:numRef>
              <c:f>(Feuil1!$C$5;Feuil1!$E$5)</c:f>
              <c:numCache>
                <c:formatCode>General</c:formatCode>
                <c:ptCount val="2"/>
                <c:pt idx="0">
                  <c:v>28.841999999999999</c:v>
                </c:pt>
                <c:pt idx="1">
                  <c:v>46.397999999999996</c:v>
                </c:pt>
              </c:numCache>
            </c:numRef>
          </c:val>
        </c:ser>
        <c:ser>
          <c:idx val="2"/>
          <c:order val="2"/>
          <c:tx>
            <c:strRef>
              <c:f>Feuil1!$A$6</c:f>
              <c:strCache>
                <c:ptCount val="1"/>
                <c:pt idx="0">
                  <c:v>39% Pt/CX</c:v>
                </c:pt>
              </c:strCache>
            </c:strRef>
          </c:tx>
          <c:invertIfNegative val="0"/>
          <c:cat>
            <c:strRef>
              <c:f>(Feuil1!$B$1;Feuil1!$D$1)</c:f>
              <c:strCache>
                <c:ptCount val="2"/>
                <c:pt idx="0">
                  <c:v>0.9 V</c:v>
                </c:pt>
                <c:pt idx="1">
                  <c:v>0.85 V</c:v>
                </c:pt>
              </c:strCache>
            </c:strRef>
          </c:cat>
          <c:val>
            <c:numRef>
              <c:f>(Feuil1!$C$6;Feuil1!$E$6)</c:f>
              <c:numCache>
                <c:formatCode>General</c:formatCode>
                <c:ptCount val="2"/>
                <c:pt idx="0">
                  <c:v>28.622999999999998</c:v>
                </c:pt>
                <c:pt idx="1">
                  <c:v>95.88</c:v>
                </c:pt>
              </c:numCache>
            </c:numRef>
          </c:val>
        </c:ser>
        <c:ser>
          <c:idx val="4"/>
          <c:order val="3"/>
          <c:tx>
            <c:strRef>
              <c:f>Feuil1!$A$8</c:f>
              <c:strCache>
                <c:ptCount val="1"/>
                <c:pt idx="0">
                  <c:v>10% Pt3CO/CX-A</c:v>
                </c:pt>
              </c:strCache>
            </c:strRef>
          </c:tx>
          <c:invertIfNegative val="0"/>
          <c:cat>
            <c:strRef>
              <c:f>(Feuil1!$B$1;Feuil1!$D$1)</c:f>
              <c:strCache>
                <c:ptCount val="2"/>
                <c:pt idx="0">
                  <c:v>0.9 V</c:v>
                </c:pt>
                <c:pt idx="1">
                  <c:v>0.85 V</c:v>
                </c:pt>
              </c:strCache>
            </c:strRef>
          </c:cat>
          <c:val>
            <c:numRef>
              <c:f>(Feuil1!$C$8;Feuil1!$E$8)</c:f>
              <c:numCache>
                <c:formatCode>General</c:formatCode>
                <c:ptCount val="2"/>
                <c:pt idx="0">
                  <c:v>81</c:v>
                </c:pt>
                <c:pt idx="1">
                  <c:v>240</c:v>
                </c:pt>
              </c:numCache>
            </c:numRef>
          </c:val>
        </c:ser>
        <c:ser>
          <c:idx val="5"/>
          <c:order val="4"/>
          <c:tx>
            <c:strRef>
              <c:f>Feuil1!$A$9</c:f>
              <c:strCache>
                <c:ptCount val="1"/>
                <c:pt idx="0">
                  <c:v>10% Pt3CO/CX-B</c:v>
                </c:pt>
              </c:strCache>
            </c:strRef>
          </c:tx>
          <c:invertIfNegative val="0"/>
          <c:cat>
            <c:strRef>
              <c:f>(Feuil1!$B$1;Feuil1!$D$1)</c:f>
              <c:strCache>
                <c:ptCount val="2"/>
                <c:pt idx="0">
                  <c:v>0.9 V</c:v>
                </c:pt>
                <c:pt idx="1">
                  <c:v>0.85 V</c:v>
                </c:pt>
              </c:strCache>
            </c:strRef>
          </c:cat>
          <c:val>
            <c:numRef>
              <c:f>(Feuil1!$C$9;Feuil1!$E$9)</c:f>
              <c:numCache>
                <c:formatCode>General</c:formatCode>
                <c:ptCount val="2"/>
                <c:pt idx="0">
                  <c:v>81.7</c:v>
                </c:pt>
                <c:pt idx="1">
                  <c:v>292.60000000000002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41285120"/>
        <c:axId val="41286656"/>
      </c:barChart>
      <c:catAx>
        <c:axId val="41285120"/>
        <c:scaling>
          <c:orientation val="minMax"/>
        </c:scaling>
        <c:delete val="0"/>
        <c:axPos val="b"/>
        <c:majorTickMark val="none"/>
        <c:minorTickMark val="none"/>
        <c:tickLblPos val="nextTo"/>
        <c:crossAx val="41286656"/>
        <c:crosses val="autoZero"/>
        <c:auto val="1"/>
        <c:lblAlgn val="ctr"/>
        <c:lblOffset val="100"/>
        <c:noMultiLvlLbl val="0"/>
      </c:catAx>
      <c:valAx>
        <c:axId val="41286656"/>
        <c:scaling>
          <c:orientation val="minMax"/>
          <c:max val="300"/>
        </c:scaling>
        <c:delete val="0"/>
        <c:axPos val="l"/>
        <c:majorGridlines/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i="1" dirty="0" err="1" smtClean="0"/>
                  <a:t>j</a:t>
                </a:r>
                <a:r>
                  <a:rPr lang="en-US" i="0" baseline="-25000" dirty="0" err="1" smtClean="0"/>
                  <a:t>mass</a:t>
                </a:r>
                <a:r>
                  <a:rPr lang="en-US" dirty="0" smtClean="0"/>
                  <a:t> </a:t>
                </a:r>
                <a:r>
                  <a:rPr lang="en-US" dirty="0"/>
                  <a:t>/ A/</a:t>
                </a:r>
                <a:r>
                  <a:rPr lang="en-US" dirty="0" err="1"/>
                  <a:t>g</a:t>
                </a:r>
                <a:r>
                  <a:rPr lang="en-US" baseline="-25000" dirty="0" err="1"/>
                  <a:t>Pt</a:t>
                </a:r>
                <a:endParaRPr lang="en-US" baseline="-25000" dirty="0"/>
              </a:p>
            </c:rich>
          </c:tx>
          <c:layout>
            <c:manualLayout>
              <c:xMode val="edge"/>
              <c:yMode val="edge"/>
              <c:x val="4.5406230235329409E-3"/>
              <c:y val="0.3248101689688285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1285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308898941820316"/>
          <c:y val="0.26133401050463678"/>
          <c:w val="0.33691101058179684"/>
          <c:h val="0.47733197899072638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6577"/>
            <a:ext cx="5829300" cy="212407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1"/>
            <a:ext cx="4800600" cy="25320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55DBC2-E6EE-4BFB-BB94-B00DB087DE39}" type="datetimeFigureOut">
              <a:rPr lang="fr-BE" smtClean="0"/>
              <a:t>9/09/2015</a:t>
            </a:fld>
            <a:endParaRPr lang="fr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5B4CE0-B748-4493-BC6C-D79B2180B0A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81927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55DBC2-E6EE-4BFB-BB94-B00DB087DE39}" type="datetimeFigureOut">
              <a:rPr lang="fr-BE" smtClean="0"/>
              <a:t>9/09/2015</a:t>
            </a:fld>
            <a:endParaRPr lang="fr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5B4CE0-B748-4493-BC6C-D79B2180B0A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8732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886326" y="881063"/>
            <a:ext cx="1457325" cy="79216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1" y="881063"/>
            <a:ext cx="4219575" cy="79216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55DBC2-E6EE-4BFB-BB94-B00DB087DE39}" type="datetimeFigureOut">
              <a:rPr lang="fr-BE" smtClean="0"/>
              <a:t>9/09/2015</a:t>
            </a:fld>
            <a:endParaRPr lang="fr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5B4CE0-B748-4493-BC6C-D79B2180B0A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15785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55DBC2-E6EE-4BFB-BB94-B00DB087DE39}" type="datetimeFigureOut">
              <a:rPr lang="fr-BE" smtClean="0"/>
              <a:t>9/09/2015</a:t>
            </a:fld>
            <a:endParaRPr lang="fr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5B4CE0-B748-4493-BC6C-D79B2180B0A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1633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338" y="6365877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338" y="4198940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55DBC2-E6EE-4BFB-BB94-B00DB087DE39}" type="datetimeFigureOut">
              <a:rPr lang="fr-BE" smtClean="0"/>
              <a:t>9/09/2015</a:t>
            </a:fld>
            <a:endParaRPr lang="fr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5B4CE0-B748-4493-BC6C-D79B2180B0A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20658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2862263"/>
            <a:ext cx="2838450" cy="594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505200" y="2862263"/>
            <a:ext cx="2838450" cy="594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55DBC2-E6EE-4BFB-BB94-B00DB087DE39}" type="datetimeFigureOut">
              <a:rPr lang="fr-BE" smtClean="0"/>
              <a:t>9/09/2015</a:t>
            </a:fld>
            <a:endParaRPr lang="fr-B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5B4CE0-B748-4493-BC6C-D79B2180B0A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8206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876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740"/>
            <a:ext cx="3030538" cy="9239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4564" y="2217740"/>
            <a:ext cx="3030537" cy="9239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4564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55DBC2-E6EE-4BFB-BB94-B00DB087DE39}" type="datetimeFigureOut">
              <a:rPr lang="fr-BE" smtClean="0"/>
              <a:t>9/09/2015</a:t>
            </a:fld>
            <a:endParaRPr lang="fr-B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5B4CE0-B748-4493-BC6C-D79B2180B0A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32580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55DBC2-E6EE-4BFB-BB94-B00DB087DE39}" type="datetimeFigureOut">
              <a:rPr lang="fr-BE" smtClean="0"/>
              <a:t>9/09/2015</a:t>
            </a:fld>
            <a:endParaRPr lang="fr-B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5B4CE0-B748-4493-BC6C-D79B2180B0A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83735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55DBC2-E6EE-4BFB-BB94-B00DB087DE39}" type="datetimeFigureOut">
              <a:rPr lang="fr-BE" smtClean="0"/>
              <a:t>9/09/2015</a:t>
            </a:fld>
            <a:endParaRPr lang="fr-B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5B4CE0-B748-4493-BC6C-D79B2180B0A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56558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3702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9" y="393702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55DBC2-E6EE-4BFB-BB94-B00DB087DE39}" type="datetimeFigureOut">
              <a:rPr lang="fr-BE" smtClean="0"/>
              <a:t>9/09/2015</a:t>
            </a:fld>
            <a:endParaRPr lang="fr-B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5B4CE0-B748-4493-BC6C-D79B2180B0A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08356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613" y="885824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55DBC2-E6EE-4BFB-BB94-B00DB087DE39}" type="datetimeFigureOut">
              <a:rPr lang="fr-BE" smtClean="0"/>
              <a:t>9/09/2015</a:t>
            </a:fld>
            <a:endParaRPr lang="fr-B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5B4CE0-B748-4493-BC6C-D79B2180B0A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02191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81063"/>
            <a:ext cx="58293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3181" tIns="40156" rIns="83181" bIns="40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2862263"/>
            <a:ext cx="5829300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3181" tIns="40156" rIns="83181" bIns="40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de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9024938"/>
            <a:ext cx="142875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3181" tIns="40156" rIns="83181" bIns="40156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cs typeface="+mn-cs"/>
              </a:defRPr>
            </a:lvl1pPr>
          </a:lstStyle>
          <a:p>
            <a:fld id="{BD55DBC2-E6EE-4BFB-BB94-B00DB087DE39}" type="datetimeFigureOut">
              <a:rPr lang="fr-BE" smtClean="0"/>
              <a:t>9/09/2015</a:t>
            </a:fld>
            <a:endParaRPr lang="fr-B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4938"/>
            <a:ext cx="21717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3181" tIns="40156" rIns="83181" bIns="40156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300">
                <a:cs typeface="+mn-cs"/>
              </a:defRPr>
            </a:lvl1pPr>
          </a:lstStyle>
          <a:p>
            <a:endParaRPr lang="fr-B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4938"/>
            <a:ext cx="142875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3181" tIns="40156" rIns="83181" bIns="40156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cs typeface="+mn-cs"/>
              </a:defRPr>
            </a:lvl1pPr>
          </a:lstStyle>
          <a:p>
            <a:fld id="{C75B4CE0-B748-4493-BC6C-D79B2180B0AB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82550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2550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imes New Roman" pitchFamily="18" charset="0"/>
        </a:defRPr>
      </a:lvl2pPr>
      <a:lvl3pPr algn="ctr" defTabSz="82550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imes New Roman" pitchFamily="18" charset="0"/>
        </a:defRPr>
      </a:lvl3pPr>
      <a:lvl4pPr algn="ctr" defTabSz="82550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imes New Roman" pitchFamily="18" charset="0"/>
        </a:defRPr>
      </a:lvl4pPr>
      <a:lvl5pPr algn="ctr" defTabSz="82550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imes New Roman" pitchFamily="18" charset="0"/>
        </a:defRPr>
      </a:lvl5pPr>
      <a:lvl6pPr marL="457200" algn="ctr" defTabSz="82550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imes New Roman" pitchFamily="18" charset="0"/>
        </a:defRPr>
      </a:lvl6pPr>
      <a:lvl7pPr marL="914400" algn="ctr" defTabSz="82550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imes New Roman" pitchFamily="18" charset="0"/>
        </a:defRPr>
      </a:lvl7pPr>
      <a:lvl8pPr marL="1371600" algn="ctr" defTabSz="82550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imes New Roman" pitchFamily="18" charset="0"/>
        </a:defRPr>
      </a:lvl8pPr>
      <a:lvl9pPr marL="1828800" algn="ctr" defTabSz="82550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imes New Roman" pitchFamily="18" charset="0"/>
        </a:defRPr>
      </a:lvl9pPr>
    </p:titleStyle>
    <p:bodyStyle>
      <a:lvl1pPr marL="309563" indent="-309563" algn="l" defTabSz="825500" rtl="0" eaLnBrk="1" fontAlgn="base" hangingPunct="1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71513" indent="-258763" algn="l" defTabSz="825500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031875" indent="-206375" algn="l" defTabSz="825500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46213" indent="-207963" algn="l" defTabSz="825500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858963" indent="-206375" algn="l" defTabSz="825500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316163" indent="-206375" algn="l" defTabSz="825500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773363" indent="-206375" algn="l" defTabSz="825500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230563" indent="-206375" algn="l" defTabSz="825500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687763" indent="-206375" algn="l" defTabSz="825500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11" Type="http://schemas.openxmlformats.org/officeDocument/2006/relationships/chart" Target="../charts/chart2.xml"/><Relationship Id="rId5" Type="http://schemas.openxmlformats.org/officeDocument/2006/relationships/image" Target="../media/image4.png"/><Relationship Id="rId10" Type="http://schemas.openxmlformats.org/officeDocument/2006/relationships/chart" Target="../charts/chart1.xml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115888" y="1208584"/>
            <a:ext cx="6626225" cy="8668840"/>
          </a:xfrm>
          <a:prstGeom prst="roundRect">
            <a:avLst>
              <a:gd name="adj" fmla="val 12495"/>
            </a:avLst>
          </a:prstGeom>
          <a:solidFill>
            <a:srgbClr val="CCECFF"/>
          </a:solidFill>
          <a:ln w="9525">
            <a:solidFill>
              <a:srgbClr val="0099CC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just" defTabSz="825500" eaLnBrk="0" hangingPunct="0">
              <a:spcBef>
                <a:spcPct val="50000"/>
              </a:spcBef>
            </a:pPr>
            <a:endParaRPr lang="en-GB" sz="1000" dirty="0"/>
          </a:p>
        </p:txBody>
      </p:sp>
      <p:sp>
        <p:nvSpPr>
          <p:cNvPr id="148" name="Rectangle à coins arrondis 147"/>
          <p:cNvSpPr/>
          <p:nvPr/>
        </p:nvSpPr>
        <p:spPr>
          <a:xfrm>
            <a:off x="126837" y="6105128"/>
            <a:ext cx="4310275" cy="2522093"/>
          </a:xfrm>
          <a:prstGeom prst="roundRect">
            <a:avLst/>
          </a:prstGeom>
          <a:solidFill>
            <a:srgbClr val="002060"/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anchor="t"/>
          <a:lstStyle/>
          <a:p>
            <a:pPr algn="ctr" eaLnBrk="0" hangingPunct="0">
              <a:lnSpc>
                <a:spcPts val="600"/>
              </a:lnSpc>
              <a:defRPr/>
            </a:pPr>
            <a:r>
              <a:rPr lang="en-US" sz="1200" dirty="0">
                <a:solidFill>
                  <a:srgbClr val="FFFF00"/>
                </a:solidFill>
              </a:rPr>
              <a:t>5</a:t>
            </a:r>
            <a:r>
              <a:rPr lang="en-US" sz="1200" dirty="0" smtClean="0">
                <a:solidFill>
                  <a:srgbClr val="FFFF00"/>
                </a:solidFill>
              </a:rPr>
              <a:t>.</a:t>
            </a:r>
            <a:r>
              <a:rPr lang="en-US" sz="1000" dirty="0" smtClean="0">
                <a:solidFill>
                  <a:srgbClr val="FFFF00"/>
                </a:solidFill>
              </a:rPr>
              <a:t> ORR activity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81" name="AutoShape 390"/>
          <p:cNvSpPr>
            <a:spLocks noChangeArrowheads="1"/>
          </p:cNvSpPr>
          <p:nvPr/>
        </p:nvSpPr>
        <p:spPr bwMode="auto">
          <a:xfrm>
            <a:off x="118800" y="8989200"/>
            <a:ext cx="6620400" cy="882650"/>
          </a:xfrm>
          <a:prstGeom prst="roundRect">
            <a:avLst>
              <a:gd name="adj" fmla="val 12495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99CC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just" defTabSz="825500" eaLnBrk="0" hangingPunct="0">
              <a:spcBef>
                <a:spcPct val="50000"/>
              </a:spcBef>
            </a:pPr>
            <a:endParaRPr lang="en-GB" sz="1000" dirty="0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15888" y="57151"/>
            <a:ext cx="6626225" cy="1589454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rgbClr val="4380BD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9" name="Rectangle à coins arrondis 8"/>
          <p:cNvSpPr/>
          <p:nvPr/>
        </p:nvSpPr>
        <p:spPr>
          <a:xfrm>
            <a:off x="2492403" y="3153703"/>
            <a:ext cx="1833691" cy="2757034"/>
          </a:xfrm>
          <a:prstGeom prst="roundRect">
            <a:avLst/>
          </a:prstGeom>
          <a:solidFill>
            <a:srgbClr val="002060"/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0" anchor="t"/>
          <a:lstStyle/>
          <a:p>
            <a:pPr algn="ctr" eaLnBrk="0" hangingPunct="0">
              <a:defRPr/>
            </a:pPr>
            <a:endParaRPr lang="en-GB" sz="1000" dirty="0">
              <a:solidFill>
                <a:srgbClr val="FFFF00"/>
              </a:solidFill>
            </a:endParaRPr>
          </a:p>
        </p:txBody>
      </p:sp>
      <p:pic>
        <p:nvPicPr>
          <p:cNvPr id="11" name="Picture 3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" y="308284"/>
            <a:ext cx="754062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" y="1066004"/>
            <a:ext cx="8667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115888" y="1640632"/>
            <a:ext cx="6626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" dirty="0"/>
              <a:t>The catalytic layers used in </a:t>
            </a:r>
            <a:r>
              <a:rPr lang="en-US" sz="800" dirty="0" smtClean="0"/>
              <a:t>proton </a:t>
            </a:r>
            <a:r>
              <a:rPr lang="en-US" sz="800" dirty="0"/>
              <a:t>exchange membrane fuel cell (PEMFC) are classically based on Pt particles supported </a:t>
            </a:r>
            <a:r>
              <a:rPr lang="en-US" sz="800" dirty="0" smtClean="0"/>
              <a:t>on a high surface area carbon (HSAC). </a:t>
            </a:r>
            <a:r>
              <a:rPr lang="en-US" sz="800" dirty="0"/>
              <a:t>The structure of these catalytic </a:t>
            </a:r>
            <a:r>
              <a:rPr lang="en-US" sz="800" dirty="0" smtClean="0"/>
              <a:t>layers </a:t>
            </a:r>
            <a:r>
              <a:rPr lang="en-US" sz="800" dirty="0"/>
              <a:t>is however not optimal, resulting in incomplete utilization of the mass of Pt loaded onto the carbon support [1]. </a:t>
            </a:r>
            <a:r>
              <a:rPr lang="en-US" sz="800" dirty="0" smtClean="0"/>
              <a:t>To </a:t>
            </a:r>
            <a:r>
              <a:rPr lang="en-US" sz="800" dirty="0"/>
              <a:t>reduce the cost of the catalytic layer without decreasing its performance, two parameters can be improved: the support and </a:t>
            </a:r>
            <a:r>
              <a:rPr lang="en-US" sz="800" dirty="0" smtClean="0"/>
              <a:t>the metallic </a:t>
            </a:r>
            <a:r>
              <a:rPr lang="en-US" sz="800" dirty="0"/>
              <a:t>particles</a:t>
            </a:r>
            <a:r>
              <a:rPr lang="en-US" sz="800" dirty="0" smtClean="0"/>
              <a:t>. The properties of commonly used carbon blacks, </a:t>
            </a:r>
            <a:r>
              <a:rPr lang="en-US" sz="800" dirty="0"/>
              <a:t>as described </a:t>
            </a:r>
            <a:r>
              <a:rPr lang="en-US" sz="800" dirty="0" smtClean="0"/>
              <a:t>by Rodríguez-</a:t>
            </a:r>
            <a:r>
              <a:rPr lang="en-US" sz="800" dirty="0" err="1" smtClean="0"/>
              <a:t>Reinoso</a:t>
            </a:r>
            <a:r>
              <a:rPr lang="en-US" sz="800" dirty="0" smtClean="0"/>
              <a:t> [2] are not optimal for </a:t>
            </a:r>
            <a:r>
              <a:rPr lang="en-US" sz="800" dirty="0" err="1" smtClean="0"/>
              <a:t>electrocatalysis</a:t>
            </a:r>
            <a:r>
              <a:rPr lang="en-US" sz="800" dirty="0"/>
              <a:t>.</a:t>
            </a:r>
            <a:r>
              <a:rPr lang="en-US" sz="800" dirty="0" smtClean="0"/>
              <a:t> A possible solution to these drawbacks is to use synthetic nanostructured materials with a controllable, reproducible texture and with a pure, known and constant chemical composition; carbon </a:t>
            </a:r>
            <a:r>
              <a:rPr lang="en-US" sz="800" dirty="0" err="1" smtClean="0"/>
              <a:t>xerogels</a:t>
            </a:r>
            <a:r>
              <a:rPr lang="en-US" sz="800" dirty="0" smtClean="0"/>
              <a:t> (CX) exhibit such properties [3]. Highly dispersed CX-supported Pt nanoparticles catalysts (Pt/CX) have been synthesized </a:t>
            </a:r>
            <a:r>
              <a:rPr lang="en-US" sz="800" i="1" dirty="0" smtClean="0"/>
              <a:t>via</a:t>
            </a:r>
            <a:r>
              <a:rPr lang="en-US" sz="800" dirty="0" smtClean="0"/>
              <a:t> formic acid (HCOOH) reduction inspired from a previous work of Alegre [4]. However, the decrease of the Pt mass contained in the PEMFC electrodes, in particular at the cathode where the oxygen reduction reaction (ORR) </a:t>
            </a:r>
            <a:r>
              <a:rPr lang="en-US" sz="800" dirty="0" smtClean="0"/>
              <a:t>occurs, </a:t>
            </a:r>
            <a:r>
              <a:rPr lang="en-US" sz="800" dirty="0" smtClean="0"/>
              <a:t>remains a major challenge. Improving the ORR mass activity is currently best achieved by alloying Pt with 3d-transition metal atoms such as cobalt (Co). These alloys </a:t>
            </a:r>
            <a:r>
              <a:rPr lang="en-US" sz="800" dirty="0" smtClean="0"/>
              <a:t>show </a:t>
            </a:r>
            <a:r>
              <a:rPr lang="en-US" sz="800" dirty="0" smtClean="0"/>
              <a:t>better </a:t>
            </a:r>
            <a:r>
              <a:rPr lang="en-US" sz="800" dirty="0" smtClean="0"/>
              <a:t>ORR performance due to </a:t>
            </a:r>
            <a:r>
              <a:rPr lang="en-US" sz="800" dirty="0" smtClean="0"/>
              <a:t>the substitution of some Pt atoms by 3d-metal atoms with smaller </a:t>
            </a:r>
            <a:r>
              <a:rPr lang="en-US" sz="800" dirty="0" smtClean="0"/>
              <a:t>radius, which </a:t>
            </a:r>
            <a:r>
              <a:rPr lang="en-US" sz="800" dirty="0" smtClean="0"/>
              <a:t>leads to a modified Pt electronic structure [5]. Bimetallic catalysts (PtCo</a:t>
            </a:r>
            <a:r>
              <a:rPr lang="en-US" sz="800" baseline="-25000" dirty="0" smtClean="0"/>
              <a:t>3</a:t>
            </a:r>
            <a:r>
              <a:rPr lang="en-US" sz="800" dirty="0" smtClean="0"/>
              <a:t>/CX) were synthesized </a:t>
            </a:r>
            <a:r>
              <a:rPr lang="en-US" sz="800" i="1" dirty="0" smtClean="0"/>
              <a:t>via</a:t>
            </a:r>
            <a:r>
              <a:rPr lang="en-US" sz="800" dirty="0" smtClean="0"/>
              <a:t> a new method using </a:t>
            </a:r>
            <a:r>
              <a:rPr lang="en-US" sz="800" dirty="0" err="1" smtClean="0"/>
              <a:t>trisodium</a:t>
            </a:r>
            <a:r>
              <a:rPr lang="en-US" sz="800" dirty="0" smtClean="0"/>
              <a:t> </a:t>
            </a:r>
            <a:r>
              <a:rPr lang="en-US" sz="800" dirty="0"/>
              <a:t>citrate in order to obtain </a:t>
            </a:r>
            <a:r>
              <a:rPr lang="en-US" sz="800" dirty="0" err="1" smtClean="0"/>
              <a:t>core@shell</a:t>
            </a:r>
            <a:r>
              <a:rPr lang="en-US" sz="800" dirty="0" smtClean="0"/>
              <a:t> </a:t>
            </a:r>
            <a:r>
              <a:rPr lang="en-US" sz="800" dirty="0"/>
              <a:t>or hollow particles</a:t>
            </a:r>
            <a:r>
              <a:rPr lang="en-US" sz="800" dirty="0" smtClean="0"/>
              <a:t>. These particular </a:t>
            </a:r>
            <a:r>
              <a:rPr lang="en-US" sz="800" dirty="0" smtClean="0"/>
              <a:t>nanostructures could </a:t>
            </a:r>
            <a:r>
              <a:rPr lang="en-US" sz="800" dirty="0" smtClean="0"/>
              <a:t>induce an increase in mass </a:t>
            </a:r>
            <a:r>
              <a:rPr lang="en-US" sz="800" dirty="0" smtClean="0"/>
              <a:t>activity for the ORR.</a:t>
            </a:r>
            <a:endParaRPr lang="en-US" sz="800" dirty="0"/>
          </a:p>
        </p:txBody>
      </p:sp>
      <p:sp>
        <p:nvSpPr>
          <p:cNvPr id="15" name="ZoneTexte 14"/>
          <p:cNvSpPr txBox="1"/>
          <p:nvPr/>
        </p:nvSpPr>
        <p:spPr>
          <a:xfrm>
            <a:off x="114038" y="8627221"/>
            <a:ext cx="6626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" dirty="0" smtClean="0"/>
              <a:t>The Tanaka 37 wt.% Pt on </a:t>
            </a:r>
            <a:r>
              <a:rPr lang="en-US" sz="800" dirty="0" smtClean="0"/>
              <a:t>HSAC, </a:t>
            </a:r>
            <a:r>
              <a:rPr lang="en-US" sz="800" i="1" dirty="0" smtClean="0"/>
              <a:t>i.e.</a:t>
            </a:r>
            <a:r>
              <a:rPr lang="en-US" sz="800" dirty="0" smtClean="0"/>
              <a:t> </a:t>
            </a:r>
            <a:r>
              <a:rPr lang="en-US" sz="800" dirty="0"/>
              <a:t>the commercial catalyst used as </a:t>
            </a:r>
            <a:r>
              <a:rPr lang="en-US" sz="800" dirty="0" smtClean="0"/>
              <a:t>reference, and the 18 wt.% Pt/CX catalyst </a:t>
            </a:r>
            <a:r>
              <a:rPr lang="en-US" sz="800" dirty="0" smtClean="0"/>
              <a:t>display similar average </a:t>
            </a:r>
            <a:r>
              <a:rPr lang="en-US" sz="800" dirty="0" smtClean="0"/>
              <a:t>particle diameter, 3.1 and 2.8 nm respectively, and the same standard deviation, 1.1 and 1.0 nm. The 39 wt.% Pt/CX catalyst presents a slightly higher particle diameter, 3.6 nm, with the same standard deviation, 1.2 nm. A combination of </a:t>
            </a:r>
            <a:r>
              <a:rPr lang="en-US" sz="800" dirty="0" err="1" smtClean="0"/>
              <a:t>core@shell</a:t>
            </a:r>
            <a:r>
              <a:rPr lang="en-US" sz="800" dirty="0" smtClean="0"/>
              <a:t> </a:t>
            </a:r>
            <a:r>
              <a:rPr lang="en-US" sz="800" dirty="0" smtClean="0"/>
              <a:t>and hollow nanoparticles was obtained for the PtCo</a:t>
            </a:r>
            <a:r>
              <a:rPr lang="en-US" sz="800" baseline="-25000" dirty="0" smtClean="0"/>
              <a:t>3</a:t>
            </a:r>
            <a:r>
              <a:rPr lang="en-US" sz="800" dirty="0" smtClean="0"/>
              <a:t>/CX catalysts with a diameter of </a:t>
            </a:r>
            <a:r>
              <a:rPr lang="en-US" sz="800" i="1" dirty="0" smtClean="0"/>
              <a:t>ca.</a:t>
            </a:r>
            <a:r>
              <a:rPr lang="en-US" sz="800" dirty="0" smtClean="0"/>
              <a:t> 47 nm. Such nanoparticles were synthesized by the formation of a Co core followed by the deposition of a </a:t>
            </a:r>
            <a:r>
              <a:rPr lang="en-US" sz="800" dirty="0" err="1" smtClean="0"/>
              <a:t>PtCo</a:t>
            </a:r>
            <a:r>
              <a:rPr lang="en-US" sz="800" dirty="0" smtClean="0"/>
              <a:t> </a:t>
            </a:r>
            <a:r>
              <a:rPr lang="en-US" sz="800" dirty="0" smtClean="0"/>
              <a:t>shell by (</a:t>
            </a:r>
            <a:r>
              <a:rPr lang="en-US" sz="800" i="1" dirty="0" err="1" smtClean="0"/>
              <a:t>i</a:t>
            </a:r>
            <a:r>
              <a:rPr lang="en-US" sz="800" dirty="0" smtClean="0"/>
              <a:t>) galvanic replacement and (</a:t>
            </a:r>
            <a:r>
              <a:rPr lang="en-US" sz="800" i="1" dirty="0" smtClean="0"/>
              <a:t>ii</a:t>
            </a:r>
            <a:r>
              <a:rPr lang="en-US" sz="800" dirty="0" smtClean="0"/>
              <a:t>) chemical reduction of Pt and Co by NaBH</a:t>
            </a:r>
            <a:r>
              <a:rPr lang="en-US" sz="800" baseline="-25000" dirty="0" smtClean="0"/>
              <a:t>4</a:t>
            </a:r>
            <a:r>
              <a:rPr lang="fr-BE" sz="800" dirty="0" smtClean="0"/>
              <a:t>.</a:t>
            </a:r>
            <a:r>
              <a:rPr lang="en-US" sz="800" dirty="0" smtClean="0"/>
              <a:t> The Pt/CX and the PtCo</a:t>
            </a:r>
            <a:r>
              <a:rPr lang="en-US" sz="800" baseline="-25000" dirty="0" smtClean="0"/>
              <a:t>3</a:t>
            </a:r>
            <a:r>
              <a:rPr lang="en-US" sz="800" dirty="0" smtClean="0"/>
              <a:t>/CX catalysts have a higher specific and mass activity toward the </a:t>
            </a:r>
            <a:r>
              <a:rPr lang="fr-BE" sz="800" dirty="0" smtClean="0"/>
              <a:t>ORR </a:t>
            </a:r>
            <a:r>
              <a:rPr lang="en-US" sz="800" dirty="0" smtClean="0"/>
              <a:t>than the Tanaka 37 wt.%. This can be explained by (</a:t>
            </a:r>
            <a:r>
              <a:rPr lang="en-US" sz="800" i="1" dirty="0" err="1" smtClean="0"/>
              <a:t>i</a:t>
            </a:r>
            <a:r>
              <a:rPr lang="en-US" sz="800" dirty="0" smtClean="0"/>
              <a:t>) an </a:t>
            </a:r>
            <a:r>
              <a:rPr lang="en-US" sz="800" dirty="0" smtClean="0"/>
              <a:t>improved nanoparticle distribution on the </a:t>
            </a:r>
            <a:r>
              <a:rPr lang="en-US" sz="800" dirty="0" smtClean="0"/>
              <a:t>support, CX instead of HSAC, (</a:t>
            </a:r>
            <a:r>
              <a:rPr lang="en-US" sz="800" i="1" dirty="0" smtClean="0"/>
              <a:t>ii</a:t>
            </a:r>
            <a:r>
              <a:rPr lang="en-US" sz="800" dirty="0" smtClean="0"/>
              <a:t>) a modification of the Pt electronic structure induced by Co atoms (for the PtCo</a:t>
            </a:r>
            <a:r>
              <a:rPr lang="en-US" sz="800" baseline="-25000" dirty="0" smtClean="0"/>
              <a:t>3</a:t>
            </a:r>
            <a:r>
              <a:rPr lang="en-US" sz="800" dirty="0" smtClean="0"/>
              <a:t>/CX catalyst) and (</a:t>
            </a:r>
            <a:r>
              <a:rPr lang="en-US" sz="800" i="1" dirty="0" smtClean="0"/>
              <a:t>iii</a:t>
            </a:r>
            <a:r>
              <a:rPr lang="en-US" sz="800" dirty="0" smtClean="0"/>
              <a:t>) the </a:t>
            </a:r>
            <a:r>
              <a:rPr lang="en-US" sz="800" dirty="0" err="1" smtClean="0"/>
              <a:t>core@shell</a:t>
            </a:r>
            <a:r>
              <a:rPr lang="en-US" sz="800" dirty="0" smtClean="0"/>
              <a:t> </a:t>
            </a:r>
            <a:r>
              <a:rPr lang="en-US" sz="800" dirty="0" smtClean="0"/>
              <a:t>– hollow morphology. These results, obtained by a </a:t>
            </a:r>
            <a:r>
              <a:rPr lang="en-US" sz="800" dirty="0"/>
              <a:t>new synthesis </a:t>
            </a:r>
            <a:r>
              <a:rPr lang="en-US" sz="800" dirty="0" smtClean="0"/>
              <a:t>process using </a:t>
            </a:r>
            <a:r>
              <a:rPr lang="en-US" sz="800" dirty="0" err="1"/>
              <a:t>trisodium</a:t>
            </a:r>
            <a:r>
              <a:rPr lang="en-US" sz="800" dirty="0"/>
              <a:t> </a:t>
            </a:r>
            <a:r>
              <a:rPr lang="en-US" sz="800" dirty="0" smtClean="0"/>
              <a:t>citrate, are promising. Further experiments are planned by our groups to optimize the nanoparticles morphology and activity.</a:t>
            </a:r>
            <a:endParaRPr lang="en-US" sz="800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279621" y="3154034"/>
            <a:ext cx="2054247" cy="1341433"/>
          </a:xfrm>
          <a:prstGeom prst="roundRect">
            <a:avLst/>
          </a:prstGeom>
          <a:solidFill>
            <a:srgbClr val="002060"/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tIns="0" bIns="46800" anchor="t" anchorCtr="0"/>
          <a:lstStyle/>
          <a:p>
            <a:pPr algn="ctr" eaLnBrk="0" hangingPunct="0">
              <a:lnSpc>
                <a:spcPts val="600"/>
              </a:lnSpc>
              <a:defRPr/>
            </a:pPr>
            <a:r>
              <a:rPr lang="en-US" sz="1200" dirty="0" smtClean="0">
                <a:solidFill>
                  <a:srgbClr val="FFFF00"/>
                </a:solidFill>
              </a:rPr>
              <a:t>1.</a:t>
            </a:r>
            <a:r>
              <a:rPr lang="en-US" sz="1000" dirty="0" smtClean="0">
                <a:solidFill>
                  <a:srgbClr val="FFFF00"/>
                </a:solidFill>
              </a:rPr>
              <a:t> Commercial Catalyst</a:t>
            </a:r>
            <a:endParaRPr lang="en-US" sz="1000" dirty="0">
              <a:solidFill>
                <a:srgbClr val="FFFF00"/>
              </a:solidFill>
            </a:endParaRPr>
          </a:p>
        </p:txBody>
      </p:sp>
      <p:pic>
        <p:nvPicPr>
          <p:cNvPr id="18" name="Picture 2160" descr="logo_lepm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672" y="648803"/>
            <a:ext cx="4318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101660" y="9618087"/>
            <a:ext cx="66233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>
                <a:solidFill>
                  <a:srgbClr val="000000"/>
                </a:solidFill>
                <a:latin typeface="Times New Roman" pitchFamily="18" charset="0"/>
              </a:rPr>
              <a:t>[1</a:t>
            </a:r>
            <a:r>
              <a:rPr lang="en-GB" sz="500" dirty="0" smtClean="0">
                <a:solidFill>
                  <a:srgbClr val="000000"/>
                </a:solidFill>
                <a:latin typeface="Times New Roman" pitchFamily="18" charset="0"/>
              </a:rPr>
              <a:t>] H. A. </a:t>
            </a:r>
            <a:r>
              <a:rPr lang="en-GB" sz="500" dirty="0" err="1" smtClean="0">
                <a:solidFill>
                  <a:srgbClr val="000000"/>
                </a:solidFill>
                <a:latin typeface="Times New Roman" pitchFamily="18" charset="0"/>
              </a:rPr>
              <a:t>Gasteiger</a:t>
            </a:r>
            <a:r>
              <a:rPr lang="en-GB" sz="5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GB" sz="500" i="1" dirty="0" smtClean="0">
                <a:solidFill>
                  <a:srgbClr val="000000"/>
                </a:solidFill>
                <a:latin typeface="Times New Roman" pitchFamily="18" charset="0"/>
              </a:rPr>
              <a:t>et al</a:t>
            </a:r>
            <a:r>
              <a:rPr lang="en-GB" sz="500" dirty="0" smtClean="0">
                <a:solidFill>
                  <a:srgbClr val="000000"/>
                </a:solidFill>
                <a:latin typeface="Times New Roman" pitchFamily="18" charset="0"/>
              </a:rPr>
              <a:t>. Appl. </a:t>
            </a:r>
            <a:r>
              <a:rPr lang="en-GB" sz="500" dirty="0" err="1" smtClean="0">
                <a:solidFill>
                  <a:srgbClr val="000000"/>
                </a:solidFill>
                <a:latin typeface="Times New Roman" pitchFamily="18" charset="0"/>
              </a:rPr>
              <a:t>Catal</a:t>
            </a:r>
            <a:r>
              <a:rPr lang="en-GB" sz="500" dirty="0" smtClean="0">
                <a:solidFill>
                  <a:srgbClr val="000000"/>
                </a:solidFill>
                <a:latin typeface="Times New Roman" pitchFamily="18" charset="0"/>
              </a:rPr>
              <a:t>. B : Environmental 56 (2005) 9-35. </a:t>
            </a:r>
            <a:r>
              <a:rPr lang="en-GB" sz="500" dirty="0">
                <a:solidFill>
                  <a:srgbClr val="000000"/>
                </a:solidFill>
                <a:latin typeface="Times New Roman" pitchFamily="18" charset="0"/>
              </a:rPr>
              <a:t>[</a:t>
            </a:r>
            <a:r>
              <a:rPr lang="en-GB" sz="500" dirty="0" smtClean="0">
                <a:solidFill>
                  <a:srgbClr val="000000"/>
                </a:solidFill>
                <a:latin typeface="Times New Roman" pitchFamily="18" charset="0"/>
              </a:rPr>
              <a:t>2] F. Rodriguez-</a:t>
            </a:r>
            <a:r>
              <a:rPr lang="en-GB" sz="500" dirty="0" err="1" smtClean="0">
                <a:solidFill>
                  <a:srgbClr val="000000"/>
                </a:solidFill>
                <a:latin typeface="Times New Roman" pitchFamily="18" charset="0"/>
              </a:rPr>
              <a:t>Reinoso</a:t>
            </a:r>
            <a:r>
              <a:rPr lang="en-GB" sz="500" dirty="0" smtClean="0">
                <a:solidFill>
                  <a:srgbClr val="000000"/>
                </a:solidFill>
                <a:latin typeface="Times New Roman" pitchFamily="18" charset="0"/>
              </a:rPr>
              <a:t>, in: </a:t>
            </a:r>
            <a:r>
              <a:rPr lang="en-GB" sz="500" i="1" dirty="0" smtClean="0">
                <a:solidFill>
                  <a:srgbClr val="000000"/>
                </a:solidFill>
                <a:latin typeface="Times New Roman" pitchFamily="18" charset="0"/>
              </a:rPr>
              <a:t>Porosity in carbons</a:t>
            </a:r>
            <a:r>
              <a:rPr lang="en-GB" sz="500" dirty="0" smtClean="0">
                <a:solidFill>
                  <a:srgbClr val="000000"/>
                </a:solidFill>
                <a:latin typeface="Times New Roman" pitchFamily="18" charset="0"/>
              </a:rPr>
              <a:t>, J. W. Patrick (Ed.), Wiley, UK, 1995, p.153. </a:t>
            </a:r>
            <a:r>
              <a:rPr lang="en-GB" sz="500" dirty="0">
                <a:solidFill>
                  <a:srgbClr val="000000"/>
                </a:solidFill>
                <a:latin typeface="Times New Roman" pitchFamily="18" charset="0"/>
              </a:rPr>
              <a:t>[3] </a:t>
            </a:r>
            <a:r>
              <a:rPr lang="en-GB" sz="500" dirty="0" smtClean="0">
                <a:solidFill>
                  <a:srgbClr val="000000"/>
                </a:solidFill>
                <a:latin typeface="Times New Roman" pitchFamily="18" charset="0"/>
              </a:rPr>
              <a:t>N. </a:t>
            </a:r>
            <a:r>
              <a:rPr lang="en-GB" altLang="ja-JP" sz="5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Job, </a:t>
            </a:r>
            <a:r>
              <a:rPr lang="en-GB" altLang="ja-JP" sz="500" i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et </a:t>
            </a:r>
            <a:r>
              <a:rPr lang="en-GB" altLang="ja-JP" sz="500" i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a</a:t>
            </a:r>
            <a:r>
              <a:rPr lang="en-GB" altLang="ja-JP" sz="5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l. Carbon 43 (2005) 2481. </a:t>
            </a:r>
            <a:r>
              <a:rPr lang="en-GB" altLang="ja-JP" sz="5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[</a:t>
            </a:r>
            <a:r>
              <a:rPr lang="en-GB" altLang="ja-JP" sz="5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4] C. Alegre, </a:t>
            </a:r>
            <a:r>
              <a:rPr lang="en-GB" altLang="ja-JP" sz="500" i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et al.</a:t>
            </a:r>
            <a:r>
              <a:rPr lang="en-GB" altLang="ja-JP" sz="5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Appl. </a:t>
            </a:r>
            <a:r>
              <a:rPr lang="en-GB" altLang="ja-JP" sz="500" dirty="0" err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Catal</a:t>
            </a:r>
            <a:r>
              <a:rPr lang="en-GB" altLang="ja-JP" sz="5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. B : Environmental 147 (2014) </a:t>
            </a:r>
            <a:r>
              <a:rPr lang="en-GB" altLang="ja-JP" sz="5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947-957. [5] J. R. </a:t>
            </a:r>
            <a:r>
              <a:rPr lang="en-GB" altLang="ja-JP" sz="5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Kitchin</a:t>
            </a:r>
            <a:r>
              <a:rPr lang="en-GB" altLang="ja-JP" sz="5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, </a:t>
            </a:r>
            <a:r>
              <a:rPr lang="en-GB" altLang="ja-JP" sz="500" i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et al.</a:t>
            </a:r>
            <a:r>
              <a:rPr lang="en-GB" altLang="ja-JP" sz="5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Journal of Chemical Physics 120 (2004) 10240.</a:t>
            </a:r>
            <a:endParaRPr lang="fr-BE" sz="500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28" y="1128978"/>
            <a:ext cx="1036668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" name="ZoneTexte 137"/>
          <p:cNvSpPr txBox="1"/>
          <p:nvPr/>
        </p:nvSpPr>
        <p:spPr>
          <a:xfrm>
            <a:off x="2488333" y="5339608"/>
            <a:ext cx="1833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800" dirty="0" smtClean="0">
                <a:solidFill>
                  <a:schemeClr val="bg1"/>
                </a:solidFill>
              </a:rPr>
              <a:t>18 wt.% Pt/CX </a:t>
            </a:r>
            <a:r>
              <a:rPr lang="en-GB" sz="800" dirty="0" smtClean="0">
                <a:solidFill>
                  <a:schemeClr val="bg1"/>
                </a:solidFill>
              </a:rPr>
              <a:t>(</a:t>
            </a:r>
            <a:r>
              <a:rPr lang="en-GB" sz="800" dirty="0" smtClean="0">
                <a:solidFill>
                  <a:schemeClr val="bg1"/>
                </a:solidFill>
              </a:rPr>
              <a:t>top</a:t>
            </a:r>
            <a:r>
              <a:rPr lang="en-GB" sz="800" dirty="0" smtClean="0">
                <a:solidFill>
                  <a:schemeClr val="bg1"/>
                </a:solidFill>
              </a:rPr>
              <a:t>) </a:t>
            </a:r>
            <a:r>
              <a:rPr lang="en-GB" sz="800" dirty="0" smtClean="0">
                <a:solidFill>
                  <a:schemeClr val="bg1"/>
                </a:solidFill>
              </a:rPr>
              <a:t>and 39 wt.% Pt/CX </a:t>
            </a:r>
            <a:r>
              <a:rPr lang="en-GB" sz="800" dirty="0" smtClean="0">
                <a:solidFill>
                  <a:schemeClr val="bg1"/>
                </a:solidFill>
              </a:rPr>
              <a:t>(bottom) </a:t>
            </a:r>
            <a:r>
              <a:rPr lang="en-GB" sz="800" dirty="0" smtClean="0">
                <a:solidFill>
                  <a:schemeClr val="bg1"/>
                </a:solidFill>
              </a:rPr>
              <a:t>synthesized by HCOOH reduction TEM micrographs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44" name="Rectangle à coins arrondis 43"/>
          <p:cNvSpPr/>
          <p:nvPr/>
        </p:nvSpPr>
        <p:spPr>
          <a:xfrm>
            <a:off x="4519831" y="3154034"/>
            <a:ext cx="2126845" cy="4241847"/>
          </a:xfrm>
          <a:prstGeom prst="roundRect">
            <a:avLst/>
          </a:prstGeom>
          <a:solidFill>
            <a:srgbClr val="002060"/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anchor="t"/>
          <a:lstStyle/>
          <a:p>
            <a:pPr lvl="0" algn="ctr" eaLnBrk="0" hangingPunct="0">
              <a:defRPr/>
            </a:pPr>
            <a:endParaRPr lang="en-GB" sz="1000" dirty="0">
              <a:solidFill>
                <a:srgbClr val="FFFF00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4496575" y="5364000"/>
            <a:ext cx="2359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bg1"/>
                </a:solidFill>
              </a:rPr>
              <a:t>10 </a:t>
            </a:r>
            <a:r>
              <a:rPr lang="en-GB" sz="800" dirty="0" err="1" smtClean="0">
                <a:solidFill>
                  <a:schemeClr val="bg1"/>
                </a:solidFill>
              </a:rPr>
              <a:t>wt</a:t>
            </a:r>
            <a:r>
              <a:rPr lang="en-GB" sz="800" dirty="0" smtClean="0">
                <a:solidFill>
                  <a:schemeClr val="bg1"/>
                </a:solidFill>
              </a:rPr>
              <a:t>.%</a:t>
            </a:r>
            <a:r>
              <a:rPr lang="en-GB" sz="800" baseline="-25000" dirty="0" smtClean="0">
                <a:solidFill>
                  <a:schemeClr val="bg1"/>
                </a:solidFill>
              </a:rPr>
              <a:t>Pt</a:t>
            </a:r>
            <a:r>
              <a:rPr lang="en-GB" sz="800" dirty="0" smtClean="0">
                <a:solidFill>
                  <a:schemeClr val="bg1"/>
                </a:solidFill>
              </a:rPr>
              <a:t> PtCo</a:t>
            </a:r>
            <a:r>
              <a:rPr lang="en-GB" sz="800" baseline="-25000" dirty="0" smtClean="0">
                <a:solidFill>
                  <a:schemeClr val="bg1"/>
                </a:solidFill>
              </a:rPr>
              <a:t>3</a:t>
            </a:r>
            <a:r>
              <a:rPr lang="en-GB" sz="800" dirty="0" smtClean="0">
                <a:solidFill>
                  <a:schemeClr val="bg1"/>
                </a:solidFill>
              </a:rPr>
              <a:t>/CX-A </a:t>
            </a:r>
            <a:r>
              <a:rPr lang="en-GB" sz="800" dirty="0" smtClean="0">
                <a:solidFill>
                  <a:schemeClr val="bg1"/>
                </a:solidFill>
              </a:rPr>
              <a:t>(</a:t>
            </a:r>
            <a:r>
              <a:rPr lang="en-GB" sz="800" dirty="0" smtClean="0">
                <a:solidFill>
                  <a:schemeClr val="bg1"/>
                </a:solidFill>
              </a:rPr>
              <a:t>top</a:t>
            </a:r>
            <a:r>
              <a:rPr lang="en-GB" sz="800" dirty="0" smtClean="0">
                <a:solidFill>
                  <a:schemeClr val="bg1"/>
                </a:solidFill>
              </a:rPr>
              <a:t>) </a:t>
            </a:r>
            <a:r>
              <a:rPr lang="en-GB" sz="800" dirty="0" smtClean="0">
                <a:solidFill>
                  <a:schemeClr val="bg1"/>
                </a:solidFill>
              </a:rPr>
              <a:t>and</a:t>
            </a:r>
          </a:p>
          <a:p>
            <a:r>
              <a:rPr lang="en-GB" sz="800" dirty="0" smtClean="0">
                <a:solidFill>
                  <a:schemeClr val="bg1"/>
                </a:solidFill>
              </a:rPr>
              <a:t>10 wt.</a:t>
            </a:r>
            <a:r>
              <a:rPr lang="fr-BE" sz="800" dirty="0" smtClean="0">
                <a:solidFill>
                  <a:schemeClr val="bg1"/>
                </a:solidFill>
              </a:rPr>
              <a:t>%</a:t>
            </a:r>
            <a:r>
              <a:rPr lang="fr-BE" sz="800" baseline="-25000" dirty="0" smtClean="0">
                <a:solidFill>
                  <a:schemeClr val="bg1"/>
                </a:solidFill>
              </a:rPr>
              <a:t>Pt</a:t>
            </a:r>
            <a:r>
              <a:rPr lang="fr-BE" sz="800" dirty="0" smtClean="0">
                <a:solidFill>
                  <a:schemeClr val="bg1"/>
                </a:solidFill>
              </a:rPr>
              <a:t> </a:t>
            </a:r>
            <a:r>
              <a:rPr lang="en-GB" sz="800" dirty="0" smtClean="0">
                <a:solidFill>
                  <a:schemeClr val="bg1"/>
                </a:solidFill>
              </a:rPr>
              <a:t>PtCo</a:t>
            </a:r>
            <a:r>
              <a:rPr lang="en-GB" sz="800" baseline="-25000" dirty="0" smtClean="0">
                <a:solidFill>
                  <a:schemeClr val="bg1"/>
                </a:solidFill>
              </a:rPr>
              <a:t>3</a:t>
            </a:r>
            <a:r>
              <a:rPr lang="fr-BE" sz="800" dirty="0" smtClean="0">
                <a:solidFill>
                  <a:schemeClr val="bg1"/>
                </a:solidFill>
              </a:rPr>
              <a:t>/CX-B </a:t>
            </a:r>
            <a:r>
              <a:rPr lang="fr-BE" sz="800" dirty="0" smtClean="0">
                <a:solidFill>
                  <a:schemeClr val="bg1"/>
                </a:solidFill>
              </a:rPr>
              <a:t>(</a:t>
            </a:r>
            <a:r>
              <a:rPr lang="fr-BE" sz="800" dirty="0" err="1" smtClean="0">
                <a:solidFill>
                  <a:schemeClr val="bg1"/>
                </a:solidFill>
              </a:rPr>
              <a:t>bottom</a:t>
            </a:r>
            <a:r>
              <a:rPr lang="fr-BE" sz="800" dirty="0" smtClean="0">
                <a:solidFill>
                  <a:schemeClr val="bg1"/>
                </a:solidFill>
              </a:rPr>
              <a:t>)</a:t>
            </a:r>
            <a:r>
              <a:rPr lang="en-GB" sz="800" dirty="0" smtClean="0">
                <a:solidFill>
                  <a:schemeClr val="bg1"/>
                </a:solidFill>
              </a:rPr>
              <a:t> </a:t>
            </a:r>
            <a:r>
              <a:rPr lang="en-GB" sz="800" dirty="0" smtClean="0">
                <a:solidFill>
                  <a:schemeClr val="bg1"/>
                </a:solidFill>
              </a:rPr>
              <a:t>TEM micrographs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18346" y="0"/>
            <a:ext cx="5895658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itchFamily="34" charset="0"/>
                <a:cs typeface="Arial" pitchFamily="34" charset="0"/>
              </a:rPr>
              <a:t>Synthesis and characterisation of</a:t>
            </a:r>
          </a:p>
          <a:p>
            <a:pPr algn="ctr"/>
            <a:r>
              <a:rPr lang="en-GB" sz="1600" dirty="0" smtClean="0">
                <a:latin typeface="Arial" pitchFamily="34" charset="0"/>
                <a:cs typeface="Arial" pitchFamily="34" charset="0"/>
              </a:rPr>
              <a:t>Pt-Co/carbon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xerogel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electrocatalysts</a:t>
            </a: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1600" dirty="0" smtClean="0">
                <a:latin typeface="Arial" pitchFamily="34" charset="0"/>
                <a:cs typeface="Arial" pitchFamily="34" charset="0"/>
              </a:rPr>
              <a:t>for Proton Exchange Membrane Fuel Cells (PEMFC)</a:t>
            </a:r>
          </a:p>
          <a:p>
            <a:pPr algn="ctr"/>
            <a:endParaRPr lang="en-GB" sz="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900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en-GB" sz="900" dirty="0" err="1" smtClean="0">
                <a:latin typeface="Arial" pitchFamily="34" charset="0"/>
                <a:cs typeface="Arial" pitchFamily="34" charset="0"/>
              </a:rPr>
              <a:t>Zubiaur</a:t>
            </a:r>
            <a:r>
              <a:rPr lang="en-GB" sz="9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n-GB" sz="900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GB" sz="900" dirty="0" smtClean="0">
                <a:latin typeface="Arial" pitchFamily="34" charset="0"/>
                <a:cs typeface="Arial" pitchFamily="34" charset="0"/>
              </a:rPr>
              <a:t>, T</a:t>
            </a:r>
            <a:r>
              <a:rPr lang="en-GB" sz="900" dirty="0">
                <a:latin typeface="Arial" pitchFamily="34" charset="0"/>
                <a:cs typeface="Arial" pitchFamily="34" charset="0"/>
              </a:rPr>
              <a:t>.</a:t>
            </a:r>
            <a:r>
              <a:rPr lang="en-GB" sz="900" dirty="0" smtClean="0">
                <a:latin typeface="Arial" pitchFamily="34" charset="0"/>
                <a:cs typeface="Arial" pitchFamily="34" charset="0"/>
              </a:rPr>
              <a:t> Asset</a:t>
            </a:r>
            <a:r>
              <a:rPr lang="en-GB" sz="900" baseline="30000" dirty="0" smtClean="0">
                <a:latin typeface="Arial" pitchFamily="34" charset="0"/>
                <a:cs typeface="Arial" pitchFamily="34" charset="0"/>
              </a:rPr>
              <a:t>1,2,3</a:t>
            </a:r>
            <a:r>
              <a:rPr lang="en-GB" sz="900" dirty="0" smtClean="0">
                <a:latin typeface="Arial" pitchFamily="34" charset="0"/>
                <a:cs typeface="Arial" pitchFamily="34" charset="0"/>
              </a:rPr>
              <a:t>, P.-Y. </a:t>
            </a:r>
            <a:r>
              <a:rPr lang="en-GB" sz="900" dirty="0" err="1" smtClean="0">
                <a:latin typeface="Arial" pitchFamily="34" charset="0"/>
                <a:cs typeface="Arial" pitchFamily="34" charset="0"/>
              </a:rPr>
              <a:t>Olu</a:t>
            </a:r>
            <a:r>
              <a:rPr lang="fr-BE" sz="900" baseline="30000" dirty="0" smtClean="0">
                <a:latin typeface="Arial" pitchFamily="34" charset="0"/>
                <a:cs typeface="Arial" pitchFamily="34" charset="0"/>
              </a:rPr>
              <a:t>1,2,3</a:t>
            </a:r>
            <a:r>
              <a:rPr lang="fr-BE" sz="9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GB" sz="900" dirty="0" smtClean="0">
                <a:latin typeface="Arial" pitchFamily="34" charset="0"/>
                <a:cs typeface="Arial" pitchFamily="34" charset="0"/>
              </a:rPr>
              <a:t> L. Dubau</a:t>
            </a:r>
            <a:r>
              <a:rPr lang="en-GB" sz="900" baseline="30000" dirty="0" smtClean="0">
                <a:latin typeface="Arial" pitchFamily="34" charset="0"/>
                <a:cs typeface="Arial" pitchFamily="34" charset="0"/>
              </a:rPr>
              <a:t>2,3</a:t>
            </a:r>
            <a:r>
              <a:rPr lang="en-GB" sz="900" dirty="0" smtClean="0">
                <a:latin typeface="Arial" pitchFamily="34" charset="0"/>
                <a:cs typeface="Arial" pitchFamily="34" charset="0"/>
              </a:rPr>
              <a:t>, F. Maillard</a:t>
            </a:r>
            <a:r>
              <a:rPr lang="en-GB" sz="900" baseline="30000" dirty="0" smtClean="0">
                <a:latin typeface="Arial" pitchFamily="34" charset="0"/>
                <a:cs typeface="Arial" pitchFamily="34" charset="0"/>
              </a:rPr>
              <a:t>2,3</a:t>
            </a:r>
            <a:r>
              <a:rPr lang="en-GB" sz="900" dirty="0" smtClean="0">
                <a:latin typeface="Arial" pitchFamily="34" charset="0"/>
                <a:cs typeface="Arial" pitchFamily="34" charset="0"/>
              </a:rPr>
              <a:t>, N. Job</a:t>
            </a:r>
            <a:r>
              <a:rPr lang="en-GB" sz="900" baseline="30000" dirty="0" smtClean="0">
                <a:latin typeface="Arial" pitchFamily="34" charset="0"/>
                <a:cs typeface="Arial" pitchFamily="34" charset="0"/>
              </a:rPr>
              <a:t>1</a:t>
            </a:r>
          </a:p>
          <a:p>
            <a:pPr algn="ctr"/>
            <a:endParaRPr lang="en-GB" sz="6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800" i="1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GB" sz="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800" i="1" dirty="0" smtClean="0">
                <a:latin typeface="Arial" pitchFamily="34" charset="0"/>
                <a:cs typeface="Arial" pitchFamily="34" charset="0"/>
              </a:rPr>
              <a:t>Department</a:t>
            </a:r>
            <a:r>
              <a:rPr lang="en-GB" sz="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800" i="1" dirty="0" smtClean="0">
                <a:latin typeface="Arial" pitchFamily="34" charset="0"/>
                <a:cs typeface="Arial" pitchFamily="34" charset="0"/>
              </a:rPr>
              <a:t>of Chemical Engineering – Nanomaterials, Catalysis, Electrochemistry, University of Liège,</a:t>
            </a:r>
            <a:r>
              <a:rPr lang="en-GB" sz="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800" i="1" dirty="0" smtClean="0">
                <a:latin typeface="Arial" pitchFamily="34" charset="0"/>
                <a:cs typeface="Arial" pitchFamily="34" charset="0"/>
              </a:rPr>
              <a:t>4000 Liège, Belgium</a:t>
            </a:r>
          </a:p>
          <a:p>
            <a:pPr algn="ctr"/>
            <a:r>
              <a:rPr lang="en-GB" sz="800" i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GB" sz="800" i="1" dirty="0" smtClean="0">
                <a:latin typeface="Arial" pitchFamily="34" charset="0"/>
                <a:cs typeface="Arial" pitchFamily="34" charset="0"/>
              </a:rPr>
              <a:t> CNRS, LEPMI, F-38000 Grenoble, France</a:t>
            </a:r>
          </a:p>
          <a:p>
            <a:pPr algn="ctr"/>
            <a:r>
              <a:rPr lang="en-GB" sz="800" i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GB" sz="800" i="1" dirty="0" smtClean="0">
                <a:latin typeface="Arial" pitchFamily="34" charset="0"/>
                <a:cs typeface="Arial" pitchFamily="34" charset="0"/>
              </a:rPr>
              <a:t> Univ. Grenoble </a:t>
            </a:r>
            <a:r>
              <a:rPr lang="en-GB" sz="800" i="1" dirty="0" err="1" smtClean="0">
                <a:latin typeface="Arial" pitchFamily="34" charset="0"/>
                <a:cs typeface="Arial" pitchFamily="34" charset="0"/>
              </a:rPr>
              <a:t>Alpes</a:t>
            </a:r>
            <a:r>
              <a:rPr lang="en-GB" sz="800" i="1" dirty="0" smtClean="0">
                <a:latin typeface="Arial" pitchFamily="34" charset="0"/>
                <a:cs typeface="Arial" pitchFamily="34" charset="0"/>
              </a:rPr>
              <a:t>, LEPMI, F-38000 Grenoble, France</a:t>
            </a:r>
            <a:endParaRPr lang="en-GB" sz="800" i="1" baseline="30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800" i="1" dirty="0" smtClean="0">
                <a:latin typeface="Arial" pitchFamily="34" charset="0"/>
                <a:cs typeface="Arial" pitchFamily="34" charset="0"/>
              </a:rPr>
              <a:t>(*Contact: a.zubiaur@ulg.ac.be)</a:t>
            </a:r>
          </a:p>
        </p:txBody>
      </p:sp>
      <p:pic>
        <p:nvPicPr>
          <p:cNvPr id="1027" name="Picture 3" descr="C:\Users\ULg\Desktop\TEM\2015-07-07 AnZu70\AnZu70-3-245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179" y="3395608"/>
            <a:ext cx="1296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ZoneTexte 109"/>
          <p:cNvSpPr txBox="1"/>
          <p:nvPr/>
        </p:nvSpPr>
        <p:spPr>
          <a:xfrm>
            <a:off x="3723259" y="4238923"/>
            <a:ext cx="329920" cy="12868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36000" rtlCol="0">
            <a:spAutoFit/>
          </a:bodyPr>
          <a:lstStyle/>
          <a:p>
            <a:pPr algn="ctr"/>
            <a:r>
              <a:rPr lang="fr-BE" sz="6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fr-BE" sz="600" dirty="0" smtClean="0">
                <a:latin typeface="Times New Roman" pitchFamily="18" charset="0"/>
                <a:cs typeface="Times New Roman" pitchFamily="18" charset="0"/>
              </a:rPr>
              <a:t>0 nm</a:t>
            </a:r>
            <a:endParaRPr lang="fr-BE" sz="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1" name="Connecteur droit 110"/>
          <p:cNvCxnSpPr/>
          <p:nvPr/>
        </p:nvCxnSpPr>
        <p:spPr>
          <a:xfrm>
            <a:off x="3792873" y="4336283"/>
            <a:ext cx="19069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4" descr="C:\Users\ULg\Desktop\TEM\2015-07-01 AnZu69\AnZu69-1-245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179" y="4367608"/>
            <a:ext cx="1296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ZoneTexte 96"/>
          <p:cNvSpPr txBox="1"/>
          <p:nvPr/>
        </p:nvSpPr>
        <p:spPr>
          <a:xfrm>
            <a:off x="3723258" y="5210923"/>
            <a:ext cx="329920" cy="12868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36000" rtlCol="0">
            <a:spAutoFit/>
          </a:bodyPr>
          <a:lstStyle/>
          <a:p>
            <a:pPr algn="ctr"/>
            <a:r>
              <a:rPr lang="fr-BE" sz="6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fr-BE" sz="600" dirty="0" smtClean="0">
                <a:latin typeface="Times New Roman" pitchFamily="18" charset="0"/>
                <a:cs typeface="Times New Roman" pitchFamily="18" charset="0"/>
              </a:rPr>
              <a:t>0 nm</a:t>
            </a:r>
            <a:endParaRPr lang="fr-BE" sz="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8" name="Connecteur droit 97"/>
          <p:cNvCxnSpPr/>
          <p:nvPr/>
        </p:nvCxnSpPr>
        <p:spPr>
          <a:xfrm>
            <a:off x="3792872" y="5308283"/>
            <a:ext cx="19069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6" descr="C:\Users\ULg\Desktop\STEM\AnZu\2015-08-18 AnZu82\5-150kx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327" y="3389384"/>
            <a:ext cx="104578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" descr="C:\Users\ULg\Desktop\TEM\180815_Astre_79_AnZu_83\AnZu_83_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114" y="4431950"/>
            <a:ext cx="1296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ZoneTexte 103"/>
          <p:cNvSpPr txBox="1"/>
          <p:nvPr/>
        </p:nvSpPr>
        <p:spPr>
          <a:xfrm>
            <a:off x="5943777" y="4303265"/>
            <a:ext cx="329920" cy="12868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36000" rtlCol="0">
            <a:spAutoFit/>
          </a:bodyPr>
          <a:lstStyle/>
          <a:p>
            <a:pPr algn="ctr"/>
            <a:r>
              <a:rPr lang="fr-BE" sz="6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fr-BE" sz="600" dirty="0" smtClean="0">
                <a:latin typeface="Times New Roman" pitchFamily="18" charset="0"/>
                <a:cs typeface="Times New Roman" pitchFamily="18" charset="0"/>
              </a:rPr>
              <a:t>0 nm</a:t>
            </a:r>
            <a:endParaRPr lang="fr-BE" sz="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5" name="Connecteur droit 104"/>
          <p:cNvCxnSpPr/>
          <p:nvPr/>
        </p:nvCxnSpPr>
        <p:spPr>
          <a:xfrm>
            <a:off x="6013391" y="4394806"/>
            <a:ext cx="19069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ZoneTexte 105"/>
          <p:cNvSpPr txBox="1"/>
          <p:nvPr/>
        </p:nvSpPr>
        <p:spPr>
          <a:xfrm>
            <a:off x="5947194" y="5275265"/>
            <a:ext cx="329920" cy="12868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36000" rtlCol="0">
            <a:spAutoFit/>
          </a:bodyPr>
          <a:lstStyle/>
          <a:p>
            <a:pPr algn="ctr"/>
            <a:r>
              <a:rPr lang="fr-BE" sz="600" dirty="0" smtClean="0">
                <a:latin typeface="Times New Roman" pitchFamily="18" charset="0"/>
                <a:cs typeface="Times New Roman" pitchFamily="18" charset="0"/>
              </a:rPr>
              <a:t>50 nm</a:t>
            </a:r>
            <a:endParaRPr lang="fr-BE" sz="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7" name="Connecteur droit 106"/>
          <p:cNvCxnSpPr/>
          <p:nvPr/>
        </p:nvCxnSpPr>
        <p:spPr>
          <a:xfrm>
            <a:off x="6047802" y="5377606"/>
            <a:ext cx="12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4615554" y="3443630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800" dirty="0" err="1" smtClean="0">
                <a:solidFill>
                  <a:schemeClr val="bg1"/>
                </a:solidFill>
              </a:rPr>
              <a:t>Core</a:t>
            </a:r>
            <a:r>
              <a:rPr lang="fr-BE" sz="800" dirty="0" err="1" smtClean="0">
                <a:solidFill>
                  <a:schemeClr val="bg1"/>
                </a:solidFill>
              </a:rPr>
              <a:t>@</a:t>
            </a:r>
            <a:r>
              <a:rPr lang="fr-BE" sz="800" dirty="0" err="1">
                <a:solidFill>
                  <a:schemeClr val="bg1"/>
                </a:solidFill>
              </a:rPr>
              <a:t>s</a:t>
            </a:r>
            <a:r>
              <a:rPr lang="fr-BE" sz="800" dirty="0" err="1" smtClean="0">
                <a:solidFill>
                  <a:schemeClr val="bg1"/>
                </a:solidFill>
              </a:rPr>
              <a:t>hell</a:t>
            </a:r>
            <a:endParaRPr lang="fr-BE" sz="800" dirty="0" smtClean="0">
              <a:solidFill>
                <a:schemeClr val="bg1"/>
              </a:solidFill>
            </a:endParaRPr>
          </a:p>
          <a:p>
            <a:r>
              <a:rPr lang="fr-BE" sz="800" dirty="0" err="1" smtClean="0">
                <a:solidFill>
                  <a:schemeClr val="bg1"/>
                </a:solidFill>
              </a:rPr>
              <a:t>particle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4662040" y="4002252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800" dirty="0" err="1" smtClean="0">
                <a:solidFill>
                  <a:schemeClr val="bg1"/>
                </a:solidFill>
              </a:rPr>
              <a:t>Hollow</a:t>
            </a:r>
            <a:endParaRPr lang="fr-BE" sz="800" dirty="0" smtClean="0">
              <a:solidFill>
                <a:schemeClr val="bg1"/>
              </a:solidFill>
            </a:endParaRPr>
          </a:p>
          <a:p>
            <a:r>
              <a:rPr lang="fr-BE" sz="800" dirty="0" err="1" smtClean="0">
                <a:solidFill>
                  <a:schemeClr val="bg1"/>
                </a:solidFill>
              </a:rPr>
              <a:t>particles</a:t>
            </a:r>
            <a:endParaRPr lang="en-US" sz="800" dirty="0">
              <a:solidFill>
                <a:schemeClr val="bg1"/>
              </a:solidFill>
            </a:endParaRPr>
          </a:p>
        </p:txBody>
      </p:sp>
      <p:cxnSp>
        <p:nvCxnSpPr>
          <p:cNvPr id="39" name="Connecteur droit avec flèche 38"/>
          <p:cNvCxnSpPr/>
          <p:nvPr/>
        </p:nvCxnSpPr>
        <p:spPr bwMode="auto">
          <a:xfrm>
            <a:off x="5093736" y="3659654"/>
            <a:ext cx="31622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12" name="Connecteur droit avec flèche 111"/>
          <p:cNvCxnSpPr/>
          <p:nvPr/>
        </p:nvCxnSpPr>
        <p:spPr bwMode="auto">
          <a:xfrm flipV="1">
            <a:off x="5139485" y="4091702"/>
            <a:ext cx="316225" cy="1682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13" name="Connecteur droit avec flèche 112"/>
          <p:cNvCxnSpPr/>
          <p:nvPr/>
        </p:nvCxnSpPr>
        <p:spPr bwMode="auto">
          <a:xfrm>
            <a:off x="5139485" y="4259981"/>
            <a:ext cx="99958" cy="2366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15" name="Rectangle à coins arrondis 114"/>
          <p:cNvSpPr/>
          <p:nvPr/>
        </p:nvSpPr>
        <p:spPr>
          <a:xfrm>
            <a:off x="290036" y="4543618"/>
            <a:ext cx="2054247" cy="1451519"/>
          </a:xfrm>
          <a:prstGeom prst="roundRect">
            <a:avLst/>
          </a:prstGeom>
          <a:solidFill>
            <a:srgbClr val="002060"/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tIns="0" bIns="46800" anchor="t" anchorCtr="0"/>
          <a:lstStyle/>
          <a:p>
            <a:pPr algn="ctr" eaLnBrk="0" hangingPunct="0">
              <a:lnSpc>
                <a:spcPts val="600"/>
              </a:lnSpc>
              <a:defRPr/>
            </a:pPr>
            <a:r>
              <a:rPr lang="fr-BE" sz="1200" dirty="0" smtClean="0">
                <a:solidFill>
                  <a:srgbClr val="FFFF00"/>
                </a:solidFill>
              </a:rPr>
              <a:t>4.</a:t>
            </a:r>
            <a:r>
              <a:rPr lang="fr-BE" sz="1000" dirty="0" smtClean="0">
                <a:solidFill>
                  <a:srgbClr val="FFFF00"/>
                </a:solidFill>
              </a:rPr>
              <a:t> </a:t>
            </a:r>
            <a:r>
              <a:rPr lang="fr-BE" sz="1000" dirty="0" err="1" smtClean="0">
                <a:solidFill>
                  <a:srgbClr val="FFFF00"/>
                </a:solidFill>
              </a:rPr>
              <a:t>Particle</a:t>
            </a:r>
            <a:r>
              <a:rPr lang="fr-BE" sz="1000" dirty="0" smtClean="0">
                <a:solidFill>
                  <a:srgbClr val="FFFF00"/>
                </a:solidFill>
              </a:rPr>
              <a:t> size</a:t>
            </a:r>
            <a:endParaRPr lang="en-US" sz="1000" dirty="0">
              <a:solidFill>
                <a:srgbClr val="FFFF00"/>
              </a:solidFill>
            </a:endParaRPr>
          </a:p>
        </p:txBody>
      </p:sp>
      <p:graphicFrame>
        <p:nvGraphicFramePr>
          <p:cNvPr id="118" name="Graphique 1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1166583"/>
              </p:ext>
            </p:extLst>
          </p:nvPr>
        </p:nvGraphicFramePr>
        <p:xfrm>
          <a:off x="170706" y="6339846"/>
          <a:ext cx="2421589" cy="196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19" name="Graphique 1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8933458"/>
              </p:ext>
            </p:extLst>
          </p:nvPr>
        </p:nvGraphicFramePr>
        <p:xfrm>
          <a:off x="1766414" y="6340127"/>
          <a:ext cx="2628000" cy="196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20" name="ZoneTexte 119"/>
          <p:cNvSpPr txBox="1"/>
          <p:nvPr/>
        </p:nvSpPr>
        <p:spPr>
          <a:xfrm>
            <a:off x="199073" y="8264272"/>
            <a:ext cx="4200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800" dirty="0" smtClean="0">
                <a:solidFill>
                  <a:schemeClr val="bg1"/>
                </a:solidFill>
              </a:rPr>
              <a:t>Specific activity and mass activity for the ORR at 0.9 and 0.85 V </a:t>
            </a:r>
            <a:r>
              <a:rPr lang="en-GB" sz="800" i="1" dirty="0" smtClean="0">
                <a:solidFill>
                  <a:schemeClr val="bg1"/>
                </a:solidFill>
              </a:rPr>
              <a:t>vs.</a:t>
            </a:r>
            <a:r>
              <a:rPr lang="en-GB" sz="800" dirty="0" smtClean="0">
                <a:solidFill>
                  <a:schemeClr val="bg1"/>
                </a:solidFill>
              </a:rPr>
              <a:t> RHE in 0.1 M HClO</a:t>
            </a:r>
            <a:r>
              <a:rPr lang="en-GB" sz="800" baseline="-25000" dirty="0" smtClean="0">
                <a:solidFill>
                  <a:schemeClr val="bg1"/>
                </a:solidFill>
              </a:rPr>
              <a:t>4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21" name="Rectangle à coins arrondis 120"/>
          <p:cNvSpPr/>
          <p:nvPr/>
        </p:nvSpPr>
        <p:spPr>
          <a:xfrm>
            <a:off x="4565433" y="7441246"/>
            <a:ext cx="2081244" cy="1154530"/>
          </a:xfrm>
          <a:prstGeom prst="roundRect">
            <a:avLst/>
          </a:prstGeom>
          <a:solidFill>
            <a:srgbClr val="002060"/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anchor="t"/>
          <a:lstStyle/>
          <a:p>
            <a:pPr lvl="0" algn="ctr" eaLnBrk="0" hangingPunct="0">
              <a:defRPr/>
            </a:pPr>
            <a:r>
              <a:rPr lang="en-GB" sz="1200" dirty="0" smtClean="0">
                <a:solidFill>
                  <a:srgbClr val="FFFF00"/>
                </a:solidFill>
              </a:rPr>
              <a:t>6.</a:t>
            </a:r>
            <a:r>
              <a:rPr lang="en-GB" sz="900" dirty="0" smtClean="0">
                <a:solidFill>
                  <a:srgbClr val="FFFF00"/>
                </a:solidFill>
              </a:rPr>
              <a:t> </a:t>
            </a:r>
            <a:r>
              <a:rPr lang="en-GB" sz="1000" dirty="0" smtClean="0">
                <a:solidFill>
                  <a:srgbClr val="FFFF00"/>
                </a:solidFill>
              </a:rPr>
              <a:t>Hollow particles</a:t>
            </a:r>
            <a:endParaRPr lang="en-GB" sz="1000" dirty="0">
              <a:solidFill>
                <a:srgbClr val="FFFF00"/>
              </a:solidFill>
            </a:endParaRPr>
          </a:p>
        </p:txBody>
      </p:sp>
      <p:sp>
        <p:nvSpPr>
          <p:cNvPr id="125" name="ZoneTexte 124"/>
          <p:cNvSpPr txBox="1"/>
          <p:nvPr/>
        </p:nvSpPr>
        <p:spPr>
          <a:xfrm>
            <a:off x="4614758" y="6806161"/>
            <a:ext cx="2007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EDX </a:t>
            </a:r>
            <a:r>
              <a:rPr lang="en-US" sz="800" dirty="0" smtClean="0">
                <a:solidFill>
                  <a:schemeClr val="bg1"/>
                </a:solidFill>
              </a:rPr>
              <a:t>line-scans </a:t>
            </a:r>
            <a:r>
              <a:rPr lang="en-US" sz="800" dirty="0" smtClean="0">
                <a:solidFill>
                  <a:schemeClr val="bg1"/>
                </a:solidFill>
              </a:rPr>
              <a:t>and HAADF image </a:t>
            </a:r>
            <a:r>
              <a:rPr lang="en-US" sz="800" dirty="0" smtClean="0">
                <a:solidFill>
                  <a:schemeClr val="bg1"/>
                </a:solidFill>
              </a:rPr>
              <a:t>of </a:t>
            </a:r>
            <a:r>
              <a:rPr lang="en-US" sz="800" dirty="0">
                <a:solidFill>
                  <a:schemeClr val="bg1"/>
                </a:solidFill>
              </a:rPr>
              <a:t>a single </a:t>
            </a:r>
            <a:r>
              <a:rPr lang="en-US" sz="800" dirty="0" err="1" smtClean="0">
                <a:solidFill>
                  <a:schemeClr val="bg1"/>
                </a:solidFill>
              </a:rPr>
              <a:t>PtCo</a:t>
            </a:r>
            <a:r>
              <a:rPr lang="en-US" sz="800" dirty="0" smtClean="0">
                <a:solidFill>
                  <a:schemeClr val="bg1"/>
                </a:solidFill>
              </a:rPr>
              <a:t> </a:t>
            </a:r>
            <a:r>
              <a:rPr lang="en-US" sz="800" dirty="0">
                <a:solidFill>
                  <a:schemeClr val="bg1"/>
                </a:solidFill>
              </a:rPr>
              <a:t>hollow particle, the profiles show Pt (red profile) and Co (green profile) over the entire particle</a:t>
            </a:r>
            <a:r>
              <a:rPr lang="en-US" sz="800" dirty="0" smtClean="0">
                <a:solidFill>
                  <a:schemeClr val="bg1"/>
                </a:solidFill>
              </a:rPr>
              <a:t>.</a:t>
            </a:r>
            <a:endParaRPr lang="en-GB" sz="800" dirty="0">
              <a:solidFill>
                <a:schemeClr val="bg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844" y="5775770"/>
            <a:ext cx="112640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Flèche droite 46"/>
          <p:cNvSpPr/>
          <p:nvPr/>
        </p:nvSpPr>
        <p:spPr bwMode="auto">
          <a:xfrm>
            <a:off x="4647938" y="7770453"/>
            <a:ext cx="549805" cy="242316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8" name="Flèche droite 127"/>
          <p:cNvSpPr/>
          <p:nvPr/>
        </p:nvSpPr>
        <p:spPr bwMode="auto">
          <a:xfrm>
            <a:off x="4647937" y="8164776"/>
            <a:ext cx="549805" cy="242316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5140548" y="7764666"/>
            <a:ext cx="1192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000" dirty="0" err="1" smtClean="0">
                <a:solidFill>
                  <a:schemeClr val="bg1"/>
                </a:solidFill>
              </a:rPr>
              <a:t>Higher</a:t>
            </a:r>
            <a:r>
              <a:rPr lang="fr-BE" sz="1000" dirty="0" smtClean="0">
                <a:solidFill>
                  <a:schemeClr val="bg1"/>
                </a:solidFill>
              </a:rPr>
              <a:t> </a:t>
            </a:r>
            <a:r>
              <a:rPr lang="fr-BE" sz="1000" dirty="0" err="1" smtClean="0">
                <a:solidFill>
                  <a:schemeClr val="bg1"/>
                </a:solidFill>
              </a:rPr>
              <a:t>specific</a:t>
            </a:r>
            <a:r>
              <a:rPr lang="fr-BE" sz="1000" dirty="0" smtClean="0">
                <a:solidFill>
                  <a:schemeClr val="bg1"/>
                </a:solidFill>
              </a:rPr>
              <a:t> and</a:t>
            </a:r>
          </a:p>
          <a:p>
            <a:r>
              <a:rPr lang="fr-BE" sz="1000" dirty="0" smtClean="0">
                <a:solidFill>
                  <a:schemeClr val="bg1"/>
                </a:solidFill>
              </a:rPr>
              <a:t>mass </a:t>
            </a:r>
            <a:r>
              <a:rPr lang="fr-BE" sz="1000" dirty="0" err="1" smtClean="0">
                <a:solidFill>
                  <a:schemeClr val="bg1"/>
                </a:solidFill>
              </a:rPr>
              <a:t>activity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0" name="ZoneTexte 129"/>
          <p:cNvSpPr txBox="1"/>
          <p:nvPr/>
        </p:nvSpPr>
        <p:spPr>
          <a:xfrm>
            <a:off x="5175304" y="8172562"/>
            <a:ext cx="9076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000" dirty="0" err="1" smtClean="0">
                <a:solidFill>
                  <a:schemeClr val="bg1"/>
                </a:solidFill>
              </a:rPr>
              <a:t>Less</a:t>
            </a:r>
            <a:r>
              <a:rPr lang="fr-BE" sz="1000" dirty="0" smtClean="0">
                <a:solidFill>
                  <a:schemeClr val="bg1"/>
                </a:solidFill>
              </a:rPr>
              <a:t> </a:t>
            </a:r>
            <a:r>
              <a:rPr lang="fr-BE" sz="1000" dirty="0" err="1" smtClean="0">
                <a:solidFill>
                  <a:schemeClr val="bg1"/>
                </a:solidFill>
              </a:rPr>
              <a:t>platinum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3" name="Rectangle à coins arrondis 132"/>
          <p:cNvSpPr/>
          <p:nvPr/>
        </p:nvSpPr>
        <p:spPr>
          <a:xfrm>
            <a:off x="279621" y="3155459"/>
            <a:ext cx="2055600" cy="1342800"/>
          </a:xfrm>
          <a:prstGeom prst="roundRect">
            <a:avLst/>
          </a:prstGeom>
          <a:solidFill>
            <a:srgbClr val="002060"/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0" anchor="t"/>
          <a:lstStyle/>
          <a:p>
            <a:pPr algn="ctr" eaLnBrk="0" hangingPunct="0">
              <a:defRPr/>
            </a:pPr>
            <a:endParaRPr lang="en-GB" sz="1000" dirty="0">
              <a:solidFill>
                <a:srgbClr val="FFFF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68" y="3349261"/>
            <a:ext cx="1296785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698886" y="4192576"/>
            <a:ext cx="266667" cy="128685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36000" rtlCol="0">
            <a:spAutoFit/>
          </a:bodyPr>
          <a:lstStyle/>
          <a:p>
            <a:r>
              <a:rPr lang="fr-BE" sz="600" dirty="0" smtClean="0"/>
              <a:t>50 nm</a:t>
            </a:r>
            <a:endParaRPr lang="en-US" sz="600" dirty="0"/>
          </a:p>
        </p:txBody>
      </p:sp>
      <p:cxnSp>
        <p:nvCxnSpPr>
          <p:cNvPr id="10" name="Connecteur droit 9"/>
          <p:cNvCxnSpPr/>
          <p:nvPr/>
        </p:nvCxnSpPr>
        <p:spPr bwMode="auto">
          <a:xfrm>
            <a:off x="1736773" y="4299335"/>
            <a:ext cx="19089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37" name="ZoneTexte 136"/>
          <p:cNvSpPr txBox="1"/>
          <p:nvPr/>
        </p:nvSpPr>
        <p:spPr>
          <a:xfrm>
            <a:off x="300128" y="4284000"/>
            <a:ext cx="20045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/>
                </a:solidFill>
              </a:rPr>
              <a:t>Tanaka 37 wt.% Pt/HSAC TEM micrograph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34" name="Rectangle à coins arrondis 133"/>
          <p:cNvSpPr/>
          <p:nvPr/>
        </p:nvSpPr>
        <p:spPr>
          <a:xfrm>
            <a:off x="288683" y="4543618"/>
            <a:ext cx="2055600" cy="1512000"/>
          </a:xfrm>
          <a:prstGeom prst="roundRect">
            <a:avLst/>
          </a:prstGeom>
          <a:solidFill>
            <a:srgbClr val="002060"/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0" anchor="t"/>
          <a:lstStyle/>
          <a:p>
            <a:pPr algn="ctr" eaLnBrk="0" hangingPunct="0">
              <a:defRPr/>
            </a:pPr>
            <a:endParaRPr lang="en-GB" sz="1000" dirty="0">
              <a:solidFill>
                <a:srgbClr val="FFFF00"/>
              </a:solidFill>
            </a:endParaRPr>
          </a:p>
        </p:txBody>
      </p:sp>
      <p:graphicFrame>
        <p:nvGraphicFramePr>
          <p:cNvPr id="102" name="Espace réservé du contenu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93829395"/>
              </p:ext>
            </p:extLst>
          </p:nvPr>
        </p:nvGraphicFramePr>
        <p:xfrm>
          <a:off x="472919" y="4722017"/>
          <a:ext cx="168848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3002"/>
                <a:gridCol w="384586"/>
                <a:gridCol w="380894"/>
              </a:tblGrid>
              <a:tr h="213468">
                <a:tc>
                  <a:txBody>
                    <a:bodyPr/>
                    <a:lstStyle/>
                    <a:p>
                      <a:pPr algn="ctr"/>
                      <a:r>
                        <a:rPr lang="fr-BE" sz="600" b="1" noProof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Catalyst</a:t>
                      </a:r>
                      <a:endParaRPr lang="en-US" sz="600" b="1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600" b="1" i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fr-BE" sz="600" b="1" i="0" baseline="-250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</a:t>
                      </a:r>
                      <a:endParaRPr lang="fr-BE" sz="600" b="1" i="1" baseline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fr-BE" sz="600" b="1" i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(nm)</a:t>
                      </a:r>
                      <a:endParaRPr lang="en-US" sz="600" b="1" i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600" b="1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endParaRPr lang="fr-BE" sz="600" b="1" i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fr-BE" sz="600" b="1" i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(nm)</a:t>
                      </a:r>
                      <a:endParaRPr lang="en-US" sz="600" b="1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163320">
                <a:tc>
                  <a:txBody>
                    <a:bodyPr/>
                    <a:lstStyle/>
                    <a:p>
                      <a:pPr algn="ctr"/>
                      <a:r>
                        <a:rPr lang="fr-BE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Tanaka 37 </a:t>
                      </a:r>
                      <a:r>
                        <a:rPr lang="fr-BE" sz="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wt</a:t>
                      </a:r>
                      <a:r>
                        <a:rPr lang="fr-BE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.%</a:t>
                      </a:r>
                      <a:endParaRPr lang="en-US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en-US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</a:tcPr>
                </a:tc>
              </a:tr>
              <a:tr h="163320">
                <a:tc>
                  <a:txBody>
                    <a:bodyPr/>
                    <a:lstStyle/>
                    <a:p>
                      <a:pPr algn="ctr"/>
                      <a:r>
                        <a:rPr lang="fr-BE" sz="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</a:t>
                      </a:r>
                      <a:r>
                        <a:rPr lang="fr-BE" sz="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wt</a:t>
                      </a:r>
                      <a:r>
                        <a:rPr lang="fr-BE" sz="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.% Pt/CX</a:t>
                      </a:r>
                      <a:endParaRPr lang="en-US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</a:t>
                      </a:r>
                      <a:endParaRPr lang="en-US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3320">
                <a:tc>
                  <a:txBody>
                    <a:bodyPr/>
                    <a:lstStyle/>
                    <a:p>
                      <a:pPr algn="ctr"/>
                      <a:r>
                        <a:rPr lang="fr-BE" sz="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</a:t>
                      </a:r>
                      <a:r>
                        <a:rPr lang="fr-BE" sz="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wt</a:t>
                      </a:r>
                      <a:r>
                        <a:rPr lang="fr-BE" sz="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.% Pt/CX</a:t>
                      </a:r>
                      <a:endParaRPr lang="en-US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</a:t>
                      </a:r>
                      <a:endParaRPr lang="en-US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en-US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3320">
                <a:tc>
                  <a:txBody>
                    <a:bodyPr/>
                    <a:lstStyle/>
                    <a:p>
                      <a:pPr algn="ctr"/>
                      <a:r>
                        <a:rPr lang="fr-BE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fr-BE" sz="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wt</a:t>
                      </a:r>
                      <a:r>
                        <a:rPr lang="fr-BE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.%</a:t>
                      </a:r>
                      <a:r>
                        <a:rPr lang="fr-BE" sz="6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</a:t>
                      </a:r>
                      <a:r>
                        <a:rPr lang="fr-BE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PtCo</a:t>
                      </a:r>
                      <a:r>
                        <a:rPr lang="fr-BE" sz="6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fr-BE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/CX-A</a:t>
                      </a:r>
                      <a:endParaRPr lang="en-US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47.8</a:t>
                      </a:r>
                      <a:r>
                        <a:rPr lang="fr-BE" sz="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</a:t>
                      </a:r>
                      <a:endParaRPr lang="en-US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3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fr-BE" sz="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wt</a:t>
                      </a:r>
                      <a:r>
                        <a:rPr lang="fr-BE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.%</a:t>
                      </a:r>
                      <a:r>
                        <a:rPr lang="fr-BE" sz="6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</a:t>
                      </a:r>
                      <a:r>
                        <a:rPr lang="fr-BE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PtCo</a:t>
                      </a:r>
                      <a:r>
                        <a:rPr lang="fr-BE" sz="6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fr-BE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/CX-B</a:t>
                      </a:r>
                      <a:endParaRPr lang="en-US" sz="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45.8</a:t>
                      </a:r>
                      <a:endParaRPr lang="en-US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en-US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4193965" y="7441246"/>
            <a:ext cx="178382" cy="32920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" name="ZoneTexte 1"/>
          <p:cNvSpPr txBox="1"/>
          <p:nvPr/>
        </p:nvSpPr>
        <p:spPr>
          <a:xfrm>
            <a:off x="3618001" y="6786000"/>
            <a:ext cx="708093" cy="1138411"/>
          </a:xfrm>
          <a:prstGeom prst="rect">
            <a:avLst/>
          </a:prstGeom>
          <a:solidFill>
            <a:schemeClr val="bg1"/>
          </a:solidFill>
        </p:spPr>
        <p:txBody>
          <a:bodyPr wrap="none" lIns="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50"/>
              </a:lnSpc>
            </a:pPr>
            <a:r>
              <a:rPr lang="fr-BE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Tanaka 37 </a:t>
            </a:r>
            <a:r>
              <a:rPr lang="fr-BE" sz="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wt</a:t>
            </a:r>
            <a:r>
              <a:rPr lang="fr-BE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.%</a:t>
            </a:r>
          </a:p>
          <a:p>
            <a:pPr>
              <a:lnSpc>
                <a:spcPts val="1450"/>
              </a:lnSpc>
            </a:pPr>
            <a:r>
              <a:rPr lang="fr-BE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fr-BE" sz="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wt</a:t>
            </a:r>
            <a:r>
              <a:rPr lang="fr-BE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.% Pt/CX</a:t>
            </a:r>
          </a:p>
          <a:p>
            <a:pPr>
              <a:lnSpc>
                <a:spcPts val="1450"/>
              </a:lnSpc>
            </a:pPr>
            <a:r>
              <a:rPr lang="fr-BE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 </a:t>
            </a:r>
            <a:r>
              <a:rPr lang="fr-BE" sz="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wt</a:t>
            </a:r>
            <a:r>
              <a:rPr lang="fr-BE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.% Pt/CX</a:t>
            </a:r>
          </a:p>
          <a:p>
            <a:pPr>
              <a:lnSpc>
                <a:spcPts val="1450"/>
              </a:lnSpc>
            </a:pPr>
            <a:r>
              <a:rPr lang="fr-BE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fr-BE" sz="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wt</a:t>
            </a:r>
            <a:r>
              <a:rPr lang="fr-BE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.%</a:t>
            </a:r>
            <a:r>
              <a:rPr lang="fr-BE" sz="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fr-BE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PtCo</a:t>
            </a:r>
            <a:r>
              <a:rPr lang="fr-BE" sz="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BE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/CX-A</a:t>
            </a:r>
          </a:p>
          <a:p>
            <a:pPr>
              <a:lnSpc>
                <a:spcPts val="1450"/>
              </a:lnSpc>
            </a:pPr>
            <a:r>
              <a:rPr lang="fr-BE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fr-BE" sz="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wt</a:t>
            </a:r>
            <a:r>
              <a:rPr lang="fr-BE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.%</a:t>
            </a:r>
            <a:r>
              <a:rPr lang="fr-BE" sz="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fr-BE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PtCo</a:t>
            </a:r>
            <a:r>
              <a:rPr lang="fr-BE" sz="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BE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/CX-B</a:t>
            </a:r>
            <a:endParaRPr lang="en-US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93735" y="3049200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FF00"/>
                </a:solidFill>
              </a:rPr>
              <a:t>1.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sz="1000" dirty="0">
                <a:solidFill>
                  <a:srgbClr val="FFFF00"/>
                </a:solidFill>
              </a:rPr>
              <a:t>Commercial </a:t>
            </a:r>
            <a:r>
              <a:rPr lang="en-GB" sz="1000" dirty="0" smtClean="0">
                <a:solidFill>
                  <a:srgbClr val="FFFF00"/>
                </a:solidFill>
              </a:rPr>
              <a:t>catalyst</a:t>
            </a:r>
            <a:endParaRPr lang="en-GB" sz="1000" dirty="0">
              <a:solidFill>
                <a:srgbClr val="FFFF00"/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2870463" y="3049200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FF00"/>
                </a:solidFill>
              </a:rPr>
              <a:t>2.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sz="1000" dirty="0" smtClean="0">
                <a:solidFill>
                  <a:srgbClr val="FFFF00"/>
                </a:solidFill>
              </a:rPr>
              <a:t>Pt/CX catalysts</a:t>
            </a:r>
            <a:endParaRPr lang="en-GB" sz="1000" dirty="0">
              <a:solidFill>
                <a:srgbClr val="FFFF00"/>
              </a:solidFill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5004693" y="3049978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FF00"/>
                </a:solidFill>
              </a:rPr>
              <a:t>3</a:t>
            </a:r>
            <a:r>
              <a:rPr lang="en-GB" sz="1200" dirty="0" smtClean="0">
                <a:solidFill>
                  <a:srgbClr val="FFFF00"/>
                </a:solidFill>
              </a:rPr>
              <a:t>.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sz="1000" dirty="0" smtClean="0">
                <a:solidFill>
                  <a:srgbClr val="FFFF00"/>
                </a:solidFill>
              </a:rPr>
              <a:t>PtCo</a:t>
            </a:r>
            <a:r>
              <a:rPr lang="en-GB" sz="1000" baseline="-25000" dirty="0" smtClean="0">
                <a:solidFill>
                  <a:srgbClr val="FFFF00"/>
                </a:solidFill>
              </a:rPr>
              <a:t>3</a:t>
            </a:r>
            <a:r>
              <a:rPr lang="en-GB" sz="1000" dirty="0" smtClean="0">
                <a:solidFill>
                  <a:srgbClr val="FFFF00"/>
                </a:solidFill>
              </a:rPr>
              <a:t>/CX catalysts</a:t>
            </a:r>
            <a:endParaRPr lang="en-GB" sz="1000" dirty="0">
              <a:solidFill>
                <a:srgbClr val="FFFF00"/>
              </a:solidFill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825679" y="4431950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FF00"/>
                </a:solidFill>
              </a:rPr>
              <a:t>4.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sz="1000" dirty="0" smtClean="0">
                <a:solidFill>
                  <a:srgbClr val="FFFF00"/>
                </a:solidFill>
              </a:rPr>
              <a:t>Particle size</a:t>
            </a:r>
            <a:endParaRPr lang="en-GB" sz="1000" dirty="0">
              <a:solidFill>
                <a:srgbClr val="FFFF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016000" y="4986000"/>
            <a:ext cx="218330" cy="1744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800" baseline="30000" dirty="0" smtClean="0"/>
              <a:t>*</a:t>
            </a:r>
            <a:endParaRPr lang="en-US" sz="800" baseline="30000" dirty="0"/>
          </a:p>
        </p:txBody>
      </p:sp>
      <p:sp>
        <p:nvSpPr>
          <p:cNvPr id="64" name="ZoneTexte 63"/>
          <p:cNvSpPr txBox="1"/>
          <p:nvPr/>
        </p:nvSpPr>
        <p:spPr>
          <a:xfrm>
            <a:off x="418271" y="5868000"/>
            <a:ext cx="18336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600" baseline="30000" dirty="0" smtClean="0">
                <a:solidFill>
                  <a:schemeClr val="bg1"/>
                </a:solidFill>
              </a:rPr>
              <a:t>*</a:t>
            </a:r>
            <a:r>
              <a:rPr lang="en-GB" sz="600" dirty="0" smtClean="0">
                <a:solidFill>
                  <a:schemeClr val="bg1"/>
                </a:solidFill>
              </a:rPr>
              <a:t> Some agglomerates were observed</a:t>
            </a:r>
            <a:endParaRPr lang="en-GB" sz="6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17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ster">
  <a:themeElements>
    <a:clrScheme name="POSTER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OS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OSTER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STER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ER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ER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ER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ER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Poster</Template>
  <TotalTime>7788</TotalTime>
  <Words>967</Words>
  <Application>Microsoft Office PowerPoint</Application>
  <PresentationFormat>Format A4 (210 x 297 mm)</PresentationFormat>
  <Paragraphs>68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Poster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ULg</dc:creator>
  <cp:lastModifiedBy>ULg</cp:lastModifiedBy>
  <cp:revision>219</cp:revision>
  <dcterms:created xsi:type="dcterms:W3CDTF">2012-06-05T08:20:59Z</dcterms:created>
  <dcterms:modified xsi:type="dcterms:W3CDTF">2015-09-09T09:25:39Z</dcterms:modified>
</cp:coreProperties>
</file>