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1" r:id="rId4"/>
    <p:sldId id="262" r:id="rId5"/>
    <p:sldId id="263" r:id="rId6"/>
    <p:sldId id="286" r:id="rId7"/>
    <p:sldId id="264" r:id="rId8"/>
    <p:sldId id="265" r:id="rId9"/>
    <p:sldId id="266" r:id="rId10"/>
    <p:sldId id="267" r:id="rId11"/>
    <p:sldId id="268" r:id="rId12"/>
    <p:sldId id="258" r:id="rId13"/>
    <p:sldId id="260" r:id="rId14"/>
    <p:sldId id="269" r:id="rId15"/>
    <p:sldId id="270" r:id="rId16"/>
    <p:sldId id="271" r:id="rId17"/>
    <p:sldId id="272" r:id="rId18"/>
    <p:sldId id="274" r:id="rId19"/>
    <p:sldId id="273" r:id="rId20"/>
    <p:sldId id="275" r:id="rId21"/>
    <p:sldId id="276" r:id="rId22"/>
    <p:sldId id="257" r:id="rId23"/>
    <p:sldId id="277" r:id="rId24"/>
    <p:sldId id="279" r:id="rId25"/>
    <p:sldId id="278" r:id="rId26"/>
    <p:sldId id="280" r:id="rId27"/>
    <p:sldId id="281" r:id="rId28"/>
    <p:sldId id="282" r:id="rId29"/>
    <p:sldId id="283" r:id="rId30"/>
    <p:sldId id="284" r:id="rId31"/>
    <p:sldId id="285" r:id="rId32"/>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3" d="100"/>
          <a:sy n="93" d="100"/>
        </p:scale>
        <p:origin x="-125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440ABB-B6A7-6D4D-808B-419A226F1F6D}" type="doc">
      <dgm:prSet loTypeId="urn:microsoft.com/office/officeart/2005/8/layout/equation2" loCatId="" qsTypeId="urn:microsoft.com/office/officeart/2005/8/quickstyle/simple4" qsCatId="simple" csTypeId="urn:microsoft.com/office/officeart/2005/8/colors/accent1_2" csCatId="accent1" phldr="1"/>
      <dgm:spPr/>
    </dgm:pt>
    <dgm:pt modelId="{BF9D7BE0-D4D3-0741-BE4D-F54EC1F42058}">
      <dgm:prSet phldrT="[Texte]"/>
      <dgm:spPr/>
      <dgm:t>
        <a:bodyPr/>
        <a:lstStyle/>
        <a:p>
          <a:r>
            <a:rPr lang="fr-FR" b="1" dirty="0" smtClean="0"/>
            <a:t>Repères</a:t>
          </a:r>
        </a:p>
        <a:p>
          <a:r>
            <a:rPr lang="fr-FR" dirty="0" smtClean="0"/>
            <a:t>(représentation)</a:t>
          </a:r>
          <a:endParaRPr lang="fr-FR" dirty="0"/>
        </a:p>
      </dgm:t>
    </dgm:pt>
    <dgm:pt modelId="{37DBB2B9-826C-404D-A232-05A690A5F609}" type="parTrans" cxnId="{BD6B9890-3D1D-3D4C-9CAA-6EE1E0561C54}">
      <dgm:prSet/>
      <dgm:spPr/>
      <dgm:t>
        <a:bodyPr/>
        <a:lstStyle/>
        <a:p>
          <a:endParaRPr lang="fr-FR"/>
        </a:p>
      </dgm:t>
    </dgm:pt>
    <dgm:pt modelId="{A63AAA57-A666-6C46-9C83-46CBC398BB21}" type="sibTrans" cxnId="{BD6B9890-3D1D-3D4C-9CAA-6EE1E0561C54}">
      <dgm:prSet custT="1"/>
      <dgm:spPr/>
      <dgm:t>
        <a:bodyPr/>
        <a:lstStyle/>
        <a:p>
          <a:r>
            <a:rPr lang="fr-FR" sz="2500" b="1" dirty="0" smtClean="0"/>
            <a:t>EPREUVE</a:t>
          </a:r>
          <a:endParaRPr lang="fr-FR" sz="2500" b="1" dirty="0"/>
        </a:p>
      </dgm:t>
    </dgm:pt>
    <dgm:pt modelId="{0D1A576C-768E-1340-BB36-E5B2BBD5C16C}">
      <dgm:prSet phldrT="[Texte]"/>
      <dgm:spPr/>
      <dgm:t>
        <a:bodyPr/>
        <a:lstStyle/>
        <a:p>
          <a:r>
            <a:rPr lang="fr-FR" b="1" dirty="0" smtClean="0"/>
            <a:t>Plis</a:t>
          </a:r>
        </a:p>
        <a:p>
          <a:r>
            <a:rPr lang="fr-FR" b="0" dirty="0" smtClean="0"/>
            <a:t>(perception)</a:t>
          </a:r>
          <a:endParaRPr lang="fr-FR" b="0" dirty="0"/>
        </a:p>
      </dgm:t>
    </dgm:pt>
    <dgm:pt modelId="{AA55ECA7-A6AD-9C41-A2F5-EACA925786FB}" type="parTrans" cxnId="{2DF4A826-8798-944F-9A22-B1DD1BF6E311}">
      <dgm:prSet/>
      <dgm:spPr/>
      <dgm:t>
        <a:bodyPr/>
        <a:lstStyle/>
        <a:p>
          <a:endParaRPr lang="fr-FR"/>
        </a:p>
      </dgm:t>
    </dgm:pt>
    <dgm:pt modelId="{C5AB1D41-6C9D-374F-BA6A-7FC3F3C71B38}" type="sibTrans" cxnId="{2DF4A826-8798-944F-9A22-B1DD1BF6E311}">
      <dgm:prSet/>
      <dgm:spPr/>
      <dgm:t>
        <a:bodyPr/>
        <a:lstStyle/>
        <a:p>
          <a:endParaRPr lang="fr-FR"/>
        </a:p>
      </dgm:t>
    </dgm:pt>
    <dgm:pt modelId="{939611C2-1E37-DB40-B399-182493087E63}">
      <dgm:prSet phldrT="[Texte]"/>
      <dgm:spPr/>
      <dgm:t>
        <a:bodyPr/>
        <a:lstStyle/>
        <a:p>
          <a:r>
            <a:rPr lang="fr-FR" dirty="0" smtClean="0"/>
            <a:t>Prises</a:t>
          </a:r>
          <a:endParaRPr lang="fr-FR" dirty="0"/>
        </a:p>
      </dgm:t>
    </dgm:pt>
    <dgm:pt modelId="{CDE9FA28-44B0-E648-9386-496D0A0EF92E}" type="parTrans" cxnId="{7245695D-13B9-7949-8FB1-55FBD0B08146}">
      <dgm:prSet/>
      <dgm:spPr/>
      <dgm:t>
        <a:bodyPr/>
        <a:lstStyle/>
        <a:p>
          <a:endParaRPr lang="fr-FR"/>
        </a:p>
      </dgm:t>
    </dgm:pt>
    <dgm:pt modelId="{43238613-A0F8-5648-8346-3DE15B887FC7}" type="sibTrans" cxnId="{7245695D-13B9-7949-8FB1-55FBD0B08146}">
      <dgm:prSet/>
      <dgm:spPr/>
      <dgm:t>
        <a:bodyPr/>
        <a:lstStyle/>
        <a:p>
          <a:endParaRPr lang="fr-FR"/>
        </a:p>
      </dgm:t>
    </dgm:pt>
    <dgm:pt modelId="{451252D2-8611-1C4D-91B0-FD284A7B3445}" type="pres">
      <dgm:prSet presAssocID="{6E440ABB-B6A7-6D4D-808B-419A226F1F6D}" presName="Name0" presStyleCnt="0">
        <dgm:presLayoutVars>
          <dgm:dir/>
          <dgm:resizeHandles val="exact"/>
        </dgm:presLayoutVars>
      </dgm:prSet>
      <dgm:spPr/>
    </dgm:pt>
    <dgm:pt modelId="{09DA3150-C62B-5245-85F5-E13AE8641041}" type="pres">
      <dgm:prSet presAssocID="{6E440ABB-B6A7-6D4D-808B-419A226F1F6D}" presName="vNodes" presStyleCnt="0"/>
      <dgm:spPr/>
    </dgm:pt>
    <dgm:pt modelId="{25460029-93FD-CD45-B50F-50474975B609}" type="pres">
      <dgm:prSet presAssocID="{BF9D7BE0-D4D3-0741-BE4D-F54EC1F42058}" presName="node" presStyleLbl="node1" presStyleIdx="0" presStyleCnt="3">
        <dgm:presLayoutVars>
          <dgm:bulletEnabled val="1"/>
        </dgm:presLayoutVars>
      </dgm:prSet>
      <dgm:spPr/>
      <dgm:t>
        <a:bodyPr/>
        <a:lstStyle/>
        <a:p>
          <a:endParaRPr lang="fr-FR"/>
        </a:p>
      </dgm:t>
    </dgm:pt>
    <dgm:pt modelId="{584E9551-6A2A-2946-BDA0-7F0E47717059}" type="pres">
      <dgm:prSet presAssocID="{A63AAA57-A666-6C46-9C83-46CBC398BB21}" presName="spacerT" presStyleCnt="0"/>
      <dgm:spPr/>
    </dgm:pt>
    <dgm:pt modelId="{4200CBA0-599A-DE44-A370-181ACC27FA8F}" type="pres">
      <dgm:prSet presAssocID="{A63AAA57-A666-6C46-9C83-46CBC398BB21}" presName="sibTrans" presStyleLbl="sibTrans2D1" presStyleIdx="0" presStyleCnt="2" custScaleX="188641" custScaleY="159005"/>
      <dgm:spPr/>
      <dgm:t>
        <a:bodyPr/>
        <a:lstStyle/>
        <a:p>
          <a:endParaRPr lang="fr-FR"/>
        </a:p>
      </dgm:t>
    </dgm:pt>
    <dgm:pt modelId="{31445C12-9AF9-9449-A8C0-AFB53684B933}" type="pres">
      <dgm:prSet presAssocID="{A63AAA57-A666-6C46-9C83-46CBC398BB21}" presName="spacerB" presStyleCnt="0"/>
      <dgm:spPr/>
    </dgm:pt>
    <dgm:pt modelId="{64D411FD-A8AE-8A46-BB71-4FF04F249D03}" type="pres">
      <dgm:prSet presAssocID="{0D1A576C-768E-1340-BB36-E5B2BBD5C16C}" presName="node" presStyleLbl="node1" presStyleIdx="1" presStyleCnt="3">
        <dgm:presLayoutVars>
          <dgm:bulletEnabled val="1"/>
        </dgm:presLayoutVars>
      </dgm:prSet>
      <dgm:spPr/>
      <dgm:t>
        <a:bodyPr/>
        <a:lstStyle/>
        <a:p>
          <a:endParaRPr lang="fr-FR"/>
        </a:p>
      </dgm:t>
    </dgm:pt>
    <dgm:pt modelId="{E2C132C5-1F23-634E-9B57-874617A3C228}" type="pres">
      <dgm:prSet presAssocID="{6E440ABB-B6A7-6D4D-808B-419A226F1F6D}" presName="sibTransLast" presStyleLbl="sibTrans2D1" presStyleIdx="1" presStyleCnt="2" custScaleX="193210" custScaleY="166699"/>
      <dgm:spPr/>
      <dgm:t>
        <a:bodyPr/>
        <a:lstStyle/>
        <a:p>
          <a:endParaRPr lang="fr-FR"/>
        </a:p>
      </dgm:t>
    </dgm:pt>
    <dgm:pt modelId="{6E610961-36CF-464E-9F8B-2A683578EF8E}" type="pres">
      <dgm:prSet presAssocID="{6E440ABB-B6A7-6D4D-808B-419A226F1F6D}" presName="connectorText" presStyleLbl="sibTrans2D1" presStyleIdx="1" presStyleCnt="2"/>
      <dgm:spPr/>
      <dgm:t>
        <a:bodyPr/>
        <a:lstStyle/>
        <a:p>
          <a:endParaRPr lang="fr-FR"/>
        </a:p>
      </dgm:t>
    </dgm:pt>
    <dgm:pt modelId="{215340B6-3B51-5B45-AA9E-6F0C77AE6E4E}" type="pres">
      <dgm:prSet presAssocID="{6E440ABB-B6A7-6D4D-808B-419A226F1F6D}" presName="lastNode" presStyleLbl="node1" presStyleIdx="2" presStyleCnt="3" custScaleX="69026" custScaleY="89088" custLinFactNeighborX="64007">
        <dgm:presLayoutVars>
          <dgm:bulletEnabled val="1"/>
        </dgm:presLayoutVars>
      </dgm:prSet>
      <dgm:spPr/>
      <dgm:t>
        <a:bodyPr/>
        <a:lstStyle/>
        <a:p>
          <a:endParaRPr lang="fr-FR"/>
        </a:p>
      </dgm:t>
    </dgm:pt>
  </dgm:ptLst>
  <dgm:cxnLst>
    <dgm:cxn modelId="{3912D433-40B5-BF4E-B116-4D7EACCB90D0}" type="presOf" srcId="{A63AAA57-A666-6C46-9C83-46CBC398BB21}" destId="{4200CBA0-599A-DE44-A370-181ACC27FA8F}" srcOrd="0" destOrd="0" presId="urn:microsoft.com/office/officeart/2005/8/layout/equation2"/>
    <dgm:cxn modelId="{7245695D-13B9-7949-8FB1-55FBD0B08146}" srcId="{6E440ABB-B6A7-6D4D-808B-419A226F1F6D}" destId="{939611C2-1E37-DB40-B399-182493087E63}" srcOrd="2" destOrd="0" parTransId="{CDE9FA28-44B0-E648-9386-496D0A0EF92E}" sibTransId="{43238613-A0F8-5648-8346-3DE15B887FC7}"/>
    <dgm:cxn modelId="{04604531-01BE-914F-AA67-492F1B01A2B6}" type="presOf" srcId="{939611C2-1E37-DB40-B399-182493087E63}" destId="{215340B6-3B51-5B45-AA9E-6F0C77AE6E4E}" srcOrd="0" destOrd="0" presId="urn:microsoft.com/office/officeart/2005/8/layout/equation2"/>
    <dgm:cxn modelId="{BD6B9890-3D1D-3D4C-9CAA-6EE1E0561C54}" srcId="{6E440ABB-B6A7-6D4D-808B-419A226F1F6D}" destId="{BF9D7BE0-D4D3-0741-BE4D-F54EC1F42058}" srcOrd="0" destOrd="0" parTransId="{37DBB2B9-826C-404D-A232-05A690A5F609}" sibTransId="{A63AAA57-A666-6C46-9C83-46CBC398BB21}"/>
    <dgm:cxn modelId="{AC783D8B-2C23-D448-82DC-7FED666BB515}" type="presOf" srcId="{BF9D7BE0-D4D3-0741-BE4D-F54EC1F42058}" destId="{25460029-93FD-CD45-B50F-50474975B609}" srcOrd="0" destOrd="0" presId="urn:microsoft.com/office/officeart/2005/8/layout/equation2"/>
    <dgm:cxn modelId="{02F1D2F5-0879-0D45-9650-E0298079D2E1}" type="presOf" srcId="{C5AB1D41-6C9D-374F-BA6A-7FC3F3C71B38}" destId="{6E610961-36CF-464E-9F8B-2A683578EF8E}" srcOrd="1" destOrd="0" presId="urn:microsoft.com/office/officeart/2005/8/layout/equation2"/>
    <dgm:cxn modelId="{A3E99679-BE14-5340-AF87-9B357BEC873E}" type="presOf" srcId="{C5AB1D41-6C9D-374F-BA6A-7FC3F3C71B38}" destId="{E2C132C5-1F23-634E-9B57-874617A3C228}" srcOrd="0" destOrd="0" presId="urn:microsoft.com/office/officeart/2005/8/layout/equation2"/>
    <dgm:cxn modelId="{2DF4A826-8798-944F-9A22-B1DD1BF6E311}" srcId="{6E440ABB-B6A7-6D4D-808B-419A226F1F6D}" destId="{0D1A576C-768E-1340-BB36-E5B2BBD5C16C}" srcOrd="1" destOrd="0" parTransId="{AA55ECA7-A6AD-9C41-A2F5-EACA925786FB}" sibTransId="{C5AB1D41-6C9D-374F-BA6A-7FC3F3C71B38}"/>
    <dgm:cxn modelId="{E4FE7246-88A7-B149-91A8-CA45C98631E8}" type="presOf" srcId="{6E440ABB-B6A7-6D4D-808B-419A226F1F6D}" destId="{451252D2-8611-1C4D-91B0-FD284A7B3445}" srcOrd="0" destOrd="0" presId="urn:microsoft.com/office/officeart/2005/8/layout/equation2"/>
    <dgm:cxn modelId="{F47B2915-961A-6341-A10E-A3B334244536}" type="presOf" srcId="{0D1A576C-768E-1340-BB36-E5B2BBD5C16C}" destId="{64D411FD-A8AE-8A46-BB71-4FF04F249D03}" srcOrd="0" destOrd="0" presId="urn:microsoft.com/office/officeart/2005/8/layout/equation2"/>
    <dgm:cxn modelId="{B8F3BF89-E16F-AD46-A8AD-932303B852A5}" type="presParOf" srcId="{451252D2-8611-1C4D-91B0-FD284A7B3445}" destId="{09DA3150-C62B-5245-85F5-E13AE8641041}" srcOrd="0" destOrd="0" presId="urn:microsoft.com/office/officeart/2005/8/layout/equation2"/>
    <dgm:cxn modelId="{6439E035-2BF0-BE4F-BC79-A1B20C692933}" type="presParOf" srcId="{09DA3150-C62B-5245-85F5-E13AE8641041}" destId="{25460029-93FD-CD45-B50F-50474975B609}" srcOrd="0" destOrd="0" presId="urn:microsoft.com/office/officeart/2005/8/layout/equation2"/>
    <dgm:cxn modelId="{B33FD6AD-1BEC-5947-BAC8-15BBBF04B24B}" type="presParOf" srcId="{09DA3150-C62B-5245-85F5-E13AE8641041}" destId="{584E9551-6A2A-2946-BDA0-7F0E47717059}" srcOrd="1" destOrd="0" presId="urn:microsoft.com/office/officeart/2005/8/layout/equation2"/>
    <dgm:cxn modelId="{8880E30C-505E-B74A-8625-8A15F1A09EF1}" type="presParOf" srcId="{09DA3150-C62B-5245-85F5-E13AE8641041}" destId="{4200CBA0-599A-DE44-A370-181ACC27FA8F}" srcOrd="2" destOrd="0" presId="urn:microsoft.com/office/officeart/2005/8/layout/equation2"/>
    <dgm:cxn modelId="{285C25FF-FCEE-AB42-AC4B-1D4CC50559C0}" type="presParOf" srcId="{09DA3150-C62B-5245-85F5-E13AE8641041}" destId="{31445C12-9AF9-9449-A8C0-AFB53684B933}" srcOrd="3" destOrd="0" presId="urn:microsoft.com/office/officeart/2005/8/layout/equation2"/>
    <dgm:cxn modelId="{612BCAB0-224C-6347-B829-82102E507DC9}" type="presParOf" srcId="{09DA3150-C62B-5245-85F5-E13AE8641041}" destId="{64D411FD-A8AE-8A46-BB71-4FF04F249D03}" srcOrd="4" destOrd="0" presId="urn:microsoft.com/office/officeart/2005/8/layout/equation2"/>
    <dgm:cxn modelId="{4280238E-3E88-4848-B2C7-458D7AFD402E}" type="presParOf" srcId="{451252D2-8611-1C4D-91B0-FD284A7B3445}" destId="{E2C132C5-1F23-634E-9B57-874617A3C228}" srcOrd="1" destOrd="0" presId="urn:microsoft.com/office/officeart/2005/8/layout/equation2"/>
    <dgm:cxn modelId="{8EC19D56-B530-5F4B-BEB2-7370039C0E73}" type="presParOf" srcId="{E2C132C5-1F23-634E-9B57-874617A3C228}" destId="{6E610961-36CF-464E-9F8B-2A683578EF8E}" srcOrd="0" destOrd="0" presId="urn:microsoft.com/office/officeart/2005/8/layout/equation2"/>
    <dgm:cxn modelId="{661ECB80-6FCF-7942-BE67-349E2F168851}" type="presParOf" srcId="{451252D2-8611-1C4D-91B0-FD284A7B3445}" destId="{215340B6-3B51-5B45-AA9E-6F0C77AE6E4E}"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460029-93FD-CD45-B50F-50474975B609}">
      <dsp:nvSpPr>
        <dsp:cNvPr id="0" name=""/>
        <dsp:cNvSpPr/>
      </dsp:nvSpPr>
      <dsp:spPr>
        <a:xfrm>
          <a:off x="1492835" y="46"/>
          <a:ext cx="1717507" cy="171750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r-FR" sz="1400" b="1" kern="1200" dirty="0" smtClean="0"/>
            <a:t>Repères</a:t>
          </a:r>
        </a:p>
        <a:p>
          <a:pPr lvl="0" algn="ctr" defTabSz="622300">
            <a:lnSpc>
              <a:spcPct val="90000"/>
            </a:lnSpc>
            <a:spcBef>
              <a:spcPct val="0"/>
            </a:spcBef>
            <a:spcAft>
              <a:spcPct val="35000"/>
            </a:spcAft>
          </a:pPr>
          <a:r>
            <a:rPr lang="fr-FR" sz="1400" kern="1200" dirty="0" smtClean="0"/>
            <a:t>(représentation)</a:t>
          </a:r>
          <a:endParaRPr lang="fr-FR" sz="1400" kern="1200" dirty="0"/>
        </a:p>
      </dsp:txBody>
      <dsp:txXfrm>
        <a:off x="1744358" y="251569"/>
        <a:ext cx="1214461" cy="1214461"/>
      </dsp:txXfrm>
    </dsp:sp>
    <dsp:sp modelId="{4200CBA0-599A-DE44-A370-181ACC27FA8F}">
      <dsp:nvSpPr>
        <dsp:cNvPr id="0" name=""/>
        <dsp:cNvSpPr/>
      </dsp:nvSpPr>
      <dsp:spPr>
        <a:xfrm>
          <a:off x="1412011" y="1857015"/>
          <a:ext cx="1879156" cy="1583935"/>
        </a:xfrm>
        <a:prstGeom prst="mathPlus">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fr-FR" sz="2500" b="1" kern="1200" dirty="0" smtClean="0"/>
            <a:t>EPREUVE</a:t>
          </a:r>
          <a:endParaRPr lang="fr-FR" sz="2500" b="1" kern="1200" dirty="0"/>
        </a:p>
      </dsp:txBody>
      <dsp:txXfrm>
        <a:off x="1661093" y="2462712"/>
        <a:ext cx="1380992" cy="372541"/>
      </dsp:txXfrm>
    </dsp:sp>
    <dsp:sp modelId="{64D411FD-A8AE-8A46-BB71-4FF04F249D03}">
      <dsp:nvSpPr>
        <dsp:cNvPr id="0" name=""/>
        <dsp:cNvSpPr/>
      </dsp:nvSpPr>
      <dsp:spPr>
        <a:xfrm>
          <a:off x="1492835" y="3580412"/>
          <a:ext cx="1717507" cy="171750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r-FR" sz="1400" b="1" kern="1200" dirty="0" smtClean="0"/>
            <a:t>Plis</a:t>
          </a:r>
        </a:p>
        <a:p>
          <a:pPr lvl="0" algn="ctr" defTabSz="622300">
            <a:lnSpc>
              <a:spcPct val="90000"/>
            </a:lnSpc>
            <a:spcBef>
              <a:spcPct val="0"/>
            </a:spcBef>
            <a:spcAft>
              <a:spcPct val="35000"/>
            </a:spcAft>
          </a:pPr>
          <a:r>
            <a:rPr lang="fr-FR" sz="1400" b="0" kern="1200" dirty="0" smtClean="0"/>
            <a:t>(perception)</a:t>
          </a:r>
          <a:endParaRPr lang="fr-FR" sz="1400" b="0" kern="1200" dirty="0"/>
        </a:p>
      </dsp:txBody>
      <dsp:txXfrm>
        <a:off x="1744358" y="3831935"/>
        <a:ext cx="1214461" cy="1214461"/>
      </dsp:txXfrm>
    </dsp:sp>
    <dsp:sp modelId="{E2C132C5-1F23-634E-9B57-874617A3C228}">
      <dsp:nvSpPr>
        <dsp:cNvPr id="0" name=""/>
        <dsp:cNvSpPr/>
      </dsp:nvSpPr>
      <dsp:spPr>
        <a:xfrm>
          <a:off x="3295274" y="2116452"/>
          <a:ext cx="1404835" cy="1065061"/>
        </a:xfrm>
        <a:prstGeom prst="rightArrow">
          <a:avLst>
            <a:gd name="adj1" fmla="val 60000"/>
            <a:gd name="adj2" fmla="val 50000"/>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fr-FR" sz="1100" kern="1200"/>
        </a:p>
      </dsp:txBody>
      <dsp:txXfrm>
        <a:off x="3295274" y="2329464"/>
        <a:ext cx="1085317" cy="639037"/>
      </dsp:txXfrm>
    </dsp:sp>
    <dsp:sp modelId="{215340B6-3B51-5B45-AA9E-6F0C77AE6E4E}">
      <dsp:nvSpPr>
        <dsp:cNvPr id="0" name=""/>
        <dsp:cNvSpPr/>
      </dsp:nvSpPr>
      <dsp:spPr>
        <a:xfrm>
          <a:off x="4663060" y="1118890"/>
          <a:ext cx="2371054" cy="3060186"/>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2266950">
            <a:lnSpc>
              <a:spcPct val="90000"/>
            </a:lnSpc>
            <a:spcBef>
              <a:spcPct val="0"/>
            </a:spcBef>
            <a:spcAft>
              <a:spcPct val="35000"/>
            </a:spcAft>
          </a:pPr>
          <a:r>
            <a:rPr lang="fr-FR" sz="5100" kern="1200" dirty="0" smtClean="0"/>
            <a:t>Prises</a:t>
          </a:r>
          <a:endParaRPr lang="fr-FR" sz="5100" kern="1200" dirty="0"/>
        </a:p>
      </dsp:txBody>
      <dsp:txXfrm>
        <a:off x="5010293" y="1567044"/>
        <a:ext cx="1676588" cy="2163878"/>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6B8F044-52BB-BB45-BD32-81283BD1A1DF}" type="datetimeFigureOut">
              <a:rPr lang="fr-FR" smtClean="0"/>
              <a:t>3/10/15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281910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F6B8F044-52BB-BB45-BD32-81283BD1A1DF}" type="datetimeFigureOut">
              <a:rPr lang="fr-FR" smtClean="0"/>
              <a:t>3/10/15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4061670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F6B8F044-52BB-BB45-BD32-81283BD1A1DF}" type="datetimeFigureOut">
              <a:rPr lang="fr-FR" smtClean="0"/>
              <a:t>3/10/15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977351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F6B8F044-52BB-BB45-BD32-81283BD1A1DF}" type="datetimeFigureOut">
              <a:rPr lang="fr-FR" smtClean="0"/>
              <a:t>3/10/15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120494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fld id="{F6B8F044-52BB-BB45-BD32-81283BD1A1DF}" type="datetimeFigureOut">
              <a:rPr lang="fr-FR" smtClean="0"/>
              <a:t>3/10/15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280830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fld id="{F6B8F044-52BB-BB45-BD32-81283BD1A1DF}" type="datetimeFigureOut">
              <a:rPr lang="fr-FR" smtClean="0"/>
              <a:t>3/10/15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56543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7" name="Espace réservé de la date 6"/>
          <p:cNvSpPr>
            <a:spLocks noGrp="1"/>
          </p:cNvSpPr>
          <p:nvPr>
            <p:ph type="dt" sz="half" idx="10"/>
          </p:nvPr>
        </p:nvSpPr>
        <p:spPr/>
        <p:txBody>
          <a:bodyPr/>
          <a:lstStyle/>
          <a:p>
            <a:fld id="{F6B8F044-52BB-BB45-BD32-81283BD1A1DF}" type="datetimeFigureOut">
              <a:rPr lang="fr-FR" smtClean="0"/>
              <a:t>3/10/15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3426039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fld id="{F6B8F044-52BB-BB45-BD32-81283BD1A1DF}" type="datetimeFigureOut">
              <a:rPr lang="fr-FR" smtClean="0"/>
              <a:t>3/10/15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15414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B8F044-52BB-BB45-BD32-81283BD1A1DF}" type="datetimeFigureOut">
              <a:rPr lang="fr-FR" smtClean="0"/>
              <a:t>3/10/15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1511485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F6B8F044-52BB-BB45-BD32-81283BD1A1DF}" type="datetimeFigureOut">
              <a:rPr lang="fr-FR" smtClean="0"/>
              <a:t>3/10/15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1043687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F6B8F044-52BB-BB45-BD32-81283BD1A1DF}" type="datetimeFigureOut">
              <a:rPr lang="fr-FR" smtClean="0"/>
              <a:t>3/10/15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334D69-333C-B746-80D0-67B0D24C3058}" type="slidenum">
              <a:rPr lang="fr-FR" smtClean="0"/>
              <a:t>‹#›</a:t>
            </a:fld>
            <a:endParaRPr lang="fr-FR"/>
          </a:p>
        </p:txBody>
      </p:sp>
    </p:spTree>
    <p:extLst>
      <p:ext uri="{BB962C8B-B14F-4D97-AF65-F5344CB8AC3E}">
        <p14:creationId xmlns:p14="http://schemas.microsoft.com/office/powerpoint/2010/main" val="17579575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8F044-52BB-BB45-BD32-81283BD1A1DF}" type="datetimeFigureOut">
              <a:rPr lang="fr-FR" smtClean="0"/>
              <a:t>3/10/15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334D69-333C-B746-80D0-67B0D24C3058}" type="slidenum">
              <a:rPr lang="fr-FR" smtClean="0"/>
              <a:t>‹#›</a:t>
            </a:fld>
            <a:endParaRPr lang="fr-FR"/>
          </a:p>
        </p:txBody>
      </p:sp>
    </p:spTree>
    <p:extLst>
      <p:ext uri="{BB962C8B-B14F-4D97-AF65-F5344CB8AC3E}">
        <p14:creationId xmlns:p14="http://schemas.microsoft.com/office/powerpoint/2010/main" val="788196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58184"/>
            <a:ext cx="7772400" cy="1872727"/>
          </a:xfrm>
        </p:spPr>
        <p:txBody>
          <a:bodyPr>
            <a:normAutofit fontScale="90000"/>
          </a:bodyPr>
          <a:lstStyle/>
          <a:p>
            <a:pPr>
              <a:spcBef>
                <a:spcPts val="1200"/>
              </a:spcBef>
              <a:spcAft>
                <a:spcPts val="600"/>
              </a:spcAft>
            </a:pPr>
            <a:r>
              <a:rPr lang="fr-FR" dirty="0" smtClean="0"/>
              <a:t>Comment décrire </a:t>
            </a:r>
            <a:br>
              <a:rPr lang="fr-FR" dirty="0" smtClean="0"/>
            </a:br>
            <a:r>
              <a:rPr lang="fr-FR" dirty="0" smtClean="0"/>
              <a:t>les musiques expérimentales </a:t>
            </a:r>
            <a:r>
              <a:rPr lang="fr-FR" dirty="0" smtClean="0"/>
              <a:t>?</a:t>
            </a:r>
            <a:br>
              <a:rPr lang="fr-FR" dirty="0" smtClean="0"/>
            </a:br>
            <a:r>
              <a:rPr lang="fr-FR" sz="3600" dirty="0" smtClean="0"/>
              <a:t>Le cas de </a:t>
            </a:r>
            <a:r>
              <a:rPr lang="fr-FR" sz="3600" i="1" dirty="0" smtClean="0"/>
              <a:t>Vital </a:t>
            </a:r>
            <a:r>
              <a:rPr lang="fr-FR" sz="3600" i="1" dirty="0" err="1" smtClean="0"/>
              <a:t>Weekly</a:t>
            </a:r>
            <a:endParaRPr lang="fr-FR" sz="3600" dirty="0"/>
          </a:p>
        </p:txBody>
      </p:sp>
      <p:sp>
        <p:nvSpPr>
          <p:cNvPr id="3" name="Sous-titre 2"/>
          <p:cNvSpPr>
            <a:spLocks noGrp="1"/>
          </p:cNvSpPr>
          <p:nvPr>
            <p:ph type="subTitle" idx="1"/>
          </p:nvPr>
        </p:nvSpPr>
        <p:spPr>
          <a:xfrm>
            <a:off x="1371600" y="3673075"/>
            <a:ext cx="6400800" cy="2648984"/>
          </a:xfrm>
        </p:spPr>
        <p:txBody>
          <a:bodyPr>
            <a:normAutofit fontScale="55000" lnSpcReduction="20000"/>
          </a:bodyPr>
          <a:lstStyle/>
          <a:p>
            <a:r>
              <a:rPr lang="fr-FR" sz="3600" b="1" dirty="0" smtClean="0"/>
              <a:t>Frédéric </a:t>
            </a:r>
            <a:r>
              <a:rPr lang="fr-FR" sz="3600" b="1" dirty="0" err="1" smtClean="0"/>
              <a:t>Claisse</a:t>
            </a:r>
            <a:endParaRPr lang="fr-FR" sz="3600" b="1" dirty="0" smtClean="0"/>
          </a:p>
          <a:p>
            <a:r>
              <a:rPr lang="fr-FR" sz="3600" dirty="0" smtClean="0"/>
              <a:t>Chercheur </a:t>
            </a:r>
            <a:r>
              <a:rPr lang="fr-FR" sz="3600" dirty="0" err="1" smtClean="0"/>
              <a:t>post-doctoral</a:t>
            </a:r>
            <a:endParaRPr lang="fr-FR" sz="3600" dirty="0" smtClean="0"/>
          </a:p>
          <a:p>
            <a:r>
              <a:rPr lang="fr-FR" sz="3600" dirty="0" smtClean="0"/>
              <a:t>Université de Liège</a:t>
            </a:r>
          </a:p>
          <a:p>
            <a:endParaRPr lang="fr-FR" dirty="0" smtClean="0"/>
          </a:p>
          <a:p>
            <a:endParaRPr lang="fr-FR" dirty="0" smtClean="0"/>
          </a:p>
          <a:p>
            <a:r>
              <a:rPr lang="fr-FR" dirty="0" smtClean="0"/>
              <a:t>Colloque international </a:t>
            </a:r>
          </a:p>
          <a:p>
            <a:r>
              <a:rPr lang="fr-FR" dirty="0" smtClean="0"/>
              <a:t>« Théories et Conceptions de la critique musicale au XXe siècle »</a:t>
            </a:r>
          </a:p>
          <a:p>
            <a:r>
              <a:rPr lang="fr-FR" dirty="0" smtClean="0"/>
              <a:t>Université </a:t>
            </a:r>
            <a:r>
              <a:rPr lang="fr-FR" dirty="0"/>
              <a:t>l</a:t>
            </a:r>
            <a:r>
              <a:rPr lang="fr-FR" dirty="0" smtClean="0"/>
              <a:t>ibre de Bruxelles</a:t>
            </a:r>
          </a:p>
          <a:p>
            <a:r>
              <a:rPr lang="fr-FR" dirty="0" smtClean="0"/>
              <a:t>1</a:t>
            </a:r>
            <a:r>
              <a:rPr lang="fr-FR" baseline="30000" dirty="0" smtClean="0"/>
              <a:t>er</a:t>
            </a:r>
            <a:r>
              <a:rPr lang="fr-FR" dirty="0" smtClean="0"/>
              <a:t> et 2 octobre 2015</a:t>
            </a:r>
          </a:p>
        </p:txBody>
      </p:sp>
    </p:spTree>
    <p:extLst>
      <p:ext uri="{BB962C8B-B14F-4D97-AF65-F5344CB8AC3E}">
        <p14:creationId xmlns:p14="http://schemas.microsoft.com/office/powerpoint/2010/main" val="394441724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Musiques « populaires » ?</a:t>
            </a:r>
            <a:endParaRPr lang="fr-FR" sz="3200" dirty="0"/>
          </a:p>
        </p:txBody>
      </p:sp>
      <p:sp>
        <p:nvSpPr>
          <p:cNvPr id="3" name="Espace réservé du contenu 2"/>
          <p:cNvSpPr>
            <a:spLocks noGrp="1"/>
          </p:cNvSpPr>
          <p:nvPr>
            <p:ph idx="1"/>
          </p:nvPr>
        </p:nvSpPr>
        <p:spPr/>
        <p:txBody>
          <a:bodyPr>
            <a:normAutofit fontScale="70000" lnSpcReduction="20000"/>
          </a:bodyPr>
          <a:lstStyle/>
          <a:p>
            <a:r>
              <a:rPr lang="fr-FR" dirty="0" smtClean="0"/>
              <a:t>« savant » et « populaire » = termes-pièges, anti-sociologiques</a:t>
            </a:r>
          </a:p>
          <a:p>
            <a:pPr lvl="1"/>
            <a:r>
              <a:rPr lang="fr-FR" dirty="0" smtClean="0"/>
              <a:t>extension populaire des musiques savantes ?</a:t>
            </a:r>
          </a:p>
          <a:p>
            <a:pPr lvl="1"/>
            <a:r>
              <a:rPr lang="fr-FR" dirty="0"/>
              <a:t>a</a:t>
            </a:r>
            <a:r>
              <a:rPr lang="fr-FR" dirty="0" smtClean="0"/>
              <a:t>utonomisation (semi)savante des musiques populaires ?</a:t>
            </a:r>
          </a:p>
          <a:p>
            <a:pPr lvl="1"/>
            <a:r>
              <a:rPr lang="fr-FR" dirty="0"/>
              <a:t>s</a:t>
            </a:r>
            <a:r>
              <a:rPr lang="fr-FR" dirty="0" smtClean="0"/>
              <a:t>cène intermédiaire ?</a:t>
            </a:r>
          </a:p>
          <a:p>
            <a:r>
              <a:rPr lang="fr-FR" dirty="0"/>
              <a:t>a</a:t>
            </a:r>
            <a:r>
              <a:rPr lang="fr-FR" dirty="0" smtClean="0"/>
              <a:t>pproche par les « publics » (J. Dewey) : comment sont-ils constitués ? </a:t>
            </a:r>
          </a:p>
          <a:p>
            <a:r>
              <a:rPr lang="fr-FR" dirty="0" smtClean="0"/>
              <a:t>approche en termes de « champ » : musiques expérimentales = champ de production restreinte:</a:t>
            </a:r>
          </a:p>
          <a:p>
            <a:pPr lvl="1"/>
            <a:r>
              <a:rPr lang="fr-FR" dirty="0"/>
              <a:t>a</a:t>
            </a:r>
            <a:r>
              <a:rPr lang="fr-FR" dirty="0" smtClean="0"/>
              <a:t>utonomie relative</a:t>
            </a:r>
          </a:p>
          <a:p>
            <a:pPr lvl="1"/>
            <a:r>
              <a:rPr lang="fr-FR" dirty="0"/>
              <a:t>r</a:t>
            </a:r>
            <a:r>
              <a:rPr lang="fr-FR" dirty="0" smtClean="0"/>
              <a:t>écepteurs = producteurs</a:t>
            </a:r>
          </a:p>
          <a:p>
            <a:pPr lvl="1"/>
            <a:r>
              <a:rPr lang="fr-FR" dirty="0" smtClean="0"/>
              <a:t>capital économique très faible</a:t>
            </a:r>
          </a:p>
          <a:p>
            <a:pPr lvl="1"/>
            <a:r>
              <a:rPr lang="fr-FR" dirty="0" smtClean="0"/>
              <a:t>MAIS : </a:t>
            </a:r>
          </a:p>
          <a:p>
            <a:pPr lvl="2"/>
            <a:r>
              <a:rPr lang="fr-FR" dirty="0" smtClean="0"/>
              <a:t>pas d’accumulation de capital symbolique (légitimité)</a:t>
            </a:r>
          </a:p>
          <a:p>
            <a:pPr lvl="2"/>
            <a:r>
              <a:rPr lang="fr-FR" dirty="0"/>
              <a:t>p</a:t>
            </a:r>
            <a:r>
              <a:rPr lang="fr-FR" dirty="0" smtClean="0"/>
              <a:t>eu d’efforts de théorisation, de conceptualisation, de réflexivité</a:t>
            </a:r>
          </a:p>
          <a:p>
            <a:pPr marL="457200" lvl="1" indent="0">
              <a:buNone/>
            </a:pPr>
            <a:endParaRPr lang="fr-FR" dirty="0" smtClean="0"/>
          </a:p>
          <a:p>
            <a:endParaRPr lang="fr-FR" dirty="0" smtClean="0"/>
          </a:p>
          <a:p>
            <a:endParaRPr lang="fr-FR" dirty="0"/>
          </a:p>
        </p:txBody>
      </p:sp>
    </p:spTree>
    <p:extLst>
      <p:ext uri="{BB962C8B-B14F-4D97-AF65-F5344CB8AC3E}">
        <p14:creationId xmlns:p14="http://schemas.microsoft.com/office/powerpoint/2010/main" val="2621732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t>Cassette culture</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Survivance (ou prolongement) de l’esprit de la culture cassette fin années 1970 – début années 1980</a:t>
            </a:r>
          </a:p>
          <a:p>
            <a:r>
              <a:rPr lang="fr-FR" dirty="0" smtClean="0"/>
              <a:t>Caractéristiques :</a:t>
            </a:r>
          </a:p>
          <a:p>
            <a:pPr lvl="1"/>
            <a:r>
              <a:rPr lang="fr-FR" dirty="0" smtClean="0"/>
              <a:t>DIY: réappropriation du processus de production et de distribution musicale (// punk), « fait maison » et « fauché »</a:t>
            </a:r>
          </a:p>
          <a:p>
            <a:pPr lvl="1"/>
            <a:r>
              <a:rPr lang="fr-FR" dirty="0"/>
              <a:t>e</a:t>
            </a:r>
            <a:r>
              <a:rPr lang="fr-FR" dirty="0" smtClean="0"/>
              <a:t>xpérimentation à tous les niveaux</a:t>
            </a:r>
          </a:p>
          <a:p>
            <a:pPr lvl="1"/>
            <a:r>
              <a:rPr lang="fr-FR" dirty="0" smtClean="0"/>
              <a:t>en réseau, sur base d’échanges et de collaborations</a:t>
            </a:r>
          </a:p>
          <a:p>
            <a:pPr lvl="1"/>
            <a:r>
              <a:rPr lang="fr-FR" dirty="0" smtClean="0"/>
              <a:t>packaging : objets (cf. </a:t>
            </a:r>
            <a:r>
              <a:rPr lang="fr-FR" dirty="0" err="1" smtClean="0"/>
              <a:t>Zoviet</a:t>
            </a:r>
            <a:r>
              <a:rPr lang="fr-FR" dirty="0" smtClean="0"/>
              <a:t> France)</a:t>
            </a:r>
          </a:p>
          <a:p>
            <a:r>
              <a:rPr lang="fr-FR" dirty="0" smtClean="0"/>
              <a:t>Sur la scène expérimentale:</a:t>
            </a:r>
          </a:p>
          <a:p>
            <a:pPr lvl="1"/>
            <a:r>
              <a:rPr lang="fr-FR" dirty="0"/>
              <a:t>c</a:t>
            </a:r>
            <a:r>
              <a:rPr lang="fr-FR" dirty="0" smtClean="0"/>
              <a:t>ulture spécifique au sein de cette culture:</a:t>
            </a:r>
          </a:p>
          <a:p>
            <a:pPr lvl="1"/>
            <a:r>
              <a:rPr lang="fr-FR" dirty="0" smtClean="0"/>
              <a:t>confidentialité</a:t>
            </a:r>
          </a:p>
          <a:p>
            <a:pPr lvl="1"/>
            <a:r>
              <a:rPr lang="fr-FR" dirty="0"/>
              <a:t>l</a:t>
            </a:r>
            <a:r>
              <a:rPr lang="fr-FR" dirty="0" smtClean="0"/>
              <a:t>ien très fort aux musiques industrielles (« </a:t>
            </a:r>
            <a:r>
              <a:rPr lang="fr-FR" dirty="0" err="1" smtClean="0"/>
              <a:t>Why</a:t>
            </a:r>
            <a:r>
              <a:rPr lang="fr-FR" dirty="0" smtClean="0"/>
              <a:t> </a:t>
            </a:r>
            <a:r>
              <a:rPr lang="fr-FR" dirty="0" err="1" smtClean="0"/>
              <a:t>learn</a:t>
            </a:r>
            <a:r>
              <a:rPr lang="fr-FR" dirty="0" smtClean="0"/>
              <a:t> </a:t>
            </a:r>
            <a:r>
              <a:rPr lang="fr-FR" dirty="0" err="1" smtClean="0"/>
              <a:t>three</a:t>
            </a:r>
            <a:r>
              <a:rPr lang="fr-FR" dirty="0" smtClean="0"/>
              <a:t> </a:t>
            </a:r>
            <a:r>
              <a:rPr lang="fr-FR" dirty="0" err="1" smtClean="0"/>
              <a:t>chords</a:t>
            </a:r>
            <a:r>
              <a:rPr lang="fr-FR" dirty="0" smtClean="0"/>
              <a:t> »?)</a:t>
            </a:r>
          </a:p>
          <a:p>
            <a:pPr lvl="1"/>
            <a:r>
              <a:rPr lang="fr-FR" i="1" dirty="0"/>
              <a:t>m</a:t>
            </a:r>
            <a:r>
              <a:rPr lang="fr-FR" i="1" dirty="0" smtClean="0"/>
              <a:t>ail art</a:t>
            </a:r>
            <a:r>
              <a:rPr lang="fr-FR" dirty="0" smtClean="0"/>
              <a:t>, dada, collages, surréalisme, …</a:t>
            </a:r>
          </a:p>
          <a:p>
            <a:pPr lvl="1"/>
            <a:r>
              <a:rPr lang="fr-FR" dirty="0"/>
              <a:t>é</a:t>
            </a:r>
            <a:r>
              <a:rPr lang="fr-FR" dirty="0" smtClean="0"/>
              <a:t>changes et collaborations</a:t>
            </a:r>
          </a:p>
        </p:txBody>
      </p:sp>
    </p:spTree>
    <p:extLst>
      <p:ext uri="{BB962C8B-B14F-4D97-AF65-F5344CB8AC3E}">
        <p14:creationId xmlns:p14="http://schemas.microsoft.com/office/powerpoint/2010/main" val="3620768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i="1" dirty="0" smtClean="0"/>
              <a:t>Cassette culture</a:t>
            </a:r>
            <a:endParaRPr lang="fr-FR" sz="3200" i="1" dirty="0"/>
          </a:p>
        </p:txBody>
      </p:sp>
      <p:sp>
        <p:nvSpPr>
          <p:cNvPr id="3" name="Espace réservé du contenu 2"/>
          <p:cNvSpPr>
            <a:spLocks noGrp="1"/>
          </p:cNvSpPr>
          <p:nvPr>
            <p:ph idx="1"/>
          </p:nvPr>
        </p:nvSpPr>
        <p:spPr>
          <a:xfrm>
            <a:off x="457200" y="1065055"/>
            <a:ext cx="8229600" cy="5475477"/>
          </a:xfrm>
        </p:spPr>
        <p:txBody>
          <a:bodyPr>
            <a:normAutofit fontScale="40000" lnSpcReduction="20000"/>
          </a:bodyPr>
          <a:lstStyle/>
          <a:p>
            <a:pPr marL="0" indent="0">
              <a:lnSpc>
                <a:spcPct val="150000"/>
              </a:lnSpc>
              <a:buNone/>
            </a:pPr>
            <a:endParaRPr lang="fr-BE" dirty="0" smtClean="0"/>
          </a:p>
          <a:p>
            <a:pPr marL="0" indent="0">
              <a:lnSpc>
                <a:spcPct val="150000"/>
              </a:lnSpc>
              <a:buNone/>
            </a:pPr>
            <a:r>
              <a:rPr lang="fr-BE" sz="4500" dirty="0" smtClean="0"/>
              <a:t>« Most </a:t>
            </a:r>
            <a:r>
              <a:rPr lang="fr-BE" sz="4500" dirty="0"/>
              <a:t>important was the fact that there was </a:t>
            </a:r>
            <a:r>
              <a:rPr lang="fr-BE" sz="4500" b="1" dirty="0"/>
              <a:t>hardly any money </a:t>
            </a:r>
            <a:r>
              <a:rPr lang="fr-BE" sz="4500" dirty="0"/>
              <a:t>involved. That was the reason to choose cassettes as the main medium. Cassettes are </a:t>
            </a:r>
            <a:r>
              <a:rPr lang="fr-BE" sz="4500" b="1" dirty="0"/>
              <a:t>easy to copy</a:t>
            </a:r>
            <a:r>
              <a:rPr lang="fr-BE" sz="4500" dirty="0"/>
              <a:t>, they are </a:t>
            </a:r>
            <a:r>
              <a:rPr lang="fr-BE" sz="4500" b="1" dirty="0"/>
              <a:t>light-weight, small, less vulnerable </a:t>
            </a:r>
            <a:r>
              <a:rPr lang="fr-BE" sz="4500" dirty="0"/>
              <a:t>than the LP, and they are </a:t>
            </a:r>
            <a:r>
              <a:rPr lang="fr-BE" sz="4500" b="1" dirty="0"/>
              <a:t>cheap</a:t>
            </a:r>
            <a:r>
              <a:rPr lang="fr-BE" sz="4500" dirty="0"/>
              <a:t>. </a:t>
            </a:r>
            <a:r>
              <a:rPr lang="fr-BE" sz="4500" b="1" dirty="0"/>
              <a:t>Anybody</a:t>
            </a:r>
            <a:r>
              <a:rPr lang="fr-BE" sz="4500" dirty="0"/>
              <a:t> can start a cassette-label with minimal investment. </a:t>
            </a:r>
            <a:r>
              <a:rPr lang="fr-BE" sz="4500" b="1" dirty="0"/>
              <a:t>Distribution by mail</a:t>
            </a:r>
            <a:r>
              <a:rPr lang="fr-BE" sz="4500" dirty="0"/>
              <a:t> is relatively cheap. And many made it their principle that they never buy pre-recorded cassettes, only </a:t>
            </a:r>
            <a:r>
              <a:rPr lang="fr-BE" sz="4500" b="1" dirty="0"/>
              <a:t>exchange one for another</a:t>
            </a:r>
            <a:r>
              <a:rPr lang="fr-BE" sz="4500" dirty="0"/>
              <a:t>. This was a result of the fact that </a:t>
            </a:r>
            <a:r>
              <a:rPr lang="fr-BE" sz="4500" b="1" dirty="0"/>
              <a:t>many receivers were also producers</a:t>
            </a:r>
            <a:r>
              <a:rPr lang="fr-BE" sz="4500" dirty="0"/>
              <a:t>. And so a </a:t>
            </a:r>
            <a:r>
              <a:rPr lang="fr-BE" sz="4500" b="1" dirty="0"/>
              <a:t>completely new, second music-market system </a:t>
            </a:r>
            <a:r>
              <a:rPr lang="fr-BE" sz="4500" dirty="0"/>
              <a:t>with a </a:t>
            </a:r>
            <a:r>
              <a:rPr lang="fr-BE" sz="4500" b="1" dirty="0"/>
              <a:t>worldwide</a:t>
            </a:r>
            <a:r>
              <a:rPr lang="fr-BE" sz="4500" dirty="0"/>
              <a:t> range had been set up within a few years. (…) Everything suddenly became a potential </a:t>
            </a:r>
            <a:r>
              <a:rPr lang="fr-BE" sz="4500" b="1" dirty="0"/>
              <a:t>soundproducer</a:t>
            </a:r>
            <a:r>
              <a:rPr lang="fr-BE" sz="4500" dirty="0"/>
              <a:t>. Some used industrial waste (cannisters, pipes) and industrial tools (hammer-drills, welding-equipment), others turned to musical commodities (turntables, radio's, calculators, tape-decks(!))</a:t>
            </a:r>
            <a:r>
              <a:rPr lang="fr-BE" sz="4500" dirty="0" smtClean="0"/>
              <a:t>. » </a:t>
            </a:r>
          </a:p>
          <a:p>
            <a:pPr marL="0" indent="0">
              <a:lnSpc>
                <a:spcPct val="150000"/>
              </a:lnSpc>
              <a:buNone/>
            </a:pPr>
            <a:r>
              <a:rPr lang="fr-BE" sz="4500" dirty="0" smtClean="0"/>
              <a:t>Ios </a:t>
            </a:r>
            <a:r>
              <a:rPr lang="fr-FR" sz="4500" dirty="0" smtClean="0"/>
              <a:t>Smolders </a:t>
            </a:r>
            <a:r>
              <a:rPr lang="fr-FR" sz="4500" dirty="0"/>
              <a:t>(1992).</a:t>
            </a:r>
            <a:endParaRPr lang="fr-BE" sz="4500" dirty="0"/>
          </a:p>
          <a:p>
            <a:endParaRPr lang="fr-FR" dirty="0"/>
          </a:p>
        </p:txBody>
      </p:sp>
    </p:spTree>
    <p:extLst>
      <p:ext uri="{BB962C8B-B14F-4D97-AF65-F5344CB8AC3E}">
        <p14:creationId xmlns:p14="http://schemas.microsoft.com/office/powerpoint/2010/main" val="2368574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Elephant Table Album_cover.jpg"/>
          <p:cNvPicPr>
            <a:picLocks noGrp="1" noChangeAspect="1"/>
          </p:cNvPicPr>
          <p:nvPr>
            <p:ph idx="1"/>
          </p:nvPr>
        </p:nvPicPr>
        <p:blipFill>
          <a:blip r:embed="rId2">
            <a:extLst>
              <a:ext uri="{28A0092B-C50C-407E-A947-70E740481C1C}">
                <a14:useLocalDpi xmlns:a14="http://schemas.microsoft.com/office/drawing/2010/main" val="0"/>
              </a:ext>
            </a:extLst>
          </a:blip>
          <a:srcRect l="-32089" r="-32089"/>
          <a:stretch>
            <a:fillRect/>
          </a:stretch>
        </p:blipFill>
        <p:spPr>
          <a:xfrm>
            <a:off x="-764703" y="300400"/>
            <a:ext cx="9908703" cy="6035313"/>
          </a:xfrm>
        </p:spPr>
      </p:pic>
    </p:spTree>
    <p:extLst>
      <p:ext uri="{BB962C8B-B14F-4D97-AF65-F5344CB8AC3E}">
        <p14:creationId xmlns:p14="http://schemas.microsoft.com/office/powerpoint/2010/main" val="1532562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Elephant Table Album_inside cover.jpg"/>
          <p:cNvPicPr>
            <a:picLocks noGrp="1" noChangeAspect="1"/>
          </p:cNvPicPr>
          <p:nvPr>
            <p:ph idx="1"/>
          </p:nvPr>
        </p:nvPicPr>
        <p:blipFill>
          <a:blip r:embed="rId2">
            <a:extLst>
              <a:ext uri="{28A0092B-C50C-407E-A947-70E740481C1C}">
                <a14:useLocalDpi xmlns:a14="http://schemas.microsoft.com/office/drawing/2010/main" val="0"/>
              </a:ext>
            </a:extLst>
          </a:blip>
          <a:srcRect l="-43989" r="-43989"/>
          <a:stretch>
            <a:fillRect/>
          </a:stretch>
        </p:blipFill>
        <p:spPr>
          <a:xfrm>
            <a:off x="0" y="1"/>
            <a:ext cx="9026222" cy="6858000"/>
          </a:xfrm>
        </p:spPr>
      </p:pic>
    </p:spTree>
    <p:extLst>
      <p:ext uri="{BB962C8B-B14F-4D97-AF65-F5344CB8AC3E}">
        <p14:creationId xmlns:p14="http://schemas.microsoft.com/office/powerpoint/2010/main" val="1443646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Ohrenshausen_front cover.jpg"/>
          <p:cNvPicPr>
            <a:picLocks noGrp="1" noChangeAspect="1"/>
          </p:cNvPicPr>
          <p:nvPr>
            <p:ph idx="1"/>
          </p:nvPr>
        </p:nvPicPr>
        <p:blipFill>
          <a:blip r:embed="rId2">
            <a:extLst>
              <a:ext uri="{28A0092B-C50C-407E-A947-70E740481C1C}">
                <a14:useLocalDpi xmlns:a14="http://schemas.microsoft.com/office/drawing/2010/main" val="0"/>
              </a:ext>
            </a:extLst>
          </a:blip>
          <a:srcRect l="-41649" r="-41649"/>
          <a:stretch>
            <a:fillRect/>
          </a:stretch>
        </p:blipFill>
        <p:spPr>
          <a:xfrm>
            <a:off x="-1242643" y="382328"/>
            <a:ext cx="10992601" cy="5743835"/>
          </a:xfrm>
        </p:spPr>
      </p:pic>
    </p:spTree>
    <p:extLst>
      <p:ext uri="{BB962C8B-B14F-4D97-AF65-F5344CB8AC3E}">
        <p14:creationId xmlns:p14="http://schemas.microsoft.com/office/powerpoint/2010/main" val="1040283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Ohrenshausen_back cover.jpg"/>
          <p:cNvPicPr>
            <a:picLocks noGrp="1" noChangeAspect="1"/>
          </p:cNvPicPr>
          <p:nvPr>
            <p:ph idx="1"/>
          </p:nvPr>
        </p:nvPicPr>
        <p:blipFill>
          <a:blip r:embed="rId2">
            <a:extLst>
              <a:ext uri="{28A0092B-C50C-407E-A947-70E740481C1C}">
                <a14:useLocalDpi xmlns:a14="http://schemas.microsoft.com/office/drawing/2010/main" val="0"/>
              </a:ext>
            </a:extLst>
          </a:blip>
          <a:srcRect l="-35853" r="-35853"/>
          <a:stretch>
            <a:fillRect/>
          </a:stretch>
        </p:blipFill>
        <p:spPr>
          <a:xfrm>
            <a:off x="382588" y="190500"/>
            <a:ext cx="8523287" cy="6391275"/>
          </a:xfrm>
        </p:spPr>
      </p:pic>
    </p:spTree>
    <p:extLst>
      <p:ext uri="{BB962C8B-B14F-4D97-AF65-F5344CB8AC3E}">
        <p14:creationId xmlns:p14="http://schemas.microsoft.com/office/powerpoint/2010/main" val="2871283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Milieu des années 1990</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Crise : « </a:t>
            </a:r>
            <a:r>
              <a:rPr lang="fr-FR" dirty="0" err="1" smtClean="0"/>
              <a:t>industrial</a:t>
            </a:r>
            <a:r>
              <a:rPr lang="fr-FR" dirty="0" smtClean="0"/>
              <a:t> </a:t>
            </a:r>
            <a:r>
              <a:rPr lang="fr-FR" dirty="0" err="1" smtClean="0"/>
              <a:t>is</a:t>
            </a:r>
            <a:r>
              <a:rPr lang="fr-FR" dirty="0" smtClean="0"/>
              <a:t> the new </a:t>
            </a:r>
            <a:r>
              <a:rPr lang="fr-FR" dirty="0" err="1" smtClean="0"/>
              <a:t>heavy</a:t>
            </a:r>
            <a:r>
              <a:rPr lang="fr-FR" dirty="0" smtClean="0"/>
              <a:t> </a:t>
            </a:r>
            <a:r>
              <a:rPr lang="fr-FR" dirty="0" err="1" smtClean="0"/>
              <a:t>metal</a:t>
            </a:r>
            <a:r>
              <a:rPr lang="fr-FR" dirty="0" smtClean="0"/>
              <a:t> of the 1990’s » (NIN, </a:t>
            </a:r>
            <a:r>
              <a:rPr lang="fr-FR" dirty="0" err="1" smtClean="0"/>
              <a:t>Ministry</a:t>
            </a:r>
            <a:r>
              <a:rPr lang="fr-FR" dirty="0" smtClean="0"/>
              <a:t>, …)</a:t>
            </a:r>
          </a:p>
          <a:p>
            <a:r>
              <a:rPr lang="fr-FR" dirty="0" smtClean="0"/>
              <a:t>Renouvellement:</a:t>
            </a:r>
          </a:p>
          <a:p>
            <a:pPr lvl="1"/>
            <a:r>
              <a:rPr lang="fr-FR" dirty="0" smtClean="0"/>
              <a:t>nouveaux croisements avec les musiques improvisées (seuls, en groupes ou en grands ensembles)</a:t>
            </a:r>
          </a:p>
          <a:p>
            <a:pPr lvl="1"/>
            <a:r>
              <a:rPr lang="fr-FR" dirty="0" smtClean="0"/>
              <a:t>héritage des musiques savantes (électroniques et électroacoustiques)</a:t>
            </a:r>
          </a:p>
          <a:p>
            <a:pPr lvl="1"/>
            <a:r>
              <a:rPr lang="fr-FR" dirty="0"/>
              <a:t>é</a:t>
            </a:r>
            <a:r>
              <a:rPr lang="fr-FR" dirty="0" smtClean="0"/>
              <a:t>mergence de nouveaux sous-genres</a:t>
            </a:r>
          </a:p>
          <a:p>
            <a:pPr lvl="1"/>
            <a:r>
              <a:rPr lang="fr-FR" dirty="0" smtClean="0"/>
              <a:t>intérêt plus </a:t>
            </a:r>
            <a:r>
              <a:rPr lang="fr-FR" i="1" dirty="0" err="1" smtClean="0"/>
              <a:t>mainstream</a:t>
            </a:r>
            <a:r>
              <a:rPr lang="fr-FR" dirty="0" smtClean="0"/>
              <a:t> pour l’expérimentation: post-rock, </a:t>
            </a:r>
            <a:r>
              <a:rPr lang="fr-FR" dirty="0" err="1" smtClean="0"/>
              <a:t>lo</a:t>
            </a:r>
            <a:r>
              <a:rPr lang="fr-FR" dirty="0" smtClean="0"/>
              <a:t>-fi, </a:t>
            </a:r>
            <a:r>
              <a:rPr lang="fr-FR" dirty="0" err="1" smtClean="0"/>
              <a:t>electronica</a:t>
            </a:r>
            <a:r>
              <a:rPr lang="fr-FR" dirty="0" smtClean="0"/>
              <a:t>, … =&gt; artistes cross-over : Jim </a:t>
            </a:r>
            <a:r>
              <a:rPr lang="fr-FR" dirty="0" err="1" smtClean="0"/>
              <a:t>O’Rourke</a:t>
            </a:r>
            <a:r>
              <a:rPr lang="fr-FR" dirty="0" smtClean="0"/>
              <a:t>, </a:t>
            </a:r>
            <a:r>
              <a:rPr lang="fr-FR" dirty="0" err="1" smtClean="0"/>
              <a:t>Thurston</a:t>
            </a:r>
            <a:r>
              <a:rPr lang="fr-FR" dirty="0" smtClean="0"/>
              <a:t> Moore, </a:t>
            </a:r>
            <a:r>
              <a:rPr lang="fr-FR" dirty="0" err="1" smtClean="0"/>
              <a:t>Legendary</a:t>
            </a:r>
            <a:r>
              <a:rPr lang="fr-FR" dirty="0" smtClean="0"/>
              <a:t> </a:t>
            </a:r>
            <a:r>
              <a:rPr lang="fr-FR" dirty="0" err="1" smtClean="0"/>
              <a:t>Pink</a:t>
            </a:r>
            <a:r>
              <a:rPr lang="fr-FR" dirty="0" smtClean="0"/>
              <a:t> Dots</a:t>
            </a:r>
            <a:endParaRPr lang="fr-FR" dirty="0"/>
          </a:p>
        </p:txBody>
      </p:sp>
    </p:spTree>
    <p:extLst>
      <p:ext uri="{BB962C8B-B14F-4D97-AF65-F5344CB8AC3E}">
        <p14:creationId xmlns:p14="http://schemas.microsoft.com/office/powerpoint/2010/main" val="894779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i="1" dirty="0" smtClean="0"/>
              <a:t>Vital </a:t>
            </a:r>
            <a:r>
              <a:rPr lang="fr-FR" sz="3200" i="1" dirty="0" err="1" smtClean="0"/>
              <a:t>Weekly</a:t>
            </a:r>
            <a:r>
              <a:rPr lang="fr-FR" sz="3200" i="1" dirty="0" smtClean="0"/>
              <a:t> </a:t>
            </a:r>
            <a:r>
              <a:rPr lang="fr-FR" sz="3200" dirty="0" smtClean="0"/>
              <a:t>:</a:t>
            </a:r>
            <a:br>
              <a:rPr lang="fr-FR" sz="3200" dirty="0" smtClean="0"/>
            </a:br>
            <a:r>
              <a:rPr lang="fr-FR" sz="3200" dirty="0" smtClean="0"/>
              <a:t> des chroniques, rien que des chroniques</a:t>
            </a:r>
            <a:endParaRPr lang="fr-FR" sz="3200" i="1"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dirty="0" smtClean="0"/>
              <a:t>Aucune rubrique récurrente, à l’exception de:</a:t>
            </a:r>
          </a:p>
          <a:p>
            <a:pPr lvl="1"/>
            <a:r>
              <a:rPr lang="fr-FR" dirty="0" smtClean="0"/>
              <a:t>quelques </a:t>
            </a:r>
            <a:r>
              <a:rPr lang="fr-FR" i="1" dirty="0" smtClean="0"/>
              <a:t>errata</a:t>
            </a:r>
            <a:r>
              <a:rPr lang="fr-FR" dirty="0" smtClean="0"/>
              <a:t> (une centaine)</a:t>
            </a:r>
            <a:endParaRPr lang="fr-FR" i="1" dirty="0" smtClean="0"/>
          </a:p>
          <a:p>
            <a:pPr lvl="1"/>
            <a:r>
              <a:rPr lang="fr-FR" dirty="0" smtClean="0"/>
              <a:t>quelques avis nécrologiques (14 en tout)</a:t>
            </a:r>
          </a:p>
          <a:p>
            <a:pPr lvl="1"/>
            <a:r>
              <a:rPr lang="fr-FR" dirty="0" smtClean="0"/>
              <a:t>un seul « Top </a:t>
            </a:r>
            <a:r>
              <a:rPr lang="fr-FR" dirty="0" err="1" smtClean="0"/>
              <a:t>Ten</a:t>
            </a:r>
            <a:r>
              <a:rPr lang="fr-FR" dirty="0" smtClean="0"/>
              <a:t> de l’année » (début 1997)</a:t>
            </a:r>
          </a:p>
          <a:p>
            <a:pPr lvl="1"/>
            <a:r>
              <a:rPr lang="fr-FR" dirty="0"/>
              <a:t>a</a:t>
            </a:r>
            <a:r>
              <a:rPr lang="fr-FR" dirty="0" smtClean="0"/>
              <a:t>genda d’événements (mais pas archivé)</a:t>
            </a:r>
          </a:p>
          <a:p>
            <a:pPr lvl="1"/>
            <a:r>
              <a:rPr lang="fr-FR" dirty="0" smtClean="0"/>
              <a:t>ours dans les newsletters (mais pas archivé)</a:t>
            </a:r>
          </a:p>
          <a:p>
            <a:pPr marL="114300" indent="0">
              <a:buNone/>
            </a:pPr>
            <a:endParaRPr lang="fr-FR" dirty="0" smtClean="0"/>
          </a:p>
          <a:p>
            <a:pPr marL="114300" indent="0">
              <a:buNone/>
            </a:pPr>
            <a:r>
              <a:rPr lang="fr-FR" dirty="0" smtClean="0"/>
              <a:t>Messages généraux au fil de la liste:</a:t>
            </a:r>
          </a:p>
          <a:p>
            <a:pPr marL="971550" lvl="1" indent="-457200"/>
            <a:r>
              <a:rPr lang="fr-FR" dirty="0" smtClean="0"/>
              <a:t>2005 : lancement du </a:t>
            </a:r>
            <a:r>
              <a:rPr lang="fr-FR" dirty="0" err="1" smtClean="0"/>
              <a:t>webcast</a:t>
            </a:r>
            <a:endParaRPr lang="fr-FR" dirty="0" smtClean="0"/>
          </a:p>
          <a:p>
            <a:pPr marL="971550" lvl="1" indent="-457200"/>
            <a:r>
              <a:rPr lang="fr-FR" dirty="0" smtClean="0"/>
              <a:t>2006 : nouvelle politique : nouvelles sorties uniquement (&lt; 6 mois)</a:t>
            </a:r>
          </a:p>
          <a:p>
            <a:pPr marL="971550" lvl="1" indent="-457200"/>
            <a:r>
              <a:rPr lang="fr-FR" dirty="0" smtClean="0"/>
              <a:t>2011 : fin des chroniques de MP3/streaming, uniquement des supports physiques au format original : « the real </a:t>
            </a:r>
            <a:r>
              <a:rPr lang="fr-FR" dirty="0" err="1" smtClean="0"/>
              <a:t>thing</a:t>
            </a:r>
            <a:r>
              <a:rPr lang="fr-FR" dirty="0" smtClean="0"/>
              <a:t> for a real </a:t>
            </a:r>
            <a:r>
              <a:rPr lang="fr-FR" dirty="0" err="1" smtClean="0"/>
              <a:t>judgement</a:t>
            </a:r>
            <a:r>
              <a:rPr lang="fr-FR" dirty="0" smtClean="0"/>
              <a:t> »</a:t>
            </a:r>
          </a:p>
          <a:p>
            <a:pPr marL="114300" indent="0">
              <a:buNone/>
            </a:pPr>
            <a:endParaRPr lang="fr-FR" dirty="0" smtClean="0"/>
          </a:p>
          <a:p>
            <a:pPr marL="114300" indent="0">
              <a:buNone/>
            </a:pPr>
            <a:r>
              <a:rPr lang="fr-FR" dirty="0" smtClean="0"/>
              <a:t>Pas de véritables éditoriaux.</a:t>
            </a:r>
          </a:p>
        </p:txBody>
      </p:sp>
    </p:spTree>
    <p:extLst>
      <p:ext uri="{BB962C8B-B14F-4D97-AF65-F5344CB8AC3E}">
        <p14:creationId xmlns:p14="http://schemas.microsoft.com/office/powerpoint/2010/main" val="2816812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6763"/>
          </a:xfrm>
        </p:spPr>
        <p:txBody>
          <a:bodyPr>
            <a:normAutofit fontScale="90000"/>
          </a:bodyPr>
          <a:lstStyle/>
          <a:p>
            <a:r>
              <a:rPr lang="fr-FR" sz="3200" dirty="0" smtClean="0"/>
              <a:t>Le numéro 1000 : </a:t>
            </a:r>
            <a:br>
              <a:rPr lang="fr-FR" sz="3200" dirty="0" smtClean="0"/>
            </a:br>
            <a:r>
              <a:rPr lang="fr-FR" sz="3200" dirty="0" smtClean="0"/>
              <a:t>un manifeste à rebours</a:t>
            </a:r>
            <a:endParaRPr lang="fr-FR" sz="3200" dirty="0"/>
          </a:p>
        </p:txBody>
      </p:sp>
      <p:sp>
        <p:nvSpPr>
          <p:cNvPr id="3" name="Espace réservé du contenu 2"/>
          <p:cNvSpPr>
            <a:spLocks noGrp="1"/>
          </p:cNvSpPr>
          <p:nvPr>
            <p:ph idx="1"/>
          </p:nvPr>
        </p:nvSpPr>
        <p:spPr>
          <a:xfrm>
            <a:off x="457200" y="1379110"/>
            <a:ext cx="8229600" cy="4747053"/>
          </a:xfrm>
        </p:spPr>
        <p:txBody>
          <a:bodyPr>
            <a:normAutofit fontScale="55000" lnSpcReduction="20000"/>
          </a:bodyPr>
          <a:lstStyle/>
          <a:p>
            <a:r>
              <a:rPr lang="fr-FR" dirty="0" smtClean="0"/>
              <a:t>Explicitation d’une politique éditoriale diffuse</a:t>
            </a:r>
          </a:p>
          <a:p>
            <a:r>
              <a:rPr lang="fr-FR" dirty="0" smtClean="0"/>
              <a:t>Ligne éditoriale :</a:t>
            </a:r>
          </a:p>
          <a:p>
            <a:pPr lvl="1"/>
            <a:r>
              <a:rPr lang="fr-FR" dirty="0"/>
              <a:t>a</a:t>
            </a:r>
            <a:r>
              <a:rPr lang="fr-FR" dirty="0" smtClean="0"/>
              <a:t>ucune prétention journalistique, aucune qualité d’écriture</a:t>
            </a:r>
          </a:p>
          <a:p>
            <a:pPr lvl="1"/>
            <a:r>
              <a:rPr lang="fr-FR" dirty="0"/>
              <a:t>i</a:t>
            </a:r>
            <a:r>
              <a:rPr lang="fr-BE" dirty="0" smtClean="0"/>
              <a:t>nformativité : «</a:t>
            </a:r>
            <a:r>
              <a:rPr lang="fr-BE" dirty="0"/>
              <a:t> the aim is to review </a:t>
            </a:r>
            <a:r>
              <a:rPr lang="fr-BE" i="1" dirty="0"/>
              <a:t>new, weird and wonderful</a:t>
            </a:r>
            <a:r>
              <a:rPr lang="fr-BE" dirty="0"/>
              <a:t> music and let everyone know there is all this out there via </a:t>
            </a:r>
            <a:r>
              <a:rPr lang="fr-BE" i="1" dirty="0"/>
              <a:t>short and to the point</a:t>
            </a:r>
            <a:r>
              <a:rPr lang="fr-BE" dirty="0"/>
              <a:t> reviews »</a:t>
            </a:r>
          </a:p>
          <a:p>
            <a:pPr lvl="1"/>
            <a:r>
              <a:rPr lang="fr-FR" dirty="0" smtClean="0"/>
              <a:t>accessibilité et gratuité</a:t>
            </a:r>
          </a:p>
          <a:p>
            <a:pPr lvl="1"/>
            <a:r>
              <a:rPr lang="fr-FR" dirty="0"/>
              <a:t>e</a:t>
            </a:r>
            <a:r>
              <a:rPr lang="fr-FR" dirty="0" smtClean="0"/>
              <a:t>xhaustivité : tout ce qui reçu est chroniqué </a:t>
            </a:r>
            <a:r>
              <a:rPr lang="fr-FR" dirty="0" smtClean="0">
                <a:latin typeface="ＭＳ ゴシック"/>
                <a:ea typeface="ＭＳ ゴシック"/>
                <a:cs typeface="ＭＳ ゴシック"/>
              </a:rPr>
              <a:t>(</a:t>
            </a:r>
            <a:r>
              <a:rPr lang="fr-FR" dirty="0" smtClean="0"/>
              <a:t>service)</a:t>
            </a:r>
          </a:p>
          <a:p>
            <a:pPr lvl="1"/>
            <a:r>
              <a:rPr lang="fr-FR" dirty="0"/>
              <a:t>f</a:t>
            </a:r>
            <a:r>
              <a:rPr lang="fr-FR" dirty="0" smtClean="0"/>
              <a:t>ocus sur les « musiques expérimentales »</a:t>
            </a:r>
          </a:p>
          <a:p>
            <a:pPr lvl="1"/>
            <a:r>
              <a:rPr lang="fr-FR" dirty="0"/>
              <a:t>e</a:t>
            </a:r>
            <a:r>
              <a:rPr lang="fr-FR" dirty="0" smtClean="0"/>
              <a:t>xpertise de vingt ans, par des acteurs de la scène</a:t>
            </a:r>
          </a:p>
          <a:p>
            <a:r>
              <a:rPr lang="fr-FR" dirty="0" smtClean="0"/>
              <a:t>« Punk attitude »</a:t>
            </a:r>
          </a:p>
          <a:p>
            <a:pPr lvl="1"/>
            <a:r>
              <a:rPr lang="fr-FR" dirty="0" smtClean="0"/>
              <a:t>Indépendance éditoriale : pas d’annonceurs, pas de favoritisme</a:t>
            </a:r>
          </a:p>
          <a:p>
            <a:pPr lvl="1"/>
            <a:r>
              <a:rPr lang="fr-FR" dirty="0" smtClean="0"/>
              <a:t>pas de financement</a:t>
            </a:r>
          </a:p>
          <a:p>
            <a:r>
              <a:rPr lang="fr-FR" dirty="0" smtClean="0"/>
              <a:t>Mise au point, justifications:</a:t>
            </a:r>
          </a:p>
          <a:p>
            <a:pPr lvl="1"/>
            <a:r>
              <a:rPr lang="fr-FR" dirty="0" smtClean="0"/>
              <a:t>Hyperactivité, stakhanovisme ?</a:t>
            </a:r>
          </a:p>
          <a:p>
            <a:pPr lvl="1"/>
            <a:r>
              <a:rPr lang="fr-FR" dirty="0" smtClean="0"/>
              <a:t>Qualité de la langue ?</a:t>
            </a:r>
          </a:p>
          <a:p>
            <a:pPr lvl="1"/>
            <a:r>
              <a:rPr lang="fr-FR" dirty="0" smtClean="0"/>
              <a:t>Financement indirect par la revente des disques reçus ?</a:t>
            </a:r>
          </a:p>
          <a:p>
            <a:pPr lvl="1"/>
            <a:r>
              <a:rPr lang="fr-FR" dirty="0"/>
              <a:t>p</a:t>
            </a:r>
            <a:r>
              <a:rPr lang="fr-FR" dirty="0" smtClean="0"/>
              <a:t>as de graphisme superflu, pas de forum associé ?</a:t>
            </a:r>
          </a:p>
          <a:p>
            <a:r>
              <a:rPr lang="fr-FR" dirty="0" smtClean="0"/>
              <a:t>Continuité : </a:t>
            </a:r>
            <a:r>
              <a:rPr lang="fr-BE" dirty="0"/>
              <a:t>« </a:t>
            </a:r>
            <a:r>
              <a:rPr lang="fr-FR" dirty="0"/>
              <a:t>I </a:t>
            </a:r>
            <a:r>
              <a:rPr lang="fr-FR" dirty="0" err="1"/>
              <a:t>firmly</a:t>
            </a:r>
            <a:r>
              <a:rPr lang="fr-FR" dirty="0"/>
              <a:t> </a:t>
            </a:r>
            <a:r>
              <a:rPr lang="fr-FR" dirty="0" err="1"/>
              <a:t>believe</a:t>
            </a:r>
            <a:r>
              <a:rPr lang="fr-FR" dirty="0"/>
              <a:t> </a:t>
            </a:r>
            <a:r>
              <a:rPr lang="fr-FR" dirty="0" err="1"/>
              <a:t>that</a:t>
            </a:r>
            <a:r>
              <a:rPr lang="fr-FR" dirty="0"/>
              <a:t> Vital </a:t>
            </a:r>
            <a:r>
              <a:rPr lang="fr-FR" dirty="0" err="1"/>
              <a:t>Weekly</a:t>
            </a:r>
            <a:r>
              <a:rPr lang="fr-FR" dirty="0"/>
              <a:t> </a:t>
            </a:r>
            <a:r>
              <a:rPr lang="fr-FR" dirty="0" err="1"/>
              <a:t>is</a:t>
            </a:r>
            <a:r>
              <a:rPr lang="fr-FR" dirty="0"/>
              <a:t> </a:t>
            </a:r>
            <a:r>
              <a:rPr lang="fr-FR" dirty="0" err="1"/>
              <a:t>unlikely</a:t>
            </a:r>
            <a:r>
              <a:rPr lang="fr-FR" dirty="0"/>
              <a:t> to change </a:t>
            </a:r>
            <a:r>
              <a:rPr lang="fr-FR" dirty="0" err="1"/>
              <a:t>at</a:t>
            </a:r>
            <a:r>
              <a:rPr lang="fr-FR" dirty="0"/>
              <a:t> all over the </a:t>
            </a:r>
            <a:r>
              <a:rPr lang="fr-FR" dirty="0" err="1"/>
              <a:t>next</a:t>
            </a:r>
            <a:r>
              <a:rPr lang="fr-FR" dirty="0"/>
              <a:t> </a:t>
            </a:r>
            <a:r>
              <a:rPr lang="fr-FR" dirty="0" err="1"/>
              <a:t>twenty</a:t>
            </a:r>
            <a:r>
              <a:rPr lang="fr-FR" dirty="0"/>
              <a:t> </a:t>
            </a:r>
            <a:r>
              <a:rPr lang="fr-FR" dirty="0" err="1"/>
              <a:t>years</a:t>
            </a:r>
            <a:r>
              <a:rPr lang="fr-FR" dirty="0"/>
              <a:t> »</a:t>
            </a:r>
            <a:r>
              <a:rPr lang="fr-BE" dirty="0" smtClean="0">
                <a:effectLst/>
              </a:rPr>
              <a:t> </a:t>
            </a:r>
            <a:endParaRPr lang="fr-FR" dirty="0" smtClean="0"/>
          </a:p>
        </p:txBody>
      </p:sp>
    </p:spTree>
    <p:extLst>
      <p:ext uri="{BB962C8B-B14F-4D97-AF65-F5344CB8AC3E}">
        <p14:creationId xmlns:p14="http://schemas.microsoft.com/office/powerpoint/2010/main" val="1904927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smtClean="0"/>
              <a:t>Introduction</a:t>
            </a:r>
            <a:endParaRPr lang="fr-FR" sz="3200" dirty="0"/>
          </a:p>
        </p:txBody>
      </p:sp>
      <p:sp>
        <p:nvSpPr>
          <p:cNvPr id="3" name="Espace réservé du contenu 2"/>
          <p:cNvSpPr>
            <a:spLocks noGrp="1"/>
          </p:cNvSpPr>
          <p:nvPr>
            <p:ph idx="1"/>
          </p:nvPr>
        </p:nvSpPr>
        <p:spPr/>
        <p:txBody>
          <a:bodyPr>
            <a:normAutofit fontScale="77500" lnSpcReduction="20000"/>
          </a:bodyPr>
          <a:lstStyle/>
          <a:p>
            <a:r>
              <a:rPr lang="fr-FR" dirty="0" smtClean="0"/>
              <a:t>Ancrage disciplinaire:</a:t>
            </a:r>
          </a:p>
          <a:p>
            <a:pPr lvl="1"/>
            <a:r>
              <a:rPr lang="fr-FR" dirty="0"/>
              <a:t>s</a:t>
            </a:r>
            <a:r>
              <a:rPr lang="fr-FR" dirty="0" smtClean="0"/>
              <a:t>ociologie pragmatique : les « prises » de la critique, la critique comme « savoir-prendre » (</a:t>
            </a:r>
            <a:r>
              <a:rPr lang="fr-FR" dirty="0" err="1" smtClean="0"/>
              <a:t>Bessy</a:t>
            </a:r>
            <a:r>
              <a:rPr lang="fr-FR" dirty="0" smtClean="0"/>
              <a:t> et </a:t>
            </a:r>
            <a:r>
              <a:rPr lang="fr-FR" dirty="0" err="1" smtClean="0"/>
              <a:t>Chateauraynaud</a:t>
            </a:r>
            <a:r>
              <a:rPr lang="fr-FR" dirty="0" smtClean="0"/>
              <a:t>)</a:t>
            </a:r>
          </a:p>
          <a:p>
            <a:pPr lvl="1"/>
            <a:r>
              <a:rPr lang="fr-FR" dirty="0" smtClean="0"/>
              <a:t>ethnométhodologie : « routines » d’intercompréhension (Garfinkel)</a:t>
            </a:r>
          </a:p>
          <a:p>
            <a:endParaRPr lang="fr-FR" dirty="0" smtClean="0"/>
          </a:p>
          <a:p>
            <a:r>
              <a:rPr lang="fr-FR" dirty="0" smtClean="0"/>
              <a:t>Question de recherche :</a:t>
            </a:r>
          </a:p>
          <a:p>
            <a:pPr lvl="1"/>
            <a:r>
              <a:rPr lang="fr-FR" dirty="0"/>
              <a:t>c</a:t>
            </a:r>
            <a:r>
              <a:rPr lang="fr-FR" dirty="0" smtClean="0"/>
              <a:t>ontraintes de </a:t>
            </a:r>
            <a:r>
              <a:rPr lang="fr-FR" dirty="0" err="1" smtClean="0"/>
              <a:t>descriptivité</a:t>
            </a:r>
            <a:r>
              <a:rPr lang="fr-FR" dirty="0" smtClean="0"/>
              <a:t> des musiques « expérimentales » ?</a:t>
            </a:r>
          </a:p>
          <a:p>
            <a:pPr lvl="1"/>
            <a:r>
              <a:rPr lang="fr-FR" dirty="0" smtClean="0"/>
              <a:t>« prises » de la critique musicale ?</a:t>
            </a:r>
          </a:p>
          <a:p>
            <a:pPr lvl="1"/>
            <a:r>
              <a:rPr lang="fr-FR" dirty="0" smtClean="0"/>
              <a:t>stratégies de </a:t>
            </a:r>
            <a:r>
              <a:rPr lang="fr-FR" dirty="0" err="1" smtClean="0"/>
              <a:t>descriptivité</a:t>
            </a:r>
            <a:endParaRPr lang="fr-FR" dirty="0" smtClean="0"/>
          </a:p>
          <a:p>
            <a:endParaRPr lang="fr-FR" dirty="0" smtClean="0"/>
          </a:p>
          <a:p>
            <a:r>
              <a:rPr lang="fr-FR" dirty="0" smtClean="0"/>
              <a:t>Objet : e-mail magazine </a:t>
            </a:r>
            <a:r>
              <a:rPr lang="fr-FR" i="1" dirty="0" smtClean="0"/>
              <a:t>Vital </a:t>
            </a:r>
            <a:r>
              <a:rPr lang="fr-FR" i="1" dirty="0" err="1" smtClean="0"/>
              <a:t>Weekly</a:t>
            </a:r>
            <a:endParaRPr lang="fr-FR" i="1" dirty="0"/>
          </a:p>
        </p:txBody>
      </p:sp>
    </p:spTree>
    <p:extLst>
      <p:ext uri="{BB962C8B-B14F-4D97-AF65-F5344CB8AC3E}">
        <p14:creationId xmlns:p14="http://schemas.microsoft.com/office/powerpoint/2010/main" val="2156340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réflexivité diffuse</a:t>
            </a:r>
            <a:endParaRPr lang="fr-FR" dirty="0"/>
          </a:p>
        </p:txBody>
      </p:sp>
      <p:sp>
        <p:nvSpPr>
          <p:cNvPr id="3" name="Espace réservé du contenu 2"/>
          <p:cNvSpPr>
            <a:spLocks noGrp="1"/>
          </p:cNvSpPr>
          <p:nvPr>
            <p:ph idx="1"/>
          </p:nvPr>
        </p:nvSpPr>
        <p:spPr/>
        <p:txBody>
          <a:bodyPr/>
          <a:lstStyle/>
          <a:p>
            <a:r>
              <a:rPr lang="fr-FR" smtClean="0"/>
              <a:t>Intertextualité (auto</a:t>
            </a:r>
            <a:r>
              <a:rPr lang="fr-FR" dirty="0" err="1" smtClean="0"/>
              <a:t>-référence</a:t>
            </a:r>
            <a:r>
              <a:rPr lang="fr-FR" dirty="0" smtClean="0"/>
              <a:t>)</a:t>
            </a:r>
          </a:p>
          <a:p>
            <a:r>
              <a:rPr lang="fr-FR" dirty="0" smtClean="0"/>
              <a:t>Référence à la personne du sujet-chroniqueur, à la situation d’écoute : témoin corporel d’une épreuve perceptive</a:t>
            </a:r>
          </a:p>
          <a:p>
            <a:r>
              <a:rPr lang="fr-FR" dirty="0" smtClean="0"/>
              <a:t>(plus implicite) les routines de description</a:t>
            </a:r>
          </a:p>
          <a:p>
            <a:r>
              <a:rPr lang="fr-FR" dirty="0" smtClean="0"/>
              <a:t>(plus rare) dimension méta-commentative</a:t>
            </a:r>
            <a:endParaRPr lang="fr-FR" dirty="0"/>
          </a:p>
        </p:txBody>
      </p:sp>
    </p:spTree>
    <p:extLst>
      <p:ext uri="{BB962C8B-B14F-4D97-AF65-F5344CB8AC3E}">
        <p14:creationId xmlns:p14="http://schemas.microsoft.com/office/powerpoint/2010/main" val="481542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prises de la critique</a:t>
            </a:r>
            <a:endParaRPr lang="fr-FR" dirty="0"/>
          </a:p>
        </p:txBody>
      </p:sp>
      <p:sp>
        <p:nvSpPr>
          <p:cNvPr id="3" name="Espace réservé du contenu 2"/>
          <p:cNvSpPr>
            <a:spLocks noGrp="1"/>
          </p:cNvSpPr>
          <p:nvPr>
            <p:ph idx="1"/>
          </p:nvPr>
        </p:nvSpPr>
        <p:spPr/>
        <p:txBody>
          <a:bodyPr>
            <a:normAutofit/>
          </a:bodyPr>
          <a:lstStyle/>
          <a:p>
            <a:r>
              <a:rPr lang="fr-FR" dirty="0" smtClean="0"/>
              <a:t>Contraintes sur le jugement expert en situation de trouble et d’</a:t>
            </a:r>
            <a:r>
              <a:rPr lang="fr-FR" b="1" dirty="0" smtClean="0"/>
              <a:t>indétermination</a:t>
            </a:r>
            <a:r>
              <a:rPr lang="fr-FR" dirty="0" smtClean="0"/>
              <a:t>, dans des moments d’« </a:t>
            </a:r>
            <a:r>
              <a:rPr lang="fr-FR" b="1" dirty="0" smtClean="0"/>
              <a:t>épreuve</a:t>
            </a:r>
            <a:r>
              <a:rPr lang="fr-FR" dirty="0" smtClean="0"/>
              <a:t> »</a:t>
            </a:r>
          </a:p>
          <a:p>
            <a:r>
              <a:rPr lang="fr-FR" b="1" dirty="0" smtClean="0"/>
              <a:t>Symétrique</a:t>
            </a:r>
            <a:r>
              <a:rPr lang="fr-FR" dirty="0" smtClean="0"/>
              <a:t>: un seul répertoire pour traiter sujets humains et objets matériels</a:t>
            </a:r>
          </a:p>
          <a:p>
            <a:r>
              <a:rPr lang="fr-FR" dirty="0" smtClean="0"/>
              <a:t>Travail du sociologue : </a:t>
            </a:r>
            <a:r>
              <a:rPr lang="fr-FR" b="1" dirty="0" smtClean="0"/>
              <a:t>expliciter</a:t>
            </a:r>
            <a:r>
              <a:rPr lang="fr-FR" dirty="0" smtClean="0"/>
              <a:t> le jeu de prises</a:t>
            </a:r>
          </a:p>
          <a:p>
            <a:pPr marL="0" indent="0">
              <a:buNone/>
            </a:pPr>
            <a:endParaRPr lang="fr-FR" dirty="0"/>
          </a:p>
        </p:txBody>
      </p:sp>
    </p:spTree>
    <p:extLst>
      <p:ext uri="{BB962C8B-B14F-4D97-AF65-F5344CB8AC3E}">
        <p14:creationId xmlns:p14="http://schemas.microsoft.com/office/powerpoint/2010/main" val="3609242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Le modèle de la prise</a:t>
            </a:r>
            <a:endParaRPr lang="fr-FR" sz="3200" dirty="0"/>
          </a:p>
        </p:txBody>
      </p:sp>
      <p:sp>
        <p:nvSpPr>
          <p:cNvPr id="3" name="Espace réservé du contenu 2"/>
          <p:cNvSpPr>
            <a:spLocks noGrp="1"/>
          </p:cNvSpPr>
          <p:nvPr>
            <p:ph idx="1"/>
          </p:nvPr>
        </p:nvSpPr>
        <p:spPr/>
        <p:txBody>
          <a:bodyPr>
            <a:normAutofit fontScale="55000" lnSpcReduction="20000"/>
          </a:bodyPr>
          <a:lstStyle/>
          <a:p>
            <a:pPr marL="0" indent="0">
              <a:lnSpc>
                <a:spcPct val="150000"/>
              </a:lnSpc>
              <a:buNone/>
            </a:pPr>
            <a:endParaRPr lang="fr-FR" dirty="0" smtClean="0"/>
          </a:p>
          <a:p>
            <a:pPr marL="0" indent="0">
              <a:lnSpc>
                <a:spcPct val="150000"/>
              </a:lnSpc>
              <a:buNone/>
            </a:pPr>
            <a:r>
              <a:rPr lang="fr-FR" dirty="0" smtClean="0"/>
              <a:t>« Lorsque </a:t>
            </a:r>
            <a:r>
              <a:rPr lang="fr-FR" dirty="0"/>
              <a:t>l’on part de l’expertise faite, l’activité de l’expert a toutes les apparences de la mise en œuvre d’une lecture guidée par des représentations et des calculs. Ce faisant, on risque fort de supposer que les prises sont données a priori alors même qu’elles peuvent </a:t>
            </a:r>
            <a:r>
              <a:rPr lang="fr-FR" b="1" dirty="0"/>
              <a:t>émerger</a:t>
            </a:r>
            <a:r>
              <a:rPr lang="fr-FR" dirty="0"/>
              <a:t> des interactions entre les corps et les dispositifs, comme les prises de l’escalade qui sortent des </a:t>
            </a:r>
            <a:r>
              <a:rPr lang="fr-FR" b="1" dirty="0"/>
              <a:t>confrontations</a:t>
            </a:r>
            <a:r>
              <a:rPr lang="fr-FR" dirty="0"/>
              <a:t> successives de l’alpiniste et de la paroi. La notion de prise décrit la </a:t>
            </a:r>
            <a:r>
              <a:rPr lang="fr-FR" b="1" dirty="0"/>
              <a:t>relation entre les hommes et les choses </a:t>
            </a:r>
            <a:r>
              <a:rPr lang="fr-FR" dirty="0"/>
              <a:t>en les prenant dans les deux sens : dans le sens d’</a:t>
            </a:r>
            <a:r>
              <a:rPr lang="fr-FR" i="1" dirty="0"/>
              <a:t>avoir prise sur</a:t>
            </a:r>
            <a:r>
              <a:rPr lang="fr-FR" dirty="0"/>
              <a:t>, expression qui désigne souvent une ascendance de l’humain (actif, interactif, interrogatif) sur l’objet et son environnement (inerte, passif, construit) et dans celui de </a:t>
            </a:r>
            <a:r>
              <a:rPr lang="fr-FR" i="1" dirty="0"/>
              <a:t>donner prise à</a:t>
            </a:r>
            <a:r>
              <a:rPr lang="fr-FR" dirty="0"/>
              <a:t>, formule qui permet d’accorder aux corps une </a:t>
            </a:r>
            <a:r>
              <a:rPr lang="fr-FR" dirty="0" smtClean="0"/>
              <a:t>irréductibilité » </a:t>
            </a:r>
          </a:p>
          <a:p>
            <a:pPr marL="0" indent="0">
              <a:lnSpc>
                <a:spcPct val="150000"/>
              </a:lnSpc>
              <a:buNone/>
            </a:pPr>
            <a:r>
              <a:rPr lang="fr-FR" dirty="0" err="1" smtClean="0"/>
              <a:t>Bessy</a:t>
            </a:r>
            <a:r>
              <a:rPr lang="fr-FR" dirty="0" smtClean="0"/>
              <a:t> </a:t>
            </a:r>
            <a:r>
              <a:rPr lang="fr-FR" dirty="0"/>
              <a:t>et </a:t>
            </a:r>
            <a:r>
              <a:rPr lang="fr-FR" dirty="0" err="1" smtClean="0"/>
              <a:t>Chateauraynaud</a:t>
            </a:r>
            <a:r>
              <a:rPr lang="fr-FR" dirty="0" smtClean="0"/>
              <a:t> (1995 </a:t>
            </a:r>
            <a:r>
              <a:rPr lang="fr-FR" dirty="0"/>
              <a:t>: </a:t>
            </a:r>
            <a:r>
              <a:rPr lang="fr-FR" dirty="0" smtClean="0"/>
              <a:t>239)</a:t>
            </a:r>
            <a:endParaRPr lang="fr-FR" dirty="0"/>
          </a:p>
        </p:txBody>
      </p:sp>
    </p:spTree>
    <p:extLst>
      <p:ext uri="{BB962C8B-B14F-4D97-AF65-F5344CB8AC3E}">
        <p14:creationId xmlns:p14="http://schemas.microsoft.com/office/powerpoint/2010/main" val="3583746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Prises, repères et plis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2 types de prises :</a:t>
            </a:r>
          </a:p>
          <a:p>
            <a:pPr lvl="1"/>
            <a:r>
              <a:rPr lang="fr-FR" dirty="0" smtClean="0"/>
              <a:t>« </a:t>
            </a:r>
            <a:r>
              <a:rPr lang="fr-FR" b="1" i="1" dirty="0" smtClean="0"/>
              <a:t>repères</a:t>
            </a:r>
            <a:r>
              <a:rPr lang="fr-FR" dirty="0" smtClean="0"/>
              <a:t> » : pôle « représentation » ; </a:t>
            </a:r>
            <a:r>
              <a:rPr lang="fr-BE" dirty="0" smtClean="0"/>
              <a:t>références </a:t>
            </a:r>
            <a:r>
              <a:rPr lang="fr-BE" dirty="0"/>
              <a:t>à un « espace de calcul » général qui </a:t>
            </a:r>
            <a:r>
              <a:rPr lang="fr-BE" dirty="0" smtClean="0"/>
              <a:t>permet </a:t>
            </a:r>
            <a:r>
              <a:rPr lang="fr-BE" dirty="0"/>
              <a:t>de situer l’objet en références à des mesures </a:t>
            </a:r>
            <a:r>
              <a:rPr lang="fr-BE" dirty="0" smtClean="0"/>
              <a:t>communes; dispositifs </a:t>
            </a:r>
            <a:r>
              <a:rPr lang="fr-BE" dirty="0"/>
              <a:t>d’inscriptions (instruments</a:t>
            </a:r>
            <a:r>
              <a:rPr lang="fr-BE" dirty="0" smtClean="0"/>
              <a:t>); </a:t>
            </a:r>
            <a:endParaRPr lang="fr-BE" dirty="0"/>
          </a:p>
          <a:p>
            <a:pPr lvl="1"/>
            <a:r>
              <a:rPr lang="fr-BE" dirty="0" smtClean="0"/>
              <a:t>« </a:t>
            </a:r>
            <a:r>
              <a:rPr lang="fr-BE" b="1" i="1" dirty="0" smtClean="0"/>
              <a:t>plis</a:t>
            </a:r>
            <a:r>
              <a:rPr lang="fr-BE" dirty="0" smtClean="0"/>
              <a:t> »: pôle « perception » ; engagement du corps dans un face à face sensoriel avec l’objet; déposés dans la substance des choses, non-intentionnels</a:t>
            </a:r>
          </a:p>
          <a:p>
            <a:r>
              <a:rPr lang="fr-BE" dirty="0" smtClean="0"/>
              <a:t>Une </a:t>
            </a:r>
            <a:r>
              <a:rPr lang="fr-BE" b="1" dirty="0" smtClean="0"/>
              <a:t>prise « réussie</a:t>
            </a:r>
            <a:r>
              <a:rPr lang="fr-BE" dirty="0" smtClean="0"/>
              <a:t> » = dispositif qui associe les deux, permet de passer insensiblement des repères aux plis</a:t>
            </a:r>
          </a:p>
          <a:p>
            <a:r>
              <a:rPr lang="fr-FR" dirty="0" smtClean="0"/>
              <a:t>Posture constructiviste forte, ontologie radicalement indéterminée : les prises </a:t>
            </a:r>
            <a:r>
              <a:rPr lang="fr-FR" b="1" dirty="0" smtClean="0"/>
              <a:t>émergent</a:t>
            </a:r>
            <a:r>
              <a:rPr lang="fr-FR" dirty="0" smtClean="0"/>
              <a:t> dans et par l’épreuve</a:t>
            </a:r>
            <a:endParaRPr lang="fr-FR" dirty="0"/>
          </a:p>
        </p:txBody>
      </p:sp>
    </p:spTree>
    <p:extLst>
      <p:ext uri="{BB962C8B-B14F-4D97-AF65-F5344CB8AC3E}">
        <p14:creationId xmlns:p14="http://schemas.microsoft.com/office/powerpoint/2010/main" val="3409506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graphicFrame>
        <p:nvGraphicFramePr>
          <p:cNvPr id="8" name="Diagramme 7"/>
          <p:cNvGraphicFramePr/>
          <p:nvPr>
            <p:extLst>
              <p:ext uri="{D42A27DB-BD31-4B8C-83A1-F6EECF244321}">
                <p14:modId xmlns:p14="http://schemas.microsoft.com/office/powerpoint/2010/main" val="2612499981"/>
              </p:ext>
            </p:extLst>
          </p:nvPr>
        </p:nvGraphicFramePr>
        <p:xfrm>
          <a:off x="457200" y="832927"/>
          <a:ext cx="8104738" cy="52979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052531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Repères</a:t>
            </a:r>
            <a:endParaRPr lang="fr-FR" dirty="0"/>
          </a:p>
        </p:txBody>
      </p:sp>
      <p:sp>
        <p:nvSpPr>
          <p:cNvPr id="3" name="Espace réservé du contenu 2"/>
          <p:cNvSpPr>
            <a:spLocks noGrp="1"/>
          </p:cNvSpPr>
          <p:nvPr>
            <p:ph idx="1"/>
          </p:nvPr>
        </p:nvSpPr>
        <p:spPr/>
        <p:txBody>
          <a:bodyPr>
            <a:normAutofit/>
          </a:bodyPr>
          <a:lstStyle/>
          <a:p>
            <a:r>
              <a:rPr lang="fr-FR" dirty="0" smtClean="0"/>
              <a:t>Hypothèses :</a:t>
            </a:r>
          </a:p>
          <a:p>
            <a:pPr lvl="1"/>
            <a:r>
              <a:rPr lang="fr-FR" dirty="0" smtClean="0"/>
              <a:t>Informations qui situent le disque dans un espace structuré sur le plan social et esthétique</a:t>
            </a:r>
          </a:p>
          <a:p>
            <a:pPr lvl="1"/>
            <a:r>
              <a:rPr lang="fr-FR" dirty="0" smtClean="0"/>
              <a:t>S’inscrivent dans un horizon d’attente qui correspond à celui:</a:t>
            </a:r>
          </a:p>
          <a:p>
            <a:pPr lvl="2"/>
            <a:r>
              <a:rPr lang="fr-FR" dirty="0"/>
              <a:t>d</a:t>
            </a:r>
            <a:r>
              <a:rPr lang="fr-FR" dirty="0" smtClean="0"/>
              <a:t>’une chronique musicale en général</a:t>
            </a:r>
          </a:p>
          <a:p>
            <a:pPr lvl="2"/>
            <a:r>
              <a:rPr lang="fr-FR" dirty="0" smtClean="0"/>
              <a:t>d’une chronique musicale expérimentale</a:t>
            </a:r>
          </a:p>
          <a:p>
            <a:pPr lvl="2"/>
            <a:r>
              <a:rPr lang="fr-FR" dirty="0" smtClean="0"/>
              <a:t>d’une chronique musicale de </a:t>
            </a:r>
            <a:r>
              <a:rPr lang="fr-FR" i="1" dirty="0" smtClean="0"/>
              <a:t>VW</a:t>
            </a:r>
            <a:r>
              <a:rPr lang="fr-FR" dirty="0"/>
              <a:t> </a:t>
            </a:r>
            <a:r>
              <a:rPr lang="fr-FR" dirty="0" smtClean="0"/>
              <a:t>: une culture locale</a:t>
            </a:r>
          </a:p>
        </p:txBody>
      </p:sp>
    </p:spTree>
    <p:extLst>
      <p:ext uri="{BB962C8B-B14F-4D97-AF65-F5344CB8AC3E}">
        <p14:creationId xmlns:p14="http://schemas.microsoft.com/office/powerpoint/2010/main" val="3509029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Repères (pôle représentation)</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Paratexte, discours d’escorte :</a:t>
            </a:r>
          </a:p>
          <a:p>
            <a:pPr lvl="1"/>
            <a:r>
              <a:rPr lang="fr-FR" dirty="0" smtClean="0"/>
              <a:t>éditorial: label, titre, pochette</a:t>
            </a:r>
          </a:p>
          <a:p>
            <a:pPr lvl="1"/>
            <a:r>
              <a:rPr lang="fr-FR" dirty="0" err="1"/>
              <a:t>a</a:t>
            </a:r>
            <a:r>
              <a:rPr lang="fr-FR" dirty="0" err="1" smtClean="0"/>
              <a:t>uctorial</a:t>
            </a:r>
            <a:r>
              <a:rPr lang="fr-FR" dirty="0" smtClean="0"/>
              <a:t> : déclarations d’intention, notes</a:t>
            </a:r>
          </a:p>
          <a:p>
            <a:r>
              <a:rPr lang="fr-FR" dirty="0" err="1" smtClean="0"/>
              <a:t>Epitexte</a:t>
            </a:r>
            <a:r>
              <a:rPr lang="fr-FR" dirty="0" smtClean="0"/>
              <a:t> : autour du disque (publicité, </a:t>
            </a:r>
            <a:r>
              <a:rPr lang="fr-FR" dirty="0" err="1" smtClean="0"/>
              <a:t>press</a:t>
            </a:r>
            <a:r>
              <a:rPr lang="fr-FR" dirty="0" smtClean="0"/>
              <a:t> release, site web)</a:t>
            </a:r>
          </a:p>
          <a:p>
            <a:r>
              <a:rPr lang="fr-FR" dirty="0" smtClean="0"/>
              <a:t>Intertextualité :</a:t>
            </a:r>
          </a:p>
          <a:p>
            <a:pPr lvl="1"/>
            <a:r>
              <a:rPr lang="fr-FR" dirty="0"/>
              <a:t>r</a:t>
            </a:r>
            <a:r>
              <a:rPr lang="fr-FR" dirty="0" smtClean="0"/>
              <a:t>éférences à d’autres œuvres:</a:t>
            </a:r>
          </a:p>
          <a:p>
            <a:pPr lvl="2"/>
            <a:r>
              <a:rPr lang="fr-FR" dirty="0"/>
              <a:t>d</a:t>
            </a:r>
            <a:r>
              <a:rPr lang="fr-FR" dirty="0" smtClean="0"/>
              <a:t>u même artiste</a:t>
            </a:r>
          </a:p>
          <a:p>
            <a:pPr lvl="2"/>
            <a:r>
              <a:rPr lang="fr-FR" dirty="0" smtClean="0"/>
              <a:t>sur le même label</a:t>
            </a:r>
          </a:p>
          <a:p>
            <a:pPr lvl="2"/>
            <a:r>
              <a:rPr lang="fr-FR" dirty="0" smtClean="0"/>
              <a:t>d’autres artistes</a:t>
            </a:r>
          </a:p>
          <a:p>
            <a:pPr lvl="2"/>
            <a:r>
              <a:rPr lang="fr-FR" dirty="0" smtClean="0"/>
              <a:t>de courants musicaux comparables (rapprochement ou contraste)</a:t>
            </a:r>
          </a:p>
          <a:p>
            <a:pPr lvl="1"/>
            <a:r>
              <a:rPr lang="fr-FR" dirty="0"/>
              <a:t>r</a:t>
            </a:r>
            <a:r>
              <a:rPr lang="fr-FR" dirty="0" smtClean="0"/>
              <a:t>éférences à des chroniques précédentes</a:t>
            </a:r>
          </a:p>
          <a:p>
            <a:pPr lvl="2"/>
            <a:r>
              <a:rPr lang="fr-FR" dirty="0"/>
              <a:t>s</a:t>
            </a:r>
            <a:r>
              <a:rPr lang="fr-FR" dirty="0" smtClean="0"/>
              <a:t>ur </a:t>
            </a:r>
            <a:r>
              <a:rPr lang="fr-FR" i="1" dirty="0" smtClean="0"/>
              <a:t>Vital </a:t>
            </a:r>
            <a:r>
              <a:rPr lang="fr-FR" i="1" dirty="0" err="1" smtClean="0"/>
              <a:t>Weekly</a:t>
            </a:r>
            <a:endParaRPr lang="fr-FR" dirty="0" smtClean="0"/>
          </a:p>
          <a:p>
            <a:pPr lvl="2"/>
            <a:r>
              <a:rPr lang="fr-FR" dirty="0" smtClean="0"/>
              <a:t>ailleurs</a:t>
            </a:r>
          </a:p>
          <a:p>
            <a:r>
              <a:rPr lang="fr-FR" dirty="0" smtClean="0"/>
              <a:t>Informations accessibles quant au mode de production : instrumentation, équipement, personnel</a:t>
            </a:r>
          </a:p>
          <a:p>
            <a:r>
              <a:rPr lang="fr-FR" dirty="0" smtClean="0"/>
              <a:t>Descripteurs de genre : savant, vernaculaire ou populaire : fonctionnent comme des repères auto-suffisants</a:t>
            </a:r>
          </a:p>
          <a:p>
            <a:endParaRPr lang="fr-FR" dirty="0"/>
          </a:p>
        </p:txBody>
      </p:sp>
    </p:spTree>
    <p:extLst>
      <p:ext uri="{BB962C8B-B14F-4D97-AF65-F5344CB8AC3E}">
        <p14:creationId xmlns:p14="http://schemas.microsoft.com/office/powerpoint/2010/main" val="3249262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Plis (pôle perception)</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BE" dirty="0" smtClean="0"/>
              <a:t> =&gt; Epreuve </a:t>
            </a:r>
            <a:r>
              <a:rPr lang="fr-BE" dirty="0"/>
              <a:t>perceptive qui engage le chroniqueur dans sa posture (physique) </a:t>
            </a:r>
            <a:r>
              <a:rPr lang="fr-BE" dirty="0" smtClean="0"/>
              <a:t>d’écoute</a:t>
            </a:r>
          </a:p>
          <a:p>
            <a:r>
              <a:rPr lang="fr-BE" dirty="0"/>
              <a:t>R</a:t>
            </a:r>
            <a:r>
              <a:rPr lang="fr-BE" dirty="0" smtClean="0"/>
              <a:t>envoi à son expérience sensorielle (ou au souvenir de cette expérience)</a:t>
            </a:r>
          </a:p>
          <a:p>
            <a:r>
              <a:rPr lang="fr-BE" dirty="0" smtClean="0"/>
              <a:t>Hypothèse: </a:t>
            </a:r>
          </a:p>
          <a:p>
            <a:pPr lvl="1"/>
            <a:r>
              <a:rPr lang="fr-BE" dirty="0" smtClean="0"/>
              <a:t>« descripteurs sensibles » </a:t>
            </a:r>
          </a:p>
          <a:p>
            <a:pPr lvl="1"/>
            <a:r>
              <a:rPr lang="fr-BE" dirty="0" smtClean="0"/>
              <a:t>regroupables en registres</a:t>
            </a:r>
          </a:p>
          <a:p>
            <a:pPr lvl="1"/>
            <a:r>
              <a:rPr lang="fr-BE" dirty="0" smtClean="0"/>
              <a:t>suffisamment récurrents pour fonctionner de manière auto-suffisante et transmettre l’impression sensorielle au lecteur de la chronique</a:t>
            </a:r>
            <a:endParaRPr lang="fr-FR" dirty="0"/>
          </a:p>
        </p:txBody>
      </p:sp>
    </p:spTree>
    <p:extLst>
      <p:ext uri="{BB962C8B-B14F-4D97-AF65-F5344CB8AC3E}">
        <p14:creationId xmlns:p14="http://schemas.microsoft.com/office/powerpoint/2010/main" val="14513175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Registres sensibles (</a:t>
            </a:r>
            <a:r>
              <a:rPr lang="fr-FR" i="1" dirty="0" err="1" smtClean="0"/>
              <a:t>work</a:t>
            </a:r>
            <a:r>
              <a:rPr lang="fr-FR" i="1" dirty="0" smtClean="0"/>
              <a:t> in </a:t>
            </a:r>
            <a:r>
              <a:rPr lang="fr-FR" i="1" dirty="0" err="1" smtClean="0"/>
              <a:t>progress</a:t>
            </a:r>
            <a:r>
              <a:rPr lang="fr-FR" dirty="0" smtClean="0"/>
              <a:t>)</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Malaise, hostilité, inconfort, agression sensorielle</a:t>
            </a:r>
          </a:p>
          <a:p>
            <a:pPr marL="857250" lvl="2" indent="0">
              <a:buNone/>
            </a:pPr>
            <a:r>
              <a:rPr lang="fr-FR" dirty="0" err="1"/>
              <a:t>h</a:t>
            </a:r>
            <a:r>
              <a:rPr lang="fr-FR" dirty="0" err="1" smtClean="0"/>
              <a:t>arsh</a:t>
            </a:r>
            <a:r>
              <a:rPr lang="fr-FR" dirty="0" smtClean="0"/>
              <a:t> (1178), </a:t>
            </a:r>
            <a:r>
              <a:rPr lang="fr-FR" dirty="0" err="1" smtClean="0"/>
              <a:t>distorted</a:t>
            </a:r>
            <a:r>
              <a:rPr lang="fr-FR" dirty="0"/>
              <a:t> </a:t>
            </a:r>
            <a:r>
              <a:rPr lang="fr-FR" dirty="0" smtClean="0"/>
              <a:t>(782), </a:t>
            </a:r>
            <a:r>
              <a:rPr lang="fr-FR" dirty="0" err="1" smtClean="0"/>
              <a:t>extreme</a:t>
            </a:r>
            <a:r>
              <a:rPr lang="fr-FR" dirty="0" smtClean="0"/>
              <a:t> (427), </a:t>
            </a:r>
            <a:r>
              <a:rPr lang="fr-FR" dirty="0" err="1" smtClean="0"/>
              <a:t>aggressive</a:t>
            </a:r>
            <a:r>
              <a:rPr lang="fr-FR" dirty="0" smtClean="0"/>
              <a:t> (209), brutal (195), </a:t>
            </a:r>
            <a:r>
              <a:rPr lang="fr-FR" dirty="0" err="1" smtClean="0"/>
              <a:t>disturbing</a:t>
            </a:r>
            <a:r>
              <a:rPr lang="fr-FR" dirty="0" smtClean="0"/>
              <a:t> </a:t>
            </a:r>
            <a:r>
              <a:rPr lang="fr-FR" dirty="0" smtClean="0"/>
              <a:t>(121), </a:t>
            </a:r>
            <a:r>
              <a:rPr lang="fr-FR" dirty="0" err="1" smtClean="0"/>
              <a:t>unsettling</a:t>
            </a:r>
            <a:r>
              <a:rPr lang="fr-FR" dirty="0" smtClean="0"/>
              <a:t> (114), dissonant (50)</a:t>
            </a:r>
          </a:p>
          <a:p>
            <a:pPr marL="514350" indent="-457200"/>
            <a:r>
              <a:rPr lang="fr-FR" dirty="0" smtClean="0"/>
              <a:t>Etrangeté</a:t>
            </a:r>
          </a:p>
          <a:p>
            <a:pPr marL="857250" lvl="2" indent="0">
              <a:buNone/>
            </a:pPr>
            <a:r>
              <a:rPr lang="fr-FR" dirty="0" err="1"/>
              <a:t>s</a:t>
            </a:r>
            <a:r>
              <a:rPr lang="fr-FR" dirty="0" err="1" smtClean="0"/>
              <a:t>trange</a:t>
            </a:r>
            <a:r>
              <a:rPr lang="fr-FR" dirty="0" smtClean="0"/>
              <a:t> (1618), </a:t>
            </a:r>
            <a:r>
              <a:rPr lang="fr-FR" dirty="0" err="1" smtClean="0"/>
              <a:t>odd</a:t>
            </a:r>
            <a:r>
              <a:rPr lang="fr-FR" dirty="0" smtClean="0"/>
              <a:t> (1044), </a:t>
            </a:r>
            <a:r>
              <a:rPr lang="fr-FR" dirty="0" err="1" smtClean="0"/>
              <a:t>weird</a:t>
            </a:r>
            <a:r>
              <a:rPr lang="fr-FR" dirty="0" smtClean="0"/>
              <a:t> (679)</a:t>
            </a:r>
          </a:p>
          <a:p>
            <a:pPr marL="514350" indent="-457200"/>
            <a:r>
              <a:rPr lang="fr-FR" dirty="0" smtClean="0"/>
              <a:t>Puissance, énergie</a:t>
            </a:r>
          </a:p>
          <a:p>
            <a:pPr marL="857250" lvl="2" indent="0">
              <a:buNone/>
            </a:pPr>
            <a:r>
              <a:rPr lang="fr-FR" dirty="0" err="1" smtClean="0"/>
              <a:t>loud</a:t>
            </a:r>
            <a:r>
              <a:rPr lang="fr-FR" dirty="0" smtClean="0"/>
              <a:t> (1733), </a:t>
            </a:r>
            <a:r>
              <a:rPr lang="fr-FR" dirty="0" err="1" smtClean="0"/>
              <a:t>powerful</a:t>
            </a:r>
            <a:r>
              <a:rPr lang="fr-FR" dirty="0" smtClean="0"/>
              <a:t> (386), </a:t>
            </a:r>
            <a:r>
              <a:rPr lang="fr-FR" dirty="0" err="1" smtClean="0"/>
              <a:t>energetic</a:t>
            </a:r>
            <a:r>
              <a:rPr lang="fr-FR" dirty="0" smtClean="0"/>
              <a:t> (139)</a:t>
            </a:r>
          </a:p>
          <a:p>
            <a:pPr marL="514350" indent="-457200"/>
            <a:r>
              <a:rPr lang="fr-FR" dirty="0" smtClean="0"/>
              <a:t>Onirisme, atmosphère (positif)</a:t>
            </a:r>
          </a:p>
          <a:p>
            <a:pPr marL="457200" lvl="1" indent="0">
              <a:buNone/>
            </a:pPr>
            <a:r>
              <a:rPr lang="fr-FR" dirty="0"/>
              <a:t>	</a:t>
            </a:r>
            <a:r>
              <a:rPr lang="fr-FR" sz="2600" dirty="0" err="1" smtClean="0"/>
              <a:t>atmospheric</a:t>
            </a:r>
            <a:r>
              <a:rPr lang="fr-FR" sz="2600" dirty="0" smtClean="0"/>
              <a:t> (1389), </a:t>
            </a:r>
            <a:r>
              <a:rPr lang="fr-FR" sz="2600" dirty="0" err="1" smtClean="0"/>
              <a:t>dreamy</a:t>
            </a:r>
            <a:r>
              <a:rPr lang="fr-FR" sz="2600" dirty="0" smtClean="0"/>
              <a:t> (196), </a:t>
            </a:r>
            <a:r>
              <a:rPr lang="fr-FR" sz="2600" dirty="0" err="1" smtClean="0"/>
              <a:t>poetic</a:t>
            </a:r>
            <a:r>
              <a:rPr lang="fr-FR" sz="2600" dirty="0" smtClean="0"/>
              <a:t> (153)</a:t>
            </a:r>
          </a:p>
          <a:p>
            <a:pPr marL="514350" indent="-457200"/>
            <a:r>
              <a:rPr lang="fr-FR" dirty="0" smtClean="0"/>
              <a:t>Chaleur, réconfort, intimité (domestique)</a:t>
            </a:r>
          </a:p>
          <a:p>
            <a:pPr marL="857250" lvl="2" indent="0">
              <a:buNone/>
            </a:pPr>
            <a:r>
              <a:rPr lang="fr-FR" dirty="0"/>
              <a:t>w</a:t>
            </a:r>
            <a:r>
              <a:rPr lang="fr-FR" dirty="0" smtClean="0"/>
              <a:t>arm (870), intima* (332), </a:t>
            </a:r>
            <a:r>
              <a:rPr lang="fr-FR" dirty="0" err="1" smtClean="0"/>
              <a:t>peaceful</a:t>
            </a:r>
            <a:r>
              <a:rPr lang="fr-FR" dirty="0" smtClean="0"/>
              <a:t> (169)</a:t>
            </a:r>
          </a:p>
          <a:p>
            <a:pPr marL="514350" indent="-457200"/>
            <a:r>
              <a:rPr lang="fr-FR" dirty="0" smtClean="0"/>
              <a:t>Attention, présence, durée</a:t>
            </a:r>
          </a:p>
          <a:p>
            <a:pPr marL="857250" lvl="2" indent="0">
              <a:buNone/>
            </a:pPr>
            <a:r>
              <a:rPr lang="fr-FR" dirty="0" err="1" smtClean="0"/>
              <a:t>stretched</a:t>
            </a:r>
            <a:r>
              <a:rPr lang="fr-FR" dirty="0"/>
              <a:t> </a:t>
            </a:r>
            <a:r>
              <a:rPr lang="fr-FR" dirty="0" smtClean="0"/>
              <a:t>(419), </a:t>
            </a:r>
            <a:r>
              <a:rPr lang="fr-FR" dirty="0" err="1" smtClean="0"/>
              <a:t>captivat</a:t>
            </a:r>
            <a:r>
              <a:rPr lang="fr-FR" dirty="0" smtClean="0"/>
              <a:t>* (291), </a:t>
            </a:r>
            <a:r>
              <a:rPr lang="fr-FR" dirty="0" err="1" smtClean="0"/>
              <a:t>slowly</a:t>
            </a:r>
            <a:r>
              <a:rPr lang="fr-FR" dirty="0" smtClean="0"/>
              <a:t> </a:t>
            </a:r>
            <a:r>
              <a:rPr lang="fr-FR" dirty="0" err="1" smtClean="0"/>
              <a:t>evolv</a:t>
            </a:r>
            <a:r>
              <a:rPr lang="fr-FR" dirty="0" smtClean="0"/>
              <a:t>* (152), full attention (82)</a:t>
            </a:r>
          </a:p>
          <a:p>
            <a:pPr marL="514350" indent="-457200"/>
            <a:r>
              <a:rPr lang="fr-FR" dirty="0" smtClean="0"/>
              <a:t>Matérialité, textures sonores</a:t>
            </a:r>
          </a:p>
          <a:p>
            <a:pPr marL="857250" lvl="2" indent="0">
              <a:buNone/>
            </a:pPr>
            <a:r>
              <a:rPr lang="fr-FR" dirty="0" err="1" smtClean="0"/>
              <a:t>layered</a:t>
            </a:r>
            <a:r>
              <a:rPr lang="fr-FR" dirty="0" smtClean="0"/>
              <a:t> (810), </a:t>
            </a:r>
            <a:r>
              <a:rPr lang="fr-FR" dirty="0" err="1" smtClean="0"/>
              <a:t>crackle</a:t>
            </a:r>
            <a:r>
              <a:rPr lang="fr-FR" dirty="0" smtClean="0"/>
              <a:t> (538), </a:t>
            </a:r>
            <a:r>
              <a:rPr lang="fr-FR" dirty="0" err="1" smtClean="0"/>
              <a:t>textured</a:t>
            </a:r>
            <a:r>
              <a:rPr lang="fr-FR" dirty="0" smtClean="0"/>
              <a:t> (216), </a:t>
            </a:r>
            <a:r>
              <a:rPr lang="fr-FR" dirty="0" err="1" smtClean="0"/>
              <a:t>bleep</a:t>
            </a:r>
            <a:r>
              <a:rPr lang="fr-FR" dirty="0" smtClean="0"/>
              <a:t> (132), grain(y) (115), </a:t>
            </a:r>
            <a:endParaRPr lang="fr-FR" dirty="0"/>
          </a:p>
        </p:txBody>
      </p:sp>
    </p:spTree>
    <p:extLst>
      <p:ext uri="{BB962C8B-B14F-4D97-AF65-F5344CB8AC3E}">
        <p14:creationId xmlns:p14="http://schemas.microsoft.com/office/powerpoint/2010/main" val="9185678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3856"/>
            <a:ext cx="8229600" cy="6431294"/>
          </a:xfrm>
        </p:spPr>
        <p:txBody>
          <a:bodyPr>
            <a:normAutofit fontScale="25000" lnSpcReduction="20000"/>
          </a:bodyPr>
          <a:lstStyle/>
          <a:p>
            <a:pPr marL="0" indent="0">
              <a:buNone/>
            </a:pPr>
            <a:r>
              <a:rPr lang="fr-BE" sz="6400" b="1" dirty="0"/>
              <a:t>2013 VW # 879, </a:t>
            </a:r>
            <a:r>
              <a:rPr lang="fr-FR" sz="6400" b="1" dirty="0"/>
              <a:t>MARC MCNULTY - IN CELL SURVIVAL (CD by </a:t>
            </a:r>
            <a:r>
              <a:rPr lang="fr-FR" sz="6400" b="1" dirty="0" err="1"/>
              <a:t>Earphone</a:t>
            </a:r>
            <a:r>
              <a:rPr lang="fr-FR" sz="6400" b="1" dirty="0" smtClean="0"/>
              <a:t>)</a:t>
            </a:r>
          </a:p>
          <a:p>
            <a:pPr marL="0" indent="0">
              <a:buNone/>
            </a:pPr>
            <a:endParaRPr lang="fr-BE" dirty="0"/>
          </a:p>
          <a:p>
            <a:pPr marL="0" indent="0">
              <a:lnSpc>
                <a:spcPct val="120000"/>
              </a:lnSpc>
              <a:buNone/>
            </a:pPr>
            <a:r>
              <a:rPr lang="en-GB" sz="6400" dirty="0" smtClean="0"/>
              <a:t>As </a:t>
            </a:r>
            <a:r>
              <a:rPr lang="en-GB" sz="6400" dirty="0"/>
              <a:t>early as Vital Weekly 12 we find the name Marc McNulty, who worked then as Photophobia. In the last half of the 90s, McNulty was quite active in the field of long, atmospheric drone pieces. He released works on such long gone labels as Plate Lunch, Isomorphic and later on his own Earphone. After 2000 things got quiet around him, except for a bunch of releases in 2006 (see Vital Weekly 549, 582 and 587) and then it got all quiet again. I have no idea what the reason is for this rather unstable career, but here is another sign of </a:t>
            </a:r>
            <a:r>
              <a:rPr lang="en-GB" sz="6400" dirty="0" err="1"/>
              <a:t>ongoing</a:t>
            </a:r>
            <a:r>
              <a:rPr lang="en-GB" sz="6400" dirty="0"/>
              <a:t> activity. The cover doesn't shed much light on what it is that McNulty does, but his website notes this: "… composes using </a:t>
            </a:r>
            <a:r>
              <a:rPr lang="en-GB" sz="6400" dirty="0" err="1"/>
              <a:t>analog</a:t>
            </a:r>
            <a:r>
              <a:rPr lang="en-GB" sz="6400" dirty="0"/>
              <a:t> and digital systems in a fragmentary manner. He deeply explores digital signal processing and the radio frequency spectrum. Marc's work includes: data visualization, multi-channel sound installations, </a:t>
            </a:r>
            <a:r>
              <a:rPr lang="en-GB" sz="6400" dirty="0" err="1"/>
              <a:t>microsound</a:t>
            </a:r>
            <a:r>
              <a:rPr lang="en-GB" sz="6400" dirty="0"/>
              <a:t>, sound diffusions and cinema for the ear." There are three long pieces on this CD, </a:t>
            </a:r>
            <a:r>
              <a:rPr lang="en-GB" sz="6400" dirty="0" err="1"/>
              <a:t>totaling</a:t>
            </a:r>
            <a:r>
              <a:rPr lang="en-GB" sz="6400" dirty="0"/>
              <a:t> close to an hour. What goes into the chain of signal processing is a bit unclear, but these might perhaps be field recordings. It then is locked into a chain of generative events, slowly changing shape, </a:t>
            </a:r>
            <a:r>
              <a:rPr lang="en-GB" sz="6400" dirty="0" err="1"/>
              <a:t>color</a:t>
            </a:r>
            <a:r>
              <a:rPr lang="en-GB" sz="6400" dirty="0"/>
              <a:t> and dimension. Although it's hardly 'autopilot' music - it's not an excerpt of an ever lasting, always changing algorithm, but composed by a human, for the time needed. </a:t>
            </a:r>
            <a:r>
              <a:rPr lang="en-GB" sz="6400" dirty="0" err="1"/>
              <a:t>Styllistically</a:t>
            </a:r>
            <a:r>
              <a:rPr lang="en-GB" sz="6400" dirty="0"/>
              <a:t> McNulty stays close to his older musical principles, that of the highly atmospheric music. In '</a:t>
            </a:r>
            <a:r>
              <a:rPr lang="en-GB" sz="6400" dirty="0" err="1"/>
              <a:t>Quartermass</a:t>
            </a:r>
            <a:r>
              <a:rPr lang="en-GB" sz="6400" dirty="0"/>
              <a:t>' this is quite deep, going back to his earliest work, but in 'Brisance' and 'Backscatter' it all seems a bit more reduced, and especially 'Backscatter' reminded me of the current music of </a:t>
            </a:r>
            <a:r>
              <a:rPr lang="en-GB" sz="6400" dirty="0" err="1"/>
              <a:t>Asmus</a:t>
            </a:r>
            <a:r>
              <a:rPr lang="en-GB" sz="6400" dirty="0"/>
              <a:t> </a:t>
            </a:r>
            <a:r>
              <a:rPr lang="en-GB" sz="6400" dirty="0" err="1"/>
              <a:t>Tietchens</a:t>
            </a:r>
            <a:r>
              <a:rPr lang="en-GB" sz="6400" dirty="0"/>
              <a:t>, especially if drones et all are reduced further more and high end bleeps and ticks remain. Excellent stuff, with a fine, dramatic build up, come down and moving along barren ice fields and hot desserts. Ambient industrial music in that '</a:t>
            </a:r>
            <a:r>
              <a:rPr lang="en-GB" sz="6400" dirty="0" err="1"/>
              <a:t>Quartermass</a:t>
            </a:r>
            <a:r>
              <a:rPr lang="en-GB" sz="6400" dirty="0"/>
              <a:t>', like standing close a steel factory - but not inside the actual factory itself. Great, evocative music. Another most welcome return, and hopefully for a bit longer this time. (</a:t>
            </a:r>
            <a:r>
              <a:rPr lang="en-GB" sz="6400" dirty="0" err="1"/>
              <a:t>FdW</a:t>
            </a:r>
            <a:r>
              <a:rPr lang="en-GB" sz="6400" dirty="0"/>
              <a:t>)</a:t>
            </a:r>
            <a:r>
              <a:rPr lang="en-GB" sz="6400" dirty="0" smtClean="0"/>
              <a:t> Address</a:t>
            </a:r>
            <a:r>
              <a:rPr lang="en-GB" sz="6400" dirty="0"/>
              <a:t>: http://</a:t>
            </a:r>
            <a:r>
              <a:rPr lang="en-GB" sz="6400" dirty="0" err="1"/>
              <a:t>www.earphone.org</a:t>
            </a:r>
            <a:r>
              <a:rPr lang="en-GB" sz="6400" dirty="0"/>
              <a:t> </a:t>
            </a:r>
            <a:r>
              <a:rPr lang="fr-BE" sz="6400" dirty="0" smtClean="0">
                <a:effectLst/>
              </a:rPr>
              <a:t> </a:t>
            </a:r>
            <a:endParaRPr lang="fr-FR" sz="6400" dirty="0"/>
          </a:p>
        </p:txBody>
      </p:sp>
    </p:spTree>
    <p:extLst>
      <p:ext uri="{BB962C8B-B14F-4D97-AF65-F5344CB8AC3E}">
        <p14:creationId xmlns:p14="http://schemas.microsoft.com/office/powerpoint/2010/main" val="3960894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72345"/>
          </a:xfrm>
        </p:spPr>
        <p:txBody>
          <a:bodyPr>
            <a:normAutofit/>
          </a:bodyPr>
          <a:lstStyle/>
          <a:p>
            <a:r>
              <a:rPr lang="fr-FR" sz="3600" i="1" dirty="0" smtClean="0"/>
              <a:t>Vital </a:t>
            </a:r>
            <a:r>
              <a:rPr lang="fr-FR" sz="3600" i="1" dirty="0" err="1" smtClean="0"/>
              <a:t>Weekly</a:t>
            </a:r>
            <a:endParaRPr lang="fr-FR" sz="3600" i="1" dirty="0"/>
          </a:p>
        </p:txBody>
      </p:sp>
      <p:sp>
        <p:nvSpPr>
          <p:cNvPr id="3" name="Espace réservé du contenu 2"/>
          <p:cNvSpPr>
            <a:spLocks noGrp="1"/>
          </p:cNvSpPr>
          <p:nvPr>
            <p:ph idx="1"/>
          </p:nvPr>
        </p:nvSpPr>
        <p:spPr/>
        <p:txBody>
          <a:bodyPr>
            <a:normAutofit fontScale="85000" lnSpcReduction="10000"/>
          </a:bodyPr>
          <a:lstStyle/>
          <a:p>
            <a:r>
              <a:rPr lang="fr-FR" i="1" dirty="0"/>
              <a:t>e</a:t>
            </a:r>
            <a:r>
              <a:rPr lang="fr-FR" i="1" dirty="0" smtClean="0"/>
              <a:t>-mail </a:t>
            </a:r>
            <a:r>
              <a:rPr lang="fr-FR" dirty="0" smtClean="0"/>
              <a:t>magazine hebdomadaire, avec archivage web</a:t>
            </a:r>
          </a:p>
          <a:p>
            <a:r>
              <a:rPr lang="fr-FR" dirty="0"/>
              <a:t>e</a:t>
            </a:r>
            <a:r>
              <a:rPr lang="fr-FR" dirty="0" smtClean="0"/>
              <a:t>n anglais</a:t>
            </a:r>
          </a:p>
          <a:p>
            <a:r>
              <a:rPr lang="fr-FR" dirty="0" smtClean="0"/>
              <a:t>1001 numéros entre 1995 et 2015 (48 numéros par an)</a:t>
            </a:r>
          </a:p>
          <a:p>
            <a:r>
              <a:rPr lang="fr-FR" dirty="0" smtClean="0"/>
              <a:t>« the </a:t>
            </a:r>
            <a:r>
              <a:rPr lang="fr-FR" dirty="0" err="1" smtClean="0"/>
              <a:t>latest</a:t>
            </a:r>
            <a:r>
              <a:rPr lang="fr-FR" dirty="0" smtClean="0"/>
              <a:t> cd-</a:t>
            </a:r>
            <a:r>
              <a:rPr lang="fr-FR" dirty="0" err="1" smtClean="0"/>
              <a:t>reviews</a:t>
            </a:r>
            <a:r>
              <a:rPr lang="fr-FR" dirty="0" smtClean="0"/>
              <a:t> and news on concerts and festivals »</a:t>
            </a:r>
          </a:p>
          <a:p>
            <a:r>
              <a:rPr lang="fr-FR" dirty="0" smtClean="0"/>
              <a:t>gratuit, sur inscription</a:t>
            </a:r>
          </a:p>
          <a:p>
            <a:r>
              <a:rPr lang="fr-FR" dirty="0"/>
              <a:t>l</a:t>
            </a:r>
            <a:r>
              <a:rPr lang="fr-FR" dirty="0" smtClean="0"/>
              <a:t>ibre de droits</a:t>
            </a:r>
          </a:p>
          <a:p>
            <a:r>
              <a:rPr lang="fr-FR" dirty="0" smtClean="0"/>
              <a:t>animé par des bénévoles, sans soutien financier</a:t>
            </a:r>
          </a:p>
          <a:p>
            <a:r>
              <a:rPr lang="fr-FR" dirty="0" smtClean="0"/>
              <a:t>(depuis 2005) </a:t>
            </a:r>
            <a:r>
              <a:rPr lang="fr-FR" dirty="0" err="1" smtClean="0"/>
              <a:t>webcast</a:t>
            </a:r>
            <a:r>
              <a:rPr lang="fr-FR" dirty="0" smtClean="0"/>
              <a:t>/</a:t>
            </a:r>
            <a:r>
              <a:rPr lang="fr-FR" dirty="0" err="1" smtClean="0"/>
              <a:t>podcast</a:t>
            </a:r>
            <a:r>
              <a:rPr lang="fr-FR" dirty="0" smtClean="0"/>
              <a:t> pour chaque numéro</a:t>
            </a:r>
          </a:p>
          <a:p>
            <a:endParaRPr lang="fr-FR" dirty="0" smtClean="0"/>
          </a:p>
          <a:p>
            <a:endParaRPr lang="fr-FR" dirty="0" smtClean="0"/>
          </a:p>
          <a:p>
            <a:endParaRPr lang="fr-FR" dirty="0"/>
          </a:p>
        </p:txBody>
      </p:sp>
    </p:spTree>
    <p:extLst>
      <p:ext uri="{BB962C8B-B14F-4D97-AF65-F5344CB8AC3E}">
        <p14:creationId xmlns:p14="http://schemas.microsoft.com/office/powerpoint/2010/main" val="132271298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27710"/>
            <a:ext cx="8229600" cy="5798454"/>
          </a:xfrm>
        </p:spPr>
        <p:txBody>
          <a:bodyPr>
            <a:normAutofit fontScale="70000" lnSpcReduction="20000"/>
          </a:bodyPr>
          <a:lstStyle/>
          <a:p>
            <a:pPr marL="0" indent="0">
              <a:buNone/>
            </a:pPr>
            <a:r>
              <a:rPr lang="fr-BE" b="1" dirty="0"/>
              <a:t>2008 VW # 644 </a:t>
            </a:r>
            <a:r>
              <a:rPr lang="en-GB" b="1" dirty="0"/>
              <a:t>GENERAL FUZZ - SOULFULL FILLING (CD, private</a:t>
            </a:r>
            <a:r>
              <a:rPr lang="en-GB" b="1" dirty="0" smtClean="0"/>
              <a:t>)</a:t>
            </a:r>
          </a:p>
          <a:p>
            <a:pPr marL="0" indent="0">
              <a:lnSpc>
                <a:spcPct val="120000"/>
              </a:lnSpc>
              <a:buNone/>
            </a:pPr>
            <a:r>
              <a:rPr lang="en-GB" dirty="0"/>
              <a:t/>
            </a:r>
            <a:br>
              <a:rPr lang="en-GB" dirty="0"/>
            </a:br>
            <a:r>
              <a:rPr lang="en-GB" dirty="0"/>
              <a:t>No information on paper came with this CD, but I checked the website, and found it loaded with information. What I thought was odd is that it mentions one James Kirsch as the man behind the music, which I didn't find on the cover. There were a whole bunch of other names, but I believe they are guest musicians. On the over-informative side of things we learn about software, and how these songs were constructed. It was so much that I didn't read it all, but decided to play the CD, listen carefully and make up my mind. Let's see. Its all very melodic, very smooth, electro-jazz like, lots of piano. Highly skilled musicians I think. But its all a bit too slick for my taste. All the atmospheric smoothness just failed to grab me and do something with me. Like a big candy, which tastes alright at the beginning but in the end is like too much sugar anyway. (</a:t>
            </a:r>
            <a:r>
              <a:rPr lang="en-GB" dirty="0" err="1"/>
              <a:t>FdW</a:t>
            </a:r>
            <a:r>
              <a:rPr lang="en-GB" dirty="0"/>
              <a:t>)</a:t>
            </a:r>
            <a:r>
              <a:rPr lang="fr-BE" dirty="0" smtClean="0">
                <a:effectLst/>
              </a:rPr>
              <a:t> </a:t>
            </a:r>
            <a:endParaRPr lang="fr-FR" dirty="0"/>
          </a:p>
        </p:txBody>
      </p:sp>
    </p:spTree>
    <p:extLst>
      <p:ext uri="{BB962C8B-B14F-4D97-AF65-F5344CB8AC3E}">
        <p14:creationId xmlns:p14="http://schemas.microsoft.com/office/powerpoint/2010/main" val="626009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7509"/>
            <a:ext cx="8229600" cy="6403985"/>
          </a:xfrm>
        </p:spPr>
        <p:txBody>
          <a:bodyPr>
            <a:normAutofit fontScale="40000" lnSpcReduction="20000"/>
          </a:bodyPr>
          <a:lstStyle/>
          <a:p>
            <a:pPr marL="0" indent="0">
              <a:buNone/>
            </a:pPr>
            <a:endParaRPr lang="fr-FR" sz="4000" b="1" dirty="0" smtClean="0"/>
          </a:p>
          <a:p>
            <a:pPr marL="0" indent="0">
              <a:buNone/>
            </a:pPr>
            <a:endParaRPr lang="fr-FR" sz="4000" b="1" dirty="0" smtClean="0"/>
          </a:p>
          <a:p>
            <a:pPr marL="0" indent="0">
              <a:buNone/>
            </a:pPr>
            <a:r>
              <a:rPr lang="fr-FR" sz="4000" b="1" dirty="0" smtClean="0"/>
              <a:t>DOMINIQUE </a:t>
            </a:r>
            <a:r>
              <a:rPr lang="fr-FR" sz="4000" b="1" dirty="0"/>
              <a:t>PETITGAND -11 PETITES COMPOSITIONS FAMILIALES (</a:t>
            </a:r>
            <a:r>
              <a:rPr lang="fr-FR" sz="4000" b="1" dirty="0" err="1"/>
              <a:t>miniCD</a:t>
            </a:r>
            <a:r>
              <a:rPr lang="fr-FR" sz="4000" b="1" dirty="0"/>
              <a:t>  by </a:t>
            </a:r>
            <a:r>
              <a:rPr lang="fr-FR" sz="4000" b="1" dirty="0" err="1"/>
              <a:t>Staalplaat</a:t>
            </a:r>
            <a:r>
              <a:rPr lang="fr-FR" sz="4000" b="1" dirty="0"/>
              <a:t>)</a:t>
            </a:r>
            <a:endParaRPr lang="fr-BE" sz="4000" b="1" dirty="0"/>
          </a:p>
          <a:p>
            <a:pPr marL="0" indent="0">
              <a:buNone/>
            </a:pPr>
            <a:endParaRPr lang="fr-FR" dirty="0" smtClean="0"/>
          </a:p>
          <a:p>
            <a:pPr marL="0" indent="0">
              <a:lnSpc>
                <a:spcPct val="120000"/>
              </a:lnSpc>
              <a:buNone/>
            </a:pPr>
            <a:r>
              <a:rPr lang="fr-FR" sz="4200" dirty="0" err="1" smtClean="0"/>
              <a:t>Petitgrand</a:t>
            </a:r>
            <a:r>
              <a:rPr lang="fr-FR" sz="4200" dirty="0" smtClean="0"/>
              <a:t> </a:t>
            </a:r>
            <a:r>
              <a:rPr lang="fr-FR" sz="4200" dirty="0"/>
              <a:t>has been </a:t>
            </a:r>
            <a:r>
              <a:rPr lang="fr-FR" sz="4200" dirty="0" err="1"/>
              <a:t>busy</a:t>
            </a:r>
            <a:r>
              <a:rPr lang="fr-FR" sz="4200" dirty="0"/>
              <a:t> </a:t>
            </a:r>
            <a:r>
              <a:rPr lang="fr-FR" sz="4200" dirty="0" err="1"/>
              <a:t>recording</a:t>
            </a:r>
            <a:r>
              <a:rPr lang="fr-FR" sz="4200" dirty="0"/>
              <a:t> </a:t>
            </a:r>
            <a:r>
              <a:rPr lang="fr-FR" sz="4200" dirty="0" err="1"/>
              <a:t>domestic</a:t>
            </a:r>
            <a:r>
              <a:rPr lang="fr-FR" sz="4200" dirty="0"/>
              <a:t> conversations for </a:t>
            </a:r>
            <a:r>
              <a:rPr lang="fr-FR" sz="4200" dirty="0" err="1" smtClean="0"/>
              <a:t>years</a:t>
            </a:r>
            <a:r>
              <a:rPr lang="fr-FR" sz="4200" dirty="0" smtClean="0"/>
              <a:t> </a:t>
            </a:r>
            <a:r>
              <a:rPr lang="fr-FR" sz="4200" dirty="0"/>
              <a:t>(</a:t>
            </a:r>
            <a:r>
              <a:rPr lang="fr-FR" sz="4200" dirty="0" err="1"/>
              <a:t>any</a:t>
            </a:r>
            <a:r>
              <a:rPr lang="fr-FR" sz="4200" dirty="0"/>
              <a:t> relation to David </a:t>
            </a:r>
            <a:r>
              <a:rPr lang="fr-FR" sz="4200" dirty="0" err="1"/>
              <a:t>wills</a:t>
            </a:r>
            <a:r>
              <a:rPr lang="fr-FR" sz="4200" dirty="0"/>
              <a:t> ?) and </a:t>
            </a:r>
            <a:r>
              <a:rPr lang="fr-FR" sz="4200" dirty="0" err="1"/>
              <a:t>it</a:t>
            </a:r>
            <a:r>
              <a:rPr lang="fr-FR" sz="4200" dirty="0"/>
              <a:t> </a:t>
            </a:r>
            <a:r>
              <a:rPr lang="fr-FR" sz="4200" dirty="0" err="1"/>
              <a:t>is</a:t>
            </a:r>
            <a:r>
              <a:rPr lang="fr-FR" sz="4200" dirty="0"/>
              <a:t> </a:t>
            </a:r>
            <a:r>
              <a:rPr lang="fr-FR" sz="4200" dirty="0" err="1"/>
              <a:t>from</a:t>
            </a:r>
            <a:r>
              <a:rPr lang="fr-FR" sz="4200" dirty="0"/>
              <a:t> a </a:t>
            </a:r>
            <a:r>
              <a:rPr lang="fr-FR" sz="4200" dirty="0" err="1"/>
              <a:t>selection</a:t>
            </a:r>
            <a:r>
              <a:rPr lang="fr-FR" sz="4200" dirty="0"/>
              <a:t> </a:t>
            </a:r>
            <a:r>
              <a:rPr lang="fr-FR" sz="4200" dirty="0" smtClean="0"/>
              <a:t>of </a:t>
            </a:r>
            <a:r>
              <a:rPr lang="fr-FR" sz="4200" dirty="0" err="1"/>
              <a:t>these</a:t>
            </a:r>
            <a:r>
              <a:rPr lang="fr-FR" sz="4200" dirty="0"/>
              <a:t>, </a:t>
            </a:r>
            <a:r>
              <a:rPr lang="fr-FR" sz="4200" dirty="0" err="1"/>
              <a:t>augmented</a:t>
            </a:r>
            <a:r>
              <a:rPr lang="fr-FR" sz="4200" dirty="0"/>
              <a:t> </a:t>
            </a:r>
            <a:r>
              <a:rPr lang="fr-FR" sz="4200" dirty="0" err="1"/>
              <a:t>with</a:t>
            </a:r>
            <a:r>
              <a:rPr lang="fr-FR" sz="4200" dirty="0"/>
              <a:t> </a:t>
            </a:r>
            <a:r>
              <a:rPr lang="fr-FR" sz="4200" dirty="0" err="1"/>
              <a:t>atmospheric</a:t>
            </a:r>
            <a:r>
              <a:rPr lang="fr-FR" sz="4200" dirty="0"/>
              <a:t> instrumental </a:t>
            </a:r>
            <a:r>
              <a:rPr lang="fr-FR" sz="4200" dirty="0" err="1"/>
              <a:t>backing</a:t>
            </a:r>
            <a:r>
              <a:rPr lang="fr-FR" sz="4200" dirty="0"/>
              <a:t>, </a:t>
            </a:r>
            <a:r>
              <a:rPr lang="fr-FR" sz="4200" dirty="0" err="1"/>
              <a:t>that</a:t>
            </a:r>
            <a:r>
              <a:rPr lang="fr-FR" sz="4200" dirty="0"/>
              <a:t> </a:t>
            </a:r>
            <a:r>
              <a:rPr lang="fr-FR" sz="4200" dirty="0" err="1" smtClean="0"/>
              <a:t>this</a:t>
            </a:r>
            <a:r>
              <a:rPr lang="fr-FR" sz="4200" dirty="0" smtClean="0"/>
              <a:t> </a:t>
            </a:r>
            <a:r>
              <a:rPr lang="fr-FR" sz="4200" dirty="0" err="1"/>
              <a:t>mCD</a:t>
            </a:r>
            <a:r>
              <a:rPr lang="fr-FR" sz="4200" dirty="0"/>
              <a:t> </a:t>
            </a:r>
            <a:r>
              <a:rPr lang="fr-FR" sz="4200" dirty="0" err="1"/>
              <a:t>is</a:t>
            </a:r>
            <a:r>
              <a:rPr lang="fr-FR" sz="4200" dirty="0"/>
              <a:t> </a:t>
            </a:r>
            <a:r>
              <a:rPr lang="fr-FR" sz="4200" dirty="0" err="1"/>
              <a:t>comprised</a:t>
            </a:r>
            <a:r>
              <a:rPr lang="fr-FR" sz="4200" dirty="0"/>
              <a:t>. </a:t>
            </a:r>
            <a:r>
              <a:rPr lang="fr-FR" sz="4200" dirty="0" err="1"/>
              <a:t>Unfortunately</a:t>
            </a:r>
            <a:r>
              <a:rPr lang="fr-FR" sz="4200" dirty="0"/>
              <a:t> </a:t>
            </a:r>
            <a:r>
              <a:rPr lang="fr-FR" sz="4200" dirty="0" err="1"/>
              <a:t>my</a:t>
            </a:r>
            <a:r>
              <a:rPr lang="fr-FR" sz="4200" dirty="0"/>
              <a:t> </a:t>
            </a:r>
            <a:r>
              <a:rPr lang="fr-FR" sz="4200" dirty="0" err="1"/>
              <a:t>knowledge</a:t>
            </a:r>
            <a:r>
              <a:rPr lang="fr-FR" sz="4200" dirty="0"/>
              <a:t> of les  </a:t>
            </a:r>
            <a:r>
              <a:rPr lang="fr-FR" sz="4200" dirty="0" err="1"/>
              <a:t>Francais</a:t>
            </a:r>
            <a:r>
              <a:rPr lang="fr-FR" sz="4200" dirty="0"/>
              <a:t> </a:t>
            </a:r>
            <a:r>
              <a:rPr lang="fr-FR" sz="4200" dirty="0" err="1"/>
              <a:t>does</a:t>
            </a:r>
            <a:r>
              <a:rPr lang="fr-FR" sz="4200" dirty="0"/>
              <a:t> not </a:t>
            </a:r>
            <a:r>
              <a:rPr lang="fr-FR" sz="4200" dirty="0" err="1"/>
              <a:t>extend</a:t>
            </a:r>
            <a:r>
              <a:rPr lang="fr-FR" sz="4200" dirty="0"/>
              <a:t> far </a:t>
            </a:r>
            <a:r>
              <a:rPr lang="fr-FR" sz="4200" dirty="0" err="1"/>
              <a:t>enough</a:t>
            </a:r>
            <a:r>
              <a:rPr lang="fr-FR" sz="4200" dirty="0"/>
              <a:t> to </a:t>
            </a:r>
            <a:r>
              <a:rPr lang="fr-FR" sz="4200" dirty="0" err="1"/>
              <a:t>reveal</a:t>
            </a:r>
            <a:r>
              <a:rPr lang="fr-FR" sz="4200" dirty="0"/>
              <a:t> the content of </a:t>
            </a:r>
            <a:r>
              <a:rPr lang="fr-FR" sz="4200" dirty="0" err="1" smtClean="0"/>
              <a:t>these</a:t>
            </a:r>
            <a:r>
              <a:rPr lang="fr-FR" sz="4200" dirty="0" smtClean="0"/>
              <a:t> </a:t>
            </a:r>
            <a:r>
              <a:rPr lang="fr-FR" sz="4200" dirty="0"/>
              <a:t>conversations, but I </a:t>
            </a:r>
            <a:r>
              <a:rPr lang="fr-FR" sz="4200" dirty="0" err="1"/>
              <a:t>had</a:t>
            </a:r>
            <a:r>
              <a:rPr lang="fr-FR" sz="4200" dirty="0"/>
              <a:t> no </a:t>
            </a:r>
            <a:r>
              <a:rPr lang="fr-FR" sz="4200" dirty="0" err="1"/>
              <a:t>difficulty</a:t>
            </a:r>
            <a:r>
              <a:rPr lang="fr-FR" sz="4200" dirty="0"/>
              <a:t> </a:t>
            </a:r>
            <a:r>
              <a:rPr lang="fr-FR" sz="4200" dirty="0" err="1"/>
              <a:t>allowing</a:t>
            </a:r>
            <a:r>
              <a:rPr lang="fr-FR" sz="4200" dirty="0"/>
              <a:t> </a:t>
            </a:r>
            <a:r>
              <a:rPr lang="fr-FR" sz="4200" dirty="0" err="1"/>
              <a:t>myself</a:t>
            </a:r>
            <a:r>
              <a:rPr lang="fr-FR" sz="4200" dirty="0"/>
              <a:t> to </a:t>
            </a:r>
            <a:r>
              <a:rPr lang="fr-FR" sz="4200" dirty="0" err="1" smtClean="0"/>
              <a:t>be</a:t>
            </a:r>
            <a:r>
              <a:rPr lang="fr-FR" sz="4200" dirty="0" smtClean="0"/>
              <a:t> </a:t>
            </a:r>
            <a:r>
              <a:rPr lang="fr-FR" sz="4200" dirty="0" err="1"/>
              <a:t>cocooned</a:t>
            </a:r>
            <a:r>
              <a:rPr lang="fr-FR" sz="4200" dirty="0"/>
              <a:t> in the </a:t>
            </a:r>
            <a:r>
              <a:rPr lang="fr-FR" sz="4200" dirty="0" err="1"/>
              <a:t>warmth</a:t>
            </a:r>
            <a:r>
              <a:rPr lang="fr-FR" sz="4200" dirty="0"/>
              <a:t>, </a:t>
            </a:r>
            <a:r>
              <a:rPr lang="fr-FR" sz="4200" dirty="0" err="1"/>
              <a:t>intimacy</a:t>
            </a:r>
            <a:r>
              <a:rPr lang="fr-FR" sz="4200" dirty="0"/>
              <a:t> and </a:t>
            </a:r>
            <a:r>
              <a:rPr lang="fr-FR" sz="4200" dirty="0" err="1"/>
              <a:t>gentle</a:t>
            </a:r>
            <a:r>
              <a:rPr lang="fr-FR" sz="4200" dirty="0"/>
              <a:t> </a:t>
            </a:r>
            <a:r>
              <a:rPr lang="fr-FR" sz="4200" dirty="0" err="1"/>
              <a:t>sounds</a:t>
            </a:r>
            <a:r>
              <a:rPr lang="fr-FR" sz="4200" dirty="0"/>
              <a:t> </a:t>
            </a:r>
            <a:r>
              <a:rPr lang="fr-FR" sz="4200" dirty="0" err="1"/>
              <a:t>that</a:t>
            </a:r>
            <a:r>
              <a:rPr lang="fr-FR" sz="4200" dirty="0"/>
              <a:t> have </a:t>
            </a:r>
            <a:r>
              <a:rPr lang="fr-FR" sz="4200" dirty="0" smtClean="0"/>
              <a:t>been </a:t>
            </a:r>
            <a:r>
              <a:rPr lang="fr-FR" sz="4200" dirty="0"/>
              <a:t>mixed </a:t>
            </a:r>
            <a:r>
              <a:rPr lang="fr-FR" sz="4200" dirty="0" err="1"/>
              <a:t>together</a:t>
            </a:r>
            <a:r>
              <a:rPr lang="fr-FR" sz="4200" dirty="0"/>
              <a:t> </a:t>
            </a:r>
            <a:r>
              <a:rPr lang="fr-FR" sz="4200" dirty="0" err="1"/>
              <a:t>here</a:t>
            </a:r>
            <a:r>
              <a:rPr lang="fr-FR" sz="4200" dirty="0"/>
              <a:t>. It </a:t>
            </a:r>
            <a:r>
              <a:rPr lang="fr-FR" sz="4200" dirty="0" err="1"/>
              <a:t>is</a:t>
            </a:r>
            <a:r>
              <a:rPr lang="fr-FR" sz="4200" dirty="0"/>
              <a:t> a </a:t>
            </a:r>
            <a:r>
              <a:rPr lang="fr-FR" sz="4200" dirty="0" err="1"/>
              <a:t>beautiful</a:t>
            </a:r>
            <a:r>
              <a:rPr lang="fr-FR" sz="4200" dirty="0"/>
              <a:t> </a:t>
            </a:r>
            <a:r>
              <a:rPr lang="fr-FR" sz="4200" dirty="0" err="1"/>
              <a:t>thing</a:t>
            </a:r>
            <a:r>
              <a:rPr lang="fr-FR" sz="4200" dirty="0"/>
              <a:t>, </a:t>
            </a:r>
            <a:r>
              <a:rPr lang="fr-FR" sz="4200" dirty="0" err="1"/>
              <a:t>almost</a:t>
            </a:r>
            <a:r>
              <a:rPr lang="fr-FR" sz="4200" dirty="0"/>
              <a:t> </a:t>
            </a:r>
            <a:r>
              <a:rPr lang="fr-FR" sz="4200" dirty="0" err="1"/>
              <a:t>like</a:t>
            </a:r>
            <a:r>
              <a:rPr lang="fr-FR" sz="4200" dirty="0"/>
              <a:t>  </a:t>
            </a:r>
            <a:r>
              <a:rPr lang="fr-FR" sz="4200" dirty="0" err="1"/>
              <a:t>being</a:t>
            </a:r>
            <a:r>
              <a:rPr lang="fr-FR" sz="4200" dirty="0"/>
              <a:t> </a:t>
            </a:r>
            <a:r>
              <a:rPr lang="fr-FR" sz="4200" dirty="0" err="1"/>
              <a:t>at</a:t>
            </a:r>
            <a:r>
              <a:rPr lang="fr-FR" sz="4200" dirty="0"/>
              <a:t> home -I </a:t>
            </a:r>
            <a:r>
              <a:rPr lang="fr-FR" sz="4200" dirty="0" err="1"/>
              <a:t>felt</a:t>
            </a:r>
            <a:r>
              <a:rPr lang="fr-FR" sz="4200" dirty="0"/>
              <a:t> </a:t>
            </a:r>
            <a:r>
              <a:rPr lang="fr-FR" sz="4200" dirty="0" err="1"/>
              <a:t>like</a:t>
            </a:r>
            <a:r>
              <a:rPr lang="fr-FR" sz="4200" dirty="0"/>
              <a:t> I </a:t>
            </a:r>
            <a:r>
              <a:rPr lang="fr-FR" sz="4200" dirty="0" err="1"/>
              <a:t>was</a:t>
            </a:r>
            <a:r>
              <a:rPr lang="fr-FR" sz="4200" dirty="0"/>
              <a:t> </a:t>
            </a:r>
            <a:r>
              <a:rPr lang="fr-FR" sz="4200" dirty="0" err="1"/>
              <a:t>undergoing</a:t>
            </a:r>
            <a:r>
              <a:rPr lang="fr-FR" sz="4200" dirty="0"/>
              <a:t> </a:t>
            </a:r>
            <a:r>
              <a:rPr lang="fr-FR" sz="4200" dirty="0" err="1"/>
              <a:t>some</a:t>
            </a:r>
            <a:r>
              <a:rPr lang="fr-FR" sz="4200" dirty="0"/>
              <a:t> </a:t>
            </a:r>
            <a:r>
              <a:rPr lang="fr-FR" sz="4200" dirty="0" err="1"/>
              <a:t>kind</a:t>
            </a:r>
            <a:r>
              <a:rPr lang="fr-FR" sz="4200" dirty="0"/>
              <a:t> of </a:t>
            </a:r>
            <a:r>
              <a:rPr lang="fr-FR" sz="4200" dirty="0" err="1" smtClean="0"/>
              <a:t>Synathaethetic</a:t>
            </a:r>
            <a:r>
              <a:rPr lang="fr-FR" sz="4200" dirty="0" smtClean="0"/>
              <a:t> </a:t>
            </a:r>
            <a:r>
              <a:rPr lang="fr-FR" sz="4200" dirty="0" err="1"/>
              <a:t>experience</a:t>
            </a:r>
            <a:r>
              <a:rPr lang="fr-FR" sz="4200" dirty="0"/>
              <a:t> -I </a:t>
            </a:r>
            <a:r>
              <a:rPr lang="fr-FR" sz="4200" dirty="0" err="1"/>
              <a:t>thought</a:t>
            </a:r>
            <a:r>
              <a:rPr lang="fr-FR" sz="4200" dirty="0"/>
              <a:t> I </a:t>
            </a:r>
            <a:r>
              <a:rPr lang="fr-FR" sz="4200" dirty="0" err="1"/>
              <a:t>could</a:t>
            </a:r>
            <a:r>
              <a:rPr lang="fr-FR" sz="4200" dirty="0"/>
              <a:t> </a:t>
            </a:r>
            <a:r>
              <a:rPr lang="fr-FR" sz="4200" dirty="0" err="1"/>
              <a:t>detect</a:t>
            </a:r>
            <a:r>
              <a:rPr lang="fr-FR" sz="4200" dirty="0"/>
              <a:t> the </a:t>
            </a:r>
            <a:r>
              <a:rPr lang="fr-FR" sz="4200" dirty="0" err="1"/>
              <a:t>Sunday</a:t>
            </a:r>
            <a:r>
              <a:rPr lang="fr-FR" sz="4200" dirty="0"/>
              <a:t> </a:t>
            </a:r>
            <a:r>
              <a:rPr lang="fr-FR" sz="4200" dirty="0" err="1" smtClean="0"/>
              <a:t>smells</a:t>
            </a:r>
            <a:r>
              <a:rPr lang="fr-FR" sz="4200" dirty="0" smtClean="0"/>
              <a:t> </a:t>
            </a:r>
            <a:r>
              <a:rPr lang="fr-FR" sz="4200" dirty="0"/>
              <a:t>of a large </a:t>
            </a:r>
            <a:r>
              <a:rPr lang="fr-FR" sz="4200" dirty="0" err="1"/>
              <a:t>family</a:t>
            </a:r>
            <a:r>
              <a:rPr lang="fr-FR" sz="4200" dirty="0"/>
              <a:t> house </a:t>
            </a:r>
            <a:r>
              <a:rPr lang="fr-FR" sz="4200" dirty="0" err="1"/>
              <a:t>when</a:t>
            </a:r>
            <a:r>
              <a:rPr lang="fr-FR" sz="4200" dirty="0"/>
              <a:t> (</a:t>
            </a:r>
            <a:r>
              <a:rPr lang="fr-FR" sz="4200" dirty="0" err="1"/>
              <a:t>lucky</a:t>
            </a:r>
            <a:r>
              <a:rPr lang="fr-FR" sz="4200" dirty="0"/>
              <a:t>) </a:t>
            </a:r>
            <a:r>
              <a:rPr lang="fr-FR" sz="4200" dirty="0" err="1"/>
              <a:t>kitchens</a:t>
            </a:r>
            <a:r>
              <a:rPr lang="fr-FR" sz="4200" dirty="0"/>
              <a:t> </a:t>
            </a:r>
            <a:r>
              <a:rPr lang="fr-FR" sz="4200" dirty="0" err="1"/>
              <a:t>around</a:t>
            </a:r>
            <a:r>
              <a:rPr lang="fr-FR" sz="4200" dirty="0"/>
              <a:t> the </a:t>
            </a:r>
            <a:r>
              <a:rPr lang="fr-FR" sz="4200" dirty="0" smtClean="0"/>
              <a:t>world </a:t>
            </a:r>
            <a:r>
              <a:rPr lang="fr-FR" sz="4200" dirty="0" err="1"/>
              <a:t>ooze</a:t>
            </a:r>
            <a:r>
              <a:rPr lang="fr-FR" sz="4200" dirty="0"/>
              <a:t> </a:t>
            </a:r>
            <a:r>
              <a:rPr lang="fr-FR" sz="4200" dirty="0" err="1"/>
              <a:t>with</a:t>
            </a:r>
            <a:r>
              <a:rPr lang="fr-FR" sz="4200" dirty="0"/>
              <a:t> </a:t>
            </a:r>
            <a:r>
              <a:rPr lang="fr-FR" sz="4200" dirty="0" err="1"/>
              <a:t>culinary</a:t>
            </a:r>
            <a:r>
              <a:rPr lang="fr-FR" sz="4200" dirty="0"/>
              <a:t> </a:t>
            </a:r>
            <a:r>
              <a:rPr lang="fr-FR" sz="4200" dirty="0" err="1"/>
              <a:t>wisdom</a:t>
            </a:r>
            <a:r>
              <a:rPr lang="fr-FR" sz="4200" dirty="0"/>
              <a:t> and the </a:t>
            </a:r>
            <a:r>
              <a:rPr lang="fr-FR" sz="4200" dirty="0" err="1"/>
              <a:t>security</a:t>
            </a:r>
            <a:r>
              <a:rPr lang="fr-FR" sz="4200" dirty="0"/>
              <a:t> </a:t>
            </a:r>
            <a:r>
              <a:rPr lang="fr-FR" sz="4200" dirty="0" err="1"/>
              <a:t>offered</a:t>
            </a:r>
            <a:r>
              <a:rPr lang="fr-FR" sz="4200" dirty="0"/>
              <a:t> by hot  </a:t>
            </a:r>
            <a:r>
              <a:rPr lang="fr-FR" sz="4200" dirty="0" err="1"/>
              <a:t>steaming</a:t>
            </a:r>
            <a:r>
              <a:rPr lang="fr-FR" sz="4200" dirty="0"/>
              <a:t> </a:t>
            </a:r>
            <a:r>
              <a:rPr lang="fr-FR" sz="4200" dirty="0" err="1"/>
              <a:t>ovens</a:t>
            </a:r>
            <a:r>
              <a:rPr lang="fr-FR" sz="4200" dirty="0"/>
              <a:t>. This CD </a:t>
            </a:r>
            <a:r>
              <a:rPr lang="fr-FR" sz="4200" dirty="0" err="1"/>
              <a:t>is</a:t>
            </a:r>
            <a:r>
              <a:rPr lang="fr-FR" sz="4200" dirty="0"/>
              <a:t>, of course, a </a:t>
            </a:r>
            <a:r>
              <a:rPr lang="fr-FR" sz="4200" dirty="0" err="1"/>
              <a:t>memory</a:t>
            </a:r>
            <a:r>
              <a:rPr lang="fr-FR" sz="4200" dirty="0"/>
              <a:t> in </a:t>
            </a:r>
            <a:r>
              <a:rPr lang="fr-FR" sz="4200" dirty="0" err="1"/>
              <a:t>itself</a:t>
            </a:r>
            <a:r>
              <a:rPr lang="fr-FR" sz="4200" dirty="0"/>
              <a:t> (as </a:t>
            </a:r>
            <a:r>
              <a:rPr lang="fr-FR" sz="4200" dirty="0" smtClean="0"/>
              <a:t>are </a:t>
            </a:r>
            <a:r>
              <a:rPr lang="fr-FR" sz="4200" dirty="0"/>
              <a:t>all </a:t>
            </a:r>
            <a:r>
              <a:rPr lang="fr-FR" sz="4200" dirty="0" err="1"/>
              <a:t>fixed</a:t>
            </a:r>
            <a:r>
              <a:rPr lang="fr-FR" sz="4200" dirty="0"/>
              <a:t> </a:t>
            </a:r>
            <a:r>
              <a:rPr lang="fr-FR" sz="4200" dirty="0" err="1"/>
              <a:t>creative</a:t>
            </a:r>
            <a:r>
              <a:rPr lang="fr-FR" sz="4200" dirty="0"/>
              <a:t> expressions, I suppose), but </a:t>
            </a:r>
            <a:r>
              <a:rPr lang="fr-FR" sz="4200" dirty="0" err="1"/>
              <a:t>somehow</a:t>
            </a:r>
            <a:r>
              <a:rPr lang="fr-FR" sz="4200" dirty="0"/>
              <a:t> more </a:t>
            </a:r>
            <a:r>
              <a:rPr lang="fr-FR" sz="4200" dirty="0" err="1" smtClean="0"/>
              <a:t>than</a:t>
            </a:r>
            <a:r>
              <a:rPr lang="fr-FR" sz="4200" dirty="0" smtClean="0"/>
              <a:t> </a:t>
            </a:r>
            <a:r>
              <a:rPr lang="fr-FR" sz="4200" dirty="0" err="1"/>
              <a:t>that</a:t>
            </a:r>
            <a:r>
              <a:rPr lang="fr-FR" sz="4200" dirty="0"/>
              <a:t> </a:t>
            </a:r>
            <a:r>
              <a:rPr lang="fr-FR" sz="4200" dirty="0" err="1"/>
              <a:t>too</a:t>
            </a:r>
            <a:r>
              <a:rPr lang="fr-FR" sz="4200" dirty="0"/>
              <a:t>. The </a:t>
            </a:r>
            <a:r>
              <a:rPr lang="fr-FR" sz="4200" dirty="0" err="1"/>
              <a:t>gentle</a:t>
            </a:r>
            <a:r>
              <a:rPr lang="fr-FR" sz="4200" dirty="0"/>
              <a:t> and </a:t>
            </a:r>
            <a:r>
              <a:rPr lang="fr-FR" sz="4200" dirty="0" err="1"/>
              <a:t>enhancing</a:t>
            </a:r>
            <a:r>
              <a:rPr lang="fr-FR" sz="4200" dirty="0"/>
              <a:t> music </a:t>
            </a:r>
            <a:r>
              <a:rPr lang="fr-FR" sz="4200" dirty="0" err="1"/>
              <a:t>that</a:t>
            </a:r>
            <a:r>
              <a:rPr lang="fr-FR" sz="4200" dirty="0"/>
              <a:t> </a:t>
            </a:r>
            <a:r>
              <a:rPr lang="fr-FR" sz="4200" dirty="0" err="1"/>
              <a:t>accompanies</a:t>
            </a:r>
            <a:r>
              <a:rPr lang="fr-FR" sz="4200" dirty="0"/>
              <a:t> </a:t>
            </a:r>
            <a:r>
              <a:rPr lang="fr-FR" sz="4200" dirty="0" smtClean="0"/>
              <a:t>the </a:t>
            </a:r>
            <a:r>
              <a:rPr lang="fr-FR" sz="4200" dirty="0" err="1"/>
              <a:t>speaking</a:t>
            </a:r>
            <a:r>
              <a:rPr lang="fr-FR" sz="4200" dirty="0"/>
              <a:t> </a:t>
            </a:r>
            <a:r>
              <a:rPr lang="fr-FR" sz="4200" dirty="0" err="1"/>
              <a:t>voices</a:t>
            </a:r>
            <a:r>
              <a:rPr lang="fr-FR" sz="4200" dirty="0"/>
              <a:t> </a:t>
            </a:r>
            <a:r>
              <a:rPr lang="fr-FR" sz="4200" dirty="0" err="1"/>
              <a:t>is</a:t>
            </a:r>
            <a:r>
              <a:rPr lang="fr-FR" sz="4200" dirty="0"/>
              <a:t> simple but effective. I </a:t>
            </a:r>
            <a:r>
              <a:rPr lang="fr-FR" sz="4200" dirty="0" err="1"/>
              <a:t>sense</a:t>
            </a:r>
            <a:r>
              <a:rPr lang="fr-FR" sz="4200" dirty="0"/>
              <a:t> an  </a:t>
            </a:r>
            <a:r>
              <a:rPr lang="fr-FR" sz="4200" dirty="0" err="1"/>
              <a:t>overwhelming</a:t>
            </a:r>
            <a:r>
              <a:rPr lang="fr-FR" sz="4200" dirty="0"/>
              <a:t> love </a:t>
            </a:r>
            <a:r>
              <a:rPr lang="fr-FR" sz="4200" dirty="0" err="1"/>
              <a:t>here</a:t>
            </a:r>
            <a:r>
              <a:rPr lang="fr-FR" sz="4200" dirty="0"/>
              <a:t> -as I </a:t>
            </a:r>
            <a:r>
              <a:rPr lang="fr-FR" sz="4200" dirty="0" err="1"/>
              <a:t>did</a:t>
            </a:r>
            <a:r>
              <a:rPr lang="fr-FR" sz="4200" dirty="0"/>
              <a:t> </a:t>
            </a:r>
            <a:r>
              <a:rPr lang="fr-FR" sz="4200" dirty="0" err="1"/>
              <a:t>with</a:t>
            </a:r>
            <a:r>
              <a:rPr lang="fr-FR" sz="4200" dirty="0"/>
              <a:t> a </a:t>
            </a:r>
            <a:r>
              <a:rPr lang="fr-FR" sz="4200" dirty="0" err="1"/>
              <a:t>similarly</a:t>
            </a:r>
            <a:r>
              <a:rPr lang="fr-FR" sz="4200" dirty="0"/>
              <a:t> </a:t>
            </a:r>
            <a:r>
              <a:rPr lang="fr-FR" sz="4200" dirty="0" err="1"/>
              <a:t>sized</a:t>
            </a:r>
            <a:r>
              <a:rPr lang="fr-FR" sz="4200" dirty="0"/>
              <a:t> </a:t>
            </a:r>
            <a:r>
              <a:rPr lang="fr-FR" sz="4200" dirty="0" err="1" smtClean="0"/>
              <a:t>Metamkine</a:t>
            </a:r>
            <a:r>
              <a:rPr lang="fr-FR" sz="4200" dirty="0" smtClean="0"/>
              <a:t> </a:t>
            </a:r>
            <a:r>
              <a:rPr lang="fr-FR" sz="4200" dirty="0"/>
              <a:t>release by Christine Groult </a:t>
            </a:r>
            <a:r>
              <a:rPr lang="fr-FR" sz="4200" dirty="0" err="1"/>
              <a:t>titled</a:t>
            </a:r>
            <a:r>
              <a:rPr lang="fr-FR" sz="4200" dirty="0"/>
              <a:t> '</a:t>
            </a:r>
            <a:r>
              <a:rPr lang="fr-FR" sz="4200" dirty="0" err="1"/>
              <a:t>L'Heure</a:t>
            </a:r>
            <a:r>
              <a:rPr lang="fr-FR" sz="4200" dirty="0"/>
              <a:t> S'Incline'. </a:t>
            </a:r>
            <a:r>
              <a:rPr lang="fr-FR" sz="4200" dirty="0" smtClean="0"/>
              <a:t>It </a:t>
            </a:r>
            <a:r>
              <a:rPr lang="fr-FR" sz="4200" dirty="0" err="1"/>
              <a:t>is</a:t>
            </a:r>
            <a:r>
              <a:rPr lang="fr-FR" sz="4200" dirty="0"/>
              <a:t> a love for the </a:t>
            </a:r>
            <a:r>
              <a:rPr lang="fr-FR" sz="4200" dirty="0" err="1"/>
              <a:t>subject</a:t>
            </a:r>
            <a:r>
              <a:rPr lang="fr-FR" sz="4200" dirty="0"/>
              <a:t> and the medium. </a:t>
            </a:r>
            <a:r>
              <a:rPr lang="fr-FR" sz="4200" dirty="0" err="1"/>
              <a:t>Very</a:t>
            </a:r>
            <a:r>
              <a:rPr lang="fr-FR" sz="4200" dirty="0"/>
              <a:t> </a:t>
            </a:r>
            <a:r>
              <a:rPr lang="fr-FR" sz="4200" dirty="0" err="1"/>
              <a:t>sweet</a:t>
            </a:r>
            <a:r>
              <a:rPr lang="fr-FR" sz="4200" dirty="0"/>
              <a:t>. (MP) </a:t>
            </a:r>
          </a:p>
        </p:txBody>
      </p:sp>
    </p:spTree>
    <p:extLst>
      <p:ext uri="{BB962C8B-B14F-4D97-AF65-F5344CB8AC3E}">
        <p14:creationId xmlns:p14="http://schemas.microsoft.com/office/powerpoint/2010/main" val="329340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Vital Weekly - page accueil.pdf"/>
          <p:cNvPicPr>
            <a:picLocks noGrp="1" noChangeAspect="1"/>
          </p:cNvPicPr>
          <p:nvPr>
            <p:ph idx="1"/>
          </p:nvPr>
        </p:nvPicPr>
        <p:blipFill rotWithShape="1">
          <a:blip r:embed="rId2">
            <a:extLst>
              <a:ext uri="{28A0092B-C50C-407E-A947-70E740481C1C}">
                <a14:useLocalDpi xmlns:a14="http://schemas.microsoft.com/office/drawing/2010/main" val="0"/>
              </a:ext>
            </a:extLst>
          </a:blip>
          <a:srcRect l="9608" t="20837" r="9086" b="28480"/>
          <a:stretch/>
        </p:blipFill>
        <p:spPr>
          <a:xfrm>
            <a:off x="477939" y="0"/>
            <a:ext cx="8316142" cy="7335909"/>
          </a:xfrm>
        </p:spPr>
      </p:pic>
    </p:spTree>
    <p:extLst>
      <p:ext uri="{BB962C8B-B14F-4D97-AF65-F5344CB8AC3E}">
        <p14:creationId xmlns:p14="http://schemas.microsoft.com/office/powerpoint/2010/main" val="286546301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04072"/>
          </a:xfrm>
        </p:spPr>
        <p:txBody>
          <a:bodyPr>
            <a:normAutofit/>
          </a:bodyPr>
          <a:lstStyle/>
          <a:p>
            <a:r>
              <a:rPr lang="fr-FR" sz="3200" dirty="0" smtClean="0"/>
              <a:t>Informations supplémentaires</a:t>
            </a:r>
            <a:endParaRPr lang="fr-FR" sz="3200" dirty="0"/>
          </a:p>
        </p:txBody>
      </p:sp>
      <p:sp>
        <p:nvSpPr>
          <p:cNvPr id="3" name="Espace réservé du contenu 2"/>
          <p:cNvSpPr>
            <a:spLocks noGrp="1"/>
          </p:cNvSpPr>
          <p:nvPr>
            <p:ph idx="1"/>
          </p:nvPr>
        </p:nvSpPr>
        <p:spPr>
          <a:xfrm>
            <a:off x="457200" y="1187946"/>
            <a:ext cx="8229600" cy="5407204"/>
          </a:xfrm>
        </p:spPr>
        <p:txBody>
          <a:bodyPr>
            <a:normAutofit fontScale="70000" lnSpcReduction="20000"/>
          </a:bodyPr>
          <a:lstStyle/>
          <a:p>
            <a:r>
              <a:rPr lang="fr-FR" dirty="0" smtClean="0"/>
              <a:t>Editeur responsable : Frans De </a:t>
            </a:r>
            <a:r>
              <a:rPr lang="fr-FR" dirty="0" err="1" smtClean="0"/>
              <a:t>Waard</a:t>
            </a:r>
            <a:r>
              <a:rPr lang="fr-FR" dirty="0" smtClean="0"/>
              <a:t> </a:t>
            </a:r>
          </a:p>
          <a:p>
            <a:pPr lvl="1"/>
            <a:r>
              <a:rPr lang="fr-FR" dirty="0" smtClean="0"/>
              <a:t>Musicien : </a:t>
            </a:r>
          </a:p>
          <a:p>
            <a:pPr lvl="2"/>
            <a:r>
              <a:rPr lang="fr-FR" dirty="0" err="1" smtClean="0"/>
              <a:t>Beequeen</a:t>
            </a:r>
            <a:r>
              <a:rPr lang="fr-FR" dirty="0"/>
              <a:t> </a:t>
            </a:r>
            <a:r>
              <a:rPr lang="fr-FR" dirty="0" smtClean="0"/>
              <a:t>(avec </a:t>
            </a:r>
            <a:r>
              <a:rPr lang="fr-FR" dirty="0" err="1" smtClean="0"/>
              <a:t>Freek</a:t>
            </a:r>
            <a:r>
              <a:rPr lang="fr-FR" dirty="0" smtClean="0"/>
              <a:t> </a:t>
            </a:r>
            <a:r>
              <a:rPr lang="fr-FR" dirty="0" err="1" smtClean="0"/>
              <a:t>Kinkelaar</a:t>
            </a:r>
            <a:r>
              <a:rPr lang="fr-FR" dirty="0" smtClean="0"/>
              <a:t>) :  drone</a:t>
            </a:r>
          </a:p>
          <a:p>
            <a:pPr lvl="2"/>
            <a:r>
              <a:rPr lang="fr-FR" dirty="0" err="1" smtClean="0"/>
              <a:t>Kapotte</a:t>
            </a:r>
            <a:r>
              <a:rPr lang="fr-FR" dirty="0" smtClean="0"/>
              <a:t> </a:t>
            </a:r>
            <a:r>
              <a:rPr lang="fr-FR" dirty="0" err="1" smtClean="0"/>
              <a:t>Muziek</a:t>
            </a:r>
            <a:r>
              <a:rPr lang="fr-FR" dirty="0" smtClean="0"/>
              <a:t> (avec P. </a:t>
            </a:r>
            <a:r>
              <a:rPr lang="fr-FR" dirty="0" err="1" smtClean="0"/>
              <a:t>Duimelinks</a:t>
            </a:r>
            <a:r>
              <a:rPr lang="fr-FR" dirty="0" smtClean="0"/>
              <a:t> et R. </a:t>
            </a:r>
            <a:r>
              <a:rPr lang="fr-FR" dirty="0" err="1" smtClean="0"/>
              <a:t>Meelkop</a:t>
            </a:r>
            <a:r>
              <a:rPr lang="fr-FR" dirty="0" smtClean="0"/>
              <a:t> + collaborations) : musique improvisée, </a:t>
            </a:r>
            <a:r>
              <a:rPr lang="fr-FR" dirty="0" err="1" smtClean="0"/>
              <a:t>recycling</a:t>
            </a:r>
            <a:r>
              <a:rPr lang="fr-FR" dirty="0" smtClean="0"/>
              <a:t>, noise</a:t>
            </a:r>
          </a:p>
          <a:p>
            <a:pPr lvl="2"/>
            <a:r>
              <a:rPr lang="fr-FR" dirty="0" err="1" smtClean="0"/>
              <a:t>Goem</a:t>
            </a:r>
            <a:r>
              <a:rPr lang="fr-FR" dirty="0"/>
              <a:t> </a:t>
            </a:r>
            <a:r>
              <a:rPr lang="fr-FR" dirty="0" smtClean="0"/>
              <a:t>(les mêmes) : musique électronique</a:t>
            </a:r>
          </a:p>
          <a:p>
            <a:pPr lvl="2"/>
            <a:r>
              <a:rPr lang="fr-FR" dirty="0" smtClean="0"/>
              <a:t>Shifts (solo) : </a:t>
            </a:r>
            <a:r>
              <a:rPr lang="fr-FR" dirty="0" err="1" smtClean="0"/>
              <a:t>guitar</a:t>
            </a:r>
            <a:r>
              <a:rPr lang="fr-FR" dirty="0" smtClean="0"/>
              <a:t>, </a:t>
            </a:r>
            <a:r>
              <a:rPr lang="fr-FR" dirty="0" err="1" smtClean="0"/>
              <a:t>ambient</a:t>
            </a:r>
            <a:endParaRPr lang="fr-FR" dirty="0" smtClean="0"/>
          </a:p>
          <a:p>
            <a:pPr lvl="2"/>
            <a:r>
              <a:rPr lang="fr-FR" dirty="0" err="1" smtClean="0"/>
              <a:t>Freiband</a:t>
            </a:r>
            <a:r>
              <a:rPr lang="fr-FR" dirty="0" smtClean="0"/>
              <a:t> (solo) : </a:t>
            </a:r>
            <a:r>
              <a:rPr lang="fr-FR" dirty="0" err="1" smtClean="0"/>
              <a:t>glitch</a:t>
            </a:r>
            <a:r>
              <a:rPr lang="fr-FR" dirty="0" smtClean="0"/>
              <a:t>, digital noise</a:t>
            </a:r>
          </a:p>
          <a:p>
            <a:pPr lvl="1"/>
            <a:r>
              <a:rPr lang="fr-FR" dirty="0" smtClean="0"/>
              <a:t>A fondé et dirige les labels :</a:t>
            </a:r>
          </a:p>
          <a:p>
            <a:pPr lvl="2"/>
            <a:r>
              <a:rPr lang="fr-FR" dirty="0" err="1" smtClean="0"/>
              <a:t>Korm</a:t>
            </a:r>
            <a:r>
              <a:rPr lang="fr-FR" dirty="0" smtClean="0"/>
              <a:t> Plastics</a:t>
            </a:r>
          </a:p>
          <a:p>
            <a:pPr lvl="2"/>
            <a:r>
              <a:rPr lang="fr-FR" dirty="0" err="1" smtClean="0"/>
              <a:t>Bake</a:t>
            </a:r>
            <a:r>
              <a:rPr lang="fr-FR" dirty="0" smtClean="0"/>
              <a:t> Record (</a:t>
            </a:r>
            <a:r>
              <a:rPr lang="fr-FR" dirty="0" err="1" smtClean="0"/>
              <a:t>CDr</a:t>
            </a:r>
            <a:r>
              <a:rPr lang="fr-FR" dirty="0" smtClean="0"/>
              <a:t>) </a:t>
            </a:r>
            <a:r>
              <a:rPr lang="fr-BE" b="1" dirty="0"/>
              <a:t>†</a:t>
            </a:r>
            <a:r>
              <a:rPr lang="fr-BE" dirty="0" smtClean="0">
                <a:effectLst/>
              </a:rPr>
              <a:t> </a:t>
            </a:r>
            <a:endParaRPr lang="fr-FR" dirty="0" smtClean="0"/>
          </a:p>
          <a:p>
            <a:pPr lvl="2"/>
            <a:r>
              <a:rPr lang="fr-FR" dirty="0" err="1" smtClean="0"/>
              <a:t>Plinkity</a:t>
            </a:r>
            <a:r>
              <a:rPr lang="fr-FR" dirty="0" smtClean="0"/>
              <a:t> </a:t>
            </a:r>
            <a:r>
              <a:rPr lang="fr-FR" dirty="0" err="1" smtClean="0"/>
              <a:t>Plonk</a:t>
            </a:r>
            <a:r>
              <a:rPr lang="fr-FR" dirty="0" smtClean="0"/>
              <a:t> (</a:t>
            </a:r>
            <a:r>
              <a:rPr lang="fr-FR" dirty="0" err="1" smtClean="0"/>
              <a:t>side</a:t>
            </a:r>
            <a:r>
              <a:rPr lang="fr-FR" dirty="0" smtClean="0"/>
              <a:t> label, groupes amis: </a:t>
            </a:r>
            <a:r>
              <a:rPr lang="fr-FR" dirty="0" err="1" smtClean="0"/>
              <a:t>Beequeen</a:t>
            </a:r>
            <a:r>
              <a:rPr lang="fr-FR" dirty="0" smtClean="0"/>
              <a:t>, Brunnen, Mirror …)</a:t>
            </a:r>
          </a:p>
          <a:p>
            <a:pPr lvl="2"/>
            <a:r>
              <a:rPr lang="fr-FR" dirty="0" err="1" smtClean="0"/>
              <a:t>My</a:t>
            </a:r>
            <a:r>
              <a:rPr lang="fr-FR" dirty="0" smtClean="0"/>
              <a:t> </a:t>
            </a:r>
            <a:r>
              <a:rPr lang="fr-FR" dirty="0" err="1" smtClean="0"/>
              <a:t>Own</a:t>
            </a:r>
            <a:r>
              <a:rPr lang="fr-FR" dirty="0" smtClean="0"/>
              <a:t> </a:t>
            </a:r>
            <a:r>
              <a:rPr lang="fr-FR" dirty="0" err="1" smtClean="0"/>
              <a:t>Little</a:t>
            </a:r>
            <a:r>
              <a:rPr lang="fr-FR" dirty="0" smtClean="0"/>
              <a:t> Label (</a:t>
            </a:r>
            <a:r>
              <a:rPr lang="fr-FR" dirty="0" err="1" smtClean="0"/>
              <a:t>auto-production</a:t>
            </a:r>
            <a:r>
              <a:rPr lang="fr-FR" dirty="0" smtClean="0"/>
              <a:t> pour </a:t>
            </a:r>
            <a:r>
              <a:rPr lang="fr-FR" dirty="0" err="1" smtClean="0"/>
              <a:t>Freiband</a:t>
            </a:r>
            <a:r>
              <a:rPr lang="fr-FR" dirty="0" smtClean="0"/>
              <a:t>)</a:t>
            </a:r>
          </a:p>
          <a:p>
            <a:r>
              <a:rPr lang="fr-FR" dirty="0" smtClean="0"/>
              <a:t>Equipe rédactionnelle basée aux Pays-Bas :</a:t>
            </a:r>
          </a:p>
          <a:p>
            <a:pPr lvl="1"/>
            <a:r>
              <a:rPr lang="fr-FR" dirty="0"/>
              <a:t>l</a:t>
            </a:r>
            <a:r>
              <a:rPr lang="fr-FR" dirty="0" smtClean="0"/>
              <a:t>a plupart des rédacteurs sont également musiciens/producteurs</a:t>
            </a:r>
          </a:p>
          <a:p>
            <a:pPr lvl="1"/>
            <a:r>
              <a:rPr lang="fr-FR" dirty="0"/>
              <a:t>q</a:t>
            </a:r>
            <a:r>
              <a:rPr lang="fr-FR" dirty="0" smtClean="0"/>
              <a:t>uelques Britanniques (</a:t>
            </a:r>
            <a:r>
              <a:rPr lang="fr-FR" dirty="0" err="1" smtClean="0"/>
              <a:t>Jliat</a:t>
            </a:r>
            <a:r>
              <a:rPr lang="fr-FR" dirty="0" smtClean="0"/>
              <a:t>, Mark </a:t>
            </a:r>
            <a:r>
              <a:rPr lang="fr-FR" dirty="0" err="1" smtClean="0"/>
              <a:t>Poysden</a:t>
            </a:r>
            <a:r>
              <a:rPr lang="fr-FR" dirty="0" smtClean="0"/>
              <a:t>) ou Américains (Howard </a:t>
            </a:r>
            <a:r>
              <a:rPr lang="fr-FR" dirty="0" err="1" smtClean="0"/>
              <a:t>Stelzer</a:t>
            </a:r>
            <a:r>
              <a:rPr lang="fr-FR" dirty="0" smtClean="0"/>
              <a:t>, TJ Norris, Jeff </a:t>
            </a:r>
            <a:r>
              <a:rPr lang="fr-FR" dirty="0" err="1" smtClean="0"/>
              <a:t>Surak</a:t>
            </a:r>
            <a:r>
              <a:rPr lang="fr-FR" dirty="0" smtClean="0"/>
              <a:t>)</a:t>
            </a:r>
          </a:p>
          <a:p>
            <a:r>
              <a:rPr lang="fr-FR" dirty="0"/>
              <a:t>L</a:t>
            </a:r>
            <a:r>
              <a:rPr lang="fr-FR" dirty="0" smtClean="0"/>
              <a:t>ongtemps associé au label, distributeur et boutique </a:t>
            </a:r>
            <a:r>
              <a:rPr lang="fr-FR" dirty="0" err="1" smtClean="0"/>
              <a:t>Staalplaat</a:t>
            </a:r>
            <a:endParaRPr lang="fr-FR" dirty="0"/>
          </a:p>
        </p:txBody>
      </p:sp>
    </p:spTree>
    <p:extLst>
      <p:ext uri="{BB962C8B-B14F-4D97-AF65-F5344CB8AC3E}">
        <p14:creationId xmlns:p14="http://schemas.microsoft.com/office/powerpoint/2010/main" val="20711868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Kapotte+Muziek.jpg"/>
          <p:cNvPicPr>
            <a:picLocks noGrp="1" noChangeAspect="1"/>
          </p:cNvPicPr>
          <p:nvPr>
            <p:ph idx="1"/>
          </p:nvPr>
        </p:nvPicPr>
        <p:blipFill>
          <a:blip r:embed="rId2">
            <a:extLst>
              <a:ext uri="{28A0092B-C50C-407E-A947-70E740481C1C}">
                <a14:useLocalDpi xmlns:a14="http://schemas.microsoft.com/office/drawing/2010/main" val="0"/>
              </a:ext>
            </a:extLst>
          </a:blip>
          <a:srcRect l="-7356" r="-7356"/>
          <a:stretch>
            <a:fillRect/>
          </a:stretch>
        </p:blipFill>
        <p:spPr>
          <a:xfrm>
            <a:off x="0" y="232127"/>
            <a:ext cx="9144000" cy="6185513"/>
          </a:xfrm>
        </p:spPr>
      </p:pic>
    </p:spTree>
    <p:extLst>
      <p:ext uri="{BB962C8B-B14F-4D97-AF65-F5344CB8AC3E}">
        <p14:creationId xmlns:p14="http://schemas.microsoft.com/office/powerpoint/2010/main" val="159611043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04072"/>
          </a:xfrm>
        </p:spPr>
        <p:txBody>
          <a:bodyPr/>
          <a:lstStyle/>
          <a:p>
            <a:r>
              <a:rPr lang="fr-FR" dirty="0" smtClean="0"/>
              <a:t>La scène « expérimentale »</a:t>
            </a:r>
            <a:endParaRPr lang="fr-FR" dirty="0"/>
          </a:p>
        </p:txBody>
      </p:sp>
      <p:sp>
        <p:nvSpPr>
          <p:cNvPr id="3" name="Espace réservé du contenu 2"/>
          <p:cNvSpPr>
            <a:spLocks noGrp="1"/>
          </p:cNvSpPr>
          <p:nvPr>
            <p:ph idx="1"/>
          </p:nvPr>
        </p:nvSpPr>
        <p:spPr>
          <a:xfrm>
            <a:off x="457200" y="1242564"/>
            <a:ext cx="8229600" cy="4883599"/>
          </a:xfrm>
        </p:spPr>
        <p:txBody>
          <a:bodyPr>
            <a:normAutofit/>
          </a:bodyPr>
          <a:lstStyle/>
          <a:p>
            <a:pPr lvl="0"/>
            <a:r>
              <a:rPr lang="fr-BE" dirty="0"/>
              <a:t>dimension collaborative : tout le monde travaille avec tout le monde</a:t>
            </a:r>
          </a:p>
          <a:p>
            <a:pPr lvl="0"/>
            <a:r>
              <a:rPr lang="fr-BE" dirty="0"/>
              <a:t>multi-</a:t>
            </a:r>
            <a:r>
              <a:rPr lang="fr-BE" dirty="0" smtClean="0"/>
              <a:t>genres, pas d’incompatibilités</a:t>
            </a:r>
            <a:endParaRPr lang="fr-BE" dirty="0"/>
          </a:p>
          <a:p>
            <a:pPr lvl="0"/>
            <a:r>
              <a:rPr lang="fr-BE" dirty="0" smtClean="0"/>
              <a:t>production prolifique, stakhanovisme</a:t>
            </a:r>
            <a:endParaRPr lang="fr-BE" dirty="0"/>
          </a:p>
          <a:p>
            <a:pPr lvl="0"/>
            <a:r>
              <a:rPr lang="fr-BE" dirty="0" smtClean="0"/>
              <a:t>« casquettes » multiples</a:t>
            </a:r>
          </a:p>
          <a:p>
            <a:pPr lvl="0"/>
            <a:r>
              <a:rPr lang="fr-BE" dirty="0" smtClean="0"/>
              <a:t>auto-production</a:t>
            </a:r>
          </a:p>
          <a:p>
            <a:pPr marL="0" lvl="0" indent="0">
              <a:buNone/>
            </a:pPr>
            <a:endParaRPr lang="fr-BE" dirty="0" smtClean="0"/>
          </a:p>
          <a:p>
            <a:pPr marL="0" lvl="0" indent="0">
              <a:buNone/>
            </a:pPr>
            <a:r>
              <a:rPr lang="fr-BE" dirty="0" smtClean="0"/>
              <a:t>= caractéristiques de la </a:t>
            </a:r>
            <a:r>
              <a:rPr lang="fr-BE" i="1" dirty="0" smtClean="0"/>
              <a:t>cassette culture</a:t>
            </a:r>
            <a:endParaRPr lang="fr-BE" dirty="0"/>
          </a:p>
          <a:p>
            <a:endParaRPr lang="fr-FR" dirty="0"/>
          </a:p>
        </p:txBody>
      </p:sp>
    </p:spTree>
    <p:extLst>
      <p:ext uri="{BB962C8B-B14F-4D97-AF65-F5344CB8AC3E}">
        <p14:creationId xmlns:p14="http://schemas.microsoft.com/office/powerpoint/2010/main" val="26183174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Intérêt de </a:t>
            </a:r>
            <a:r>
              <a:rPr lang="fr-FR" i="1" dirty="0" smtClean="0"/>
              <a:t>Vital </a:t>
            </a:r>
            <a:r>
              <a:rPr lang="fr-FR" i="1" dirty="0" err="1" smtClean="0"/>
              <a:t>Weekly</a:t>
            </a:r>
            <a:endParaRPr lang="fr-FR" i="1" dirty="0"/>
          </a:p>
        </p:txBody>
      </p:sp>
      <p:sp>
        <p:nvSpPr>
          <p:cNvPr id="3" name="Espace réservé du contenu 2"/>
          <p:cNvSpPr>
            <a:spLocks noGrp="1"/>
          </p:cNvSpPr>
          <p:nvPr>
            <p:ph idx="1"/>
          </p:nvPr>
        </p:nvSpPr>
        <p:spPr/>
        <p:txBody>
          <a:bodyPr>
            <a:normAutofit fontScale="70000" lnSpcReduction="20000"/>
          </a:bodyPr>
          <a:lstStyle/>
          <a:p>
            <a:r>
              <a:rPr lang="fr-FR" dirty="0" smtClean="0"/>
              <a:t>longitudinal : 20 ans de publication continue</a:t>
            </a:r>
          </a:p>
          <a:p>
            <a:pPr lvl="1"/>
            <a:r>
              <a:rPr lang="fr-FR" dirty="0"/>
              <a:t>o</a:t>
            </a:r>
            <a:r>
              <a:rPr lang="fr-FR" dirty="0" smtClean="0"/>
              <a:t>bservateur privilégié de vingt ans d’évolution dans le champ des musiques expérimentales</a:t>
            </a:r>
          </a:p>
          <a:p>
            <a:pPr lvl="1"/>
            <a:r>
              <a:rPr lang="fr-FR" dirty="0" smtClean="0"/>
              <a:t>évolution d’une certaine forme de critique musicale expérimentale</a:t>
            </a:r>
          </a:p>
          <a:p>
            <a:pPr lvl="1"/>
            <a:r>
              <a:rPr lang="fr-FR" dirty="0" smtClean="0"/>
              <a:t>point de vue interne/réflexif : apprentissage du métier de chroniqueur (pratiqué de manière expérimentale)</a:t>
            </a:r>
          </a:p>
          <a:p>
            <a:r>
              <a:rPr lang="fr-FR" dirty="0" smtClean="0"/>
              <a:t>1995 = période charnière :</a:t>
            </a:r>
          </a:p>
          <a:p>
            <a:pPr lvl="1"/>
            <a:r>
              <a:rPr lang="fr-FR" dirty="0"/>
              <a:t>é</a:t>
            </a:r>
            <a:r>
              <a:rPr lang="fr-FR" dirty="0" smtClean="0"/>
              <a:t>mergence de l’Internet grand public</a:t>
            </a:r>
          </a:p>
          <a:p>
            <a:pPr lvl="1"/>
            <a:r>
              <a:rPr lang="fr-FR" dirty="0"/>
              <a:t>n</a:t>
            </a:r>
            <a:r>
              <a:rPr lang="fr-FR" dirty="0" smtClean="0"/>
              <a:t>ouvelles possibilités d’échanges et de collaboration</a:t>
            </a:r>
          </a:p>
          <a:p>
            <a:pPr lvl="1"/>
            <a:r>
              <a:rPr lang="fr-FR" dirty="0"/>
              <a:t>n</a:t>
            </a:r>
            <a:r>
              <a:rPr lang="fr-FR" dirty="0" smtClean="0"/>
              <a:t>ouveaux formats vs. anciens supports</a:t>
            </a:r>
          </a:p>
          <a:p>
            <a:r>
              <a:rPr lang="fr-FR" dirty="0"/>
              <a:t>m</a:t>
            </a:r>
            <a:r>
              <a:rPr lang="fr-FR" dirty="0" smtClean="0"/>
              <a:t>onographie : pas le seul magazine disponible, mais le plus ancien dans son genre encore en activité</a:t>
            </a:r>
          </a:p>
          <a:p>
            <a:r>
              <a:rPr lang="fr-FR" dirty="0" smtClean="0"/>
              <a:t>format idéal pour la constitution d’un corpus et le traitement automatisé</a:t>
            </a:r>
          </a:p>
          <a:p>
            <a:pPr marL="0" indent="0">
              <a:buNone/>
            </a:pPr>
            <a:endParaRPr lang="fr-FR" dirty="0"/>
          </a:p>
        </p:txBody>
      </p:sp>
    </p:spTree>
    <p:extLst>
      <p:ext uri="{BB962C8B-B14F-4D97-AF65-F5344CB8AC3E}">
        <p14:creationId xmlns:p14="http://schemas.microsoft.com/office/powerpoint/2010/main" val="207742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17726"/>
          </a:xfrm>
        </p:spPr>
        <p:txBody>
          <a:bodyPr>
            <a:normAutofit/>
          </a:bodyPr>
          <a:lstStyle/>
          <a:p>
            <a:r>
              <a:rPr lang="fr-FR" sz="3200" dirty="0" smtClean="0"/>
              <a:t>Musiques « expérimentales » ?</a:t>
            </a:r>
            <a:endParaRPr lang="fr-FR" sz="3200" dirty="0"/>
          </a:p>
        </p:txBody>
      </p:sp>
      <p:sp>
        <p:nvSpPr>
          <p:cNvPr id="3" name="Espace réservé du contenu 2"/>
          <p:cNvSpPr>
            <a:spLocks noGrp="1"/>
          </p:cNvSpPr>
          <p:nvPr>
            <p:ph idx="1"/>
          </p:nvPr>
        </p:nvSpPr>
        <p:spPr>
          <a:xfrm>
            <a:off x="457200" y="1092364"/>
            <a:ext cx="8229600" cy="5033799"/>
          </a:xfrm>
        </p:spPr>
        <p:txBody>
          <a:bodyPr>
            <a:normAutofit fontScale="62500" lnSpcReduction="20000"/>
          </a:bodyPr>
          <a:lstStyle/>
          <a:p>
            <a:r>
              <a:rPr lang="fr-FR" dirty="0" smtClean="0"/>
              <a:t>Pas d’unité, grande diversité:</a:t>
            </a:r>
          </a:p>
          <a:p>
            <a:pPr lvl="1"/>
            <a:r>
              <a:rPr lang="fr-FR" dirty="0" smtClean="0"/>
              <a:t>Instrumentation et sources sonores</a:t>
            </a:r>
          </a:p>
          <a:p>
            <a:pPr lvl="1"/>
            <a:r>
              <a:rPr lang="fr-FR" dirty="0" smtClean="0"/>
              <a:t>Modes de production et de transformation des sons</a:t>
            </a:r>
          </a:p>
          <a:p>
            <a:pPr lvl="1"/>
            <a:r>
              <a:rPr lang="fr-FR" dirty="0" smtClean="0"/>
              <a:t>Effets recherchés, univers explorés</a:t>
            </a:r>
          </a:p>
          <a:p>
            <a:pPr marL="57150" indent="0">
              <a:buNone/>
            </a:pPr>
            <a:endParaRPr lang="fr-FR" dirty="0" smtClean="0"/>
          </a:p>
          <a:p>
            <a:pPr marL="514350" indent="-457200"/>
            <a:r>
              <a:rPr lang="fr-FR" dirty="0" smtClean="0"/>
              <a:t>Terminologie flottante, mais quelques grands descripteurs suffisent souvent:</a:t>
            </a:r>
          </a:p>
          <a:p>
            <a:pPr marL="914400" lvl="1" indent="-457200"/>
            <a:r>
              <a:rPr lang="fr-FR" dirty="0" smtClean="0"/>
              <a:t>Descripteurs « savants » ou académiques : </a:t>
            </a:r>
          </a:p>
          <a:p>
            <a:pPr marL="857250" lvl="2" indent="0">
              <a:buNone/>
            </a:pPr>
            <a:endParaRPr lang="fr-FR" dirty="0" smtClean="0"/>
          </a:p>
          <a:p>
            <a:pPr marL="857250" lvl="2" indent="0">
              <a:buNone/>
            </a:pPr>
            <a:r>
              <a:rPr lang="fr-FR" dirty="0" smtClean="0"/>
              <a:t>musiques improvisées (5878), </a:t>
            </a:r>
            <a:r>
              <a:rPr lang="fr-FR" dirty="0" err="1" smtClean="0"/>
              <a:t>field</a:t>
            </a:r>
            <a:r>
              <a:rPr lang="fr-FR" dirty="0" smtClean="0"/>
              <a:t> </a:t>
            </a:r>
            <a:r>
              <a:rPr lang="fr-FR" dirty="0" err="1" smtClean="0"/>
              <a:t>recordings</a:t>
            </a:r>
            <a:r>
              <a:rPr lang="fr-FR" dirty="0" smtClean="0"/>
              <a:t> (3324), collage(s) (1172), électro-acoustiques (877</a:t>
            </a:r>
            <a:r>
              <a:rPr lang="fr-FR" dirty="0" smtClean="0"/>
              <a:t>), </a:t>
            </a:r>
            <a:r>
              <a:rPr lang="fr-FR" dirty="0" smtClean="0"/>
              <a:t>musique concrète (730), avant-garde (277)</a:t>
            </a:r>
          </a:p>
          <a:p>
            <a:pPr marL="857250" lvl="2" indent="0">
              <a:buNone/>
            </a:pPr>
            <a:r>
              <a:rPr lang="fr-FR" dirty="0" err="1" smtClean="0"/>
              <a:t>sound</a:t>
            </a:r>
            <a:r>
              <a:rPr lang="fr-FR" dirty="0" smtClean="0"/>
              <a:t> art (162), </a:t>
            </a:r>
            <a:r>
              <a:rPr lang="fr-FR" dirty="0" err="1" smtClean="0"/>
              <a:t>sound</a:t>
            </a:r>
            <a:r>
              <a:rPr lang="fr-FR" dirty="0" smtClean="0"/>
              <a:t> </a:t>
            </a:r>
            <a:r>
              <a:rPr lang="fr-FR" dirty="0" err="1" smtClean="0"/>
              <a:t>poetry</a:t>
            </a:r>
            <a:r>
              <a:rPr lang="fr-FR" dirty="0" smtClean="0"/>
              <a:t> (143), minimalisme (926), installations,, </a:t>
            </a:r>
            <a:r>
              <a:rPr lang="fr-FR" dirty="0" err="1" smtClean="0"/>
              <a:t>Hörspiel</a:t>
            </a:r>
            <a:r>
              <a:rPr lang="fr-FR" dirty="0" smtClean="0"/>
              <a:t>/radio-</a:t>
            </a:r>
            <a:r>
              <a:rPr lang="fr-FR" dirty="0" err="1" smtClean="0"/>
              <a:t>play</a:t>
            </a:r>
            <a:r>
              <a:rPr lang="fr-FR" dirty="0" smtClean="0"/>
              <a:t> (94), </a:t>
            </a:r>
            <a:r>
              <a:rPr lang="fr-FR" dirty="0" err="1" smtClean="0"/>
              <a:t>acousmatic</a:t>
            </a:r>
            <a:r>
              <a:rPr lang="fr-FR" dirty="0" smtClean="0"/>
              <a:t> (83)</a:t>
            </a:r>
          </a:p>
          <a:p>
            <a:pPr marL="857250" lvl="2" indent="0">
              <a:buNone/>
            </a:pPr>
            <a:endParaRPr lang="fr-FR" dirty="0" smtClean="0"/>
          </a:p>
          <a:p>
            <a:pPr marL="914400" lvl="1" indent="-457200"/>
            <a:r>
              <a:rPr lang="fr-FR" dirty="0" smtClean="0"/>
              <a:t>Descripteurs « populaires » vernaculaires :</a:t>
            </a:r>
          </a:p>
          <a:p>
            <a:pPr marL="857250" lvl="2" indent="0">
              <a:buNone/>
            </a:pPr>
            <a:r>
              <a:rPr lang="fr-FR" dirty="0" smtClean="0"/>
              <a:t>noise (6988), drone (5519), </a:t>
            </a:r>
            <a:r>
              <a:rPr lang="fr-FR" dirty="0" err="1" smtClean="0"/>
              <a:t>experimental</a:t>
            </a:r>
            <a:r>
              <a:rPr lang="fr-FR" dirty="0" smtClean="0"/>
              <a:t> (2077), </a:t>
            </a:r>
            <a:r>
              <a:rPr lang="fr-FR" dirty="0" err="1" smtClean="0"/>
              <a:t>industrial</a:t>
            </a:r>
            <a:r>
              <a:rPr lang="fr-FR" dirty="0" smtClean="0"/>
              <a:t> (2027), </a:t>
            </a:r>
            <a:r>
              <a:rPr lang="fr-FR" dirty="0" err="1" smtClean="0"/>
              <a:t>glitch</a:t>
            </a:r>
            <a:r>
              <a:rPr lang="fr-FR" dirty="0" smtClean="0"/>
              <a:t> (539), </a:t>
            </a:r>
            <a:r>
              <a:rPr lang="fr-FR" dirty="0" err="1" smtClean="0"/>
              <a:t>dark</a:t>
            </a:r>
            <a:r>
              <a:rPr lang="fr-FR" dirty="0" smtClean="0"/>
              <a:t> </a:t>
            </a:r>
            <a:r>
              <a:rPr lang="fr-FR" dirty="0" err="1" smtClean="0"/>
              <a:t>ambient</a:t>
            </a:r>
            <a:r>
              <a:rPr lang="fr-FR" dirty="0" smtClean="0"/>
              <a:t> (439), power </a:t>
            </a:r>
            <a:r>
              <a:rPr lang="fr-FR" dirty="0" err="1" smtClean="0"/>
              <a:t>electronics</a:t>
            </a:r>
            <a:r>
              <a:rPr lang="fr-FR" dirty="0" smtClean="0"/>
              <a:t> (202) …</a:t>
            </a:r>
            <a:endParaRPr lang="fr-FR" dirty="0"/>
          </a:p>
          <a:p>
            <a:pPr marL="914400" lvl="1" indent="-457200"/>
            <a:endParaRPr lang="fr-FR" dirty="0" smtClean="0"/>
          </a:p>
          <a:p>
            <a:pPr marL="914400" lvl="1" indent="-457200"/>
            <a:r>
              <a:rPr lang="fr-FR" dirty="0" smtClean="0"/>
              <a:t>Descripteurs populaires (non vernaculaires) : </a:t>
            </a:r>
            <a:r>
              <a:rPr lang="fr-FR" dirty="0" err="1" smtClean="0"/>
              <a:t>lo</a:t>
            </a:r>
            <a:r>
              <a:rPr lang="fr-FR" dirty="0" smtClean="0"/>
              <a:t>-fi (881), </a:t>
            </a:r>
            <a:r>
              <a:rPr lang="fr-FR" dirty="0" err="1" smtClean="0"/>
              <a:t>electronica</a:t>
            </a:r>
            <a:r>
              <a:rPr lang="fr-FR" dirty="0" smtClean="0"/>
              <a:t>, post-rock, </a:t>
            </a:r>
            <a:r>
              <a:rPr lang="fr-FR" dirty="0" err="1" smtClean="0"/>
              <a:t>turntablism</a:t>
            </a:r>
            <a:r>
              <a:rPr lang="fr-FR" dirty="0" smtClean="0"/>
              <a:t> (581), punk, dance, </a:t>
            </a:r>
          </a:p>
          <a:p>
            <a:pPr marL="1314450" lvl="2" indent="-457200"/>
            <a:endParaRPr lang="fr-FR" dirty="0" smtClean="0"/>
          </a:p>
          <a:p>
            <a:pPr marL="457200" lvl="1" indent="0">
              <a:buNone/>
            </a:pPr>
            <a:endParaRPr lang="fr-FR" dirty="0"/>
          </a:p>
        </p:txBody>
      </p:sp>
    </p:spTree>
    <p:extLst>
      <p:ext uri="{BB962C8B-B14F-4D97-AF65-F5344CB8AC3E}">
        <p14:creationId xmlns:p14="http://schemas.microsoft.com/office/powerpoint/2010/main" val="3754131505"/>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1533</TotalTime>
  <Words>1390</Words>
  <Application>Microsoft Macintosh PowerPoint</Application>
  <PresentationFormat>Présentation à l'écran (4:3)</PresentationFormat>
  <Paragraphs>234</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Comment décrire  les musiques expérimentales ? Le cas de Vital Weekly</vt:lpstr>
      <vt:lpstr>Introduction</vt:lpstr>
      <vt:lpstr>Vital Weekly</vt:lpstr>
      <vt:lpstr>Présentation PowerPoint</vt:lpstr>
      <vt:lpstr>Informations supplémentaires</vt:lpstr>
      <vt:lpstr>Présentation PowerPoint</vt:lpstr>
      <vt:lpstr>La scène « expérimentale »</vt:lpstr>
      <vt:lpstr>Intérêt de Vital Weekly</vt:lpstr>
      <vt:lpstr>Musiques « expérimentales » ?</vt:lpstr>
      <vt:lpstr>Musiques « populaires » ?</vt:lpstr>
      <vt:lpstr>Cassette culture</vt:lpstr>
      <vt:lpstr>Cassette culture</vt:lpstr>
      <vt:lpstr>Présentation PowerPoint</vt:lpstr>
      <vt:lpstr>Présentation PowerPoint</vt:lpstr>
      <vt:lpstr>Présentation PowerPoint</vt:lpstr>
      <vt:lpstr>Présentation PowerPoint</vt:lpstr>
      <vt:lpstr>Milieu des années 1990</vt:lpstr>
      <vt:lpstr>Vital Weekly :  des chroniques, rien que des chroniques</vt:lpstr>
      <vt:lpstr>Le numéro 1000 :  un manifeste à rebours</vt:lpstr>
      <vt:lpstr>Une réflexivité diffuse</vt:lpstr>
      <vt:lpstr>Les prises de la critique</vt:lpstr>
      <vt:lpstr>Le modèle de la prise</vt:lpstr>
      <vt:lpstr>Prises, repères et plis</vt:lpstr>
      <vt:lpstr> </vt:lpstr>
      <vt:lpstr>Repères</vt:lpstr>
      <vt:lpstr>Repères (pôle représentation)</vt:lpstr>
      <vt:lpstr>Plis (pôle perception)</vt:lpstr>
      <vt:lpstr>Registres sensibles (work in progress)</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 décrire  la musique expérimentale ? Le cas de Vital Weekly</dc:title>
  <dc:creator>Frédéric</dc:creator>
  <cp:lastModifiedBy>Frédéric</cp:lastModifiedBy>
  <cp:revision>37</cp:revision>
  <dcterms:created xsi:type="dcterms:W3CDTF">2015-09-30T13:42:08Z</dcterms:created>
  <dcterms:modified xsi:type="dcterms:W3CDTF">2015-10-03T09:43:17Z</dcterms:modified>
</cp:coreProperties>
</file>