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62" r:id="rId4"/>
    <p:sldId id="260" r:id="rId5"/>
    <p:sldId id="261" r:id="rId6"/>
    <p:sldId id="263" r:id="rId7"/>
    <p:sldId id="264" r:id="rId8"/>
    <p:sldId id="266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4n+2vhaNfSNgfGSIHSSSyw==" hashData="lpK5zYzwkUkk7KRDsq+l4Y2SCHo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hiers-pedagogiques.com/Vive-la-motivation#nb1" TargetMode="External"/><Relationship Id="rId2" Type="http://schemas.openxmlformats.org/officeDocument/2006/relationships/hyperlink" Target="http://webcom.upmf-grenoble.fr/sciedu/pdessus/sapea/motivation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rrespo.ccdmd.qc.ca/Corr5-3/Viau.html" TargetMode="External"/><Relationship Id="rId4" Type="http://schemas.openxmlformats.org/officeDocument/2006/relationships/hyperlink" Target="http://cms.ac-martinique.fr/discipline/stiplp1/file/stagiaires/la_motivation__deau_saban_5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685800"/>
            <a:ext cx="6934200" cy="2971800"/>
          </a:xfrm>
        </p:spPr>
        <p:txBody>
          <a:bodyPr>
            <a:noAutofit/>
          </a:bodyPr>
          <a:lstStyle/>
          <a:p>
            <a:pPr algn="ctr"/>
            <a:r>
              <a:rPr lang="ro-RO" sz="4800" dirty="0" smtClean="0"/>
              <a:t>STR</a:t>
            </a:r>
            <a:r>
              <a:rPr lang="en-US" sz="4800" dirty="0" smtClean="0"/>
              <a:t>A</a:t>
            </a:r>
            <a:r>
              <a:rPr lang="fr-FR" sz="4800" dirty="0" smtClean="0"/>
              <a:t>TÉGIES DE MOTIVATION EN </a:t>
            </a:r>
            <a:br>
              <a:rPr lang="fr-FR" sz="4800" dirty="0" smtClean="0"/>
            </a:br>
            <a:r>
              <a:rPr lang="fr-FR" sz="4800" dirty="0" smtClean="0"/>
              <a:t>CLASSE DE FLE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o-RO" dirty="0" smtClean="0"/>
              <a:t>VINTILĂ ELENA-GEORGIANA</a:t>
            </a:r>
            <a:endParaRPr lang="fr-FR" dirty="0" smtClean="0"/>
          </a:p>
          <a:p>
            <a:pPr algn="r"/>
            <a:r>
              <a:rPr lang="fr-FR" dirty="0" err="1" smtClean="0"/>
              <a:t>Drd</a:t>
            </a:r>
            <a:r>
              <a:rPr lang="fr-FR" dirty="0" smtClean="0"/>
              <a:t>. Université de Craiova</a:t>
            </a:r>
            <a:endParaRPr lang="ro-RO" dirty="0" smtClean="0"/>
          </a:p>
          <a:p>
            <a:pPr algn="r"/>
            <a:r>
              <a:rPr lang="ro-RO" dirty="0" smtClean="0"/>
              <a:t>P</a:t>
            </a:r>
            <a:r>
              <a:rPr lang="fr-FR" dirty="0" err="1" smtClean="0"/>
              <a:t>rof</a:t>
            </a:r>
            <a:r>
              <a:rPr lang="ro-RO" dirty="0" smtClean="0"/>
              <a:t>. Coll</a:t>
            </a:r>
            <a:r>
              <a:rPr lang="fr-FR" dirty="0" smtClean="0"/>
              <a:t>ège Technique Énergétique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52400" y="533400"/>
            <a:ext cx="21336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Innover pour motiver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25 avril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49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77537" y="20782"/>
            <a:ext cx="28575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3600" dirty="0" smtClean="0"/>
              <a:t>MERCI</a:t>
            </a:r>
            <a:endParaRPr lang="en-US" sz="3600" dirty="0"/>
          </a:p>
        </p:txBody>
      </p:sp>
      <p:sp>
        <p:nvSpPr>
          <p:cNvPr id="5" name="Oval 4"/>
          <p:cNvSpPr/>
          <p:nvPr/>
        </p:nvSpPr>
        <p:spPr>
          <a:xfrm>
            <a:off x="3491345" y="1219200"/>
            <a:ext cx="31623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3000" dirty="0" smtClean="0"/>
              <a:t>POUR VOTRE</a:t>
            </a:r>
            <a:endParaRPr lang="en-US" sz="3000" dirty="0"/>
          </a:p>
        </p:txBody>
      </p:sp>
      <p:sp>
        <p:nvSpPr>
          <p:cNvPr id="6" name="Oval 5"/>
          <p:cNvSpPr/>
          <p:nvPr/>
        </p:nvSpPr>
        <p:spPr>
          <a:xfrm>
            <a:off x="5181600" y="5223164"/>
            <a:ext cx="3564082" cy="16071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800" dirty="0" smtClean="0"/>
              <a:t>AIMABLE ATTENTION!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105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28600"/>
            <a:ext cx="6324600" cy="579438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800" dirty="0" smtClean="0"/>
              <a:t>La motivation</a:t>
            </a:r>
            <a:endParaRPr lang="en-US" sz="48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715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fr-FR" dirty="0" smtClean="0"/>
              <a:t>« La </a:t>
            </a:r>
            <a:r>
              <a:rPr lang="fr-FR" dirty="0"/>
              <a:t>motivation est définie en termes </a:t>
            </a:r>
            <a:r>
              <a:rPr lang="fr-FR" i="1" dirty="0" smtClean="0"/>
              <a:t>d’état d’activation</a:t>
            </a:r>
            <a:r>
              <a:rPr lang="ro-RO" dirty="0"/>
              <a:t> </a:t>
            </a:r>
            <a:r>
              <a:rPr lang="fr-FR" dirty="0" smtClean="0"/>
              <a:t>pour </a:t>
            </a:r>
            <a:r>
              <a:rPr lang="fr-FR" dirty="0"/>
              <a:t>répondre à un motif à </a:t>
            </a:r>
            <a:r>
              <a:rPr lang="fr-FR" dirty="0" smtClean="0"/>
              <a:t>satisfaire ». (André </a:t>
            </a:r>
            <a:r>
              <a:rPr lang="fr-FR" dirty="0" err="1" smtClean="0"/>
              <a:t>Giordon</a:t>
            </a:r>
            <a:r>
              <a:rPr lang="fr-FR" dirty="0" smtClean="0"/>
              <a:t>, 2005, en ligne) Dans l’enseignement, la motivation « </a:t>
            </a:r>
            <a:r>
              <a:rPr lang="fr-FR" i="1" dirty="0" smtClean="0"/>
              <a:t>consiste </a:t>
            </a:r>
            <a:r>
              <a:rPr lang="fr-FR" i="1" dirty="0"/>
              <a:t>à susciter chez l’apprenant l’envie, le désir d’apprendre, à capter son attention, à </a:t>
            </a:r>
            <a:r>
              <a:rPr lang="fr-FR" i="1" dirty="0" smtClean="0"/>
              <a:t>l’intéresser</a:t>
            </a:r>
            <a:r>
              <a:rPr lang="fr-FR" dirty="0" smtClean="0"/>
              <a:t> ».</a:t>
            </a:r>
            <a:r>
              <a:rPr lang="ro-RO" dirty="0" smtClean="0"/>
              <a:t> (Regina-Deau R</a:t>
            </a:r>
            <a:r>
              <a:rPr lang="fr-FR" dirty="0" err="1" smtClean="0"/>
              <a:t>égine</a:t>
            </a:r>
            <a:r>
              <a:rPr lang="ro-RO" dirty="0" smtClean="0"/>
              <a:t>&amp;Saban Charles</a:t>
            </a:r>
            <a:r>
              <a:rPr lang="fr-FR" dirty="0" smtClean="0"/>
              <a:t> – </a:t>
            </a:r>
            <a:r>
              <a:rPr lang="fr-FR" i="1" dirty="0" smtClean="0"/>
              <a:t>La motivation</a:t>
            </a:r>
            <a:r>
              <a:rPr lang="fr-FR" dirty="0" smtClean="0"/>
              <a:t>, en ligne</a:t>
            </a:r>
            <a:r>
              <a:rPr lang="ro-RO" dirty="0" smtClean="0"/>
              <a:t>)</a:t>
            </a:r>
            <a:endParaRPr lang="fr-FR" dirty="0"/>
          </a:p>
          <a:p>
            <a:pPr algn="just"/>
            <a:r>
              <a:rPr lang="fr-FR" dirty="0" smtClean="0"/>
              <a:t>Philippe Dessus (2000, en ligne) affirme que: « </a:t>
            </a:r>
            <a:r>
              <a:rPr lang="fr-FR" i="1" dirty="0" smtClean="0"/>
              <a:t>Le </a:t>
            </a:r>
            <a:r>
              <a:rPr lang="fr-FR" i="1" dirty="0"/>
              <a:t>" métier " de l'élève </a:t>
            </a:r>
            <a:r>
              <a:rPr lang="fr-FR" i="1" dirty="0" smtClean="0"/>
              <a:t>est de </a:t>
            </a:r>
            <a:r>
              <a:rPr lang="fr-FR" i="1" dirty="0"/>
              <a:t>s'engager dans les activités d'apprentissage du mieux qu'il le peut et de les mener à leur terme, sans baisser les bras. Lorsqu'il est confronté à des problèmes, des erreurs, il doit en tirer parti pour progresser, et non abandonner. En bref, l'école attend des élèves qu'il soient motivés, or ce n'est </a:t>
            </a:r>
            <a:r>
              <a:rPr lang="fr-FR" i="1" dirty="0" smtClean="0"/>
              <a:t>pas </a:t>
            </a:r>
            <a:r>
              <a:rPr lang="fr-FR" i="1" dirty="0"/>
              <a:t>[…] le cas de </a:t>
            </a:r>
            <a:r>
              <a:rPr lang="fr-FR" i="1" dirty="0" smtClean="0"/>
              <a:t>tous. Qu’est-ce qui fait que certains </a:t>
            </a:r>
            <a:r>
              <a:rPr lang="fr-FR" i="1" dirty="0"/>
              <a:t>s'engagent pleinement dans les activités scolaires, alors que d'autres ont abandonné toute idée de suivre, et que d'autres encore perdent cette idée, d'année en année </a:t>
            </a:r>
            <a:r>
              <a:rPr lang="fr-FR" i="1" dirty="0" smtClean="0"/>
              <a:t>? […] La </a:t>
            </a:r>
            <a:r>
              <a:rPr lang="fr-FR" i="1" dirty="0"/>
              <a:t>motivation d'un élève est principalement déterminée par l'image qu'il se fait de lui-même et de la situation dans laquelle il </a:t>
            </a:r>
            <a:r>
              <a:rPr lang="fr-FR" i="1" dirty="0" smtClean="0"/>
              <a:t>travaille</a:t>
            </a:r>
            <a:r>
              <a:rPr lang="fr-FR" dirty="0"/>
              <a:t> </a:t>
            </a:r>
            <a:r>
              <a:rPr lang="fr-FR" dirty="0" smtClean="0"/>
              <a:t>».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488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467600" cy="96981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Stratégies de motivation</a:t>
            </a:r>
            <a:br>
              <a:rPr lang="fr-FR" dirty="0"/>
            </a:br>
            <a:r>
              <a:rPr lang="fr-FR" i="1" dirty="0"/>
              <a:t>WIKISPACES</a:t>
            </a:r>
            <a:endParaRPr lang="en-US" dirty="0"/>
          </a:p>
        </p:txBody>
      </p:sp>
      <p:pic>
        <p:nvPicPr>
          <p:cNvPr id="4" name="Picture 2" descr="C:\Users\Georgi\Desktop\Captur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40732"/>
            <a:ext cx="6172200" cy="383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95400"/>
            <a:ext cx="7543800" cy="1143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J’ai créé pour mes élèves de collège une page wiki</a:t>
            </a:r>
          </a:p>
          <a:p>
            <a:pPr marL="0" indent="0" algn="ctr">
              <a:buFont typeface="Wingdings"/>
              <a:buNone/>
            </a:pPr>
            <a:r>
              <a:rPr lang="fr-FR" i="1" dirty="0" smtClean="0"/>
              <a:t>etudiantfrancais.wikispaces.com</a:t>
            </a:r>
          </a:p>
          <a:p>
            <a:pPr marL="0" indent="0" algn="ctr">
              <a:buFont typeface="Wingdings"/>
              <a:buNone/>
            </a:pPr>
            <a:endParaRPr lang="en-US" i="1" dirty="0"/>
          </a:p>
        </p:txBody>
      </p:sp>
      <p:sp>
        <p:nvSpPr>
          <p:cNvPr id="6" name="Oval 5"/>
          <p:cNvSpPr/>
          <p:nvPr/>
        </p:nvSpPr>
        <p:spPr>
          <a:xfrm>
            <a:off x="6019800" y="1143000"/>
            <a:ext cx="27432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Panneau de navigation</a:t>
            </a:r>
          </a:p>
          <a:p>
            <a:pPr algn="ctr"/>
            <a:r>
              <a:rPr lang="fr-FR" dirty="0" smtClean="0"/>
              <a:t>(pages du wiki)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019800" y="2438400"/>
            <a:ext cx="1066800" cy="2362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76200" y="1295400"/>
            <a:ext cx="27432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Responsable du </a:t>
            </a:r>
            <a:r>
              <a:rPr lang="fr-FR" dirty="0" smtClean="0"/>
              <a:t>wiki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362200" y="2476500"/>
            <a:ext cx="26670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48000" y="1295400"/>
            <a:ext cx="27432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Panneau de configuration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160818" y="2507673"/>
            <a:ext cx="838200" cy="1181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77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2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/>
          <a:lstStyle/>
          <a:p>
            <a:pPr algn="just"/>
            <a:r>
              <a:rPr lang="fr-FR" dirty="0" smtClean="0"/>
              <a:t>Pour avoir accès au wiki, le propriétaire de la page envoient des invitations sur le courrier électronique de chaque élève. </a:t>
            </a:r>
          </a:p>
          <a:p>
            <a:pPr algn="just"/>
            <a:r>
              <a:rPr lang="fr-FR" dirty="0"/>
              <a:t>A</a:t>
            </a:r>
            <a:r>
              <a:rPr lang="fr-FR" dirty="0" smtClean="0"/>
              <a:t> leur tour, les élèves doivent accepter l’invitation.</a:t>
            </a:r>
            <a:endParaRPr lang="en-US" dirty="0"/>
          </a:p>
        </p:txBody>
      </p:sp>
      <p:pic>
        <p:nvPicPr>
          <p:cNvPr id="2050" name="Picture 2" descr="C:\Users\Georgi\Desktop\Cap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0800"/>
            <a:ext cx="8229601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4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467600" cy="792162"/>
          </a:xfrm>
        </p:spPr>
        <p:txBody>
          <a:bodyPr>
            <a:normAutofit/>
          </a:bodyPr>
          <a:lstStyle/>
          <a:p>
            <a:pPr algn="ctr"/>
            <a:r>
              <a:rPr lang="fr-FR" sz="4300" dirty="0" smtClean="0"/>
              <a:t>La page de présentation</a:t>
            </a:r>
            <a:endParaRPr lang="en-US" sz="43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87" y="1789112"/>
            <a:ext cx="6829425" cy="4495800"/>
          </a:xfr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685800" y="775855"/>
            <a:ext cx="7696200" cy="914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 smtClean="0"/>
              <a:t>Elle peut être modifiée, on peut y insérer des photos, du texte, choisir les couleurs etc.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85800" y="6248400"/>
            <a:ext cx="7696200" cy="45720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 smtClean="0"/>
              <a:t>Il a y aussi une section spéciale dédiée aux discussions.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914400" y="6057900"/>
            <a:ext cx="3429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193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618" y="122238"/>
            <a:ext cx="7467600" cy="792162"/>
          </a:xfrm>
        </p:spPr>
        <p:txBody>
          <a:bodyPr>
            <a:normAutofit/>
          </a:bodyPr>
          <a:lstStyle/>
          <a:p>
            <a:pPr algn="ctr"/>
            <a:r>
              <a:rPr lang="fr-FR" sz="4400" dirty="0" smtClean="0"/>
              <a:t>Page 1 – Ma famille</a:t>
            </a:r>
            <a:endParaRPr lang="en-US" sz="44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8318" y="914400"/>
            <a:ext cx="7696200" cy="1676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/>
              <a:buNone/>
            </a:pPr>
            <a:r>
              <a:rPr lang="fr-FR" sz="2200" dirty="0" smtClean="0"/>
              <a:t>Chaque page wiki contient des fichiers. Les élèves téléchargent les fichiers. Ces fichiers, on peut</a:t>
            </a:r>
          </a:p>
          <a:p>
            <a:pPr algn="just"/>
            <a:r>
              <a:rPr lang="fr-FR" sz="2200" dirty="0" smtClean="0"/>
              <a:t>les imprimer </a:t>
            </a:r>
            <a:r>
              <a:rPr lang="fr-FR" sz="2200" dirty="0"/>
              <a:t>et les </a:t>
            </a:r>
            <a:r>
              <a:rPr lang="fr-FR" sz="2200" dirty="0" smtClean="0"/>
              <a:t>ramener à l’école;</a:t>
            </a:r>
          </a:p>
          <a:p>
            <a:pPr algn="just"/>
            <a:r>
              <a:rPr lang="fr-FR" sz="2200" dirty="0"/>
              <a:t>l</a:t>
            </a:r>
            <a:r>
              <a:rPr lang="fr-FR" sz="2200" dirty="0" smtClean="0"/>
              <a:t>es ajouter dans la section wiki dédiée aux devoirs</a:t>
            </a:r>
          </a:p>
          <a:p>
            <a:pPr algn="just"/>
            <a:endParaRPr lang="fr-FR" dirty="0" smtClean="0"/>
          </a:p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18" y="2438400"/>
            <a:ext cx="7467600" cy="4163421"/>
          </a:xfrm>
        </p:spPr>
      </p:pic>
    </p:spTree>
    <p:extLst>
      <p:ext uri="{BB962C8B-B14F-4D97-AF65-F5344CB8AC3E}">
        <p14:creationId xmlns:p14="http://schemas.microsoft.com/office/powerpoint/2010/main" val="239916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3048000" cy="579438"/>
          </a:xfrm>
        </p:spPr>
        <p:txBody>
          <a:bodyPr>
            <a:normAutofit/>
          </a:bodyPr>
          <a:lstStyle/>
          <a:p>
            <a:r>
              <a:rPr lang="fr-FR" sz="2000" dirty="0" smtClean="0"/>
              <a:t>Page 2 – Le présent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02893"/>
            <a:ext cx="3276600" cy="3300939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876800" y="228600"/>
            <a:ext cx="3048000" cy="731838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 smtClean="0"/>
              <a:t>Page 3 – Ma maison</a:t>
            </a:r>
            <a:endParaRPr lang="en-US" sz="2000" dirty="0"/>
          </a:p>
        </p:txBody>
      </p:sp>
      <p:pic>
        <p:nvPicPr>
          <p:cNvPr id="5123" name="Picture 3" descr="C:\Users\Georgi\Desktop\Cap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295400"/>
            <a:ext cx="38862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228600" y="4495800"/>
            <a:ext cx="7696200" cy="1676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FR" dirty="0" smtClean="0"/>
          </a:p>
          <a:p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81000" y="5486400"/>
            <a:ext cx="7848600" cy="1219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r-FR" sz="2000" dirty="0" smtClean="0"/>
              <a:t>Viau (2000, en ligne): « Une </a:t>
            </a:r>
            <a:r>
              <a:rPr lang="fr-FR" sz="2000" dirty="0"/>
              <a:t>activité est signifiante pour un élève dans la mesure où elle correspond à ses champs d’intérêt, s’harmonise avec ses projets personnels et répond à ses </a:t>
            </a:r>
            <a:r>
              <a:rPr lang="fr-FR" sz="2000" dirty="0" smtClean="0"/>
              <a:t>préoccupations ».</a:t>
            </a:r>
          </a:p>
        </p:txBody>
      </p:sp>
    </p:spTree>
    <p:extLst>
      <p:ext uri="{BB962C8B-B14F-4D97-AF65-F5344CB8AC3E}">
        <p14:creationId xmlns:p14="http://schemas.microsoft.com/office/powerpoint/2010/main" val="217171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Autofit/>
          </a:bodyPr>
          <a:lstStyle/>
          <a:p>
            <a:pPr algn="ctr"/>
            <a:r>
              <a:rPr lang="fr-FR" sz="4300" dirty="0" smtClean="0"/>
              <a:t>Conclusions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848600" cy="5715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dirty="0" smtClean="0"/>
              <a:t>Viau (2000, en ligne) propose plusieurs conditions « pour </a:t>
            </a:r>
            <a:r>
              <a:rPr lang="fr-FR" dirty="0"/>
              <a:t>qu’une activité d’apprentissage suscite la motivation des </a:t>
            </a:r>
            <a:r>
              <a:rPr lang="fr-FR" dirty="0" smtClean="0"/>
              <a:t>élèves:</a:t>
            </a:r>
          </a:p>
          <a:p>
            <a:pPr marL="0" indent="0" algn="just">
              <a:buNone/>
            </a:pPr>
            <a:endParaRPr lang="fr-FR" dirty="0" smtClean="0"/>
          </a:p>
          <a:p>
            <a:pPr algn="just"/>
            <a:r>
              <a:rPr lang="fr-FR" dirty="0"/>
              <a:t>Être signifiante, aux yeux de l’élève</a:t>
            </a:r>
          </a:p>
          <a:p>
            <a:pPr algn="just"/>
            <a:r>
              <a:rPr lang="fr-FR" dirty="0"/>
              <a:t>Être diversifiée et s’intégrer aux autres activités </a:t>
            </a:r>
          </a:p>
          <a:p>
            <a:pPr algn="just"/>
            <a:r>
              <a:rPr lang="fr-FR" dirty="0"/>
              <a:t>Représenter un défi pour </a:t>
            </a:r>
            <a:r>
              <a:rPr lang="fr-FR" dirty="0" smtClean="0"/>
              <a:t>l’élève</a:t>
            </a:r>
          </a:p>
          <a:p>
            <a:pPr algn="just"/>
            <a:r>
              <a:rPr lang="fr-FR" dirty="0"/>
              <a:t>Être authentique </a:t>
            </a:r>
          </a:p>
          <a:p>
            <a:pPr algn="just"/>
            <a:r>
              <a:rPr lang="fr-FR" dirty="0"/>
              <a:t>Exiger un engagement cognitif de l’élève</a:t>
            </a:r>
          </a:p>
          <a:p>
            <a:pPr algn="just"/>
            <a:r>
              <a:rPr lang="fr-FR" dirty="0"/>
              <a:t>Responsabiliser l’élève en lui permettant de faire des choix </a:t>
            </a:r>
            <a:endParaRPr lang="fr-FR" dirty="0" smtClean="0"/>
          </a:p>
          <a:p>
            <a:pPr algn="just"/>
            <a:r>
              <a:rPr lang="fr-FR" dirty="0"/>
              <a:t>Permettre à l’élève d’interagir et de collaborer avec les autres </a:t>
            </a:r>
            <a:endParaRPr lang="fr-FR" dirty="0" smtClean="0"/>
          </a:p>
          <a:p>
            <a:pPr algn="just"/>
            <a:r>
              <a:rPr lang="fr-FR" dirty="0"/>
              <a:t>Avoir un caractère interdisciplinaire </a:t>
            </a:r>
          </a:p>
          <a:p>
            <a:pPr algn="just"/>
            <a:r>
              <a:rPr lang="fr-FR" dirty="0"/>
              <a:t>Comporter des consignes claires </a:t>
            </a:r>
          </a:p>
          <a:p>
            <a:pPr algn="just"/>
            <a:r>
              <a:rPr lang="fr-FR" dirty="0"/>
              <a:t>Se dérouler sur une période de temps suffisante</a:t>
            </a:r>
            <a:r>
              <a:rPr lang="fr-FR" sz="2200" dirty="0"/>
              <a:t> </a:t>
            </a:r>
            <a:r>
              <a:rPr lang="fr-FR" sz="2200" dirty="0" smtClean="0"/>
              <a:t> »</a:t>
            </a:r>
            <a:endParaRPr lang="fr-FR" sz="2200" dirty="0"/>
          </a:p>
          <a:p>
            <a:endParaRPr lang="fr-FR" b="1" dirty="0"/>
          </a:p>
          <a:p>
            <a:endParaRPr lang="fr-FR" b="1" dirty="0" smtClean="0"/>
          </a:p>
          <a:p>
            <a:pPr marL="0" indent="0">
              <a:buNone/>
            </a:pPr>
            <a:endParaRPr lang="fr-FR" b="1" dirty="0"/>
          </a:p>
          <a:p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89905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467600" cy="563562"/>
          </a:xfrm>
        </p:spPr>
        <p:txBody>
          <a:bodyPr/>
          <a:lstStyle/>
          <a:p>
            <a:r>
              <a:rPr lang="fr-FR" dirty="0" smtClean="0"/>
              <a:t>Bibliographie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7467600" cy="5985164"/>
          </a:xfrm>
        </p:spPr>
        <p:txBody>
          <a:bodyPr>
            <a:normAutofit fontScale="62500" lnSpcReduction="20000"/>
          </a:bodyPr>
          <a:lstStyle/>
          <a:p>
            <a:r>
              <a:rPr lang="fr-FR" dirty="0"/>
              <a:t>CRAHAY, M. (1999). </a:t>
            </a:r>
            <a:r>
              <a:rPr lang="fr-FR" i="1" dirty="0"/>
              <a:t>Psychologie de l'éducation</a:t>
            </a:r>
            <a:r>
              <a:rPr lang="fr-FR" dirty="0"/>
              <a:t>. Paris : PUF, 1</a:t>
            </a:r>
            <a:r>
              <a:rPr lang="fr-FR" baseline="30000" dirty="0"/>
              <a:t>er</a:t>
            </a:r>
            <a:r>
              <a:rPr lang="fr-FR" dirty="0"/>
              <a:t> cycle. </a:t>
            </a:r>
            <a:endParaRPr lang="fr-FR" dirty="0" smtClean="0"/>
          </a:p>
          <a:p>
            <a:r>
              <a:rPr lang="ro-RO" dirty="0" smtClean="0"/>
              <a:t>DE</a:t>
            </a:r>
            <a:r>
              <a:rPr lang="fr-FR" dirty="0" smtClean="0"/>
              <a:t>SSUS, Ph. (2000). </a:t>
            </a:r>
            <a:r>
              <a:rPr lang="fr-FR" i="1" dirty="0" smtClean="0"/>
              <a:t>La </a:t>
            </a:r>
            <a:r>
              <a:rPr lang="fr-FR" i="1" dirty="0"/>
              <a:t>motivation </a:t>
            </a:r>
            <a:r>
              <a:rPr lang="fr-FR" i="1" dirty="0" smtClean="0"/>
              <a:t>en milieu scolaire. </a:t>
            </a:r>
            <a:r>
              <a:rPr lang="fr-FR" dirty="0"/>
              <a:t>E</a:t>
            </a:r>
            <a:r>
              <a:rPr lang="fr-FR" dirty="0" smtClean="0"/>
              <a:t>n ligne</a:t>
            </a:r>
          </a:p>
          <a:p>
            <a:pPr marL="0" indent="0">
              <a:buNone/>
            </a:pPr>
            <a:r>
              <a:rPr lang="fr-FR" dirty="0">
                <a:hlinkClick r:id="rId2"/>
              </a:rPr>
              <a:t>http://</a:t>
            </a:r>
            <a:r>
              <a:rPr lang="fr-FR" dirty="0" smtClean="0">
                <a:hlinkClick r:id="rId2"/>
              </a:rPr>
              <a:t>webcom.upmf-grenoble.fr/sciedu/pdessus/sapea/motivation.html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Dernière consultation: le 23 avril 2015</a:t>
            </a:r>
            <a:endParaRPr lang="fr-FR" dirty="0"/>
          </a:p>
          <a:p>
            <a:r>
              <a:rPr lang="fr-FR" dirty="0"/>
              <a:t>FENOUILLET, F. (1996). Motivation et découragement. </a:t>
            </a:r>
            <a:r>
              <a:rPr lang="fr-FR" i="1" dirty="0"/>
              <a:t>in</a:t>
            </a:r>
            <a:r>
              <a:rPr lang="fr-FR" dirty="0"/>
              <a:t> A. </a:t>
            </a:r>
            <a:r>
              <a:rPr lang="fr-FR" dirty="0" err="1"/>
              <a:t>Lieury</a:t>
            </a:r>
            <a:r>
              <a:rPr lang="fr-FR" dirty="0"/>
              <a:t> (éd.). </a:t>
            </a:r>
            <a:r>
              <a:rPr lang="fr-FR" i="1" dirty="0"/>
              <a:t>Manuel de psychologie de l'éducation et de la formation</a:t>
            </a:r>
            <a:r>
              <a:rPr lang="fr-FR" dirty="0"/>
              <a:t>. Paris : </a:t>
            </a:r>
            <a:r>
              <a:rPr lang="fr-FR" dirty="0" err="1"/>
              <a:t>Dunod</a:t>
            </a:r>
            <a:r>
              <a:rPr lang="fr-FR" dirty="0"/>
              <a:t>, chap. 10. </a:t>
            </a:r>
            <a:endParaRPr lang="fr-FR" dirty="0" smtClean="0"/>
          </a:p>
          <a:p>
            <a:r>
              <a:rPr lang="fr-FR" dirty="0" smtClean="0"/>
              <a:t>GIORDON, A. (2005). Vive la </a:t>
            </a:r>
            <a:r>
              <a:rPr lang="fr-FR" dirty="0" err="1" smtClean="0"/>
              <a:t>motivaion</a:t>
            </a:r>
            <a:r>
              <a:rPr lang="fr-FR" dirty="0" smtClean="0"/>
              <a:t>?, en ligne</a:t>
            </a:r>
          </a:p>
          <a:p>
            <a:r>
              <a:rPr lang="fr-FR" dirty="0">
                <a:hlinkClick r:id="rId3"/>
              </a:rPr>
              <a:t>http://</a:t>
            </a:r>
            <a:r>
              <a:rPr lang="fr-FR" dirty="0" smtClean="0">
                <a:hlinkClick r:id="rId3"/>
              </a:rPr>
              <a:t>www.cahiers-pedagogiques.com/Vive-la-motivation#nb1</a:t>
            </a:r>
            <a:endParaRPr lang="fr-FR" dirty="0" smtClean="0"/>
          </a:p>
          <a:p>
            <a:r>
              <a:rPr lang="fr-FR" dirty="0" smtClean="0"/>
              <a:t>Dernière consultation: le 23 avril</a:t>
            </a:r>
            <a:endParaRPr lang="fr-FR" dirty="0"/>
          </a:p>
          <a:p>
            <a:r>
              <a:rPr lang="fr-FR" dirty="0"/>
              <a:t>LIEURY, A. &amp; FENOUILLET, F. (1996). </a:t>
            </a:r>
            <a:r>
              <a:rPr lang="fr-FR" i="1" dirty="0"/>
              <a:t>Motivation et réussite scolaire</a:t>
            </a:r>
            <a:r>
              <a:rPr lang="fr-FR" dirty="0"/>
              <a:t>. Paris : </a:t>
            </a:r>
            <a:r>
              <a:rPr lang="fr-FR" dirty="0" err="1"/>
              <a:t>Dunod</a:t>
            </a:r>
            <a:endParaRPr lang="fr-FR" dirty="0"/>
          </a:p>
          <a:p>
            <a:r>
              <a:rPr lang="fr-FR" dirty="0"/>
              <a:t>MORISSETTE, D. &amp; GINGRAS, M. (1989). </a:t>
            </a:r>
            <a:r>
              <a:rPr lang="fr-FR" i="1" dirty="0"/>
              <a:t>Enseigner des attitudes ?</a:t>
            </a:r>
            <a:r>
              <a:rPr lang="fr-FR" dirty="0"/>
              <a:t> Bruxelles : De Boeck. </a:t>
            </a:r>
            <a:endParaRPr lang="fr-FR" dirty="0" smtClean="0"/>
          </a:p>
          <a:p>
            <a:r>
              <a:rPr lang="fr-FR" dirty="0" smtClean="0"/>
              <a:t>REGINA-DEAU, R.  &amp; SABAN, C. </a:t>
            </a:r>
            <a:r>
              <a:rPr lang="fr-FR" i="1" dirty="0" smtClean="0"/>
              <a:t>La motivation</a:t>
            </a:r>
            <a:r>
              <a:rPr lang="fr-FR" dirty="0" smtClean="0"/>
              <a:t>, en ligne</a:t>
            </a:r>
          </a:p>
          <a:p>
            <a:pPr marL="0" indent="0">
              <a:buNone/>
            </a:pPr>
            <a:r>
              <a:rPr lang="fr-FR" dirty="0" smtClean="0">
                <a:hlinkClick r:id="rId4"/>
              </a:rPr>
              <a:t>http</a:t>
            </a:r>
            <a:r>
              <a:rPr lang="fr-FR" dirty="0">
                <a:hlinkClick r:id="rId4"/>
              </a:rPr>
              <a:t>://</a:t>
            </a:r>
            <a:r>
              <a:rPr lang="fr-FR" dirty="0" smtClean="0">
                <a:hlinkClick r:id="rId4"/>
              </a:rPr>
              <a:t>cms.ac-martinique.fr/discipline/stiplp1/file/stagiaires/la_motivation</a:t>
            </a:r>
            <a:r>
              <a:rPr lang="fr-FR" dirty="0">
                <a:hlinkClick r:id="rId4"/>
              </a:rPr>
              <a:t>__</a:t>
            </a:r>
            <a:r>
              <a:rPr lang="fr-FR" dirty="0" smtClean="0">
                <a:hlinkClick r:id="rId4"/>
              </a:rPr>
              <a:t>deau_saban_5.pdf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Dernière consultation: le 23 avril </a:t>
            </a:r>
            <a:r>
              <a:rPr lang="fr-FR" dirty="0" smtClean="0"/>
              <a:t>2015</a:t>
            </a:r>
          </a:p>
          <a:p>
            <a:r>
              <a:rPr lang="fr-FR" dirty="0" smtClean="0"/>
              <a:t>VIAU</a:t>
            </a:r>
            <a:r>
              <a:rPr lang="fr-FR" dirty="0"/>
              <a:t>, R. (1997). </a:t>
            </a:r>
            <a:r>
              <a:rPr lang="fr-FR" i="1" dirty="0"/>
              <a:t>La motivation en contexte scolaire.</a:t>
            </a:r>
            <a:r>
              <a:rPr lang="fr-FR" dirty="0"/>
              <a:t> Bruxelles : De Boeck, 2</a:t>
            </a:r>
            <a:r>
              <a:rPr lang="fr-FR" baseline="30000" dirty="0"/>
              <a:t>e</a:t>
            </a:r>
            <a:r>
              <a:rPr lang="fr-FR" dirty="0"/>
              <a:t> éd</a:t>
            </a:r>
          </a:p>
          <a:p>
            <a:r>
              <a:rPr lang="en-US" dirty="0"/>
              <a:t>VIAU, R. (1999) </a:t>
            </a:r>
            <a:r>
              <a:rPr lang="en-US" i="1" dirty="0"/>
              <a:t>La motivation </a:t>
            </a:r>
            <a:r>
              <a:rPr lang="en-US" i="1" dirty="0" err="1"/>
              <a:t>dans</a:t>
            </a:r>
            <a:r>
              <a:rPr lang="en-US" i="1" dirty="0"/>
              <a:t> </a:t>
            </a:r>
            <a:r>
              <a:rPr lang="en-US" i="1" dirty="0" err="1"/>
              <a:t>l’apprentissage</a:t>
            </a:r>
            <a:r>
              <a:rPr lang="en-US" i="1" dirty="0"/>
              <a:t> du </a:t>
            </a:r>
            <a:r>
              <a:rPr lang="en-US" i="1" dirty="0" err="1"/>
              <a:t>français</a:t>
            </a:r>
            <a:r>
              <a:rPr lang="en-US" i="1" dirty="0"/>
              <a:t>,</a:t>
            </a:r>
            <a:r>
              <a:rPr lang="en-US" dirty="0"/>
              <a:t> St-Laurent, </a:t>
            </a:r>
            <a:r>
              <a:rPr lang="en-US" dirty="0" err="1"/>
              <a:t>Éditions</a:t>
            </a:r>
            <a:r>
              <a:rPr lang="en-US" dirty="0"/>
              <a:t> du </a:t>
            </a:r>
            <a:r>
              <a:rPr lang="en-US" dirty="0" err="1"/>
              <a:t>Renouveau</a:t>
            </a:r>
            <a:r>
              <a:rPr lang="en-US" dirty="0"/>
              <a:t> </a:t>
            </a:r>
            <a:r>
              <a:rPr lang="en-US" dirty="0" err="1" smtClean="0"/>
              <a:t>pédagogique</a:t>
            </a:r>
            <a:endParaRPr lang="en-US" dirty="0" smtClean="0"/>
          </a:p>
          <a:p>
            <a:r>
              <a:rPr lang="en-US" dirty="0" smtClean="0"/>
              <a:t>VIAU, R. (2000). </a:t>
            </a:r>
            <a:r>
              <a:rPr lang="fr-FR" dirty="0"/>
              <a:t>Des conditions à respecter pour susciter la motivation des </a:t>
            </a:r>
            <a:r>
              <a:rPr lang="fr-FR" dirty="0" smtClean="0"/>
              <a:t>élèves. In </a:t>
            </a:r>
            <a:r>
              <a:rPr lang="fr-FR" i="1" dirty="0" smtClean="0"/>
              <a:t>Correspondance. </a:t>
            </a:r>
            <a:r>
              <a:rPr lang="fr-FR" dirty="0" smtClean="0"/>
              <a:t>Volume 5, n°3, En ligne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5"/>
              </a:rPr>
              <a:t>http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correspo.ccdmd.qc.ca/Corr5-3/Viau.html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Dernière</a:t>
            </a:r>
            <a:r>
              <a:rPr lang="en-US" dirty="0" smtClean="0"/>
              <a:t> consultation: le 23 </a:t>
            </a:r>
            <a:r>
              <a:rPr lang="en-US" dirty="0" err="1" smtClean="0"/>
              <a:t>avril</a:t>
            </a:r>
            <a:r>
              <a:rPr lang="en-US" dirty="0" smtClean="0"/>
              <a:t> 2015</a:t>
            </a:r>
          </a:p>
        </p:txBody>
      </p:sp>
    </p:spTree>
    <p:extLst>
      <p:ext uri="{BB962C8B-B14F-4D97-AF65-F5344CB8AC3E}">
        <p14:creationId xmlns:p14="http://schemas.microsoft.com/office/powerpoint/2010/main" val="61437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120</TotalTime>
  <Words>208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STRATÉGIES DE MOTIVATION EN  CLASSE DE FLE</vt:lpstr>
      <vt:lpstr>La motivation</vt:lpstr>
      <vt:lpstr>Stratégies de motivation WIKISPACES</vt:lpstr>
      <vt:lpstr>PowerPoint Presentation</vt:lpstr>
      <vt:lpstr>La page de présentation</vt:lpstr>
      <vt:lpstr>Page 1 – Ma famille</vt:lpstr>
      <vt:lpstr>Page 2 – Le présent</vt:lpstr>
      <vt:lpstr>Conclusions</vt:lpstr>
      <vt:lpstr>Bibliographie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STRATÉGIES DE MOTIVATION EN  CLASSE DE FLE</dc:title>
  <dc:creator>Georgi</dc:creator>
  <cp:lastModifiedBy>Georgiana</cp:lastModifiedBy>
  <cp:revision>19</cp:revision>
  <dcterms:created xsi:type="dcterms:W3CDTF">2006-08-16T00:00:00Z</dcterms:created>
  <dcterms:modified xsi:type="dcterms:W3CDTF">2016-02-18T21:44:25Z</dcterms:modified>
</cp:coreProperties>
</file>