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20574000" cy="29222700"/>
  <p:defaultTextStyle>
    <a:defPPr>
      <a:defRPr lang="fr-FR"/>
    </a:defPPr>
    <a:lvl1pPr marL="0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507806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015612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523419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031224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539030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3046836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554641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4062447" algn="l" defTabSz="5078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1">
          <p15:clr>
            <a:srgbClr val="A4A3A4"/>
          </p15:clr>
        </p15:guide>
        <p15:guide id="2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uno Delille" initials="B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B75"/>
    <a:srgbClr val="5888B4"/>
    <a:srgbClr val="3D78FF"/>
    <a:srgbClr val="DCE6F2"/>
    <a:srgbClr val="0F2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809" autoAdjust="0"/>
  </p:normalViewPr>
  <p:slideViewPr>
    <p:cSldViewPr snapToGrid="0" snapToObjects="1">
      <p:cViewPr varScale="1">
        <p:scale>
          <a:sx n="56" d="100"/>
          <a:sy n="56" d="100"/>
        </p:scale>
        <p:origin x="2652" y="96"/>
      </p:cViewPr>
      <p:guideLst>
        <p:guide orient="horz" pos="3121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915400" cy="1461135"/>
          </a:xfrm>
          <a:prstGeom prst="rect">
            <a:avLst/>
          </a:prstGeom>
        </p:spPr>
        <p:txBody>
          <a:bodyPr vert="horz" lIns="284552" tIns="142276" rIns="284552" bIns="142276" rtlCol="0"/>
          <a:lstStyle>
            <a:lvl1pPr algn="l">
              <a:defRPr sz="37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1653839" y="0"/>
            <a:ext cx="8915400" cy="1461135"/>
          </a:xfrm>
          <a:prstGeom prst="rect">
            <a:avLst/>
          </a:prstGeom>
        </p:spPr>
        <p:txBody>
          <a:bodyPr vert="horz" lIns="284552" tIns="142276" rIns="284552" bIns="142276" rtlCol="0"/>
          <a:lstStyle>
            <a:lvl1pPr algn="r">
              <a:defRPr sz="3700"/>
            </a:lvl1pPr>
          </a:lstStyle>
          <a:p>
            <a:fld id="{187AEF3F-881F-CB46-ABFC-382FDCF770D5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494463" y="2192338"/>
            <a:ext cx="7585075" cy="10958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84552" tIns="142276" rIns="284552" bIns="142276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2057400" y="13880783"/>
            <a:ext cx="16459200" cy="13150215"/>
          </a:xfrm>
          <a:prstGeom prst="rect">
            <a:avLst/>
          </a:prstGeom>
        </p:spPr>
        <p:txBody>
          <a:bodyPr vert="horz" lIns="284552" tIns="142276" rIns="284552" bIns="142276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27756493"/>
            <a:ext cx="8915400" cy="1461135"/>
          </a:xfrm>
          <a:prstGeom prst="rect">
            <a:avLst/>
          </a:prstGeom>
        </p:spPr>
        <p:txBody>
          <a:bodyPr vert="horz" lIns="284552" tIns="142276" rIns="284552" bIns="142276" rtlCol="0" anchor="b"/>
          <a:lstStyle>
            <a:lvl1pPr algn="l">
              <a:defRPr sz="37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1653839" y="27756493"/>
            <a:ext cx="8915400" cy="1461135"/>
          </a:xfrm>
          <a:prstGeom prst="rect">
            <a:avLst/>
          </a:prstGeom>
        </p:spPr>
        <p:txBody>
          <a:bodyPr vert="horz" lIns="284552" tIns="142276" rIns="284552" bIns="142276" rtlCol="0" anchor="b"/>
          <a:lstStyle>
            <a:lvl1pPr algn="r">
              <a:defRPr sz="3700"/>
            </a:lvl1pPr>
          </a:lstStyle>
          <a:p>
            <a:fld id="{575212F0-3897-1042-8684-D3DDA7A6CEF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69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22761">
              <a:defRPr/>
            </a:pPr>
            <a:r>
              <a:rPr lang="en-GB" sz="3700" dirty="0"/>
              <a:t>Air-ice CO</a:t>
            </a:r>
            <a:r>
              <a:rPr lang="en-GB" sz="3700" baseline="-25000" dirty="0"/>
              <a:t>2</a:t>
            </a:r>
            <a:r>
              <a:rPr lang="en-GB" sz="3700" dirty="0"/>
              <a:t> flux is negative during first ice crystal formation, positive during ice growth and negative again during the ice decay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12F0-3897-1042-8684-D3DDA7A6CE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3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3077286"/>
            <a:ext cx="5829300" cy="212336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3" y="5613403"/>
            <a:ext cx="4800601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6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4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74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48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1" y="396704"/>
            <a:ext cx="1543051" cy="845220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3" y="396704"/>
            <a:ext cx="4514849" cy="845220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2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69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6" y="6365527"/>
            <a:ext cx="5829300" cy="1967442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6" y="4198590"/>
            <a:ext cx="5829300" cy="2166935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078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10156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234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2031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539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3046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554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40624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8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2" y="2311402"/>
            <a:ext cx="3028949" cy="65375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3" y="2311402"/>
            <a:ext cx="3028949" cy="65375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75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3" y="2217388"/>
            <a:ext cx="3030141" cy="92410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7806" indent="0">
              <a:buNone/>
              <a:defRPr sz="2100" b="1"/>
            </a:lvl2pPr>
            <a:lvl3pPr marL="1015612" indent="0">
              <a:buNone/>
              <a:defRPr sz="1900" b="1"/>
            </a:lvl3pPr>
            <a:lvl4pPr marL="1523419" indent="0">
              <a:buNone/>
              <a:defRPr sz="1700" b="1"/>
            </a:lvl4pPr>
            <a:lvl5pPr marL="2031224" indent="0">
              <a:buNone/>
              <a:defRPr sz="1700" b="1"/>
            </a:lvl5pPr>
            <a:lvl6pPr marL="2539030" indent="0">
              <a:buNone/>
              <a:defRPr sz="1700" b="1"/>
            </a:lvl6pPr>
            <a:lvl7pPr marL="3046836" indent="0">
              <a:buNone/>
              <a:defRPr sz="1700" b="1"/>
            </a:lvl7pPr>
            <a:lvl8pPr marL="3554641" indent="0">
              <a:buNone/>
              <a:defRPr sz="1700" b="1"/>
            </a:lvl8pPr>
            <a:lvl9pPr marL="4062447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3" y="3141489"/>
            <a:ext cx="3030141" cy="5707417"/>
          </a:xfrm>
        </p:spPr>
        <p:txBody>
          <a:bodyPr/>
          <a:lstStyle>
            <a:lvl1pPr>
              <a:defRPr sz="28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70" y="2217388"/>
            <a:ext cx="3031330" cy="92410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7806" indent="0">
              <a:buNone/>
              <a:defRPr sz="2100" b="1"/>
            </a:lvl2pPr>
            <a:lvl3pPr marL="1015612" indent="0">
              <a:buNone/>
              <a:defRPr sz="1900" b="1"/>
            </a:lvl3pPr>
            <a:lvl4pPr marL="1523419" indent="0">
              <a:buNone/>
              <a:defRPr sz="1700" b="1"/>
            </a:lvl4pPr>
            <a:lvl5pPr marL="2031224" indent="0">
              <a:buNone/>
              <a:defRPr sz="1700" b="1"/>
            </a:lvl5pPr>
            <a:lvl6pPr marL="2539030" indent="0">
              <a:buNone/>
              <a:defRPr sz="1700" b="1"/>
            </a:lvl6pPr>
            <a:lvl7pPr marL="3046836" indent="0">
              <a:buNone/>
              <a:defRPr sz="1700" b="1"/>
            </a:lvl7pPr>
            <a:lvl8pPr marL="3554641" indent="0">
              <a:buNone/>
              <a:defRPr sz="1700" b="1"/>
            </a:lvl8pPr>
            <a:lvl9pPr marL="4062447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70" y="3141489"/>
            <a:ext cx="3031330" cy="5707417"/>
          </a:xfrm>
        </p:spPr>
        <p:txBody>
          <a:bodyPr/>
          <a:lstStyle>
            <a:lvl1pPr>
              <a:defRPr sz="28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83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8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5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1" y="394407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8" y="394409"/>
            <a:ext cx="3833813" cy="8454497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1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507806" indent="0">
              <a:buNone/>
              <a:defRPr sz="1200"/>
            </a:lvl2pPr>
            <a:lvl3pPr marL="1015612" indent="0">
              <a:buNone/>
              <a:defRPr sz="1100"/>
            </a:lvl3pPr>
            <a:lvl4pPr marL="1523419" indent="0">
              <a:buNone/>
              <a:defRPr sz="1100"/>
            </a:lvl4pPr>
            <a:lvl5pPr marL="2031224" indent="0">
              <a:buNone/>
              <a:defRPr sz="1100"/>
            </a:lvl5pPr>
            <a:lvl6pPr marL="2539030" indent="0">
              <a:buNone/>
              <a:defRPr sz="1100"/>
            </a:lvl6pPr>
            <a:lvl7pPr marL="3046836" indent="0">
              <a:buNone/>
              <a:defRPr sz="1100"/>
            </a:lvl7pPr>
            <a:lvl8pPr marL="3554641" indent="0">
              <a:buNone/>
              <a:defRPr sz="1100"/>
            </a:lvl8pPr>
            <a:lvl9pPr marL="4062447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06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600"/>
            </a:lvl1pPr>
            <a:lvl2pPr marL="507806" indent="0">
              <a:buNone/>
              <a:defRPr sz="3200"/>
            </a:lvl2pPr>
            <a:lvl3pPr marL="1015612" indent="0">
              <a:buNone/>
              <a:defRPr sz="2800"/>
            </a:lvl3pPr>
            <a:lvl4pPr marL="1523419" indent="0">
              <a:buNone/>
              <a:defRPr sz="2100"/>
            </a:lvl4pPr>
            <a:lvl5pPr marL="2031224" indent="0">
              <a:buNone/>
              <a:defRPr sz="2100"/>
            </a:lvl5pPr>
            <a:lvl6pPr marL="2539030" indent="0">
              <a:buNone/>
              <a:defRPr sz="2100"/>
            </a:lvl6pPr>
            <a:lvl7pPr marL="3046836" indent="0">
              <a:buNone/>
              <a:defRPr sz="2100"/>
            </a:lvl7pPr>
            <a:lvl8pPr marL="3554641" indent="0">
              <a:buNone/>
              <a:defRPr sz="2100"/>
            </a:lvl8pPr>
            <a:lvl9pPr marL="4062447" indent="0">
              <a:buNone/>
              <a:defRPr sz="21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507806" indent="0">
              <a:buNone/>
              <a:defRPr sz="1200"/>
            </a:lvl2pPr>
            <a:lvl3pPr marL="1015612" indent="0">
              <a:buNone/>
              <a:defRPr sz="1100"/>
            </a:lvl3pPr>
            <a:lvl4pPr marL="1523419" indent="0">
              <a:buNone/>
              <a:defRPr sz="1100"/>
            </a:lvl4pPr>
            <a:lvl5pPr marL="2031224" indent="0">
              <a:buNone/>
              <a:defRPr sz="1100"/>
            </a:lvl5pPr>
            <a:lvl6pPr marL="2539030" indent="0">
              <a:buNone/>
              <a:defRPr sz="1100"/>
            </a:lvl6pPr>
            <a:lvl7pPr marL="3046836" indent="0">
              <a:buNone/>
              <a:defRPr sz="1100"/>
            </a:lvl7pPr>
            <a:lvl8pPr marL="3554641" indent="0">
              <a:buNone/>
              <a:defRPr sz="1100"/>
            </a:lvl8pPr>
            <a:lvl9pPr marL="4062447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07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701"/>
            <a:ext cx="6172200" cy="1651000"/>
          </a:xfrm>
          <a:prstGeom prst="rect">
            <a:avLst/>
          </a:prstGeom>
        </p:spPr>
        <p:txBody>
          <a:bodyPr vert="horz" lIns="101561" tIns="50781" rIns="101561" bIns="50781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101561" tIns="50781" rIns="101561" bIns="50781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9"/>
            <a:ext cx="1600200" cy="527403"/>
          </a:xfrm>
          <a:prstGeom prst="rect">
            <a:avLst/>
          </a:prstGeom>
        </p:spPr>
        <p:txBody>
          <a:bodyPr vert="horz" lIns="101561" tIns="50781" rIns="101561" bIns="507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258CF-BBB0-8048-ADD8-3F1113210467}" type="datetimeFigureOut">
              <a:rPr lang="fr-FR" smtClean="0"/>
              <a:t>24/08/2015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2" y="9181399"/>
            <a:ext cx="2171700" cy="527403"/>
          </a:xfrm>
          <a:prstGeom prst="rect">
            <a:avLst/>
          </a:prstGeom>
        </p:spPr>
        <p:txBody>
          <a:bodyPr vert="horz" lIns="101561" tIns="50781" rIns="101561" bIns="507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9"/>
            <a:ext cx="1600200" cy="527403"/>
          </a:xfrm>
          <a:prstGeom prst="rect">
            <a:avLst/>
          </a:prstGeom>
        </p:spPr>
        <p:txBody>
          <a:bodyPr vert="horz" lIns="101561" tIns="50781" rIns="101561" bIns="507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09208-933C-1F43-9438-34A2F36D31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9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780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853" indent="-380853" algn="l" defTabSz="507806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186" indent="-317379" algn="l" defTabSz="507806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69515" indent="-253903" algn="l" defTabSz="50780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77321" indent="-253903" algn="l" defTabSz="50780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127" indent="-253903" algn="l" defTabSz="507806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34" indent="-253903" algn="l" defTabSz="5078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00738" indent="-253903" algn="l" defTabSz="5078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43" indent="-253903" algn="l" defTabSz="5078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16349" indent="-253903" algn="l" defTabSz="5078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06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612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419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224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030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46836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54641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447" algn="l" defTabSz="5078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31" y="3005799"/>
            <a:ext cx="2108200" cy="170019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" y="2947423"/>
            <a:ext cx="2340658" cy="168384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46667" y="5626509"/>
            <a:ext cx="5351341" cy="271831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wrap="square" lIns="101561" tIns="50781" rIns="101561" bIns="50781" rtlCol="0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1F497D"/>
                </a:solidFill>
              </a:rPr>
              <a:t>Gas transfer coefficient : </a:t>
            </a:r>
            <a:r>
              <a:rPr lang="en-GB" sz="1100" b="1" i="1" dirty="0" smtClean="0">
                <a:solidFill>
                  <a:schemeClr val="tx2"/>
                </a:solidFill>
              </a:rPr>
              <a:t>K = F / (pCO</a:t>
            </a:r>
            <a:r>
              <a:rPr lang="en-GB" sz="1100" b="1" i="1" baseline="-25000" dirty="0" smtClean="0">
                <a:solidFill>
                  <a:schemeClr val="tx2"/>
                </a:solidFill>
              </a:rPr>
              <a:t>2 ice </a:t>
            </a:r>
            <a:r>
              <a:rPr lang="en-GB" sz="1100" b="1" i="1" dirty="0" smtClean="0">
                <a:solidFill>
                  <a:schemeClr val="tx2"/>
                </a:solidFill>
              </a:rPr>
              <a:t>- pCO</a:t>
            </a:r>
            <a:r>
              <a:rPr lang="en-GB" sz="1100" b="1" i="1" baseline="-25000" dirty="0" smtClean="0">
                <a:solidFill>
                  <a:schemeClr val="tx2"/>
                </a:solidFill>
              </a:rPr>
              <a:t>2 air </a:t>
            </a:r>
            <a:r>
              <a:rPr lang="en-GB" sz="1100" b="1" i="1" dirty="0" smtClean="0">
                <a:solidFill>
                  <a:schemeClr val="tx2"/>
                </a:solidFill>
              </a:rPr>
              <a:t>) = </a:t>
            </a:r>
            <a:r>
              <a:rPr lang="en-GB" sz="1100" b="1" dirty="0" smtClean="0">
                <a:solidFill>
                  <a:srgbClr val="1F497D"/>
                </a:solidFill>
              </a:rPr>
              <a:t>2,5</a:t>
            </a:r>
            <a:r>
              <a:rPr lang="en-GB" sz="1100" b="1" baseline="30000" dirty="0" smtClean="0">
                <a:solidFill>
                  <a:srgbClr val="1F497D"/>
                </a:solidFill>
              </a:rPr>
              <a:t> </a:t>
            </a:r>
            <a:r>
              <a:rPr lang="en-GB" sz="1100" b="1" dirty="0" smtClean="0">
                <a:solidFill>
                  <a:srgbClr val="1F497D"/>
                </a:solidFill>
              </a:rPr>
              <a:t> </a:t>
            </a:r>
            <a:r>
              <a:rPr lang="en-GB" sz="1100" b="1" dirty="0" err="1" smtClean="0">
                <a:solidFill>
                  <a:srgbClr val="1F497D"/>
                </a:solidFill>
              </a:rPr>
              <a:t>mol</a:t>
            </a:r>
            <a:r>
              <a:rPr lang="en-GB" sz="1100" b="1" dirty="0" smtClean="0">
                <a:solidFill>
                  <a:srgbClr val="1F497D"/>
                </a:solidFill>
              </a:rPr>
              <a:t> </a:t>
            </a:r>
            <a:r>
              <a:rPr lang="en-GB" sz="1100" b="1" dirty="0">
                <a:solidFill>
                  <a:srgbClr val="1F497D"/>
                </a:solidFill>
              </a:rPr>
              <a:t>m</a:t>
            </a:r>
            <a:r>
              <a:rPr lang="en-GB" sz="1100" b="1" baseline="30000" dirty="0">
                <a:solidFill>
                  <a:srgbClr val="1F497D"/>
                </a:solidFill>
              </a:rPr>
              <a:t>-2 </a:t>
            </a:r>
            <a:r>
              <a:rPr lang="en-GB" sz="1100" b="1" dirty="0">
                <a:solidFill>
                  <a:srgbClr val="1F497D"/>
                </a:solidFill>
              </a:rPr>
              <a:t>d</a:t>
            </a:r>
            <a:r>
              <a:rPr lang="en-GB" sz="1100" b="1" baseline="30000" dirty="0">
                <a:solidFill>
                  <a:srgbClr val="1F497D"/>
                </a:solidFill>
              </a:rPr>
              <a:t>-1</a:t>
            </a:r>
            <a:r>
              <a:rPr lang="en-GB" sz="1100" b="1" dirty="0">
                <a:solidFill>
                  <a:srgbClr val="1F497D"/>
                </a:solidFill>
              </a:rPr>
              <a:t> atm</a:t>
            </a:r>
            <a:r>
              <a:rPr lang="en-GB" sz="1100" b="1" baseline="30000" dirty="0">
                <a:solidFill>
                  <a:srgbClr val="1F497D"/>
                </a:solidFill>
              </a:rPr>
              <a:t>-</a:t>
            </a:r>
            <a:r>
              <a:rPr lang="en-GB" sz="1100" b="1" baseline="30000" dirty="0" smtClean="0">
                <a:solidFill>
                  <a:srgbClr val="1F497D"/>
                </a:solidFill>
              </a:rPr>
              <a:t>1</a:t>
            </a:r>
            <a:r>
              <a:rPr lang="fr-FR" sz="1100" b="1" dirty="0" smtClean="0">
                <a:solidFill>
                  <a:srgbClr val="1F497D"/>
                </a:solidFill>
              </a:rPr>
              <a:t> </a:t>
            </a:r>
            <a:r>
              <a:rPr lang="en-GB" sz="1100" b="1" dirty="0" smtClean="0">
                <a:solidFill>
                  <a:srgbClr val="1F497D"/>
                </a:solidFill>
              </a:rPr>
              <a:t> </a:t>
            </a:r>
            <a:endParaRPr lang="en-GB" sz="1100" b="1" i="1" dirty="0">
              <a:solidFill>
                <a:srgbClr val="1F497D"/>
              </a:solidFill>
            </a:endParaRPr>
          </a:p>
        </p:txBody>
      </p:sp>
      <p:sp>
        <p:nvSpPr>
          <p:cNvPr id="5" name="Zone de texte 1"/>
          <p:cNvSpPr txBox="1"/>
          <p:nvPr/>
        </p:nvSpPr>
        <p:spPr>
          <a:xfrm>
            <a:off x="680899" y="16941"/>
            <a:ext cx="5517109" cy="66886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01561" tIns="50781" rIns="101561" bIns="507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ＭＳ 明朝"/>
              </a:rPr>
              <a:t>The study of air-ice CO</a:t>
            </a:r>
            <a:r>
              <a:rPr lang="en-US" sz="1400" b="1" baseline="-25000" dirty="0">
                <a:solidFill>
                  <a:schemeClr val="accent1">
                    <a:lumMod val="75000"/>
                  </a:schemeClr>
                </a:solidFill>
                <a:ea typeface="ＭＳ 明朝"/>
              </a:rPr>
              <a:t>2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ＭＳ 明朝"/>
              </a:rPr>
              <a:t> exchange emphasize the importance of gas bubble transport during sea ice growth</a:t>
            </a:r>
          </a:p>
        </p:txBody>
      </p:sp>
      <p:pic>
        <p:nvPicPr>
          <p:cNvPr id="6" name="Imag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63" y="8712399"/>
            <a:ext cx="541475" cy="348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3904055" y="6430196"/>
            <a:ext cx="2890447" cy="1796864"/>
          </a:xfrm>
          <a:prstGeom prst="rect">
            <a:avLst/>
          </a:prstGeom>
          <a:noFill/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101561" tIns="50781" rIns="101561" bIns="5078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b="1" dirty="0" smtClean="0">
                <a:solidFill>
                  <a:schemeClr val="accent1">
                    <a:lumMod val="75000"/>
                  </a:schemeClr>
                </a:solidFill>
              </a:rPr>
              <a:t>TAKE HOME MESSAGES: </a:t>
            </a:r>
            <a:endParaRPr lang="en-GB" sz="900" dirty="0" smtClean="0"/>
          </a:p>
          <a:p>
            <a:pPr marL="171450" indent="-171450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n-GB" sz="900" dirty="0" smtClean="0"/>
              <a:t>Sea </a:t>
            </a:r>
            <a:r>
              <a:rPr lang="en-GB" sz="900" dirty="0"/>
              <a:t>ice </a:t>
            </a:r>
            <a:r>
              <a:rPr lang="en-GB" sz="900" dirty="0" smtClean="0"/>
              <a:t>exchange gas with </a:t>
            </a:r>
            <a:r>
              <a:rPr lang="en-GB" sz="900" dirty="0"/>
              <a:t>the </a:t>
            </a:r>
            <a:r>
              <a:rPr lang="en-GB" sz="900" dirty="0" smtClean="0"/>
              <a:t>atmosphere</a:t>
            </a:r>
          </a:p>
          <a:p>
            <a:pPr marL="171450" indent="-171450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n-GB" sz="900" dirty="0" smtClean="0"/>
              <a:t>During sea ice growth, </a:t>
            </a:r>
            <a:r>
              <a:rPr lang="en-GB" sz="900" dirty="0"/>
              <a:t>gas are transported </a:t>
            </a:r>
            <a:r>
              <a:rPr lang="en-GB" sz="900" dirty="0" smtClean="0"/>
              <a:t>by diffusion </a:t>
            </a:r>
            <a:r>
              <a:rPr lang="en-GB" sz="900" dirty="0"/>
              <a:t>and </a:t>
            </a:r>
            <a:r>
              <a:rPr lang="en-GB" sz="900" dirty="0" smtClean="0"/>
              <a:t>buoyancy while convection is limited</a:t>
            </a:r>
            <a:endParaRPr lang="en-GB" sz="900" dirty="0"/>
          </a:p>
          <a:p>
            <a:pPr marL="171450" indent="-171450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n-GB" sz="900" dirty="0" smtClean="0"/>
              <a:t>The gas transfer coefficient </a:t>
            </a:r>
            <a:r>
              <a:rPr lang="en-GB" sz="900" dirty="0"/>
              <a:t>for CO</a:t>
            </a:r>
            <a:r>
              <a:rPr lang="en-GB" sz="900" baseline="-25000" dirty="0"/>
              <a:t>2</a:t>
            </a:r>
            <a:r>
              <a:rPr lang="en-GB" sz="900" dirty="0"/>
              <a:t> </a:t>
            </a:r>
            <a:r>
              <a:rPr lang="en-GB" sz="900" dirty="0" smtClean="0"/>
              <a:t>at the air- ice interface of growing sea ice is </a:t>
            </a:r>
            <a:r>
              <a:rPr lang="en-GB" sz="900" b="1" dirty="0" smtClean="0"/>
              <a:t>2,5 </a:t>
            </a:r>
            <a:r>
              <a:rPr lang="en-GB" sz="900" dirty="0"/>
              <a:t>mol m</a:t>
            </a:r>
            <a:r>
              <a:rPr lang="en-GB" sz="900" baseline="30000" dirty="0"/>
              <a:t>-2 </a:t>
            </a:r>
            <a:r>
              <a:rPr lang="en-GB" sz="900" dirty="0"/>
              <a:t>d</a:t>
            </a:r>
            <a:r>
              <a:rPr lang="en-GB" sz="900" baseline="30000" dirty="0"/>
              <a:t>-1</a:t>
            </a:r>
            <a:r>
              <a:rPr lang="en-GB" sz="900" dirty="0"/>
              <a:t> atm</a:t>
            </a:r>
            <a:r>
              <a:rPr lang="en-GB" sz="900" baseline="30000" dirty="0"/>
              <a:t>-1</a:t>
            </a:r>
            <a:r>
              <a:rPr lang="fr-FR" sz="900" dirty="0"/>
              <a:t> </a:t>
            </a:r>
            <a:endParaRPr lang="en-GB" sz="900" dirty="0" smtClean="0"/>
          </a:p>
          <a:p>
            <a:pPr marL="171450" indent="-171450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n-GB" sz="900" dirty="0" smtClean="0"/>
              <a:t>Our 1D model </a:t>
            </a:r>
            <a:r>
              <a:rPr lang="en-GB" sz="900" dirty="0"/>
              <a:t>can simulate </a:t>
            </a:r>
            <a:r>
              <a:rPr lang="en-GB" sz="900" dirty="0" smtClean="0"/>
              <a:t>air</a:t>
            </a:r>
            <a:r>
              <a:rPr lang="en-GB" sz="900" dirty="0"/>
              <a:t>-ice CO</a:t>
            </a:r>
            <a:r>
              <a:rPr lang="en-GB" sz="900" baseline="-25000" dirty="0"/>
              <a:t>2</a:t>
            </a:r>
            <a:r>
              <a:rPr lang="en-GB" sz="900" dirty="0"/>
              <a:t> fluxes </a:t>
            </a:r>
            <a:r>
              <a:rPr lang="en-GB" sz="900" dirty="0" smtClean="0"/>
              <a:t>and point to the role of gas bubbles in sea ice</a:t>
            </a:r>
          </a:p>
          <a:p>
            <a:pPr marL="171450" indent="-171450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n-GB" sz="900" dirty="0" smtClean="0"/>
              <a:t>Gas </a:t>
            </a:r>
            <a:r>
              <a:rPr lang="en-GB" sz="900" dirty="0"/>
              <a:t>bubbles may explain a large part (</a:t>
            </a:r>
            <a:r>
              <a:rPr lang="en-GB" sz="900" dirty="0" smtClean="0"/>
              <a:t>~</a:t>
            </a:r>
            <a:r>
              <a:rPr lang="en-GB" sz="900" dirty="0"/>
              <a:t> </a:t>
            </a:r>
            <a:r>
              <a:rPr lang="en-GB" sz="900" dirty="0" smtClean="0"/>
              <a:t>92 %</a:t>
            </a:r>
            <a:r>
              <a:rPr lang="en-GB" sz="900" dirty="0"/>
              <a:t>) of the observed CO</a:t>
            </a:r>
            <a:r>
              <a:rPr lang="en-GB" sz="900" baseline="-25000" dirty="0"/>
              <a:t>2</a:t>
            </a:r>
            <a:r>
              <a:rPr lang="en-GB" sz="900" dirty="0"/>
              <a:t> fluxes in the present </a:t>
            </a:r>
            <a:r>
              <a:rPr lang="en-GB" sz="900" dirty="0" smtClean="0"/>
              <a:t>experiment</a:t>
            </a:r>
            <a:endParaRPr lang="en-GB" sz="9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05739" y="2913556"/>
            <a:ext cx="625092" cy="194310"/>
          </a:xfrm>
          <a:prstGeom prst="rect">
            <a:avLst/>
          </a:prstGeom>
          <a:noFill/>
        </p:spPr>
        <p:txBody>
          <a:bodyPr wrap="none" lIns="101561" tIns="50781" rIns="101561" bIns="50781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" dirty="0" smtClean="0"/>
              <a:t>Cooling -&gt;</a:t>
            </a:r>
            <a:endParaRPr lang="en-GB" sz="800" dirty="0"/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360829" y="2947423"/>
            <a:ext cx="25402" cy="1396413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1823429" y="2956217"/>
            <a:ext cx="0" cy="1387619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-1" y="1015950"/>
            <a:ext cx="6857999" cy="45719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endParaRPr lang="en-GB"/>
          </a:p>
        </p:txBody>
      </p:sp>
      <p:sp>
        <p:nvSpPr>
          <p:cNvPr id="24" name="ZoneTexte 23"/>
          <p:cNvSpPr txBox="1"/>
          <p:nvPr/>
        </p:nvSpPr>
        <p:spPr>
          <a:xfrm>
            <a:off x="189719" y="565787"/>
            <a:ext cx="6612467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900" dirty="0">
                <a:solidFill>
                  <a:schemeClr val="accent1"/>
                </a:solidFill>
                <a:ea typeface="ＭＳ 明朝"/>
              </a:rPr>
              <a:t>Marie Kotovitch</a:t>
            </a:r>
            <a:r>
              <a:rPr lang="en-GB" sz="900" baseline="30000" dirty="0">
                <a:solidFill>
                  <a:schemeClr val="accent1"/>
                </a:solidFill>
                <a:ea typeface="ＭＳ 明朝"/>
              </a:rPr>
              <a:t>1,2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, Sébastien Moreau</a:t>
            </a:r>
            <a:r>
              <a:rPr lang="en-GB" sz="900" baseline="30000" dirty="0">
                <a:solidFill>
                  <a:schemeClr val="accent1"/>
                </a:solidFill>
                <a:ea typeface="ＭＳ 明朝"/>
              </a:rPr>
              <a:t>3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, Jiayun Zhou</a:t>
            </a:r>
            <a:r>
              <a:rPr lang="en-GB" sz="900" baseline="30000" dirty="0">
                <a:solidFill>
                  <a:schemeClr val="accent1"/>
                </a:solidFill>
                <a:ea typeface="ＭＳ 明朝"/>
              </a:rPr>
              <a:t>1,2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, Jean-Louis Tison</a:t>
            </a:r>
            <a:r>
              <a:rPr lang="en-GB" sz="900" baseline="30000" dirty="0">
                <a:solidFill>
                  <a:schemeClr val="accent1"/>
                </a:solidFill>
                <a:ea typeface="ＭＳ 明朝"/>
              </a:rPr>
              <a:t>2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, </a:t>
            </a: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Fanny Van der Linden</a:t>
            </a:r>
            <a:r>
              <a:rPr lang="en-GB" sz="900" baseline="30000" dirty="0" smtClean="0">
                <a:solidFill>
                  <a:schemeClr val="accent1"/>
                </a:solidFill>
                <a:ea typeface="ＭＳ 明朝"/>
              </a:rPr>
              <a:t>1</a:t>
            </a: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, </a:t>
            </a:r>
            <a:br>
              <a:rPr lang="en-GB" sz="900" dirty="0" smtClean="0">
                <a:solidFill>
                  <a:schemeClr val="accent1"/>
                </a:solidFill>
                <a:ea typeface="ＭＳ 明朝"/>
              </a:rPr>
            </a:b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Gerhard 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Dieckmann</a:t>
            </a:r>
            <a:r>
              <a:rPr lang="en-GB" sz="900" baseline="30000" dirty="0">
                <a:solidFill>
                  <a:schemeClr val="accent1"/>
                </a:solidFill>
                <a:ea typeface="ＭＳ 明朝"/>
              </a:rPr>
              <a:t>4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, </a:t>
            </a:r>
            <a:r>
              <a:rPr lang="de-DE" sz="900" dirty="0" smtClean="0">
                <a:solidFill>
                  <a:schemeClr val="accent1"/>
                </a:solidFill>
              </a:rPr>
              <a:t>Karl</a:t>
            </a:r>
            <a:r>
              <a:rPr lang="de-DE" sz="900" dirty="0">
                <a:solidFill>
                  <a:schemeClr val="accent1"/>
                </a:solidFill>
              </a:rPr>
              <a:t>-Ulrich </a:t>
            </a:r>
            <a:r>
              <a:rPr lang="de-DE" sz="900" dirty="0" smtClean="0">
                <a:solidFill>
                  <a:schemeClr val="accent1"/>
                </a:solidFill>
              </a:rPr>
              <a:t>Evers</a:t>
            </a:r>
            <a:r>
              <a:rPr lang="de-DE" sz="900" baseline="30000" dirty="0" smtClean="0">
                <a:solidFill>
                  <a:schemeClr val="accent1"/>
                </a:solidFill>
              </a:rPr>
              <a:t>5</a:t>
            </a:r>
            <a:r>
              <a:rPr lang="de-DE" sz="900" dirty="0" smtClean="0">
                <a:solidFill>
                  <a:schemeClr val="accent1"/>
                </a:solidFill>
              </a:rPr>
              <a:t>, </a:t>
            </a: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David Thomas</a:t>
            </a:r>
            <a:r>
              <a:rPr lang="en-GB" sz="900" baseline="30000" dirty="0" smtClean="0">
                <a:solidFill>
                  <a:schemeClr val="accent1"/>
                </a:solidFill>
                <a:ea typeface="ＭＳ 明朝"/>
              </a:rPr>
              <a:t>6,7</a:t>
            </a: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 </a:t>
            </a:r>
            <a:r>
              <a:rPr lang="en-GB" sz="900" dirty="0">
                <a:solidFill>
                  <a:schemeClr val="accent1"/>
                </a:solidFill>
                <a:ea typeface="ＭＳ 明朝"/>
              </a:rPr>
              <a:t>and Bruno </a:t>
            </a:r>
            <a:r>
              <a:rPr lang="en-GB" sz="900" dirty="0" smtClean="0">
                <a:solidFill>
                  <a:schemeClr val="accent1"/>
                </a:solidFill>
                <a:ea typeface="ＭＳ 明朝"/>
              </a:rPr>
              <a:t>Delille</a:t>
            </a:r>
            <a:r>
              <a:rPr lang="en-GB" sz="900" baseline="30000" dirty="0" smtClean="0">
                <a:solidFill>
                  <a:schemeClr val="accent1"/>
                </a:solidFill>
                <a:ea typeface="ＭＳ 明朝"/>
              </a:rPr>
              <a:t>1</a:t>
            </a:r>
            <a:endParaRPr lang="fr-FR" sz="900" dirty="0">
              <a:solidFill>
                <a:schemeClr val="accent1"/>
              </a:solidFill>
              <a:ea typeface="ＭＳ 明朝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5310" y="6312979"/>
            <a:ext cx="6857999" cy="45719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-5309" y="6358697"/>
            <a:ext cx="3129509" cy="249067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r>
              <a:rPr lang="en-GB" sz="1100" b="1" dirty="0" smtClean="0">
                <a:solidFill>
                  <a:schemeClr val="tx2"/>
                </a:solidFill>
              </a:rPr>
              <a:t>1D MODELLING EMPHASIZES THE ROLE OF BUBBLE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12321" y="1011782"/>
            <a:ext cx="5840791" cy="141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900" dirty="0" smtClean="0">
                <a:solidFill>
                  <a:srgbClr val="000000"/>
                </a:solidFill>
              </a:rPr>
              <a:t>			</a:t>
            </a:r>
            <a:r>
              <a:rPr lang="en-GB" sz="900" dirty="0"/>
              <a:t>Carbon dioxide (CO</a:t>
            </a:r>
            <a:r>
              <a:rPr lang="en-GB" sz="900" baseline="-25000" dirty="0"/>
              <a:t>2</a:t>
            </a:r>
            <a:r>
              <a:rPr lang="en-GB" sz="900" dirty="0" smtClean="0"/>
              <a:t>) </a:t>
            </a:r>
            <a:r>
              <a:rPr lang="en-GB" sz="900" dirty="0"/>
              <a:t>plays a </a:t>
            </a:r>
            <a:r>
              <a:rPr lang="en-GB" sz="900" dirty="0" smtClean="0"/>
              <a:t>crucial role </a:t>
            </a:r>
            <a:r>
              <a:rPr lang="en-GB" sz="900" dirty="0"/>
              <a:t>in climate changes and global </a:t>
            </a:r>
            <a:r>
              <a:rPr lang="en-GB" sz="900" dirty="0" smtClean="0"/>
              <a:t>warming. Sea ice is involved in </a:t>
            </a:r>
            <a:r>
              <a:rPr lang="en-GB" sz="900" dirty="0"/>
              <a:t>CO</a:t>
            </a:r>
            <a:r>
              <a:rPr lang="en-GB" sz="900" baseline="-25000" dirty="0"/>
              <a:t>2</a:t>
            </a:r>
            <a:r>
              <a:rPr lang="en-GB" sz="900" dirty="0"/>
              <a:t> </a:t>
            </a:r>
            <a:r>
              <a:rPr lang="en-GB" sz="900" dirty="0" smtClean="0"/>
              <a:t>exchanges between the ocean and the atmosphere. </a:t>
            </a:r>
            <a:r>
              <a:rPr lang="en-US" sz="900" dirty="0" smtClean="0">
                <a:solidFill>
                  <a:srgbClr val="000000"/>
                </a:solidFill>
              </a:rPr>
              <a:t>In </a:t>
            </a:r>
            <a:r>
              <a:rPr lang="en-US" sz="900" dirty="0">
                <a:solidFill>
                  <a:srgbClr val="000000"/>
                </a:solidFill>
              </a:rPr>
              <a:t>the present study, we used </a:t>
            </a:r>
            <a:r>
              <a:rPr lang="en-GB" sz="900" dirty="0" smtClean="0"/>
              <a:t>a tank </a:t>
            </a:r>
            <a:r>
              <a:rPr lang="en-GB" sz="900" dirty="0"/>
              <a:t>that allows </a:t>
            </a:r>
            <a:r>
              <a:rPr lang="en-GB" sz="900" dirty="0" smtClean="0"/>
              <a:t>to control freezing </a:t>
            </a:r>
            <a:r>
              <a:rPr lang="en-GB" sz="900" dirty="0"/>
              <a:t>of </a:t>
            </a:r>
            <a:r>
              <a:rPr lang="en-GB" sz="900" dirty="0" smtClean="0"/>
              <a:t>seawater in order to </a:t>
            </a:r>
            <a:r>
              <a:rPr lang="en-GB" sz="900" dirty="0"/>
              <a:t>reproduce ice growth and </a:t>
            </a:r>
            <a:r>
              <a:rPr lang="en-GB" sz="900" dirty="0" smtClean="0"/>
              <a:t>decay </a:t>
            </a:r>
            <a:r>
              <a:rPr lang="en-GB" sz="900" dirty="0"/>
              <a:t>over </a:t>
            </a:r>
            <a:r>
              <a:rPr lang="en-GB" sz="900" dirty="0" smtClean="0"/>
              <a:t>a 19 days experiment.</a:t>
            </a:r>
            <a:r>
              <a:rPr lang="fr-FR" sz="900" dirty="0" smtClean="0"/>
              <a:t> </a:t>
            </a:r>
            <a:r>
              <a:rPr lang="en-GB" sz="900" dirty="0" smtClean="0"/>
              <a:t>The aims of this study were to: (1) determine </a:t>
            </a:r>
            <a:r>
              <a:rPr lang="en-GB" sz="900" dirty="0"/>
              <a:t>a gas </a:t>
            </a:r>
            <a:r>
              <a:rPr lang="en-GB" sz="900" dirty="0" smtClean="0"/>
              <a:t>transfer coefficient </a:t>
            </a:r>
            <a:r>
              <a:rPr lang="en-GB" sz="900" dirty="0"/>
              <a:t>for CO</a:t>
            </a:r>
            <a:r>
              <a:rPr lang="en-GB" sz="900" baseline="-25000" dirty="0"/>
              <a:t>2</a:t>
            </a:r>
            <a:r>
              <a:rPr lang="en-GB" sz="900" dirty="0"/>
              <a:t> in sea ice during </a:t>
            </a:r>
            <a:r>
              <a:rPr lang="en-GB" sz="900" dirty="0" smtClean="0"/>
              <a:t>its growth, (2) </a:t>
            </a:r>
            <a:r>
              <a:rPr lang="en-US" sz="900" dirty="0" smtClean="0">
                <a:solidFill>
                  <a:srgbClr val="000000"/>
                </a:solidFill>
              </a:rPr>
              <a:t>understand </a:t>
            </a:r>
            <a:r>
              <a:rPr lang="en-US" sz="900" dirty="0">
                <a:solidFill>
                  <a:srgbClr val="000000"/>
                </a:solidFill>
              </a:rPr>
              <a:t>the processes responsible for CO</a:t>
            </a:r>
            <a:r>
              <a:rPr lang="en-US" sz="900" baseline="-25000" dirty="0">
                <a:solidFill>
                  <a:srgbClr val="000000"/>
                </a:solidFill>
              </a:rPr>
              <a:t>2</a:t>
            </a:r>
            <a:r>
              <a:rPr lang="en-US" sz="900" dirty="0">
                <a:solidFill>
                  <a:srgbClr val="000000"/>
                </a:solidFill>
              </a:rPr>
              <a:t> transport </a:t>
            </a:r>
            <a:r>
              <a:rPr lang="en-US" sz="900" dirty="0" smtClean="0">
                <a:solidFill>
                  <a:srgbClr val="000000"/>
                </a:solidFill>
              </a:rPr>
              <a:t>between air and sea </a:t>
            </a:r>
            <a:r>
              <a:rPr lang="en-US" sz="900" dirty="0">
                <a:solidFill>
                  <a:srgbClr val="000000"/>
                </a:solidFill>
              </a:rPr>
              <a:t>ice </a:t>
            </a:r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>
                <a:solidFill>
                  <a:srgbClr val="000000"/>
                </a:solidFill>
              </a:rPr>
              <a:t>comparing our results with a 1D biogeochemical </a:t>
            </a:r>
            <a:r>
              <a:rPr lang="en-US" sz="900" dirty="0" smtClean="0">
                <a:solidFill>
                  <a:srgbClr val="000000"/>
                </a:solidFill>
              </a:rPr>
              <a:t>model.</a:t>
            </a:r>
            <a:endParaRPr lang="en-US" sz="900" dirty="0">
              <a:solidFill>
                <a:srgbClr val="00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900" b="1" dirty="0">
                <a:solidFill>
                  <a:schemeClr val="tx2"/>
                </a:solidFill>
              </a:rPr>
              <a:t>Materials and Methods: </a:t>
            </a:r>
            <a:r>
              <a:rPr lang="en-US" sz="900" dirty="0">
                <a:solidFill>
                  <a:srgbClr val="000000"/>
                </a:solidFill>
              </a:rPr>
              <a:t>The </a:t>
            </a:r>
            <a:r>
              <a:rPr lang="en-US" sz="900" dirty="0" smtClean="0">
                <a:solidFill>
                  <a:srgbClr val="000000"/>
                </a:solidFill>
              </a:rPr>
              <a:t>temperature of the atmosphere above the tank </a:t>
            </a:r>
            <a:r>
              <a:rPr lang="en-US" sz="900" dirty="0">
                <a:solidFill>
                  <a:srgbClr val="000000"/>
                </a:solidFill>
              </a:rPr>
              <a:t>water was </a:t>
            </a:r>
            <a:r>
              <a:rPr lang="en-US" sz="900" dirty="0" smtClean="0">
                <a:solidFill>
                  <a:srgbClr val="000000"/>
                </a:solidFill>
              </a:rPr>
              <a:t>set to </a:t>
            </a:r>
            <a:r>
              <a:rPr lang="en-US" sz="900" dirty="0">
                <a:solidFill>
                  <a:srgbClr val="000000"/>
                </a:solidFill>
              </a:rPr>
              <a:t>-15 °C the first 14 days, then to -1 °C until the end of the experiment. We </a:t>
            </a:r>
            <a:r>
              <a:rPr lang="en-US" sz="900" dirty="0" smtClean="0">
                <a:solidFill>
                  <a:srgbClr val="000000"/>
                </a:solidFill>
              </a:rPr>
              <a:t>measured continuously </a:t>
            </a:r>
            <a:r>
              <a:rPr lang="en-US" sz="900" dirty="0">
                <a:solidFill>
                  <a:srgbClr val="000000"/>
                </a:solidFill>
              </a:rPr>
              <a:t>in situ </a:t>
            </a:r>
            <a:r>
              <a:rPr lang="en-US" sz="900" dirty="0" smtClean="0">
                <a:solidFill>
                  <a:srgbClr val="000000"/>
                </a:solidFill>
              </a:rPr>
              <a:t>ice temperature</a:t>
            </a:r>
            <a:r>
              <a:rPr lang="en-US" sz="900" dirty="0">
                <a:solidFill>
                  <a:srgbClr val="000000"/>
                </a:solidFill>
              </a:rPr>
              <a:t>, </a:t>
            </a:r>
            <a:r>
              <a:rPr lang="en-US" sz="900" dirty="0" smtClean="0">
                <a:solidFill>
                  <a:srgbClr val="000000"/>
                </a:solidFill>
              </a:rPr>
              <a:t>underwater salinity </a:t>
            </a:r>
            <a:r>
              <a:rPr lang="en-US" sz="900" dirty="0">
                <a:solidFill>
                  <a:srgbClr val="000000"/>
                </a:solidFill>
              </a:rPr>
              <a:t>and air-ice CO</a:t>
            </a:r>
            <a:r>
              <a:rPr lang="en-US" sz="900" baseline="-25000" dirty="0">
                <a:solidFill>
                  <a:srgbClr val="000000"/>
                </a:solidFill>
              </a:rPr>
              <a:t>2</a:t>
            </a:r>
            <a:r>
              <a:rPr lang="en-US" sz="900" dirty="0">
                <a:solidFill>
                  <a:srgbClr val="000000"/>
                </a:solidFill>
              </a:rPr>
              <a:t> fluxes. Ice cores were also </a:t>
            </a:r>
            <a:r>
              <a:rPr lang="en-US" sz="900" dirty="0" smtClean="0">
                <a:solidFill>
                  <a:srgbClr val="000000"/>
                </a:solidFill>
              </a:rPr>
              <a:t>collected regularly </a:t>
            </a:r>
            <a:r>
              <a:rPr lang="en-US" sz="900" dirty="0">
                <a:solidFill>
                  <a:srgbClr val="000000"/>
                </a:solidFill>
              </a:rPr>
              <a:t>to measure biogeochemical variables</a:t>
            </a:r>
            <a:r>
              <a:rPr lang="en-US" sz="900" dirty="0" smtClean="0">
                <a:solidFill>
                  <a:srgbClr val="000000"/>
                </a:solidFill>
              </a:rPr>
              <a:t>.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5310" y="1042619"/>
            <a:ext cx="1511250" cy="177066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r>
              <a:rPr lang="en-GB" sz="1100" b="1" dirty="0" smtClean="0">
                <a:solidFill>
                  <a:schemeClr val="tx2"/>
                </a:solidFill>
              </a:rPr>
              <a:t>INTRODUCTION</a:t>
            </a:r>
            <a:endParaRPr lang="en-GB" sz="1100" b="1" dirty="0">
              <a:solidFill>
                <a:schemeClr val="tx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" y="2517331"/>
            <a:ext cx="6857999" cy="45719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360829" y="2537648"/>
            <a:ext cx="1757514" cy="242195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r>
              <a:rPr lang="en-GB" sz="1100" b="1" dirty="0">
                <a:solidFill>
                  <a:schemeClr val="tx2"/>
                </a:solidFill>
              </a:rPr>
              <a:t>F = air-ice CO</a:t>
            </a:r>
            <a:r>
              <a:rPr lang="en-GB" sz="1100" b="1" baseline="-25000" dirty="0">
                <a:solidFill>
                  <a:schemeClr val="tx2"/>
                </a:solidFill>
              </a:rPr>
              <a:t>2</a:t>
            </a:r>
            <a:r>
              <a:rPr lang="en-GB" sz="1100" b="1" dirty="0">
                <a:solidFill>
                  <a:schemeClr val="tx2"/>
                </a:solidFill>
              </a:rPr>
              <a:t> fluxes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739722" y="2916346"/>
            <a:ext cx="695625" cy="188731"/>
          </a:xfrm>
          <a:prstGeom prst="rect">
            <a:avLst/>
          </a:prstGeom>
          <a:noFill/>
        </p:spPr>
        <p:txBody>
          <a:bodyPr wrap="none" lIns="101561" tIns="50781" rIns="101561" bIns="50781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" dirty="0" smtClean="0"/>
              <a:t>Warming -&gt;</a:t>
            </a:r>
            <a:endParaRPr lang="en-GB" sz="800" dirty="0"/>
          </a:p>
        </p:txBody>
      </p:sp>
      <p:sp>
        <p:nvSpPr>
          <p:cNvPr id="50" name="ZoneTexte 49"/>
          <p:cNvSpPr txBox="1"/>
          <p:nvPr/>
        </p:nvSpPr>
        <p:spPr>
          <a:xfrm>
            <a:off x="2836192" y="3018093"/>
            <a:ext cx="625092" cy="194310"/>
          </a:xfrm>
          <a:prstGeom prst="rect">
            <a:avLst/>
          </a:prstGeom>
          <a:noFill/>
        </p:spPr>
        <p:txBody>
          <a:bodyPr wrap="none" lIns="101561" tIns="50781" rIns="101561" bIns="50781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" dirty="0" smtClean="0"/>
              <a:t>Cooling -&gt;</a:t>
            </a:r>
            <a:endParaRPr lang="en-GB" sz="800" dirty="0"/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2915930" y="3086914"/>
            <a:ext cx="1078" cy="969280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4297538" y="3086914"/>
            <a:ext cx="0" cy="969280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24557" y="4535246"/>
            <a:ext cx="238992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900" dirty="0" smtClean="0"/>
              <a:t>We measured </a:t>
            </a:r>
            <a:r>
              <a:rPr lang="en-GB" sz="900" dirty="0" smtClean="0">
                <a:solidFill>
                  <a:schemeClr val="accent2"/>
                </a:solidFill>
              </a:rPr>
              <a:t>temperature</a:t>
            </a:r>
            <a:r>
              <a:rPr lang="en-GB" sz="900" dirty="0" smtClean="0"/>
              <a:t> and </a:t>
            </a:r>
            <a:r>
              <a:rPr lang="en-GB" sz="900" dirty="0" smtClean="0">
                <a:solidFill>
                  <a:schemeClr val="accent1"/>
                </a:solidFill>
              </a:rPr>
              <a:t>air-ice CO</a:t>
            </a:r>
            <a:r>
              <a:rPr lang="en-GB" sz="900" baseline="-25000" dirty="0" smtClean="0">
                <a:solidFill>
                  <a:schemeClr val="accent1"/>
                </a:solidFill>
              </a:rPr>
              <a:t>2</a:t>
            </a:r>
            <a:r>
              <a:rPr lang="en-GB" sz="900" dirty="0" smtClean="0">
                <a:solidFill>
                  <a:schemeClr val="accent1"/>
                </a:solidFill>
              </a:rPr>
              <a:t> flux </a:t>
            </a:r>
            <a:r>
              <a:rPr lang="en-GB" sz="900" dirty="0" smtClean="0"/>
              <a:t>in continuous with a chamber over the ice. Sea ice shifts from:</a:t>
            </a:r>
          </a:p>
          <a:p>
            <a:pPr algn="just">
              <a:lnSpc>
                <a:spcPct val="120000"/>
              </a:lnSpc>
            </a:pPr>
            <a:r>
              <a:rPr lang="en-GB" sz="900" dirty="0" smtClean="0"/>
              <a:t> </a:t>
            </a:r>
            <a:r>
              <a:rPr lang="en-GB" sz="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en-GB" sz="900" dirty="0" smtClean="0">
                <a:solidFill>
                  <a:schemeClr val="accent1"/>
                </a:solidFill>
              </a:rPr>
              <a:t>(</a:t>
            </a:r>
            <a:r>
              <a:rPr lang="en-GB" sz="900" dirty="0" err="1" smtClean="0">
                <a:solidFill>
                  <a:schemeClr val="accent1"/>
                </a:solidFill>
              </a:rPr>
              <a:t>i</a:t>
            </a:r>
            <a:r>
              <a:rPr lang="en-GB" sz="900" dirty="0" smtClean="0">
                <a:solidFill>
                  <a:schemeClr val="accent1"/>
                </a:solidFill>
              </a:rPr>
              <a:t>) </a:t>
            </a:r>
            <a:r>
              <a:rPr lang="en-GB" sz="900" dirty="0" smtClean="0"/>
              <a:t>a sink during the first crystals formation,</a:t>
            </a:r>
          </a:p>
          <a:p>
            <a:pPr algn="just">
              <a:lnSpc>
                <a:spcPct val="120000"/>
              </a:lnSpc>
            </a:pPr>
            <a:r>
              <a:rPr lang="en-GB" sz="900" dirty="0" smtClean="0"/>
              <a:t>  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 (ii) </a:t>
            </a:r>
            <a:r>
              <a:rPr lang="en-GB" sz="900" dirty="0" smtClean="0">
                <a:solidFill>
                  <a:srgbClr val="000000"/>
                </a:solidFill>
              </a:rPr>
              <a:t>to a source during ice growth and, finally</a:t>
            </a:r>
          </a:p>
          <a:p>
            <a:pPr algn="just">
              <a:lnSpc>
                <a:spcPct val="120000"/>
              </a:lnSpc>
            </a:pPr>
            <a:r>
              <a:rPr lang="en-GB" sz="900" dirty="0" smtClean="0"/>
              <a:t>   </a:t>
            </a:r>
            <a:r>
              <a:rPr lang="en-GB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(iii) </a:t>
            </a:r>
            <a:r>
              <a:rPr lang="en-GB" sz="900" dirty="0" smtClean="0">
                <a:solidFill>
                  <a:srgbClr val="000000"/>
                </a:solidFill>
              </a:rPr>
              <a:t>return to a sink during ice melt.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2443272" y="4628383"/>
            <a:ext cx="2312246" cy="91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900" dirty="0" smtClean="0"/>
              <a:t>From the difference in partial </a:t>
            </a:r>
            <a:r>
              <a:rPr lang="en-GB" sz="900" dirty="0"/>
              <a:t>pressure of CO</a:t>
            </a:r>
            <a:r>
              <a:rPr lang="en-GB" sz="900" baseline="-25000" dirty="0"/>
              <a:t>2</a:t>
            </a:r>
            <a:r>
              <a:rPr lang="en-GB" sz="900" dirty="0"/>
              <a:t> </a:t>
            </a:r>
            <a:r>
              <a:rPr lang="en-GB" sz="900" dirty="0" smtClean="0"/>
              <a:t>in </a:t>
            </a:r>
            <a:r>
              <a:rPr lang="en-GB" sz="900" dirty="0" smtClean="0">
                <a:solidFill>
                  <a:srgbClr val="660066"/>
                </a:solidFill>
              </a:rPr>
              <a:t>the </a:t>
            </a:r>
            <a:r>
              <a:rPr lang="en-GB" sz="900" dirty="0">
                <a:solidFill>
                  <a:srgbClr val="660066"/>
                </a:solidFill>
              </a:rPr>
              <a:t>air </a:t>
            </a:r>
            <a:r>
              <a:rPr lang="en-GB" sz="900" dirty="0"/>
              <a:t>and </a:t>
            </a:r>
            <a:r>
              <a:rPr lang="en-GB" sz="900" dirty="0">
                <a:solidFill>
                  <a:srgbClr val="0A8B75"/>
                </a:solidFill>
              </a:rPr>
              <a:t>the </a:t>
            </a:r>
            <a:r>
              <a:rPr lang="en-GB" sz="900" dirty="0" smtClean="0">
                <a:solidFill>
                  <a:srgbClr val="0A8B75"/>
                </a:solidFill>
              </a:rPr>
              <a:t>ice</a:t>
            </a:r>
            <a:r>
              <a:rPr lang="en-GB" sz="900" dirty="0" smtClean="0"/>
              <a:t>, we calculated daily </a:t>
            </a:r>
            <a:r>
              <a:rPr lang="en-GB" sz="900" dirty="0" err="1" smtClean="0"/>
              <a:t>dC</a:t>
            </a:r>
            <a:r>
              <a:rPr lang="en-GB" sz="900" dirty="0" smtClean="0"/>
              <a:t>.</a:t>
            </a:r>
          </a:p>
          <a:p>
            <a:pPr algn="just">
              <a:lnSpc>
                <a:spcPct val="120000"/>
              </a:lnSpc>
            </a:pPr>
            <a:r>
              <a:rPr lang="en-GB" sz="900" dirty="0" smtClean="0"/>
              <a:t>  The evolution of dC is consistent with measured flux (F), shifting from: </a:t>
            </a:r>
            <a:r>
              <a:rPr lang="en-GB" sz="900" dirty="0"/>
              <a:t> </a:t>
            </a:r>
            <a:r>
              <a:rPr lang="en-GB" sz="900" dirty="0" smtClean="0">
                <a:solidFill>
                  <a:schemeClr val="accent1"/>
                </a:solidFill>
              </a:rPr>
              <a:t>(</a:t>
            </a:r>
            <a:r>
              <a:rPr lang="en-GB" sz="900" dirty="0" err="1" smtClean="0">
                <a:solidFill>
                  <a:schemeClr val="accent1"/>
                </a:solidFill>
              </a:rPr>
              <a:t>i</a:t>
            </a:r>
            <a:r>
              <a:rPr lang="en-GB" sz="900" dirty="0" smtClean="0">
                <a:solidFill>
                  <a:schemeClr val="accent1"/>
                </a:solidFill>
              </a:rPr>
              <a:t>) </a:t>
            </a:r>
            <a:r>
              <a:rPr lang="en-GB" sz="900" dirty="0" smtClean="0">
                <a:solidFill>
                  <a:srgbClr val="000000"/>
                </a:solidFill>
              </a:rPr>
              <a:t>negative</a:t>
            </a:r>
            <a:r>
              <a:rPr lang="en-GB" sz="900" dirty="0" smtClean="0"/>
              <a:t>, </a:t>
            </a:r>
            <a:r>
              <a:rPr lang="en-GB" sz="900" dirty="0" smtClean="0">
                <a:solidFill>
                  <a:schemeClr val="bg1">
                    <a:lumMod val="65000"/>
                  </a:schemeClr>
                </a:solidFill>
              </a:rPr>
              <a:t>(ii) </a:t>
            </a:r>
            <a:r>
              <a:rPr lang="en-GB" sz="900" dirty="0" smtClean="0"/>
              <a:t>to positive and, finally </a:t>
            </a:r>
            <a:r>
              <a:rPr lang="en-GB" sz="900" dirty="0" smtClean="0">
                <a:solidFill>
                  <a:schemeClr val="accent1"/>
                </a:solidFill>
              </a:rPr>
              <a:t>(iii) </a:t>
            </a:r>
            <a:r>
              <a:rPr lang="en-GB" sz="900" dirty="0" smtClean="0"/>
              <a:t>return negative. </a:t>
            </a:r>
            <a:endParaRPr lang="en-GB" sz="900" dirty="0"/>
          </a:p>
        </p:txBody>
      </p:sp>
      <p:sp>
        <p:nvSpPr>
          <p:cNvPr id="65" name="Rectangle 64"/>
          <p:cNvSpPr/>
          <p:nvPr/>
        </p:nvSpPr>
        <p:spPr>
          <a:xfrm rot="16200000">
            <a:off x="905612" y="4071915"/>
            <a:ext cx="3063460" cy="45725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 rot="16200000" flipV="1">
            <a:off x="3343170" y="4071918"/>
            <a:ext cx="3063461" cy="45719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endParaRPr lang="en-GB"/>
          </a:p>
        </p:txBody>
      </p:sp>
      <p:sp>
        <p:nvSpPr>
          <p:cNvPr id="67" name="ZoneTexte 66"/>
          <p:cNvSpPr txBox="1"/>
          <p:nvPr/>
        </p:nvSpPr>
        <p:spPr>
          <a:xfrm>
            <a:off x="4879634" y="4535246"/>
            <a:ext cx="1908516" cy="108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900" dirty="0" smtClean="0"/>
              <a:t>We define dx from the observation of the total inorganic carbon (DIC) profiles. We observed a CO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depletion in the 12 first centimetres. We assumed that it was due to a CO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release from the ice to the air.</a:t>
            </a:r>
            <a:endParaRPr lang="en-GB" sz="900" dirty="0"/>
          </a:p>
        </p:txBody>
      </p:sp>
      <p:sp>
        <p:nvSpPr>
          <p:cNvPr id="74" name="Rectangle 73"/>
          <p:cNvSpPr/>
          <p:nvPr/>
        </p:nvSpPr>
        <p:spPr>
          <a:xfrm>
            <a:off x="2729016" y="2533414"/>
            <a:ext cx="1950426" cy="422803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r>
              <a:rPr lang="en-GB" sz="1100" b="1" dirty="0">
                <a:solidFill>
                  <a:srgbClr val="1F497D"/>
                </a:solidFill>
              </a:rPr>
              <a:t>dC = air-ice difference in CO</a:t>
            </a:r>
            <a:r>
              <a:rPr lang="en-GB" sz="1100" b="1" baseline="-25000" dirty="0">
                <a:solidFill>
                  <a:srgbClr val="1F497D"/>
                </a:solidFill>
              </a:rPr>
              <a:t>2</a:t>
            </a:r>
            <a:r>
              <a:rPr lang="en-GB" sz="1100" b="1" dirty="0">
                <a:solidFill>
                  <a:srgbClr val="1F497D"/>
                </a:solidFill>
              </a:rPr>
              <a:t> </a:t>
            </a:r>
            <a:r>
              <a:rPr lang="en-GB" sz="1100" b="1" dirty="0" smtClean="0">
                <a:solidFill>
                  <a:srgbClr val="1F497D"/>
                </a:solidFill>
              </a:rPr>
              <a:t>partial pressure</a:t>
            </a:r>
            <a:endParaRPr lang="en-GB" sz="1100" b="1" dirty="0">
              <a:solidFill>
                <a:srgbClr val="1F497D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021874" y="2520714"/>
            <a:ext cx="1764161" cy="435503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967" tIns="10484" rIns="20967" bIns="10484" rtlCol="0" anchor="ctr"/>
          <a:lstStyle/>
          <a:p>
            <a:pPr algn="ctr"/>
            <a:r>
              <a:rPr lang="en-GB" sz="1100" b="1" dirty="0">
                <a:solidFill>
                  <a:srgbClr val="1F497D"/>
                </a:solidFill>
              </a:rPr>
              <a:t>dx = </a:t>
            </a:r>
            <a:r>
              <a:rPr lang="en-GB" sz="1100" b="1" dirty="0" smtClean="0">
                <a:solidFill>
                  <a:srgbClr val="1F497D"/>
                </a:solidFill>
              </a:rPr>
              <a:t>depth in ice for air-ice CO</a:t>
            </a:r>
            <a:r>
              <a:rPr lang="en-GB" sz="1100" b="1" baseline="-25000" dirty="0" smtClean="0">
                <a:solidFill>
                  <a:srgbClr val="1F497D"/>
                </a:solidFill>
              </a:rPr>
              <a:t>2</a:t>
            </a:r>
            <a:r>
              <a:rPr lang="en-GB" sz="1100" b="1" dirty="0">
                <a:solidFill>
                  <a:srgbClr val="1F497D"/>
                </a:solidFill>
              </a:rPr>
              <a:t> </a:t>
            </a:r>
            <a:r>
              <a:rPr lang="en-GB" sz="1100" b="1" dirty="0" smtClean="0">
                <a:solidFill>
                  <a:srgbClr val="1F497D"/>
                </a:solidFill>
              </a:rPr>
              <a:t>exchange</a:t>
            </a:r>
            <a:endParaRPr lang="en-GB" sz="1100" b="1" dirty="0">
              <a:solidFill>
                <a:srgbClr val="1F497D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427293" y="5866589"/>
            <a:ext cx="6324699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900" dirty="0"/>
              <a:t>We included the 3 parameters determined above in the </a:t>
            </a:r>
            <a:r>
              <a:rPr lang="en-GB" sz="900" dirty="0" smtClean="0"/>
              <a:t>equation define by </a:t>
            </a:r>
            <a:r>
              <a:rPr lang="en-GB" sz="900" dirty="0" err="1"/>
              <a:t>Liss</a:t>
            </a:r>
            <a:r>
              <a:rPr lang="en-GB" sz="900" dirty="0"/>
              <a:t> and Slater (1974)</a:t>
            </a:r>
            <a:r>
              <a:rPr lang="en-GB" sz="900" i="1" dirty="0"/>
              <a:t> </a:t>
            </a:r>
            <a:r>
              <a:rPr lang="en-GB" sz="900" dirty="0"/>
              <a:t>and Sarmiento and Gruber (2004)</a:t>
            </a:r>
            <a:r>
              <a:rPr lang="fr-FR" sz="900" dirty="0"/>
              <a:t> </a:t>
            </a:r>
            <a:r>
              <a:rPr lang="fr-FR" sz="900" dirty="0" smtClean="0"/>
              <a:t> </a:t>
            </a:r>
            <a:r>
              <a:rPr lang="en-GB" sz="900" dirty="0" smtClean="0"/>
              <a:t>and deduced </a:t>
            </a:r>
            <a:r>
              <a:rPr lang="en-GB" sz="900" dirty="0"/>
              <a:t>a gas </a:t>
            </a:r>
            <a:r>
              <a:rPr lang="en-GB" sz="900" dirty="0" smtClean="0"/>
              <a:t>transfer coefficient </a:t>
            </a:r>
            <a:r>
              <a:rPr lang="en-GB" sz="900" dirty="0"/>
              <a:t>for CO</a:t>
            </a:r>
            <a:r>
              <a:rPr lang="en-GB" sz="900" baseline="-25000" dirty="0"/>
              <a:t>2</a:t>
            </a:r>
            <a:r>
              <a:rPr lang="en-GB" sz="900" dirty="0"/>
              <a:t> </a:t>
            </a:r>
            <a:r>
              <a:rPr lang="en-GB" sz="900" dirty="0" smtClean="0"/>
              <a:t>(</a:t>
            </a:r>
            <a:r>
              <a:rPr lang="en-GB" sz="900" dirty="0"/>
              <a:t>K</a:t>
            </a:r>
            <a:r>
              <a:rPr lang="en-GB" sz="900" dirty="0" smtClean="0"/>
              <a:t>). This coefficient is applicable</a:t>
            </a:r>
            <a:r>
              <a:rPr lang="en-GB" sz="900" dirty="0" smtClean="0">
                <a:solidFill>
                  <a:srgbClr val="FF0000"/>
                </a:solidFill>
              </a:rPr>
              <a:t> </a:t>
            </a:r>
            <a:r>
              <a:rPr lang="en-GB" sz="900" dirty="0" smtClean="0"/>
              <a:t>for a growing </a:t>
            </a:r>
            <a:r>
              <a:rPr lang="en-GB" sz="900" dirty="0"/>
              <a:t>permeable and </a:t>
            </a:r>
            <a:r>
              <a:rPr lang="en-GB" sz="900" dirty="0" smtClean="0"/>
              <a:t>artificial sea ice.</a:t>
            </a:r>
            <a:endParaRPr lang="en-GB" sz="900" dirty="0"/>
          </a:p>
        </p:txBody>
      </p:sp>
      <p:sp>
        <p:nvSpPr>
          <p:cNvPr id="85" name="ZoneTexte 84"/>
          <p:cNvSpPr txBox="1"/>
          <p:nvPr/>
        </p:nvSpPr>
        <p:spPr>
          <a:xfrm>
            <a:off x="100761" y="9494349"/>
            <a:ext cx="3235106" cy="348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561" tIns="50781" rIns="101561" bIns="50781" rtlCol="0">
            <a:spAutoFit/>
          </a:bodyPr>
          <a:lstStyle/>
          <a:p>
            <a:r>
              <a:rPr lang="en-GB" sz="800" dirty="0" smtClean="0"/>
              <a:t>References: Moreau et al., 2015</a:t>
            </a:r>
            <a:r>
              <a:rPr lang="en-GB" sz="800" dirty="0"/>
              <a:t>. Drivers of inorganic carbon dynamics in first-year sea ice : a model study. J. </a:t>
            </a:r>
            <a:r>
              <a:rPr lang="en-GB" sz="800" dirty="0" err="1"/>
              <a:t>Geophys</a:t>
            </a:r>
            <a:r>
              <a:rPr lang="en-GB" sz="800" dirty="0"/>
              <a:t>. Res. Ocean. 120, 471–495.</a:t>
            </a:r>
            <a:r>
              <a:rPr lang="fr-FR" sz="800" dirty="0"/>
              <a:t> </a:t>
            </a:r>
            <a:endParaRPr lang="en-GB" sz="800" dirty="0"/>
          </a:p>
        </p:txBody>
      </p:sp>
      <p:sp>
        <p:nvSpPr>
          <p:cNvPr id="82" name="ZoneTexte 81"/>
          <p:cNvSpPr txBox="1"/>
          <p:nvPr/>
        </p:nvSpPr>
        <p:spPr>
          <a:xfrm>
            <a:off x="28792" y="6571081"/>
            <a:ext cx="3815994" cy="125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900" dirty="0"/>
              <a:t>To mimic the observed </a:t>
            </a:r>
            <a:r>
              <a:rPr lang="en-GB" sz="900" dirty="0" smtClean="0"/>
              <a:t>air-ice CO</a:t>
            </a:r>
            <a:r>
              <a:rPr lang="en-GB" sz="900" baseline="-25000" dirty="0" smtClean="0"/>
              <a:t>2</a:t>
            </a:r>
            <a:r>
              <a:rPr lang="en-GB" sz="900" dirty="0" smtClean="0"/>
              <a:t> </a:t>
            </a:r>
            <a:r>
              <a:rPr lang="en-GB" sz="900" dirty="0"/>
              <a:t>fluxes, we used the 1D </a:t>
            </a:r>
            <a:r>
              <a:rPr lang="en-GB" sz="900" dirty="0" smtClean="0"/>
              <a:t>model </a:t>
            </a:r>
            <a:r>
              <a:rPr lang="en-GB" sz="900" dirty="0"/>
              <a:t>of Moreau et al. (2015). The inversion between outward CO</a:t>
            </a:r>
            <a:r>
              <a:rPr lang="en-GB" sz="900" baseline="-25000" dirty="0"/>
              <a:t>2</a:t>
            </a:r>
            <a:r>
              <a:rPr lang="en-GB" sz="900" dirty="0"/>
              <a:t> fluxes during ice growth and inward CO</a:t>
            </a:r>
            <a:r>
              <a:rPr lang="en-GB" sz="900" baseline="-25000" dirty="0"/>
              <a:t>2</a:t>
            </a:r>
            <a:r>
              <a:rPr lang="en-GB" sz="900" dirty="0"/>
              <a:t> fluxes during ice melt depicts well the observations. However, the </a:t>
            </a:r>
            <a:r>
              <a:rPr lang="en-GB" sz="900" dirty="0">
                <a:solidFill>
                  <a:srgbClr val="660066"/>
                </a:solidFill>
              </a:rPr>
              <a:t>model (M2015) strongly underestimates </a:t>
            </a:r>
            <a:r>
              <a:rPr lang="en-GB" sz="900" dirty="0" smtClean="0">
                <a:solidFill>
                  <a:srgbClr val="660066"/>
                </a:solidFill>
              </a:rPr>
              <a:t>the fluxes </a:t>
            </a:r>
            <a:r>
              <a:rPr lang="en-GB" sz="900" dirty="0">
                <a:solidFill>
                  <a:srgbClr val="660066"/>
                </a:solidFill>
              </a:rPr>
              <a:t>during the cold phase if the formation rate of gas bubbles is low</a:t>
            </a:r>
            <a:r>
              <a:rPr lang="en-GB" sz="900" dirty="0"/>
              <a:t>. Since ice is permeable throughout the cold phase, </a:t>
            </a:r>
            <a:r>
              <a:rPr lang="en-GB" sz="900" dirty="0">
                <a:solidFill>
                  <a:srgbClr val="008000"/>
                </a:solidFill>
              </a:rPr>
              <a:t>higher gas bubble formation rates lead to higher CO</a:t>
            </a:r>
            <a:r>
              <a:rPr lang="en-GB" sz="900" baseline="-25000" dirty="0">
                <a:solidFill>
                  <a:srgbClr val="008000"/>
                </a:solidFill>
              </a:rPr>
              <a:t>2</a:t>
            </a:r>
            <a:r>
              <a:rPr lang="en-GB" sz="900" dirty="0">
                <a:solidFill>
                  <a:srgbClr val="008000"/>
                </a:solidFill>
              </a:rPr>
              <a:t> fluxes </a:t>
            </a:r>
            <a:r>
              <a:rPr lang="en-GB" sz="900" dirty="0"/>
              <a:t>(i.e. gas bubbles escape the ice surface and add to the outward CO</a:t>
            </a:r>
            <a:r>
              <a:rPr lang="en-GB" sz="900" baseline="-25000" dirty="0"/>
              <a:t>2</a:t>
            </a:r>
            <a:r>
              <a:rPr lang="en-GB" sz="900" dirty="0"/>
              <a:t> flux). 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343" y="8712399"/>
            <a:ext cx="701611" cy="3005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008" y="8712399"/>
            <a:ext cx="508001" cy="3482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3261" y="8712399"/>
            <a:ext cx="972745" cy="366512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3657600" y="9012998"/>
            <a:ext cx="3140561" cy="841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1561" tIns="50781" rIns="101561" bIns="50781" rtlCol="0">
            <a:spAutoFit/>
          </a:bodyPr>
          <a:lstStyle/>
          <a:p>
            <a:pPr algn="just"/>
            <a:r>
              <a:rPr lang="en-GB" sz="800" baseline="30000" dirty="0" smtClean="0"/>
              <a:t>1</a:t>
            </a:r>
            <a:r>
              <a:rPr lang="en-GB" sz="800" dirty="0" smtClean="0"/>
              <a:t>Unité </a:t>
            </a:r>
            <a:r>
              <a:rPr lang="en-GB" sz="800" dirty="0" err="1"/>
              <a:t>d’Océanographie</a:t>
            </a:r>
            <a:r>
              <a:rPr lang="en-GB" sz="800" dirty="0"/>
              <a:t> </a:t>
            </a:r>
            <a:r>
              <a:rPr lang="en-GB" sz="800" dirty="0" err="1"/>
              <a:t>Chimique</a:t>
            </a:r>
            <a:r>
              <a:rPr lang="en-GB" sz="800" dirty="0" smtClean="0"/>
              <a:t>, U</a:t>
            </a:r>
            <a:r>
              <a:rPr lang="fr-FR" sz="800" dirty="0" smtClean="0"/>
              <a:t>l</a:t>
            </a:r>
            <a:r>
              <a:rPr lang="en-GB" sz="800" dirty="0" smtClean="0"/>
              <a:t>g, Belgium, </a:t>
            </a:r>
            <a:r>
              <a:rPr lang="en-GB" sz="800" baseline="30000" dirty="0" smtClean="0"/>
              <a:t>2</a:t>
            </a:r>
            <a:r>
              <a:rPr lang="en-GB" sz="800" dirty="0" smtClean="0"/>
              <a:t>Laboratoire </a:t>
            </a:r>
            <a:r>
              <a:rPr lang="en-GB" sz="800" dirty="0"/>
              <a:t>de </a:t>
            </a:r>
            <a:r>
              <a:rPr lang="en-GB" sz="800" dirty="0" err="1"/>
              <a:t>Glaciologie</a:t>
            </a:r>
            <a:r>
              <a:rPr lang="en-GB" sz="800" dirty="0" smtClean="0"/>
              <a:t>, ULB, </a:t>
            </a:r>
            <a:r>
              <a:rPr lang="en-GB" sz="800" baseline="30000" dirty="0" smtClean="0"/>
              <a:t>3</a:t>
            </a:r>
            <a:r>
              <a:rPr lang="en-GB" sz="800" dirty="0" smtClean="0"/>
              <a:t>Georges </a:t>
            </a:r>
            <a:r>
              <a:rPr lang="en-GB" sz="800" dirty="0" err="1"/>
              <a:t>Lemaître</a:t>
            </a:r>
            <a:r>
              <a:rPr lang="en-GB" sz="800" dirty="0"/>
              <a:t> Centre for Earth and Climate Research, </a:t>
            </a:r>
            <a:r>
              <a:rPr lang="en-GB" sz="800" dirty="0" smtClean="0"/>
              <a:t>UCL, </a:t>
            </a:r>
            <a:r>
              <a:rPr lang="en-GB" sz="800" baseline="30000" dirty="0" smtClean="0"/>
              <a:t>4</a:t>
            </a:r>
            <a:r>
              <a:rPr lang="en-GB" sz="800" dirty="0" smtClean="0"/>
              <a:t>Alfred </a:t>
            </a:r>
            <a:r>
              <a:rPr lang="en-GB" sz="800" dirty="0"/>
              <a:t>Wegener Institute </a:t>
            </a:r>
            <a:r>
              <a:rPr lang="en-GB" sz="800" dirty="0" err="1"/>
              <a:t>Helmhotz</a:t>
            </a:r>
            <a:r>
              <a:rPr lang="en-GB" sz="800" dirty="0"/>
              <a:t> </a:t>
            </a:r>
            <a:r>
              <a:rPr lang="en-GB" sz="800" dirty="0" err="1"/>
              <a:t>Center</a:t>
            </a:r>
            <a:r>
              <a:rPr lang="en-GB" sz="800" dirty="0"/>
              <a:t> for </a:t>
            </a:r>
            <a:r>
              <a:rPr lang="en-GB" sz="800" dirty="0" err="1"/>
              <a:t>Polarand</a:t>
            </a:r>
            <a:r>
              <a:rPr lang="en-GB" sz="800" dirty="0"/>
              <a:t> Marine Research</a:t>
            </a:r>
            <a:r>
              <a:rPr lang="en-GB" sz="800" dirty="0" smtClean="0"/>
              <a:t>, Germany,</a:t>
            </a:r>
            <a:r>
              <a:rPr lang="de-DE" sz="800" dirty="0"/>
              <a:t> </a:t>
            </a:r>
            <a:r>
              <a:rPr lang="de-DE" sz="800" baseline="30000" dirty="0"/>
              <a:t>5</a:t>
            </a:r>
            <a:r>
              <a:rPr lang="de-DE" sz="800" dirty="0" smtClean="0"/>
              <a:t>Hamburgische </a:t>
            </a:r>
            <a:r>
              <a:rPr lang="de-DE" sz="800" dirty="0"/>
              <a:t>Schiffbau-Versuchsanstalt GmbH (HSVA</a:t>
            </a:r>
            <a:r>
              <a:rPr lang="de-DE" sz="800" dirty="0" smtClean="0"/>
              <a:t>),</a:t>
            </a:r>
            <a:r>
              <a:rPr lang="en-GB" sz="800" dirty="0" smtClean="0"/>
              <a:t> </a:t>
            </a:r>
            <a:r>
              <a:rPr lang="en-GB" sz="800" baseline="30000" dirty="0"/>
              <a:t>6</a:t>
            </a:r>
            <a:r>
              <a:rPr lang="en-GB" sz="800" dirty="0" smtClean="0"/>
              <a:t>Marine </a:t>
            </a:r>
            <a:r>
              <a:rPr lang="en-GB" sz="800" dirty="0"/>
              <a:t>Research </a:t>
            </a:r>
            <a:r>
              <a:rPr lang="en-GB" sz="800" dirty="0" err="1"/>
              <a:t>Center</a:t>
            </a:r>
            <a:r>
              <a:rPr lang="en-GB" sz="800" dirty="0" smtClean="0"/>
              <a:t>, </a:t>
            </a:r>
            <a:r>
              <a:rPr lang="en-GB" sz="800" dirty="0"/>
              <a:t>Helsinki, </a:t>
            </a:r>
            <a:r>
              <a:rPr lang="en-GB" sz="800" dirty="0" smtClean="0"/>
              <a:t>Finland, </a:t>
            </a:r>
            <a:r>
              <a:rPr lang="en-GB" sz="800" baseline="30000" dirty="0"/>
              <a:t>7</a:t>
            </a:r>
            <a:r>
              <a:rPr lang="en-GB" sz="800" dirty="0" smtClean="0"/>
              <a:t>School </a:t>
            </a:r>
            <a:r>
              <a:rPr lang="en-GB" sz="800" dirty="0"/>
              <a:t>of Ocean Sciences, </a:t>
            </a:r>
            <a:r>
              <a:rPr lang="en-GB" sz="800" dirty="0" err="1"/>
              <a:t>Bargor</a:t>
            </a:r>
            <a:r>
              <a:rPr lang="en-GB" sz="800" dirty="0"/>
              <a:t> </a:t>
            </a:r>
            <a:r>
              <a:rPr lang="en-GB" sz="800" dirty="0" smtClean="0"/>
              <a:t>University</a:t>
            </a:r>
            <a:r>
              <a:rPr lang="en-GB" sz="800" dirty="0"/>
              <a:t>,</a:t>
            </a:r>
            <a:r>
              <a:rPr lang="en-GB" sz="800" dirty="0" smtClean="0"/>
              <a:t> </a:t>
            </a:r>
            <a:r>
              <a:rPr lang="en-GB" sz="800" dirty="0"/>
              <a:t>United Kingdom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3" y="452305"/>
            <a:ext cx="332038" cy="45971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" y="0"/>
            <a:ext cx="431795" cy="43179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0488" y="-1"/>
            <a:ext cx="592202" cy="431795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4223993" y="3028600"/>
            <a:ext cx="695625" cy="188731"/>
          </a:xfrm>
          <a:prstGeom prst="rect">
            <a:avLst/>
          </a:prstGeom>
          <a:noFill/>
        </p:spPr>
        <p:txBody>
          <a:bodyPr wrap="none" lIns="101561" tIns="50781" rIns="101561" bIns="50781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GB" sz="800" dirty="0" smtClean="0"/>
              <a:t>Warming -&gt;</a:t>
            </a:r>
            <a:endParaRPr lang="en-GB" sz="800" dirty="0"/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7543" y="1092684"/>
            <a:ext cx="1029532" cy="1227186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6004" y="3005799"/>
            <a:ext cx="1775988" cy="1528426"/>
          </a:xfrm>
          <a:prstGeom prst="rect">
            <a:avLst/>
          </a:prstGeom>
        </p:spPr>
      </p:pic>
      <p:pic>
        <p:nvPicPr>
          <p:cNvPr id="48" name="Image 47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r="8032"/>
          <a:stretch/>
        </p:blipFill>
        <p:spPr bwMode="auto">
          <a:xfrm>
            <a:off x="291601" y="7822193"/>
            <a:ext cx="2693143" cy="1514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59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11266</TotalTime>
  <Words>591</Words>
  <Application>Microsoft Office PowerPoint</Application>
  <PresentationFormat>Format A4 (210 x 297 mm)</PresentationFormat>
  <Paragraphs>33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ＭＳ 明朝</vt:lpstr>
      <vt:lpstr>Arial</vt:lpstr>
      <vt:lpstr>Calibri</vt:lpstr>
      <vt:lpstr>Wingdings</vt:lpstr>
      <vt:lpstr>Thème Office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Koto</dc:creator>
  <cp:lastModifiedBy>Marie Koto</cp:lastModifiedBy>
  <cp:revision>128</cp:revision>
  <dcterms:created xsi:type="dcterms:W3CDTF">2015-02-03T14:33:51Z</dcterms:created>
  <dcterms:modified xsi:type="dcterms:W3CDTF">2015-08-24T06:06:05Z</dcterms:modified>
</cp:coreProperties>
</file>