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D105B82-991D-4271-9CBE-C02B63B47EEA}" type="datetimeFigureOut">
              <a:rPr lang="fr-BE" smtClean="0"/>
              <a:t>11/02/2015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6E28E0D-767C-4E95-B902-8855393DFFCA}" type="slidenum">
              <a:rPr lang="fr-BE" smtClean="0"/>
              <a:t>‹N°›</a:t>
            </a:fld>
            <a:endParaRPr lang="fr-BE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5B82-991D-4271-9CBE-C02B63B47EEA}" type="datetimeFigureOut">
              <a:rPr lang="fr-BE" smtClean="0"/>
              <a:t>11/02/2015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28E0D-767C-4E95-B902-8855393DFFCA}" type="slidenum">
              <a:rPr lang="fr-BE" smtClean="0"/>
              <a:t>‹N°›</a:t>
            </a:fld>
            <a:endParaRPr lang="fr-BE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5B82-991D-4271-9CBE-C02B63B47EEA}" type="datetimeFigureOut">
              <a:rPr lang="fr-BE" smtClean="0"/>
              <a:t>11/02/2015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28E0D-767C-4E95-B902-8855393DFFCA}" type="slidenum">
              <a:rPr lang="fr-BE" smtClean="0"/>
              <a:t>‹N°›</a:t>
            </a:fld>
            <a:endParaRPr lang="fr-BE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5B82-991D-4271-9CBE-C02B63B47EEA}" type="datetimeFigureOut">
              <a:rPr lang="fr-BE" smtClean="0"/>
              <a:t>11/02/2015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28E0D-767C-4E95-B902-8855393DFFCA}" type="slidenum">
              <a:rPr lang="fr-BE" smtClean="0"/>
              <a:t>‹N°›</a:t>
            </a:fld>
            <a:endParaRPr lang="fr-BE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5B82-991D-4271-9CBE-C02B63B47EEA}" type="datetimeFigureOut">
              <a:rPr lang="fr-BE" smtClean="0"/>
              <a:t>11/02/2015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28E0D-767C-4E95-B902-8855393DFFCA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5B82-991D-4271-9CBE-C02B63B47EEA}" type="datetimeFigureOut">
              <a:rPr lang="fr-BE" smtClean="0"/>
              <a:t>11/02/2015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28E0D-767C-4E95-B902-8855393DFFCA}" type="slidenum">
              <a:rPr lang="fr-BE" smtClean="0"/>
              <a:t>‹N°›</a:t>
            </a:fld>
            <a:endParaRPr lang="fr-BE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5B82-991D-4271-9CBE-C02B63B47EEA}" type="datetimeFigureOut">
              <a:rPr lang="fr-BE" smtClean="0"/>
              <a:t>11/02/2015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28E0D-767C-4E95-B902-8855393DFFCA}" type="slidenum">
              <a:rPr lang="fr-BE" smtClean="0"/>
              <a:t>‹N°›</a:t>
            </a:fld>
            <a:endParaRPr lang="fr-BE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5B82-991D-4271-9CBE-C02B63B47EEA}" type="datetimeFigureOut">
              <a:rPr lang="fr-BE" smtClean="0"/>
              <a:t>11/02/2015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28E0D-767C-4E95-B902-8855393DFFCA}" type="slidenum">
              <a:rPr lang="fr-BE" smtClean="0"/>
              <a:t>‹N°›</a:t>
            </a:fld>
            <a:endParaRPr lang="fr-BE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5B82-991D-4271-9CBE-C02B63B47EEA}" type="datetimeFigureOut">
              <a:rPr lang="fr-BE" smtClean="0"/>
              <a:t>11/02/2015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28E0D-767C-4E95-B902-8855393DFFCA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5B82-991D-4271-9CBE-C02B63B47EEA}" type="datetimeFigureOut">
              <a:rPr lang="fr-BE" smtClean="0"/>
              <a:t>11/02/2015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28E0D-767C-4E95-B902-8855393DFFCA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5B82-991D-4271-9CBE-C02B63B47EEA}" type="datetimeFigureOut">
              <a:rPr lang="fr-BE" smtClean="0"/>
              <a:t>11/02/2015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28E0D-767C-4E95-B902-8855393DFFCA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D105B82-991D-4271-9CBE-C02B63B47EEA}" type="datetimeFigureOut">
              <a:rPr lang="fr-BE" smtClean="0"/>
              <a:t>11/02/2015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6E28E0D-767C-4E95-B902-8855393DFFCA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Historiographie et lieu social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131840" y="3789040"/>
            <a:ext cx="5536704" cy="1752600"/>
          </a:xfrm>
        </p:spPr>
        <p:txBody>
          <a:bodyPr/>
          <a:lstStyle/>
          <a:p>
            <a:r>
              <a:rPr lang="fr-BE" dirty="0" smtClean="0"/>
              <a:t>Caroline </a:t>
            </a:r>
            <a:r>
              <a:rPr lang="fr-BE" dirty="0" err="1" smtClean="0"/>
              <a:t>Saal</a:t>
            </a:r>
            <a:endParaRPr lang="fr-BE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365104"/>
            <a:ext cx="1670400" cy="12672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365105"/>
            <a:ext cx="1814267" cy="1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520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spcAft>
                <a:spcPts val="0"/>
              </a:spcAft>
            </a:pPr>
            <a:r>
              <a:rPr lang="fr-BE" dirty="0">
                <a:latin typeface="Georgia"/>
                <a:ea typeface="Calibri"/>
                <a:cs typeface="Times New Roman"/>
              </a:rPr>
              <a:t>« le geste qui ramène les « idées » à des lieux est précisément un geste d’historien »</a:t>
            </a:r>
            <a:r>
              <a:rPr lang="fr-BE" dirty="0"/>
              <a:t> </a:t>
            </a:r>
            <a:r>
              <a:rPr lang="fr-BE" sz="2000" dirty="0">
                <a:ea typeface="Calibri"/>
                <a:cs typeface="Times New Roman"/>
              </a:rPr>
              <a:t>De </a:t>
            </a:r>
            <a:r>
              <a:rPr lang="fr-BE" sz="2000" dirty="0" err="1">
                <a:ea typeface="Calibri"/>
                <a:cs typeface="Times New Roman"/>
              </a:rPr>
              <a:t>Certeau</a:t>
            </a:r>
            <a:r>
              <a:rPr lang="fr-BE" sz="2000" dirty="0">
                <a:ea typeface="Calibri"/>
                <a:cs typeface="Times New Roman"/>
              </a:rPr>
              <a:t> Michel, </a:t>
            </a:r>
            <a:r>
              <a:rPr lang="fr-BE" sz="2000" i="1" dirty="0">
                <a:ea typeface="Calibri"/>
                <a:cs typeface="Times New Roman"/>
              </a:rPr>
              <a:t>L’écriture de l’histoire</a:t>
            </a:r>
            <a:r>
              <a:rPr lang="fr-BE" sz="2000" dirty="0">
                <a:ea typeface="Calibri"/>
                <a:cs typeface="Times New Roman"/>
              </a:rPr>
              <a:t>, p.77</a:t>
            </a:r>
            <a:r>
              <a:rPr lang="fr-BE" sz="2000" dirty="0" smtClean="0">
                <a:ea typeface="Calibri"/>
                <a:cs typeface="Times New Roman"/>
              </a:rPr>
              <a:t>.</a:t>
            </a:r>
          </a:p>
          <a:p>
            <a:pPr algn="just">
              <a:spcAft>
                <a:spcPts val="0"/>
              </a:spcAft>
            </a:pPr>
            <a:endParaRPr lang="fr-BE" sz="1600" dirty="0"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fr-BE" sz="1600" dirty="0">
              <a:ea typeface="Calibri"/>
              <a:cs typeface="Times New Roman"/>
            </a:endParaRPr>
          </a:p>
          <a:p>
            <a:r>
              <a:rPr lang="fr-BE" dirty="0" smtClean="0"/>
              <a:t>4 espaces de </a:t>
            </a:r>
            <a:r>
              <a:rPr lang="fr-BE" i="1" dirty="0" smtClean="0"/>
              <a:t>fabrique de l’histoire </a:t>
            </a:r>
            <a:r>
              <a:rPr lang="fr-BE" sz="2200" dirty="0" smtClean="0"/>
              <a:t>(C. </a:t>
            </a:r>
            <a:r>
              <a:rPr lang="fr-BE" sz="2200" dirty="0" err="1" smtClean="0"/>
              <a:t>Amalvi</a:t>
            </a:r>
            <a:r>
              <a:rPr lang="fr-BE" sz="2200" dirty="0" smtClean="0"/>
              <a:t>) </a:t>
            </a:r>
            <a:r>
              <a:rPr lang="fr-BE" dirty="0" smtClean="0"/>
              <a:t>:</a:t>
            </a:r>
          </a:p>
          <a:p>
            <a:pPr>
              <a:buFontTx/>
              <a:buChar char="-"/>
            </a:pPr>
            <a:r>
              <a:rPr lang="fr-BE" dirty="0" smtClean="0"/>
              <a:t>Espaces d’apprentissage</a:t>
            </a:r>
          </a:p>
          <a:p>
            <a:pPr>
              <a:buFontTx/>
              <a:buChar char="-"/>
            </a:pPr>
            <a:r>
              <a:rPr lang="fr-BE" dirty="0" smtClean="0"/>
              <a:t>Espaces de conservation</a:t>
            </a:r>
          </a:p>
          <a:p>
            <a:pPr>
              <a:buFontTx/>
              <a:buChar char="-"/>
            </a:pPr>
            <a:r>
              <a:rPr lang="fr-BE" dirty="0" smtClean="0"/>
              <a:t>Espaces de diffusion</a:t>
            </a:r>
          </a:p>
          <a:p>
            <a:pPr>
              <a:buFontTx/>
              <a:buChar char="-"/>
            </a:pPr>
            <a:r>
              <a:rPr lang="fr-BE" dirty="0" smtClean="0"/>
              <a:t>« Espaces plus difficiles à cerner, (…) de la sociabilité scientifique et de la reconnaissance sociale »</a:t>
            </a:r>
            <a:endParaRPr lang="fr-BE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83568" y="908720"/>
            <a:ext cx="7756263" cy="1054250"/>
          </a:xfrm>
        </p:spPr>
        <p:txBody>
          <a:bodyPr/>
          <a:lstStyle/>
          <a:p>
            <a:r>
              <a:rPr lang="fr-BE" dirty="0" smtClean="0"/>
              <a:t>Les lieux de l’histoire</a:t>
            </a:r>
            <a:br>
              <a:rPr lang="fr-BE" dirty="0" smtClean="0"/>
            </a:b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97438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Polygraphie</a:t>
            </a:r>
          </a:p>
          <a:p>
            <a:r>
              <a:rPr lang="fr-BE" dirty="0" smtClean="0"/>
              <a:t>Connexions et circulations des savoirs</a:t>
            </a:r>
          </a:p>
          <a:p>
            <a:r>
              <a:rPr lang="fr-BE" dirty="0" smtClean="0"/>
              <a:t>Régime d’historicité particulier</a:t>
            </a:r>
          </a:p>
          <a:p>
            <a:endParaRPr lang="fr-BE" dirty="0"/>
          </a:p>
          <a:p>
            <a:r>
              <a:rPr lang="fr-BE" dirty="0" smtClean="0"/>
              <a:t>Réputation d’historiographie méthodologiquement pauvre reposant sur une conception actuelle du but de l’historiographie </a:t>
            </a:r>
          </a:p>
          <a:p>
            <a:endParaRPr lang="fr-BE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83568" y="476672"/>
            <a:ext cx="7756263" cy="1054250"/>
          </a:xfrm>
        </p:spPr>
        <p:txBody>
          <a:bodyPr/>
          <a:lstStyle/>
          <a:p>
            <a:r>
              <a:rPr lang="fr-BE" dirty="0" smtClean="0"/>
              <a:t>Fabriquer l’histoire au XVII</a:t>
            </a:r>
            <a:r>
              <a:rPr lang="fr-BE" baseline="30000" dirty="0" smtClean="0"/>
              <a:t>e</a:t>
            </a:r>
            <a:r>
              <a:rPr lang="fr-BE" dirty="0" smtClean="0"/>
              <a:t> siècle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863481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Rappelle la dimension première : activité sociale</a:t>
            </a:r>
          </a:p>
          <a:p>
            <a:r>
              <a:rPr lang="fr-BE" dirty="0" smtClean="0"/>
              <a:t>Met en avant l’existence de préalables au discours, et de lois silencieuses</a:t>
            </a:r>
          </a:p>
          <a:p>
            <a:endParaRPr lang="fr-BE" dirty="0"/>
          </a:p>
          <a:p>
            <a:r>
              <a:rPr lang="fr-BE" dirty="0" smtClean="0"/>
              <a:t>Lieu double : particulier et général</a:t>
            </a:r>
          </a:p>
          <a:p>
            <a:endParaRPr lang="fr-BE" dirty="0"/>
          </a:p>
          <a:p>
            <a:r>
              <a:rPr lang="fr-BE" dirty="0" smtClean="0"/>
              <a:t>À ajouter : lieu social « réel » et lieu social donné</a:t>
            </a:r>
          </a:p>
          <a:p>
            <a:endParaRPr lang="fr-BE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Le lieu social dans l’acte historiographique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534246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Débat vivace sur la représentativité des sources d’une « opinion publique »</a:t>
            </a:r>
          </a:p>
          <a:p>
            <a:endParaRPr lang="fr-BE" dirty="0"/>
          </a:p>
          <a:p>
            <a:r>
              <a:rPr lang="fr-BE" dirty="0" smtClean="0"/>
              <a:t>Bourdieu : opinion publique nécessite : accès de tous à la formulation d’une opinion, force des opinions mesurable, accord public sur les questions à poser,</a:t>
            </a:r>
          </a:p>
          <a:p>
            <a:r>
              <a:rPr lang="fr-BE" dirty="0" err="1" smtClean="0"/>
              <a:t>Reynié</a:t>
            </a:r>
            <a:r>
              <a:rPr lang="fr-BE" dirty="0" smtClean="0"/>
              <a:t> : valorisation de l’imprimé = liberté d’opiner de quelques-uns</a:t>
            </a:r>
          </a:p>
          <a:p>
            <a:pPr marL="0" indent="0">
              <a:buNone/>
            </a:pPr>
            <a:endParaRPr lang="fr-BE" dirty="0" smtClean="0"/>
          </a:p>
          <a:p>
            <a:endParaRPr lang="fr-BE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83568" y="476672"/>
            <a:ext cx="7756263" cy="1054250"/>
          </a:xfrm>
        </p:spPr>
        <p:txBody>
          <a:bodyPr/>
          <a:lstStyle/>
          <a:p>
            <a:r>
              <a:rPr lang="fr-BE" dirty="0" smtClean="0"/>
              <a:t>Représentativité de la société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478946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699247" y="2420888"/>
            <a:ext cx="7745505" cy="3705274"/>
          </a:xfrm>
        </p:spPr>
        <p:txBody>
          <a:bodyPr/>
          <a:lstStyle/>
          <a:p>
            <a:r>
              <a:rPr lang="fr-BE" dirty="0" smtClean="0"/>
              <a:t>« Petites » unités sociales, de regroupement de réseaux autour d’un projet commun</a:t>
            </a:r>
            <a:endParaRPr lang="fr-BE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Représentativité de la société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5833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vre relié">
  <a:themeElements>
    <a:clrScheme name="Livre reli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Livre reli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Livre reli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37</TotalTime>
  <Words>94</Words>
  <Application>Microsoft Office PowerPoint</Application>
  <PresentationFormat>Affichage à l'écran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Livre relié</vt:lpstr>
      <vt:lpstr>Historiographie et lieu social</vt:lpstr>
      <vt:lpstr>Les lieux de l’histoire </vt:lpstr>
      <vt:lpstr>Fabriquer l’histoire au XVIIe siècle</vt:lpstr>
      <vt:lpstr>Le lieu social dans l’acte historiographique</vt:lpstr>
      <vt:lpstr>Représentativité de la société</vt:lpstr>
      <vt:lpstr>Représentativité de la société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Historiographie et lieu social</dc:title>
  <dc:creator>ULg</dc:creator>
  <cp:lastModifiedBy>ULg</cp:lastModifiedBy>
  <cp:revision>4</cp:revision>
  <dcterms:created xsi:type="dcterms:W3CDTF">2015-02-11T08:46:18Z</dcterms:created>
  <dcterms:modified xsi:type="dcterms:W3CDTF">2015-02-11T09:23:33Z</dcterms:modified>
</cp:coreProperties>
</file>