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fr-BE" smtClean="0"/>
              <a:t>"Faire voir par l'histoire" dans les M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0711D7-A4FE-4815-AA84-123B780F9CF4}" type="datetimeFigureOut">
              <a:rPr lang="fr-BE" smtClean="0"/>
              <a:t>11/06/2015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8E8B25-D569-4E62-A181-8216286873CE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561459707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fr-BE" smtClean="0"/>
              <a:t>"Faire voir par l'histoire" dans les M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1E7F74-5230-440F-9827-633B4621162F}" type="datetimeFigureOut">
              <a:rPr lang="fr-BE" smtClean="0"/>
              <a:t>11/06/2015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00B659-CB72-41E8-B50E-B2C3721A5BAE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383010815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e l'en-tête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fr-BE" smtClean="0"/>
              <a:t>"Faire voir par l'histoire" dans les M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3089861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e l'en-tête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fr-BE" smtClean="0"/>
              <a:t>"Faire voir par l'histoire" dans les M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3089861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e l'en-tête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fr-BE" smtClean="0"/>
              <a:t>"Faire voir par l'histoire" dans les M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3089861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e l'en-tête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fr-BE" smtClean="0"/>
              <a:t>"Faire voir par l'histoire" dans les M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3089861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e l'en-tête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fr-BE" smtClean="0"/>
              <a:t>"Faire voir par l'histoire" dans les M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3089861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e l'en-tête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fr-BE" smtClean="0"/>
              <a:t>"Faire voir par l'histoire" dans les M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3089861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e l'en-tête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fr-BE" smtClean="0"/>
              <a:t>"Faire voir par l'histoire" dans les M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3089861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e l'en-tête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fr-BE" smtClean="0"/>
              <a:t>"Faire voir par l'histoire" dans les M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3089861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A7111-8867-43D8-A5DD-3308743AFFCB}" type="datetime1">
              <a:rPr lang="fr-BE" smtClean="0"/>
              <a:t>11/06/2015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E27B7-5464-4B55-8137-33C416469A49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825707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0F3E5-0BC8-4BF8-B65E-ADF368D00962}" type="datetime1">
              <a:rPr lang="fr-BE" smtClean="0"/>
              <a:t>11/06/2015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E27B7-5464-4B55-8137-33C416469A49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062271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B8540-5EF5-4B8F-B270-E8F0B9FDD6CB}" type="datetime1">
              <a:rPr lang="fr-BE" smtClean="0"/>
              <a:t>11/06/2015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E27B7-5464-4B55-8137-33C416469A49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194187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A6220-F17A-452C-822F-AA46A9A10FBB}" type="datetime1">
              <a:rPr lang="fr-BE" smtClean="0"/>
              <a:t>11/06/2015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E27B7-5464-4B55-8137-33C416469A49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69634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73D68-53BB-45C0-990A-EEC315AB33E4}" type="datetime1">
              <a:rPr lang="fr-BE" smtClean="0"/>
              <a:t>11/06/2015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E27B7-5464-4B55-8137-33C416469A49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849380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B4B22-7FB6-4906-901A-F4F4B99F62B3}" type="datetime1">
              <a:rPr lang="fr-BE" smtClean="0"/>
              <a:t>11/06/2015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E27B7-5464-4B55-8137-33C416469A49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235073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50BF5-9258-4D0C-9D49-08E0507B1257}" type="datetime1">
              <a:rPr lang="fr-BE" smtClean="0"/>
              <a:t>11/06/2015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E27B7-5464-4B55-8137-33C416469A49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27952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0A931-D267-4DD7-8CEA-FE8D27D73B5C}" type="datetime1">
              <a:rPr lang="fr-BE" smtClean="0"/>
              <a:t>11/06/2015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E27B7-5464-4B55-8137-33C416469A49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070939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D944D-C0B1-4948-A57B-9E09AA9C9DD0}" type="datetime1">
              <a:rPr lang="fr-BE" smtClean="0"/>
              <a:t>11/06/2015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E27B7-5464-4B55-8137-33C416469A49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337904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0143-E836-459D-A3FD-D7FB1F892830}" type="datetime1">
              <a:rPr lang="fr-BE" smtClean="0"/>
              <a:t>11/06/2015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E27B7-5464-4B55-8137-33C416469A49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70849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8FEED-11A3-43E9-8DF7-4A181F4DD351}" type="datetime1">
              <a:rPr lang="fr-BE" smtClean="0"/>
              <a:t>11/06/2015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E27B7-5464-4B55-8137-33C416469A49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269140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divot">
          <a:fgClr>
            <a:schemeClr val="accent2">
              <a:lumMod val="75000"/>
            </a:schemeClr>
          </a:fgClr>
          <a:bgClr>
            <a:schemeClr val="accent2">
              <a:lumMod val="50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723178-BC33-4EBD-8CEE-C2E084BCB1AC}" type="datetime1">
              <a:rPr lang="fr-BE" smtClean="0"/>
              <a:t>11/06/2015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AE27B7-5464-4B55-8137-33C416469A49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87251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11560" y="1844824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fr-BE" sz="31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« Faire voir par l’histoire » dans les Mazarinades. </a:t>
            </a:r>
            <a:br>
              <a:rPr lang="fr-BE" sz="31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</a:br>
            <a:r>
              <a:rPr lang="fr-BE" sz="31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Usages du passé historique </a:t>
            </a:r>
            <a:br>
              <a:rPr lang="fr-BE" sz="31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</a:br>
            <a:r>
              <a:rPr lang="fr-BE" sz="31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entre rhétorique et bagages culturels</a:t>
            </a:r>
            <a:r>
              <a:rPr lang="fr-BE" dirty="0" smtClean="0">
                <a:solidFill>
                  <a:schemeClr val="bg1"/>
                </a:solidFill>
              </a:rPr>
              <a:t/>
            </a:r>
            <a:br>
              <a:rPr lang="fr-BE" dirty="0" smtClean="0">
                <a:solidFill>
                  <a:schemeClr val="bg1"/>
                </a:solidFill>
              </a:rPr>
            </a:br>
            <a:endParaRPr lang="fr-BE" dirty="0">
              <a:solidFill>
                <a:schemeClr val="bg1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558948" y="3894176"/>
            <a:ext cx="4680520" cy="1752600"/>
          </a:xfrm>
        </p:spPr>
        <p:txBody>
          <a:bodyPr>
            <a:normAutofit/>
          </a:bodyPr>
          <a:lstStyle/>
          <a:p>
            <a:r>
              <a:rPr lang="fr-BE" sz="2800" dirty="0" smtClean="0"/>
              <a:t>Caroline </a:t>
            </a:r>
            <a:r>
              <a:rPr lang="fr-BE" sz="2800" dirty="0" err="1" smtClean="0">
                <a:solidFill>
                  <a:schemeClr val="bg1">
                    <a:lumMod val="50000"/>
                  </a:schemeClr>
                </a:solidFill>
              </a:rPr>
              <a:t>S</a:t>
            </a:r>
            <a:r>
              <a:rPr lang="fr-BE" sz="2800" cap="small" dirty="0" err="1" smtClean="0">
                <a:solidFill>
                  <a:schemeClr val="bg1">
                    <a:lumMod val="50000"/>
                  </a:schemeClr>
                </a:solidFill>
              </a:rPr>
              <a:t>aal</a:t>
            </a:r>
            <a:r>
              <a:rPr lang="fr-BE" sz="2800" dirty="0" smtClean="0"/>
              <a:t>, </a:t>
            </a:r>
            <a:r>
              <a:rPr lang="fr-BE" sz="2800" dirty="0" err="1" smtClean="0"/>
              <a:t>ULg</a:t>
            </a:r>
            <a:endParaRPr lang="fr-BE" sz="2800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5013176"/>
            <a:ext cx="1670400" cy="1267200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8808" y="5013177"/>
            <a:ext cx="1670400" cy="1217946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611560" y="404664"/>
            <a:ext cx="8064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>
                <a:solidFill>
                  <a:schemeClr val="bg1">
                    <a:lumMod val="50000"/>
                  </a:schemeClr>
                </a:solidFill>
              </a:rPr>
              <a:t>Mazarinades : nouvelles approches – Colloque international – 11 juin 2015</a:t>
            </a:r>
            <a:endParaRPr lang="fr-BE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0029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Espace réservé du contenu 5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4764" y="1600200"/>
            <a:ext cx="3394472" cy="4525963"/>
          </a:xfrm>
        </p:spPr>
      </p:pic>
      <p:sp>
        <p:nvSpPr>
          <p:cNvPr id="4" name="Rectangle à coins arrondis 3"/>
          <p:cNvSpPr/>
          <p:nvPr/>
        </p:nvSpPr>
        <p:spPr>
          <a:xfrm>
            <a:off x="395536" y="692696"/>
            <a:ext cx="8352928" cy="547260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5" name="Arrondir un rectangle avec un coin diagonal 4"/>
          <p:cNvSpPr/>
          <p:nvPr/>
        </p:nvSpPr>
        <p:spPr>
          <a:xfrm>
            <a:off x="251520" y="584683"/>
            <a:ext cx="8519717" cy="5785953"/>
          </a:xfrm>
          <a:prstGeom prst="round2Diag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562074"/>
          </a:xfrm>
        </p:spPr>
        <p:txBody>
          <a:bodyPr>
            <a:normAutofit/>
          </a:bodyPr>
          <a:lstStyle/>
          <a:p>
            <a:r>
              <a:rPr lang="fr-BE" sz="1800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« Faire voir par l’histoire » dans les Mazarinades – 11 juin 2015</a:t>
            </a:r>
            <a:endParaRPr lang="fr-BE" sz="1800" dirty="0">
              <a:solidFill>
                <a:schemeClr val="bg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683568" y="877362"/>
            <a:ext cx="7776864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800" dirty="0" smtClean="0"/>
              <a:t>Les mazarinades à contenu historique</a:t>
            </a:r>
          </a:p>
          <a:p>
            <a:endParaRPr lang="fr-BE" dirty="0"/>
          </a:p>
          <a:p>
            <a:pPr marL="285750" indent="-285750">
              <a:buFont typeface="Arial" charset="0"/>
              <a:buChar char="•"/>
            </a:pPr>
            <a:r>
              <a:rPr lang="fr-BE" dirty="0" smtClean="0"/>
              <a:t>Présence polymorphe</a:t>
            </a:r>
          </a:p>
          <a:p>
            <a:endParaRPr lang="fr-BE" dirty="0" smtClean="0"/>
          </a:p>
          <a:p>
            <a:pPr marL="285750" indent="-285750">
              <a:buFont typeface="Arial" charset="0"/>
              <a:buChar char="•"/>
            </a:pPr>
            <a:r>
              <a:rPr lang="fr-BE" dirty="0" smtClean="0"/>
              <a:t>Stratégies multiples pour lier passé et présent</a:t>
            </a:r>
          </a:p>
          <a:p>
            <a:pPr marL="285750" indent="-285750">
              <a:buFont typeface="Arial" charset="0"/>
              <a:buChar char="•"/>
            </a:pPr>
            <a:endParaRPr lang="fr-BE" dirty="0"/>
          </a:p>
          <a:p>
            <a:pPr marL="285750" indent="-285750">
              <a:buFont typeface="Arial" charset="0"/>
              <a:buChar char="•"/>
            </a:pPr>
            <a:r>
              <a:rPr lang="fr-BE" dirty="0" err="1" smtClean="0"/>
              <a:t>Topothèque</a:t>
            </a:r>
            <a:r>
              <a:rPr lang="fr-BE" dirty="0" smtClean="0"/>
              <a:t> historique, plutôt que posture historienne</a:t>
            </a:r>
          </a:p>
          <a:p>
            <a:pPr marL="285750" indent="-285750">
              <a:buFont typeface="Arial" charset="0"/>
              <a:buChar char="•"/>
            </a:pPr>
            <a:endParaRPr lang="fr-BE" dirty="0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23" t="2627" r="19023" b="26666"/>
          <a:stretch/>
        </p:blipFill>
        <p:spPr>
          <a:xfrm>
            <a:off x="673874" y="3393000"/>
            <a:ext cx="2222553" cy="2664000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012" t="5253" r="2053" b="16566"/>
          <a:stretch/>
        </p:blipFill>
        <p:spPr>
          <a:xfrm>
            <a:off x="3413312" y="3413332"/>
            <a:ext cx="2196132" cy="2664000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012" r="6095" b="7106"/>
          <a:stretch/>
        </p:blipFill>
        <p:spPr>
          <a:xfrm>
            <a:off x="6300192" y="3429000"/>
            <a:ext cx="1737591" cy="26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8036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Rectangle à coins arrondis 3"/>
          <p:cNvSpPr/>
          <p:nvPr/>
        </p:nvSpPr>
        <p:spPr>
          <a:xfrm>
            <a:off x="395536" y="692696"/>
            <a:ext cx="8352928" cy="547260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5" name="Arrondir un rectangle avec un coin diagonal 4"/>
          <p:cNvSpPr/>
          <p:nvPr/>
        </p:nvSpPr>
        <p:spPr>
          <a:xfrm>
            <a:off x="251520" y="584683"/>
            <a:ext cx="8519717" cy="5785953"/>
          </a:xfrm>
          <a:prstGeom prst="round2Diag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562074"/>
          </a:xfrm>
        </p:spPr>
        <p:txBody>
          <a:bodyPr>
            <a:normAutofit/>
          </a:bodyPr>
          <a:lstStyle/>
          <a:p>
            <a:r>
              <a:rPr lang="fr-BE" sz="1800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« Faire voir par l’histoire » dans les Mazarinades – 11 juin 2015</a:t>
            </a:r>
            <a:endParaRPr lang="fr-BE" sz="1800" dirty="0">
              <a:solidFill>
                <a:schemeClr val="bg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827584" y="980728"/>
            <a:ext cx="7416824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800" dirty="0" smtClean="0"/>
              <a:t>Le passé comme savoir</a:t>
            </a:r>
          </a:p>
          <a:p>
            <a:endParaRPr lang="fr-BE" dirty="0"/>
          </a:p>
          <a:p>
            <a:pPr marL="285750" indent="-285750">
              <a:buFont typeface="Arial" charset="0"/>
              <a:buChar char="•"/>
            </a:pPr>
            <a:r>
              <a:rPr lang="fr-BE" sz="2400" dirty="0" smtClean="0"/>
              <a:t>Peu de formes de diffusion peu coûteuses de récits historiques</a:t>
            </a:r>
          </a:p>
          <a:p>
            <a:endParaRPr lang="fr-BE" sz="2400" dirty="0" smtClean="0"/>
          </a:p>
          <a:p>
            <a:pPr marL="285750" indent="-285750">
              <a:buFont typeface="Arial" charset="0"/>
              <a:buChar char="•"/>
            </a:pPr>
            <a:r>
              <a:rPr lang="fr-BE" sz="2400" dirty="0" smtClean="0"/>
              <a:t>Pendant la Fronde, vulgarisation</a:t>
            </a:r>
          </a:p>
          <a:p>
            <a:r>
              <a:rPr lang="fr-BE" sz="2400" dirty="0"/>
              <a:t>	</a:t>
            </a:r>
            <a:r>
              <a:rPr lang="fr-BE" sz="2400" dirty="0" smtClean="0"/>
              <a:t>- « instruire, gagner, émouvoir »</a:t>
            </a:r>
          </a:p>
          <a:p>
            <a:r>
              <a:rPr lang="fr-BE" sz="2400" dirty="0"/>
              <a:t>	</a:t>
            </a:r>
            <a:r>
              <a:rPr lang="fr-BE" sz="2400" dirty="0" smtClean="0"/>
              <a:t>- valeur exemplative</a:t>
            </a:r>
          </a:p>
          <a:p>
            <a:r>
              <a:rPr lang="fr-BE" sz="2400" dirty="0"/>
              <a:t>	</a:t>
            </a:r>
            <a:r>
              <a:rPr lang="fr-BE" sz="2400" dirty="0" smtClean="0"/>
              <a:t>- pays de droit coutumier</a:t>
            </a:r>
          </a:p>
          <a:p>
            <a:r>
              <a:rPr lang="fr-BE" sz="2400" dirty="0"/>
              <a:t>	</a:t>
            </a:r>
            <a:r>
              <a:rPr lang="fr-BE" sz="2400" dirty="0" smtClean="0"/>
              <a:t>- guide politique</a:t>
            </a:r>
          </a:p>
        </p:txBody>
      </p:sp>
    </p:spTree>
    <p:extLst>
      <p:ext uri="{BB962C8B-B14F-4D97-AF65-F5344CB8AC3E}">
        <p14:creationId xmlns:p14="http://schemas.microsoft.com/office/powerpoint/2010/main" val="241275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Rectangle à coins arrondis 3"/>
          <p:cNvSpPr/>
          <p:nvPr/>
        </p:nvSpPr>
        <p:spPr>
          <a:xfrm>
            <a:off x="395536" y="692696"/>
            <a:ext cx="8352928" cy="547260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5" name="Arrondir un rectangle avec un coin diagonal 4"/>
          <p:cNvSpPr/>
          <p:nvPr/>
        </p:nvSpPr>
        <p:spPr>
          <a:xfrm>
            <a:off x="251520" y="584683"/>
            <a:ext cx="8519717" cy="5785953"/>
          </a:xfrm>
          <a:prstGeom prst="round2Diag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562074"/>
          </a:xfrm>
        </p:spPr>
        <p:txBody>
          <a:bodyPr>
            <a:normAutofit/>
          </a:bodyPr>
          <a:lstStyle/>
          <a:p>
            <a:r>
              <a:rPr lang="fr-BE" sz="1800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« Faire voir par l’histoire » dans les Mazarinades – 11 juin 2015</a:t>
            </a:r>
            <a:endParaRPr lang="fr-BE" sz="1800" dirty="0">
              <a:solidFill>
                <a:schemeClr val="bg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827584" y="1052736"/>
            <a:ext cx="734481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800" dirty="0" smtClean="0"/>
              <a:t>Histoire tragique et devenir historique</a:t>
            </a:r>
          </a:p>
          <a:p>
            <a:endParaRPr lang="fr-BE" sz="2800" dirty="0" smtClean="0"/>
          </a:p>
          <a:p>
            <a:endParaRPr lang="fr-BE" sz="2800" dirty="0"/>
          </a:p>
          <a:p>
            <a:r>
              <a:rPr lang="fr-BE" sz="2400" dirty="0" smtClean="0"/>
              <a:t>Histoire tragique : mosaïque de micro-récits où s’interpénètrent histoire et tragédie, avec large place pour la composante émotionnelle</a:t>
            </a:r>
          </a:p>
          <a:p>
            <a:endParaRPr lang="fr-BE" sz="2400" dirty="0" smtClean="0"/>
          </a:p>
          <a:p>
            <a:endParaRPr lang="fr-BE" sz="2400" dirty="0"/>
          </a:p>
          <a:p>
            <a:r>
              <a:rPr lang="fr-BE" sz="2400" dirty="0" smtClean="0"/>
              <a:t>Devenir historique cyclique : naissance-apogée-déclin</a:t>
            </a:r>
            <a:endParaRPr lang="fr-BE" sz="2400" dirty="0"/>
          </a:p>
        </p:txBody>
      </p:sp>
    </p:spTree>
    <p:extLst>
      <p:ext uri="{BB962C8B-B14F-4D97-AF65-F5344CB8AC3E}">
        <p14:creationId xmlns:p14="http://schemas.microsoft.com/office/powerpoint/2010/main" val="3023028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Rectangle à coins arrondis 3"/>
          <p:cNvSpPr/>
          <p:nvPr/>
        </p:nvSpPr>
        <p:spPr>
          <a:xfrm>
            <a:off x="395536" y="692696"/>
            <a:ext cx="8352928" cy="547260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5" name="Arrondir un rectangle avec un coin diagonal 4"/>
          <p:cNvSpPr/>
          <p:nvPr/>
        </p:nvSpPr>
        <p:spPr>
          <a:xfrm>
            <a:off x="251520" y="584683"/>
            <a:ext cx="8519717" cy="5785953"/>
          </a:xfrm>
          <a:prstGeom prst="round2Diag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562074"/>
          </a:xfrm>
        </p:spPr>
        <p:txBody>
          <a:bodyPr>
            <a:normAutofit/>
          </a:bodyPr>
          <a:lstStyle/>
          <a:p>
            <a:r>
              <a:rPr lang="fr-BE" sz="1800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« Faire voir par l’histoire » dans les Mazarinades – 11 juin 2015</a:t>
            </a:r>
            <a:endParaRPr lang="fr-BE" sz="1800" dirty="0">
              <a:solidFill>
                <a:schemeClr val="bg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683568" y="958280"/>
            <a:ext cx="7848872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800" dirty="0" smtClean="0"/>
              <a:t>Se créer sa propre temporalisation</a:t>
            </a:r>
          </a:p>
          <a:p>
            <a:endParaRPr lang="fr-BE" sz="2800" dirty="0"/>
          </a:p>
          <a:p>
            <a:r>
              <a:rPr lang="fr-BE" sz="2400" dirty="0" smtClean="0"/>
              <a:t>Absence de datations, mais respect de l’ordre chronologique, liste étoffée, parfois durée des règnes</a:t>
            </a:r>
          </a:p>
          <a:p>
            <a:endParaRPr lang="fr-BE" sz="2400" dirty="0"/>
          </a:p>
          <a:p>
            <a:endParaRPr lang="fr-BE" sz="2400" dirty="0"/>
          </a:p>
          <a:p>
            <a:endParaRPr lang="fr-BE" sz="2400" dirty="0"/>
          </a:p>
        </p:txBody>
      </p:sp>
    </p:spTree>
    <p:extLst>
      <p:ext uri="{BB962C8B-B14F-4D97-AF65-F5344CB8AC3E}">
        <p14:creationId xmlns:p14="http://schemas.microsoft.com/office/powerpoint/2010/main" val="917525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Rectangle à coins arrondis 3"/>
          <p:cNvSpPr/>
          <p:nvPr/>
        </p:nvSpPr>
        <p:spPr>
          <a:xfrm>
            <a:off x="395536" y="692696"/>
            <a:ext cx="8352928" cy="547260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5" name="Arrondir un rectangle avec un coin diagonal 4"/>
          <p:cNvSpPr/>
          <p:nvPr/>
        </p:nvSpPr>
        <p:spPr>
          <a:xfrm>
            <a:off x="251520" y="584683"/>
            <a:ext cx="8519717" cy="5785953"/>
          </a:xfrm>
          <a:prstGeom prst="round2Diag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dirty="0"/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562074"/>
          </a:xfrm>
        </p:spPr>
        <p:txBody>
          <a:bodyPr>
            <a:normAutofit/>
          </a:bodyPr>
          <a:lstStyle/>
          <a:p>
            <a:r>
              <a:rPr lang="fr-BE" sz="1800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« Faire voir par l’histoire » dans les Mazarinades – 11 juin 2015</a:t>
            </a:r>
            <a:endParaRPr lang="fr-BE" sz="1800" dirty="0">
              <a:solidFill>
                <a:schemeClr val="bg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802966" y="908720"/>
            <a:ext cx="7416824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BE" sz="2800" dirty="0">
                <a:solidFill>
                  <a:prstClr val="black"/>
                </a:solidFill>
              </a:rPr>
              <a:t>Se créer sa propre temporalisation</a:t>
            </a:r>
          </a:p>
          <a:p>
            <a:pPr lvl="0"/>
            <a:endParaRPr lang="fr-BE" sz="2800" dirty="0">
              <a:solidFill>
                <a:prstClr val="black"/>
              </a:solidFill>
            </a:endParaRPr>
          </a:p>
          <a:p>
            <a:pPr lvl="0"/>
            <a:r>
              <a:rPr lang="fr-BE" sz="2400" dirty="0">
                <a:solidFill>
                  <a:prstClr val="black"/>
                </a:solidFill>
              </a:rPr>
              <a:t>Absence de datations, mais respect de l’ordre chronologique, liste étoffée, parfois durée des </a:t>
            </a:r>
            <a:r>
              <a:rPr lang="fr-BE" sz="2400" dirty="0" smtClean="0">
                <a:solidFill>
                  <a:prstClr val="black"/>
                </a:solidFill>
              </a:rPr>
              <a:t>règnes</a:t>
            </a:r>
          </a:p>
          <a:p>
            <a:pPr lvl="0"/>
            <a:endParaRPr lang="fr-BE" sz="2400" dirty="0">
              <a:solidFill>
                <a:prstClr val="black"/>
              </a:solidFill>
            </a:endParaRPr>
          </a:p>
          <a:p>
            <a:pPr lvl="0"/>
            <a:r>
              <a:rPr lang="fr-BE" sz="2400" dirty="0" smtClean="0">
                <a:solidFill>
                  <a:prstClr val="black"/>
                </a:solidFill>
              </a:rPr>
              <a:t>Similarité avec le conte : constance et malléabilité</a:t>
            </a:r>
          </a:p>
          <a:p>
            <a:pPr lvl="0"/>
            <a:endParaRPr lang="fr-BE" sz="2400" dirty="0">
              <a:solidFill>
                <a:prstClr val="black"/>
              </a:solidFill>
            </a:endParaRPr>
          </a:p>
          <a:p>
            <a:r>
              <a:rPr lang="fr-BE" sz="2400" dirty="0">
                <a:solidFill>
                  <a:prstClr val="black"/>
                </a:solidFill>
              </a:rPr>
              <a:t>Mise en avant des similarités </a:t>
            </a:r>
            <a:r>
              <a:rPr lang="fr-BE" sz="2400" dirty="0">
                <a:solidFill>
                  <a:prstClr val="black"/>
                </a:solidFill>
                <a:sym typeface="Wingdings 3"/>
              </a:rPr>
              <a:t> événements en schèmes explicatifs</a:t>
            </a:r>
            <a:endParaRPr lang="fr-BE" sz="2400" dirty="0">
              <a:solidFill>
                <a:prstClr val="black"/>
              </a:solidFill>
            </a:endParaRPr>
          </a:p>
          <a:p>
            <a:pPr lvl="0"/>
            <a:endParaRPr lang="fr-BE" sz="2400" dirty="0" smtClean="0">
              <a:solidFill>
                <a:prstClr val="black"/>
              </a:solidFill>
            </a:endParaRPr>
          </a:p>
          <a:p>
            <a:pPr lvl="0"/>
            <a:endParaRPr lang="fr-BE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4980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Rectangle à coins arrondis 3"/>
          <p:cNvSpPr/>
          <p:nvPr/>
        </p:nvSpPr>
        <p:spPr>
          <a:xfrm>
            <a:off x="395536" y="692696"/>
            <a:ext cx="8352928" cy="547260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5" name="Arrondir un rectangle avec un coin diagonal 4"/>
          <p:cNvSpPr/>
          <p:nvPr/>
        </p:nvSpPr>
        <p:spPr>
          <a:xfrm>
            <a:off x="251520" y="584683"/>
            <a:ext cx="8519717" cy="5785953"/>
          </a:xfrm>
          <a:prstGeom prst="round2Diag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fr-BE" sz="2400" dirty="0">
              <a:solidFill>
                <a:prstClr val="black"/>
              </a:solidFill>
            </a:endParaRPr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562074"/>
          </a:xfrm>
        </p:spPr>
        <p:txBody>
          <a:bodyPr>
            <a:normAutofit/>
          </a:bodyPr>
          <a:lstStyle/>
          <a:p>
            <a:r>
              <a:rPr lang="fr-BE" sz="1800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« Faire voir par l’histoire » dans les Mazarinades – 11 juin 2015</a:t>
            </a:r>
            <a:endParaRPr lang="fr-BE" sz="1800" dirty="0">
              <a:solidFill>
                <a:schemeClr val="bg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899592" y="916895"/>
            <a:ext cx="756084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BE" sz="2800" dirty="0">
                <a:solidFill>
                  <a:prstClr val="black"/>
                </a:solidFill>
              </a:rPr>
              <a:t>Se créer sa propre temporalisation</a:t>
            </a:r>
          </a:p>
          <a:p>
            <a:pPr lvl="0"/>
            <a:endParaRPr lang="fr-BE" sz="2800" dirty="0">
              <a:solidFill>
                <a:prstClr val="black"/>
              </a:solidFill>
            </a:endParaRPr>
          </a:p>
          <a:p>
            <a:pPr lvl="0"/>
            <a:r>
              <a:rPr lang="fr-BE" sz="2400" dirty="0">
                <a:solidFill>
                  <a:prstClr val="black"/>
                </a:solidFill>
              </a:rPr>
              <a:t>Absence de datations, mais respect de l’ordre chronologique, liste étoffée, parfois durée des règnes</a:t>
            </a:r>
          </a:p>
          <a:p>
            <a:pPr lvl="0"/>
            <a:endParaRPr lang="fr-BE" sz="2400" dirty="0">
              <a:solidFill>
                <a:prstClr val="black"/>
              </a:solidFill>
            </a:endParaRPr>
          </a:p>
          <a:p>
            <a:pPr lvl="0"/>
            <a:r>
              <a:rPr lang="fr-BE" sz="2400" dirty="0">
                <a:solidFill>
                  <a:prstClr val="black"/>
                </a:solidFill>
              </a:rPr>
              <a:t>Similarité avec le conte : constance et malléabilité</a:t>
            </a:r>
          </a:p>
          <a:p>
            <a:pPr lvl="0"/>
            <a:endParaRPr lang="fr-BE" sz="2400" dirty="0">
              <a:solidFill>
                <a:prstClr val="black"/>
              </a:solidFill>
            </a:endParaRPr>
          </a:p>
          <a:p>
            <a:pPr lvl="0"/>
            <a:r>
              <a:rPr lang="fr-BE" sz="2400" dirty="0">
                <a:solidFill>
                  <a:prstClr val="black"/>
                </a:solidFill>
              </a:rPr>
              <a:t>Mise en avant des similarités </a:t>
            </a:r>
            <a:r>
              <a:rPr lang="fr-BE" sz="2400" dirty="0">
                <a:solidFill>
                  <a:prstClr val="black"/>
                </a:solidFill>
                <a:sym typeface="Wingdings 3"/>
              </a:rPr>
              <a:t> événements en schèmes explicatifs</a:t>
            </a:r>
            <a:endParaRPr lang="fr-BE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643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Rectangle à coins arrondis 3"/>
          <p:cNvSpPr/>
          <p:nvPr/>
        </p:nvSpPr>
        <p:spPr>
          <a:xfrm>
            <a:off x="395536" y="692696"/>
            <a:ext cx="8352928" cy="547260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5" name="Arrondir un rectangle avec un coin diagonal 4"/>
          <p:cNvSpPr/>
          <p:nvPr/>
        </p:nvSpPr>
        <p:spPr>
          <a:xfrm>
            <a:off x="251520" y="584683"/>
            <a:ext cx="8519717" cy="5785953"/>
          </a:xfrm>
          <a:prstGeom prst="round2Diag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562074"/>
          </a:xfrm>
        </p:spPr>
        <p:txBody>
          <a:bodyPr>
            <a:normAutofit/>
          </a:bodyPr>
          <a:lstStyle/>
          <a:p>
            <a:r>
              <a:rPr lang="fr-BE" sz="1800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« Faire voir par l’histoire » dans les Mazarinades – 11 juin 2015</a:t>
            </a:r>
            <a:endParaRPr lang="fr-BE" sz="1800" dirty="0">
              <a:solidFill>
                <a:schemeClr val="bg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899592" y="908720"/>
            <a:ext cx="7416824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800" dirty="0" smtClean="0"/>
              <a:t>Rapports de vérité = rapports de force</a:t>
            </a:r>
          </a:p>
          <a:p>
            <a:endParaRPr lang="fr-BE" sz="2800" dirty="0" smtClean="0"/>
          </a:p>
          <a:p>
            <a:endParaRPr lang="fr-BE" dirty="0"/>
          </a:p>
          <a:p>
            <a:r>
              <a:rPr lang="fr-BE" sz="2400" dirty="0" smtClean="0"/>
              <a:t>Recherche d’une vérité d’essence et de nature, plutôt que vérité factuelle</a:t>
            </a:r>
          </a:p>
          <a:p>
            <a:endParaRPr lang="fr-BE" sz="2400" dirty="0"/>
          </a:p>
          <a:p>
            <a:r>
              <a:rPr lang="fr-BE" sz="2400" dirty="0" smtClean="0"/>
              <a:t>Élévation d’épisodes en événements super-signifiants</a:t>
            </a:r>
          </a:p>
          <a:p>
            <a:endParaRPr lang="fr-BE" sz="2400" dirty="0"/>
          </a:p>
          <a:p>
            <a:r>
              <a:rPr lang="fr-BE" sz="2400" dirty="0" smtClean="0"/>
              <a:t>L’action durant la Fronde comme présentée comme réitération des actions valables par le passé</a:t>
            </a:r>
            <a:endParaRPr lang="fr-BE" sz="2400" dirty="0"/>
          </a:p>
        </p:txBody>
      </p:sp>
    </p:spTree>
    <p:extLst>
      <p:ext uri="{BB962C8B-B14F-4D97-AF65-F5344CB8AC3E}">
        <p14:creationId xmlns:p14="http://schemas.microsoft.com/office/powerpoint/2010/main" val="3750148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Rectangle à coins arrondis 3"/>
          <p:cNvSpPr/>
          <p:nvPr/>
        </p:nvSpPr>
        <p:spPr>
          <a:xfrm>
            <a:off x="395536" y="692696"/>
            <a:ext cx="8352928" cy="547260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5" name="Arrondir un rectangle avec un coin diagonal 4"/>
          <p:cNvSpPr/>
          <p:nvPr/>
        </p:nvSpPr>
        <p:spPr>
          <a:xfrm>
            <a:off x="251520" y="584683"/>
            <a:ext cx="8519717" cy="5785953"/>
          </a:xfrm>
          <a:prstGeom prst="round2Diag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562074"/>
          </a:xfrm>
        </p:spPr>
        <p:txBody>
          <a:bodyPr>
            <a:normAutofit/>
          </a:bodyPr>
          <a:lstStyle/>
          <a:p>
            <a:r>
              <a:rPr lang="fr-BE" sz="1800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« Faire voir par l’histoire » dans les Mazarinades – 11 juin 2015</a:t>
            </a:r>
            <a:endParaRPr lang="fr-BE" sz="1800" dirty="0">
              <a:solidFill>
                <a:schemeClr val="bg1">
                  <a:lumMod val="50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30858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èse">
      <a:majorFont>
        <a:latin typeface="Cambria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748</TotalTime>
  <Words>314</Words>
  <Application>Microsoft Office PowerPoint</Application>
  <PresentationFormat>Affichage à l'écran (4:3)</PresentationFormat>
  <Paragraphs>68</Paragraphs>
  <Slides>9</Slides>
  <Notes>8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Thème Office</vt:lpstr>
      <vt:lpstr>« Faire voir par l’histoire » dans les Mazarinades.  Usages du passé historique  entre rhétorique et bagages culturels </vt:lpstr>
      <vt:lpstr>« Faire voir par l’histoire » dans les Mazarinades – 11 juin 2015</vt:lpstr>
      <vt:lpstr>« Faire voir par l’histoire » dans les Mazarinades – 11 juin 2015</vt:lpstr>
      <vt:lpstr>« Faire voir par l’histoire » dans les Mazarinades – 11 juin 2015</vt:lpstr>
      <vt:lpstr>« Faire voir par l’histoire » dans les Mazarinades – 11 juin 2015</vt:lpstr>
      <vt:lpstr>« Faire voir par l’histoire » dans les Mazarinades – 11 juin 2015</vt:lpstr>
      <vt:lpstr>« Faire voir par l’histoire » dans les Mazarinades – 11 juin 2015</vt:lpstr>
      <vt:lpstr>« Faire voir par l’histoire » dans les Mazarinades – 11 juin 2015</vt:lpstr>
      <vt:lpstr>« Faire voir par l’histoire » dans les Mazarinades – 11 juin 2015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ULg</dc:creator>
  <cp:lastModifiedBy>ULg</cp:lastModifiedBy>
  <cp:revision>10</cp:revision>
  <dcterms:created xsi:type="dcterms:W3CDTF">2015-05-27T12:25:13Z</dcterms:created>
  <dcterms:modified xsi:type="dcterms:W3CDTF">2015-06-11T06:03:48Z</dcterms:modified>
</cp:coreProperties>
</file>