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3" r:id="rId6"/>
    <p:sldId id="256" r:id="rId7"/>
    <p:sldId id="273" r:id="rId8"/>
    <p:sldId id="262" r:id="rId9"/>
    <p:sldId id="265" r:id="rId10"/>
    <p:sldId id="267" r:id="rId11"/>
    <p:sldId id="268" r:id="rId12"/>
    <p:sldId id="266" r:id="rId13"/>
    <p:sldId id="271" r:id="rId14"/>
    <p:sldId id="269" r:id="rId15"/>
    <p:sldId id="270" r:id="rId16"/>
    <p:sldId id="274" r:id="rId17"/>
    <p:sldId id="264"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84" d="100"/>
          <a:sy n="84" d="100"/>
        </p:scale>
        <p:origin x="126"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957D3-2498-4CD9-9273-D6BCBECD254E}" type="datetimeFigureOut">
              <a:rPr lang="fr-BE" smtClean="0"/>
              <a:t>25/08/2015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BC2BC-6613-44E1-8271-8E23433B2ACA}" type="slidenum">
              <a:rPr lang="fr-BE" smtClean="0"/>
              <a:t>‹N°›</a:t>
            </a:fld>
            <a:endParaRPr lang="fr-BE"/>
          </a:p>
        </p:txBody>
      </p:sp>
    </p:spTree>
    <p:extLst>
      <p:ext uri="{BB962C8B-B14F-4D97-AF65-F5344CB8AC3E}">
        <p14:creationId xmlns:p14="http://schemas.microsoft.com/office/powerpoint/2010/main" val="124733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B4F6EFE2-2F43-423B-8E70-92D5F5B61593}" type="slidenum">
              <a:rPr lang="fr-BE" smtClean="0"/>
              <a:t>1</a:t>
            </a:fld>
            <a:endParaRPr lang="fr-BE"/>
          </a:p>
        </p:txBody>
      </p:sp>
    </p:spTree>
    <p:extLst>
      <p:ext uri="{BB962C8B-B14F-4D97-AF65-F5344CB8AC3E}">
        <p14:creationId xmlns:p14="http://schemas.microsoft.com/office/powerpoint/2010/main" val="157918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36FAF4A8-5B9F-4CD1-85C3-594C9B07765A}" type="datetimeFigureOut">
              <a:rPr lang="fr-BE" smtClean="0"/>
              <a:t>25/08/2015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19762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6FAF4A8-5B9F-4CD1-85C3-594C9B07765A}" type="datetimeFigureOut">
              <a:rPr lang="fr-BE" smtClean="0"/>
              <a:t>25/08/2015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325602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6FAF4A8-5B9F-4CD1-85C3-594C9B07765A}" type="datetimeFigureOut">
              <a:rPr lang="fr-BE" smtClean="0"/>
              <a:t>25/08/2015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28971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6FAF4A8-5B9F-4CD1-85C3-594C9B07765A}" type="datetimeFigureOut">
              <a:rPr lang="fr-BE" smtClean="0"/>
              <a:t>25/08/2015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302152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6FAF4A8-5B9F-4CD1-85C3-594C9B07765A}" type="datetimeFigureOut">
              <a:rPr lang="fr-BE" smtClean="0"/>
              <a:t>25/08/2015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326659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36FAF4A8-5B9F-4CD1-85C3-594C9B07765A}" type="datetimeFigureOut">
              <a:rPr lang="fr-BE" smtClean="0"/>
              <a:t>25/08/2015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13185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36FAF4A8-5B9F-4CD1-85C3-594C9B07765A}" type="datetimeFigureOut">
              <a:rPr lang="fr-BE" smtClean="0"/>
              <a:t>25/08/2015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28566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36FAF4A8-5B9F-4CD1-85C3-594C9B07765A}" type="datetimeFigureOut">
              <a:rPr lang="fr-BE" smtClean="0"/>
              <a:t>25/08/2015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71651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FAF4A8-5B9F-4CD1-85C3-594C9B07765A}" type="datetimeFigureOut">
              <a:rPr lang="fr-BE" smtClean="0"/>
              <a:t>25/08/2015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204115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FAF4A8-5B9F-4CD1-85C3-594C9B07765A}" type="datetimeFigureOut">
              <a:rPr lang="fr-BE" smtClean="0"/>
              <a:t>25/08/2015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18466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FAF4A8-5B9F-4CD1-85C3-594C9B07765A}" type="datetimeFigureOut">
              <a:rPr lang="fr-BE" smtClean="0"/>
              <a:t>25/08/2015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4559568-AAFE-47F6-8A30-1D64A13587AE}" type="slidenum">
              <a:rPr lang="fr-BE" smtClean="0"/>
              <a:t>‹N°›</a:t>
            </a:fld>
            <a:endParaRPr lang="fr-BE"/>
          </a:p>
        </p:txBody>
      </p:sp>
    </p:spTree>
    <p:extLst>
      <p:ext uri="{BB962C8B-B14F-4D97-AF65-F5344CB8AC3E}">
        <p14:creationId xmlns:p14="http://schemas.microsoft.com/office/powerpoint/2010/main" val="203900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AF4A8-5B9F-4CD1-85C3-594C9B07765A}" type="datetimeFigureOut">
              <a:rPr lang="fr-BE" smtClean="0"/>
              <a:t>25/08/2015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9568-AAFE-47F6-8A30-1D64A13587AE}" type="slidenum">
              <a:rPr lang="fr-BE" smtClean="0"/>
              <a:t>‹N°›</a:t>
            </a:fld>
            <a:endParaRPr lang="fr-BE"/>
          </a:p>
        </p:txBody>
      </p:sp>
    </p:spTree>
    <p:extLst>
      <p:ext uri="{BB962C8B-B14F-4D97-AF65-F5344CB8AC3E}">
        <p14:creationId xmlns:p14="http://schemas.microsoft.com/office/powerpoint/2010/main" val="237279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Claire Gavray</a:t>
            </a:r>
            <a:endParaRPr lang="fr-BE" dirty="0"/>
          </a:p>
        </p:txBody>
      </p:sp>
      <p:sp>
        <p:nvSpPr>
          <p:cNvPr id="3" name="Sous-titre 2"/>
          <p:cNvSpPr>
            <a:spLocks noGrp="1"/>
          </p:cNvSpPr>
          <p:nvPr>
            <p:ph type="subTitle" idx="1"/>
          </p:nvPr>
        </p:nvSpPr>
        <p:spPr/>
        <p:txBody>
          <a:bodyPr>
            <a:normAutofit lnSpcReduction="10000"/>
          </a:bodyPr>
          <a:lstStyle/>
          <a:p>
            <a:r>
              <a:rPr lang="fr-BE" dirty="0" smtClean="0"/>
              <a:t>ULG</a:t>
            </a:r>
          </a:p>
          <a:p>
            <a:r>
              <a:rPr lang="fr-BE" dirty="0" smtClean="0"/>
              <a:t>Institut des Sciences Humaines et Sociales</a:t>
            </a:r>
          </a:p>
          <a:p>
            <a:r>
              <a:rPr lang="fr-BE" dirty="0" smtClean="0"/>
              <a:t>Faculté de Psychologie et des Sciences de l’Education</a:t>
            </a:r>
          </a:p>
          <a:p>
            <a:r>
              <a:rPr lang="fr-BE" sz="1600" dirty="0" smtClean="0"/>
              <a:t>Département  des psychologies et cliniques des systèmes humain</a:t>
            </a:r>
          </a:p>
          <a:p>
            <a:endParaRPr lang="fr-BE" sz="1600" dirty="0"/>
          </a:p>
        </p:txBody>
      </p:sp>
      <p:sp>
        <p:nvSpPr>
          <p:cNvPr id="4" name="Espace réservé du numéro de diapositive 3"/>
          <p:cNvSpPr>
            <a:spLocks noGrp="1"/>
          </p:cNvSpPr>
          <p:nvPr>
            <p:ph type="sldNum" sz="quarter" idx="12"/>
          </p:nvPr>
        </p:nvSpPr>
        <p:spPr/>
        <p:txBody>
          <a:bodyPr/>
          <a:lstStyle/>
          <a:p>
            <a:fld id="{93E28228-7D64-4CB9-B3F0-E86CA9EEFA3E}" type="slidenum">
              <a:rPr lang="fr-BE" smtClean="0"/>
              <a:t>1</a:t>
            </a:fld>
            <a:endParaRPr lang="fr-BE"/>
          </a:p>
        </p:txBody>
      </p:sp>
    </p:spTree>
    <p:extLst>
      <p:ext uri="{BB962C8B-B14F-4D97-AF65-F5344CB8AC3E}">
        <p14:creationId xmlns:p14="http://schemas.microsoft.com/office/powerpoint/2010/main" val="58415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 injonctions contradictoires et difficilement maitrisables</a:t>
            </a:r>
            <a:endParaRPr lang="fr-BE" dirty="0"/>
          </a:p>
        </p:txBody>
      </p:sp>
      <p:pic>
        <p:nvPicPr>
          <p:cNvPr id="6148" name="Picture 4" descr="https://zeboute.files.wordpress.com/2013/03/double_contrainte_communication_bloquee.jpg?w=150&amp;h=1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50" y="256111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ésultats de recherche d'images pour « des injonctions contradictoir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145" y="4481512"/>
            <a:ext cx="16954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ncrypted-tbn1.gstatic.com/images?q=tbn:ANd9GcSAvdLOB0FWcFgSNbFjvc8MXkdGORnil5Ob9tuTDbGzY0708hB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055" y="2276475"/>
            <a:ext cx="28384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6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Mouvement de marchandisation </a:t>
            </a:r>
            <a:endParaRPr lang="fr-BE" dirty="0"/>
          </a:p>
        </p:txBody>
      </p:sp>
      <p:pic>
        <p:nvPicPr>
          <p:cNvPr id="7172" name="Picture 4" descr="http://fn41.n.f.f.unblog.fr/files/2014/09/manif-5-octobre.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7755" y="222773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ouv.tourisme-espaces.com/planetesex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38" y="3418363"/>
            <a:ext cx="1734110" cy="2988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isyphe.org/IMG/jpg/Ekman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935" y="1966595"/>
            <a:ext cx="23526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800" dirty="0" smtClean="0"/>
              <a:t>Rapports sociaux entre les familles et pourtant exit une analyse en termes de rapports sociaux mais une surveillance  et gestion des groupes de populations et familles fragilisées</a:t>
            </a:r>
            <a:endParaRPr lang="fr-BE" sz="2800" dirty="0"/>
          </a:p>
        </p:txBody>
      </p:sp>
      <p:pic>
        <p:nvPicPr>
          <p:cNvPr id="5124" name="Picture 4" descr="Latifa du service so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705" y="2293937"/>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transemantics.com/images/stud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5457" y="2831815"/>
            <a:ext cx="4078343" cy="3060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p:cNvSpPr>
            <a:spLocks noGrp="1"/>
          </p:cNvSpPr>
          <p:nvPr>
            <p:ph idx="1"/>
          </p:nvPr>
        </p:nvSpPr>
        <p:spPr/>
        <p:txBody>
          <a:bodyPr/>
          <a:lstStyle/>
          <a:p>
            <a:endParaRPr lang="fr-BE" dirty="0"/>
          </a:p>
        </p:txBody>
      </p:sp>
    </p:spTree>
    <p:extLst>
      <p:ext uri="{BB962C8B-B14F-4D97-AF65-F5344CB8AC3E}">
        <p14:creationId xmlns:p14="http://schemas.microsoft.com/office/powerpoint/2010/main" val="258392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l’articulation entre différents engagements et pans de vie : de réels progrès ?</a:t>
            </a:r>
            <a:endParaRPr lang="fr-BE" dirty="0"/>
          </a:p>
        </p:txBody>
      </p:sp>
      <p:pic>
        <p:nvPicPr>
          <p:cNvPr id="9218" name="Picture 2" descr="http://www.puq.ca/media/produits/miniatures/2305/280x0_97827605348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030" y="2012474"/>
            <a:ext cx="1728000" cy="2592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oupdepouce.com/img/photos/biz/cdp/travail-famille-fausse-route-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335" y="4171949"/>
            <a:ext cx="390525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ntreprise conviviale famili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955" y="1597194"/>
            <a:ext cx="27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accel95.mettre-put-idata.over-blog.com/1/70/32/59/affiches2/travailler-d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773" y="4048853"/>
            <a:ext cx="3941227"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02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Vers la fin de la famille dans une économie mondialisée ?</a:t>
            </a:r>
            <a:endParaRPr lang="fr-BE" dirty="0"/>
          </a:p>
        </p:txBody>
      </p:sp>
      <p:pic>
        <p:nvPicPr>
          <p:cNvPr id="8194" name="Picture 2" descr="http://www.avsf.org/public/posts/1357/famille-bresi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7166" y="2289080"/>
            <a:ext cx="2228088" cy="14813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ouestfrance-emploi.com/sites/default/files/styles/610-largeur/public/fiches_metiers/133_108592227.jpg?itok=7fcZm2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46" y="2289080"/>
            <a:ext cx="324531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atic2.blastingnews.com/media/photogallery/2015/6/20/660x290/b_290x290/les-migrations-vont-continuer-vers-l-europe_4035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3770408"/>
            <a:ext cx="27622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0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smtClean="0"/>
              <a:t>Les mouvements réactionnaires</a:t>
            </a:r>
            <a:br>
              <a:rPr lang="fr-BE" sz="3600" dirty="0" smtClean="0"/>
            </a:br>
            <a:r>
              <a:rPr lang="fr-BE" sz="3600" dirty="0" smtClean="0"/>
              <a:t>Danger du retour à l’essentialisation des places et des rôles sexués</a:t>
            </a:r>
            <a:endParaRPr lang="fr-BE" sz="3600" dirty="0"/>
          </a:p>
        </p:txBody>
      </p:sp>
      <p:pic>
        <p:nvPicPr>
          <p:cNvPr id="4" name="Picture 4" descr="http://www.ndf.fr/files/2014/02/theorie-gen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4835" y="2329656"/>
            <a:ext cx="283845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ésultat de recherche d'images pour &quot;théorie du gen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207130"/>
            <a:ext cx="1762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atlantico.fr/sites/atlantico.fr/files/styles/une/public/images/2014/04/gen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10" y="2404530"/>
            <a:ext cx="3971990"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4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Nécessité d’engagement personnel et collectif</a:t>
            </a:r>
            <a:endParaRPr lang="fr-BE" dirty="0"/>
          </a:p>
        </p:txBody>
      </p:sp>
      <p:pic>
        <p:nvPicPr>
          <p:cNvPr id="11266" name="Picture 2" descr="http://i1.wp.com/www.ufal.org/wp-content/uploads/2015/03/choisir_ou_subir_euthanasie1.png?resize=351%2C18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4362" y="3120231"/>
            <a:ext cx="33432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9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Lectures suggérées</a:t>
            </a:r>
            <a:br>
              <a:rPr lang="fr-BE" dirty="0" smtClean="0"/>
            </a:br>
            <a:endParaRPr lang="fr-BE" dirty="0"/>
          </a:p>
        </p:txBody>
      </p:sp>
      <p:sp>
        <p:nvSpPr>
          <p:cNvPr id="3" name="Espace réservé du contenu 2"/>
          <p:cNvSpPr>
            <a:spLocks noGrp="1"/>
          </p:cNvSpPr>
          <p:nvPr>
            <p:ph idx="1"/>
          </p:nvPr>
        </p:nvSpPr>
        <p:spPr/>
        <p:txBody>
          <a:bodyPr/>
          <a:lstStyle/>
          <a:p>
            <a:r>
              <a:rPr lang="fr-BE" dirty="0" err="1" smtClean="0"/>
              <a:t>Avenel</a:t>
            </a:r>
            <a:r>
              <a:rPr lang="fr-BE" dirty="0" smtClean="0"/>
              <a:t> C. (2003).Les évolutions sociologiques de la famille. Recherches et prévisions, 72, 69-73</a:t>
            </a:r>
          </a:p>
          <a:p>
            <a:r>
              <a:rPr lang="fr-BE" dirty="0" err="1" smtClean="0"/>
              <a:t>Illiouz</a:t>
            </a:r>
            <a:r>
              <a:rPr lang="fr-BE" dirty="0" smtClean="0"/>
              <a:t> E. (2012). Pourquoi l'amour fait mal :</a:t>
            </a:r>
            <a:r>
              <a:rPr lang="fr-BE" dirty="0"/>
              <a:t> </a:t>
            </a:r>
            <a:r>
              <a:rPr lang="fr-BE" dirty="0" smtClean="0">
                <a:effectLst/>
              </a:rPr>
              <a:t>L'expérience amoureuse dans la modernité, Le Seuil, la couleur des idées</a:t>
            </a:r>
          </a:p>
          <a:p>
            <a:r>
              <a:rPr lang="fr-BE" dirty="0" smtClean="0"/>
              <a:t>Gavray C. (2014).</a:t>
            </a:r>
            <a:r>
              <a:rPr lang="fr-BE" b="1" dirty="0" smtClean="0"/>
              <a:t> </a:t>
            </a:r>
            <a:r>
              <a:rPr lang="fr-BE" dirty="0" smtClean="0"/>
              <a:t>Les familles à l’épreuve des sociétés. L’Observatoire,  </a:t>
            </a:r>
            <a:r>
              <a:rPr lang="fr-BE" dirty="0"/>
              <a:t>n</a:t>
            </a:r>
            <a:r>
              <a:rPr lang="fr-BE" dirty="0" smtClean="0"/>
              <a:t>° 76: Quand les familles se recomposent</a:t>
            </a:r>
          </a:p>
          <a:p>
            <a:endParaRPr lang="fr-BE" dirty="0"/>
          </a:p>
          <a:p>
            <a:endParaRPr lang="fr-BE" dirty="0"/>
          </a:p>
        </p:txBody>
      </p:sp>
    </p:spTree>
    <p:extLst>
      <p:ext uri="{BB962C8B-B14F-4D97-AF65-F5344CB8AC3E}">
        <p14:creationId xmlns:p14="http://schemas.microsoft.com/office/powerpoint/2010/main" val="1959250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10244" name="Picture 4" descr="http://www.cilgere.fr/_contents-images/ametys-internal%253Asites/cilgere.fr/ametys-internal%253Acontents/nos-engagements-liste-de-liens-2/_metadata/lien/2/illustration/image_302x363/val1.jpg?objectId=defaultWebContent://b7d3ce42-a422-4d22-917f-fc2d6f06a6e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902" y="2117249"/>
            <a:ext cx="3457575" cy="28765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pro-bono.fr/wp-content/uploads/2015/03/tete-engagement-actifs-rame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272" y="2243772"/>
            <a:ext cx="3517172" cy="24840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bonduelle.com/fileadmin/user_upload/img-engagem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75" y="3289496"/>
            <a:ext cx="17145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9175" y="19050"/>
            <a:ext cx="10515600" cy="2301875"/>
          </a:xfrm>
        </p:spPr>
        <p:txBody>
          <a:bodyPr>
            <a:normAutofit fontScale="90000"/>
          </a:bodyPr>
          <a:lstStyle/>
          <a:p>
            <a:r>
              <a:rPr lang="fr-BE" dirty="0" smtClean="0"/>
              <a:t>Famille = sujet délicat  et pas de position neutre  par rapport à la conception que nous nous faisons de la famille et de ses matérialisations en termes de types de </a:t>
            </a:r>
            <a:r>
              <a:rPr lang="fr-BE" dirty="0" smtClean="0"/>
              <a:t>fonctionnement de couple, en tant que parent</a:t>
            </a:r>
            <a:endParaRPr lang="fr-BE" dirty="0"/>
          </a:p>
        </p:txBody>
      </p:sp>
      <p:pic>
        <p:nvPicPr>
          <p:cNvPr id="1030" name="Picture 6" descr="http://centresocial-horizon.fr/wp-content/uploads/2011/03/logo-famil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812" y="2667000"/>
            <a:ext cx="256033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vocat-strasbourg-bouchti.com/wp-content/uploads/2013/02/famil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41" y="4467000"/>
            <a:ext cx="3135135"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la famil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104" y="3123975"/>
            <a:ext cx="3123096" cy="2052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fld id="{93E28228-7D64-4CB9-B3F0-E86CA9EEFA3E}" type="slidenum">
              <a:rPr lang="fr-BE" smtClean="0"/>
              <a:t>2</a:t>
            </a:fld>
            <a:endParaRPr lang="fr-BE"/>
          </a:p>
        </p:txBody>
      </p:sp>
    </p:spTree>
    <p:extLst>
      <p:ext uri="{BB962C8B-B14F-4D97-AF65-F5344CB8AC3E}">
        <p14:creationId xmlns:p14="http://schemas.microsoft.com/office/powerpoint/2010/main" val="85532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7829" y="254643"/>
            <a:ext cx="10515600" cy="3120324"/>
          </a:xfrm>
        </p:spPr>
        <p:txBody>
          <a:bodyPr>
            <a:normAutofit fontScale="90000"/>
          </a:bodyPr>
          <a:lstStyle/>
          <a:p>
            <a:r>
              <a:rPr lang="fr-BE" sz="3200" b="1" dirty="0" smtClean="0"/>
              <a:t>La famille idéalisée</a:t>
            </a:r>
            <a:r>
              <a:rPr lang="fr-BE" sz="3200" dirty="0" smtClean="0"/>
              <a:t>. La famille reste une valeur fondamentale pour une grosse majorité d’ individus. Les modifications structurelles </a:t>
            </a:r>
            <a:r>
              <a:rPr lang="fr-BE" sz="3200" dirty="0" smtClean="0"/>
              <a:t>récentes</a:t>
            </a:r>
            <a:r>
              <a:rPr lang="fr-BE" sz="3200" dirty="0" smtClean="0"/>
              <a:t> </a:t>
            </a:r>
            <a:r>
              <a:rPr lang="fr-BE" sz="3200" dirty="0" smtClean="0"/>
              <a:t>ne remettent pas en cause la volonté des individus de fonder une famille. Dans les représentations, on  tend à </a:t>
            </a:r>
            <a:r>
              <a:rPr lang="fr-BE" sz="3200" dirty="0" smtClean="0"/>
              <a:t>l’opposer </a:t>
            </a:r>
            <a:r>
              <a:rPr lang="fr-BE" sz="3200" dirty="0" smtClean="0"/>
              <a:t>à la société, lieu des conflits, des rapports hiérarchiques, de la ruse  à la famille </a:t>
            </a:r>
            <a:r>
              <a:rPr lang="fr-BE" sz="3200" i="1" dirty="0" smtClean="0"/>
              <a:t>havre de paix, protégé à l’abris des conflits, où l’on peut communier avec autrui, aimer et être aimé, vivre en transparence</a:t>
            </a:r>
            <a:r>
              <a:rPr lang="fr-BE" sz="3200" dirty="0" smtClean="0"/>
              <a:t> - </a:t>
            </a:r>
            <a:br>
              <a:rPr lang="fr-BE" sz="3200" dirty="0" smtClean="0"/>
            </a:br>
            <a:r>
              <a:rPr lang="fr-BE" sz="3200" dirty="0" smtClean="0"/>
              <a:t>.</a:t>
            </a:r>
            <a:endParaRPr lang="fr-BE" sz="3200" dirty="0"/>
          </a:p>
        </p:txBody>
      </p:sp>
      <p:pic>
        <p:nvPicPr>
          <p:cNvPr id="2052" name="Picture 4" descr="http://saintsymphorien.net/IMG/arton580.jpg?13275977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5793" y="3411618"/>
            <a:ext cx="3667682" cy="24480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93E28228-7D64-4CB9-B3F0-E86CA9EEFA3E}" type="slidenum">
              <a:rPr lang="fr-BE" smtClean="0"/>
              <a:t>3</a:t>
            </a:fld>
            <a:endParaRPr lang="fr-BE"/>
          </a:p>
        </p:txBody>
      </p:sp>
    </p:spTree>
    <p:extLst>
      <p:ext uri="{BB962C8B-B14F-4D97-AF65-F5344CB8AC3E}">
        <p14:creationId xmlns:p14="http://schemas.microsoft.com/office/powerpoint/2010/main" val="179679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A la fois, la famille est</a:t>
            </a:r>
            <a:r>
              <a:rPr lang="fr-BE" dirty="0" smtClean="0"/>
              <a:t> </a:t>
            </a:r>
            <a:r>
              <a:rPr lang="fr-BE" b="1" dirty="0" smtClean="0"/>
              <a:t>accusée</a:t>
            </a:r>
            <a:r>
              <a:rPr lang="fr-BE" dirty="0" smtClean="0"/>
              <a:t> de nombreux maux</a:t>
            </a:r>
            <a:br>
              <a:rPr lang="fr-BE" dirty="0" smtClean="0"/>
            </a:br>
            <a:r>
              <a:rPr lang="fr-BE" dirty="0" smtClean="0"/>
              <a:t>               </a:t>
            </a:r>
            <a:r>
              <a:rPr lang="fr-BE" i="1" dirty="0" smtClean="0"/>
              <a:t>‘Tout fout le camp</a:t>
            </a:r>
            <a:r>
              <a:rPr lang="fr-BE" i="1" dirty="0" smtClean="0"/>
              <a:t>’ ‘égoïsme’</a:t>
            </a:r>
            <a:endParaRPr lang="fr-BE" i="1" dirty="0"/>
          </a:p>
        </p:txBody>
      </p:sp>
      <p:pic>
        <p:nvPicPr>
          <p:cNvPr id="5" name="Picture 6" descr="Résultats de recherche d'images pour « famille  responsable de la délinquance des jeun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7488" y="388080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ésultat de recherche d'images pour &quot;parents responsables d ela délinquance des jeun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291" y="3608548"/>
            <a:ext cx="170497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voiemystique.free.fr/divorce_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82" y="1615601"/>
            <a:ext cx="5715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Résultat de recherche d'images pour &quot;enfants souffrant du divorc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080" name="Picture 8" descr="https://www.2houses.com/wp-content/uploads/2015/04/enfants-separation-couple-300x25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124" y="4318640"/>
            <a:ext cx="2857500" cy="240982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Résultat de recherche d'images pour &quot;famille responsable dd'enfermement des femme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 name="Espace réservé du numéro de diapositive 8"/>
          <p:cNvSpPr>
            <a:spLocks noGrp="1"/>
          </p:cNvSpPr>
          <p:nvPr>
            <p:ph type="sldNum" sz="quarter" idx="12"/>
          </p:nvPr>
        </p:nvSpPr>
        <p:spPr/>
        <p:txBody>
          <a:bodyPr/>
          <a:lstStyle/>
          <a:p>
            <a:fld id="{93E28228-7D64-4CB9-B3F0-E86CA9EEFA3E}" type="slidenum">
              <a:rPr lang="fr-BE" smtClean="0"/>
              <a:t>4</a:t>
            </a:fld>
            <a:endParaRPr lang="fr-BE"/>
          </a:p>
        </p:txBody>
      </p:sp>
    </p:spTree>
    <p:extLst>
      <p:ext uri="{BB962C8B-B14F-4D97-AF65-F5344CB8AC3E}">
        <p14:creationId xmlns:p14="http://schemas.microsoft.com/office/powerpoint/2010/main" val="139195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4595" y="815891"/>
            <a:ext cx="10515600" cy="5240194"/>
          </a:xfrm>
        </p:spPr>
        <p:txBody>
          <a:bodyPr>
            <a:normAutofit/>
          </a:bodyPr>
          <a:lstStyle/>
          <a:p>
            <a:pPr marL="0" indent="0">
              <a:buNone/>
            </a:pPr>
            <a:endParaRPr lang="fr-BE" dirty="0" smtClean="0"/>
          </a:p>
          <a:p>
            <a:pPr marL="0" indent="0">
              <a:buNone/>
            </a:pPr>
            <a:r>
              <a:rPr lang="fr-BE" dirty="0" smtClean="0"/>
              <a:t>Difficulté de penser que la famille n’est pas un ‘invariant’ mais qu’elle est socialement, culturellement et historiquement construite, que si sa conception change , c’est que la société et ses autres institutions/sphères  changent dans leurs modes de pensée et </a:t>
            </a:r>
            <a:r>
              <a:rPr lang="fr-BE" dirty="0"/>
              <a:t>de </a:t>
            </a:r>
            <a:r>
              <a:rPr lang="fr-BE" dirty="0" smtClean="0"/>
              <a:t>fonctionnement.</a:t>
            </a:r>
            <a:endParaRPr lang="fr-BE" dirty="0"/>
          </a:p>
          <a:p>
            <a:pPr marL="0" indent="0">
              <a:buNone/>
            </a:pPr>
            <a:r>
              <a:rPr lang="fr-BE" dirty="0" smtClean="0"/>
              <a:t>Nécessité de passer par </a:t>
            </a:r>
            <a:r>
              <a:rPr lang="fr-BE" dirty="0" smtClean="0">
                <a:solidFill>
                  <a:srgbClr val="FF0000"/>
                </a:solidFill>
              </a:rPr>
              <a:t>l’histoire </a:t>
            </a:r>
            <a:r>
              <a:rPr lang="fr-BE" dirty="0" smtClean="0"/>
              <a:t>pour mieux comprendre les évolutions et pour démonter les mythes</a:t>
            </a:r>
          </a:p>
          <a:p>
            <a:pPr marL="0" indent="0">
              <a:buNone/>
            </a:pPr>
            <a:endParaRPr lang="fr-BE" dirty="0"/>
          </a:p>
          <a:p>
            <a:pPr marL="0" indent="0">
              <a:buNone/>
            </a:pPr>
            <a:endParaRPr lang="fr-BE" dirty="0" smtClean="0"/>
          </a:p>
        </p:txBody>
      </p:sp>
      <p:sp>
        <p:nvSpPr>
          <p:cNvPr id="4" name="Espace réservé du numéro de diapositive 3"/>
          <p:cNvSpPr>
            <a:spLocks noGrp="1"/>
          </p:cNvSpPr>
          <p:nvPr>
            <p:ph type="sldNum" sz="quarter" idx="12"/>
          </p:nvPr>
        </p:nvSpPr>
        <p:spPr/>
        <p:txBody>
          <a:bodyPr/>
          <a:lstStyle/>
          <a:p>
            <a:fld id="{93E28228-7D64-4CB9-B3F0-E86CA9EEFA3E}" type="slidenum">
              <a:rPr lang="fr-BE" smtClean="0"/>
              <a:t>5</a:t>
            </a:fld>
            <a:endParaRPr lang="fr-BE"/>
          </a:p>
        </p:txBody>
      </p:sp>
    </p:spTree>
    <p:extLst>
      <p:ext uri="{BB962C8B-B14F-4D97-AF65-F5344CB8AC3E}">
        <p14:creationId xmlns:p14="http://schemas.microsoft.com/office/powerpoint/2010/main" val="102898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1452" y="240030"/>
            <a:ext cx="9144000" cy="1554254"/>
          </a:xfrm>
        </p:spPr>
        <p:txBody>
          <a:bodyPr>
            <a:normAutofit/>
          </a:bodyPr>
          <a:lstStyle/>
          <a:p>
            <a:r>
              <a:rPr lang="fr-BE" sz="2000" b="1" dirty="0" smtClean="0">
                <a:solidFill>
                  <a:srgbClr val="FF0000"/>
                </a:solidFill>
              </a:rPr>
              <a:t>Dans nos régions, </a:t>
            </a:r>
            <a:r>
              <a:rPr lang="fr-BE" sz="2000" b="1" u="sng" dirty="0" smtClean="0">
                <a:solidFill>
                  <a:srgbClr val="FF0000"/>
                </a:solidFill>
              </a:rPr>
              <a:t>la famille traditionnelle </a:t>
            </a:r>
            <a:r>
              <a:rPr lang="fr-BE" sz="2000" b="1" dirty="0" smtClean="0">
                <a:solidFill>
                  <a:srgbClr val="FF0000"/>
                </a:solidFill>
              </a:rPr>
              <a:t>n’est pas celle qu’on croit</a:t>
            </a:r>
            <a:endParaRPr lang="fr-BE" sz="2000" b="1" dirty="0">
              <a:solidFill>
                <a:srgbClr val="FF0000"/>
              </a:solidFill>
            </a:endParaRPr>
          </a:p>
        </p:txBody>
      </p:sp>
      <p:pic>
        <p:nvPicPr>
          <p:cNvPr id="3076" name="Picture 4" descr="http://ekladata.com/bioul-notre-village-natal.eklablog.com/perso/vie%20paysane%20antan/une%20famille%20paysanne%20%20d-an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19" y="2468880"/>
            <a:ext cx="3918763" cy="2304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ésultats de recherche d'images pour « famille paysann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8" descr="data:image/jpeg;base64,/9j/4AAQSkZJRgABAQAAAQABAAD/2wCEAAkGBxQTEhUUExQWFhUXGRsbGBgYGSIfHRwcIB8cHB8cHR0dHCogHCAlHBwcIjEhJSosLi4uHB8zODMsNygtLisBCgoKBQUFDgUFDisZExkrKysrKysrKysrKysrKysrKysrKysrKysrKysrKysrKysrKysrKysrKysrKysrKysrK//AABEIALcBFAMBIgACEQEDEQH/xAAcAAACAgMBAQAAAAAAAAAAAAAFBgMEAAIHAQj/xABCEAABAwIEAwUFBQcEAQQDAAABAgMRACEEBRIxBkFREyJhcYEykaGxwQdC0eHwFCNSYnKS8SQzgqKyFUODwhYlY//EABQBAQAAAAAAAAAAAAAAAAAAAAD/xAAUEQEAAAAAAAAAAAAAAAAAAAAA/9oADAMBAAIRAxEAPwDMvesnyFF21jrSbgsyAAoqjMjyFAzIcHWvO3FL7eLWfWt++etAYcxI070nkzjpRuoH5T9Jo0cEsiKGZe32eYtBcXOn+5Kkj4kUDlw4xCVajMmfgPwoLxPlcJLiLtg3vMSbx4XpsQwQSNhHvqvmSE6C3yVaKBCwDRS4SFRpI+Qp9ZA0pjaN6Q8VhVoeUiCZNh1tvTJkKXG0FK43lMqFp5W5fjQX81fU2hvQFalKSmUp1EDcmPIGiuWlPZqhwrOknUd9j5RHSqa3O6iYstPxtUebPpAkOBCkxriZ7M2MxsJjegR8teUrEYYqklTjalTuVarn1rrDrFckyzDKT2DghSG1oSoyJkKnbyE025lxK4y2UgS9pKkIWNJPTVHs+vvoGFeMZTKe0RKdxqEjz6VM2sKAUkhQOxBtSJwtjkuMLfe0oW6FKUnY6iqTAN/SmDLczwrbLILsd3vouYJBUZhPJVAWU+eQk33NutJ7nCWIedecC0N6llUEFdiEm0KEzMzPPajOJ4rwyX0rQFqSG1JMJjvSkggGOWoT41Xc44uShmJAEFWxA8B5W8KAnwzkxZcebWUHTpKFhI16FT3SSP4kmwttXnGbQQjCqIBIxWHSVReFOBJ8rGlx7izEFxTqQhJUEpIiRCSojc7940Mx2dPPAB53UkEKAMAAgyDYbg3FB1pCU2tEAgH05Ul8QZ4226EHvBZAOm8fzKPIJ3pIxeaoP+49P9Sifmaoq4gwyfvz5CgcMyVgylRQSXCSRAVEkXIBhInmR49aQ3OH3FLKtaUgxbc7e6pmeIEuK0MtrWrkBAnyk3qi5xa4DpSzcdTJ9wFA045RdZQwQEpT94XJ/CrLeYPoSEpeUlIEWAFvOJ+NI6s4xy/ZQR5IP1qJTGOc3UoeagPlQOjqo1r1HWq6jN1HkTO8VSYz15qdDmiTJiBJ67b0ts5A8brdj/kSfpV1rh1q2pa1k9VQPhf40DDl2drW6kuOarzJOxG2xH5ia6jmmJQhsKcICSpCb7EqOmPjPpXHcqwrTS0K7NOkKBMzJANxJHMU54viJOLHZIQpKU7zF+ggepoHjCPJcB0GYt+vxqhxAtSWSUwJIBJtCbz5dPCaDYrMV4VouMpQo90K1Tt6EczQzHcVuOMjWlCQdOoDb0nlHWg3wbcwuCCkEkFNgQOQFpmLjzo/naA5hHCPvNqI91qF5Lqc7N5MgKb78WSFSBAB253q9iGyGSguciE+s2oOIt4tJA7UgKgAgtKJFhbcc5rKbc6acS7qYba7JxDa0CJiUJkSZnvA1lB7k+SkgT0FM+DyYWkV7lDdh5CjrKfCgq4fLUg7Vabwg6VOkQalFBXOHAFJ/FTGjEYdz+dP/VYP1p5AmljjNsQyTsFyfK1A2AVG9g5G16r4nOmG0BSnEBJjSSrcG4IvcEA7VXxHFeF0K0vXgxCVG8W+7QLvEeaNoxKAQSW51gD+JNgCT0NVm+KUoSEIaVAECVAbf8TS3mWZIfWVgvlR5lomYt95Q5RQMs4skDRE7TH1NA+f/li1KSFJQEhQUdybX3n6UIfzVxSnVFUdrZY3ta19hYbUsqyvFc1j0V+ArxeQr5uyPI+HU+PwoD7WOCEaA5oTIMBUCQIBid4qB3N25u5qPUmfjeqWBytp5tjuwS2orUkd6QpQnxuIqRXDzKTJ1EW3MGCY5UG7mftdZ99Qq4pSDZJPqKuN5UwkEhsHn3pPWflVjDstWKW0C/JI5T4eFAEVxIozoQTfnc+Vqw43FrullYB/lPwJApkQuNaem3TYVKtyEA+/wkH6kUCuMJjlAydI5ypI+V63Z4ZeWQFvIE+KlfQUzhRIVAMxb1A+s1q2la0ogHVYkAcrW8KACxwi2QCp1RkTCQB85qweHMMlOrSpX9Sj1i8RR3LsK4UIJSZSI7wjYEc6rYhLQCkOvtoBv3nASN7wCTQLWNaThsTh3G0QJgwTuqwv4AnzijBOgEAQdSgT/wAj084qLFZjhO7pW46RFm2iJP8Ay5elenMyrtFt4IEEnvOri/MlAF6D0Y24BNzMc7/jFe4PLsQQtaklSUkq1BOkBPLcAE+VaYjGY7SSHW2QNwy2AYt96OVQuMKSrWp11w2kuLKo8RNhQSIfF5kaSAZmJNgATY+lT65JFoHv2r1KNSR0O4IrVo/vCDcFMjzBNvdQT4LCuOnS0gqInbYcpNNWU5UtkXQpSiRrgotb7oKvHrVnC/6LCJGklxYClRvMSfcJHpQY47FJV2sDRYgTM9bb9d6BycYafa0iYEoWCIIkR3h8jXLsyxXdLChBQYMnmkwfjXV8I4FtodSYURv9D1HnXNuO8AUPFdglzveRJAPne9+tA5cHOxgmhY+2CP8AmoUSWCVJE2ChbzPu/RoFwbjW0sNJK0hZcUAJEnUo2A3vNMuMwTh0lOqRzkdZg9R50AHh3AB9hMwC2VtR/StUfAisoAxxo1hFvMrQuQ6pUoAIOoJMnxmR5AVlAw4ECBHQUWbNC8ub7o8hRObUE2uoHcVA3qpiMQRQ5100BVOOmgfGToW0ANwlZ+FbJB61TxidUg7QR77UAHjPElTWGkiUAo3ubCLbaYTvQ3L8TIT5ifhUvHQMNEbBRHjsNPIHYUJyx2bA3FAxYt0DUQNgY91/xq+/l7qoWlCgnfUbCDzE7jpQJeKbU2odoiYuAoTPskDntVfEtYWAZUrTEJWVkRN4CrbTQG3cOgXLrSTM3WPx86puYnChGlWLakEmUyrnPIeFRZc1hXdWhgHTv3AN5+NqtN5f+709n15DmIFvdQXcpbwzy0BkklYKQEoI1e0T7W19Ri15qs+tlxh14F7s2iErX2R7p6Qd4O/Sb0R4awTjWLwiu6ltGsLuZ7wgRa5neepo5hcCt3D5q1rCkuqdU2YsNSSPmkH1oFPEtltbLfYPKU9BQO6Jnr3u5vz+hqRlH+vTgxh4UVSVKc7sadZIFtVrW8aPcTZeVry15KiAFoEjnOgwfMaqF8b4TsczweIAIB0jVuCQopIM9EqFBVSjEqONHYYdtWH0kg97UZkXBsNAKtp2q/wIpeJGMQ64hKmkoKeySBBUFmSVA7QKtYhCk4vNkI9tTba0iJk9kpO3MTSP9mnEiWMaVPqCW30aFKNkhVtJPQbgnxoHPgRlzF4fFOLfK3EyhBAhKVaArVpSQVGSBuNqD8F4VzEYzDJcxTqgUlxaTAkJi3lqN/CavcJPDL82fwZcSWcTC21A2BMlKTykiU+MJ61pluWoy7iFtAUS2+lWmfu65hBPPvJgeCk0EGRZSwc2/ZlrecHaYhPecOyAqJjwNUMbg8Hhn3mNbXcWRK4KiOUk/G/KmXD8PlribUkHSptb8wL6klCgI6LPn75rm/GwK8xxZSCr98uCPAx8xFAyYbOsMlpIU6iyRzvIHhvVFniHDDWFLMEkjukg2A5DwpR/9PcP3DUq8od/gPlagY8RxIwoFMq9Em42qpiOIWlAR2kgRsL2HjQvA5G84rSEx5mKnTw0/MFI99AQa4iG3ZrPqPKr+U5qC+zLcJC0TJn72/uNWMHwI6lsuFaLCdIkn4WqmywBcjbpQdIzTC9piArtEgEfu9fskeyQL3UT86jxWEcbMJ0iQf6QTc87SSYmp+KMt1d5pvUhSBz9kiSDexuQfQ71Ml8tI1EW3BUqYB2TO5gj5dRQXspUQykGLWnx3J8qWPtSZV+xhaSQUujb+FSVCPLUEn0psyVxLrA0giLEnnznxpf4/ROBXq31pj+8fSaB0ybLmEssqS02FFtB1BCQZ0gzIFWnlwCZ25VV4cX/AKPDHqy1/wCAqy+LTz2oPnPjh0Jxa/5r/Ej6V7TZh8+wSC4h9KO0S4tJ1pBNjaCRtERXlA74BFh0irixaocAiw8hVxbdAMdRJqutkUbRhqjxGBBFAIDMgiqOMaIIjemRvBwKgzPB/ulqtYSPrQRZRhSUaymCQIPXyovhWxzAPmKo8Ou6sMkdCof9jV0L291AgZq0tlagpMXJECxB5gjlelrEOqWpRExPIdK7KWULTpcSCNxP0q3h8rZTENp9ZoFLgrhUHDJW5KVrUVEFMGNhPPYT60Td4f0AkEGPC9NEX9a0cAuKBSdyYDSCbK6cqt5e0lGGdbTIUdUnzsDPlVfiSVKKRqAS2oyCRyPSkzIckW9hni5rWsLhKi4ozYH2SdNpF+dA1oyrXg0t9oYbOpI3IN4ub2kxQjirD9ulgPFAAKoWmSTIi4AsbcvhXn2U4cj9sQoQZRc9O+I9ClXvpjzhhSAgouUn4UCcjFHAPjFPFx0OJKFqmTosUEA9IFj1PM3QOKQheJW8lGlt1RVpGwnflF9z4k12DN2A62UrSmDvqpDzfJm9OgEwPePy86BOxzDYSkoTaelWsyxjhDa9aypJSUrKiSI2gnoavPZZ+7KAdtpqmnLVnQFGwoGXFca4xTjb/aAOIbLchIgpUb25KmDI5pHKQQbayqNRBO8ibzzveaxxACgDA8TygSCfUCtWkxGxEbp2+UTEbUBBpFt6l0gb/PnVdmI3I+lTv3PwoJcApOuDA5T5nrFEGVSZ+G01RwTSSFyDOkwPHkfQ3q/gErX3ki4uoesHnQPGT/7XpXPXsP31Wi5+ddIyVICQPfQHiTJ+zc1j2VfA0GnCHEAWDhXRJbI0A8xyO9ykcvAU1rZbXGpMhIKrwYvNrePOuOZgNGJ6WkGYgiPxow3xg82YMLAH3jQdIwGHCE2XbUop6wSTHTc29KT/ALQM5Sr/AEyINwV+EGUjz/XOvcdnL5y9eLlKSBKWwJBAInUd9psIpbzFRceU6QP3iUqEdCkRQdc4SxAVgcPHJsJ9U90/EUQdJIMWNCODVg4FiIsFD3KUKMLTQcD40ydCsUuZBEg6YudSv16VlHeKWh+1O90e0b9bn/HpXtA/4D2R5Cr6L0Lyl5Km0qSoKBG4om1QCuIuIEYUJTqQHFyRqNgBuYpSfzp91QKH1qk27PmP6QI361U4/wAofxWMc7JBUGGkaukEkmPHn6Uz8BZW2wz2yU99QuTJNrfqKCpkvEmKDmh9h0t7doWyCP6rAEeIFqcsaNTK/FJ+VQ4zGktkwSTaNq3Lh7Mxvp+MUAng5Z7BUi2swfQfWi9iSKW+ElyhxB+6oEeoj/60fbVCiPAUFtNyBQ7ijjFnCNnSpDj8wGgoSD1WAZAH4CvOIUunCu9gsId0QlR5dYPIxIB5Eiuc8H8NNOFYxSF6h92SOd9rk7QfGaAxgftOxQWkvNNKanvaEqSoDmQSsgmORFdQ1hQCkmQRIPUG4Nczz7hBvQV4VZH/APJwz7lG49Zph4J4jYxDDbSVw8y2lLjahChpASSP4kzFxO9Aw5g2CIIsQQfX/NIWR56MMS04dQlQgbhSbRHOYpzzLCdrYOLRH8JA+k0AVwJhlblwzP3uu/LrQR8Bujt8T1WlC/LvuyP+wpoxBodlPCzOHUHEFYKUlA7xjSYkEc7pBvV3Frg86AJm+DKgQTCSDMb+6KTM0aub84IIA/D5U948E2ty3FI+cNL1FQIiedj7gKAE4CDE2/Xv86rmQbm1TYhMGd9p8/WqpWQaCPFhSe8ACoSQDzMW6dalcTBGn2Te3j8TUGJeUJUI2PvtG/rVl1ZuLQDbyoNmj0qUtSP186qlUnx2qdDh632oLuFaIKiZsJB9ep+VqJZYglURqHx+PhVLL1mFdNImLc/j4ii+RMAkWk/rpcelA6ZQJgSB4TJ+FGFYcOJKVi3l8qq5czHIX6CrwO9BzniX7NXXnu0axCEpsAkoMjrfVevcu+yhAu9inFHmEAAfGTXRXlQN60QqRQBGuC2Es9gVOqaMgpKtwdwSBPxpAzzK0Yd5TbeoISAEgqJgdL3rr+quY8aCcUrxigbvs/Sf2JPgtceUzf1JphAtQD7Ox/oh/Wv50dcmbbUHJ+LMTGKdF9+Qr2s4uJTinB1g1lBDwxnrrKSgpCklUgrlATIuJgiLTTGnitwH/ab8CXgJvE2SaQEYzsUhSwCDp1A6eguDyPPY3671eyzPwpMIbEJskCbybAxvsTYb28wZsszd444uhoBDydLiS4FJOmYUkhIIO4uLzTGw9Cyiwg7eHL4UhvZksq1J7sWTEXJuZKrmmPA5w04EodIQ9yUD9R9bUBvG4js0lRHdEkkkQBubb1eY9keQrm+e4vEO4gYQPFDS1ISpUAqUFKg6TFo2rpbYtQL/AAuyknElMEhcah/Dc/OjiU9/zHTp/kUG4GZP+qP3QsJ9Rq9NiKMZtmLeGbU66YSn3k8kpHMmgB5thFtrkqJSo+7wit28SjShWsakq0Ha0xY+Nc54i4xxOJlUhpANko3g9VG5PiIohl+ftMsL0BSksgKclIla1Egxe6RteDFA+Y14hWvuhAFyT4H9XqDhrDZeh5b6MQlzEvD76gCkQO6hMCNhvJMV7jEYdDHaOJhooBKbmQsWATOmb8tq5FiURYmRdN/kfQCg+gnFV61vXPPs84mR2QwrqiFo1FClTCkDvRJ5pE2/hAjazizxBh+TyT/TKvkDQE2Me2tRQlaVKSbpBuN+VQYkyYv0pZUpH7Spbd4cSr2SCJAUYESZBPvPlTU+ZEg0AZ5u/kP8UtZ8zMzKjtPLb678qaMQlUwNj1P0oNm+HhJOsbX/AFF6Dn+JSUkT4x+pqssGr2YiCdrdL299DyqDa8+6gjxIhJ6H9GrbyhqMdTYiqeIX3TO8j5x9andWQTHj86DH1iByrQOjkaifWYFaT1mgM5e7vOxHL3005A2DziI/Kbc6TsvNiOsedPvD7AtcjnPrzncUDhgvZBMSbkirLi9o63vVdtYSLD4flUeZY9DLS31zpbQpRjewmPM0FxaJia9Ui1o9aRsvfzLHJDyHU4ZpQlICJMctxKvOw5gUY4azhxTruGfKS62nUFJEakkxMdQd46igS+OeJcyQpwNqaZaSYlMa1WE+158q5jis2edXrcdWpf8AEVeEfKnv7QcIpfauzI1RHSIHSK5uBQd2+wzMS5hXkLMlDs+MKA/A0/4pskWMHrFc1+wNA7DFGL9okT4afzNdEzN6AYoOX8YYjTiVJV3lACTt8OVotXtJ/HWbr/bXQggAEA+JAg/h6VlAJxrpJT2hm23+OtWsjQpbo0KhIuQkxbx+PuqnmTKkKk/eTMTaNpmPXbnzozwthjCrBSiDabQBuT0k7UB/CgakkkkBOo6QN/Eq3r04UhIUkhS1G0KuJ5QN6kUT2SiE9pZtOqYCZiwA3uavFlJc/wBlYCEA2sR40A7DtlDySpUFLiFrndOlQJjwIHL6V0/CuJWNXeINxpSdvMCuaqugn2itWx9sDr4iiGS8UOYZehJ7ZoEgp6D+Ib6edjby3oOlMspAhLao6XFRYzLm3k6F4cLSeS4I+J+NB8D9oOEWP3naNGDYpKhI5SifjFGssz9jED904kn+E2X/AGm8eNBz/iDgjL8PLmKxK2WQbNJIKlHkE93UY6X33FIOHDSmsb2Wvs+zBQHCNUBY9rTYmDTr9oGAcxuOSltuUtoCdalAJBJ1KidzpgedQPcHNoZUW1rUpaHE3IAMd5IFomYm9BDmOLQ5gcNrc76WxpBO/dTICee9j4UqYlJJBSCDztziJpg4T4xQEMsrwrS09oy2pRSNQQqxPs3sk++uvZZg8E8k9kxh9HIhtO4sQRHXoTQfPmFecZdS4kKKkKCxA3i+/Q7Hzr6CwDvaNpWLBSQoeoB+tAnfstaUpS14lckkwhtCUieQF4FEGcWnD6WAS4ltKU6jE2EX5Ha+1AAYdJx2KAEwUx/YBcc7iKZwZmfZ5det/fSZ2f8AqcUtZKQpBUhYVHenaRtvF6a2yvQkAqKtI1TGomOd7e6g3UkWt5Hp5elUcywqVpVJNr7i45XIMVIyFkiUuJPQlJte3dPUz6RU2YrCGhEkWknmRbveNvCg5ZnWDIJmLkwJk0CU2rf6/SmbPXwSbJ8opWeX0ty357A0Fd5xWwTqNvnPvqx+3arKGlXw9/1qHVHlUL3eEjcdfl60FtaybEflXpSQYn1quyruz1qW8bUBfK2DsbXkEAH/ADT/AMPZeBB1G3hY/H40g5K0rw36/r30+ZTiUobAn3CgZX1xsJ9aQ+JcUt51bToUlod2B05mOdNLBWpQi52IO4v41RzDhIKxCnFOKhemR6D3WG3jQX+HHNTTY1EBSIjoRAt0olg8EkPLfAGrT2c84EGPC/v9Ko4LKktk9mpaRNxqsfKfdVxTGmYME3PTly2NBzjjNR0PIkwFKJB2vFJXD+AbWg60lWpekHnASTaPEAV2jiDLmHMK8txCUrShV02JMfjauQYPDFtakCQlCRE9VDVPuigfPsKeti0j2daSB03HntFdIzJMpJrn32TvJaU+jYr0EQOmq1tq6ItwAXoPnf7ScMf25ZAjUAY8bg/EVldC4xYadxGoLHsgbeJrKDm2O72kHYCBH+KI5YydASmZUTHkNyOp3tVvMsO0GSpKXCqLHQqPfpigWS4tepSZEmAAY5nkOR8aBixAKCoNr/cgp1lIjSdtRTYgTE9KLpxIh0jEbHT11AbVRQAtPYlAOn21k6Vqnlf8aGsYjsStnRqSqFIUoQSBuD1I5xQND4u0O0C4TNoChbYH6GhrjsCQYWuyiLb9R0/OieXkqWpSmU91MW8edUMdhFBKShJTIVuJBHp9aDzD4FxYPZtKWEGwEQFCJmd6McOQ2l1LzTgcJG7SjIvsQCImimS5YAyktYh3QoTA0C/P/wBueXXlVp3LUndx4/8AyrH/AIkUFNjGJWkob7ZKuQSwQQfErGmPOPOguFy9558OPB9oIWFy44lCJCQmAlImDEkT5nqxf+lM80FX9SlK/wDJRoPxVjWMMAhphoLVz7NNvhvQYvDMplpKgoDvfyi3K8DzFQZVwg+t0OtuFKB99JKSfAQZirnDeVBbSFvlKkPCwFiIMwSN+keEU6MvlKQBGnZIHICP1AoAS8a824GHlOLlMpIvq5QZio0tq5MuD1QI/wC8/Ci2JZ1OJUoiUgggeh5+VbOK+f0oAicI4omGNjBJWn8TVjGZQdSVds6khGnSggJMSRYpN7xNqN4IGDH8V/cD9a1xSCr5UAHhtxXbPNWUlASUmIPe3kp8etGMySNO3Xad/GD18KHZS0GsYtMga2QRJ3IUfjFFsxc7pJSkwCb+HOg5lnrcmJVqIEALkE7QQoWoAhKFmVQhAUDIEkxeBf8AKmDH5o2VrGgSgxMAwbyZM28o51zjDvqEgqMhRk0Dy0rBRBbWrzUfoYr3s8GYBQSeZKike5Jpdwb5P+BV55Zi3yFBdOAw86WQoSJ0lZIkeJBI3N6H4bEMg/8AuT/UkyP7KEYl8lWkne2/lv4VZWxBmb8xGxoGLCdkY0KWkH+IA38T09KbmscpCANaiY5JTA9yaR8uwuoAElPlzPKRTzkuWK7pJF0xvMHwHkTQa5jmX7OyXO9rUQBqM8pJgXPlRRLjhwxb1kLUn291AkSTM7yT5CKVvtEwqgtCUg6UJOnkCSIMnoYFVeGcbiHFAGdKEgrknqBAv4m56UHQ8vWSATAMWAHx/DwNSZiQBuO6QT75NY21oEA38fgK1xLYIUnmZn4CgBcYJK8K4pHKJjmAZNc8xqYcePige5ttP410/KHO0wwLkAxBE2tIMee9cyzNULeN/wDcIHoY+lA5/ZK8e1fTyKEnygkfU10Iq3rnH2Qugvvjn2Yn+6ujvigVM+wiFOkk3gTf8K9q1nY/eC33fqaygX0pDjek7KTHwrmeEQlvELbWnUJNxvbkPO3LlT2jNmuyALqU93+IUiZaC5iV9n3iTKSed5n5UDZhUwg6YW2YLmrl/LNQZtlofa7hKYP7sTcK526VKwkgBSPYBulX3lczHhVtMe0gjtT90WCRQCOGswntW3lKS6gez15fKmhkoPZf7ivDl6Uq5vlpdIcbIQ8j7yvv8zP0qxgs8cCG0PgtKT7PLWP5Vbek0Djk2L7LUkpIb1bk+zPxijPbpULEHyNJi8TBmVIbXuVd4/8AWtQ6tI7pUBspWqxGyT1HwoG8G9IXHywHk+IqvjMpzNY1NPlbZMCFlPrfkOs8jaugcOcLMsIQsnt3vvPLuTvIRJ7gm1rmL0CRw9hcxGkIbcDOoLKVQB4nvd4em9dDbx9gDrQRyCbe+CKIutJKZ0mIEevjQ9Cb+zA8+dBNoWo6vd1qOSSdSVJgxcWNhcHYiieENrxNWO0CwRyNoH6/W/mCdm3EysGCEtdqVEquuADAAGxMWpUV9puIV7LLKZ6lSvqKJcdtLS6hvcEE353j033v8K548wGyRr26i+3gfw8qA9hs0fxeKZQpSUkuCCkRHtHkoGLk7zXTM1B7EguKsnTJ3I21G1ya5JlLRGjEpcPdWICEwZmLlRgCD5xT5mGOBZcCzqhKrkxyJgR6eNAn5otKy52aSBdSo2J2mY8NqT3GyHFA87jxB509YrEDtGGw0JX3SZPeIF7c/wA6BcUZcsaXSlQ2bUOYN4B85MeVBTy9V4okT3aEOBbV9CotJvv0PjRLL8Di8Qy4601LbftEqgnn3Qfat0oBaUlTyABcrSPeoU3Z7lgQARGrYgczvYc7Gl3KWip8ymNIUlYJnvXjkLfhT9iWwuAUrsed+R89O3KgXMCezTuNW55ARuD4waeMkxzYSn94SSCAgER1N/zpVxbSUqhJRp/hTczFwSB0NX8Fj0jTpYSdOkSQnltA3JoGTPc6wwZcLidQTO4EahFk9TJFqp8HZSkYVLqyUqdBcInkq4BHgI8r0q8VZph8RiGWdACUq1OQIubQYt0nzotx9juywyUtSNUDUkkaR/xInoKAnmnEKkqQ213lLWElUWHPvdCRb1FGH8xQ3p7SQVW2JnzI+tq5pm+YLSMMoE6VISskTcoKVAeVzNF+JMW680nSFagRARMxz2oC6FuJZWhtcJ1KNwJ0kkxtymkFzCFpgpUZKVXUDMySQZ8ajewGKUmCHQmdiuB5mVXolxChKEu6PYKWlJSNhZAJ/uBoCn2RL/1yot+5XN+QKIrrbyq4r9kjurMggqICml7TfYwY9/pXYsfgUzOpf96vlNAHzh1Xad2Igb1lbvZIlZ1a3BPRZ+teUHzYF+Xupg4QJLizMaU9Y9PUUHw+AWu6RaiGWtKYdHaCErETv0P0oHtp7daB3v4BsBzJrdgpUCqYUOvP8qCox6THehS/vTAipFZkmdJSRpESOvWgPOKJ3HeIt008x7q0Ydse0TrRcJC/1BoUnM1aZI1arA8xVrD4palJblJAvBHz/XOg9VlSkqBZUpANymNSQOcJmZ8AaPZdw2taVd9BnaZSlf8ANNyPKKpYPSo6lJsDB0q5c4v05UazfM1rADR1NKTpGkwpKwdxaYIt7qBgcKWUJRpjSkaehAt/mhAzsJdDKCCtU7X5KMHoe7agWLStakoUp8gDbUd4INp6EihRw1kwSkggpVFklJkSLar3mb3oOok90i0crcqrRvA+FCuHc7OIQpSmylWohYvAULK09Uk3HO9F0gTMjb9fOgsF2BzuKH4JSw6sJUNI9456Y8J9yq2zF8ISIv0Fvx2qll+PQDpMBxUmJ3jcg+FvT30EvFeDQtDQXOokpChMxEn0sKVM04SZcSZeXqgx3gb+6inEONK9CkyEpkDxmLxyn5UExb+kTqBPu9KCpgcqDeEW20dZDknbcESDHQUb4d4ZOvtHlqW2JAQrYk897gUAw+ZoQw+iFhxa9SSACNk85tdPxqnhs3fjSXSPNUUB/inD6Mcy60BoaIBHO4urx3AtW776ikhxlKytQUSTCQUnUCfCYoVhsdqHfWkEGxUNRIgc9Vr9Zo6FBxPdfQIBgLH1B+hoK7LhcMRKlwkG0AzJjpfc+VEMEWsMw9oWtbjgIUm2nWCQFC3MR5gC1qHaQmFatCpkjVzv1Nxc38alxj5JUUaCPuokRt7vWKBexWLQ5iW0oaDbiWz2kXKyTuTNgn60ZwzatJR2L5sSVK7ojeb+1+dTsssp7RSkqLih7XcCZnYFIKth94GosXnWpSW1LWtA9hSokfymLz43mOVBLiyjSmC2pAIki5mL73B9OVAF4RxXeRcyeVh0nxmihzZkGOxBjmb/AD516M1kSEpE7AX99qDn2GwLiXpf1JGqTvf8qZ0P9uhbZVqtA8uRFEMWO0EKgg9RSvisCvDLDzRKkD2knpz8xQEjmSmsHhu7qntGlJkgGCRfTfl8aJZjinENoKGy4okSkSLQfrQfH44oweHCVf7jjkmN0lap3EgQeV6vPY0rgMOGALlSY6RsRNAMzv8AbXwNGHU0mIISd/OajVhlJwykrTpV2ZBEgklOozYnlp91EHsKtaSFuSCLwn8SaAYHD9i+UHZaVQZ3G9/GJoDf2Kr/AP2iJ5tufKfpXd8wFcC+ygKbzZpJ3hYI/wCJrvmNWAL0ECf1esoY7i0gwqZ8AT8qyg45hMNh2xCnrf1AVbRiMvHtqCh4qUq/kDXP69AoGPNsThUK1YVaiObaknSJ5gm/pUWDzRBASZTJvNxQVLVSJRQPWHbQpYuIF9SDPwolg7BS+4rl3t/nXPsDjVNEwAQdwRP+KacJmGGeCRHZFIuATc8rTFAc/bEhBBSkKJHOD5RVpR76EnVG/dVNvC9Uk4ELSCRGrToPLzJ8qJYfCAEylKtIIkQJ8aCRkgKWqHQOUHltBvWyggISNRCirnsPO1UWYsEqIKiO6dv1+dXFuqSokpSsIBSNtzzoDXDbf7tKgo3Lk+J1C/hz86YWLKUJ2AIk+fTwilzhZyUaOaCTHnBH1piwslSjyIigo5rgO00qFlDa9o6GlTjHCJbGHWPaDwBIF4NvrtT683J8vWk/7QW9OHC+SVpJ+MfGKDzNWZbT5/jQU5WkkSVe+mbGolkHyoYlyTAtQDFZakASST4j9CqeKwAJ9hR8QBHzpkU2ed/OoXBH6/KgWm8BP3FADqB8JPyqUZUZ3I9Pzo8pIO4PyrcNiLCPnQBXMtWqJWPC35V4nBLSd0T6/hR0ITvWKCfD3UAFWAdVzQR4E1UxGUrnl7/xplLaRsYn9eVR9iI5EUC1h8pWSNUafOihbCbAW8KvFnwArXsB/igpBgH8zUGLy3WCkiQRfl7qJdkB+v1atx4mgWcyydSkMoSY7IACdldbx1q3l2X6BKok7iZHyFFXV+HlUChNBArCg1WdyzbbefXzFX4jlW7Y1bWA3oA+Gw6mMSzim0graJlJIGoEEbxveiub/aLiFx+5SkSOYvF95kTblWmIYBFC3MEifZJ8vnagEYrPcStZV2hE8gv8q9o+3g0pmEi5nb0+QrKDmzTZUYFW0YQ9K8rKCTso3r0orKyg0UmtRWVlA8ZJjkltLiVrCkmFN7oHlqvccgaKY10ohKhBcIJKTsN9usdKysoJ2tQSta0haUwkHaOkVCnQezSCUlRJUfkKysoCWEzgYQuuLSpwLt3YEaJ5GP4hz5UVyXjzDOjuodB6FKd/7jWVlAWw+dF1aglrRpO6yCTsRZB6HrSf9ouYrUyWyBpStJMHz5EdSOdZWUBnDva8Ig7yhB+VVfSf1515WUED7vI7H0+IvW2oGLCYsedeVlBtqOqItUg6D41lZQeEG1hHXr8K3AFZWUECm5O3h+prbsPT1r2soPUoFRLZMzNulZWUELrQ5n3VoWufL9dTWVlBnZoi82qINCPPasrKDQtGa1VYxJ99ZWUEQkjc786gcFyDv+uVZWUEjSSRyPjtXtZWUH//2Q=="/>
          <p:cNvSpPr>
            <a:spLocks noChangeAspect="1" noChangeArrowheads="1"/>
          </p:cNvSpPr>
          <p:nvPr/>
        </p:nvSpPr>
        <p:spPr bwMode="auto">
          <a:xfrm>
            <a:off x="155575" y="-1630363"/>
            <a:ext cx="5143500" cy="3409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082" name="Picture 10" descr="http://www.lavieamulhouse.com/mulhouse/uploader/2010/1292236963-cuisine-296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2" y="3664677"/>
            <a:ext cx="3692504"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0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3 changements majeurs </a:t>
            </a:r>
            <a:r>
              <a:rPr lang="fr-BE" dirty="0" smtClean="0"/>
              <a:t> sur </a:t>
            </a:r>
            <a:r>
              <a:rPr lang="fr-BE" dirty="0"/>
              <a:t>les siècles derniers </a:t>
            </a:r>
            <a:endParaRPr lang="fr-BE" dirty="0"/>
          </a:p>
        </p:txBody>
      </p:sp>
      <p:sp>
        <p:nvSpPr>
          <p:cNvPr id="3" name="Espace réservé du contenu 2"/>
          <p:cNvSpPr>
            <a:spLocks noGrp="1"/>
          </p:cNvSpPr>
          <p:nvPr>
            <p:ph idx="1"/>
          </p:nvPr>
        </p:nvSpPr>
        <p:spPr/>
        <p:txBody>
          <a:bodyPr>
            <a:normAutofit/>
          </a:bodyPr>
          <a:lstStyle/>
          <a:p>
            <a:r>
              <a:rPr lang="fr-BE" dirty="0" smtClean="0"/>
              <a:t>mouvement d’</a:t>
            </a:r>
            <a:r>
              <a:rPr lang="fr-BE" b="1" dirty="0" smtClean="0"/>
              <a:t>individualisation </a:t>
            </a:r>
            <a:r>
              <a:rPr lang="fr-BE" dirty="0" smtClean="0"/>
              <a:t> de nos sociétés </a:t>
            </a:r>
          </a:p>
          <a:p>
            <a:r>
              <a:rPr lang="fr-BE" dirty="0" smtClean="0"/>
              <a:t>mouvement de </a:t>
            </a:r>
            <a:r>
              <a:rPr lang="fr-BE" b="1" dirty="0" smtClean="0"/>
              <a:t>sécularisation </a:t>
            </a:r>
            <a:r>
              <a:rPr lang="fr-BE" dirty="0" smtClean="0"/>
              <a:t>de nos sociétés (passage d’une société du sacré  vers le profane, du passage de l’exercice du pouvoir, de la morale et du droit du pôle ecclésiastique vers le pôle laïc).</a:t>
            </a:r>
          </a:p>
          <a:p>
            <a:r>
              <a:rPr lang="fr-BE" dirty="0" smtClean="0"/>
              <a:t>promotion de </a:t>
            </a:r>
            <a:r>
              <a:rPr lang="fr-BE" b="1" dirty="0" smtClean="0"/>
              <a:t>l’esprit capitaliste </a:t>
            </a:r>
            <a:endParaRPr lang="fr-BE" b="1" dirty="0" smtClean="0"/>
          </a:p>
          <a:p>
            <a:endParaRPr lang="fr-BE" b="1" dirty="0" smtClean="0"/>
          </a:p>
        </p:txBody>
      </p:sp>
      <p:sp>
        <p:nvSpPr>
          <p:cNvPr id="4" name="Espace réservé du numéro de diapositive 3"/>
          <p:cNvSpPr>
            <a:spLocks noGrp="1"/>
          </p:cNvSpPr>
          <p:nvPr>
            <p:ph type="sldNum" sz="quarter" idx="12"/>
          </p:nvPr>
        </p:nvSpPr>
        <p:spPr/>
        <p:txBody>
          <a:bodyPr/>
          <a:lstStyle/>
          <a:p>
            <a:fld id="{93E28228-7D64-4CB9-B3F0-E86CA9EEFA3E}" type="slidenum">
              <a:rPr lang="fr-BE" smtClean="0"/>
              <a:t>7</a:t>
            </a:fld>
            <a:endParaRPr lang="fr-BE"/>
          </a:p>
        </p:txBody>
      </p:sp>
    </p:spTree>
    <p:extLst>
      <p:ext uri="{BB962C8B-B14F-4D97-AF65-F5344CB8AC3E}">
        <p14:creationId xmlns:p14="http://schemas.microsoft.com/office/powerpoint/2010/main" val="291944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famille nucléaire moderne</a:t>
            </a:r>
            <a:endParaRPr lang="fr-BE" dirty="0"/>
          </a:p>
        </p:txBody>
      </p:sp>
      <p:pic>
        <p:nvPicPr>
          <p:cNvPr id="1026" name="Picture 2" descr="http://photos1.blogger.com/blogger/1461/2236/1600/33419675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077" y="1690714"/>
            <a:ext cx="2314956" cy="1586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oeremieu.duo.free.fr/coeremieu.duo/La_Boite_a_Musiques/Entrees/2014/6/1_Non_de_nom_files/Le%20fusil%20a%CC%80%20re%CC%81pe%CC%81tition%20%28grand%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175" y="3459797"/>
            <a:ext cx="264133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lpcdn.ca/641x427/201209/19/591172-portrait-famille-plus-traditionnel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086" y="2483511"/>
            <a:ext cx="3723083"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7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famille contemporaine</a:t>
            </a:r>
            <a:endParaRPr lang="fr-BE" dirty="0"/>
          </a:p>
        </p:txBody>
      </p:sp>
      <p:pic>
        <p:nvPicPr>
          <p:cNvPr id="4098" name="Picture 2" descr="http://alaincouchouron.files.wordpress.com/2014/07/famille-c3a9largie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75" y="1462881"/>
            <a:ext cx="3129158" cy="205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Q36cnURpiEHx-eZbm1CPbusi0Ock23M940g7UxYlnOiLZvqA0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481" y="1172022"/>
            <a:ext cx="5349319" cy="234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0.gstatic.com/images?q=tbn:ANd9GcT7e_qWXf63D_2OdVehzWJRpPQEo1fVcm7kTUFcqaSTz1irg5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43" y="3722078"/>
            <a:ext cx="2915999" cy="2916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2.univ-paris8.fr/RING/IMG/arton29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838" y="4154211"/>
            <a:ext cx="2201787" cy="1764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ouest-france.fr/photos/2013/05/30/P2172524D2197401G_apx_47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996" y="3722078"/>
            <a:ext cx="3151767" cy="20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517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439</Words>
  <Application>Microsoft Office PowerPoint</Application>
  <PresentationFormat>Grand écran</PresentationFormat>
  <Paragraphs>36</Paragraphs>
  <Slides>18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Claire Gavray</vt:lpstr>
      <vt:lpstr>Famille = sujet délicat  et pas de position neutre  par rapport à la conception que nous nous faisons de la famille et de ses matérialisations en termes de types de fonctionnement de couple, en tant que parent</vt:lpstr>
      <vt:lpstr>La famille idéalisée. La famille reste une valeur fondamentale pour une grosse majorité d’ individus. Les modifications structurelles récentes ne remettent pas en cause la volonté des individus de fonder une famille. Dans les représentations, on  tend à l’opposer à la société, lieu des conflits, des rapports hiérarchiques, de la ruse  à la famille havre de paix, protégé à l’abris des conflits, où l’on peut communier avec autrui, aimer et être aimé, vivre en transparence -  .</vt:lpstr>
      <vt:lpstr>A la fois, la famille est accusée de nombreux maux                ‘Tout fout le camp’ ‘égoïsme’</vt:lpstr>
      <vt:lpstr>Présentation PowerPoint</vt:lpstr>
      <vt:lpstr>Dans nos régions, la famille traditionnelle n’est pas celle qu’on croit</vt:lpstr>
      <vt:lpstr>3 changements majeurs  sur les siècles derniers </vt:lpstr>
      <vt:lpstr>La famille nucléaire moderne</vt:lpstr>
      <vt:lpstr>La famille contemporaine</vt:lpstr>
      <vt:lpstr>Des injonctions contradictoires et difficilement maitrisables</vt:lpstr>
      <vt:lpstr>Mouvement de marchandisation </vt:lpstr>
      <vt:lpstr>Rapports sociaux entre les familles et pourtant exit une analyse en termes de rapports sociaux mais une surveillance  et gestion des groupes de populations et familles fragilisées</vt:lpstr>
      <vt:lpstr>l’articulation entre différents engagements et pans de vie : de réels progrès ?</vt:lpstr>
      <vt:lpstr>Vers la fin de la famille dans une économie mondialisée ?</vt:lpstr>
      <vt:lpstr>Les mouvements réactionnaires Danger du retour à l’essentialisation des places et des rôles sexués</vt:lpstr>
      <vt:lpstr>Nécessité d’engagement personnel et collectif</vt:lpstr>
      <vt:lpstr>Lectures suggérées </vt:lpstr>
      <vt:lpstr>Présentation PowerPoint</vt:lpstr>
    </vt:vector>
  </TitlesOfParts>
  <Company>PRIMINFO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Gavray</dc:creator>
  <cp:lastModifiedBy>Claire Gavray</cp:lastModifiedBy>
  <cp:revision>16</cp:revision>
  <dcterms:created xsi:type="dcterms:W3CDTF">2015-08-25T07:58:38Z</dcterms:created>
  <dcterms:modified xsi:type="dcterms:W3CDTF">2015-08-25T15:58:26Z</dcterms:modified>
</cp:coreProperties>
</file>