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aveSubsetFonts="1" autoCompressPictures="0">
  <p:sldMasterIdLst>
    <p:sldMasterId id="2147483790" r:id="rId1"/>
  </p:sldMasterIdLst>
  <p:notesMasterIdLst>
    <p:notesMasterId r:id="rId17"/>
  </p:notesMasterIdLst>
  <p:handoutMasterIdLst>
    <p:handoutMasterId r:id="rId18"/>
  </p:handoutMasterIdLst>
  <p:sldIdLst>
    <p:sldId id="451" r:id="rId2"/>
    <p:sldId id="448" r:id="rId3"/>
    <p:sldId id="450" r:id="rId4"/>
    <p:sldId id="453" r:id="rId5"/>
    <p:sldId id="454" r:id="rId6"/>
    <p:sldId id="458" r:id="rId7"/>
    <p:sldId id="455" r:id="rId8"/>
    <p:sldId id="456" r:id="rId9"/>
    <p:sldId id="457" r:id="rId10"/>
    <p:sldId id="459" r:id="rId11"/>
    <p:sldId id="460" r:id="rId12"/>
    <p:sldId id="461" r:id="rId13"/>
    <p:sldId id="462" r:id="rId14"/>
    <p:sldId id="463" r:id="rId15"/>
    <p:sldId id="464" r:id="rId16"/>
  </p:sldIdLst>
  <p:sldSz cx="9144000" cy="6858000" type="screen4x3"/>
  <p:notesSz cx="6997700" cy="9283700"/>
  <p:defaultTextStyle>
    <a:defPPr>
      <a:defRPr lang="en-GB"/>
    </a:defPPr>
    <a:lvl1pPr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bw" frameSlides="1"/>
  <p:clrMru>
    <a:srgbClr val="EAEAEA"/>
    <a:srgbClr val="FF00FF"/>
    <a:srgbClr val="2694FF"/>
    <a:srgbClr val="840591"/>
    <a:srgbClr val="F3F3F3"/>
    <a:srgbClr val="FFFF99"/>
    <a:srgbClr val="CCCC00"/>
    <a:srgbClr val="FF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1256"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820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ahoma" pitchFamily="29" charset="0"/>
                <a:ea typeface="+mn-ea"/>
                <a:cs typeface="+mn-cs"/>
              </a:defRPr>
            </a:lvl1pPr>
          </a:lstStyle>
          <a:p>
            <a:pPr>
              <a:defRPr/>
            </a:pPr>
            <a:endParaRPr lang="fr-FR"/>
          </a:p>
        </p:txBody>
      </p:sp>
      <p:sp>
        <p:nvSpPr>
          <p:cNvPr id="31747" name="Rectangle 3"/>
          <p:cNvSpPr>
            <a:spLocks noGrp="1" noChangeArrowheads="1"/>
          </p:cNvSpPr>
          <p:nvPr>
            <p:ph type="dt" sz="quarter" idx="1"/>
          </p:nvPr>
        </p:nvSpPr>
        <p:spPr bwMode="auto">
          <a:xfrm>
            <a:off x="3963988"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ahoma" pitchFamily="29" charset="0"/>
                <a:ea typeface="+mn-ea"/>
                <a:cs typeface="+mn-cs"/>
              </a:defRPr>
            </a:lvl1pPr>
          </a:lstStyle>
          <a:p>
            <a:pPr>
              <a:defRPr/>
            </a:pPr>
            <a:endParaRPr lang="fr-FR"/>
          </a:p>
        </p:txBody>
      </p:sp>
      <p:sp>
        <p:nvSpPr>
          <p:cNvPr id="31748" name="Rectangle 4"/>
          <p:cNvSpPr>
            <a:spLocks noGrp="1" noChangeArrowheads="1"/>
          </p:cNvSpPr>
          <p:nvPr>
            <p:ph type="ftr" sz="quarter" idx="2"/>
          </p:nvPr>
        </p:nvSpPr>
        <p:spPr bwMode="auto">
          <a:xfrm>
            <a:off x="0" y="88185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ahoma" pitchFamily="29" charset="0"/>
                <a:ea typeface="+mn-ea"/>
                <a:cs typeface="+mn-cs"/>
              </a:defRPr>
            </a:lvl1pPr>
          </a:lstStyle>
          <a:p>
            <a:pPr>
              <a:defRPr/>
            </a:pPr>
            <a:endParaRPr lang="fr-FR"/>
          </a:p>
        </p:txBody>
      </p:sp>
      <p:sp>
        <p:nvSpPr>
          <p:cNvPr id="31749" name="Rectangle 5"/>
          <p:cNvSpPr>
            <a:spLocks noGrp="1" noChangeArrowheads="1"/>
          </p:cNvSpPr>
          <p:nvPr>
            <p:ph type="sldNum" sz="quarter" idx="3"/>
          </p:nvPr>
        </p:nvSpPr>
        <p:spPr bwMode="auto">
          <a:xfrm>
            <a:off x="3963988" y="88185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ahoma" charset="0"/>
              </a:defRPr>
            </a:lvl1pPr>
          </a:lstStyle>
          <a:p>
            <a:pPr>
              <a:defRPr/>
            </a:pPr>
            <a:fld id="{C716328C-6A06-5C44-A8BE-54A925F2070E}" type="slidenum">
              <a:rPr lang="fr-FR"/>
              <a:pPr>
                <a:defRPr/>
              </a:pPr>
              <a:t>‹#›</a:t>
            </a:fld>
            <a:endParaRPr lang="fr-FR"/>
          </a:p>
        </p:txBody>
      </p:sp>
    </p:spTree>
    <p:extLst>
      <p:ext uri="{BB962C8B-B14F-4D97-AF65-F5344CB8AC3E}">
        <p14:creationId xmlns:p14="http://schemas.microsoft.com/office/powerpoint/2010/main" val="27118609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ahoma" pitchFamily="29" charset="0"/>
                <a:ea typeface="+mn-ea"/>
                <a:cs typeface="+mn-cs"/>
              </a:defRPr>
            </a:lvl1pPr>
          </a:lstStyle>
          <a:p>
            <a:pPr>
              <a:defRPr/>
            </a:pPr>
            <a:endParaRPr lang="fr-FR"/>
          </a:p>
        </p:txBody>
      </p:sp>
      <p:sp>
        <p:nvSpPr>
          <p:cNvPr id="33795" name="Rectangle 3"/>
          <p:cNvSpPr>
            <a:spLocks noGrp="1" noChangeArrowheads="1"/>
          </p:cNvSpPr>
          <p:nvPr>
            <p:ph type="dt" idx="1"/>
          </p:nvPr>
        </p:nvSpPr>
        <p:spPr bwMode="auto">
          <a:xfrm>
            <a:off x="3963988"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ahoma" pitchFamily="29" charset="0"/>
                <a:ea typeface="+mn-ea"/>
                <a:cs typeface="+mn-cs"/>
              </a:defRPr>
            </a:lvl1pPr>
          </a:lstStyle>
          <a:p>
            <a:pPr>
              <a:defRPr/>
            </a:pPr>
            <a:endParaRPr lang="fr-FR"/>
          </a:p>
        </p:txBody>
      </p:sp>
      <p:sp>
        <p:nvSpPr>
          <p:cNvPr id="28676"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700088" y="4410075"/>
            <a:ext cx="5597525" cy="4176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Cliquer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33798" name="Rectangle 6"/>
          <p:cNvSpPr>
            <a:spLocks noGrp="1" noChangeArrowheads="1"/>
          </p:cNvSpPr>
          <p:nvPr>
            <p:ph type="ftr" sz="quarter" idx="4"/>
          </p:nvPr>
        </p:nvSpPr>
        <p:spPr bwMode="auto">
          <a:xfrm>
            <a:off x="0" y="88185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ahoma" pitchFamily="29" charset="0"/>
                <a:ea typeface="+mn-ea"/>
                <a:cs typeface="+mn-cs"/>
              </a:defRPr>
            </a:lvl1pPr>
          </a:lstStyle>
          <a:p>
            <a:pPr>
              <a:defRPr/>
            </a:pPr>
            <a:endParaRPr lang="fr-FR"/>
          </a:p>
        </p:txBody>
      </p:sp>
      <p:sp>
        <p:nvSpPr>
          <p:cNvPr id="33799" name="Rectangle 7"/>
          <p:cNvSpPr>
            <a:spLocks noGrp="1" noChangeArrowheads="1"/>
          </p:cNvSpPr>
          <p:nvPr>
            <p:ph type="sldNum" sz="quarter" idx="5"/>
          </p:nvPr>
        </p:nvSpPr>
        <p:spPr bwMode="auto">
          <a:xfrm>
            <a:off x="3963988" y="8818563"/>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ahoma" charset="0"/>
              </a:defRPr>
            </a:lvl1pPr>
          </a:lstStyle>
          <a:p>
            <a:pPr>
              <a:defRPr/>
            </a:pPr>
            <a:fld id="{9C539799-2830-7E4A-A923-BF6D9B1ACD4C}" type="slidenum">
              <a:rPr lang="fr-FR"/>
              <a:pPr>
                <a:defRPr/>
              </a:pPr>
              <a:t>‹#›</a:t>
            </a:fld>
            <a:endParaRPr lang="fr-FR"/>
          </a:p>
        </p:txBody>
      </p:sp>
    </p:spTree>
    <p:extLst>
      <p:ext uri="{BB962C8B-B14F-4D97-AF65-F5344CB8AC3E}">
        <p14:creationId xmlns:p14="http://schemas.microsoft.com/office/powerpoint/2010/main" val="382099238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ahoma" pitchFamily="29"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ahoma" pitchFamily="29" charset="0"/>
        <a:ea typeface="ＭＳ Ｐゴシック" pitchFamily="29" charset="-128"/>
        <a:cs typeface="+mn-cs"/>
      </a:defRPr>
    </a:lvl2pPr>
    <a:lvl3pPr marL="914400" algn="l" rtl="0" eaLnBrk="0" fontAlgn="base" hangingPunct="0">
      <a:spcBef>
        <a:spcPct val="30000"/>
      </a:spcBef>
      <a:spcAft>
        <a:spcPct val="0"/>
      </a:spcAft>
      <a:defRPr sz="1200" kern="1200">
        <a:solidFill>
          <a:schemeClr val="tx1"/>
        </a:solidFill>
        <a:latin typeface="Tahoma" pitchFamily="29" charset="0"/>
        <a:ea typeface="ＭＳ Ｐゴシック" pitchFamily="29" charset="-128"/>
        <a:cs typeface="+mn-cs"/>
      </a:defRPr>
    </a:lvl3pPr>
    <a:lvl4pPr marL="1371600" algn="l" rtl="0" eaLnBrk="0" fontAlgn="base" hangingPunct="0">
      <a:spcBef>
        <a:spcPct val="30000"/>
      </a:spcBef>
      <a:spcAft>
        <a:spcPct val="0"/>
      </a:spcAft>
      <a:defRPr sz="1200" kern="1200">
        <a:solidFill>
          <a:schemeClr val="tx1"/>
        </a:solidFill>
        <a:latin typeface="Tahoma" pitchFamily="29" charset="0"/>
        <a:ea typeface="ＭＳ Ｐゴシック" pitchFamily="29" charset="-128"/>
        <a:cs typeface="+mn-cs"/>
      </a:defRPr>
    </a:lvl4pPr>
    <a:lvl5pPr marL="1828800" algn="l" rtl="0" eaLnBrk="0" fontAlgn="base" hangingPunct="0">
      <a:spcBef>
        <a:spcPct val="30000"/>
      </a:spcBef>
      <a:spcAft>
        <a:spcPct val="0"/>
      </a:spcAft>
      <a:defRPr sz="1200" kern="1200">
        <a:solidFill>
          <a:schemeClr val="tx1"/>
        </a:solidFill>
        <a:latin typeface="Tahoma" pitchFamily="29" charset="0"/>
        <a:ea typeface="ＭＳ Ｐゴシック" pitchFamily="2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3" name="Picture 2" descr="ppt-masque 2"/>
          <p:cNvPicPr>
            <a:picLocks noChangeAspect="1" noChangeArrowheads="1"/>
          </p:cNvPicPr>
          <p:nvPr/>
        </p:nvPicPr>
        <p:blipFill>
          <a:blip r:embed="rId2"/>
          <a:srcRect/>
          <a:stretch>
            <a:fillRect/>
          </a:stretch>
        </p:blipFill>
        <p:spPr bwMode="auto">
          <a:xfrm>
            <a:off x="-576263" y="-26988"/>
            <a:ext cx="9756776" cy="6902451"/>
          </a:xfrm>
          <a:prstGeom prst="rect">
            <a:avLst/>
          </a:prstGeom>
          <a:noFill/>
          <a:ln w="9525">
            <a:noFill/>
            <a:miter lim="800000"/>
            <a:headEnd/>
            <a:tailEnd/>
          </a:ln>
        </p:spPr>
      </p:pic>
      <p:sp>
        <p:nvSpPr>
          <p:cNvPr id="4099" name="Rectangle 3"/>
          <p:cNvSpPr>
            <a:spLocks noGrp="1" noChangeArrowheads="1"/>
          </p:cNvSpPr>
          <p:nvPr>
            <p:ph type="ctrTitle"/>
          </p:nvPr>
        </p:nvSpPr>
        <p:spPr>
          <a:xfrm>
            <a:off x="685800" y="2130425"/>
            <a:ext cx="7772400" cy="1470025"/>
          </a:xfrm>
        </p:spPr>
        <p:txBody>
          <a:bodyPr/>
          <a:lstStyle>
            <a:lvl1pPr>
              <a:defRPr/>
            </a:lvl1pPr>
          </a:lstStyle>
          <a:p>
            <a:r>
              <a:rPr lang="fr-FR" smtClean="0"/>
              <a:t>Cliquez et modifiez le titre</a:t>
            </a:r>
            <a:endParaRPr lang="fr-BE"/>
          </a:p>
        </p:txBody>
      </p:sp>
      <p:sp>
        <p:nvSpPr>
          <p:cNvPr id="4" name="Rectangle 4"/>
          <p:cNvSpPr>
            <a:spLocks noGrp="1" noChangeArrowheads="1"/>
          </p:cNvSpPr>
          <p:nvPr>
            <p:ph type="ftr" sz="quarter" idx="10"/>
          </p:nvPr>
        </p:nvSpPr>
        <p:spPr>
          <a:xfrm>
            <a:off x="0" y="6092825"/>
            <a:ext cx="4391025" cy="476250"/>
          </a:xfrm>
        </p:spPr>
        <p:txBody>
          <a:bodyPr/>
          <a:lstStyle>
            <a:lvl1pPr>
              <a:defRPr/>
            </a:lvl1pPr>
          </a:lstStyle>
          <a:p>
            <a:pPr>
              <a:defRPr/>
            </a:pPr>
            <a:r>
              <a:rPr lang="fr-FR"/>
              <a:t>annie.cornet@ulg.ac.be / EGid-Hec-Ulg</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BE"/>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8"/>
          <p:cNvSpPr>
            <a:spLocks noGrp="1" noChangeArrowheads="1"/>
          </p:cNvSpPr>
          <p:nvPr>
            <p:ph type="ftr" sz="quarter" idx="10"/>
          </p:nvPr>
        </p:nvSpPr>
        <p:spPr>
          <a:ln/>
        </p:spPr>
        <p:txBody>
          <a:bodyPr/>
          <a:lstStyle>
            <a:lvl1pPr>
              <a:defRPr/>
            </a:lvl1pPr>
          </a:lstStyle>
          <a:p>
            <a:pPr>
              <a:defRPr/>
            </a:pPr>
            <a:r>
              <a:rPr lang="fr-FR"/>
              <a:t>annie.cornet@ulg.ac.be / EGid-Hec-Ulg</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20713"/>
            <a:ext cx="2171700" cy="5505450"/>
          </a:xfrm>
        </p:spPr>
        <p:txBody>
          <a:bodyPr vert="eaVert"/>
          <a:lstStyle/>
          <a:p>
            <a:r>
              <a:rPr lang="fr-FR" smtClean="0"/>
              <a:t>Cliquez et modifiez le titre</a:t>
            </a:r>
            <a:endParaRPr lang="fr-BE"/>
          </a:p>
        </p:txBody>
      </p:sp>
      <p:sp>
        <p:nvSpPr>
          <p:cNvPr id="3" name="Espace réservé du texte vertical 2"/>
          <p:cNvSpPr>
            <a:spLocks noGrp="1"/>
          </p:cNvSpPr>
          <p:nvPr>
            <p:ph type="body" orient="vert" idx="1"/>
          </p:nvPr>
        </p:nvSpPr>
        <p:spPr>
          <a:xfrm>
            <a:off x="0" y="620713"/>
            <a:ext cx="6362700" cy="5505450"/>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8"/>
          <p:cNvSpPr>
            <a:spLocks noGrp="1" noChangeArrowheads="1"/>
          </p:cNvSpPr>
          <p:nvPr>
            <p:ph type="ftr" sz="quarter" idx="10"/>
          </p:nvPr>
        </p:nvSpPr>
        <p:spPr>
          <a:ln/>
        </p:spPr>
        <p:txBody>
          <a:bodyPr/>
          <a:lstStyle>
            <a:lvl1pPr>
              <a:defRPr/>
            </a:lvl1pPr>
          </a:lstStyle>
          <a:p>
            <a:pPr>
              <a:defRPr/>
            </a:pPr>
            <a:r>
              <a:rPr lang="fr-FR"/>
              <a:t>annie.cornet@ulg.ac.be / EGid-Hec-Ulg</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BE"/>
          </a:p>
        </p:txBody>
      </p:sp>
      <p:sp>
        <p:nvSpPr>
          <p:cNvPr id="3" name="Espace réservé du contenu 2"/>
          <p:cNvSpPr>
            <a:spLocks noGrp="1"/>
          </p:cNvSpPr>
          <p:nvPr>
            <p:ph idx="1"/>
          </p:nvPr>
        </p:nvSpPr>
        <p:spPr>
          <a:xfrm>
            <a:off x="457200" y="1600200"/>
            <a:ext cx="8229600" cy="4525963"/>
          </a:xfrm>
          <a:prstGeom prst="rect">
            <a:avLst/>
          </a:prstGeom>
        </p:spPr>
        <p:txBody>
          <a:bodyPr/>
          <a:lstStyle>
            <a:lvl1pPr>
              <a:defRPr>
                <a:solidFill>
                  <a:srgbClr val="660066"/>
                </a:solidFill>
              </a:defRPr>
            </a:lvl1pPr>
            <a:lvl2pPr>
              <a:defRPr>
                <a:solidFill>
                  <a:srgbClr val="660066"/>
                </a:solidFill>
              </a:defRPr>
            </a:lvl2pPr>
            <a:lvl3pPr>
              <a:defRPr>
                <a:solidFill>
                  <a:srgbClr val="660066"/>
                </a:solidFill>
              </a:defRPr>
            </a:lvl3pPr>
            <a:lvl4pPr>
              <a:defRPr>
                <a:solidFill>
                  <a:srgbClr val="660066"/>
                </a:solidFill>
              </a:defRPr>
            </a:lvl4pPr>
            <a:lvl5pPr>
              <a:defRPr>
                <a:solidFill>
                  <a:srgbClr val="660066"/>
                </a:solidFill>
              </a:defRPr>
            </a:lvl5pPr>
          </a:lstStyle>
          <a:p>
            <a:pPr lvl="0"/>
            <a:r>
              <a:rPr lang="en-GB" noProof="0" smtClean="0"/>
              <a:t>Cliquez pour modifier les styles du texte du masque</a:t>
            </a:r>
          </a:p>
          <a:p>
            <a:pPr lvl="1"/>
            <a:r>
              <a:rPr lang="en-GB" noProof="0" smtClean="0"/>
              <a:t>Deuxième niveau</a:t>
            </a:r>
          </a:p>
          <a:p>
            <a:pPr lvl="2"/>
            <a:r>
              <a:rPr lang="en-GB" noProof="0" smtClean="0"/>
              <a:t>Troisième niveau</a:t>
            </a:r>
          </a:p>
          <a:p>
            <a:pPr lvl="3"/>
            <a:r>
              <a:rPr lang="en-GB" noProof="0" smtClean="0"/>
              <a:t>Quatrième niveau</a:t>
            </a:r>
          </a:p>
          <a:p>
            <a:pPr lvl="4"/>
            <a:r>
              <a:rPr lang="en-GB" noProof="0" smtClean="0"/>
              <a:t>Cinquième niveau</a:t>
            </a:r>
            <a:endParaRPr lang="en-GB" noProof="0"/>
          </a:p>
        </p:txBody>
      </p:sp>
      <p:sp>
        <p:nvSpPr>
          <p:cNvPr id="4" name="Rectangle 8"/>
          <p:cNvSpPr>
            <a:spLocks noGrp="1" noChangeArrowheads="1"/>
          </p:cNvSpPr>
          <p:nvPr>
            <p:ph type="ftr" sz="quarter" idx="10"/>
          </p:nvPr>
        </p:nvSpPr>
        <p:spPr>
          <a:ln/>
        </p:spPr>
        <p:txBody>
          <a:bodyPr/>
          <a:lstStyle>
            <a:lvl1pPr>
              <a:defRPr/>
            </a:lvl1pPr>
          </a:lstStyle>
          <a:p>
            <a:pPr>
              <a:defRPr/>
            </a:pPr>
            <a:r>
              <a:rPr lang="fr-FR"/>
              <a:t>annie.cornet@ulg.ac.be / EGid-Hec-Ulg</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BE"/>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8"/>
          <p:cNvSpPr>
            <a:spLocks noGrp="1" noChangeArrowheads="1"/>
          </p:cNvSpPr>
          <p:nvPr>
            <p:ph type="ftr" sz="quarter" idx="10"/>
          </p:nvPr>
        </p:nvSpPr>
        <p:spPr>
          <a:ln/>
        </p:spPr>
        <p:txBody>
          <a:bodyPr/>
          <a:lstStyle>
            <a:lvl1pPr>
              <a:defRPr/>
            </a:lvl1pPr>
          </a:lstStyle>
          <a:p>
            <a:pPr>
              <a:defRPr/>
            </a:pPr>
            <a:r>
              <a:rPr lang="fr-FR"/>
              <a:t>annie.cornet@ulg.ac.be / EGid-Hec-Ulg</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BE"/>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Rectangle 8"/>
          <p:cNvSpPr>
            <a:spLocks noGrp="1" noChangeArrowheads="1"/>
          </p:cNvSpPr>
          <p:nvPr>
            <p:ph type="ftr" sz="quarter" idx="10"/>
          </p:nvPr>
        </p:nvSpPr>
        <p:spPr>
          <a:ln/>
        </p:spPr>
        <p:txBody>
          <a:bodyPr/>
          <a:lstStyle>
            <a:lvl1pPr>
              <a:defRPr/>
            </a:lvl1pPr>
          </a:lstStyle>
          <a:p>
            <a:pPr>
              <a:defRPr/>
            </a:pPr>
            <a:r>
              <a:rPr lang="fr-FR"/>
              <a:t>annie.cornet@ulg.ac.be / EGid-Hec-Ulg</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BE"/>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Rectangle 8"/>
          <p:cNvSpPr>
            <a:spLocks noGrp="1" noChangeArrowheads="1"/>
          </p:cNvSpPr>
          <p:nvPr>
            <p:ph type="ftr" sz="quarter" idx="10"/>
          </p:nvPr>
        </p:nvSpPr>
        <p:spPr>
          <a:ln/>
        </p:spPr>
        <p:txBody>
          <a:bodyPr/>
          <a:lstStyle>
            <a:lvl1pPr>
              <a:defRPr/>
            </a:lvl1pPr>
          </a:lstStyle>
          <a:p>
            <a:pPr>
              <a:defRPr/>
            </a:pPr>
            <a:r>
              <a:rPr lang="fr-FR"/>
              <a:t>annie.cornet@ulg.ac.be / EGid-Hec-Ulg</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BE"/>
          </a:p>
        </p:txBody>
      </p:sp>
      <p:sp>
        <p:nvSpPr>
          <p:cNvPr id="3" name="Rectangle 8"/>
          <p:cNvSpPr>
            <a:spLocks noGrp="1" noChangeArrowheads="1"/>
          </p:cNvSpPr>
          <p:nvPr>
            <p:ph type="ftr" sz="quarter" idx="10"/>
          </p:nvPr>
        </p:nvSpPr>
        <p:spPr>
          <a:ln/>
        </p:spPr>
        <p:txBody>
          <a:bodyPr/>
          <a:lstStyle>
            <a:lvl1pPr>
              <a:defRPr/>
            </a:lvl1pPr>
          </a:lstStyle>
          <a:p>
            <a:pPr>
              <a:defRPr/>
            </a:pPr>
            <a:r>
              <a:rPr lang="fr-FR"/>
              <a:t>annie.cornet@ulg.ac.be / EGid-Hec-Ulg</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BE"/>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8"/>
          <p:cNvSpPr>
            <a:spLocks noGrp="1" noChangeArrowheads="1"/>
          </p:cNvSpPr>
          <p:nvPr>
            <p:ph type="ftr" sz="quarter" idx="10"/>
          </p:nvPr>
        </p:nvSpPr>
        <p:spPr>
          <a:ln/>
        </p:spPr>
        <p:txBody>
          <a:bodyPr/>
          <a:lstStyle>
            <a:lvl1pPr>
              <a:defRPr/>
            </a:lvl1pPr>
          </a:lstStyle>
          <a:p>
            <a:pPr>
              <a:defRPr/>
            </a:pPr>
            <a:r>
              <a:rPr lang="fr-FR"/>
              <a:t>annie.cornet@ulg.ac.be / EGid-Hec-Ulg</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BE"/>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BE"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8"/>
          <p:cNvSpPr>
            <a:spLocks noGrp="1" noChangeArrowheads="1"/>
          </p:cNvSpPr>
          <p:nvPr>
            <p:ph type="ftr" sz="quarter" idx="10"/>
          </p:nvPr>
        </p:nvSpPr>
        <p:spPr>
          <a:ln/>
        </p:spPr>
        <p:txBody>
          <a:bodyPr/>
          <a:lstStyle>
            <a:lvl1pPr>
              <a:defRPr/>
            </a:lvl1pPr>
          </a:lstStyle>
          <a:p>
            <a:pPr>
              <a:defRPr/>
            </a:pPr>
            <a:r>
              <a:rPr lang="fr-FR"/>
              <a:t>annie.cornet@ulg.ac.be / EGid-Hec-Ulg</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314" name="Picture 7" descr="ppt-masque 2"/>
          <p:cNvPicPr>
            <a:picLocks noChangeAspect="1" noChangeArrowheads="1"/>
          </p:cNvPicPr>
          <p:nvPr/>
        </p:nvPicPr>
        <p:blipFill>
          <a:blip r:embed="rId13"/>
          <a:srcRect/>
          <a:stretch>
            <a:fillRect/>
          </a:stretch>
        </p:blipFill>
        <p:spPr bwMode="auto">
          <a:xfrm>
            <a:off x="-576263" y="-26988"/>
            <a:ext cx="9756776" cy="6902451"/>
          </a:xfrm>
          <a:prstGeom prst="rect">
            <a:avLst/>
          </a:prstGeom>
          <a:noFill/>
          <a:ln w="9525">
            <a:noFill/>
            <a:miter lim="800000"/>
            <a:headEnd/>
            <a:tailEnd/>
          </a:ln>
        </p:spPr>
      </p:pic>
      <p:sp>
        <p:nvSpPr>
          <p:cNvPr id="13315" name="Rectangle 2"/>
          <p:cNvSpPr>
            <a:spLocks noGrp="1" noChangeArrowheads="1"/>
          </p:cNvSpPr>
          <p:nvPr>
            <p:ph type="title"/>
          </p:nvPr>
        </p:nvSpPr>
        <p:spPr bwMode="auto">
          <a:xfrm>
            <a:off x="0" y="304800"/>
            <a:ext cx="82296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32" name="Rectangle 8"/>
          <p:cNvSpPr>
            <a:spLocks noGrp="1" noChangeArrowheads="1"/>
          </p:cNvSpPr>
          <p:nvPr>
            <p:ph type="ftr" sz="quarter" idx="3"/>
          </p:nvPr>
        </p:nvSpPr>
        <p:spPr bwMode="auto">
          <a:xfrm>
            <a:off x="0" y="6454775"/>
            <a:ext cx="439102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Book Antiqua" charset="0"/>
                <a:cs typeface="+mn-cs"/>
              </a:defRPr>
            </a:lvl1pPr>
          </a:lstStyle>
          <a:p>
            <a:pPr>
              <a:defRPr/>
            </a:pPr>
            <a:r>
              <a:rPr lang="fr-FR"/>
              <a:t>annie.cornet@ulg.ac.be / EGid-Hec-Ulg</a:t>
            </a:r>
          </a:p>
        </p:txBody>
      </p:sp>
    </p:spTree>
  </p:cSld>
  <p:clrMap bg1="lt1" tx1="dk1" bg2="lt2" tx2="dk2" accent1="accent1" accent2="accent2" accent3="accent3" accent4="accent4" accent5="accent5" accent6="accent6" hlink="hlink" folHlink="folHlink"/>
  <p:sldLayoutIdLst>
    <p:sldLayoutId id="2147484099" r:id="rId1"/>
    <p:sldLayoutId id="2147484089" r:id="rId2"/>
    <p:sldLayoutId id="2147484090" r:id="rId3"/>
    <p:sldLayoutId id="2147484091" r:id="rId4"/>
    <p:sldLayoutId id="2147484092" r:id="rId5"/>
    <p:sldLayoutId id="2147484093" r:id="rId6"/>
    <p:sldLayoutId id="2147484100" r:id="rId7"/>
    <p:sldLayoutId id="2147484094" r:id="rId8"/>
    <p:sldLayoutId id="2147484095" r:id="rId9"/>
    <p:sldLayoutId id="2147484096" r:id="rId10"/>
    <p:sldLayoutId id="2147484097" r:id="rId11"/>
  </p:sldLayoutIdLst>
  <p:hf hdr="0" dt="0"/>
  <p:txStyles>
    <p:titleStyle>
      <a:lvl1pPr algn="ctr" rtl="0" eaLnBrk="0" fontAlgn="base" hangingPunct="0">
        <a:spcBef>
          <a:spcPct val="0"/>
        </a:spcBef>
        <a:spcAft>
          <a:spcPct val="0"/>
        </a:spcAft>
        <a:defRPr sz="3600">
          <a:solidFill>
            <a:srgbClr val="FF8000"/>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rgbClr val="FF8000"/>
          </a:solidFill>
          <a:latin typeface="Book Antiqua" pitchFamily="18" charset="0"/>
          <a:ea typeface="ＭＳ Ｐゴシック" charset="-128"/>
          <a:cs typeface="ＭＳ Ｐゴシック" charset="-128"/>
        </a:defRPr>
      </a:lvl2pPr>
      <a:lvl3pPr algn="ctr" rtl="0" eaLnBrk="0" fontAlgn="base" hangingPunct="0">
        <a:spcBef>
          <a:spcPct val="0"/>
        </a:spcBef>
        <a:spcAft>
          <a:spcPct val="0"/>
        </a:spcAft>
        <a:defRPr sz="3600">
          <a:solidFill>
            <a:srgbClr val="FF8000"/>
          </a:solidFill>
          <a:latin typeface="Book Antiqua" pitchFamily="18" charset="0"/>
          <a:ea typeface="ＭＳ Ｐゴシック" charset="-128"/>
          <a:cs typeface="ＭＳ Ｐゴシック" charset="-128"/>
        </a:defRPr>
      </a:lvl3pPr>
      <a:lvl4pPr algn="ctr" rtl="0" eaLnBrk="0" fontAlgn="base" hangingPunct="0">
        <a:spcBef>
          <a:spcPct val="0"/>
        </a:spcBef>
        <a:spcAft>
          <a:spcPct val="0"/>
        </a:spcAft>
        <a:defRPr sz="3600">
          <a:solidFill>
            <a:srgbClr val="FF8000"/>
          </a:solidFill>
          <a:latin typeface="Book Antiqua" pitchFamily="18" charset="0"/>
          <a:ea typeface="ＭＳ Ｐゴシック" charset="-128"/>
          <a:cs typeface="ＭＳ Ｐゴシック" charset="-128"/>
        </a:defRPr>
      </a:lvl4pPr>
      <a:lvl5pPr algn="ctr" rtl="0" eaLnBrk="0" fontAlgn="base" hangingPunct="0">
        <a:spcBef>
          <a:spcPct val="0"/>
        </a:spcBef>
        <a:spcAft>
          <a:spcPct val="0"/>
        </a:spcAft>
        <a:defRPr sz="3600">
          <a:solidFill>
            <a:srgbClr val="FF8000"/>
          </a:solidFill>
          <a:latin typeface="Book Antiqua" pitchFamily="18" charset="0"/>
          <a:ea typeface="ＭＳ Ｐゴシック" charset="-128"/>
          <a:cs typeface="ＭＳ Ｐゴシック" charset="-128"/>
        </a:defRPr>
      </a:lvl5pPr>
      <a:lvl6pPr marL="457200" algn="ctr" rtl="0" eaLnBrk="1" fontAlgn="base" hangingPunct="1">
        <a:spcBef>
          <a:spcPct val="0"/>
        </a:spcBef>
        <a:spcAft>
          <a:spcPct val="0"/>
        </a:spcAft>
        <a:defRPr sz="5000">
          <a:solidFill>
            <a:schemeClr val="tx2"/>
          </a:solidFill>
          <a:latin typeface="Book Antiqua" pitchFamily="18" charset="0"/>
        </a:defRPr>
      </a:lvl6pPr>
      <a:lvl7pPr marL="914400" algn="ctr" rtl="0" eaLnBrk="1" fontAlgn="base" hangingPunct="1">
        <a:spcBef>
          <a:spcPct val="0"/>
        </a:spcBef>
        <a:spcAft>
          <a:spcPct val="0"/>
        </a:spcAft>
        <a:defRPr sz="5000">
          <a:solidFill>
            <a:schemeClr val="tx2"/>
          </a:solidFill>
          <a:latin typeface="Book Antiqua" pitchFamily="18" charset="0"/>
        </a:defRPr>
      </a:lvl7pPr>
      <a:lvl8pPr marL="1371600" algn="ctr" rtl="0" eaLnBrk="1" fontAlgn="base" hangingPunct="1">
        <a:spcBef>
          <a:spcPct val="0"/>
        </a:spcBef>
        <a:spcAft>
          <a:spcPct val="0"/>
        </a:spcAft>
        <a:defRPr sz="5000">
          <a:solidFill>
            <a:schemeClr val="tx2"/>
          </a:solidFill>
          <a:latin typeface="Book Antiqua" pitchFamily="18" charset="0"/>
        </a:defRPr>
      </a:lvl8pPr>
      <a:lvl9pPr marL="1828800" algn="ctr" rtl="0" eaLnBrk="1" fontAlgn="base" hangingPunct="1">
        <a:spcBef>
          <a:spcPct val="0"/>
        </a:spcBef>
        <a:spcAft>
          <a:spcPct val="0"/>
        </a:spcAft>
        <a:defRPr sz="5000">
          <a:solidFill>
            <a:schemeClr val="tx2"/>
          </a:solidFill>
          <a:latin typeface="Book Antiqua"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730623"/>
          </a:xfrm>
        </p:spPr>
        <p:txBody>
          <a:bodyPr/>
          <a:lstStyle/>
          <a:p>
            <a:r>
              <a:rPr lang="fr-FR" b="1" dirty="0"/>
              <a:t>Les femmes au foyer: des activités méconnues et peu valorisées en employabilité</a:t>
            </a:r>
            <a:r>
              <a:rPr lang="fr-FR" dirty="0"/>
              <a:t> </a:t>
            </a:r>
          </a:p>
        </p:txBody>
      </p:sp>
      <p:sp>
        <p:nvSpPr>
          <p:cNvPr id="3" name="Espace réservé du pied de page 2"/>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1992182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1"/>
            <a:r>
              <a:rPr lang="fr-FR" sz="2000" dirty="0"/>
              <a:t>la création artistique (la fabrication de bijoux, de paysages miniatures, la peinture, la sculpture, le chant, la musique, la danse mais aussi l’aménagement d’intérieur ou de jardin)  ;</a:t>
            </a:r>
          </a:p>
          <a:p>
            <a:pPr lvl="2"/>
            <a:r>
              <a:rPr lang="fr-FR" sz="1600" dirty="0" smtClean="0"/>
              <a:t>elles </a:t>
            </a:r>
            <a:r>
              <a:rPr lang="fr-FR" sz="1600" dirty="0"/>
              <a:t>présentent presque toujours ces activités comme accessoires et n’empiétant pas sur la vie </a:t>
            </a:r>
            <a:r>
              <a:rPr lang="fr-FR" sz="1600" dirty="0" smtClean="0"/>
              <a:t>familiale, même </a:t>
            </a:r>
            <a:r>
              <a:rPr lang="fr-FR" sz="1600" dirty="0"/>
              <a:t>quand l’occupation artistique prend de 6 à 8 heures par </a:t>
            </a:r>
            <a:r>
              <a:rPr lang="fr-FR" sz="1600" dirty="0" smtClean="0"/>
              <a:t>jour</a:t>
            </a:r>
            <a:endParaRPr lang="fr-FR" sz="1600" dirty="0"/>
          </a:p>
          <a:p>
            <a:pPr lvl="2"/>
            <a:r>
              <a:rPr lang="fr-FR" sz="1600" dirty="0" smtClean="0"/>
              <a:t>elles débouchent </a:t>
            </a:r>
            <a:r>
              <a:rPr lang="fr-FR" sz="1600" dirty="0"/>
              <a:t>sur des expositions, des représentations et des </a:t>
            </a:r>
            <a:r>
              <a:rPr lang="fr-FR" sz="1600" dirty="0" smtClean="0"/>
              <a:t>ventes</a:t>
            </a:r>
            <a:r>
              <a:rPr lang="fr-FR" sz="1600" dirty="0"/>
              <a:t> </a:t>
            </a:r>
            <a:r>
              <a:rPr lang="fr-FR" sz="1600" dirty="0" smtClean="0"/>
              <a:t>mais elles </a:t>
            </a:r>
            <a:r>
              <a:rPr lang="fr-FR" sz="1600" dirty="0"/>
              <a:t>ne se reconnaissent pas le titre d’artiste. </a:t>
            </a:r>
            <a:endParaRPr lang="fr-FR" sz="1600" dirty="0" smtClean="0"/>
          </a:p>
          <a:p>
            <a:pPr lvl="2"/>
            <a:r>
              <a:rPr lang="fr-FR" sz="1600" dirty="0"/>
              <a:t>t</a:t>
            </a:r>
            <a:r>
              <a:rPr lang="fr-FR" sz="1600" dirty="0" smtClean="0"/>
              <a:t>remplin à l’entrepreneuriat féminin</a:t>
            </a:r>
            <a:endParaRPr lang="fr-FR" sz="2000" dirty="0"/>
          </a:p>
          <a:p>
            <a:pPr lvl="1"/>
            <a:r>
              <a:rPr lang="fr-FR" sz="2000" dirty="0"/>
              <a:t>les </a:t>
            </a:r>
            <a:r>
              <a:rPr lang="fr-FR" sz="2000" dirty="0" smtClean="0"/>
              <a:t>formations, une façon d’améliorer le regard que portent les autres sur leur « statut » dans la société</a:t>
            </a:r>
            <a:endParaRPr lang="fr-FR" sz="2000" dirty="0"/>
          </a:p>
          <a:p>
            <a:pPr lvl="1"/>
            <a:endParaRPr lang="fr-FR" sz="2000" dirty="0"/>
          </a:p>
          <a:p>
            <a:endParaRPr lang="fr-FR"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1466170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sz="2400" dirty="0"/>
              <a:t>le travail non déclaré occasionnel ou de faible </a:t>
            </a:r>
            <a:r>
              <a:rPr lang="fr-FR" sz="2400" dirty="0" smtClean="0"/>
              <a:t>ampleur:</a:t>
            </a:r>
          </a:p>
          <a:p>
            <a:pPr lvl="1"/>
            <a:r>
              <a:rPr lang="fr-FR" sz="2000" dirty="0"/>
              <a:t>de la volonté de « mettre du beurre dans les épinards » </a:t>
            </a:r>
            <a:endParaRPr lang="fr-FR" sz="2000" dirty="0" smtClean="0"/>
          </a:p>
          <a:p>
            <a:pPr lvl="1"/>
            <a:r>
              <a:rPr lang="fr-FR" sz="2000" dirty="0" smtClean="0"/>
              <a:t>de </a:t>
            </a:r>
            <a:r>
              <a:rPr lang="fr-FR" sz="2000" dirty="0"/>
              <a:t>pouvoir « gâter les enfants </a:t>
            </a:r>
            <a:r>
              <a:rPr lang="fr-FR" sz="2000" dirty="0" smtClean="0"/>
              <a:t>»</a:t>
            </a:r>
          </a:p>
          <a:p>
            <a:pPr lvl="1"/>
            <a:r>
              <a:rPr lang="fr-FR" sz="2000" dirty="0"/>
              <a:t>d</a:t>
            </a:r>
            <a:r>
              <a:rPr lang="fr-FR" sz="2000" dirty="0" smtClean="0"/>
              <a:t>e participer aux besoins financiers du ménage</a:t>
            </a:r>
          </a:p>
          <a:p>
            <a:pPr lvl="1"/>
            <a:r>
              <a:rPr lang="fr-FR" sz="2000" dirty="0"/>
              <a:t>d</a:t>
            </a:r>
            <a:r>
              <a:rPr lang="fr-FR" sz="2000" dirty="0" smtClean="0"/>
              <a:t>’avoir de l’argent « pour soi » et « à soi ». </a:t>
            </a:r>
          </a:p>
          <a:p>
            <a:pPr lvl="1"/>
            <a:r>
              <a:rPr lang="fr-FR" sz="2000" dirty="0"/>
              <a:t>q</a:t>
            </a:r>
            <a:r>
              <a:rPr lang="fr-FR" sz="2000" dirty="0" smtClean="0"/>
              <a:t>ui ne perturbe pas la vie domestique et parentale (!)</a:t>
            </a:r>
            <a:endParaRPr lang="fr-FR" sz="2000" dirty="0"/>
          </a:p>
          <a:p>
            <a:r>
              <a:rPr lang="fr-FR" sz="2400" dirty="0"/>
              <a:t>un aller-retour sur le marché du travail </a:t>
            </a:r>
            <a:r>
              <a:rPr lang="fr-FR" sz="2400" dirty="0" smtClean="0"/>
              <a:t>déclaré</a:t>
            </a:r>
          </a:p>
          <a:p>
            <a:pPr lvl="1"/>
            <a:r>
              <a:rPr lang="fr-FR" sz="2000" dirty="0" smtClean="0"/>
              <a:t>Sur un marché du travail de la précarité (CDD, intérim, « petits boulots »)</a:t>
            </a:r>
          </a:p>
          <a:p>
            <a:pPr lvl="1"/>
            <a:r>
              <a:rPr lang="fr-FR" sz="2000" dirty="0" smtClean="0"/>
              <a:t>Souvent un échec</a:t>
            </a:r>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1561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logiques d’action multiples</a:t>
            </a:r>
            <a:endParaRPr lang="fr-FR" dirty="0"/>
          </a:p>
        </p:txBody>
      </p:sp>
      <p:sp>
        <p:nvSpPr>
          <p:cNvPr id="3" name="Espace réservé du contenu 2"/>
          <p:cNvSpPr>
            <a:spLocks noGrp="1"/>
          </p:cNvSpPr>
          <p:nvPr>
            <p:ph idx="1"/>
          </p:nvPr>
        </p:nvSpPr>
        <p:spPr/>
        <p:txBody>
          <a:bodyPr/>
          <a:lstStyle/>
          <a:p>
            <a:r>
              <a:rPr lang="fr-FR" sz="2000" b="1" i="1" dirty="0"/>
              <a:t>Une logique d’action </a:t>
            </a:r>
            <a:r>
              <a:rPr lang="fr-FR" sz="2000" b="1" i="1" dirty="0" smtClean="0"/>
              <a:t>créative</a:t>
            </a:r>
            <a:r>
              <a:rPr lang="fr-FR" sz="2000" dirty="0"/>
              <a:t> </a:t>
            </a:r>
            <a:r>
              <a:rPr lang="fr-FR" sz="2000" dirty="0" smtClean="0"/>
              <a:t>: « faire des choses qui ont une valeur ajoutée »</a:t>
            </a:r>
          </a:p>
          <a:p>
            <a:r>
              <a:rPr lang="fr-FR" sz="2000" b="1" i="1" dirty="0"/>
              <a:t>Une logique d’action de plaisir personnel, de réalisation de </a:t>
            </a:r>
            <a:r>
              <a:rPr lang="fr-FR" sz="2000" b="1" i="1" dirty="0" smtClean="0"/>
              <a:t>soi: </a:t>
            </a:r>
            <a:r>
              <a:rPr lang="fr-FR" sz="2000" i="1" dirty="0" smtClean="0"/>
              <a:t>« du </a:t>
            </a:r>
            <a:r>
              <a:rPr lang="fr-FR" sz="2000" i="1" dirty="0"/>
              <a:t>« temps à soi et pour soi </a:t>
            </a:r>
            <a:r>
              <a:rPr lang="fr-FR" sz="2000" i="1" dirty="0" smtClean="0"/>
              <a:t>»</a:t>
            </a:r>
            <a:r>
              <a:rPr lang="fr-FR" sz="2000" dirty="0" smtClean="0"/>
              <a:t> </a:t>
            </a:r>
          </a:p>
          <a:p>
            <a:r>
              <a:rPr lang="fr-FR" sz="2000" b="1" i="1" dirty="0"/>
              <a:t>Une logique de recherche de liens sociaux, d’ouverture « externe </a:t>
            </a:r>
            <a:r>
              <a:rPr lang="fr-FR" sz="2000" b="1" i="1" dirty="0" smtClean="0"/>
              <a:t>»</a:t>
            </a:r>
            <a:r>
              <a:rPr lang="fr-FR" sz="2000" dirty="0" smtClean="0"/>
              <a:t>: « besoin de rencontrer des gens »</a:t>
            </a:r>
          </a:p>
          <a:p>
            <a:r>
              <a:rPr lang="fr-FR" sz="2000" b="1" i="1" dirty="0"/>
              <a:t>Une logique d’action de recherche d’utilité sociale au-delà du </a:t>
            </a:r>
            <a:r>
              <a:rPr lang="fr-FR" sz="2000" b="1" i="1" dirty="0" smtClean="0"/>
              <a:t>foyer</a:t>
            </a:r>
            <a:r>
              <a:rPr lang="fr-FR" sz="2000" dirty="0" smtClean="0"/>
              <a:t>: « montrer qu’on a une utilité sociale »</a:t>
            </a:r>
          </a:p>
          <a:p>
            <a:r>
              <a:rPr lang="fr-FR" sz="2000" b="1" i="1" dirty="0"/>
              <a:t>Une logique de formation professionnelle</a:t>
            </a:r>
            <a:r>
              <a:rPr lang="fr-FR" sz="2000" dirty="0"/>
              <a:t> </a:t>
            </a:r>
            <a:r>
              <a:rPr lang="fr-FR" sz="2000" dirty="0" smtClean="0"/>
              <a:t>: « préparer son avenir »</a:t>
            </a:r>
          </a:p>
          <a:p>
            <a:r>
              <a:rPr lang="fr-FR" sz="2000" b="1" i="1" dirty="0"/>
              <a:t>Une logique d’action « financière</a:t>
            </a:r>
            <a:r>
              <a:rPr lang="fr-FR" sz="2000" dirty="0"/>
              <a:t> »: </a:t>
            </a:r>
            <a:r>
              <a:rPr lang="fr-FR" sz="2000" dirty="0" smtClean="0"/>
              <a:t>« avoir de l’argent pour soi »</a:t>
            </a:r>
          </a:p>
          <a:p>
            <a:endParaRPr lang="fr-FR" sz="2000"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690163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Employabilité</a:t>
            </a:r>
            <a:endParaRPr lang="fr-FR" dirty="0"/>
          </a:p>
        </p:txBody>
      </p:sp>
      <p:sp>
        <p:nvSpPr>
          <p:cNvPr id="3" name="Espace réservé du contenu 2"/>
          <p:cNvSpPr>
            <a:spLocks noGrp="1"/>
          </p:cNvSpPr>
          <p:nvPr>
            <p:ph idx="1"/>
          </p:nvPr>
        </p:nvSpPr>
        <p:spPr/>
        <p:txBody>
          <a:bodyPr/>
          <a:lstStyle/>
          <a:p>
            <a:r>
              <a:rPr lang="fr-FR" dirty="0" smtClean="0"/>
              <a:t>Compétences acquises mais peu valorisées</a:t>
            </a:r>
          </a:p>
          <a:p>
            <a:r>
              <a:rPr lang="fr-FR" dirty="0" smtClean="0"/>
              <a:t>Pas reconnues et identifiées par les femmes</a:t>
            </a:r>
          </a:p>
          <a:p>
            <a:r>
              <a:rPr lang="fr-FR" dirty="0"/>
              <a:t>Pas reconnues et identifiées par les </a:t>
            </a:r>
            <a:r>
              <a:rPr lang="fr-FR" dirty="0" smtClean="0"/>
              <a:t>accompagnateurs de l’emploi</a:t>
            </a:r>
            <a:endParaRPr lang="fr-FR" dirty="0"/>
          </a:p>
          <a:p>
            <a:endParaRPr lang="fr-FR"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3755128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Propositions d’action</a:t>
            </a:r>
            <a:endParaRPr lang="fr-FR" dirty="0"/>
          </a:p>
        </p:txBody>
      </p:sp>
      <p:sp>
        <p:nvSpPr>
          <p:cNvPr id="3" name="Espace réservé du contenu 2"/>
          <p:cNvSpPr>
            <a:spLocks noGrp="1"/>
          </p:cNvSpPr>
          <p:nvPr>
            <p:ph idx="1"/>
          </p:nvPr>
        </p:nvSpPr>
        <p:spPr>
          <a:xfrm>
            <a:off x="395536" y="1340768"/>
            <a:ext cx="8229600" cy="4525963"/>
          </a:xfrm>
        </p:spPr>
        <p:txBody>
          <a:bodyPr/>
          <a:lstStyle/>
          <a:p>
            <a:pPr lvl="0"/>
            <a:r>
              <a:rPr lang="fr-FR" sz="1800" dirty="0"/>
              <a:t>Les compétences mobilisées dans la sphère familiale: soins de puériculture aux petits enfants, compétences pédagogiques liées aux activités d’éveil et au suivi des devoirs, compétences liées à la confection des repas, dans certains cas aux activités de jardinage et d’entretien d’un potager, compétences liées à la gestion du budget familial.</a:t>
            </a:r>
          </a:p>
          <a:p>
            <a:pPr lvl="0"/>
            <a:r>
              <a:rPr lang="fr-FR" sz="1800" dirty="0"/>
              <a:t>Les compétences mobilisées dans la sphère du bénévolat informel: accompagnement de personnes malades ou handicapées, accompagnement des personnes en fin de vie, accueil de l’enfant, etc.</a:t>
            </a:r>
          </a:p>
          <a:p>
            <a:pPr lvl="0"/>
            <a:r>
              <a:rPr lang="fr-FR" sz="1800" dirty="0"/>
              <a:t>Les compétences mobilisées dans la sphère du bénévolat formel: cf. bénévolat informel mais aussi tenue de livres de compte, comptabilité, vente, promotion de produits ou de services, bureautique, accueil de personnes en difficulté, accueil de « clients » d’une association, organisation d’événements, organisation ou dispense de </a:t>
            </a:r>
            <a:r>
              <a:rPr lang="fr-FR" sz="1800" dirty="0" err="1"/>
              <a:t>formations,etc</a:t>
            </a:r>
            <a:r>
              <a:rPr lang="fr-FR" sz="1800" dirty="0"/>
              <a:t>. </a:t>
            </a:r>
          </a:p>
          <a:p>
            <a:endParaRPr lang="fr-FR" sz="1800"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446368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0"/>
            <a:r>
              <a:rPr lang="fr-FR" sz="2000" dirty="0"/>
              <a:t>Les compétences mobilisées dans la sphère des activités occasionnelles: souvent techniques de vente, restauration, aide aux personnes, activités ménagères mais aussi traductions, vente par Internet, création de sites.</a:t>
            </a:r>
          </a:p>
          <a:p>
            <a:pPr lvl="0"/>
            <a:r>
              <a:rPr lang="fr-FR" sz="2000" dirty="0"/>
              <a:t>Les compétences mobilisées dans la sphère des activités créatives: activités artistiques, massages et soins du corps, bien-être, informatique (création de sites, utilisation d’outils comme </a:t>
            </a:r>
            <a:r>
              <a:rPr lang="fr-FR" sz="2000" dirty="0" err="1"/>
              <a:t>photoshop</a:t>
            </a:r>
            <a:r>
              <a:rPr lang="fr-FR" sz="2000" dirty="0"/>
              <a:t> </a:t>
            </a:r>
            <a:r>
              <a:rPr lang="fr-FR" sz="2000" dirty="0" err="1"/>
              <a:t>etc</a:t>
            </a:r>
            <a:r>
              <a:rPr lang="fr-FR" sz="2000" dirty="0"/>
              <a:t>) .</a:t>
            </a:r>
          </a:p>
          <a:p>
            <a:pPr lvl="0"/>
            <a:r>
              <a:rPr lang="fr-FR" sz="2000" dirty="0"/>
              <a:t>Les compétences mobilisées en tant que conjointe aidante: accueil des clients, comptabilité, bureautique.</a:t>
            </a:r>
          </a:p>
          <a:p>
            <a:endParaRPr lang="fr-FR" sz="2000"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477085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0" y="304800"/>
            <a:ext cx="8229600" cy="609600"/>
          </a:xfrm>
        </p:spPr>
        <p:txBody>
          <a:bodyPr/>
          <a:lstStyle/>
          <a:p>
            <a:r>
              <a:rPr lang="en-GB" dirty="0" err="1" smtClean="0"/>
              <a:t>EGiD</a:t>
            </a:r>
            <a:endParaRPr lang="en-GB" dirty="0"/>
          </a:p>
        </p:txBody>
      </p:sp>
      <p:sp>
        <p:nvSpPr>
          <p:cNvPr id="7" name="Espace réservé du contenu 6"/>
          <p:cNvSpPr>
            <a:spLocks noGrp="1"/>
          </p:cNvSpPr>
          <p:nvPr>
            <p:ph idx="1"/>
          </p:nvPr>
        </p:nvSpPr>
        <p:spPr>
          <a:xfrm>
            <a:off x="304800" y="1066800"/>
            <a:ext cx="8229600" cy="5410200"/>
          </a:xfrm>
        </p:spPr>
        <p:txBody>
          <a:bodyPr/>
          <a:lstStyle/>
          <a:p>
            <a:r>
              <a:rPr lang="en-GB" sz="2000" dirty="0" err="1" smtClean="0"/>
              <a:t>Egid</a:t>
            </a:r>
            <a:r>
              <a:rPr lang="en-GB" sz="2000" dirty="0" smtClean="0"/>
              <a:t>:</a:t>
            </a:r>
          </a:p>
          <a:p>
            <a:pPr lvl="1"/>
            <a:r>
              <a:rPr lang="en-GB" sz="2000" dirty="0" smtClean="0"/>
              <a:t>Research </a:t>
            </a:r>
            <a:r>
              <a:rPr lang="en-GB" sz="2000" dirty="0" err="1" smtClean="0"/>
              <a:t>center</a:t>
            </a:r>
            <a:r>
              <a:rPr lang="en-GB" sz="2000" dirty="0" smtClean="0"/>
              <a:t> on diversity and gender management</a:t>
            </a:r>
          </a:p>
          <a:p>
            <a:pPr lvl="1"/>
            <a:r>
              <a:rPr lang="en-GB" sz="2000" dirty="0" smtClean="0"/>
              <a:t>Created in 2001.</a:t>
            </a:r>
          </a:p>
          <a:p>
            <a:r>
              <a:rPr lang="en-GB" sz="2000" dirty="0" smtClean="0"/>
              <a:t>Annie Cornet, </a:t>
            </a:r>
          </a:p>
          <a:p>
            <a:pPr lvl="1"/>
            <a:r>
              <a:rPr lang="en-GB" sz="2000" dirty="0" smtClean="0"/>
              <a:t>full professor, in </a:t>
            </a:r>
            <a:r>
              <a:rPr lang="en-GB" sz="2000" dirty="0" err="1" smtClean="0"/>
              <a:t>Hec</a:t>
            </a:r>
            <a:r>
              <a:rPr lang="en-GB" sz="2000" dirty="0" smtClean="0"/>
              <a:t>-Ulg, business school of University of </a:t>
            </a:r>
            <a:r>
              <a:rPr lang="en-GB" sz="2000" dirty="0" err="1" smtClean="0"/>
              <a:t>Liège</a:t>
            </a:r>
            <a:endParaRPr lang="en-GB" sz="2000" dirty="0" smtClean="0"/>
          </a:p>
          <a:p>
            <a:pPr lvl="1"/>
            <a:r>
              <a:rPr lang="en-GB" sz="2000" dirty="0" smtClean="0"/>
              <a:t>teacher in HRM, management, organisation theory, research methodology.</a:t>
            </a:r>
          </a:p>
          <a:p>
            <a:pPr lvl="1"/>
            <a:r>
              <a:rPr lang="en-GB" sz="2000" dirty="0" err="1" smtClean="0"/>
              <a:t>researchs</a:t>
            </a:r>
            <a:r>
              <a:rPr lang="en-GB" sz="2000" dirty="0" smtClean="0"/>
              <a:t> and publications around gender and diversity management in business.</a:t>
            </a:r>
          </a:p>
          <a:p>
            <a:pPr lvl="1"/>
            <a:r>
              <a:rPr lang="en-GB" sz="2000" dirty="0" smtClean="0"/>
              <a:t>coordinator of diversity chair of Hec-Ulg (SNCB / GDF Suez / </a:t>
            </a:r>
            <a:r>
              <a:rPr lang="en-GB" sz="2000" dirty="0" err="1" smtClean="0"/>
              <a:t>Mobistar</a:t>
            </a:r>
            <a:r>
              <a:rPr lang="en-GB" sz="2000" dirty="0" smtClean="0"/>
              <a:t>), scientific partner of diversity chair of Paris Dauphine, coordinator of AGRH diversity and gender network</a:t>
            </a:r>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
        <p:nvSpPr>
          <p:cNvPr id="5" name="Espace réservé du numéro de diapositive 4"/>
          <p:cNvSpPr>
            <a:spLocks noGrp="1"/>
          </p:cNvSpPr>
          <p:nvPr>
            <p:ph type="sldNum" sz="quarter" idx="4294967295"/>
          </p:nvPr>
        </p:nvSpPr>
        <p:spPr>
          <a:xfrm>
            <a:off x="0" y="6354763"/>
            <a:ext cx="1219200" cy="366712"/>
          </a:xfrm>
          <a:prstGeom prst="rect">
            <a:avLst/>
          </a:prstGeom>
        </p:spPr>
        <p:txBody>
          <a:bodyPr/>
          <a:lstStyle/>
          <a:p>
            <a:pPr>
              <a:defRPr/>
            </a:pPr>
            <a:fld id="{27B6BB1A-8D5B-9041-A5C4-7FC4E96E4EE1}" type="slidenum">
              <a:rPr lang="fr-FR" smtClean="0"/>
              <a:pPr>
                <a:defRPr/>
              </a:pPr>
              <a:t>3</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Femmes « rentrantes »</a:t>
            </a:r>
            <a:endParaRPr lang="fr-FR" dirty="0"/>
          </a:p>
        </p:txBody>
      </p:sp>
      <p:sp>
        <p:nvSpPr>
          <p:cNvPr id="3" name="Espace réservé du contenu 2"/>
          <p:cNvSpPr>
            <a:spLocks noGrp="1"/>
          </p:cNvSpPr>
          <p:nvPr>
            <p:ph idx="1"/>
          </p:nvPr>
        </p:nvSpPr>
        <p:spPr/>
        <p:txBody>
          <a:bodyPr/>
          <a:lstStyle/>
          <a:p>
            <a:r>
              <a:rPr lang="fr-FR" dirty="0" smtClean="0"/>
              <a:t>Les </a:t>
            </a:r>
            <a:r>
              <a:rPr lang="fr-FR" dirty="0"/>
              <a:t>femmes qui avaient cessé pendant plus de deux ans de travailler pour des raisons familiales </a:t>
            </a:r>
            <a:r>
              <a:rPr lang="fr-FR" dirty="0" smtClean="0"/>
              <a:t>et </a:t>
            </a:r>
            <a:r>
              <a:rPr lang="fr-FR" dirty="0"/>
              <a:t>qui souhaitaient ou avaient réintégré le marché du travail. </a:t>
            </a:r>
            <a:endParaRPr lang="fr-FR" dirty="0" smtClean="0"/>
          </a:p>
          <a:p>
            <a:r>
              <a:rPr lang="fr-FR" dirty="0" smtClean="0"/>
              <a:t>carrière </a:t>
            </a:r>
            <a:r>
              <a:rPr lang="fr-FR" dirty="0"/>
              <a:t>professionnelle </a:t>
            </a:r>
            <a:r>
              <a:rPr lang="fr-FR" dirty="0" smtClean="0"/>
              <a:t>« saucissonnée », </a:t>
            </a:r>
            <a:r>
              <a:rPr lang="fr-FR" dirty="0"/>
              <a:t>avec une période d’activité professionnelle « avant »  le retrait et une seconde période professionnelle « après » ce retrait. </a:t>
            </a:r>
            <a:endParaRPr lang="fr-FR" dirty="0" smtClean="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4002433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relation au travail en pointillé</a:t>
            </a:r>
            <a:endParaRPr lang="fr-FR" dirty="0"/>
          </a:p>
        </p:txBody>
      </p:sp>
      <p:sp>
        <p:nvSpPr>
          <p:cNvPr id="3" name="Espace réservé du contenu 2"/>
          <p:cNvSpPr>
            <a:spLocks noGrp="1"/>
          </p:cNvSpPr>
          <p:nvPr>
            <p:ph idx="1"/>
          </p:nvPr>
        </p:nvSpPr>
        <p:spPr/>
        <p:txBody>
          <a:bodyPr/>
          <a:lstStyle/>
          <a:p>
            <a:r>
              <a:rPr lang="fr-FR" sz="2400" dirty="0" smtClean="0"/>
              <a:t>rapport </a:t>
            </a:r>
            <a:r>
              <a:rPr lang="fr-FR" sz="2400" dirty="0"/>
              <a:t>au marché du travail et au marché de l’emploi des femmes dites « inactives » est bien plus </a:t>
            </a:r>
            <a:r>
              <a:rPr lang="fr-FR" sz="2400" dirty="0" smtClean="0"/>
              <a:t>complexe</a:t>
            </a:r>
            <a:endParaRPr lang="fr-FR" sz="2400" dirty="0"/>
          </a:p>
          <a:p>
            <a:r>
              <a:rPr lang="fr-FR" sz="2400" dirty="0" smtClean="0"/>
              <a:t>des </a:t>
            </a:r>
            <a:r>
              <a:rPr lang="fr-FR" sz="2400" dirty="0"/>
              <a:t>retraits « par étapes », </a:t>
            </a:r>
            <a:endParaRPr lang="fr-FR" sz="2400" dirty="0" smtClean="0"/>
          </a:p>
          <a:p>
            <a:r>
              <a:rPr lang="fr-FR" sz="2400" dirty="0" smtClean="0"/>
              <a:t>des </a:t>
            </a:r>
            <a:r>
              <a:rPr lang="fr-FR" sz="2400" dirty="0"/>
              <a:t>retours occasionnels et irréguliers </a:t>
            </a:r>
            <a:endParaRPr lang="fr-FR" sz="2400" dirty="0"/>
          </a:p>
          <a:p>
            <a:r>
              <a:rPr lang="fr-FR" sz="2400" dirty="0" smtClean="0"/>
              <a:t>des </a:t>
            </a:r>
            <a:r>
              <a:rPr lang="fr-FR" sz="2400" dirty="0"/>
              <a:t>activités en dehors du cercle familial, nombreuses et </a:t>
            </a:r>
            <a:r>
              <a:rPr lang="fr-FR" sz="2400" dirty="0" smtClean="0"/>
              <a:t>variées</a:t>
            </a:r>
            <a:endParaRPr lang="fr-FR" sz="2400" dirty="0"/>
          </a:p>
          <a:p>
            <a:r>
              <a:rPr lang="fr-FR" sz="2400" dirty="0"/>
              <a:t>a</a:t>
            </a:r>
            <a:r>
              <a:rPr lang="fr-FR" sz="2400" dirty="0" smtClean="0"/>
              <a:t>ctivités largement invisibles</a:t>
            </a:r>
            <a:endParaRPr lang="fr-FR" sz="2400" dirty="0"/>
          </a:p>
          <a:p>
            <a:r>
              <a:rPr lang="fr-FR" sz="2400" dirty="0" smtClean="0"/>
              <a:t>rarement </a:t>
            </a:r>
            <a:r>
              <a:rPr lang="fr-FR" sz="2400" dirty="0"/>
              <a:t>retraduites par les femmes et par les accompagnateurs sur le marché du travail, en terme de compétences valorisables dans un parcours professionnel</a:t>
            </a:r>
            <a:r>
              <a:rPr lang="fr-FR" sz="2400" dirty="0"/>
              <a:t> </a:t>
            </a:r>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1274297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Question centrale</a:t>
            </a:r>
            <a:endParaRPr lang="fr-FR" dirty="0"/>
          </a:p>
        </p:txBody>
      </p:sp>
      <p:sp>
        <p:nvSpPr>
          <p:cNvPr id="3" name="Espace réservé du contenu 2"/>
          <p:cNvSpPr>
            <a:spLocks noGrp="1"/>
          </p:cNvSpPr>
          <p:nvPr>
            <p:ph idx="1"/>
          </p:nvPr>
        </p:nvSpPr>
        <p:spPr/>
        <p:txBody>
          <a:bodyPr/>
          <a:lstStyle/>
          <a:p>
            <a:r>
              <a:rPr lang="fr-FR" sz="2400" dirty="0" smtClean="0"/>
              <a:t>Quelles sont ces activités occasionnelles ?</a:t>
            </a:r>
            <a:endParaRPr lang="fr-FR" sz="2400" dirty="0"/>
          </a:p>
          <a:p>
            <a:r>
              <a:rPr lang="fr-FR" sz="2400" dirty="0" smtClean="0"/>
              <a:t>Quelles compétences sont mobilisées ? </a:t>
            </a:r>
          </a:p>
          <a:p>
            <a:r>
              <a:rPr lang="fr-FR" sz="2400" dirty="0" smtClean="0"/>
              <a:t>Sont-elle mobilisées pour </a:t>
            </a:r>
            <a:r>
              <a:rPr lang="fr-FR" sz="2400" dirty="0"/>
              <a:t>faciliter leur retour sur le marché du </a:t>
            </a:r>
            <a:r>
              <a:rPr lang="fr-FR" sz="2400" dirty="0" smtClean="0"/>
              <a:t>travail? </a:t>
            </a:r>
            <a:endParaRPr lang="fr-FR" sz="2400" dirty="0"/>
          </a:p>
          <a:p>
            <a:r>
              <a:rPr lang="fr-FR" sz="2400" dirty="0" smtClean="0"/>
              <a:t>Peuvent</a:t>
            </a:r>
            <a:r>
              <a:rPr lang="fr-FR" sz="2400" dirty="0"/>
              <a:t> </a:t>
            </a:r>
            <a:r>
              <a:rPr lang="fr-FR" sz="2400" dirty="0" smtClean="0"/>
              <a:t>elles améliorer </a:t>
            </a:r>
            <a:r>
              <a:rPr lang="fr-FR" sz="2400" dirty="0"/>
              <a:t>leur </a:t>
            </a:r>
            <a:r>
              <a:rPr lang="fr-FR" sz="2400" dirty="0" smtClean="0"/>
              <a:t>employabilité</a:t>
            </a:r>
            <a:r>
              <a:rPr lang="fr-FR" sz="2400" dirty="0"/>
              <a:t> </a:t>
            </a:r>
            <a:r>
              <a:rPr lang="fr-FR" sz="2400" dirty="0" smtClean="0"/>
              <a:t>?</a:t>
            </a:r>
          </a:p>
          <a:p>
            <a:r>
              <a:rPr lang="fr-FR" sz="2400" dirty="0" smtClean="0"/>
              <a:t>Si oui, à quelles conditions ?</a:t>
            </a:r>
            <a:endParaRPr lang="fr-FR" sz="2400" dirty="0"/>
          </a:p>
          <a:p>
            <a:endParaRPr lang="fr-FR" sz="2400"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3367843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M</a:t>
            </a:r>
            <a:r>
              <a:rPr lang="fr-FR" dirty="0" smtClean="0"/>
              <a:t>éthodologie</a:t>
            </a:r>
            <a:endParaRPr lang="fr-FR" dirty="0"/>
          </a:p>
        </p:txBody>
      </p:sp>
      <p:sp>
        <p:nvSpPr>
          <p:cNvPr id="3" name="Espace réservé du contenu 2"/>
          <p:cNvSpPr>
            <a:spLocks noGrp="1"/>
          </p:cNvSpPr>
          <p:nvPr>
            <p:ph idx="1"/>
          </p:nvPr>
        </p:nvSpPr>
        <p:spPr/>
        <p:txBody>
          <a:bodyPr/>
          <a:lstStyle/>
          <a:p>
            <a:r>
              <a:rPr lang="fr-FR" sz="2400" dirty="0" smtClean="0"/>
              <a:t>40 </a:t>
            </a:r>
            <a:r>
              <a:rPr lang="fr-FR" sz="2400" dirty="0"/>
              <a:t>entretiens individuels sous la forme de récit de vie centré sur la vie adulte des femmes rencontrées.  </a:t>
            </a:r>
            <a:endParaRPr lang="fr-FR" sz="2400" dirty="0" smtClean="0"/>
          </a:p>
          <a:p>
            <a:r>
              <a:rPr lang="fr-FR" sz="2400" dirty="0" smtClean="0"/>
              <a:t>Entretiens en </a:t>
            </a:r>
            <a:r>
              <a:rPr lang="fr-FR" sz="2400" dirty="0"/>
              <a:t>face-à-face. </a:t>
            </a:r>
            <a:endParaRPr lang="fr-FR" sz="2400" dirty="0" smtClean="0"/>
          </a:p>
          <a:p>
            <a:r>
              <a:rPr lang="fr-FR" sz="2400" dirty="0" smtClean="0"/>
              <a:t>structurés </a:t>
            </a:r>
            <a:r>
              <a:rPr lang="fr-FR" sz="2400" dirty="0"/>
              <a:t>autour d’un canevas identique de questions très larges abordant les études suivies, les expériences professionnelles précédant éventuellement la décision de retrait, la décision du retrait, la période au foyer, la décision et les stratégies de retour sur le marché du </a:t>
            </a:r>
            <a:r>
              <a:rPr lang="fr-FR" sz="2400" dirty="0" smtClean="0"/>
              <a:t>travail</a:t>
            </a:r>
            <a:endParaRPr lang="fr-FR" sz="2400" dirty="0"/>
          </a:p>
          <a:p>
            <a:r>
              <a:rPr lang="fr-FR" sz="2400" dirty="0"/>
              <a:t>d</a:t>
            </a:r>
            <a:r>
              <a:rPr lang="fr-FR" sz="2400" dirty="0" smtClean="0"/>
              <a:t>es focus group </a:t>
            </a:r>
            <a:endParaRPr lang="fr-FR" sz="2400" dirty="0"/>
          </a:p>
          <a:p>
            <a:endParaRPr lang="fr-FR" sz="2400"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3432346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Femmes au foyer </a:t>
            </a:r>
            <a:endParaRPr lang="fr-FR" dirty="0"/>
          </a:p>
        </p:txBody>
      </p:sp>
      <p:sp>
        <p:nvSpPr>
          <p:cNvPr id="3" name="Espace réservé du contenu 2"/>
          <p:cNvSpPr>
            <a:spLocks noGrp="1"/>
          </p:cNvSpPr>
          <p:nvPr>
            <p:ph idx="1"/>
          </p:nvPr>
        </p:nvSpPr>
        <p:spPr/>
        <p:txBody>
          <a:bodyPr/>
          <a:lstStyle/>
          <a:p>
            <a:r>
              <a:rPr lang="fr-FR" dirty="0" smtClean="0"/>
              <a:t>« Des déviantes » </a:t>
            </a:r>
            <a:r>
              <a:rPr lang="fr-FR" dirty="0"/>
              <a:t>(Maison, 2007</a:t>
            </a:r>
            <a:r>
              <a:rPr lang="fr-FR" dirty="0" smtClean="0"/>
              <a:t>)</a:t>
            </a:r>
            <a:endParaRPr lang="fr-FR" dirty="0"/>
          </a:p>
          <a:p>
            <a:r>
              <a:rPr lang="fr-FR" dirty="0"/>
              <a:t>15 à 20% de l’ensemble des femmes se situant dans les tranches d’âge 25-59 </a:t>
            </a:r>
            <a:r>
              <a:rPr lang="fr-FR" dirty="0" smtClean="0"/>
              <a:t>ans, en Belgique et en France</a:t>
            </a:r>
          </a:p>
          <a:p>
            <a:r>
              <a:rPr lang="fr-FR" dirty="0" smtClean="0"/>
              <a:t>Des « inactives » pour les statistiques</a:t>
            </a:r>
            <a:endParaRPr lang="fr-FR"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1287804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Se retirer du travail: pourquoi ?</a:t>
            </a:r>
            <a:endParaRPr lang="fr-FR" dirty="0"/>
          </a:p>
        </p:txBody>
      </p:sp>
      <p:sp>
        <p:nvSpPr>
          <p:cNvPr id="3" name="Espace réservé du contenu 2"/>
          <p:cNvSpPr>
            <a:spLocks noGrp="1"/>
          </p:cNvSpPr>
          <p:nvPr>
            <p:ph idx="1"/>
          </p:nvPr>
        </p:nvSpPr>
        <p:spPr/>
        <p:txBody>
          <a:bodyPr/>
          <a:lstStyle/>
          <a:p>
            <a:r>
              <a:rPr lang="fr-FR" sz="2800" dirty="0" smtClean="0"/>
              <a:t>Lecture en terme de genre </a:t>
            </a:r>
          </a:p>
          <a:p>
            <a:r>
              <a:rPr lang="fr-FR" sz="2800" dirty="0" smtClean="0"/>
              <a:t>Répartition sexuée des </a:t>
            </a:r>
            <a:r>
              <a:rPr lang="fr-FR" sz="2800" dirty="0"/>
              <a:t>activités domestiques et </a:t>
            </a:r>
            <a:r>
              <a:rPr lang="fr-FR" sz="2800" dirty="0" smtClean="0"/>
              <a:t>éducatives</a:t>
            </a:r>
          </a:p>
          <a:p>
            <a:r>
              <a:rPr lang="fr-FR" sz="2800" dirty="0" smtClean="0"/>
              <a:t>Calcul économique en regard des salaires respectifs des H/F </a:t>
            </a:r>
          </a:p>
          <a:p>
            <a:r>
              <a:rPr lang="fr-FR" sz="2800" dirty="0" smtClean="0"/>
              <a:t>Calcul stratégique en regard de l’impact du retrait sur la carrière</a:t>
            </a:r>
          </a:p>
          <a:p>
            <a:r>
              <a:rPr lang="fr-FR" sz="2800" dirty="0" smtClean="0"/>
              <a:t>Résultat des politiques publiques</a:t>
            </a:r>
          </a:p>
          <a:p>
            <a:r>
              <a:rPr lang="fr-FR" sz="2800" dirty="0" smtClean="0"/>
              <a:t>Des conditions de travail précaires</a:t>
            </a:r>
            <a:endParaRPr lang="fr-FR" sz="2800"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37903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 font-elles ?</a:t>
            </a:r>
            <a:endParaRPr lang="fr-FR" dirty="0"/>
          </a:p>
        </p:txBody>
      </p:sp>
      <p:sp>
        <p:nvSpPr>
          <p:cNvPr id="3" name="Espace réservé du contenu 2"/>
          <p:cNvSpPr>
            <a:spLocks noGrp="1"/>
          </p:cNvSpPr>
          <p:nvPr>
            <p:ph idx="1"/>
          </p:nvPr>
        </p:nvSpPr>
        <p:spPr/>
        <p:txBody>
          <a:bodyPr/>
          <a:lstStyle/>
          <a:p>
            <a:r>
              <a:rPr lang="fr-FR" sz="2000" dirty="0" smtClean="0"/>
              <a:t>les </a:t>
            </a:r>
            <a:r>
              <a:rPr lang="fr-FR" sz="2000" dirty="0"/>
              <a:t>activités parentales (10,5% en plus qu’une femme au travail). </a:t>
            </a:r>
            <a:endParaRPr lang="fr-FR" sz="2000" dirty="0" smtClean="0"/>
          </a:p>
          <a:p>
            <a:r>
              <a:rPr lang="fr-FR" sz="2000" dirty="0"/>
              <a:t>l</a:t>
            </a:r>
            <a:r>
              <a:rPr lang="fr-FR" sz="2000" dirty="0" smtClean="0"/>
              <a:t>e </a:t>
            </a:r>
            <a:r>
              <a:rPr lang="fr-FR" sz="2000" dirty="0"/>
              <a:t>temps domestique augmente dans une  proportion plus ou moins similaire (9%) </a:t>
            </a:r>
            <a:r>
              <a:rPr lang="fr-FR" sz="2000" dirty="0" smtClean="0"/>
              <a:t> - effectué </a:t>
            </a:r>
            <a:r>
              <a:rPr lang="fr-FR" sz="2000" dirty="0"/>
              <a:t>en semaine et non le week-end. </a:t>
            </a:r>
            <a:endParaRPr lang="fr-FR" sz="2000" dirty="0" smtClean="0"/>
          </a:p>
          <a:p>
            <a:endParaRPr lang="fr-FR" sz="2000" dirty="0" smtClean="0"/>
          </a:p>
          <a:p>
            <a:r>
              <a:rPr lang="fr-FR" sz="2000" dirty="0" smtClean="0"/>
              <a:t>Et 10% de « temps libre », quand « tout va bien! »</a:t>
            </a:r>
          </a:p>
          <a:p>
            <a:pPr lvl="1"/>
            <a:r>
              <a:rPr lang="fr-FR" sz="2000" dirty="0"/>
              <a:t>l</a:t>
            </a:r>
            <a:r>
              <a:rPr lang="fr-FR" sz="2000" dirty="0" smtClean="0"/>
              <a:t>’investissement </a:t>
            </a:r>
            <a:r>
              <a:rPr lang="fr-FR" sz="2000" dirty="0"/>
              <a:t>dans des activités de </a:t>
            </a:r>
            <a:r>
              <a:rPr lang="fr-FR" sz="2000" dirty="0" smtClean="0"/>
              <a:t>bénévolat (support des mères qui travaillent, bénévolat scolaire, bénévolat social pour proches ou voisins)</a:t>
            </a:r>
            <a:endParaRPr lang="fr-FR" sz="2000" dirty="0"/>
          </a:p>
        </p:txBody>
      </p:sp>
      <p:sp>
        <p:nvSpPr>
          <p:cNvPr id="4" name="Espace réservé du pied de page 3"/>
          <p:cNvSpPr>
            <a:spLocks noGrp="1"/>
          </p:cNvSpPr>
          <p:nvPr>
            <p:ph type="ftr" sz="quarter" idx="10"/>
          </p:nvPr>
        </p:nvSpPr>
        <p:spPr/>
        <p:txBody>
          <a:bodyPr/>
          <a:lstStyle/>
          <a:p>
            <a:pPr>
              <a:defRPr/>
            </a:pPr>
            <a:r>
              <a:rPr lang="fr-FR" smtClean="0"/>
              <a:t>annie.cornet@ulg.ac.be / EGid-Hec-Ulg</a:t>
            </a:r>
            <a:endParaRPr lang="fr-FR"/>
          </a:p>
        </p:txBody>
      </p:sp>
    </p:spTree>
    <p:extLst>
      <p:ext uri="{BB962C8B-B14F-4D97-AF65-F5344CB8AC3E}">
        <p14:creationId xmlns:p14="http://schemas.microsoft.com/office/powerpoint/2010/main" val="2478050276"/>
      </p:ext>
    </p:extLst>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Book Antiqua"/>
        <a:ea typeface=""/>
        <a:cs typeface=""/>
      </a:majorFont>
      <a:minorFont>
        <a:latin typeface="Arial"/>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C:\WINDOWS\TEMP\TCD681.tmp\Présentation d'un plan commercial.pot</Template>
  <TotalTime>9718</TotalTime>
  <Words>812</Words>
  <Application>Microsoft Macintosh PowerPoint</Application>
  <PresentationFormat>Présentation à l'écran (4:3)</PresentationFormat>
  <Paragraphs>96</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Modèle par défaut</vt:lpstr>
      <vt:lpstr>Les femmes au foyer: des activités méconnues et peu valorisées en employabilité </vt:lpstr>
      <vt:lpstr>EGiD</vt:lpstr>
      <vt:lpstr>Femmes « rentrantes »</vt:lpstr>
      <vt:lpstr>Une relation au travail en pointillé</vt:lpstr>
      <vt:lpstr>Question centrale</vt:lpstr>
      <vt:lpstr>Méthodologie</vt:lpstr>
      <vt:lpstr>Femmes au foyer </vt:lpstr>
      <vt:lpstr>Se retirer du travail: pourquoi ?</vt:lpstr>
      <vt:lpstr>Que font-elles ?</vt:lpstr>
      <vt:lpstr>Présentation PowerPoint</vt:lpstr>
      <vt:lpstr>Présentation PowerPoint</vt:lpstr>
      <vt:lpstr>Des logiques d’action multiples</vt:lpstr>
      <vt:lpstr>Employabilité</vt:lpstr>
      <vt:lpstr>Propositions d’action</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Société</dc:title>
  <dc:creator>Philippe Warland</dc:creator>
  <cp:lastModifiedBy>annie cornet</cp:lastModifiedBy>
  <cp:revision>111</cp:revision>
  <cp:lastPrinted>2011-01-31T07:18:36Z</cp:lastPrinted>
  <dcterms:created xsi:type="dcterms:W3CDTF">2011-11-13T16:00:08Z</dcterms:created>
  <dcterms:modified xsi:type="dcterms:W3CDTF">2015-05-25T21:57:55Z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TC010175101036</vt:lpwstr>
  </property>
</Properties>
</file>