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2" r:id="rId1"/>
  </p:sldMasterIdLst>
  <p:notesMasterIdLst>
    <p:notesMasterId r:id="rId28"/>
  </p:notesMasterIdLst>
  <p:handoutMasterIdLst>
    <p:handoutMasterId r:id="rId29"/>
  </p:handoutMasterIdLst>
  <p:sldIdLst>
    <p:sldId id="256" r:id="rId2"/>
    <p:sldId id="257" r:id="rId3"/>
    <p:sldId id="258" r:id="rId4"/>
    <p:sldId id="259" r:id="rId5"/>
    <p:sldId id="260" r:id="rId6"/>
    <p:sldId id="285" r:id="rId7"/>
    <p:sldId id="261" r:id="rId8"/>
    <p:sldId id="266" r:id="rId9"/>
    <p:sldId id="284" r:id="rId10"/>
    <p:sldId id="264"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 id="281" r:id="rId25"/>
    <p:sldId id="282" r:id="rId26"/>
    <p:sldId id="283"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81" d="100"/>
          <a:sy n="81" d="100"/>
        </p:scale>
        <p:origin x="-120" y="-3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44982E-B643-D94E-8CA2-86311678323D}" type="datetimeFigureOut">
              <a:rPr lang="fr-FR" smtClean="0"/>
              <a:t>2/06/15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669C5FE-D4BA-9843-83FF-249A7B1751AB}" type="slidenum">
              <a:rPr lang="fr-FR" smtClean="0"/>
              <a:t>‹#›</a:t>
            </a:fld>
            <a:endParaRPr lang="fr-FR"/>
          </a:p>
        </p:txBody>
      </p:sp>
    </p:spTree>
    <p:extLst>
      <p:ext uri="{BB962C8B-B14F-4D97-AF65-F5344CB8AC3E}">
        <p14:creationId xmlns:p14="http://schemas.microsoft.com/office/powerpoint/2010/main" val="13233538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9457E8-34C1-F443-A972-553A982453C4}" type="datetimeFigureOut">
              <a:rPr lang="fr-FR" smtClean="0"/>
              <a:t>2/06/15</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2DDF4F-3B82-3E4A-BB07-FF527D1DDF49}" type="slidenum">
              <a:rPr lang="fr-FR" smtClean="0"/>
              <a:t>‹#›</a:t>
            </a:fld>
            <a:endParaRPr lang="fr-FR"/>
          </a:p>
        </p:txBody>
      </p:sp>
    </p:spTree>
    <p:extLst>
      <p:ext uri="{BB962C8B-B14F-4D97-AF65-F5344CB8AC3E}">
        <p14:creationId xmlns:p14="http://schemas.microsoft.com/office/powerpoint/2010/main" val="17168977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fr-FR" smtClean="0"/>
              <a:t>Cliquez et modifiez le titre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129FE056-9D58-5248-A083-0E0AA6F7230C}" type="datetime1">
              <a:rPr lang="fr-BE" smtClean="0"/>
              <a:t>2/06/15</a:t>
            </a:fld>
            <a:endParaRPr lang="fr-CA"/>
          </a:p>
        </p:txBody>
      </p:sp>
      <p:sp>
        <p:nvSpPr>
          <p:cNvPr id="5" name="Footer Placeholder 4"/>
          <p:cNvSpPr>
            <a:spLocks noGrp="1"/>
          </p:cNvSpPr>
          <p:nvPr>
            <p:ph type="ftr" sz="quarter" idx="11"/>
          </p:nvPr>
        </p:nvSpPr>
        <p:spPr/>
        <p:txBody>
          <a:bodyPr/>
          <a:lstStyle/>
          <a:p>
            <a:r>
              <a:rPr lang="fr-CA" smtClean="0"/>
              <a:t>Congrès International sur l'Immigration, l’Intégration et l'Inclusion</a:t>
            </a:r>
            <a:endParaRPr lang="fr-CA"/>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E228641-EE32-C54D-8E4F-4CD948E3BA3F}" type="datetime1">
              <a:rPr lang="fr-BE" smtClean="0"/>
              <a:t>2/06/15</a:t>
            </a:fld>
            <a:endParaRPr lang="fr-CA"/>
          </a:p>
        </p:txBody>
      </p:sp>
      <p:sp>
        <p:nvSpPr>
          <p:cNvPr id="5" name="Footer Placeholder 4"/>
          <p:cNvSpPr>
            <a:spLocks noGrp="1"/>
          </p:cNvSpPr>
          <p:nvPr>
            <p:ph type="ftr" sz="quarter" idx="11"/>
          </p:nvPr>
        </p:nvSpPr>
        <p:spPr/>
        <p:txBody>
          <a:bodyPr/>
          <a:lstStyle/>
          <a:p>
            <a:r>
              <a:rPr lang="fr-CA" smtClean="0"/>
              <a:t>Congrès International sur l'Immigration, l’Intégration et l'Inclusion</a:t>
            </a:r>
            <a:endParaRPr lang="fr-CA"/>
          </a:p>
        </p:txBody>
      </p:sp>
      <p:sp>
        <p:nvSpPr>
          <p:cNvPr id="6" name="Slide Number Placeholder 5"/>
          <p:cNvSpPr>
            <a:spLocks noGrp="1"/>
          </p:cNvSpPr>
          <p:nvPr>
            <p:ph type="sldNum" sz="quarter" idx="12"/>
          </p:nvPr>
        </p:nvSpPr>
        <p:spPr/>
        <p:txBody>
          <a:bodyPr/>
          <a:lstStyle/>
          <a:p>
            <a:fld id="{444A4D8A-5E5A-47FF-82BB-AC710AF2B5DB}" type="slidenum">
              <a:rPr lang="fr-CA" smtClean="0"/>
              <a:t>‹#›</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fr-FR" smtClean="0"/>
              <a:t>Cliquez et modifiez le titre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6B26789-B6D6-624C-95BA-AB54220F0223}" type="datetime1">
              <a:rPr lang="fr-BE" smtClean="0"/>
              <a:t>2/06/15</a:t>
            </a:fld>
            <a:endParaRPr lang="fr-CA"/>
          </a:p>
        </p:txBody>
      </p:sp>
      <p:sp>
        <p:nvSpPr>
          <p:cNvPr id="5" name="Footer Placeholder 4"/>
          <p:cNvSpPr>
            <a:spLocks noGrp="1"/>
          </p:cNvSpPr>
          <p:nvPr>
            <p:ph type="ftr" sz="quarter" idx="11"/>
          </p:nvPr>
        </p:nvSpPr>
        <p:spPr/>
        <p:txBody>
          <a:bodyPr/>
          <a:lstStyle/>
          <a:p>
            <a:r>
              <a:rPr lang="fr-CA" smtClean="0"/>
              <a:t>Congrès International sur l'Immigration, l’Intégration et l'Inclusion</a:t>
            </a:r>
            <a:endParaRPr lang="fr-CA"/>
          </a:p>
        </p:txBody>
      </p:sp>
      <p:sp>
        <p:nvSpPr>
          <p:cNvPr id="6" name="Slide Number Placeholder 5"/>
          <p:cNvSpPr>
            <a:spLocks noGrp="1"/>
          </p:cNvSpPr>
          <p:nvPr>
            <p:ph type="sldNum" sz="quarter" idx="12"/>
          </p:nvPr>
        </p:nvSpPr>
        <p:spPr/>
        <p:txBody>
          <a:bodyPr/>
          <a:lstStyle/>
          <a:p>
            <a:fld id="{444A4D8A-5E5A-47FF-82BB-AC710AF2B5DB}" type="slidenum">
              <a:rPr lang="fr-CA" smtClean="0"/>
              <a:t>‹#›</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1145D8C-B7C9-A143-84FD-B22E548371B8}" type="datetime1">
              <a:rPr lang="fr-BE" smtClean="0"/>
              <a:t>2/06/15</a:t>
            </a:fld>
            <a:endParaRPr lang="fr-CA"/>
          </a:p>
        </p:txBody>
      </p:sp>
      <p:sp>
        <p:nvSpPr>
          <p:cNvPr id="5" name="Footer Placeholder 4"/>
          <p:cNvSpPr>
            <a:spLocks noGrp="1"/>
          </p:cNvSpPr>
          <p:nvPr>
            <p:ph type="ftr" sz="quarter" idx="11"/>
          </p:nvPr>
        </p:nvSpPr>
        <p:spPr/>
        <p:txBody>
          <a:bodyPr/>
          <a:lstStyle/>
          <a:p>
            <a:r>
              <a:rPr lang="fr-CA" smtClean="0"/>
              <a:t>Congrès International sur l'Immigration, l’Intégration et l'Inclusion</a:t>
            </a:r>
            <a:endParaRPr lang="fr-CA"/>
          </a:p>
        </p:txBody>
      </p:sp>
      <p:sp>
        <p:nvSpPr>
          <p:cNvPr id="6" name="Slide Number Placeholder 5"/>
          <p:cNvSpPr>
            <a:spLocks noGrp="1"/>
          </p:cNvSpPr>
          <p:nvPr>
            <p:ph type="sldNum" sz="quarter" idx="12"/>
          </p:nvPr>
        </p:nvSpPr>
        <p:spPr/>
        <p:txBody>
          <a:bodyPr/>
          <a:lstStyle/>
          <a:p>
            <a:fld id="{444A4D8A-5E5A-47FF-82BB-AC710AF2B5DB}" type="slidenum">
              <a:rPr lang="fr-CA" smtClean="0"/>
              <a:t>‹#›</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fr-FR" smtClean="0"/>
              <a:t>Cliquez et modifiez le titre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95337BBF-56CF-1D47-AEEC-04A871EFD734}" type="datetime1">
              <a:rPr lang="fr-BE" smtClean="0"/>
              <a:t>2/06/15</a:t>
            </a:fld>
            <a:endParaRPr lang="fr-CA"/>
          </a:p>
        </p:txBody>
      </p:sp>
      <p:sp>
        <p:nvSpPr>
          <p:cNvPr id="5" name="Footer Placeholder 4"/>
          <p:cNvSpPr>
            <a:spLocks noGrp="1"/>
          </p:cNvSpPr>
          <p:nvPr>
            <p:ph type="ftr" sz="quarter" idx="11"/>
          </p:nvPr>
        </p:nvSpPr>
        <p:spPr/>
        <p:txBody>
          <a:bodyPr/>
          <a:lstStyle/>
          <a:p>
            <a:r>
              <a:rPr lang="fr-CA" smtClean="0"/>
              <a:t>Congrès International sur l'Immigration, l’Intégration et l'Inclusion</a:t>
            </a:r>
            <a:endParaRPr lang="fr-CA"/>
          </a:p>
        </p:txBody>
      </p:sp>
      <p:sp>
        <p:nvSpPr>
          <p:cNvPr id="6" name="Slide Number Placeholder 5"/>
          <p:cNvSpPr>
            <a:spLocks noGrp="1"/>
          </p:cNvSpPr>
          <p:nvPr>
            <p:ph type="sldNum" sz="quarter" idx="12"/>
          </p:nvPr>
        </p:nvSpPr>
        <p:spPr/>
        <p:txBody>
          <a:bodyPr/>
          <a:lstStyle/>
          <a:p>
            <a:fld id="{444A4D8A-5E5A-47FF-82BB-AC710AF2B5DB}" type="slidenum">
              <a:rPr lang="fr-CA" smtClean="0"/>
              <a:t>‹#›</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0E2B0E67-876F-6946-9BF8-854975AC7FEC}" type="datetime1">
              <a:rPr lang="fr-BE" smtClean="0"/>
              <a:t>2/06/15</a:t>
            </a:fld>
            <a:endParaRPr lang="fr-CA"/>
          </a:p>
        </p:txBody>
      </p:sp>
      <p:sp>
        <p:nvSpPr>
          <p:cNvPr id="6" name="Footer Placeholder 5"/>
          <p:cNvSpPr>
            <a:spLocks noGrp="1"/>
          </p:cNvSpPr>
          <p:nvPr>
            <p:ph type="ftr" sz="quarter" idx="11"/>
          </p:nvPr>
        </p:nvSpPr>
        <p:spPr/>
        <p:txBody>
          <a:bodyPr/>
          <a:lstStyle/>
          <a:p>
            <a:r>
              <a:rPr lang="fr-CA" smtClean="0"/>
              <a:t>Congrès International sur l'Immigration, l’Intégration et l'Inclusion</a:t>
            </a:r>
            <a:endParaRPr lang="fr-CA"/>
          </a:p>
        </p:txBody>
      </p:sp>
      <p:sp>
        <p:nvSpPr>
          <p:cNvPr id="7" name="Slide Number Placeholder 6"/>
          <p:cNvSpPr>
            <a:spLocks noGrp="1"/>
          </p:cNvSpPr>
          <p:nvPr>
            <p:ph type="sldNum" sz="quarter" idx="12"/>
          </p:nvPr>
        </p:nvSpPr>
        <p:spPr/>
        <p:txBody>
          <a:bodyPr/>
          <a:lstStyle/>
          <a:p>
            <a:fld id="{444A4D8A-5E5A-47FF-82BB-AC710AF2B5DB}" type="slidenum">
              <a:rPr lang="fr-CA" smtClean="0"/>
              <a:t>‹#›</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4F9B147B-39A6-D646-97F0-46BC594CA428}" type="datetime1">
              <a:rPr lang="fr-BE" smtClean="0"/>
              <a:t>2/06/15</a:t>
            </a:fld>
            <a:endParaRPr lang="fr-CA"/>
          </a:p>
        </p:txBody>
      </p:sp>
      <p:sp>
        <p:nvSpPr>
          <p:cNvPr id="8" name="Footer Placeholder 7"/>
          <p:cNvSpPr>
            <a:spLocks noGrp="1"/>
          </p:cNvSpPr>
          <p:nvPr>
            <p:ph type="ftr" sz="quarter" idx="11"/>
          </p:nvPr>
        </p:nvSpPr>
        <p:spPr/>
        <p:txBody>
          <a:bodyPr/>
          <a:lstStyle/>
          <a:p>
            <a:r>
              <a:rPr lang="fr-CA" smtClean="0"/>
              <a:t>Congrès International sur l'Immigration, l’Intégration et l'Inclusion</a:t>
            </a:r>
            <a:endParaRPr lang="fr-CA"/>
          </a:p>
        </p:txBody>
      </p:sp>
      <p:sp>
        <p:nvSpPr>
          <p:cNvPr id="9" name="Slide Number Placeholder 8"/>
          <p:cNvSpPr>
            <a:spLocks noGrp="1"/>
          </p:cNvSpPr>
          <p:nvPr>
            <p:ph type="sldNum" sz="quarter" idx="12"/>
          </p:nvPr>
        </p:nvSpPr>
        <p:spPr/>
        <p:txBody>
          <a:bodyPr/>
          <a:lstStyle/>
          <a:p>
            <a:fld id="{444A4D8A-5E5A-47FF-82BB-AC710AF2B5DB}" type="slidenum">
              <a:rPr lang="fr-CA" smtClean="0"/>
              <a:t>‹#›</a:t>
            </a:fld>
            <a:endParaRPr lang="fr-CA"/>
          </a:p>
        </p:txBody>
      </p:sp>
    </p:spTree>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fld id="{1CA6624C-C65A-1B49-9CE2-02755F5A2A4B}" type="datetime1">
              <a:rPr lang="fr-BE" smtClean="0"/>
              <a:t>2/06/15</a:t>
            </a:fld>
            <a:endParaRPr lang="fr-CA"/>
          </a:p>
        </p:txBody>
      </p:sp>
      <p:sp>
        <p:nvSpPr>
          <p:cNvPr id="4" name="Footer Placeholder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Slide Number Placeholder 4"/>
          <p:cNvSpPr>
            <a:spLocks noGrp="1"/>
          </p:cNvSpPr>
          <p:nvPr>
            <p:ph type="sldNum" sz="quarter" idx="12"/>
          </p:nvPr>
        </p:nvSpPr>
        <p:spPr/>
        <p:txBody>
          <a:bodyPr/>
          <a:lstStyle/>
          <a:p>
            <a:fld id="{444A4D8A-5E5A-47FF-82BB-AC710AF2B5DB}" type="slidenum">
              <a:rPr lang="fr-CA" smtClean="0"/>
              <a:t>‹#›</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43D793-B8EE-8940-B3FD-F8637E8F21E1}" type="datetime1">
              <a:rPr lang="fr-BE" smtClean="0"/>
              <a:t>2/06/15</a:t>
            </a:fld>
            <a:endParaRPr lang="fr-CA"/>
          </a:p>
        </p:txBody>
      </p:sp>
      <p:sp>
        <p:nvSpPr>
          <p:cNvPr id="3" name="Footer Placeholder 2"/>
          <p:cNvSpPr>
            <a:spLocks noGrp="1"/>
          </p:cNvSpPr>
          <p:nvPr>
            <p:ph type="ftr" sz="quarter" idx="11"/>
          </p:nvPr>
        </p:nvSpPr>
        <p:spPr/>
        <p:txBody>
          <a:bodyPr/>
          <a:lstStyle/>
          <a:p>
            <a:r>
              <a:rPr lang="fr-CA" smtClean="0"/>
              <a:t>Congrès International sur l'Immigration, l’Intégration et l'Inclusion</a:t>
            </a:r>
            <a:endParaRPr lang="fr-CA"/>
          </a:p>
        </p:txBody>
      </p:sp>
      <p:sp>
        <p:nvSpPr>
          <p:cNvPr id="4" name="Slide Number Placeholder 3"/>
          <p:cNvSpPr>
            <a:spLocks noGrp="1"/>
          </p:cNvSpPr>
          <p:nvPr>
            <p:ph type="sldNum" sz="quarter" idx="12"/>
          </p:nvPr>
        </p:nvSpPr>
        <p:spPr/>
        <p:txBody>
          <a:bodyPr/>
          <a:lstStyle/>
          <a:p>
            <a:fld id="{444A4D8A-5E5A-47FF-82BB-AC710AF2B5DB}" type="slidenum">
              <a:rPr lang="fr-CA" smtClean="0"/>
              <a:t>‹#›</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fr-FR" smtClean="0"/>
              <a:t>Cliquez et modifiez le titre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9F538723-AC3A-C74C-8430-531442D63FA6}" type="datetime1">
              <a:rPr lang="fr-BE" smtClean="0"/>
              <a:t>2/06/15</a:t>
            </a:fld>
            <a:endParaRPr lang="fr-CA"/>
          </a:p>
        </p:txBody>
      </p:sp>
      <p:sp>
        <p:nvSpPr>
          <p:cNvPr id="6" name="Footer Placeholder 5"/>
          <p:cNvSpPr>
            <a:spLocks noGrp="1"/>
          </p:cNvSpPr>
          <p:nvPr>
            <p:ph type="ftr" sz="quarter" idx="11"/>
          </p:nvPr>
        </p:nvSpPr>
        <p:spPr/>
        <p:txBody>
          <a:bodyPr/>
          <a:lstStyle/>
          <a:p>
            <a:r>
              <a:rPr lang="fr-CA" smtClean="0"/>
              <a:t>Congrès International sur l'Immigration, l’Intégration et l'Inclusion</a:t>
            </a:r>
            <a:endParaRPr lang="fr-CA"/>
          </a:p>
        </p:txBody>
      </p:sp>
      <p:sp>
        <p:nvSpPr>
          <p:cNvPr id="7" name="Slide Number Placeholder 6"/>
          <p:cNvSpPr>
            <a:spLocks noGrp="1"/>
          </p:cNvSpPr>
          <p:nvPr>
            <p:ph type="sldNum" sz="quarter" idx="12"/>
          </p:nvPr>
        </p:nvSpPr>
        <p:spPr/>
        <p:txBody>
          <a:bodyPr/>
          <a:lstStyle/>
          <a:p>
            <a:fld id="{444A4D8A-5E5A-47FF-82BB-AC710AF2B5DB}" type="slidenum">
              <a:rPr lang="fr-CA" smtClean="0"/>
              <a:t>‹#›</a:t>
            </a:fld>
            <a:endParaRPr lang="fr-CA"/>
          </a:p>
        </p:txBody>
      </p:sp>
      <p:sp>
        <p:nvSpPr>
          <p:cNvPr id="9" name="Content Placeholder 8"/>
          <p:cNvSpPr>
            <a:spLocks noGrp="1"/>
          </p:cNvSpPr>
          <p:nvPr>
            <p:ph sz="quarter" idx="13"/>
          </p:nvPr>
        </p:nvSpPr>
        <p:spPr>
          <a:xfrm>
            <a:off x="406400" y="381000"/>
            <a:ext cx="10363200" cy="494284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fr-FR" smtClean="0"/>
              <a:t>Cliquez et modifiez le titre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8" name="Date Placeholder 7"/>
          <p:cNvSpPr>
            <a:spLocks noGrp="1"/>
          </p:cNvSpPr>
          <p:nvPr>
            <p:ph type="dt" sz="half" idx="10"/>
          </p:nvPr>
        </p:nvSpPr>
        <p:spPr/>
        <p:txBody>
          <a:bodyPr/>
          <a:lstStyle/>
          <a:p>
            <a:fld id="{6687DC2A-6AFF-344B-83A6-5FEAEFBC8E8D}" type="datetime1">
              <a:rPr lang="fr-BE" smtClean="0"/>
              <a:t>2/06/15</a:t>
            </a:fld>
            <a:endParaRPr lang="fr-CA"/>
          </a:p>
        </p:txBody>
      </p:sp>
      <p:sp>
        <p:nvSpPr>
          <p:cNvPr id="9" name="Slide Number Placeholder 8"/>
          <p:cNvSpPr>
            <a:spLocks noGrp="1"/>
          </p:cNvSpPr>
          <p:nvPr>
            <p:ph type="sldNum" sz="quarter" idx="11"/>
          </p:nvPr>
        </p:nvSpPr>
        <p:spPr/>
        <p:txBody>
          <a:bodyPr/>
          <a:lstStyle/>
          <a:p>
            <a:fld id="{444A4D8A-5E5A-47FF-82BB-AC710AF2B5DB}" type="slidenum">
              <a:rPr lang="fr-CA" smtClean="0"/>
              <a:t>‹#›</a:t>
            </a:fld>
            <a:endParaRPr lang="fr-CA"/>
          </a:p>
        </p:txBody>
      </p:sp>
      <p:sp>
        <p:nvSpPr>
          <p:cNvPr id="10" name="Footer Placeholder 9"/>
          <p:cNvSpPr>
            <a:spLocks noGrp="1"/>
          </p:cNvSpPr>
          <p:nvPr>
            <p:ph type="ftr" sz="quarter" idx="12"/>
          </p:nvPr>
        </p:nvSpPr>
        <p:spPr/>
        <p:txBody>
          <a:bodyPr/>
          <a:lstStyle/>
          <a:p>
            <a:r>
              <a:rPr lang="fr-CA" smtClean="0"/>
              <a:t>Congrès International sur l'Immigration, l’Intégration et l'Inclusion</a:t>
            </a:r>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fr-FR" smtClean="0"/>
              <a:t>Cliquez et modifiez le titre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44A4D8A-5E5A-47FF-82BB-AC710AF2B5DB}" type="slidenum">
              <a:rPr lang="fr-CA" smtClean="0"/>
              <a:t>‹#›</a:t>
            </a:fld>
            <a:endParaRPr lang="fr-CA"/>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r>
              <a:rPr lang="fr-CA" smtClean="0"/>
              <a:t>Congrès International sur l'Immigration, l’Intégration et l'Inclusion</a:t>
            </a:r>
            <a:endParaRPr lang="fr-CA"/>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4F9B147B-39A6-D646-97F0-46BC594CA428}" type="datetime1">
              <a:rPr lang="fr-BE" smtClean="0"/>
              <a:t>2/06/15</a:t>
            </a:fld>
            <a:endParaRPr lang="fr-CA"/>
          </a:p>
        </p:txBody>
      </p:sp>
    </p:spTree>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Lst>
  <p:hf hdr="0" dt="0"/>
  <p:txStyles>
    <p:titleStyle>
      <a:lvl1pPr algn="l" defTabSz="914400" rtl="0" eaLnBrk="1" latinLnBrk="0" hangingPunct="1">
        <a:spcBef>
          <a:spcPct val="0"/>
        </a:spcBef>
        <a:buNone/>
        <a:defRPr sz="3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4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24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24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2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14400" y="1905001"/>
            <a:ext cx="7207067" cy="2940091"/>
          </a:xfrm>
        </p:spPr>
        <p:txBody>
          <a:bodyPr>
            <a:normAutofit/>
          </a:bodyPr>
          <a:lstStyle/>
          <a:p>
            <a:pPr algn="ctr"/>
            <a:r>
              <a:rPr lang="fr-CA" sz="3200" b="1" i="1" dirty="0"/>
              <a:t>Un mariage de </a:t>
            </a:r>
            <a:r>
              <a:rPr lang="fr-CA" sz="3200" b="1" i="1" dirty="0" smtClean="0"/>
              <a:t>raison:</a:t>
            </a:r>
            <a:r>
              <a:rPr lang="fr-CA" sz="3200" b="1" dirty="0"/>
              <a:t> </a:t>
            </a:r>
            <a:r>
              <a:rPr lang="fr-CA" sz="3200" b="1" dirty="0" smtClean="0"/>
              <a:t>Analyse </a:t>
            </a:r>
            <a:r>
              <a:rPr lang="fr-CA" sz="3200" b="1" dirty="0"/>
              <a:t>des processus de normalisation en gestion de la diversité </a:t>
            </a:r>
            <a:r>
              <a:rPr lang="fr-CA" sz="3200" b="1" dirty="0" smtClean="0"/>
              <a:t>culturelle </a:t>
            </a:r>
            <a:r>
              <a:rPr lang="fr-CA" sz="3200" b="1" dirty="0"/>
              <a:t>au sein de trois contextes socio-culturels</a:t>
            </a:r>
            <a:br>
              <a:rPr lang="fr-CA" sz="3200" b="1" dirty="0"/>
            </a:br>
            <a:endParaRPr lang="fr-CA" sz="3200" b="1" dirty="0"/>
          </a:p>
        </p:txBody>
      </p:sp>
      <p:sp>
        <p:nvSpPr>
          <p:cNvPr id="3" name="Sous-titre 2"/>
          <p:cNvSpPr>
            <a:spLocks noGrp="1"/>
          </p:cNvSpPr>
          <p:nvPr>
            <p:ph type="subTitle" idx="1"/>
          </p:nvPr>
        </p:nvSpPr>
        <p:spPr>
          <a:xfrm>
            <a:off x="2351776" y="4843985"/>
            <a:ext cx="7478649" cy="1725897"/>
          </a:xfrm>
        </p:spPr>
        <p:txBody>
          <a:bodyPr>
            <a:noAutofit/>
          </a:bodyPr>
          <a:lstStyle/>
          <a:p>
            <a:pPr algn="r"/>
            <a:r>
              <a:rPr lang="fr-CA" sz="2400" dirty="0" smtClean="0"/>
              <a:t>Sébastien Arcand (HEC Montréal) et </a:t>
            </a:r>
            <a:endParaRPr lang="fr-CA" sz="2400" dirty="0"/>
          </a:p>
          <a:p>
            <a:pPr algn="r"/>
            <a:r>
              <a:rPr lang="fr-CA" sz="2400" dirty="0" smtClean="0"/>
              <a:t>Annie Cornet (HEC Liège)</a:t>
            </a:r>
          </a:p>
          <a:p>
            <a:pPr algn="r"/>
            <a:r>
              <a:rPr lang="fr-CA" sz="2400" dirty="0" smtClean="0"/>
              <a:t>Québec</a:t>
            </a:r>
            <a:r>
              <a:rPr lang="fr-CA" sz="2400" dirty="0"/>
              <a:t> </a:t>
            </a:r>
            <a:r>
              <a:rPr lang="fr-CA" sz="2400" dirty="0" smtClean="0"/>
              <a:t>3 juin 2015</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a:xfrm>
            <a:off x="11480800" y="1219200"/>
            <a:ext cx="711200" cy="365125"/>
          </a:xfrm>
        </p:spPr>
        <p:txBody>
          <a:bodyPr/>
          <a:lstStyle/>
          <a:p>
            <a:pPr eaLnBrk="1" latinLnBrk="0" hangingPunct="1"/>
            <a:fld id="{F0C94032-CD4C-4C25-B0C2-CEC720522D92}" type="slidenum">
              <a:rPr kumimoji="0" lang="en-US" smtClean="0"/>
              <a:pPr eaLnBrk="1" latinLnBrk="0" hangingPunct="1"/>
              <a:t>1</a:t>
            </a:fld>
            <a:endParaRPr kumimoji="0" lang="en-US" dirty="0">
              <a:solidFill>
                <a:schemeClr val="tx2"/>
              </a:solidFill>
            </a:endParaRPr>
          </a:p>
        </p:txBody>
      </p:sp>
    </p:spTree>
    <p:extLst>
      <p:ext uri="{BB962C8B-B14F-4D97-AF65-F5344CB8AC3E}">
        <p14:creationId xmlns:p14="http://schemas.microsoft.com/office/powerpoint/2010/main" val="130035602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Les certifications et label</a:t>
            </a:r>
            <a:endParaRPr lang="fr-CA" dirty="0"/>
          </a:p>
        </p:txBody>
      </p:sp>
      <p:sp>
        <p:nvSpPr>
          <p:cNvPr id="3" name="Espace réservé du contenu 2"/>
          <p:cNvSpPr>
            <a:spLocks noGrp="1"/>
          </p:cNvSpPr>
          <p:nvPr>
            <p:ph idx="1"/>
          </p:nvPr>
        </p:nvSpPr>
        <p:spPr/>
        <p:txBody>
          <a:bodyPr>
            <a:normAutofit/>
          </a:bodyPr>
          <a:lstStyle/>
          <a:p>
            <a:r>
              <a:rPr lang="fr-CA" dirty="0"/>
              <a:t>L</a:t>
            </a:r>
            <a:r>
              <a:rPr lang="fr-CA" dirty="0" smtClean="0"/>
              <a:t>e </a:t>
            </a:r>
            <a:r>
              <a:rPr lang="fr-CA" dirty="0"/>
              <a:t>label </a:t>
            </a:r>
            <a:r>
              <a:rPr lang="fr-CA" dirty="0" smtClean="0"/>
              <a:t>Diversité français (lancé en 2008 - toujours </a:t>
            </a:r>
            <a:r>
              <a:rPr lang="fr-CA" dirty="0" smtClean="0"/>
              <a:t>en </a:t>
            </a:r>
            <a:r>
              <a:rPr lang="fr-CA" dirty="0" smtClean="0"/>
              <a:t>cours); </a:t>
            </a:r>
            <a:endParaRPr lang="fr-CA" dirty="0" smtClean="0"/>
          </a:p>
          <a:p>
            <a:pPr marL="0" indent="0">
              <a:buNone/>
            </a:pPr>
            <a:endParaRPr lang="fr-CA" dirty="0" smtClean="0"/>
          </a:p>
          <a:p>
            <a:r>
              <a:rPr lang="fr-CA" dirty="0" smtClean="0"/>
              <a:t>Le label employeur remarquable Diversité culturelle (Québec) - 2015</a:t>
            </a:r>
            <a:r>
              <a:rPr lang="fr-CA" dirty="0" smtClean="0"/>
              <a:t>;</a:t>
            </a:r>
          </a:p>
          <a:p>
            <a:endParaRPr lang="fr-CA" dirty="0" smtClean="0"/>
          </a:p>
          <a:p>
            <a:r>
              <a:rPr lang="fr-CA" dirty="0" smtClean="0"/>
              <a:t> </a:t>
            </a:r>
            <a:r>
              <a:rPr lang="fr-CA" dirty="0"/>
              <a:t>le label Diversité et </a:t>
            </a:r>
            <a:r>
              <a:rPr lang="fr-CA" dirty="0" err="1"/>
              <a:t>Egalité</a:t>
            </a:r>
            <a:r>
              <a:rPr lang="fr-CA" dirty="0"/>
              <a:t> fédéral, une seule en </a:t>
            </a:r>
            <a:r>
              <a:rPr lang="fr-CA" dirty="0" smtClean="0"/>
              <a:t>2007, </a:t>
            </a:r>
            <a:r>
              <a:rPr lang="fr-CA" dirty="0"/>
              <a:t>le label Diversité de la région Bruxelloise </a:t>
            </a:r>
            <a:r>
              <a:rPr lang="fr-CA" dirty="0" smtClean="0"/>
              <a:t>(en cours), le </a:t>
            </a:r>
            <a:r>
              <a:rPr lang="fr-CA" dirty="0"/>
              <a:t>prix diversité de la Région Wallonne a connu 3 éditions (2007, 2008 et 2009</a:t>
            </a:r>
            <a:r>
              <a:rPr lang="fr-CA" dirty="0" smtClean="0"/>
              <a:t>).</a:t>
            </a:r>
            <a:endParaRPr lang="fr-CA" dirty="0"/>
          </a:p>
          <a:p>
            <a:endParaRPr lang="fr-CA" dirty="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10</a:t>
            </a:fld>
            <a:endParaRPr lang="fr-CA"/>
          </a:p>
        </p:txBody>
      </p:sp>
    </p:spTree>
    <p:extLst>
      <p:ext uri="{BB962C8B-B14F-4D97-AF65-F5344CB8AC3E}">
        <p14:creationId xmlns:p14="http://schemas.microsoft.com/office/powerpoint/2010/main" val="2553157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Au Québec</a:t>
            </a:r>
            <a:endParaRPr lang="fr-CA" dirty="0"/>
          </a:p>
        </p:txBody>
      </p:sp>
      <p:sp>
        <p:nvSpPr>
          <p:cNvPr id="3" name="Espace réservé du contenu 2"/>
          <p:cNvSpPr>
            <a:spLocks noGrp="1"/>
          </p:cNvSpPr>
          <p:nvPr>
            <p:ph idx="1"/>
          </p:nvPr>
        </p:nvSpPr>
        <p:spPr/>
        <p:txBody>
          <a:bodyPr>
            <a:normAutofit/>
          </a:bodyPr>
          <a:lstStyle/>
          <a:p>
            <a:r>
              <a:rPr lang="fr-CA" dirty="0"/>
              <a:t>Employeur remarquable - Diversité ethnoculturelle, </a:t>
            </a:r>
            <a:endParaRPr lang="fr-CA" dirty="0" smtClean="0"/>
          </a:p>
          <a:p>
            <a:pPr lvl="1"/>
            <a:r>
              <a:rPr lang="fr-CA" dirty="0"/>
              <a:t>S</a:t>
            </a:r>
            <a:r>
              <a:rPr lang="fr-CA" dirty="0" smtClean="0"/>
              <a:t>'adresse </a:t>
            </a:r>
            <a:r>
              <a:rPr lang="fr-CA" dirty="0"/>
              <a:t>aux entreprises de plus de 15 employés, dont au moins 5 d'entre eux, ou un minimum de 10 %, sont issus de </a:t>
            </a:r>
            <a:r>
              <a:rPr lang="fr-CA" dirty="0" smtClean="0"/>
              <a:t>l'immigration;</a:t>
            </a:r>
          </a:p>
          <a:p>
            <a:pPr marL="457200" lvl="1" indent="0">
              <a:buNone/>
            </a:pPr>
            <a:r>
              <a:rPr lang="fr-CA" dirty="0" smtClean="0"/>
              <a:t> </a:t>
            </a:r>
          </a:p>
          <a:p>
            <a:pPr lvl="1"/>
            <a:r>
              <a:rPr lang="fr-CA" dirty="0" smtClean="0"/>
              <a:t>Ce </a:t>
            </a:r>
            <a:r>
              <a:rPr lang="fr-CA" dirty="0"/>
              <a:t>label Diversité a été développé par le Bureau de la normalisation du Québec, en collaboration avec le Ministère de </a:t>
            </a:r>
            <a:r>
              <a:rPr lang="fr-CA" dirty="0" smtClean="0"/>
              <a:t>l’immigration, de la diversité et de l’inclusion (MIDI); </a:t>
            </a:r>
          </a:p>
          <a:p>
            <a:pPr lvl="1"/>
            <a:endParaRPr lang="fr-CA" dirty="0" smtClean="0"/>
          </a:p>
          <a:p>
            <a:pPr lvl="1"/>
            <a:r>
              <a:rPr lang="fr-CA" dirty="0" smtClean="0"/>
              <a:t>Prend </a:t>
            </a:r>
            <a:r>
              <a:rPr lang="fr-CA" dirty="0"/>
              <a:t>en compte les résultats d’une enquête à mener auprès d’au moins 75% des salariés qui se prononcent sur plusieurs aspects de la GRH dont 9 items (sur 75) sont consacrés à la gestion de la diversité culturelle. </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11</a:t>
            </a:fld>
            <a:endParaRPr lang="fr-CA"/>
          </a:p>
        </p:txBody>
      </p:sp>
    </p:spTree>
    <p:extLst>
      <p:ext uri="{BB962C8B-B14F-4D97-AF65-F5344CB8AC3E}">
        <p14:creationId xmlns:p14="http://schemas.microsoft.com/office/powerpoint/2010/main" val="4206232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En Belgique</a:t>
            </a:r>
            <a:endParaRPr lang="fr-CA" dirty="0"/>
          </a:p>
        </p:txBody>
      </p:sp>
      <p:sp>
        <p:nvSpPr>
          <p:cNvPr id="3" name="Espace réservé du contenu 2"/>
          <p:cNvSpPr>
            <a:spLocks noGrp="1"/>
          </p:cNvSpPr>
          <p:nvPr>
            <p:ph idx="1"/>
          </p:nvPr>
        </p:nvSpPr>
        <p:spPr>
          <a:xfrm>
            <a:off x="746977" y="1690688"/>
            <a:ext cx="10606825" cy="4486275"/>
          </a:xfrm>
        </p:spPr>
        <p:txBody>
          <a:bodyPr>
            <a:normAutofit fontScale="92500" lnSpcReduction="10000"/>
          </a:bodyPr>
          <a:lstStyle/>
          <a:p>
            <a:r>
              <a:rPr lang="fr-CA" dirty="0" smtClean="0"/>
              <a:t>3 </a:t>
            </a:r>
            <a:r>
              <a:rPr lang="fr-CA" dirty="0"/>
              <a:t>dispositifs : le label diversité fédéral, le label diversité de la Région Bruxelloise et les prix « Bonnes pratiques » de la Région </a:t>
            </a:r>
            <a:r>
              <a:rPr lang="fr-CA" dirty="0" smtClean="0"/>
              <a:t>Wallonne; </a:t>
            </a:r>
          </a:p>
          <a:p>
            <a:r>
              <a:rPr lang="fr-CA" dirty="0" smtClean="0"/>
              <a:t>Le label diversité région bruxelloise était basé </a:t>
            </a:r>
            <a:r>
              <a:rPr lang="fr-CA" dirty="0"/>
              <a:t>sur une audit qui comprenait un diagnostic (représentativité des publics-cibles) et l’élaboration d’un plan </a:t>
            </a:r>
            <a:r>
              <a:rPr lang="fr-CA" dirty="0" smtClean="0"/>
              <a:t>d’actions </a:t>
            </a:r>
            <a:r>
              <a:rPr lang="fr-CA" dirty="0"/>
              <a:t>qui devait couvrir au moins trois thèmes de GRH et deux dimensions de la diversité, dont le </a:t>
            </a:r>
            <a:r>
              <a:rPr lang="fr-CA" dirty="0" smtClean="0"/>
              <a:t>genre. Ce </a:t>
            </a:r>
            <a:r>
              <a:rPr lang="fr-CA" dirty="0"/>
              <a:t>label </a:t>
            </a:r>
            <a:r>
              <a:rPr lang="fr-CA" dirty="0" smtClean="0"/>
              <a:t>n’a </a:t>
            </a:r>
            <a:r>
              <a:rPr lang="fr-CA" dirty="0"/>
              <a:t>fonctionné qu’une année, avec 10 </a:t>
            </a:r>
            <a:r>
              <a:rPr lang="fr-CA" dirty="0" smtClean="0"/>
              <a:t>lauréats; </a:t>
            </a:r>
          </a:p>
          <a:p>
            <a:r>
              <a:rPr lang="fr-CA" dirty="0" smtClean="0"/>
              <a:t>Le </a:t>
            </a:r>
            <a:r>
              <a:rPr lang="fr-CA" dirty="0"/>
              <a:t>label diversité </a:t>
            </a:r>
            <a:r>
              <a:rPr lang="fr-CA" dirty="0" smtClean="0"/>
              <a:t>de </a:t>
            </a:r>
            <a:r>
              <a:rPr lang="fr-CA" dirty="0"/>
              <a:t>la Région de Bruxelles-Capitale (Administration de l’</a:t>
            </a:r>
            <a:r>
              <a:rPr lang="fr-CA" dirty="0" err="1"/>
              <a:t>Economie</a:t>
            </a:r>
            <a:r>
              <a:rPr lang="fr-CA" dirty="0"/>
              <a:t> et de l’Emploi) </a:t>
            </a:r>
            <a:r>
              <a:rPr lang="fr-CA" dirty="0" smtClean="0"/>
              <a:t>avec </a:t>
            </a:r>
            <a:r>
              <a:rPr lang="fr-CA" dirty="0"/>
              <a:t>la réalisation d’un diagnostic et d’un plan d’actions et pour la reconduction, un plan de </a:t>
            </a:r>
            <a:r>
              <a:rPr lang="fr-CA" dirty="0" smtClean="0"/>
              <a:t>consolidation; </a:t>
            </a:r>
          </a:p>
          <a:p>
            <a:r>
              <a:rPr lang="fr-CA" dirty="0" smtClean="0"/>
              <a:t>Région </a:t>
            </a:r>
            <a:r>
              <a:rPr lang="fr-CA" dirty="0"/>
              <a:t>Wallonne, pendant 3 ans (2007-2009), a opté pour la remise d’un Prix Diversité et Ressources Humaines. Il s’agissait d’identifier des entreprises qui avaient mis en place des pratiques innovantes de gestion de la diversité. 12 entreprises ont été récompensées. </a:t>
            </a:r>
          </a:p>
          <a:p>
            <a:endParaRPr lang="fr-CA" dirty="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12</a:t>
            </a:fld>
            <a:endParaRPr lang="fr-CA"/>
          </a:p>
        </p:txBody>
      </p:sp>
    </p:spTree>
    <p:extLst>
      <p:ext uri="{BB962C8B-B14F-4D97-AF65-F5344CB8AC3E}">
        <p14:creationId xmlns:p14="http://schemas.microsoft.com/office/powerpoint/2010/main" val="930409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En France</a:t>
            </a:r>
            <a:endParaRPr lang="fr-CA" dirty="0"/>
          </a:p>
        </p:txBody>
      </p:sp>
      <p:sp>
        <p:nvSpPr>
          <p:cNvPr id="3" name="Espace réservé du contenu 2"/>
          <p:cNvSpPr>
            <a:spLocks noGrp="1"/>
          </p:cNvSpPr>
          <p:nvPr>
            <p:ph idx="1"/>
          </p:nvPr>
        </p:nvSpPr>
        <p:spPr/>
        <p:txBody>
          <a:bodyPr/>
          <a:lstStyle/>
          <a:p>
            <a:r>
              <a:rPr lang="fr-CA" dirty="0" smtClean="0"/>
              <a:t>Label </a:t>
            </a:r>
            <a:r>
              <a:rPr lang="fr-CA" dirty="0"/>
              <a:t>Diversité (</a:t>
            </a:r>
            <a:r>
              <a:rPr lang="fr-CA" dirty="0" smtClean="0"/>
              <a:t>2008) et 308 </a:t>
            </a:r>
            <a:r>
              <a:rPr lang="fr-CA" dirty="0"/>
              <a:t>entreprises ont le </a:t>
            </a:r>
            <a:r>
              <a:rPr lang="fr-CA" dirty="0" smtClean="0"/>
              <a:t>label (décembre 2014); </a:t>
            </a:r>
          </a:p>
          <a:p>
            <a:r>
              <a:rPr lang="fr-CA" dirty="0" smtClean="0"/>
              <a:t>Le </a:t>
            </a:r>
            <a:r>
              <a:rPr lang="fr-CA" dirty="0"/>
              <a:t>label diversité est piloté par l’ANDCP (l'Association Nationale des Directeurs et Cadres de la fonction Personnel), en collaboration avec l’AFNOR (organisme certificateur) et le Ministère du Travail, de l’Emploi, de la Formation Professionnelle et du Dialogue Social</a:t>
            </a:r>
            <a:r>
              <a:rPr lang="fr-CA" dirty="0" smtClean="0"/>
              <a:t>.</a:t>
            </a:r>
          </a:p>
          <a:p>
            <a:r>
              <a:rPr lang="fr-CA" dirty="0" smtClean="0"/>
              <a:t>L’attribution </a:t>
            </a:r>
            <a:r>
              <a:rPr lang="fr-CA" dirty="0"/>
              <a:t>du label diversité se fait sur la base d’un audit.  </a:t>
            </a:r>
          </a:p>
          <a:p>
            <a:endParaRPr lang="fr-CA" dirty="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13</a:t>
            </a:fld>
            <a:endParaRPr lang="fr-CA"/>
          </a:p>
        </p:txBody>
      </p:sp>
    </p:spTree>
    <p:extLst>
      <p:ext uri="{BB962C8B-B14F-4D97-AF65-F5344CB8AC3E}">
        <p14:creationId xmlns:p14="http://schemas.microsoft.com/office/powerpoint/2010/main" val="398476853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403064149"/>
              </p:ext>
            </p:extLst>
          </p:nvPr>
        </p:nvGraphicFramePr>
        <p:xfrm>
          <a:off x="658497" y="450762"/>
          <a:ext cx="10253744" cy="5559801"/>
        </p:xfrm>
        <a:graphic>
          <a:graphicData uri="http://schemas.openxmlformats.org/drawingml/2006/table">
            <a:tbl>
              <a:tblPr firstRow="1" firstCol="1" bandRow="1">
                <a:tableStyleId>{5C22544A-7EE6-4342-B048-85BDC9FD1C3A}</a:tableStyleId>
              </a:tblPr>
              <a:tblGrid>
                <a:gridCol w="1755993"/>
                <a:gridCol w="2367455"/>
                <a:gridCol w="2978917"/>
                <a:gridCol w="3151379"/>
              </a:tblGrid>
              <a:tr h="1105549">
                <a:tc>
                  <a:txBody>
                    <a:bodyPr/>
                    <a:lstStyle/>
                    <a:p>
                      <a:pPr>
                        <a:spcAft>
                          <a:spcPts val="0"/>
                        </a:spcAft>
                      </a:pPr>
                      <a:r>
                        <a:rPr lang="fr-BE" sz="1400" dirty="0">
                          <a:effectLst/>
                        </a:rPr>
                        <a:t> </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dirty="0">
                          <a:effectLst/>
                        </a:rPr>
                        <a:t>Employeur remarquable Diversité (Québec)</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dirty="0">
                          <a:effectLst/>
                        </a:rPr>
                        <a:t>Label Diversité et Egalité fédéral, label Diversité bruxelleois, prix des bonnes pratiques diversité de la Région Wallonne (Belgique)</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a:effectLst/>
                        </a:rPr>
                        <a:t>Label Diversité (France)</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r>
              <a:tr h="1263484">
                <a:tc>
                  <a:txBody>
                    <a:bodyPr/>
                    <a:lstStyle/>
                    <a:p>
                      <a:pPr>
                        <a:spcAft>
                          <a:spcPts val="0"/>
                        </a:spcAft>
                      </a:pPr>
                      <a:r>
                        <a:rPr lang="fr-BE" sz="1400">
                          <a:effectLst/>
                        </a:rPr>
                        <a:t>Public Cible</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a:effectLst/>
                        </a:rPr>
                        <a:t>La diversité culturelle (origine, nationalité, migrants)</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dirty="0">
                          <a:effectLst/>
                        </a:rPr>
                        <a:t>Genre (égalité professionnelle H/F)</a:t>
                      </a:r>
                      <a:endParaRPr lang="fr-CA" sz="1400" dirty="0">
                        <a:effectLst/>
                      </a:endParaRPr>
                    </a:p>
                    <a:p>
                      <a:pPr>
                        <a:spcAft>
                          <a:spcPts val="0"/>
                        </a:spcAft>
                      </a:pPr>
                      <a:r>
                        <a:rPr lang="fr-BE" sz="1400" dirty="0">
                          <a:effectLst/>
                        </a:rPr>
                        <a:t>Origine (migrants et personnes d’origine étrangère française)</a:t>
                      </a:r>
                      <a:endParaRPr lang="fr-CA" sz="1400" dirty="0">
                        <a:effectLst/>
                      </a:endParaRPr>
                    </a:p>
                    <a:p>
                      <a:pPr>
                        <a:spcAft>
                          <a:spcPts val="0"/>
                        </a:spcAft>
                      </a:pPr>
                      <a:r>
                        <a:rPr lang="fr-BE" sz="1400" dirty="0">
                          <a:effectLst/>
                        </a:rPr>
                        <a:t>Age (souvent les seniors)</a:t>
                      </a:r>
                      <a:endParaRPr lang="fr-CA" sz="1400" dirty="0">
                        <a:effectLst/>
                      </a:endParaRPr>
                    </a:p>
                    <a:p>
                      <a:pPr>
                        <a:spcAft>
                          <a:spcPts val="0"/>
                        </a:spcAft>
                      </a:pPr>
                      <a:r>
                        <a:rPr lang="fr-BE" sz="1400" dirty="0">
                          <a:effectLst/>
                        </a:rPr>
                        <a:t>Handicap</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dirty="0">
                          <a:effectLst/>
                        </a:rPr>
                        <a:t>Genre (égalité professionnelle H/F)</a:t>
                      </a:r>
                      <a:endParaRPr lang="fr-CA" sz="1400" dirty="0">
                        <a:effectLst/>
                      </a:endParaRPr>
                    </a:p>
                    <a:p>
                      <a:pPr>
                        <a:spcAft>
                          <a:spcPts val="0"/>
                        </a:spcAft>
                      </a:pPr>
                      <a:r>
                        <a:rPr lang="fr-BE" sz="1400" dirty="0">
                          <a:effectLst/>
                        </a:rPr>
                        <a:t>Origine (migrants et personnes d’origine étrangère belge)</a:t>
                      </a:r>
                      <a:endParaRPr lang="fr-CA" sz="1400" dirty="0">
                        <a:effectLst/>
                      </a:endParaRPr>
                    </a:p>
                    <a:p>
                      <a:pPr>
                        <a:spcAft>
                          <a:spcPts val="0"/>
                        </a:spcAft>
                      </a:pPr>
                      <a:r>
                        <a:rPr lang="fr-BE" sz="1400" dirty="0">
                          <a:effectLst/>
                        </a:rPr>
                        <a:t>Age (souvent les seniors)</a:t>
                      </a:r>
                      <a:endParaRPr lang="fr-CA" sz="1400" dirty="0">
                        <a:effectLst/>
                      </a:endParaRPr>
                    </a:p>
                    <a:p>
                      <a:pPr>
                        <a:spcAft>
                          <a:spcPts val="0"/>
                        </a:spcAft>
                      </a:pPr>
                      <a:r>
                        <a:rPr lang="fr-BE" sz="1400" dirty="0">
                          <a:effectLst/>
                        </a:rPr>
                        <a:t>Handicap</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r>
              <a:tr h="1445140">
                <a:tc>
                  <a:txBody>
                    <a:bodyPr/>
                    <a:lstStyle/>
                    <a:p>
                      <a:pPr>
                        <a:spcAft>
                          <a:spcPts val="0"/>
                        </a:spcAft>
                      </a:pPr>
                      <a:r>
                        <a:rPr lang="fr-BE" sz="1400" dirty="0">
                          <a:effectLst/>
                        </a:rPr>
                        <a:t>Critères de représentativité</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dirty="0">
                          <a:effectLst/>
                        </a:rPr>
                        <a:t>Au moins 15% de personnes interrogées dans l’entreprise (auto-déclaration de groupes d’appartenance)</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dirty="0">
                          <a:effectLst/>
                        </a:rPr>
                        <a:t>Données sur genre, âge et handicap.</a:t>
                      </a:r>
                      <a:endParaRPr lang="fr-CA" sz="1400" dirty="0">
                        <a:effectLst/>
                      </a:endParaRPr>
                    </a:p>
                    <a:p>
                      <a:pPr>
                        <a:spcAft>
                          <a:spcPts val="0"/>
                        </a:spcAft>
                      </a:pPr>
                      <a:r>
                        <a:rPr lang="fr-BE" sz="1400" dirty="0">
                          <a:effectLst/>
                        </a:rPr>
                        <a:t>Pour l’origine, seule critère accepté par la loi = nationalité.</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dirty="0">
                          <a:effectLst/>
                        </a:rPr>
                        <a:t>Données sur genre, âge et handicap.</a:t>
                      </a:r>
                      <a:endParaRPr lang="fr-CA" sz="1400" dirty="0">
                        <a:effectLst/>
                      </a:endParaRPr>
                    </a:p>
                    <a:p>
                      <a:pPr>
                        <a:spcAft>
                          <a:spcPts val="0"/>
                        </a:spcAft>
                      </a:pPr>
                      <a:r>
                        <a:rPr lang="fr-BE" sz="1400" dirty="0">
                          <a:effectLst/>
                        </a:rPr>
                        <a:t>Pour l’origine, seule critère accepté par la loi = nationalité. Toutefois entreprises peuvent demander l’autorisation de collecter des informations sur nationalité des parents auprès de la CNIL</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r>
              <a:tr h="631742">
                <a:tc>
                  <a:txBody>
                    <a:bodyPr/>
                    <a:lstStyle/>
                    <a:p>
                      <a:pPr>
                        <a:spcAft>
                          <a:spcPts val="0"/>
                        </a:spcAft>
                      </a:pPr>
                      <a:r>
                        <a:rPr lang="fr-BE" sz="1400">
                          <a:effectLst/>
                        </a:rPr>
                        <a:t>Pratiques évaluées</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a:effectLst/>
                        </a:rPr>
                        <a:t>Pratiques et politiques de GRH et adhésion du personnel à ces pratiques</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a:effectLst/>
                        </a:rPr>
                        <a:t>Pratiques et politiques de GRH, intégration de la diversité dans orientation stratégique</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dirty="0">
                          <a:effectLst/>
                        </a:rPr>
                        <a:t>Pratiques et politiques de GRH, intégration de la diversité dans orientation stratégique</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r>
              <a:tr h="1105549">
                <a:tc>
                  <a:txBody>
                    <a:bodyPr/>
                    <a:lstStyle/>
                    <a:p>
                      <a:pPr>
                        <a:spcAft>
                          <a:spcPts val="0"/>
                        </a:spcAft>
                      </a:pPr>
                      <a:r>
                        <a:rPr lang="fr-BE" sz="1400" dirty="0">
                          <a:effectLst/>
                        </a:rPr>
                        <a:t>Sources des données</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a:effectLst/>
                        </a:rPr>
                        <a:t>Enquête auprès des salariés (au moins 75% de répondants)</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a:effectLst/>
                        </a:rPr>
                        <a:t>Audit basé sur analyse de documents (règles et procédures) et interviews de personnes clés dans l’organisation (responsable RH, etc.)</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c>
                  <a:txBody>
                    <a:bodyPr/>
                    <a:lstStyle/>
                    <a:p>
                      <a:pPr>
                        <a:spcAft>
                          <a:spcPts val="0"/>
                        </a:spcAft>
                      </a:pPr>
                      <a:r>
                        <a:rPr lang="fr-BE" sz="1400" dirty="0">
                          <a:effectLst/>
                        </a:rPr>
                        <a:t>Audit basé sur analyse de documents (règles et procédures) et interviews de personnes clés dans l’organisation (responsable RH, etc.)</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2923" marR="52923" marT="0" marB="0"/>
                </a:tc>
              </a:tr>
            </a:tbl>
          </a:graphicData>
        </a:graphic>
      </p:graphicFrame>
      <p:sp>
        <p:nvSpPr>
          <p:cNvPr id="3" name="Espace réservé du pied de page 2"/>
          <p:cNvSpPr>
            <a:spLocks noGrp="1"/>
          </p:cNvSpPr>
          <p:nvPr>
            <p:ph type="ftr" sz="quarter" idx="11"/>
          </p:nvPr>
        </p:nvSpPr>
        <p:spPr/>
        <p:txBody>
          <a:bodyPr/>
          <a:lstStyle/>
          <a:p>
            <a:r>
              <a:rPr lang="fr-CA" smtClean="0"/>
              <a:t>Congrès International sur l'Immigration, l’Intégration et l'Inclusion</a:t>
            </a:r>
            <a:endParaRPr lang="fr-CA"/>
          </a:p>
        </p:txBody>
      </p:sp>
      <p:sp>
        <p:nvSpPr>
          <p:cNvPr id="4" name="Espace réservé du numéro de diapositive 3"/>
          <p:cNvSpPr>
            <a:spLocks noGrp="1"/>
          </p:cNvSpPr>
          <p:nvPr>
            <p:ph type="sldNum" sz="quarter" idx="12"/>
          </p:nvPr>
        </p:nvSpPr>
        <p:spPr/>
        <p:txBody>
          <a:bodyPr/>
          <a:lstStyle/>
          <a:p>
            <a:fld id="{444A4D8A-5E5A-47FF-82BB-AC710AF2B5DB}" type="slidenum">
              <a:rPr lang="fr-CA" smtClean="0"/>
              <a:t>14</a:t>
            </a:fld>
            <a:endParaRPr lang="fr-CA"/>
          </a:p>
        </p:txBody>
      </p:sp>
    </p:spTree>
    <p:extLst>
      <p:ext uri="{BB962C8B-B14F-4D97-AF65-F5344CB8AC3E}">
        <p14:creationId xmlns:p14="http://schemas.microsoft.com/office/powerpoint/2010/main" val="232113882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160000" cy="807276"/>
          </a:xfrm>
        </p:spPr>
        <p:txBody>
          <a:bodyPr/>
          <a:lstStyle/>
          <a:p>
            <a:r>
              <a:rPr lang="fr-CA" dirty="0"/>
              <a:t>U</a:t>
            </a:r>
            <a:r>
              <a:rPr lang="fr-CA" dirty="0" smtClean="0"/>
              <a:t>ne analyse de contenu </a:t>
            </a:r>
            <a:endParaRPr lang="fr-CA" dirty="0"/>
          </a:p>
        </p:txBody>
      </p:sp>
      <p:sp>
        <p:nvSpPr>
          <p:cNvPr id="3" name="Espace réservé du contenu 2"/>
          <p:cNvSpPr>
            <a:spLocks noGrp="1"/>
          </p:cNvSpPr>
          <p:nvPr>
            <p:ph idx="1"/>
          </p:nvPr>
        </p:nvSpPr>
        <p:spPr>
          <a:xfrm>
            <a:off x="609600" y="1254393"/>
            <a:ext cx="10160000" cy="5146407"/>
          </a:xfrm>
        </p:spPr>
        <p:txBody>
          <a:bodyPr>
            <a:noAutofit/>
          </a:bodyPr>
          <a:lstStyle/>
          <a:p>
            <a:r>
              <a:rPr lang="fr-CA" sz="1800" dirty="0" smtClean="0"/>
              <a:t>Tous les trois, une préoccupation d’inclusion sociale des minorités culturelles mais:</a:t>
            </a:r>
          </a:p>
          <a:p>
            <a:pPr lvl="1"/>
            <a:r>
              <a:rPr lang="fr-CA" sz="1800" dirty="0" smtClean="0"/>
              <a:t>Au </a:t>
            </a:r>
            <a:r>
              <a:rPr lang="fr-CA" sz="1800" dirty="0" smtClean="0"/>
              <a:t>Québec, </a:t>
            </a:r>
            <a:r>
              <a:rPr lang="fr-CA" sz="1800" dirty="0" smtClean="0"/>
              <a:t>aussi argument intégration et «</a:t>
            </a:r>
            <a:r>
              <a:rPr lang="fr-CA" sz="1800" dirty="0"/>
              <a:t> Business Case </a:t>
            </a:r>
            <a:r>
              <a:rPr lang="fr-CA" sz="1800" dirty="0" smtClean="0"/>
              <a:t>» (différenciation)</a:t>
            </a:r>
            <a:r>
              <a:rPr lang="fr-CA" sz="1800" dirty="0"/>
              <a:t> : </a:t>
            </a:r>
            <a:endParaRPr lang="fr-CA" sz="1800" dirty="0" smtClean="0"/>
          </a:p>
          <a:p>
            <a:pPr lvl="2"/>
            <a:r>
              <a:rPr lang="fr-CA" sz="1800" dirty="0"/>
              <a:t>G</a:t>
            </a:r>
            <a:r>
              <a:rPr lang="fr-CA" sz="1800" dirty="0" smtClean="0"/>
              <a:t>ains </a:t>
            </a:r>
            <a:r>
              <a:rPr lang="fr-CA" sz="1800" dirty="0"/>
              <a:t>d’efficacité (meilleure relation avec la clientèle et les usagers</a:t>
            </a:r>
            <a:r>
              <a:rPr lang="fr-CA" sz="1800" dirty="0" smtClean="0"/>
              <a:t>); </a:t>
            </a:r>
          </a:p>
          <a:p>
            <a:pPr lvl="2"/>
            <a:r>
              <a:rPr lang="fr-CA" sz="1800" dirty="0" smtClean="0"/>
              <a:t>Gain d’efficience </a:t>
            </a:r>
            <a:r>
              <a:rPr lang="fr-CA" sz="1800" dirty="0"/>
              <a:t>(gestion du </a:t>
            </a:r>
            <a:r>
              <a:rPr lang="fr-CA" sz="1800" dirty="0" smtClean="0"/>
              <a:t>roulement et </a:t>
            </a:r>
            <a:r>
              <a:rPr lang="fr-CA" sz="1800" dirty="0"/>
              <a:t>accès à de nouvelles compétences, plus de créativité et d’innovation). </a:t>
            </a:r>
            <a:endParaRPr lang="fr-CA" sz="1800" dirty="0" smtClean="0"/>
          </a:p>
          <a:p>
            <a:pPr lvl="2"/>
            <a:r>
              <a:rPr lang="fr-CA" sz="1800" dirty="0" smtClean="0"/>
              <a:t>Un </a:t>
            </a:r>
            <a:r>
              <a:rPr lang="fr-CA" sz="1800" dirty="0"/>
              <a:t>des items de l’enquête est : «  Estimez-vous important d’avoir un employeur qui met à contribution les différences culturelles des membres de son personnel pour assurer la croissance de son organisation ? ». </a:t>
            </a:r>
            <a:endParaRPr lang="fr-CA" sz="1800" dirty="0" smtClean="0"/>
          </a:p>
          <a:p>
            <a:pPr lvl="1"/>
            <a:r>
              <a:rPr lang="fr-CA" sz="1800" dirty="0" smtClean="0"/>
              <a:t>En </a:t>
            </a:r>
            <a:r>
              <a:rPr lang="fr-CA" sz="1800" dirty="0"/>
              <a:t>France et en Belgique, l’argumentation repose sur les logiques sociales : </a:t>
            </a:r>
            <a:endParaRPr lang="fr-CA" sz="1800" dirty="0" smtClean="0"/>
          </a:p>
          <a:p>
            <a:pPr lvl="2"/>
            <a:r>
              <a:rPr lang="fr-CA" sz="1800" dirty="0"/>
              <a:t>I</a:t>
            </a:r>
            <a:r>
              <a:rPr lang="fr-CA" sz="1800" dirty="0" smtClean="0"/>
              <a:t>nclusion </a:t>
            </a:r>
            <a:r>
              <a:rPr lang="fr-CA" sz="1800" dirty="0"/>
              <a:t>sociale, lutte contre les discriminations sociales, responsabilité sociale de l’entreprise. </a:t>
            </a:r>
            <a:endParaRPr lang="fr-CA" sz="1800" dirty="0" smtClean="0"/>
          </a:p>
          <a:p>
            <a:pPr lvl="2"/>
            <a:r>
              <a:rPr lang="fr-CA" sz="1800" dirty="0" smtClean="0"/>
              <a:t>Pour </a:t>
            </a:r>
            <a:r>
              <a:rPr lang="fr-CA" sz="1800" dirty="0"/>
              <a:t>le label français, </a:t>
            </a:r>
            <a:r>
              <a:rPr lang="fr-CA" sz="1800" dirty="0" smtClean="0"/>
              <a:t>le </a:t>
            </a:r>
            <a:r>
              <a:rPr lang="fr-CA" sz="1800" dirty="0"/>
              <a:t>premier niveau d’engagement concerne la lutte contre les discriminations en regard des 18 critères définis par la loi. </a:t>
            </a:r>
            <a:endParaRPr lang="fr-CA" sz="1800" dirty="0" smtClean="0"/>
          </a:p>
          <a:p>
            <a:pPr lvl="2"/>
            <a:r>
              <a:rPr lang="fr-CA" sz="1800" dirty="0" smtClean="0"/>
              <a:t>Le </a:t>
            </a:r>
            <a:r>
              <a:rPr lang="fr-CA" sz="1800" dirty="0"/>
              <a:t>label </a:t>
            </a:r>
            <a:r>
              <a:rPr lang="fr-CA" sz="1800" dirty="0" smtClean="0"/>
              <a:t>français vise </a:t>
            </a:r>
            <a:r>
              <a:rPr lang="fr-CA" sz="1800" dirty="0"/>
              <a:t>à préserver ou restaurer l’égalité́ de droits et de traitement entre individus. Il est aussi lié au volet social du développement durable et de la responsabilité́ sociale et environnementale de l'entreprise.  </a:t>
            </a:r>
            <a:endParaRPr lang="fr-CA" sz="1800" dirty="0" smtClean="0"/>
          </a:p>
          <a:p>
            <a:pPr lvl="1"/>
            <a:r>
              <a:rPr lang="fr-CA" sz="1800" dirty="0" smtClean="0"/>
              <a:t>En </a:t>
            </a:r>
            <a:r>
              <a:rPr lang="fr-CA" sz="1800" dirty="0"/>
              <a:t>Belgique, on retrouve pour les 3 actions menées l’idée d’inclusion sociale, de lutte contre les discriminations et d’égalité de droit et de traitement</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15</a:t>
            </a:fld>
            <a:endParaRPr lang="fr-CA"/>
          </a:p>
        </p:txBody>
      </p:sp>
    </p:spTree>
    <p:extLst>
      <p:ext uri="{BB962C8B-B14F-4D97-AF65-F5344CB8AC3E}">
        <p14:creationId xmlns:p14="http://schemas.microsoft.com/office/powerpoint/2010/main" val="2524412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Des points de convergence</a:t>
            </a:r>
            <a:endParaRPr lang="fr-CA" dirty="0"/>
          </a:p>
        </p:txBody>
      </p:sp>
      <p:sp>
        <p:nvSpPr>
          <p:cNvPr id="3" name="Espace réservé du contenu 2"/>
          <p:cNvSpPr>
            <a:spLocks noGrp="1"/>
          </p:cNvSpPr>
          <p:nvPr>
            <p:ph idx="1"/>
          </p:nvPr>
        </p:nvSpPr>
        <p:spPr>
          <a:xfrm>
            <a:off x="838201" y="1387743"/>
            <a:ext cx="10611119" cy="5141846"/>
          </a:xfrm>
        </p:spPr>
        <p:txBody>
          <a:bodyPr>
            <a:normAutofit fontScale="85000" lnSpcReduction="20000"/>
          </a:bodyPr>
          <a:lstStyle/>
          <a:p>
            <a:r>
              <a:rPr lang="fr-CA" dirty="0"/>
              <a:t>Dans les trois pays, on parle </a:t>
            </a:r>
            <a:r>
              <a:rPr lang="fr-CA" dirty="0" smtClean="0"/>
              <a:t>de </a:t>
            </a:r>
            <a:r>
              <a:rPr lang="fr-CA" dirty="0"/>
              <a:t>l’importance que l’entreprise soit à l’image de la société </a:t>
            </a:r>
            <a:r>
              <a:rPr lang="fr-CA" dirty="0" smtClean="0"/>
              <a:t>(française</a:t>
            </a:r>
            <a:r>
              <a:rPr lang="fr-CA" dirty="0"/>
              <a:t>, belge ou </a:t>
            </a:r>
            <a:r>
              <a:rPr lang="fr-CA" dirty="0" smtClean="0"/>
              <a:t>québécoise);</a:t>
            </a:r>
          </a:p>
          <a:p>
            <a:endParaRPr lang="fr-CA" dirty="0" smtClean="0"/>
          </a:p>
          <a:p>
            <a:r>
              <a:rPr lang="fr-CA" dirty="0" smtClean="0"/>
              <a:t>Le </a:t>
            </a:r>
            <a:r>
              <a:rPr lang="fr-CA" dirty="0"/>
              <a:t>contexte légal est un paramètre à prendre en compte. On voit d’ailleurs que la gestion de la diversité est de plus en plus associée à une gestion des risques, risques liés notamment aux plaintes pour discrimination. L’une des questions est de savoir si le label récompense des entreprises qui sont en conformité avec la loi ou s’il vise à récompenser des entreprises qui « en font plus </a:t>
            </a:r>
            <a:r>
              <a:rPr lang="fr-CA" dirty="0" smtClean="0"/>
              <a:t>»;</a:t>
            </a:r>
          </a:p>
          <a:p>
            <a:endParaRPr lang="fr-CA" dirty="0" smtClean="0"/>
          </a:p>
          <a:p>
            <a:r>
              <a:rPr lang="fr-CA" dirty="0"/>
              <a:t>Dans les 3 pays, on a une démarche volontaire. Ce sont les entreprises qui posent leur candidature pour obtenir cette certification. On peut dire que c’est une démarche stratégique puisque c’est l’équipe dirigeante qui se prononce sur la décision de déposer ou non un dossier. Ces démarches volontaires sont surtout initiées par les grandes entreprises et les services publics, même si quelques tentatives ont été faites pour tenter d’impliquer des PME et le secteur </a:t>
            </a:r>
            <a:r>
              <a:rPr lang="fr-CA" dirty="0" smtClean="0"/>
              <a:t>non-marchand;</a:t>
            </a:r>
          </a:p>
          <a:p>
            <a:endParaRPr lang="fr-CA" dirty="0" smtClean="0"/>
          </a:p>
          <a:p>
            <a:r>
              <a:rPr lang="fr-CA" dirty="0"/>
              <a:t>Chacun des labels souhaitent encourager la présence des personnes d’origine étrangère dans l’entreprise mais la façon dont la notion est définie est bien différente d’un contexte national  à l’autre</a:t>
            </a:r>
          </a:p>
          <a:p>
            <a:endParaRPr lang="fr-CA" dirty="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16</a:t>
            </a:fld>
            <a:endParaRPr lang="fr-CA"/>
          </a:p>
        </p:txBody>
      </p:sp>
    </p:spTree>
    <p:extLst>
      <p:ext uri="{BB962C8B-B14F-4D97-AF65-F5344CB8AC3E}">
        <p14:creationId xmlns:p14="http://schemas.microsoft.com/office/powerpoint/2010/main" val="2882698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Des divergences</a:t>
            </a:r>
            <a:endParaRPr lang="fr-CA" dirty="0"/>
          </a:p>
        </p:txBody>
      </p:sp>
      <p:sp>
        <p:nvSpPr>
          <p:cNvPr id="3" name="Espace réservé du contenu 2"/>
          <p:cNvSpPr>
            <a:spLocks noGrp="1"/>
          </p:cNvSpPr>
          <p:nvPr>
            <p:ph idx="1"/>
          </p:nvPr>
        </p:nvSpPr>
        <p:spPr/>
        <p:txBody>
          <a:bodyPr>
            <a:normAutofit/>
          </a:bodyPr>
          <a:lstStyle/>
          <a:p>
            <a:r>
              <a:rPr lang="fr-CA" dirty="0"/>
              <a:t>La catégorie « diversité culturelle » est la catégorie sur laquelle il y a le plus de confusion, de façon différente de la nommer, de grands débats autour de la pertinence des indicateurs. Au Québec, on parle de diversité culturelle et </a:t>
            </a:r>
            <a:r>
              <a:rPr lang="fr-CA" dirty="0" err="1"/>
              <a:t>ethno-culturelle</a:t>
            </a:r>
            <a:r>
              <a:rPr lang="fr-CA" dirty="0"/>
              <a:t> et on cible surtout l’intégration professionnelle des migrants. En France et en Belgique, on parle aussi de diversité culturelle en ciblant les migrants mais aussi les « personnes d’origine étrangère » françaises et belges, qui sont les enfants et petits-enfants de migrants (essentiellement pays du Maghreb et Afrique subsaharienne)</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17</a:t>
            </a:fld>
            <a:endParaRPr lang="fr-CA"/>
          </a:p>
        </p:txBody>
      </p:sp>
    </p:spTree>
    <p:extLst>
      <p:ext uri="{BB962C8B-B14F-4D97-AF65-F5344CB8AC3E}">
        <p14:creationId xmlns:p14="http://schemas.microsoft.com/office/powerpoint/2010/main" val="3518086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D’autres divergences au niveau des critères d’évaluation  </a:t>
            </a:r>
            <a:endParaRPr lang="fr-CA" dirty="0"/>
          </a:p>
        </p:txBody>
      </p:sp>
      <p:sp>
        <p:nvSpPr>
          <p:cNvPr id="3" name="Espace réservé du contenu 2"/>
          <p:cNvSpPr>
            <a:spLocks noGrp="1"/>
          </p:cNvSpPr>
          <p:nvPr>
            <p:ph idx="1"/>
          </p:nvPr>
        </p:nvSpPr>
        <p:spPr/>
        <p:txBody>
          <a:bodyPr>
            <a:normAutofit fontScale="77500" lnSpcReduction="20000"/>
          </a:bodyPr>
          <a:lstStyle/>
          <a:p>
            <a:r>
              <a:rPr lang="fr-CA" dirty="0"/>
              <a:t>On a donc des façons spécifiques de nommer ce groupe à chaque pays mais aussi de le comptabiliser, étape d’autant plus importante qu’un label suppose la construction </a:t>
            </a:r>
            <a:r>
              <a:rPr lang="fr-CA" dirty="0" smtClean="0"/>
              <a:t>d’indicateurs; </a:t>
            </a:r>
          </a:p>
          <a:p>
            <a:endParaRPr lang="fr-CA" dirty="0"/>
          </a:p>
          <a:p>
            <a:r>
              <a:rPr lang="fr-CA" dirty="0"/>
              <a:t>Par ailleurs, le Québec s’attarde plus sur le fonctionnement des équipes de travail diversifiées comme en témoignent 3 des items proposés : « Quelle est l'importance pour vous </a:t>
            </a:r>
            <a:r>
              <a:rPr lang="fr-CA" dirty="0" smtClean="0"/>
              <a:t>»;</a:t>
            </a:r>
          </a:p>
          <a:p>
            <a:endParaRPr lang="fr-CA" dirty="0"/>
          </a:p>
          <a:p>
            <a:pPr lvl="1"/>
            <a:r>
              <a:rPr lang="fr-CA" dirty="0" smtClean="0"/>
              <a:t>De </a:t>
            </a:r>
            <a:r>
              <a:rPr lang="fr-CA" dirty="0"/>
              <a:t>participer à des activités qui font prendre conscience de vos références culturelles et de celles de vos collègues pour favoriser des rapports harmonieux</a:t>
            </a:r>
            <a:r>
              <a:rPr lang="fr-CA" dirty="0" smtClean="0"/>
              <a:t>?;</a:t>
            </a:r>
          </a:p>
          <a:p>
            <a:pPr lvl="0"/>
            <a:endParaRPr lang="fr-CA" dirty="0"/>
          </a:p>
          <a:p>
            <a:pPr lvl="1"/>
            <a:r>
              <a:rPr lang="fr-CA" dirty="0"/>
              <a:t>D’avoir un employeur qui favorise la mixité des origines culturelles au sein de ses équipes de travail</a:t>
            </a:r>
            <a:r>
              <a:rPr lang="fr-CA" dirty="0" smtClean="0"/>
              <a:t>?;</a:t>
            </a:r>
          </a:p>
          <a:p>
            <a:pPr marL="0" lvl="0" indent="0">
              <a:buNone/>
            </a:pPr>
            <a:r>
              <a:rPr lang="fr-CA" dirty="0" smtClean="0"/>
              <a:t> </a:t>
            </a:r>
            <a:endParaRPr lang="fr-CA" dirty="0"/>
          </a:p>
          <a:p>
            <a:pPr lvl="1"/>
            <a:r>
              <a:rPr lang="fr-CA" dirty="0"/>
              <a:t>D’avoir un employeur qui valorise l’origine culturelle de chacun de ses employés pour favoriser un milieu de travail productif et harmonieux</a:t>
            </a:r>
            <a:r>
              <a:rPr lang="fr-CA" dirty="0" smtClean="0"/>
              <a:t>?;</a:t>
            </a:r>
          </a:p>
          <a:p>
            <a:pPr marL="0" lvl="0" indent="0">
              <a:buNone/>
            </a:pPr>
            <a:r>
              <a:rPr lang="fr-CA" dirty="0" smtClean="0"/>
              <a:t> </a:t>
            </a:r>
            <a:endParaRPr lang="fr-CA" dirty="0"/>
          </a:p>
          <a:p>
            <a:r>
              <a:rPr lang="fr-CA" dirty="0"/>
              <a:t>Cette dimension est peu prise en compte dans les labels français et belges.</a:t>
            </a:r>
          </a:p>
          <a:p>
            <a:endParaRPr lang="fr-CA" dirty="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18</a:t>
            </a:fld>
            <a:endParaRPr lang="fr-CA"/>
          </a:p>
        </p:txBody>
      </p:sp>
    </p:spTree>
    <p:extLst>
      <p:ext uri="{BB962C8B-B14F-4D97-AF65-F5344CB8AC3E}">
        <p14:creationId xmlns:p14="http://schemas.microsoft.com/office/powerpoint/2010/main" val="3506191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Des divergences </a:t>
            </a:r>
            <a:r>
              <a:rPr lang="fr-CA" dirty="0"/>
              <a:t>a</a:t>
            </a:r>
            <a:r>
              <a:rPr lang="fr-CA" dirty="0" smtClean="0"/>
              <a:t>u niveau des acteurs impliqués dans le processus de diagnostic</a:t>
            </a:r>
            <a:endParaRPr lang="fr-CA" dirty="0"/>
          </a:p>
        </p:txBody>
      </p:sp>
      <p:sp>
        <p:nvSpPr>
          <p:cNvPr id="3" name="Espace réservé du contenu 2"/>
          <p:cNvSpPr>
            <a:spLocks noGrp="1"/>
          </p:cNvSpPr>
          <p:nvPr>
            <p:ph idx="1"/>
          </p:nvPr>
        </p:nvSpPr>
        <p:spPr/>
        <p:txBody>
          <a:bodyPr>
            <a:normAutofit/>
          </a:bodyPr>
          <a:lstStyle/>
          <a:p>
            <a:r>
              <a:rPr lang="fr-CA" dirty="0" smtClean="0"/>
              <a:t>Au </a:t>
            </a:r>
            <a:r>
              <a:rPr lang="fr-CA" dirty="0"/>
              <a:t>Québec, la certification passe par une enquête auprès du personnel. </a:t>
            </a:r>
            <a:endParaRPr lang="fr-CA" dirty="0" smtClean="0"/>
          </a:p>
          <a:p>
            <a:r>
              <a:rPr lang="fr-CA" dirty="0" smtClean="0"/>
              <a:t>En </a:t>
            </a:r>
            <a:r>
              <a:rPr lang="fr-CA" dirty="0"/>
              <a:t>France et en Belgique, ce sont des auditeurs externes qui collectent des documents internes à l’entreprise et réalisent des interviews (DRH, syndicalistes, personnes-clés). La place des salariés semble donc plus importante au Québec</a:t>
            </a:r>
            <a:r>
              <a:rPr lang="fr-CA" dirty="0" smtClean="0"/>
              <a:t>.</a:t>
            </a:r>
          </a:p>
          <a:p>
            <a:r>
              <a:rPr lang="fr-CA" dirty="0" smtClean="0"/>
              <a:t>En </a:t>
            </a:r>
            <a:r>
              <a:rPr lang="fr-CA" dirty="0"/>
              <a:t>France comme en Belgique, il y a une obligation d’une concertation sociale avec les syndicats et représentants des travailleurs autour du diagnostic et du plan d’action</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19</a:t>
            </a:fld>
            <a:endParaRPr lang="fr-CA"/>
          </a:p>
        </p:txBody>
      </p:sp>
    </p:spTree>
    <p:extLst>
      <p:ext uri="{BB962C8B-B14F-4D97-AF65-F5344CB8AC3E}">
        <p14:creationId xmlns:p14="http://schemas.microsoft.com/office/powerpoint/2010/main" val="737499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Plan de la présentation </a:t>
            </a:r>
            <a:endParaRPr lang="fr-CA" dirty="0"/>
          </a:p>
        </p:txBody>
      </p:sp>
      <p:sp>
        <p:nvSpPr>
          <p:cNvPr id="3" name="Espace réservé du contenu 2"/>
          <p:cNvSpPr>
            <a:spLocks noGrp="1"/>
          </p:cNvSpPr>
          <p:nvPr>
            <p:ph idx="1"/>
          </p:nvPr>
        </p:nvSpPr>
        <p:spPr>
          <a:xfrm>
            <a:off x="734096" y="1584101"/>
            <a:ext cx="10619704" cy="4592862"/>
          </a:xfrm>
        </p:spPr>
        <p:txBody>
          <a:bodyPr>
            <a:normAutofit lnSpcReduction="10000"/>
          </a:bodyPr>
          <a:lstStyle/>
          <a:p>
            <a:r>
              <a:rPr lang="fr-CA" dirty="0" smtClean="0"/>
              <a:t>Problématique et objectif de départ </a:t>
            </a:r>
          </a:p>
          <a:p>
            <a:endParaRPr lang="fr-CA" dirty="0" smtClean="0"/>
          </a:p>
          <a:p>
            <a:r>
              <a:rPr lang="fr-CA" dirty="0" smtClean="0"/>
              <a:t>La littérature</a:t>
            </a:r>
          </a:p>
          <a:p>
            <a:endParaRPr lang="fr-CA" dirty="0" smtClean="0"/>
          </a:p>
          <a:p>
            <a:r>
              <a:rPr lang="fr-CA" dirty="0" smtClean="0"/>
              <a:t>L’approche néo-institutionnelle et le cadre analytique</a:t>
            </a:r>
          </a:p>
          <a:p>
            <a:endParaRPr lang="fr-CA" dirty="0" smtClean="0"/>
          </a:p>
          <a:p>
            <a:r>
              <a:rPr lang="fr-CA" dirty="0" smtClean="0"/>
              <a:t>L’analyse comparative des contextes belges, français et québécois</a:t>
            </a:r>
          </a:p>
          <a:p>
            <a:endParaRPr lang="fr-CA" dirty="0" smtClean="0"/>
          </a:p>
          <a:p>
            <a:r>
              <a:rPr lang="fr-CA" dirty="0" smtClean="0"/>
              <a:t>Les résultats </a:t>
            </a:r>
          </a:p>
          <a:p>
            <a:endParaRPr lang="fr-CA" dirty="0" smtClean="0"/>
          </a:p>
          <a:p>
            <a:r>
              <a:rPr lang="fr-CA" dirty="0" smtClean="0"/>
              <a:t>Discussion et conclusion </a:t>
            </a:r>
            <a:endParaRPr lang="fr-CA" dirty="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2</a:t>
            </a:fld>
            <a:endParaRPr lang="fr-CA"/>
          </a:p>
        </p:txBody>
      </p:sp>
    </p:spTree>
    <p:extLst>
      <p:ext uri="{BB962C8B-B14F-4D97-AF65-F5344CB8AC3E}">
        <p14:creationId xmlns:p14="http://schemas.microsoft.com/office/powerpoint/2010/main" val="1461404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Discussion</a:t>
            </a:r>
            <a:endParaRPr lang="fr-CA" dirty="0"/>
          </a:p>
        </p:txBody>
      </p:sp>
      <p:sp>
        <p:nvSpPr>
          <p:cNvPr id="3" name="Espace réservé du contenu 2"/>
          <p:cNvSpPr>
            <a:spLocks noGrp="1"/>
          </p:cNvSpPr>
          <p:nvPr>
            <p:ph idx="1"/>
          </p:nvPr>
        </p:nvSpPr>
        <p:spPr/>
        <p:txBody>
          <a:bodyPr>
            <a:normAutofit/>
          </a:bodyPr>
          <a:lstStyle/>
          <a:p>
            <a:r>
              <a:rPr lang="fr-CA" dirty="0"/>
              <a:t>L’analyse comparative des trois situations montrent que les labels s’inscrivent largement dans un processus de recherche de légitimité de l’organisation et d’isomorphisme par rapport à ce qui a cours dans d’autres organisations et, élément important pour notre démarche, dans d’autres contextes </a:t>
            </a:r>
            <a:r>
              <a:rPr lang="fr-CA" dirty="0" smtClean="0"/>
              <a:t>socio-culturels;</a:t>
            </a:r>
          </a:p>
          <a:p>
            <a:r>
              <a:rPr lang="fr-CA" dirty="0"/>
              <a:t>Ce processus d’isomorphisme s’inscrit essentiellement dans une démarche de mimétisme piloté par des professionnels (consultants, GRH) formés aux mêmes outils eux-mêmes élaborés par des universitaires. Cette forme d’isomorphisme mimétique structure progressivement les pratiques en nommant et identifiant ce qui constitue, ou ne constitue pas, des « les bonnes pratiques ».</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20</a:t>
            </a:fld>
            <a:endParaRPr lang="fr-CA"/>
          </a:p>
        </p:txBody>
      </p:sp>
    </p:spTree>
    <p:extLst>
      <p:ext uri="{BB962C8B-B14F-4D97-AF65-F5344CB8AC3E}">
        <p14:creationId xmlns:p14="http://schemas.microsoft.com/office/powerpoint/2010/main" val="146335808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Discussion</a:t>
            </a:r>
            <a:endParaRPr lang="fr-CA" dirty="0"/>
          </a:p>
        </p:txBody>
      </p:sp>
      <p:sp>
        <p:nvSpPr>
          <p:cNvPr id="3" name="Espace réservé du contenu 2"/>
          <p:cNvSpPr>
            <a:spLocks noGrp="1"/>
          </p:cNvSpPr>
          <p:nvPr>
            <p:ph idx="1"/>
          </p:nvPr>
        </p:nvSpPr>
        <p:spPr/>
        <p:txBody>
          <a:bodyPr>
            <a:normAutofit/>
          </a:bodyPr>
          <a:lstStyle/>
          <a:p>
            <a:r>
              <a:rPr lang="fr-CA" dirty="0"/>
              <a:t>À ce titre, le label ou la certification est construit comme un outil de gestion de politiques publiques qui prend forme au sein des organisations et dont la mise en place est laissée à toute fin utile à la discrétion des </a:t>
            </a:r>
            <a:r>
              <a:rPr lang="fr-CA" dirty="0" smtClean="0"/>
              <a:t>gestionnaires</a:t>
            </a:r>
          </a:p>
          <a:p>
            <a:r>
              <a:rPr lang="fr-CA" dirty="0"/>
              <a:t>La transformation graduelle de cet outil de politique en un outil de gestion au quotidien des organisations a pour effet d’atténuer considérablement les effets contraignants de la logique </a:t>
            </a:r>
            <a:r>
              <a:rPr lang="fr-CA" dirty="0" smtClean="0"/>
              <a:t>sociale </a:t>
            </a:r>
            <a:r>
              <a:rPr lang="fr-CA" dirty="0"/>
              <a:t>(responsabilité sociale) qui sous-entend l’élaboration de normes et règles au niveau sociétal. </a:t>
            </a:r>
            <a:endParaRPr lang="fr-CA" dirty="0" smtClean="0"/>
          </a:p>
          <a:p>
            <a:r>
              <a:rPr lang="fr-CA" dirty="0" smtClean="0"/>
              <a:t>En </a:t>
            </a:r>
            <a:r>
              <a:rPr lang="fr-CA" dirty="0"/>
              <a:t>ne se positionnant pas comme une contrainte, la légitimité de a certification et du label repose sur l’adhésion volontaire aux objectifs annoncés soit : favoriser l’</a:t>
            </a:r>
            <a:r>
              <a:rPr lang="fr-CA" dirty="0" err="1"/>
              <a:t>intégration</a:t>
            </a:r>
            <a:r>
              <a:rPr lang="fr-CA" dirty="0"/>
              <a:t> et le développement des potentiels de chacun, et ce dans le respect des identités et des différences.</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21</a:t>
            </a:fld>
            <a:endParaRPr lang="fr-CA"/>
          </a:p>
        </p:txBody>
      </p:sp>
    </p:spTree>
    <p:extLst>
      <p:ext uri="{BB962C8B-B14F-4D97-AF65-F5344CB8AC3E}">
        <p14:creationId xmlns:p14="http://schemas.microsoft.com/office/powerpoint/2010/main" val="40473391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Discussion</a:t>
            </a:r>
            <a:endParaRPr lang="fr-CA" dirty="0"/>
          </a:p>
        </p:txBody>
      </p:sp>
      <p:sp>
        <p:nvSpPr>
          <p:cNvPr id="3" name="Espace réservé du contenu 2"/>
          <p:cNvSpPr>
            <a:spLocks noGrp="1"/>
          </p:cNvSpPr>
          <p:nvPr>
            <p:ph idx="1"/>
          </p:nvPr>
        </p:nvSpPr>
        <p:spPr/>
        <p:txBody>
          <a:bodyPr/>
          <a:lstStyle/>
          <a:p>
            <a:r>
              <a:rPr lang="fr-CA" dirty="0"/>
              <a:t>Rappelons que cette idée de l’adhésion volontaire n’est pas le propre des certifications et labels diversité et a beaucoup été en débat autour des démarches de responsabilité sociale des entreprises(Gond &amp; </a:t>
            </a:r>
            <a:r>
              <a:rPr lang="fr-CA" dirty="0" err="1"/>
              <a:t>Mullenbach</a:t>
            </a:r>
            <a:r>
              <a:rPr lang="fr-CA" dirty="0"/>
              <a:t>, 2004</a:t>
            </a:r>
            <a:r>
              <a:rPr lang="fr-CA" dirty="0" smtClean="0"/>
              <a:t>);</a:t>
            </a:r>
          </a:p>
          <a:p>
            <a:pPr marL="0" indent="0">
              <a:buNone/>
            </a:pPr>
            <a:endParaRPr lang="fr-CA" dirty="0" smtClean="0"/>
          </a:p>
          <a:p>
            <a:r>
              <a:rPr lang="fr-CA" dirty="0" smtClean="0"/>
              <a:t>Cela </a:t>
            </a:r>
            <a:r>
              <a:rPr lang="fr-CA" dirty="0"/>
              <a:t>fait dire à certains que la démarche de labellisation, quelle qu’elle soit, est essentiellement une opération de marketing des employeurs, une action pour améliorer leur image dans les médias et vis-à-vis du public. </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22</a:t>
            </a:fld>
            <a:endParaRPr lang="fr-CA"/>
          </a:p>
        </p:txBody>
      </p:sp>
    </p:spTree>
    <p:extLst>
      <p:ext uri="{BB962C8B-B14F-4D97-AF65-F5344CB8AC3E}">
        <p14:creationId xmlns:p14="http://schemas.microsoft.com/office/powerpoint/2010/main" val="77556789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Discussion</a:t>
            </a:r>
            <a:endParaRPr lang="fr-CA" dirty="0"/>
          </a:p>
        </p:txBody>
      </p:sp>
      <p:sp>
        <p:nvSpPr>
          <p:cNvPr id="3" name="Espace réservé du contenu 2"/>
          <p:cNvSpPr>
            <a:spLocks noGrp="1"/>
          </p:cNvSpPr>
          <p:nvPr>
            <p:ph idx="1"/>
          </p:nvPr>
        </p:nvSpPr>
        <p:spPr/>
        <p:txBody>
          <a:bodyPr>
            <a:normAutofit lnSpcReduction="10000"/>
          </a:bodyPr>
          <a:lstStyle/>
          <a:p>
            <a:r>
              <a:rPr lang="fr-CA" dirty="0"/>
              <a:t>Le dispositif sous-jacent à la certification interroge aussi la question du diagnostic et là on ne peut que constater l’ambiguïté des pratiques mises en place dans les trois contextes à </a:t>
            </a:r>
            <a:r>
              <a:rPr lang="fr-CA" dirty="0" smtClean="0"/>
              <a:t>l’étude;</a:t>
            </a:r>
          </a:p>
          <a:p>
            <a:pPr marL="0" indent="0">
              <a:buNone/>
            </a:pPr>
            <a:r>
              <a:rPr lang="fr-CA" dirty="0" smtClean="0"/>
              <a:t> </a:t>
            </a:r>
          </a:p>
          <a:p>
            <a:r>
              <a:rPr lang="fr-CA" dirty="0" smtClean="0"/>
              <a:t>On </a:t>
            </a:r>
            <a:r>
              <a:rPr lang="fr-CA" dirty="0"/>
              <a:t>note à travers les discours que la préoccupation centrale des hommes et des femmes politiques est d’améliorer la représentativité des personnes d’origine étrangère en emploi et d’augmenter leur insertion </a:t>
            </a:r>
            <a:r>
              <a:rPr lang="fr-CA" dirty="0" smtClean="0"/>
              <a:t>socio-professionnelle;</a:t>
            </a:r>
          </a:p>
          <a:p>
            <a:pPr marL="0" indent="0">
              <a:buNone/>
            </a:pPr>
            <a:r>
              <a:rPr lang="fr-CA" dirty="0" smtClean="0"/>
              <a:t> </a:t>
            </a:r>
          </a:p>
          <a:p>
            <a:r>
              <a:rPr lang="fr-CA" dirty="0" smtClean="0"/>
              <a:t>Par </a:t>
            </a:r>
            <a:r>
              <a:rPr lang="fr-CA" dirty="0"/>
              <a:t>contre, et en dépit du fait que dans le contexte québécois les réticences à l’utilisation de statistiques «ethniques» soient moins importantes, dans les 3 pays on est confronté à la difficulté de nommer ce groupe et donc de le recenser et de le compter. </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23</a:t>
            </a:fld>
            <a:endParaRPr lang="fr-CA"/>
          </a:p>
        </p:txBody>
      </p:sp>
    </p:spTree>
    <p:extLst>
      <p:ext uri="{BB962C8B-B14F-4D97-AF65-F5344CB8AC3E}">
        <p14:creationId xmlns:p14="http://schemas.microsoft.com/office/powerpoint/2010/main" val="161644208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8748" y="274638"/>
            <a:ext cx="10220852" cy="1143000"/>
          </a:xfrm>
        </p:spPr>
        <p:txBody>
          <a:bodyPr/>
          <a:lstStyle/>
          <a:p>
            <a:r>
              <a:rPr lang="fr-CA" dirty="0" smtClean="0"/>
              <a:t>Discussion</a:t>
            </a:r>
            <a:endParaRPr lang="fr-CA" dirty="0"/>
          </a:p>
        </p:txBody>
      </p:sp>
      <p:sp>
        <p:nvSpPr>
          <p:cNvPr id="3" name="Espace réservé du contenu 2"/>
          <p:cNvSpPr>
            <a:spLocks noGrp="1"/>
          </p:cNvSpPr>
          <p:nvPr>
            <p:ph idx="1"/>
          </p:nvPr>
        </p:nvSpPr>
        <p:spPr>
          <a:xfrm>
            <a:off x="746977" y="1442436"/>
            <a:ext cx="10606825" cy="4734529"/>
          </a:xfrm>
        </p:spPr>
        <p:txBody>
          <a:bodyPr>
            <a:normAutofit fontScale="92500" lnSpcReduction="20000"/>
          </a:bodyPr>
          <a:lstStyle/>
          <a:p>
            <a:r>
              <a:rPr lang="fr-CA" dirty="0"/>
              <a:t>Notre travail interroge </a:t>
            </a:r>
            <a:r>
              <a:rPr lang="fr-CA" dirty="0" smtClean="0"/>
              <a:t>la </a:t>
            </a:r>
            <a:r>
              <a:rPr lang="fr-CA" dirty="0"/>
              <a:t>notion de « bonnes pratiques </a:t>
            </a:r>
            <a:r>
              <a:rPr lang="fr-CA" dirty="0" smtClean="0"/>
              <a:t>»;</a:t>
            </a:r>
          </a:p>
          <a:p>
            <a:pPr marL="0" indent="0">
              <a:buNone/>
            </a:pPr>
            <a:endParaRPr lang="fr-CA" dirty="0" smtClean="0"/>
          </a:p>
          <a:p>
            <a:r>
              <a:rPr lang="fr-CA" dirty="0" smtClean="0"/>
              <a:t>L’analyse </a:t>
            </a:r>
            <a:r>
              <a:rPr lang="fr-CA" dirty="0"/>
              <a:t>effectuée montre que l’existence même des certifications et labels consiste à (</a:t>
            </a:r>
            <a:r>
              <a:rPr lang="fr-CA" dirty="0" err="1"/>
              <a:t>Brousillon</a:t>
            </a:r>
            <a:r>
              <a:rPr lang="fr-CA" dirty="0"/>
              <a:t> et al., 2007) (</a:t>
            </a:r>
            <a:r>
              <a:rPr lang="fr-CA" dirty="0" err="1"/>
              <a:t>Brousillon</a:t>
            </a:r>
            <a:r>
              <a:rPr lang="fr-CA" dirty="0"/>
              <a:t> et al., </a:t>
            </a:r>
            <a:r>
              <a:rPr lang="fr-CA" dirty="0" smtClean="0"/>
              <a:t>2007) positionner </a:t>
            </a:r>
            <a:r>
              <a:rPr lang="fr-CA" dirty="0"/>
              <a:t>des pratiques de GRH comme étant « bonnes </a:t>
            </a:r>
            <a:r>
              <a:rPr lang="fr-CA" dirty="0" smtClean="0"/>
              <a:t>» (l’isomorphisme normatif) </a:t>
            </a:r>
            <a:r>
              <a:rPr lang="fr-CA" dirty="0"/>
              <a:t>sans clairement statuer sur ce qui fait qu’elles sont « bonnes</a:t>
            </a:r>
            <a:r>
              <a:rPr lang="fr-CA" dirty="0" smtClean="0"/>
              <a:t>»;</a:t>
            </a:r>
          </a:p>
          <a:p>
            <a:pPr marL="0" indent="0">
              <a:buNone/>
            </a:pPr>
            <a:r>
              <a:rPr lang="fr-CA" dirty="0" smtClean="0"/>
              <a:t> </a:t>
            </a:r>
          </a:p>
          <a:p>
            <a:r>
              <a:rPr lang="fr-CA" dirty="0" smtClean="0"/>
              <a:t>Les </a:t>
            </a:r>
            <a:r>
              <a:rPr lang="fr-CA" dirty="0"/>
              <a:t>« bonnes pratiques » sont des pratiques qui tendent vers l’objectivation des pratiques de GRH (ex : réduire la subjectivité dans le recrutement en proposant des CV anonymes) (</a:t>
            </a:r>
            <a:r>
              <a:rPr lang="fr-CA" dirty="0" err="1"/>
              <a:t>Pichault</a:t>
            </a:r>
            <a:r>
              <a:rPr lang="fr-CA" dirty="0"/>
              <a:t> &amp; </a:t>
            </a:r>
            <a:r>
              <a:rPr lang="fr-CA" dirty="0" err="1"/>
              <a:t>Nizet</a:t>
            </a:r>
            <a:r>
              <a:rPr lang="fr-CA" dirty="0"/>
              <a:t>, 2000</a:t>
            </a:r>
            <a:r>
              <a:rPr lang="fr-CA" dirty="0" smtClean="0"/>
              <a:t>);</a:t>
            </a:r>
          </a:p>
          <a:p>
            <a:endParaRPr lang="fr-CA" dirty="0" smtClean="0"/>
          </a:p>
          <a:p>
            <a:r>
              <a:rPr lang="fr-CA" dirty="0" smtClean="0"/>
              <a:t>Par conséquent, l’isomorphisme mimétique est très présent, </a:t>
            </a:r>
            <a:r>
              <a:rPr lang="fr-CA" dirty="0"/>
              <a:t>mais </a:t>
            </a:r>
            <a:r>
              <a:rPr lang="fr-CA" dirty="0" smtClean="0"/>
              <a:t>cela sans </a:t>
            </a:r>
            <a:r>
              <a:rPr lang="fr-CA" dirty="0"/>
              <a:t>rejeter </a:t>
            </a:r>
            <a:r>
              <a:rPr lang="fr-CA" dirty="0" smtClean="0"/>
              <a:t>la </a:t>
            </a:r>
            <a:r>
              <a:rPr lang="fr-CA" dirty="0"/>
              <a:t>dimension inclusion sociale, l’isomorphisme coercitif, de l’équation comme en témoignent les items retenus pour la marque </a:t>
            </a:r>
            <a:r>
              <a:rPr lang="fr-CA" i="1" dirty="0"/>
              <a:t>Employeur-remarquable diversité</a:t>
            </a:r>
            <a:r>
              <a:rPr lang="fr-CA" dirty="0"/>
              <a:t> au Québec.</a:t>
            </a:r>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24</a:t>
            </a:fld>
            <a:endParaRPr lang="fr-CA"/>
          </a:p>
        </p:txBody>
      </p:sp>
    </p:spTree>
    <p:extLst>
      <p:ext uri="{BB962C8B-B14F-4D97-AF65-F5344CB8AC3E}">
        <p14:creationId xmlns:p14="http://schemas.microsoft.com/office/powerpoint/2010/main" val="3640234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
            </a:r>
            <a:br>
              <a:rPr lang="fr-CA" dirty="0" smtClean="0"/>
            </a:br>
            <a:r>
              <a:rPr lang="fr-CA" dirty="0"/>
              <a:t/>
            </a:r>
            <a:br>
              <a:rPr lang="fr-CA" dirty="0"/>
            </a:br>
            <a:r>
              <a:rPr lang="fr-CA" dirty="0" smtClean="0"/>
              <a:t/>
            </a:r>
            <a:br>
              <a:rPr lang="fr-CA" dirty="0" smtClean="0"/>
            </a:br>
            <a:r>
              <a:rPr lang="fr-CA" dirty="0"/>
              <a:t/>
            </a:r>
            <a:br>
              <a:rPr lang="fr-CA" dirty="0"/>
            </a:br>
            <a:r>
              <a:rPr lang="fr-CA" dirty="0" smtClean="0"/>
              <a:t/>
            </a:r>
            <a:br>
              <a:rPr lang="fr-CA" dirty="0" smtClean="0"/>
            </a:br>
            <a:r>
              <a:rPr lang="fr-CA" dirty="0"/>
              <a:t/>
            </a:r>
            <a:br>
              <a:rPr lang="fr-CA" dirty="0"/>
            </a:br>
            <a:r>
              <a:rPr lang="fr-CA" dirty="0" smtClean="0"/>
              <a:t/>
            </a:r>
            <a:br>
              <a:rPr lang="fr-CA" dirty="0" smtClean="0"/>
            </a:br>
            <a:r>
              <a:rPr lang="fr-CA" dirty="0"/>
              <a:t/>
            </a:r>
            <a:br>
              <a:rPr lang="fr-CA" dirty="0"/>
            </a:br>
            <a:r>
              <a:rPr lang="fr-CA" b="1" dirty="0" smtClean="0"/>
              <a:t>Discussion</a:t>
            </a:r>
            <a:r>
              <a:rPr lang="fr-CA" dirty="0" smtClean="0"/>
              <a:t/>
            </a:r>
            <a:br>
              <a:rPr lang="fr-CA" dirty="0" smtClean="0"/>
            </a:br>
            <a:r>
              <a:rPr lang="fr-CA" dirty="0"/>
              <a:t/>
            </a:r>
            <a:br>
              <a:rPr lang="fr-CA" dirty="0"/>
            </a:br>
            <a:r>
              <a:rPr lang="fr-CA" dirty="0" smtClean="0"/>
              <a:t/>
            </a:r>
            <a:br>
              <a:rPr lang="fr-CA" dirty="0" smtClean="0"/>
            </a:br>
            <a:r>
              <a:rPr lang="fr-CA" dirty="0" smtClean="0"/>
              <a:t>Tout </a:t>
            </a:r>
            <a:r>
              <a:rPr lang="fr-CA" dirty="0"/>
              <a:t>ceci nous amène à proposer un modèle pour les labels qui s’appuierait sur une vision circulaire des « bonnes pratiques » de la gestion de la diversité culturelle. Ce modèle devrait inclure le niveau individuel (micro), organisationnel (méso) et sociétal (macro</a:t>
            </a:r>
            <a:r>
              <a:rPr lang="fr-CA" dirty="0" smtClean="0"/>
              <a:t>) tel que présenté à la diapositive suivante. </a:t>
            </a:r>
            <a:r>
              <a:rPr lang="fr-CA" dirty="0"/>
              <a:t/>
            </a:r>
            <a:br>
              <a:rPr lang="fr-CA" dirty="0"/>
            </a:br>
            <a:endParaRPr lang="fr-CA" dirty="0"/>
          </a:p>
        </p:txBody>
      </p:sp>
      <p:sp>
        <p:nvSpPr>
          <p:cNvPr id="3" name="Espace réservé du pied de page 2"/>
          <p:cNvSpPr>
            <a:spLocks noGrp="1"/>
          </p:cNvSpPr>
          <p:nvPr>
            <p:ph type="ftr" sz="quarter" idx="11"/>
          </p:nvPr>
        </p:nvSpPr>
        <p:spPr/>
        <p:txBody>
          <a:bodyPr/>
          <a:lstStyle/>
          <a:p>
            <a:r>
              <a:rPr lang="fr-CA" smtClean="0"/>
              <a:t>Congrès International sur l'Immigration, l’Intégration et l'Inclusion</a:t>
            </a:r>
            <a:endParaRPr lang="fr-CA"/>
          </a:p>
        </p:txBody>
      </p:sp>
      <p:sp>
        <p:nvSpPr>
          <p:cNvPr id="4" name="Espace réservé du numéro de diapositive 3"/>
          <p:cNvSpPr>
            <a:spLocks noGrp="1"/>
          </p:cNvSpPr>
          <p:nvPr>
            <p:ph type="sldNum" sz="quarter" idx="12"/>
          </p:nvPr>
        </p:nvSpPr>
        <p:spPr/>
        <p:txBody>
          <a:bodyPr/>
          <a:lstStyle/>
          <a:p>
            <a:fld id="{444A4D8A-5E5A-47FF-82BB-AC710AF2B5DB}" type="slidenum">
              <a:rPr lang="fr-CA" smtClean="0"/>
              <a:t>25</a:t>
            </a:fld>
            <a:endParaRPr lang="fr-CA"/>
          </a:p>
        </p:txBody>
      </p:sp>
    </p:spTree>
    <p:extLst>
      <p:ext uri="{BB962C8B-B14F-4D97-AF65-F5344CB8AC3E}">
        <p14:creationId xmlns:p14="http://schemas.microsoft.com/office/powerpoint/2010/main" val="348405055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9"/>
          <p:cNvSpPr>
            <a:spLocks noChangeArrowheads="1"/>
          </p:cNvSpPr>
          <p:nvPr/>
        </p:nvSpPr>
        <p:spPr bwMode="auto">
          <a:xfrm>
            <a:off x="4242919" y="663132"/>
            <a:ext cx="3969240" cy="2882627"/>
          </a:xfrm>
          <a:prstGeom prst="roundRect">
            <a:avLst>
              <a:gd name="adj" fmla="val 16667"/>
            </a:avLst>
          </a:prstGeom>
          <a:solidFill>
            <a:srgbClr val="8DB3E2"/>
          </a:solid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Niveau Macro</a:t>
            </a:r>
            <a:endParaRPr kumimoji="0" lang="fr-FR" altLang="fr-FR"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fr-FR" altLang="fr-FR"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Mondialisation:</a:t>
            </a:r>
            <a:endParaRPr kumimoji="0" lang="fr-FR" altLang="fr-FR" sz="1400" b="0" i="0" u="none" strike="noStrike" cap="none" normalizeH="0" baseline="0" dirty="0" smtClean="0">
              <a:ln>
                <a:noFill/>
              </a:ln>
              <a:solidFill>
                <a:schemeClr val="tx1"/>
              </a:solidFill>
              <a:effectLst/>
            </a:endParaRPr>
          </a:p>
          <a:p>
            <a:pPr marL="457200" marR="0" lvl="1" indent="0"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fr-FR" altLang="fr-FR"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Conjonctures économiques</a:t>
            </a:r>
            <a:endParaRPr kumimoji="0" lang="fr-FR" altLang="fr-FR" sz="1400" b="0" i="0" u="none" strike="noStrike" cap="none" normalizeH="0" baseline="0" dirty="0" smtClean="0">
              <a:ln>
                <a:noFill/>
              </a:ln>
              <a:solidFill>
                <a:schemeClr val="tx1"/>
              </a:solidFill>
              <a:effectLst/>
            </a:endParaRPr>
          </a:p>
          <a:p>
            <a:pPr marL="457200" marR="0" lvl="1" indent="0"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fr-FR" altLang="fr-FR"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Flux migratoires</a:t>
            </a:r>
            <a:endParaRPr kumimoji="0" lang="fr-FR" altLang="fr-FR" sz="14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fr-FR" altLang="fr-FR"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États: </a:t>
            </a:r>
            <a:endParaRPr kumimoji="0" lang="fr-FR" altLang="fr-FR" sz="1400" b="0" i="0" u="none" strike="noStrike" cap="none" normalizeH="0" baseline="0" dirty="0" smtClean="0">
              <a:ln>
                <a:noFill/>
              </a:ln>
              <a:solidFill>
                <a:schemeClr val="tx1"/>
              </a:solidFill>
              <a:effectLst/>
            </a:endParaRPr>
          </a:p>
          <a:p>
            <a:pPr marL="457200" marR="0" lvl="1" indent="0"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fr-FR" altLang="fr-FR"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Marché du travail</a:t>
            </a:r>
            <a:endParaRPr kumimoji="0" lang="fr-FR" altLang="fr-FR" sz="1400" b="0" i="0" u="none" strike="noStrike" cap="none" normalizeH="0" baseline="0" dirty="0" smtClean="0">
              <a:ln>
                <a:noFill/>
              </a:ln>
              <a:solidFill>
                <a:schemeClr val="tx1"/>
              </a:solidFill>
              <a:effectLst/>
            </a:endParaRPr>
          </a:p>
          <a:p>
            <a:pPr marL="457200" marR="0" lvl="1" indent="0"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fr-FR" altLang="fr-FR"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Politiques migratoires</a:t>
            </a:r>
            <a:endParaRPr kumimoji="0" lang="fr-FR" altLang="fr-FR" sz="1400" b="0" i="0" u="none" strike="noStrike" cap="none" normalizeH="0" baseline="0" dirty="0" smtClean="0">
              <a:ln>
                <a:noFill/>
              </a:ln>
              <a:solidFill>
                <a:schemeClr val="tx1"/>
              </a:solidFill>
              <a:effectLst/>
            </a:endParaRPr>
          </a:p>
          <a:p>
            <a:pPr marL="914400" marR="0" lvl="2" indent="0"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fr-FR" altLang="fr-FR"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Sélection</a:t>
            </a:r>
            <a:endParaRPr kumimoji="0" lang="fr-FR" altLang="fr-FR" sz="1400" b="0" i="0" u="none" strike="noStrike" cap="none" normalizeH="0" baseline="0" dirty="0" smtClean="0">
              <a:ln>
                <a:noFill/>
              </a:ln>
              <a:solidFill>
                <a:schemeClr val="tx1"/>
              </a:solidFill>
              <a:effectLst/>
            </a:endParaRPr>
          </a:p>
          <a:p>
            <a:pPr marL="914400" marR="0" lvl="2" indent="0"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fr-FR" altLang="fr-FR" sz="14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Luttes à la discrimination</a:t>
            </a:r>
          </a:p>
          <a:p>
            <a:pPr marL="914400" marR="0" lvl="2" indent="0"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lang="fr-FR" altLang="fr-FR" sz="1400" dirty="0" smtClean="0">
                <a:solidFill>
                  <a:srgbClr val="000000"/>
                </a:solidFill>
                <a:latin typeface="Calibri" panose="020F0502020204030204" pitchFamily="34" charset="0"/>
                <a:cs typeface="Times New Roman" panose="02020603050405020304" pitchFamily="18" charset="0"/>
              </a:rPr>
              <a:t>Certifications, labels</a:t>
            </a:r>
          </a:p>
          <a:p>
            <a:pPr marL="914400" marR="0" lvl="2" indent="0" defTabSz="914400" rtl="0" eaLnBrk="0" fontAlgn="base" latinLnBrk="0" hangingPunct="0">
              <a:lnSpc>
                <a:spcPct val="100000"/>
              </a:lnSpc>
              <a:spcBef>
                <a:spcPct val="0"/>
              </a:spcBef>
              <a:spcAft>
                <a:spcPct val="0"/>
              </a:spcAft>
              <a:buClrTx/>
              <a:buSzTx/>
              <a:tabLst/>
            </a:pPr>
            <a:endParaRPr kumimoji="0" lang="fr-FR" altLang="fr-FR" sz="14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Qui part et qui entre?</a:t>
            </a:r>
            <a:endParaRPr kumimoji="0" lang="fr-FR"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tx1"/>
              </a:solidFill>
              <a:effectLst/>
              <a:latin typeface="Arial" panose="020B0604020202020204" pitchFamily="34" charset="0"/>
            </a:endParaRPr>
          </a:p>
        </p:txBody>
      </p:sp>
      <p:sp>
        <p:nvSpPr>
          <p:cNvPr id="3" name="Rectangle à coins arrondis 14"/>
          <p:cNvSpPr>
            <a:spLocks noChangeArrowheads="1"/>
          </p:cNvSpPr>
          <p:nvPr/>
        </p:nvSpPr>
        <p:spPr bwMode="auto">
          <a:xfrm>
            <a:off x="486035" y="3010542"/>
            <a:ext cx="3424358" cy="3198702"/>
          </a:xfrm>
          <a:prstGeom prst="roundRect">
            <a:avLst>
              <a:gd name="adj" fmla="val 16667"/>
            </a:avLst>
          </a:prstGeom>
          <a:solidFill>
            <a:srgbClr val="8EB4E3"/>
          </a:solidFill>
          <a:ln w="25400">
            <a:solidFill>
              <a:srgbClr val="385D8A"/>
            </a:solidFill>
            <a:round/>
            <a:headEnd/>
            <a:tailEnd/>
          </a:ln>
        </p:spPr>
        <p:txBody>
          <a:bodyPr vert="horz" wrap="square" lIns="91440" tIns="45720" rIns="91440" bIns="45720" numCol="1" anchor="ctr" anchorCtr="0" compatLnSpc="1">
            <a:prstTxWarp prst="textNoShape">
              <a:avLst/>
            </a:prstTxWarp>
          </a:bodyPr>
          <a:lstStyle>
            <a:lvl1pPr eaLnBrk="0" fontAlgn="base" hangingPunct="0">
              <a:spcBef>
                <a:spcPct val="0"/>
              </a:spcBef>
              <a:spcAft>
                <a:spcPct val="0"/>
              </a:spcAft>
              <a:tabLst>
                <a:tab pos="900113" algn="l"/>
              </a:tabLst>
              <a:defRPr>
                <a:solidFill>
                  <a:schemeClr val="tx1"/>
                </a:solidFill>
                <a:latin typeface="Arial" panose="020B0604020202020204" pitchFamily="34" charset="0"/>
              </a:defRPr>
            </a:lvl1pPr>
            <a:lvl2pPr eaLnBrk="0" fontAlgn="base" hangingPunct="0">
              <a:spcBef>
                <a:spcPct val="0"/>
              </a:spcBef>
              <a:spcAft>
                <a:spcPct val="0"/>
              </a:spcAft>
              <a:tabLst>
                <a:tab pos="900113" algn="l"/>
              </a:tabLst>
              <a:defRPr>
                <a:solidFill>
                  <a:schemeClr val="tx1"/>
                </a:solidFill>
                <a:latin typeface="Arial" panose="020B0604020202020204" pitchFamily="34" charset="0"/>
              </a:defRPr>
            </a:lvl2pPr>
            <a:lvl3pPr eaLnBrk="0" fontAlgn="base" hangingPunct="0">
              <a:spcBef>
                <a:spcPct val="0"/>
              </a:spcBef>
              <a:spcAft>
                <a:spcPct val="0"/>
              </a:spcAft>
              <a:tabLst>
                <a:tab pos="900113" algn="l"/>
              </a:tabLst>
              <a:defRPr>
                <a:solidFill>
                  <a:schemeClr val="tx1"/>
                </a:solidFill>
                <a:latin typeface="Arial" panose="020B0604020202020204" pitchFamily="34" charset="0"/>
              </a:defRPr>
            </a:lvl3pPr>
            <a:lvl4pPr eaLnBrk="0" fontAlgn="base" hangingPunct="0">
              <a:spcBef>
                <a:spcPct val="0"/>
              </a:spcBef>
              <a:spcAft>
                <a:spcPct val="0"/>
              </a:spcAft>
              <a:tabLst>
                <a:tab pos="900113" algn="l"/>
              </a:tabLst>
              <a:defRPr>
                <a:solidFill>
                  <a:schemeClr val="tx1"/>
                </a:solidFill>
                <a:latin typeface="Arial" panose="020B0604020202020204" pitchFamily="34" charset="0"/>
              </a:defRPr>
            </a:lvl4pPr>
            <a:lvl5pPr eaLnBrk="0" fontAlgn="base" hangingPunct="0">
              <a:spcBef>
                <a:spcPct val="0"/>
              </a:spcBef>
              <a:spcAft>
                <a:spcPct val="0"/>
              </a:spcAft>
              <a:tabLst>
                <a:tab pos="900113" algn="l"/>
              </a:tabLst>
              <a:defRPr>
                <a:solidFill>
                  <a:schemeClr val="tx1"/>
                </a:solidFill>
                <a:latin typeface="Arial" panose="020B0604020202020204" pitchFamily="34" charset="0"/>
              </a:defRPr>
            </a:lvl5pPr>
            <a:lvl6pPr eaLnBrk="0" fontAlgn="base" hangingPunct="0">
              <a:spcBef>
                <a:spcPct val="0"/>
              </a:spcBef>
              <a:spcAft>
                <a:spcPct val="0"/>
              </a:spcAft>
              <a:tabLst>
                <a:tab pos="900113" algn="l"/>
              </a:tabLst>
              <a:defRPr>
                <a:solidFill>
                  <a:schemeClr val="tx1"/>
                </a:solidFill>
                <a:latin typeface="Arial" panose="020B0604020202020204" pitchFamily="34" charset="0"/>
              </a:defRPr>
            </a:lvl6pPr>
            <a:lvl7pPr eaLnBrk="0" fontAlgn="base" hangingPunct="0">
              <a:spcBef>
                <a:spcPct val="0"/>
              </a:spcBef>
              <a:spcAft>
                <a:spcPct val="0"/>
              </a:spcAft>
              <a:tabLst>
                <a:tab pos="900113" algn="l"/>
              </a:tabLst>
              <a:defRPr>
                <a:solidFill>
                  <a:schemeClr val="tx1"/>
                </a:solidFill>
                <a:latin typeface="Arial" panose="020B0604020202020204" pitchFamily="34" charset="0"/>
              </a:defRPr>
            </a:lvl7pPr>
            <a:lvl8pPr eaLnBrk="0" fontAlgn="base" hangingPunct="0">
              <a:spcBef>
                <a:spcPct val="0"/>
              </a:spcBef>
              <a:spcAft>
                <a:spcPct val="0"/>
              </a:spcAft>
              <a:tabLst>
                <a:tab pos="900113" algn="l"/>
              </a:tabLst>
              <a:defRPr>
                <a:solidFill>
                  <a:schemeClr val="tx1"/>
                </a:solidFill>
                <a:latin typeface="Arial" panose="020B0604020202020204" pitchFamily="34" charset="0"/>
              </a:defRPr>
            </a:lvl8pPr>
            <a:lvl9pPr eaLnBrk="0" fontAlgn="base" hangingPunct="0">
              <a:spcBef>
                <a:spcPct val="0"/>
              </a:spcBef>
              <a:spcAft>
                <a:spcPct val="0"/>
              </a:spcAft>
              <a:tabLst>
                <a:tab pos="900113"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900113" algn="l"/>
              </a:tabLst>
            </a:pPr>
            <a:r>
              <a:rPr kumimoji="0" lang="en-CA" altLang="fr-FR" sz="14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Niveau</a:t>
            </a:r>
            <a:r>
              <a:rPr kumimoji="0" lang="en-CA" altLang="fr-FR"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CA" altLang="fr-FR" sz="14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Meso</a:t>
            </a:r>
            <a:endParaRPr kumimoji="0" lang="en-CA" altLang="fr-FR"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tab pos="900113" algn="l"/>
              </a:tabLst>
            </a:pP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Besoins</a:t>
            </a: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en main-d’oeuvre:</a:t>
            </a:r>
            <a:endParaRPr kumimoji="0" lang="en-CA" altLang="fr-FR" sz="1400"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00113" algn="l"/>
              </a:tabLst>
            </a:pP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Dotation, retention, promotion</a:t>
            </a:r>
            <a:endParaRPr kumimoji="0" lang="en-CA" altLang="fr-FR"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900113" algn="l"/>
              </a:tabLst>
            </a:pP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Gestion de la </a:t>
            </a: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diversité</a:t>
            </a: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ethnoculturelle</a:t>
            </a:r>
            <a:endParaRPr kumimoji="0" lang="en-CA" altLang="fr-FR" sz="1400"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00113" algn="l"/>
              </a:tabLst>
            </a:pP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Formelle</a:t>
            </a: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CA" altLang="fr-FR" sz="1400" b="0" i="0" u="none" strike="noStrike" cap="none" normalizeH="0" baseline="0" dirty="0" smtClean="0">
              <a:ln>
                <a:noFill/>
              </a:ln>
              <a:solidFill>
                <a:schemeClr val="tx1"/>
              </a:solidFill>
              <a:effectLst/>
            </a:endParaRPr>
          </a:p>
          <a:p>
            <a:pPr marL="914400" marR="0" lvl="2" indent="0" algn="l"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00113" algn="l"/>
              </a:tabLst>
            </a:pP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Politique</a:t>
            </a:r>
            <a:endParaRPr kumimoji="0" lang="en-CA" altLang="fr-FR" sz="1400" b="0" i="0" u="none" strike="noStrike" cap="none" normalizeH="0" baseline="0" dirty="0" smtClean="0">
              <a:ln>
                <a:noFill/>
              </a:ln>
              <a:solidFill>
                <a:schemeClr val="tx1"/>
              </a:solidFill>
              <a:effectLst/>
            </a:endParaRPr>
          </a:p>
          <a:p>
            <a:pPr marL="914400" marR="0" lvl="2" indent="0" algn="l"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00113" algn="l"/>
              </a:tabLst>
            </a:pP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Cetification</a:t>
            </a:r>
            <a:endParaRPr kumimoji="0" lang="en-CA" altLang="fr-FR" sz="1400"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tab pos="900113" algn="l"/>
              </a:tabLst>
            </a:pP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Informelle</a:t>
            </a:r>
            <a:endParaRPr kumimoji="0" lang="en-CA" altLang="fr-FR" sz="1400" b="0" i="0" u="none" strike="noStrike" cap="none" normalizeH="0" baseline="0" dirty="0" smtClean="0">
              <a:ln>
                <a:noFill/>
              </a:ln>
              <a:solidFill>
                <a:schemeClr val="tx1"/>
              </a:solidFill>
              <a:effectLst/>
            </a:endParaRPr>
          </a:p>
          <a:p>
            <a:pPr marL="914400" marR="0" lvl="2" indent="0" algn="l" defTabSz="914400" rtl="0" eaLnBrk="0" fontAlgn="base" latinLnBrk="0" hangingPunct="0">
              <a:lnSpc>
                <a:spcPct val="100000"/>
              </a:lnSpc>
              <a:spcBef>
                <a:spcPct val="0"/>
              </a:spcBef>
              <a:spcAft>
                <a:spcPct val="0"/>
              </a:spcAft>
              <a:buClrTx/>
              <a:buSzTx/>
              <a:buFont typeface="Courier New" panose="02070309020205020404" pitchFamily="49" charset="0"/>
              <a:buChar char="o"/>
              <a:tabLst>
                <a:tab pos="900113" algn="l"/>
              </a:tabLst>
            </a:pP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Pratiques</a:t>
            </a: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et cultures en action</a:t>
            </a:r>
            <a:endParaRPr kumimoji="0" lang="en-CA" altLang="fr-FR" sz="14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tab pos="900113" algn="l"/>
              </a:tabLst>
            </a:pPr>
            <a:endParaRPr kumimoji="0" lang="en-CA" altLang="fr-FR"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900113" algn="l"/>
              </a:tabLst>
            </a:pPr>
            <a:r>
              <a:rPr kumimoji="0" lang="en-CA" altLang="fr-FR" sz="14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Cohésion</a:t>
            </a:r>
            <a:r>
              <a:rPr kumimoji="0" lang="en-CA" altLang="fr-FR"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et </a:t>
            </a:r>
            <a:r>
              <a:rPr kumimoji="0" lang="en-CA" altLang="fr-FR" sz="14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croissance</a:t>
            </a:r>
            <a:endParaRPr kumimoji="0" lang="en-CA" altLang="fr-FR" sz="1400" b="0" i="0" u="none" strike="noStrike" cap="none" normalizeH="0" baseline="0" dirty="0" smtClean="0">
              <a:ln>
                <a:noFill/>
              </a:ln>
              <a:solidFill>
                <a:schemeClr val="tx1"/>
              </a:solidFill>
              <a:effectLst/>
            </a:endParaRPr>
          </a:p>
        </p:txBody>
      </p:sp>
      <p:sp>
        <p:nvSpPr>
          <p:cNvPr id="4" name="Rectangle à coins arrondis 18"/>
          <p:cNvSpPr>
            <a:spLocks noChangeArrowheads="1"/>
          </p:cNvSpPr>
          <p:nvPr/>
        </p:nvSpPr>
        <p:spPr bwMode="auto">
          <a:xfrm>
            <a:off x="7478525" y="3574868"/>
            <a:ext cx="3189671" cy="2885253"/>
          </a:xfrm>
          <a:prstGeom prst="roundRect">
            <a:avLst>
              <a:gd name="adj" fmla="val 16667"/>
            </a:avLst>
          </a:prstGeom>
          <a:solidFill>
            <a:srgbClr val="8EB4E3"/>
          </a:solidFill>
          <a:ln w="25400">
            <a:solidFill>
              <a:srgbClr val="385D8A"/>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CA" altLang="fr-FR" sz="14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Niveau</a:t>
            </a:r>
            <a:r>
              <a:rPr kumimoji="0" lang="en-CA" altLang="fr-FR"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Micro</a:t>
            </a:r>
            <a:endParaRPr kumimoji="0" lang="en-CA" altLang="fr-FR"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Interactions :</a:t>
            </a:r>
            <a:endParaRPr kumimoji="0" lang="en-CA" altLang="fr-FR" sz="1400"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Inter </a:t>
            </a: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groupes</a:t>
            </a: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/Inter </a:t>
            </a: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personnelles</a:t>
            </a:r>
            <a:endParaRPr kumimoji="0" lang="en-CA" altLang="fr-FR" sz="1400" b="0" i="0" u="none" strike="noStrike" cap="none" normalizeH="0" baseline="0" dirty="0" smtClean="0">
              <a:ln>
                <a:noFill/>
              </a:ln>
              <a:solidFill>
                <a:schemeClr val="tx1"/>
              </a:solidFill>
              <a:effectLst/>
            </a:endParaRPr>
          </a:p>
          <a:p>
            <a:pPr marL="914400" marR="0" lvl="2" indent="0" algn="l"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Collaboration</a:t>
            </a:r>
            <a:endParaRPr kumimoji="0" lang="en-CA" altLang="fr-FR" sz="1400" b="0" i="0" u="none" strike="noStrike" cap="none" normalizeH="0" baseline="0" dirty="0" smtClean="0">
              <a:ln>
                <a:noFill/>
              </a:ln>
              <a:solidFill>
                <a:schemeClr val="tx1"/>
              </a:solidFill>
              <a:effectLst/>
            </a:endParaRPr>
          </a:p>
          <a:p>
            <a:pPr marL="914400" marR="0" lvl="2" indent="0" algn="l"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Conflit</a:t>
            </a:r>
            <a:endParaRPr kumimoji="0" lang="en-CA" altLang="fr-FR" sz="1400" b="0" i="0" u="none" strike="noStrike" cap="none" normalizeH="0" baseline="0" dirty="0" smtClean="0">
              <a:ln>
                <a:noFill/>
              </a:ln>
              <a:solidFill>
                <a:schemeClr val="tx1"/>
              </a:solidFill>
              <a:effectLst/>
            </a:endParaRPr>
          </a:p>
          <a:p>
            <a:pPr marL="914400" marR="0" lvl="2" indent="0" algn="l"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CA" altLang="fr-FR" sz="14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Indifférence</a:t>
            </a:r>
            <a:endParaRPr kumimoji="0" lang="en-CA" altLang="fr-FR" sz="1400"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CA" altLang="fr-FR"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Vivre-ensemble</a:t>
            </a: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endParaRPr lang="en-CA" altLang="fr-FR" sz="1400" dirty="0">
              <a:latin typeface="Calibri" panose="020F0502020204030204" pitchFamily="34" charset="0"/>
              <a:cs typeface="Times New Roman" panose="02020603050405020304"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endParaRPr kumimoji="0" lang="en-CA" altLang="fr-FR" sz="1400" b="0" i="0" u="none" strike="noStrike" cap="none" normalizeH="0" baseline="0" dirty="0" smtClean="0">
              <a:ln>
                <a:noFill/>
              </a:ln>
              <a:solidFill>
                <a:schemeClr val="tx1"/>
              </a:solidFill>
              <a:effectLst/>
              <a:latin typeface="Calibri" panose="020F0502020204030204" pitchFamily="34" charset="0"/>
              <a:cs typeface="Times New Roman" panose="02020603050405020304"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endParaRPr kumimoji="0" lang="en-CA" altLang="fr-FR" sz="14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CA" altLang="fr-FR" sz="14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Identités</a:t>
            </a:r>
            <a:r>
              <a:rPr kumimoji="0" lang="en-CA" altLang="fr-FR"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et </a:t>
            </a:r>
            <a:r>
              <a:rPr kumimoji="0" lang="en-CA" altLang="fr-FR" sz="14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Intégration</a:t>
            </a:r>
            <a:r>
              <a:rPr kumimoji="0" lang="en-CA" altLang="fr-FR"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CA" altLang="fr-FR" sz="1400" b="0" i="0" u="none" strike="noStrike" cap="none" normalizeH="0" baseline="0" dirty="0" smtClean="0">
              <a:ln>
                <a:noFill/>
              </a:ln>
              <a:solidFill>
                <a:schemeClr val="tx1"/>
              </a:solidFill>
              <a:effectLst/>
              <a:latin typeface="Arial" panose="020B0604020202020204" pitchFamily="34" charset="0"/>
            </a:endParaRPr>
          </a:p>
        </p:txBody>
      </p:sp>
      <p:sp>
        <p:nvSpPr>
          <p:cNvPr id="8" name="Rectangle 7"/>
          <p:cNvSpPr>
            <a:spLocks noChangeArrowheads="1"/>
          </p:cNvSpPr>
          <p:nvPr/>
        </p:nvSpPr>
        <p:spPr bwMode="auto">
          <a:xfrm>
            <a:off x="8515045" y="204271"/>
            <a:ext cx="1846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fr-CA" altLang="fr-FR"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9"/>
          <p:cNvSpPr>
            <a:spLocks noChangeArrowheads="1"/>
          </p:cNvSpPr>
          <p:nvPr/>
        </p:nvSpPr>
        <p:spPr bwMode="auto">
          <a:xfrm>
            <a:off x="1475409" y="173493"/>
            <a:ext cx="930284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CA" altLang="fr-FR" sz="1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CA" altLang="fr-FR" sz="2000" b="1" dirty="0">
                <a:latin typeface="Calibri" panose="020F0502020204030204" pitchFamily="34" charset="0"/>
                <a:ea typeface="Calibri" panose="020F0502020204030204" pitchFamily="34" charset="0"/>
                <a:cs typeface="Times New Roman" panose="02020603050405020304" pitchFamily="18" charset="0"/>
              </a:rPr>
              <a:t>M</a:t>
            </a:r>
            <a:r>
              <a:rPr lang="fr-CA" altLang="fr-FR" sz="2000" b="1" dirty="0" smtClean="0">
                <a:latin typeface="Calibri" panose="020F0502020204030204" pitchFamily="34" charset="0"/>
                <a:ea typeface="Calibri" panose="020F0502020204030204" pitchFamily="34" charset="0"/>
                <a:cs typeface="Times New Roman" panose="02020603050405020304" pitchFamily="18" charset="0"/>
              </a:rPr>
              <a:t>odèle circulatoire d’analyse des pratiques de gestion de la diversité en organisation </a:t>
            </a:r>
            <a:endParaRPr kumimoji="0" lang="fr-CA" altLang="fr-FR" sz="2000" b="0" i="0" u="none" strike="noStrike" cap="none" normalizeH="0" baseline="0" dirty="0" smtClean="0">
              <a:ln>
                <a:noFill/>
              </a:ln>
              <a:solidFill>
                <a:schemeClr val="tx1"/>
              </a:solidFill>
              <a:effectLst/>
              <a:latin typeface="Arial" panose="020B0604020202020204" pitchFamily="34" charset="0"/>
            </a:endParaRPr>
          </a:p>
        </p:txBody>
      </p:sp>
      <p:sp>
        <p:nvSpPr>
          <p:cNvPr id="11" name="Flèche angle droit à deux pointes 10"/>
          <p:cNvSpPr/>
          <p:nvPr/>
        </p:nvSpPr>
        <p:spPr>
          <a:xfrm rot="10800000">
            <a:off x="1758459" y="1493700"/>
            <a:ext cx="1545464" cy="1442146"/>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6" name="Double flèche horizontale 15"/>
          <p:cNvSpPr/>
          <p:nvPr/>
        </p:nvSpPr>
        <p:spPr>
          <a:xfrm>
            <a:off x="4405781" y="4421734"/>
            <a:ext cx="2430049" cy="63295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7" name="Flèche angle droit à deux pointes 16"/>
          <p:cNvSpPr/>
          <p:nvPr/>
        </p:nvSpPr>
        <p:spPr>
          <a:xfrm rot="16200000">
            <a:off x="9196657" y="1558945"/>
            <a:ext cx="1455025" cy="1298780"/>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Espace réservé du pied de page 4"/>
          <p:cNvSpPr>
            <a:spLocks noGrp="1"/>
          </p:cNvSpPr>
          <p:nvPr>
            <p:ph type="ftr" sz="quarter" idx="11"/>
          </p:nvPr>
        </p:nvSpPr>
        <p:spPr/>
        <p:txBody>
          <a:bodyPr/>
          <a:lstStyle/>
          <a:p>
            <a:r>
              <a:rPr lang="fr-CA" smtClean="0"/>
              <a:t>Congrès International sur l'Immigration, l’Intégration et l'Inclusion</a:t>
            </a:r>
            <a:endParaRPr lang="fr-CA"/>
          </a:p>
        </p:txBody>
      </p:sp>
      <p:sp>
        <p:nvSpPr>
          <p:cNvPr id="6" name="Espace réservé du numéro de diapositive 5"/>
          <p:cNvSpPr>
            <a:spLocks noGrp="1"/>
          </p:cNvSpPr>
          <p:nvPr>
            <p:ph type="sldNum" sz="quarter" idx="12"/>
          </p:nvPr>
        </p:nvSpPr>
        <p:spPr/>
        <p:txBody>
          <a:bodyPr/>
          <a:lstStyle/>
          <a:p>
            <a:fld id="{444A4D8A-5E5A-47FF-82BB-AC710AF2B5DB}" type="slidenum">
              <a:rPr lang="fr-CA" smtClean="0"/>
              <a:t>26</a:t>
            </a:fld>
            <a:endParaRPr lang="fr-CA"/>
          </a:p>
        </p:txBody>
      </p:sp>
    </p:spTree>
    <p:extLst>
      <p:ext uri="{BB962C8B-B14F-4D97-AF65-F5344CB8AC3E}">
        <p14:creationId xmlns:p14="http://schemas.microsoft.com/office/powerpoint/2010/main" val="133103343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Problématique</a:t>
            </a:r>
            <a:endParaRPr lang="fr-CA" dirty="0"/>
          </a:p>
        </p:txBody>
      </p:sp>
      <p:sp>
        <p:nvSpPr>
          <p:cNvPr id="3" name="Espace réservé du contenu 2"/>
          <p:cNvSpPr>
            <a:spLocks noGrp="1"/>
          </p:cNvSpPr>
          <p:nvPr>
            <p:ph idx="1"/>
          </p:nvPr>
        </p:nvSpPr>
        <p:spPr>
          <a:xfrm>
            <a:off x="695460" y="1630712"/>
            <a:ext cx="10658341" cy="4546253"/>
          </a:xfrm>
        </p:spPr>
        <p:txBody>
          <a:bodyPr>
            <a:normAutofit/>
          </a:bodyPr>
          <a:lstStyle/>
          <a:p>
            <a:pPr marL="0" indent="0">
              <a:buNone/>
            </a:pPr>
            <a:endParaRPr lang="fr-CA" sz="2400" dirty="0" smtClean="0"/>
          </a:p>
          <a:p>
            <a:r>
              <a:rPr lang="fr-CA" sz="2400" dirty="0" smtClean="0"/>
              <a:t>L’influence des contextes socio-culturels (nationaux) sur les politiques de gestion de la gestion de la diversité</a:t>
            </a:r>
            <a:endParaRPr lang="fr-CA" sz="2400" dirty="0"/>
          </a:p>
          <a:p>
            <a:pPr marL="457200" lvl="1" indent="0">
              <a:buNone/>
            </a:pPr>
            <a:r>
              <a:rPr lang="fr-CA" sz="2400" dirty="0" smtClean="0"/>
              <a:t> </a:t>
            </a:r>
          </a:p>
          <a:p>
            <a:r>
              <a:rPr lang="fr-CA" sz="2400" dirty="0"/>
              <a:t>T</a:t>
            </a:r>
            <a:r>
              <a:rPr lang="fr-CA" sz="2400" dirty="0" smtClean="0"/>
              <a:t>ension entre standardisation, spécificités nationales et certifications</a:t>
            </a:r>
          </a:p>
          <a:p>
            <a:endParaRPr lang="fr-CA" sz="2400" dirty="0"/>
          </a:p>
          <a:p>
            <a:r>
              <a:rPr lang="fr-CA" dirty="0"/>
              <a:t>Les certifications et labels témoignent d’une </a:t>
            </a:r>
            <a:r>
              <a:rPr lang="fr-CA" dirty="0" smtClean="0"/>
              <a:t>volonté politique </a:t>
            </a:r>
            <a:r>
              <a:rPr lang="fr-CA" dirty="0"/>
              <a:t>de favoriser l’intégration des personnes issues de la diversité </a:t>
            </a:r>
            <a:r>
              <a:rPr lang="fr-CA" dirty="0" smtClean="0"/>
              <a:t>dans le </a:t>
            </a:r>
            <a:r>
              <a:rPr lang="fr-CA" dirty="0"/>
              <a:t>marché du travail </a:t>
            </a:r>
            <a:r>
              <a:rPr lang="fr-CA" b="1" u="sng" dirty="0"/>
              <a:t>ET</a:t>
            </a:r>
            <a:r>
              <a:rPr lang="fr-CA" dirty="0"/>
              <a:t> de permettre leur insertion en </a:t>
            </a:r>
            <a:r>
              <a:rPr lang="fr-CA" dirty="0" smtClean="0"/>
              <a:t>organisation.</a:t>
            </a:r>
            <a:endParaRPr lang="fr-CA" dirty="0"/>
          </a:p>
          <a:p>
            <a:pPr lvl="1"/>
            <a:endParaRPr lang="fr-CA" sz="2400" dirty="0" smtClean="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3</a:t>
            </a:fld>
            <a:endParaRPr lang="fr-CA"/>
          </a:p>
        </p:txBody>
      </p:sp>
    </p:spTree>
    <p:extLst>
      <p:ext uri="{BB962C8B-B14F-4D97-AF65-F5344CB8AC3E}">
        <p14:creationId xmlns:p14="http://schemas.microsoft.com/office/powerpoint/2010/main" val="257213205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dirty="0" smtClean="0"/>
              <a:t>Les </a:t>
            </a:r>
            <a:r>
              <a:rPr lang="fr-CA" dirty="0"/>
              <a:t>a</a:t>
            </a:r>
            <a:r>
              <a:rPr lang="fr-CA" dirty="0" smtClean="0"/>
              <a:t>ssises de notre recherche</a:t>
            </a:r>
            <a:endParaRPr lang="fr-CA" dirty="0"/>
          </a:p>
        </p:txBody>
      </p:sp>
      <p:sp>
        <p:nvSpPr>
          <p:cNvPr id="3" name="Espace réservé du contenu 2"/>
          <p:cNvSpPr>
            <a:spLocks noGrp="1"/>
          </p:cNvSpPr>
          <p:nvPr>
            <p:ph idx="1"/>
          </p:nvPr>
        </p:nvSpPr>
        <p:spPr>
          <a:xfrm>
            <a:off x="838200" y="1378039"/>
            <a:ext cx="10515600" cy="4798924"/>
          </a:xfrm>
        </p:spPr>
        <p:txBody>
          <a:bodyPr>
            <a:noAutofit/>
          </a:bodyPr>
          <a:lstStyle/>
          <a:p>
            <a:r>
              <a:rPr lang="fr-CA" sz="2400" b="1" dirty="0" smtClean="0"/>
              <a:t>Question</a:t>
            </a:r>
            <a:r>
              <a:rPr lang="fr-CA" sz="2400" dirty="0" smtClean="0"/>
              <a:t>: </a:t>
            </a:r>
          </a:p>
          <a:p>
            <a:pPr marL="685800" lvl="2">
              <a:spcBef>
                <a:spcPts val="1000"/>
              </a:spcBef>
            </a:pPr>
            <a:r>
              <a:rPr lang="fr-CA" sz="2400" dirty="0"/>
              <a:t>Comment se déclinent les </a:t>
            </a:r>
            <a:r>
              <a:rPr lang="fr-CA" sz="2400" dirty="0" smtClean="0"/>
              <a:t>processus de certification liés à l’insertion professionnelle de la </a:t>
            </a:r>
            <a:r>
              <a:rPr lang="fr-CA" sz="2400" dirty="0"/>
              <a:t>diversité ethnoculturelle </a:t>
            </a:r>
            <a:r>
              <a:rPr lang="fr-CA" sz="2400" dirty="0" smtClean="0"/>
              <a:t>dans </a:t>
            </a:r>
            <a:r>
              <a:rPr lang="fr-CA" sz="2400" dirty="0"/>
              <a:t>trois contextes socio-culturels distincts soit la Belgique, la France et le Québec</a:t>
            </a:r>
            <a:r>
              <a:rPr lang="fr-CA" sz="2400" dirty="0" smtClean="0"/>
              <a:t>?</a:t>
            </a:r>
          </a:p>
          <a:p>
            <a:r>
              <a:rPr lang="fr-CA" sz="2400" b="1" dirty="0" smtClean="0"/>
              <a:t>Proposition:</a:t>
            </a:r>
          </a:p>
          <a:p>
            <a:pPr lvl="1"/>
            <a:r>
              <a:rPr lang="fr-CA" sz="2400" dirty="0" smtClean="0"/>
              <a:t>Les </a:t>
            </a:r>
            <a:r>
              <a:rPr lang="fr-CA" sz="2400" dirty="0"/>
              <a:t>certifications et labels dans les contextes belges, français et québécois </a:t>
            </a:r>
            <a:r>
              <a:rPr lang="fr-CA" sz="2400" dirty="0" smtClean="0"/>
              <a:t>s’inscrivent dans </a:t>
            </a:r>
            <a:r>
              <a:rPr lang="fr-CA" sz="2400" dirty="0"/>
              <a:t>une approche volontariste auprès des </a:t>
            </a:r>
            <a:r>
              <a:rPr lang="fr-CA" sz="2400" dirty="0" smtClean="0"/>
              <a:t>organisations.   </a:t>
            </a:r>
          </a:p>
          <a:p>
            <a:pPr lvl="1"/>
            <a:r>
              <a:rPr lang="fr-CA" dirty="0" smtClean="0"/>
              <a:t>La construction des indicateurs et le processus de certification sont marquées par l’influence des contextes socio-culturels </a:t>
            </a:r>
            <a:r>
              <a:rPr lang="fr-CA" dirty="0"/>
              <a:t>a</a:t>
            </a:r>
            <a:r>
              <a:rPr lang="fr-CA" dirty="0" smtClean="0"/>
              <a:t>vec l’implication de différentes parties prenantes.</a:t>
            </a:r>
            <a:endParaRPr lang="fr-CA" sz="2400" dirty="0"/>
          </a:p>
          <a:p>
            <a:endParaRPr lang="fr-CA" sz="2400" dirty="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4</a:t>
            </a:fld>
            <a:endParaRPr lang="fr-CA"/>
          </a:p>
        </p:txBody>
      </p:sp>
    </p:spTree>
    <p:extLst>
      <p:ext uri="{BB962C8B-B14F-4D97-AF65-F5344CB8AC3E}">
        <p14:creationId xmlns:p14="http://schemas.microsoft.com/office/powerpoint/2010/main" val="1287878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Comment nous y prendre? </a:t>
            </a:r>
            <a:endParaRPr lang="fr-CA" dirty="0"/>
          </a:p>
        </p:txBody>
      </p:sp>
      <p:sp>
        <p:nvSpPr>
          <p:cNvPr id="3" name="Espace réservé du contenu 2"/>
          <p:cNvSpPr>
            <a:spLocks noGrp="1"/>
          </p:cNvSpPr>
          <p:nvPr>
            <p:ph idx="1"/>
          </p:nvPr>
        </p:nvSpPr>
        <p:spPr>
          <a:xfrm>
            <a:off x="695460" y="1429555"/>
            <a:ext cx="10658341" cy="4747408"/>
          </a:xfrm>
        </p:spPr>
        <p:txBody>
          <a:bodyPr>
            <a:normAutofit/>
          </a:bodyPr>
          <a:lstStyle/>
          <a:p>
            <a:r>
              <a:rPr lang="fr-CA" dirty="0" smtClean="0"/>
              <a:t>En nous penchant </a:t>
            </a:r>
            <a:r>
              <a:rPr lang="fr-CA" dirty="0"/>
              <a:t>sur les étapes de constitution d’un outil de diagnostic sur l’inclusion sociale et les politiques de gestion de la diversité </a:t>
            </a:r>
            <a:r>
              <a:rPr lang="fr-CA" dirty="0" smtClean="0"/>
              <a:t>et </a:t>
            </a:r>
            <a:r>
              <a:rPr lang="fr-CA" dirty="0"/>
              <a:t>sur les caractéristiques d’un label « Diversité », qui prend la forme </a:t>
            </a:r>
            <a:r>
              <a:rPr lang="fr-CA" dirty="0" smtClean="0"/>
              <a:t>suivante selon le contexte (Belgique, France, Québec): </a:t>
            </a:r>
          </a:p>
          <a:p>
            <a:endParaRPr lang="fr-CA" dirty="0" smtClean="0"/>
          </a:p>
          <a:p>
            <a:pPr lvl="1"/>
            <a:r>
              <a:rPr lang="fr-CA" i="1" dirty="0" smtClean="0"/>
              <a:t>Employeur-remarquable Diversité (Québec)</a:t>
            </a:r>
          </a:p>
          <a:p>
            <a:pPr lvl="1"/>
            <a:r>
              <a:rPr lang="fr-CA" i="1" dirty="0" smtClean="0"/>
              <a:t>Label Égalité-Diversité (</a:t>
            </a:r>
            <a:r>
              <a:rPr lang="fr-CA" dirty="0" smtClean="0"/>
              <a:t>Niveau fédéral belge</a:t>
            </a:r>
            <a:r>
              <a:rPr lang="fr-CA" i="1" dirty="0" smtClean="0"/>
              <a:t> </a:t>
            </a:r>
            <a:r>
              <a:rPr lang="fr-CA" dirty="0" smtClean="0"/>
              <a:t>et de Région </a:t>
            </a:r>
            <a:r>
              <a:rPr lang="fr-CA" dirty="0"/>
              <a:t>B</a:t>
            </a:r>
            <a:r>
              <a:rPr lang="fr-CA" dirty="0" smtClean="0"/>
              <a:t>ruxelloise)</a:t>
            </a:r>
          </a:p>
          <a:p>
            <a:pPr lvl="1"/>
            <a:r>
              <a:rPr lang="fr-CA" dirty="0" smtClean="0"/>
              <a:t> </a:t>
            </a:r>
            <a:r>
              <a:rPr lang="fr-CA" i="1" dirty="0" smtClean="0"/>
              <a:t>Prix Diversité et Ressources Humaines </a:t>
            </a:r>
            <a:r>
              <a:rPr lang="fr-CA" dirty="0" smtClean="0"/>
              <a:t>de la Région</a:t>
            </a:r>
            <a:r>
              <a:rPr lang="fr-CA" i="1" dirty="0" smtClean="0"/>
              <a:t> </a:t>
            </a:r>
            <a:r>
              <a:rPr lang="fr-CA" dirty="0" smtClean="0"/>
              <a:t>Wallonne </a:t>
            </a:r>
          </a:p>
          <a:p>
            <a:pPr lvl="1"/>
            <a:r>
              <a:rPr lang="fr-CA" i="1" dirty="0" smtClean="0"/>
              <a:t>Label Diversité </a:t>
            </a:r>
            <a:r>
              <a:rPr lang="fr-CA" dirty="0" smtClean="0"/>
              <a:t>(France)</a:t>
            </a:r>
          </a:p>
          <a:p>
            <a:endParaRPr lang="fr-CA" dirty="0" smtClean="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5</a:t>
            </a:fld>
            <a:endParaRPr lang="fr-CA"/>
          </a:p>
        </p:txBody>
      </p:sp>
    </p:spTree>
    <p:extLst>
      <p:ext uri="{BB962C8B-B14F-4D97-AF65-F5344CB8AC3E}">
        <p14:creationId xmlns:p14="http://schemas.microsoft.com/office/powerpoint/2010/main" val="3474192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Grille d’analyse</a:t>
            </a:r>
            <a:endParaRPr lang="fr-FR" dirty="0"/>
          </a:p>
        </p:txBody>
      </p:sp>
      <p:sp>
        <p:nvSpPr>
          <p:cNvPr id="3" name="Espace réservé du contenu 2"/>
          <p:cNvSpPr>
            <a:spLocks noGrp="1"/>
          </p:cNvSpPr>
          <p:nvPr>
            <p:ph idx="1"/>
          </p:nvPr>
        </p:nvSpPr>
        <p:spPr/>
        <p:txBody>
          <a:bodyPr>
            <a:normAutofit/>
          </a:bodyPr>
          <a:lstStyle/>
          <a:p>
            <a:r>
              <a:rPr lang="fr-FR" sz="3600" dirty="0" smtClean="0"/>
              <a:t>Logiques d’action liées aux politiques de gestion de la diversité (Cornet, </a:t>
            </a:r>
            <a:r>
              <a:rPr lang="fr-FR" sz="3600" dirty="0" err="1" smtClean="0"/>
              <a:t>Warland</a:t>
            </a:r>
            <a:r>
              <a:rPr lang="fr-FR" sz="3600" dirty="0" smtClean="0"/>
              <a:t>, 2008)</a:t>
            </a:r>
          </a:p>
          <a:p>
            <a:endParaRPr lang="fr-FR" sz="3600" dirty="0" smtClean="0"/>
          </a:p>
          <a:p>
            <a:r>
              <a:rPr lang="fr-FR" sz="3600" dirty="0" smtClean="0"/>
              <a:t>Théories institutionnelles (DI </a:t>
            </a:r>
            <a:r>
              <a:rPr lang="fr-FR" sz="3600" dirty="0" err="1" smtClean="0"/>
              <a:t>Maggio</a:t>
            </a:r>
            <a:r>
              <a:rPr lang="fr-FR" sz="3600" dirty="0" smtClean="0"/>
              <a:t>)</a:t>
            </a:r>
            <a:endParaRPr lang="fr-FR" sz="3600" dirty="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6</a:t>
            </a:fld>
            <a:endParaRPr lang="fr-CA"/>
          </a:p>
        </p:txBody>
      </p:sp>
    </p:spTree>
    <p:extLst>
      <p:ext uri="{BB962C8B-B14F-4D97-AF65-F5344CB8AC3E}">
        <p14:creationId xmlns:p14="http://schemas.microsoft.com/office/powerpoint/2010/main" val="67004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160000" cy="775916"/>
          </a:xfrm>
        </p:spPr>
        <p:txBody>
          <a:bodyPr/>
          <a:lstStyle/>
          <a:p>
            <a:pPr algn="ctr"/>
            <a:r>
              <a:rPr lang="fr-CA" dirty="0" smtClean="0"/>
              <a:t>Logiques d’action des politiques de gestion de la diversité</a:t>
            </a:r>
            <a:endParaRPr lang="fr-CA" dirty="0"/>
          </a:p>
        </p:txBody>
      </p:sp>
      <p:sp>
        <p:nvSpPr>
          <p:cNvPr id="3" name="Espace réservé du contenu 2"/>
          <p:cNvSpPr>
            <a:spLocks noGrp="1"/>
          </p:cNvSpPr>
          <p:nvPr>
            <p:ph idx="1"/>
          </p:nvPr>
        </p:nvSpPr>
        <p:spPr>
          <a:xfrm>
            <a:off x="563873" y="1458231"/>
            <a:ext cx="10671220" cy="5105649"/>
          </a:xfrm>
        </p:spPr>
        <p:txBody>
          <a:bodyPr>
            <a:noAutofit/>
          </a:bodyPr>
          <a:lstStyle/>
          <a:p>
            <a:r>
              <a:rPr lang="fr-CA" sz="2000" dirty="0" smtClean="0"/>
              <a:t>Les approches de la différenciation (</a:t>
            </a:r>
            <a:r>
              <a:rPr lang="fr-CA" sz="2000" i="1" dirty="0" smtClean="0"/>
              <a:t>Business Case)</a:t>
            </a:r>
          </a:p>
          <a:p>
            <a:pPr lvl="1"/>
            <a:r>
              <a:rPr lang="fr-CA" sz="2000" dirty="0"/>
              <a:t>P</a:t>
            </a:r>
            <a:r>
              <a:rPr lang="fr-CA" sz="2000" dirty="0" smtClean="0"/>
              <a:t>lus </a:t>
            </a:r>
            <a:r>
              <a:rPr lang="fr-CA" sz="2000" dirty="0"/>
              <a:t>présente en Amérique du nord et dans le monde </a:t>
            </a:r>
            <a:r>
              <a:rPr lang="fr-CA" sz="2000" dirty="0" smtClean="0"/>
              <a:t>anglo-saxon</a:t>
            </a:r>
          </a:p>
          <a:p>
            <a:pPr lvl="1"/>
            <a:r>
              <a:rPr lang="fr-CA" sz="2000" dirty="0"/>
              <a:t>A</a:t>
            </a:r>
            <a:r>
              <a:rPr lang="fr-CA" sz="2000" dirty="0" smtClean="0"/>
              <a:t>ttitude </a:t>
            </a:r>
            <a:r>
              <a:rPr lang="fr-CA" sz="2000" dirty="0"/>
              <a:t>positive à l’égard des organisations multiculturelles </a:t>
            </a:r>
            <a:r>
              <a:rPr lang="fr-CA" sz="2000" dirty="0" smtClean="0"/>
              <a:t>(Cox, 1994; </a:t>
            </a:r>
            <a:r>
              <a:rPr lang="fr-CA" sz="2000" dirty="0"/>
              <a:t>Cox et Blake </a:t>
            </a:r>
            <a:r>
              <a:rPr lang="fr-CA" sz="2000" dirty="0" smtClean="0"/>
              <a:t>1991</a:t>
            </a:r>
            <a:r>
              <a:rPr lang="fr-CA" sz="2000" dirty="0"/>
              <a:t>;</a:t>
            </a:r>
            <a:r>
              <a:rPr lang="fr-CA" sz="2000" dirty="0" smtClean="0"/>
              <a:t> Ely </a:t>
            </a:r>
            <a:r>
              <a:rPr lang="fr-CA" sz="2000" dirty="0"/>
              <a:t>et </a:t>
            </a:r>
            <a:r>
              <a:rPr lang="fr-CA" sz="2000" dirty="0" smtClean="0"/>
              <a:t>Thomas:2001);</a:t>
            </a:r>
          </a:p>
          <a:p>
            <a:pPr lvl="1"/>
            <a:r>
              <a:rPr lang="fr-CA" sz="2000" dirty="0" smtClean="0"/>
              <a:t>S’attardent </a:t>
            </a:r>
            <a:r>
              <a:rPr lang="fr-CA" sz="2000" dirty="0"/>
              <a:t>à faire ressortir les bienfaits économiques (rentabilité, développement de nouveau marché, fidélisation de la clientèle…) et managériaux (innovation, créativité) pour une organisation de se doter d’équipes culturellement </a:t>
            </a:r>
            <a:r>
              <a:rPr lang="fr-CA" sz="2000" dirty="0" smtClean="0"/>
              <a:t>diversifiées;</a:t>
            </a:r>
          </a:p>
          <a:p>
            <a:pPr lvl="1"/>
            <a:r>
              <a:rPr lang="fr-CA" sz="2000" dirty="0" smtClean="0"/>
              <a:t>Approches fondées sur le volontariste et les exigences de croissance </a:t>
            </a:r>
            <a:endParaRPr lang="fr-CA" sz="2000" i="1" dirty="0" smtClean="0"/>
          </a:p>
          <a:p>
            <a:r>
              <a:rPr lang="fr-CA" sz="2000" dirty="0" smtClean="0"/>
              <a:t>Les approches inclusives (logiques sociales)</a:t>
            </a:r>
          </a:p>
          <a:p>
            <a:pPr lvl="1"/>
            <a:r>
              <a:rPr lang="fr-CA" sz="2000" dirty="0"/>
              <a:t>I</a:t>
            </a:r>
            <a:r>
              <a:rPr lang="fr-CA" sz="2000" dirty="0" smtClean="0"/>
              <a:t>dentification </a:t>
            </a:r>
            <a:r>
              <a:rPr lang="fr-CA" sz="2000" dirty="0"/>
              <a:t>et </a:t>
            </a:r>
            <a:r>
              <a:rPr lang="fr-CA" sz="2000" dirty="0" smtClean="0"/>
              <a:t>dénonciation de pratiques </a:t>
            </a:r>
            <a:r>
              <a:rPr lang="fr-CA" sz="2000" dirty="0"/>
              <a:t>discriminantes résultant </a:t>
            </a:r>
            <a:r>
              <a:rPr lang="fr-CA" sz="2000" dirty="0" smtClean="0"/>
              <a:t>de </a:t>
            </a:r>
            <a:r>
              <a:rPr lang="fr-CA" sz="2000" dirty="0"/>
              <a:t>relations de pouvoir et </a:t>
            </a:r>
            <a:r>
              <a:rPr lang="fr-CA" sz="2000" dirty="0" smtClean="0"/>
              <a:t>de </a:t>
            </a:r>
            <a:r>
              <a:rPr lang="fr-CA" sz="2000" dirty="0"/>
              <a:t>processus de </a:t>
            </a:r>
            <a:r>
              <a:rPr lang="fr-CA" sz="2000" dirty="0" smtClean="0"/>
              <a:t>catégorisation</a:t>
            </a:r>
          </a:p>
          <a:p>
            <a:pPr lvl="1"/>
            <a:r>
              <a:rPr lang="fr-CA" sz="2000" dirty="0" smtClean="0"/>
              <a:t>Approche </a:t>
            </a:r>
            <a:r>
              <a:rPr lang="fr-CA" sz="2000" dirty="0"/>
              <a:t>cherchant à rendre les organisations davantage inclusives </a:t>
            </a:r>
            <a:r>
              <a:rPr lang="fr-CA" sz="2000" dirty="0" smtClean="0"/>
              <a:t>et à </a:t>
            </a:r>
            <a:r>
              <a:rPr lang="fr-CA" sz="2000" dirty="0"/>
              <a:t>favoriser une meilleure intégration des personnes issues des minorités ethnoculturelles. </a:t>
            </a:r>
            <a:endParaRPr lang="fr-CA" sz="2000" dirty="0" smtClean="0"/>
          </a:p>
          <a:p>
            <a:pPr lvl="1"/>
            <a:r>
              <a:rPr lang="fr-CA" sz="2000" dirty="0" smtClean="0"/>
              <a:t>Près du courant </a:t>
            </a:r>
            <a:r>
              <a:rPr lang="fr-CA" sz="2000" dirty="0"/>
              <a:t>Responsabilité sociale </a:t>
            </a:r>
            <a:endParaRPr lang="fr-CA" sz="2000" dirty="0" smtClean="0"/>
          </a:p>
          <a:p>
            <a:pPr lvl="1"/>
            <a:r>
              <a:rPr lang="fr-CA" sz="2000" dirty="0" smtClean="0"/>
              <a:t>S’inscrivent dans la </a:t>
            </a:r>
            <a:r>
              <a:rPr lang="fr-CA" sz="2000" dirty="0"/>
              <a:t>«logique sociale» de la gestion de la </a:t>
            </a:r>
            <a:r>
              <a:rPr lang="fr-CA" sz="2000" dirty="0" smtClean="0"/>
              <a:t>diversité (Cornet </a:t>
            </a:r>
            <a:r>
              <a:rPr lang="fr-CA" sz="2000" dirty="0"/>
              <a:t>et </a:t>
            </a:r>
            <a:r>
              <a:rPr lang="fr-CA" sz="2000" dirty="0" err="1" smtClean="0"/>
              <a:t>Warland</a:t>
            </a:r>
            <a:r>
              <a:rPr lang="fr-CA" sz="2000" dirty="0" smtClean="0"/>
              <a:t>, 2008</a:t>
            </a:r>
            <a:r>
              <a:rPr lang="fr-CA" sz="2000" dirty="0"/>
              <a:t>) </a:t>
            </a:r>
            <a:r>
              <a:rPr lang="fr-CA" sz="2000" dirty="0" smtClean="0"/>
              <a:t>. </a:t>
            </a:r>
            <a:endParaRPr lang="fr-CA" sz="2000" dirty="0"/>
          </a:p>
          <a:p>
            <a:pPr lvl="1"/>
            <a:endParaRPr lang="fr-CA" sz="2000" i="1" dirty="0" smtClean="0"/>
          </a:p>
          <a:p>
            <a:pPr marL="0" indent="0">
              <a:buNone/>
            </a:pPr>
            <a:endParaRPr lang="fr-CA" sz="2000" dirty="0" smtClean="0"/>
          </a:p>
          <a:p>
            <a:pPr marL="0" indent="0">
              <a:buNone/>
            </a:pPr>
            <a:endParaRPr lang="fr-CA" sz="2000" dirty="0"/>
          </a:p>
          <a:p>
            <a:pPr marL="0" indent="0">
              <a:buNone/>
            </a:pPr>
            <a:r>
              <a:rPr lang="fr-CA" sz="2000" dirty="0" smtClean="0"/>
              <a:t>*Pour les besoins de cette présentation, nous omettons volontairement les approches culturaliste et communicationnelle (</a:t>
            </a:r>
            <a:r>
              <a:rPr lang="fr-CA" sz="2000" dirty="0" err="1" smtClean="0"/>
              <a:t>Hofstede</a:t>
            </a:r>
            <a:r>
              <a:rPr lang="fr-CA" sz="2000" dirty="0" smtClean="0"/>
              <a:t>, </a:t>
            </a:r>
            <a:r>
              <a:rPr lang="fr-CA" sz="2000" dirty="0" err="1" smtClean="0"/>
              <a:t>Trompenaars</a:t>
            </a:r>
            <a:r>
              <a:rPr lang="fr-CA" sz="2000" dirty="0" smtClean="0"/>
              <a:t>, Hall, D’</a:t>
            </a:r>
            <a:r>
              <a:rPr lang="fr-CA" sz="2000" dirty="0" err="1" smtClean="0"/>
              <a:t>Iribarne</a:t>
            </a:r>
            <a:r>
              <a:rPr lang="fr-CA" sz="2000" dirty="0" smtClean="0"/>
              <a:t>) et les approches en philosophie politique (Taylor, </a:t>
            </a:r>
            <a:r>
              <a:rPr lang="fr-CA" sz="2000" dirty="0" err="1" smtClean="0"/>
              <a:t>Kymlicka</a:t>
            </a:r>
            <a:r>
              <a:rPr lang="fr-CA" sz="2000" dirty="0" smtClean="0"/>
              <a:t>, </a:t>
            </a:r>
            <a:r>
              <a:rPr lang="fr-CA" sz="2000" dirty="0" err="1" smtClean="0"/>
              <a:t>Maclure</a:t>
            </a:r>
            <a:r>
              <a:rPr lang="fr-CA" sz="2000" dirty="0" smtClean="0"/>
              <a:t>, Heller… ).</a:t>
            </a:r>
          </a:p>
          <a:p>
            <a:pPr marL="0" indent="0">
              <a:buNone/>
            </a:pPr>
            <a:endParaRPr lang="fr-CA" sz="2000" dirty="0" smtClean="0"/>
          </a:p>
          <a:p>
            <a:pPr marL="0" indent="0">
              <a:buNone/>
            </a:pPr>
            <a:endParaRPr lang="fr-CA" sz="2000" u="sng" dirty="0"/>
          </a:p>
        </p:txBody>
      </p:sp>
      <p:sp>
        <p:nvSpPr>
          <p:cNvPr id="4" name="Espace réservé du pied de page 3"/>
          <p:cNvSpPr>
            <a:spLocks noGrp="1"/>
          </p:cNvSpPr>
          <p:nvPr>
            <p:ph type="ftr" sz="quarter" idx="11"/>
          </p:nvPr>
        </p:nvSpPr>
        <p:spPr/>
        <p:txBody>
          <a:bodyPr/>
          <a:lstStyle/>
          <a:p>
            <a:r>
              <a:rPr lang="fr-CA" smtClean="0"/>
              <a:t>Congrès International sur l'Immigration, l’Intégration et l'Inclusion</a:t>
            </a:r>
            <a:endParaRPr lang="fr-CA"/>
          </a:p>
        </p:txBody>
      </p:sp>
      <p:sp>
        <p:nvSpPr>
          <p:cNvPr id="5" name="Espace réservé du numéro de diapositive 4"/>
          <p:cNvSpPr>
            <a:spLocks noGrp="1"/>
          </p:cNvSpPr>
          <p:nvPr>
            <p:ph type="sldNum" sz="quarter" idx="12"/>
          </p:nvPr>
        </p:nvSpPr>
        <p:spPr/>
        <p:txBody>
          <a:bodyPr/>
          <a:lstStyle/>
          <a:p>
            <a:fld id="{444A4D8A-5E5A-47FF-82BB-AC710AF2B5DB}" type="slidenum">
              <a:rPr lang="fr-CA" smtClean="0"/>
              <a:t>7</a:t>
            </a:fld>
            <a:endParaRPr lang="fr-CA"/>
          </a:p>
        </p:txBody>
      </p:sp>
    </p:spTree>
    <p:extLst>
      <p:ext uri="{BB962C8B-B14F-4D97-AF65-F5344CB8AC3E}">
        <p14:creationId xmlns:p14="http://schemas.microsoft.com/office/powerpoint/2010/main" val="967821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548748" y="807647"/>
            <a:ext cx="5503155" cy="1276350"/>
          </a:xfrm>
          <a:prstGeom prst="rect">
            <a:avLst/>
          </a:prstGeom>
          <a:solidFill>
            <a:srgbClr val="FFFFFF"/>
          </a:solidFill>
          <a:ln w="25400">
            <a:solidFill>
              <a:srgbClr val="F79646"/>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Isomorphisme normatif</a:t>
            </a:r>
            <a:endParaRPr kumimoji="0" lang="fr-FR" altLang="fr-FR"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 diversité ethnoculturelle est un atout pour les sociétés et les organisations. Par conséquent, il faut la valoriser</a:t>
            </a:r>
            <a:endParaRPr kumimoji="0" lang="fr-FR" altLang="fr-FR" b="0" i="0" u="none" strike="noStrike" cap="none" normalizeH="0" baseline="0" dirty="0" smtClean="0">
              <a:ln>
                <a:noFill/>
              </a:ln>
              <a:solidFill>
                <a:schemeClr val="tx1"/>
              </a:solidFill>
              <a:effectLst/>
              <a:latin typeface="Arial" panose="020B0604020202020204" pitchFamily="34" charset="0"/>
            </a:endParaRPr>
          </a:p>
        </p:txBody>
      </p:sp>
      <p:sp>
        <p:nvSpPr>
          <p:cNvPr id="3" name="Rectangle 3"/>
          <p:cNvSpPr>
            <a:spLocks noChangeArrowheads="1"/>
          </p:cNvSpPr>
          <p:nvPr/>
        </p:nvSpPr>
        <p:spPr bwMode="auto">
          <a:xfrm>
            <a:off x="517391" y="2300511"/>
            <a:ext cx="5581549" cy="1406525"/>
          </a:xfrm>
          <a:prstGeom prst="rect">
            <a:avLst/>
          </a:prstGeom>
          <a:solidFill>
            <a:srgbClr val="FFFFFF"/>
          </a:solidFill>
          <a:ln w="25400">
            <a:solidFill>
              <a:srgbClr val="F79646"/>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Isomorphisme mimétique</a:t>
            </a:r>
            <a:endParaRPr kumimoji="0" lang="fr-FR" altLang="fr-FR"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organisations les plus performantes sont celles qui possèdent un niveau élevé de diversité. Par conséquent, il faut copier les pratiques GHR de ces organisations</a:t>
            </a:r>
            <a:endParaRPr kumimoji="0" lang="fr-FR" altLang="fr-FR"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b="0" i="0" u="none" strike="noStrike" cap="none" normalizeH="0" baseline="0" dirty="0" smtClean="0">
              <a:ln>
                <a:noFill/>
              </a:ln>
              <a:solidFill>
                <a:schemeClr val="tx1"/>
              </a:solidFill>
              <a:effectLst/>
              <a:latin typeface="Arial" panose="020B0604020202020204" pitchFamily="34" charset="0"/>
            </a:endParaRPr>
          </a:p>
        </p:txBody>
      </p:sp>
      <p:sp>
        <p:nvSpPr>
          <p:cNvPr id="4" name="Rectangle 4"/>
          <p:cNvSpPr>
            <a:spLocks noChangeArrowheads="1"/>
          </p:cNvSpPr>
          <p:nvPr/>
        </p:nvSpPr>
        <p:spPr bwMode="auto">
          <a:xfrm>
            <a:off x="548748" y="3954905"/>
            <a:ext cx="5565869" cy="1527090"/>
          </a:xfrm>
          <a:prstGeom prst="rect">
            <a:avLst/>
          </a:prstGeom>
          <a:solidFill>
            <a:srgbClr val="FFFFFF"/>
          </a:solidFill>
          <a:ln w="25400">
            <a:solidFill>
              <a:srgbClr val="F79646"/>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Isomorphisme coercitif</a:t>
            </a:r>
            <a:endParaRPr kumimoji="0" lang="fr-FR" altLang="fr-FR"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Il existe de multiples formes de discriminations liées aux appartenances ethnoculturelles. Par conséquent, il est nécessaire que les institutions de la société élaborent des normes et règles pour pallier à ces discriminations </a:t>
            </a:r>
            <a:endParaRPr kumimoji="0" lang="fr-FR" altLang="fr-FR" b="0" i="0" u="none" strike="noStrike" cap="none" normalizeH="0" baseline="0" dirty="0" smtClean="0">
              <a:ln>
                <a:noFill/>
              </a:ln>
              <a:solidFill>
                <a:schemeClr val="tx1"/>
              </a:solidFill>
              <a:effectLst/>
              <a:latin typeface="Arial" panose="020B0604020202020204" pitchFamily="34" charset="0"/>
            </a:endParaRPr>
          </a:p>
        </p:txBody>
      </p:sp>
      <p:cxnSp>
        <p:nvCxnSpPr>
          <p:cNvPr id="5" name="Connecteur droit avec flèche 4"/>
          <p:cNvCxnSpPr/>
          <p:nvPr/>
        </p:nvCxnSpPr>
        <p:spPr>
          <a:xfrm>
            <a:off x="6133278" y="1308442"/>
            <a:ext cx="1896745" cy="9055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a:off x="6169305" y="2894012"/>
            <a:ext cx="176784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flipV="1">
            <a:off x="6156560" y="3587323"/>
            <a:ext cx="1699260" cy="965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9"/>
          <p:cNvSpPr>
            <a:spLocks noChangeArrowheads="1"/>
          </p:cNvSpPr>
          <p:nvPr/>
        </p:nvSpPr>
        <p:spPr bwMode="auto">
          <a:xfrm>
            <a:off x="8255865" y="1301830"/>
            <a:ext cx="2248736" cy="2429988"/>
          </a:xfrm>
          <a:prstGeom prst="rect">
            <a:avLst/>
          </a:prstGeom>
          <a:solidFill>
            <a:srgbClr val="FFFFFF"/>
          </a:solidFill>
          <a:ln w="25400">
            <a:solidFill>
              <a:srgbClr val="F79646"/>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certifications et labels Diversité qui prennent en considération les appartenances ethnoculturelles </a:t>
            </a:r>
            <a:endParaRPr kumimoji="0" lang="fr-FR" altLang="fr-FR" b="0" i="0" u="none" strike="noStrike" cap="none" normalizeH="0" baseline="0" dirty="0" smtClean="0">
              <a:ln>
                <a:noFill/>
              </a:ln>
              <a:solidFill>
                <a:schemeClr val="tx1"/>
              </a:solidFill>
              <a:effectLst/>
              <a:latin typeface="Arial" panose="020B0604020202020204" pitchFamily="34" charset="0"/>
            </a:endParaRPr>
          </a:p>
        </p:txBody>
      </p:sp>
      <p:sp>
        <p:nvSpPr>
          <p:cNvPr id="9" name="Ellipse 11"/>
          <p:cNvSpPr>
            <a:spLocks noChangeArrowheads="1"/>
          </p:cNvSpPr>
          <p:nvPr/>
        </p:nvSpPr>
        <p:spPr bwMode="auto">
          <a:xfrm>
            <a:off x="5278568" y="5383546"/>
            <a:ext cx="5398496" cy="1311275"/>
          </a:xfrm>
          <a:prstGeom prst="ellipse">
            <a:avLst/>
          </a:prstGeom>
          <a:solidFill>
            <a:srgbClr val="FFFFFF"/>
          </a:solidFill>
          <a:ln w="25400">
            <a:solidFill>
              <a:srgbClr val="F79646"/>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pratiques GRH des organisations en lien avec la diversité ethnoculturelle présente en leur sein </a:t>
            </a:r>
            <a:endParaRPr kumimoji="0" lang="fr-FR" altLang="fr-FR" b="0" i="0" u="none" strike="noStrike" cap="none" normalizeH="0" baseline="0" dirty="0" smtClean="0">
              <a:ln>
                <a:noFill/>
              </a:ln>
              <a:solidFill>
                <a:schemeClr val="tx1"/>
              </a:solidFill>
              <a:effectLst/>
              <a:latin typeface="Arial" panose="020B0604020202020204" pitchFamily="34" charset="0"/>
            </a:endParaRPr>
          </a:p>
        </p:txBody>
      </p:sp>
      <p:sp>
        <p:nvSpPr>
          <p:cNvPr id="10" name="Virage 9"/>
          <p:cNvSpPr/>
          <p:nvPr/>
        </p:nvSpPr>
        <p:spPr>
          <a:xfrm flipV="1">
            <a:off x="1665758" y="5705700"/>
            <a:ext cx="1560831" cy="113792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CA"/>
          </a:p>
        </p:txBody>
      </p:sp>
      <p:sp>
        <p:nvSpPr>
          <p:cNvPr id="11" name="Flèche vers le bas 10"/>
          <p:cNvSpPr/>
          <p:nvPr/>
        </p:nvSpPr>
        <p:spPr>
          <a:xfrm>
            <a:off x="8856562" y="3987097"/>
            <a:ext cx="445160" cy="9581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CA"/>
          </a:p>
        </p:txBody>
      </p:sp>
      <p:sp>
        <p:nvSpPr>
          <p:cNvPr id="12" name="Rectangle 11"/>
          <p:cNvSpPr>
            <a:spLocks noChangeArrowheads="1"/>
          </p:cNvSpPr>
          <p:nvPr/>
        </p:nvSpPr>
        <p:spPr bwMode="auto">
          <a:xfrm>
            <a:off x="0" y="43934"/>
            <a:ext cx="1846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CA"/>
          </a:p>
        </p:txBody>
      </p:sp>
      <p:sp>
        <p:nvSpPr>
          <p:cNvPr id="13" name="Rectangle 13"/>
          <p:cNvSpPr>
            <a:spLocks noChangeArrowheads="1"/>
          </p:cNvSpPr>
          <p:nvPr/>
        </p:nvSpPr>
        <p:spPr bwMode="auto">
          <a:xfrm>
            <a:off x="4492263" y="68017"/>
            <a:ext cx="4991120" cy="90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CA" altLang="fr-FR"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CA" altLang="fr-FR"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Théories institutionnelles (DI </a:t>
            </a:r>
            <a:r>
              <a:rPr kumimoji="0" lang="fr-CA" altLang="fr-FR" sz="2400" b="1"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Maggio</a:t>
            </a:r>
            <a:r>
              <a:rPr kumimoji="0" lang="fr-CA" altLang="fr-FR"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fr-CA" altLang="fr-FR"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altLang="fr-FR" sz="1800" b="0" i="0" u="none" strike="noStrike" cap="none" normalizeH="0" baseline="0" dirty="0" smtClean="0">
              <a:ln>
                <a:noFill/>
              </a:ln>
              <a:solidFill>
                <a:schemeClr val="tx1"/>
              </a:solidFill>
              <a:effectLst/>
              <a:latin typeface="Arial" panose="020B0604020202020204" pitchFamily="34" charset="0"/>
            </a:endParaRPr>
          </a:p>
        </p:txBody>
      </p:sp>
      <p:sp>
        <p:nvSpPr>
          <p:cNvPr id="14" name="Rectangle 18"/>
          <p:cNvSpPr>
            <a:spLocks noChangeArrowheads="1"/>
          </p:cNvSpPr>
          <p:nvPr/>
        </p:nvSpPr>
        <p:spPr bwMode="auto">
          <a:xfrm>
            <a:off x="0" y="789057"/>
            <a:ext cx="21690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CA" altLang="fr-FR"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altLang="fr-FR"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r>
            <a:br>
              <a:rPr kumimoji="0" lang="fr-CA" altLang="fr-FR"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kumimoji="0" lang="fr-CA" altLang="fr-FR" sz="1800" b="0" i="0" u="none" strike="noStrike" cap="none" normalizeH="0" baseline="0" smtClean="0">
              <a:ln>
                <a:noFill/>
              </a:ln>
              <a:solidFill>
                <a:schemeClr val="tx1"/>
              </a:solidFill>
              <a:effectLst/>
              <a:latin typeface="Arial" panose="020B0604020202020204" pitchFamily="34" charset="0"/>
            </a:endParaRPr>
          </a:p>
        </p:txBody>
      </p:sp>
      <p:sp>
        <p:nvSpPr>
          <p:cNvPr id="15" name="Espace réservé du pied de page 14"/>
          <p:cNvSpPr>
            <a:spLocks noGrp="1"/>
          </p:cNvSpPr>
          <p:nvPr>
            <p:ph type="ftr" sz="quarter" idx="11"/>
          </p:nvPr>
        </p:nvSpPr>
        <p:spPr/>
        <p:txBody>
          <a:bodyPr/>
          <a:lstStyle/>
          <a:p>
            <a:r>
              <a:rPr lang="fr-CA" smtClean="0"/>
              <a:t>Congrès International sur l'Immigration, l’Intégration et l'Inclusion</a:t>
            </a:r>
            <a:endParaRPr lang="fr-CA"/>
          </a:p>
        </p:txBody>
      </p:sp>
      <p:sp>
        <p:nvSpPr>
          <p:cNvPr id="16" name="Espace réservé du numéro de diapositive 15"/>
          <p:cNvSpPr>
            <a:spLocks noGrp="1"/>
          </p:cNvSpPr>
          <p:nvPr>
            <p:ph type="sldNum" sz="quarter" idx="12"/>
          </p:nvPr>
        </p:nvSpPr>
        <p:spPr/>
        <p:txBody>
          <a:bodyPr/>
          <a:lstStyle/>
          <a:p>
            <a:fld id="{444A4D8A-5E5A-47FF-82BB-AC710AF2B5DB}" type="slidenum">
              <a:rPr lang="fr-CA" smtClean="0"/>
              <a:t>8</a:t>
            </a:fld>
            <a:endParaRPr lang="fr-CA"/>
          </a:p>
        </p:txBody>
      </p:sp>
    </p:spTree>
    <p:extLst>
      <p:ext uri="{BB962C8B-B14F-4D97-AF65-F5344CB8AC3E}">
        <p14:creationId xmlns:p14="http://schemas.microsoft.com/office/powerpoint/2010/main" val="3708466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09800" y="609603"/>
            <a:ext cx="7772400" cy="614363"/>
          </a:xfrm>
          <a:ln/>
        </p:spPr>
        <p:txBody>
          <a:bodyPr>
            <a:normAutofit fontScale="90000"/>
          </a:bodyPr>
          <a:lstStyle/>
          <a:p>
            <a:r>
              <a:rPr lang="fr-CA" altLang="fr-FR"/>
              <a:t>Théorie institutionnelle</a:t>
            </a:r>
          </a:p>
        </p:txBody>
      </p:sp>
      <p:sp>
        <p:nvSpPr>
          <p:cNvPr id="26627" name="Rectangle 3"/>
          <p:cNvSpPr>
            <a:spLocks noGrp="1" noChangeAspect="1" noChangeArrowheads="1"/>
          </p:cNvSpPr>
          <p:nvPr>
            <p:ph idx="1"/>
          </p:nvPr>
        </p:nvSpPr>
        <p:spPr>
          <a:xfrm>
            <a:off x="1223493" y="1439030"/>
            <a:ext cx="8501131" cy="4917320"/>
          </a:xfrm>
          <a:ln/>
        </p:spPr>
        <p:txBody>
          <a:bodyPr>
            <a:normAutofit lnSpcReduction="10000"/>
          </a:bodyPr>
          <a:lstStyle/>
          <a:p>
            <a:pPr algn="just"/>
            <a:r>
              <a:rPr lang="fr-CA" altLang="fr-FR" sz="2400" dirty="0"/>
              <a:t>Environnement propose une vue plus ou moins  partagée de ce à quoi les organisations devraient ressembler et la manière dont elles devraient se </a:t>
            </a:r>
            <a:r>
              <a:rPr lang="fr-CA" altLang="fr-FR" sz="2400" dirty="0" smtClean="0"/>
              <a:t>comporter;</a:t>
            </a:r>
          </a:p>
          <a:p>
            <a:pPr algn="just"/>
            <a:endParaRPr lang="fr-CA" altLang="fr-FR" sz="2400" dirty="0"/>
          </a:p>
          <a:p>
            <a:pPr algn="just"/>
            <a:r>
              <a:rPr lang="fr-CA" altLang="fr-FR" sz="2400" dirty="0"/>
              <a:t>Ces caractéristiques structurelles deviennent des « standards sociaux </a:t>
            </a:r>
            <a:r>
              <a:rPr lang="fr-CA" altLang="fr-FR" sz="2400" dirty="0" smtClean="0"/>
              <a:t>»;</a:t>
            </a:r>
          </a:p>
          <a:p>
            <a:pPr marL="0" indent="0" algn="just">
              <a:buNone/>
            </a:pPr>
            <a:r>
              <a:rPr lang="fr-CA" altLang="fr-FR" sz="2400" dirty="0" smtClean="0"/>
              <a:t>  </a:t>
            </a:r>
            <a:endParaRPr lang="fr-CA" altLang="fr-FR" sz="2400" dirty="0"/>
          </a:p>
          <a:p>
            <a:pPr algn="just"/>
            <a:r>
              <a:rPr lang="fr-CA" altLang="fr-FR" sz="2400" dirty="0"/>
              <a:t>Respect de ces standards = source de légitimité sociale – accès aux ressources et </a:t>
            </a:r>
            <a:r>
              <a:rPr lang="fr-CA" altLang="fr-FR" sz="2400" dirty="0" smtClean="0"/>
              <a:t>financement;</a:t>
            </a:r>
          </a:p>
          <a:p>
            <a:pPr algn="just"/>
            <a:endParaRPr lang="fr-CA" altLang="fr-FR" sz="2400" dirty="0"/>
          </a:p>
          <a:p>
            <a:pPr algn="just"/>
            <a:r>
              <a:rPr lang="fr-CA" altLang="fr-FR" sz="2400" dirty="0"/>
              <a:t>Légitimité sociale = un des inputs de l’organisation </a:t>
            </a:r>
            <a:r>
              <a:rPr lang="fr-CA" altLang="fr-FR" sz="2400" dirty="0" smtClean="0"/>
              <a:t>(système </a:t>
            </a:r>
            <a:r>
              <a:rPr lang="fr-CA" altLang="fr-FR" sz="2400" dirty="0"/>
              <a:t>ouvert)</a:t>
            </a:r>
            <a:r>
              <a:rPr lang="fr-CA" altLang="fr-FR" dirty="0"/>
              <a:t> </a:t>
            </a:r>
            <a:endParaRPr lang="fr-CA" altLang="fr-FR" sz="2400" dirty="0"/>
          </a:p>
        </p:txBody>
      </p:sp>
      <p:sp>
        <p:nvSpPr>
          <p:cNvPr id="5" name="Espace réservé du pied de page 4"/>
          <p:cNvSpPr>
            <a:spLocks noGrp="1"/>
          </p:cNvSpPr>
          <p:nvPr>
            <p:ph type="ftr" sz="quarter" idx="11"/>
          </p:nvPr>
        </p:nvSpPr>
        <p:spPr/>
        <p:txBody>
          <a:bodyPr/>
          <a:lstStyle/>
          <a:p>
            <a:r>
              <a:rPr lang="fr-CA" altLang="fr-FR" smtClean="0"/>
              <a:t>Congrès International sur l'Immigration, l’Intégration et l'Inclusion</a:t>
            </a:r>
            <a:endParaRPr lang="fr-CA" altLang="fr-FR"/>
          </a:p>
        </p:txBody>
      </p:sp>
      <p:sp>
        <p:nvSpPr>
          <p:cNvPr id="6" name="Espace réservé du numéro de diapositive 5"/>
          <p:cNvSpPr>
            <a:spLocks noGrp="1"/>
          </p:cNvSpPr>
          <p:nvPr>
            <p:ph type="sldNum" sz="quarter" idx="12"/>
          </p:nvPr>
        </p:nvSpPr>
        <p:spPr/>
        <p:txBody>
          <a:bodyPr>
            <a:normAutofit/>
          </a:bodyPr>
          <a:lstStyle/>
          <a:p>
            <a:fld id="{47EAC065-23D2-489C-8C1F-DB3331854DBF}" type="slidenum">
              <a:rPr lang="fr-CA" altLang="fr-FR"/>
              <a:pPr/>
              <a:t>9</a:t>
            </a:fld>
            <a:endParaRPr lang="fr-CA" altLang="fr-FR"/>
          </a:p>
        </p:txBody>
      </p:sp>
    </p:spTree>
    <p:extLst>
      <p:ext uri="{BB962C8B-B14F-4D97-AF65-F5344CB8AC3E}">
        <p14:creationId xmlns:p14="http://schemas.microsoft.com/office/powerpoint/2010/main" val="17169517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jdacency">
  <a:themeElements>
    <a:clrScheme name="Ajd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jd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jd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Ajdacency.thmx</Template>
  <TotalTime>1454</TotalTime>
  <Words>2212</Words>
  <Application>Microsoft Macintosh PowerPoint</Application>
  <PresentationFormat>Personnalisé</PresentationFormat>
  <Paragraphs>275</Paragraphs>
  <Slides>26</Slides>
  <Notes>0</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Ajdacency</vt:lpstr>
      <vt:lpstr>Un mariage de raison: Analyse des processus de normalisation en gestion de la diversité culturelle au sein de trois contextes socio-culturels </vt:lpstr>
      <vt:lpstr>Plan de la présentation </vt:lpstr>
      <vt:lpstr>Problématique</vt:lpstr>
      <vt:lpstr>Les assises de notre recherche</vt:lpstr>
      <vt:lpstr>Comment nous y prendre? </vt:lpstr>
      <vt:lpstr>Grille d’analyse</vt:lpstr>
      <vt:lpstr>Logiques d’action des politiques de gestion de la diversité</vt:lpstr>
      <vt:lpstr>Présentation PowerPoint</vt:lpstr>
      <vt:lpstr>Théorie institutionnelle</vt:lpstr>
      <vt:lpstr>Les certifications et label</vt:lpstr>
      <vt:lpstr>Au Québec</vt:lpstr>
      <vt:lpstr>En Belgique</vt:lpstr>
      <vt:lpstr>En France</vt:lpstr>
      <vt:lpstr>Présentation PowerPoint</vt:lpstr>
      <vt:lpstr>Une analyse de contenu </vt:lpstr>
      <vt:lpstr>Des points de convergence</vt:lpstr>
      <vt:lpstr>Des divergences</vt:lpstr>
      <vt:lpstr>D’autres divergences au niveau des critères d’évaluation  </vt:lpstr>
      <vt:lpstr>Des divergences au niveau des acteurs impliqués dans le processus de diagnostic</vt:lpstr>
      <vt:lpstr>Discussion</vt:lpstr>
      <vt:lpstr>Discussion</vt:lpstr>
      <vt:lpstr>Discussion</vt:lpstr>
      <vt:lpstr>Discussion</vt:lpstr>
      <vt:lpstr>Discussion</vt:lpstr>
      <vt:lpstr>        Discussion   Tout ceci nous amène à proposer un modèle pour les labels qui s’appuierait sur une vision circulaire des « bonnes pratiques » de la gestion de la diversité culturelle. Ce modèle devrait inclure le niveau individuel (micro), organisationnel (méso) et sociétal (macro) tel que présenté à la diapositive suivante.  </vt:lpstr>
      <vt:lpstr>Présentation PowerPoint</vt:lpstr>
    </vt:vector>
  </TitlesOfParts>
  <Company>HEC Montréal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 mariage de raison Analyse des processus de normalisation en gestion de la diversité ethnoculturelle au sein de trois contextes socio-culturels</dc:title>
  <dc:creator>sebastien arcand</dc:creator>
  <cp:lastModifiedBy>annie cornet</cp:lastModifiedBy>
  <cp:revision>27</cp:revision>
  <dcterms:created xsi:type="dcterms:W3CDTF">2015-05-31T17:23:38Z</dcterms:created>
  <dcterms:modified xsi:type="dcterms:W3CDTF">2015-06-02T22:45:53Z</dcterms:modified>
</cp:coreProperties>
</file>