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365" r:id="rId3"/>
    <p:sldId id="368" r:id="rId4"/>
    <p:sldId id="361" r:id="rId5"/>
    <p:sldId id="367" r:id="rId6"/>
    <p:sldId id="369" r:id="rId7"/>
    <p:sldId id="363" r:id="rId8"/>
    <p:sldId id="364" r:id="rId9"/>
    <p:sldId id="352" r:id="rId10"/>
    <p:sldId id="354" r:id="rId11"/>
    <p:sldId id="374" r:id="rId12"/>
    <p:sldId id="372" r:id="rId13"/>
    <p:sldId id="357" r:id="rId14"/>
    <p:sldId id="371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3950" autoAdjust="0"/>
  </p:normalViewPr>
  <p:slideViewPr>
    <p:cSldViewPr>
      <p:cViewPr>
        <p:scale>
          <a:sx n="80" d="100"/>
          <a:sy n="80" d="100"/>
        </p:scale>
        <p:origin x="-396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7C73C-8847-4434-A52B-A15E4D22B2AC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fr-FR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1E4AE8-8E54-401C-A52D-A6D32B62E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4AE8-8E54-401C-A52D-A6D32B62EE0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6AA1-08F0-4120-8C28-F529CA5D94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3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4AE8-8E54-401C-A52D-A6D32B62EE0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0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4AE8-8E54-401C-A52D-A6D32B62EE0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48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4AE8-8E54-401C-A52D-A6D32B62EE0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48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4AE8-8E54-401C-A52D-A6D32B62EE0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1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D213-A746-45B8-BCAA-DA0972D4827A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E361-8A58-4BA9-88B6-E92E5BADA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39E5-4193-473F-8087-113E24DA403A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4860-B9B7-4A13-85AC-DBAB1535C4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A62C-B182-4A8E-AF3A-178EEFA53A43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32EA-2F78-450E-84A9-EE3A7BC3DB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FEF8-D426-4FD1-A27D-0EC7A88A323C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5D2B-6A59-49A1-B0C4-F6235A85C4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56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E1BB-9902-4DFB-AF28-E7363F6B7B24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BB73-B23D-4C48-8D55-13CD4920D3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2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9125-D550-4B3C-BE46-4F43B5C0C4E4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99E3-D0B1-438C-9F3C-8C0E15C5F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3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63D7-DD97-4B2C-90F7-3CB83B35D1F8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B1E6-D9BF-4194-8994-F257E3917C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49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49B9-AAF2-4F28-8574-37EC05E7D88A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4238-6D13-4C6D-9EF1-050FB2F9DB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0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AA40-A1C6-4B09-B1F1-2FA5513E625B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1A07-CCBC-497E-82E7-6DE1B48020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7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A604-A107-4851-AB7A-11F069A5E51D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B228-0099-4DC9-8400-5068005EEE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576D-52EC-4F6D-8CDA-4DB60E35D34D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2076-340D-4DA6-8E8E-116381AD05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2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405FD-D78B-4CDE-8246-2F4774602986}" type="datetimeFigureOut">
              <a:rPr lang="fr-FR"/>
              <a:pPr>
                <a:defRPr/>
              </a:pPr>
              <a:t>25/08/2015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A711E9-7867-4571-A9DD-F255433DF1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1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20.png"/><Relationship Id="rId9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3.png"/><Relationship Id="rId3" Type="http://schemas.openxmlformats.org/officeDocument/2006/relationships/image" Target="../media/image35.jpeg"/><Relationship Id="rId7" Type="http://schemas.openxmlformats.org/officeDocument/2006/relationships/image" Target="../media/image4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60.emf"/><Relationship Id="rId5" Type="http://schemas.openxmlformats.org/officeDocument/2006/relationships/image" Target="../media/image22.png"/><Relationship Id="rId10" Type="http://schemas.openxmlformats.org/officeDocument/2006/relationships/image" Target="../media/image55.png"/><Relationship Id="rId4" Type="http://schemas.openxmlformats.org/officeDocument/2006/relationships/image" Target="../media/image21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4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2.png"/><Relationship Id="rId10" Type="http://schemas.openxmlformats.org/officeDocument/2006/relationships/image" Target="../media/image40.jpeg"/><Relationship Id="rId4" Type="http://schemas.openxmlformats.org/officeDocument/2006/relationships/image" Target="../media/image21.png"/><Relationship Id="rId9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jpeg"/><Relationship Id="rId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9"/>
          <p:cNvSpPr txBox="1">
            <a:spLocks noChangeArrowheads="1"/>
          </p:cNvSpPr>
          <p:nvPr/>
        </p:nvSpPr>
        <p:spPr bwMode="auto">
          <a:xfrm>
            <a:off x="307975" y="2276872"/>
            <a:ext cx="8480088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500" dirty="0"/>
              <a:t>Does combining a wheat and pea mixture with methyl salicylate reduces aphid populations in both </a:t>
            </a:r>
            <a:r>
              <a:rPr lang="en-US" sz="2500" dirty="0" smtClean="0"/>
              <a:t>crops?</a:t>
            </a:r>
            <a:endParaRPr lang="fr-FR" sz="2500" dirty="0" smtClean="0"/>
          </a:p>
          <a:p>
            <a:pPr algn="ctr">
              <a:spcBef>
                <a:spcPct val="0"/>
              </a:spcBef>
              <a:buNone/>
            </a:pPr>
            <a:endParaRPr lang="en-GB" sz="1800" dirty="0" smtClean="0"/>
          </a:p>
          <a:p>
            <a:pPr algn="ctr">
              <a:spcBef>
                <a:spcPct val="0"/>
              </a:spcBef>
              <a:buNone/>
            </a:pPr>
            <a:endParaRPr lang="en-GB" sz="2000" dirty="0" smtClean="0"/>
          </a:p>
          <a:p>
            <a:pPr algn="ctr">
              <a:spcBef>
                <a:spcPct val="0"/>
              </a:spcBef>
              <a:buNone/>
            </a:pPr>
            <a:endParaRPr lang="en-GB" sz="2000" dirty="0"/>
          </a:p>
          <a:p>
            <a:pPr algn="ctr">
              <a:spcBef>
                <a:spcPct val="0"/>
              </a:spcBef>
              <a:buNone/>
            </a:pPr>
            <a:endParaRPr lang="en-GB" sz="2000" dirty="0" smtClean="0"/>
          </a:p>
          <a:p>
            <a:pPr algn="ctr">
              <a:spcBef>
                <a:spcPct val="0"/>
              </a:spcBef>
              <a:buNone/>
            </a:pPr>
            <a:endParaRPr lang="en-GB" sz="2000" dirty="0"/>
          </a:p>
          <a:p>
            <a:pPr algn="ctr">
              <a:spcBef>
                <a:spcPct val="0"/>
              </a:spcBef>
              <a:buNone/>
            </a:pPr>
            <a:endParaRPr lang="en-GB" sz="2000" dirty="0" smtClean="0"/>
          </a:p>
          <a:p>
            <a:pPr algn="ctr">
              <a:spcBef>
                <a:spcPct val="0"/>
              </a:spcBef>
              <a:buNone/>
            </a:pPr>
            <a:endParaRPr lang="en-GB" sz="2000" dirty="0"/>
          </a:p>
          <a:p>
            <a:pPr algn="ctr">
              <a:spcBef>
                <a:spcPct val="0"/>
              </a:spcBef>
              <a:buNone/>
            </a:pPr>
            <a:endParaRPr lang="en-GB" sz="2400" dirty="0" smtClean="0"/>
          </a:p>
          <a:p>
            <a:pPr algn="ctr">
              <a:spcBef>
                <a:spcPct val="0"/>
              </a:spcBef>
              <a:buNone/>
            </a:pPr>
            <a:r>
              <a:rPr lang="en-GB" sz="2000" b="1" dirty="0" smtClean="0"/>
              <a:t>Thomas Lopes</a:t>
            </a:r>
          </a:p>
          <a:p>
            <a:pPr algn="ctr">
              <a:spcBef>
                <a:spcPct val="0"/>
              </a:spcBef>
              <a:buNone/>
            </a:pPr>
            <a:endParaRPr lang="en-GB" sz="1000" dirty="0" smtClean="0"/>
          </a:p>
          <a:p>
            <a:pPr algn="r">
              <a:spcBef>
                <a:spcPct val="0"/>
              </a:spcBef>
              <a:buNone/>
            </a:pPr>
            <a:endParaRPr lang="en-GB" sz="1800" dirty="0" smtClean="0"/>
          </a:p>
          <a:p>
            <a:pPr algn="r">
              <a:spcBef>
                <a:spcPct val="0"/>
              </a:spcBef>
              <a:buNone/>
            </a:pPr>
            <a:r>
              <a:rPr lang="en-GB" sz="1800" dirty="0" smtClean="0"/>
              <a:t>Pr. </a:t>
            </a:r>
            <a:r>
              <a:rPr lang="en-GB" sz="1800" dirty="0" err="1" smtClean="0"/>
              <a:t>Frédéric</a:t>
            </a:r>
            <a:r>
              <a:rPr lang="en-GB" sz="1800" dirty="0" smtClean="0"/>
              <a:t> Francis</a:t>
            </a:r>
            <a:endParaRPr lang="fr-FR" sz="1800" dirty="0"/>
          </a:p>
          <a:p>
            <a:pPr algn="ctr">
              <a:spcBef>
                <a:spcPct val="0"/>
              </a:spcBef>
              <a:buNone/>
            </a:pPr>
            <a:endParaRPr lang="en-GB" sz="2000" dirty="0" smtClean="0"/>
          </a:p>
        </p:txBody>
      </p:sp>
      <p:sp>
        <p:nvSpPr>
          <p:cNvPr id="2054" name="AutoShape 2" descr="data:image/jpeg;base64,/9j/4AAQSkZJRgABAQAAAQABAAD/2wCEAAkGBhQSERUUExQWFRUWGBcWFRYYGBcUGxgUFxUVFRUUFBUXHCYeGBkkGRQXHy8gIycpLCwsFR4xNTAqNSYrLCkBCQoKDgwOGg8PGjUkHCQsLCktLCkyKiwsLCwpLC0pLCwpLCwsKSwsLCksLCwsLCosKSwsKSkpLCwsLCwsLCwsLP/AABEIAH4AyAMBIgACEQEDEQH/xAAbAAABBQEBAAAAAAAAAAAAAAADAQIEBQYAB//EADsQAAIBAgQEAwYFAgQHAAAAAAECEQADBBIhMQUTQVEiYYEGMnGRofAUQrHB0SNSU2KS8RUkcqKy4fL/xAAZAQADAQEBAAAAAAAAAAAAAAAAAQIDBAX/xAAoEQACAgEEAgEEAgMAAAAAAAAAAQIREgMTIUExUSIEFDLhYbFSkaH/2gAMAwEAAhEDEQA/AK1TUlBQVTWpNtK9lnAjpoTLNSClDKUkMjm3QylTOXTGSqQiLFdFHNqmFKoQPLS5aflpypQIYqUrLUiANqRxUlEWK7LR8lJkpiGBaXLRFWly0gBBKdloi2pomWNt+9AwPK7/ACpMnoKNkpTbpDAx2+dKtuaJkoqW43pNgXHALgRTqNfrVxheKAzppWSB7UZcSVEAxXPLSt2bRnXBp8VxFNia6sob+u9dU7I9wTB8OZ9dh3O1SMRhchjSnWeIkLlIzAbA9KBicWzmT9K3+Tf8GXxSBMDNLy56GiKxNGFho2NVYiIUHnXG0DR3tEUkUWBH5FDazUrJThbp2KiBy6dyqsrGAzmBFWNrgOUySDSeokNQbKNMIY2rnwhFaC5bVRtUG/dnqKlTbG4pEIYEASW9BQThSWhde1SWWpeCuomsS3ftTcmgpMNgfZBm1uNk8h4j61BxvBzaMHUHYipz8XYbE1Fu49n3NZxepfJTwrgiZAOlKuWdRpRbeHZyAoJJ2HfvRLnDLixKMJ20q7RNMFctLEjemjDTuYo34ZwCcrQN9DvQnbyoAYyqNqEzUTIe1N5XxPw/mmICbhrkk08/CmlJpiHlR01+G1dTktxXUhhOXShPWnAU7LQA+3l+BqbZxmUQdagLbqbh8JMSQB3/APVTKuyo30deuq+9KDbiMoq2t3cPb1VQW6MZPrrVXxC8rnwqB5xBPnWcZW6SLarkhva10oyYEnyoGWpFnNtJrVmaGDClGqcuLMamkThrHfQd6aeHmobT8lpNEXFYmehqGQTsKs24W3UiO4/am8qNFHqNz61SkuiWn2QRhgPe37U97XapS4Iz7tGOGPWhyBIrrWFk9Yq5sW7KwDbk9z+4oVsxtJpOU1ZydlR4LmzjBoVQLGgMAQOw8qNc4isSSDVDr1b0pJEbSaw2zXMnYzi+cZEXf70qjv2DOo+lT1V+golrBndv2rWNRIfyKgrFd4umlXTlQNBUbMTsP0q8rJxKwqa5bFWH4OdWogtqKMxYlcuF8qWp5cV1LJjpGWx95XZYHukEb7hgw28xU3DcZRtD4WH5TGp7BtvnFZzhi3FSLknUldNQpiAx67ekmj3hP5ZaI1Bj46EVwb0k20dW3FpI2qYQwCVOoB7794oq4Rux/Ss3axF1FXLdS4kEEBSrLlAIGrkk6bEbCkfirEan76/OtfuG+iNpGq/AdyKVcAnVv0rIvj2MASx7DckmAB59KVuJNmdCGR0bK6OIZTlBExpqCDoaW/INtGm4bhwykufzMBGWCoiDoasFw1tf/ofzWJs4xgAqgt0CruSTsJIH1rl4kSSIIKtlZWEMpUyVYfxSWtLwVto3QvRpMjtI3pt24DuY+X81irONuMyqitcZjARIzE6kxmIGwPyplnipcSJHQg6EFWIIPnIIqd0MDa28UeYQYyBRGgnNOus7RUk3VjYfSsMmJdiSJOnToBrr5VKwS3bp8ClomTIVBtoXOk+Qk0t2vI8LNUb09PqKj4lfCxG4BjbeNKpMVwvEJByluvg8RG8goQCR8AarzimIaJOmsTpqdxuKa178CenXk1NhvAsxMCdR6nQ1zJPb5j+ax6Y4jr0j0rkx7sGcK5RHFprnhyC5lD5DrmmCOkVS1WhYI14wY6kD1H80E2IvAA+DJJJKiXlttdoC/Osv+POmtDGOd0DhW5YdrfMlYzjQrlnNupExBg0nqyY1BI31sjuvzFJcUdSPmKwf/ESBv9inW+IXHtW72RltXQ3LuErD5TBhQcy+oo3WGCNqbQ+4odzQbfv9BWN/GsY8X2Kc2JYweYLYzKpYwQMxEgA6TEnXQRJp7rFgjQcQ4iloeNo7KNz6dPWqDEY/nZWZAFUygJMzBGYn4GKrcdet5/DeF5YhmItrJ/yHNMaRJ9Ka3EAdiv8AqT00molquSoaglybPh3EbVwAHwnbXYnsD/NdWH4RZRbFx7rhsRzZTxe9bIUsYzZRBzaR18hXVS1mGCH2+BW2YKoLEzs28b6ESD5VZcO9j7ZvItxDlYnQsYMDXVd+nWspY4w0RmLD+1oIn1G8VccD9rOXcTwplRiSACpAb3iusExHyrz8ufLOtasGqcUUOOY2MRcVPCFuMFiRorGIYb/GrDhuKvXsxAWBHiJK79PDoTuaFxN1vO1xTBYtKnoS2Ya9dD9KvvZfDhbbExqb5GgaMqDK0HQ6itHNVwxQxk+f5I9m3dVgw5cqQwOZtwZBgjuBRMQ165ca4+Qs5lmzMJMAToOwFX1lVN3Uj3HM5UHiDuAckROgG1LiAiXLjEAhLLXDCpuh1IWMswO1RlP33RvjpeurKCybqOrrywykMpljBGxj+a68LjMzHly5LMczCWO5jpV5wm6l584WFa2rLKoYJuIJyxlnfpUrD2FN59BHLtkHKm5dASFjLJkjanc/+0DjpLrqzO4K7etXFuWzbV0nKZJiQQdD5E1Fe1d1jlyST7zDUkk6fE1ocZjbdjnXWUFVSwdFTdsoJCsMomTR8HlY3HAAGWyy+FD79ssYBGUT5UJz9icdJXx1f+wPCBmwtq9fuWsOHJAV0XISCwXVroDkhSdu8VeWMUzo1xMbYKIIZxbtZUAAMSLsLoQfWsTxfhyrgcOCuUrevhtpyzsfkKLg+HIuCx6iNrJXyIM6Vq4WcmRscDfa8StnH2bhAkqiWmMSBJAudyPnUO89u/cVTjbD3ZyrC2w+bbKCt4Mdois77IcNRcakAQbVyQRpJGUfrVNheFqr4fuzoSSNCM4B+OooUAzLbj+FvLfdP6YCxlaGXOpAIcgEidY0PSo1u5fFprQa2EZg7LLauAAG+MAVrOMBVvFYHi5h0VYJysddJnrp2oOCw4OFnSeW591dT/VglomdB16Vm3KzqhHTcba7oyXKud7fzf8Amii/fFrkhrfLzG5l8UZzu3x1rS2rCnDDQTyWPuruOZ4piZ0FIbS/hZgTygdl97+6YmanKfvqy8NL13RlDaud7X/f/NEe9f5SWs1rl2ySiw/hze9GvWa0GJuLycnXko2y7kLJmJnQ9etPxjLyHWNRaRhosSRZkiBM6nXzoyn76sWGl67ox2Ke6ilptGNY8ff41R4rily5o5mNgBoJ3hdh/tW49qSv4V1HvEWsqwojxWyxECdgfnWPXDgTmOXQ/wDkCD9K1UqXyZzTcL4RpOB8Kt3OHhzbBu88pmIObXQLIIEUr8CQKWy2yAQDluK8EyAGCsYMg/Kqvh3tAyILSEBeYbmoBhxrue3QeXWo+L4qTM3XIJmAQqkz8v8AesZSt8FQ1oRjyi5fhNsKGIQA7S4BOpHulp6dq6sfdx5BJHlp216+nzrqWM+mJ/UrqKICYgrtAnttFHsuwJbNsdesfHz1oD4e4gCtbcEgEaHVZIkRqRoadZuHKVyMWYwBB1nUbb10NHIS/wAWQNT8D0n76VLwnGGTSdQZ+M6EefeKqIIUGD8YMAeUaUdrJYqclzsAEOsbxPnUOCHyXWL4sWOYkgtrMaTMnpoNa2nCOIPdtgC0rM1sowFpWlDoQQQZBEb968ywmHfMFFti5OgCtOm+kfT516RwnBtbs8ph4+VBSDubg8OXfpWbhVUdX07Scm10WODuXLbZEshSFy5BZUQsggZcugmKfbxV4OQtoZsoBHKWQoIKyuXQTFRsJaLIwyb2kGTK2kX7ZjLv0mjrgzkZck/0cMMuRjtctEjLvpRi/fZ1ucf8V+N/oZeZ7pe21hWkIHQ2lOixlzLl0AgRRcNiroZlSyJAUFRaXQKIQEZdIGgoTYaUdMkkWsICmUmIFufBuI+lB4nYJs3lFvOQuFlMhaIske5BI7bUKL99ic4q/ivCf9Gl4Hw+xdwzfi4CI112LhRlPMO4KwN9o7UXhfC8G9y4th1uWLotl4KkSM4OkQNp2qBicMGwbI6n38xX3dJWNO3lUT2VwqhMWFUqGCDSRJyNm17wR860zp4nLhayLK1hsF+KtNhLisQLqPlKmAApWcoHnQfaThuAXKtm4Dfs3bXgDLoDcUEQAJGu1U/svgVt45CiwBbugwNABkC7eZj1qvx3DlGIQqni/EoZ1J1uEsd+sT6ULVTSfsHpNWvRo+M3bwuvlTMomGyI2hXxAErMb/WoNjHX+V4V/pw21tMseLNHh296fWjcewrNjbTLbLALc8fLLZfDc/Pl8PzG/nUPB2STbhJy2bgJyZip/wCb0LRK+8NJG/nUSi78nRDUjh+K8pDlx2I5Wijl5f8ADtxl8Q/t23Hbem/jL/LnKOXl/wAO3GX/AE7UDBlbjDIA5XDsGKqGKmMUILASOgievnSjCEsCEkjDasEkg5HEF8sjaImpxfvo03I3+K/Kv2EfE38klBkyjXl24KD3fyzlqg9rvaG8iojDKHUR4VWVEBQIWY28tquxhGZnYWyQLCjOEnXl2PDnC76bT0rKe3nCLucXBbOUW0JOXLtasgnUDNuB1Oh7VUYc8vox1ppwdLuimfixjViYEyZJOmkdBGm/eotviJJ8zrJ18Xl1jSoT2XGhVu5EHrsaabTb5W120OprVQR53JKvX4G85gCT185HQiPrQLmLk79R8fpvQWBmMsH1/eu5Tdvj84/WqUQFu4gnTXQ6a7df1rqYbDHoddtP0711UkBuDim5gbmgRbVVMAZYfMFUZhETM+ZruB8Yu2HzoxzQgEIGICqyiRP+Y/Q9KsLYUbKB8IH7UTP8a81/UMuypfDlsPbQLezK1smS2WFILQpgCiut9iB4wAIiQADmJ8MvOuh+NWAYdv0pwep+5kWtRoDwW3ctOjuScougrnMAuFCumUjxaGZ023q5v8Sdxl5rKuYNoqlgR2uN4u/Xr2qtn4V2Y0t+V2D1JPyXqcQJib+n/SwJ7Fn3JHf9qLiOMKBoJPdGuz5mWePpWf1pc5+FLfb8jWrJeA2Dzq4Y3LrABhB5aTJmWYNLa95q2XixJIgADbWNyCPGCxeAI171Q56cL1X9zIW4y/v8TuZModRpH5H0naGGtO4XxMqpAZB/dIRMxgagAdoGnas/zTXcw0t9+g3HVF9hMeiuSuVGgjMdsuZSQJMSSAduhqHcxIN7Mbn5gw8CABhMNmAkga796ruYaTmT3o336Husu34mZzEo5820PxyqB9arMMyoxMuxIca5B75BkEAEkRpJMedRp86dP3EUb7FuSF4UgsPP9V9CPGbRGv5vAQSR+9Et4RFDReuSwYTsRmYEsPPSo+lIaT15MFqSSotbPEQvvO12AFAZVAAHUZMuvmZqn4yGuszIcuZcmWBljSYmSCY3p1Iz0LWmnYnqSarogXcECHD2y+ZVynOAQV5m2kBZcaeVQL/Cli3Fq5IKlzzEMwPEFHQzsavPWmlfOr+4mTkzPNw4C7OS6tvLHRzMzBIGxk7VFTh4khi4GVvy9cxhSWjpHrWqn19KabZ7j6/rVL6iQrMo2ESLY5jAmA2iNlZUPuNn1BPeP2rq1JE9j5V1V9zILOFwU8XBUbmb09T9iuNoRJ5o7UvMoAFHFnwzvrHrBNKhnB64XB8fSkCffqf4rktzSoBxftSC4d65bP3PrTWWDQAU3iOv6UqvNBy9vnXRHr+9FASCw86Zm+NDrhSAK33996Z8PvyrkUxpFM/X96YgldHnTQSR8qcxI7UgELUgal1Pahq+tADppDXCDpSK/l9aYHE+ddzO0/OkzUMtv5UxhG+9jQjpvFEGv7UzMD9/SmIYbn2fnXUjkT9mlp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0000"/>
              </a:solidFill>
            </a:endParaRPr>
          </a:p>
        </p:txBody>
      </p:sp>
      <p:sp>
        <p:nvSpPr>
          <p:cNvPr id="2055" name="AutoShape 5" descr="data:image/jpeg;base64,/9j/4AAQSkZJRgABAQAAAQABAAD/2wCEAAkGBhQSERUUExQWFRUWGBcWFRYYGBcUGxgUFxUVFRUUFBUXHCYeGBkkGRQXHy8gIycpLCwsFR4xNTAqNSYrLCkBCQoKDgwOGg8PGjUkHCQsLCktLCkyKiwsLCwpLC0pLCwpLCwsKSwsLCksLCwsLCosKSwsKSkpLCwsLCwsLCwsLP/AABEIAH4AyAMBIgACEQEDEQH/xAAbAAABBQEBAAAAAAAAAAAAAAADAQIEBQYAB//EADsQAAIBAgQEAwYFAgQHAAAAAAECEQADBBIhMQUTQVEiYYEGMnGRofAUQrHB0SNSU2KS8RUkcqKy4fL/xAAZAQADAQEBAAAAAAAAAAAAAAAAAQIDBAX/xAAoEQACAgEEAgEEAgMAAAAAAAAAAQIREgMTIUExUSIEFDLhYbFSkaH/2gAMAwEAAhEDEQA/AK1TUlBQVTWpNtK9lnAjpoTLNSClDKUkMjm3QylTOXTGSqQiLFdFHNqmFKoQPLS5aflpypQIYqUrLUiANqRxUlEWK7LR8lJkpiGBaXLRFWly0gBBKdloi2pomWNt+9AwPK7/ACpMnoKNkpTbpDAx2+dKtuaJkoqW43pNgXHALgRTqNfrVxheKAzppWSB7UZcSVEAxXPLSt2bRnXBp8VxFNia6sob+u9dU7I9wTB8OZ9dh3O1SMRhchjSnWeIkLlIzAbA9KBicWzmT9K3+Tf8GXxSBMDNLy56GiKxNGFho2NVYiIUHnXG0DR3tEUkUWBH5FDazUrJThbp2KiBy6dyqsrGAzmBFWNrgOUySDSeokNQbKNMIY2rnwhFaC5bVRtUG/dnqKlTbG4pEIYEASW9BQThSWhde1SWWpeCuomsS3ftTcmgpMNgfZBm1uNk8h4j61BxvBzaMHUHYipz8XYbE1Fu49n3NZxepfJTwrgiZAOlKuWdRpRbeHZyAoJJ2HfvRLnDLixKMJ20q7RNMFctLEjemjDTuYo34ZwCcrQN9DvQnbyoAYyqNqEzUTIe1N5XxPw/mmICbhrkk08/CmlJpiHlR01+G1dTktxXUhhOXShPWnAU7LQA+3l+BqbZxmUQdagLbqbh8JMSQB3/APVTKuyo30deuq+9KDbiMoq2t3cPb1VQW6MZPrrVXxC8rnwqB5xBPnWcZW6SLarkhva10oyYEnyoGWpFnNtJrVmaGDClGqcuLMamkThrHfQd6aeHmobT8lpNEXFYmehqGQTsKs24W3UiO4/am8qNFHqNz61SkuiWn2QRhgPe37U97XapS4Iz7tGOGPWhyBIrrWFk9Yq5sW7KwDbk9z+4oVsxtJpOU1ZydlR4LmzjBoVQLGgMAQOw8qNc4isSSDVDr1b0pJEbSaw2zXMnYzi+cZEXf70qjv2DOo+lT1V+golrBndv2rWNRIfyKgrFd4umlXTlQNBUbMTsP0q8rJxKwqa5bFWH4OdWogtqKMxYlcuF8qWp5cV1LJjpGWx95XZYHukEb7hgw28xU3DcZRtD4WH5TGp7BtvnFZzhi3FSLknUldNQpiAx67ekmj3hP5ZaI1Bj46EVwb0k20dW3FpI2qYQwCVOoB7794oq4Rux/Ss3axF1FXLdS4kEEBSrLlAIGrkk6bEbCkfirEan76/OtfuG+iNpGq/AdyKVcAnVv0rIvj2MASx7DckmAB59KVuJNmdCGR0bK6OIZTlBExpqCDoaW/INtGm4bhwykufzMBGWCoiDoasFw1tf/ofzWJs4xgAqgt0CruSTsJIH1rl4kSSIIKtlZWEMpUyVYfxSWtLwVto3QvRpMjtI3pt24DuY+X81irONuMyqitcZjARIzE6kxmIGwPyplnipcSJHQg6EFWIIPnIIqd0MDa28UeYQYyBRGgnNOus7RUk3VjYfSsMmJdiSJOnToBrr5VKwS3bp8ClomTIVBtoXOk+Qk0t2vI8LNUb09PqKj4lfCxG4BjbeNKpMVwvEJByluvg8RG8goQCR8AarzimIaJOmsTpqdxuKa178CenXk1NhvAsxMCdR6nQ1zJPb5j+ax6Y4jr0j0rkx7sGcK5RHFprnhyC5lD5DrmmCOkVS1WhYI14wY6kD1H80E2IvAA+DJJJKiXlttdoC/Osv+POmtDGOd0DhW5YdrfMlYzjQrlnNupExBg0nqyY1BI31sjuvzFJcUdSPmKwf/ESBv9inW+IXHtW72RltXQ3LuErD5TBhQcy+oo3WGCNqbQ+4odzQbfv9BWN/GsY8X2Kc2JYweYLYzKpYwQMxEgA6TEnXQRJp7rFgjQcQ4iloeNo7KNz6dPWqDEY/nZWZAFUygJMzBGYn4GKrcdet5/DeF5YhmItrJ/yHNMaRJ9Ka3EAdiv8AqT00molquSoaglybPh3EbVwAHwnbXYnsD/NdWH4RZRbFx7rhsRzZTxe9bIUsYzZRBzaR18hXVS1mGCH2+BW2YKoLEzs28b6ESD5VZcO9j7ZvItxDlYnQsYMDXVd+nWspY4w0RmLD+1oIn1G8VccD9rOXcTwplRiSACpAb3iusExHyrz8ufLOtasGqcUUOOY2MRcVPCFuMFiRorGIYb/GrDhuKvXsxAWBHiJK79PDoTuaFxN1vO1xTBYtKnoS2Ya9dD9KvvZfDhbbExqb5GgaMqDK0HQ6itHNVwxQxk+f5I9m3dVgw5cqQwOZtwZBgjuBRMQ165ca4+Qs5lmzMJMAToOwFX1lVN3Uj3HM5UHiDuAckROgG1LiAiXLjEAhLLXDCpuh1IWMswO1RlP33RvjpeurKCybqOrrywykMpljBGxj+a68LjMzHly5LMczCWO5jpV5wm6l584WFa2rLKoYJuIJyxlnfpUrD2FN59BHLtkHKm5dASFjLJkjanc/+0DjpLrqzO4K7etXFuWzbV0nKZJiQQdD5E1Fe1d1jlyST7zDUkk6fE1ocZjbdjnXWUFVSwdFTdsoJCsMomTR8HlY3HAAGWyy+FD79ssYBGUT5UJz9icdJXx1f+wPCBmwtq9fuWsOHJAV0XISCwXVroDkhSdu8VeWMUzo1xMbYKIIZxbtZUAAMSLsLoQfWsTxfhyrgcOCuUrevhtpyzsfkKLg+HIuCx6iNrJXyIM6Vq4WcmRscDfa8StnH2bhAkqiWmMSBJAudyPnUO89u/cVTjbD3ZyrC2w+bbKCt4Mdois77IcNRcakAQbVyQRpJGUfrVNheFqr4fuzoSSNCM4B+OooUAzLbj+FvLfdP6YCxlaGXOpAIcgEidY0PSo1u5fFprQa2EZg7LLauAAG+MAVrOMBVvFYHi5h0VYJysddJnrp2oOCw4OFnSeW591dT/VglomdB16Vm3KzqhHTcba7oyXKud7fzf8Amii/fFrkhrfLzG5l8UZzu3x1rS2rCnDDQTyWPuruOZ4piZ0FIbS/hZgTygdl97+6YmanKfvqy8NL13RlDaud7X/f/NEe9f5SWs1rl2ySiw/hze9GvWa0GJuLycnXko2y7kLJmJnQ9etPxjLyHWNRaRhosSRZkiBM6nXzoyn76sWGl67ox2Ke6ilptGNY8ff41R4rily5o5mNgBoJ3hdh/tW49qSv4V1HvEWsqwojxWyxECdgfnWPXDgTmOXQ/wDkCD9K1UqXyZzTcL4RpOB8Kt3OHhzbBu88pmIObXQLIIEUr8CQKWy2yAQDluK8EyAGCsYMg/Kqvh3tAyILSEBeYbmoBhxrue3QeXWo+L4qTM3XIJmAQqkz8v8AesZSt8FQ1oRjyi5fhNsKGIQA7S4BOpHulp6dq6sfdx5BJHlp216+nzrqWM+mJ/UrqKICYgrtAnttFHsuwJbNsdesfHz1oD4e4gCtbcEgEaHVZIkRqRoadZuHKVyMWYwBB1nUbb10NHIS/wAWQNT8D0n76VLwnGGTSdQZ+M6EefeKqIIUGD8YMAeUaUdrJYqclzsAEOsbxPnUOCHyXWL4sWOYkgtrMaTMnpoNa2nCOIPdtgC0rM1sowFpWlDoQQQZBEb968ywmHfMFFti5OgCtOm+kfT516RwnBtbs8ph4+VBSDubg8OXfpWbhVUdX07Scm10WODuXLbZEshSFy5BZUQsggZcugmKfbxV4OQtoZsoBHKWQoIKyuXQTFRsJaLIwyb2kGTK2kX7ZjLv0mjrgzkZck/0cMMuRjtctEjLvpRi/fZ1ucf8V+N/oZeZ7pe21hWkIHQ2lOixlzLl0AgRRcNiroZlSyJAUFRaXQKIQEZdIGgoTYaUdMkkWsICmUmIFufBuI+lB4nYJs3lFvOQuFlMhaIske5BI7bUKL99ic4q/ivCf9Gl4Hw+xdwzfi4CI112LhRlPMO4KwN9o7UXhfC8G9y4th1uWLotl4KkSM4OkQNp2qBicMGwbI6n38xX3dJWNO3lUT2VwqhMWFUqGCDSRJyNm17wR860zp4nLhayLK1hsF+KtNhLisQLqPlKmAApWcoHnQfaThuAXKtm4Dfs3bXgDLoDcUEQAJGu1U/svgVt45CiwBbugwNABkC7eZj1qvx3DlGIQqni/EoZ1J1uEsd+sT6ULVTSfsHpNWvRo+M3bwuvlTMomGyI2hXxAErMb/WoNjHX+V4V/pw21tMseLNHh296fWjcewrNjbTLbLALc8fLLZfDc/Pl8PzG/nUPB2STbhJy2bgJyZip/wCb0LRK+8NJG/nUSi78nRDUjh+K8pDlx2I5Wijl5f8ADtxl8Q/t23Hbem/jL/LnKOXl/wAO3GX/AE7UDBlbjDIA5XDsGKqGKmMUILASOgievnSjCEsCEkjDasEkg5HEF8sjaImpxfvo03I3+K/Kv2EfE38klBkyjXl24KD3fyzlqg9rvaG8iojDKHUR4VWVEBQIWY28tquxhGZnYWyQLCjOEnXl2PDnC76bT0rKe3nCLucXBbOUW0JOXLtasgnUDNuB1Oh7VUYc8vox1ppwdLuimfixjViYEyZJOmkdBGm/eotviJJ8zrJ18Xl1jSoT2XGhVu5EHrsaabTb5W120OprVQR53JKvX4G85gCT185HQiPrQLmLk79R8fpvQWBmMsH1/eu5Tdvj84/WqUQFu4gnTXQ6a7df1rqYbDHoddtP0711UkBuDim5gbmgRbVVMAZYfMFUZhETM+ZruB8Yu2HzoxzQgEIGICqyiRP+Y/Q9KsLYUbKB8IH7UTP8a81/UMuypfDlsPbQLezK1smS2WFILQpgCiut9iB4wAIiQADmJ8MvOuh+NWAYdv0pwep+5kWtRoDwW3ctOjuScougrnMAuFCumUjxaGZ023q5v8Sdxl5rKuYNoqlgR2uN4u/Xr2qtn4V2Y0t+V2D1JPyXqcQJib+n/SwJ7Fn3JHf9qLiOMKBoJPdGuz5mWePpWf1pc5+FLfb8jWrJeA2Dzq4Y3LrABhB5aTJmWYNLa95q2XixJIgADbWNyCPGCxeAI171Q56cL1X9zIW4y/v8TuZModRpH5H0naGGtO4XxMqpAZB/dIRMxgagAdoGnas/zTXcw0t9+g3HVF9hMeiuSuVGgjMdsuZSQJMSSAduhqHcxIN7Mbn5gw8CABhMNmAkga796ruYaTmT3o336Husu34mZzEo5820PxyqB9arMMyoxMuxIca5B75BkEAEkRpJMedRp86dP3EUb7FuSF4UgsPP9V9CPGbRGv5vAQSR+9Et4RFDReuSwYTsRmYEsPPSo+lIaT15MFqSSotbPEQvvO12AFAZVAAHUZMuvmZqn4yGuszIcuZcmWBljSYmSCY3p1Iz0LWmnYnqSarogXcECHD2y+ZVynOAQV5m2kBZcaeVQL/Cli3Fq5IKlzzEMwPEFHQzsavPWmlfOr+4mTkzPNw4C7OS6tvLHRzMzBIGxk7VFTh4khi4GVvy9cxhSWjpHrWqn19KabZ7j6/rVL6iQrMo2ESLY5jAmA2iNlZUPuNn1BPeP2rq1JE9j5V1V9zILOFwU8XBUbmb09T9iuNoRJ5o7UvMoAFHFnwzvrHrBNKhnB64XB8fSkCffqf4rktzSoBxftSC4d65bP3PrTWWDQAU3iOv6UqvNBy9vnXRHr+9FASCw86Zm+NDrhSAK33996Z8PvyrkUxpFM/X96YgldHnTQSR8qcxI7UgELUgal1Pahq+tADppDXCDpSK/l9aYHE+ddzO0/OkzUMtv5UxhG+9jQjpvFEGv7UzMD9/SmIYbn2fnXUjkT9mlpg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26" name="Picture 2" descr="https://applications.frs-fnrs.be/help/manuals/Logo_FNRS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49" y="400536"/>
            <a:ext cx="900528" cy="5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as Lopes\Desktop\Logo414x8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6" y="391986"/>
            <a:ext cx="2638836" cy="5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mail.ulg.ac.be/service/home/~/AIL%20bleu.PNG?auth=co&amp;loc=fr&amp;id=29042&amp;part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3195634" y="217383"/>
            <a:ext cx="2752732" cy="1534527"/>
            <a:chOff x="3231144" y="217383"/>
            <a:chExt cx="2752732" cy="1534527"/>
          </a:xfrm>
        </p:grpSpPr>
        <p:pic>
          <p:nvPicPr>
            <p:cNvPr id="2053" name="Picture 2" descr="http://www.fsagx.ac.be/zg/Page_index/Sigle%20Entomo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14815" r="13481" b="7407"/>
            <a:stretch>
              <a:fillRect/>
            </a:stretch>
          </p:blipFill>
          <p:spPr bwMode="auto">
            <a:xfrm>
              <a:off x="4121469" y="217383"/>
              <a:ext cx="969568" cy="96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31144" y="1167135"/>
              <a:ext cx="27527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fr-FR" sz="1600" dirty="0" smtClean="0"/>
                <a:t>Functional &amp; Evolutionary </a:t>
              </a:r>
              <a:endParaRPr lang="en-GB" altLang="fr-FR" sz="1600" dirty="0"/>
            </a:p>
            <a:p>
              <a:pPr algn="ctr"/>
              <a:r>
                <a:rPr lang="en-GB" altLang="fr-FR" sz="1600" dirty="0"/>
                <a:t>Entomology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132592" y="3208796"/>
            <a:ext cx="6446658" cy="1882512"/>
            <a:chOff x="1132592" y="4500760"/>
            <a:chExt cx="6446658" cy="1882512"/>
          </a:xfrm>
        </p:grpSpPr>
        <p:grpSp>
          <p:nvGrpSpPr>
            <p:cNvPr id="16" name="Groupe 15"/>
            <p:cNvGrpSpPr/>
            <p:nvPr/>
          </p:nvGrpSpPr>
          <p:grpSpPr>
            <a:xfrm>
              <a:off x="2175219" y="5243051"/>
              <a:ext cx="4793562" cy="1140221"/>
              <a:chOff x="580486" y="4725457"/>
              <a:chExt cx="5878683" cy="1849674"/>
            </a:xfrm>
          </p:grpSpPr>
          <p:pic>
            <p:nvPicPr>
              <p:cNvPr id="17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1649738" y="4729619"/>
                <a:ext cx="890309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Thomas Lopes\Desktop\pois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30"/>
              <a:stretch/>
            </p:blipFill>
            <p:spPr bwMode="auto">
              <a:xfrm>
                <a:off x="580486" y="4899718"/>
                <a:ext cx="1069252" cy="1675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3609299" y="4726555"/>
                <a:ext cx="890309" cy="179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Users\Thomas Lopes\Desktop\pois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30"/>
              <a:stretch/>
            </p:blipFill>
            <p:spPr bwMode="auto">
              <a:xfrm>
                <a:off x="2540047" y="4895662"/>
                <a:ext cx="1069252" cy="1675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5568860" y="4725457"/>
                <a:ext cx="890309" cy="179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Thomas Lopes\Desktop\pois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30"/>
              <a:stretch/>
            </p:blipFill>
            <p:spPr bwMode="auto">
              <a:xfrm>
                <a:off x="4499607" y="4896174"/>
                <a:ext cx="1069252" cy="1675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9565">
              <a:off x="1132592" y="5461326"/>
              <a:ext cx="906122" cy="54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939">
              <a:off x="6997490" y="5313687"/>
              <a:ext cx="581760" cy="52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09071">
              <a:off x="2341003" y="4745065"/>
              <a:ext cx="577098" cy="653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37780">
              <a:off x="5487935" y="4866536"/>
              <a:ext cx="937290" cy="587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8" descr="http://m.agro.basf.fr/agroportal/mfr/media/productcatalogue/pests/ravageurs_6/puceron_vert_du_pecher_ail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77222" y1="79259" x2="77222" y2="79259"/>
                          <a14:backgroundMark x1="77639" y1="77284" x2="77639" y2="77284"/>
                          <a14:backgroundMark x1="78750" y1="78272" x2="78750" y2="78272"/>
                          <a14:backgroundMark x1="79722" y1="79012" x2="79722" y2="79012"/>
                          <a14:backgroundMark x1="79722" y1="79012" x2="79722" y2="79012"/>
                          <a14:backgroundMark x1="80278" y1="77284" x2="89444" y2="80741"/>
                          <a14:backgroundMark x1="80833" y1="80000" x2="80833" y2="8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1114">
              <a:off x="3804452" y="4713966"/>
              <a:ext cx="974654" cy="54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02464">
              <a:off x="4337966" y="5681131"/>
              <a:ext cx="53657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8" t="81512" r="25086" b="7623"/>
          <a:stretch/>
        </p:blipFill>
        <p:spPr bwMode="auto">
          <a:xfrm rot="10800000">
            <a:off x="2193797" y="5051178"/>
            <a:ext cx="4682458" cy="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2"/>
          <a:stretch/>
        </p:blipFill>
        <p:spPr bwMode="auto">
          <a:xfrm>
            <a:off x="3203848" y="242457"/>
            <a:ext cx="751193" cy="6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algn="l"/>
            <a:r>
              <a:rPr lang="en-GB" sz="2400" dirty="0" smtClean="0"/>
              <a:t>Hoverflies in traps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30" y="215161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4944" y="5860339"/>
            <a:ext cx="360040" cy="12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>
            <a:off x="170568" y="4324628"/>
            <a:ext cx="4458973" cy="2137256"/>
            <a:chOff x="2913561" y="620033"/>
            <a:chExt cx="4970807" cy="2184049"/>
          </a:xfrm>
        </p:grpSpPr>
        <p:grpSp>
          <p:nvGrpSpPr>
            <p:cNvPr id="51" name="Groupe 50"/>
            <p:cNvGrpSpPr/>
            <p:nvPr/>
          </p:nvGrpSpPr>
          <p:grpSpPr>
            <a:xfrm>
              <a:off x="2913561" y="620033"/>
              <a:ext cx="4970807" cy="1689633"/>
              <a:chOff x="13695247" y="1907962"/>
              <a:chExt cx="4970807" cy="1689633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77" t="2442" r="15662" b="89544"/>
              <a:stretch/>
            </p:blipFill>
            <p:spPr bwMode="auto">
              <a:xfrm>
                <a:off x="14506773" y="1907962"/>
                <a:ext cx="3064342" cy="236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11" t="19215" r="30548" b="30030"/>
              <a:stretch/>
            </p:blipFill>
            <p:spPr bwMode="auto">
              <a:xfrm>
                <a:off x="13695247" y="2237434"/>
                <a:ext cx="2268799" cy="1359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5" name="Groupe 54"/>
              <p:cNvGrpSpPr/>
              <p:nvPr/>
            </p:nvGrpSpPr>
            <p:grpSpPr>
              <a:xfrm>
                <a:off x="16121438" y="2230917"/>
                <a:ext cx="2544616" cy="1366678"/>
                <a:chOff x="16121438" y="2237267"/>
                <a:chExt cx="2544616" cy="1366678"/>
              </a:xfrm>
            </p:grpSpPr>
            <p:pic>
              <p:nvPicPr>
                <p:cNvPr id="5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41" t="18839" r="30435" b="29713"/>
                <a:stretch/>
              </p:blipFill>
              <p:spPr bwMode="auto">
                <a:xfrm>
                  <a:off x="16121438" y="2237267"/>
                  <a:ext cx="2258027" cy="13666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ZoneTexte 56"/>
                <p:cNvSpPr txBox="1"/>
                <p:nvPr/>
              </p:nvSpPr>
              <p:spPr>
                <a:xfrm>
                  <a:off x="17945974" y="2401457"/>
                  <a:ext cx="72008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/>
                    <a:t>***</a:t>
                  </a:r>
                  <a:endParaRPr lang="fr-FR" sz="1000" dirty="0"/>
                </a:p>
              </p:txBody>
            </p:sp>
          </p:grpSp>
        </p:grp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6" t="87073"/>
            <a:stretch/>
          </p:blipFill>
          <p:spPr bwMode="auto">
            <a:xfrm>
              <a:off x="3346535" y="2337641"/>
              <a:ext cx="4537833" cy="466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" name="Rectangle 49"/>
          <p:cNvSpPr/>
          <p:nvPr/>
        </p:nvSpPr>
        <p:spPr>
          <a:xfrm rot="16200000">
            <a:off x="3597764" y="5169518"/>
            <a:ext cx="1098765" cy="347847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1356023" y="4505566"/>
            <a:ext cx="406860" cy="323487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3518863" y="4512936"/>
            <a:ext cx="406860" cy="323487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55"/>
          <a:stretch/>
        </p:blipFill>
        <p:spPr bwMode="auto">
          <a:xfrm>
            <a:off x="1127811" y="1196752"/>
            <a:ext cx="7200000" cy="251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6559" y="1801978"/>
            <a:ext cx="6984000" cy="169446"/>
          </a:xfrm>
          <a:prstGeom prst="rect">
            <a:avLst/>
          </a:prstGeom>
          <a:solidFill>
            <a:srgbClr val="FFC00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01768" y="3005862"/>
            <a:ext cx="6984000" cy="169446"/>
          </a:xfrm>
          <a:prstGeom prst="rect">
            <a:avLst/>
          </a:prstGeom>
          <a:solidFill>
            <a:srgbClr val="FFC00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3046719" y="3427980"/>
            <a:ext cx="559677" cy="185782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381231" y="1496246"/>
            <a:ext cx="576064" cy="158004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71600" y="3625637"/>
            <a:ext cx="648072" cy="103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368309" y="3424287"/>
            <a:ext cx="615858" cy="191719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031667" y="3429664"/>
            <a:ext cx="1224136" cy="184098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367371" y="3440875"/>
            <a:ext cx="1152128" cy="172887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772572" y="3424287"/>
            <a:ext cx="559677" cy="185782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01990" y="3861048"/>
            <a:ext cx="292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Hoverfly larvae on pea plants</a:t>
            </a:r>
          </a:p>
        </p:txBody>
      </p:sp>
      <p:pic>
        <p:nvPicPr>
          <p:cNvPr id="65" name="Picture 15" descr="C:\Users\Thomas Lopes\Desktop\Sans titre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0" t="19884" r="21517" b="35975"/>
          <a:stretch/>
        </p:blipFill>
        <p:spPr bwMode="auto">
          <a:xfrm>
            <a:off x="7517065" y="3796472"/>
            <a:ext cx="611578" cy="5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 68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r="31023" b="96814"/>
          <a:stretch/>
        </p:blipFill>
        <p:spPr bwMode="auto">
          <a:xfrm>
            <a:off x="5706851" y="4437112"/>
            <a:ext cx="2078183" cy="188105"/>
          </a:xfrm>
          <a:prstGeom prst="rect">
            <a:avLst/>
          </a:prstGeom>
          <a:noFill/>
        </p:spPr>
      </p:pic>
      <p:pic>
        <p:nvPicPr>
          <p:cNvPr id="71" name="Image 7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1" b="-1"/>
          <a:stretch/>
        </p:blipFill>
        <p:spPr bwMode="auto">
          <a:xfrm>
            <a:off x="4649202" y="6005522"/>
            <a:ext cx="4531142" cy="425100"/>
          </a:xfrm>
          <a:prstGeom prst="rect">
            <a:avLst/>
          </a:prstGeom>
          <a:noFill/>
        </p:spPr>
      </p:pic>
      <p:pic>
        <p:nvPicPr>
          <p:cNvPr id="72" name="Image 71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b="51326"/>
          <a:stretch/>
        </p:blipFill>
        <p:spPr bwMode="auto">
          <a:xfrm>
            <a:off x="4649370" y="4646077"/>
            <a:ext cx="4531142" cy="1335677"/>
          </a:xfrm>
          <a:prstGeom prst="rect">
            <a:avLst/>
          </a:prstGeom>
          <a:noFill/>
        </p:spPr>
      </p:pic>
      <p:sp>
        <p:nvSpPr>
          <p:cNvPr id="67" name="Rectangle 66"/>
          <p:cNvSpPr/>
          <p:nvPr/>
        </p:nvSpPr>
        <p:spPr>
          <a:xfrm rot="16200000">
            <a:off x="5153599" y="5075756"/>
            <a:ext cx="1098765" cy="504057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8337803" y="4969392"/>
            <a:ext cx="7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NS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3965601" y="5274486"/>
            <a:ext cx="406860" cy="537401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39" name="Picture 3" descr="C:\Users\Thomas Lopes\Desktop\pois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/>
          <a:stretch/>
        </p:blipFill>
        <p:spPr bwMode="auto">
          <a:xfrm>
            <a:off x="8136691" y="3729515"/>
            <a:ext cx="468865" cy="5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  <p:bldP spid="42" grpId="0" animBg="1"/>
      <p:bldP spid="10" grpId="0" animBg="1"/>
      <p:bldP spid="11" grpId="0" animBg="1"/>
      <p:bldP spid="45" grpId="0" animBg="1"/>
      <p:bldP spid="46" grpId="0" animBg="1"/>
      <p:bldP spid="37" grpId="0" animBg="1"/>
      <p:bldP spid="38" grpId="0" animBg="1"/>
      <p:bldP spid="41" grpId="0" animBg="1"/>
      <p:bldP spid="44" grpId="0" animBg="1"/>
      <p:bldP spid="13" grpId="0"/>
      <p:bldP spid="67" grpId="0" animBg="1"/>
      <p:bldP spid="68" grpId="0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ec-cedre-noisy.ac-versailles.fr/Didapages/insectes/vol%20coccinel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4357594">
            <a:off x="208873" y="2091965"/>
            <a:ext cx="1093296" cy="6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" y="2728308"/>
            <a:ext cx="1111240" cy="6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3" y="4527543"/>
            <a:ext cx="1149462" cy="7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https://upload.wikimedia.org/wikipedia/commons/thumb/e/ec/Aphelinus_mali.jpg/290px-Aphelinus_mal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3" y="3567137"/>
            <a:ext cx="1185255" cy="7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1400349" y="1994795"/>
            <a:ext cx="93287" cy="720000"/>
            <a:chOff x="674944" y="908619"/>
            <a:chExt cx="80801" cy="720000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683568" y="908619"/>
              <a:ext cx="0" cy="720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674944" y="911165"/>
              <a:ext cx="76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79545" y="1626596"/>
              <a:ext cx="76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1400765" y="2777530"/>
            <a:ext cx="91281" cy="554400"/>
            <a:chOff x="672074" y="726895"/>
            <a:chExt cx="79063" cy="899701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683565" y="726895"/>
              <a:ext cx="0" cy="8997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674937" y="728932"/>
              <a:ext cx="76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672074" y="1626596"/>
              <a:ext cx="76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402036" y="3393329"/>
            <a:ext cx="91662" cy="2052000"/>
            <a:chOff x="671744" y="726895"/>
            <a:chExt cx="79393" cy="899701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671744" y="726895"/>
              <a:ext cx="0" cy="89970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74937" y="728932"/>
              <a:ext cx="762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72074" y="1626596"/>
              <a:ext cx="762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611046" y="5221022"/>
            <a:ext cx="6984000" cy="169446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216769" y="3861048"/>
            <a:ext cx="4451575" cy="666495"/>
            <a:chOff x="1745077" y="3715530"/>
            <a:chExt cx="4451575" cy="666495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745077" y="3820572"/>
              <a:ext cx="3042947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GB" altLang="fr-FR" sz="1500" dirty="0" smtClean="0"/>
                <a:t>But Few on pea plants</a:t>
              </a:r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3812852" y="3715530"/>
              <a:ext cx="2383800" cy="666495"/>
              <a:chOff x="6173555" y="1068114"/>
              <a:chExt cx="2383800" cy="666495"/>
            </a:xfrm>
          </p:grpSpPr>
          <p:pic>
            <p:nvPicPr>
              <p:cNvPr id="51" name="Picture 1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7" t="29899" r="8687" b="36351"/>
              <a:stretch/>
            </p:blipFill>
            <p:spPr bwMode="auto">
              <a:xfrm>
                <a:off x="7603524" y="1164201"/>
                <a:ext cx="953831" cy="553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0" t="14768" r="64966" b="75276"/>
              <a:stretch/>
            </p:blipFill>
            <p:spPr bwMode="auto">
              <a:xfrm>
                <a:off x="6173555" y="1068114"/>
                <a:ext cx="716896" cy="666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12" descr="http://www.arehn.asso.fr/dossiers/coccinelle/images/cyclecoccinelle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13" t="7404" r="42893" b="75424"/>
              <a:stretch/>
            </p:blipFill>
            <p:spPr bwMode="auto">
              <a:xfrm>
                <a:off x="7008405" y="1085170"/>
                <a:ext cx="428339" cy="632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2"/>
          <a:stretch/>
        </p:blipFill>
        <p:spPr bwMode="auto">
          <a:xfrm>
            <a:off x="3892815" y="242457"/>
            <a:ext cx="751193" cy="6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algn="l"/>
            <a:r>
              <a:rPr lang="en-GB" sz="2400" dirty="0" smtClean="0"/>
              <a:t>Other beneficials in traps</a:t>
            </a:r>
            <a:endParaRPr lang="en-GB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571650" y="1470805"/>
            <a:ext cx="7219288" cy="2096332"/>
            <a:chOff x="1464310" y="344325"/>
            <a:chExt cx="7219288" cy="2096332"/>
          </a:xfrm>
        </p:grpSpPr>
        <p:grpSp>
          <p:nvGrpSpPr>
            <p:cNvPr id="4" name="Groupe 3"/>
            <p:cNvGrpSpPr/>
            <p:nvPr/>
          </p:nvGrpSpPr>
          <p:grpSpPr>
            <a:xfrm>
              <a:off x="1478963" y="344325"/>
              <a:ext cx="7204635" cy="1939955"/>
              <a:chOff x="1444753" y="1710182"/>
              <a:chExt cx="7204635" cy="1939955"/>
            </a:xfrm>
          </p:grpSpPr>
          <p:pic>
            <p:nvPicPr>
              <p:cNvPr id="57" name="Picture 1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84" b="34659"/>
              <a:stretch/>
            </p:blipFill>
            <p:spPr bwMode="auto">
              <a:xfrm>
                <a:off x="1449388" y="2221808"/>
                <a:ext cx="7200000" cy="1428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1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146"/>
              <a:stretch/>
            </p:blipFill>
            <p:spPr bwMode="auto">
              <a:xfrm>
                <a:off x="1444753" y="1710182"/>
                <a:ext cx="7200000" cy="46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1464310" y="2230512"/>
              <a:ext cx="658263" cy="210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3497816" y="2570123"/>
            <a:ext cx="576064" cy="158004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196652" y="2570304"/>
            <a:ext cx="576064" cy="158004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562355" y="2270072"/>
            <a:ext cx="6984000" cy="169446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555262" y="3018820"/>
            <a:ext cx="6984000" cy="169446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3497816" y="1775233"/>
            <a:ext cx="576064" cy="158004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6196652" y="1775233"/>
            <a:ext cx="576064" cy="158004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64" name="Groupe 63"/>
          <p:cNvGrpSpPr/>
          <p:nvPr/>
        </p:nvGrpSpPr>
        <p:grpSpPr>
          <a:xfrm>
            <a:off x="1964877" y="3766069"/>
            <a:ext cx="1080120" cy="838623"/>
            <a:chOff x="7179429" y="394522"/>
            <a:chExt cx="1474026" cy="1089625"/>
          </a:xfrm>
        </p:grpSpPr>
        <p:pic>
          <p:nvPicPr>
            <p:cNvPr id="65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7179429" y="394522"/>
              <a:ext cx="809062" cy="108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8004709" y="431073"/>
              <a:ext cx="648746" cy="1016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9" b="-1"/>
          <a:stretch/>
        </p:blipFill>
        <p:spPr bwMode="auto">
          <a:xfrm>
            <a:off x="1586303" y="3383464"/>
            <a:ext cx="7200000" cy="211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562355" y="3974000"/>
            <a:ext cx="6984000" cy="169446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6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0" grpId="0" animBg="1"/>
      <p:bldP spid="47" grpId="0" animBg="1"/>
      <p:bldP spid="62" grpId="0" animBg="1"/>
      <p:bldP spid="6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460008" y="1268760"/>
            <a:ext cx="3103880" cy="666495"/>
            <a:chOff x="1115616" y="3703100"/>
            <a:chExt cx="3103880" cy="666495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115616" y="3807650"/>
              <a:ext cx="648072" cy="40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GB" altLang="fr-FR" sz="1500" dirty="0" smtClean="0"/>
                <a:t>Few 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835696" y="3703100"/>
              <a:ext cx="2383800" cy="666495"/>
              <a:chOff x="6173555" y="1068114"/>
              <a:chExt cx="2383800" cy="666495"/>
            </a:xfrm>
          </p:grpSpPr>
          <p:pic>
            <p:nvPicPr>
              <p:cNvPr id="33" name="Picture 1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7" t="29899" r="8687" b="36351"/>
              <a:stretch/>
            </p:blipFill>
            <p:spPr bwMode="auto">
              <a:xfrm>
                <a:off x="7603524" y="1164201"/>
                <a:ext cx="953831" cy="553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0" t="14768" r="64966" b="75276"/>
              <a:stretch/>
            </p:blipFill>
            <p:spPr bwMode="auto">
              <a:xfrm>
                <a:off x="6173555" y="1068114"/>
                <a:ext cx="716896" cy="666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2" descr="http://www.arehn.asso.fr/dossiers/coccinelle/images/cyclecoccinelle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13" t="7404" r="42893" b="75424"/>
              <a:stretch/>
            </p:blipFill>
            <p:spPr bwMode="auto">
              <a:xfrm>
                <a:off x="7008405" y="1085170"/>
                <a:ext cx="428339" cy="632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467544" y="2420888"/>
            <a:ext cx="6615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r-FR" b="1" dirty="0" smtClean="0"/>
              <a:t>Parasitoids</a:t>
            </a:r>
            <a:r>
              <a:rPr lang="en-GB" altLang="fr-FR" b="1" dirty="0"/>
              <a:t> </a:t>
            </a:r>
            <a:r>
              <a:rPr lang="en-GB" altLang="fr-FR" b="1" dirty="0" smtClean="0"/>
              <a:t>(mummified aphids):</a:t>
            </a:r>
            <a:endParaRPr lang="en-GB" altLang="fr-F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4066"/>
            <a:ext cx="925599" cy="66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4"/>
          <a:stretch/>
        </p:blipFill>
        <p:spPr bwMode="auto">
          <a:xfrm>
            <a:off x="2774193" y="3304581"/>
            <a:ext cx="4531142" cy="170859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 rot="16200000">
            <a:off x="3296928" y="3874157"/>
            <a:ext cx="1127229" cy="223652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 rot="16200000">
            <a:off x="5700470" y="3821234"/>
            <a:ext cx="1127230" cy="329498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 rot="16200000">
            <a:off x="6156988" y="3801770"/>
            <a:ext cx="1127228" cy="368426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2" name="Image 3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r="31023" b="96814"/>
          <a:stretch/>
        </p:blipFill>
        <p:spPr bwMode="auto">
          <a:xfrm>
            <a:off x="3831842" y="3102828"/>
            <a:ext cx="2078183" cy="18810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/>
        </p:nvGrpSpPr>
        <p:grpSpPr>
          <a:xfrm>
            <a:off x="4499992" y="116632"/>
            <a:ext cx="1080120" cy="838623"/>
            <a:chOff x="1280394" y="1660595"/>
            <a:chExt cx="1080120" cy="838623"/>
          </a:xfrm>
        </p:grpSpPr>
        <p:pic>
          <p:nvPicPr>
            <p:cNvPr id="51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280394" y="1660595"/>
              <a:ext cx="592855" cy="838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1885133" y="1688726"/>
              <a:ext cx="475381" cy="78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algn="l"/>
            <a:r>
              <a:rPr lang="en-GB" sz="2400" dirty="0" smtClean="0"/>
              <a:t>Other beneficials on pea plants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5860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dirty="0" smtClean="0"/>
              <a:t>Adults were not attracted </a:t>
            </a:r>
            <a:r>
              <a:rPr lang="en-GB" altLang="fr-FR" dirty="0"/>
              <a:t>by methyl salicylate ?</a:t>
            </a:r>
            <a:endParaRPr lang="en-GB" alt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dirty="0" smtClean="0"/>
              <a:t>Higher </a:t>
            </a:r>
            <a:r>
              <a:rPr lang="en-GB" altLang="fr-FR" dirty="0"/>
              <a:t>searching efficiency in </a:t>
            </a:r>
            <a:r>
              <a:rPr lang="en-GB" altLang="fr-FR" dirty="0" smtClean="0"/>
              <a:t>the pure </a:t>
            </a:r>
            <a:r>
              <a:rPr lang="en-GB" altLang="fr-FR" dirty="0"/>
              <a:t>stand of pea </a:t>
            </a:r>
            <a:r>
              <a:rPr lang="en-GB" altLang="fr-FR" dirty="0" smtClean="0"/>
              <a:t>(</a:t>
            </a:r>
            <a:r>
              <a:rPr lang="en-GB" altLang="fr-FR" dirty="0" err="1" smtClean="0"/>
              <a:t>Randlkofer</a:t>
            </a:r>
            <a:r>
              <a:rPr lang="en-GB" altLang="fr-FR" dirty="0" smtClean="0"/>
              <a:t> </a:t>
            </a:r>
            <a:r>
              <a:rPr lang="en-GB" altLang="fr-FR" i="1" dirty="0"/>
              <a:t>et a</a:t>
            </a:r>
            <a:r>
              <a:rPr lang="en-GB" altLang="fr-FR" dirty="0"/>
              <a:t>l., 2010</a:t>
            </a:r>
            <a:r>
              <a:rPr lang="en-GB" altLang="fr-FR" dirty="0" smtClean="0"/>
              <a:t>)</a:t>
            </a:r>
            <a:endParaRPr lang="en-GB" altLang="fr-FR" dirty="0">
              <a:solidFill>
                <a:srgbClr val="FF0000"/>
              </a:solidFill>
            </a:endParaRPr>
          </a:p>
          <a:p>
            <a:pPr algn="ctr"/>
            <a:endParaRPr lang="en-GB" altLang="fr-FR" b="1" dirty="0"/>
          </a:p>
        </p:txBody>
      </p:sp>
    </p:spTree>
    <p:extLst>
      <p:ext uri="{BB962C8B-B14F-4D97-AF65-F5344CB8AC3E}">
        <p14:creationId xmlns:p14="http://schemas.microsoft.com/office/powerpoint/2010/main" val="14744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19" y="980728"/>
            <a:ext cx="8229600" cy="1728192"/>
          </a:xfrm>
        </p:spPr>
        <p:txBody>
          <a:bodyPr/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Aphids</a:t>
            </a:r>
          </a:p>
          <a:p>
            <a:pPr marL="0" indent="0">
              <a:buNone/>
            </a:pP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mixture can reduce aphid infestations  on pea plants </a:t>
            </a:r>
            <a:r>
              <a:rPr lang="fr-FR" sz="1600" dirty="0" smtClean="0"/>
              <a:t>(</a:t>
            </a:r>
            <a:r>
              <a:rPr lang="en-GB" sz="1600" dirty="0" smtClean="0"/>
              <a:t>very low abundances compared with the pure stand)</a:t>
            </a:r>
          </a:p>
          <a:p>
            <a:pPr marL="0" indent="0">
              <a:buNone/>
            </a:pP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dirty="0" smtClean="0"/>
              <a:t>Conclusions</a:t>
            </a:r>
            <a:endParaRPr lang="en-GB" sz="24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16200000">
            <a:off x="1136713" y="1103649"/>
            <a:ext cx="834897" cy="58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89" y="3087012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C:\Users\Thomas Lopes\Desktop\Sans titr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0" t="19884" r="21517" b="35975"/>
          <a:stretch/>
        </p:blipFill>
        <p:spPr bwMode="auto">
          <a:xfrm>
            <a:off x="2499534" y="3130546"/>
            <a:ext cx="864096" cy="7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09" y="3087012"/>
            <a:ext cx="1149462" cy="7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351" y="3383121"/>
            <a:ext cx="8075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fr-FR" sz="1600" dirty="0"/>
              <a:t>Beneficials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Hoverflies were not particularly attracted </a:t>
            </a:r>
            <a:r>
              <a:rPr lang="fr-FR" sz="1600" dirty="0"/>
              <a:t>by </a:t>
            </a:r>
            <a:r>
              <a:rPr lang="en-GB" sz="1600" dirty="0"/>
              <a:t>methyl salicylate (enough quantity emitted?)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attraction for parasitoids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However, the mixture is enough to reduce aphid </a:t>
            </a:r>
            <a:r>
              <a:rPr lang="fr-FR" sz="1600" dirty="0"/>
              <a:t>populations at </a:t>
            </a:r>
            <a:r>
              <a:rPr lang="en-GB" sz="1600" dirty="0"/>
              <a:t>very low levels</a:t>
            </a:r>
          </a:p>
        </p:txBody>
      </p:sp>
    </p:spTree>
    <p:extLst>
      <p:ext uri="{BB962C8B-B14F-4D97-AF65-F5344CB8AC3E}">
        <p14:creationId xmlns:p14="http://schemas.microsoft.com/office/powerpoint/2010/main" val="33618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8" t="81512" r="25086" b="7623"/>
          <a:stretch/>
        </p:blipFill>
        <p:spPr bwMode="auto">
          <a:xfrm rot="10800000">
            <a:off x="-13649" y="6597352"/>
            <a:ext cx="9172800" cy="2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Thomas Lopes\Desktop\poi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3455" r="26631" b="3737"/>
          <a:stretch/>
        </p:blipFill>
        <p:spPr bwMode="auto">
          <a:xfrm>
            <a:off x="5297596" y="1114720"/>
            <a:ext cx="36668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476672"/>
            <a:ext cx="8229600" cy="648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/>
              <a:t>Supervised</a:t>
            </a:r>
            <a:r>
              <a:rPr lang="fr-FR" sz="2400" dirty="0"/>
              <a:t> by Pr. Frédéric Francis</a:t>
            </a:r>
            <a:endParaRPr lang="fr-FR" sz="24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/>
              <a:t>the collaboration </a:t>
            </a:r>
            <a:r>
              <a:rPr lang="fr-FR" sz="2400" dirty="0" smtClean="0"/>
              <a:t>of: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Bérénice </a:t>
            </a:r>
            <a:r>
              <a:rPr lang="fr-FR" sz="2400" dirty="0" err="1" smtClean="0"/>
              <a:t>Fassotte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Séverin </a:t>
            </a:r>
            <a:r>
              <a:rPr lang="fr-FR" sz="2400" dirty="0" err="1" smtClean="0"/>
              <a:t>Hatt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         Antoine </a:t>
            </a:r>
            <a:r>
              <a:rPr lang="fr-FR" sz="2400" dirty="0" err="1"/>
              <a:t>Boullis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Dr. Stéphanie </a:t>
            </a:r>
            <a:r>
              <a:rPr lang="fr-FR" sz="2400" dirty="0" err="1" smtClean="0"/>
              <a:t>Heuskin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Pr. Georges </a:t>
            </a:r>
            <a:r>
              <a:rPr lang="fr-FR" sz="2400" dirty="0" err="1" smtClean="0"/>
              <a:t>Lognay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        Pr. Bernard Bodson</a:t>
            </a:r>
          </a:p>
          <a:p>
            <a:pPr marL="0" indent="0">
              <a:lnSpc>
                <a:spcPct val="150000"/>
              </a:lnSpc>
              <a:buNone/>
            </a:pPr>
            <a:endParaRPr lang="fr-FR" sz="6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600" dirty="0" smtClean="0"/>
          </a:p>
          <a:p>
            <a:pPr marL="0" indent="0" algn="ctr">
              <a:buNone/>
            </a:pPr>
            <a:r>
              <a:rPr lang="en-GB" sz="2000" b="1" dirty="0" smtClean="0"/>
              <a:t>Thank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you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your</a:t>
            </a:r>
            <a:r>
              <a:rPr lang="fr-FR" sz="2000" b="1" dirty="0" smtClean="0"/>
              <a:t> </a:t>
            </a:r>
            <a:r>
              <a:rPr lang="en-GB" sz="2000" b="1" dirty="0" smtClean="0"/>
              <a:t>attention</a:t>
            </a:r>
          </a:p>
          <a:p>
            <a:pPr marL="0" indent="0" algn="ctr">
              <a:buNone/>
            </a:pPr>
            <a:endParaRPr lang="en-GB" sz="200" b="1" dirty="0" smtClean="0"/>
          </a:p>
          <a:p>
            <a:pPr marL="0" indent="0" algn="ctr">
              <a:buNone/>
            </a:pPr>
            <a:r>
              <a:rPr lang="fr-FR" sz="1400" b="1" dirty="0" smtClean="0"/>
              <a:t>tlopes@doct.ulg.ac.be</a:t>
            </a:r>
            <a:endParaRPr lang="fr-FR" sz="1400" b="1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216">
            <a:off x="309186" y="1799249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216">
            <a:off x="309187" y="2434913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216">
            <a:off x="308727" y="3051921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216">
            <a:off x="309187" y="3669856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216">
            <a:off x="308726" y="4309089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9031">
            <a:off x="7832759" y="566184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www.ec-cedre-noisy.ac-versailles.fr/Didapages/insectes/vol%20coccinell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7316783">
            <a:off x="4175168" y="1962415"/>
            <a:ext cx="1093296" cy="6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upload.wikimedia.org/wikipedia/commons/thumb/e/ec/Aphelinus_mali.jpg/290px-Aphelinus_ma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423">
            <a:off x="3974185" y="4128957"/>
            <a:ext cx="1185255" cy="7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0361">
            <a:off x="6092915" y="3408198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216">
            <a:off x="310588" y="4912252"/>
            <a:ext cx="603345" cy="51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19000" y="4637748"/>
            <a:ext cx="52862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/>
              <a:t>Enemy</a:t>
            </a:r>
            <a:r>
              <a:rPr lang="fr-FR" b="1" i="1" dirty="0"/>
              <a:t> </a:t>
            </a:r>
            <a:r>
              <a:rPr lang="fr-FR" b="1" i="1" dirty="0" err="1"/>
              <a:t>hypothesis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Root</a:t>
            </a:r>
            <a:r>
              <a:rPr lang="fr-FR" dirty="0"/>
              <a:t>, 1973)</a:t>
            </a:r>
          </a:p>
          <a:p>
            <a:endParaRPr lang="fr-FR" sz="900" dirty="0"/>
          </a:p>
          <a:p>
            <a:r>
              <a:rPr lang="en-GB" altLang="fr-FR" dirty="0"/>
              <a:t>“Natural enemies are expected to be more abundant in complex environments and therefore supress herbivores more efficiently“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5649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fr-FR" b="1" dirty="0" smtClean="0"/>
              <a:t>Previous study </a:t>
            </a:r>
            <a:r>
              <a:rPr lang="en-GB" altLang="fr-FR" dirty="0" smtClean="0"/>
              <a:t>(</a:t>
            </a:r>
            <a:r>
              <a:rPr lang="en-GB" dirty="0"/>
              <a:t>Lopes </a:t>
            </a:r>
            <a:r>
              <a:rPr lang="en-GB" i="1" dirty="0"/>
              <a:t>et </a:t>
            </a:r>
            <a:r>
              <a:rPr lang="fr-FR" i="1" dirty="0"/>
              <a:t>al</a:t>
            </a:r>
            <a:r>
              <a:rPr lang="fr-FR" dirty="0" smtClean="0"/>
              <a:t>., 2015</a:t>
            </a:r>
            <a:r>
              <a:rPr lang="fr-FR" dirty="0" smtClean="0"/>
              <a:t>):</a:t>
            </a:r>
            <a:endParaRPr lang="en-US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fr-FR" sz="2400" dirty="0" err="1" smtClean="0"/>
              <a:t>Context</a:t>
            </a:r>
            <a:endParaRPr lang="fr-FR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3075916"/>
            <a:ext cx="2746825" cy="359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3150254"/>
            <a:ext cx="55120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r-FR" b="1" i="1" dirty="0"/>
              <a:t>Resource concentration hypothesis</a:t>
            </a:r>
            <a:r>
              <a:rPr lang="en-GB" altLang="fr-FR" i="1" dirty="0"/>
              <a:t> </a:t>
            </a:r>
            <a:r>
              <a:rPr lang="en-GB" altLang="fr-FR" dirty="0"/>
              <a:t>(Root, 1973</a:t>
            </a:r>
            <a:r>
              <a:rPr lang="en-GB" altLang="fr-FR" dirty="0" smtClean="0"/>
              <a:t>)</a:t>
            </a:r>
          </a:p>
          <a:p>
            <a:endParaRPr lang="en-GB" altLang="fr-FR" sz="900" dirty="0"/>
          </a:p>
          <a:p>
            <a:r>
              <a:rPr lang="en-US" dirty="0" smtClean="0"/>
              <a:t>“</a:t>
            </a:r>
            <a:r>
              <a:rPr lang="en-US" dirty="0"/>
              <a:t>Specialist herbivores are more likely to find and remain on host plants that are concentrated in dense or pure stands</a:t>
            </a:r>
            <a:r>
              <a:rPr lang="en-US" dirty="0" smtClean="0"/>
              <a:t>”</a:t>
            </a:r>
          </a:p>
          <a:p>
            <a:endParaRPr lang="en-US" dirty="0" smtClean="0"/>
          </a:p>
        </p:txBody>
      </p:sp>
      <p:pic>
        <p:nvPicPr>
          <p:cNvPr id="30" name="Picture 18" descr="C:\Users\Damien\AppData\Local\Microsoft\Windows\Temporary Internet Files\Content.IE5\7XU15SYN\MC900432530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63000"/>
          </a:blip>
          <a:stretch>
            <a:fillRect/>
          </a:stretch>
        </p:blipFill>
        <p:spPr bwMode="auto">
          <a:xfrm>
            <a:off x="8127688" y="3141073"/>
            <a:ext cx="577536" cy="39651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Multiplier 30"/>
          <p:cNvSpPr/>
          <p:nvPr/>
        </p:nvSpPr>
        <p:spPr>
          <a:xfrm>
            <a:off x="6444208" y="4499973"/>
            <a:ext cx="634424" cy="639209"/>
          </a:xfrm>
          <a:prstGeom prst="mathMultiply">
            <a:avLst>
              <a:gd name="adj1" fmla="val 13638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203848" y="1100058"/>
            <a:ext cx="1296144" cy="1032798"/>
            <a:chOff x="3059832" y="1316082"/>
            <a:chExt cx="1296144" cy="1032798"/>
          </a:xfrm>
        </p:grpSpPr>
        <p:pic>
          <p:nvPicPr>
            <p:cNvPr id="25" name="Picture 4" descr="C:\Users\Thomas Lopes\Desktop\fromen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476" r="17191" b="4642"/>
            <a:stretch/>
          </p:blipFill>
          <p:spPr bwMode="auto">
            <a:xfrm>
              <a:off x="3787699" y="1316082"/>
              <a:ext cx="568277" cy="101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3059832" y="1316082"/>
              <a:ext cx="727867" cy="1032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79512" y="1403484"/>
            <a:ext cx="300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fr-FR" dirty="0"/>
              <a:t>Association of wheat with pea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3941" r="4330" b="4951"/>
          <a:stretch>
            <a:fillRect/>
          </a:stretch>
        </p:blipFill>
        <p:spPr bwMode="auto">
          <a:xfrm>
            <a:off x="7282566" y="1685042"/>
            <a:ext cx="1290350" cy="111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750679"/>
            <a:ext cx="390315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ea typeface="Calibri"/>
                <a:cs typeface="Times New Roman"/>
              </a:rPr>
              <a:t>N</a:t>
            </a:r>
            <a:r>
              <a:rPr lang="fr-FR" baseline="-25000" dirty="0">
                <a:latin typeface="Calibri"/>
                <a:ea typeface="Calibri"/>
                <a:cs typeface="Times New Roman"/>
              </a:rPr>
              <a:t>2</a:t>
            </a:r>
            <a:r>
              <a:rPr lang="fr-FR" dirty="0">
                <a:latin typeface="Calibri"/>
                <a:ea typeface="Calibri"/>
                <a:cs typeface="Times New Roman"/>
              </a:rPr>
              <a:t> </a:t>
            </a:r>
            <a:r>
              <a:rPr lang="fr-FR" dirty="0" smtClean="0">
                <a:latin typeface="Calibri"/>
                <a:ea typeface="Calibri"/>
                <a:cs typeface="Times New Roman"/>
              </a:rPr>
              <a:t>fixation (</a:t>
            </a:r>
            <a:r>
              <a:rPr lang="en-US" dirty="0" smtClean="0"/>
              <a:t>low external </a:t>
            </a:r>
            <a:r>
              <a:rPr lang="fr-FR" dirty="0" smtClean="0"/>
              <a:t>inputs) </a:t>
            </a: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00499" y="6228020"/>
            <a:ext cx="335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fr-FR" b="1" dirty="0">
                <a:solidFill>
                  <a:srgbClr val="FF0000"/>
                </a:solidFill>
              </a:rPr>
              <a:t>How to attract adult beneficials? </a:t>
            </a:r>
            <a:endParaRPr lang="fr-FR" b="1" dirty="0"/>
          </a:p>
        </p:txBody>
      </p:sp>
      <p:sp>
        <p:nvSpPr>
          <p:cNvPr id="15" name="Ellipse 14"/>
          <p:cNvSpPr/>
          <p:nvPr/>
        </p:nvSpPr>
        <p:spPr>
          <a:xfrm>
            <a:off x="1072735" y="4617877"/>
            <a:ext cx="576064" cy="54180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Accolade fermante 34"/>
          <p:cNvSpPr/>
          <p:nvPr/>
        </p:nvSpPr>
        <p:spPr>
          <a:xfrm rot="10800000">
            <a:off x="4644008" y="770023"/>
            <a:ext cx="359952" cy="1722873"/>
          </a:xfrm>
          <a:prstGeom prst="rightBrace">
            <a:avLst>
              <a:gd name="adj1" fmla="val 41324"/>
              <a:gd name="adj2" fmla="val 51419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932110" y="1459726"/>
            <a:ext cx="401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fr-FR" dirty="0" smtClean="0"/>
              <a:t>Wheat tutor for pea </a:t>
            </a:r>
            <a:r>
              <a:rPr lang="en-GB" altLang="fr-FR" dirty="0" smtClean="0"/>
              <a:t>(prevent lodging)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6133" y="2147739"/>
            <a:ext cx="233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fr-FR" b="1" dirty="0" smtClean="0"/>
              <a:t>Aphid populations?</a:t>
            </a:r>
            <a:endParaRPr lang="en-GB" altLang="fr-FR" b="1" dirty="0"/>
          </a:p>
        </p:txBody>
      </p:sp>
      <p:sp>
        <p:nvSpPr>
          <p:cNvPr id="32" name="Ellipse 31"/>
          <p:cNvSpPr/>
          <p:nvPr/>
        </p:nvSpPr>
        <p:spPr>
          <a:xfrm>
            <a:off x="2468160" y="5307162"/>
            <a:ext cx="576064" cy="54180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4" grpId="0"/>
      <p:bldP spid="31" grpId="0" animBg="1"/>
      <p:bldP spid="3" grpId="0"/>
      <p:bldP spid="8" grpId="0"/>
      <p:bldP spid="15" grpId="0" animBg="1"/>
      <p:bldP spid="35" grpId="0" animBg="1"/>
      <p:bldP spid="21" grpId="0"/>
      <p:bldP spid="33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6287" y="82742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/>
              <a:t>Herbivore-</a:t>
            </a:r>
            <a:r>
              <a:rPr lang="fr-FR" b="1" i="1" dirty="0" err="1" smtClean="0"/>
              <a:t>induced</a:t>
            </a:r>
            <a:r>
              <a:rPr lang="fr-FR" b="1" i="1" dirty="0" smtClean="0"/>
              <a:t> </a:t>
            </a:r>
            <a:r>
              <a:rPr lang="fr-FR" b="1" i="1" dirty="0"/>
              <a:t>plant </a:t>
            </a:r>
            <a:r>
              <a:rPr lang="fr-FR" b="1" i="1" dirty="0" smtClean="0"/>
              <a:t>volatiles </a:t>
            </a:r>
            <a:r>
              <a:rPr lang="fr-FR" b="1" dirty="0" smtClean="0"/>
              <a:t>(HIPV)</a:t>
            </a:r>
            <a:endParaRPr lang="fr-FR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fr-FR" sz="2400" dirty="0" err="1" smtClean="0"/>
              <a:t>Context</a:t>
            </a:r>
            <a:endParaRPr lang="fr-FR" sz="2400" dirty="0"/>
          </a:p>
        </p:txBody>
      </p:sp>
      <p:pic>
        <p:nvPicPr>
          <p:cNvPr id="7" name="Picture 3" descr="C:\Users\Thomas Lopes\Desktop\poi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/>
          <a:stretch/>
        </p:blipFill>
        <p:spPr bwMode="auto">
          <a:xfrm>
            <a:off x="3451020" y="2587434"/>
            <a:ext cx="2241960" cy="34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4281">
            <a:off x="4810816" y="3707678"/>
            <a:ext cx="1095810" cy="100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916">
            <a:off x="2626776" y="3997614"/>
            <a:ext cx="1130305" cy="9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7077">
            <a:off x="4792820" y="2413727"/>
            <a:ext cx="1130305" cy="9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2" b="85938" l="12899" r="86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2" t="3941" r="4330" b="4951"/>
          <a:stretch>
            <a:fillRect/>
          </a:stretch>
        </p:blipFill>
        <p:spPr bwMode="auto">
          <a:xfrm rot="8334521">
            <a:off x="4306" y="1296139"/>
            <a:ext cx="1673628" cy="145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necteur droit avec flèche 32"/>
          <p:cNvCxnSpPr/>
          <p:nvPr/>
        </p:nvCxnSpPr>
        <p:spPr>
          <a:xfrm flipV="1">
            <a:off x="4861331" y="1888240"/>
            <a:ext cx="393900" cy="90779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1948310" y="4047850"/>
            <a:ext cx="983648" cy="31725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6123405" y="3466492"/>
            <a:ext cx="1002496" cy="52358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18556514">
            <a:off x="-318911" y="3366189"/>
            <a:ext cx="368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HIPV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e.g</a:t>
            </a:r>
            <a:r>
              <a:rPr lang="fr-FR" dirty="0" smtClean="0"/>
              <a:t>. </a:t>
            </a:r>
            <a:r>
              <a:rPr lang="en-GB" b="1" dirty="0"/>
              <a:t>methyl salicylate </a:t>
            </a:r>
            <a:r>
              <a:rPr lang="en-GB" dirty="0" smtClean="0"/>
              <a:t>)</a:t>
            </a:r>
            <a:endParaRPr lang="fr-FR" dirty="0"/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2572">
            <a:off x="5861375" y="536453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2084">
            <a:off x="150461" y="4397920"/>
            <a:ext cx="1111240" cy="6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898">
            <a:off x="590111" y="5419441"/>
            <a:ext cx="1149462" cy="7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 descr="https://upload.wikimedia.org/wikipedia/commons/thumb/e/ec/Aphelinus_mali.jpg/290px-Aphelinus_mal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90" b="89071" l="4483" r="96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698">
            <a:off x="2638007" y="5619191"/>
            <a:ext cx="1185255" cy="7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://www.arehn.asso.fr/dossiers/coccinelle/images/cyclecoccinell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21" b="22859" l="49732" r="56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13" t="7404" r="42893" b="75424"/>
          <a:stretch/>
        </p:blipFill>
        <p:spPr bwMode="auto">
          <a:xfrm rot="17325734">
            <a:off x="5604767" y="4090438"/>
            <a:ext cx="683889" cy="10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274" b="60274" l="66899" r="8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87" t="29899" r="8687" b="36351"/>
          <a:stretch/>
        </p:blipFill>
        <p:spPr bwMode="auto">
          <a:xfrm rot="970174">
            <a:off x="2302416" y="3649597"/>
            <a:ext cx="1173809" cy="6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 descr="C:\Users\Thomas Lopes\Desktop\Sans titre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298" b="59611" l="52011" r="75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0" t="19884" r="21517" b="35975"/>
          <a:stretch/>
        </p:blipFill>
        <p:spPr bwMode="auto">
          <a:xfrm rot="3652031">
            <a:off x="4245245" y="2243580"/>
            <a:ext cx="970468" cy="8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4465771" y="6381328"/>
            <a:ext cx="471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e.g</a:t>
            </a:r>
            <a:r>
              <a:rPr lang="fr-FR" b="1" dirty="0" smtClean="0"/>
              <a:t>.</a:t>
            </a:r>
            <a:r>
              <a:rPr lang="fr-FR" b="1" dirty="0"/>
              <a:t> </a:t>
            </a:r>
            <a:r>
              <a:rPr lang="fr-FR" b="1" dirty="0" err="1"/>
              <a:t>infested</a:t>
            </a:r>
            <a:r>
              <a:rPr lang="fr-FR" b="1" dirty="0"/>
              <a:t> </a:t>
            </a:r>
            <a:r>
              <a:rPr lang="fr-FR" b="1" dirty="0" err="1"/>
              <a:t>soybean</a:t>
            </a:r>
            <a:r>
              <a:rPr lang="fr-FR" b="1" dirty="0"/>
              <a:t> </a:t>
            </a:r>
            <a:r>
              <a:rPr lang="fr-FR" b="1" dirty="0" smtClean="0"/>
              <a:t>plants (Zhu &amp; Park, 2005</a:t>
            </a:r>
            <a:r>
              <a:rPr lang="fr-FR" b="1" dirty="0"/>
              <a:t>) </a:t>
            </a:r>
          </a:p>
        </p:txBody>
      </p:sp>
      <p:pic>
        <p:nvPicPr>
          <p:cNvPr id="1026" name="Picture 2" descr="http://www.ec-cedre-noisy.ac-versailles.fr/Didapages/insectes/vol%20coccinelle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5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17413529">
            <a:off x="7877824" y="3582728"/>
            <a:ext cx="1093296" cy="6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Thomas Lopes\Desktop\Sans titre.png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9" t="8219" r="40463" b="67341"/>
          <a:stretch/>
        </p:blipFill>
        <p:spPr bwMode="auto">
          <a:xfrm rot="19092096">
            <a:off x="3861893" y="4791608"/>
            <a:ext cx="1108118" cy="7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 rot="913564">
            <a:off x="3514939" y="1145279"/>
            <a:ext cx="368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HIPV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e.g</a:t>
            </a:r>
            <a:r>
              <a:rPr lang="fr-FR" dirty="0" smtClean="0"/>
              <a:t>. </a:t>
            </a:r>
            <a:r>
              <a:rPr lang="en-GB" b="1" dirty="0"/>
              <a:t>methyl salicylate </a:t>
            </a:r>
            <a:r>
              <a:rPr lang="en-GB" dirty="0" smtClean="0"/>
              <a:t>)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 rot="4143013">
            <a:off x="5682979" y="2975383"/>
            <a:ext cx="368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HIPV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e.g</a:t>
            </a:r>
            <a:r>
              <a:rPr lang="fr-FR" dirty="0" smtClean="0"/>
              <a:t>. </a:t>
            </a:r>
            <a:r>
              <a:rPr lang="en-GB" b="1" dirty="0"/>
              <a:t>methyl salicylate </a:t>
            </a:r>
            <a:r>
              <a:rPr lang="en-GB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6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C -0.00903 0.01273 -0.01025 0.02685 -0.01511 0.04097 C -0.01233 0.05602 -0.0125 0.05208 0.00225 0.05579 C 0.00781 0.05509 0.01371 0.05509 0.01944 0.05347 C 0.02187 0.05301 0.02361 0.05023 0.02604 0.04931 C 0.02673 0.04908 0.04184 0.04421 0.04531 0.04306 C 0.04982 0.04167 0.05416 0.04051 0.0585 0.03912 C 0.06076 0.03843 0.0651 0.03704 0.0651 0.03727 C 0.07152 0.03264 0.07048 0.03264 0.07795 0.03079 C 0.08385 0.02917 0.09531 0.02662 0.09531 0.02685 C 0.12638 0.02871 0.12048 0.02755 0.14062 0.03704 C 0.146 0.04445 0.15138 0.04491 0.15816 0.05139 C 0.16354 0.06597 0.16024 0.05996 0.16666 0.06991 C 0.17066 0.08542 0.17447 0.10324 0.19479 0.10324 C 0.20086 0.10023 0.20659 0.09722 0.21232 0.09468 C 0.21458 0.09375 0.21736 0.09421 0.21892 0.09259 C 0.23402 0.07824 0.22031 0.08195 0.23402 0.07824 C 0.23663 0.07732 0.23975 0.07685 0.2427 0.07616 C 0.28055 0.07824 0.28177 0.07014 0.29479 0.09468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5624E-6 L 0.26233 -0.087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439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8048E-6 L 0.1625 -0.003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7909E-6 L 0.17864 -0.021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108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1351E-6 L -0.06945 0.19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989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216E-6 L -0.26371 0.004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/>
      <p:bldP spid="42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re 1"/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dirty="0" smtClean="0"/>
              <a:t>Experimental design</a:t>
            </a:r>
            <a:endParaRPr lang="en-GB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70" y="476672"/>
            <a:ext cx="1935715" cy="234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65243" y="3088720"/>
            <a:ext cx="3312368" cy="2092881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fr-FR" sz="1400" b="1" dirty="0"/>
              <a:t>729 m</a:t>
            </a:r>
            <a:r>
              <a:rPr lang="en-GB" altLang="fr-FR" sz="1400" b="1" baseline="30000" dirty="0"/>
              <a:t>2</a:t>
            </a:r>
            <a:r>
              <a:rPr lang="en-GB" altLang="fr-FR" sz="1400" b="1" dirty="0"/>
              <a:t> plots</a:t>
            </a:r>
            <a:r>
              <a:rPr lang="en-GB" altLang="fr-FR" sz="1600" b="1" dirty="0"/>
              <a:t> </a:t>
            </a:r>
          </a:p>
          <a:p>
            <a:endParaRPr lang="en-US" sz="1400" dirty="0" smtClean="0"/>
          </a:p>
          <a:p>
            <a:r>
              <a:rPr lang="en-US" sz="1400" b="1" dirty="0" smtClean="0"/>
              <a:t>4 treatments:</a:t>
            </a:r>
          </a:p>
          <a:p>
            <a:endParaRPr lang="en-US" sz="200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PSW </a:t>
            </a:r>
            <a:r>
              <a:rPr lang="en-US" sz="1400" dirty="0"/>
              <a:t>- pure stand of </a:t>
            </a:r>
            <a:r>
              <a:rPr lang="en-US" sz="1400" dirty="0" smtClean="0"/>
              <a:t>wheat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PSP </a:t>
            </a:r>
            <a:r>
              <a:rPr lang="en-US" sz="1400" dirty="0"/>
              <a:t>- pure stand of </a:t>
            </a:r>
            <a:r>
              <a:rPr lang="en-US" sz="1400" dirty="0" smtClean="0"/>
              <a:t>pea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MWP – mixture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MWP + </a:t>
            </a:r>
            <a:r>
              <a:rPr lang="en-US" sz="1400" dirty="0" err="1" smtClean="0"/>
              <a:t>MeSA</a:t>
            </a:r>
            <a:r>
              <a:rPr lang="en-US" sz="1400" dirty="0" smtClean="0"/>
              <a:t> - mixture with </a:t>
            </a:r>
            <a:r>
              <a:rPr lang="en-US" sz="1400" dirty="0" err="1" smtClean="0"/>
              <a:t>MeSA</a:t>
            </a:r>
            <a:r>
              <a:rPr lang="en-US" sz="1400" dirty="0"/>
              <a:t> </a:t>
            </a:r>
            <a:endParaRPr lang="fr-FR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4" y="934597"/>
            <a:ext cx="4183724" cy="41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65284" y="5103857"/>
            <a:ext cx="1327608" cy="1496459"/>
            <a:chOff x="165284" y="5103857"/>
            <a:chExt cx="1327608" cy="1496459"/>
          </a:xfrm>
        </p:grpSpPr>
        <p:sp>
          <p:nvSpPr>
            <p:cNvPr id="2" name="Rectangle 1"/>
            <p:cNvSpPr/>
            <p:nvPr/>
          </p:nvSpPr>
          <p:spPr>
            <a:xfrm>
              <a:off x="165284" y="6015541"/>
              <a:ext cx="1327608" cy="584775"/>
            </a:xfrm>
            <a:prstGeom prst="rect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 smtClean="0"/>
                <a:t>Wheat:</a:t>
              </a:r>
            </a:p>
            <a:p>
              <a:r>
                <a:rPr lang="en-GB" sz="1600" dirty="0" smtClean="0"/>
                <a:t>350 </a:t>
              </a:r>
              <a:r>
                <a:rPr lang="en-GB" sz="1600" dirty="0" smtClean="0"/>
                <a:t>seeds/m</a:t>
              </a:r>
              <a:r>
                <a:rPr lang="en-GB" sz="1600" baseline="30000" dirty="0" smtClean="0"/>
                <a:t>2</a:t>
              </a:r>
              <a:endParaRPr lang="en-GB" sz="1600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829264" y="5103857"/>
              <a:ext cx="0" cy="911684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4091435" y="5099719"/>
            <a:ext cx="2317145" cy="1358867"/>
            <a:chOff x="4091435" y="5099719"/>
            <a:chExt cx="2317145" cy="1358867"/>
          </a:xfrm>
        </p:grpSpPr>
        <p:sp>
          <p:nvSpPr>
            <p:cNvPr id="5" name="Rectangle 4"/>
            <p:cNvSpPr/>
            <p:nvPr/>
          </p:nvSpPr>
          <p:spPr>
            <a:xfrm>
              <a:off x="5185168" y="5873811"/>
              <a:ext cx="1223412" cy="584775"/>
            </a:xfrm>
            <a:prstGeom prst="rect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Pea:</a:t>
              </a:r>
            </a:p>
            <a:p>
              <a:r>
                <a:rPr lang="en-US" sz="1600" dirty="0" smtClean="0"/>
                <a:t>80 </a:t>
              </a:r>
              <a:r>
                <a:rPr lang="en-US" sz="1600" dirty="0" smtClean="0"/>
                <a:t>seeds/</a:t>
              </a:r>
              <a:r>
                <a:rPr lang="en-GB" sz="1600" dirty="0" smtClean="0"/>
                <a:t>m</a:t>
              </a:r>
              <a:r>
                <a:rPr lang="en-GB" sz="1600" baseline="30000" dirty="0" smtClean="0"/>
                <a:t>2</a:t>
              </a:r>
              <a:endParaRPr lang="en-GB" sz="1600" dirty="0"/>
            </a:p>
          </p:txBody>
        </p:sp>
        <p:cxnSp>
          <p:nvCxnSpPr>
            <p:cNvPr id="63" name="Connecteur droit 62"/>
            <p:cNvCxnSpPr/>
            <p:nvPr/>
          </p:nvCxnSpPr>
          <p:spPr>
            <a:xfrm>
              <a:off x="4099726" y="5099719"/>
              <a:ext cx="0" cy="455842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4091435" y="5546667"/>
              <a:ext cx="1687248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5764921" y="5532872"/>
              <a:ext cx="1088" cy="335376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1872872" y="5093360"/>
            <a:ext cx="2304256" cy="1431984"/>
            <a:chOff x="1872872" y="5093360"/>
            <a:chExt cx="2304256" cy="1431984"/>
          </a:xfrm>
        </p:grpSpPr>
        <p:sp>
          <p:nvSpPr>
            <p:cNvPr id="6" name="Rectangle 5"/>
            <p:cNvSpPr/>
            <p:nvPr/>
          </p:nvSpPr>
          <p:spPr>
            <a:xfrm>
              <a:off x="1872872" y="5940569"/>
              <a:ext cx="2304256" cy="584775"/>
            </a:xfrm>
            <a:prstGeom prst="rect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/>
                <a:t>Pea: 40 seeds/m</a:t>
              </a:r>
              <a:r>
                <a:rPr lang="en-GB" sz="1600" baseline="30000" dirty="0" smtClean="0"/>
                <a:t>2</a:t>
              </a:r>
            </a:p>
            <a:p>
              <a:pPr algn="ctr"/>
              <a:r>
                <a:rPr lang="en-GB" sz="1600" dirty="0" smtClean="0"/>
                <a:t>Wheat: 350 seeds/m</a:t>
              </a:r>
              <a:r>
                <a:rPr lang="en-GB" sz="1600" baseline="30000" dirty="0" smtClean="0"/>
                <a:t>2</a:t>
              </a:r>
              <a:r>
                <a:rPr lang="en-GB" sz="1600" dirty="0" smtClean="0"/>
                <a:t> </a:t>
              </a:r>
              <a:endParaRPr lang="fr-FR" sz="1600" dirty="0"/>
            </a:p>
          </p:txBody>
        </p:sp>
        <p:cxnSp>
          <p:nvCxnSpPr>
            <p:cNvPr id="12" name="Connecteur droit 11"/>
            <p:cNvCxnSpPr>
              <a:endCxn id="6" idx="0"/>
            </p:cNvCxnSpPr>
            <p:nvPr/>
          </p:nvCxnSpPr>
          <p:spPr>
            <a:xfrm>
              <a:off x="3025000" y="5103857"/>
              <a:ext cx="0" cy="836712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1932212" y="5093360"/>
              <a:ext cx="0" cy="455842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1930368" y="5532576"/>
              <a:ext cx="1094632" cy="296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llipse 13"/>
          <p:cNvSpPr/>
          <p:nvPr/>
        </p:nvSpPr>
        <p:spPr>
          <a:xfrm>
            <a:off x="6930928" y="2045879"/>
            <a:ext cx="46800" cy="4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197736" y="4801341"/>
            <a:ext cx="3240000" cy="338554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en-GB" sz="1600" dirty="0"/>
          </a:p>
        </p:txBody>
      </p:sp>
      <p:pic>
        <p:nvPicPr>
          <p:cNvPr id="1026" name="Picture 2" descr="https://encrypted-tbn0.gstatic.com/images?q=tbn:ANd9GcSj3ZoFfSV_ZYWL1REYnpCJk6jzm08M6kq6B0T1NO9aYdyzbR6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94656" y="2468092"/>
            <a:ext cx="413924" cy="2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/>
          <p:cNvSpPr/>
          <p:nvPr/>
        </p:nvSpPr>
        <p:spPr>
          <a:xfrm>
            <a:off x="374716" y="3291806"/>
            <a:ext cx="941158" cy="92218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457200" y="-12410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dirty="0" smtClean="0"/>
              <a:t>M</a:t>
            </a:r>
            <a:r>
              <a:rPr lang="en-GB" sz="2400" dirty="0" smtClean="0"/>
              <a:t>ixture of wheat with pea</a:t>
            </a:r>
            <a:endParaRPr lang="en-GB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906720" y="836712"/>
            <a:ext cx="7330560" cy="5847258"/>
            <a:chOff x="906720" y="908720"/>
            <a:chExt cx="7330560" cy="5847258"/>
          </a:xfrm>
        </p:grpSpPr>
        <p:pic>
          <p:nvPicPr>
            <p:cNvPr id="5" name="Picture 3" descr="C:\Users\Thomas Lopes\Desktop\FUSAGx\Doctorat\Essais cultures association - 2012 (avec article 3)\Photos essais 2012\DSCF184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20" y="908720"/>
              <a:ext cx="7330560" cy="53072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4253136" y="6215964"/>
              <a:ext cx="637728" cy="540014"/>
              <a:chOff x="138336" y="3429000"/>
              <a:chExt cx="637728" cy="806698"/>
            </a:xfrm>
          </p:grpSpPr>
          <p:cxnSp>
            <p:nvCxnSpPr>
              <p:cNvPr id="9" name="Connecteur droit 8"/>
              <p:cNvCxnSpPr/>
              <p:nvPr/>
            </p:nvCxnSpPr>
            <p:spPr>
              <a:xfrm>
                <a:off x="457200" y="342900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38336" y="4235698"/>
                <a:ext cx="637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432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omas Lopes\Desktop\FUSAGx\Doctorat\Essais cultures association + sémios - 2013-2014\Photos essais 2014\Billes alginat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0" t="10591" r="22444" b="12631"/>
          <a:stretch/>
        </p:blipFill>
        <p:spPr bwMode="auto">
          <a:xfrm>
            <a:off x="393982" y="1478946"/>
            <a:ext cx="4240924" cy="459830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323528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dirty="0" smtClean="0"/>
              <a:t>Alginate </a:t>
            </a:r>
            <a:r>
              <a:rPr lang="en-GB" sz="2400" dirty="0"/>
              <a:t>gel </a:t>
            </a:r>
            <a:r>
              <a:rPr lang="en-GB" sz="2400" dirty="0" smtClean="0"/>
              <a:t>beads with </a:t>
            </a:r>
            <a:r>
              <a:rPr lang="en-GB" sz="2400" dirty="0"/>
              <a:t>Methyl </a:t>
            </a:r>
            <a:r>
              <a:rPr lang="en-GB" sz="2400" dirty="0" smtClean="0"/>
              <a:t>salicylate</a:t>
            </a:r>
          </a:p>
          <a:p>
            <a:pPr algn="l"/>
            <a:r>
              <a:rPr lang="en-GB" sz="2400" dirty="0" smtClean="0"/>
              <a:t>        </a:t>
            </a:r>
            <a:endParaRPr lang="en-GB" sz="2000" dirty="0"/>
          </a:p>
        </p:txBody>
      </p:sp>
      <p:pic>
        <p:nvPicPr>
          <p:cNvPr id="9" name="Picture 3" descr="C:\Users\Thomas Lopes\Desktop\FUSAGx\Doctorat\Essais cultures association + MeSA - 2013-2014\Photos essais 2013\DSC022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/>
          <a:stretch/>
        </p:blipFill>
        <p:spPr bwMode="auto">
          <a:xfrm>
            <a:off x="5086411" y="1476940"/>
            <a:ext cx="3662053" cy="460030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>
            <a:off x="4139952" y="2874412"/>
            <a:ext cx="2232248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300192" y="105273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the field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0004" y="6148080"/>
            <a:ext cx="222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Heuskin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., 2012)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60826" y="1056904"/>
            <a:ext cx="259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Slow-release formulation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4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457200" y="836712"/>
            <a:ext cx="8229600" cy="64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Trapping of adult beneficials</a:t>
            </a:r>
            <a:endParaRPr lang="en-GB" sz="1800" dirty="0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n-GB" sz="2400" dirty="0" smtClean="0"/>
              <a:t>Sampling methodology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27584" y="5805264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2013 and 2014: 10 </a:t>
            </a:r>
            <a:r>
              <a:rPr lang="en-GB" sz="1600" b="1" dirty="0"/>
              <a:t>collections </a:t>
            </a:r>
            <a:r>
              <a:rPr lang="en-GB" sz="1600" b="1" dirty="0" smtClean="0"/>
              <a:t>each year</a:t>
            </a:r>
            <a:endParaRPr lang="fr-FR" sz="1600" b="1" dirty="0"/>
          </a:p>
        </p:txBody>
      </p:sp>
      <p:pic>
        <p:nvPicPr>
          <p:cNvPr id="48" name="Picture 2" descr="http://www.ec-cedre-noisy.ac-versailles.fr/Didapages/insectes/vol%20coccinel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1474821">
            <a:off x="7345953" y="2767206"/>
            <a:ext cx="1093296" cy="6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8" y="1908171"/>
            <a:ext cx="707734" cy="8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558">
            <a:off x="7250490" y="3301741"/>
            <a:ext cx="1111240" cy="6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149462" cy="7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upload.wikimedia.org/wikipedia/commons/thumb/e/ec/Aphelinus_mali.jpg/290px-Aphelinus_mal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1185255" cy="7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377507" y="1616396"/>
            <a:ext cx="3577214" cy="3556224"/>
            <a:chOff x="744929" y="1924064"/>
            <a:chExt cx="2204720" cy="220719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29" y="1924064"/>
              <a:ext cx="2204720" cy="2207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Groupe 37"/>
            <p:cNvGrpSpPr/>
            <p:nvPr/>
          </p:nvGrpSpPr>
          <p:grpSpPr>
            <a:xfrm>
              <a:off x="849374" y="2214912"/>
              <a:ext cx="1793482" cy="1796738"/>
              <a:chOff x="849374" y="2214912"/>
              <a:chExt cx="1793482" cy="1796738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849374" y="2215008"/>
                <a:ext cx="77024" cy="1796642"/>
                <a:chOff x="849374" y="2215008"/>
                <a:chExt cx="77024" cy="1796642"/>
              </a:xfrm>
            </p:grpSpPr>
            <p:sp>
              <p:nvSpPr>
                <p:cNvPr id="5" name="Ellipse 4"/>
                <p:cNvSpPr/>
                <p:nvPr/>
              </p:nvSpPr>
              <p:spPr>
                <a:xfrm>
                  <a:off x="850489" y="2215008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849374" y="2775904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854398" y="3362016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849374" y="3939650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1423752" y="2214912"/>
                <a:ext cx="77024" cy="1796642"/>
                <a:chOff x="849374" y="2215008"/>
                <a:chExt cx="77024" cy="1796642"/>
              </a:xfrm>
            </p:grpSpPr>
            <p:sp>
              <p:nvSpPr>
                <p:cNvPr id="46" name="Ellipse 45"/>
                <p:cNvSpPr/>
                <p:nvPr/>
              </p:nvSpPr>
              <p:spPr>
                <a:xfrm>
                  <a:off x="850489" y="2215008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849374" y="2775904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Ellipse 48"/>
                <p:cNvSpPr/>
                <p:nvPr/>
              </p:nvSpPr>
              <p:spPr>
                <a:xfrm>
                  <a:off x="854398" y="3362016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849374" y="3939650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51" name="Groupe 50"/>
              <p:cNvGrpSpPr/>
              <p:nvPr/>
            </p:nvGrpSpPr>
            <p:grpSpPr>
              <a:xfrm>
                <a:off x="1999816" y="2214912"/>
                <a:ext cx="77024" cy="1796642"/>
                <a:chOff x="849374" y="2215008"/>
                <a:chExt cx="77024" cy="1796642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850489" y="2215008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849374" y="2775904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854398" y="3362016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849374" y="3939650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56" name="Groupe 55"/>
              <p:cNvGrpSpPr/>
              <p:nvPr/>
            </p:nvGrpSpPr>
            <p:grpSpPr>
              <a:xfrm>
                <a:off x="2565832" y="2214912"/>
                <a:ext cx="77024" cy="1796642"/>
                <a:chOff x="849374" y="2215008"/>
                <a:chExt cx="77024" cy="1796642"/>
              </a:xfrm>
            </p:grpSpPr>
            <p:sp>
              <p:nvSpPr>
                <p:cNvPr id="57" name="Ellipse 56"/>
                <p:cNvSpPr/>
                <p:nvPr/>
              </p:nvSpPr>
              <p:spPr>
                <a:xfrm>
                  <a:off x="850489" y="2215008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Ellipse 57"/>
                <p:cNvSpPr/>
                <p:nvPr/>
              </p:nvSpPr>
              <p:spPr>
                <a:xfrm>
                  <a:off x="849374" y="2775904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854398" y="3362016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849374" y="3939650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grpSp>
        <p:nvGrpSpPr>
          <p:cNvPr id="68" name="Groupe 67"/>
          <p:cNvGrpSpPr/>
          <p:nvPr/>
        </p:nvGrpSpPr>
        <p:grpSpPr>
          <a:xfrm>
            <a:off x="3396208" y="651752"/>
            <a:ext cx="3264024" cy="2940400"/>
            <a:chOff x="3207876" y="936559"/>
            <a:chExt cx="3264024" cy="2940400"/>
          </a:xfrm>
        </p:grpSpPr>
        <p:grpSp>
          <p:nvGrpSpPr>
            <p:cNvPr id="67" name="Groupe 66"/>
            <p:cNvGrpSpPr/>
            <p:nvPr/>
          </p:nvGrpSpPr>
          <p:grpSpPr>
            <a:xfrm>
              <a:off x="4645000" y="936559"/>
              <a:ext cx="1826900" cy="2940398"/>
              <a:chOff x="4645000" y="936559"/>
              <a:chExt cx="1826900" cy="2940398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859569" y="936559"/>
                <a:ext cx="1612331" cy="294039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5" name="Groupe 64"/>
              <p:cNvGrpSpPr/>
              <p:nvPr/>
            </p:nvGrpSpPr>
            <p:grpSpPr>
              <a:xfrm>
                <a:off x="4645000" y="1003106"/>
                <a:ext cx="1727200" cy="2713926"/>
                <a:chOff x="4255353" y="1046639"/>
                <a:chExt cx="1727200" cy="2713926"/>
              </a:xfrm>
            </p:grpSpPr>
            <p:grpSp>
              <p:nvGrpSpPr>
                <p:cNvPr id="43" name="Groupe 42"/>
                <p:cNvGrpSpPr/>
                <p:nvPr/>
              </p:nvGrpSpPr>
              <p:grpSpPr>
                <a:xfrm>
                  <a:off x="4929772" y="1697352"/>
                  <a:ext cx="1000125" cy="2063213"/>
                  <a:chOff x="4135438" y="3742051"/>
                  <a:chExt cx="1000125" cy="2063213"/>
                </a:xfrm>
              </p:grpSpPr>
              <p:grpSp>
                <p:nvGrpSpPr>
                  <p:cNvPr id="13" name="Groupe 12"/>
                  <p:cNvGrpSpPr/>
                  <p:nvPr/>
                </p:nvGrpSpPr>
                <p:grpSpPr>
                  <a:xfrm>
                    <a:off x="4135438" y="3894324"/>
                    <a:ext cx="1000125" cy="1910940"/>
                    <a:chOff x="4135438" y="3822316"/>
                    <a:chExt cx="1000125" cy="1910940"/>
                  </a:xfrm>
                </p:grpSpPr>
                <p:pic>
                  <p:nvPicPr>
                    <p:cNvPr id="10243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42" t="17382" r="3224" b="7916"/>
                    <a:stretch/>
                  </p:blipFill>
                  <p:spPr bwMode="auto">
                    <a:xfrm>
                      <a:off x="4135438" y="3822316"/>
                      <a:ext cx="1000125" cy="19109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" name="Ellipse 10"/>
                    <p:cNvSpPr/>
                    <p:nvPr/>
                  </p:nvSpPr>
                  <p:spPr>
                    <a:xfrm>
                      <a:off x="4179227" y="3876975"/>
                      <a:ext cx="864000" cy="234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</p:grpSp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684" t="1" r="49463" b="40853"/>
                  <a:stretch/>
                </p:blipFill>
                <p:spPr bwMode="auto">
                  <a:xfrm>
                    <a:off x="4589781" y="3742051"/>
                    <a:ext cx="45719" cy="3483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61" name="Groupe 60"/>
                <p:cNvGrpSpPr/>
                <p:nvPr/>
              </p:nvGrpSpPr>
              <p:grpSpPr>
                <a:xfrm>
                  <a:off x="4255353" y="1046639"/>
                  <a:ext cx="1727200" cy="985489"/>
                  <a:chOff x="4255353" y="1046639"/>
                  <a:chExt cx="1727200" cy="985489"/>
                </a:xfrm>
              </p:grpSpPr>
              <p:sp>
                <p:nvSpPr>
                  <p:cNvPr id="10" name="ZoneTexte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5353" y="1046639"/>
                    <a:ext cx="172720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dirty="0"/>
                      <a:t>W</a:t>
                    </a:r>
                    <a:r>
                      <a:rPr lang="fr-FR" altLang="fr-FR" sz="1400" dirty="0" smtClean="0"/>
                      <a:t>ater </a:t>
                    </a:r>
                    <a:r>
                      <a:rPr lang="fr-FR" altLang="fr-FR" sz="1400" dirty="0"/>
                      <a:t>+ </a:t>
                    </a:r>
                    <a:r>
                      <a:rPr lang="fr-FR" altLang="fr-FR" sz="1400" dirty="0" smtClean="0"/>
                      <a:t>Soap</a:t>
                    </a:r>
                    <a:endParaRPr lang="fr-FR" altLang="fr-FR" sz="1400" dirty="0"/>
                  </a:p>
                </p:txBody>
              </p:sp>
              <p:sp>
                <p:nvSpPr>
                  <p:cNvPr id="20" name="Flèche vers le bas 19"/>
                  <p:cNvSpPr/>
                  <p:nvPr/>
                </p:nvSpPr>
                <p:spPr>
                  <a:xfrm>
                    <a:off x="5098932" y="1384428"/>
                    <a:ext cx="149860" cy="647700"/>
                  </a:xfrm>
                  <a:prstGeom prst="downArrow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/>
                  </a:p>
                </p:txBody>
              </p:sp>
            </p:grpSp>
          </p:grpSp>
        </p:grpSp>
        <p:sp>
          <p:nvSpPr>
            <p:cNvPr id="44" name="Flèche vers le haut 43"/>
            <p:cNvSpPr/>
            <p:nvPr/>
          </p:nvSpPr>
          <p:spPr>
            <a:xfrm rot="16200000">
              <a:off x="2543089" y="1619753"/>
              <a:ext cx="2921993" cy="1592419"/>
            </a:xfrm>
            <a:prstGeom prst="upArrow">
              <a:avLst>
                <a:gd name="adj1" fmla="val 0"/>
                <a:gd name="adj2" fmla="val 22203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Flèche courbée vers le bas 3"/>
          <p:cNvSpPr/>
          <p:nvPr/>
        </p:nvSpPr>
        <p:spPr bwMode="auto">
          <a:xfrm>
            <a:off x="6156176" y="924349"/>
            <a:ext cx="1872208" cy="720725"/>
          </a:xfrm>
          <a:prstGeom prst="curved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07876" y="5873319"/>
            <a:ext cx="2530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  Identified until the species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9" name="Picture 2" descr="http://www.astronome.fr/prod/GI95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47" y="4845254"/>
            <a:ext cx="1361387" cy="16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ccolade fermante 38"/>
          <p:cNvSpPr/>
          <p:nvPr/>
        </p:nvSpPr>
        <p:spPr>
          <a:xfrm rot="5400000">
            <a:off x="4431858" y="-545658"/>
            <a:ext cx="359952" cy="8309269"/>
          </a:xfrm>
          <a:prstGeom prst="rightBrace">
            <a:avLst>
              <a:gd name="adj1" fmla="val 41324"/>
              <a:gd name="adj2" fmla="val 51419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457200" y="836712"/>
            <a:ext cx="8229600" cy="64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Observations on pea plants and wheat tillers</a:t>
            </a:r>
            <a:endParaRPr lang="en-GB" sz="1800" dirty="0"/>
          </a:p>
        </p:txBody>
      </p:sp>
      <p:sp>
        <p:nvSpPr>
          <p:cNvPr id="47" name="Rectangle 46"/>
          <p:cNvSpPr/>
          <p:nvPr/>
        </p:nvSpPr>
        <p:spPr>
          <a:xfrm>
            <a:off x="-15875" y="6330806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2013 and 2014: 11 </a:t>
            </a:r>
            <a:r>
              <a:rPr lang="en-GB" sz="1600" b="1" dirty="0"/>
              <a:t>observations </a:t>
            </a:r>
            <a:r>
              <a:rPr lang="en-GB" sz="1600" b="1" dirty="0" smtClean="0"/>
              <a:t>each year </a:t>
            </a:r>
            <a:endParaRPr lang="fr-FR" sz="1600" b="1" dirty="0"/>
          </a:p>
        </p:txBody>
      </p:sp>
      <p:pic>
        <p:nvPicPr>
          <p:cNvPr id="67" name="Picture 14" descr="C:\Users\Thomas Lopes\Desktop\Sans titre 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r="83976" b="81224"/>
          <a:stretch/>
        </p:blipFill>
        <p:spPr bwMode="auto">
          <a:xfrm>
            <a:off x="4996249" y="404664"/>
            <a:ext cx="809061" cy="10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07504" y="1700808"/>
            <a:ext cx="89289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</a:t>
            </a:r>
            <a:r>
              <a:rPr lang="en-US" sz="1600" b="1" dirty="0" smtClean="0"/>
              <a:t>PSW                             PSP                                         MWP                                          </a:t>
            </a:r>
            <a:r>
              <a:rPr lang="en-US" sz="1600" b="1" dirty="0" err="1" smtClean="0"/>
              <a:t>MWP</a:t>
            </a:r>
            <a:r>
              <a:rPr lang="en-US" sz="1600" b="1" dirty="0" smtClean="0"/>
              <a:t> </a:t>
            </a:r>
            <a:r>
              <a:rPr lang="en-US" sz="1600" b="1" dirty="0"/>
              <a:t>+ </a:t>
            </a:r>
            <a:r>
              <a:rPr lang="en-US" sz="1600" b="1" dirty="0" err="1" smtClean="0"/>
              <a:t>MeSA</a:t>
            </a:r>
            <a:r>
              <a:rPr lang="en-US" sz="1400" b="1" dirty="0" smtClean="0"/>
              <a:t>                                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8" name="Picture 4" descr="C:\Users\Thomas Lopes\Desktop\from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476" r="17191" b="4642"/>
          <a:stretch/>
        </p:blipFill>
        <p:spPr bwMode="auto">
          <a:xfrm>
            <a:off x="678596" y="2017558"/>
            <a:ext cx="523619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Thomas Lopes\Desktop\poi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/>
          <a:stretch/>
        </p:blipFill>
        <p:spPr bwMode="auto">
          <a:xfrm>
            <a:off x="2311437" y="2087254"/>
            <a:ext cx="648747" cy="10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Thomas Lopes\Desktop\from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476" r="17191" b="4642"/>
          <a:stretch/>
        </p:blipFill>
        <p:spPr bwMode="auto">
          <a:xfrm>
            <a:off x="4189806" y="2054537"/>
            <a:ext cx="523619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Thomas Lopes\Desktop\poi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/>
          <a:stretch/>
        </p:blipFill>
        <p:spPr bwMode="auto">
          <a:xfrm>
            <a:off x="5065764" y="2080762"/>
            <a:ext cx="648747" cy="10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67544" y="3081442"/>
            <a:ext cx="9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30x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2258127" y="3148519"/>
            <a:ext cx="9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30x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3995936" y="3107838"/>
            <a:ext cx="9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30x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5053667" y="3106555"/>
            <a:ext cx="9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30x</a:t>
            </a:r>
            <a:endParaRPr lang="fr-FR" dirty="0"/>
          </a:p>
        </p:txBody>
      </p:sp>
      <p:sp>
        <p:nvSpPr>
          <p:cNvPr id="33" name="Croix 32"/>
          <p:cNvSpPr/>
          <p:nvPr/>
        </p:nvSpPr>
        <p:spPr>
          <a:xfrm>
            <a:off x="4770022" y="2531083"/>
            <a:ext cx="187475" cy="188501"/>
          </a:xfrm>
          <a:prstGeom prst="plus">
            <a:avLst>
              <a:gd name="adj" fmla="val 40068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23180" y="4493430"/>
            <a:ext cx="1428540" cy="1124220"/>
            <a:chOff x="695188" y="4826350"/>
            <a:chExt cx="1428540" cy="1124220"/>
          </a:xfrm>
        </p:grpSpPr>
        <p:pic>
          <p:nvPicPr>
            <p:cNvPr id="52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93" t="52178" b="35784"/>
            <a:stretch/>
          </p:blipFill>
          <p:spPr bwMode="auto">
            <a:xfrm rot="16200000">
              <a:off x="572267" y="4949271"/>
              <a:ext cx="834897" cy="589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4" descr="C:\Users\Thomas Lopes\Desktop\Sans titre.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DFFF4"/>
                </a:clrFrom>
                <a:clrTo>
                  <a:srgbClr val="FDFF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3" r="50000" b="64896"/>
            <a:stretch/>
          </p:blipFill>
          <p:spPr bwMode="auto">
            <a:xfrm>
              <a:off x="1381301" y="4903127"/>
              <a:ext cx="742427" cy="68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806081" y="5642793"/>
              <a:ext cx="1089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/>
                <a:t>Aphids</a:t>
              </a:r>
              <a:r>
                <a:rPr lang="fr-FR" sz="1400" b="1" dirty="0" smtClean="0"/>
                <a:t> </a:t>
              </a:r>
              <a:endParaRPr lang="fr-FR" sz="1400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012160" y="4984821"/>
            <a:ext cx="2000918" cy="1112794"/>
            <a:chOff x="8965533" y="4171571"/>
            <a:chExt cx="2000918" cy="1112794"/>
          </a:xfrm>
        </p:grpSpPr>
        <p:pic>
          <p:nvPicPr>
            <p:cNvPr id="32" name="Picture 3" descr="C:\Users\Thomas Lopes\Desktop\Sans titre.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9" t="8219" r="40463" b="67341"/>
            <a:stretch/>
          </p:blipFill>
          <p:spPr bwMode="auto">
            <a:xfrm>
              <a:off x="9409166" y="4171571"/>
              <a:ext cx="1098877" cy="79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965533" y="4976588"/>
              <a:ext cx="20009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/>
                <a:t>M</a:t>
              </a:r>
              <a:r>
                <a:rPr lang="fr-FR" sz="1400" b="1" dirty="0" err="1" smtClean="0"/>
                <a:t>ummified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aphids</a:t>
              </a:r>
              <a:endParaRPr lang="fr-FR" sz="14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779912" y="4620216"/>
            <a:ext cx="1359090" cy="969024"/>
            <a:chOff x="3626849" y="4341635"/>
            <a:chExt cx="1359090" cy="969024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14768" r="64966" b="75276"/>
            <a:stretch/>
          </p:blipFill>
          <p:spPr bwMode="auto">
            <a:xfrm>
              <a:off x="3943280" y="4341635"/>
              <a:ext cx="716896" cy="666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26849" y="5002882"/>
              <a:ext cx="13590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/>
                <a:t> </a:t>
              </a:r>
              <a:r>
                <a:rPr lang="fr-FR" sz="1400" b="1" dirty="0" err="1"/>
                <a:t>Adult</a:t>
              </a:r>
              <a:r>
                <a:rPr lang="fr-FR" sz="1400" b="1" dirty="0"/>
                <a:t> </a:t>
              </a:r>
              <a:r>
                <a:rPr lang="fr-FR" sz="1400" b="1" dirty="0" err="1"/>
                <a:t>ladybirds</a:t>
              </a:r>
              <a:endParaRPr lang="fr-FR" sz="14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478143" y="3861048"/>
            <a:ext cx="3126305" cy="976562"/>
            <a:chOff x="2555776" y="4060715"/>
            <a:chExt cx="3126305" cy="976562"/>
          </a:xfrm>
        </p:grpSpPr>
        <p:grpSp>
          <p:nvGrpSpPr>
            <p:cNvPr id="14" name="Groupe 13"/>
            <p:cNvGrpSpPr/>
            <p:nvPr/>
          </p:nvGrpSpPr>
          <p:grpSpPr>
            <a:xfrm>
              <a:off x="2843808" y="4060715"/>
              <a:ext cx="2520280" cy="675980"/>
              <a:chOff x="3059832" y="4060715"/>
              <a:chExt cx="2520280" cy="675980"/>
            </a:xfrm>
          </p:grpSpPr>
          <p:pic>
            <p:nvPicPr>
              <p:cNvPr id="56" name="Picture 12" descr="http://www.arehn.asso.fr/dossiers/coccinelle/images/cyclecoccinelle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13" t="7404" r="42893" b="75424"/>
              <a:stretch/>
            </p:blipFill>
            <p:spPr bwMode="auto">
              <a:xfrm>
                <a:off x="3059832" y="4060715"/>
                <a:ext cx="428339" cy="632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4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7" t="29899" r="8687" b="36351"/>
              <a:stretch/>
            </p:blipFill>
            <p:spPr bwMode="auto">
              <a:xfrm>
                <a:off x="4626281" y="4122224"/>
                <a:ext cx="953831" cy="553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15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70" t="19884" r="21517" b="35975"/>
              <a:stretch/>
            </p:blipFill>
            <p:spPr bwMode="auto">
              <a:xfrm>
                <a:off x="3699169" y="4061104"/>
                <a:ext cx="782301" cy="675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555776" y="4729500"/>
              <a:ext cx="3126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err="1" smtClean="0"/>
                <a:t>Ladybird</a:t>
              </a:r>
              <a:r>
                <a:rPr lang="fr-FR" sz="1400" b="1" dirty="0" smtClean="0"/>
                <a:t>, </a:t>
              </a:r>
              <a:r>
                <a:rPr lang="fr-FR" sz="1400" b="1" dirty="0" err="1" smtClean="0"/>
                <a:t>hoverfly</a:t>
              </a:r>
              <a:r>
                <a:rPr lang="fr-FR" sz="1400" b="1" dirty="0" smtClean="0"/>
                <a:t> and </a:t>
              </a:r>
              <a:r>
                <a:rPr lang="fr-FR" sz="1400" b="1" dirty="0" err="1" smtClean="0"/>
                <a:t>lacewing</a:t>
              </a:r>
              <a:r>
                <a:rPr lang="fr-FR" sz="1400" b="1" dirty="0" smtClean="0"/>
                <a:t>  </a:t>
              </a:r>
              <a:r>
                <a:rPr lang="fr-FR" sz="1400" b="1" dirty="0" err="1" smtClean="0"/>
                <a:t>larvae</a:t>
              </a:r>
              <a:r>
                <a:rPr lang="fr-FR" sz="1400" b="1" dirty="0" smtClean="0"/>
                <a:t> </a:t>
              </a:r>
              <a:endParaRPr lang="fr-FR" sz="1400" dirty="0"/>
            </a:p>
          </p:txBody>
        </p:sp>
      </p:grpSp>
      <p:pic>
        <p:nvPicPr>
          <p:cNvPr id="54" name="Picture 4" descr="C:\Users\Thomas Lopes\Desktop\from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476" r="17191" b="4642"/>
          <a:stretch/>
        </p:blipFill>
        <p:spPr bwMode="auto">
          <a:xfrm>
            <a:off x="6898814" y="2060848"/>
            <a:ext cx="523619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Thomas Lopes\Desktop\poi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/>
          <a:stretch/>
        </p:blipFill>
        <p:spPr bwMode="auto">
          <a:xfrm>
            <a:off x="7774772" y="2087073"/>
            <a:ext cx="648747" cy="10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6704944" y="3114149"/>
            <a:ext cx="9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30x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7762675" y="3112866"/>
            <a:ext cx="9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30x</a:t>
            </a:r>
            <a:endParaRPr lang="fr-FR" dirty="0"/>
          </a:p>
        </p:txBody>
      </p:sp>
      <p:sp>
        <p:nvSpPr>
          <p:cNvPr id="68" name="Croix 67"/>
          <p:cNvSpPr/>
          <p:nvPr/>
        </p:nvSpPr>
        <p:spPr>
          <a:xfrm>
            <a:off x="7479030" y="2537394"/>
            <a:ext cx="187475" cy="188501"/>
          </a:xfrm>
          <a:prstGeom prst="plus">
            <a:avLst>
              <a:gd name="adj" fmla="val 40068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roix 68"/>
          <p:cNvSpPr/>
          <p:nvPr/>
        </p:nvSpPr>
        <p:spPr>
          <a:xfrm>
            <a:off x="2555832" y="4805873"/>
            <a:ext cx="504000" cy="504000"/>
          </a:xfrm>
          <a:prstGeom prst="plus">
            <a:avLst>
              <a:gd name="adj" fmla="val 34652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0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l"/>
            <a:r>
              <a:rPr lang="en-GB" sz="2400" dirty="0" smtClean="0"/>
              <a:t>Aphids on pea plants</a:t>
            </a:r>
            <a:endParaRPr lang="en-GB" sz="2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347864" y="286121"/>
            <a:ext cx="1224136" cy="838623"/>
            <a:chOff x="7179429" y="507924"/>
            <a:chExt cx="1474026" cy="1089624"/>
          </a:xfrm>
        </p:grpSpPr>
        <p:pic>
          <p:nvPicPr>
            <p:cNvPr id="6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7179429" y="507924"/>
              <a:ext cx="809061" cy="1089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Thomas Lopes\Desktop\poi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30"/>
            <a:stretch/>
          </p:blipFill>
          <p:spPr bwMode="auto">
            <a:xfrm>
              <a:off x="8004708" y="544474"/>
              <a:ext cx="648747" cy="1016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41226" y="1279961"/>
            <a:ext cx="5182902" cy="1933015"/>
            <a:chOff x="541226" y="1279961"/>
            <a:chExt cx="5182902" cy="1933015"/>
          </a:xfrm>
        </p:grpSpPr>
        <p:pic>
          <p:nvPicPr>
            <p:cNvPr id="76" name="Image 7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3" t="92873" r="6125"/>
            <a:stretch/>
          </p:blipFill>
          <p:spPr bwMode="auto">
            <a:xfrm>
              <a:off x="1618919" y="2792174"/>
              <a:ext cx="3835731" cy="420802"/>
            </a:xfrm>
            <a:prstGeom prst="rect">
              <a:avLst/>
            </a:prstGeom>
            <a:noFill/>
          </p:spPr>
        </p:pic>
        <p:grpSp>
          <p:nvGrpSpPr>
            <p:cNvPr id="5" name="Groupe 4"/>
            <p:cNvGrpSpPr/>
            <p:nvPr/>
          </p:nvGrpSpPr>
          <p:grpSpPr>
            <a:xfrm>
              <a:off x="541226" y="1279961"/>
              <a:ext cx="5182902" cy="1514647"/>
              <a:chOff x="1654669" y="868379"/>
              <a:chExt cx="5182902" cy="1514647"/>
            </a:xfrm>
          </p:grpSpPr>
          <p:pic>
            <p:nvPicPr>
              <p:cNvPr id="9" name="Image 8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348"/>
              <a:stretch/>
            </p:blipFill>
            <p:spPr bwMode="auto">
              <a:xfrm>
                <a:off x="2306429" y="868379"/>
                <a:ext cx="4531142" cy="1514647"/>
              </a:xfrm>
              <a:prstGeom prst="rect">
                <a:avLst/>
              </a:prstGeom>
              <a:noFill/>
            </p:spPr>
          </p:pic>
          <p:pic>
            <p:nvPicPr>
              <p:cNvPr id="10" name="Picture 10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93" t="52178" b="35784"/>
              <a:stretch/>
            </p:blipFill>
            <p:spPr bwMode="auto">
              <a:xfrm rot="16200000">
                <a:off x="1531748" y="1463690"/>
                <a:ext cx="834897" cy="589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ectangle 30"/>
          <p:cNvSpPr/>
          <p:nvPr/>
        </p:nvSpPr>
        <p:spPr>
          <a:xfrm rot="16200000">
            <a:off x="1626097" y="1939357"/>
            <a:ext cx="1009300" cy="576066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Rectangle 31"/>
          <p:cNvSpPr/>
          <p:nvPr/>
        </p:nvSpPr>
        <p:spPr>
          <a:xfrm rot="16200000">
            <a:off x="4009598" y="1884555"/>
            <a:ext cx="1138771" cy="576000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5" name="Rectangle 84"/>
          <p:cNvSpPr/>
          <p:nvPr/>
        </p:nvSpPr>
        <p:spPr>
          <a:xfrm rot="16200000">
            <a:off x="4001939" y="1055452"/>
            <a:ext cx="216000" cy="612000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638340" y="3812147"/>
            <a:ext cx="36215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/>
              <a:t>Y-tube olfactometer </a:t>
            </a:r>
            <a:r>
              <a:rPr lang="fr-FR" sz="1500" dirty="0" err="1"/>
              <a:t>bioassay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</a:t>
            </a:r>
            <a:r>
              <a:rPr lang="fr-FR" sz="1500" i="1" dirty="0">
                <a:solidFill>
                  <a:srgbClr val="00B050"/>
                </a:solidFill>
              </a:rPr>
              <a:t>A. </a:t>
            </a:r>
            <a:r>
              <a:rPr lang="fr-FR" sz="1500" i="1" dirty="0" err="1" smtClean="0">
                <a:solidFill>
                  <a:srgbClr val="00B050"/>
                </a:solidFill>
              </a:rPr>
              <a:t>pisum</a:t>
            </a:r>
            <a:endParaRPr lang="fr-FR" sz="1500" i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3254784"/>
            <a:ext cx="597666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1500" b="1" dirty="0" smtClean="0"/>
              <a:t>Masking </a:t>
            </a:r>
            <a:r>
              <a:rPr lang="en-GB" altLang="fr-FR" sz="1500" b="1" dirty="0"/>
              <a:t>of host plant </a:t>
            </a:r>
            <a:r>
              <a:rPr lang="en-GB" altLang="fr-FR" sz="1500" b="1" dirty="0" smtClean="0"/>
              <a:t>odours</a:t>
            </a:r>
            <a:r>
              <a:rPr lang="en-GB" altLang="fr-FR" sz="1500" dirty="0" smtClean="0"/>
              <a:t> (</a:t>
            </a:r>
            <a:r>
              <a:rPr lang="en-GB" altLang="fr-FR" sz="1500" dirty="0" err="1" smtClean="0"/>
              <a:t>Tahvanainen</a:t>
            </a:r>
            <a:r>
              <a:rPr lang="en-GB" altLang="fr-FR" sz="1500" dirty="0" smtClean="0"/>
              <a:t> </a:t>
            </a:r>
            <a:r>
              <a:rPr lang="en-GB" altLang="fr-FR" sz="1500" dirty="0"/>
              <a:t>&amp; Root, 1972</a:t>
            </a:r>
            <a:r>
              <a:rPr lang="en-GB" altLang="fr-FR" sz="1500" dirty="0" smtClean="0"/>
              <a:t>)?</a:t>
            </a:r>
            <a:endParaRPr lang="en-GB" altLang="fr-FR" sz="1500" dirty="0"/>
          </a:p>
        </p:txBody>
      </p:sp>
      <p:sp>
        <p:nvSpPr>
          <p:cNvPr id="11" name="Rectangle 10"/>
          <p:cNvSpPr/>
          <p:nvPr/>
        </p:nvSpPr>
        <p:spPr>
          <a:xfrm>
            <a:off x="5148064" y="3254784"/>
            <a:ext cx="4010521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1500" dirty="0" smtClean="0"/>
              <a:t>Physical </a:t>
            </a:r>
            <a:r>
              <a:rPr lang="en-GB" altLang="fr-FR" sz="1500" dirty="0"/>
              <a:t>obstruction (Perrin &amp; Phillips, 1978)?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1500" dirty="0"/>
              <a:t>Visual camouflage (Smith, 1976)?</a:t>
            </a:r>
          </a:p>
          <a:p>
            <a:pPr algn="just">
              <a:lnSpc>
                <a:spcPct val="150000"/>
              </a:lnSpc>
            </a:pPr>
            <a:endParaRPr lang="en-GB" altLang="fr-FR" sz="9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07504" y="4386080"/>
            <a:ext cx="5256584" cy="2067256"/>
            <a:chOff x="431540" y="4458387"/>
            <a:chExt cx="5256584" cy="2067256"/>
          </a:xfrm>
        </p:grpSpPr>
        <p:grpSp>
          <p:nvGrpSpPr>
            <p:cNvPr id="87" name="Groupe 86"/>
            <p:cNvGrpSpPr/>
            <p:nvPr/>
          </p:nvGrpSpPr>
          <p:grpSpPr>
            <a:xfrm>
              <a:off x="431540" y="4522167"/>
              <a:ext cx="5256584" cy="2003476"/>
              <a:chOff x="3419872" y="4619052"/>
              <a:chExt cx="5256584" cy="2003476"/>
            </a:xfrm>
          </p:grpSpPr>
          <p:pic>
            <p:nvPicPr>
              <p:cNvPr id="88" name="Image 87"/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50"/>
              <a:stretch/>
            </p:blipFill>
            <p:spPr bwMode="auto">
              <a:xfrm>
                <a:off x="3923928" y="4619052"/>
                <a:ext cx="3468370" cy="2003476"/>
              </a:xfrm>
              <a:prstGeom prst="rect">
                <a:avLst/>
              </a:prstGeom>
              <a:noFill/>
            </p:spPr>
          </p:pic>
          <p:pic>
            <p:nvPicPr>
              <p:cNvPr id="89" name="Picture 4" descr="C:\Users\Thomas Lopes\Desktop\froment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2" t="476" r="17191" b="4642"/>
              <a:stretch/>
            </p:blipFill>
            <p:spPr bwMode="auto">
              <a:xfrm>
                <a:off x="8222907" y="5050265"/>
                <a:ext cx="345537" cy="698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3" descr="C:\Users\Thomas Lopes\Desktop\pois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30"/>
              <a:stretch/>
            </p:blipFill>
            <p:spPr bwMode="auto">
              <a:xfrm>
                <a:off x="3419872" y="5085184"/>
                <a:ext cx="413601" cy="648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ZoneTexte 90"/>
              <p:cNvSpPr txBox="1"/>
              <p:nvPr/>
            </p:nvSpPr>
            <p:spPr>
              <a:xfrm>
                <a:off x="3419872" y="5733256"/>
                <a:ext cx="52565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 10                                                                                                             </a:t>
                </a:r>
                <a:r>
                  <a:rPr lang="fr-FR" sz="1200" b="1" dirty="0"/>
                  <a:t> </a:t>
                </a:r>
                <a:r>
                  <a:rPr lang="fr-FR" sz="1200" b="1" dirty="0" smtClean="0"/>
                  <a:t>      5              44                         </a:t>
                </a:r>
                <a:endParaRPr lang="fr-FR" sz="1200" b="1" dirty="0"/>
              </a:p>
            </p:txBody>
          </p:sp>
          <p:sp>
            <p:nvSpPr>
              <p:cNvPr id="92" name="Croix 91"/>
              <p:cNvSpPr/>
              <p:nvPr/>
            </p:nvSpPr>
            <p:spPr>
              <a:xfrm>
                <a:off x="7960715" y="5373216"/>
                <a:ext cx="187475" cy="188501"/>
              </a:xfrm>
              <a:prstGeom prst="plus">
                <a:avLst>
                  <a:gd name="adj" fmla="val 40068"/>
                </a:avLst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3" name="Picture 3" descr="C:\Users\Thomas Lopes\Desktop\pois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30"/>
              <a:stretch/>
            </p:blipFill>
            <p:spPr bwMode="auto">
              <a:xfrm>
                <a:off x="7475106" y="5085184"/>
                <a:ext cx="413601" cy="648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ZoneTexte 28"/>
            <p:cNvSpPr txBox="1"/>
            <p:nvPr/>
          </p:nvSpPr>
          <p:spPr>
            <a:xfrm>
              <a:off x="3667101" y="4458387"/>
              <a:ext cx="760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NS</a:t>
              </a:r>
              <a:endParaRPr lang="fr-FR" sz="12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943320" y="4941498"/>
              <a:ext cx="760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NS</a:t>
              </a:r>
              <a:endParaRPr lang="fr-FR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979238" y="5433763"/>
              <a:ext cx="436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 NS </a:t>
              </a:r>
              <a:endParaRPr lang="fr-FR" sz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508104" y="1513819"/>
            <a:ext cx="316655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fr-FR" sz="1500" b="1" dirty="0"/>
              <a:t>Populations </a:t>
            </a:r>
            <a:r>
              <a:rPr lang="en-GB" altLang="fr-FR" sz="1500" b="1" dirty="0" smtClean="0"/>
              <a:t>were </a:t>
            </a:r>
            <a:r>
              <a:rPr lang="en-GB" altLang="fr-FR" sz="1500" b="1" dirty="0"/>
              <a:t>significantly denser in the pure stand compared with both mixtures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228184" y="5145488"/>
            <a:ext cx="2570977" cy="1511986"/>
            <a:chOff x="6228184" y="5145488"/>
            <a:chExt cx="2570977" cy="1511986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14768" r="64966" b="75276"/>
            <a:stretch/>
          </p:blipFill>
          <p:spPr bwMode="auto">
            <a:xfrm>
              <a:off x="6659707" y="5208201"/>
              <a:ext cx="716896" cy="666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2" descr="http://www.arehn.asso.fr/dossiers/coccinelle/images/cyclecoccinell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13" t="7404" r="42893" b="75424"/>
            <a:stretch/>
          </p:blipFill>
          <p:spPr bwMode="auto">
            <a:xfrm>
              <a:off x="6228184" y="5877272"/>
              <a:ext cx="428339" cy="6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87" t="29899" r="8687" b="36351"/>
            <a:stretch/>
          </p:blipFill>
          <p:spPr bwMode="auto">
            <a:xfrm>
              <a:off x="7845330" y="6093296"/>
              <a:ext cx="953831" cy="55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5" descr="C:\Users\Thomas Lopes\Desktop\Sans titre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70" t="19884" r="21517" b="35975"/>
            <a:stretch/>
          </p:blipFill>
          <p:spPr bwMode="auto">
            <a:xfrm>
              <a:off x="6904740" y="5981883"/>
              <a:ext cx="782301" cy="675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C:\Users\Thomas Lopes\Desktop\Sans titre.png"/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9" t="8219" r="40463" b="67341"/>
            <a:stretch/>
          </p:blipFill>
          <p:spPr bwMode="auto">
            <a:xfrm>
              <a:off x="7573870" y="5145488"/>
              <a:ext cx="1098877" cy="79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lèche à angle droit 11"/>
          <p:cNvSpPr/>
          <p:nvPr/>
        </p:nvSpPr>
        <p:spPr>
          <a:xfrm rot="5400000">
            <a:off x="5881989" y="4376707"/>
            <a:ext cx="565861" cy="593551"/>
          </a:xfrm>
          <a:prstGeom prst="bent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512507" y="4531186"/>
            <a:ext cx="24519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fr-FR" sz="1500" dirty="0">
                <a:solidFill>
                  <a:srgbClr val="FF0000"/>
                </a:solidFill>
              </a:rPr>
              <a:t>More </a:t>
            </a:r>
            <a:r>
              <a:rPr lang="en-GB" altLang="fr-FR" sz="1500" dirty="0" smtClean="0">
                <a:solidFill>
                  <a:srgbClr val="FF0000"/>
                </a:solidFill>
              </a:rPr>
              <a:t>beneficials in </a:t>
            </a:r>
            <a:r>
              <a:rPr lang="en-GB" altLang="fr-FR" sz="1500" dirty="0" smtClean="0">
                <a:solidFill>
                  <a:srgbClr val="FF0000"/>
                </a:solidFill>
              </a:rPr>
              <a:t>the </a:t>
            </a:r>
            <a:r>
              <a:rPr lang="en-GB" altLang="fr-FR" sz="1500" dirty="0">
                <a:solidFill>
                  <a:srgbClr val="FF0000"/>
                </a:solidFill>
              </a:rPr>
              <a:t>mixtures?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5714" y="3942288"/>
            <a:ext cx="299338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1500" b="1" i="1" dirty="0"/>
              <a:t>Enemy hypothesis </a:t>
            </a:r>
            <a:r>
              <a:rPr lang="en-GB" altLang="fr-FR" sz="1500" dirty="0"/>
              <a:t>(Root, 1973)?</a:t>
            </a:r>
          </a:p>
        </p:txBody>
      </p:sp>
    </p:spTree>
    <p:extLst>
      <p:ext uri="{BB962C8B-B14F-4D97-AF65-F5344CB8AC3E}">
        <p14:creationId xmlns:p14="http://schemas.microsoft.com/office/powerpoint/2010/main" val="4708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85" grpId="0" animBg="1"/>
      <p:bldP spid="86" grpId="0"/>
      <p:bldP spid="4" grpId="0"/>
      <p:bldP spid="11" grpId="0"/>
      <p:bldP spid="13" grpId="0"/>
      <p:bldP spid="12" grpId="0" animBg="1"/>
      <p:bldP spid="14" grpId="0"/>
      <p:bldP spid="18" grpId="0"/>
    </p:bldLst>
  </p:timing>
</p:sld>
</file>

<file path=ppt/theme/theme1.xml><?xml version="1.0" encoding="utf-8"?>
<a:theme xmlns:a="http://schemas.openxmlformats.org/drawingml/2006/main" name="Présentation Thomas Lopes - Aphidophaga 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Thomas Lopes - Aphidophaga 12</Template>
  <TotalTime>2891</TotalTime>
  <Words>524</Words>
  <Application>Microsoft Office PowerPoint</Application>
  <PresentationFormat>Affichage à l'écran (4:3)</PresentationFormat>
  <Paragraphs>137</Paragraphs>
  <Slides>14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Présentation Thomas Lopes - Aphidophaga 12</vt:lpstr>
      <vt:lpstr>Présentation PowerPoint</vt:lpstr>
      <vt:lpstr>Context</vt:lpstr>
      <vt:lpstr>Context</vt:lpstr>
      <vt:lpstr>Présentation PowerPoint</vt:lpstr>
      <vt:lpstr>Présentation PowerPoint</vt:lpstr>
      <vt:lpstr>Présentation PowerPoint</vt:lpstr>
      <vt:lpstr>Sampling methodology </vt:lpstr>
      <vt:lpstr>Présentation PowerPoint</vt:lpstr>
      <vt:lpstr>Aphids on pea plants</vt:lpstr>
      <vt:lpstr>Hoverflies in traps</vt:lpstr>
      <vt:lpstr>Other beneficials in traps</vt:lpstr>
      <vt:lpstr>Other beneficials on pea plants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mendes lopes thomas</dc:creator>
  <cp:lastModifiedBy>mendes lopes thomas</cp:lastModifiedBy>
  <cp:revision>416</cp:revision>
  <dcterms:created xsi:type="dcterms:W3CDTF">2013-09-16T07:47:40Z</dcterms:created>
  <dcterms:modified xsi:type="dcterms:W3CDTF">2015-08-25T07:35:02Z</dcterms:modified>
</cp:coreProperties>
</file>