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14"/>
  </p:notesMasterIdLst>
  <p:sldIdLst>
    <p:sldId id="256" r:id="rId2"/>
    <p:sldId id="257" r:id="rId3"/>
    <p:sldId id="258" r:id="rId4"/>
    <p:sldId id="264" r:id="rId5"/>
    <p:sldId id="273" r:id="rId6"/>
    <p:sldId id="266" r:id="rId7"/>
    <p:sldId id="268" r:id="rId8"/>
    <p:sldId id="267" r:id="rId9"/>
    <p:sldId id="271" r:id="rId10"/>
    <p:sldId id="272" r:id="rId11"/>
    <p:sldId id="263" r:id="rId12"/>
    <p:sldId id="269"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1972F"/>
    <a:srgbClr val="FF9900"/>
    <a:srgbClr val="360000"/>
    <a:srgbClr val="292929"/>
    <a:srgbClr val="2E0000"/>
    <a:srgbClr val="0C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01" autoAdjust="0"/>
  </p:normalViewPr>
  <p:slideViewPr>
    <p:cSldViewPr>
      <p:cViewPr varScale="1">
        <p:scale>
          <a:sx n="64" d="100"/>
          <a:sy n="64" d="100"/>
        </p:scale>
        <p:origin x="-114" y="-1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BE"/>
  <c:style val="8"/>
  <c:chart>
    <c:autoTitleDeleted val="1"/>
    <c:plotArea>
      <c:layout>
        <c:manualLayout>
          <c:layoutTarget val="inner"/>
          <c:xMode val="edge"/>
          <c:yMode val="edge"/>
          <c:x val="0.10018309610337155"/>
          <c:y val="0.15674394867308294"/>
          <c:w val="0.42983166767615588"/>
          <c:h val="0.82782395256149022"/>
        </c:manualLayout>
      </c:layout>
      <c:doughnutChart>
        <c:varyColors val="1"/>
        <c:firstSliceAng val="0"/>
        <c:holeSize val="50"/>
      </c:doughnutChart>
    </c:plotArea>
    <c:plotVisOnly val="1"/>
  </c:chart>
  <c:txPr>
    <a:bodyPr/>
    <a:lstStyle/>
    <a:p>
      <a:pPr>
        <a:defRPr sz="1800"/>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BE"/>
  <c:style val="8"/>
  <c:chart>
    <c:title>
      <c:tx>
        <c:rich>
          <a:bodyPr/>
          <a:lstStyle/>
          <a:p>
            <a:pPr>
              <a:defRPr/>
            </a:pPr>
            <a:r>
              <a:rPr lang="fr-BE" dirty="0">
                <a:latin typeface="Arial Black" pitchFamily="34" charset="0"/>
              </a:rPr>
              <a:t>un cycle en 4 phases</a:t>
            </a:r>
          </a:p>
        </c:rich>
      </c:tx>
      <c:layout>
        <c:manualLayout>
          <c:xMode val="edge"/>
          <c:yMode val="edge"/>
          <c:x val="0.25542865435089895"/>
          <c:y val="1.8518518518518552E-2"/>
        </c:manualLayout>
      </c:layout>
    </c:title>
    <c:plotArea>
      <c:layout>
        <c:manualLayout>
          <c:layoutTarget val="inner"/>
          <c:xMode val="edge"/>
          <c:yMode val="edge"/>
          <c:x val="7.0512820512820637E-2"/>
          <c:y val="0.15365752891999607"/>
          <c:w val="0.42983166767615588"/>
          <c:h val="0.82782395256149088"/>
        </c:manualLayout>
      </c:layout>
      <c:doughnutChart>
        <c:varyColors val="1"/>
        <c:ser>
          <c:idx val="0"/>
          <c:order val="0"/>
          <c:tx>
            <c:strRef>
              <c:f>Feuil1!$B$1</c:f>
              <c:strCache>
                <c:ptCount val="1"/>
                <c:pt idx="0">
                  <c:v>un cycle en 3 phases ... 4 phases</c:v>
                </c:pt>
              </c:strCache>
            </c:strRef>
          </c:tx>
          <c:explosion val="7"/>
          <c:dPt>
            <c:idx val="1"/>
            <c:spPr>
              <a:solidFill>
                <a:srgbClr val="00B0F0"/>
              </a:solidFill>
            </c:spPr>
          </c:dPt>
          <c:dLbls>
            <c:dLbl>
              <c:idx val="0"/>
              <c:layout/>
              <c:tx>
                <c:rich>
                  <a:bodyPr/>
                  <a:lstStyle/>
                  <a:p>
                    <a:r>
                      <a:rPr lang="en-US" baseline="0" smtClean="0">
                        <a:solidFill>
                          <a:schemeClr val="tx1"/>
                        </a:solidFill>
                      </a:rPr>
                      <a:t>C</a:t>
                    </a:r>
                    <a:endParaRPr lang="en-US"/>
                  </a:p>
                </c:rich>
              </c:tx>
              <c:showVal val="1"/>
            </c:dLbl>
            <c:dLbl>
              <c:idx val="1"/>
              <c:layout/>
              <c:tx>
                <c:rich>
                  <a:bodyPr/>
                  <a:lstStyle/>
                  <a:p>
                    <a:r>
                      <a:rPr lang="en-US" b="1" dirty="0" smtClean="0"/>
                      <a:t> RRR</a:t>
                    </a:r>
                    <a:endParaRPr lang="en-US" b="1" dirty="0"/>
                  </a:p>
                </c:rich>
              </c:tx>
              <c:showVal val="1"/>
            </c:dLbl>
            <c:dLbl>
              <c:idx val="2"/>
              <c:layout/>
              <c:tx>
                <c:rich>
                  <a:bodyPr/>
                  <a:lstStyle/>
                  <a:p>
                    <a:r>
                      <a:rPr lang="en-US" baseline="0" dirty="0" smtClean="0">
                        <a:solidFill>
                          <a:schemeClr val="tx1"/>
                        </a:solidFill>
                      </a:rPr>
                      <a:t>D</a:t>
                    </a:r>
                    <a:endParaRPr lang="en-US" baseline="0" dirty="0">
                      <a:solidFill>
                        <a:schemeClr val="tx1"/>
                      </a:solidFill>
                    </a:endParaRPr>
                  </a:p>
                </c:rich>
              </c:tx>
              <c:showVal val="1"/>
            </c:dLbl>
            <c:dLbl>
              <c:idx val="3"/>
              <c:layout/>
              <c:tx>
                <c:rich>
                  <a:bodyPr/>
                  <a:lstStyle/>
                  <a:p>
                    <a:r>
                      <a:rPr lang="en-US" baseline="0" smtClean="0">
                        <a:solidFill>
                          <a:schemeClr val="tx1"/>
                        </a:solidFill>
                      </a:rPr>
                      <a:t>R</a:t>
                    </a:r>
                    <a:endParaRPr lang="en-US" baseline="0">
                      <a:solidFill>
                        <a:schemeClr val="tx1"/>
                      </a:solidFill>
                    </a:endParaRPr>
                  </a:p>
                </c:rich>
              </c:tx>
              <c:showVal val="1"/>
            </c:dLbl>
            <c:showVal val="1"/>
            <c:showLeaderLines val="1"/>
          </c:dLbls>
          <c:cat>
            <c:strRef>
              <c:f>Feuil1!$A$2:$A$5</c:f>
              <c:strCache>
                <c:ptCount val="4"/>
                <c:pt idx="0">
                  <c:v>Contextualisation</c:v>
                </c:pt>
                <c:pt idx="1">
                  <c:v>Réflexivité-Réfléchissement-(Re)mise en question de ses actes et de ses acquis professionnels en JE</c:v>
                </c:pt>
                <c:pt idx="2">
                  <c:v>                                                                                                                                                                           Décontextualisation</c:v>
                </c:pt>
                <c:pt idx="3">
                  <c:v>Recontextualisation</c:v>
                </c:pt>
              </c:strCache>
            </c:strRef>
          </c:cat>
          <c:val>
            <c:numRef>
              <c:f>Feuil1!$B$2:$B$5</c:f>
              <c:numCache>
                <c:formatCode>General</c:formatCode>
                <c:ptCount val="4"/>
                <c:pt idx="0">
                  <c:v>6</c:v>
                </c:pt>
                <c:pt idx="1">
                  <c:v>3.2</c:v>
                </c:pt>
                <c:pt idx="2">
                  <c:v>2</c:v>
                </c:pt>
                <c:pt idx="3">
                  <c:v>4</c:v>
                </c:pt>
              </c:numCache>
            </c:numRef>
          </c:val>
        </c:ser>
        <c:firstSliceAng val="0"/>
        <c:holeSize val="50"/>
      </c:doughnutChart>
      <c:spPr>
        <a:noFill/>
        <a:ln w="25400">
          <a:noFill/>
        </a:ln>
      </c:spPr>
    </c:plotArea>
    <c:legend>
      <c:legendPos val="r"/>
      <c:legendEntry>
        <c:idx val="1"/>
        <c:txPr>
          <a:bodyPr/>
          <a:lstStyle/>
          <a:p>
            <a:pPr>
              <a:defRPr b="1" i="0" baseline="0"/>
            </a:pPr>
            <a:endParaRPr lang="fr-FR"/>
          </a:p>
        </c:txPr>
      </c:legendEntry>
      <c:layout>
        <c:manualLayout>
          <c:xMode val="edge"/>
          <c:yMode val="edge"/>
          <c:x val="0.53564657783161718"/>
          <c:y val="0.21151283172936819"/>
          <c:w val="0.45473803755299824"/>
          <c:h val="0.73371828521434823"/>
        </c:manualLayout>
      </c:layout>
    </c:legend>
    <c:plotVisOnly val="1"/>
  </c:chart>
  <c:txPr>
    <a:bodyPr/>
    <a:lstStyle/>
    <a:p>
      <a:pPr>
        <a:defRPr sz="1800"/>
      </a:pPr>
      <a:endParaRPr lang="fr-F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47B4AD-02EA-4E6B-8F89-07133F98AB24}" type="doc">
      <dgm:prSet loTypeId="urn:microsoft.com/office/officeart/2005/8/layout/venn1" loCatId="relationship" qsTypeId="urn:microsoft.com/office/officeart/2005/8/quickstyle/simple1" qsCatId="simple" csTypeId="urn:microsoft.com/office/officeart/2005/8/colors/accent1_2" csCatId="accent1" phldr="1"/>
      <dgm:spPr/>
    </dgm:pt>
    <dgm:pt modelId="{D624150A-36DE-426A-B50F-25B0B326BB27}">
      <dgm:prSet phldrT="[Texte]" custT="1"/>
      <dgm:spPr>
        <a:solidFill>
          <a:srgbClr val="FF9900"/>
        </a:solidFill>
      </dgm:spPr>
      <dgm:t>
        <a:bodyPr/>
        <a:lstStyle/>
        <a:p>
          <a:r>
            <a:rPr lang="fr-BE" sz="1800" b="1" dirty="0" smtClean="0"/>
            <a:t>ARC</a:t>
          </a:r>
          <a:endParaRPr lang="fr-BE" sz="1800" b="1" dirty="0"/>
        </a:p>
      </dgm:t>
    </dgm:pt>
    <dgm:pt modelId="{EF81DA5E-F5F4-48B7-A4BA-7C5798152AB6}" type="parTrans" cxnId="{91A98A75-D5D6-478F-953B-FB60E940A19F}">
      <dgm:prSet/>
      <dgm:spPr/>
      <dgm:t>
        <a:bodyPr/>
        <a:lstStyle/>
        <a:p>
          <a:endParaRPr lang="fr-BE"/>
        </a:p>
      </dgm:t>
    </dgm:pt>
    <dgm:pt modelId="{68CE31E2-44D7-4140-ADDD-C0209D1A2138}" type="sibTrans" cxnId="{91A98A75-D5D6-478F-953B-FB60E940A19F}">
      <dgm:prSet/>
      <dgm:spPr/>
      <dgm:t>
        <a:bodyPr/>
        <a:lstStyle/>
        <a:p>
          <a:endParaRPr lang="fr-BE"/>
        </a:p>
      </dgm:t>
    </dgm:pt>
    <dgm:pt modelId="{79B4E51E-A013-4507-8118-1A2CE247372F}">
      <dgm:prSet phldrT="[Texte]" custT="1"/>
      <dgm:spPr>
        <a:solidFill>
          <a:srgbClr val="FFC000"/>
        </a:solidFill>
      </dgm:spPr>
      <dgm:t>
        <a:bodyPr/>
        <a:lstStyle/>
        <a:p>
          <a:r>
            <a:rPr lang="fr-BE" sz="1600" dirty="0" smtClean="0"/>
            <a:t>Techniques &amp; Procédures</a:t>
          </a:r>
          <a:endParaRPr lang="fr-BE" sz="1600" dirty="0"/>
        </a:p>
      </dgm:t>
    </dgm:pt>
    <dgm:pt modelId="{DB4CB8F4-301F-4F12-A1A4-1C0EB26897C5}" type="parTrans" cxnId="{77751730-83B0-4911-9D71-0073BCFD9745}">
      <dgm:prSet/>
      <dgm:spPr/>
      <dgm:t>
        <a:bodyPr/>
        <a:lstStyle/>
        <a:p>
          <a:endParaRPr lang="fr-BE"/>
        </a:p>
      </dgm:t>
    </dgm:pt>
    <dgm:pt modelId="{849CD6B3-1E9C-4D85-B4FB-F6ECF274075D}" type="sibTrans" cxnId="{77751730-83B0-4911-9D71-0073BCFD9745}">
      <dgm:prSet/>
      <dgm:spPr/>
      <dgm:t>
        <a:bodyPr/>
        <a:lstStyle/>
        <a:p>
          <a:endParaRPr lang="fr-BE"/>
        </a:p>
      </dgm:t>
    </dgm:pt>
    <dgm:pt modelId="{1F376A01-F9A9-4FC8-B8A4-A2FD73E1D59E}">
      <dgm:prSet phldrT="[Texte]" custT="1"/>
      <dgm:spPr>
        <a:solidFill>
          <a:srgbClr val="FF9900">
            <a:alpha val="50000"/>
          </a:srgbClr>
        </a:solidFill>
      </dgm:spPr>
      <dgm:t>
        <a:bodyPr/>
        <a:lstStyle/>
        <a:p>
          <a:r>
            <a:rPr lang="fr-BE" sz="1800" b="1" dirty="0" smtClean="0"/>
            <a:t>ACC</a:t>
          </a:r>
          <a:endParaRPr lang="fr-BE" sz="1800" b="1" dirty="0"/>
        </a:p>
      </dgm:t>
    </dgm:pt>
    <dgm:pt modelId="{118366C6-E3DF-4FDF-BF06-0C74B0523D95}" type="parTrans" cxnId="{D9908CFE-43E3-4A34-AE98-A8CB295ED838}">
      <dgm:prSet/>
      <dgm:spPr/>
      <dgm:t>
        <a:bodyPr/>
        <a:lstStyle/>
        <a:p>
          <a:endParaRPr lang="fr-BE"/>
        </a:p>
      </dgm:t>
    </dgm:pt>
    <dgm:pt modelId="{B15D46F4-EDAF-433C-9332-E088B03003E5}" type="sibTrans" cxnId="{D9908CFE-43E3-4A34-AE98-A8CB295ED838}">
      <dgm:prSet/>
      <dgm:spPr/>
      <dgm:t>
        <a:bodyPr/>
        <a:lstStyle/>
        <a:p>
          <a:endParaRPr lang="fr-BE"/>
        </a:p>
      </dgm:t>
    </dgm:pt>
    <dgm:pt modelId="{A5FFAB26-DB50-4D12-822A-2316D3F928CF}" type="pres">
      <dgm:prSet presAssocID="{E947B4AD-02EA-4E6B-8F89-07133F98AB24}" presName="compositeShape" presStyleCnt="0">
        <dgm:presLayoutVars>
          <dgm:chMax val="7"/>
          <dgm:dir/>
          <dgm:resizeHandles val="exact"/>
        </dgm:presLayoutVars>
      </dgm:prSet>
      <dgm:spPr/>
    </dgm:pt>
    <dgm:pt modelId="{5031F56B-8A0F-4055-8D1C-C5D8607A01BA}" type="pres">
      <dgm:prSet presAssocID="{D624150A-36DE-426A-B50F-25B0B326BB27}" presName="circ1" presStyleLbl="vennNode1" presStyleIdx="0" presStyleCnt="3" custLinFactNeighborX="-505" custLinFactNeighborY="-2083"/>
      <dgm:spPr/>
      <dgm:t>
        <a:bodyPr/>
        <a:lstStyle/>
        <a:p>
          <a:endParaRPr lang="fr-BE"/>
        </a:p>
      </dgm:t>
    </dgm:pt>
    <dgm:pt modelId="{B636CBF1-555B-457C-B254-FBC0151EEA5E}" type="pres">
      <dgm:prSet presAssocID="{D624150A-36DE-426A-B50F-25B0B326BB27}" presName="circ1Tx" presStyleLbl="revTx" presStyleIdx="0" presStyleCnt="0">
        <dgm:presLayoutVars>
          <dgm:chMax val="0"/>
          <dgm:chPref val="0"/>
          <dgm:bulletEnabled val="1"/>
        </dgm:presLayoutVars>
      </dgm:prSet>
      <dgm:spPr/>
      <dgm:t>
        <a:bodyPr/>
        <a:lstStyle/>
        <a:p>
          <a:endParaRPr lang="fr-BE"/>
        </a:p>
      </dgm:t>
    </dgm:pt>
    <dgm:pt modelId="{1F2C7520-7DBC-4B26-A059-CD1D23986A60}" type="pres">
      <dgm:prSet presAssocID="{79B4E51E-A013-4507-8118-1A2CE247372F}" presName="circ2" presStyleLbl="vennNode1" presStyleIdx="1" presStyleCnt="3"/>
      <dgm:spPr/>
      <dgm:t>
        <a:bodyPr/>
        <a:lstStyle/>
        <a:p>
          <a:endParaRPr lang="fr-BE"/>
        </a:p>
      </dgm:t>
    </dgm:pt>
    <dgm:pt modelId="{E6972DDE-65D0-419A-A6BF-83DF6C4A4A13}" type="pres">
      <dgm:prSet presAssocID="{79B4E51E-A013-4507-8118-1A2CE247372F}" presName="circ2Tx" presStyleLbl="revTx" presStyleIdx="0" presStyleCnt="0">
        <dgm:presLayoutVars>
          <dgm:chMax val="0"/>
          <dgm:chPref val="0"/>
          <dgm:bulletEnabled val="1"/>
        </dgm:presLayoutVars>
      </dgm:prSet>
      <dgm:spPr/>
      <dgm:t>
        <a:bodyPr/>
        <a:lstStyle/>
        <a:p>
          <a:endParaRPr lang="fr-BE"/>
        </a:p>
      </dgm:t>
    </dgm:pt>
    <dgm:pt modelId="{4713E046-B901-4D89-95CC-3B8BF00DDC31}" type="pres">
      <dgm:prSet presAssocID="{1F376A01-F9A9-4FC8-B8A4-A2FD73E1D59E}" presName="circ3" presStyleLbl="vennNode1" presStyleIdx="2" presStyleCnt="3"/>
      <dgm:spPr/>
      <dgm:t>
        <a:bodyPr/>
        <a:lstStyle/>
        <a:p>
          <a:endParaRPr lang="fr-BE"/>
        </a:p>
      </dgm:t>
    </dgm:pt>
    <dgm:pt modelId="{4F37BB97-BEDB-4BF9-84D1-7D2F5238379F}" type="pres">
      <dgm:prSet presAssocID="{1F376A01-F9A9-4FC8-B8A4-A2FD73E1D59E}" presName="circ3Tx" presStyleLbl="revTx" presStyleIdx="0" presStyleCnt="0">
        <dgm:presLayoutVars>
          <dgm:chMax val="0"/>
          <dgm:chPref val="0"/>
          <dgm:bulletEnabled val="1"/>
        </dgm:presLayoutVars>
      </dgm:prSet>
      <dgm:spPr/>
      <dgm:t>
        <a:bodyPr/>
        <a:lstStyle/>
        <a:p>
          <a:endParaRPr lang="fr-BE"/>
        </a:p>
      </dgm:t>
    </dgm:pt>
  </dgm:ptLst>
  <dgm:cxnLst>
    <dgm:cxn modelId="{1B989522-D67C-4D1A-BFF4-52CC1782C792}" type="presOf" srcId="{E947B4AD-02EA-4E6B-8F89-07133F98AB24}" destId="{A5FFAB26-DB50-4D12-822A-2316D3F928CF}" srcOrd="0" destOrd="0" presId="urn:microsoft.com/office/officeart/2005/8/layout/venn1"/>
    <dgm:cxn modelId="{0790A504-0B67-4416-A5ED-BAE865D770B6}" type="presOf" srcId="{D624150A-36DE-426A-B50F-25B0B326BB27}" destId="{B636CBF1-555B-457C-B254-FBC0151EEA5E}" srcOrd="1" destOrd="0" presId="urn:microsoft.com/office/officeart/2005/8/layout/venn1"/>
    <dgm:cxn modelId="{5D8E90F7-B5FB-4F78-AD97-BCE250085767}" type="presOf" srcId="{1F376A01-F9A9-4FC8-B8A4-A2FD73E1D59E}" destId="{4F37BB97-BEDB-4BF9-84D1-7D2F5238379F}" srcOrd="1" destOrd="0" presId="urn:microsoft.com/office/officeart/2005/8/layout/venn1"/>
    <dgm:cxn modelId="{93A93248-FD17-420E-A665-F1A2D223DE76}" type="presOf" srcId="{1F376A01-F9A9-4FC8-B8A4-A2FD73E1D59E}" destId="{4713E046-B901-4D89-95CC-3B8BF00DDC31}" srcOrd="0" destOrd="0" presId="urn:microsoft.com/office/officeart/2005/8/layout/venn1"/>
    <dgm:cxn modelId="{FD14BC5C-BBCF-4545-9368-939BD6387797}" type="presOf" srcId="{D624150A-36DE-426A-B50F-25B0B326BB27}" destId="{5031F56B-8A0F-4055-8D1C-C5D8607A01BA}" srcOrd="0" destOrd="0" presId="urn:microsoft.com/office/officeart/2005/8/layout/venn1"/>
    <dgm:cxn modelId="{948E3548-D10E-404B-B553-085BEC1BF818}" type="presOf" srcId="{79B4E51E-A013-4507-8118-1A2CE247372F}" destId="{E6972DDE-65D0-419A-A6BF-83DF6C4A4A13}" srcOrd="1" destOrd="0" presId="urn:microsoft.com/office/officeart/2005/8/layout/venn1"/>
    <dgm:cxn modelId="{D9908CFE-43E3-4A34-AE98-A8CB295ED838}" srcId="{E947B4AD-02EA-4E6B-8F89-07133F98AB24}" destId="{1F376A01-F9A9-4FC8-B8A4-A2FD73E1D59E}" srcOrd="2" destOrd="0" parTransId="{118366C6-E3DF-4FDF-BF06-0C74B0523D95}" sibTransId="{B15D46F4-EDAF-433C-9332-E088B03003E5}"/>
    <dgm:cxn modelId="{91A98A75-D5D6-478F-953B-FB60E940A19F}" srcId="{E947B4AD-02EA-4E6B-8F89-07133F98AB24}" destId="{D624150A-36DE-426A-B50F-25B0B326BB27}" srcOrd="0" destOrd="0" parTransId="{EF81DA5E-F5F4-48B7-A4BA-7C5798152AB6}" sibTransId="{68CE31E2-44D7-4140-ADDD-C0209D1A2138}"/>
    <dgm:cxn modelId="{DE26F209-2774-4D55-8F40-060D13137CFD}" type="presOf" srcId="{79B4E51E-A013-4507-8118-1A2CE247372F}" destId="{1F2C7520-7DBC-4B26-A059-CD1D23986A60}" srcOrd="0" destOrd="0" presId="urn:microsoft.com/office/officeart/2005/8/layout/venn1"/>
    <dgm:cxn modelId="{77751730-83B0-4911-9D71-0073BCFD9745}" srcId="{E947B4AD-02EA-4E6B-8F89-07133F98AB24}" destId="{79B4E51E-A013-4507-8118-1A2CE247372F}" srcOrd="1" destOrd="0" parTransId="{DB4CB8F4-301F-4F12-A1A4-1C0EB26897C5}" sibTransId="{849CD6B3-1E9C-4D85-B4FB-F6ECF274075D}"/>
    <dgm:cxn modelId="{DD34CD2D-542A-41D3-8A6B-781B6C21D372}" type="presParOf" srcId="{A5FFAB26-DB50-4D12-822A-2316D3F928CF}" destId="{5031F56B-8A0F-4055-8D1C-C5D8607A01BA}" srcOrd="0" destOrd="0" presId="urn:microsoft.com/office/officeart/2005/8/layout/venn1"/>
    <dgm:cxn modelId="{F3B8FBB6-7FBD-4C02-9BA8-1D6A69C07A2C}" type="presParOf" srcId="{A5FFAB26-DB50-4D12-822A-2316D3F928CF}" destId="{B636CBF1-555B-457C-B254-FBC0151EEA5E}" srcOrd="1" destOrd="0" presId="urn:microsoft.com/office/officeart/2005/8/layout/venn1"/>
    <dgm:cxn modelId="{4ED29F6D-A0ED-45A8-B178-F0472B6E6942}" type="presParOf" srcId="{A5FFAB26-DB50-4D12-822A-2316D3F928CF}" destId="{1F2C7520-7DBC-4B26-A059-CD1D23986A60}" srcOrd="2" destOrd="0" presId="urn:microsoft.com/office/officeart/2005/8/layout/venn1"/>
    <dgm:cxn modelId="{1D199286-C2FC-4348-A3AE-213902FEBA94}" type="presParOf" srcId="{A5FFAB26-DB50-4D12-822A-2316D3F928CF}" destId="{E6972DDE-65D0-419A-A6BF-83DF6C4A4A13}" srcOrd="3" destOrd="0" presId="urn:microsoft.com/office/officeart/2005/8/layout/venn1"/>
    <dgm:cxn modelId="{DB12A030-3B7F-4BEA-BA18-81F6687845F1}" type="presParOf" srcId="{A5FFAB26-DB50-4D12-822A-2316D3F928CF}" destId="{4713E046-B901-4D89-95CC-3B8BF00DDC31}" srcOrd="4" destOrd="0" presId="urn:microsoft.com/office/officeart/2005/8/layout/venn1"/>
    <dgm:cxn modelId="{F0C20C25-F6DC-4FBA-BD2C-E0FD727F055B}" type="presParOf" srcId="{A5FFAB26-DB50-4D12-822A-2316D3F928CF}" destId="{4F37BB97-BEDB-4BF9-84D1-7D2F5238379F}"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31F56B-8A0F-4055-8D1C-C5D8607A01BA}">
      <dsp:nvSpPr>
        <dsp:cNvPr id="0" name=""/>
        <dsp:cNvSpPr/>
      </dsp:nvSpPr>
      <dsp:spPr>
        <a:xfrm>
          <a:off x="648072" y="4"/>
          <a:ext cx="1425758" cy="1425758"/>
        </a:xfrm>
        <a:prstGeom prst="ellipse">
          <a:avLst/>
        </a:prstGeom>
        <a:solidFill>
          <a:srgbClr val="FF990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fr-BE" sz="1800" b="1" kern="1200" dirty="0" smtClean="0"/>
            <a:t>ARC</a:t>
          </a:r>
          <a:endParaRPr lang="fr-BE" sz="1800" b="1" kern="1200" dirty="0"/>
        </a:p>
      </dsp:txBody>
      <dsp:txXfrm>
        <a:off x="838173" y="249512"/>
        <a:ext cx="1045556" cy="641591"/>
      </dsp:txXfrm>
    </dsp:sp>
    <dsp:sp modelId="{1F2C7520-7DBC-4B26-A059-CD1D23986A60}">
      <dsp:nvSpPr>
        <dsp:cNvPr id="0" name=""/>
        <dsp:cNvSpPr/>
      </dsp:nvSpPr>
      <dsp:spPr>
        <a:xfrm>
          <a:off x="1169733" y="920802"/>
          <a:ext cx="1425758" cy="1425758"/>
        </a:xfrm>
        <a:prstGeom prst="ellipse">
          <a:avLst/>
        </a:prstGeom>
        <a:solidFill>
          <a:srgbClr val="FFC00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fr-BE" sz="1600" kern="1200" dirty="0" smtClean="0"/>
            <a:t>Techniques &amp; Procédures</a:t>
          </a:r>
          <a:endParaRPr lang="fr-BE" sz="1600" kern="1200" dirty="0"/>
        </a:p>
      </dsp:txBody>
      <dsp:txXfrm>
        <a:off x="1605778" y="1289123"/>
        <a:ext cx="855455" cy="784167"/>
      </dsp:txXfrm>
    </dsp:sp>
    <dsp:sp modelId="{4713E046-B901-4D89-95CC-3B8BF00DDC31}">
      <dsp:nvSpPr>
        <dsp:cNvPr id="0" name=""/>
        <dsp:cNvSpPr/>
      </dsp:nvSpPr>
      <dsp:spPr>
        <a:xfrm>
          <a:off x="140811" y="920802"/>
          <a:ext cx="1425758" cy="1425758"/>
        </a:xfrm>
        <a:prstGeom prst="ellipse">
          <a:avLst/>
        </a:prstGeom>
        <a:solidFill>
          <a:srgbClr val="FF9900">
            <a:alpha val="50000"/>
          </a:srgb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fr-BE" sz="1800" b="1" kern="1200" dirty="0" smtClean="0"/>
            <a:t>ACC</a:t>
          </a:r>
          <a:endParaRPr lang="fr-BE" sz="1800" b="1" kern="1200" dirty="0"/>
        </a:p>
      </dsp:txBody>
      <dsp:txXfrm>
        <a:off x="275070" y="1289123"/>
        <a:ext cx="855455" cy="78416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5E8358-6309-429C-A7C5-81F11A4E9067}" type="datetimeFigureOut">
              <a:rPr lang="fr-BE" smtClean="0"/>
              <a:pPr/>
              <a:t>19/05/2014</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0D1413-F8F3-426B-A7E7-B4D3160DDF58}" type="slidenum">
              <a:rPr lang="fr-BE" smtClean="0"/>
              <a:pPr/>
              <a:t>‹N°›</a:t>
            </a:fld>
            <a:endParaRPr lang="fr-BE"/>
          </a:p>
        </p:txBody>
      </p:sp>
    </p:spTree>
    <p:extLst>
      <p:ext uri="{BB962C8B-B14F-4D97-AF65-F5344CB8AC3E}">
        <p14:creationId xmlns="" xmlns:p14="http://schemas.microsoft.com/office/powerpoint/2010/main" val="2013936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smtClean="0"/>
          </a:p>
          <a:p>
            <a:r>
              <a:rPr lang="fr-BE" b="1" dirty="0" smtClean="0"/>
              <a:t>Présentation</a:t>
            </a:r>
            <a:r>
              <a:rPr lang="fr-BE" b="1" baseline="0" dirty="0" smtClean="0"/>
              <a:t> d’un outil pédagogique </a:t>
            </a:r>
            <a:r>
              <a:rPr lang="fr-BE" baseline="0" dirty="0" smtClean="0"/>
              <a:t>destiné à l’ancrage d’une pratique réflexive chez les médecins-stagiaires. Log book -journal de bord – carnet de route comme un voyageur- écrivain- marin - routier etc. </a:t>
            </a:r>
          </a:p>
          <a:p>
            <a:endParaRPr lang="fr-B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BE" b="1" baseline="0" dirty="0" smtClean="0"/>
              <a:t>Evoque une formulation au quotidien de son aventure,</a:t>
            </a:r>
            <a:r>
              <a:rPr lang="fr-BE" baseline="0" dirty="0" smtClean="0"/>
              <a:t>  de ce qu’il a vécu, ce qui est s’est passé, ce qu’il a pensé, des questions qu’il s’est posées </a:t>
            </a:r>
            <a:r>
              <a:rPr lang="fr-BE" baseline="0" dirty="0" err="1" smtClean="0"/>
              <a:t>etc</a:t>
            </a:r>
            <a:r>
              <a:rPr lang="fr-BE" baseline="0" dirty="0" smtClean="0"/>
              <a:t> tout au long de sa route.</a:t>
            </a:r>
          </a:p>
          <a:p>
            <a:endParaRPr lang="fr-BE" baseline="0" dirty="0" smtClean="0"/>
          </a:p>
          <a:p>
            <a:r>
              <a:rPr lang="fr-BE" b="1" baseline="0" dirty="0" smtClean="0"/>
              <a:t>Le chemin parcouru dans cette aventure </a:t>
            </a:r>
            <a:r>
              <a:rPr lang="fr-BE" b="0" baseline="0" dirty="0" smtClean="0"/>
              <a:t>c’est le chemin de la formation clinique des médecins-stagiaires</a:t>
            </a:r>
          </a:p>
          <a:p>
            <a:endParaRPr lang="fr-BE" baseline="0" dirty="0" smtClean="0"/>
          </a:p>
          <a:p>
            <a:endParaRPr lang="fr-BE"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1</a:t>
            </a:fld>
            <a:endParaRPr lang="fr-B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Les fonctions de la réflexivité (=décoder les actes professionnels):</a:t>
            </a:r>
          </a:p>
          <a:p>
            <a:endParaRPr lang="fr-BE" dirty="0" smtClean="0"/>
          </a:p>
          <a:p>
            <a:pPr marL="228600" indent="-228600">
              <a:buAutoNum type="arabicPeriod"/>
            </a:pPr>
            <a:r>
              <a:rPr lang="fr-BE" dirty="0" smtClean="0"/>
              <a:t>Comprendre</a:t>
            </a:r>
            <a:r>
              <a:rPr lang="fr-BE" baseline="0" dirty="0" smtClean="0"/>
              <a:t> les pratiques</a:t>
            </a:r>
          </a:p>
          <a:p>
            <a:pPr marL="228600" indent="-228600">
              <a:buAutoNum type="arabicPeriod"/>
            </a:pPr>
            <a:r>
              <a:rPr lang="fr-BE" baseline="0" dirty="0" smtClean="0"/>
              <a:t>Changer les pratiques</a:t>
            </a:r>
          </a:p>
          <a:p>
            <a:pPr marL="228600" indent="-228600">
              <a:buAutoNum type="arabicPeriod"/>
            </a:pPr>
            <a:endParaRPr lang="fr-BE" baseline="0" dirty="0" smtClean="0"/>
          </a:p>
          <a:p>
            <a:pPr marL="228600" indent="-228600">
              <a:buNone/>
            </a:pPr>
            <a:r>
              <a:rPr lang="fr-BE" baseline="0" dirty="0" smtClean="0"/>
              <a:t>La posture réflexive est une posture de base pour la création d’un savoir transférable à d’autres situations</a:t>
            </a:r>
          </a:p>
          <a:p>
            <a:pPr marL="228600" indent="-228600">
              <a:buNone/>
            </a:pPr>
            <a:endParaRPr lang="fr-BE"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10</a:t>
            </a:fld>
            <a:endParaRPr lang="fr-B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None/>
            </a:pPr>
            <a:endParaRPr lang="fr-BE" sz="1200" dirty="0" smtClean="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11</a:t>
            </a:fld>
            <a:endParaRPr lang="fr-B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12</a:t>
            </a:fld>
            <a:endParaRPr lang="fr-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BE" b="1" baseline="0" dirty="0" smtClean="0"/>
              <a:t>Le chemin parcouru dans cette aventure </a:t>
            </a:r>
            <a:r>
              <a:rPr lang="fr-BE" b="0" baseline="0" dirty="0" smtClean="0"/>
              <a:t>c’est le chemin de la formation clinique des médecins-stagiaires. </a:t>
            </a:r>
            <a:r>
              <a:rPr lang="fr-BE" b="1" dirty="0" smtClean="0"/>
              <a:t>Log</a:t>
            </a:r>
            <a:r>
              <a:rPr lang="fr-BE" b="1" baseline="0" dirty="0" smtClean="0"/>
              <a:t> book </a:t>
            </a:r>
            <a:r>
              <a:rPr lang="fr-BE" b="1" dirty="0" smtClean="0"/>
              <a:t>a été mis en place dès 2006 </a:t>
            </a:r>
            <a:r>
              <a:rPr lang="fr-BE" b="1" baseline="0" dirty="0" smtClean="0"/>
              <a:t>au sein du département de G-O de la </a:t>
            </a:r>
            <a:r>
              <a:rPr lang="fr-BE" b="1" dirty="0" smtClean="0"/>
              <a:t>Faculté de médecine de Liège  en 3° master (2° cycle). Une des modalités du</a:t>
            </a:r>
            <a:r>
              <a:rPr lang="fr-BE" b="1" baseline="0" dirty="0" smtClean="0"/>
              <a:t> dispositif.</a:t>
            </a:r>
          </a:p>
          <a:p>
            <a:pPr marL="0" marR="0" indent="0" algn="l" defTabSz="914400" rtl="0" eaLnBrk="1" fontAlgn="auto" latinLnBrk="0" hangingPunct="1">
              <a:lnSpc>
                <a:spcPct val="100000"/>
              </a:lnSpc>
              <a:spcBef>
                <a:spcPts val="0"/>
              </a:spcBef>
              <a:spcAft>
                <a:spcPts val="0"/>
              </a:spcAft>
              <a:buClrTx/>
              <a:buSzTx/>
              <a:buFontTx/>
              <a:buNone/>
              <a:tabLst/>
              <a:defRPr/>
            </a:pPr>
            <a:endParaRPr lang="fr-BE" b="0" baseline="0" dirty="0" smtClean="0"/>
          </a:p>
          <a:p>
            <a:r>
              <a:rPr lang="fr-CA" b="1" dirty="0" smtClean="0"/>
              <a:t>Demande</a:t>
            </a:r>
            <a:r>
              <a:rPr lang="fr-CA" b="1" baseline="0" dirty="0" smtClean="0"/>
              <a:t> du responsable </a:t>
            </a:r>
            <a:r>
              <a:rPr lang="fr-CA" baseline="0" dirty="0" smtClean="0"/>
              <a:t>du département de G-O pour une intervention pédagogique au niveau des stages car «  les modules théoriques en faculté c’est OK mais les stages, ca ne va pas… »</a:t>
            </a:r>
            <a:r>
              <a:rPr lang="fr-CA" i="1" baseline="0" dirty="0" smtClean="0"/>
              <a:t> </a:t>
            </a:r>
            <a:r>
              <a:rPr lang="fr-CA" i="0" baseline="0" dirty="0" smtClean="0"/>
              <a:t>Pas d’interventions jusqu’en 2007</a:t>
            </a:r>
          </a:p>
          <a:p>
            <a:endParaRPr lang="fr-CA" b="1" i="1" baseline="0" dirty="0" smtClean="0"/>
          </a:p>
          <a:p>
            <a:r>
              <a:rPr lang="fr-BE" b="1" baseline="0" dirty="0" smtClean="0"/>
              <a:t>Dispositif  destiné à la formation clinique</a:t>
            </a:r>
            <a:r>
              <a:rPr lang="fr-BE" dirty="0" smtClean="0"/>
              <a:t>: masters sur quatre </a:t>
            </a:r>
            <a:r>
              <a:rPr lang="fr-BE" dirty="0" err="1" smtClean="0"/>
              <a:t>années–parcours</a:t>
            </a:r>
            <a:r>
              <a:rPr lang="fr-BE" baseline="0" dirty="0" smtClean="0"/>
              <a:t> de stage qui débute dès la 1° master jusqu’à la 4° master </a:t>
            </a:r>
          </a:p>
          <a:p>
            <a:endParaRPr lang="fr-BE" b="1" baseline="0" dirty="0" smtClean="0"/>
          </a:p>
          <a:p>
            <a:endParaRPr lang="fr-BE" b="1" baseline="0" dirty="0" smtClean="0"/>
          </a:p>
          <a:p>
            <a:endParaRPr lang="fr-BE" baseline="0" dirty="0" smtClean="0"/>
          </a:p>
          <a:p>
            <a:r>
              <a:rPr lang="fr-BE" sz="800" baseline="0" dirty="0" smtClean="0"/>
              <a:t>NB:</a:t>
            </a:r>
          </a:p>
          <a:p>
            <a:r>
              <a:rPr lang="fr-BE" sz="800" baseline="0" dirty="0" smtClean="0"/>
              <a:t>2012-2013 passage à 6 ans en 1° bac</a:t>
            </a:r>
          </a:p>
          <a:p>
            <a:r>
              <a:rPr lang="fr-BE" sz="800" baseline="0" dirty="0" smtClean="0"/>
              <a:t>2013-2014 passage à 6 ans en 2° bac</a:t>
            </a:r>
          </a:p>
          <a:p>
            <a:r>
              <a:rPr lang="fr-BE" sz="800" baseline="0" dirty="0" smtClean="0"/>
              <a:t>2014-2015 passage à 6 ans en 3° bac = rentrée prochaine</a:t>
            </a:r>
          </a:p>
          <a:p>
            <a:r>
              <a:rPr lang="fr-BE" sz="800" baseline="0" dirty="0" smtClean="0"/>
              <a:t>2015-2016 passage à 6 ans en 1° master = dans deux ans</a:t>
            </a:r>
          </a:p>
          <a:p>
            <a:r>
              <a:rPr lang="fr-BE" sz="800" baseline="0" dirty="0" err="1" smtClean="0"/>
              <a:t>Ect</a:t>
            </a:r>
            <a:r>
              <a:rPr lang="fr-BE" sz="800" baseline="0" dirty="0" smtClean="0"/>
              <a:t>.</a:t>
            </a:r>
            <a:endParaRPr lang="fr-BE" sz="800"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2</a:t>
            </a:fld>
            <a:endParaRPr lang="fr-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b="1" i="0" baseline="0" dirty="0" smtClean="0"/>
              <a:t>R</a:t>
            </a:r>
            <a:r>
              <a:rPr lang="fr-CA" b="1" i="0" dirty="0" smtClean="0"/>
              <a:t>e</a:t>
            </a:r>
            <a:r>
              <a:rPr lang="fr-CA" b="1" dirty="0" smtClean="0"/>
              <a:t>cherche par</a:t>
            </a:r>
            <a:r>
              <a:rPr lang="fr-CA" b="1" baseline="0" dirty="0" smtClean="0"/>
              <a:t> focus groups pour analyse des besoins </a:t>
            </a:r>
            <a:r>
              <a:rPr lang="fr-CA" baseline="0" dirty="0" smtClean="0"/>
              <a:t>auprès des étudiants et des accompagnateurs, interlocuteurs privilégiés (acteurs du système).</a:t>
            </a:r>
            <a:endParaRPr lang="fr-CA"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C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Plusieurs problèmes ont été soulevés pour ce qui concerne l’évaluation, la disponibilité, le temps, l’organisation, l’accueil, les informations etc. dont </a:t>
            </a:r>
            <a:r>
              <a:rPr lang="fr-CA" b="1" baseline="0" dirty="0" smtClean="0"/>
              <a:t>trois constats à propos du développement des apprentissages (transfert, réflexivité et attitudes) </a:t>
            </a:r>
          </a:p>
          <a:p>
            <a:pPr marL="0" marR="0" indent="0" algn="l" defTabSz="914400" rtl="0" eaLnBrk="1" fontAlgn="auto" latinLnBrk="0" hangingPunct="1">
              <a:lnSpc>
                <a:spcPct val="100000"/>
              </a:lnSpc>
              <a:spcBef>
                <a:spcPts val="0"/>
              </a:spcBef>
              <a:spcAft>
                <a:spcPts val="0"/>
              </a:spcAft>
              <a:buClrTx/>
              <a:buSzTx/>
              <a:buFontTx/>
              <a:buNone/>
              <a:tabLst/>
              <a:defRPr/>
            </a:pPr>
            <a:endParaRPr lang="fr-CA" b="1" i="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b="1" i="1" baseline="0" dirty="0" smtClean="0"/>
              <a:t>Pourquoi le log book ?</a:t>
            </a:r>
            <a:endParaRPr lang="fr-CA" b="0" i="1"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fr-CA" b="0" i="1"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fr-CA" b="0" i="1"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fr-BE" b="0" baseline="0" dirty="0" smtClean="0"/>
          </a:p>
          <a:p>
            <a:endParaRPr lang="fr-CA" dirty="0" smtClean="0"/>
          </a:p>
          <a:p>
            <a:endParaRPr lang="fr-CA" dirty="0" smtClean="0"/>
          </a:p>
          <a:p>
            <a:endParaRPr lang="fr-CA"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3</a:t>
            </a:fld>
            <a:endParaRPr lang="fr-BE"/>
          </a:p>
        </p:txBody>
      </p:sp>
    </p:spTree>
    <p:extLst>
      <p:ext uri="{BB962C8B-B14F-4D97-AF65-F5344CB8AC3E}">
        <p14:creationId xmlns="" xmlns:p14="http://schemas.microsoft.com/office/powerpoint/2010/main" val="2720307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buNone/>
            </a:pPr>
            <a:endParaRPr lang="fr-BE" sz="1200" b="1" dirty="0" smtClean="0">
              <a:solidFill>
                <a:schemeClr val="accent3">
                  <a:lumMod val="50000"/>
                </a:schemeClr>
              </a:solidFill>
              <a:latin typeface="Arial Black" panose="020B0A04020102020204" pitchFamily="34" charset="0"/>
            </a:endParaRPr>
          </a:p>
          <a:p>
            <a:pPr>
              <a:buNone/>
            </a:pPr>
            <a:r>
              <a:rPr lang="fr-BE" sz="1200" b="1" dirty="0" smtClean="0">
                <a:solidFill>
                  <a:schemeClr val="accent3">
                    <a:lumMod val="50000"/>
                  </a:schemeClr>
                </a:solidFill>
                <a:latin typeface="Arial Black" panose="020B0A04020102020204" pitchFamily="34" charset="0"/>
              </a:rPr>
              <a:t> </a:t>
            </a:r>
            <a:r>
              <a:rPr lang="fr-BE" sz="1200" b="1" dirty="0" smtClean="0"/>
              <a:t>Trois questionnements : </a:t>
            </a:r>
          </a:p>
          <a:p>
            <a:pPr>
              <a:buNone/>
            </a:pPr>
            <a:endParaRPr lang="fr-BE" sz="1200" b="1" dirty="0" smtClean="0"/>
          </a:p>
          <a:p>
            <a:pPr>
              <a:buClr>
                <a:schemeClr val="accent2">
                  <a:lumMod val="50000"/>
                </a:schemeClr>
              </a:buClr>
            </a:pPr>
            <a:r>
              <a:rPr lang="fr-BE" sz="1200" dirty="0" smtClean="0"/>
              <a:t>Comment soutenir </a:t>
            </a:r>
            <a:r>
              <a:rPr lang="fr-BE" sz="1200" b="1" dirty="0" smtClean="0"/>
              <a:t>le transfert </a:t>
            </a:r>
            <a:r>
              <a:rPr lang="fr-BE" sz="1200" dirty="0" smtClean="0"/>
              <a:t>, « la mobilisation des ressources » et les associer</a:t>
            </a:r>
            <a:r>
              <a:rPr lang="fr-BE" sz="1200" baseline="0" dirty="0" smtClean="0"/>
              <a:t> aux apprentissages</a:t>
            </a:r>
            <a:r>
              <a:rPr lang="fr-BE" sz="1200" dirty="0" smtClean="0"/>
              <a:t> liés</a:t>
            </a:r>
            <a:r>
              <a:rPr lang="fr-BE" sz="1200" baseline="0" dirty="0" smtClean="0"/>
              <a:t> au</a:t>
            </a:r>
            <a:r>
              <a:rPr lang="fr-BE" sz="1200" dirty="0" smtClean="0"/>
              <a:t> terrain pratique in situ ?</a:t>
            </a:r>
          </a:p>
          <a:p>
            <a:pPr>
              <a:buClr>
                <a:schemeClr val="accent2">
                  <a:lumMod val="50000"/>
                </a:schemeClr>
              </a:buClr>
            </a:pPr>
            <a:endParaRPr lang="fr-BE" sz="1200" dirty="0" smtClean="0"/>
          </a:p>
          <a:p>
            <a:pPr>
              <a:buClr>
                <a:schemeClr val="accent2">
                  <a:lumMod val="50000"/>
                </a:schemeClr>
              </a:buClr>
            </a:pPr>
            <a:r>
              <a:rPr lang="fr-BE" sz="1200" dirty="0" smtClean="0"/>
              <a:t>Comment soutenir l’incarnation de </a:t>
            </a:r>
            <a:r>
              <a:rPr lang="fr-BE" sz="1200" b="1" dirty="0" smtClean="0"/>
              <a:t>la pratique réflexive </a:t>
            </a:r>
            <a:r>
              <a:rPr lang="fr-BE" sz="1200" dirty="0" smtClean="0"/>
              <a:t>dans le quotidien ?</a:t>
            </a:r>
          </a:p>
          <a:p>
            <a:pPr>
              <a:buClr>
                <a:schemeClr val="accent2">
                  <a:lumMod val="50000"/>
                </a:schemeClr>
              </a:buClr>
              <a:buNone/>
            </a:pPr>
            <a:endParaRPr lang="fr-BE" sz="1200" dirty="0" smtClean="0"/>
          </a:p>
          <a:p>
            <a:pPr>
              <a:buClr>
                <a:schemeClr val="accent2">
                  <a:lumMod val="50000"/>
                </a:schemeClr>
              </a:buClr>
            </a:pPr>
            <a:r>
              <a:rPr lang="fr-BE" sz="1200" dirty="0" smtClean="0"/>
              <a:t>Comment soutenir la </a:t>
            </a:r>
            <a:r>
              <a:rPr lang="fr-BE" sz="1200" b="1" dirty="0" smtClean="0"/>
              <a:t>prise de position/prise de décision/ prise de risque </a:t>
            </a:r>
            <a:r>
              <a:rPr lang="fr-BE" sz="1200" dirty="0" smtClean="0"/>
              <a:t>?</a:t>
            </a:r>
          </a:p>
          <a:p>
            <a:pPr>
              <a:buClr>
                <a:schemeClr val="accent2">
                  <a:lumMod val="50000"/>
                </a:schemeClr>
              </a:buClr>
            </a:pPr>
            <a:endParaRPr lang="fr-BE" sz="1200" b="1" dirty="0" smtClean="0"/>
          </a:p>
          <a:p>
            <a:endParaRPr lang="fr-CA"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4</a:t>
            </a:fld>
            <a:endParaRPr lang="fr-BE"/>
          </a:p>
        </p:txBody>
      </p:sp>
    </p:spTree>
    <p:extLst>
      <p:ext uri="{BB962C8B-B14F-4D97-AF65-F5344CB8AC3E}">
        <p14:creationId xmlns="" xmlns:p14="http://schemas.microsoft.com/office/powerpoint/2010/main" val="2720307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Logique de </a:t>
            </a:r>
            <a:r>
              <a:rPr lang="fr-BE" dirty="0" err="1" smtClean="0"/>
              <a:t>conformisation</a:t>
            </a:r>
            <a:r>
              <a:rPr lang="fr-BE" dirty="0" smtClean="0"/>
              <a:t> opposée à une logique d’autonomisation Donnay</a:t>
            </a:r>
          </a:p>
          <a:p>
            <a:endParaRPr lang="fr-BE" dirty="0" smtClean="0"/>
          </a:p>
          <a:p>
            <a:r>
              <a:rPr lang="fr-BE" dirty="0" smtClean="0"/>
              <a:t>Logique d’émancipation Clavier</a:t>
            </a:r>
            <a:endParaRPr lang="fr-BE"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5</a:t>
            </a:fld>
            <a:endParaRPr lang="fr-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buNone/>
            </a:pPr>
            <a:endParaRPr lang="fr-BE" sz="800" b="1" dirty="0" smtClean="0">
              <a:solidFill>
                <a:schemeClr val="accent2">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Un dispositif pédagogique a été installé dès 2007. Il est organisé en plusieurs modalités (socle de compétences, </a:t>
            </a:r>
            <a:r>
              <a:rPr lang="fr-BE" baseline="0" dirty="0" err="1" smtClean="0"/>
              <a:t>learning</a:t>
            </a:r>
            <a:r>
              <a:rPr lang="fr-BE" baseline="0" dirty="0" smtClean="0"/>
              <a:t> </a:t>
            </a:r>
            <a:r>
              <a:rPr lang="fr-BE" baseline="0" dirty="0" err="1" smtClean="0"/>
              <a:t>outcomes</a:t>
            </a:r>
            <a:r>
              <a:rPr lang="fr-BE" baseline="0" dirty="0" smtClean="0"/>
              <a:t>, diversité des situations authentiques, portfolio, ateliers, midis pédagogiques, livret d’accompagnement, </a:t>
            </a:r>
            <a:r>
              <a:rPr lang="fr-BE" b="1" i="1" baseline="0" dirty="0" smtClean="0"/>
              <a:t>log book </a:t>
            </a:r>
            <a:r>
              <a:rPr lang="fr-BE" baseline="0" dirty="0" smtClean="0"/>
              <a:t>etc.) avec différentes ressources d’accompagnement des apprentissages (assistants-pilotes, étudiants-moniteurs, formateur-accompagnateurs, superviseurs etc.)</a:t>
            </a:r>
          </a:p>
          <a:p>
            <a:pPr>
              <a:buNone/>
            </a:pPr>
            <a:r>
              <a:rPr lang="fr-BE" sz="1200" b="1" dirty="0" smtClean="0">
                <a:solidFill>
                  <a:schemeClr val="accent2">
                    <a:lumMod val="50000"/>
                  </a:schemeClr>
                </a:solidFill>
              </a:rPr>
              <a:t> </a:t>
            </a:r>
          </a:p>
          <a:p>
            <a:pPr>
              <a:buNone/>
            </a:pPr>
            <a:r>
              <a:rPr lang="fr-BE" sz="1200" dirty="0" smtClean="0">
                <a:solidFill>
                  <a:schemeClr val="accent2">
                    <a:lumMod val="50000"/>
                  </a:schemeClr>
                </a:solidFill>
              </a:rPr>
              <a:t>Modalité installée pour favoriser le transfert, la pratique réflexive et le positionnement des médecins-stagiaires :   </a:t>
            </a:r>
            <a:r>
              <a:rPr lang="fr-BE" sz="1200" b="1" dirty="0" smtClean="0">
                <a:solidFill>
                  <a:schemeClr val="accent2">
                    <a:lumMod val="50000"/>
                  </a:schemeClr>
                </a:solidFill>
              </a:rPr>
              <a:t>le </a:t>
            </a:r>
            <a:r>
              <a:rPr lang="fr-BE" sz="1200" b="1" i="1" dirty="0" smtClean="0">
                <a:solidFill>
                  <a:schemeClr val="accent2">
                    <a:lumMod val="50000"/>
                  </a:schemeClr>
                </a:solidFill>
              </a:rPr>
              <a:t>log book </a:t>
            </a:r>
            <a:endParaRPr lang="fr-BE" sz="1200" b="1" i="0" dirty="0" smtClean="0">
              <a:solidFill>
                <a:schemeClr val="accent2">
                  <a:lumMod val="50000"/>
                </a:schemeClr>
              </a:solidFill>
            </a:endParaRPr>
          </a:p>
          <a:p>
            <a:pPr>
              <a:buNone/>
            </a:pPr>
            <a:endParaRPr lang="fr-BE" sz="1200" b="1" i="0" dirty="0" smtClean="0">
              <a:solidFill>
                <a:schemeClr val="accent2">
                  <a:lumMod val="50000"/>
                </a:schemeClr>
              </a:solidFill>
            </a:endParaRPr>
          </a:p>
          <a:p>
            <a:pPr>
              <a:buNone/>
            </a:pPr>
            <a:r>
              <a:rPr lang="fr-BE" sz="1200" dirty="0" smtClean="0">
                <a:solidFill>
                  <a:schemeClr val="accent2">
                    <a:lumMod val="75000"/>
                  </a:schemeClr>
                </a:solidFill>
              </a:rPr>
              <a:t>Concrètement, </a:t>
            </a:r>
            <a:r>
              <a:rPr lang="fr-BE" sz="1200" b="1" dirty="0" smtClean="0">
                <a:solidFill>
                  <a:schemeClr val="accent2">
                    <a:lumMod val="75000"/>
                  </a:schemeClr>
                </a:solidFill>
              </a:rPr>
              <a:t>le </a:t>
            </a:r>
            <a:r>
              <a:rPr lang="fr-BE" sz="1200" b="1" i="1" dirty="0" smtClean="0">
                <a:solidFill>
                  <a:schemeClr val="accent2">
                    <a:lumMod val="75000"/>
                  </a:schemeClr>
                </a:solidFill>
              </a:rPr>
              <a:t>log book</a:t>
            </a:r>
            <a:r>
              <a:rPr lang="fr-BE" sz="1200" b="1" dirty="0" smtClean="0">
                <a:solidFill>
                  <a:schemeClr val="accent2">
                    <a:lumMod val="75000"/>
                  </a:schemeClr>
                </a:solidFill>
              </a:rPr>
              <a:t>,  </a:t>
            </a:r>
            <a:r>
              <a:rPr lang="fr-BE" sz="1200" b="0" dirty="0" smtClean="0">
                <a:solidFill>
                  <a:schemeClr val="accent2">
                    <a:lumMod val="75000"/>
                  </a:schemeClr>
                </a:solidFill>
              </a:rPr>
              <a:t>est un</a:t>
            </a:r>
            <a:r>
              <a:rPr lang="fr-BE" sz="1200" b="0" dirty="0" smtClean="0">
                <a:solidFill>
                  <a:schemeClr val="accent3">
                    <a:lumMod val="50000"/>
                  </a:schemeClr>
                </a:solidFill>
              </a:rPr>
              <a:t>e compilation </a:t>
            </a:r>
            <a:r>
              <a:rPr lang="fr-BE" sz="1200" dirty="0" smtClean="0">
                <a:solidFill>
                  <a:schemeClr val="accent3">
                    <a:lumMod val="50000"/>
                  </a:schemeClr>
                </a:solidFill>
              </a:rPr>
              <a:t>de trois situations cliniques vécues au cours du stage  à propos du </a:t>
            </a:r>
            <a:r>
              <a:rPr lang="fr-BE" sz="1200" b="1" dirty="0" smtClean="0">
                <a:solidFill>
                  <a:schemeClr val="accent3">
                    <a:lumMod val="50000"/>
                  </a:schemeClr>
                </a:solidFill>
              </a:rPr>
              <a:t>raisonnement clinique </a:t>
            </a:r>
            <a:r>
              <a:rPr lang="fr-BE" sz="1200" dirty="0" smtClean="0">
                <a:solidFill>
                  <a:schemeClr val="accent3">
                    <a:lumMod val="50000"/>
                  </a:schemeClr>
                </a:solidFill>
              </a:rPr>
              <a:t>et de la </a:t>
            </a:r>
            <a:r>
              <a:rPr lang="fr-BE" sz="1200" b="1" dirty="0" smtClean="0">
                <a:solidFill>
                  <a:schemeClr val="accent3">
                    <a:lumMod val="50000"/>
                  </a:schemeClr>
                </a:solidFill>
              </a:rPr>
              <a:t>communication clinique.</a:t>
            </a:r>
          </a:p>
          <a:p>
            <a:pPr>
              <a:buNone/>
            </a:pPr>
            <a:endParaRPr lang="fr-BE" sz="1200" b="1" dirty="0" smtClean="0">
              <a:solidFill>
                <a:schemeClr val="accent3">
                  <a:lumMod val="50000"/>
                </a:schemeClr>
              </a:solidFill>
            </a:endParaRPr>
          </a:p>
          <a:p>
            <a:pPr>
              <a:buNone/>
            </a:pPr>
            <a:r>
              <a:rPr lang="fr-BE" sz="1200" b="0" i="0" dirty="0" smtClean="0">
                <a:solidFill>
                  <a:schemeClr val="accent3">
                    <a:lumMod val="50000"/>
                  </a:schemeClr>
                </a:solidFill>
              </a:rPr>
              <a:t>Exemple du choix d’un étudiant 2012-2013 :</a:t>
            </a:r>
          </a:p>
          <a:p>
            <a:pPr>
              <a:buNone/>
            </a:pPr>
            <a:endParaRPr lang="fr-BE" sz="1200" b="0" i="1" dirty="0" smtClean="0">
              <a:solidFill>
                <a:schemeClr val="accent3">
                  <a:lumMod val="50000"/>
                </a:schemeClr>
              </a:solidFill>
            </a:endParaRPr>
          </a:p>
          <a:p>
            <a:pPr marL="408600" indent="-228600">
              <a:spcBef>
                <a:spcPts val="500"/>
              </a:spcBef>
              <a:buClr>
                <a:schemeClr val="accent3">
                  <a:lumMod val="50000"/>
                </a:schemeClr>
              </a:buClr>
              <a:buFont typeface="+mj-lt"/>
              <a:buAutoNum type="arabicPeriod"/>
            </a:pPr>
            <a:r>
              <a:rPr lang="fr-BE" sz="1200" b="0" dirty="0" smtClean="0">
                <a:solidFill>
                  <a:schemeClr val="accent3">
                    <a:lumMod val="50000"/>
                  </a:schemeClr>
                </a:solidFill>
              </a:rPr>
              <a:t>fausse couche chez un couple homosexuel</a:t>
            </a:r>
          </a:p>
          <a:p>
            <a:pPr marL="408600" indent="-228600">
              <a:spcBef>
                <a:spcPts val="500"/>
              </a:spcBef>
              <a:buClr>
                <a:schemeClr val="accent3">
                  <a:lumMod val="50000"/>
                </a:schemeClr>
              </a:buClr>
              <a:buFont typeface="+mj-lt"/>
              <a:buAutoNum type="arabicPeriod"/>
            </a:pPr>
            <a:r>
              <a:rPr lang="fr-BE" sz="1200" b="0" dirty="0" smtClean="0">
                <a:solidFill>
                  <a:schemeClr val="accent3">
                    <a:lumMod val="50000"/>
                  </a:schemeClr>
                </a:solidFill>
              </a:rPr>
              <a:t>bilan d’infertilité</a:t>
            </a:r>
          </a:p>
          <a:p>
            <a:pPr marL="408600" indent="-228600">
              <a:spcBef>
                <a:spcPts val="500"/>
              </a:spcBef>
              <a:buClr>
                <a:schemeClr val="accent3">
                  <a:lumMod val="50000"/>
                </a:schemeClr>
              </a:buClr>
              <a:buFont typeface="+mj-lt"/>
              <a:buAutoNum type="arabicPeriod"/>
            </a:pPr>
            <a:r>
              <a:rPr lang="fr-BE" sz="1200" b="0" dirty="0" smtClean="0">
                <a:solidFill>
                  <a:schemeClr val="accent3">
                    <a:lumMod val="50000"/>
                  </a:schemeClr>
                </a:solidFill>
              </a:rPr>
              <a:t>grossesse extra-utérine</a:t>
            </a:r>
          </a:p>
          <a:p>
            <a:pPr marL="180000">
              <a:spcBef>
                <a:spcPts val="500"/>
              </a:spcBef>
              <a:buClr>
                <a:schemeClr val="accent2">
                  <a:lumMod val="50000"/>
                </a:schemeClr>
              </a:buClr>
              <a:buNone/>
            </a:pPr>
            <a:endParaRPr lang="fr-BE" sz="1200" b="1" dirty="0" smtClean="0">
              <a:solidFill>
                <a:schemeClr val="accent2">
                  <a:lumMod val="75000"/>
                </a:schemeClr>
              </a:solidFill>
            </a:endParaRPr>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6</a:t>
            </a:fld>
            <a:endParaRPr lang="fr-BE"/>
          </a:p>
        </p:txBody>
      </p:sp>
    </p:spTree>
    <p:extLst>
      <p:ext uri="{BB962C8B-B14F-4D97-AF65-F5344CB8AC3E}">
        <p14:creationId xmlns="" xmlns:p14="http://schemas.microsoft.com/office/powerpoint/2010/main" val="2720307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80000">
              <a:spcBef>
                <a:spcPts val="400"/>
              </a:spcBef>
              <a:buNone/>
            </a:pPr>
            <a:r>
              <a:rPr lang="fr-BE" sz="1200" b="0" dirty="0" smtClean="0">
                <a:solidFill>
                  <a:schemeClr val="accent2">
                    <a:lumMod val="75000"/>
                  </a:schemeClr>
                </a:solidFill>
              </a:rPr>
              <a:t> </a:t>
            </a:r>
            <a:r>
              <a:rPr lang="fr-BE" sz="1200" b="1" dirty="0" smtClean="0">
                <a:solidFill>
                  <a:schemeClr val="accent2">
                    <a:lumMod val="75000"/>
                  </a:schemeClr>
                </a:solidFill>
              </a:rPr>
              <a:t>Controverse individuelle </a:t>
            </a:r>
            <a:r>
              <a:rPr lang="fr-BE" sz="1200" b="0" dirty="0" smtClean="0">
                <a:solidFill>
                  <a:schemeClr val="accent2">
                    <a:lumMod val="75000"/>
                  </a:schemeClr>
                </a:solidFill>
              </a:rPr>
              <a:t>lors d’échanges personnalisés en suivant l’outil :</a:t>
            </a:r>
          </a:p>
          <a:p>
            <a:pPr marL="180000">
              <a:spcBef>
                <a:spcPts val="400"/>
              </a:spcBef>
              <a:buClr>
                <a:schemeClr val="accent3">
                  <a:lumMod val="50000"/>
                </a:schemeClr>
              </a:buClr>
            </a:pPr>
            <a:r>
              <a:rPr lang="fr-BE" sz="1200" b="0" dirty="0" smtClean="0">
                <a:solidFill>
                  <a:schemeClr val="accent3">
                    <a:lumMod val="50000"/>
                  </a:schemeClr>
                </a:solidFill>
              </a:rPr>
              <a:t> grille d’auto-évaluation APR composée des items DQRPA.</a:t>
            </a:r>
          </a:p>
          <a:p>
            <a:pPr marL="216000">
              <a:spcBef>
                <a:spcPts val="0"/>
              </a:spcBef>
              <a:buNone/>
            </a:pPr>
            <a:endParaRPr lang="fr-BE" sz="1200" b="0" dirty="0" smtClean="0">
              <a:solidFill>
                <a:schemeClr val="accent3">
                  <a:lumMod val="50000"/>
                </a:schemeClr>
              </a:solidFill>
            </a:endParaRPr>
          </a:p>
          <a:p>
            <a:pPr marL="216000">
              <a:spcBef>
                <a:spcPts val="0"/>
              </a:spcBef>
              <a:buNone/>
            </a:pPr>
            <a:r>
              <a:rPr lang="fr-BE" sz="1200" b="1" dirty="0" smtClean="0">
                <a:solidFill>
                  <a:schemeClr val="accent2">
                    <a:lumMod val="75000"/>
                  </a:schemeClr>
                </a:solidFill>
              </a:rPr>
              <a:t>Controverse groupale </a:t>
            </a:r>
            <a:r>
              <a:rPr lang="fr-BE" sz="1200" b="0" dirty="0" smtClean="0">
                <a:solidFill>
                  <a:schemeClr val="accent2">
                    <a:lumMod val="75000"/>
                  </a:schemeClr>
                </a:solidFill>
              </a:rPr>
              <a:t>lors d’ateliers d’Apprentissage de la Pratique Réflexive (APR) : </a:t>
            </a:r>
          </a:p>
          <a:p>
            <a:pPr marL="180000">
              <a:lnSpc>
                <a:spcPct val="120000"/>
              </a:lnSpc>
              <a:spcBef>
                <a:spcPts val="400"/>
              </a:spcBef>
              <a:buClr>
                <a:schemeClr val="accent3">
                  <a:lumMod val="50000"/>
                </a:schemeClr>
              </a:buClr>
            </a:pPr>
            <a:r>
              <a:rPr lang="fr-BE" sz="1200" b="0" dirty="0" smtClean="0">
                <a:solidFill>
                  <a:schemeClr val="accent3">
                    <a:lumMod val="50000"/>
                  </a:schemeClr>
                </a:solidFill>
              </a:rPr>
              <a:t> présentation d’une situation clinique  (incident critique) par un médecin-stagiaire;</a:t>
            </a:r>
          </a:p>
          <a:p>
            <a:pPr marL="180000">
              <a:lnSpc>
                <a:spcPct val="120000"/>
              </a:lnSpc>
              <a:spcBef>
                <a:spcPts val="400"/>
              </a:spcBef>
              <a:buClr>
                <a:schemeClr val="accent3">
                  <a:lumMod val="50000"/>
                </a:schemeClr>
              </a:buClr>
            </a:pPr>
            <a:r>
              <a:rPr lang="fr-BE" sz="1200" b="0" dirty="0" smtClean="0">
                <a:solidFill>
                  <a:schemeClr val="accent3">
                    <a:lumMod val="50000"/>
                  </a:schemeClr>
                </a:solidFill>
              </a:rPr>
              <a:t> exploration d’autres attitudes, d’autres représentations, d’autres subjectivités.</a:t>
            </a:r>
          </a:p>
          <a:p>
            <a:pPr marL="180000">
              <a:lnSpc>
                <a:spcPct val="120000"/>
              </a:lnSpc>
              <a:spcBef>
                <a:spcPts val="400"/>
              </a:spcBef>
              <a:buClr>
                <a:schemeClr val="accent3">
                  <a:lumMod val="50000"/>
                </a:schemeClr>
              </a:buClr>
            </a:pPr>
            <a:endParaRPr lang="fr-BE" sz="1200" b="0" dirty="0" smtClean="0">
              <a:solidFill>
                <a:schemeClr val="accent3">
                  <a:lumMod val="50000"/>
                </a:schemeClr>
              </a:solidFill>
            </a:endParaRPr>
          </a:p>
          <a:p>
            <a:pPr marL="180000">
              <a:lnSpc>
                <a:spcPct val="120000"/>
              </a:lnSpc>
              <a:spcBef>
                <a:spcPts val="400"/>
              </a:spcBef>
              <a:buClr>
                <a:schemeClr val="accent3">
                  <a:lumMod val="50000"/>
                </a:schemeClr>
              </a:buClr>
            </a:pPr>
            <a:r>
              <a:rPr lang="fr-BE" sz="1200" b="1" dirty="0" smtClean="0">
                <a:solidFill>
                  <a:schemeClr val="accent3">
                    <a:lumMod val="50000"/>
                  </a:schemeClr>
                </a:solidFill>
              </a:rPr>
              <a:t>Processus d’évaluation</a:t>
            </a:r>
            <a:r>
              <a:rPr lang="fr-BE" sz="1200" b="0" dirty="0" smtClean="0">
                <a:solidFill>
                  <a:schemeClr val="accent3">
                    <a:lumMod val="50000"/>
                  </a:schemeClr>
                </a:solidFill>
              </a:rPr>
              <a:t>: de nombreux feedbacks formatifs lors de séances de partage réflexifs amènent le stagiaire à se remettre en question ou à remettre</a:t>
            </a:r>
            <a:r>
              <a:rPr lang="fr-BE" sz="1200" b="0" baseline="0" dirty="0" smtClean="0">
                <a:solidFill>
                  <a:schemeClr val="accent3">
                    <a:lumMod val="50000"/>
                  </a:schemeClr>
                </a:solidFill>
              </a:rPr>
              <a:t> en </a:t>
            </a:r>
            <a:r>
              <a:rPr lang="fr-BE" sz="1200" b="0" dirty="0" smtClean="0">
                <a:solidFill>
                  <a:schemeClr val="accent3">
                    <a:lumMod val="50000"/>
                  </a:schemeClr>
                </a:solidFill>
              </a:rPr>
              <a:t>ce question qu’il a observé. L’évaluation</a:t>
            </a:r>
            <a:r>
              <a:rPr lang="fr-BE" sz="1200" b="0" baseline="0" dirty="0" smtClean="0">
                <a:solidFill>
                  <a:schemeClr val="accent3">
                    <a:lumMod val="50000"/>
                  </a:schemeClr>
                </a:solidFill>
              </a:rPr>
              <a:t> certificative est fondée sur le log book.  Ce sera la dernière mise en controverse de cette période de stage. Elle se déroule avec le médecin responsable du département qui (en général) ne rencontre pas l’étudiant lors de son stage. </a:t>
            </a:r>
            <a:r>
              <a:rPr lang="fr-BE" sz="1200" b="0" baseline="0" smtClean="0">
                <a:solidFill>
                  <a:schemeClr val="accent3">
                    <a:lumMod val="50000"/>
                  </a:schemeClr>
                </a:solidFill>
              </a:rPr>
              <a:t>Limites </a:t>
            </a:r>
            <a:endParaRPr lang="fr-BE" sz="1200" b="0" dirty="0" smtClean="0">
              <a:solidFill>
                <a:schemeClr val="accent3">
                  <a:lumMod val="50000"/>
                </a:schemeClr>
              </a:solidFill>
            </a:endParaRPr>
          </a:p>
          <a:p>
            <a:pPr marL="180000">
              <a:spcBef>
                <a:spcPts val="400"/>
              </a:spcBef>
            </a:pPr>
            <a:endParaRPr lang="fr-BE" sz="1200" b="1" dirty="0" smtClean="0">
              <a:solidFill>
                <a:schemeClr val="accent1">
                  <a:lumMod val="50000"/>
                </a:schemeClr>
              </a:solidFill>
            </a:endParaRPr>
          </a:p>
          <a:p>
            <a:pPr marL="180000">
              <a:spcBef>
                <a:spcPts val="400"/>
              </a:spcBef>
              <a:buClr>
                <a:schemeClr val="accent3">
                  <a:lumMod val="50000"/>
                </a:schemeClr>
              </a:buClr>
            </a:pPr>
            <a:endParaRPr lang="fr-BE" sz="1200" b="1" dirty="0" smtClean="0">
              <a:solidFill>
                <a:schemeClr val="accent3">
                  <a:lumMod val="50000"/>
                </a:schemeClr>
              </a:solidFill>
            </a:endParaRPr>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7</a:t>
            </a:fld>
            <a:endParaRPr lang="fr-BE"/>
          </a:p>
        </p:txBody>
      </p:sp>
    </p:spTree>
    <p:extLst>
      <p:ext uri="{BB962C8B-B14F-4D97-AF65-F5344CB8AC3E}">
        <p14:creationId xmlns="" xmlns:p14="http://schemas.microsoft.com/office/powerpoint/2010/main" val="272030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80000">
              <a:spcBef>
                <a:spcPts val="500"/>
              </a:spcBef>
              <a:buClr>
                <a:schemeClr val="accent2">
                  <a:lumMod val="50000"/>
                </a:schemeClr>
              </a:buClr>
              <a:buNone/>
            </a:pPr>
            <a:endParaRPr lang="fr-BE" sz="1200" b="1" dirty="0" smtClean="0">
              <a:solidFill>
                <a:schemeClr val="accent2">
                  <a:lumMod val="75000"/>
                </a:schemeClr>
              </a:solidFill>
            </a:endParaRPr>
          </a:p>
          <a:p>
            <a:pPr marL="180000">
              <a:spcBef>
                <a:spcPts val="500"/>
              </a:spcBef>
              <a:buClr>
                <a:schemeClr val="accent2">
                  <a:lumMod val="50000"/>
                </a:schemeClr>
              </a:buClr>
              <a:buNone/>
            </a:pPr>
            <a:r>
              <a:rPr lang="fr-BE" sz="1200" dirty="0" smtClean="0">
                <a:solidFill>
                  <a:schemeClr val="accent2">
                    <a:lumMod val="75000"/>
                  </a:schemeClr>
                </a:solidFill>
              </a:rPr>
              <a:t>Le</a:t>
            </a:r>
            <a:r>
              <a:rPr lang="fr-BE" sz="1200" baseline="0" dirty="0" smtClean="0">
                <a:solidFill>
                  <a:schemeClr val="accent2">
                    <a:lumMod val="75000"/>
                  </a:schemeClr>
                </a:solidFill>
              </a:rPr>
              <a:t> log book se </a:t>
            </a:r>
            <a:r>
              <a:rPr lang="fr-BE" sz="1200" dirty="0" smtClean="0">
                <a:solidFill>
                  <a:schemeClr val="accent2">
                    <a:lumMod val="75000"/>
                  </a:schemeClr>
                </a:solidFill>
              </a:rPr>
              <a:t>rédige en suivant un </a:t>
            </a:r>
            <a:r>
              <a:rPr lang="fr-BE" sz="1200" b="1" dirty="0" smtClean="0">
                <a:solidFill>
                  <a:schemeClr val="accent2">
                    <a:lumMod val="75000"/>
                  </a:schemeClr>
                </a:solidFill>
              </a:rPr>
              <a:t>guide semi-structuré en 4 phases </a:t>
            </a:r>
            <a:r>
              <a:rPr lang="fr-BE" sz="1200" dirty="0" smtClean="0">
                <a:solidFill>
                  <a:schemeClr val="accent2">
                    <a:lumMod val="75000"/>
                  </a:schemeClr>
                </a:solidFill>
              </a:rPr>
              <a:t>(laissant à l’étudiant le</a:t>
            </a:r>
            <a:r>
              <a:rPr lang="fr-BE" sz="1200" baseline="0" dirty="0" smtClean="0">
                <a:solidFill>
                  <a:schemeClr val="accent2">
                    <a:lumMod val="75000"/>
                  </a:schemeClr>
                </a:solidFill>
              </a:rPr>
              <a:t> choix de le présenter comme il le souhaite, tout en faisant preuve des apprentissages DQRPA et en facilitant la lisibilité du document par les formateurs-accompagnateurs</a:t>
            </a:r>
          </a:p>
          <a:p>
            <a:pPr>
              <a:buNone/>
            </a:pPr>
            <a:endParaRPr lang="fr-BE" sz="1200" dirty="0" smtClean="0"/>
          </a:p>
          <a:p>
            <a:pPr>
              <a:buNone/>
            </a:pPr>
            <a:r>
              <a:rPr lang="fr-BE" sz="1200" dirty="0" err="1" smtClean="0"/>
              <a:t>Insiter</a:t>
            </a:r>
            <a:r>
              <a:rPr lang="fr-BE" sz="1200" dirty="0" smtClean="0"/>
              <a:t> sur le </a:t>
            </a:r>
            <a:r>
              <a:rPr lang="fr-BE" sz="1200" b="1" dirty="0" smtClean="0"/>
              <a:t>JE </a:t>
            </a:r>
            <a:r>
              <a:rPr lang="fr-BE" sz="1200" dirty="0" smtClean="0"/>
              <a:t> </a:t>
            </a:r>
            <a:r>
              <a:rPr lang="fr-BE" sz="1200" dirty="0" err="1" smtClean="0"/>
              <a:t>cad</a:t>
            </a:r>
            <a:r>
              <a:rPr lang="fr-BE" sz="1200" dirty="0" smtClean="0"/>
              <a:t> le développement du Je pense que - JE trouve que- JE me demande….</a:t>
            </a:r>
          </a:p>
          <a:p>
            <a:pPr>
              <a:buNone/>
            </a:pPr>
            <a:endParaRPr lang="fr-BE" sz="1200" dirty="0" smtClean="0"/>
          </a:p>
          <a:p>
            <a:pPr>
              <a:buNone/>
            </a:pPr>
            <a:r>
              <a:rPr lang="fr-BE" sz="1200" dirty="0" smtClean="0"/>
              <a:t>Si je devais gérer ce cas personnellement , JE ferais…</a:t>
            </a:r>
          </a:p>
          <a:p>
            <a:pPr>
              <a:buNone/>
            </a:pPr>
            <a:r>
              <a:rPr lang="fr-BE" sz="1200" dirty="0" smtClean="0"/>
              <a:t>La prochaine fois, JE …</a:t>
            </a:r>
          </a:p>
          <a:p>
            <a:endParaRPr lang="fr-BE" dirty="0" smtClean="0"/>
          </a:p>
          <a:p>
            <a:pPr marL="180000">
              <a:spcBef>
                <a:spcPts val="500"/>
              </a:spcBef>
              <a:buClr>
                <a:schemeClr val="accent2">
                  <a:lumMod val="50000"/>
                </a:schemeClr>
              </a:buClr>
              <a:buNone/>
            </a:pPr>
            <a:endParaRPr lang="fr-BE" sz="1200" dirty="0" smtClean="0">
              <a:solidFill>
                <a:schemeClr val="accent2">
                  <a:lumMod val="75000"/>
                </a:schemeClr>
              </a:solidFill>
            </a:endParaRPr>
          </a:p>
          <a:p>
            <a:pPr marL="180000">
              <a:spcBef>
                <a:spcPts val="500"/>
              </a:spcBef>
              <a:buClr>
                <a:schemeClr val="accent2">
                  <a:lumMod val="50000"/>
                </a:schemeClr>
              </a:buClr>
              <a:buNone/>
            </a:pPr>
            <a:r>
              <a:rPr lang="fr-BE" sz="1200" dirty="0" smtClean="0">
                <a:solidFill>
                  <a:schemeClr val="accent3">
                    <a:lumMod val="50000"/>
                  </a:schemeClr>
                </a:solidFill>
              </a:rPr>
              <a:t>Guide de formulation proposé </a:t>
            </a:r>
            <a:r>
              <a:rPr lang="fr-BE" sz="1200" b="1" dirty="0" smtClean="0">
                <a:solidFill>
                  <a:schemeClr val="accent3">
                    <a:lumMod val="50000"/>
                  </a:schemeClr>
                </a:solidFill>
              </a:rPr>
              <a:t>: DQRPA</a:t>
            </a:r>
          </a:p>
          <a:p>
            <a:pPr marL="180000">
              <a:spcBef>
                <a:spcPts val="500"/>
              </a:spcBef>
              <a:buClr>
                <a:schemeClr val="accent2">
                  <a:lumMod val="50000"/>
                </a:schemeClr>
              </a:buClr>
              <a:buNone/>
            </a:pPr>
            <a:endParaRPr lang="fr-BE" sz="1200" b="1" dirty="0" smtClean="0">
              <a:solidFill>
                <a:schemeClr val="accent3">
                  <a:lumMod val="50000"/>
                </a:schemeClr>
              </a:solidFill>
            </a:endParaRPr>
          </a:p>
          <a:p>
            <a:pPr marL="180000">
              <a:spcBef>
                <a:spcPts val="500"/>
              </a:spcBef>
              <a:buClr>
                <a:schemeClr val="accent3">
                  <a:lumMod val="50000"/>
                </a:schemeClr>
              </a:buClr>
            </a:pPr>
            <a:r>
              <a:rPr lang="fr-BE" sz="1200" b="0" dirty="0" smtClean="0">
                <a:solidFill>
                  <a:schemeClr val="accent3">
                    <a:lumMod val="50000"/>
                  </a:schemeClr>
                </a:solidFill>
              </a:rPr>
              <a:t>Description; D</a:t>
            </a:r>
          </a:p>
          <a:p>
            <a:pPr marL="180000">
              <a:spcBef>
                <a:spcPts val="500"/>
              </a:spcBef>
              <a:buClr>
                <a:schemeClr val="accent3">
                  <a:lumMod val="50000"/>
                </a:schemeClr>
              </a:buClr>
            </a:pPr>
            <a:r>
              <a:rPr lang="fr-BE" sz="1200" b="0" dirty="0" smtClean="0">
                <a:solidFill>
                  <a:schemeClr val="accent3">
                    <a:lumMod val="50000"/>
                  </a:schemeClr>
                </a:solidFill>
              </a:rPr>
              <a:t>Questionnement-réfléchissement; Q</a:t>
            </a:r>
          </a:p>
          <a:p>
            <a:pPr marL="180000">
              <a:spcBef>
                <a:spcPts val="500"/>
              </a:spcBef>
              <a:buClr>
                <a:schemeClr val="accent3">
                  <a:lumMod val="50000"/>
                </a:schemeClr>
              </a:buClr>
            </a:pPr>
            <a:r>
              <a:rPr lang="fr-BE" sz="1200" b="0" dirty="0" smtClean="0">
                <a:solidFill>
                  <a:schemeClr val="accent3">
                    <a:lumMod val="50000"/>
                  </a:schemeClr>
                </a:solidFill>
              </a:rPr>
              <a:t>Recherche ressources théoriques; R</a:t>
            </a:r>
          </a:p>
          <a:p>
            <a:pPr marL="180000">
              <a:spcBef>
                <a:spcPts val="500"/>
              </a:spcBef>
              <a:buClr>
                <a:schemeClr val="accent3">
                  <a:lumMod val="50000"/>
                </a:schemeClr>
              </a:buClr>
            </a:pPr>
            <a:r>
              <a:rPr lang="fr-BE" sz="1200" b="0" dirty="0" smtClean="0">
                <a:solidFill>
                  <a:schemeClr val="accent3">
                    <a:lumMod val="50000"/>
                  </a:schemeClr>
                </a:solidFill>
              </a:rPr>
              <a:t>Positionnement argumenté; P</a:t>
            </a:r>
          </a:p>
          <a:p>
            <a:pPr marL="180000">
              <a:spcBef>
                <a:spcPts val="500"/>
              </a:spcBef>
              <a:buClr>
                <a:schemeClr val="accent3">
                  <a:lumMod val="50000"/>
                </a:schemeClr>
              </a:buClr>
            </a:pPr>
            <a:r>
              <a:rPr lang="fr-BE" sz="1200" b="0" dirty="0" smtClean="0">
                <a:solidFill>
                  <a:schemeClr val="accent3">
                    <a:lumMod val="50000"/>
                  </a:schemeClr>
                </a:solidFill>
              </a:rPr>
              <a:t>Acquis/non acquis d’apprentissage/régulation ; A</a:t>
            </a:r>
          </a:p>
          <a:p>
            <a:endParaRPr lang="fr-BE" sz="800" dirty="0" smtClean="0"/>
          </a:p>
          <a:p>
            <a:endParaRPr lang="fr-CA" dirty="0"/>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8</a:t>
            </a:fld>
            <a:endParaRPr lang="fr-BE"/>
          </a:p>
        </p:txBody>
      </p:sp>
    </p:spTree>
    <p:extLst>
      <p:ext uri="{BB962C8B-B14F-4D97-AF65-F5344CB8AC3E}">
        <p14:creationId xmlns="" xmlns:p14="http://schemas.microsoft.com/office/powerpoint/2010/main" val="2720307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16000">
              <a:spcBef>
                <a:spcPts val="0"/>
              </a:spcBef>
              <a:buNone/>
            </a:pPr>
            <a:endParaRPr lang="fr-BE" sz="1200" dirty="0" smtClean="0">
              <a:solidFill>
                <a:schemeClr val="accent3">
                  <a:lumMod val="50000"/>
                </a:schemeClr>
              </a:solidFill>
            </a:endParaRPr>
          </a:p>
          <a:p>
            <a:pPr marL="216000" marR="0" indent="0" algn="l" defTabSz="914400" rtl="0" eaLnBrk="1" fontAlgn="auto" latinLnBrk="0" hangingPunct="1">
              <a:lnSpc>
                <a:spcPct val="100000"/>
              </a:lnSpc>
              <a:spcBef>
                <a:spcPts val="0"/>
              </a:spcBef>
              <a:spcAft>
                <a:spcPts val="0"/>
              </a:spcAft>
              <a:buClrTx/>
              <a:buSzTx/>
              <a:buFontTx/>
              <a:buNone/>
              <a:tabLst/>
              <a:defRPr/>
            </a:pPr>
            <a:r>
              <a:rPr lang="fr-BE" sz="1200" dirty="0" smtClean="0">
                <a:solidFill>
                  <a:schemeClr val="accent3">
                    <a:lumMod val="50000"/>
                  </a:schemeClr>
                </a:solidFill>
              </a:rPr>
              <a:t>La pratique réflexive, comme le transfert, ça ne se fait pas automatiquement. Il ne s’agit pas simplement de réfléchir sur sa pratique. </a:t>
            </a:r>
          </a:p>
          <a:p>
            <a:pPr marL="216000">
              <a:spcBef>
                <a:spcPts val="0"/>
              </a:spcBef>
              <a:buNone/>
            </a:pPr>
            <a:r>
              <a:rPr lang="fr-BE" sz="1200" dirty="0" smtClean="0">
                <a:solidFill>
                  <a:schemeClr val="accent3">
                    <a:lumMod val="50000"/>
                  </a:schemeClr>
                </a:solidFill>
              </a:rPr>
              <a:t>Il faut résolument </a:t>
            </a:r>
            <a:r>
              <a:rPr lang="fr-BE" sz="1200" b="1" dirty="0" smtClean="0">
                <a:solidFill>
                  <a:schemeClr val="accent3">
                    <a:lumMod val="50000"/>
                  </a:schemeClr>
                </a:solidFill>
              </a:rPr>
              <a:t>accompagner les utilisateurs du Log Book </a:t>
            </a:r>
            <a:r>
              <a:rPr lang="fr-BE" sz="1200" dirty="0" smtClean="0">
                <a:solidFill>
                  <a:schemeClr val="accent3">
                    <a:lumMod val="50000"/>
                  </a:schemeClr>
                </a:solidFill>
              </a:rPr>
              <a:t>pour qu’ils demeurent dans la pratique réflexive.</a:t>
            </a:r>
          </a:p>
          <a:p>
            <a:pPr marL="216000">
              <a:spcBef>
                <a:spcPts val="0"/>
              </a:spcBef>
              <a:buNone/>
            </a:pPr>
            <a:endParaRPr lang="fr-BE" sz="1200" dirty="0" smtClean="0">
              <a:solidFill>
                <a:schemeClr val="accent3">
                  <a:lumMod val="50000"/>
                </a:schemeClr>
              </a:solidFill>
            </a:endParaRPr>
          </a:p>
          <a:p>
            <a:pPr marL="216000">
              <a:spcBef>
                <a:spcPts val="0"/>
              </a:spcBef>
              <a:buNone/>
            </a:pPr>
            <a:r>
              <a:rPr lang="fr-BE" sz="1200" dirty="0" err="1" smtClean="0">
                <a:solidFill>
                  <a:schemeClr val="accent3">
                    <a:lumMod val="50000"/>
                  </a:schemeClr>
                </a:solidFill>
              </a:rPr>
              <a:t>Schön</a:t>
            </a:r>
            <a:r>
              <a:rPr lang="fr-BE" sz="1200" baseline="0" dirty="0" smtClean="0">
                <a:solidFill>
                  <a:schemeClr val="accent3">
                    <a:lumMod val="50000"/>
                  </a:schemeClr>
                </a:solidFill>
              </a:rPr>
              <a:t> propose une démarche qu’il a constatée chez les professionnels rigoureux. </a:t>
            </a:r>
            <a:r>
              <a:rPr lang="fr-BE" sz="1200" b="0" baseline="0" dirty="0" smtClean="0">
                <a:solidFill>
                  <a:schemeClr val="accent3">
                    <a:lumMod val="50000"/>
                  </a:schemeClr>
                </a:solidFill>
              </a:rPr>
              <a:t>C’est une </a:t>
            </a:r>
            <a:r>
              <a:rPr lang="fr-BE" sz="1200" b="1" baseline="0" dirty="0" smtClean="0">
                <a:solidFill>
                  <a:schemeClr val="accent3">
                    <a:lumMod val="50000"/>
                  </a:schemeClr>
                </a:solidFill>
              </a:rPr>
              <a:t>démarche systématique et rigoureuse.</a:t>
            </a:r>
          </a:p>
          <a:p>
            <a:pPr marL="216000">
              <a:spcBef>
                <a:spcPts val="0"/>
              </a:spcBef>
              <a:buNone/>
            </a:pPr>
            <a:r>
              <a:rPr lang="fr-BE" sz="1200" baseline="0" dirty="0" smtClean="0">
                <a:solidFill>
                  <a:schemeClr val="accent3">
                    <a:lumMod val="50000"/>
                  </a:schemeClr>
                </a:solidFill>
              </a:rPr>
              <a:t>Même chose pour </a:t>
            </a:r>
            <a:r>
              <a:rPr lang="fr-BE" sz="1200" baseline="0" dirty="0" err="1" smtClean="0">
                <a:solidFill>
                  <a:schemeClr val="accent3">
                    <a:lumMod val="50000"/>
                  </a:schemeClr>
                </a:solidFill>
              </a:rPr>
              <a:t>Kolb</a:t>
            </a:r>
            <a:r>
              <a:rPr lang="fr-BE" sz="1200" baseline="0" dirty="0" smtClean="0">
                <a:solidFill>
                  <a:schemeClr val="accent3">
                    <a:lumMod val="50000"/>
                  </a:schemeClr>
                </a:solidFill>
              </a:rPr>
              <a:t>, St-Arnaud, etc.  Même chose pour les théoriciens du transfert. Il faut donc distinguer </a:t>
            </a:r>
            <a:r>
              <a:rPr lang="fr-BE" sz="1200" b="1" baseline="0" dirty="0" smtClean="0">
                <a:solidFill>
                  <a:schemeClr val="accent3">
                    <a:lumMod val="50000"/>
                  </a:schemeClr>
                </a:solidFill>
              </a:rPr>
              <a:t>les 4 étapes </a:t>
            </a:r>
            <a:r>
              <a:rPr lang="fr-BE" sz="1200" baseline="0" dirty="0" smtClean="0">
                <a:solidFill>
                  <a:schemeClr val="accent3">
                    <a:lumMod val="50000"/>
                  </a:schemeClr>
                </a:solidFill>
              </a:rPr>
              <a:t>et soutenir cette démarche (sans la faire à la place du professionnel en formation). Les questions de la pratique réflexive sont … (cf. dia) avec exemple de la gestion du deuil par une stagiaire</a:t>
            </a:r>
          </a:p>
          <a:p>
            <a:pPr marL="216000">
              <a:spcBef>
                <a:spcPts val="0"/>
              </a:spcBef>
              <a:buNone/>
            </a:pPr>
            <a:endParaRPr lang="fr-BE" sz="1200" dirty="0" smtClean="0">
              <a:solidFill>
                <a:schemeClr val="accent3">
                  <a:lumMod val="50000"/>
                </a:schemeClr>
              </a:solidFill>
            </a:endParaRPr>
          </a:p>
          <a:p>
            <a:pPr marL="216000" marR="0" indent="0" algn="l" defTabSz="914400" rtl="0" eaLnBrk="1" fontAlgn="auto" latinLnBrk="0" hangingPunct="1">
              <a:lnSpc>
                <a:spcPct val="100000"/>
              </a:lnSpc>
              <a:spcBef>
                <a:spcPts val="0"/>
              </a:spcBef>
              <a:spcAft>
                <a:spcPts val="0"/>
              </a:spcAft>
              <a:buClrTx/>
              <a:buSzTx/>
              <a:buFontTx/>
              <a:buNone/>
              <a:tabLst/>
              <a:defRPr/>
            </a:pPr>
            <a:r>
              <a:rPr lang="fr-BE" sz="1200" baseline="0" dirty="0" smtClean="0">
                <a:solidFill>
                  <a:schemeClr val="accent3">
                    <a:lumMod val="50000"/>
                  </a:schemeClr>
                </a:solidFill>
              </a:rPr>
              <a:t>Important : </a:t>
            </a:r>
            <a:r>
              <a:rPr lang="fr-BE" sz="1200" dirty="0" smtClean="0">
                <a:solidFill>
                  <a:schemeClr val="accent3">
                    <a:lumMod val="50000"/>
                  </a:schemeClr>
                </a:solidFill>
              </a:rPr>
              <a:t>Il y a souvent une </a:t>
            </a:r>
            <a:r>
              <a:rPr lang="fr-BE" sz="1200" b="0" dirty="0" smtClean="0">
                <a:solidFill>
                  <a:schemeClr val="accent3">
                    <a:lumMod val="50000"/>
                  </a:schemeClr>
                </a:solidFill>
              </a:rPr>
              <a:t>ambiguïté dans </a:t>
            </a:r>
            <a:r>
              <a:rPr lang="fr-BE" sz="1200" dirty="0" smtClean="0">
                <a:solidFill>
                  <a:schemeClr val="accent3">
                    <a:lumMod val="50000"/>
                  </a:schemeClr>
                </a:solidFill>
              </a:rPr>
              <a:t>l’utilisation du Log Book</a:t>
            </a:r>
            <a:r>
              <a:rPr lang="fr-BE" sz="1200" baseline="0" dirty="0" smtClean="0">
                <a:solidFill>
                  <a:schemeClr val="accent3">
                    <a:lumMod val="50000"/>
                  </a:schemeClr>
                </a:solidFill>
              </a:rPr>
              <a:t> : s</a:t>
            </a:r>
            <a:r>
              <a:rPr lang="fr-BE" sz="1200" dirty="0" smtClean="0">
                <a:solidFill>
                  <a:schemeClr val="accent3">
                    <a:lumMod val="50000"/>
                  </a:schemeClr>
                </a:solidFill>
              </a:rPr>
              <a:t>ouvent, les utilisateurs, de même que leurs superviseurs, induisent</a:t>
            </a:r>
            <a:r>
              <a:rPr lang="fr-BE" sz="1200" baseline="0" dirty="0" smtClean="0">
                <a:solidFill>
                  <a:schemeClr val="accent3">
                    <a:lumMod val="50000"/>
                  </a:schemeClr>
                </a:solidFill>
              </a:rPr>
              <a:t> une </a:t>
            </a:r>
            <a:r>
              <a:rPr lang="fr-BE" sz="1200" b="1" baseline="0" dirty="0" smtClean="0">
                <a:solidFill>
                  <a:schemeClr val="accent3">
                    <a:lumMod val="50000"/>
                  </a:schemeClr>
                </a:solidFill>
              </a:rPr>
              <a:t>intention d’évaluation </a:t>
            </a:r>
            <a:r>
              <a:rPr lang="fr-BE" sz="1200" baseline="0" dirty="0" smtClean="0">
                <a:solidFill>
                  <a:schemeClr val="accent3">
                    <a:lumMod val="50000"/>
                  </a:schemeClr>
                </a:solidFill>
              </a:rPr>
              <a:t>dans cette forme de pratique réflexive. La question principale devient alors: Qu’est-ce que j’aurais dû faire?  Ou : Qu’est-ce que j’ai fait de bien? De mal? </a:t>
            </a:r>
            <a:r>
              <a:rPr lang="fr-BE" sz="1200" b="0" baseline="0" dirty="0" smtClean="0">
                <a:solidFill>
                  <a:schemeClr val="accent3">
                    <a:lumMod val="50000"/>
                  </a:schemeClr>
                </a:solidFill>
              </a:rPr>
              <a:t>Les questions de la pratique réflexive excluent l’évaluation en tant que telle. </a:t>
            </a:r>
            <a:r>
              <a:rPr lang="fr-BE" sz="1200" baseline="0" dirty="0" smtClean="0">
                <a:solidFill>
                  <a:schemeClr val="accent3">
                    <a:lumMod val="50000"/>
                  </a:schemeClr>
                </a:solidFill>
              </a:rPr>
              <a:t>Mais  Comme DEWEZ le souligne, </a:t>
            </a:r>
            <a:r>
              <a:rPr lang="fr-BE" sz="1200" b="1" baseline="0" dirty="0" smtClean="0">
                <a:solidFill>
                  <a:schemeClr val="accent3">
                    <a:lumMod val="50000"/>
                  </a:schemeClr>
                </a:solidFill>
              </a:rPr>
              <a:t>la pratique réflexive ne rentre pas dans un cadre évaluatif des apprentissages; c’est un cadre progressif d’apprentissage</a:t>
            </a:r>
            <a:r>
              <a:rPr lang="fr-BE" sz="1200" baseline="0" dirty="0" smtClean="0">
                <a:solidFill>
                  <a:schemeClr val="accent3">
                    <a:lumMod val="50000"/>
                  </a:schemeClr>
                </a:solidFill>
              </a:rPr>
              <a:t>…. La pratique réflexive correspond à une recherche qui prend la forme d’une enquête; </a:t>
            </a:r>
            <a:r>
              <a:rPr lang="fr-BE" sz="1200" b="1" baseline="0" dirty="0" smtClean="0">
                <a:solidFill>
                  <a:schemeClr val="accent3">
                    <a:lumMod val="50000"/>
                  </a:schemeClr>
                </a:solidFill>
              </a:rPr>
              <a:t>ce n’est pas une évaluation des apprentissages…</a:t>
            </a:r>
          </a:p>
          <a:p>
            <a:pPr marL="216000">
              <a:spcBef>
                <a:spcPts val="0"/>
              </a:spcBef>
              <a:buNone/>
            </a:pPr>
            <a:endParaRPr lang="fr-BE" sz="1200" b="1" baseline="0" dirty="0" smtClean="0">
              <a:solidFill>
                <a:schemeClr val="accent3">
                  <a:lumMod val="50000"/>
                </a:schemeClr>
              </a:solidFill>
            </a:endParaRPr>
          </a:p>
          <a:p>
            <a:pPr marL="216000">
              <a:spcBef>
                <a:spcPts val="0"/>
              </a:spcBef>
              <a:buNone/>
            </a:pPr>
            <a:endParaRPr lang="fr-BE" sz="1200" baseline="0" dirty="0" smtClean="0">
              <a:solidFill>
                <a:schemeClr val="accent3">
                  <a:lumMod val="50000"/>
                </a:schemeClr>
              </a:solidFill>
            </a:endParaRPr>
          </a:p>
          <a:p>
            <a:pPr marL="216000">
              <a:spcBef>
                <a:spcPts val="0"/>
              </a:spcBef>
              <a:buNone/>
            </a:pPr>
            <a:endParaRPr lang="fr-BE" sz="1200" dirty="0" smtClean="0">
              <a:solidFill>
                <a:schemeClr val="accent3">
                  <a:lumMod val="50000"/>
                </a:schemeClr>
              </a:solidFill>
            </a:endParaRPr>
          </a:p>
        </p:txBody>
      </p:sp>
      <p:sp>
        <p:nvSpPr>
          <p:cNvPr id="4" name="Espace réservé du numéro de diapositive 3"/>
          <p:cNvSpPr>
            <a:spLocks noGrp="1"/>
          </p:cNvSpPr>
          <p:nvPr>
            <p:ph type="sldNum" sz="quarter" idx="10"/>
          </p:nvPr>
        </p:nvSpPr>
        <p:spPr/>
        <p:txBody>
          <a:bodyPr/>
          <a:lstStyle/>
          <a:p>
            <a:fld id="{400D1413-F8F3-426B-A7E7-B4D3160DDF58}" type="slidenum">
              <a:rPr lang="fr-BE" smtClean="0"/>
              <a:pPr/>
              <a:t>9</a:t>
            </a:fld>
            <a:endParaRPr lang="fr-BE"/>
          </a:p>
        </p:txBody>
      </p:sp>
    </p:spTree>
    <p:extLst>
      <p:ext uri="{BB962C8B-B14F-4D97-AF65-F5344CB8AC3E}">
        <p14:creationId xmlns="" xmlns:p14="http://schemas.microsoft.com/office/powerpoint/2010/main" val="27203074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EF15C921-1190-4966-A378-15CA498B43A3}" type="datetime1">
              <a:rPr lang="fr-BE" smtClean="0"/>
              <a:pPr/>
              <a:t>19/05/2014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B04FC37-5D37-40CA-8BB4-78C9F80D6828}" type="slidenum">
              <a:rPr lang="fr-BE" smtClean="0"/>
              <a:pPr/>
              <a:t>‹N°›</a:t>
            </a:fld>
            <a:endParaRPr lang="fr-BE"/>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2ED2B1D-B2B6-40E8-A8AC-E5D7ACF3F0D5}" type="datetime1">
              <a:rPr lang="fr-BE" smtClean="0"/>
              <a:pPr/>
              <a:t>19/05/2014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02563DC5-D681-4D59-B4BB-7F9F0DA5B334}" type="datetime1">
              <a:rPr lang="fr-BE" smtClean="0"/>
              <a:pPr/>
              <a:t>19/05/2014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4" name="Date Placeholder 3"/>
          <p:cNvSpPr>
            <a:spLocks noGrp="1"/>
          </p:cNvSpPr>
          <p:nvPr>
            <p:ph type="dt" sz="half" idx="10"/>
          </p:nvPr>
        </p:nvSpPr>
        <p:spPr/>
        <p:txBody>
          <a:bodyPr/>
          <a:lstStyle/>
          <a:p>
            <a:endParaRPr lang="fr-BE" dirty="0"/>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lvl1pPr>
              <a:defRPr sz="1600"/>
            </a:lvl1pPr>
          </a:lstStyle>
          <a:p>
            <a:fld id="{4B04FC37-5D37-40CA-8BB4-78C9F80D6828}" type="slidenum">
              <a:rPr lang="fr-BE" smtClean="0"/>
              <a:pPr/>
              <a:t>‹N°›</a:t>
            </a:fld>
            <a:endParaRPr lang="fr-BE" dirty="0"/>
          </a:p>
        </p:txBody>
      </p:sp>
      <p:sp>
        <p:nvSpPr>
          <p:cNvPr id="8" name="Content Placeholder 7"/>
          <p:cNvSpPr>
            <a:spLocks noGrp="1"/>
          </p:cNvSpPr>
          <p:nvPr>
            <p:ph sz="quarter" idx="13"/>
          </p:nvPr>
        </p:nvSpPr>
        <p:spPr>
          <a:xfrm>
            <a:off x="609600" y="1600200"/>
            <a:ext cx="79248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6DA396E-B22C-4368-811A-D538D3858D67}" type="datetime1">
              <a:rPr lang="fr-BE" smtClean="0"/>
              <a:pPr/>
              <a:t>19/05/2014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B7EE1EE7-B7C9-48EF-8F9D-952C1AAD190F}" type="datetime1">
              <a:rPr lang="fr-BE" smtClean="0"/>
              <a:pPr/>
              <a:t>19/05/2014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840824E7-19CD-46E4-9A6E-A4B722E58343}" type="datetime1">
              <a:rPr lang="fr-BE" smtClean="0"/>
              <a:pPr/>
              <a:t>19/05/2014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6A49C01-F54C-4905-92A2-DAEBD32142ED}" type="datetime1">
              <a:rPr lang="fr-BE" smtClean="0"/>
              <a:pPr/>
              <a:t>19/05/2014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608D03-AB0B-47E0-B995-B2DCCC02C43F}" type="datetime1">
              <a:rPr lang="fr-BE" smtClean="0"/>
              <a:pPr/>
              <a:t>19/05/2014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E2E8C63-DFB0-4A66-9887-B0A947386F57}" type="datetime1">
              <a:rPr lang="fr-BE" smtClean="0"/>
              <a:pPr/>
              <a:t>19/05/2014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53575BA-9FBB-4FE2-A9CE-9971FBEF42D0}" type="datetime1">
              <a:rPr lang="fr-BE" smtClean="0"/>
              <a:pPr/>
              <a:t>19/05/2014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B04FC37-5D37-40CA-8BB4-78C9F80D6828}"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8FE71CE-FD4E-4B57-A203-2E6D3ED5009A}" type="datetime1">
              <a:rPr lang="fr-BE" smtClean="0"/>
              <a:pPr/>
              <a:t>19/05/2014</a:t>
            </a:fld>
            <a:endParaRPr lang="fr-BE"/>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fr-BE"/>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4B04FC37-5D37-40CA-8BB4-78C9F80D6828}"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83568" y="5949280"/>
            <a:ext cx="7984976" cy="1340768"/>
          </a:xfrm>
        </p:spPr>
        <p:txBody>
          <a:bodyPr>
            <a:noAutofit/>
          </a:bodyPr>
          <a:lstStyle/>
          <a:p>
            <a:r>
              <a:rPr lang="fr-BE" sz="1600" b="1" i="1" dirty="0" smtClean="0">
                <a:solidFill>
                  <a:schemeClr val="tx2">
                    <a:lumMod val="20000"/>
                    <a:lumOff val="80000"/>
                  </a:schemeClr>
                </a:solidFill>
              </a:rPr>
              <a:t>Viviane Vierset </a:t>
            </a:r>
            <a:r>
              <a:rPr lang="fr-BE" sz="1600" b="1" i="1" cap="none" dirty="0" smtClean="0">
                <a:solidFill>
                  <a:schemeClr val="tx2">
                    <a:lumMod val="20000"/>
                    <a:lumOff val="80000"/>
                  </a:schemeClr>
                </a:solidFill>
              </a:rPr>
              <a:t>et</a:t>
            </a:r>
            <a:r>
              <a:rPr lang="fr-BE" sz="1600" b="1" i="1" dirty="0" smtClean="0">
                <a:solidFill>
                  <a:schemeClr val="tx2">
                    <a:lumMod val="20000"/>
                    <a:lumOff val="80000"/>
                  </a:schemeClr>
                </a:solidFill>
              </a:rPr>
              <a:t> François Guillemette</a:t>
            </a:r>
          </a:p>
          <a:p>
            <a:r>
              <a:rPr lang="fr-BE" sz="1600" b="1" i="1" dirty="0" smtClean="0">
                <a:solidFill>
                  <a:schemeClr val="tx2">
                    <a:lumMod val="20000"/>
                    <a:lumOff val="80000"/>
                  </a:schemeClr>
                </a:solidFill>
              </a:rPr>
              <a:t>Congrès AIPU, Mons 2014</a:t>
            </a:r>
            <a:endParaRPr lang="fr-BE" sz="1600" b="1" i="1" dirty="0">
              <a:solidFill>
                <a:schemeClr val="tx2">
                  <a:lumMod val="20000"/>
                  <a:lumOff val="80000"/>
                </a:schemeClr>
              </a:solidFill>
            </a:endParaRPr>
          </a:p>
        </p:txBody>
      </p:sp>
      <p:sp>
        <p:nvSpPr>
          <p:cNvPr id="2" name="Titre 1"/>
          <p:cNvSpPr>
            <a:spLocks noGrp="1"/>
          </p:cNvSpPr>
          <p:nvPr>
            <p:ph type="ctrTitle"/>
          </p:nvPr>
        </p:nvSpPr>
        <p:spPr>
          <a:xfrm>
            <a:off x="683568" y="891552"/>
            <a:ext cx="8077200" cy="2537448"/>
          </a:xfrm>
        </p:spPr>
        <p:txBody>
          <a:bodyPr>
            <a:noAutofit/>
          </a:bodyPr>
          <a:lstStyle/>
          <a:p>
            <a:pPr algn="r"/>
            <a:r>
              <a:rPr lang="fr-BE" sz="4400" dirty="0" smtClean="0"/>
              <a:t>L</a:t>
            </a:r>
            <a:r>
              <a:rPr lang="fr-BE" sz="4400" cap="none" dirty="0" smtClean="0"/>
              <a:t>e</a:t>
            </a:r>
            <a:r>
              <a:rPr lang="fr-BE" sz="4400" dirty="0" smtClean="0"/>
              <a:t> </a:t>
            </a:r>
            <a:r>
              <a:rPr lang="fr-BE" sz="4400" i="1" cap="none" dirty="0" smtClean="0"/>
              <a:t>log </a:t>
            </a:r>
            <a:r>
              <a:rPr lang="fr-BE" sz="4400" i="1" cap="none" dirty="0" smtClean="0">
                <a:solidFill>
                  <a:schemeClr val="tx1"/>
                </a:solidFill>
              </a:rPr>
              <a:t>book</a:t>
            </a:r>
            <a:r>
              <a:rPr lang="fr-BE" sz="4400" cap="none" dirty="0" smtClean="0">
                <a:solidFill>
                  <a:schemeClr val="tx1"/>
                </a:solidFill>
              </a:rPr>
              <a:t> </a:t>
            </a:r>
            <a:r>
              <a:rPr lang="fr-BE" sz="4400" dirty="0" smtClean="0">
                <a:solidFill>
                  <a:schemeClr val="tx1"/>
                </a:solidFill>
              </a:rPr>
              <a:t/>
            </a:r>
            <a:br>
              <a:rPr lang="fr-BE" sz="4400" dirty="0" smtClean="0">
                <a:solidFill>
                  <a:schemeClr val="tx1"/>
                </a:solidFill>
              </a:rPr>
            </a:br>
            <a:r>
              <a:rPr lang="fr-BE" sz="2400" b="1" dirty="0" smtClean="0">
                <a:solidFill>
                  <a:srgbClr val="FFC000"/>
                </a:solidFill>
              </a:rPr>
              <a:t>support d’apprentissage</a:t>
            </a:r>
            <a:br>
              <a:rPr lang="fr-BE" sz="2400" b="1" dirty="0" smtClean="0">
                <a:solidFill>
                  <a:srgbClr val="FFC000"/>
                </a:solidFill>
              </a:rPr>
            </a:br>
            <a:r>
              <a:rPr lang="fr-BE" sz="2400" b="1" dirty="0" smtClean="0">
                <a:solidFill>
                  <a:srgbClr val="FFC000"/>
                </a:solidFill>
              </a:rPr>
              <a:t>&amp; d’accompagnement </a:t>
            </a:r>
            <a:br>
              <a:rPr lang="fr-BE" sz="2400" b="1" dirty="0" smtClean="0">
                <a:solidFill>
                  <a:srgbClr val="FFC000"/>
                </a:solidFill>
              </a:rPr>
            </a:br>
            <a:r>
              <a:rPr lang="fr-BE" sz="2400" b="1" dirty="0" smtClean="0">
                <a:solidFill>
                  <a:srgbClr val="FFC000"/>
                </a:solidFill>
              </a:rPr>
              <a:t>de la pratique réflexive</a:t>
            </a:r>
            <a:endParaRPr lang="fr-BE" sz="2400" b="1" dirty="0">
              <a:solidFill>
                <a:srgbClr val="FFC000"/>
              </a:solidFill>
            </a:endParaRPr>
          </a:p>
        </p:txBody>
      </p:sp>
    </p:spTree>
  </p:cSld>
  <p:clrMapOvr>
    <a:masterClrMapping/>
  </p:clrMapOvr>
  <p:transition advTm="43724"/>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cap="none" dirty="0" smtClean="0">
                <a:latin typeface="Arial Black" panose="020B0A04020102020204" pitchFamily="34" charset="0"/>
              </a:rPr>
              <a:t>Le </a:t>
            </a:r>
            <a:r>
              <a:rPr lang="fr-BE" i="1" cap="none" dirty="0" smtClean="0">
                <a:latin typeface="Arial Black" panose="020B0A04020102020204" pitchFamily="34" charset="0"/>
              </a:rPr>
              <a:t>log book</a:t>
            </a:r>
            <a:r>
              <a:rPr lang="fr-BE" cap="none" dirty="0" smtClean="0">
                <a:latin typeface="Arial Black" panose="020B0A04020102020204" pitchFamily="34" charset="0"/>
              </a:rPr>
              <a:t> c’est…</a:t>
            </a:r>
            <a:endParaRPr lang="fr-BE" dirty="0">
              <a:latin typeface="Arial Black" pitchFamily="34" charset="0"/>
            </a:endParaRPr>
          </a:p>
        </p:txBody>
      </p:sp>
      <p:sp>
        <p:nvSpPr>
          <p:cNvPr id="3" name="Espace réservé du numéro de diapositive 2"/>
          <p:cNvSpPr>
            <a:spLocks noGrp="1"/>
          </p:cNvSpPr>
          <p:nvPr>
            <p:ph type="sldNum" sz="quarter" idx="12"/>
          </p:nvPr>
        </p:nvSpPr>
        <p:spPr/>
        <p:txBody>
          <a:bodyPr/>
          <a:lstStyle/>
          <a:p>
            <a:fld id="{4B04FC37-5D37-40CA-8BB4-78C9F80D6828}" type="slidenum">
              <a:rPr lang="fr-BE" smtClean="0"/>
              <a:pPr/>
              <a:t>10</a:t>
            </a:fld>
            <a:endParaRPr lang="fr-BE" dirty="0"/>
          </a:p>
        </p:txBody>
      </p:sp>
      <p:graphicFrame>
        <p:nvGraphicFramePr>
          <p:cNvPr id="5" name="Espace réservé du contenu 4"/>
          <p:cNvGraphicFramePr>
            <a:graphicFrameLocks noGrp="1"/>
          </p:cNvGraphicFramePr>
          <p:nvPr>
            <p:ph sz="quarter" idx="13"/>
          </p:nvPr>
        </p:nvGraphicFramePr>
        <p:xfrm>
          <a:off x="611560" y="1556792"/>
          <a:ext cx="7924800" cy="4114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Espace réservé du contenu 4"/>
          <p:cNvGraphicFramePr>
            <a:graphicFrameLocks/>
          </p:cNvGraphicFramePr>
          <p:nvPr/>
        </p:nvGraphicFramePr>
        <p:xfrm>
          <a:off x="827584" y="1700808"/>
          <a:ext cx="7924800"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advTm="3363"/>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B04FC37-5D37-40CA-8BB4-78C9F80D6828}" type="slidenum">
              <a:rPr lang="fr-BE" smtClean="0"/>
              <a:pPr/>
              <a:t>11</a:t>
            </a:fld>
            <a:endParaRPr lang="fr-BE"/>
          </a:p>
        </p:txBody>
      </p:sp>
      <p:sp>
        <p:nvSpPr>
          <p:cNvPr id="4" name="Espace réservé du contenu 3"/>
          <p:cNvSpPr>
            <a:spLocks noGrp="1"/>
          </p:cNvSpPr>
          <p:nvPr>
            <p:ph sz="quarter" idx="13"/>
          </p:nvPr>
        </p:nvSpPr>
        <p:spPr>
          <a:xfrm>
            <a:off x="359024" y="764704"/>
            <a:ext cx="8784976" cy="5715000"/>
          </a:xfrm>
        </p:spPr>
        <p:txBody>
          <a:bodyPr>
            <a:noAutofit/>
          </a:bodyPr>
          <a:lstStyle/>
          <a:p>
            <a:pPr algn="r">
              <a:buNone/>
            </a:pPr>
            <a:r>
              <a:rPr lang="fr-BE" sz="1800" b="1" dirty="0" smtClean="0">
                <a:latin typeface="Arial Black" pitchFamily="34" charset="0"/>
              </a:rPr>
              <a:t>Ce qu’en disent les médecins-stagiaires…  </a:t>
            </a:r>
          </a:p>
          <a:p>
            <a:endParaRPr lang="fr-BE" sz="2000" i="1" dirty="0" smtClean="0"/>
          </a:p>
          <a:p>
            <a:r>
              <a:rPr lang="fr-BE" sz="2000" i="1" dirty="0" smtClean="0"/>
              <a:t>Le log book nous aide à </a:t>
            </a:r>
            <a:r>
              <a:rPr lang="fr-BE" sz="2000" i="1" dirty="0" smtClean="0">
                <a:solidFill>
                  <a:srgbClr val="FFC000"/>
                </a:solidFill>
              </a:rPr>
              <a:t>nous cadrer</a:t>
            </a:r>
            <a:r>
              <a:rPr lang="fr-BE" sz="2000" i="1" dirty="0" smtClean="0"/>
              <a:t>, à nous donner un fil conducteur </a:t>
            </a:r>
            <a:r>
              <a:rPr lang="fr-BE" sz="2000" i="1" dirty="0" smtClean="0">
                <a:solidFill>
                  <a:srgbClr val="FFC000"/>
                </a:solidFill>
              </a:rPr>
              <a:t>sans surprise à l’examen. </a:t>
            </a:r>
          </a:p>
          <a:p>
            <a:r>
              <a:rPr lang="fr-BE" sz="2000" i="1" dirty="0" smtClean="0"/>
              <a:t>Le log book, c’est quelque chose qu’on réalise soi-même progressivement à partir de situations vécues qui nous ont interpellé ou touché</a:t>
            </a:r>
            <a:r>
              <a:rPr lang="fr-BE" sz="2000" i="1" dirty="0" smtClean="0">
                <a:solidFill>
                  <a:srgbClr val="FFC000"/>
                </a:solidFill>
              </a:rPr>
              <a:t>, c’est très motivant </a:t>
            </a:r>
            <a:r>
              <a:rPr lang="fr-BE" sz="2000" i="1" dirty="0" smtClean="0"/>
              <a:t>de trouver des réponses !</a:t>
            </a:r>
          </a:p>
          <a:p>
            <a:r>
              <a:rPr lang="fr-BE" sz="2000" i="1" dirty="0" smtClean="0"/>
              <a:t>Il y a des situations relationnelles auxquelles je n’aurais pas prêter attention avant</a:t>
            </a:r>
            <a:r>
              <a:rPr lang="fr-BE" sz="2000" i="1" dirty="0" smtClean="0">
                <a:solidFill>
                  <a:srgbClr val="FFC000"/>
                </a:solidFill>
              </a:rPr>
              <a:t>; là je me suis rendu compte </a:t>
            </a:r>
            <a:r>
              <a:rPr lang="fr-BE" sz="2000" i="1" dirty="0" smtClean="0"/>
              <a:t>de l’importance de la communication et de sa difficulté !</a:t>
            </a:r>
          </a:p>
          <a:p>
            <a:r>
              <a:rPr lang="fr-BE" sz="2000" i="1" dirty="0">
                <a:solidFill>
                  <a:srgbClr val="FFC000"/>
                </a:solidFill>
              </a:rPr>
              <a:t>On ose </a:t>
            </a:r>
            <a:r>
              <a:rPr lang="fr-BE" sz="2000" i="1" dirty="0" smtClean="0">
                <a:solidFill>
                  <a:srgbClr val="FFC000"/>
                </a:solidFill>
              </a:rPr>
              <a:t>(se) poser </a:t>
            </a:r>
            <a:r>
              <a:rPr lang="fr-BE" sz="2000" i="1" dirty="0">
                <a:solidFill>
                  <a:srgbClr val="FFC000"/>
                </a:solidFill>
              </a:rPr>
              <a:t>des questions </a:t>
            </a:r>
            <a:r>
              <a:rPr lang="fr-BE" sz="2000" i="1" dirty="0"/>
              <a:t>pour la construction du log book  </a:t>
            </a:r>
            <a:r>
              <a:rPr lang="fr-BE" sz="2400" b="1" i="1" dirty="0">
                <a:solidFill>
                  <a:srgbClr val="FFC000"/>
                </a:solidFill>
              </a:rPr>
              <a:t>mais</a:t>
            </a:r>
            <a:r>
              <a:rPr lang="fr-BE" sz="2000" i="1" dirty="0">
                <a:solidFill>
                  <a:srgbClr val="FFC000"/>
                </a:solidFill>
              </a:rPr>
              <a:t>  c’est plus compliqué de dire ce que l’on pense de ce qu’un superviseur fait ou dit,</a:t>
            </a:r>
            <a:r>
              <a:rPr lang="fr-BE" sz="2000" i="1" dirty="0"/>
              <a:t> surtout par écrit…</a:t>
            </a:r>
          </a:p>
          <a:p>
            <a:pPr>
              <a:buNone/>
            </a:pPr>
            <a:endParaRPr lang="fr-BE" sz="2800" i="1" dirty="0" smtClean="0"/>
          </a:p>
        </p:txBody>
      </p:sp>
      <p:sp>
        <p:nvSpPr>
          <p:cNvPr id="6" name="Titre 5"/>
          <p:cNvSpPr>
            <a:spLocks noGrp="1"/>
          </p:cNvSpPr>
          <p:nvPr>
            <p:ph type="title"/>
          </p:nvPr>
        </p:nvSpPr>
        <p:spPr>
          <a:xfrm>
            <a:off x="609600" y="274638"/>
            <a:ext cx="7924800" cy="130026"/>
          </a:xfrm>
        </p:spPr>
        <p:txBody>
          <a:bodyPr/>
          <a:lstStyle/>
          <a:p>
            <a:r>
              <a:rPr lang="fr-CA" dirty="0" smtClean="0"/>
              <a:t> </a:t>
            </a:r>
            <a:endParaRPr lang="fr-CA" dirty="0"/>
          </a:p>
        </p:txBody>
      </p:sp>
    </p:spTree>
  </p:cSld>
  <p:clrMapOvr>
    <a:masterClrMapping/>
  </p:clrMapOvr>
  <p:transition advTm="2479"/>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B04FC37-5D37-40CA-8BB4-78C9F80D6828}" type="slidenum">
              <a:rPr lang="fr-BE" smtClean="0"/>
              <a:pPr/>
              <a:t>12</a:t>
            </a:fld>
            <a:endParaRPr lang="fr-BE"/>
          </a:p>
        </p:txBody>
      </p:sp>
      <p:sp>
        <p:nvSpPr>
          <p:cNvPr id="4" name="Espace réservé du contenu 3"/>
          <p:cNvSpPr>
            <a:spLocks noGrp="1"/>
          </p:cNvSpPr>
          <p:nvPr>
            <p:ph sz="quarter" idx="13"/>
          </p:nvPr>
        </p:nvSpPr>
        <p:spPr>
          <a:xfrm>
            <a:off x="323528" y="260648"/>
            <a:ext cx="8712968" cy="5616624"/>
          </a:xfrm>
        </p:spPr>
        <p:txBody>
          <a:bodyPr>
            <a:noAutofit/>
          </a:bodyPr>
          <a:lstStyle/>
          <a:p>
            <a:pPr algn="r">
              <a:buNone/>
            </a:pPr>
            <a:endParaRPr lang="fr-BE" sz="3200" b="1" i="1" dirty="0" smtClean="0">
              <a:solidFill>
                <a:srgbClr val="FF9900"/>
              </a:solidFill>
            </a:endParaRPr>
          </a:p>
          <a:p>
            <a:pPr>
              <a:buNone/>
            </a:pPr>
            <a:r>
              <a:rPr lang="fr-BE" sz="2800" b="1" i="1" dirty="0" smtClean="0"/>
              <a:t>	</a:t>
            </a:r>
          </a:p>
          <a:p>
            <a:pPr>
              <a:buNone/>
            </a:pPr>
            <a:endParaRPr lang="fr-BE" sz="2000" b="1" dirty="0" smtClean="0">
              <a:latin typeface="Arial Black" pitchFamily="34" charset="0"/>
            </a:endParaRPr>
          </a:p>
          <a:p>
            <a:pPr>
              <a:buNone/>
            </a:pPr>
            <a:r>
              <a:rPr lang="fr-BE" sz="2000" b="1" dirty="0" smtClean="0">
                <a:solidFill>
                  <a:srgbClr val="FFC000"/>
                </a:solidFill>
                <a:latin typeface="Arial Black" pitchFamily="34" charset="0"/>
              </a:rPr>
              <a:t>   support d’accompagnement &amp; d’apprentissage réflexifs </a:t>
            </a:r>
          </a:p>
          <a:p>
            <a:pPr>
              <a:buNone/>
            </a:pPr>
            <a:endParaRPr lang="fr-BE" sz="1600" b="1" dirty="0" smtClean="0">
              <a:latin typeface="Arial Black" pitchFamily="34" charset="0"/>
            </a:endParaRPr>
          </a:p>
          <a:p>
            <a:r>
              <a:rPr lang="fr-BE" sz="1600" b="1" dirty="0" smtClean="0">
                <a:latin typeface="Arial Black" pitchFamily="34" charset="0"/>
              </a:rPr>
              <a:t>support de mobilisation de ressources / </a:t>
            </a:r>
            <a:r>
              <a:rPr lang="fr-BE" sz="1600" b="1" dirty="0" smtClean="0">
                <a:solidFill>
                  <a:srgbClr val="FFC000"/>
                </a:solidFill>
                <a:latin typeface="Arial Black" pitchFamily="34" charset="0"/>
              </a:rPr>
              <a:t>transfert</a:t>
            </a:r>
            <a:r>
              <a:rPr lang="fr-BE" sz="1600" b="1" dirty="0" smtClean="0">
                <a:latin typeface="Arial Black" pitchFamily="34" charset="0"/>
              </a:rPr>
              <a:t> (externes ou internes)</a:t>
            </a:r>
          </a:p>
          <a:p>
            <a:r>
              <a:rPr lang="fr-BE" sz="1600" b="1" dirty="0" smtClean="0">
                <a:latin typeface="Arial Black" pitchFamily="34" charset="0"/>
              </a:rPr>
              <a:t>support de </a:t>
            </a:r>
            <a:r>
              <a:rPr lang="fr-BE" sz="1600" b="1" dirty="0" smtClean="0">
                <a:solidFill>
                  <a:srgbClr val="FFC000"/>
                </a:solidFill>
                <a:latin typeface="Arial Black" pitchFamily="34" charset="0"/>
              </a:rPr>
              <a:t>réflexivité</a:t>
            </a:r>
            <a:r>
              <a:rPr lang="fr-BE" sz="1600" b="1" dirty="0" smtClean="0">
                <a:latin typeface="Arial Black" pitchFamily="34" charset="0"/>
              </a:rPr>
              <a:t> et de </a:t>
            </a:r>
            <a:r>
              <a:rPr lang="fr-BE" sz="1600" b="1" dirty="0" smtClean="0">
                <a:solidFill>
                  <a:srgbClr val="FFC000"/>
                </a:solidFill>
                <a:latin typeface="Arial Black" pitchFamily="34" charset="0"/>
              </a:rPr>
              <a:t>positionnement </a:t>
            </a:r>
            <a:r>
              <a:rPr lang="fr-BE" sz="1600" b="1" dirty="0" smtClean="0">
                <a:latin typeface="Arial Black" pitchFamily="34" charset="0"/>
              </a:rPr>
              <a:t>(responsabilisation)</a:t>
            </a:r>
          </a:p>
          <a:p>
            <a:r>
              <a:rPr lang="fr-BE" sz="1600" b="1" dirty="0" smtClean="0">
                <a:latin typeface="Arial Black" pitchFamily="34" charset="0"/>
              </a:rPr>
              <a:t>support d’auto-évaluation et d’auto-efficacité (autonomie)</a:t>
            </a:r>
          </a:p>
          <a:p>
            <a:endParaRPr lang="fr-BE" sz="1600" b="1" dirty="0" smtClean="0">
              <a:latin typeface="Arial Black" pitchFamily="34" charset="0"/>
            </a:endParaRPr>
          </a:p>
          <a:p>
            <a:pPr algn="ctr">
              <a:buNone/>
            </a:pPr>
            <a:r>
              <a:rPr lang="fr-BE" sz="1600" b="1" dirty="0" smtClean="0">
                <a:solidFill>
                  <a:srgbClr val="00B0F0"/>
                </a:solidFill>
                <a:latin typeface="Arial Black" pitchFamily="34" charset="0"/>
              </a:rPr>
              <a:t>Un lien entre la théorie et la pratique</a:t>
            </a:r>
          </a:p>
          <a:p>
            <a:pPr algn="ctr">
              <a:buNone/>
            </a:pPr>
            <a:r>
              <a:rPr lang="fr-BE" sz="1600" b="1" dirty="0" smtClean="0">
                <a:solidFill>
                  <a:srgbClr val="00B0F0"/>
                </a:solidFill>
                <a:latin typeface="Arial Black" pitchFamily="34" charset="0"/>
              </a:rPr>
              <a:t>Un lien entre les études et l’emploi</a:t>
            </a:r>
          </a:p>
          <a:p>
            <a:pPr algn="ctr">
              <a:buNone/>
            </a:pPr>
            <a:r>
              <a:rPr lang="fr-BE" sz="1600" b="1" dirty="0" smtClean="0">
                <a:solidFill>
                  <a:srgbClr val="00B0F0"/>
                </a:solidFill>
                <a:latin typeface="Arial Black" pitchFamily="34" charset="0"/>
              </a:rPr>
              <a:t>Pour se sentir </a:t>
            </a:r>
            <a:r>
              <a:rPr lang="fr-BE" sz="1600" b="1" i="1" dirty="0" smtClean="0">
                <a:solidFill>
                  <a:srgbClr val="00B0F0"/>
                </a:solidFill>
                <a:latin typeface="Arial Black" pitchFamily="34" charset="0"/>
              </a:rPr>
              <a:t>« prêt à l’emploi »</a:t>
            </a:r>
          </a:p>
          <a:p>
            <a:pPr>
              <a:buNone/>
            </a:pPr>
            <a:endParaRPr lang="fr-BE" sz="2400" b="1" i="1" dirty="0" smtClean="0"/>
          </a:p>
        </p:txBody>
      </p:sp>
      <p:sp>
        <p:nvSpPr>
          <p:cNvPr id="6" name="Titre 5"/>
          <p:cNvSpPr>
            <a:spLocks noGrp="1"/>
          </p:cNvSpPr>
          <p:nvPr>
            <p:ph type="title"/>
          </p:nvPr>
        </p:nvSpPr>
        <p:spPr>
          <a:xfrm>
            <a:off x="609600" y="274638"/>
            <a:ext cx="7924800" cy="130026"/>
          </a:xfrm>
        </p:spPr>
        <p:txBody>
          <a:bodyPr/>
          <a:lstStyle/>
          <a:p>
            <a:r>
              <a:rPr lang="fr-CA" dirty="0" smtClean="0"/>
              <a:t> </a:t>
            </a:r>
            <a:endParaRPr lang="fr-CA" dirty="0"/>
          </a:p>
        </p:txBody>
      </p:sp>
      <p:sp>
        <p:nvSpPr>
          <p:cNvPr id="5" name="Rectangle 4"/>
          <p:cNvSpPr/>
          <p:nvPr/>
        </p:nvSpPr>
        <p:spPr>
          <a:xfrm>
            <a:off x="611560" y="620688"/>
            <a:ext cx="7600622" cy="584775"/>
          </a:xfrm>
          <a:prstGeom prst="rect">
            <a:avLst/>
          </a:prstGeom>
        </p:spPr>
        <p:txBody>
          <a:bodyPr wrap="square">
            <a:spAutoFit/>
          </a:bodyPr>
          <a:lstStyle/>
          <a:p>
            <a:r>
              <a:rPr lang="fr-BE" sz="3200" i="1" dirty="0" smtClean="0">
                <a:latin typeface="Arial Black" panose="020B0A04020102020204" pitchFamily="34" charset="0"/>
              </a:rPr>
              <a:t>  </a:t>
            </a:r>
            <a:r>
              <a:rPr lang="fr-BE" sz="3000" i="1" dirty="0" smtClean="0">
                <a:latin typeface="Arial Black" panose="020B0A04020102020204" pitchFamily="34" charset="0"/>
              </a:rPr>
              <a:t>Conclusion </a:t>
            </a:r>
            <a:r>
              <a:rPr lang="fr-BE" sz="3200" i="1" dirty="0" smtClean="0">
                <a:latin typeface="Arial Black" panose="020B0A04020102020204" pitchFamily="34" charset="0"/>
              </a:rPr>
              <a:t>:   le log book</a:t>
            </a:r>
            <a:r>
              <a:rPr lang="fr-BE" sz="3200" dirty="0" smtClean="0">
                <a:latin typeface="Arial Black" panose="020B0A04020102020204" pitchFamily="34" charset="0"/>
              </a:rPr>
              <a:t>  c’est</a:t>
            </a:r>
            <a:r>
              <a:rPr lang="fr-BE" dirty="0" smtClean="0">
                <a:latin typeface="Arial Black" panose="020B0A04020102020204" pitchFamily="34" charset="0"/>
              </a:rPr>
              <a:t>….</a:t>
            </a:r>
            <a:endParaRPr lang="fr-BE" dirty="0"/>
          </a:p>
        </p:txBody>
      </p:sp>
    </p:spTree>
    <p:extLst>
      <p:ext uri="{BB962C8B-B14F-4D97-AF65-F5344CB8AC3E}">
        <p14:creationId xmlns="" xmlns:p14="http://schemas.microsoft.com/office/powerpoint/2010/main" val="3951224528"/>
      </p:ext>
    </p:extLst>
  </p:cSld>
  <p:clrMapOvr>
    <a:masterClrMapping/>
  </p:clrMapOvr>
  <p:transition advTm="7091"/>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Espace réservé du contenu 4"/>
          <p:cNvGrpSpPr>
            <a:grpSpLocks noGrp="1"/>
          </p:cNvGrpSpPr>
          <p:nvPr/>
        </p:nvGrpSpPr>
        <p:grpSpPr>
          <a:xfrm>
            <a:off x="395536" y="1628800"/>
            <a:ext cx="8568952" cy="3456384"/>
            <a:chOff x="695686" y="2475837"/>
            <a:chExt cx="8322479" cy="1924686"/>
          </a:xfrm>
        </p:grpSpPr>
        <p:sp>
          <p:nvSpPr>
            <p:cNvPr id="6" name="Rectangle 5"/>
            <p:cNvSpPr/>
            <p:nvPr/>
          </p:nvSpPr>
          <p:spPr>
            <a:xfrm>
              <a:off x="755576" y="3573016"/>
              <a:ext cx="1202432" cy="8275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b="1" dirty="0" smtClean="0">
                  <a:solidFill>
                    <a:srgbClr val="292929"/>
                  </a:solidFill>
                  <a:latin typeface="Arial Black" panose="020B0A04020102020204" pitchFamily="34" charset="0"/>
                </a:rPr>
                <a:t>BAC</a:t>
              </a:r>
            </a:p>
            <a:p>
              <a:pPr algn="ctr"/>
              <a:r>
                <a:rPr lang="fr-BE" sz="1200" b="1" dirty="0" smtClean="0">
                  <a:solidFill>
                    <a:srgbClr val="292929"/>
                  </a:solidFill>
                  <a:latin typeface="Arial Black" panose="020B0A04020102020204" pitchFamily="34" charset="0"/>
                </a:rPr>
                <a:t>1-2-3</a:t>
              </a:r>
              <a:endParaRPr lang="fr-BE" sz="1200" b="1" dirty="0">
                <a:solidFill>
                  <a:srgbClr val="292929"/>
                </a:solidFill>
                <a:latin typeface="Arial Black" panose="020B0A04020102020204" pitchFamily="34" charset="0"/>
              </a:endParaRPr>
            </a:p>
          </p:txBody>
        </p:sp>
        <p:sp>
          <p:nvSpPr>
            <p:cNvPr id="7" name="Rectangle 6"/>
            <p:cNvSpPr/>
            <p:nvPr/>
          </p:nvSpPr>
          <p:spPr>
            <a:xfrm>
              <a:off x="7308304" y="3501008"/>
              <a:ext cx="1709861" cy="899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b="1" i="1" dirty="0" smtClean="0">
                  <a:solidFill>
                    <a:schemeClr val="accent2">
                      <a:lumMod val="50000"/>
                    </a:schemeClr>
                  </a:solidFill>
                </a:rPr>
                <a:t>Masters</a:t>
              </a:r>
            </a:p>
            <a:p>
              <a:pPr algn="ctr"/>
              <a:r>
                <a:rPr lang="fr-BE" sz="1200" b="1" i="1" dirty="0" smtClean="0">
                  <a:solidFill>
                    <a:schemeClr val="accent2">
                      <a:lumMod val="50000"/>
                    </a:schemeClr>
                  </a:solidFill>
                </a:rPr>
                <a:t> complémentaires</a:t>
              </a:r>
            </a:p>
            <a:p>
              <a:pPr algn="ctr"/>
              <a:r>
                <a:rPr lang="fr-BE" sz="1200" b="1" i="1" dirty="0" smtClean="0">
                  <a:solidFill>
                    <a:schemeClr val="accent2">
                      <a:lumMod val="50000"/>
                    </a:schemeClr>
                  </a:solidFill>
                </a:rPr>
                <a:t>1-2-3-4</a:t>
              </a:r>
              <a:r>
                <a:rPr lang="fr-BE" sz="1200" b="1" dirty="0" smtClean="0">
                  <a:solidFill>
                    <a:schemeClr val="accent2">
                      <a:lumMod val="50000"/>
                    </a:schemeClr>
                  </a:solidFill>
                </a:rPr>
                <a:t>-5</a:t>
              </a:r>
              <a:endParaRPr lang="fr-BE" sz="1200" b="1" dirty="0">
                <a:solidFill>
                  <a:schemeClr val="accent2">
                    <a:lumMod val="50000"/>
                  </a:schemeClr>
                </a:solidFill>
              </a:endParaRPr>
            </a:p>
          </p:txBody>
        </p:sp>
        <p:sp>
          <p:nvSpPr>
            <p:cNvPr id="8" name="Rectangle 7"/>
            <p:cNvSpPr/>
            <p:nvPr/>
          </p:nvSpPr>
          <p:spPr>
            <a:xfrm>
              <a:off x="695686" y="2716423"/>
              <a:ext cx="1262322" cy="521269"/>
            </a:xfrm>
            <a:prstGeom prst="wedgeRectCallout">
              <a:avLst>
                <a:gd name="adj1" fmla="val -30129"/>
                <a:gd name="adj2" fmla="val 1329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pPr>
              <a:r>
                <a:rPr lang="fr-BE" sz="1400" dirty="0" smtClean="0">
                  <a:solidFill>
                    <a:srgbClr val="292929"/>
                  </a:solidFill>
                  <a:latin typeface="Arial Black" panose="020B0A04020102020204" pitchFamily="34" charset="0"/>
                </a:rPr>
                <a:t>APP</a:t>
              </a:r>
            </a:p>
            <a:p>
              <a:pPr algn="ctr">
                <a:lnSpc>
                  <a:spcPts val="2000"/>
                </a:lnSpc>
              </a:pPr>
              <a:r>
                <a:rPr lang="fr-BE" sz="1400" dirty="0" smtClean="0">
                  <a:solidFill>
                    <a:srgbClr val="292929"/>
                  </a:solidFill>
                  <a:latin typeface="Arial Black" panose="020B0A04020102020204" pitchFamily="34" charset="0"/>
                </a:rPr>
                <a:t>+</a:t>
              </a:r>
            </a:p>
            <a:p>
              <a:pPr algn="ctr">
                <a:lnSpc>
                  <a:spcPts val="2000"/>
                </a:lnSpc>
              </a:pPr>
              <a:r>
                <a:rPr lang="fr-BE" sz="1400" dirty="0" smtClean="0">
                  <a:solidFill>
                    <a:srgbClr val="292929"/>
                  </a:solidFill>
                  <a:latin typeface="Arial Black" panose="020B0A04020102020204" pitchFamily="34" charset="0"/>
                </a:rPr>
                <a:t> cours</a:t>
              </a:r>
              <a:endParaRPr lang="fr-BE" sz="1400" dirty="0">
                <a:solidFill>
                  <a:srgbClr val="292929"/>
                </a:solidFill>
                <a:latin typeface="Arial Black" panose="020B0A04020102020204" pitchFamily="34" charset="0"/>
              </a:endParaRPr>
            </a:p>
          </p:txBody>
        </p:sp>
        <p:sp>
          <p:nvSpPr>
            <p:cNvPr id="9" name="Rectangle 8"/>
            <p:cNvSpPr/>
            <p:nvPr/>
          </p:nvSpPr>
          <p:spPr>
            <a:xfrm>
              <a:off x="2094422" y="2475837"/>
              <a:ext cx="1398736" cy="665131"/>
            </a:xfrm>
            <a:prstGeom prst="wedgeRectCallout">
              <a:avLst>
                <a:gd name="adj1" fmla="val 1538"/>
                <a:gd name="adj2" fmla="val 1575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smtClean="0"/>
            </a:p>
            <a:p>
              <a:pPr algn="ctr">
                <a:lnSpc>
                  <a:spcPts val="2000"/>
                </a:lnSpc>
              </a:pPr>
              <a:r>
                <a:rPr lang="fr-BE" sz="1200" dirty="0" smtClean="0">
                  <a:latin typeface="Arial Black" panose="020B0A04020102020204" pitchFamily="34" charset="0"/>
                </a:rPr>
                <a:t>ARC</a:t>
              </a:r>
            </a:p>
            <a:p>
              <a:pPr algn="ctr">
                <a:lnSpc>
                  <a:spcPts val="2000"/>
                </a:lnSpc>
              </a:pPr>
              <a:r>
                <a:rPr lang="fr-BE" sz="1200" dirty="0" smtClean="0">
                  <a:latin typeface="Arial Black" panose="020B0A04020102020204" pitchFamily="34" charset="0"/>
                </a:rPr>
                <a:t>+</a:t>
              </a:r>
            </a:p>
            <a:p>
              <a:pPr algn="ctr">
                <a:lnSpc>
                  <a:spcPts val="2000"/>
                </a:lnSpc>
              </a:pPr>
              <a:r>
                <a:rPr lang="fr-BE" sz="1200" dirty="0" smtClean="0">
                  <a:latin typeface="Arial Black" panose="020B0A04020102020204" pitchFamily="34" charset="0"/>
                </a:rPr>
                <a:t>Cours</a:t>
              </a:r>
            </a:p>
            <a:p>
              <a:pPr algn="ctr"/>
              <a:endParaRPr lang="fr-BE" sz="2000" dirty="0"/>
            </a:p>
          </p:txBody>
        </p:sp>
        <p:sp>
          <p:nvSpPr>
            <p:cNvPr id="10" name="Rectangle 9"/>
            <p:cNvSpPr/>
            <p:nvPr/>
          </p:nvSpPr>
          <p:spPr>
            <a:xfrm>
              <a:off x="3563095" y="2475837"/>
              <a:ext cx="1393515" cy="665131"/>
            </a:xfrm>
            <a:prstGeom prst="wedgeRectCallout">
              <a:avLst>
                <a:gd name="adj1" fmla="val -4381"/>
                <a:gd name="adj2" fmla="val 1664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ts val="2000"/>
                </a:lnSpc>
              </a:pPr>
              <a:r>
                <a:rPr lang="fr-BE" sz="1200" dirty="0">
                  <a:solidFill>
                    <a:prstClr val="white"/>
                  </a:solidFill>
                  <a:latin typeface="Arial Black" panose="020B0A04020102020204" pitchFamily="34" charset="0"/>
                </a:rPr>
                <a:t>ARC</a:t>
              </a:r>
            </a:p>
            <a:p>
              <a:pPr lvl="0" algn="ctr">
                <a:lnSpc>
                  <a:spcPts val="2000"/>
                </a:lnSpc>
              </a:pPr>
              <a:r>
                <a:rPr lang="fr-BE" sz="1200" dirty="0">
                  <a:solidFill>
                    <a:prstClr val="white"/>
                  </a:solidFill>
                  <a:latin typeface="Arial Black" panose="020B0A04020102020204" pitchFamily="34" charset="0"/>
                </a:rPr>
                <a:t>+</a:t>
              </a:r>
            </a:p>
            <a:p>
              <a:pPr lvl="0" algn="ctr">
                <a:lnSpc>
                  <a:spcPts val="2000"/>
                </a:lnSpc>
              </a:pPr>
              <a:r>
                <a:rPr lang="fr-BE" sz="1200" dirty="0">
                  <a:solidFill>
                    <a:prstClr val="white"/>
                  </a:solidFill>
                  <a:latin typeface="Arial Black" panose="020B0A04020102020204" pitchFamily="34" charset="0"/>
                </a:rPr>
                <a:t>Cours</a:t>
              </a:r>
            </a:p>
          </p:txBody>
        </p:sp>
        <p:sp>
          <p:nvSpPr>
            <p:cNvPr id="11" name="Rectangle 10"/>
            <p:cNvSpPr/>
            <p:nvPr/>
          </p:nvSpPr>
          <p:spPr>
            <a:xfrm>
              <a:off x="5031767" y="2475837"/>
              <a:ext cx="1118989" cy="665131"/>
            </a:xfrm>
            <a:prstGeom prst="wedgeRectCallout">
              <a:avLst>
                <a:gd name="adj1" fmla="val -39947"/>
                <a:gd name="adj2" fmla="val 1685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000" dirty="0" smtClean="0">
                <a:latin typeface="Arial Black" panose="020B0A04020102020204" pitchFamily="34" charset="0"/>
              </a:endParaRPr>
            </a:p>
            <a:p>
              <a:pPr algn="ctr"/>
              <a:endParaRPr lang="fr-BE" sz="2000" dirty="0" smtClean="0">
                <a:solidFill>
                  <a:schemeClr val="tx1"/>
                </a:solidFill>
                <a:latin typeface="Arial Black" panose="020B0A04020102020204" pitchFamily="34" charset="0"/>
              </a:endParaRPr>
            </a:p>
            <a:p>
              <a:pPr algn="ctr"/>
              <a:r>
                <a:rPr lang="fr-BE" sz="1000" dirty="0" smtClean="0">
                  <a:solidFill>
                    <a:schemeClr val="tx1"/>
                  </a:solidFill>
                  <a:latin typeface="Arial Black" panose="020B0A04020102020204" pitchFamily="34" charset="0"/>
                </a:rPr>
                <a:t>Cliniques intégrées</a:t>
              </a:r>
            </a:p>
            <a:p>
              <a:pPr algn="ctr"/>
              <a:endParaRPr lang="fr-BE" sz="2000" dirty="0" smtClean="0">
                <a:solidFill>
                  <a:schemeClr val="tx1"/>
                </a:solidFill>
                <a:latin typeface="Arial Black" panose="020B0A04020102020204" pitchFamily="34" charset="0"/>
              </a:endParaRPr>
            </a:p>
            <a:p>
              <a:pPr algn="ctr"/>
              <a:endParaRPr lang="fr-BE" sz="2000" dirty="0">
                <a:latin typeface="Arial Black" panose="020B0A04020102020204" pitchFamily="34" charset="0"/>
              </a:endParaRPr>
            </a:p>
          </p:txBody>
        </p:sp>
        <p:sp>
          <p:nvSpPr>
            <p:cNvPr id="12" name="Rectangle 11"/>
            <p:cNvSpPr/>
            <p:nvPr/>
          </p:nvSpPr>
          <p:spPr>
            <a:xfrm>
              <a:off x="6220693" y="2475837"/>
              <a:ext cx="979115" cy="665131"/>
            </a:xfrm>
            <a:prstGeom prst="wedgeRectCallout">
              <a:avLst>
                <a:gd name="adj1" fmla="val -31398"/>
                <a:gd name="adj2" fmla="val 1582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err="1" smtClean="0">
                  <a:latin typeface="Arial Black" panose="020B0A04020102020204" pitchFamily="34" charset="0"/>
                </a:rPr>
                <a:t>ARPc</a:t>
              </a:r>
              <a:endParaRPr lang="fr-BE" sz="1200" dirty="0">
                <a:latin typeface="Arial Black" panose="020B0A04020102020204" pitchFamily="34" charset="0"/>
              </a:endParaRPr>
            </a:p>
          </p:txBody>
        </p:sp>
      </p:grpSp>
      <p:sp>
        <p:nvSpPr>
          <p:cNvPr id="13" name="Flèche droite 12"/>
          <p:cNvSpPr/>
          <p:nvPr/>
        </p:nvSpPr>
        <p:spPr>
          <a:xfrm>
            <a:off x="1907704" y="4437112"/>
            <a:ext cx="1080120" cy="72008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400" dirty="0" smtClean="0">
                <a:solidFill>
                  <a:schemeClr val="tx1"/>
                </a:solidFill>
              </a:rPr>
              <a:t>1°master</a:t>
            </a:r>
            <a:endParaRPr lang="fr-BE" sz="1400" dirty="0">
              <a:solidFill>
                <a:schemeClr val="tx1"/>
              </a:solidFill>
            </a:endParaRPr>
          </a:p>
        </p:txBody>
      </p:sp>
      <p:sp>
        <p:nvSpPr>
          <p:cNvPr id="14" name="Flèche droite 13"/>
          <p:cNvSpPr/>
          <p:nvPr/>
        </p:nvSpPr>
        <p:spPr>
          <a:xfrm>
            <a:off x="2843808" y="4437112"/>
            <a:ext cx="1368152" cy="100811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400" dirty="0" smtClean="0">
                <a:solidFill>
                  <a:schemeClr val="tx1"/>
                </a:solidFill>
              </a:rPr>
              <a:t>2°master</a:t>
            </a:r>
            <a:endParaRPr lang="fr-BE" sz="1400" dirty="0">
              <a:solidFill>
                <a:schemeClr val="tx1"/>
              </a:solidFill>
            </a:endParaRPr>
          </a:p>
        </p:txBody>
      </p:sp>
      <p:sp>
        <p:nvSpPr>
          <p:cNvPr id="15" name="Flèche droite 14"/>
          <p:cNvSpPr/>
          <p:nvPr/>
        </p:nvSpPr>
        <p:spPr>
          <a:xfrm>
            <a:off x="4139952" y="4293096"/>
            <a:ext cx="1512168" cy="1440160"/>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solidFill>
                  <a:schemeClr val="tx1"/>
                </a:solidFill>
              </a:rPr>
              <a:t>3°master</a:t>
            </a:r>
          </a:p>
          <a:p>
            <a:pPr algn="ctr"/>
            <a:r>
              <a:rPr lang="fr-BE" sz="1400" b="1" dirty="0" smtClean="0">
                <a:solidFill>
                  <a:schemeClr val="tx1"/>
                </a:solidFill>
              </a:rPr>
              <a:t>log book</a:t>
            </a:r>
            <a:endParaRPr lang="fr-BE" sz="1400" b="1" dirty="0">
              <a:solidFill>
                <a:schemeClr val="tx1"/>
              </a:solidFill>
            </a:endParaRPr>
          </a:p>
        </p:txBody>
      </p:sp>
      <p:sp>
        <p:nvSpPr>
          <p:cNvPr id="16" name="Flèche droite 15"/>
          <p:cNvSpPr/>
          <p:nvPr/>
        </p:nvSpPr>
        <p:spPr>
          <a:xfrm>
            <a:off x="5652120" y="4221088"/>
            <a:ext cx="1584176" cy="1584176"/>
          </a:xfrm>
          <a:prstGeom prst="rightArrow">
            <a:avLst/>
          </a:prstGeom>
          <a:solidFill>
            <a:srgbClr val="D1972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400" dirty="0" smtClean="0">
                <a:solidFill>
                  <a:schemeClr val="tx1"/>
                </a:solidFill>
              </a:rPr>
              <a:t>4°master</a:t>
            </a:r>
            <a:endParaRPr lang="fr-BE" sz="1400" dirty="0">
              <a:solidFill>
                <a:schemeClr val="tx1"/>
              </a:solidFill>
            </a:endParaRPr>
          </a:p>
        </p:txBody>
      </p:sp>
      <p:sp>
        <p:nvSpPr>
          <p:cNvPr id="17" name="Rectangle 16"/>
          <p:cNvSpPr/>
          <p:nvPr/>
        </p:nvSpPr>
        <p:spPr>
          <a:xfrm>
            <a:off x="1835696" y="6021288"/>
            <a:ext cx="5368292" cy="369332"/>
          </a:xfrm>
          <a:prstGeom prst="rect">
            <a:avLst/>
          </a:prstGeom>
        </p:spPr>
        <p:txBody>
          <a:bodyPr wrap="square">
            <a:spAutoFit/>
          </a:bodyPr>
          <a:lstStyle/>
          <a:p>
            <a:pPr algn="ctr"/>
            <a:r>
              <a:rPr lang="fr-BE" b="1" dirty="0">
                <a:solidFill>
                  <a:srgbClr val="FFC000"/>
                </a:solidFill>
              </a:rPr>
              <a:t>Formation clinique </a:t>
            </a:r>
            <a:r>
              <a:rPr lang="fr-BE" b="1" dirty="0" smtClean="0">
                <a:solidFill>
                  <a:srgbClr val="FFC000"/>
                </a:solidFill>
              </a:rPr>
              <a:t>des médecins-stagiaires ULg</a:t>
            </a:r>
            <a:endParaRPr lang="fr-BE" dirty="0">
              <a:solidFill>
                <a:srgbClr val="FFC000"/>
              </a:solidFill>
            </a:endParaRPr>
          </a:p>
        </p:txBody>
      </p:sp>
      <p:sp>
        <p:nvSpPr>
          <p:cNvPr id="18" name="Rectangle 17"/>
          <p:cNvSpPr/>
          <p:nvPr/>
        </p:nvSpPr>
        <p:spPr>
          <a:xfrm>
            <a:off x="1907704" y="764704"/>
            <a:ext cx="5112568" cy="400110"/>
          </a:xfrm>
          <a:prstGeom prst="rect">
            <a:avLst/>
          </a:prstGeom>
        </p:spPr>
        <p:txBody>
          <a:bodyPr wrap="square">
            <a:spAutoFit/>
          </a:bodyPr>
          <a:lstStyle/>
          <a:p>
            <a:pPr algn="ctr"/>
            <a:r>
              <a:rPr lang="fr-BE" sz="2000" b="1" dirty="0" smtClean="0">
                <a:latin typeface="Arial Black" panose="020B0A04020102020204" pitchFamily="34" charset="0"/>
              </a:rPr>
              <a:t>MASTERS en médecine Ulg</a:t>
            </a:r>
          </a:p>
        </p:txBody>
      </p:sp>
      <p:cxnSp>
        <p:nvCxnSpPr>
          <p:cNvPr id="20" name="Connecteur droit avec flèche 19"/>
          <p:cNvCxnSpPr/>
          <p:nvPr/>
        </p:nvCxnSpPr>
        <p:spPr>
          <a:xfrm>
            <a:off x="7236296" y="1484784"/>
            <a:ext cx="0" cy="4896544"/>
          </a:xfrm>
          <a:prstGeom prst="straightConnector1">
            <a:avLst/>
          </a:prstGeom>
          <a:ln w="381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1835696" y="1484784"/>
            <a:ext cx="0" cy="489654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7380312" y="2060848"/>
            <a:ext cx="1306488" cy="914815"/>
          </a:xfrm>
          <a:prstGeom prst="wedgeRectCallout">
            <a:avLst>
              <a:gd name="adj1" fmla="val -30129"/>
              <a:gd name="adj2" fmla="val 1329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400" dirty="0" smtClean="0">
                <a:solidFill>
                  <a:schemeClr val="accent2">
                    <a:lumMod val="50000"/>
                  </a:schemeClr>
                </a:solidFill>
                <a:latin typeface="Arial Black" panose="020B0A04020102020204" pitchFamily="34" charset="0"/>
              </a:rPr>
              <a:t>cours</a:t>
            </a:r>
            <a:endParaRPr lang="fr-BE" sz="1400" dirty="0">
              <a:solidFill>
                <a:schemeClr val="accent2">
                  <a:lumMod val="50000"/>
                </a:schemeClr>
              </a:solidFill>
              <a:latin typeface="Arial Black" panose="020B0A04020102020204" pitchFamily="34" charset="0"/>
            </a:endParaRPr>
          </a:p>
        </p:txBody>
      </p:sp>
      <p:sp>
        <p:nvSpPr>
          <p:cNvPr id="31" name="Espace réservé du numéro de diapositive 30"/>
          <p:cNvSpPr>
            <a:spLocks noGrp="1"/>
          </p:cNvSpPr>
          <p:nvPr>
            <p:ph type="sldNum" sz="quarter" idx="12"/>
          </p:nvPr>
        </p:nvSpPr>
        <p:spPr/>
        <p:txBody>
          <a:bodyPr/>
          <a:lstStyle/>
          <a:p>
            <a:fld id="{4B04FC37-5D37-40CA-8BB4-78C9F80D6828}" type="slidenum">
              <a:rPr lang="fr-BE" smtClean="0"/>
              <a:pPr/>
              <a:t>2</a:t>
            </a:fld>
            <a:endParaRPr lang="fr-BE"/>
          </a:p>
        </p:txBody>
      </p:sp>
    </p:spTree>
  </p:cSld>
  <p:clrMapOvr>
    <a:masterClrMapping/>
  </p:clrMapOvr>
  <p:transition advTm="63117"/>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534400" cy="758952"/>
          </a:xfrm>
        </p:spPr>
        <p:txBody>
          <a:bodyPr>
            <a:noAutofit/>
          </a:bodyPr>
          <a:lstStyle/>
          <a:p>
            <a:pPr algn="r"/>
            <a:r>
              <a:rPr lang="fr-BE" b="1" dirty="0">
                <a:latin typeface="Arial Black" panose="020B0A04020102020204" pitchFamily="34" charset="0"/>
              </a:rPr>
              <a:t>3 </a:t>
            </a:r>
            <a:r>
              <a:rPr lang="fr-BE" b="1" dirty="0" smtClean="0">
                <a:latin typeface="Arial Black" panose="020B0A04020102020204" pitchFamily="34" charset="0"/>
              </a:rPr>
              <a:t>constats</a:t>
            </a:r>
            <a:endParaRPr lang="fr-BE" dirty="0">
              <a:latin typeface="Arial Black" panose="020B0A04020102020204"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3</a:t>
            </a:fld>
            <a:endParaRPr lang="fr-BE" dirty="0"/>
          </a:p>
        </p:txBody>
      </p:sp>
      <p:sp>
        <p:nvSpPr>
          <p:cNvPr id="3" name="Espace réservé du contenu 2"/>
          <p:cNvSpPr>
            <a:spLocks noGrp="1"/>
          </p:cNvSpPr>
          <p:nvPr>
            <p:ph sz="quarter" idx="13"/>
          </p:nvPr>
        </p:nvSpPr>
        <p:spPr>
          <a:xfrm>
            <a:off x="575048" y="1268760"/>
            <a:ext cx="8568952" cy="4464496"/>
          </a:xfrm>
        </p:spPr>
        <p:txBody>
          <a:bodyPr>
            <a:noAutofit/>
          </a:bodyPr>
          <a:lstStyle/>
          <a:p>
            <a:pPr>
              <a:buClr>
                <a:srgbClr val="FFC000"/>
              </a:buClr>
            </a:pPr>
            <a:r>
              <a:rPr lang="fr-BE" sz="2000" b="1" dirty="0" smtClean="0">
                <a:solidFill>
                  <a:srgbClr val="FFC000"/>
                </a:solidFill>
                <a:latin typeface="Arial Black" panose="020B0A04020102020204" pitchFamily="34" charset="0"/>
              </a:rPr>
              <a:t>faible transfert </a:t>
            </a:r>
            <a:r>
              <a:rPr lang="fr-BE" sz="2000" dirty="0" smtClean="0">
                <a:latin typeface="Arial Black" panose="020B0A04020102020204" pitchFamily="34" charset="0"/>
              </a:rPr>
              <a:t>des notions acquises en formation théorique lors de la formation clinique : </a:t>
            </a:r>
            <a:endParaRPr lang="fr-CA" sz="2000" dirty="0" smtClean="0"/>
          </a:p>
          <a:p>
            <a:pPr>
              <a:buClr>
                <a:srgbClr val="FFC000"/>
              </a:buClr>
              <a:buNone/>
            </a:pPr>
            <a:r>
              <a:rPr lang="fr-CA" sz="2000" dirty="0" smtClean="0"/>
              <a:t>                  «  </a:t>
            </a:r>
            <a:r>
              <a:rPr lang="fr-CA" sz="2000" i="1" dirty="0" smtClean="0"/>
              <a:t>Ils ont tout oublié! » « On n’a rien appris au cours… »</a:t>
            </a:r>
            <a:endParaRPr lang="fr-BE" sz="2000" dirty="0" smtClean="0">
              <a:latin typeface="Arial Black" panose="020B0A04020102020204" pitchFamily="34" charset="0"/>
            </a:endParaRPr>
          </a:p>
          <a:p>
            <a:pPr>
              <a:buClr>
                <a:srgbClr val="FFC000"/>
              </a:buClr>
            </a:pPr>
            <a:endParaRPr lang="fr-BE" sz="800" dirty="0" smtClean="0">
              <a:latin typeface="Arial Black" panose="020B0A04020102020204" pitchFamily="34" charset="0"/>
            </a:endParaRPr>
          </a:p>
          <a:p>
            <a:pPr>
              <a:buClr>
                <a:srgbClr val="FFC000"/>
              </a:buClr>
            </a:pPr>
            <a:r>
              <a:rPr lang="fr-BE" sz="2000" b="1" dirty="0" smtClean="0">
                <a:solidFill>
                  <a:srgbClr val="FFC000"/>
                </a:solidFill>
                <a:latin typeface="Arial Black" panose="020B0A04020102020204" pitchFamily="34" charset="0"/>
              </a:rPr>
              <a:t>faible réflexivité </a:t>
            </a:r>
            <a:r>
              <a:rPr lang="fr-BE" sz="2000" dirty="0" smtClean="0">
                <a:latin typeface="Arial Black" panose="020B0A04020102020204" pitchFamily="34" charset="0"/>
              </a:rPr>
              <a:t>et difficulté de prise de position au sujet d’une situation clinique :</a:t>
            </a:r>
          </a:p>
          <a:p>
            <a:pPr>
              <a:buClr>
                <a:srgbClr val="FFC000"/>
              </a:buClr>
              <a:buNone/>
            </a:pPr>
            <a:r>
              <a:rPr lang="fr-BE" sz="2000" dirty="0" smtClean="0">
                <a:latin typeface="Arial Black" panose="020B0A04020102020204" pitchFamily="34" charset="0"/>
              </a:rPr>
              <a:t>    « </a:t>
            </a:r>
            <a:r>
              <a:rPr lang="fr-CA" sz="2000" i="1" dirty="0" smtClean="0"/>
              <a:t>Ils ne réfléchissent pas, ils ne pensent pas, il s ne se sentent pas concernés ! » </a:t>
            </a:r>
            <a:endParaRPr lang="fr-BE" sz="2000" dirty="0" smtClean="0">
              <a:latin typeface="Arial Black" panose="020B0A04020102020204" pitchFamily="34" charset="0"/>
            </a:endParaRPr>
          </a:p>
          <a:p>
            <a:pPr>
              <a:buClr>
                <a:srgbClr val="FFC000"/>
              </a:buClr>
              <a:buNone/>
            </a:pPr>
            <a:endParaRPr lang="fr-BE" sz="800" dirty="0" smtClean="0">
              <a:latin typeface="Arial Black" panose="020B0A04020102020204" pitchFamily="34" charset="0"/>
            </a:endParaRPr>
          </a:p>
          <a:p>
            <a:pPr>
              <a:buClr>
                <a:srgbClr val="FFC000"/>
              </a:buClr>
            </a:pPr>
            <a:r>
              <a:rPr lang="fr-BE" sz="2000" dirty="0" smtClean="0">
                <a:latin typeface="Arial Black" panose="020B0A04020102020204" pitchFamily="34" charset="0"/>
              </a:rPr>
              <a:t>recherche de </a:t>
            </a:r>
            <a:r>
              <a:rPr lang="fr-BE" sz="2000" b="1" dirty="0" smtClean="0">
                <a:solidFill>
                  <a:srgbClr val="FFC000"/>
                </a:solidFill>
                <a:latin typeface="Arial Black" panose="020B0A04020102020204" pitchFamily="34" charset="0"/>
              </a:rPr>
              <a:t>reproduction d’attitudes et de raisonnements</a:t>
            </a:r>
            <a:r>
              <a:rPr lang="fr-BE" sz="2000" b="1" dirty="0" smtClean="0">
                <a:latin typeface="Arial Black" panose="020B0A04020102020204" pitchFamily="34" charset="0"/>
              </a:rPr>
              <a:t> d</a:t>
            </a:r>
            <a:r>
              <a:rPr lang="fr-BE" sz="2000" dirty="0" smtClean="0">
                <a:latin typeface="Arial Black" panose="020B0A04020102020204" pitchFamily="34" charset="0"/>
              </a:rPr>
              <a:t>es médecins observés :</a:t>
            </a:r>
          </a:p>
          <a:p>
            <a:pPr>
              <a:buClr>
                <a:srgbClr val="FFC000"/>
              </a:buClr>
              <a:buNone/>
            </a:pPr>
            <a:r>
              <a:rPr lang="fr-CA" sz="2000" i="1" dirty="0" smtClean="0"/>
              <a:t>       « Moi, je regarde comment il superviseur fait et j’écoute ce qu’il dit et ainsi je suis                 sur de ne pas me tromper…  »</a:t>
            </a:r>
          </a:p>
          <a:p>
            <a:pPr>
              <a:buClr>
                <a:srgbClr val="FFC000"/>
              </a:buClr>
            </a:pPr>
            <a:endParaRPr lang="fr-BE" sz="2000" dirty="0" smtClean="0">
              <a:latin typeface="Arial Black" panose="020B0A04020102020204" pitchFamily="34" charset="0"/>
            </a:endParaRPr>
          </a:p>
        </p:txBody>
      </p:sp>
    </p:spTree>
  </p:cSld>
  <p:clrMapOvr>
    <a:masterClrMapping/>
  </p:clrMapOvr>
  <p:transition advTm="81301"/>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b="1" dirty="0" smtClean="0">
                <a:latin typeface="Arial Black" pitchFamily="34" charset="0"/>
              </a:rPr>
              <a:t>3 questionnements</a:t>
            </a:r>
            <a:endParaRPr lang="fr-BE" b="1" dirty="0">
              <a:latin typeface="Arial Black"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4</a:t>
            </a:fld>
            <a:endParaRPr lang="fr-BE" dirty="0"/>
          </a:p>
        </p:txBody>
      </p:sp>
      <p:sp>
        <p:nvSpPr>
          <p:cNvPr id="3" name="Espace réservé du contenu 2"/>
          <p:cNvSpPr>
            <a:spLocks noGrp="1"/>
          </p:cNvSpPr>
          <p:nvPr>
            <p:ph sz="quarter" idx="13"/>
          </p:nvPr>
        </p:nvSpPr>
        <p:spPr>
          <a:xfrm>
            <a:off x="611560" y="1916832"/>
            <a:ext cx="7924800" cy="4114800"/>
          </a:xfrm>
        </p:spPr>
        <p:txBody>
          <a:bodyPr/>
          <a:lstStyle/>
          <a:p>
            <a:r>
              <a:rPr lang="fr-CA" sz="2000" b="1" dirty="0" smtClean="0">
                <a:latin typeface="Arial Black" pitchFamily="34" charset="0"/>
              </a:rPr>
              <a:t>Comment soutenir le </a:t>
            </a:r>
            <a:r>
              <a:rPr lang="fr-CA" sz="2000" b="1" dirty="0" smtClean="0">
                <a:solidFill>
                  <a:srgbClr val="FFC000"/>
                </a:solidFill>
                <a:latin typeface="Arial Black" pitchFamily="34" charset="0"/>
              </a:rPr>
              <a:t>transfert</a:t>
            </a:r>
            <a:r>
              <a:rPr lang="fr-CA" sz="2000" b="1" dirty="0" smtClean="0">
                <a:latin typeface="Arial Black" pitchFamily="34" charset="0"/>
              </a:rPr>
              <a:t> et la mobilisation des ressources sur le terrain pratique ?</a:t>
            </a:r>
          </a:p>
          <a:p>
            <a:endParaRPr lang="fr-CA" sz="2000" b="1" dirty="0" smtClean="0">
              <a:latin typeface="Arial Black" pitchFamily="34" charset="0"/>
            </a:endParaRPr>
          </a:p>
          <a:p>
            <a:r>
              <a:rPr lang="fr-CA" sz="2000" b="1" dirty="0" smtClean="0">
                <a:latin typeface="Arial Black" pitchFamily="34" charset="0"/>
              </a:rPr>
              <a:t>Comment soutenir l’incarnation de la </a:t>
            </a:r>
            <a:r>
              <a:rPr lang="fr-CA" sz="2000" b="1" dirty="0" smtClean="0">
                <a:solidFill>
                  <a:srgbClr val="FFC000"/>
                </a:solidFill>
                <a:latin typeface="Arial Black" pitchFamily="34" charset="0"/>
              </a:rPr>
              <a:t>pratique réflexive </a:t>
            </a:r>
            <a:r>
              <a:rPr lang="fr-CA" sz="2000" b="1" dirty="0" smtClean="0">
                <a:latin typeface="Arial Black" pitchFamily="34" charset="0"/>
              </a:rPr>
              <a:t>dans le quotidien ?</a:t>
            </a:r>
          </a:p>
          <a:p>
            <a:endParaRPr lang="fr-CA" sz="2000" b="1" dirty="0" smtClean="0">
              <a:latin typeface="Arial Black" pitchFamily="34" charset="0"/>
            </a:endParaRPr>
          </a:p>
          <a:p>
            <a:r>
              <a:rPr lang="fr-CA" sz="2000" b="1" dirty="0" smtClean="0">
                <a:latin typeface="Arial Black" pitchFamily="34" charset="0"/>
              </a:rPr>
              <a:t>Comment soutenir la </a:t>
            </a:r>
            <a:r>
              <a:rPr lang="fr-CA" sz="2000" b="1" dirty="0" smtClean="0">
                <a:solidFill>
                  <a:srgbClr val="FFC000"/>
                </a:solidFill>
                <a:latin typeface="Arial Black" pitchFamily="34" charset="0"/>
              </a:rPr>
              <a:t>prise de position</a:t>
            </a:r>
            <a:r>
              <a:rPr lang="fr-CA" sz="2000" b="1" dirty="0" smtClean="0">
                <a:latin typeface="Arial Black" pitchFamily="34" charset="0"/>
              </a:rPr>
              <a:t>, la prise de décision et la prise de risque ?</a:t>
            </a:r>
          </a:p>
          <a:p>
            <a:endParaRPr lang="fr-CA" dirty="0"/>
          </a:p>
        </p:txBody>
      </p:sp>
    </p:spTree>
    <p:extLst>
      <p:ext uri="{BB962C8B-B14F-4D97-AF65-F5344CB8AC3E}">
        <p14:creationId xmlns="" xmlns:p14="http://schemas.microsoft.com/office/powerpoint/2010/main" val="3039204024"/>
      </p:ext>
    </p:extLst>
  </p:cSld>
  <p:clrMapOvr>
    <a:masterClrMapping/>
  </p:clrMapOvr>
  <p:transition advTm="18835"/>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sz="3200" cap="none" dirty="0" smtClean="0">
                <a:latin typeface="Arial Black" panose="020B0A04020102020204" pitchFamily="34" charset="0"/>
              </a:rPr>
              <a:t>Le </a:t>
            </a:r>
            <a:r>
              <a:rPr lang="fr-BE" sz="3200" i="1" cap="none" dirty="0" smtClean="0">
                <a:latin typeface="Arial Black" panose="020B0A04020102020204" pitchFamily="34" charset="0"/>
              </a:rPr>
              <a:t>log book</a:t>
            </a:r>
            <a:r>
              <a:rPr lang="fr-BE" sz="3200" cap="none" dirty="0" smtClean="0">
                <a:latin typeface="Arial Black" panose="020B0A04020102020204" pitchFamily="34" charset="0"/>
              </a:rPr>
              <a:t>  c’est</a:t>
            </a:r>
            <a:r>
              <a:rPr lang="fr-BE" sz="3200" dirty="0" smtClean="0">
                <a:latin typeface="Arial Black" panose="020B0A04020102020204" pitchFamily="34" charset="0"/>
              </a:rPr>
              <a:t>…</a:t>
            </a:r>
            <a:endParaRPr lang="fr-BE" dirty="0"/>
          </a:p>
        </p:txBody>
      </p:sp>
      <p:sp>
        <p:nvSpPr>
          <p:cNvPr id="3" name="Espace réservé du numéro de diapositive 2"/>
          <p:cNvSpPr>
            <a:spLocks noGrp="1"/>
          </p:cNvSpPr>
          <p:nvPr>
            <p:ph type="sldNum" sz="quarter" idx="12"/>
          </p:nvPr>
        </p:nvSpPr>
        <p:spPr/>
        <p:txBody>
          <a:bodyPr/>
          <a:lstStyle/>
          <a:p>
            <a:fld id="{4B04FC37-5D37-40CA-8BB4-78C9F80D6828}" type="slidenum">
              <a:rPr lang="fr-BE" smtClean="0"/>
              <a:pPr/>
              <a:t>5</a:t>
            </a:fld>
            <a:endParaRPr lang="fr-BE" dirty="0"/>
          </a:p>
        </p:txBody>
      </p:sp>
      <p:sp>
        <p:nvSpPr>
          <p:cNvPr id="4" name="Espace réservé du contenu 3"/>
          <p:cNvSpPr>
            <a:spLocks noGrp="1"/>
          </p:cNvSpPr>
          <p:nvPr>
            <p:ph sz="quarter" idx="13"/>
          </p:nvPr>
        </p:nvSpPr>
        <p:spPr/>
        <p:txBody>
          <a:bodyPr>
            <a:normAutofit/>
          </a:bodyPr>
          <a:lstStyle/>
          <a:p>
            <a:endParaRPr lang="fr-BE" dirty="0" smtClean="0">
              <a:latin typeface="Arial Black" pitchFamily="34" charset="0"/>
            </a:endParaRPr>
          </a:p>
          <a:p>
            <a:pPr>
              <a:buSzPct val="110000"/>
            </a:pPr>
            <a:r>
              <a:rPr lang="fr-BE" dirty="0" smtClean="0">
                <a:latin typeface="Arial Black" pitchFamily="34" charset="0"/>
              </a:rPr>
              <a:t>Trois vécus de </a:t>
            </a:r>
            <a:r>
              <a:rPr lang="fr-BE" dirty="0" smtClean="0">
                <a:solidFill>
                  <a:srgbClr val="FFC000"/>
                </a:solidFill>
                <a:latin typeface="Arial Black" pitchFamily="34" charset="0"/>
              </a:rPr>
              <a:t>situations d’apprentissages authentiques</a:t>
            </a:r>
          </a:p>
          <a:p>
            <a:pPr>
              <a:buSzPct val="110000"/>
            </a:pPr>
            <a:endParaRPr lang="fr-BE" dirty="0" smtClean="0">
              <a:latin typeface="Arial Black" pitchFamily="34" charset="0"/>
            </a:endParaRPr>
          </a:p>
          <a:p>
            <a:pPr>
              <a:buSzPct val="110000"/>
            </a:pPr>
            <a:r>
              <a:rPr lang="fr-BE" dirty="0" smtClean="0">
                <a:solidFill>
                  <a:srgbClr val="FFC000"/>
                </a:solidFill>
                <a:latin typeface="Arial Black" pitchFamily="34" charset="0"/>
              </a:rPr>
              <a:t>Accompagnement </a:t>
            </a:r>
            <a:r>
              <a:rPr lang="fr-BE" dirty="0" smtClean="0">
                <a:solidFill>
                  <a:srgbClr val="FFC000"/>
                </a:solidFill>
                <a:latin typeface="Arial Black" pitchFamily="34" charset="0"/>
              </a:rPr>
              <a:t>réflexif</a:t>
            </a:r>
          </a:p>
          <a:p>
            <a:pPr>
              <a:buSzPct val="110000"/>
            </a:pPr>
            <a:endParaRPr lang="fr-BE" dirty="0" smtClean="0">
              <a:solidFill>
                <a:srgbClr val="FFC000"/>
              </a:solidFill>
              <a:latin typeface="Arial Black" pitchFamily="34" charset="0"/>
            </a:endParaRPr>
          </a:p>
          <a:p>
            <a:pPr>
              <a:buSzPct val="110000"/>
            </a:pPr>
            <a:r>
              <a:rPr lang="fr-BE" dirty="0" smtClean="0">
                <a:latin typeface="Arial Black" pitchFamily="34" charset="0"/>
              </a:rPr>
              <a:t>Deux </a:t>
            </a:r>
            <a:r>
              <a:rPr lang="fr-BE" dirty="0" smtClean="0">
                <a:latin typeface="Arial Black" pitchFamily="34" charset="0"/>
              </a:rPr>
              <a:t>capacités intégratives de la </a:t>
            </a:r>
            <a:r>
              <a:rPr lang="fr-BE" dirty="0" smtClean="0">
                <a:solidFill>
                  <a:srgbClr val="FFC000"/>
                </a:solidFill>
                <a:latin typeface="Arial Black" pitchFamily="34" charset="0"/>
              </a:rPr>
              <a:t>compétence</a:t>
            </a:r>
            <a:r>
              <a:rPr lang="fr-BE" dirty="0" smtClean="0">
                <a:latin typeface="Arial Black" pitchFamily="34" charset="0"/>
              </a:rPr>
              <a:t> « </a:t>
            </a:r>
            <a:r>
              <a:rPr lang="fr-BE" i="1" dirty="0" smtClean="0">
                <a:latin typeface="Arial Black" pitchFamily="34" charset="0"/>
              </a:rPr>
              <a:t>gérer une </a:t>
            </a:r>
            <a:r>
              <a:rPr lang="fr-BE" i="1" dirty="0" smtClean="0">
                <a:latin typeface="Arial Black" pitchFamily="34" charset="0"/>
              </a:rPr>
              <a:t>situation </a:t>
            </a:r>
            <a:r>
              <a:rPr lang="fr-BE" i="1" dirty="0" smtClean="0">
                <a:latin typeface="Arial Black" pitchFamily="34" charset="0"/>
              </a:rPr>
              <a:t>clinique élémentaire »</a:t>
            </a:r>
          </a:p>
          <a:p>
            <a:pPr>
              <a:buSzPct val="110000"/>
            </a:pPr>
            <a:endParaRPr lang="fr-BE" dirty="0" smtClean="0">
              <a:latin typeface="Arial Black" pitchFamily="34" charset="0"/>
            </a:endParaRPr>
          </a:p>
          <a:p>
            <a:pPr>
              <a:buSzPct val="110000"/>
            </a:pPr>
            <a:r>
              <a:rPr lang="fr-BE" dirty="0" smtClean="0">
                <a:latin typeface="Arial Black" pitchFamily="34" charset="0"/>
              </a:rPr>
              <a:t>Guide d</a:t>
            </a:r>
            <a:r>
              <a:rPr lang="fr-BE" dirty="0" smtClean="0">
                <a:solidFill>
                  <a:srgbClr val="FFC000"/>
                </a:solidFill>
                <a:latin typeface="Arial Black" pitchFamily="34" charset="0"/>
              </a:rPr>
              <a:t>’auto-évaluation </a:t>
            </a:r>
            <a:r>
              <a:rPr lang="fr-BE" dirty="0" smtClean="0">
                <a:latin typeface="Arial Black" pitchFamily="34" charset="0"/>
              </a:rPr>
              <a:t>et de </a:t>
            </a:r>
            <a:r>
              <a:rPr lang="fr-BE" dirty="0" smtClean="0">
                <a:solidFill>
                  <a:srgbClr val="FFC000"/>
                </a:solidFill>
                <a:latin typeface="Arial Black" pitchFamily="34" charset="0"/>
              </a:rPr>
              <a:t>régulation </a:t>
            </a:r>
            <a:r>
              <a:rPr lang="fr-BE" dirty="0" smtClean="0">
                <a:latin typeface="Arial Black" pitchFamily="34" charset="0"/>
              </a:rPr>
              <a:t>des apprentissages</a:t>
            </a:r>
          </a:p>
          <a:p>
            <a:pPr>
              <a:buSzPct val="110000"/>
            </a:pPr>
            <a:endParaRPr lang="fr-BE" dirty="0" smtClean="0">
              <a:latin typeface="Arial Black" pitchFamily="34" charset="0"/>
            </a:endParaRPr>
          </a:p>
          <a:p>
            <a:pPr>
              <a:buSzPct val="110000"/>
            </a:pPr>
            <a:r>
              <a:rPr lang="fr-BE" dirty="0" smtClean="0">
                <a:latin typeface="Arial Black" pitchFamily="34" charset="0"/>
              </a:rPr>
              <a:t>4 « </a:t>
            </a:r>
            <a:r>
              <a:rPr lang="fr-BE" dirty="0" err="1" smtClean="0">
                <a:solidFill>
                  <a:srgbClr val="FFC000"/>
                </a:solidFill>
                <a:latin typeface="Arial Black" pitchFamily="34" charset="0"/>
              </a:rPr>
              <a:t>exs</a:t>
            </a:r>
            <a:r>
              <a:rPr lang="fr-BE" dirty="0" smtClean="0">
                <a:solidFill>
                  <a:srgbClr val="FFC000"/>
                </a:solidFill>
                <a:latin typeface="Arial Black" pitchFamily="34" charset="0"/>
              </a:rPr>
              <a:t> »</a:t>
            </a:r>
            <a:endParaRPr lang="fr-BE" dirty="0">
              <a:solidFill>
                <a:srgbClr val="FFC000"/>
              </a:solidFill>
              <a:latin typeface="Arial Black"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534400" cy="758952"/>
          </a:xfrm>
        </p:spPr>
        <p:txBody>
          <a:bodyPr>
            <a:noAutofit/>
          </a:bodyPr>
          <a:lstStyle/>
          <a:p>
            <a:pPr algn="r"/>
            <a:r>
              <a:rPr lang="fr-BE" cap="none" dirty="0" smtClean="0">
                <a:latin typeface="Arial Black" panose="020B0A04020102020204" pitchFamily="34" charset="0"/>
              </a:rPr>
              <a:t>Le </a:t>
            </a:r>
            <a:r>
              <a:rPr lang="fr-BE" i="1" cap="none" dirty="0" smtClean="0">
                <a:latin typeface="Arial Black" panose="020B0A04020102020204" pitchFamily="34" charset="0"/>
              </a:rPr>
              <a:t>log book</a:t>
            </a:r>
            <a:r>
              <a:rPr lang="fr-BE" cap="none" dirty="0" smtClean="0">
                <a:latin typeface="Arial Black" panose="020B0A04020102020204" pitchFamily="34" charset="0"/>
              </a:rPr>
              <a:t>  c’est</a:t>
            </a:r>
            <a:r>
              <a:rPr lang="fr-BE" dirty="0" smtClean="0">
                <a:latin typeface="Arial Black" panose="020B0A04020102020204" pitchFamily="34" charset="0"/>
              </a:rPr>
              <a:t>…</a:t>
            </a:r>
            <a:endParaRPr lang="fr-BE" dirty="0">
              <a:latin typeface="Arial Black" panose="020B0A04020102020204"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6</a:t>
            </a:fld>
            <a:endParaRPr lang="fr-BE" dirty="0"/>
          </a:p>
        </p:txBody>
      </p:sp>
      <p:sp>
        <p:nvSpPr>
          <p:cNvPr id="3" name="Espace réservé du contenu 2"/>
          <p:cNvSpPr>
            <a:spLocks noGrp="1"/>
          </p:cNvSpPr>
          <p:nvPr>
            <p:ph sz="quarter" idx="13"/>
          </p:nvPr>
        </p:nvSpPr>
        <p:spPr>
          <a:xfrm>
            <a:off x="323528" y="1340768"/>
            <a:ext cx="8820472" cy="4392488"/>
          </a:xfrm>
        </p:spPr>
        <p:txBody>
          <a:bodyPr>
            <a:noAutofit/>
          </a:bodyPr>
          <a:lstStyle/>
          <a:p>
            <a:pPr>
              <a:buClr>
                <a:schemeClr val="accent2">
                  <a:lumMod val="50000"/>
                </a:schemeClr>
              </a:buClr>
              <a:buNone/>
            </a:pPr>
            <a:r>
              <a:rPr lang="fr-CA" sz="2800" b="1" dirty="0" smtClean="0">
                <a:latin typeface="Arial Black" panose="020B0A04020102020204" pitchFamily="34" charset="0"/>
              </a:rPr>
              <a:t> </a:t>
            </a:r>
            <a:r>
              <a:rPr lang="fr-CA" sz="2000" b="1" dirty="0" smtClean="0">
                <a:latin typeface="Arial Black" panose="020B0A04020102020204" pitchFamily="34" charset="0"/>
              </a:rPr>
              <a:t> </a:t>
            </a:r>
            <a:r>
              <a:rPr lang="fr-CA" sz="2000" b="1" dirty="0" smtClean="0">
                <a:solidFill>
                  <a:srgbClr val="FFC000"/>
                </a:solidFill>
                <a:latin typeface="Arial Black" panose="020B0A04020102020204" pitchFamily="34" charset="0"/>
              </a:rPr>
              <a:t>3 situations cliniques qui interpellent le médecin-stagiaire </a:t>
            </a:r>
          </a:p>
          <a:p>
            <a:pPr>
              <a:buClr>
                <a:schemeClr val="accent2">
                  <a:lumMod val="50000"/>
                </a:schemeClr>
              </a:buClr>
              <a:buNone/>
            </a:pPr>
            <a:endParaRPr lang="fr-CA" sz="1000" b="1" dirty="0" smtClean="0">
              <a:latin typeface="Arial Black" panose="020B0A04020102020204" pitchFamily="34" charset="0"/>
            </a:endParaRPr>
          </a:p>
          <a:p>
            <a:pPr>
              <a:buClr>
                <a:srgbClr val="FFC000"/>
              </a:buClr>
              <a:buSzPct val="104000"/>
            </a:pPr>
            <a:r>
              <a:rPr lang="fr-CA" sz="1800" b="1" dirty="0" smtClean="0">
                <a:latin typeface="Arial Black" panose="020B0A04020102020204" pitchFamily="34" charset="0"/>
              </a:rPr>
              <a:t> apprentissage du </a:t>
            </a:r>
            <a:r>
              <a:rPr lang="fr-CA" sz="1800" b="1" dirty="0" smtClean="0">
                <a:solidFill>
                  <a:srgbClr val="FFC000"/>
                </a:solidFill>
                <a:latin typeface="Arial Black" panose="020B0A04020102020204" pitchFamily="34" charset="0"/>
              </a:rPr>
              <a:t>raisonnement clinique </a:t>
            </a:r>
            <a:r>
              <a:rPr lang="fr-CA" sz="1800" b="1" dirty="0" smtClean="0">
                <a:latin typeface="Arial Black" panose="020B0A04020102020204" pitchFamily="34" charset="0"/>
              </a:rPr>
              <a:t>(ARC)</a:t>
            </a:r>
          </a:p>
          <a:p>
            <a:pPr>
              <a:buClr>
                <a:srgbClr val="FFC000"/>
              </a:buClr>
            </a:pPr>
            <a:r>
              <a:rPr lang="fr-CA" sz="1800" b="1" dirty="0" smtClean="0">
                <a:latin typeface="Arial Black" panose="020B0A04020102020204" pitchFamily="34" charset="0"/>
              </a:rPr>
              <a:t> apprentissage de la </a:t>
            </a:r>
            <a:r>
              <a:rPr lang="fr-CA" sz="1800" b="1" dirty="0" smtClean="0">
                <a:solidFill>
                  <a:srgbClr val="FFC000"/>
                </a:solidFill>
                <a:latin typeface="Arial Black" panose="020B0A04020102020204" pitchFamily="34" charset="0"/>
              </a:rPr>
              <a:t>communication clinique</a:t>
            </a:r>
            <a:r>
              <a:rPr lang="fr-CA" sz="1800" b="1" dirty="0" smtClean="0">
                <a:latin typeface="Arial Black" panose="020B0A04020102020204" pitchFamily="34" charset="0"/>
              </a:rPr>
              <a:t> (ACC)</a:t>
            </a:r>
            <a:endParaRPr lang="fr-CA" sz="1800" b="1" dirty="0">
              <a:latin typeface="Arial Black" panose="020B0A04020102020204" pitchFamily="34" charset="0"/>
            </a:endParaRPr>
          </a:p>
          <a:p>
            <a:pPr marL="0" indent="0">
              <a:buClr>
                <a:schemeClr val="accent2">
                  <a:lumMod val="50000"/>
                </a:schemeClr>
              </a:buClr>
              <a:buNone/>
            </a:pPr>
            <a:endParaRPr lang="fr-CA" sz="2800" b="1" dirty="0" smtClean="0">
              <a:latin typeface="Arial Black" panose="020B0A04020102020204" pitchFamily="34" charset="0"/>
            </a:endParaRPr>
          </a:p>
          <a:p>
            <a:pPr marL="0" indent="0">
              <a:buClr>
                <a:schemeClr val="accent2">
                  <a:lumMod val="50000"/>
                </a:schemeClr>
              </a:buClr>
              <a:buNone/>
            </a:pPr>
            <a:endParaRPr lang="fr-CA" sz="2800" b="1" dirty="0" smtClean="0">
              <a:latin typeface="Arial Black" panose="020B0A04020102020204" pitchFamily="34" charset="0"/>
            </a:endParaRPr>
          </a:p>
          <a:p>
            <a:pPr marL="0" indent="0">
              <a:buClr>
                <a:schemeClr val="accent2">
                  <a:lumMod val="50000"/>
                </a:schemeClr>
              </a:buClr>
              <a:buNone/>
            </a:pPr>
            <a:r>
              <a:rPr lang="fr-CA" sz="1800" b="1" dirty="0" smtClean="0">
                <a:latin typeface="Arial Black" panose="020B0A04020102020204" pitchFamily="34" charset="0"/>
              </a:rPr>
              <a:t>                                          Médecin-patient</a:t>
            </a:r>
            <a:endParaRPr lang="fr-CA" sz="1800" b="1" dirty="0">
              <a:latin typeface="Arial Black" panose="020B0A04020102020204" pitchFamily="34" charset="0"/>
            </a:endParaRPr>
          </a:p>
        </p:txBody>
      </p:sp>
      <p:graphicFrame>
        <p:nvGraphicFramePr>
          <p:cNvPr id="7" name="Diagramme 6"/>
          <p:cNvGraphicFramePr/>
          <p:nvPr/>
        </p:nvGraphicFramePr>
        <p:xfrm>
          <a:off x="5652120" y="3212976"/>
          <a:ext cx="2736304" cy="2376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Connecteur droit avec flèche 8"/>
          <p:cNvCxnSpPr/>
          <p:nvPr/>
        </p:nvCxnSpPr>
        <p:spPr>
          <a:xfrm>
            <a:off x="3707904" y="4437112"/>
            <a:ext cx="3384376" cy="0"/>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34287655"/>
      </p:ext>
    </p:extLst>
  </p:cSld>
  <p:clrMapOvr>
    <a:masterClrMapping/>
  </p:clrMapOvr>
  <p:transition advTm="2814"/>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534400" cy="758952"/>
          </a:xfrm>
        </p:spPr>
        <p:txBody>
          <a:bodyPr>
            <a:noAutofit/>
          </a:bodyPr>
          <a:lstStyle/>
          <a:p>
            <a:pPr algn="r"/>
            <a:r>
              <a:rPr lang="fr-BE" cap="none" dirty="0" smtClean="0">
                <a:latin typeface="Arial Black" panose="020B0A04020102020204" pitchFamily="34" charset="0"/>
              </a:rPr>
              <a:t>Le </a:t>
            </a:r>
            <a:r>
              <a:rPr lang="fr-BE" i="1" cap="none" dirty="0" smtClean="0">
                <a:latin typeface="Arial Black" panose="020B0A04020102020204" pitchFamily="34" charset="0"/>
              </a:rPr>
              <a:t>log book</a:t>
            </a:r>
            <a:r>
              <a:rPr lang="fr-BE" cap="none" dirty="0" smtClean="0">
                <a:latin typeface="Arial Black" panose="020B0A04020102020204" pitchFamily="34" charset="0"/>
              </a:rPr>
              <a:t>  c’est</a:t>
            </a:r>
            <a:r>
              <a:rPr lang="fr-BE" dirty="0" smtClean="0">
                <a:latin typeface="Arial Black" panose="020B0A04020102020204" pitchFamily="34" charset="0"/>
              </a:rPr>
              <a:t>…</a:t>
            </a:r>
            <a:endParaRPr lang="fr-BE" dirty="0">
              <a:latin typeface="Arial Black" panose="020B0A04020102020204"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7</a:t>
            </a:fld>
            <a:endParaRPr lang="fr-BE" dirty="0"/>
          </a:p>
        </p:txBody>
      </p:sp>
      <p:sp>
        <p:nvSpPr>
          <p:cNvPr id="3" name="Espace réservé du contenu 2"/>
          <p:cNvSpPr>
            <a:spLocks noGrp="1"/>
          </p:cNvSpPr>
          <p:nvPr>
            <p:ph sz="quarter" idx="13"/>
          </p:nvPr>
        </p:nvSpPr>
        <p:spPr>
          <a:xfrm>
            <a:off x="575048" y="1916832"/>
            <a:ext cx="8568952" cy="4104456"/>
          </a:xfrm>
        </p:spPr>
        <p:txBody>
          <a:bodyPr>
            <a:noAutofit/>
          </a:bodyPr>
          <a:lstStyle/>
          <a:p>
            <a:pPr>
              <a:buClr>
                <a:srgbClr val="FFC000"/>
              </a:buClr>
              <a:buNone/>
            </a:pPr>
            <a:r>
              <a:rPr lang="fr-CA" sz="2000" b="1" dirty="0" smtClean="0">
                <a:solidFill>
                  <a:srgbClr val="FFC000"/>
                </a:solidFill>
                <a:latin typeface="Arial Black" panose="020B0A04020102020204" pitchFamily="34" charset="0"/>
              </a:rPr>
              <a:t>             Accompagnement &amp; apprentissage réflexifs</a:t>
            </a:r>
          </a:p>
          <a:p>
            <a:pPr>
              <a:buClr>
                <a:srgbClr val="FFC000"/>
              </a:buClr>
              <a:buNone/>
            </a:pPr>
            <a:endParaRPr lang="fr-CA" sz="2000" b="1" dirty="0" smtClean="0">
              <a:latin typeface="Arial Black" panose="020B0A04020102020204" pitchFamily="34" charset="0"/>
            </a:endParaRPr>
          </a:p>
          <a:p>
            <a:pPr>
              <a:buClr>
                <a:srgbClr val="FFC000"/>
              </a:buClr>
            </a:pPr>
            <a:r>
              <a:rPr lang="fr-CA" sz="2000" b="1" dirty="0" smtClean="0">
                <a:latin typeface="Arial Black" panose="020B0A04020102020204" pitchFamily="34" charset="0"/>
              </a:rPr>
              <a:t>Accompagnement de groupe : atelier d’Apprentissage de la Pratique Réflexive </a:t>
            </a:r>
            <a:r>
              <a:rPr lang="fr-CA" sz="2000" b="1" dirty="0" smtClean="0">
                <a:solidFill>
                  <a:srgbClr val="FFC000"/>
                </a:solidFill>
                <a:latin typeface="Arial Black" panose="020B0A04020102020204" pitchFamily="34" charset="0"/>
              </a:rPr>
              <a:t>(APR)</a:t>
            </a:r>
          </a:p>
          <a:p>
            <a:pPr>
              <a:buClr>
                <a:srgbClr val="FFC000"/>
              </a:buClr>
            </a:pPr>
            <a:endParaRPr lang="fr-CA" sz="2000" b="1" dirty="0" smtClean="0">
              <a:solidFill>
                <a:srgbClr val="FFC000"/>
              </a:solidFill>
              <a:latin typeface="Arial Black" panose="020B0A04020102020204" pitchFamily="34" charset="0"/>
            </a:endParaRPr>
          </a:p>
          <a:p>
            <a:pPr>
              <a:buClr>
                <a:srgbClr val="FFC000"/>
              </a:buClr>
            </a:pPr>
            <a:r>
              <a:rPr lang="fr-CA" sz="2000" b="1" dirty="0" smtClean="0">
                <a:latin typeface="Arial Black" panose="020B0A04020102020204" pitchFamily="34" charset="0"/>
              </a:rPr>
              <a:t>Accompagnement personnalisé : guide d’auto-évaluation du </a:t>
            </a:r>
            <a:r>
              <a:rPr lang="fr-CA" sz="2000" b="1" i="1" dirty="0" smtClean="0">
                <a:latin typeface="Arial Black" panose="020B0A04020102020204" pitchFamily="34" charset="0"/>
              </a:rPr>
              <a:t>log book </a:t>
            </a:r>
            <a:r>
              <a:rPr lang="fr-CA" sz="2000" b="1" dirty="0" smtClean="0">
                <a:solidFill>
                  <a:srgbClr val="FFC000"/>
                </a:solidFill>
                <a:latin typeface="Arial Black" panose="020B0A04020102020204" pitchFamily="34" charset="0"/>
              </a:rPr>
              <a:t>(items </a:t>
            </a:r>
            <a:r>
              <a:rPr lang="fr-CA" sz="2000" b="1" dirty="0" err="1" smtClean="0">
                <a:solidFill>
                  <a:srgbClr val="FFC000"/>
                </a:solidFill>
                <a:latin typeface="Arial Black" panose="020B0A04020102020204" pitchFamily="34" charset="0"/>
              </a:rPr>
              <a:t>DQRpA</a:t>
            </a:r>
            <a:r>
              <a:rPr lang="fr-CA" sz="2000" b="1" dirty="0" smtClean="0">
                <a:solidFill>
                  <a:srgbClr val="FFC000"/>
                </a:solidFill>
                <a:latin typeface="Arial Black" panose="020B0A04020102020204" pitchFamily="34" charset="0"/>
              </a:rPr>
              <a:t>)</a:t>
            </a:r>
          </a:p>
          <a:p>
            <a:pPr>
              <a:buClr>
                <a:srgbClr val="FFC000"/>
              </a:buClr>
              <a:buNone/>
            </a:pPr>
            <a:endParaRPr lang="fr-CA" sz="1000" b="1" dirty="0" smtClean="0">
              <a:latin typeface="Arial Black" panose="020B0A04020102020204" pitchFamily="34" charset="0"/>
            </a:endParaRPr>
          </a:p>
          <a:p>
            <a:pPr>
              <a:buClr>
                <a:srgbClr val="FFC000"/>
              </a:buClr>
              <a:buNone/>
            </a:pPr>
            <a:endParaRPr lang="fr-CA" sz="1000" b="1" dirty="0" smtClean="0">
              <a:latin typeface="Arial Black" panose="020B0A04020102020204" pitchFamily="34" charset="0"/>
            </a:endParaRPr>
          </a:p>
          <a:p>
            <a:pPr>
              <a:buClr>
                <a:srgbClr val="FFC000"/>
              </a:buClr>
              <a:buNone/>
            </a:pPr>
            <a:endParaRPr lang="fr-CA" sz="1000" b="1" dirty="0" smtClean="0">
              <a:latin typeface="Arial Black" panose="020B0A04020102020204" pitchFamily="34" charset="0"/>
            </a:endParaRPr>
          </a:p>
          <a:p>
            <a:pPr>
              <a:buClr>
                <a:srgbClr val="FFC000"/>
              </a:buClr>
              <a:buNone/>
            </a:pPr>
            <a:endParaRPr lang="fr-CA" sz="2000" b="1" dirty="0">
              <a:latin typeface="Arial Black" panose="020B0A04020102020204" pitchFamily="34" charset="0"/>
            </a:endParaRPr>
          </a:p>
        </p:txBody>
      </p:sp>
    </p:spTree>
    <p:extLst>
      <p:ext uri="{BB962C8B-B14F-4D97-AF65-F5344CB8AC3E}">
        <p14:creationId xmlns="" xmlns:p14="http://schemas.microsoft.com/office/powerpoint/2010/main" val="3315898405"/>
      </p:ext>
    </p:extLst>
  </p:cSld>
  <p:clrMapOvr>
    <a:masterClrMapping/>
  </p:clrMapOvr>
  <p:transition advTm="40473"/>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534400" cy="758952"/>
          </a:xfrm>
        </p:spPr>
        <p:txBody>
          <a:bodyPr>
            <a:noAutofit/>
          </a:bodyPr>
          <a:lstStyle/>
          <a:p>
            <a:pPr algn="r"/>
            <a:r>
              <a:rPr lang="fr-BE" cap="none" dirty="0" smtClean="0">
                <a:latin typeface="Arial Black" panose="020B0A04020102020204" pitchFamily="34" charset="0"/>
              </a:rPr>
              <a:t>Le </a:t>
            </a:r>
            <a:r>
              <a:rPr lang="fr-BE" i="1" cap="none" dirty="0" smtClean="0">
                <a:latin typeface="Arial Black" panose="020B0A04020102020204" pitchFamily="34" charset="0"/>
              </a:rPr>
              <a:t>log book</a:t>
            </a:r>
            <a:r>
              <a:rPr lang="fr-BE" cap="none" dirty="0" smtClean="0">
                <a:latin typeface="Arial Black" panose="020B0A04020102020204" pitchFamily="34" charset="0"/>
              </a:rPr>
              <a:t>  c’est</a:t>
            </a:r>
            <a:r>
              <a:rPr lang="fr-BE" dirty="0" smtClean="0">
                <a:latin typeface="Arial Black" panose="020B0A04020102020204" pitchFamily="34" charset="0"/>
              </a:rPr>
              <a:t>…</a:t>
            </a:r>
            <a:endParaRPr lang="fr-BE" dirty="0">
              <a:latin typeface="Arial Black" panose="020B0A04020102020204"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8</a:t>
            </a:fld>
            <a:endParaRPr lang="fr-BE" dirty="0"/>
          </a:p>
        </p:txBody>
      </p:sp>
      <p:sp>
        <p:nvSpPr>
          <p:cNvPr id="3" name="Espace réservé du contenu 2"/>
          <p:cNvSpPr>
            <a:spLocks noGrp="1"/>
          </p:cNvSpPr>
          <p:nvPr>
            <p:ph sz="quarter" idx="13"/>
          </p:nvPr>
        </p:nvSpPr>
        <p:spPr>
          <a:xfrm>
            <a:off x="575048" y="1700808"/>
            <a:ext cx="8568952" cy="4104456"/>
          </a:xfrm>
        </p:spPr>
        <p:txBody>
          <a:bodyPr>
            <a:noAutofit/>
          </a:bodyPr>
          <a:lstStyle/>
          <a:p>
            <a:pPr>
              <a:buClr>
                <a:schemeClr val="accent2">
                  <a:lumMod val="50000"/>
                </a:schemeClr>
              </a:buClr>
              <a:buNone/>
            </a:pPr>
            <a:r>
              <a:rPr lang="fr-CA" sz="2800" b="1" dirty="0" smtClean="0">
                <a:latin typeface="Arial Black" panose="020B0A04020102020204" pitchFamily="34" charset="0"/>
              </a:rPr>
              <a:t>  </a:t>
            </a:r>
            <a:r>
              <a:rPr lang="fr-CA" sz="2400" b="1" dirty="0" smtClean="0">
                <a:solidFill>
                  <a:srgbClr val="FFC000"/>
                </a:solidFill>
                <a:latin typeface="Arial Black" panose="020B0A04020102020204" pitchFamily="34" charset="0"/>
              </a:rPr>
              <a:t>guide d’auto-évaluation </a:t>
            </a:r>
            <a:r>
              <a:rPr lang="fr-CA" sz="2400" b="1" dirty="0" err="1" smtClean="0">
                <a:solidFill>
                  <a:srgbClr val="FFC000"/>
                </a:solidFill>
                <a:latin typeface="Arial Black" panose="020B0A04020102020204" pitchFamily="34" charset="0"/>
              </a:rPr>
              <a:t>DQRpA</a:t>
            </a:r>
            <a:r>
              <a:rPr lang="fr-CA" sz="2400" b="1" dirty="0" smtClean="0">
                <a:solidFill>
                  <a:srgbClr val="FFC000"/>
                </a:solidFill>
                <a:latin typeface="Arial Black" panose="020B0A04020102020204" pitchFamily="34" charset="0"/>
              </a:rPr>
              <a:t> </a:t>
            </a:r>
            <a:r>
              <a:rPr lang="fr-CA" sz="1000" b="1" dirty="0" smtClean="0">
                <a:solidFill>
                  <a:srgbClr val="FFC000"/>
                </a:solidFill>
                <a:latin typeface="Arial Black" panose="020B0A04020102020204" pitchFamily="34" charset="0"/>
              </a:rPr>
              <a:t>(Vierset, 2007) </a:t>
            </a:r>
          </a:p>
          <a:p>
            <a:pPr>
              <a:buClr>
                <a:schemeClr val="accent2">
                  <a:lumMod val="50000"/>
                </a:schemeClr>
              </a:buClr>
            </a:pPr>
            <a:endParaRPr lang="fr-CA" sz="1600" b="1" dirty="0" smtClean="0">
              <a:latin typeface="Arial Black" panose="020B0A04020102020204" pitchFamily="34" charset="0"/>
            </a:endParaRPr>
          </a:p>
          <a:p>
            <a:pPr marL="351450" indent="-514350">
              <a:spcBef>
                <a:spcPts val="500"/>
              </a:spcBef>
              <a:buClr>
                <a:schemeClr val="tx1"/>
              </a:buClr>
              <a:buFont typeface="+mj-lt"/>
              <a:buAutoNum type="arabicPeriod"/>
            </a:pPr>
            <a:r>
              <a:rPr lang="fr-CA" sz="2000" b="1" dirty="0">
                <a:latin typeface="Arial Black" panose="020B0A04020102020204" pitchFamily="34" charset="0"/>
              </a:rPr>
              <a:t> </a:t>
            </a:r>
            <a:r>
              <a:rPr lang="fr-CA" sz="2000" b="1" dirty="0" smtClean="0">
                <a:solidFill>
                  <a:srgbClr val="FFC000"/>
                </a:solidFill>
                <a:latin typeface="Arial Black" panose="020B0A04020102020204" pitchFamily="34" charset="0"/>
              </a:rPr>
              <a:t>D </a:t>
            </a:r>
            <a:r>
              <a:rPr lang="fr-CA" sz="2000" b="1" dirty="0" smtClean="0">
                <a:latin typeface="Arial Black" panose="020B0A04020102020204" pitchFamily="34" charset="0"/>
              </a:rPr>
              <a:t>: description en JE</a:t>
            </a:r>
          </a:p>
          <a:p>
            <a:pPr marL="294300" indent="-457200">
              <a:spcBef>
                <a:spcPts val="500"/>
              </a:spcBef>
              <a:buClr>
                <a:schemeClr val="tx1"/>
              </a:buClr>
              <a:buFont typeface="+mj-lt"/>
              <a:buAutoNum type="arabicPeriod"/>
            </a:pPr>
            <a:r>
              <a:rPr lang="fr-CA" sz="2000" b="1" dirty="0">
                <a:latin typeface="Arial Black" panose="020B0A04020102020204" pitchFamily="34" charset="0"/>
              </a:rPr>
              <a:t> </a:t>
            </a:r>
            <a:r>
              <a:rPr lang="fr-CA" sz="2000" b="1" dirty="0" smtClean="0">
                <a:solidFill>
                  <a:srgbClr val="00B0F0"/>
                </a:solidFill>
                <a:latin typeface="Arial Black" panose="020B0A04020102020204" pitchFamily="34" charset="0"/>
              </a:rPr>
              <a:t>Q : questionnement-réfléchissement en JE</a:t>
            </a:r>
          </a:p>
          <a:p>
            <a:pPr marL="294300" indent="-457200">
              <a:spcBef>
                <a:spcPts val="500"/>
              </a:spcBef>
              <a:buClr>
                <a:schemeClr val="tx1"/>
              </a:buClr>
              <a:buFont typeface="+mj-lt"/>
              <a:buAutoNum type="arabicPeriod"/>
            </a:pPr>
            <a:r>
              <a:rPr lang="fr-CA" sz="2000" b="1" dirty="0">
                <a:latin typeface="Arial Black" panose="020B0A04020102020204" pitchFamily="34" charset="0"/>
              </a:rPr>
              <a:t> </a:t>
            </a:r>
            <a:r>
              <a:rPr lang="fr-CA" sz="2000" b="1" dirty="0" smtClean="0">
                <a:solidFill>
                  <a:srgbClr val="FFC000"/>
                </a:solidFill>
                <a:latin typeface="Arial Black" panose="020B0A04020102020204" pitchFamily="34" charset="0"/>
              </a:rPr>
              <a:t>R</a:t>
            </a:r>
            <a:r>
              <a:rPr lang="fr-CA" sz="2000" b="1" dirty="0" smtClean="0">
                <a:latin typeface="Arial Black" panose="020B0A04020102020204" pitchFamily="34" charset="0"/>
              </a:rPr>
              <a:t> : recherche ressources théoriques et</a:t>
            </a:r>
          </a:p>
          <a:p>
            <a:pPr marL="294300" indent="-457200">
              <a:spcBef>
                <a:spcPts val="500"/>
              </a:spcBef>
              <a:buClr>
                <a:schemeClr val="tx1"/>
              </a:buClr>
              <a:buNone/>
            </a:pPr>
            <a:r>
              <a:rPr lang="fr-CA" sz="2000" b="1" dirty="0" smtClean="0">
                <a:latin typeface="Arial Black" panose="020B0A04020102020204" pitchFamily="34" charset="0"/>
              </a:rPr>
              <a:t>      </a:t>
            </a:r>
            <a:r>
              <a:rPr lang="fr-CA" sz="2000" b="1" dirty="0" smtClean="0">
                <a:solidFill>
                  <a:srgbClr val="FFC000"/>
                </a:solidFill>
                <a:latin typeface="Arial Black" panose="020B0A04020102020204" pitchFamily="34" charset="0"/>
              </a:rPr>
              <a:t>p</a:t>
            </a:r>
            <a:r>
              <a:rPr lang="fr-CA" sz="2000" b="1" dirty="0" smtClean="0">
                <a:latin typeface="Arial Black" panose="020B0A04020102020204" pitchFamily="34" charset="0"/>
              </a:rPr>
              <a:t> :  positionnement argumenté en JE</a:t>
            </a:r>
          </a:p>
          <a:p>
            <a:pPr marL="294300" indent="-457200">
              <a:spcBef>
                <a:spcPts val="500"/>
              </a:spcBef>
              <a:buClr>
                <a:schemeClr val="tx1"/>
              </a:buClr>
              <a:buNone/>
            </a:pPr>
            <a:r>
              <a:rPr lang="fr-CA" sz="2000" b="1" dirty="0" smtClean="0">
                <a:latin typeface="Arial Black" panose="020B0A04020102020204" pitchFamily="34" charset="0"/>
              </a:rPr>
              <a:t>4.</a:t>
            </a:r>
            <a:r>
              <a:rPr lang="fr-CA" sz="2000" b="1" dirty="0" smtClean="0">
                <a:solidFill>
                  <a:srgbClr val="FFC000"/>
                </a:solidFill>
                <a:latin typeface="Arial Black" panose="020B0A04020102020204" pitchFamily="34" charset="0"/>
              </a:rPr>
              <a:t>   A</a:t>
            </a:r>
            <a:r>
              <a:rPr lang="fr-CA" sz="2000" b="1" dirty="0" smtClean="0">
                <a:latin typeface="Arial Black" panose="020B0A04020102020204" pitchFamily="34" charset="0"/>
              </a:rPr>
              <a:t> : acquis/non-acquis d’apprentissage/régulation en JE</a:t>
            </a:r>
            <a:endParaRPr lang="fr-CA" sz="2000" b="1" dirty="0">
              <a:latin typeface="Arial Black" panose="020B0A04020102020204" pitchFamily="34" charset="0"/>
            </a:endParaRPr>
          </a:p>
        </p:txBody>
      </p:sp>
    </p:spTree>
    <p:extLst>
      <p:ext uri="{BB962C8B-B14F-4D97-AF65-F5344CB8AC3E}">
        <p14:creationId xmlns="" xmlns:p14="http://schemas.microsoft.com/office/powerpoint/2010/main" val="4002593024"/>
      </p:ext>
    </p:extLst>
  </p:cSld>
  <p:clrMapOvr>
    <a:masterClrMapping/>
  </p:clrMapOvr>
  <p:transition advTm="722"/>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534400" cy="758952"/>
          </a:xfrm>
        </p:spPr>
        <p:txBody>
          <a:bodyPr>
            <a:noAutofit/>
          </a:bodyPr>
          <a:lstStyle/>
          <a:p>
            <a:pPr algn="r"/>
            <a:r>
              <a:rPr lang="fr-BE" sz="2800" cap="none" dirty="0" smtClean="0">
                <a:latin typeface="Arial Black" panose="020B0A04020102020204" pitchFamily="34" charset="0"/>
              </a:rPr>
              <a:t>Le </a:t>
            </a:r>
            <a:r>
              <a:rPr lang="fr-BE" sz="2800" i="1" cap="none" dirty="0" smtClean="0">
                <a:latin typeface="Arial Black" panose="020B0A04020102020204" pitchFamily="34" charset="0"/>
              </a:rPr>
              <a:t>log book</a:t>
            </a:r>
            <a:r>
              <a:rPr lang="fr-BE" sz="2800" cap="none" dirty="0" smtClean="0">
                <a:latin typeface="Arial Black" panose="020B0A04020102020204" pitchFamily="34" charset="0"/>
              </a:rPr>
              <a:t>  c’est</a:t>
            </a:r>
            <a:r>
              <a:rPr lang="fr-BE" sz="2800" dirty="0" smtClean="0">
                <a:latin typeface="Arial Black" panose="020B0A04020102020204" pitchFamily="34" charset="0"/>
              </a:rPr>
              <a:t>…</a:t>
            </a:r>
            <a:endParaRPr lang="fr-BE" sz="1000" dirty="0">
              <a:latin typeface="Arial Black" panose="020B0A04020102020204" pitchFamily="34" charset="0"/>
            </a:endParaRPr>
          </a:p>
        </p:txBody>
      </p:sp>
      <p:sp>
        <p:nvSpPr>
          <p:cNvPr id="5" name="Espace réservé du numéro de diapositive 4"/>
          <p:cNvSpPr>
            <a:spLocks noGrp="1"/>
          </p:cNvSpPr>
          <p:nvPr>
            <p:ph type="sldNum" sz="quarter" idx="12"/>
          </p:nvPr>
        </p:nvSpPr>
        <p:spPr/>
        <p:txBody>
          <a:bodyPr/>
          <a:lstStyle/>
          <a:p>
            <a:fld id="{4B04FC37-5D37-40CA-8BB4-78C9F80D6828}" type="slidenum">
              <a:rPr lang="fr-BE" smtClean="0"/>
              <a:pPr/>
              <a:t>9</a:t>
            </a:fld>
            <a:endParaRPr lang="fr-BE" dirty="0"/>
          </a:p>
        </p:txBody>
      </p:sp>
      <p:sp>
        <p:nvSpPr>
          <p:cNvPr id="3" name="Espace réservé du contenu 2"/>
          <p:cNvSpPr>
            <a:spLocks noGrp="1"/>
          </p:cNvSpPr>
          <p:nvPr>
            <p:ph sz="quarter" idx="13"/>
          </p:nvPr>
        </p:nvSpPr>
        <p:spPr>
          <a:xfrm>
            <a:off x="467544" y="1268760"/>
            <a:ext cx="8568952" cy="4536504"/>
          </a:xfrm>
        </p:spPr>
        <p:txBody>
          <a:bodyPr>
            <a:noAutofit/>
          </a:bodyPr>
          <a:lstStyle/>
          <a:p>
            <a:pPr>
              <a:buClr>
                <a:schemeClr val="accent2">
                  <a:lumMod val="50000"/>
                </a:schemeClr>
              </a:buClr>
              <a:buNone/>
            </a:pPr>
            <a:r>
              <a:rPr lang="fr-BE" sz="2400" dirty="0" smtClean="0">
                <a:solidFill>
                  <a:srgbClr val="FFC000"/>
                </a:solidFill>
                <a:latin typeface="Arial Black" panose="020B0A04020102020204" pitchFamily="34" charset="0"/>
              </a:rPr>
              <a:t>       4 </a:t>
            </a:r>
            <a:r>
              <a:rPr lang="fr-BE" sz="2400" dirty="0" err="1" smtClean="0">
                <a:solidFill>
                  <a:srgbClr val="FFC000"/>
                </a:solidFill>
                <a:latin typeface="Arial Black" panose="020B0A04020102020204" pitchFamily="34" charset="0"/>
              </a:rPr>
              <a:t>Exs</a:t>
            </a:r>
            <a:r>
              <a:rPr lang="fr-BE" sz="2400" dirty="0" smtClean="0">
                <a:solidFill>
                  <a:srgbClr val="FFC000"/>
                </a:solidFill>
                <a:latin typeface="Arial Black" panose="020B0A04020102020204" pitchFamily="34" charset="0"/>
              </a:rPr>
              <a:t> </a:t>
            </a:r>
            <a:r>
              <a:rPr lang="fr-BE" sz="1200" dirty="0" smtClean="0">
                <a:solidFill>
                  <a:srgbClr val="FFC000"/>
                </a:solidFill>
                <a:latin typeface="Arial Black" panose="020B0A04020102020204" pitchFamily="34" charset="0"/>
              </a:rPr>
              <a:t>(Guillemette, 2011</a:t>
            </a:r>
            <a:r>
              <a:rPr lang="fr-BE" sz="2400" dirty="0" smtClean="0">
                <a:solidFill>
                  <a:srgbClr val="FFC000"/>
                </a:solidFill>
                <a:latin typeface="Arial Black" panose="020B0A04020102020204" pitchFamily="34" charset="0"/>
              </a:rPr>
              <a:t>)</a:t>
            </a:r>
          </a:p>
          <a:p>
            <a:pPr>
              <a:buClr>
                <a:schemeClr val="accent2">
                  <a:lumMod val="50000"/>
                </a:schemeClr>
              </a:buClr>
              <a:buNone/>
            </a:pPr>
            <a:endParaRPr lang="fr-BE" sz="2000" dirty="0" smtClean="0">
              <a:solidFill>
                <a:srgbClr val="FFC000"/>
              </a:solidFill>
              <a:latin typeface="Arial Black" panose="020B0A04020102020204" pitchFamily="34" charset="0"/>
            </a:endParaRPr>
          </a:p>
          <a:p>
            <a:pPr>
              <a:buClr>
                <a:schemeClr val="accent2">
                  <a:lumMod val="50000"/>
                </a:schemeClr>
              </a:buClr>
              <a:buNone/>
            </a:pPr>
            <a:endParaRPr lang="fr-BE" sz="2000" dirty="0" smtClean="0">
              <a:solidFill>
                <a:srgbClr val="FFC000"/>
              </a:solidFill>
              <a:latin typeface="Arial Black" panose="020B0A04020102020204" pitchFamily="34" charset="0"/>
            </a:endParaRPr>
          </a:p>
          <a:p>
            <a:pPr>
              <a:buClr>
                <a:schemeClr val="accent2">
                  <a:lumMod val="50000"/>
                </a:schemeClr>
              </a:buClr>
              <a:buNone/>
            </a:pPr>
            <a:endParaRPr lang="fr-BE" sz="2000" dirty="0" smtClean="0">
              <a:solidFill>
                <a:srgbClr val="FFC000"/>
              </a:solidFill>
              <a:latin typeface="Arial Black" panose="020B0A04020102020204" pitchFamily="34" charset="0"/>
            </a:endParaRPr>
          </a:p>
          <a:p>
            <a:pPr>
              <a:buClr>
                <a:schemeClr val="accent2">
                  <a:lumMod val="50000"/>
                </a:schemeClr>
              </a:buClr>
              <a:buNone/>
            </a:pPr>
            <a:endParaRPr lang="fr-BE" sz="2000" b="1" dirty="0" smtClean="0">
              <a:solidFill>
                <a:srgbClr val="FFC000"/>
              </a:solidFill>
              <a:latin typeface="Arial Black" panose="020B0A04020102020204" pitchFamily="34" charset="0"/>
            </a:endParaRPr>
          </a:p>
          <a:p>
            <a:pPr>
              <a:buClr>
                <a:schemeClr val="accent2">
                  <a:lumMod val="50000"/>
                </a:schemeClr>
              </a:buClr>
              <a:buNone/>
            </a:pPr>
            <a:endParaRPr lang="fr-BE" sz="2000" b="1" dirty="0" smtClean="0">
              <a:solidFill>
                <a:srgbClr val="FFC000"/>
              </a:solidFill>
              <a:latin typeface="Arial Black" panose="020B0A04020102020204" pitchFamily="34" charset="0"/>
            </a:endParaRPr>
          </a:p>
          <a:p>
            <a:pPr>
              <a:buClr>
                <a:schemeClr val="accent2">
                  <a:lumMod val="50000"/>
                </a:schemeClr>
              </a:buClr>
              <a:buNone/>
            </a:pPr>
            <a:endParaRPr lang="fr-CA" sz="2000" b="1" dirty="0" smtClean="0">
              <a:solidFill>
                <a:srgbClr val="FFC000"/>
              </a:solidFill>
              <a:latin typeface="Arial Black" panose="020B0A04020102020204" pitchFamily="34" charset="0"/>
            </a:endParaRPr>
          </a:p>
          <a:p>
            <a:pPr>
              <a:buClr>
                <a:schemeClr val="accent2">
                  <a:lumMod val="50000"/>
                </a:schemeClr>
              </a:buClr>
              <a:buNone/>
            </a:pPr>
            <a:endParaRPr lang="fr-CA" sz="1400" b="1" dirty="0">
              <a:latin typeface="Arial Black" panose="020B0A04020102020204" pitchFamily="34" charset="0"/>
            </a:endParaRPr>
          </a:p>
        </p:txBody>
      </p:sp>
      <p:sp>
        <p:nvSpPr>
          <p:cNvPr id="6" name="Rectangle 5"/>
          <p:cNvSpPr/>
          <p:nvPr/>
        </p:nvSpPr>
        <p:spPr>
          <a:xfrm>
            <a:off x="539552" y="1988840"/>
            <a:ext cx="8280920" cy="3785652"/>
          </a:xfrm>
          <a:prstGeom prst="rect">
            <a:avLst/>
          </a:prstGeom>
        </p:spPr>
        <p:txBody>
          <a:bodyPr wrap="square">
            <a:spAutoFit/>
          </a:bodyPr>
          <a:lstStyle/>
          <a:p>
            <a:pPr marL="387450" indent="-171450">
              <a:spcBef>
                <a:spcPts val="0"/>
              </a:spcBef>
            </a:pPr>
            <a:endParaRPr lang="fr-BE" sz="1600" dirty="0" smtClean="0">
              <a:solidFill>
                <a:srgbClr val="FFC000"/>
              </a:solidFill>
            </a:endParaRPr>
          </a:p>
          <a:p>
            <a:pPr marL="387450" indent="-171450"/>
            <a:r>
              <a:rPr lang="fr-BE" sz="1600" dirty="0" smtClean="0">
                <a:latin typeface="Arial Black" pitchFamily="34" charset="0"/>
              </a:rPr>
              <a:t>1. Qu’est-ce que j’ai fait ? Dans quel contexte ? Avec qui ?</a:t>
            </a:r>
          </a:p>
          <a:p>
            <a:pPr marL="387450" indent="-171450">
              <a:spcBef>
                <a:spcPts val="0"/>
              </a:spcBef>
            </a:pPr>
            <a:r>
              <a:rPr lang="fr-BE" sz="1600" dirty="0" smtClean="0">
                <a:solidFill>
                  <a:srgbClr val="FFC000"/>
                </a:solidFill>
                <a:latin typeface="Arial Black" pitchFamily="34" charset="0"/>
              </a:rPr>
              <a:t>    C = </a:t>
            </a:r>
            <a:r>
              <a:rPr lang="fr-BE" sz="1600" dirty="0" err="1" smtClean="0">
                <a:solidFill>
                  <a:srgbClr val="FFC000"/>
                </a:solidFill>
                <a:latin typeface="Arial Black" pitchFamily="34" charset="0"/>
              </a:rPr>
              <a:t>Contextualisation</a:t>
            </a:r>
            <a:r>
              <a:rPr lang="fr-BE" sz="1600" dirty="0" smtClean="0">
                <a:solidFill>
                  <a:srgbClr val="FFC000"/>
                </a:solidFill>
                <a:latin typeface="Arial Black" pitchFamily="34" charset="0"/>
              </a:rPr>
              <a:t> </a:t>
            </a:r>
            <a:r>
              <a:rPr lang="fr-BE" sz="1600" b="1" dirty="0" smtClean="0">
                <a:solidFill>
                  <a:srgbClr val="FFC000"/>
                </a:solidFill>
                <a:latin typeface="Arial Black" pitchFamily="34" charset="0"/>
              </a:rPr>
              <a:t>= Expérience </a:t>
            </a:r>
          </a:p>
          <a:p>
            <a:pPr marL="387450" indent="-171450">
              <a:spcBef>
                <a:spcPts val="0"/>
              </a:spcBef>
            </a:pPr>
            <a:r>
              <a:rPr lang="fr-BE" sz="1600" dirty="0" smtClean="0">
                <a:latin typeface="Arial Black" pitchFamily="34" charset="0"/>
              </a:rPr>
              <a:t>  </a:t>
            </a:r>
          </a:p>
          <a:p>
            <a:pPr marL="387450" indent="-171450"/>
            <a:r>
              <a:rPr lang="fr-BE" sz="1600" dirty="0" smtClean="0">
                <a:solidFill>
                  <a:srgbClr val="00B0F0"/>
                </a:solidFill>
                <a:latin typeface="Arial Black" pitchFamily="34" charset="0"/>
              </a:rPr>
              <a:t> 2. Qu’est-ce qui m’a amené à agir de la sorte ? Qu’est-ce que je me dis dans ma tête au moment de l’action ? Quelles sont mes représentations à ce sujet ?</a:t>
            </a:r>
          </a:p>
          <a:p>
            <a:pPr marL="387450" indent="-171450">
              <a:spcBef>
                <a:spcPts val="0"/>
              </a:spcBef>
            </a:pPr>
            <a:r>
              <a:rPr lang="fr-BE" sz="1600" dirty="0" smtClean="0">
                <a:solidFill>
                  <a:srgbClr val="00B0F0"/>
                </a:solidFill>
                <a:latin typeface="Arial Black" pitchFamily="34" charset="0"/>
              </a:rPr>
              <a:t>   RRR = Réfléchissement </a:t>
            </a:r>
            <a:r>
              <a:rPr lang="fr-BE" sz="1600" b="1" dirty="0" smtClean="0">
                <a:solidFill>
                  <a:srgbClr val="00B0F0"/>
                </a:solidFill>
                <a:latin typeface="Arial Black" pitchFamily="34" charset="0"/>
              </a:rPr>
              <a:t>= Explicitation </a:t>
            </a:r>
          </a:p>
          <a:p>
            <a:pPr marL="387450" indent="-171450">
              <a:spcBef>
                <a:spcPts val="0"/>
              </a:spcBef>
            </a:pPr>
            <a:endParaRPr lang="fr-BE" sz="1600" dirty="0" smtClean="0">
              <a:solidFill>
                <a:srgbClr val="FFC000"/>
              </a:solidFill>
              <a:latin typeface="Arial Black" pitchFamily="34" charset="0"/>
            </a:endParaRPr>
          </a:p>
          <a:p>
            <a:pPr marL="387450" indent="-171450">
              <a:spcBef>
                <a:spcPts val="0"/>
              </a:spcBef>
            </a:pPr>
            <a:r>
              <a:rPr lang="fr-BE" sz="1600" dirty="0" smtClean="0">
                <a:latin typeface="Arial Black" pitchFamily="34" charset="0"/>
              </a:rPr>
              <a:t>3. Qu’est-ce que les théories me permettent de comprendre dans cette action ?</a:t>
            </a:r>
          </a:p>
          <a:p>
            <a:pPr marL="387450" indent="-171450">
              <a:spcBef>
                <a:spcPts val="0"/>
              </a:spcBef>
            </a:pPr>
            <a:r>
              <a:rPr lang="fr-BE" sz="1600" dirty="0" smtClean="0">
                <a:solidFill>
                  <a:srgbClr val="FFC000"/>
                </a:solidFill>
                <a:latin typeface="Arial Black" pitchFamily="34" charset="0"/>
              </a:rPr>
              <a:t>   D= </a:t>
            </a:r>
            <a:r>
              <a:rPr lang="fr-BE" sz="1600" dirty="0" err="1" smtClean="0">
                <a:solidFill>
                  <a:srgbClr val="FFC000"/>
                </a:solidFill>
                <a:latin typeface="Arial Black" pitchFamily="34" charset="0"/>
              </a:rPr>
              <a:t>Décontextualisation</a:t>
            </a:r>
            <a:r>
              <a:rPr lang="fr-BE" sz="1600" dirty="0" smtClean="0">
                <a:solidFill>
                  <a:srgbClr val="FFC000"/>
                </a:solidFill>
                <a:latin typeface="Arial Black" pitchFamily="34" charset="0"/>
              </a:rPr>
              <a:t> </a:t>
            </a:r>
            <a:r>
              <a:rPr lang="fr-BE" sz="1600" b="1" dirty="0" smtClean="0">
                <a:solidFill>
                  <a:srgbClr val="FFC000"/>
                </a:solidFill>
                <a:latin typeface="Arial Black" pitchFamily="34" charset="0"/>
              </a:rPr>
              <a:t>= Explication </a:t>
            </a:r>
          </a:p>
          <a:p>
            <a:pPr marL="387450" indent="-171450">
              <a:spcBef>
                <a:spcPts val="0"/>
              </a:spcBef>
            </a:pPr>
            <a:endParaRPr lang="fr-BE" sz="1600" b="1" dirty="0" smtClean="0">
              <a:solidFill>
                <a:srgbClr val="FFC000"/>
              </a:solidFill>
              <a:latin typeface="Arial Black" pitchFamily="34" charset="0"/>
            </a:endParaRPr>
          </a:p>
          <a:p>
            <a:pPr marL="387450" indent="-171450"/>
            <a:r>
              <a:rPr lang="fr-BE" sz="1600" dirty="0" smtClean="0">
                <a:latin typeface="Arial Black" pitchFamily="34" charset="0"/>
              </a:rPr>
              <a:t>4. Qu’est-ce que  je ferai la prochaine fois ?</a:t>
            </a:r>
          </a:p>
          <a:p>
            <a:pPr marL="387450" indent="-171450">
              <a:spcBef>
                <a:spcPts val="0"/>
              </a:spcBef>
            </a:pPr>
            <a:r>
              <a:rPr lang="fr-BE" sz="1600" dirty="0" smtClean="0">
                <a:solidFill>
                  <a:srgbClr val="FFC000"/>
                </a:solidFill>
                <a:latin typeface="Arial Black" pitchFamily="34" charset="0"/>
              </a:rPr>
              <a:t>    R = </a:t>
            </a:r>
            <a:r>
              <a:rPr lang="fr-BE" sz="1600" dirty="0" err="1" smtClean="0">
                <a:solidFill>
                  <a:srgbClr val="FFC000"/>
                </a:solidFill>
                <a:latin typeface="Arial Black" pitchFamily="34" charset="0"/>
              </a:rPr>
              <a:t>Décontextualisation</a:t>
            </a:r>
            <a:r>
              <a:rPr lang="fr-BE" sz="1600" dirty="0" smtClean="0">
                <a:solidFill>
                  <a:srgbClr val="FFC000"/>
                </a:solidFill>
                <a:latin typeface="Arial Black" pitchFamily="34" charset="0"/>
              </a:rPr>
              <a:t> </a:t>
            </a:r>
            <a:r>
              <a:rPr lang="fr-BE" sz="1600" b="1" dirty="0" smtClean="0">
                <a:solidFill>
                  <a:srgbClr val="FFC000"/>
                </a:solidFill>
                <a:latin typeface="Arial Black" pitchFamily="34" charset="0"/>
              </a:rPr>
              <a:t>= Expérimentation  </a:t>
            </a:r>
          </a:p>
        </p:txBody>
      </p:sp>
    </p:spTree>
    <p:extLst>
      <p:ext uri="{BB962C8B-B14F-4D97-AF65-F5344CB8AC3E}">
        <p14:creationId xmlns="" xmlns:p14="http://schemas.microsoft.com/office/powerpoint/2010/main" val="352382"/>
      </p:ext>
    </p:extLst>
  </p:cSld>
  <p:clrMapOvr>
    <a:masterClrMapping/>
  </p:clrMapOvr>
  <p:transition advTm="1880"/>
  <p:timing>
    <p:tnLst>
      <p:par>
        <p:cTn id="1" dur="indefinite" restart="never" nodeType="tmRoot"/>
      </p:par>
    </p:tnLst>
  </p:timing>
</p:sld>
</file>

<file path=ppt/theme/theme1.xml><?xml version="1.0" encoding="utf-8"?>
<a:theme xmlns:a="http://schemas.openxmlformats.org/drawingml/2006/main" name="Horiz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1378</TotalTime>
  <Words>1420</Words>
  <Application>Microsoft Office PowerPoint</Application>
  <PresentationFormat>Affichage à l'écran (4:3)</PresentationFormat>
  <Paragraphs>245</Paragraphs>
  <Slides>12</Slides>
  <Notes>12</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Horizon</vt:lpstr>
      <vt:lpstr>Le log book  support d’apprentissage &amp; d’accompagnement  de la pratique réflexive</vt:lpstr>
      <vt:lpstr>Diapositive 2</vt:lpstr>
      <vt:lpstr>3 constats</vt:lpstr>
      <vt:lpstr>3 questionnements</vt:lpstr>
      <vt:lpstr>Le log book  c’est…</vt:lpstr>
      <vt:lpstr>Le log book  c’est…</vt:lpstr>
      <vt:lpstr>Le log book  c’est…</vt:lpstr>
      <vt:lpstr>Le log book  c’est…</vt:lpstr>
      <vt:lpstr>Le log book  c’est…</vt:lpstr>
      <vt:lpstr>Le log book c’est…</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log book : un support d’apprentissage et d’accompagnement  de la pratique réflexive</dc:title>
  <dc:creator>vvierset</dc:creator>
  <cp:lastModifiedBy>vvierset</cp:lastModifiedBy>
  <cp:revision>172</cp:revision>
  <dcterms:created xsi:type="dcterms:W3CDTF">2014-04-10T13:27:54Z</dcterms:created>
  <dcterms:modified xsi:type="dcterms:W3CDTF">2014-05-19T08:07:47Z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