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62" r:id="rId4"/>
    <p:sldId id="259" r:id="rId5"/>
    <p:sldId id="264" r:id="rId6"/>
    <p:sldId id="308" r:id="rId7"/>
    <p:sldId id="265" r:id="rId8"/>
    <p:sldId id="266" r:id="rId9"/>
    <p:sldId id="263" r:id="rId10"/>
    <p:sldId id="267" r:id="rId11"/>
    <p:sldId id="268" r:id="rId12"/>
    <p:sldId id="278" r:id="rId13"/>
    <p:sldId id="279" r:id="rId14"/>
    <p:sldId id="282" r:id="rId15"/>
    <p:sldId id="270" r:id="rId16"/>
    <p:sldId id="280" r:id="rId17"/>
    <p:sldId id="271" r:id="rId18"/>
    <p:sldId id="272" r:id="rId19"/>
    <p:sldId id="283" r:id="rId20"/>
    <p:sldId id="284" r:id="rId21"/>
    <p:sldId id="285" r:id="rId22"/>
    <p:sldId id="286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81" r:id="rId32"/>
    <p:sldId id="297" r:id="rId33"/>
    <p:sldId id="275" r:id="rId34"/>
    <p:sldId id="303" r:id="rId35"/>
    <p:sldId id="304" r:id="rId36"/>
    <p:sldId id="305" r:id="rId37"/>
    <p:sldId id="306" r:id="rId38"/>
    <p:sldId id="300" r:id="rId39"/>
    <p:sldId id="307" r:id="rId40"/>
    <p:sldId id="309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0" autoAdjust="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5AC2-E054-4B16-AFD8-6DC39DB8A858}" type="datetimeFigureOut">
              <a:rPr lang="fr-FR" smtClean="0"/>
              <a:t>07/08/2015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3E9E0-11AD-4190-B081-89650C458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95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E9E0-11AD-4190-B081-89650C458B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54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7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9"/>
          <p:cNvSpPr txBox="1">
            <a:spLocks noChangeArrowheads="1"/>
          </p:cNvSpPr>
          <p:nvPr/>
        </p:nvSpPr>
        <p:spPr bwMode="auto">
          <a:xfrm>
            <a:off x="307975" y="1886337"/>
            <a:ext cx="84800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fr-FR" sz="2400" dirty="0" smtClean="0"/>
          </a:p>
          <a:p>
            <a:pPr algn="ctr">
              <a:spcBef>
                <a:spcPct val="0"/>
              </a:spcBef>
              <a:buNone/>
            </a:pPr>
            <a:r>
              <a:rPr lang="fr-FR" sz="2400" dirty="0" smtClean="0"/>
              <a:t>Combinaison </a:t>
            </a:r>
            <a:r>
              <a:rPr lang="fr-FR" sz="2400" dirty="0"/>
              <a:t>de méthodes de lutte durables pour contrôler les ravageurs des </a:t>
            </a:r>
            <a:r>
              <a:rPr lang="fr-FR" sz="2400" dirty="0" smtClean="0"/>
              <a:t>cultures: des associations culturales à l'utilisation de substances sémiochimiques</a:t>
            </a:r>
          </a:p>
          <a:p>
            <a:pPr algn="ctr">
              <a:spcBef>
                <a:spcPct val="0"/>
              </a:spcBef>
              <a:buNone/>
            </a:pPr>
            <a:endParaRPr lang="en-GB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en-GB" sz="2000" dirty="0"/>
              <a:t>T</a:t>
            </a:r>
            <a:r>
              <a:rPr lang="en-GB" sz="2000" dirty="0" smtClean="0"/>
              <a:t>homas Lopes</a:t>
            </a:r>
          </a:p>
          <a:p>
            <a:pPr algn="ctr">
              <a:spcBef>
                <a:spcPct val="0"/>
              </a:spcBef>
              <a:buNone/>
            </a:pPr>
            <a:endParaRPr lang="en-GB" sz="1000" dirty="0"/>
          </a:p>
        </p:txBody>
      </p:sp>
      <p:sp>
        <p:nvSpPr>
          <p:cNvPr id="2054" name="AutoShape 2" descr="data:image/jpeg;base64,/9j/4AAQSkZJRgABAQAAAQABAAD/2wCEAAkGBhQSERUUExQWFRUWGBcWFRYYGBcUGxgUFxUVFRUUFBUXHCYeGBkkGRQXHy8gIycpLCwsFR4xNTAqNSYrLCkBCQoKDgwOGg8PGjUkHCQsLCktLCkyKiwsLCwpLC0pLCwpLCwsKSwsLCksLCwsLCosKSwsKSkpLCwsLCwsLCwsLP/AABEIAH4AyAMBIgACEQEDEQH/xAAbAAABBQEBAAAAAAAAAAAAAAADAQIEBQYAB//EADsQAAIBAgQEAwYFAgQHAAAAAAECEQADBBIhMQUTQVEiYYEGMnGRofAUQrHB0SNSU2KS8RUkcqKy4fL/xAAZAQADAQEBAAAAAAAAAAAAAAAAAQIDBAX/xAAoEQACAgEEAgEEAgMAAAAAAAAAAQIREgMTIUExUSIEFDLhYbFSkaH/2gAMAwEAAhEDEQA/AK1TUlBQVTWpNtK9lnAjpoTLNSClDKUkMjm3QylTOXTGSqQiLFdFHNqmFKoQPLS5aflpypQIYqUrLUiANqRxUlEWK7LR8lJkpiGBaXLRFWly0gBBKdloi2pomWNt+9AwPK7/ACpMnoKNkpTbpDAx2+dKtuaJkoqW43pNgXHALgRTqNfrVxheKAzppWSB7UZcSVEAxXPLSt2bRnXBp8VxFNia6sob+u9dU7I9wTB8OZ9dh3O1SMRhchjSnWeIkLlIzAbA9KBicWzmT9K3+Tf8GXxSBMDNLy56GiKxNGFho2NVYiIUHnXG0DR3tEUkUWBH5FDazUrJThbp2KiBy6dyqsrGAzmBFWNrgOUySDSeokNQbKNMIY2rnwhFaC5bVRtUG/dnqKlTbG4pEIYEASW9BQThSWhde1SWWpeCuomsS3ftTcmgpMNgfZBm1uNk8h4j61BxvBzaMHUHYipz8XYbE1Fu49n3NZxepfJTwrgiZAOlKuWdRpRbeHZyAoJJ2HfvRLnDLixKMJ20q7RNMFctLEjemjDTuYo34ZwCcrQN9DvQnbyoAYyqNqEzUTIe1N5XxPw/mmICbhrkk08/CmlJpiHlR01+G1dTktxXUhhOXShPWnAU7LQA+3l+BqbZxmUQdagLbqbh8JMSQB3/APVTKuyo30deuq+9KDbiMoq2t3cPb1VQW6MZPrrVXxC8rnwqB5xBPnWcZW6SLarkhva10oyYEnyoGWpFnNtJrVmaGDClGqcuLMamkThrHfQd6aeHmobT8lpNEXFYmehqGQTsKs24W3UiO4/am8qNFHqNz61SkuiWn2QRhgPe37U97XapS4Iz7tGOGPWhyBIrrWFk9Yq5sW7KwDbk9z+4oVsxtJpOU1ZydlR4LmzjBoVQLGgMAQOw8qNc4isSSDVDr1b0pJEbSaw2zXMnYzi+cZEXf70qjv2DOo+lT1V+golrBndv2rWNRIfyKgrFd4umlXTlQNBUbMTsP0q8rJxKwqa5bFWH4OdWogtqKMxYlcuF8qWp5cV1LJjpGWx95XZYHukEb7hgw28xU3DcZRtD4WH5TGp7BtvnFZzhi3FSLknUldNQpiAx67ekmj3hP5ZaI1Bj46EVwb0k20dW3FpI2qYQwCVOoB7794oq4Rux/Ss3axF1FXLdS4kEEBSrLlAIGrkk6bEbCkfirEan76/OtfuG+iNpGq/AdyKVcAnVv0rIvj2MASx7DckmAB59KVuJNmdCGR0bK6OIZTlBExpqCDoaW/INtGm4bhwykufzMBGWCoiDoasFw1tf/ofzWJs4xgAqgt0CruSTsJIH1rl4kSSIIKtlZWEMpUyVYfxSWtLwVto3QvRpMjtI3pt24DuY+X81irONuMyqitcZjARIzE6kxmIGwPyplnipcSJHQg6EFWIIPnIIqd0MDa28UeYQYyBRGgnNOus7RUk3VjYfSsMmJdiSJOnToBrr5VKwS3bp8ClomTIVBtoXOk+Qk0t2vI8LNUb09PqKj4lfCxG4BjbeNKpMVwvEJByluvg8RG8goQCR8AarzimIaJOmsTpqdxuKa178CenXk1NhvAsxMCdR6nQ1zJPb5j+ax6Y4jr0j0rkx7sGcK5RHFprnhyC5lD5DrmmCOkVS1WhYI14wY6kD1H80E2IvAA+DJJJKiXlttdoC/Osv+POmtDGOd0DhW5YdrfMlYzjQrlnNupExBg0nqyY1BI31sjuvzFJcUdSPmKwf/ESBv9inW+IXHtW72RltXQ3LuErD5TBhQcy+oo3WGCNqbQ+4odzQbfv9BWN/GsY8X2Kc2JYweYLYzKpYwQMxEgA6TEnXQRJp7rFgjQcQ4iloeNo7KNz6dPWqDEY/nZWZAFUygJMzBGYn4GKrcdet5/DeF5YhmItrJ/yHNMaRJ9Ka3EAdiv8AqT00molquSoaglybPh3EbVwAHwnbXYnsD/NdWH4RZRbFx7rhsRzZTxe9bIUsYzZRBzaR18hXVS1mGCH2+BW2YKoLEzs28b6ESD5VZcO9j7ZvItxDlYnQsYMDXVd+nWspY4w0RmLD+1oIn1G8VccD9rOXcTwplRiSACpAb3iusExHyrz8ufLOtasGqcUUOOY2MRcVPCFuMFiRorGIYb/GrDhuKvXsxAWBHiJK79PDoTuaFxN1vO1xTBYtKnoS2Ya9dD9KvvZfDhbbExqb5GgaMqDK0HQ6itHNVwxQxk+f5I9m3dVgw5cqQwOZtwZBgjuBRMQ165ca4+Qs5lmzMJMAToOwFX1lVN3Uj3HM5UHiDuAckROgG1LiAiXLjEAhLLXDCpuh1IWMswO1RlP33RvjpeurKCybqOrrywykMpljBGxj+a68LjMzHly5LMczCWO5jpV5wm6l584WFa2rLKoYJuIJyxlnfpUrD2FN59BHLtkHKm5dASFjLJkjanc/+0DjpLrqzO4K7etXFuWzbV0nKZJiQQdD5E1Fe1d1jlyST7zDUkk6fE1ocZjbdjnXWUFVSwdFTdsoJCsMomTR8HlY3HAAGWyy+FD79ssYBGUT5UJz9icdJXx1f+wPCBmwtq9fuWsOHJAV0XISCwXVroDkhSdu8VeWMUzo1xMbYKIIZxbtZUAAMSLsLoQfWsTxfhyrgcOCuUrevhtpyzsfkKLg+HIuCx6iNrJXyIM6Vq4WcmRscDfa8StnH2bhAkqiWmMSBJAudyPnUO89u/cVTjbD3ZyrC2w+bbKCt4Mdois77IcNRcakAQbVyQRpJGUfrVNheFqr4fuzoSSNCM4B+OooUAzLbj+FvLfdP6YCxlaGXOpAIcgEidY0PSo1u5fFprQa2EZg7LLauAAG+MAVrOMBVvFYHi5h0VYJysddJnrp2oOCw4OFnSeW591dT/VglomdB16Vm3KzqhHTcba7oyXKud7fzf8Amii/fFrkhrfLzG5l8UZzu3x1rS2rCnDDQTyWPuruOZ4piZ0FIbS/hZgTygdl97+6YmanKfvqy8NL13RlDaud7X/f/NEe9f5SWs1rl2ySiw/hze9GvWa0GJuLycnXko2y7kLJmJnQ9etPxjLyHWNRaRhosSRZkiBM6nXzoyn76sWGl67ox2Ke6ilptGNY8ff41R4rily5o5mNgBoJ3hdh/tW49qSv4V1HvEWsqwojxWyxECdgfnWPXDgTmOXQ/wDkCD9K1UqXyZzTcL4RpOB8Kt3OHhzbBu88pmIObXQLIIEUr8CQKWy2yAQDluK8EyAGCsYMg/Kqvh3tAyILSEBeYbmoBhxrue3QeXWo+L4qTM3XIJmAQqkz8v8AesZSt8FQ1oRjyi5fhNsKGIQA7S4BOpHulp6dq6sfdx5BJHlp216+nzrqWM+mJ/UrqKICYgrtAnttFHsuwJbNsdesfHz1oD4e4gCtbcEgEaHVZIkRqRoadZuHKVyMWYwBB1nUbb10NHIS/wAWQNT8D0n76VLwnGGTSdQZ+M6EefeKqIIUGD8YMAeUaUdrJYqclzsAEOsbxPnUOCHyXWL4sWOYkgtrMaTMnpoNa2nCOIPdtgC0rM1sowFpWlDoQQQZBEb968ywmHfMFFti5OgCtOm+kfT516RwnBtbs8ph4+VBSDubg8OXfpWbhVUdX07Scm10WODuXLbZEshSFy5BZUQsggZcugmKfbxV4OQtoZsoBHKWQoIKyuXQTFRsJaLIwyb2kGTK2kX7ZjLv0mjrgzkZck/0cMMuRjtctEjLvpRi/fZ1ucf8V+N/oZeZ7pe21hWkIHQ2lOixlzLl0AgRRcNiroZlSyJAUFRaXQKIQEZdIGgoTYaUdMkkWsICmUmIFufBuI+lB4nYJs3lFvOQuFlMhaIske5BI7bUKL99ic4q/ivCf9Gl4Hw+xdwzfi4CI112LhRlPMO4KwN9o7UXhfC8G9y4th1uWLotl4KkSM4OkQNp2qBicMGwbI6n38xX3dJWNO3lUT2VwqhMWFUqGCDSRJyNm17wR860zp4nLhayLK1hsF+KtNhLisQLqPlKmAApWcoHnQfaThuAXKtm4Dfs3bXgDLoDcUEQAJGu1U/svgVt45CiwBbugwNABkC7eZj1qvx3DlGIQqni/EoZ1J1uEsd+sT6ULVTSfsHpNWvRo+M3bwuvlTMomGyI2hXxAErMb/WoNjHX+V4V/pw21tMseLNHh296fWjcewrNjbTLbLALc8fLLZfDc/Pl8PzG/nUPB2STbhJy2bgJyZip/wCb0LRK+8NJG/nUSi78nRDUjh+K8pDlx2I5Wijl5f8ADtxl8Q/t23Hbem/jL/LnKOXl/wAO3GX/AE7UDBlbjDIA5XDsGKqGKmMUILASOgievnSjCEsCEkjDasEkg5HEF8sjaImpxfvo03I3+K/Kv2EfE38klBkyjXl24KD3fyzlqg9rvaG8iojDKHUR4VWVEBQIWY28tquxhGZnYWyQLCjOEnXl2PDnC76bT0rKe3nCLucXBbOUW0JOXLtasgnUDNuB1Oh7VUYc8vox1ppwdLuimfixjViYEyZJOmkdBGm/eotviJJ8zrJ18Xl1jSoT2XGhVu5EHrsaabTb5W120OprVQR53JKvX4G85gCT185HQiPrQLmLk79R8fpvQWBmMsH1/eu5Tdvj84/WqUQFu4gnTXQ6a7df1rqYbDHoddtP0711UkBuDim5gbmgRbVVMAZYfMFUZhETM+ZruB8Yu2HzoxzQgEIGICqyiRP+Y/Q9KsLYUbKB8IH7UTP8a81/UMuypfDlsPbQLezK1smS2WFILQpgCiut9iB4wAIiQADmJ8MvOuh+NWAYdv0pwep+5kWtRoDwW3ctOjuScougrnMAuFCumUjxaGZ023q5v8Sdxl5rKuYNoqlgR2uN4u/Xr2qtn4V2Y0t+V2D1JPyXqcQJib+n/SwJ7Fn3JHf9qLiOMKBoJPdGuz5mWePpWf1pc5+FLfb8jWrJeA2Dzq4Y3LrABhB5aTJmWYNLa95q2XixJIgADbWNyCPGCxeAI171Q56cL1X9zIW4y/v8TuZModRpH5H0naGGtO4XxMqpAZB/dIRMxgagAdoGnas/zTXcw0t9+g3HVF9hMeiuSuVGgjMdsuZSQJMSSAduhqHcxIN7Mbn5gw8CABhMNmAkga796ruYaTmT3o336Husu34mZzEo5820PxyqB9arMMyoxMuxIca5B75BkEAEkRpJMedRp86dP3EUb7FuSF4UgsPP9V9CPGbRGv5vAQSR+9Et4RFDReuSwYTsRmYEsPPSo+lIaT15MFqSSotbPEQvvO12AFAZVAAHUZMuvmZqn4yGuszIcuZcmWBljSYmSCY3p1Iz0LWmnYnqSarogXcECHD2y+ZVynOAQV5m2kBZcaeVQL/Cli3Fq5IKlzzEMwPEFHQzsavPWmlfOr+4mTkzPNw4C7OS6tvLHRzMzBIGxk7VFTh4khi4GVvy9cxhSWjpHrWqn19KabZ7j6/rVL6iQrMo2ESLY5jAmA2iNlZUPuNn1BPeP2rq1JE9j5V1V9zILOFwU8XBUbmb09T9iuNoRJ5o7UvMoAFHFnwzvrHrBNKhnB64XB8fSkCffqf4rktzSoBxftSC4d65bP3PrTWWDQAU3iOv6UqvNBy9vnXRHr+9FASCw86Zm+NDrhSAK33996Z8PvyrkUxpFM/X96YgldHnTQSR8qcxI7UgELUgal1Pahq+tADppDXCDpSK/l9aYHE+ddzO0/OkzUMtv5UxhG+9jQjpvFEGv7UzMD9/SmIYbn2fnXUjkT9mlp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FF0000"/>
              </a:solidFill>
            </a:endParaRPr>
          </a:p>
        </p:txBody>
      </p:sp>
      <p:sp>
        <p:nvSpPr>
          <p:cNvPr id="2055" name="AutoShape 5" descr="data:image/jpeg;base64,/9j/4AAQSkZJRgABAQAAAQABAAD/2wCEAAkGBhQSERUUExQWFRUWGBcWFRYYGBcUGxgUFxUVFRUUFBUXHCYeGBkkGRQXHy8gIycpLCwsFR4xNTAqNSYrLCkBCQoKDgwOGg8PGjUkHCQsLCktLCkyKiwsLCwpLC0pLCwpLCwsKSwsLCksLCwsLCosKSwsKSkpLCwsLCwsLCwsLP/AABEIAH4AyAMBIgACEQEDEQH/xAAbAAABBQEBAAAAAAAAAAAAAAADAQIEBQYAB//EADsQAAIBAgQEAwYFAgQHAAAAAAECEQADBBIhMQUTQVEiYYEGMnGRofAUQrHB0SNSU2KS8RUkcqKy4fL/xAAZAQADAQEBAAAAAAAAAAAAAAAAAQIDBAX/xAAoEQACAgEEAgEEAgMAAAAAAAAAAQIREgMTIUExUSIEFDLhYbFSkaH/2gAMAwEAAhEDEQA/AK1TUlBQVTWpNtK9lnAjpoTLNSClDKUkMjm3QylTOXTGSqQiLFdFHNqmFKoQPLS5aflpypQIYqUrLUiANqRxUlEWK7LR8lJkpiGBaXLRFWly0gBBKdloi2pomWNt+9AwPK7/ACpMnoKNkpTbpDAx2+dKtuaJkoqW43pNgXHALgRTqNfrVxheKAzppWSB7UZcSVEAxXPLSt2bRnXBp8VxFNia6sob+u9dU7I9wTB8OZ9dh3O1SMRhchjSnWeIkLlIzAbA9KBicWzmT9K3+Tf8GXxSBMDNLy56GiKxNGFho2NVYiIUHnXG0DR3tEUkUWBH5FDazUrJThbp2KiBy6dyqsrGAzmBFWNrgOUySDSeokNQbKNMIY2rnwhFaC5bVRtUG/dnqKlTbG4pEIYEASW9BQThSWhde1SWWpeCuomsS3ftTcmgpMNgfZBm1uNk8h4j61BxvBzaMHUHYipz8XYbE1Fu49n3NZxepfJTwrgiZAOlKuWdRpRbeHZyAoJJ2HfvRLnDLixKMJ20q7RNMFctLEjemjDTuYo34ZwCcrQN9DvQnbyoAYyqNqEzUTIe1N5XxPw/mmICbhrkk08/CmlJpiHlR01+G1dTktxXUhhOXShPWnAU7LQA+3l+BqbZxmUQdagLbqbh8JMSQB3/APVTKuyo30deuq+9KDbiMoq2t3cPb1VQW6MZPrrVXxC8rnwqB5xBPnWcZW6SLarkhva10oyYEnyoGWpFnNtJrVmaGDClGqcuLMamkThrHfQd6aeHmobT8lpNEXFYmehqGQTsKs24W3UiO4/am8qNFHqNz61SkuiWn2QRhgPe37U97XapS4Iz7tGOGPWhyBIrrWFk9Yq5sW7KwDbk9z+4oVsxtJpOU1ZydlR4LmzjBoVQLGgMAQOw8qNc4isSSDVDr1b0pJEbSaw2zXMnYzi+cZEXf70qjv2DOo+lT1V+golrBndv2rWNRIfyKgrFd4umlXTlQNBUbMTsP0q8rJxKwqa5bFWH4OdWogtqKMxYlcuF8qWp5cV1LJjpGWx95XZYHukEb7hgw28xU3DcZRtD4WH5TGp7BtvnFZzhi3FSLknUldNQpiAx67ekmj3hP5ZaI1Bj46EVwb0k20dW3FpI2qYQwCVOoB7794oq4Rux/Ss3axF1FXLdS4kEEBSrLlAIGrkk6bEbCkfirEan76/OtfuG+iNpGq/AdyKVcAnVv0rIvj2MASx7DckmAB59KVuJNmdCGR0bK6OIZTlBExpqCDoaW/INtGm4bhwykufzMBGWCoiDoasFw1tf/ofzWJs4xgAqgt0CruSTsJIH1rl4kSSIIKtlZWEMpUyVYfxSWtLwVto3QvRpMjtI3pt24DuY+X81irONuMyqitcZjARIzE6kxmIGwPyplnipcSJHQg6EFWIIPnIIqd0MDa28UeYQYyBRGgnNOus7RUk3VjYfSsMmJdiSJOnToBrr5VKwS3bp8ClomTIVBtoXOk+Qk0t2vI8LNUb09PqKj4lfCxG4BjbeNKpMVwvEJByluvg8RG8goQCR8AarzimIaJOmsTpqdxuKa178CenXk1NhvAsxMCdR6nQ1zJPb5j+ax6Y4jr0j0rkx7sGcK5RHFprnhyC5lD5DrmmCOkVS1WhYI14wY6kD1H80E2IvAA+DJJJKiXlttdoC/Osv+POmtDGOd0DhW5YdrfMlYzjQrlnNupExBg0nqyY1BI31sjuvzFJcUdSPmKwf/ESBv9inW+IXHtW72RltXQ3LuErD5TBhQcy+oo3WGCNqbQ+4odzQbfv9BWN/GsY8X2Kc2JYweYLYzKpYwQMxEgA6TEnXQRJp7rFgjQcQ4iloeNo7KNz6dPWqDEY/nZWZAFUygJMzBGYn4GKrcdet5/DeF5YhmItrJ/yHNMaRJ9Ka3EAdiv8AqT00molquSoaglybPh3EbVwAHwnbXYnsD/NdWH4RZRbFx7rhsRzZTxe9bIUsYzZRBzaR18hXVS1mGCH2+BW2YKoLEzs28b6ESD5VZcO9j7ZvItxDlYnQsYMDXVd+nWspY4w0RmLD+1oIn1G8VccD9rOXcTwplRiSACpAb3iusExHyrz8ufLOtasGqcUUOOY2MRcVPCFuMFiRorGIYb/GrDhuKvXsxAWBHiJK79PDoTuaFxN1vO1xTBYtKnoS2Ya9dD9KvvZfDhbbExqb5GgaMqDK0HQ6itHNVwxQxk+f5I9m3dVgw5cqQwOZtwZBgjuBRMQ165ca4+Qs5lmzMJMAToOwFX1lVN3Uj3HM5UHiDuAckROgG1LiAiXLjEAhLLXDCpuh1IWMswO1RlP33RvjpeurKCybqOrrywykMpljBGxj+a68LjMzHly5LMczCWO5jpV5wm6l584WFa2rLKoYJuIJyxlnfpUrD2FN59BHLtkHKm5dASFjLJkjanc/+0DjpLrqzO4K7etXFuWzbV0nKZJiQQdD5E1Fe1d1jlyST7zDUkk6fE1ocZjbdjnXWUFVSwdFTdsoJCsMomTR8HlY3HAAGWyy+FD79ssYBGUT5UJz9icdJXx1f+wPCBmwtq9fuWsOHJAV0XISCwXVroDkhSdu8VeWMUzo1xMbYKIIZxbtZUAAMSLsLoQfWsTxfhyrgcOCuUrevhtpyzsfkKLg+HIuCx6iNrJXyIM6Vq4WcmRscDfa8StnH2bhAkqiWmMSBJAudyPnUO89u/cVTjbD3ZyrC2w+bbKCt4Mdois77IcNRcakAQbVyQRpJGUfrVNheFqr4fuzoSSNCM4B+OooUAzLbj+FvLfdP6YCxlaGXOpAIcgEidY0PSo1u5fFprQa2EZg7LLauAAG+MAVrOMBVvFYHi5h0VYJysddJnrp2oOCw4OFnSeW591dT/VglomdB16Vm3KzqhHTcba7oyXKud7fzf8Amii/fFrkhrfLzG5l8UZzu3x1rS2rCnDDQTyWPuruOZ4piZ0FIbS/hZgTygdl97+6YmanKfvqy8NL13RlDaud7X/f/NEe9f5SWs1rl2ySiw/hze9GvWa0GJuLycnXko2y7kLJmJnQ9etPxjLyHWNRaRhosSRZkiBM6nXzoyn76sWGl67ox2Ke6ilptGNY8ff41R4rily5o5mNgBoJ3hdh/tW49qSv4V1HvEWsqwojxWyxECdgfnWPXDgTmOXQ/wDkCD9K1UqXyZzTcL4RpOB8Kt3OHhzbBu88pmIObXQLIIEUr8CQKWy2yAQDluK8EyAGCsYMg/Kqvh3tAyILSEBeYbmoBhxrue3QeXWo+L4qTM3XIJmAQqkz8v8AesZSt8FQ1oRjyi5fhNsKGIQA7S4BOpHulp6dq6sfdx5BJHlp216+nzrqWM+mJ/UrqKICYgrtAnttFHsuwJbNsdesfHz1oD4e4gCtbcEgEaHVZIkRqRoadZuHKVyMWYwBB1nUbb10NHIS/wAWQNT8D0n76VLwnGGTSdQZ+M6EefeKqIIUGD8YMAeUaUdrJYqclzsAEOsbxPnUOCHyXWL4sWOYkgtrMaTMnpoNa2nCOIPdtgC0rM1sowFpWlDoQQQZBEb968ywmHfMFFti5OgCtOm+kfT516RwnBtbs8ph4+VBSDubg8OXfpWbhVUdX07Scm10WODuXLbZEshSFy5BZUQsggZcugmKfbxV4OQtoZsoBHKWQoIKyuXQTFRsJaLIwyb2kGTK2kX7ZjLv0mjrgzkZck/0cMMuRjtctEjLvpRi/fZ1ucf8V+N/oZeZ7pe21hWkIHQ2lOixlzLl0AgRRcNiroZlSyJAUFRaXQKIQEZdIGgoTYaUdMkkWsICmUmIFufBuI+lB4nYJs3lFvOQuFlMhaIske5BI7bUKL99ic4q/ivCf9Gl4Hw+xdwzfi4CI112LhRlPMO4KwN9o7UXhfC8G9y4th1uWLotl4KkSM4OkQNp2qBicMGwbI6n38xX3dJWNO3lUT2VwqhMWFUqGCDSRJyNm17wR860zp4nLhayLK1hsF+KtNhLisQLqPlKmAApWcoHnQfaThuAXKtm4Dfs3bXgDLoDcUEQAJGu1U/svgVt45CiwBbugwNABkC7eZj1qvx3DlGIQqni/EoZ1J1uEsd+sT6ULVTSfsHpNWvRo+M3bwuvlTMomGyI2hXxAErMb/WoNjHX+V4V/pw21tMseLNHh296fWjcewrNjbTLbLALc8fLLZfDc/Pl8PzG/nUPB2STbhJy2bgJyZip/wCb0LRK+8NJG/nUSi78nRDUjh+K8pDlx2I5Wijl5f8ADtxl8Q/t23Hbem/jL/LnKOXl/wAO3GX/AE7UDBlbjDIA5XDsGKqGKmMUILASOgievnSjCEsCEkjDasEkg5HEF8sjaImpxfvo03I3+K/Kv2EfE38klBkyjXl24KD3fyzlqg9rvaG8iojDKHUR4VWVEBQIWY28tquxhGZnYWyQLCjOEnXl2PDnC76bT0rKe3nCLucXBbOUW0JOXLtasgnUDNuB1Oh7VUYc8vox1ppwdLuimfixjViYEyZJOmkdBGm/eotviJJ8zrJ18Xl1jSoT2XGhVu5EHrsaabTb5W120OprVQR53JKvX4G85gCT185HQiPrQLmLk79R8fpvQWBmMsH1/eu5Tdvj84/WqUQFu4gnTXQ6a7df1rqYbDHoddtP0711UkBuDim5gbmgRbVVMAZYfMFUZhETM+ZruB8Yu2HzoxzQgEIGICqyiRP+Y/Q9KsLYUbKB8IH7UTP8a81/UMuypfDlsPbQLezK1smS2WFILQpgCiut9iB4wAIiQADmJ8MvOuh+NWAYdv0pwep+5kWtRoDwW3ctOjuScougrnMAuFCumUjxaGZ023q5v8Sdxl5rKuYNoqlgR2uN4u/Xr2qtn4V2Y0t+V2D1JPyXqcQJib+n/SwJ7Fn3JHf9qLiOMKBoJPdGuz5mWePpWf1pc5+FLfb8jWrJeA2Dzq4Y3LrABhB5aTJmWYNLa95q2XixJIgADbWNyCPGCxeAI171Q56cL1X9zIW4y/v8TuZModRpH5H0naGGtO4XxMqpAZB/dIRMxgagAdoGnas/zTXcw0t9+g3HVF9hMeiuSuVGgjMdsuZSQJMSSAduhqHcxIN7Mbn5gw8CABhMNmAkga796ruYaTmT3o336Husu34mZzEo5820PxyqB9arMMyoxMuxIca5B75BkEAEkRpJMedRp86dP3EUb7FuSF4UgsPP9V9CPGbRGv5vAQSR+9Et4RFDReuSwYTsRmYEsPPSo+lIaT15MFqSSotbPEQvvO12AFAZVAAHUZMuvmZqn4yGuszIcuZcmWBljSYmSCY3p1Iz0LWmnYnqSarogXcECHD2y+ZVynOAQV5m2kBZcaeVQL/Cli3Fq5IKlzzEMwPEFHQzsavPWmlfOr+4mTkzPNw4C7OS6tvLHRzMzBIGxk7VFTh4khi4GVvy9cxhSWjpHrWqn19KabZ7j6/rVL6iQrMo2ESLY5jAmA2iNlZUPuNn1BPeP2rq1JE9j5V1V9zILOFwU8XBUbmb09T9iuNoRJ5o7UvMoAFHFnwzvrHrBNKhnB64XB8fSkCffqf4rktzSoBxftSC4d65bP3PrTWWDQAU3iOv6UqvNBy9vnXRHr+9FASCw86Zm+NDrhSAK33996Z8PvyrkUxpFM/X96YgldHnTQSR8qcxI7UgELUgal1Pahq+tADppDXCDpSK/l9aYHE+ddzO0/OkzUMtv5UxhG+9jQjpvFEGv7UzMD9/SmIYbn2fnXUjkT9mlpg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pic>
        <p:nvPicPr>
          <p:cNvPr id="2053" name="Picture 2" descr="http://www.fsagx.ac.be/zg/Page_index/Sigle%20Entom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4815" r="13481" b="7407"/>
          <a:stretch>
            <a:fillRect/>
          </a:stretch>
        </p:blipFill>
        <p:spPr bwMode="auto">
          <a:xfrm>
            <a:off x="7408552" y="160337"/>
            <a:ext cx="945381" cy="94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Thomas Lopes\Desktop\Logo414x8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0" y="319368"/>
            <a:ext cx="4350272" cy="9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mail.ulg.ac.be/service/home/~/AIL%20bleu.PNG?auth=co&amp;loc=fr&amp;id=29042&amp;part=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804248" y="1104676"/>
            <a:ext cx="215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/>
              <a:t>Entomologie fonctionnelle </a:t>
            </a:r>
            <a:endParaRPr lang="fr-FR" sz="1400" dirty="0" smtClean="0"/>
          </a:p>
          <a:p>
            <a:pPr algn="ctr"/>
            <a:r>
              <a:rPr lang="fr-FR" sz="1400" dirty="0" smtClean="0"/>
              <a:t>et </a:t>
            </a:r>
            <a:r>
              <a:rPr lang="fr-FR" sz="1400" dirty="0"/>
              <a:t>évolutive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632659" y="4768402"/>
            <a:ext cx="5878683" cy="1851088"/>
            <a:chOff x="580486" y="4719986"/>
            <a:chExt cx="5878683" cy="1851088"/>
          </a:xfrm>
        </p:grpSpPr>
        <p:pic>
          <p:nvPicPr>
            <p:cNvPr id="12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1649737" y="4719986"/>
              <a:ext cx="89031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580486" y="4869160"/>
              <a:ext cx="1069251" cy="167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3609298" y="4746488"/>
              <a:ext cx="89031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2540047" y="4895662"/>
              <a:ext cx="1069251" cy="167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5568859" y="4735757"/>
              <a:ext cx="89031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4499608" y="4884931"/>
              <a:ext cx="1069251" cy="167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9565">
            <a:off x="246446" y="4886017"/>
            <a:ext cx="1111240" cy="6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39">
            <a:off x="7671322" y="5018028"/>
            <a:ext cx="713453" cy="64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9071">
            <a:off x="1813648" y="3865469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37780">
            <a:off x="6197071" y="3746253"/>
            <a:ext cx="1149462" cy="7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3" t="52178" b="35784"/>
          <a:stretch/>
        </p:blipFill>
        <p:spPr bwMode="auto">
          <a:xfrm rot="8672246">
            <a:off x="6123560" y="4958201"/>
            <a:ext cx="434351" cy="3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3" t="52178" b="35784"/>
          <a:stretch/>
        </p:blipFill>
        <p:spPr bwMode="auto">
          <a:xfrm rot="16784516">
            <a:off x="2484735" y="5598262"/>
            <a:ext cx="434351" cy="3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 descr="http://m.agro.basf.fr/agroportal/mfr/media/productcatalogue/pests/ravageurs_6/puceron_vert_du_pecher_ai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77222" y1="79259" x2="77222" y2="79259"/>
                        <a14:backgroundMark x1="77639" y1="77284" x2="77639" y2="77284"/>
                        <a14:backgroundMark x1="78750" y1="78272" x2="78750" y2="78272"/>
                        <a14:backgroundMark x1="79722" y1="79012" x2="79722" y2="79012"/>
                        <a14:backgroundMark x1="79722" y1="79012" x2="79722" y2="79012"/>
                        <a14:backgroundMark x1="80278" y1="77284" x2="89444" y2="80741"/>
                        <a14:backgroundMark x1="80833" y1="80000" x2="80833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1114">
            <a:off x="3492812" y="4201526"/>
            <a:ext cx="1195288" cy="6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Thomas Lope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6019"/>
            <a:ext cx="4824536" cy="32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aramel.free.fr/Puceronsmom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90" y="3202283"/>
            <a:ext cx="4392488" cy="33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2217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Parasitoïde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773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0"/>
          <a:stretch/>
        </p:blipFill>
        <p:spPr bwMode="auto">
          <a:xfrm>
            <a:off x="2171500" y="248794"/>
            <a:ext cx="4801001" cy="6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64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457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C:\Users\Thomas Lopes\Desktop\FUSAGx\Doctorat\Essais cultures association 2012\Photos essais 2012\DSCF1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19" y="1627188"/>
            <a:ext cx="604797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oneTexte 18"/>
          <p:cNvSpPr txBox="1">
            <a:spLocks noChangeArrowheads="1"/>
          </p:cNvSpPr>
          <p:nvPr/>
        </p:nvSpPr>
        <p:spPr bwMode="auto">
          <a:xfrm>
            <a:off x="1179513" y="3091860"/>
            <a:ext cx="3455988" cy="15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 dirty="0" smtClean="0"/>
              <a:t>Pois:</a:t>
            </a:r>
            <a:endParaRPr lang="fr-FR" altLang="fr-FR" sz="2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/>
              <a:t>80 </a:t>
            </a:r>
            <a:r>
              <a:rPr lang="en-GB" altLang="fr-FR" sz="2800" b="1" dirty="0" smtClean="0"/>
              <a:t>grains/m</a:t>
            </a:r>
            <a:r>
              <a:rPr lang="en-GB" altLang="fr-FR" sz="2800" b="1" baseline="30000" dirty="0" smtClean="0"/>
              <a:t>2 </a:t>
            </a:r>
            <a:endParaRPr lang="fr-FR" altLang="fr-FR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4000" b="1" dirty="0">
              <a:solidFill>
                <a:srgbClr val="FF0000"/>
              </a:solidFill>
            </a:endParaRPr>
          </a:p>
        </p:txBody>
      </p:sp>
      <p:sp>
        <p:nvSpPr>
          <p:cNvPr id="8198" name="ZoneTexte 20"/>
          <p:cNvSpPr txBox="1">
            <a:spLocks noChangeArrowheads="1"/>
          </p:cNvSpPr>
          <p:nvPr/>
        </p:nvSpPr>
        <p:spPr bwMode="auto">
          <a:xfrm>
            <a:off x="4635501" y="3091860"/>
            <a:ext cx="3455988" cy="15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 dirty="0" smtClean="0"/>
              <a:t>Froment:</a:t>
            </a:r>
            <a:endParaRPr lang="fr-FR" altLang="fr-FR" sz="2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 b="1" dirty="0"/>
              <a:t>350 </a:t>
            </a:r>
            <a:r>
              <a:rPr lang="en-GB" altLang="fr-FR" sz="2800" b="1" dirty="0" smtClean="0"/>
              <a:t>grains/m</a:t>
            </a:r>
            <a:r>
              <a:rPr lang="en-GB" altLang="fr-FR" sz="2800" b="1" baseline="30000" dirty="0" smtClean="0"/>
              <a:t>2</a:t>
            </a:r>
            <a:r>
              <a:rPr lang="en-GB" altLang="fr-FR" sz="2800" b="1" dirty="0" smtClean="0"/>
              <a:t> </a:t>
            </a:r>
            <a:endParaRPr lang="fr-FR" altLang="fr-FR" sz="2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4000" b="1" dirty="0">
              <a:solidFill>
                <a:srgbClr val="FF0000"/>
              </a:solidFill>
            </a:endParaRPr>
          </a:p>
        </p:txBody>
      </p:sp>
      <p:sp>
        <p:nvSpPr>
          <p:cNvPr id="8199" name="ZoneTexte 6"/>
          <p:cNvSpPr txBox="1">
            <a:spLocks noChangeArrowheads="1"/>
          </p:cNvSpPr>
          <p:nvPr/>
        </p:nvSpPr>
        <p:spPr bwMode="auto">
          <a:xfrm>
            <a:off x="3278231" y="2320980"/>
            <a:ext cx="1079996" cy="4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/>
              <a:t>2 m</a:t>
            </a:r>
          </a:p>
        </p:txBody>
      </p:sp>
      <p:cxnSp>
        <p:nvCxnSpPr>
          <p:cNvPr id="55" name="Connecteur droit avec flèche 54"/>
          <p:cNvCxnSpPr/>
          <p:nvPr/>
        </p:nvCxnSpPr>
        <p:spPr bwMode="auto">
          <a:xfrm>
            <a:off x="5003800" y="2717800"/>
            <a:ext cx="1728788" cy="0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 bwMode="auto">
          <a:xfrm>
            <a:off x="2954338" y="2714625"/>
            <a:ext cx="1727200" cy="0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ZoneTexte 62"/>
          <p:cNvSpPr txBox="1">
            <a:spLocks noChangeArrowheads="1"/>
          </p:cNvSpPr>
          <p:nvPr/>
        </p:nvSpPr>
        <p:spPr bwMode="auto">
          <a:xfrm>
            <a:off x="5327905" y="2330735"/>
            <a:ext cx="1079996" cy="4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/>
              <a:t>2 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Bandes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715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e 2"/>
          <p:cNvGrpSpPr>
            <a:grpSpLocks/>
          </p:cNvGrpSpPr>
          <p:nvPr/>
        </p:nvGrpSpPr>
        <p:grpSpPr bwMode="auto">
          <a:xfrm>
            <a:off x="1547813" y="1614488"/>
            <a:ext cx="6048375" cy="4684712"/>
            <a:chOff x="1548000" y="2038009"/>
            <a:chExt cx="6048000" cy="4683778"/>
          </a:xfrm>
        </p:grpSpPr>
        <p:pic>
          <p:nvPicPr>
            <p:cNvPr id="9220" name="Picture 3" descr="C:\Users\Thomas Lopes\Desktop\FUSAGx\Doctorat\Essais cultures association - 2012 (avec article 3)\Photos essais 2012\DSCF184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000" y="2038009"/>
              <a:ext cx="6048000" cy="45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ZoneTexte 1"/>
            <p:cNvSpPr txBox="1">
              <a:spLocks noChangeArrowheads="1"/>
            </p:cNvSpPr>
            <p:nvPr/>
          </p:nvSpPr>
          <p:spPr bwMode="auto">
            <a:xfrm>
              <a:off x="2105726" y="3223393"/>
              <a:ext cx="4932548" cy="349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4000" b="1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800" b="1" dirty="0" smtClean="0"/>
                <a:t>Pois: </a:t>
              </a:r>
              <a:r>
                <a:rPr lang="en-GB" altLang="fr-FR" sz="2800" b="1" dirty="0"/>
                <a:t>35 </a:t>
              </a:r>
              <a:r>
                <a:rPr lang="en-GB" altLang="fr-FR" sz="2800" b="1" dirty="0" smtClean="0"/>
                <a:t>grains/m</a:t>
              </a:r>
              <a:r>
                <a:rPr lang="en-GB" altLang="fr-FR" sz="2800" b="1" baseline="30000" dirty="0" smtClean="0"/>
                <a:t>2</a:t>
              </a:r>
              <a:endParaRPr lang="en-GB" altLang="fr-FR" sz="2800" b="1" baseline="30000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fr-FR" sz="2800" b="1" baseline="30000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800" b="1" dirty="0" smtClean="0"/>
                <a:t>Froment: </a:t>
              </a:r>
              <a:r>
                <a:rPr lang="en-GB" altLang="fr-FR" sz="2800" b="1" dirty="0"/>
                <a:t>350 </a:t>
              </a:r>
              <a:r>
                <a:rPr lang="en-GB" altLang="fr-FR" sz="2800" b="1" dirty="0" smtClean="0"/>
                <a:t>grains/m</a:t>
              </a:r>
              <a:r>
                <a:rPr lang="en-GB" altLang="fr-FR" sz="2800" b="1" baseline="30000" dirty="0" smtClean="0"/>
                <a:t>2</a:t>
              </a:r>
              <a:endParaRPr lang="en-GB" altLang="fr-FR" sz="2800" b="1" baseline="300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fr-FR" sz="4000" b="1" baseline="300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4000" b="1" baseline="30000" dirty="0"/>
                <a:t> </a:t>
              </a:r>
              <a:endParaRPr lang="fr-FR" altLang="fr-FR" sz="4000" b="1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4000" b="1" dirty="0"/>
                <a:t> 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Mélange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205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Observations sur les plantes</a:t>
            </a:r>
            <a:endParaRPr lang="fr-FR" sz="2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3574196" y="910848"/>
            <a:ext cx="1995608" cy="1372158"/>
            <a:chOff x="611560" y="1196752"/>
            <a:chExt cx="2574565" cy="1727949"/>
          </a:xfrm>
        </p:grpSpPr>
        <p:grpSp>
          <p:nvGrpSpPr>
            <p:cNvPr id="4" name="Groupe 3"/>
            <p:cNvGrpSpPr/>
            <p:nvPr/>
          </p:nvGrpSpPr>
          <p:grpSpPr>
            <a:xfrm>
              <a:off x="611560" y="1196752"/>
              <a:ext cx="2574565" cy="1727949"/>
              <a:chOff x="11075831" y="15340432"/>
              <a:chExt cx="2574565" cy="1727949"/>
            </a:xfrm>
          </p:grpSpPr>
          <p:pic>
            <p:nvPicPr>
              <p:cNvPr id="5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34" t="9582" r="40484" b="23523"/>
              <a:stretch/>
            </p:blipFill>
            <p:spPr bwMode="auto">
              <a:xfrm>
                <a:off x="12459148" y="15428006"/>
                <a:ext cx="1191248" cy="1462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4" descr="C:\Users\Thomas Lopes\Desktop\Sans titre 3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9" r="83976" b="81224"/>
              <a:stretch/>
            </p:blipFill>
            <p:spPr bwMode="auto">
              <a:xfrm>
                <a:off x="11075831" y="15340432"/>
                <a:ext cx="1383317" cy="1727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77222" y1="78226" x2="77222" y2="782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31127">
              <a:off x="1949794" y="1397246"/>
              <a:ext cx="548482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107504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Pucerons</a:t>
            </a:r>
            <a:endParaRPr lang="fr-FR" b="1" dirty="0"/>
          </a:p>
        </p:txBody>
      </p:sp>
      <p:grpSp>
        <p:nvGrpSpPr>
          <p:cNvPr id="44" name="Groupe 43"/>
          <p:cNvGrpSpPr/>
          <p:nvPr/>
        </p:nvGrpSpPr>
        <p:grpSpPr>
          <a:xfrm>
            <a:off x="395536" y="2625494"/>
            <a:ext cx="9144000" cy="3971858"/>
            <a:chOff x="0" y="1073997"/>
            <a:chExt cx="9144000" cy="3971858"/>
          </a:xfrm>
        </p:grpSpPr>
        <p:sp>
          <p:nvSpPr>
            <p:cNvPr id="10" name="ZoneTexte 9"/>
            <p:cNvSpPr txBox="1"/>
            <p:nvPr/>
          </p:nvSpPr>
          <p:spPr>
            <a:xfrm>
              <a:off x="0" y="1628800"/>
              <a:ext cx="9144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        Culture pure de pois                                                           Bandes                   </a:t>
              </a:r>
            </a:p>
            <a:p>
              <a:endParaRPr lang="fr-FR" sz="1600" dirty="0" smtClean="0"/>
            </a:p>
            <a:p>
              <a:r>
                <a:rPr lang="fr-FR" sz="1600" dirty="0" smtClean="0"/>
                <a:t> </a:t>
              </a:r>
            </a:p>
            <a:p>
              <a:endParaRPr lang="fr-FR" sz="1600" dirty="0" smtClean="0"/>
            </a:p>
            <a:p>
              <a:endParaRPr lang="fr-FR" sz="1600" dirty="0" smtClean="0"/>
            </a:p>
            <a:p>
              <a:endParaRPr lang="fr-FR" sz="1600" dirty="0" smtClean="0"/>
            </a:p>
            <a:p>
              <a:endParaRPr lang="fr-FR" sz="1600" dirty="0" smtClean="0"/>
            </a:p>
            <a:p>
              <a:endParaRPr lang="fr-FR" sz="1600" dirty="0" smtClean="0"/>
            </a:p>
            <a:p>
              <a:endParaRPr lang="fr-FR" sz="1600" dirty="0" smtClean="0"/>
            </a:p>
            <a:p>
              <a:r>
                <a:rPr lang="fr-FR" sz="1600" dirty="0" smtClean="0"/>
                <a:t>        Culture pure de froment                                                    Mélange</a:t>
              </a:r>
              <a:endParaRPr lang="fr-FR" sz="1600" dirty="0"/>
            </a:p>
            <a:p>
              <a:r>
                <a:rPr lang="fr-FR" sz="1600" dirty="0" smtClean="0"/>
                <a:t>                                        </a:t>
              </a: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2339752" y="1196752"/>
              <a:ext cx="945721" cy="1598374"/>
              <a:chOff x="2339752" y="1196752"/>
              <a:chExt cx="945721" cy="1598374"/>
            </a:xfrm>
          </p:grpSpPr>
          <p:pic>
            <p:nvPicPr>
              <p:cNvPr id="14" name="Picture 3" descr="C:\Users\Thomas Lopes\Desktop\pois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30"/>
              <a:stretch/>
            </p:blipFill>
            <p:spPr bwMode="auto">
              <a:xfrm>
                <a:off x="2417118" y="1196752"/>
                <a:ext cx="772657" cy="1210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2339752" y="2425794"/>
                <a:ext cx="945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/>
                  <a:t>10X</a:t>
                </a:r>
                <a:endParaRPr lang="fr-FR" b="1" dirty="0"/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2618167" y="3356992"/>
              <a:ext cx="945721" cy="1688863"/>
              <a:chOff x="2618167" y="3620170"/>
              <a:chExt cx="945721" cy="1688863"/>
            </a:xfrm>
          </p:grpSpPr>
          <p:pic>
            <p:nvPicPr>
              <p:cNvPr id="13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2785800" y="3620170"/>
                <a:ext cx="643351" cy="1300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2618167" y="4939701"/>
                <a:ext cx="945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/>
                  <a:t>10X</a:t>
                </a:r>
                <a:endParaRPr lang="fr-FR" b="1" dirty="0"/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5868144" y="3284984"/>
              <a:ext cx="1891442" cy="1693329"/>
              <a:chOff x="6026371" y="921597"/>
              <a:chExt cx="1891442" cy="1693329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6026371" y="1016552"/>
                <a:ext cx="945721" cy="1598374"/>
                <a:chOff x="2339752" y="1196752"/>
                <a:chExt cx="945721" cy="1598374"/>
              </a:xfrm>
            </p:grpSpPr>
            <p:pic>
              <p:nvPicPr>
                <p:cNvPr id="29" name="Picture 3" descr="C:\Users\Thomas Lopes\Desktop\pois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630"/>
                <a:stretch/>
              </p:blipFill>
              <p:spPr bwMode="auto">
                <a:xfrm>
                  <a:off x="2417118" y="1196752"/>
                  <a:ext cx="772657" cy="1210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ZoneTexte 29"/>
                <p:cNvSpPr txBox="1"/>
                <p:nvPr/>
              </p:nvSpPr>
              <p:spPr>
                <a:xfrm>
                  <a:off x="2339752" y="2425794"/>
                  <a:ext cx="945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smtClean="0"/>
                    <a:t>10X</a:t>
                  </a:r>
                  <a:endParaRPr lang="fr-FR" b="1" dirty="0"/>
                </a:p>
              </p:txBody>
            </p:sp>
          </p:grpSp>
          <p:grpSp>
            <p:nvGrpSpPr>
              <p:cNvPr id="31" name="Groupe 30"/>
              <p:cNvGrpSpPr/>
              <p:nvPr/>
            </p:nvGrpSpPr>
            <p:grpSpPr>
              <a:xfrm>
                <a:off x="6972092" y="921597"/>
                <a:ext cx="945721" cy="1688863"/>
                <a:chOff x="2618167" y="3620170"/>
                <a:chExt cx="945721" cy="1688863"/>
              </a:xfrm>
            </p:grpSpPr>
            <p:pic>
              <p:nvPicPr>
                <p:cNvPr id="32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2785800" y="3620170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ZoneTexte 32"/>
                <p:cNvSpPr txBox="1"/>
                <p:nvPr/>
              </p:nvSpPr>
              <p:spPr>
                <a:xfrm>
                  <a:off x="2618167" y="4939701"/>
                  <a:ext cx="945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smtClean="0"/>
                    <a:t>10X</a:t>
                  </a:r>
                  <a:endParaRPr lang="fr-FR" b="1" dirty="0"/>
                </a:p>
              </p:txBody>
            </p:sp>
          </p:grpSp>
        </p:grpSp>
        <p:grpSp>
          <p:nvGrpSpPr>
            <p:cNvPr id="37" name="Groupe 36"/>
            <p:cNvGrpSpPr/>
            <p:nvPr/>
          </p:nvGrpSpPr>
          <p:grpSpPr>
            <a:xfrm>
              <a:off x="5872794" y="1073997"/>
              <a:ext cx="1891442" cy="1693329"/>
              <a:chOff x="6026371" y="921597"/>
              <a:chExt cx="1891442" cy="1693329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6026371" y="1016552"/>
                <a:ext cx="945721" cy="1598374"/>
                <a:chOff x="2339752" y="1196752"/>
                <a:chExt cx="945721" cy="1598374"/>
              </a:xfrm>
            </p:grpSpPr>
            <p:pic>
              <p:nvPicPr>
                <p:cNvPr id="42" name="Picture 3" descr="C:\Users\Thomas Lopes\Desktop\pois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630"/>
                <a:stretch/>
              </p:blipFill>
              <p:spPr bwMode="auto">
                <a:xfrm>
                  <a:off x="2417118" y="1196752"/>
                  <a:ext cx="772657" cy="1210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ZoneTexte 42"/>
                <p:cNvSpPr txBox="1"/>
                <p:nvPr/>
              </p:nvSpPr>
              <p:spPr>
                <a:xfrm>
                  <a:off x="2339752" y="2425794"/>
                  <a:ext cx="945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smtClean="0"/>
                    <a:t>10X</a:t>
                  </a:r>
                  <a:endParaRPr lang="fr-FR" b="1" dirty="0"/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6972092" y="921597"/>
                <a:ext cx="945721" cy="1688863"/>
                <a:chOff x="2618167" y="3620170"/>
                <a:chExt cx="945721" cy="1688863"/>
              </a:xfrm>
            </p:grpSpPr>
            <p:pic>
              <p:nvPicPr>
                <p:cNvPr id="40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2785800" y="3620170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ZoneTexte 40"/>
                <p:cNvSpPr txBox="1"/>
                <p:nvPr/>
              </p:nvSpPr>
              <p:spPr>
                <a:xfrm>
                  <a:off x="2618167" y="4939701"/>
                  <a:ext cx="945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smtClean="0"/>
                    <a:t>10X</a:t>
                  </a:r>
                  <a:endParaRPr lang="fr-FR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30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26359" y="6165304"/>
            <a:ext cx="4424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Collectés</a:t>
            </a:r>
            <a:r>
              <a:rPr lang="en-GB" altLang="fr-FR" sz="1800" b="1" dirty="0" smtClean="0"/>
              <a:t> </a:t>
            </a:r>
            <a:r>
              <a:rPr lang="en-GB" altLang="fr-FR" sz="1800" b="1" dirty="0" err="1" smtClean="0"/>
              <a:t>chaque</a:t>
            </a:r>
            <a:r>
              <a:rPr lang="en-GB" altLang="fr-FR" sz="1800" b="1" dirty="0" smtClean="0"/>
              <a:t> </a:t>
            </a:r>
            <a:r>
              <a:rPr lang="en-GB" altLang="fr-FR" sz="1800" b="1" dirty="0" err="1" smtClean="0"/>
              <a:t>semaine</a:t>
            </a:r>
            <a:r>
              <a:rPr lang="en-GB" altLang="fr-FR" sz="1800" b="1" dirty="0" smtClean="0"/>
              <a:t> pendant la </a:t>
            </a:r>
            <a:r>
              <a:rPr lang="fr-FR" altLang="fr-FR" sz="1800" b="1" dirty="0" smtClean="0"/>
              <a:t>saison </a:t>
            </a:r>
            <a:endParaRPr lang="fr-FR" altLang="fr-FR" sz="1800" b="1" dirty="0"/>
          </a:p>
        </p:txBody>
      </p:sp>
      <p:grpSp>
        <p:nvGrpSpPr>
          <p:cNvPr id="31" name="Groupe 30"/>
          <p:cNvGrpSpPr/>
          <p:nvPr/>
        </p:nvGrpSpPr>
        <p:grpSpPr>
          <a:xfrm>
            <a:off x="1088142" y="1930945"/>
            <a:ext cx="6967717" cy="3370263"/>
            <a:chOff x="850567" y="1132606"/>
            <a:chExt cx="6967717" cy="3370263"/>
          </a:xfrm>
        </p:grpSpPr>
        <p:grpSp>
          <p:nvGrpSpPr>
            <p:cNvPr id="21" name="Groupe 20"/>
            <p:cNvGrpSpPr/>
            <p:nvPr/>
          </p:nvGrpSpPr>
          <p:grpSpPr>
            <a:xfrm>
              <a:off x="5940152" y="2570221"/>
              <a:ext cx="1878132" cy="1391883"/>
              <a:chOff x="5940152" y="2570221"/>
              <a:chExt cx="1878132" cy="1391883"/>
            </a:xfrm>
          </p:grpSpPr>
          <p:sp>
            <p:nvSpPr>
              <p:cNvPr id="10260" name="ZoneTexte 46"/>
              <p:cNvSpPr txBox="1">
                <a:spLocks noChangeArrowheads="1"/>
              </p:cNvSpPr>
              <p:nvPr/>
            </p:nvSpPr>
            <p:spPr bwMode="auto">
              <a:xfrm>
                <a:off x="6036054" y="2570221"/>
                <a:ext cx="17080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2000" b="1" dirty="0" smtClean="0"/>
                  <a:t>Parasitoïdes</a:t>
                </a:r>
                <a:endParaRPr lang="fr-FR" altLang="fr-FR" sz="2000" b="1" dirty="0"/>
              </a:p>
            </p:txBody>
          </p:sp>
          <p:grpSp>
            <p:nvGrpSpPr>
              <p:cNvPr id="15" name="Groupe 14"/>
              <p:cNvGrpSpPr/>
              <p:nvPr/>
            </p:nvGrpSpPr>
            <p:grpSpPr>
              <a:xfrm>
                <a:off x="5940152" y="3186592"/>
                <a:ext cx="1878132" cy="775512"/>
                <a:chOff x="6039456" y="3186592"/>
                <a:chExt cx="1878132" cy="775512"/>
              </a:xfrm>
            </p:grpSpPr>
            <p:pic>
              <p:nvPicPr>
                <p:cNvPr id="10261" name="Picture 4" descr="http://user.mendelu.cz/xkopta/img/normal/msicomar/2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320" t="11678" r="20490" b="17950"/>
                <a:stretch>
                  <a:fillRect/>
                </a:stretch>
              </p:blipFill>
              <p:spPr bwMode="auto">
                <a:xfrm>
                  <a:off x="6039456" y="3191655"/>
                  <a:ext cx="857613" cy="77044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2" name="Picture 2" descr="tiny wasp - Aphelinus - female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4016" y="3186592"/>
                  <a:ext cx="843572" cy="77044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9" name="Groupe 18"/>
            <p:cNvGrpSpPr/>
            <p:nvPr/>
          </p:nvGrpSpPr>
          <p:grpSpPr>
            <a:xfrm>
              <a:off x="850567" y="2570220"/>
              <a:ext cx="2916689" cy="1391882"/>
              <a:chOff x="850567" y="2570220"/>
              <a:chExt cx="2916689" cy="1391882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850567" y="3186991"/>
                <a:ext cx="2916689" cy="775111"/>
                <a:chOff x="850567" y="3186991"/>
                <a:chExt cx="2916689" cy="775111"/>
              </a:xfrm>
            </p:grpSpPr>
            <p:pic>
              <p:nvPicPr>
                <p:cNvPr id="10253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567" y="3191441"/>
                  <a:ext cx="853818" cy="77066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54" name="Picture 1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4442" y="3192054"/>
                  <a:ext cx="852814" cy="77004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55" name="Picture 2" descr="http://upload.wikimedia.org/wikipedia/commons/thumb/d/de/BIEDRONA.JPG/220px-BIEDRONA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64" t="21164" r="4555" b="10400"/>
                <a:stretch>
                  <a:fillRect/>
                </a:stretch>
              </p:blipFill>
              <p:spPr bwMode="auto">
                <a:xfrm rot="10800000">
                  <a:off x="1892082" y="3186991"/>
                  <a:ext cx="843398" cy="77004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256" name="ZoneTexte 19"/>
              <p:cNvSpPr txBox="1">
                <a:spLocks noChangeArrowheads="1"/>
              </p:cNvSpPr>
              <p:nvPr/>
            </p:nvSpPr>
            <p:spPr bwMode="auto">
              <a:xfrm>
                <a:off x="1563688" y="2570220"/>
                <a:ext cx="150018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BE" altLang="fr-FR" sz="2000" b="1" dirty="0" smtClean="0"/>
                  <a:t>Prédateurs</a:t>
                </a:r>
                <a:endParaRPr lang="fr-BE" altLang="fr-FR" sz="2000" b="1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2138363" y="1132606"/>
              <a:ext cx="4905375" cy="3370263"/>
              <a:chOff x="2138363" y="1132606"/>
              <a:chExt cx="4905375" cy="3370263"/>
            </a:xfrm>
          </p:grpSpPr>
          <p:pic>
            <p:nvPicPr>
              <p:cNvPr id="10243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2" t="9485" r="3224" b="7916"/>
              <a:stretch>
                <a:fillRect/>
              </a:stretch>
            </p:blipFill>
            <p:spPr bwMode="auto">
              <a:xfrm>
                <a:off x="4135438" y="2389906"/>
                <a:ext cx="1000125" cy="2112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Flèche courbée vers le bas 3"/>
              <p:cNvSpPr/>
              <p:nvPr/>
            </p:nvSpPr>
            <p:spPr bwMode="auto">
              <a:xfrm>
                <a:off x="4843463" y="1648544"/>
                <a:ext cx="2200275" cy="720725"/>
              </a:xfrm>
              <a:prstGeom prst="curvedDownArrow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lèche courbée vers la droite 5"/>
              <p:cNvSpPr/>
              <p:nvPr/>
            </p:nvSpPr>
            <p:spPr bwMode="auto">
              <a:xfrm rot="5400000">
                <a:off x="2894013" y="880194"/>
                <a:ext cx="744537" cy="2255837"/>
              </a:xfrm>
              <a:prstGeom prst="curved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lèche vers le bas 19"/>
              <p:cNvSpPr/>
              <p:nvPr/>
            </p:nvSpPr>
            <p:spPr>
              <a:xfrm>
                <a:off x="4495800" y="1565994"/>
                <a:ext cx="254000" cy="647700"/>
              </a:xfrm>
              <a:prstGeom prst="downArrow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" name="ZoneTexte 9"/>
              <p:cNvSpPr txBox="1">
                <a:spLocks noChangeArrowheads="1"/>
              </p:cNvSpPr>
              <p:nvPr/>
            </p:nvSpPr>
            <p:spPr bwMode="auto">
              <a:xfrm>
                <a:off x="3753608" y="1132606"/>
                <a:ext cx="172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dirty="0" smtClean="0"/>
                  <a:t>eau + détergent</a:t>
                </a:r>
                <a:endParaRPr lang="fr-FR" altLang="fr-FR" sz="1800" b="1" dirty="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186238" y="2645875"/>
                <a:ext cx="869950" cy="2381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26" name="ZoneTexte 25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Pièges jaunes</a:t>
            </a:r>
            <a:endParaRPr lang="fr-FR" sz="2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-36512" y="1052736"/>
            <a:ext cx="26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Auxiliaires adultes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084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omas Lopes\Desktop\FUSAGx\Doctorat\Essais cultures association + sémios - 2013-2014\Photos essais 2013\DSC02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76" y="451235"/>
            <a:ext cx="4466648" cy="59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pucerons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3275856" y="1671856"/>
            <a:ext cx="432048" cy="47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776600" y="1924520"/>
            <a:ext cx="5590800" cy="4384800"/>
            <a:chOff x="12732674" y="14432289"/>
            <a:chExt cx="6671401" cy="546560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7" t="4297" r="14408" b="3273"/>
            <a:stretch/>
          </p:blipFill>
          <p:spPr bwMode="auto">
            <a:xfrm>
              <a:off x="12732674" y="14432289"/>
              <a:ext cx="6671401" cy="546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5883134" y="15049513"/>
              <a:ext cx="18649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25616" y="15774698"/>
              <a:ext cx="18649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40207" y="15404186"/>
              <a:ext cx="18649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79512" y="328650"/>
            <a:ext cx="1983416" cy="1372158"/>
            <a:chOff x="179512" y="328650"/>
            <a:chExt cx="1983416" cy="1372158"/>
          </a:xfrm>
        </p:grpSpPr>
        <p:pic>
          <p:nvPicPr>
            <p:cNvPr id="1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1390271" y="409390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179512" y="328650"/>
              <a:ext cx="1072243" cy="137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131840" y="2419690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dirty="0">
                <a:solidFill>
                  <a:srgbClr val="00B050"/>
                </a:solidFill>
              </a:rPr>
              <a:t>A. </a:t>
            </a:r>
            <a:r>
              <a:rPr lang="fr-BE" b="1" i="1" dirty="0" err="1">
                <a:solidFill>
                  <a:srgbClr val="00B050"/>
                </a:solidFill>
              </a:rPr>
              <a:t>pisum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pucerons</a:t>
            </a:r>
            <a:endParaRPr lang="fr-FR" sz="2400" dirty="0"/>
          </a:p>
        </p:txBody>
      </p:sp>
      <p:pic>
        <p:nvPicPr>
          <p:cNvPr id="6" name="Picture 4" descr="C:\Users\Thomas Lopes\Desktop\fromen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476" r="17191" b="4642"/>
          <a:stretch/>
        </p:blipFill>
        <p:spPr bwMode="auto">
          <a:xfrm>
            <a:off x="1454925" y="328650"/>
            <a:ext cx="643351" cy="13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31840" y="1797203"/>
            <a:ext cx="432048" cy="47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1776601" y="1917320"/>
            <a:ext cx="5590799" cy="4392000"/>
            <a:chOff x="1776601" y="1413264"/>
            <a:chExt cx="5590799" cy="4392000"/>
          </a:xfrm>
        </p:grpSpPr>
        <p:grpSp>
          <p:nvGrpSpPr>
            <p:cNvPr id="7" name="Groupe 6"/>
            <p:cNvGrpSpPr/>
            <p:nvPr/>
          </p:nvGrpSpPr>
          <p:grpSpPr>
            <a:xfrm>
              <a:off x="1776601" y="1413264"/>
              <a:ext cx="5590799" cy="4392000"/>
              <a:chOff x="21533064" y="15528834"/>
              <a:chExt cx="6346799" cy="5453085"/>
            </a:xfrm>
          </p:grpSpPr>
          <p:pic>
            <p:nvPicPr>
              <p:cNvPr id="8" name="Picture 6"/>
              <p:cNvPicPr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58" t="3425" r="12173" b="4269"/>
              <a:stretch/>
            </p:blipFill>
            <p:spPr bwMode="auto">
              <a:xfrm>
                <a:off x="21533064" y="15528834"/>
                <a:ext cx="6346799" cy="5453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6285328" y="15760895"/>
                <a:ext cx="864096" cy="523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***</a:t>
                </a:r>
                <a:endParaRPr lang="fr-FR" sz="28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7106172" y="17346478"/>
                <a:ext cx="433955" cy="523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*</a:t>
                </a:r>
                <a:endParaRPr lang="fr-FR" sz="2800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745611" y="2596615"/>
              <a:ext cx="12508" cy="1779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Picture 14" descr="C:\Users\Thomas Lopes\Desktop\Sans titre 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r="83976" b="81224"/>
          <a:stretch/>
        </p:blipFill>
        <p:spPr bwMode="auto">
          <a:xfrm>
            <a:off x="179512" y="328650"/>
            <a:ext cx="1072243" cy="13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131840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87824" y="241159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i="1" dirty="0">
                <a:solidFill>
                  <a:srgbClr val="FFC000"/>
                </a:solidFill>
              </a:rPr>
              <a:t>S. </a:t>
            </a:r>
            <a:r>
              <a:rPr lang="fr-BE" b="1" i="1" dirty="0" err="1" smtClean="0">
                <a:solidFill>
                  <a:srgbClr val="FFC000"/>
                </a:solidFill>
              </a:rPr>
              <a:t>Avenae</a:t>
            </a:r>
            <a:r>
              <a:rPr lang="fr-BE" b="1" i="1" dirty="0">
                <a:solidFill>
                  <a:srgbClr val="FFC000"/>
                </a:solidFill>
              </a:rPr>
              <a:t> </a:t>
            </a:r>
            <a:r>
              <a:rPr lang="fr-BE" b="1" i="1" dirty="0" smtClean="0">
                <a:solidFill>
                  <a:srgbClr val="FFC000"/>
                </a:solidFill>
              </a:rPr>
              <a:t>+ M</a:t>
            </a:r>
            <a:r>
              <a:rPr lang="fr-BE" b="1" i="1" dirty="0">
                <a:solidFill>
                  <a:srgbClr val="FFC000"/>
                </a:solidFill>
              </a:rPr>
              <a:t>. </a:t>
            </a:r>
            <a:r>
              <a:rPr lang="fr-BE" b="1" i="1" dirty="0" err="1" smtClean="0">
                <a:solidFill>
                  <a:srgbClr val="FFC000"/>
                </a:solidFill>
              </a:rPr>
              <a:t>Dirhodum</a:t>
            </a:r>
            <a:r>
              <a:rPr lang="fr-BE" b="1" i="1" dirty="0" smtClean="0">
                <a:solidFill>
                  <a:srgbClr val="FFC000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pièges</a:t>
            </a:r>
            <a:endParaRPr lang="fr-FR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/>
          <a:stretch/>
        </p:blipFill>
        <p:spPr bwMode="auto">
          <a:xfrm>
            <a:off x="1455506" y="737522"/>
            <a:ext cx="6232989" cy="59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9485" r="3224" b="39741"/>
          <a:stretch/>
        </p:blipFill>
        <p:spPr bwMode="auto">
          <a:xfrm>
            <a:off x="107504" y="170884"/>
            <a:ext cx="1000125" cy="129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55506" y="2222100"/>
            <a:ext cx="2468422" cy="198788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55506" y="1817528"/>
            <a:ext cx="2468422" cy="198788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39">
            <a:off x="632792" y="1861729"/>
            <a:ext cx="713453" cy="64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55506" y="3778980"/>
            <a:ext cx="2468422" cy="198788"/>
          </a:xfrm>
          <a:prstGeom prst="rect">
            <a:avLst/>
          </a:prstGeom>
          <a:solidFill>
            <a:srgbClr val="FFC000">
              <a:alpha val="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1" y="3477744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4" y="973233"/>
            <a:ext cx="3480334" cy="26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3.bp.blogspot.com/-0xqaPapCn4w/TZDwEI6fuaI/AAAAAAAAATE/HEda9oji2Oo/s1600/b_b__pucer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r="7065"/>
          <a:stretch/>
        </p:blipFill>
        <p:spPr bwMode="auto">
          <a:xfrm>
            <a:off x="4860032" y="980728"/>
            <a:ext cx="3480334" cy="26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Pucerons</a:t>
            </a:r>
            <a:endParaRPr lang="fr-FR" sz="2400" dirty="0"/>
          </a:p>
        </p:txBody>
      </p:sp>
      <p:pic>
        <p:nvPicPr>
          <p:cNvPr id="5" name="Picture 12" descr="http://reflexions.ulg.ac.be/upload/docs/image/jpeg/2011-07/colonie_pucer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11845"/>
          <a:stretch/>
        </p:blipFill>
        <p:spPr bwMode="auto">
          <a:xfrm>
            <a:off x="2776071" y="4077072"/>
            <a:ext cx="3591859" cy="25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pièges</a:t>
            </a: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9485" r="3224" b="39741"/>
          <a:stretch/>
        </p:blipFill>
        <p:spPr bwMode="auto">
          <a:xfrm>
            <a:off x="107504" y="170884"/>
            <a:ext cx="1000125" cy="129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e 27"/>
          <p:cNvGrpSpPr/>
          <p:nvPr/>
        </p:nvGrpSpPr>
        <p:grpSpPr>
          <a:xfrm>
            <a:off x="683568" y="1398811"/>
            <a:ext cx="7792442" cy="5126533"/>
            <a:chOff x="683568" y="1124744"/>
            <a:chExt cx="7792442" cy="5126533"/>
          </a:xfrm>
        </p:grpSpPr>
        <p:grpSp>
          <p:nvGrpSpPr>
            <p:cNvPr id="25" name="Groupe 24"/>
            <p:cNvGrpSpPr/>
            <p:nvPr/>
          </p:nvGrpSpPr>
          <p:grpSpPr>
            <a:xfrm>
              <a:off x="1776600" y="1772816"/>
              <a:ext cx="5590800" cy="4478461"/>
              <a:chOff x="1776600" y="1772816"/>
              <a:chExt cx="5590800" cy="4478461"/>
            </a:xfrm>
          </p:grpSpPr>
          <p:grpSp>
            <p:nvGrpSpPr>
              <p:cNvPr id="24" name="Groupe 23"/>
              <p:cNvGrpSpPr/>
              <p:nvPr/>
            </p:nvGrpSpPr>
            <p:grpSpPr>
              <a:xfrm>
                <a:off x="1776600" y="1772816"/>
                <a:ext cx="5590800" cy="4478461"/>
                <a:chOff x="1776600" y="1916832"/>
                <a:chExt cx="5590800" cy="4478461"/>
              </a:xfrm>
            </p:grpSpPr>
            <p:grpSp>
              <p:nvGrpSpPr>
                <p:cNvPr id="20" name="Groupe 19"/>
                <p:cNvGrpSpPr/>
                <p:nvPr/>
              </p:nvGrpSpPr>
              <p:grpSpPr>
                <a:xfrm>
                  <a:off x="1776600" y="1916832"/>
                  <a:ext cx="5590800" cy="4478461"/>
                  <a:chOff x="12661164" y="24239861"/>
                  <a:chExt cx="6670800" cy="5581529"/>
                </a:xfrm>
              </p:grpSpPr>
              <p:pic>
                <p:nvPicPr>
                  <p:cNvPr id="21" name="Picture 7"/>
                  <p:cNvPicPr>
                    <a:picLocks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98" t="7596" r="17783" b="6744"/>
                  <a:stretch/>
                </p:blipFill>
                <p:spPr bwMode="auto">
                  <a:xfrm>
                    <a:off x="12661164" y="24356590"/>
                    <a:ext cx="6670800" cy="54648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2" name="Rectangle 21"/>
                  <p:cNvSpPr/>
                  <p:nvPr/>
                </p:nvSpPr>
                <p:spPr>
                  <a:xfrm>
                    <a:off x="14530970" y="24239861"/>
                    <a:ext cx="1864937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 smtClean="0"/>
                      <a:t>**</a:t>
                    </a:r>
                    <a:endParaRPr lang="fr-FR" sz="2800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6810025" y="26637240"/>
                    <a:ext cx="1864937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 smtClean="0"/>
                      <a:t>*</a:t>
                    </a:r>
                    <a:endParaRPr lang="fr-FR" sz="2800" dirty="0"/>
                  </a:p>
                </p:txBody>
              </p:sp>
            </p:grpSp>
            <p:grpSp>
              <p:nvGrpSpPr>
                <p:cNvPr id="14" name="Groupe 13"/>
                <p:cNvGrpSpPr/>
                <p:nvPr/>
              </p:nvGrpSpPr>
              <p:grpSpPr>
                <a:xfrm>
                  <a:off x="4375035" y="1916832"/>
                  <a:ext cx="2956995" cy="676800"/>
                  <a:chOff x="21548699" y="20444576"/>
                  <a:chExt cx="2956995" cy="676800"/>
                </a:xfrm>
              </p:grpSpPr>
              <p:grpSp>
                <p:nvGrpSpPr>
                  <p:cNvPr id="15" name="Groupe 14"/>
                  <p:cNvGrpSpPr/>
                  <p:nvPr/>
                </p:nvGrpSpPr>
                <p:grpSpPr>
                  <a:xfrm>
                    <a:off x="21548699" y="20444576"/>
                    <a:ext cx="1941400" cy="676800"/>
                    <a:chOff x="21833692" y="20180126"/>
                    <a:chExt cx="1941400" cy="676800"/>
                  </a:xfrm>
                </p:grpSpPr>
                <p:pic>
                  <p:nvPicPr>
                    <p:cNvPr id="17" name="Picture 2" descr="C:\Users\Thomas Lopes\Desktop\FUSAGx\Doctorat\Formations et communications\Insectopolis 2014\Poster\schéma 1 tritrophiques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374" t="6973" r="32485" b="82037"/>
                    <a:stretch/>
                  </p:blipFill>
                  <p:spPr bwMode="auto">
                    <a:xfrm>
                      <a:off x="22913812" y="20180126"/>
                      <a:ext cx="861280" cy="6768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8" name="Picture 5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4690" t="14768" r="64966" b="75276"/>
                    <a:stretch/>
                  </p:blipFill>
                  <p:spPr bwMode="auto">
                    <a:xfrm>
                      <a:off x="21833692" y="20280177"/>
                      <a:ext cx="595220" cy="540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" name="Picture 4" descr="C:\Users\Thomas Lopes\Desktop\Sans titre 1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66530" b="59709"/>
                    <a:stretch/>
                  </p:blipFill>
                  <p:spPr bwMode="auto">
                    <a:xfrm>
                      <a:off x="22419281" y="20306424"/>
                      <a:ext cx="477365" cy="5400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16" name="Picture 3" descr="C:\Users\Thomas Lopes\Desktop\Sans titre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2989" r="38393" b="3746"/>
                  <a:stretch/>
                </p:blipFill>
                <p:spPr bwMode="auto">
                  <a:xfrm rot="5059662">
                    <a:off x="23735639" y="20288250"/>
                    <a:ext cx="532110" cy="1008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3059832" y="1988840"/>
                <a:ext cx="360040" cy="430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 r="1470" b="91799"/>
            <a:stretch/>
          </p:blipFill>
          <p:spPr bwMode="auto">
            <a:xfrm>
              <a:off x="683568" y="1124744"/>
              <a:ext cx="7792442" cy="374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18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pièges</a:t>
            </a: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9485" r="3224" b="39741"/>
          <a:stretch/>
        </p:blipFill>
        <p:spPr bwMode="auto">
          <a:xfrm>
            <a:off x="107504" y="170884"/>
            <a:ext cx="1000125" cy="129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83568" y="1420464"/>
            <a:ext cx="7792442" cy="5104880"/>
            <a:chOff x="683568" y="1124744"/>
            <a:chExt cx="7792442" cy="5104880"/>
          </a:xfrm>
        </p:grpSpPr>
        <p:grpSp>
          <p:nvGrpSpPr>
            <p:cNvPr id="6" name="Groupe 5"/>
            <p:cNvGrpSpPr/>
            <p:nvPr/>
          </p:nvGrpSpPr>
          <p:grpSpPr>
            <a:xfrm>
              <a:off x="1776600" y="1844824"/>
              <a:ext cx="5590800" cy="4384800"/>
              <a:chOff x="22365386" y="24356590"/>
              <a:chExt cx="6670800" cy="5464800"/>
            </a:xfrm>
          </p:grpSpPr>
          <p:pic>
            <p:nvPicPr>
              <p:cNvPr id="7" name="Picture 8"/>
              <p:cNvPicPr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5" t="6712" r="17997" b="7254"/>
              <a:stretch/>
            </p:blipFill>
            <p:spPr bwMode="auto">
              <a:xfrm>
                <a:off x="22365386" y="24356590"/>
                <a:ext cx="6670800" cy="546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4181270" y="24665583"/>
                <a:ext cx="18649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**</a:t>
                </a:r>
                <a:endParaRPr lang="fr-FR" sz="28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549059" y="26799001"/>
                <a:ext cx="18649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*</a:t>
                </a:r>
                <a:endParaRPr lang="fr-FR" sz="28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396185" y="26898677"/>
                <a:ext cx="18649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**</a:t>
                </a:r>
                <a:endParaRPr lang="fr-FR" sz="2800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987824" y="1916832"/>
              <a:ext cx="360040" cy="430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0" t="14768" r="64966" b="75276"/>
            <a:stretch/>
          </p:blipFill>
          <p:spPr bwMode="auto">
            <a:xfrm>
              <a:off x="4886577" y="1979448"/>
              <a:ext cx="59522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 r="1470" b="91799"/>
            <a:stretch/>
          </p:blipFill>
          <p:spPr bwMode="auto">
            <a:xfrm>
              <a:off x="683568" y="1124744"/>
              <a:ext cx="7792442" cy="374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1383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pièges</a:t>
            </a: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9485" r="3224" b="39741"/>
          <a:stretch/>
        </p:blipFill>
        <p:spPr bwMode="auto">
          <a:xfrm>
            <a:off x="107504" y="170884"/>
            <a:ext cx="1000125" cy="129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625288" y="1877692"/>
            <a:ext cx="6746605" cy="4719660"/>
            <a:chOff x="12573642" y="30200840"/>
            <a:chExt cx="8010096" cy="5605022"/>
          </a:xfrm>
        </p:grpSpPr>
        <p:pic>
          <p:nvPicPr>
            <p:cNvPr id="7" name="Picture 9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" t="9498" r="19098" b="5628"/>
            <a:stretch/>
          </p:blipFill>
          <p:spPr bwMode="auto">
            <a:xfrm>
              <a:off x="12573642" y="30341062"/>
              <a:ext cx="6670799" cy="546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7463546" y="33038923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</a:t>
              </a:r>
              <a:endParaRPr lang="fr-FR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98391" y="32737960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</a:t>
              </a:r>
              <a:endParaRPr lang="fr-FR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718801" y="30200840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915816" y="2097538"/>
            <a:ext cx="360040" cy="43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4" descr="C:\Users\Thomas Lopes\Desktop\Sans titre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0" b="59709"/>
          <a:stretch/>
        </p:blipFill>
        <p:spPr bwMode="auto">
          <a:xfrm>
            <a:off x="4702835" y="2257680"/>
            <a:ext cx="591513" cy="6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1470" b="91799"/>
          <a:stretch/>
        </p:blipFill>
        <p:spPr bwMode="auto">
          <a:xfrm>
            <a:off x="683568" y="1414638"/>
            <a:ext cx="7792442" cy="37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38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pièges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2915816" y="1807644"/>
            <a:ext cx="360040" cy="43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19"/>
          <p:cNvSpPr txBox="1">
            <a:spLocks noChangeArrowheads="1"/>
          </p:cNvSpPr>
          <p:nvPr/>
        </p:nvSpPr>
        <p:spPr bwMode="auto">
          <a:xfrm>
            <a:off x="179512" y="1124744"/>
            <a:ext cx="10868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BE" altLang="fr-FR" sz="2000" b="1" dirty="0" smtClean="0"/>
              <a:t>Food web - </a:t>
            </a:r>
            <a:r>
              <a:rPr lang="fr-BE" altLang="fr-FR" sz="2000" b="1" dirty="0">
                <a:solidFill>
                  <a:srgbClr val="00B050"/>
                </a:solidFill>
              </a:rPr>
              <a:t>P</a:t>
            </a:r>
            <a:r>
              <a:rPr lang="fr-BE" altLang="fr-FR" sz="2000" b="1" dirty="0" smtClean="0">
                <a:solidFill>
                  <a:srgbClr val="00B050"/>
                </a:solidFill>
              </a:rPr>
              <a:t>ois</a:t>
            </a:r>
            <a:endParaRPr lang="fr-BE" altLang="fr-FR" sz="2000" b="1" dirty="0">
              <a:solidFill>
                <a:srgbClr val="00B05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82774" y="2060848"/>
            <a:ext cx="8312621" cy="4142232"/>
            <a:chOff x="682774" y="2216244"/>
            <a:chExt cx="8312621" cy="414223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74" y="2216244"/>
              <a:ext cx="7778452" cy="414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4475" y="5805264"/>
              <a:ext cx="8280920" cy="215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737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pièges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2915816" y="1807644"/>
            <a:ext cx="360040" cy="43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19"/>
          <p:cNvSpPr txBox="1">
            <a:spLocks noChangeArrowheads="1"/>
          </p:cNvSpPr>
          <p:nvPr/>
        </p:nvSpPr>
        <p:spPr bwMode="auto">
          <a:xfrm>
            <a:off x="179512" y="1124744"/>
            <a:ext cx="10868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BE" altLang="fr-FR" sz="2000" b="1" dirty="0" smtClean="0"/>
              <a:t>Food web - </a:t>
            </a:r>
            <a:r>
              <a:rPr lang="fr-BE" altLang="fr-FR" sz="2000" b="1" dirty="0" smtClean="0">
                <a:solidFill>
                  <a:srgbClr val="FFC000"/>
                </a:solidFill>
              </a:rPr>
              <a:t>Froment</a:t>
            </a:r>
            <a:endParaRPr lang="fr-BE" altLang="fr-FR" sz="2000" b="1" dirty="0">
              <a:solidFill>
                <a:srgbClr val="FFC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64870" y="2093712"/>
            <a:ext cx="8011586" cy="4143600"/>
            <a:chOff x="395536" y="1207675"/>
            <a:chExt cx="8559309" cy="4449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207675"/>
              <a:ext cx="8354516" cy="444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3925" y="4941168"/>
              <a:ext cx="8280920" cy="215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7577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31334" y="908720"/>
            <a:ext cx="798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Hypothèse </a:t>
            </a:r>
            <a:r>
              <a:rPr lang="fr-FR" b="1" dirty="0"/>
              <a:t>de la concentration des ressources </a:t>
            </a:r>
            <a:r>
              <a:rPr lang="fr-FR" dirty="0"/>
              <a:t>(</a:t>
            </a:r>
            <a:r>
              <a:rPr lang="fr-FR" dirty="0" err="1"/>
              <a:t>Root</a:t>
            </a:r>
            <a:r>
              <a:rPr lang="fr-FR" dirty="0"/>
              <a:t>, 1973</a:t>
            </a:r>
            <a:r>
              <a:rPr lang="fr-FR" dirty="0" smtClean="0"/>
              <a:t>)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4427984" y="1844824"/>
            <a:ext cx="3965966" cy="3655968"/>
            <a:chOff x="4907083" y="3071942"/>
            <a:chExt cx="3965966" cy="3655968"/>
          </a:xfrm>
        </p:grpSpPr>
        <p:pic>
          <p:nvPicPr>
            <p:cNvPr id="9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6909722" y="5017459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5236296" y="5517232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6266371" y="3071942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8100392" y="5079398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5236296" y="3116956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5880042" y="4510061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6948264" y="3868720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4907083" y="4077072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8073455" y="3561885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1187624" y="1484784"/>
            <a:ext cx="3661184" cy="2233613"/>
            <a:chOff x="1187624" y="2372914"/>
            <a:chExt cx="3661184" cy="2233613"/>
          </a:xfrm>
        </p:grpSpPr>
        <p:grpSp>
          <p:nvGrpSpPr>
            <p:cNvPr id="3" name="Groupe 2"/>
            <p:cNvGrpSpPr/>
            <p:nvPr/>
          </p:nvGrpSpPr>
          <p:grpSpPr>
            <a:xfrm rot="20782662">
              <a:off x="1824653" y="2372914"/>
              <a:ext cx="3024155" cy="2233613"/>
              <a:chOff x="1066135" y="2661886"/>
              <a:chExt cx="3024155" cy="2233613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2" t="3941" r="4330" b="4951"/>
              <a:stretch>
                <a:fillRect/>
              </a:stretch>
            </p:blipFill>
            <p:spPr bwMode="auto">
              <a:xfrm rot="7400493">
                <a:off x="916910" y="2811111"/>
                <a:ext cx="2233613" cy="1935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 rot="817338">
                <a:off x="2614122" y="3096216"/>
                <a:ext cx="14761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b="1" dirty="0" smtClean="0"/>
                  <a:t>?</a:t>
                </a:r>
                <a:endParaRPr lang="fr-FR" sz="4000" b="1" dirty="0"/>
              </a:p>
            </p:txBody>
          </p:sp>
        </p:grpSp>
        <p:cxnSp>
          <p:nvCxnSpPr>
            <p:cNvPr id="21" name="Connecteur en arc 20"/>
            <p:cNvCxnSpPr/>
            <p:nvPr/>
          </p:nvCxnSpPr>
          <p:spPr bwMode="auto">
            <a:xfrm rot="10800000">
              <a:off x="1187624" y="2741377"/>
              <a:ext cx="930276" cy="60070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Discussion</a:t>
            </a:r>
            <a:endParaRPr lang="fr-FR" sz="2400" dirty="0"/>
          </a:p>
        </p:txBody>
      </p:sp>
      <p:pic>
        <p:nvPicPr>
          <p:cNvPr id="23" name="Picture 18" descr="C:\Users\Damien\AppData\Local\Microsoft\Windows\Temporary Internet Files\Content.IE5\7XU15SYN\MC90043253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63000"/>
          </a:blip>
          <a:stretch>
            <a:fillRect/>
          </a:stretch>
        </p:blipFill>
        <p:spPr bwMode="auto">
          <a:xfrm>
            <a:off x="6227892" y="620688"/>
            <a:ext cx="1048812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235470" y="5445224"/>
            <a:ext cx="70585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Le mélange est particulièrement efficace pour le pois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Camouflage visuel (Smith, 1969; 1976)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Camouflage des odeurs de la plante hôte (</a:t>
            </a:r>
            <a:r>
              <a:rPr lang="fr-FR" altLang="fr-FR" dirty="0" err="1" smtClean="0"/>
              <a:t>Tahvanainen</a:t>
            </a:r>
            <a:r>
              <a:rPr lang="fr-FR" altLang="fr-FR" dirty="0" smtClean="0"/>
              <a:t> &amp; </a:t>
            </a:r>
            <a:r>
              <a:rPr lang="fr-FR" altLang="fr-FR" dirty="0" err="1" smtClean="0"/>
              <a:t>Root</a:t>
            </a:r>
            <a:r>
              <a:rPr lang="fr-FR" altLang="fr-FR" dirty="0" smtClean="0"/>
              <a:t>, 1972)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852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31334" y="1056831"/>
            <a:ext cx="798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Hypothèse des ennemis </a:t>
            </a:r>
            <a:r>
              <a:rPr lang="fr-FR" dirty="0"/>
              <a:t>(</a:t>
            </a:r>
            <a:r>
              <a:rPr lang="fr-FR" dirty="0" err="1"/>
              <a:t>Root</a:t>
            </a:r>
            <a:r>
              <a:rPr lang="fr-FR" dirty="0"/>
              <a:t>, 1973</a:t>
            </a:r>
            <a:r>
              <a:rPr lang="fr-FR" dirty="0" smtClean="0"/>
              <a:t>) </a:t>
            </a:r>
          </a:p>
          <a:p>
            <a:pPr algn="just"/>
            <a:endParaRPr lang="fr-FR" dirty="0"/>
          </a:p>
        </p:txBody>
      </p:sp>
      <p:sp>
        <p:nvSpPr>
          <p:cNvPr id="63" name="AutoShape 2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AutoShape 4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AutoShape 6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AutoShape 8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773945" y="2076618"/>
            <a:ext cx="2285887" cy="2693812"/>
            <a:chOff x="625208" y="3356992"/>
            <a:chExt cx="2285887" cy="2693812"/>
          </a:xfrm>
        </p:grpSpPr>
        <p:grpSp>
          <p:nvGrpSpPr>
            <p:cNvPr id="13" name="Groupe 12"/>
            <p:cNvGrpSpPr/>
            <p:nvPr/>
          </p:nvGrpSpPr>
          <p:grpSpPr>
            <a:xfrm>
              <a:off x="625208" y="3356992"/>
              <a:ext cx="2285887" cy="2693812"/>
              <a:chOff x="625208" y="3356992"/>
              <a:chExt cx="2285887" cy="2693812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475656" y="3356992"/>
                <a:ext cx="1435439" cy="2693812"/>
                <a:chOff x="1110895" y="3591737"/>
                <a:chExt cx="1435439" cy="2693812"/>
              </a:xfrm>
            </p:grpSpPr>
            <p:pic>
              <p:nvPicPr>
                <p:cNvPr id="19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1110895" y="4984842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1902983" y="3591737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1113857" y="3591737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1902983" y="4959889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8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633829" y="4750097"/>
                <a:ext cx="643351" cy="1300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625208" y="3356992"/>
                <a:ext cx="643351" cy="1300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974618" y="4394482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1762281" y="4786781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4572000" y="1484784"/>
            <a:ext cx="3748947" cy="3907552"/>
            <a:chOff x="4747013" y="2765158"/>
            <a:chExt cx="3748947" cy="3907552"/>
          </a:xfrm>
        </p:grpSpPr>
        <p:pic>
          <p:nvPicPr>
            <p:cNvPr id="33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7400435" y="3356992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4825277" y="2765158"/>
              <a:ext cx="3670683" cy="3785081"/>
              <a:chOff x="5150185" y="2765995"/>
              <a:chExt cx="3670683" cy="3785081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5796136" y="3390105"/>
                <a:ext cx="1690761" cy="2720607"/>
                <a:chOff x="5965507" y="3678137"/>
                <a:chExt cx="1690761" cy="2720607"/>
              </a:xfrm>
            </p:grpSpPr>
            <p:pic>
              <p:nvPicPr>
                <p:cNvPr id="20" name="Picture 3" descr="C:\Users\Thomas Lopes\Desktop\pois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630"/>
                <a:stretch/>
              </p:blipFill>
              <p:spPr bwMode="auto">
                <a:xfrm>
                  <a:off x="5965507" y="5188066"/>
                  <a:ext cx="772657" cy="1210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3" descr="C:\Users\Thomas Lopes\Desktop\pois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630"/>
                <a:stretch/>
              </p:blipFill>
              <p:spPr bwMode="auto">
                <a:xfrm>
                  <a:off x="6883611" y="3775202"/>
                  <a:ext cx="772657" cy="1210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6003046" y="3678137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7012917" y="5076626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6486819" y="5905815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5150185" y="5454100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7060724" y="2910011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5878129" y="2765995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6323679" y="4368788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8107415" y="4428235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7362896" y="4901905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4747013" y="3915630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7093886" y="6027449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ZoneTexte 38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Discussion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07975" y="5402540"/>
            <a:ext cx="84404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dirty="0"/>
              <a:t>L</a:t>
            </a:r>
            <a:r>
              <a:rPr lang="fr-FR" altLang="fr-FR" dirty="0" smtClean="0"/>
              <a:t>es </a:t>
            </a:r>
            <a:r>
              <a:rPr lang="fr-FR" altLang="fr-FR" dirty="0"/>
              <a:t>plantes infestées émettent des </a:t>
            </a:r>
            <a:r>
              <a:rPr lang="fr-FR" altLang="fr-FR" i="1" dirty="0" smtClean="0"/>
              <a:t>herbivore-</a:t>
            </a:r>
            <a:r>
              <a:rPr lang="fr-FR" altLang="fr-FR" i="1" dirty="0" err="1" smtClean="0"/>
              <a:t>induced</a:t>
            </a:r>
            <a:r>
              <a:rPr lang="fr-FR" altLang="fr-FR" i="1" dirty="0" smtClean="0"/>
              <a:t> </a:t>
            </a:r>
            <a:r>
              <a:rPr lang="fr-FR" altLang="fr-FR" i="1" dirty="0"/>
              <a:t>plant </a:t>
            </a:r>
            <a:r>
              <a:rPr lang="fr-FR" altLang="fr-FR" i="1" dirty="0" smtClean="0"/>
              <a:t>volatiles </a:t>
            </a:r>
            <a:r>
              <a:rPr lang="fr-FR" altLang="fr-FR" dirty="0" smtClean="0"/>
              <a:t>(HIPV) pour </a:t>
            </a:r>
            <a:r>
              <a:rPr lang="fr-FR" altLang="fr-FR" dirty="0"/>
              <a:t>attirer les </a:t>
            </a:r>
            <a:r>
              <a:rPr lang="fr-FR" altLang="fr-FR" dirty="0" smtClean="0"/>
              <a:t>auxiliaires (mécanisme </a:t>
            </a:r>
            <a:r>
              <a:rPr lang="fr-FR" altLang="fr-FR" dirty="0"/>
              <a:t>de défense </a:t>
            </a:r>
            <a:r>
              <a:rPr lang="fr-FR" altLang="fr-FR" dirty="0" smtClean="0"/>
              <a:t>indirecte).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dirty="0" smtClean="0"/>
              <a:t>Revu par </a:t>
            </a:r>
            <a:r>
              <a:rPr lang="en-US" altLang="fr-FR" dirty="0" err="1" smtClean="0"/>
              <a:t>Hatano</a:t>
            </a:r>
            <a:r>
              <a:rPr lang="en-US" altLang="fr-FR" dirty="0" smtClean="0"/>
              <a:t> </a:t>
            </a:r>
            <a:r>
              <a:rPr lang="en-US" altLang="fr-FR" i="1" dirty="0"/>
              <a:t>et al </a:t>
            </a:r>
            <a:r>
              <a:rPr lang="en-US" altLang="fr-FR" dirty="0"/>
              <a:t>2008</a:t>
            </a:r>
            <a:endParaRPr lang="fr-FR" altLang="fr-FR" dirty="0"/>
          </a:p>
        </p:txBody>
      </p:sp>
      <p:sp>
        <p:nvSpPr>
          <p:cNvPr id="47" name="Multiplier 46"/>
          <p:cNvSpPr/>
          <p:nvPr/>
        </p:nvSpPr>
        <p:spPr>
          <a:xfrm>
            <a:off x="3995936" y="620291"/>
            <a:ext cx="1028700" cy="1152525"/>
          </a:xfrm>
          <a:prstGeom prst="mathMultiply">
            <a:avLst>
              <a:gd name="adj1" fmla="val 13638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Etude sur 1 an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Parcelles de petite taille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Taille de l’échantillon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 algn="ctr">
              <a:buNone/>
            </a:pPr>
            <a:r>
              <a:rPr lang="fr-FR" sz="2000" dirty="0" smtClean="0"/>
              <a:t>Combiner le </a:t>
            </a:r>
            <a:r>
              <a:rPr lang="fr-FR" sz="2000" b="1" dirty="0" smtClean="0"/>
              <a:t>mélange</a:t>
            </a:r>
            <a:r>
              <a:rPr lang="fr-FR" sz="2000" dirty="0" smtClean="0"/>
              <a:t> avec un </a:t>
            </a:r>
            <a:r>
              <a:rPr lang="fr-FR" sz="2000" b="1" dirty="0" smtClean="0"/>
              <a:t>HIPV</a:t>
            </a:r>
            <a:r>
              <a:rPr lang="fr-FR" sz="2000" dirty="0" smtClean="0"/>
              <a:t> pour attirer les auxiliaires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Limites et perspectives </a:t>
            </a:r>
            <a:endParaRPr lang="fr-FR" sz="24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477283" y="1628800"/>
            <a:ext cx="5343189" cy="2646113"/>
            <a:chOff x="3131840" y="548680"/>
            <a:chExt cx="5343189" cy="2646113"/>
          </a:xfrm>
        </p:grpSpPr>
        <p:sp>
          <p:nvSpPr>
            <p:cNvPr id="5" name="Rectangle 4"/>
            <p:cNvSpPr/>
            <p:nvPr/>
          </p:nvSpPr>
          <p:spPr>
            <a:xfrm>
              <a:off x="3760740" y="1340768"/>
              <a:ext cx="1008112" cy="100811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32432" y="980920"/>
              <a:ext cx="1728000" cy="1728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 rot="5400000" flipV="1">
              <a:off x="5422433" y="1484786"/>
              <a:ext cx="315358" cy="720079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3747092" y="1196752"/>
              <a:ext cx="1008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3635896" y="1369532"/>
              <a:ext cx="0" cy="10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732432" y="836712"/>
              <a:ext cx="17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6588224" y="980824"/>
              <a:ext cx="0" cy="172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3131840" y="166846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10 m</a:t>
              </a:r>
              <a:endParaRPr lang="fr-FR" sz="14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876943" y="90872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10 m</a:t>
              </a:r>
              <a:endParaRPr lang="fr-FR" sz="14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200388" y="54868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27 m</a:t>
              </a:r>
              <a:endParaRPr lang="fr-FR" sz="14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940152" y="168714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27 m</a:t>
              </a:r>
              <a:endParaRPr lang="fr-FR" sz="14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97002" y="2409151"/>
              <a:ext cx="90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2012</a:t>
              </a:r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93540" y="1668460"/>
              <a:ext cx="7425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/>
                <a:t>100 m</a:t>
              </a:r>
              <a:r>
                <a:rPr lang="en-GB" sz="1400" b="1" baseline="30000" dirty="0"/>
                <a:t>2</a:t>
              </a:r>
              <a:r>
                <a:rPr lang="en-GB" sz="1400" b="1" dirty="0"/>
                <a:t> </a:t>
              </a:r>
              <a:endParaRPr lang="fr-FR" sz="14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25176" y="1668461"/>
              <a:ext cx="7457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 smtClean="0"/>
                <a:t>729 </a:t>
              </a:r>
              <a:r>
                <a:rPr lang="en-GB" sz="1400" b="1" dirty="0"/>
                <a:t>m</a:t>
              </a:r>
              <a:r>
                <a:rPr lang="en-GB" sz="1400" b="1" baseline="30000" dirty="0"/>
                <a:t>2</a:t>
              </a:r>
              <a:r>
                <a:rPr lang="en-GB" sz="1400" b="1" dirty="0"/>
                <a:t> </a:t>
              </a:r>
              <a:endParaRPr lang="fr-FR" sz="1400" b="1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748334" y="2825461"/>
              <a:ext cx="17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2013 et 2014</a:t>
              </a:r>
              <a:endParaRPr lang="fr-FR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31640" y="5229200"/>
            <a:ext cx="648072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7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Types de sémiochimiques </a:t>
            </a:r>
            <a:endParaRPr lang="fr-FR" sz="2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745365" y="1541071"/>
            <a:ext cx="7653270" cy="4224771"/>
            <a:chOff x="768783" y="1541071"/>
            <a:chExt cx="7653270" cy="42247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7" t="35074" r="38113" b="26306"/>
            <a:stretch/>
          </p:blipFill>
          <p:spPr bwMode="auto">
            <a:xfrm>
              <a:off x="768783" y="1541071"/>
              <a:ext cx="7606435" cy="377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156176" y="5396510"/>
              <a:ext cx="2265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d’après </a:t>
              </a:r>
              <a:r>
                <a:rPr lang="fr-FR" dirty="0" err="1"/>
                <a:t>Brossut</a:t>
              </a:r>
              <a:r>
                <a:rPr lang="fr-FR" dirty="0"/>
                <a:t>, </a:t>
              </a:r>
              <a:r>
                <a:rPr lang="fr-FR" dirty="0" smtClean="0"/>
                <a:t>1996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363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499097" y="1101054"/>
            <a:ext cx="4145806" cy="5064250"/>
            <a:chOff x="4566091" y="1729542"/>
            <a:chExt cx="4145806" cy="5064250"/>
          </a:xfrm>
        </p:grpSpPr>
        <p:pic>
          <p:nvPicPr>
            <p:cNvPr id="4" name="Picture 2" descr="http://www.amentsoc.org/images/aphid-cornicl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6" t="13695" r="11685" b="4615"/>
            <a:stretch/>
          </p:blipFill>
          <p:spPr bwMode="auto">
            <a:xfrm>
              <a:off x="4566091" y="2630735"/>
              <a:ext cx="3929781" cy="416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11"/>
            <p:cNvSpPr>
              <a:spLocks noChangeShapeType="1"/>
            </p:cNvSpPr>
            <p:nvPr/>
          </p:nvSpPr>
          <p:spPr bwMode="auto">
            <a:xfrm flipV="1">
              <a:off x="6756360" y="2191207"/>
              <a:ext cx="294726" cy="6447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390274" y="1729542"/>
              <a:ext cx="3321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Phéromone </a:t>
              </a:r>
              <a:r>
                <a:rPr lang="fr-FR" sz="2400" dirty="0"/>
                <a:t>d'alarme 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Types de sémiochimiques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259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bayer-agri.fr/fileadmin/ACTU/2014_Juin/Pucer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2363" r="1551" b="1821"/>
          <a:stretch/>
        </p:blipFill>
        <p:spPr bwMode="auto">
          <a:xfrm>
            <a:off x="467542" y="836712"/>
            <a:ext cx="4691495" cy="52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m.agro.basf.fr/agroportal/mfr/media/productcatalogue/pests/ravageurs_6/puceron_vert_du_pecher_a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28" y="836712"/>
            <a:ext cx="3566145" cy="20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Virus</a:t>
            </a:r>
            <a:endParaRPr lang="fr-FR" sz="2400" dirty="0"/>
          </a:p>
        </p:txBody>
      </p:sp>
      <p:pic>
        <p:nvPicPr>
          <p:cNvPr id="18" name="Picture 6" descr="http://www3.syngenta.com/country/fr/SiteCollectionImages/Parasites/Datapro/jaunisse-nanisante-de-l%E2%80%99or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01" y="4232245"/>
            <a:ext cx="3074735" cy="18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Types de sémiochimiques 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4" y="1700808"/>
            <a:ext cx="5907520" cy="44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96287" y="98072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Herbivore-</a:t>
            </a:r>
            <a:r>
              <a:rPr lang="fr-FR" i="1" dirty="0" err="1" smtClean="0"/>
              <a:t>induced</a:t>
            </a:r>
            <a:r>
              <a:rPr lang="fr-FR" i="1" dirty="0" smtClean="0"/>
              <a:t> </a:t>
            </a:r>
            <a:r>
              <a:rPr lang="fr-FR" i="1" dirty="0"/>
              <a:t>plant </a:t>
            </a:r>
            <a:r>
              <a:rPr lang="fr-FR" i="1" dirty="0" smtClean="0"/>
              <a:t>volatiles </a:t>
            </a:r>
            <a:r>
              <a:rPr lang="fr-FR" dirty="0" smtClean="0"/>
              <a:t>(HIPV)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372200" y="6335735"/>
            <a:ext cx="2520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Ex: </a:t>
            </a:r>
            <a:r>
              <a:rPr lang="fr-FR" b="1" dirty="0"/>
              <a:t>salicylate de méthyle</a:t>
            </a:r>
          </a:p>
        </p:txBody>
      </p:sp>
    </p:spTree>
    <p:extLst>
      <p:ext uri="{BB962C8B-B14F-4D97-AF65-F5344CB8AC3E}">
        <p14:creationId xmlns:p14="http://schemas.microsoft.com/office/powerpoint/2010/main" val="6421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omas Lopes\Desktop\FUSAGx\Doctorat\Essais cultures association + sémios - 2013-2014\Photos essais 2014\Billes alginat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944816"/>
            <a:ext cx="6624736" cy="49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Billes d’alginate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245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64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2013 et 2014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0"/>
          <a:stretch/>
        </p:blipFill>
        <p:spPr bwMode="auto">
          <a:xfrm>
            <a:off x="2274616" y="374650"/>
            <a:ext cx="4594769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omas Lopes\Desktop\FUSAGx\Doctorat\Essais cultures association + sémios - 2013-2014\Photos essais 2013\DSC02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1475655" y="1916831"/>
            <a:ext cx="2928273" cy="75259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539552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MeSA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8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r="21782" b="9736"/>
          <a:stretch/>
        </p:blipFill>
        <p:spPr bwMode="auto">
          <a:xfrm>
            <a:off x="255282" y="2221618"/>
            <a:ext cx="417270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pucerons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3275856" y="1671856"/>
            <a:ext cx="432048" cy="47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179512" y="328650"/>
            <a:ext cx="1983416" cy="1372158"/>
            <a:chOff x="179512" y="328650"/>
            <a:chExt cx="1983416" cy="1372158"/>
          </a:xfrm>
        </p:grpSpPr>
        <p:pic>
          <p:nvPicPr>
            <p:cNvPr id="1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1390271" y="409390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179512" y="328650"/>
              <a:ext cx="1072243" cy="137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411295" y="2754138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dirty="0">
                <a:solidFill>
                  <a:srgbClr val="00B050"/>
                </a:solidFill>
              </a:rPr>
              <a:t>A. </a:t>
            </a:r>
            <a:r>
              <a:rPr lang="fr-BE" b="1" i="1" dirty="0" err="1">
                <a:solidFill>
                  <a:srgbClr val="00B050"/>
                </a:solidFill>
              </a:rPr>
              <a:t>pisum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1126" r="21276" b="9464"/>
          <a:stretch/>
        </p:blipFill>
        <p:spPr bwMode="auto">
          <a:xfrm>
            <a:off x="4644008" y="2221618"/>
            <a:ext cx="424478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872101" y="2753702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dirty="0">
                <a:solidFill>
                  <a:srgbClr val="00B050"/>
                </a:solidFill>
              </a:rPr>
              <a:t>A. </a:t>
            </a:r>
            <a:r>
              <a:rPr lang="fr-BE" b="1" i="1" dirty="0" err="1">
                <a:solidFill>
                  <a:srgbClr val="00B050"/>
                </a:solidFill>
              </a:rPr>
              <a:t>pisum</a:t>
            </a:r>
            <a:endParaRPr lang="fr-FR" dirty="0"/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3" t="52178" b="35784"/>
          <a:stretch/>
        </p:blipFill>
        <p:spPr bwMode="auto">
          <a:xfrm rot="16200000">
            <a:off x="8217028" y="372775"/>
            <a:ext cx="79666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8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larves de syrphes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3275856" y="1671856"/>
            <a:ext cx="432048" cy="47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179512" y="328650"/>
            <a:ext cx="1983416" cy="1372158"/>
            <a:chOff x="179512" y="328650"/>
            <a:chExt cx="1983416" cy="1372158"/>
          </a:xfrm>
        </p:grpSpPr>
        <p:pic>
          <p:nvPicPr>
            <p:cNvPr id="1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1390271" y="409390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179512" y="328650"/>
              <a:ext cx="1072243" cy="137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5" descr="C:\Users\Thomas Lopes\Desktop\Sans tit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0" t="19884" r="21517" b="35975"/>
          <a:stretch/>
        </p:blipFill>
        <p:spPr bwMode="auto">
          <a:xfrm>
            <a:off x="7668344" y="255209"/>
            <a:ext cx="1060321" cy="8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16993"/>
          <a:stretch/>
        </p:blipFill>
        <p:spPr bwMode="auto">
          <a:xfrm>
            <a:off x="179512" y="2248548"/>
            <a:ext cx="408068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587" r="16865" b="2761"/>
          <a:stretch/>
        </p:blipFill>
        <p:spPr bwMode="auto">
          <a:xfrm>
            <a:off x="4572000" y="2204864"/>
            <a:ext cx="444662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0536" y="2911296"/>
            <a:ext cx="28015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40536" y="2586914"/>
            <a:ext cx="140077" cy="167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pupes de syrphes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3275856" y="1671856"/>
            <a:ext cx="432048" cy="47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179512" y="328650"/>
            <a:ext cx="1983416" cy="1372158"/>
            <a:chOff x="179512" y="328650"/>
            <a:chExt cx="1983416" cy="1372158"/>
          </a:xfrm>
        </p:grpSpPr>
        <p:pic>
          <p:nvPicPr>
            <p:cNvPr id="1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1390271" y="409390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179512" y="328650"/>
              <a:ext cx="1072243" cy="137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40536" y="2911296"/>
            <a:ext cx="28015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https://encrypted-tbn0.gstatic.com/images?q=tbn:ANd9GcTMHxxYKqLoxSe3SWghZuNbXh_jZsU9tDNAVh0asfjZMZmH90kgf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t="21008" r="16370" b="20307"/>
          <a:stretch/>
        </p:blipFill>
        <p:spPr bwMode="auto">
          <a:xfrm rot="16200000">
            <a:off x="7697170" y="447845"/>
            <a:ext cx="1446728" cy="92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2517" r="17135" b="2506"/>
          <a:stretch/>
        </p:blipFill>
        <p:spPr bwMode="auto">
          <a:xfrm>
            <a:off x="251520" y="2257830"/>
            <a:ext cx="430886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-1" r="16940" b="2296"/>
          <a:stretch/>
        </p:blipFill>
        <p:spPr bwMode="auto">
          <a:xfrm>
            <a:off x="4714674" y="2204864"/>
            <a:ext cx="417780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momies de parasitoïdes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3275856" y="1671856"/>
            <a:ext cx="432048" cy="47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179512" y="328650"/>
            <a:ext cx="1983416" cy="1372158"/>
            <a:chOff x="179512" y="328650"/>
            <a:chExt cx="1983416" cy="1372158"/>
          </a:xfrm>
        </p:grpSpPr>
        <p:pic>
          <p:nvPicPr>
            <p:cNvPr id="1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1390271" y="409390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179512" y="328650"/>
              <a:ext cx="1072243" cy="137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275856" y="2419690"/>
            <a:ext cx="432048" cy="33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40536" y="2911296"/>
            <a:ext cx="28015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3" descr="C:\Users\Thomas Lopes\Desktop\Sans tit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4086" r="87232" b="70909"/>
          <a:stretch/>
        </p:blipFill>
        <p:spPr bwMode="auto">
          <a:xfrm>
            <a:off x="8028384" y="355681"/>
            <a:ext cx="534005" cy="10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06" r="16726" b="2505"/>
          <a:stretch/>
        </p:blipFill>
        <p:spPr bwMode="auto">
          <a:xfrm>
            <a:off x="179512" y="2205224"/>
            <a:ext cx="437322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16701" b="2370"/>
          <a:stretch/>
        </p:blipFill>
        <p:spPr bwMode="auto">
          <a:xfrm>
            <a:off x="4685977" y="2175219"/>
            <a:ext cx="427851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8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Rendements</a:t>
            </a:r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291478"/>
            <a:ext cx="6408713" cy="216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74035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Le </a:t>
            </a:r>
            <a:r>
              <a:rPr lang="fr-FR" sz="2000" dirty="0"/>
              <a:t>mélange est suffisant pour réduire les populations de pucerons sur le pois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 err="1" smtClean="0"/>
              <a:t>MeSA</a:t>
            </a:r>
            <a:r>
              <a:rPr lang="fr-FR" sz="2000" dirty="0" smtClean="0"/>
              <a:t> pas particulièrement attractif pour les auxiliaires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Humidité supérieure à 85% limitante pour les billes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Mieux étudier les </a:t>
            </a:r>
            <a:r>
              <a:rPr lang="fr-FR" sz="2000" dirty="0" smtClean="0"/>
              <a:t>sémiochimiques</a:t>
            </a:r>
            <a:endParaRPr lang="fr-FR" sz="2000" dirty="0"/>
          </a:p>
          <a:p>
            <a:pPr marL="0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 smtClean="0"/>
              <a:t>Etudier l’effet des mélanges en labo, notamment sur la transmission des virus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Conclusions préliminaires et perspectives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467544" y="5013176"/>
            <a:ext cx="82089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0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ttps://texasagriculture.gov/portals/0/images/tda_pestic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3525" y="1052736"/>
            <a:ext cx="60769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Insecticides</a:t>
            </a:r>
            <a:endParaRPr lang="fr-FR" sz="2400" dirty="0"/>
          </a:p>
        </p:txBody>
      </p:sp>
      <p:pic>
        <p:nvPicPr>
          <p:cNvPr id="3085" name="Picture 13" descr="http://www.panneaux-shop.com/media/catalog/product/cache/1/image/9df78eab33525d08d6e5fb8d27136e95/s/y/symbole-da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09" y="3052163"/>
            <a:ext cx="1826635" cy="18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biolineaires.com/imagesmag/40/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66622"/>
            <a:ext cx="1800200" cy="26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theboldcorsicanflame.files.wordpress.com/2010/06/pesticide_field_q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2899"/>
            <a:ext cx="4323196" cy="27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39">
            <a:off x="5185318" y="5010166"/>
            <a:ext cx="713453" cy="64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88" y="5725042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ultiplier 8"/>
          <p:cNvSpPr/>
          <p:nvPr/>
        </p:nvSpPr>
        <p:spPr>
          <a:xfrm>
            <a:off x="5135706" y="4794259"/>
            <a:ext cx="812676" cy="1005758"/>
          </a:xfrm>
          <a:prstGeom prst="mathMultiply">
            <a:avLst>
              <a:gd name="adj1" fmla="val 6921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5817717" y="5622792"/>
            <a:ext cx="812676" cy="1005758"/>
          </a:xfrm>
          <a:prstGeom prst="mathMultiply">
            <a:avLst>
              <a:gd name="adj1" fmla="val 6921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0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964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/>
              <a:t>Merci</a:t>
            </a:r>
            <a:endParaRPr lang="fr-FR" sz="5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632659" y="4768402"/>
            <a:ext cx="5878683" cy="1851088"/>
            <a:chOff x="580486" y="4719986"/>
            <a:chExt cx="5878683" cy="1851088"/>
          </a:xfrm>
        </p:grpSpPr>
        <p:pic>
          <p:nvPicPr>
            <p:cNvPr id="7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1649737" y="4719986"/>
              <a:ext cx="89031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580486" y="4869160"/>
              <a:ext cx="1069251" cy="167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3609298" y="4746488"/>
              <a:ext cx="89031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2540047" y="4895662"/>
              <a:ext cx="1069251" cy="167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5568859" y="4735757"/>
              <a:ext cx="89031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4499608" y="4884931"/>
              <a:ext cx="1069251" cy="167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9565">
            <a:off x="246446" y="4886017"/>
            <a:ext cx="1111240" cy="6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39">
            <a:off x="7671322" y="5018028"/>
            <a:ext cx="713453" cy="64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9071">
            <a:off x="1813648" y="3865469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37780">
            <a:off x="6197071" y="3746253"/>
            <a:ext cx="1149462" cy="7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3" t="52178" b="35784"/>
          <a:stretch/>
        </p:blipFill>
        <p:spPr bwMode="auto">
          <a:xfrm rot="8672246">
            <a:off x="6123560" y="4958201"/>
            <a:ext cx="434351" cy="3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3" t="52178" b="35784"/>
          <a:stretch/>
        </p:blipFill>
        <p:spPr bwMode="auto">
          <a:xfrm rot="16784516">
            <a:off x="2484735" y="5598262"/>
            <a:ext cx="434351" cy="3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 descr="http://m.agro.basf.fr/agroportal/mfr/media/productcatalogue/pests/ravageurs_6/puceron_vert_du_pecher_ai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8657">
            <a:off x="3893482" y="4048878"/>
            <a:ext cx="1195288" cy="6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Solutions alternatives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86051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Augmenter la diversité d’</a:t>
            </a:r>
            <a:r>
              <a:rPr lang="fr-FR" dirty="0"/>
              <a:t>e</a:t>
            </a:r>
            <a:r>
              <a:rPr lang="fr-FR" dirty="0" smtClean="0"/>
              <a:t>spèces végétales dans la parcelle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556932" y="1412776"/>
            <a:ext cx="8030137" cy="5109184"/>
            <a:chOff x="296251" y="1412776"/>
            <a:chExt cx="8030137" cy="5109184"/>
          </a:xfrm>
        </p:grpSpPr>
        <p:pic>
          <p:nvPicPr>
            <p:cNvPr id="7170" name="Picture 2" descr="https://zmaize.files.wordpress.com/2013/02/cropped-corn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471"/>
            <a:stretch/>
          </p:blipFill>
          <p:spPr bwMode="auto">
            <a:xfrm>
              <a:off x="296251" y="1782108"/>
              <a:ext cx="4762500" cy="210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grandes-cultures.reussir.fr/reussir/photos/102/img/LQ1V2P3G1_web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32"/>
            <a:stretch/>
          </p:blipFill>
          <p:spPr bwMode="auto">
            <a:xfrm>
              <a:off x="3563888" y="4437112"/>
              <a:ext cx="4762500" cy="2084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296251" y="1412776"/>
              <a:ext cx="476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Culture pure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563888" y="4046008"/>
              <a:ext cx="476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Association de cultures</a:t>
              </a:r>
              <a:endParaRPr lang="fr-FR" dirty="0"/>
            </a:p>
          </p:txBody>
        </p:sp>
        <p:sp>
          <p:nvSpPr>
            <p:cNvPr id="14" name="Flèche à angle droit 13"/>
            <p:cNvSpPr/>
            <p:nvPr/>
          </p:nvSpPr>
          <p:spPr>
            <a:xfrm rot="5400000">
              <a:off x="2123405" y="4605896"/>
              <a:ext cx="1598786" cy="649288"/>
            </a:xfrm>
            <a:prstGeom prst="bentUp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57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Association de froment avec du pois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2937133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Fixation d’azote atmosphérique par le pois               </a:t>
            </a:r>
            <a:r>
              <a:rPr lang="fr-FR" b="1" dirty="0" smtClean="0"/>
              <a:t>Réduction </a:t>
            </a:r>
            <a:r>
              <a:rPr lang="fr-FR" b="1" dirty="0"/>
              <a:t>de la fertilisation </a:t>
            </a:r>
            <a:r>
              <a:rPr lang="fr-FR" b="1" dirty="0" smtClean="0"/>
              <a:t>azotée</a:t>
            </a:r>
          </a:p>
          <a:p>
            <a:pPr algn="just"/>
            <a:endParaRPr lang="fr-FR" b="1" dirty="0"/>
          </a:p>
          <a:p>
            <a:pPr algn="just"/>
            <a:endParaRPr lang="fr-FR" b="1" dirty="0" smtClean="0"/>
          </a:p>
          <a:p>
            <a:pPr algn="just"/>
            <a:r>
              <a:rPr lang="fr-FR" dirty="0" smtClean="0"/>
              <a:t>Le froment est un bon tuteur pour le pois               </a:t>
            </a:r>
            <a:r>
              <a:rPr lang="fr-FR" b="1" dirty="0" smtClean="0"/>
              <a:t>Réduit la verse du pois </a:t>
            </a:r>
          </a:p>
          <a:p>
            <a:pPr algn="just"/>
            <a:endParaRPr lang="fr-FR" b="1" dirty="0"/>
          </a:p>
          <a:p>
            <a:pPr algn="just"/>
            <a:endParaRPr lang="fr-FR" b="1" dirty="0" smtClean="0"/>
          </a:p>
          <a:p>
            <a:pPr algn="just"/>
            <a:r>
              <a:rPr lang="fr-FR" dirty="0" smtClean="0"/>
              <a:t>Limite le développement des mauvaises herbes                </a:t>
            </a:r>
            <a:r>
              <a:rPr lang="fr-FR" b="1" dirty="0" smtClean="0"/>
              <a:t>Moins d’applications d’herbicides</a:t>
            </a:r>
          </a:p>
          <a:p>
            <a:pPr algn="just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Et les insectes ravageurs (pucerons)?</a:t>
            </a:r>
          </a:p>
          <a:p>
            <a:pPr algn="just"/>
            <a:endParaRPr lang="fr-FR" b="1" dirty="0"/>
          </a:p>
          <a:p>
            <a:pPr algn="just"/>
            <a:endParaRPr lang="fr-FR" b="1" dirty="0" smtClean="0"/>
          </a:p>
          <a:p>
            <a:pPr algn="just"/>
            <a:endParaRPr lang="fr-FR" b="1" dirty="0"/>
          </a:p>
          <a:p>
            <a:pPr algn="just"/>
            <a:r>
              <a:rPr lang="fr-FR" dirty="0" smtClean="0"/>
              <a:t>     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802477" y="1048173"/>
            <a:ext cx="1539047" cy="1300707"/>
            <a:chOff x="3131840" y="1926124"/>
            <a:chExt cx="1539047" cy="1300707"/>
          </a:xfrm>
        </p:grpSpPr>
        <p:pic>
          <p:nvPicPr>
            <p:cNvPr id="6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3131840" y="1927589"/>
              <a:ext cx="772657" cy="1299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4027536" y="1926124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lèche vers le bas 11"/>
          <p:cNvSpPr/>
          <p:nvPr/>
        </p:nvSpPr>
        <p:spPr>
          <a:xfrm rot="5400000" flipV="1">
            <a:off x="4561487" y="2885672"/>
            <a:ext cx="127495" cy="50442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5400000" flipV="1">
            <a:off x="4480519" y="3700581"/>
            <a:ext cx="127495" cy="50442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5400000" flipV="1">
            <a:off x="5048126" y="4535219"/>
            <a:ext cx="127495" cy="50442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555776" y="5517232"/>
            <a:ext cx="4032448" cy="720080"/>
          </a:xfrm>
          <a:prstGeom prst="rect">
            <a:avLst/>
          </a:prstGeom>
          <a:solidFill>
            <a:schemeClr val="tx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Effets attendus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31334" y="1009453"/>
            <a:ext cx="7985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Hypothèse </a:t>
            </a:r>
            <a:r>
              <a:rPr lang="fr-FR" b="1" dirty="0"/>
              <a:t>de la concentration des ressources </a:t>
            </a:r>
            <a:r>
              <a:rPr lang="fr-FR" dirty="0"/>
              <a:t>(</a:t>
            </a:r>
            <a:r>
              <a:rPr lang="fr-FR" dirty="0" err="1"/>
              <a:t>Root</a:t>
            </a:r>
            <a:r>
              <a:rPr lang="fr-FR" dirty="0"/>
              <a:t>, 1973):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insectes phytophages sont plus susceptibles de trouver leurs plantes hôtes lorsque celles-ci  sont cultivées en peuplements denses ou purs.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grpSp>
        <p:nvGrpSpPr>
          <p:cNvPr id="3" name="Groupe 2"/>
          <p:cNvGrpSpPr/>
          <p:nvPr/>
        </p:nvGrpSpPr>
        <p:grpSpPr>
          <a:xfrm rot="20782662">
            <a:off x="1824653" y="2372914"/>
            <a:ext cx="3024155" cy="2233613"/>
            <a:chOff x="1066135" y="2661886"/>
            <a:chExt cx="3024155" cy="22336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" t="3941" r="4330" b="4951"/>
            <a:stretch>
              <a:fillRect/>
            </a:stretch>
          </p:blipFill>
          <p:spPr bwMode="auto">
            <a:xfrm rot="7400493">
              <a:off x="916910" y="2811111"/>
              <a:ext cx="2233613" cy="193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 rot="817338">
              <a:off x="2614122" y="3096216"/>
              <a:ext cx="1476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 smtClean="0"/>
                <a:t>?</a:t>
              </a:r>
              <a:endParaRPr lang="fr-FR" sz="4000" b="1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427984" y="2941384"/>
            <a:ext cx="3965966" cy="3655968"/>
            <a:chOff x="4907083" y="3071942"/>
            <a:chExt cx="3965966" cy="3655968"/>
          </a:xfrm>
        </p:grpSpPr>
        <p:pic>
          <p:nvPicPr>
            <p:cNvPr id="9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6909722" y="5017459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5236296" y="5517232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6266371" y="3071942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8100392" y="5079398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5236296" y="3116956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5880042" y="4510061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6948264" y="3868720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4907083" y="4077072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8073455" y="3561885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Connecteur en arc 20"/>
          <p:cNvCxnSpPr/>
          <p:nvPr/>
        </p:nvCxnSpPr>
        <p:spPr bwMode="auto">
          <a:xfrm rot="10800000">
            <a:off x="1187624" y="2741377"/>
            <a:ext cx="930276" cy="600704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Effets attendus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31334" y="1009453"/>
            <a:ext cx="7985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Hypothèse des ennemis </a:t>
            </a:r>
            <a:r>
              <a:rPr lang="fr-FR" dirty="0"/>
              <a:t>(</a:t>
            </a:r>
            <a:r>
              <a:rPr lang="fr-FR" dirty="0" err="1"/>
              <a:t>Root</a:t>
            </a:r>
            <a:r>
              <a:rPr lang="fr-FR" dirty="0"/>
              <a:t>, 1973):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ennemis naturels (prédateurs et parasitoïdes) sont plus abondants dans des environnements diversifiés, ce qui favorise le contrôle des populations de ravageurs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3" name="AutoShape 2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AutoShape 4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AutoShape 6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AutoShape 8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773945" y="3356992"/>
            <a:ext cx="2285887" cy="2693812"/>
            <a:chOff x="625208" y="3356992"/>
            <a:chExt cx="2285887" cy="2693812"/>
          </a:xfrm>
        </p:grpSpPr>
        <p:grpSp>
          <p:nvGrpSpPr>
            <p:cNvPr id="13" name="Groupe 12"/>
            <p:cNvGrpSpPr/>
            <p:nvPr/>
          </p:nvGrpSpPr>
          <p:grpSpPr>
            <a:xfrm>
              <a:off x="625208" y="3356992"/>
              <a:ext cx="2285887" cy="2693812"/>
              <a:chOff x="625208" y="3356992"/>
              <a:chExt cx="2285887" cy="2693812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475656" y="3356992"/>
                <a:ext cx="1435439" cy="2693812"/>
                <a:chOff x="1110895" y="3591737"/>
                <a:chExt cx="1435439" cy="2693812"/>
              </a:xfrm>
            </p:grpSpPr>
            <p:pic>
              <p:nvPicPr>
                <p:cNvPr id="19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1110895" y="4984842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1902983" y="3591737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1113857" y="3591737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1902983" y="4959889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8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633829" y="4750097"/>
                <a:ext cx="643351" cy="1300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625208" y="3356992"/>
                <a:ext cx="643351" cy="1300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974618" y="4394482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1762281" y="4786781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4572000" y="2765158"/>
            <a:ext cx="3748947" cy="3907552"/>
            <a:chOff x="4747013" y="2765158"/>
            <a:chExt cx="3748947" cy="3907552"/>
          </a:xfrm>
        </p:grpSpPr>
        <p:pic>
          <p:nvPicPr>
            <p:cNvPr id="33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7400435" y="3356992"/>
              <a:ext cx="643351" cy="13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4825277" y="2765158"/>
              <a:ext cx="3670683" cy="3785081"/>
              <a:chOff x="5150185" y="2765995"/>
              <a:chExt cx="3670683" cy="3785081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5796136" y="3390105"/>
                <a:ext cx="1690761" cy="2720607"/>
                <a:chOff x="5965507" y="3678137"/>
                <a:chExt cx="1690761" cy="2720607"/>
              </a:xfrm>
            </p:grpSpPr>
            <p:pic>
              <p:nvPicPr>
                <p:cNvPr id="20" name="Picture 3" descr="C:\Users\Thomas Lopes\Desktop\pois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630"/>
                <a:stretch/>
              </p:blipFill>
              <p:spPr bwMode="auto">
                <a:xfrm>
                  <a:off x="5965507" y="5188066"/>
                  <a:ext cx="772657" cy="1210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3" descr="C:\Users\Thomas Lopes\Desktop\pois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630"/>
                <a:stretch/>
              </p:blipFill>
              <p:spPr bwMode="auto">
                <a:xfrm>
                  <a:off x="6883611" y="3775202"/>
                  <a:ext cx="772657" cy="1210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6003046" y="3678137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4" descr="C:\Users\Thomas Lopes\Desktop\fromen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2" t="476" r="17191" b="4642"/>
                <a:stretch/>
              </p:blipFill>
              <p:spPr bwMode="auto">
                <a:xfrm>
                  <a:off x="7012917" y="5076626"/>
                  <a:ext cx="643351" cy="1300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6486819" y="5905815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5150185" y="5454100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7060724" y="2910011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5878129" y="2765995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6323679" y="4368788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939">
                <a:off x="8107415" y="4428235"/>
                <a:ext cx="713453" cy="645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7362896" y="4901905"/>
              <a:ext cx="772657" cy="121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4747013" y="3915630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7093886" y="6027449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27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217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Prédateurs et parasitoïdes des pucerons</a:t>
            </a:r>
          </a:p>
          <a:p>
            <a:pPr algn="ctr"/>
            <a:endParaRPr lang="fr-FR" sz="2400" dirty="0"/>
          </a:p>
        </p:txBody>
      </p:sp>
      <p:sp>
        <p:nvSpPr>
          <p:cNvPr id="63" name="AutoShape 2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AutoShape 4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AutoShape 6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AutoShape 8" descr="data:image/jpeg;base64,/9j/4AAQSkZJRgABAQAAAQABAAD/2wCEAAkGBxMTEhUUExQWFhMXGBcVFxcXFRgWFxcVFRcWFhcYFRcYHCggGBolHBUUITEhJSkrLi4uFx8zODMsNygtLisBCgoKDg0OGhAQGywkHyQsLCwsLCwsLCwsLCwsLCwsLCwsLCwsLCwsLCwsLCwsLCwsLCwsLCwsLCwsLCwsLCwsLP/AABEIAKgBLAMBIgACEQEDEQH/xAAcAAACAgMBAQAAAAAAAAAAAAAEBQMGAAECBwj/xAA/EAABAwMCBAQEBAUBBgcAAAABAAIRAwQhEjEFQVFhEyJxgQYykaFCscHwFCNS0eFiBxZykrLxFTNUc4Kis//EABoBAAIDAQEAAAAAAAAAAAAAAAIDAAEEBQb/xAAsEQACAgEEAgIBAgYDAAAAAAAAAQIRAwQSITEiQRNRcQWhMjNhgbHBQ5HR/9oADAMBAAIRAxEAPwBVRtwZLcI6zthuq1wjieMp1Z3BMumAvJZsU4to3xnGuTd9bPmeSitXTjMJjSqveYAx1Uxtw3HNJeWltZexPlC2vT1YjARFtbEYCndbmcLRqaTzQubapFOD9nTaWkZ3UVRmcIl7gQuaODtKWpPsvsxroRTCYyUHWxutjUVTjYSk1yd1qcZ5LbXyspu5OKIp0AAZVN0uS5L2gK5pg77Jc60BTK5p9FELckJsJUuxYtdbFuyir1SMJpVYQFEKQIynrJ9ggVtd9d0xbVEJdXtw147/AJriqx2wRShGXKIOWVAQua7MSl9q9wwURUuIwkuDT4CTB9SmpOjdZUcIEKN7humVYJupBQumCpWPXWmUS44IdOyEK+3RQbCyVSlRAB9NDvZzRVy7KhhaItgshZXjC78bMrRoqNwTKTJyE1a4dELgPUbbdc0xlVtXolsOqCWylNTcprpwld0TKvD2SRGFo00RbMCKp2uvZG8lFJWBMK4cVJVolpIKjKJEFVlUMq3cPt3EAHyg9Ruq1wijqeArjxCsG0TGAO89lNdO5qK7KxR4tje0uwAGN36oSu4l8SkFhxEgyU5fdtIEHJXLlgcJDU76Drat7qR9wHkSNsJZbVhtKa2YESfYpGSKjyGpEdWgRst08ZRFSuHSBEBQVCECbfDCpMhq5Kla4BTULRzhqpt1ZhQvYZj6q/6ElBoicJOEbbuJbBUDmwumktVS8gU67NVWc5UNbsUbVaC2eqAqHMFSDsuUaOokKAMjfZTNfGwURdOCmqxYJxBoIaRycEQ1gK3Wxt7qKnTwEy/Gi6Jn0h0Q11QKMLoElQCrq7BDBvslIhDAG5Su4rwT0R9xUOyU3AWvDG3bBbCLYudsEVROVBZOIGEUXRlVPuilybe5bY+EI961qKrYWd1zJXLmrlxKn04RdFLsHctGmIUtULivV8sIk2yMCdXIXFJxJXNQhTWbhOU98Kwexiyn5ZlBPZKbVmAswl5bGFnhIOSOG0QDhStOg7rlzlETJhHTfZOiG4dqMocsKOfThcJilQJzwOg1oLyc8lq5cXA+bqgqt61rdIzAgFDtqksKcsUpScmBu4oLa4Bh6qGlcPQb63k/f75JzxzhL7dtOo13iUKjQWVAIy4SWuHI7x1gpvx137J30d0L0giVY7G+Dm5MKmVKgIwtWt2WnssubS70EpUy92jd3dYH0XV9Gkx+ygeBXRrMqAfgaHe0oy0qhw1dIP6rmTg4yt+h/DqhpYU3UgGgmMTnoFq4EEj3R38K4ND3gtBgAnYyNX5Lm9YNIdIWRuW7kavKNAFmyXQVl63zQ1aLiC0t807wYj1lafUeTLaYdnYOzmOo7otsrsXVhV1XDabRGTgnGGt/uT9kurMkyERcXTX+QSCIBDhDh7eqj8Fw9FcbiuS5u2APcVBVLkZcCEnvLgz2WrEtwt0E1JJBmBMnvIwPrKMY8YCT3FxDWzzk+3JcsvhCa8TaI2k6H1xkIPUBhDN4mI9kGKmCTshhhklTKcgi6IiQlgcCVzXvJEBDUnFbceJqIF8jelVDQoX3M7JZe3AGxnuhaNcyjjp7VlORYGERJK5c/OEqqXZ2W6V3lV8LJuHrKghStek9W6GIWN4gAlPDJ8l2hs94QdaohTckqOrWRRxNEb4Oazsqa37riiZKLuIGyZJ+ikT03HZZcnHdQMr4UVzdykqDstnDqy2KqEL8qYuCftBTDmPkIerTyo6bjOFI+pnKXtaZGA8S4JUp5HmalXZerC11O2x0STjPw0x8uYYd9lMH6lF+OQp436KRQo6iAVePgyqDTdaVWh9N0ls43zpnlmCOhVSuLJ1J3nBjsjbS8ccgwBhatQ3kj49Eg9r5CfiP4Yq0POyX0f6gMt6CoB8p+x7Kv06nTPRemfA3Eq1fWKkGnTDZfMPGsnS2fxYa/J6KzM4dSYYFNjTlx8rZnuff7rDP9QlgThkjbX06H/CpcxKN/swpudXqsIwaTgZ7lo/VFWFJzaLmx/NJyOQDeZPQ6j9FZqNQy/QdIOHVIyf/AG+p7nCjfw5oAAwORyZPWeZWHNrlN8qh0MW1di24rVajGNqvc8Nw0HAHLYb46pzVuGG2AaOnsRhdUOEkM1OcIdsZUzOFnQQeYkEZBxOCss8spDEkkImVJ5JlQEEkGC2D7mQP1Psg32jmwYRLrhuloOIlx5S8458g0f8AUqfl0LUWga4tm84PTsoQ50dQiJBOCuRTVKTrkG2gC9Z5S7kN1VburJgbnb1V58BrvnyOnX9wUD/uwRXa9uacyIGQ4xpAB3jUD7GVu0uSK7DyYOmioceeWv0jIaAPsP7lDWfmW+Jt87nbNLiQJkgEkgfSELSq5OldZQ8KRjb8+Qx5AMItx8gHVKDVLnZTI5gzhLyRqiR5BLktaI5oI1eSmv6gmUEXSVqxxuILZ3XaoGSMoio4kbLdWn5RA6yU2MqVMGrOrSHGCt3DQDhRUHxsuHvKFRuRL4O2Veq4G60xT+HiSrdLgiskY+FzdXckAckOzJhENtMoajHsuydpc0AnnsVKbiQtOYSPRSW1Hss8nHsMHoAuKKZQkohlt0RlG2hKnlXotRF9S0XVC3ymlw0YI36KCo2QlrK2i9pA+iBgIWo0yjrRmfMt1micKKVOiUXS05wYGd8Y5ISuZ5RH39UxrWk/KCGnAzOyDDCPKRPfouLCSu0MoCq2LXghwVY4x8MuGaRxzH9ldjQPLK4bSnDsStOHVzxO0wXBPsqn+zu9bSuqgqu06qelrSYDnamwCfy7yvSha63+bAOCwfkZVK4lwGnWGRB6xlL7Til5w8Q2K1KQQHTLY5NIyJ5rTmUdXJSg0pL0/f8AcvHJw4Z6RUptEATt9OihdS79MJfwv4stboyKgpvd+CqdJB6BxMO+qdPty7IH+Vx8unywk1KLRqjOLRDb28+Wfwz9DkJhw23lrpdiQW9gg2eUg9D/AN0xa3STHTV7OP8AhFp1bthMRVaBnTP7KAvOF1CDA1bnH3JVr8NpIkYggn12/VQVrQvLTkRAPomLHKMvEuVMpfDeGub4jyXDS2YGRvARtmH7uj/JVjtrkUjUDm6g4aYjmDj80C+g85IwMKTy71b/ALlQh9oU2l3TqPcGOksOlw6LriXEn04DTJzEiIcRpLvoiaHC6VNznsiXmSRz5pBeV2+K4SdU+acjto6YlHiUXkuHSQ7LSXBWrvhx5oNto5oIhW++e0kkbchMrhtWn0zzXSjqZJdHLcFZTqFkS7OEWWRhO6oAOpsQOvfCSlxLpCfHK8gKjQvr2hJ7KJ9AtCaVLxoAS69uZAAO5WnHKb4BkkiOkJiVM5gMwgg6HR039UUHA7FNlFgpnBwtvpEiQpSZAEc90wt6QDeU9EuU9oSiKqdMjkp/CJbEJrTpAnJUjrYTg4SXn5L2ia0sDqTN9t9k5t6IDcAHb7oZwzPskS1DmwlBIX07ZE06UYhF6QtOyEt5Gy6IaTOymdUAGd1ww53W74hD2y10BuqmYRls/GUGxo3TaysS8S3foiyNJFJNgRpysFJvUrKjy3dSMc0iZQ8l0vZ6E+4IhjTOoZ5x6qKrTb8sefaeUDmQN4U9SgGOaWyHBgJM7uI5A7BcUrV9TO/edlxunXsMBFqZc4ZAyDEfQLdw4ACR5jsRmexCbXVPI0gDEQB05/mh7vhsNDwTO+23fuip3+Cxe2rTbGunrAGIcWb8ycyoKlu1xgAgHI1b+/VTuoEegH26hdsb/TuOUfdX8nBW2yrca+FQ9h0HRmcDBO2VUv4i8s/Iyq9jejXeX6bL1sUtQ223xgSBMnr2Q3FOFUq7dJaGkfv6rdp/1OWPxycoGWO+jyj/AHmvP/UPj2/srN8GfEd2/VrqlzKbMAwcZwTuUo498MOpmaXmb05j06rvgLDTs7mqcTDR912MrwZcN40uX9AYt292buvj67exzPIJOHhsPaIiGnl67qwfC3+00sY2jctwAR4wBcZ/DrpiC72IXmqxjCTABJJgAZk8gAtUtJhcaoX8074PYuH/ABS6pWpvpsFanJbVa0nxGO21Nb+NnMHpvCs3xDxyhS/luqMY92xfIb6ujYLyiuXcKc1sTcnRV1SQNBaRpcw9CXdJ9FzYcbFRuiqTUqv+YmTqOowzTHpHpthc/Jo0k9kfH9zdGcW1b5Hd4yrWr061Ks19BpJaGmJAI3E7wVJx/hxpu8Zw/lukAtMkdyI2U3Cfht3lqUqfh0zoe5wdqdU0GYaCBpExJ7Kx3V8ILXs8ogD33n0WHJNY5JR+vwzZjju5qyo0K1B8AOzOciU4tqNOY0zOwxKXU/h2lc3G2hjfMXDn23QPEuDuJr1KdQinSw0zJJAk+2yp4o5KSk0KyYlfA24iww4MAGoFsfQqrXHDmlhDXPmm0ue6PmJIAAHId8+yLr8G4hSo/wAQ48mmJnDtoC74mK4tmvrsAJO4EESRv6wFpxQlipWmJeFNWVJ9qTMnZH0+CODKVQEElzhAOfLoIJ7HV9lzTu3MqjQ0y10iW5gbEtRvBOKva12hrgWDcAEDcc8bLdOeRR4M8MFvkTOs/MQZLjk45ndao2oDoP8A2RFlWBqSXc5k/f3R15DfmY4EvcSZEFojS0YwcmT3CJzldMqOLiznxWNIhsgd/wBULc1SHEZkb+qNY4nS4CA0GORyZz3hB3LC9+okl73EuMc3H6TKVCvYM0/aIX3B1YlMqVYg6HAgxsd8iR+aFYGh7nNPlnBcJweoHOFwy5mo57ucfYQPsEU4qS6BqixWN6Kc6soepftJMJbdv1NxgBAUqkCSkQ06fkE5ND6pfiEP/HADfCRPrFxnZQOenw0iFubH/wDGajhF1asjO6rtlVgqWpfQ7eRhVPTu6RalQ+tnBpyjab3My04VcpX4dnmpKnFHHyhJlgk2FuQyrXQduhtXTZS2VmXQiatppMO3QXCPBdSq2elU+Ja9z0GcxnA6lWO2tnljpPlOIiQfTmk3CbBpGoHUHxqAMAHBPL1+iOtX6qpYDDQ0EY+bfJPLkuVix/G7kuy7YLf0iDA2nAzgT+5Q15WIGnYHJA7fmmlZ7XNOkA7ZHOZz3HdBWLIdLvlGZG7XHn3HZZZJ72l7GJ8A9JvJx/DvJME7Bp59/UqO4olk4AdMiNxETCkuWta5wGRywR79lNScw03k7ghzZ5jmEKVvaXYrNbSI6md+Z5ru6a3S2CdUZ57cwf0RdCydrgQTEnE+09UL4cEg7/lPMqO0ixd4UGShPiDhYq23hiG63apHaFYDZhwLsgiJ6CULxIZ0gbABMx5ZKSa9BpUmeN8S4PUonzDHUbf4QcFuk5B3HL3BXr1yGBulwy46QD+Jx6fRVP4g+FnOOqkcxGnlA/p6L0en/U1k4y8f7MksO1Wim3Nw97tT3Oc7q4lx+pU9u6nTLHte8vb5hDQ3S8ZaQZOxg+yhuLdzDpc0g9woV1eGuHwITad+z1n/AGXfF7A2pSrvOonyA7Z3I57nZWni/wAOGqKVShUOoRkQW9ZcO8DBXj/wLaB9zqJhtNpeTnEYb6ZcvSGfGFGxbpNTWHy7QATGQ3UXfhnOD/SVx9RBfNsS9X+Do4XLZvXZBZ2NWzpS6PFcfDE5Jjn2WuLXVFgoWopCoA5tR2Mnm8joCftKfu47a1xTqVhAadidiRzHMbLt3wyx2q4B1OfAZ0ifsFkUZbm1+TZ8kf8AlVA17Uo3AZQpzQl5OqnpEECSCMTMjkt8S4M+aNI1BWaXTpqgB3kGonU3cdilthwitSuvPRJB0u8Rp2Ac5zh/+QPZqPvL8NqV7hxM0W+GAMEuqcx9vqo74TBnCKl4PhEttw5rHVanhAOJA8r99InTMZHqFVOCU2Flw91CrTDnOOprS6ImdUbBFV7ytb0H+I5pqu/mw05b40uZjuNkx4nRqW/DxSBmtV8h5nU/eO/L3VwjLlP8ElCkmils4Ra06dAuqBz3EOcAM6ckkg8gAJ6o/i/DTcvJokeGwDS6QCXESQfSFY6VKnd1aWsEMpU6ggY838tpBB5DSfqVAaFIGoKlJ1OrqkOZ5QA5wYDLYiCQ31Ryyyl5Lsuq8ZFV4Jwq4c7+YDpaOeQPolV9W01TIETyEgr0WtZvY11VlbUwM0RUAPmJhwxG/WMJNxLhJbSa2pQB1Ef+WZI3KmPP5bpe/oKUFNV9FWp24qU3Ob1kf27IS6lzWFx2BAGFb+HU6LbaoGjMuAa8QTy37KuXHCq9J0MbILNRJE45wn4styafHPAjLpU3aI7SpLfDcMmDJ5AbpdetAJaDI5Rz/wAJ/fcPd/DtLhBwQ6M/8JjcJPSs3PGrHIbgGU3FOP8AFZmy6acXtSsBt7Nz3hjMugk9IGTv2Q9JoPond/wR9JniVD4bHy1vV8DIEZ5j6pIBhbYSUlaMko7XTNPbCjlTVasiFlraF5gJqlUd0gKvo5pOM4Vg+H7BziXgSBE45dUTY/DT2hryMH9E2beU6AImNQI6bdRzzyXN1OqUvHHyzRDFSuQ0ocL0AuB1sgE4OD7pBxHitPWcDGEPV+IHlhDXGTIKqpPUmUjT6Nybc+wp5fo9gseNOqOLHNEAeVvLcnVA57q08Cqx53HUXaBkSdJBGM4GUgrcMaxktABIa4EZAEZE+4RNhb6mvbSflokHkRkgj6H6LlqW2dpMjVdjK8JpwfK0t0iGzloGJk9IRlSh/MkFrBpDpg5MwRHSI+qU0vPUOlxMgZziI+26eOZrcWSdbBy2OvlPKICrHDfbf2ToBuKYeZ5YAcMyW9o5oV1FzXbx0I5FEcStmhzW0yASRGBBIPmmFO6DLI87cjOHNIElpPqDHdZp4ZNt/RakD2tY0wSBk4HSO6hrUm+Y6vmO/wC+alAEGd+WevMlQbEncRCT8jpJhrsAvqxYx0zJgCO/9kTRcIgwJyXHPLbuprQhrw8jVpBwTzPfmmNSk2C6kPORkdC7sm44bo9/kLd6K9e8KaXGsYOgFlNs5GvL3HkJIa0D/T3Q5bBIj19eaPqtxG8fSULXpEb7nM9vdR5HLh+gRVxbhlOs2HgE/f1nqqFxb4YqUvM3zM+4HcL01rAZJ2EIgWmotbEyRn99pWzTa7JgaS5X0BLGpHmXCIoW7nuJGs5ExNNoJAnnqdp/5Sq7c1S9xcdyZ9N8L1jjnAfFpjSQ04dMbeUtGPQn6rzbiHBatIw5uOR5Lt6LV48rcr8n6BzRkoqCOeC8TNOsxziXMlsjfA6d19I8B4tTdTAD2ubAG4kTyc0bFfMOgtPMen6JnZ8Z8DwvCHmZLnu2FRziSQfQaQPRaMuG5fJj7BjkuO2fR9NXdcRIAPuqNwzgoqmqahI11JLWxjIjc9hCQ2HGLl9NxNQjyEjTB8zZJH2IQPwT8bvdUDahImSBOHHptK5U/kyeTXEezdjSxranyxz8VfBr6pcLcGAQYJjAEwFzc8HrfxFnrc4kueYfMBxG+MiOS9Msr1pbkR2PdVb4nvC2syoDIaDmflccSfaVc5RxxjJO69fkZDUZZv42uvYPWsm0rl7dP4HPls4DjJg/1Y+6Q8R4dUun1A9joNGiwQYYKjiahkc4LjjrCf3IqeGXvcSXuaG9YPzbck3cajqJYQJgQfXukYs1blFVfXv9iSvht2Vp1FlKm23c0O1hwaNo0t0lz98Nkn2SOhxCqXANMUg99CnBmdPmmd+nLmrk7hAqPLNTZbTMzMAOGnHsChxwxlsWD5z5pj+o5c/3xsg4WNuSHRyRc+OWAcYbT8Cm0wWky4O2MZJJ5Ade4QNfhdPUX0Kwa6A3QBOSNQBHKQQt8Xt6lXxWCZcNIEbDyucB9AjrfhoFV1RzdPyg4y7SDqLvUoPkjttPn6GbfVia/oVIp06rC6Ml1PvuHNMZzyVcbwWkXh/iHRqPlcIOmT/j6qy33HHmu3wZcXy1rIElzQYwcCXOH0XfBKdO4pte46WMa1wERIMg/WE9SyY42uEwk2iufFNiXhocZLAYnJbT5Ceirb+BVtIcAHNJjBzPcdV6oOEF1aoGkDSGlrT5mlpbOT+FV5vCR4jXAmmfmLYxI2hPw6uWKO1+jNPT4srv2VOy4bWILdEtBMnTsTuT3V5+FOBU3eR0NjZ3Uo2hbfMHOhxbjdsnuRzPdFXN+2205nbXAGemeyTk1Us1GX4FjfIJ8XXNG2aw6oqAQGtAjESTJ3Xnt/ceJqqPkycdV18W3rq9w584O09AhaVwXUjTgR80/wBvVb8eGMIqSMsp3aYPb3Glrmxk7FRhk5JyprehqHcbrBPVadyTdC6PWzU0teXucarxDYOBBhzceqyytz4gpNMuOP8AhgbKDilLS04gkyM5HKFPQr1GvhjYqQHddh1Xl15JWaKoecDEseHRiRM5kEb+4COF6W5fpDy1odjzB7ZBjsZCC4YxraL4Id4juX9UAx9VLWYfK6IcG+o8QEQtSTjBV9A1Z1cUHVjTe4wzeHZ9R75UHFKoJfp5Mb5o+XzGYnfBUrKvla5/yl0tBG50l0T0lSWNuC1sgHXJznAmBHTJ+iFQtpL8ko6FqdRmA0AATyaAOXL/ACh67WCCHYkjcYj02RNSru8/I4ljQZPlO+fUBQXVq8OBhoawl5d+YOMRus+bApLxRLA6rQCQ0yMcon/IXds/DjJD9mnMd108HYQQCRO4+u66qjA0jTMt09x80fZZKlDmg7JBctqNhw0hogOwTKDq2JAlwnM42LY27GcrQpmQ0yQTlvX0RNBsB2XZ+dpyNIPzEcxCdGXyPy7LFdxRa04dqbEgxBHWZ5rLVzicO0gc4BHuO+3umd7bh7iGiNMgjYg9uqCrMI+ZsmfQHpI64QtOLsuyOtWAdAno4Tnv7FLa9uHGIx0PRHYY4yJJ+yO/8OcRLWyCMHnqG8BSN34k77POuP8Aw7jygETPcDp3VSvbAtdAzz6e3svV6rZO+EvvuE06g8wE9Yyurpf1GWPiQqeOyn/DLXuJt2nUXEaGj5S6DJ6YwM9UovaEVTGJhw3HzZEHn7K92nAWUKlKs0uDg8HSBiAR+LvlAfF/DGeMS0Q1vlgdNbo9cR0XQxarHKTlH2FKL219Cqw47dNa4+I6NTe8AB5IE+oViZfVrnPytM5I3MTBj2I90g4bS0gOcDBw3oS3cH2ITzg95VA8Om4gujEA5HyROxnHukaiMW7UVY3Fll1ZDwj4gr036nuJFOWaScCMGJV/sPjWl4QdIjpMHPOCqCxrHkudOpwDjAHzOEnE80N4bZ0xHTHRLlTla4ZN/FSVnp9HiVKvTc+mRqJEmYIjaewTFtpTHmJ1OAjt+8Lx5tk6k7UxxEjMfr2RXEb2u6idNUhzHDSGj5mxD5PKDoPs5D8e+Xaa/wCqDWRKPtHo3Crio0yWy55J2n2nl6rVxZQatasYlvLkOkc1R+A/EN1RYBUBeAQBO+evVN/iP4je2GnLXAOM9TBDR1wPulfE14d/4GfKl5IJ+GuD0CzxXhxqNaRE4OoyYjmuLenVbQL3NLWsEMGSAMHI5mQFFwH4uaSXCmWnYiZE9ZgLXG/iI1AGub5Z3BJBjG2FUtzW2XaGLL5X6YCzhdzUZLAWsDCCRgEvMmfojuFXjtJFQNqaQIduRvM9Y6I3hXF6ZYaRqnScREHK1XdRczw6Ykz5pGkwO3NLnK40+B8cifD/AGOa/h1ZFKdbjGgjIA5gj8lW+I0nNdNYambCMTHI9CnXEOGupFpol2uN42RF+G1qcQNcTAkyRu799VUZqLtA5Mdx45/0eXcR0ucS1sCdiZiFJb8O0w47dOSsFThIJkZAPmdHM8ks4k44aJDWmchdSGfdUYnIcKb3CguIMgY5/ohnGCRJTG7qgQGnHTlPVLq9J04GIWyDsUz2e5oxU2keU7Tg5M91yK4e7UWk6XHzDEA7YRtGqH0X6sEETjJ5BD8NLGl4dtiB1MH7rzaSi0vRofIbRaKbWsZ5wQHxtOnJyOcQial7GRkOOo4nS2I29UAawp1AIIA/qO0tE7ein4GXQ8u+WBB7HP0T4yc3tQNBlgA5gnJcfEdPIAYgctluidb26PKBBPLUHT8o6D9ULRuA2qWjo0jlIAl35oukSxjmHDyNTXb89u2xRxakl9E9BdZhDiNI0hgjnlzunIghdOtHFsAhrTLTiTtuTy2U9RhdvgwJziBuUv4vdOMNBDcyXbiTgT6jKOSjFNsAjZRnSyRhoLj+CMxP+oyMLj+GI81R0hhkCIEP39/lXVGo1rWQQWiGEdXnaZ/4VxUcXPaHCWTpg8yCA6PoEmShRasgqOIcTpgktAM7E846RC64hbukDJ5gjPXmOeFOWa6rJBLQHGOclwbPopKbo1vcYAIcDuIz0x0SHpk3a7LsBZ5MjG4GM+6LNoS2XiHGMjaB+qirnVUnmJjpDQP+/uinXoYzDpJ5cuUH2QY0uVLoIQ3FHny3nop6XFCxsOAc2PKI2PU9d0SSMtmQ3MYlznHMR+SiqWAqFxaQA0SZ2Hb3S4qUX4hCaJJMYx2W2sByu3OwR3nbC05mwG/Pt6oLId1qZlpcIby+yW31kavzA4Mav6hv+pTirdEtLXDOPN0Qusjbb0RwyOHQV8FNvLIh7i8QM4G3b9Edw54ZTeDTDtXyucYgjMj7KxuptydxiJ680lvrQ7sGZmOkiCAPp9Fuhqd/DF9cnHEaeggjLYwB6AsPfylLbo+ZpaAPxNE7DnKY3jnGm0Z1iIMeXAdPvGn2CVxjBG4IIP8ApIg94Kfj6sKb5B6lw5xgnr90ys7Uh7WPdv5o5dJ+x+q4uLYF+oYbiZGJ6Jdxa/DaoghzWFwEYBb5QCT3z9EyK+TiIN7eRhx68l7CC1rYiG9RIl3fn7oT4i4ia2kAFugBoHqM59gfZIbq9FRx5DJiZhO/h6g1zSXHIMwnPH8MVJ+gN18D34Us4ZlsmdQzgxmCmVzw5rxoEaycDaDkz6KXhYDBOkEncTAnr6Jha2bw91V5aSMYMiNsclx55G8jldDVTVCLiXBjQp63CDsYbiYJaZ64SC64259cup4BAdH9OlnmGfT7q2/EfEKVZzGOOkA+bnMAAEfUqicR4SfFIp9SBykFdDBsfE/ojk78S88F44XGmyoT52jVI05dEZ9CjeI8FNNwqsfDAYLSeXZef2dxUghx6HP+kBsfQBWvg974zdLtxsCcJGox/HbXRqwZm2kyfjFJnhgtMkgz6jZU3ioDxOxxI6q63tuKdF0mXa4A7HkFReLguPl/cItHdidT/ELr2zHlcSBIx7dULUc47k7I27tCQzciPqijbbY5LqLIklbMbiehWlZxcSJ0tgOb2GxKZU/DqVQ2CJP7lYsXnk7kovoe1XJM4DV/MM+aB3EYUljVPhlrTnYgxMf5WLE3FLzr7JIlp20sa48mSDOZBmPphEGo1wpuI3Lp/wDkAceixYtNJOq/qD6C6lbqZbrGeYBAH6FCX7Nf4YAJMYIIjCxYryK+AaB6TIZSYwQTkB243MyOa3TY0HyTIcD6AyMdzAPssWLPFdfn/wALO/Cd5toaQzbJAiI9I/8AsV3bjUdR+WJnYZc6GjkRDjv0WLE2K/wQhusNGg7MM9ds/wDQ36qCmaZdOqZLiexkao7QfssWLPkUZU2uyWdWYDQCNyJ9O/quqdqKh3jfXGZbGCQsWLPH+YovoL1YuuqBBA5Rq9ByUVOluZidvbqtLEvItrpBDGxdTLdDwN5nmgr20LMx5STpjbCxYjXOP8EA3NjJ/ZUFYk7rSxVEjOTYaxnEZHuCP1Sn+GIcTpGZ32EyAfvK0sT8OWV0DIgvbhgd4oMt1NEZyBuD7Ef8qo/FLrxKjnDAPLssWL0OgglbM+VtgzOSu3wbRcTgSdvotrFP1H+Wy8S5Lfw1upxPI6WhvPTuYPSUXfVAwaY0jPTIIMe+CsWLztbpO/Rq6K9TrtfUdqAbpLiJOYmfrCDFMlznD5dw7nnKxYtb8VaKR261aQ3OPyP+VPQohmWk4kELFiCbdVZE/ZDxO4cQ0SdIz3xzQht3PcsWJiltjwR8u2c6QHQeUqSW9ytrEwXZ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514461" y="1326863"/>
            <a:ext cx="3697499" cy="5171185"/>
            <a:chOff x="442453" y="1326863"/>
            <a:chExt cx="3697499" cy="517118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53" y="5365437"/>
              <a:ext cx="1111240" cy="665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" r="5476"/>
            <a:stretch/>
          </p:blipFill>
          <p:spPr bwMode="auto">
            <a:xfrm>
              <a:off x="1650737" y="4897848"/>
              <a:ext cx="248921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22" y="3524428"/>
              <a:ext cx="707734" cy="801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3" name="Picture 11" descr="http://aramel.free.fr/larve-Syrphe-Puceron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737" y="3113976"/>
              <a:ext cx="2478425" cy="1622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868966" y="1828874"/>
              <a:ext cx="713453" cy="64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5" name="Picture 13" descr="https://encrypted-tbn2.gstatic.com/images?q=tbn:ANd9GcSNfbqWkY1G8efQvV0wfqsGNf-bLZPPKS2-64f1VUf7C1oP2lfar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650738" y="1326863"/>
              <a:ext cx="2478426" cy="164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ZoneTexte 70"/>
          <p:cNvSpPr txBox="1"/>
          <p:nvPr/>
        </p:nvSpPr>
        <p:spPr>
          <a:xfrm>
            <a:off x="331334" y="836712"/>
            <a:ext cx="798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                                  Prédateurs                                                                  Parasitoïdes</a:t>
            </a:r>
            <a:endParaRPr lang="fr-FR" dirty="0"/>
          </a:p>
        </p:txBody>
      </p:sp>
      <p:grpSp>
        <p:nvGrpSpPr>
          <p:cNvPr id="76" name="Groupe 75"/>
          <p:cNvGrpSpPr/>
          <p:nvPr/>
        </p:nvGrpSpPr>
        <p:grpSpPr>
          <a:xfrm>
            <a:off x="5004048" y="1812454"/>
            <a:ext cx="3649085" cy="4024672"/>
            <a:chOff x="4847588" y="1812454"/>
            <a:chExt cx="3649085" cy="4024672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698" y="2407699"/>
              <a:ext cx="1149462" cy="720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7" name="Picture 15" descr="http://www.tous-au-potager.fr/wp-content/uploads/2012/08/aphi221final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4" b="5772"/>
            <a:stretch/>
          </p:blipFill>
          <p:spPr bwMode="auto">
            <a:xfrm>
              <a:off x="6052356" y="1812454"/>
              <a:ext cx="2444317" cy="176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9" name="Picture 17" descr="http://upload.wikimedia.org/wikipedia/commons/e/ec/Aphelinus_mal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588" y="4878452"/>
              <a:ext cx="1092564" cy="68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1" name="Picture 19" descr="http://www.populationecology.org/images/ph_aphelinus-asychis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02" b="1"/>
            <a:stretch/>
          </p:blipFill>
          <p:spPr bwMode="auto">
            <a:xfrm>
              <a:off x="5998164" y="4198154"/>
              <a:ext cx="2498509" cy="163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510</Words>
  <Application>Microsoft Office PowerPoint</Application>
  <PresentationFormat>Affichage à l'écran (4:3)</PresentationFormat>
  <Paragraphs>169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mendes lopes thomas</dc:creator>
  <cp:lastModifiedBy>mendes lopes thomas</cp:lastModifiedBy>
  <cp:revision>107</cp:revision>
  <dcterms:created xsi:type="dcterms:W3CDTF">2015-01-29T10:35:20Z</dcterms:created>
  <dcterms:modified xsi:type="dcterms:W3CDTF">2015-08-07T07:56:54Z</dcterms:modified>
</cp:coreProperties>
</file>