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4" r:id="rId4"/>
    <p:sldId id="267" r:id="rId5"/>
    <p:sldId id="260" r:id="rId6"/>
    <p:sldId id="272" r:id="rId7"/>
    <p:sldId id="273" r:id="rId8"/>
    <p:sldId id="275" r:id="rId9"/>
    <p:sldId id="276" r:id="rId10"/>
    <p:sldId id="274" r:id="rId11"/>
    <p:sldId id="271" r:id="rId12"/>
    <p:sldId id="268" r:id="rId13"/>
    <p:sldId id="270" r:id="rId14"/>
    <p:sldId id="278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796"/>
    <a:srgbClr val="CCFF66"/>
    <a:srgbClr val="FF8000"/>
    <a:srgbClr val="FFCC66"/>
    <a:srgbClr val="66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05" autoAdjust="0"/>
  </p:normalViewPr>
  <p:slideViewPr>
    <p:cSldViewPr>
      <p:cViewPr>
        <p:scale>
          <a:sx n="72" d="100"/>
          <a:sy n="72" d="100"/>
        </p:scale>
        <p:origin x="-1648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5" d="100"/>
        <a:sy n="245" d="100"/>
      </p:scale>
      <p:origin x="0" y="5484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20538-210B-463B-B1EB-758EF01D496F}" type="datetimeFigureOut">
              <a:rPr lang="fr-BE" smtClean="0"/>
              <a:t>3/07/15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09D7-2FE9-4119-9274-92297C0658F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981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C0B9-458B-42E5-8733-2B2538F5FCA1}" type="datetimeFigureOut">
              <a:rPr lang="fr-BE" smtClean="0"/>
              <a:pPr/>
              <a:t>3/07/15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E0BB-02C4-4F3E-8A3B-DFCEBBBB9EA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05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have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opinion on the </a:t>
            </a:r>
            <a:r>
              <a:rPr lang="fr-FR" baseline="0" dirty="0" err="1" smtClean="0"/>
              <a:t>starting</a:t>
            </a:r>
            <a:r>
              <a:rPr lang="fr-FR" baseline="0" dirty="0" smtClean="0"/>
              <a:t> point of the </a:t>
            </a:r>
            <a:r>
              <a:rPr lang="fr-FR" baseline="0" dirty="0" err="1" smtClean="0"/>
              <a:t>research</a:t>
            </a:r>
            <a:endParaRPr lang="fr-FR" baseline="0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08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221705-5ACF-9146-81B3-E4EA8109B86D}" type="slidenum">
              <a:rPr lang="fr-FR" sz="1200"/>
              <a:pPr eaLnBrk="1" hangingPunct="1"/>
              <a:t>3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27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9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3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530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926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604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70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856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856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037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880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" y="-3607"/>
            <a:ext cx="9139198" cy="686160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1156" y="6435862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BEEC95E0-8A92-406D-B9CA-50537856C607}" type="slidenum">
              <a:rPr lang="fr-BE" smtClean="0"/>
              <a:pPr/>
              <a:t>‹#›</a:t>
            </a:fld>
            <a:endParaRPr lang="fr-BE" dirty="0"/>
          </a:p>
        </p:txBody>
      </p:sp>
      <p:pic>
        <p:nvPicPr>
          <p:cNvPr id="8" name="Picture 3" descr="C:\Users\user\AppData\Local\Temp\Rar$DR06.832\lenticlogo\fr\lenticfr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4" y="6236428"/>
            <a:ext cx="1807704" cy="5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 typology of Labour Market Intermediaries (LMIs) supporting professional transitions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 sz="1800" dirty="0" smtClean="0"/>
              <a:t>University of Liege</a:t>
            </a:r>
          </a:p>
          <a:p>
            <a:r>
              <a:rPr lang="fr-BE" sz="1800" dirty="0" smtClean="0"/>
              <a:t>Nadège Lorquet, HEC-ULg (LENTIC)</a:t>
            </a:r>
          </a:p>
          <a:p>
            <a:r>
              <a:rPr lang="fr-BE" sz="1800" dirty="0" smtClean="0"/>
              <a:t>Prof. François Pichault, HEC-ULg (LENTIC)</a:t>
            </a:r>
          </a:p>
          <a:p>
            <a:r>
              <a:rPr lang="fr-BE" sz="1800" dirty="0" smtClean="0"/>
              <a:t>Prof. Jean-François Orianne, ISHS-Ulg (CRIS)</a:t>
            </a:r>
            <a:endParaRPr lang="fr-BE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900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10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260400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  <a:endParaRPr kumimoji="0" lang="en-US" altLang="ja-JP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err="1" smtClean="0"/>
                        <a:t>Regulatory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and personnel administration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Personnel administration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Closed access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Limited access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Open access</a:t>
                      </a:r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multidimensional grid divided in modalities </a:t>
            </a:r>
          </a:p>
        </p:txBody>
      </p:sp>
    </p:spTree>
    <p:extLst>
      <p:ext uri="{BB962C8B-B14F-4D97-AF65-F5344CB8AC3E}">
        <p14:creationId xmlns:p14="http://schemas.microsoft.com/office/powerpoint/2010/main" val="22692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11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292799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  <a:endParaRPr kumimoji="0" lang="en-US" altLang="ja-JP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err="1" smtClean="0"/>
                        <a:t>Regulatory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and personnel administration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Personnel administration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Closed access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Limited access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Open access</a:t>
                      </a:r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Compliance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Niche innovation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Systemic innovation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multidimensional grid divided in modalities </a:t>
            </a:r>
          </a:p>
        </p:txBody>
      </p:sp>
    </p:spTree>
    <p:extLst>
      <p:ext uri="{BB962C8B-B14F-4D97-AF65-F5344CB8AC3E}">
        <p14:creationId xmlns:p14="http://schemas.microsoft.com/office/powerpoint/2010/main" val="22692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12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982601"/>
              </p:ext>
            </p:extLst>
          </p:nvPr>
        </p:nvGraphicFramePr>
        <p:xfrm>
          <a:off x="173788" y="1083600"/>
          <a:ext cx="8763000" cy="47898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Dies)</a:t>
                      </a: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Dies)</a:t>
                      </a: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err="1" smtClean="0"/>
                        <a:t>Regulatory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(Défi+, Dies, 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and personnel administration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only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Personnel administration only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Dies, Job’Ardent)</a:t>
                      </a:r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Closed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Limited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(PIL, 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Dies)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Open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  <a:endParaRPr kumimoji="0" lang="en-US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Compliance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Défi+, PIL)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Niche innovation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(Dies)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Systemic innovation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71768" y="260648"/>
            <a:ext cx="400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Five empirical cases in the grid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64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13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544480"/>
              </p:ext>
            </p:extLst>
          </p:nvPr>
        </p:nvGraphicFramePr>
        <p:xfrm>
          <a:off x="173788" y="871446"/>
          <a:ext cx="8763000" cy="47898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Dies)</a:t>
                      </a: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Dies)</a:t>
                      </a: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err="1" smtClean="0"/>
                        <a:t>Regulatory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(Défi+, Dies, 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and personnel administration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only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Personnel administration only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(Smart, Dies, Job’Ardent)</a:t>
                      </a:r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Closed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(Défi+)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Limited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(PIL, 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Dies)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Open access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  <a:endParaRPr kumimoji="0" lang="en-US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Compliance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(Job</a:t>
                      </a:r>
                      <a:r>
                        <a:rPr kumimoji="0" lang="ja-JP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Ardent, Défi+, PIL)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Niche innovation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(Dies)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Systemic innovation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(Smart)</a:t>
                      </a:r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2267744" y="836712"/>
            <a:ext cx="2448272" cy="540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DA37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95728" y="836712"/>
            <a:ext cx="2448272" cy="540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28575" cmpd="sng">
            <a:solidFill>
              <a:srgbClr val="DA37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74923" y="129406"/>
            <a:ext cx="1737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LMIs as </a:t>
            </a:r>
          </a:p>
          <a:p>
            <a:pPr algn="ctr"/>
            <a:r>
              <a:rPr lang="en-US" dirty="0"/>
              <a:t>quasi-employers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588224" y="11663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Workers as </a:t>
            </a:r>
          </a:p>
          <a:p>
            <a:pPr algn="ctr"/>
            <a:r>
              <a:rPr lang="en-US" dirty="0"/>
              <a:t>« self-employers »</a:t>
            </a:r>
          </a:p>
        </p:txBody>
      </p:sp>
    </p:spTree>
    <p:extLst>
      <p:ext uri="{BB962C8B-B14F-4D97-AF65-F5344CB8AC3E}">
        <p14:creationId xmlns:p14="http://schemas.microsoft.com/office/powerpoint/2010/main" val="93784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Diverse ways of supporting transitions + two ideal-typical situations: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Do quasi-employers LMIs necessarily offer secure transitions?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Do “self-employer” LMIs necessarily lead to unsecure transitions ?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Next steps of the research :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Attention to the risks/side effects of each intermediation solution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Design of guidelines for promoting the most sustainable job transition supports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Some ideas : quality of jobs offered, income continuity through the provision of functional equivalents, social rights portability, reinforced collective capacity supporting the activation of individual rights, etc.   </a:t>
            </a:r>
            <a:r>
              <a:rPr lang="fr-FR" dirty="0"/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764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fr-FR" dirty="0" smtClean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dirty="0" err="1" smtClean="0">
                <a:latin typeface="Calibri" charset="0"/>
              </a:rPr>
              <a:t>Thank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 err="1">
                <a:latin typeface="Calibri" charset="0"/>
              </a:rPr>
              <a:t>you</a:t>
            </a:r>
            <a:r>
              <a:rPr lang="fr-FR" dirty="0">
                <a:latin typeface="Calibri" charset="0"/>
              </a:rPr>
              <a:t> for </a:t>
            </a:r>
            <a:r>
              <a:rPr lang="fr-FR" dirty="0" err="1">
                <a:latin typeface="Calibri" charset="0"/>
              </a:rPr>
              <a:t>you</a:t>
            </a:r>
            <a:r>
              <a:rPr lang="fr-FR" dirty="0">
                <a:latin typeface="Calibri" charset="0"/>
              </a:rPr>
              <a:t> attention</a:t>
            </a:r>
          </a:p>
          <a:p>
            <a:pPr marL="0" indent="0" algn="ctr">
              <a:buFont typeface="Arial" charset="0"/>
              <a:buNone/>
            </a:pPr>
            <a:endParaRPr lang="fr-FR" dirty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dirty="0">
                <a:latin typeface="Calibri" charset="0"/>
              </a:rPr>
              <a:t>Do </a:t>
            </a:r>
            <a:r>
              <a:rPr lang="fr-FR" dirty="0" err="1">
                <a:latin typeface="Calibri" charset="0"/>
              </a:rPr>
              <a:t>you</a:t>
            </a:r>
            <a:r>
              <a:rPr lang="fr-FR" dirty="0">
                <a:latin typeface="Calibri" charset="0"/>
              </a:rPr>
              <a:t> have </a:t>
            </a:r>
            <a:r>
              <a:rPr lang="fr-FR" dirty="0" err="1">
                <a:latin typeface="Calibri" charset="0"/>
              </a:rPr>
              <a:t>any</a:t>
            </a:r>
            <a:r>
              <a:rPr lang="fr-FR" dirty="0">
                <a:latin typeface="Calibri" charset="0"/>
              </a:rPr>
              <a:t> questions?</a:t>
            </a:r>
          </a:p>
          <a:p>
            <a:pPr marL="0" indent="0" algn="ctr">
              <a:buFont typeface="Arial" charset="0"/>
              <a:buNone/>
            </a:pPr>
            <a:endParaRPr lang="fr-FR" dirty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2400" dirty="0">
                <a:latin typeface="Calibri" charset="0"/>
              </a:rPr>
              <a:t>E-mail: </a:t>
            </a:r>
            <a:r>
              <a:rPr lang="fr-FR" sz="2400" dirty="0" err="1">
                <a:latin typeface="Calibri" charset="0"/>
              </a:rPr>
              <a:t>nlorquet@ulg.ac.be</a:t>
            </a:r>
            <a:endParaRPr lang="fr-FR" sz="2400" dirty="0">
              <a:latin typeface="Calibri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66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2" descr="Capture d’écran 2015-01-13 à 12.1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8784976" cy="68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Espace réservé du contenu 3"/>
          <p:cNvSpPr txBox="1">
            <a:spLocks/>
          </p:cNvSpPr>
          <p:nvPr/>
        </p:nvSpPr>
        <p:spPr bwMode="auto">
          <a:xfrm>
            <a:off x="3348038" y="6381750"/>
            <a:ext cx="33829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sz="1800">
                <a:latin typeface="Calibri" charset="0"/>
              </a:rPr>
              <a:t>Source: Cappelli &amp; Keller (2013)</a:t>
            </a:r>
          </a:p>
        </p:txBody>
      </p:sp>
    </p:spTree>
    <p:extLst>
      <p:ext uri="{BB962C8B-B14F-4D97-AF65-F5344CB8AC3E}">
        <p14:creationId xmlns:p14="http://schemas.microsoft.com/office/powerpoint/2010/main" val="21760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4343400"/>
            <a:ext cx="3719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3962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-396552" y="1844824"/>
            <a:ext cx="30480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1800" dirty="0" smtClean="0">
                <a:solidFill>
                  <a:schemeClr val="bg1"/>
                </a:solidFill>
                <a:latin typeface="Calibri" charset="0"/>
              </a:rPr>
              <a:t>Organizational careers</a:t>
            </a:r>
            <a:endParaRPr lang="en-GB" sz="18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630613" cy="2990850"/>
          </a:xfrm>
          <a:prstGeom prst="rect">
            <a:avLst/>
          </a:prstGeom>
          <a:noFill/>
          <a:ln w="28575">
            <a:solidFill>
              <a:srgbClr val="3891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0232" y="4437112"/>
            <a:ext cx="24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</a:t>
            </a:r>
            <a:r>
              <a:rPr lang="en-GB" dirty="0" smtClean="0"/>
              <a:t>Boundaryless careers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4499992" y="177281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charset="0"/>
              </a:rPr>
              <a:t>Supported </a:t>
            </a:r>
            <a:r>
              <a:rPr lang="en-GB" dirty="0" smtClean="0">
                <a:latin typeface="Calibri" charset="0"/>
              </a:rPr>
              <a:t>careers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827584" y="1628800"/>
            <a:ext cx="7560840" cy="25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Selection of a dozen Belgian intermediation solutions aiming at securing job transitions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charset="0"/>
                <a:sym typeface="Wingdings" charset="0"/>
              </a:rPr>
              <a:t>Abductive process (Dubois and Gadde, 2002)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:</a:t>
            </a:r>
          </a:p>
          <a:p>
            <a:pPr marL="742950" lvl="1" indent="-285750">
              <a:spcAft>
                <a:spcPts val="10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Designing </a:t>
            </a:r>
            <a:r>
              <a:rPr lang="en-US" dirty="0">
                <a:solidFill>
                  <a:srgbClr val="000000"/>
                </a:solidFill>
                <a:cs typeface="Arial" charset="0"/>
                <a:sym typeface="Wingdings" charset="0"/>
              </a:rPr>
              <a:t>differentiation criteria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for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exploring job transition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supports</a:t>
            </a:r>
          </a:p>
          <a:p>
            <a:pPr marL="742950" lvl="1" indent="-285750">
              <a:spcAft>
                <a:spcPts val="10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Dividing up these criteria into modalities based on the </a:t>
            </a:r>
            <a:r>
              <a:rPr lang="en-US" dirty="0">
                <a:solidFill>
                  <a:srgbClr val="000000"/>
                </a:solidFill>
                <a:cs typeface="Arial" charset="0"/>
                <a:sym typeface="Wingdings" charset="0"/>
              </a:rPr>
              <a:t>existing </a:t>
            </a: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literature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charset="0"/>
                <a:sym typeface="Wingdings" charset="0"/>
              </a:rPr>
              <a:t>Classification of the empirical material according to the grid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21337" y="548680"/>
            <a:ext cx="47013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cs typeface="Arial" charset="0"/>
              </a:rPr>
              <a:t>Main methodological steps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10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415658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65722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did LMIs emerge onto the labour market?</a:t>
                      </a: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Who is responsible for the matchmaking process? 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/>
                        <a:t>Main</a:t>
                      </a:r>
                      <a:r>
                        <a:rPr lang="fr-FR" sz="1400" kern="1200" baseline="0" dirty="0" smtClean="0"/>
                        <a:t> </a:t>
                      </a:r>
                      <a:r>
                        <a:rPr lang="fr-FR" sz="1400" kern="1200" baseline="0" dirty="0" err="1" smtClean="0"/>
                        <a:t>r</a:t>
                      </a:r>
                      <a:r>
                        <a:rPr lang="fr-FR" sz="1400" kern="1200" dirty="0" err="1" smtClean="0"/>
                        <a:t>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do they secure career paths?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kind of HR services do they offer?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is the information they produced made available?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055401" y="332656"/>
            <a:ext cx="503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multidimensional grid in questions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14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6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36197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Who is responsible for the matchmaking process? 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/>
                        <a:t>Main</a:t>
                      </a:r>
                      <a:r>
                        <a:rPr lang="fr-FR" sz="1400" kern="1200" baseline="0" dirty="0" smtClean="0"/>
                        <a:t> </a:t>
                      </a:r>
                      <a:r>
                        <a:rPr lang="fr-FR" sz="1400" kern="1200" baseline="0" dirty="0" err="1" smtClean="0"/>
                        <a:t>r</a:t>
                      </a:r>
                      <a:r>
                        <a:rPr lang="fr-FR" sz="1400" kern="1200" dirty="0" err="1" smtClean="0"/>
                        <a:t>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do they secure career paths?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kind of HR services do they offer?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is the information they produced made available?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multidimensional grid divided in modalities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92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596774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  <a:endParaRPr kumimoji="0" lang="en-US" altLang="ja-JP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/>
                        <a:t>Main</a:t>
                      </a:r>
                      <a:r>
                        <a:rPr lang="fr-FR" sz="1400" kern="1200" baseline="0" dirty="0" smtClean="0"/>
                        <a:t> </a:t>
                      </a:r>
                      <a:r>
                        <a:rPr lang="fr-FR" sz="1400" kern="1200" baseline="0" dirty="0" err="1" smtClean="0"/>
                        <a:t>r</a:t>
                      </a:r>
                      <a:r>
                        <a:rPr lang="fr-FR" sz="1400" kern="1200" dirty="0" err="1" smtClean="0"/>
                        <a:t>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do they secure career paths?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kind of HR services do they offer?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is the information they produced made available?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multidimensional grid divided in modalities </a:t>
            </a:r>
          </a:p>
        </p:txBody>
      </p:sp>
    </p:spTree>
    <p:extLst>
      <p:ext uri="{BB962C8B-B14F-4D97-AF65-F5344CB8AC3E}">
        <p14:creationId xmlns:p14="http://schemas.microsoft.com/office/powerpoint/2010/main" val="22692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8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77880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  <a:endParaRPr kumimoji="0" lang="en-US" altLang="ja-JP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/>
                        <a:t>Main</a:t>
                      </a:r>
                      <a:r>
                        <a:rPr lang="fr-FR" sz="1400" kern="1200" baseline="0" dirty="0" smtClean="0"/>
                        <a:t> </a:t>
                      </a:r>
                      <a:r>
                        <a:rPr lang="fr-FR" sz="1400" kern="1200" baseline="0" dirty="0" err="1" smtClean="0"/>
                        <a:t>r</a:t>
                      </a:r>
                      <a:r>
                        <a:rPr lang="fr-FR" sz="1400" kern="1200" dirty="0" err="1" smtClean="0"/>
                        <a:t>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What kind of HR services do they offer?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is the information they produced made available?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multidimensional grid divided in modalities </a:t>
            </a:r>
          </a:p>
        </p:txBody>
      </p:sp>
    </p:spTree>
    <p:extLst>
      <p:ext uri="{BB962C8B-B14F-4D97-AF65-F5344CB8AC3E}">
        <p14:creationId xmlns:p14="http://schemas.microsoft.com/office/powerpoint/2010/main" val="411262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9</a:t>
            </a:fld>
            <a:endParaRPr lang="fr-BE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96831"/>
              </p:ext>
            </p:extLst>
          </p:nvPr>
        </p:nvGraphicFramePr>
        <p:xfrm>
          <a:off x="173788" y="1082940"/>
          <a:ext cx="8763000" cy="47223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4413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Criteria 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Modalities</a:t>
                      </a:r>
                      <a:endParaRPr kumimoji="0" lang="en-US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8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Partnership logic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(Miles &amp; Snow, 1992, 1995 ; Williamson, 1975) 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Outsourcing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Mutualisation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by employees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8348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Responsability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for matchmaking</a:t>
                      </a:r>
                      <a:endParaRPr kumimoji="0" lang="en-US" altLang="ja-JP" sz="11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(Bonet et al., 2013)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LMIs</a:t>
                      </a:r>
                      <a:endParaRPr kumimoji="0" lang="en-US" altLang="ja-JP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User companies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Employees themselves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5870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400" kern="1200" dirty="0" smtClean="0"/>
                        <a:t>Main</a:t>
                      </a:r>
                      <a:r>
                        <a:rPr lang="fr-FR" sz="1400" kern="1200" baseline="0" dirty="0" smtClean="0"/>
                        <a:t> </a:t>
                      </a:r>
                      <a:r>
                        <a:rPr lang="fr-FR" sz="1400" kern="1200" baseline="0" dirty="0" err="1" smtClean="0"/>
                        <a:t>r</a:t>
                      </a:r>
                      <a:r>
                        <a:rPr lang="fr-FR" sz="1400" kern="1200" dirty="0" err="1" smtClean="0"/>
                        <a:t>egulatory</a:t>
                      </a:r>
                      <a:r>
                        <a:rPr lang="fr-FR" sz="1400" kern="1200" dirty="0" smtClean="0"/>
                        <a:t> </a:t>
                      </a:r>
                      <a:r>
                        <a:rPr lang="fr-FR" sz="1400" kern="1200" dirty="0" err="1" smtClean="0"/>
                        <a:t>framework</a:t>
                      </a:r>
                      <a:endParaRPr kumimoji="0" lang="en-US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(Supiot, 1999)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labour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transition rights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Prevailing social rights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6640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configurations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(Delery &amp; Doty, 1996)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and personnel administration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HR development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Personnel administration only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4" marB="45704" anchor="ctr" horzOverflow="overflow"/>
                </a:tc>
              </a:tr>
              <a:tr h="7315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Availability of information produced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Bessy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et </a:t>
                      </a:r>
                      <a:r>
                        <a:rPr kumimoji="0" lang="en-US" sz="11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Eymard-Duvernay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1997)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How is the information they produced made available?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  <a:tr h="73192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Innovativeness</a:t>
                      </a:r>
                      <a:endParaRPr kumimoji="0" lang="en-US" altLang="ja-JP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GB" sz="1100" kern="1200" dirty="0" smtClean="0">
                          <a:effectLst/>
                        </a:rPr>
                        <a:t>Van de </a:t>
                      </a:r>
                      <a:r>
                        <a:rPr lang="en-GB" sz="1100" kern="1200" dirty="0" err="1" smtClean="0">
                          <a:effectLst/>
                        </a:rPr>
                        <a:t>Ven</a:t>
                      </a:r>
                      <a:r>
                        <a:rPr lang="en-GB" sz="1100" kern="1200" dirty="0" smtClean="0">
                          <a:effectLst/>
                        </a:rPr>
                        <a:t> and </a:t>
                      </a:r>
                      <a:r>
                        <a:rPr lang="en-GB" sz="1100" kern="1200" dirty="0" err="1" smtClean="0">
                          <a:effectLst/>
                        </a:rPr>
                        <a:t>Hargrave</a:t>
                      </a:r>
                      <a:r>
                        <a:rPr lang="fr-BE" sz="1100" dirty="0" smtClean="0">
                          <a:effectLst/>
                        </a:rPr>
                        <a:t> </a:t>
                      </a:r>
                      <a:r>
                        <a:rPr kumimoji="0" lang="en-US" sz="11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2004; Lawrence, Suddaby &amp; Leca, 2009)</a:t>
                      </a: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anchor="ctr" horzOverflow="overflow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To what extent do LMIs</a:t>
                      </a:r>
                      <a:r>
                        <a:rPr lang="en-GB" sz="1600" baseline="0" dirty="0" smtClean="0"/>
                        <a:t>’ </a:t>
                      </a:r>
                      <a:r>
                        <a:rPr lang="en-GB" sz="1600" dirty="0" smtClean="0"/>
                        <a:t>activities lead to change the current way of working labour market?</a:t>
                      </a:r>
                      <a:endParaRPr lang="fr-BE" sz="1600" dirty="0" smtClean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T="45704" marB="45704"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15965" y="332656"/>
            <a:ext cx="611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multidimensional grid divided in modalities </a:t>
            </a:r>
          </a:p>
        </p:txBody>
      </p:sp>
    </p:spTree>
    <p:extLst>
      <p:ext uri="{BB962C8B-B14F-4D97-AF65-F5344CB8AC3E}">
        <p14:creationId xmlns:p14="http://schemas.microsoft.com/office/powerpoint/2010/main" val="411262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5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Thème5</Template>
  <TotalTime>4283</TotalTime>
  <Words>1644</Words>
  <Application>Microsoft Macintosh PowerPoint</Application>
  <PresentationFormat>Présentation à l'écran (4:3)</PresentationFormat>
  <Paragraphs>340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Thème5</vt:lpstr>
      <vt:lpstr>A typology of Labour Market Intermediaries (LMIs) supporting professional transitions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Fox</dc:creator>
  <cp:lastModifiedBy>admin</cp:lastModifiedBy>
  <cp:revision>416</cp:revision>
  <dcterms:created xsi:type="dcterms:W3CDTF">2014-09-17T08:03:51Z</dcterms:created>
  <dcterms:modified xsi:type="dcterms:W3CDTF">2015-07-03T03:49:55Z</dcterms:modified>
</cp:coreProperties>
</file>