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8" r:id="rId10"/>
    <p:sldId id="269" r:id="rId11"/>
    <p:sldId id="270" r:id="rId12"/>
    <p:sldId id="271" r:id="rId13"/>
    <p:sldId id="272" r:id="rId14"/>
    <p:sldId id="274" r:id="rId15"/>
    <p:sldId id="280" r:id="rId16"/>
    <p:sldId id="275" r:id="rId17"/>
    <p:sldId id="278" r:id="rId18"/>
    <p:sldId id="279" r:id="rId19"/>
    <p:sldId id="281" r:id="rId20"/>
    <p:sldId id="283" r:id="rId21"/>
    <p:sldId id="284" r:id="rId22"/>
  </p:sldIdLst>
  <p:sldSz cx="12192000" cy="6858000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issadelepierre\Documents\2014-2015\th&#232;se\r&#233;sultats\2mag%20keio%2001avril%202015\DO%2001avril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b="1"/>
              <a:t>Biomass production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Feuil1!$D$29</c:f>
              <c:strCache>
                <c:ptCount val="1"/>
                <c:pt idx="0">
                  <c:v>WT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Feuil1!$E$30:$E$35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0.16970562748477155</c:v>
                  </c:pt>
                  <c:pt idx="2">
                    <c:v>0.9050966799187804</c:v>
                  </c:pt>
                  <c:pt idx="3">
                    <c:v>1.4142135623731905E-2</c:v>
                  </c:pt>
                  <c:pt idx="4">
                    <c:v>0.45254833995938959</c:v>
                  </c:pt>
                  <c:pt idx="5">
                    <c:v>0.141421356237309</c:v>
                  </c:pt>
                </c:numCache>
              </c:numRef>
            </c:plus>
            <c:minus>
              <c:numRef>
                <c:f>Feuil1!$E$30:$E$35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0.16970562748477155</c:v>
                  </c:pt>
                  <c:pt idx="2">
                    <c:v>0.9050966799187804</c:v>
                  </c:pt>
                  <c:pt idx="3">
                    <c:v>1.4142135623731905E-2</c:v>
                  </c:pt>
                  <c:pt idx="4">
                    <c:v>0.45254833995938959</c:v>
                  </c:pt>
                  <c:pt idx="5">
                    <c:v>0.141421356237309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Feuil1!$A$30:$A$35</c:f>
              <c:strCache>
                <c:ptCount val="6"/>
                <c:pt idx="0">
                  <c:v>0h</c:v>
                </c:pt>
                <c:pt idx="1">
                  <c:v>6h</c:v>
                </c:pt>
                <c:pt idx="2">
                  <c:v>13h</c:v>
                </c:pt>
                <c:pt idx="3">
                  <c:v>24h</c:v>
                </c:pt>
                <c:pt idx="4">
                  <c:v>29h</c:v>
                </c:pt>
                <c:pt idx="5">
                  <c:v>47h</c:v>
                </c:pt>
              </c:strCache>
            </c:strRef>
          </c:cat>
          <c:val>
            <c:numRef>
              <c:f>Feuil1!$D$30:$D$35</c:f>
              <c:numCache>
                <c:formatCode>General</c:formatCode>
                <c:ptCount val="6"/>
                <c:pt idx="0">
                  <c:v>0.2</c:v>
                </c:pt>
                <c:pt idx="1">
                  <c:v>4.55</c:v>
                </c:pt>
                <c:pt idx="2">
                  <c:v>11.559999999999999</c:v>
                </c:pt>
                <c:pt idx="3">
                  <c:v>11.21</c:v>
                </c:pt>
                <c:pt idx="4">
                  <c:v>11.120000000000001</c:v>
                </c:pt>
                <c:pt idx="5">
                  <c:v>10.52</c:v>
                </c:pt>
              </c:numCache>
            </c:numRef>
          </c:val>
        </c:ser>
        <c:ser>
          <c:idx val="1"/>
          <c:order val="1"/>
          <c:tx>
            <c:strRef>
              <c:f>Feuil1!$H$29</c:f>
              <c:strCache>
                <c:ptCount val="1"/>
                <c:pt idx="0">
                  <c:v>ΔLamB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Feuil1!$I$30:$I$35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0.29698484809834991</c:v>
                  </c:pt>
                  <c:pt idx="2">
                    <c:v>0.3111269837220812</c:v>
                  </c:pt>
                  <c:pt idx="3">
                    <c:v>4.2426406871193201E-2</c:v>
                  </c:pt>
                  <c:pt idx="4">
                    <c:v>7.0710678118653244E-3</c:v>
                  </c:pt>
                  <c:pt idx="5">
                    <c:v>0.14142135623730964</c:v>
                  </c:pt>
                </c:numCache>
              </c:numRef>
            </c:plus>
            <c:minus>
              <c:numRef>
                <c:f>Feuil1!$I$30:$I$35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0.29698484809834991</c:v>
                  </c:pt>
                  <c:pt idx="2">
                    <c:v>0.3111269837220812</c:v>
                  </c:pt>
                  <c:pt idx="3">
                    <c:v>4.2426406871193201E-2</c:v>
                  </c:pt>
                  <c:pt idx="4">
                    <c:v>7.0710678118653244E-3</c:v>
                  </c:pt>
                  <c:pt idx="5">
                    <c:v>0.14142135623730964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Feuil1!$A$30:$A$35</c:f>
              <c:strCache>
                <c:ptCount val="6"/>
                <c:pt idx="0">
                  <c:v>0h</c:v>
                </c:pt>
                <c:pt idx="1">
                  <c:v>6h</c:v>
                </c:pt>
                <c:pt idx="2">
                  <c:v>13h</c:v>
                </c:pt>
                <c:pt idx="3">
                  <c:v>24h</c:v>
                </c:pt>
                <c:pt idx="4">
                  <c:v>29h</c:v>
                </c:pt>
                <c:pt idx="5">
                  <c:v>47h</c:v>
                </c:pt>
              </c:strCache>
            </c:strRef>
          </c:cat>
          <c:val>
            <c:numRef>
              <c:f>Feuil1!$H$30:$H$35</c:f>
              <c:numCache>
                <c:formatCode>General</c:formatCode>
                <c:ptCount val="6"/>
                <c:pt idx="0">
                  <c:v>0.19</c:v>
                </c:pt>
                <c:pt idx="1">
                  <c:v>3.45</c:v>
                </c:pt>
                <c:pt idx="2">
                  <c:v>7.8599999999999994</c:v>
                </c:pt>
                <c:pt idx="3">
                  <c:v>8.5300000000000011</c:v>
                </c:pt>
                <c:pt idx="4">
                  <c:v>7.875</c:v>
                </c:pt>
                <c:pt idx="5">
                  <c:v>7.76</c:v>
                </c:pt>
              </c:numCache>
            </c:numRef>
          </c:val>
        </c:ser>
        <c:ser>
          <c:idx val="2"/>
          <c:order val="2"/>
          <c:tx>
            <c:strRef>
              <c:f>Feuil1!$L$29</c:f>
              <c:strCache>
                <c:ptCount val="1"/>
                <c:pt idx="0">
                  <c:v>ΔOmpF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Feuil1!$M$30:$M$35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0.33234018715767716</c:v>
                  </c:pt>
                  <c:pt idx="2">
                    <c:v>0.22627416997969541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</c:numCache>
              </c:numRef>
            </c:plus>
            <c:minus>
              <c:numRef>
                <c:f>Feuil1!$M$30:$M$35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0.33234018715767716</c:v>
                  </c:pt>
                  <c:pt idx="2">
                    <c:v>0.22627416997969541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Feuil1!$A$30:$A$35</c:f>
              <c:strCache>
                <c:ptCount val="6"/>
                <c:pt idx="0">
                  <c:v>0h</c:v>
                </c:pt>
                <c:pt idx="1">
                  <c:v>6h</c:v>
                </c:pt>
                <c:pt idx="2">
                  <c:v>13h</c:v>
                </c:pt>
                <c:pt idx="3">
                  <c:v>24h</c:v>
                </c:pt>
                <c:pt idx="4">
                  <c:v>29h</c:v>
                </c:pt>
                <c:pt idx="5">
                  <c:v>47h</c:v>
                </c:pt>
              </c:strCache>
            </c:strRef>
          </c:cat>
          <c:val>
            <c:numRef>
              <c:f>Feuil1!$L$30:$L$35</c:f>
              <c:numCache>
                <c:formatCode>General</c:formatCode>
                <c:ptCount val="6"/>
                <c:pt idx="0">
                  <c:v>0.18</c:v>
                </c:pt>
                <c:pt idx="1">
                  <c:v>4.4749999999999996</c:v>
                </c:pt>
                <c:pt idx="2">
                  <c:v>12.56</c:v>
                </c:pt>
                <c:pt idx="3">
                  <c:v>10.96</c:v>
                </c:pt>
                <c:pt idx="4">
                  <c:v>10.86</c:v>
                </c:pt>
                <c:pt idx="5">
                  <c:v>10.68</c:v>
                </c:pt>
              </c:numCache>
            </c:numRef>
          </c:val>
        </c:ser>
        <c:ser>
          <c:idx val="3"/>
          <c:order val="3"/>
          <c:tx>
            <c:strRef>
              <c:f>Feuil1!$P$29</c:f>
              <c:strCache>
                <c:ptCount val="1"/>
                <c:pt idx="0">
                  <c:v>ΔOmpC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Feuil1!$Q$30:$Q$35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4.2426406871192889E-2</c:v>
                  </c:pt>
                  <c:pt idx="2">
                    <c:v>0.52325901807804531</c:v>
                  </c:pt>
                  <c:pt idx="3">
                    <c:v>0.16970562748477155</c:v>
                  </c:pt>
                  <c:pt idx="4">
                    <c:v>0.19798989873223286</c:v>
                  </c:pt>
                  <c:pt idx="5">
                    <c:v>0.28284271247461928</c:v>
                  </c:pt>
                </c:numCache>
              </c:numRef>
            </c:plus>
            <c:minus>
              <c:numRef>
                <c:f>Feuil1!$Q$30:$Q$35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4.2426406871192889E-2</c:v>
                  </c:pt>
                  <c:pt idx="2">
                    <c:v>0.52325901807804531</c:v>
                  </c:pt>
                  <c:pt idx="3">
                    <c:v>0.16970562748477155</c:v>
                  </c:pt>
                  <c:pt idx="4">
                    <c:v>0.19798989873223286</c:v>
                  </c:pt>
                  <c:pt idx="5">
                    <c:v>0.28284271247461928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Feuil1!$A$30:$A$35</c:f>
              <c:strCache>
                <c:ptCount val="6"/>
                <c:pt idx="0">
                  <c:v>0h</c:v>
                </c:pt>
                <c:pt idx="1">
                  <c:v>6h</c:v>
                </c:pt>
                <c:pt idx="2">
                  <c:v>13h</c:v>
                </c:pt>
                <c:pt idx="3">
                  <c:v>24h</c:v>
                </c:pt>
                <c:pt idx="4">
                  <c:v>29h</c:v>
                </c:pt>
                <c:pt idx="5">
                  <c:v>47h</c:v>
                </c:pt>
              </c:strCache>
            </c:strRef>
          </c:cat>
          <c:val>
            <c:numRef>
              <c:f>Feuil1!$P$30:$P$35</c:f>
              <c:numCache>
                <c:formatCode>General</c:formatCode>
                <c:ptCount val="6"/>
                <c:pt idx="0">
                  <c:v>0.18</c:v>
                </c:pt>
                <c:pt idx="1">
                  <c:v>2.6100000000000003</c:v>
                </c:pt>
                <c:pt idx="2">
                  <c:v>9.129999999999999</c:v>
                </c:pt>
                <c:pt idx="3">
                  <c:v>6.04</c:v>
                </c:pt>
                <c:pt idx="4">
                  <c:v>5.5</c:v>
                </c:pt>
                <c:pt idx="5">
                  <c:v>4.54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23960"/>
        <c:axId val="205506792"/>
      </c:barChart>
      <c:catAx>
        <c:axId val="4623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600" b="1"/>
                  <a:t>Time</a:t>
                </a:r>
                <a:r>
                  <a:rPr lang="fr-BE" sz="1600" b="1" baseline="0"/>
                  <a:t> of culture</a:t>
                </a:r>
                <a:endParaRPr lang="fr-BE" sz="16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5506792"/>
        <c:crosses val="autoZero"/>
        <c:auto val="1"/>
        <c:lblAlgn val="ctr"/>
        <c:lblOffset val="100"/>
        <c:noMultiLvlLbl val="0"/>
      </c:catAx>
      <c:valAx>
        <c:axId val="205506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800"/>
                  <a:t> </a:t>
                </a:r>
                <a:r>
                  <a:rPr lang="fr-BE" sz="1800" b="1"/>
                  <a:t>OD600nm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23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0.37619</cdr:x>
      <cdr:y>0.92958</cdr:y>
    </cdr:from>
    <cdr:to>
      <cdr:x>0.47684</cdr:x>
      <cdr:y>0.98984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513951" y="5165420"/>
          <a:ext cx="940158" cy="3348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11ABE-C72F-44AA-ABDA-C4881C14A93F}" type="datetimeFigureOut">
              <a:rPr lang="fr-BE" smtClean="0"/>
              <a:t>19-07-15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767EE-D5E8-4361-8289-9A728193928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4022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5568-7AF5-4EF5-B1F8-2BF5C2A651B8}" type="datetimeFigureOut">
              <a:rPr lang="fr-BE" smtClean="0"/>
              <a:t>19-07-15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9990-B900-4DCE-98E0-353B8C64BCD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410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5568-7AF5-4EF5-B1F8-2BF5C2A651B8}" type="datetimeFigureOut">
              <a:rPr lang="fr-BE" smtClean="0"/>
              <a:t>19-07-15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9990-B900-4DCE-98E0-353B8C64BCD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81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5568-7AF5-4EF5-B1F8-2BF5C2A651B8}" type="datetimeFigureOut">
              <a:rPr lang="fr-BE" smtClean="0"/>
              <a:t>19-07-15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9990-B900-4DCE-98E0-353B8C64BCDB}" type="slidenum">
              <a:rPr lang="fr-BE" smtClean="0"/>
              <a:t>‹N°›</a:t>
            </a:fld>
            <a:endParaRPr lang="fr-B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4877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5568-7AF5-4EF5-B1F8-2BF5C2A651B8}" type="datetimeFigureOut">
              <a:rPr lang="fr-BE" smtClean="0"/>
              <a:t>19-07-15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9990-B900-4DCE-98E0-353B8C64BCD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1731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5568-7AF5-4EF5-B1F8-2BF5C2A651B8}" type="datetimeFigureOut">
              <a:rPr lang="fr-BE" smtClean="0"/>
              <a:t>19-07-15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9990-B900-4DCE-98E0-353B8C64BCDB}" type="slidenum">
              <a:rPr lang="fr-BE" smtClean="0"/>
              <a:t>‹N°›</a:t>
            </a:fld>
            <a:endParaRPr lang="fr-B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6113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5568-7AF5-4EF5-B1F8-2BF5C2A651B8}" type="datetimeFigureOut">
              <a:rPr lang="fr-BE" smtClean="0"/>
              <a:t>19-07-15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9990-B900-4DCE-98E0-353B8C64BCD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61175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5568-7AF5-4EF5-B1F8-2BF5C2A651B8}" type="datetimeFigureOut">
              <a:rPr lang="fr-BE" smtClean="0"/>
              <a:t>19-07-15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9990-B900-4DCE-98E0-353B8C64BCD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3691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5568-7AF5-4EF5-B1F8-2BF5C2A651B8}" type="datetimeFigureOut">
              <a:rPr lang="fr-BE" smtClean="0"/>
              <a:t>19-07-15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9990-B900-4DCE-98E0-353B8C64BCD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18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5568-7AF5-4EF5-B1F8-2BF5C2A651B8}" type="datetimeFigureOut">
              <a:rPr lang="fr-BE" smtClean="0"/>
              <a:t>19-07-15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9990-B900-4DCE-98E0-353B8C64BCD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915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5568-7AF5-4EF5-B1F8-2BF5C2A651B8}" type="datetimeFigureOut">
              <a:rPr lang="fr-BE" smtClean="0"/>
              <a:t>19-07-15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9990-B900-4DCE-98E0-353B8C64BCD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0917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5568-7AF5-4EF5-B1F8-2BF5C2A651B8}" type="datetimeFigureOut">
              <a:rPr lang="fr-BE" smtClean="0"/>
              <a:t>19-07-15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9990-B900-4DCE-98E0-353B8C64BCD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4671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5568-7AF5-4EF5-B1F8-2BF5C2A651B8}" type="datetimeFigureOut">
              <a:rPr lang="fr-BE" smtClean="0"/>
              <a:t>19-07-15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9990-B900-4DCE-98E0-353B8C64BCD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670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5568-7AF5-4EF5-B1F8-2BF5C2A651B8}" type="datetimeFigureOut">
              <a:rPr lang="fr-BE" smtClean="0"/>
              <a:t>19-07-15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9990-B900-4DCE-98E0-353B8C64BCD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955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5568-7AF5-4EF5-B1F8-2BF5C2A651B8}" type="datetimeFigureOut">
              <a:rPr lang="fr-BE" smtClean="0"/>
              <a:t>19-07-15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9990-B900-4DCE-98E0-353B8C64BCD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31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5568-7AF5-4EF5-B1F8-2BF5C2A651B8}" type="datetimeFigureOut">
              <a:rPr lang="fr-BE" smtClean="0"/>
              <a:t>19-07-15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9990-B900-4DCE-98E0-353B8C64BCD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92868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5568-7AF5-4EF5-B1F8-2BF5C2A651B8}" type="datetimeFigureOut">
              <a:rPr lang="fr-BE" smtClean="0"/>
              <a:t>19-07-15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9990-B900-4DCE-98E0-353B8C64BCD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512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25568-7AF5-4EF5-B1F8-2BF5C2A651B8}" type="datetimeFigureOut">
              <a:rPr lang="fr-BE" smtClean="0"/>
              <a:t>19-07-15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C399990-B900-4DCE-98E0-353B8C64BCD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265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Functionality of microbial phenotypic heterogeneity in bioprocessing conditions: an analysis based on the use of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on/off-line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flow cytometry</a:t>
            </a:r>
            <a:endParaRPr lang="fr-B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BE" sz="1600" b="1" dirty="0" err="1" smtClean="0">
                <a:solidFill>
                  <a:schemeClr val="tx1"/>
                </a:solidFill>
              </a:rPr>
              <a:t>Delepierre</a:t>
            </a:r>
            <a:r>
              <a:rPr lang="fr-BE" sz="1600" b="1" dirty="0" smtClean="0">
                <a:solidFill>
                  <a:schemeClr val="tx1"/>
                </a:solidFill>
              </a:rPr>
              <a:t> Anissa</a:t>
            </a:r>
            <a:r>
              <a:rPr lang="fr-BE" sz="1600" b="1" baseline="30000" dirty="0" smtClean="0">
                <a:solidFill>
                  <a:schemeClr val="tx1"/>
                </a:solidFill>
              </a:rPr>
              <a:t>1</a:t>
            </a:r>
            <a:r>
              <a:rPr lang="fr-BE" sz="1600" b="1" dirty="0" smtClean="0">
                <a:solidFill>
                  <a:schemeClr val="tx1"/>
                </a:solidFill>
              </a:rPr>
              <a:t>, </a:t>
            </a:r>
            <a:r>
              <a:rPr lang="fr-BE" sz="1600" b="1" dirty="0">
                <a:solidFill>
                  <a:schemeClr val="tx1"/>
                </a:solidFill>
              </a:rPr>
              <a:t>Brognaux </a:t>
            </a:r>
            <a:r>
              <a:rPr lang="fr-BE" sz="1600" b="1" dirty="0" smtClean="0">
                <a:solidFill>
                  <a:schemeClr val="tx1"/>
                </a:solidFill>
              </a:rPr>
              <a:t>Alison</a:t>
            </a:r>
            <a:r>
              <a:rPr lang="fr-BE" sz="1600" b="1" baseline="30000" dirty="0" smtClean="0">
                <a:solidFill>
                  <a:schemeClr val="tx1"/>
                </a:solidFill>
              </a:rPr>
              <a:t>1</a:t>
            </a:r>
            <a:r>
              <a:rPr lang="fr-BE" sz="1600" b="1" dirty="0" smtClean="0">
                <a:solidFill>
                  <a:schemeClr val="tx1"/>
                </a:solidFill>
              </a:rPr>
              <a:t>, </a:t>
            </a:r>
            <a:r>
              <a:rPr lang="fr-BE" sz="1600" b="1" dirty="0" err="1">
                <a:solidFill>
                  <a:schemeClr val="tx1"/>
                </a:solidFill>
              </a:rPr>
              <a:t>Baert</a:t>
            </a:r>
            <a:r>
              <a:rPr lang="fr-BE" sz="1600" b="1" dirty="0">
                <a:solidFill>
                  <a:schemeClr val="tx1"/>
                </a:solidFill>
              </a:rPr>
              <a:t> </a:t>
            </a:r>
            <a:r>
              <a:rPr lang="fr-BE" sz="1600" b="1" dirty="0" smtClean="0">
                <a:solidFill>
                  <a:schemeClr val="tx1"/>
                </a:solidFill>
              </a:rPr>
              <a:t>Jonathan</a:t>
            </a:r>
            <a:r>
              <a:rPr lang="fr-BE" sz="1600" b="1" baseline="30000" dirty="0" smtClean="0">
                <a:solidFill>
                  <a:schemeClr val="tx1"/>
                </a:solidFill>
              </a:rPr>
              <a:t>1</a:t>
            </a:r>
            <a:r>
              <a:rPr lang="fr-BE" sz="1600" b="1" dirty="0" smtClean="0">
                <a:solidFill>
                  <a:schemeClr val="tx1"/>
                </a:solidFill>
              </a:rPr>
              <a:t>, </a:t>
            </a:r>
            <a:r>
              <a:rPr lang="fr-BE" sz="1600" b="1" dirty="0" err="1">
                <a:solidFill>
                  <a:schemeClr val="tx1"/>
                </a:solidFill>
              </a:rPr>
              <a:t>Delvigne</a:t>
            </a:r>
            <a:r>
              <a:rPr lang="fr-BE" sz="1600" b="1" dirty="0">
                <a:solidFill>
                  <a:schemeClr val="tx1"/>
                </a:solidFill>
              </a:rPr>
              <a:t> </a:t>
            </a:r>
            <a:r>
              <a:rPr lang="fr-BE" sz="1600" b="1" dirty="0" smtClean="0">
                <a:solidFill>
                  <a:schemeClr val="tx1"/>
                </a:solidFill>
              </a:rPr>
              <a:t>Frank</a:t>
            </a:r>
            <a:r>
              <a:rPr lang="fr-BE" sz="1600" b="1" baseline="30000" dirty="0" smtClean="0">
                <a:solidFill>
                  <a:schemeClr val="tx1"/>
                </a:solidFill>
              </a:rPr>
              <a:t>1</a:t>
            </a:r>
            <a:r>
              <a:rPr lang="fr-BE" sz="16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fr-BE" sz="1200" b="1" baseline="30000" dirty="0" smtClean="0">
                <a:solidFill>
                  <a:schemeClr val="tx1"/>
                </a:solidFill>
              </a:rPr>
              <a:t>1 </a:t>
            </a:r>
            <a:r>
              <a:rPr lang="fr-BE" sz="1200" b="1" dirty="0" err="1" smtClean="0">
                <a:solidFill>
                  <a:schemeClr val="tx1"/>
                </a:solidFill>
              </a:rPr>
              <a:t>University</a:t>
            </a:r>
            <a:r>
              <a:rPr lang="fr-BE" sz="1200" b="1" dirty="0" smtClean="0">
                <a:solidFill>
                  <a:schemeClr val="tx1"/>
                </a:solidFill>
              </a:rPr>
              <a:t> </a:t>
            </a:r>
            <a:r>
              <a:rPr lang="fr-BE" sz="1200" b="1" dirty="0">
                <a:solidFill>
                  <a:schemeClr val="tx1"/>
                </a:solidFill>
              </a:rPr>
              <a:t>of Liège, Gembloux Agro Bio Tech</a:t>
            </a:r>
          </a:p>
          <a:p>
            <a:r>
              <a:rPr lang="en-IN" altLang="fr-FR" sz="1200" b="1" dirty="0">
                <a:solidFill>
                  <a:schemeClr val="tx1"/>
                </a:solidFill>
              </a:rPr>
              <a:t>Microbial processes and interactions - Belgium</a:t>
            </a:r>
            <a:endParaRPr lang="fr-BE" altLang="fr-FR" sz="1200" b="1" dirty="0">
              <a:solidFill>
                <a:schemeClr val="tx1"/>
              </a:solidFill>
            </a:endParaRPr>
          </a:p>
          <a:p>
            <a:endParaRPr lang="fr-BE" sz="1600" dirty="0"/>
          </a:p>
          <a:p>
            <a:endParaRPr lang="fr-BE"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5697135"/>
            <a:ext cx="3980785" cy="87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6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00015" y="428074"/>
            <a:ext cx="8557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/>
              <a:t>Intermediate</a:t>
            </a:r>
            <a:r>
              <a:rPr lang="fr-BE" b="1" dirty="0" smtClean="0"/>
              <a:t> PI </a:t>
            </a:r>
            <a:r>
              <a:rPr lang="fr-BE" b="1" dirty="0" err="1" smtClean="0"/>
              <a:t>uptake</a:t>
            </a:r>
            <a:r>
              <a:rPr lang="fr-BE" b="1" dirty="0"/>
              <a:t> </a:t>
            </a:r>
            <a:r>
              <a:rPr lang="fr-BE" b="1" dirty="0" smtClean="0"/>
              <a:t>: </a:t>
            </a:r>
            <a:r>
              <a:rPr lang="fr-BE" b="1" dirty="0">
                <a:solidFill>
                  <a:schemeClr val="bg1">
                    <a:lumMod val="50000"/>
                  </a:schemeClr>
                </a:solidFill>
              </a:rPr>
              <a:t>Propidium </a:t>
            </a:r>
            <a:r>
              <a:rPr lang="fr-BE" b="1" dirty="0" err="1">
                <a:solidFill>
                  <a:schemeClr val="bg1">
                    <a:lumMod val="50000"/>
                  </a:schemeClr>
                </a:solidFill>
              </a:rPr>
              <a:t>iodide</a:t>
            </a:r>
            <a:r>
              <a:rPr lang="fr-BE" b="1" dirty="0">
                <a:solidFill>
                  <a:schemeClr val="bg1">
                    <a:lumMod val="50000"/>
                  </a:schemeClr>
                </a:solidFill>
              </a:rPr>
              <a:t> (PI) </a:t>
            </a:r>
            <a:r>
              <a:rPr lang="fr-BE" b="1" dirty="0" err="1">
                <a:solidFill>
                  <a:schemeClr val="bg1">
                    <a:lumMod val="50000"/>
                  </a:schemeClr>
                </a:solidFill>
              </a:rPr>
              <a:t>uptake</a:t>
            </a:r>
            <a:r>
              <a:rPr lang="fr-BE" b="1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fr-BE" b="1" dirty="0" err="1">
                <a:solidFill>
                  <a:schemeClr val="bg1">
                    <a:lumMod val="50000"/>
                  </a:schemeClr>
                </a:solidFill>
              </a:rPr>
              <a:t>appearance</a:t>
            </a:r>
            <a:r>
              <a:rPr lang="fr-BE" b="1" dirty="0">
                <a:solidFill>
                  <a:schemeClr val="bg1">
                    <a:lumMod val="50000"/>
                  </a:schemeClr>
                </a:solidFill>
              </a:rPr>
              <a:t> of an </a:t>
            </a:r>
            <a:r>
              <a:rPr lang="fr-BE" b="1" dirty="0" err="1">
                <a:solidFill>
                  <a:schemeClr val="bg1">
                    <a:lumMod val="50000"/>
                  </a:schemeClr>
                </a:solidFill>
              </a:rPr>
              <a:t>intermediate</a:t>
            </a:r>
            <a:r>
              <a:rPr lang="fr-BE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b="1" dirty="0" err="1">
                <a:solidFill>
                  <a:schemeClr val="bg1">
                    <a:lumMod val="50000"/>
                  </a:schemeClr>
                </a:solidFill>
              </a:rPr>
              <a:t>subpopulation</a:t>
            </a:r>
            <a:r>
              <a:rPr lang="fr-BE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b="1" dirty="0" err="1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fr-BE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b="1" dirty="0" err="1">
                <a:solidFill>
                  <a:schemeClr val="bg1">
                    <a:lumMod val="50000"/>
                  </a:schemeClr>
                </a:solidFill>
              </a:rPr>
              <a:t>reduced</a:t>
            </a:r>
            <a:r>
              <a:rPr lang="fr-BE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b="1" dirty="0" err="1">
                <a:solidFill>
                  <a:schemeClr val="bg1">
                    <a:lumMod val="50000"/>
                  </a:schemeClr>
                </a:solidFill>
              </a:rPr>
              <a:t>red</a:t>
            </a:r>
            <a:r>
              <a:rPr lang="fr-BE" b="1" dirty="0">
                <a:solidFill>
                  <a:schemeClr val="bg1">
                    <a:lumMod val="50000"/>
                  </a:schemeClr>
                </a:solidFill>
              </a:rPr>
              <a:t> fluorescence </a:t>
            </a:r>
          </a:p>
          <a:p>
            <a:endParaRPr lang="fr-BE" b="1" dirty="0" smtClean="0"/>
          </a:p>
          <a:p>
            <a:endParaRPr lang="fr-BE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06" y="1087284"/>
            <a:ext cx="6270452" cy="508518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346300" y="6159589"/>
            <a:ext cx="26729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b="1" dirty="0" smtClean="0"/>
              <a:t>Fed-batch, </a:t>
            </a:r>
            <a:r>
              <a:rPr lang="fr-BE" b="1" dirty="0" err="1" smtClean="0"/>
              <a:t>well</a:t>
            </a:r>
            <a:r>
              <a:rPr lang="fr-BE" b="1" dirty="0" smtClean="0"/>
              <a:t>-mixed </a:t>
            </a:r>
            <a:r>
              <a:rPr lang="fr-BE" b="1" dirty="0" err="1" smtClean="0"/>
              <a:t>reactor</a:t>
            </a:r>
            <a:endParaRPr lang="fr-BE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89" y="2125086"/>
            <a:ext cx="3755217" cy="295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69821" y="245480"/>
            <a:ext cx="10753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Outer </a:t>
            </a:r>
            <a:r>
              <a:rPr lang="fr-BE" sz="2000" b="1" dirty="0"/>
              <a:t>m</a:t>
            </a:r>
            <a:r>
              <a:rPr lang="fr-BE" sz="2000" b="1" dirty="0" smtClean="0"/>
              <a:t>embrane </a:t>
            </a:r>
            <a:r>
              <a:rPr lang="fr-BE" sz="2000" b="1" dirty="0" err="1" smtClean="0"/>
              <a:t>permeabiliy</a:t>
            </a:r>
            <a:r>
              <a:rPr lang="fr-BE" sz="2000" b="1" dirty="0" smtClean="0"/>
              <a:t> in </a:t>
            </a:r>
            <a:r>
              <a:rPr lang="fr-BE" sz="2000" b="1" dirty="0" err="1" smtClean="0"/>
              <a:t>metabolic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engineered</a:t>
            </a:r>
            <a:r>
              <a:rPr lang="fr-BE" sz="2000" b="1" dirty="0" smtClean="0"/>
              <a:t> E. coli k-12 </a:t>
            </a:r>
            <a:r>
              <a:rPr lang="fr-BE" sz="2000" b="1" dirty="0" err="1" smtClean="0"/>
              <a:t>strains</a:t>
            </a:r>
            <a:r>
              <a:rPr lang="fr-BE" sz="2000" b="1" dirty="0" smtClean="0"/>
              <a:t>?</a:t>
            </a:r>
            <a:endParaRPr lang="fr-BE" sz="2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178644" y="6276056"/>
            <a:ext cx="665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Impact on </a:t>
            </a:r>
            <a:r>
              <a:rPr lang="fr-BE" b="1" dirty="0" err="1" smtClean="0"/>
              <a:t>robustness</a:t>
            </a:r>
            <a:r>
              <a:rPr lang="fr-BE" b="1" dirty="0" smtClean="0"/>
              <a:t> and </a:t>
            </a:r>
            <a:r>
              <a:rPr lang="fr-BE" b="1" dirty="0" err="1" smtClean="0"/>
              <a:t>phenotypic</a:t>
            </a:r>
            <a:r>
              <a:rPr lang="fr-BE" b="1" dirty="0" smtClean="0"/>
              <a:t> </a:t>
            </a:r>
            <a:r>
              <a:rPr lang="fr-BE" b="1" dirty="0" err="1" smtClean="0"/>
              <a:t>heterogeneity</a:t>
            </a:r>
            <a:r>
              <a:rPr lang="fr-BE" b="1" dirty="0" smtClean="0"/>
              <a:t>?</a:t>
            </a:r>
            <a:endParaRPr lang="fr-BE" b="1" dirty="0"/>
          </a:p>
        </p:txBody>
      </p:sp>
      <p:sp>
        <p:nvSpPr>
          <p:cNvPr id="5" name="Flèche vers le bas 4"/>
          <p:cNvSpPr/>
          <p:nvPr/>
        </p:nvSpPr>
        <p:spPr>
          <a:xfrm>
            <a:off x="7806637" y="1776946"/>
            <a:ext cx="605307" cy="560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llipse 10"/>
          <p:cNvSpPr/>
          <p:nvPr/>
        </p:nvSpPr>
        <p:spPr>
          <a:xfrm>
            <a:off x="4340610" y="2773183"/>
            <a:ext cx="7212169" cy="3202510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llipse 11"/>
          <p:cNvSpPr/>
          <p:nvPr/>
        </p:nvSpPr>
        <p:spPr>
          <a:xfrm>
            <a:off x="4720536" y="3139960"/>
            <a:ext cx="6452315" cy="24780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Ellipse 14"/>
          <p:cNvSpPr/>
          <p:nvPr/>
        </p:nvSpPr>
        <p:spPr>
          <a:xfrm>
            <a:off x="7918766" y="2372665"/>
            <a:ext cx="341290" cy="48521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Ellipse 15"/>
          <p:cNvSpPr/>
          <p:nvPr/>
        </p:nvSpPr>
        <p:spPr>
          <a:xfrm>
            <a:off x="8075053" y="2472820"/>
            <a:ext cx="325191" cy="48521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Ellipse 22"/>
          <p:cNvSpPr/>
          <p:nvPr/>
        </p:nvSpPr>
        <p:spPr>
          <a:xfrm>
            <a:off x="7784100" y="2488614"/>
            <a:ext cx="325191" cy="48521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5" name="Connecteur droit 24"/>
          <p:cNvCxnSpPr/>
          <p:nvPr/>
        </p:nvCxnSpPr>
        <p:spPr>
          <a:xfrm>
            <a:off x="7746750" y="2372665"/>
            <a:ext cx="760414" cy="6438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7594981" y="2376716"/>
            <a:ext cx="960144" cy="620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9035387" y="1858967"/>
            <a:ext cx="2588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Δ</a:t>
            </a:r>
            <a:r>
              <a:rPr lang="fr-BE" b="1" dirty="0" err="1" smtClean="0"/>
              <a:t>LamB</a:t>
            </a:r>
            <a:endParaRPr lang="fr-BE" b="1" dirty="0" smtClean="0"/>
          </a:p>
          <a:p>
            <a:r>
              <a:rPr lang="el-GR" b="1" dirty="0" smtClean="0"/>
              <a:t>Δ</a:t>
            </a:r>
            <a:r>
              <a:rPr lang="fr-BE" b="1" dirty="0" err="1" smtClean="0"/>
              <a:t>OmpF</a:t>
            </a:r>
            <a:endParaRPr lang="fr-BE" b="1" dirty="0" smtClean="0"/>
          </a:p>
          <a:p>
            <a:r>
              <a:rPr lang="el-GR" b="1" dirty="0"/>
              <a:t>Δ</a:t>
            </a:r>
            <a:r>
              <a:rPr lang="fr-BE" b="1" dirty="0" err="1" smtClean="0"/>
              <a:t>OmpC</a:t>
            </a:r>
            <a:endParaRPr lang="fr-BE" b="1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74" y="1242189"/>
            <a:ext cx="3946513" cy="3548751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3830283" y="1302944"/>
            <a:ext cx="8558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single-</a:t>
            </a:r>
            <a:r>
              <a:rPr lang="fr-BE" b="1" dirty="0" err="1" smtClean="0"/>
              <a:t>gene</a:t>
            </a:r>
            <a:r>
              <a:rPr lang="fr-BE" b="1" dirty="0" smtClean="0"/>
              <a:t> Knockout </a:t>
            </a:r>
            <a:r>
              <a:rPr lang="fr-BE" b="1" dirty="0" err="1" smtClean="0"/>
              <a:t>deletion</a:t>
            </a:r>
            <a:r>
              <a:rPr lang="fr-BE" b="1" dirty="0" smtClean="0"/>
              <a:t> (KEIO collection) </a:t>
            </a:r>
            <a:endParaRPr lang="fr-BE" b="1" dirty="0"/>
          </a:p>
        </p:txBody>
      </p:sp>
      <p:sp>
        <p:nvSpPr>
          <p:cNvPr id="3" name="Flèche vers le bas 2"/>
          <p:cNvSpPr/>
          <p:nvPr/>
        </p:nvSpPr>
        <p:spPr>
          <a:xfrm>
            <a:off x="7956312" y="6063180"/>
            <a:ext cx="341290" cy="296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1216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 animBg="1"/>
      <p:bldP spid="12" grpId="0" animBg="1"/>
      <p:bldP spid="15" grpId="0" animBg="1"/>
      <p:bldP spid="16" grpId="0" animBg="1"/>
      <p:bldP spid="23" grpId="0" animBg="1"/>
      <p:bldP spid="29" grpId="0"/>
      <p:bldP spid="31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013656" y="257577"/>
            <a:ext cx="7624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/>
              <a:t>T</a:t>
            </a:r>
            <a:r>
              <a:rPr lang="fr-BE" sz="2400" b="1" dirty="0" smtClean="0"/>
              <a:t>est in </a:t>
            </a:r>
            <a:r>
              <a:rPr lang="fr-BE" sz="2400" b="1" dirty="0" err="1" smtClean="0"/>
              <a:t>microwell</a:t>
            </a:r>
            <a:r>
              <a:rPr lang="fr-BE" sz="2400" b="1" dirty="0" smtClean="0"/>
              <a:t> plate: Batch culture </a:t>
            </a:r>
            <a:endParaRPr lang="fr-BE" sz="2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35" y="2348142"/>
            <a:ext cx="3522584" cy="24041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89419" y="1071586"/>
            <a:ext cx="4804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/>
              <a:t>Comparaison of </a:t>
            </a:r>
            <a:r>
              <a:rPr lang="fr-BE" b="1" dirty="0" err="1"/>
              <a:t>microbial</a:t>
            </a:r>
            <a:r>
              <a:rPr lang="fr-BE" b="1" dirty="0"/>
              <a:t> </a:t>
            </a:r>
            <a:r>
              <a:rPr lang="fr-BE" b="1" dirty="0" err="1"/>
              <a:t>growth</a:t>
            </a:r>
            <a:r>
              <a:rPr lang="fr-BE" b="1" dirty="0"/>
              <a:t> </a:t>
            </a:r>
            <a:r>
              <a:rPr lang="fr-BE" b="1" dirty="0" err="1"/>
              <a:t>kinetic</a:t>
            </a:r>
            <a:r>
              <a:rPr lang="fr-BE" b="1" dirty="0"/>
              <a:t> </a:t>
            </a:r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811369" y="1841679"/>
            <a:ext cx="2421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/>
              <a:t>Spectramax</a:t>
            </a:r>
            <a:endParaRPr lang="fr-BE" b="1" dirty="0"/>
          </a:p>
        </p:txBody>
      </p:sp>
      <p:sp>
        <p:nvSpPr>
          <p:cNvPr id="7" name="Rectangle 6"/>
          <p:cNvSpPr/>
          <p:nvPr/>
        </p:nvSpPr>
        <p:spPr>
          <a:xfrm>
            <a:off x="366835" y="4889435"/>
            <a:ext cx="3752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/>
              <a:t>On-line </a:t>
            </a:r>
            <a:r>
              <a:rPr lang="fr-BE" b="1" dirty="0" err="1"/>
              <a:t>measuring</a:t>
            </a:r>
            <a:r>
              <a:rPr lang="fr-BE" b="1" dirty="0"/>
              <a:t> of </a:t>
            </a:r>
            <a:r>
              <a:rPr lang="fr-BE" b="1" dirty="0" smtClean="0"/>
              <a:t>OD600nm </a:t>
            </a:r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210" y="1765988"/>
            <a:ext cx="665797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2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4732" t="39196" r="19147" b="28741"/>
          <a:stretch/>
        </p:blipFill>
        <p:spPr>
          <a:xfrm>
            <a:off x="448707" y="877893"/>
            <a:ext cx="9068780" cy="291286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906073" y="334852"/>
            <a:ext cx="976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Sampling at </a:t>
            </a:r>
            <a:r>
              <a:rPr lang="fr-BE" b="1" dirty="0" err="1" smtClean="0"/>
              <a:t>stationary</a:t>
            </a:r>
            <a:r>
              <a:rPr lang="fr-BE" b="1" dirty="0" smtClean="0"/>
              <a:t> phase: PI </a:t>
            </a:r>
            <a:r>
              <a:rPr lang="fr-BE" b="1" dirty="0" err="1" smtClean="0"/>
              <a:t>staining</a:t>
            </a:r>
            <a:r>
              <a:rPr lang="fr-BE" b="1" dirty="0" smtClean="0"/>
              <a:t> and FC </a:t>
            </a:r>
            <a:r>
              <a:rPr lang="fr-BE" b="1" dirty="0" err="1" smtClean="0"/>
              <a:t>analysis</a:t>
            </a:r>
            <a:endParaRPr lang="fr-BE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24924" t="33632" r="18049" b="34550"/>
          <a:stretch/>
        </p:blipFill>
        <p:spPr>
          <a:xfrm>
            <a:off x="448707" y="3727171"/>
            <a:ext cx="9150345" cy="28125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67931" y="954066"/>
            <a:ext cx="2215166" cy="261254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2767931" y="3924852"/>
            <a:ext cx="2215166" cy="261254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7302321" y="1114869"/>
            <a:ext cx="2215166" cy="261254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7383886" y="3948822"/>
            <a:ext cx="2215166" cy="261254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10225825" y="1944710"/>
            <a:ext cx="86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10g/L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419008" y="4984124"/>
            <a:ext cx="79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1g/L</a:t>
            </a:r>
            <a:endParaRPr lang="fr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4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28045" y="528034"/>
            <a:ext cx="7006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Test in mini-</a:t>
            </a:r>
            <a:r>
              <a:rPr lang="fr-BE" sz="2000" b="1" dirty="0" err="1" smtClean="0"/>
              <a:t>bioreactor</a:t>
            </a:r>
            <a:r>
              <a:rPr lang="fr-BE" sz="2000" b="1" dirty="0" smtClean="0"/>
              <a:t>: batch culture</a:t>
            </a:r>
            <a:endParaRPr lang="fr-BE" sz="2000" b="1" dirty="0"/>
          </a:p>
        </p:txBody>
      </p:sp>
      <p:pic>
        <p:nvPicPr>
          <p:cNvPr id="3" name="Image 2" descr="C:\Users\EmieM\Documents\Bluetooth\Share\20150416_084425.jpg"/>
          <p:cNvPicPr/>
          <p:nvPr/>
        </p:nvPicPr>
        <p:blipFill>
          <a:blip r:embed="rId2" cstate="print"/>
          <a:srcRect t="25112" b="10762"/>
          <a:stretch>
            <a:fillRect/>
          </a:stretch>
        </p:blipFill>
        <p:spPr bwMode="auto">
          <a:xfrm>
            <a:off x="938078" y="1506829"/>
            <a:ext cx="6003635" cy="352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7547020" y="2665927"/>
            <a:ext cx="211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8-15 ml</a:t>
            </a:r>
            <a:endParaRPr lang="fr-BE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7476185" y="3425781"/>
            <a:ext cx="446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On-line </a:t>
            </a:r>
            <a:r>
              <a:rPr lang="fr-BE" b="1" dirty="0" err="1" smtClean="0"/>
              <a:t>measure</a:t>
            </a:r>
            <a:r>
              <a:rPr lang="fr-BE" b="1" dirty="0" smtClean="0"/>
              <a:t> of pH and </a:t>
            </a:r>
            <a:r>
              <a:rPr lang="fr-BE" b="1" dirty="0" err="1" smtClean="0"/>
              <a:t>Dissolved</a:t>
            </a:r>
            <a:r>
              <a:rPr lang="fr-BE" b="1" dirty="0" smtClean="0"/>
              <a:t> </a:t>
            </a:r>
            <a:r>
              <a:rPr lang="fr-BE" b="1" dirty="0" err="1" smtClean="0"/>
              <a:t>oxygen</a:t>
            </a:r>
            <a:r>
              <a:rPr lang="fr-BE" b="1" dirty="0" smtClean="0"/>
              <a:t> by </a:t>
            </a:r>
            <a:r>
              <a:rPr lang="fr-BE" b="1" dirty="0" err="1" smtClean="0"/>
              <a:t>optical</a:t>
            </a:r>
            <a:r>
              <a:rPr lang="fr-BE" b="1" dirty="0" smtClean="0"/>
              <a:t> </a:t>
            </a:r>
            <a:r>
              <a:rPr lang="fr-BE" b="1" dirty="0" err="1" smtClean="0"/>
              <a:t>sensors</a:t>
            </a:r>
            <a:endParaRPr lang="fr-BE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547020" y="1906073"/>
            <a:ext cx="382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8 mini-</a:t>
            </a:r>
            <a:r>
              <a:rPr lang="fr-BE" b="1" dirty="0" err="1" smtClean="0"/>
              <a:t>bioreactors</a:t>
            </a:r>
            <a:r>
              <a:rPr lang="fr-BE" b="1" dirty="0" smtClean="0"/>
              <a:t> in </a:t>
            </a:r>
            <a:r>
              <a:rPr lang="fr-BE" b="1" dirty="0" err="1" smtClean="0"/>
              <a:t>parallel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337880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7114" y="449618"/>
            <a:ext cx="6622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/>
              <a:t>Sampling at  </a:t>
            </a:r>
            <a:r>
              <a:rPr lang="fr-BE" b="1" dirty="0" err="1"/>
              <a:t>exponential</a:t>
            </a:r>
            <a:r>
              <a:rPr lang="fr-BE" b="1" dirty="0"/>
              <a:t> and </a:t>
            </a:r>
            <a:r>
              <a:rPr lang="fr-BE" b="1" dirty="0" err="1"/>
              <a:t>stationary</a:t>
            </a:r>
            <a:r>
              <a:rPr lang="fr-BE" b="1" dirty="0"/>
              <a:t> </a:t>
            </a:r>
            <a:r>
              <a:rPr lang="fr-BE" b="1" dirty="0" smtClean="0"/>
              <a:t>phase: OD600nm</a:t>
            </a:r>
            <a:endParaRPr lang="fr-BE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305043"/>
              </p:ext>
            </p:extLst>
          </p:nvPr>
        </p:nvGraphicFramePr>
        <p:xfrm>
          <a:off x="633046" y="1055076"/>
          <a:ext cx="9340948" cy="5556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6115318" y="6223716"/>
            <a:ext cx="940158" cy="334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49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63213" y="1492981"/>
            <a:ext cx="850006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6h</a:t>
            </a: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3603216" y="1492981"/>
            <a:ext cx="618186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13h</a:t>
            </a:r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5903527" y="1522894"/>
            <a:ext cx="772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24h</a:t>
            </a:r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8104417" y="1522894"/>
            <a:ext cx="72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29h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10406129" y="1467223"/>
            <a:ext cx="669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47h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214879" y="2903690"/>
            <a:ext cx="102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WT</a:t>
            </a:r>
            <a:endParaRPr lang="fr-BE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0" y="1998898"/>
            <a:ext cx="2054486" cy="221884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77" y="1998898"/>
            <a:ext cx="2159864" cy="233265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42" y="1879349"/>
            <a:ext cx="2381250" cy="257175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401" y="1987147"/>
            <a:ext cx="2381250" cy="257175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651" y="1879349"/>
            <a:ext cx="2381250" cy="2571750"/>
          </a:xfrm>
          <a:prstGeom prst="rect">
            <a:avLst/>
          </a:prstGeom>
        </p:spPr>
      </p:pic>
      <p:sp>
        <p:nvSpPr>
          <p:cNvPr id="2" name="Flèche droite 1"/>
          <p:cNvSpPr/>
          <p:nvPr/>
        </p:nvSpPr>
        <p:spPr>
          <a:xfrm>
            <a:off x="736801" y="4177814"/>
            <a:ext cx="2215239" cy="73432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Flèche droite 8"/>
          <p:cNvSpPr/>
          <p:nvPr/>
        </p:nvSpPr>
        <p:spPr>
          <a:xfrm>
            <a:off x="2962141" y="4158497"/>
            <a:ext cx="8912179" cy="78561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7" name="ZoneTexte 66"/>
          <p:cNvSpPr txBox="1"/>
          <p:nvPr/>
        </p:nvSpPr>
        <p:spPr>
          <a:xfrm>
            <a:off x="1841679" y="631065"/>
            <a:ext cx="870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Sampling at  </a:t>
            </a:r>
            <a:r>
              <a:rPr lang="fr-BE" b="1" dirty="0" err="1" smtClean="0"/>
              <a:t>exponential</a:t>
            </a:r>
            <a:r>
              <a:rPr lang="fr-BE" b="1" dirty="0" smtClean="0"/>
              <a:t> and </a:t>
            </a:r>
            <a:r>
              <a:rPr lang="fr-BE" b="1" dirty="0" err="1" smtClean="0"/>
              <a:t>stationary</a:t>
            </a:r>
            <a:r>
              <a:rPr lang="fr-BE" b="1" dirty="0" smtClean="0"/>
              <a:t> phase: PI </a:t>
            </a:r>
            <a:r>
              <a:rPr lang="fr-BE" b="1" dirty="0" err="1" smtClean="0"/>
              <a:t>staining</a:t>
            </a:r>
            <a:r>
              <a:rPr lang="fr-BE" b="1" dirty="0" smtClean="0"/>
              <a:t> and FC </a:t>
            </a:r>
            <a:r>
              <a:rPr lang="fr-BE" b="1" dirty="0" err="1" smtClean="0"/>
              <a:t>analysis</a:t>
            </a:r>
            <a:r>
              <a:rPr lang="fr-BE" b="1" dirty="0" smtClean="0"/>
              <a:t> </a:t>
            </a:r>
            <a:endParaRPr lang="fr-BE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725002" y="4360308"/>
            <a:ext cx="245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/>
              <a:t>Exponential</a:t>
            </a:r>
            <a:r>
              <a:rPr lang="fr-BE" b="1" dirty="0" smtClean="0"/>
              <a:t> phase</a:t>
            </a:r>
            <a:endParaRPr lang="fr-BE" b="1" dirty="0"/>
          </a:p>
        </p:txBody>
      </p:sp>
      <p:sp>
        <p:nvSpPr>
          <p:cNvPr id="68" name="ZoneTexte 67"/>
          <p:cNvSpPr txBox="1"/>
          <p:nvPr/>
        </p:nvSpPr>
        <p:spPr>
          <a:xfrm>
            <a:off x="5356996" y="4360308"/>
            <a:ext cx="245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/>
              <a:t>Stationary</a:t>
            </a:r>
            <a:r>
              <a:rPr lang="fr-BE" b="1" dirty="0" smtClean="0"/>
              <a:t> phase</a:t>
            </a:r>
            <a:endParaRPr lang="fr-BE" b="1" dirty="0"/>
          </a:p>
        </p:txBody>
      </p:sp>
      <p:sp>
        <p:nvSpPr>
          <p:cNvPr id="69" name="ZoneTexte 68"/>
          <p:cNvSpPr txBox="1"/>
          <p:nvPr/>
        </p:nvSpPr>
        <p:spPr>
          <a:xfrm>
            <a:off x="3603216" y="5383369"/>
            <a:ext cx="653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Membrane </a:t>
            </a:r>
            <a:r>
              <a:rPr lang="fr-BE" b="1" dirty="0" err="1" smtClean="0"/>
              <a:t>permeability</a:t>
            </a:r>
            <a:r>
              <a:rPr lang="fr-BE" b="1" dirty="0" smtClean="0"/>
              <a:t> </a:t>
            </a:r>
            <a:r>
              <a:rPr lang="fr-BE" b="1" dirty="0" err="1" smtClean="0"/>
              <a:t>increasing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95115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2" grpId="0" animBg="1"/>
      <p:bldP spid="9" grpId="0" animBg="1"/>
      <p:bldP spid="68" grpId="0"/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65927" y="182390"/>
            <a:ext cx="825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Comparaison of </a:t>
            </a:r>
            <a:r>
              <a:rPr lang="fr-BE" b="1" dirty="0" err="1" smtClean="0"/>
              <a:t>strains</a:t>
            </a:r>
            <a:r>
              <a:rPr lang="fr-BE" b="1" dirty="0" smtClean="0"/>
              <a:t> in </a:t>
            </a:r>
            <a:r>
              <a:rPr lang="fr-BE" b="1" dirty="0" err="1" smtClean="0"/>
              <a:t>stationary</a:t>
            </a:r>
            <a:r>
              <a:rPr lang="fr-BE" b="1" dirty="0" smtClean="0"/>
              <a:t> phase (24h) </a:t>
            </a:r>
            <a:endParaRPr lang="fr-BE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2133896" y="815060"/>
            <a:ext cx="159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WT</a:t>
            </a:r>
            <a:endParaRPr lang="fr-BE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9131121" y="869920"/>
            <a:ext cx="262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Δ</a:t>
            </a:r>
            <a:r>
              <a:rPr lang="fr-BE" b="1" dirty="0" err="1" smtClean="0"/>
              <a:t>LamB</a:t>
            </a:r>
            <a:endParaRPr lang="fr-BE" b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87" y="1390564"/>
            <a:ext cx="2381250" cy="257175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645" y="1390564"/>
            <a:ext cx="2381250" cy="257175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395" y="1390564"/>
            <a:ext cx="2381250" cy="257175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917" y="1358754"/>
            <a:ext cx="2381250" cy="257175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14774" y="869920"/>
            <a:ext cx="137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Δ</a:t>
            </a:r>
            <a:r>
              <a:rPr lang="fr-BE" b="1" dirty="0" err="1" smtClean="0"/>
              <a:t>OmpF</a:t>
            </a:r>
            <a:endParaRPr lang="fr-BE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4348279" y="809217"/>
            <a:ext cx="137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Δ</a:t>
            </a:r>
            <a:r>
              <a:rPr lang="fr-BE" b="1" dirty="0" err="1" smtClean="0"/>
              <a:t>OmpC</a:t>
            </a:r>
            <a:endParaRPr lang="fr-BE" b="1" dirty="0"/>
          </a:p>
        </p:txBody>
      </p:sp>
      <p:sp>
        <p:nvSpPr>
          <p:cNvPr id="4" name="Rectangle 3"/>
          <p:cNvSpPr/>
          <p:nvPr/>
        </p:nvSpPr>
        <p:spPr>
          <a:xfrm>
            <a:off x="3533918" y="695459"/>
            <a:ext cx="2322270" cy="305229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Rectangle 18"/>
          <p:cNvSpPr/>
          <p:nvPr/>
        </p:nvSpPr>
        <p:spPr>
          <a:xfrm>
            <a:off x="8497759" y="815060"/>
            <a:ext cx="2314136" cy="305229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1942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/>
      <p:bldP spid="18" grpId="0"/>
      <p:bldP spid="4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25415" y="1522006"/>
            <a:ext cx="9576929" cy="769441"/>
          </a:xfrm>
          <a:prstGeom prst="rect">
            <a:avLst/>
          </a:prstGeom>
          <a:solidFill>
            <a:srgbClr val="7030A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</a:rPr>
              <a:t>Δ</a:t>
            </a:r>
            <a:r>
              <a:rPr lang="fr-BE" sz="2400" b="1" dirty="0" err="1" smtClean="0">
                <a:solidFill>
                  <a:srgbClr val="FFFF00"/>
                </a:solidFill>
              </a:rPr>
              <a:t>OmpC</a:t>
            </a:r>
            <a:r>
              <a:rPr lang="fr-BE" sz="2400" b="1" dirty="0" smtClean="0">
                <a:solidFill>
                  <a:srgbClr val="FFFF00"/>
                </a:solidFill>
              </a:rPr>
              <a:t> : </a:t>
            </a:r>
            <a:r>
              <a:rPr lang="fr-BE" sz="2400" b="1" dirty="0" err="1" smtClean="0">
                <a:solidFill>
                  <a:srgbClr val="FFFF00"/>
                </a:solidFill>
              </a:rPr>
              <a:t>increased</a:t>
            </a:r>
            <a:r>
              <a:rPr lang="fr-BE" sz="2400" b="1" dirty="0" smtClean="0">
                <a:solidFill>
                  <a:srgbClr val="FFFF00"/>
                </a:solidFill>
              </a:rPr>
              <a:t> </a:t>
            </a:r>
            <a:r>
              <a:rPr lang="fr-BE" sz="2400" b="1" dirty="0" err="1" smtClean="0">
                <a:solidFill>
                  <a:srgbClr val="FFFF00"/>
                </a:solidFill>
              </a:rPr>
              <a:t>level</a:t>
            </a:r>
            <a:r>
              <a:rPr lang="fr-BE" sz="2400" b="1" dirty="0" smtClean="0">
                <a:solidFill>
                  <a:srgbClr val="FFFF00"/>
                </a:solidFill>
              </a:rPr>
              <a:t> of </a:t>
            </a:r>
            <a:r>
              <a:rPr lang="fr-BE" sz="2400" b="1" dirty="0" err="1" smtClean="0">
                <a:solidFill>
                  <a:srgbClr val="FFFF00"/>
                </a:solidFill>
              </a:rPr>
              <a:t>intermediate</a:t>
            </a:r>
            <a:r>
              <a:rPr lang="fr-BE" sz="2400" b="1" dirty="0" smtClean="0">
                <a:solidFill>
                  <a:srgbClr val="FFFF00"/>
                </a:solidFill>
              </a:rPr>
              <a:t> PI+ </a:t>
            </a:r>
            <a:r>
              <a:rPr lang="fr-BE" sz="2400" b="1" dirty="0" err="1" smtClean="0">
                <a:solidFill>
                  <a:srgbClr val="FFFF00"/>
                </a:solidFill>
              </a:rPr>
              <a:t>sub</a:t>
            </a:r>
            <a:r>
              <a:rPr lang="fr-BE" sz="2400" b="1" dirty="0" smtClean="0">
                <a:solidFill>
                  <a:srgbClr val="FFFF00"/>
                </a:solidFill>
              </a:rPr>
              <a:t>-population</a:t>
            </a:r>
          </a:p>
          <a:p>
            <a:endParaRPr lang="fr-BE" sz="2000" b="1" dirty="0">
              <a:solidFill>
                <a:srgbClr val="FFFF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133860" y="212711"/>
            <a:ext cx="4546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High </a:t>
            </a:r>
            <a:r>
              <a:rPr lang="fr-BE" b="1" dirty="0" err="1" smtClean="0"/>
              <a:t>cut</a:t>
            </a:r>
            <a:r>
              <a:rPr lang="fr-BE" b="1" dirty="0" smtClean="0"/>
              <a:t>-off </a:t>
            </a:r>
            <a:r>
              <a:rPr lang="fr-BE" b="1" dirty="0" err="1" smtClean="0"/>
              <a:t>porins</a:t>
            </a:r>
            <a:r>
              <a:rPr lang="fr-BE" b="1" dirty="0" smtClean="0"/>
              <a:t> </a:t>
            </a:r>
            <a:r>
              <a:rPr lang="fr-BE" b="1" dirty="0" err="1" smtClean="0"/>
              <a:t>upregulation</a:t>
            </a:r>
            <a:r>
              <a:rPr lang="fr-BE" b="1" dirty="0" smtClean="0"/>
              <a:t>?</a:t>
            </a:r>
            <a:endParaRPr lang="fr-BE" b="1" dirty="0"/>
          </a:p>
        </p:txBody>
      </p:sp>
      <p:sp>
        <p:nvSpPr>
          <p:cNvPr id="8" name="Flèche vers le bas 7"/>
          <p:cNvSpPr/>
          <p:nvPr/>
        </p:nvSpPr>
        <p:spPr>
          <a:xfrm>
            <a:off x="5713391" y="2174936"/>
            <a:ext cx="528034" cy="412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000"/>
          </a:p>
        </p:txBody>
      </p:sp>
      <p:sp>
        <p:nvSpPr>
          <p:cNvPr id="10" name="Rectangle 9"/>
          <p:cNvSpPr/>
          <p:nvPr/>
        </p:nvSpPr>
        <p:spPr>
          <a:xfrm>
            <a:off x="7280511" y="6497449"/>
            <a:ext cx="1174465" cy="1005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ZoneTexte 1"/>
          <p:cNvSpPr txBox="1"/>
          <p:nvPr/>
        </p:nvSpPr>
        <p:spPr>
          <a:xfrm>
            <a:off x="4283508" y="2499859"/>
            <a:ext cx="7408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High </a:t>
            </a:r>
            <a:r>
              <a:rPr lang="fr-BE" sz="2000" b="1" dirty="0" err="1" smtClean="0"/>
              <a:t>outer</a:t>
            </a:r>
            <a:r>
              <a:rPr lang="fr-BE" sz="2000" b="1" dirty="0" smtClean="0"/>
              <a:t> membrane </a:t>
            </a:r>
            <a:r>
              <a:rPr lang="fr-BE" sz="2000" b="1" dirty="0" err="1" smtClean="0"/>
              <a:t>permeability</a:t>
            </a:r>
            <a:endParaRPr lang="fr-BE" sz="2000" b="1" dirty="0"/>
          </a:p>
        </p:txBody>
      </p:sp>
      <p:sp>
        <p:nvSpPr>
          <p:cNvPr id="13" name="Flèche vers le bas 12"/>
          <p:cNvSpPr/>
          <p:nvPr/>
        </p:nvSpPr>
        <p:spPr>
          <a:xfrm rot="3254470">
            <a:off x="7870698" y="483857"/>
            <a:ext cx="322500" cy="10937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Flèche vers le bas 14"/>
          <p:cNvSpPr/>
          <p:nvPr/>
        </p:nvSpPr>
        <p:spPr>
          <a:xfrm rot="1871010">
            <a:off x="4659053" y="2918529"/>
            <a:ext cx="437883" cy="10109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Flèche vers le bas 15"/>
          <p:cNvSpPr/>
          <p:nvPr/>
        </p:nvSpPr>
        <p:spPr>
          <a:xfrm rot="19307230">
            <a:off x="6746136" y="2896312"/>
            <a:ext cx="437883" cy="10109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ZoneTexte 17"/>
          <p:cNvSpPr txBox="1"/>
          <p:nvPr/>
        </p:nvSpPr>
        <p:spPr>
          <a:xfrm>
            <a:off x="3144595" y="3876340"/>
            <a:ext cx="306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Efficient nutrition</a:t>
            </a:r>
            <a:endParaRPr lang="fr-BE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6621073" y="3830938"/>
            <a:ext cx="302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/>
              <a:t>Low</a:t>
            </a:r>
            <a:r>
              <a:rPr lang="fr-BE" b="1" dirty="0" smtClean="0"/>
              <a:t> </a:t>
            </a:r>
            <a:r>
              <a:rPr lang="fr-BE" b="1" dirty="0" err="1" smtClean="0"/>
              <a:t>resistance</a:t>
            </a:r>
            <a:endParaRPr lang="fr-BE" b="1" dirty="0"/>
          </a:p>
        </p:txBody>
      </p:sp>
      <p:sp>
        <p:nvSpPr>
          <p:cNvPr id="20" name="Flèche vers le bas 19"/>
          <p:cNvSpPr/>
          <p:nvPr/>
        </p:nvSpPr>
        <p:spPr>
          <a:xfrm>
            <a:off x="7280511" y="4340180"/>
            <a:ext cx="446813" cy="9970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ZoneTexte 20"/>
          <p:cNvSpPr txBox="1"/>
          <p:nvPr/>
        </p:nvSpPr>
        <p:spPr>
          <a:xfrm>
            <a:off x="7147775" y="5541094"/>
            <a:ext cx="3361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/>
              <a:t>Lower</a:t>
            </a:r>
            <a:r>
              <a:rPr lang="fr-BE" b="1" dirty="0" smtClean="0"/>
              <a:t> </a:t>
            </a:r>
            <a:r>
              <a:rPr lang="fr-BE" b="1" dirty="0" err="1" smtClean="0"/>
              <a:t>biomass</a:t>
            </a:r>
            <a:r>
              <a:rPr lang="fr-BE" b="1" dirty="0" smtClean="0"/>
              <a:t> production</a:t>
            </a:r>
            <a:endParaRPr lang="fr-BE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1661375" y="395636"/>
            <a:ext cx="6065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/>
              <a:t>CONCLUSIONS</a:t>
            </a:r>
            <a:endParaRPr lang="fr-BE" sz="2800" b="1" dirty="0"/>
          </a:p>
        </p:txBody>
      </p:sp>
    </p:spTree>
    <p:extLst>
      <p:ext uri="{BB962C8B-B14F-4D97-AF65-F5344CB8AC3E}">
        <p14:creationId xmlns:p14="http://schemas.microsoft.com/office/powerpoint/2010/main" val="9072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animBg="1"/>
      <p:bldP spid="2" grpId="0"/>
      <p:bldP spid="13" grpId="0" animBg="1"/>
      <p:bldP spid="15" grpId="0" animBg="1"/>
      <p:bldP spid="16" grpId="0" animBg="1"/>
      <p:bldP spid="18" grpId="0"/>
      <p:bldP spid="19" grpId="0"/>
      <p:bldP spid="20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71040" y="1319466"/>
            <a:ext cx="9407778" cy="76944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</a:rPr>
              <a:t>Δ</a:t>
            </a:r>
            <a:r>
              <a:rPr lang="fr-BE" sz="2400" b="1" dirty="0" err="1" smtClean="0">
                <a:solidFill>
                  <a:srgbClr val="FFFF00"/>
                </a:solidFill>
              </a:rPr>
              <a:t>LamB</a:t>
            </a:r>
            <a:r>
              <a:rPr lang="fr-BE" sz="2400" b="1" dirty="0" smtClean="0">
                <a:solidFill>
                  <a:srgbClr val="FFFF00"/>
                </a:solidFill>
              </a:rPr>
              <a:t>: </a:t>
            </a:r>
            <a:r>
              <a:rPr lang="fr-BE" sz="2400" b="1" dirty="0" err="1" smtClean="0">
                <a:solidFill>
                  <a:srgbClr val="FFFF00"/>
                </a:solidFill>
              </a:rPr>
              <a:t>Decreased</a:t>
            </a:r>
            <a:r>
              <a:rPr lang="fr-BE" sz="2400" b="1" dirty="0" smtClean="0">
                <a:solidFill>
                  <a:srgbClr val="FFFF00"/>
                </a:solidFill>
              </a:rPr>
              <a:t> </a:t>
            </a:r>
            <a:r>
              <a:rPr lang="fr-BE" sz="2400" b="1" dirty="0" err="1" smtClean="0">
                <a:solidFill>
                  <a:srgbClr val="FFFF00"/>
                </a:solidFill>
              </a:rPr>
              <a:t>level</a:t>
            </a:r>
            <a:r>
              <a:rPr lang="fr-BE" sz="2400" b="1" dirty="0" smtClean="0">
                <a:solidFill>
                  <a:srgbClr val="FFFF00"/>
                </a:solidFill>
              </a:rPr>
              <a:t> of </a:t>
            </a:r>
            <a:r>
              <a:rPr lang="fr-BE" sz="2400" b="1" dirty="0" err="1" smtClean="0">
                <a:solidFill>
                  <a:srgbClr val="FFFF00"/>
                </a:solidFill>
              </a:rPr>
              <a:t>intermediate</a:t>
            </a:r>
            <a:r>
              <a:rPr lang="fr-BE" sz="2400" b="1" dirty="0" smtClean="0">
                <a:solidFill>
                  <a:srgbClr val="FFFF00"/>
                </a:solidFill>
              </a:rPr>
              <a:t> PI+ </a:t>
            </a:r>
            <a:r>
              <a:rPr lang="fr-BE" sz="2400" b="1" dirty="0" err="1" smtClean="0">
                <a:solidFill>
                  <a:srgbClr val="FFFF00"/>
                </a:solidFill>
              </a:rPr>
              <a:t>sub</a:t>
            </a:r>
            <a:r>
              <a:rPr lang="fr-BE" sz="2400" b="1" dirty="0" smtClean="0">
                <a:solidFill>
                  <a:srgbClr val="FFFF00"/>
                </a:solidFill>
              </a:rPr>
              <a:t>-population </a:t>
            </a:r>
          </a:p>
          <a:p>
            <a:endParaRPr lang="fr-BE" sz="2000" b="1" dirty="0">
              <a:solidFill>
                <a:srgbClr val="FFFF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31521" y="394641"/>
            <a:ext cx="1146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err="1" smtClean="0"/>
              <a:t>LamB</a:t>
            </a:r>
            <a:r>
              <a:rPr lang="fr-BE" sz="2000" b="1" dirty="0" smtClean="0"/>
              <a:t>: Major implication in the </a:t>
            </a:r>
            <a:r>
              <a:rPr lang="fr-BE" sz="2000" b="1" dirty="0" err="1" smtClean="0"/>
              <a:t>outer</a:t>
            </a:r>
            <a:r>
              <a:rPr lang="fr-BE" sz="2000" b="1" dirty="0" smtClean="0"/>
              <a:t> membrane </a:t>
            </a:r>
            <a:r>
              <a:rPr lang="fr-BE" sz="2000" b="1" dirty="0" err="1" smtClean="0"/>
              <a:t>permeability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related</a:t>
            </a:r>
            <a:r>
              <a:rPr lang="fr-BE" sz="2000" b="1" dirty="0" smtClean="0"/>
              <a:t> to </a:t>
            </a:r>
            <a:r>
              <a:rPr lang="fr-BE" sz="2000" b="1" dirty="0" err="1" smtClean="0"/>
              <a:t>substrate</a:t>
            </a:r>
            <a:r>
              <a:rPr lang="fr-BE" sz="2000" b="1" dirty="0" smtClean="0"/>
              <a:t> limitation</a:t>
            </a:r>
            <a:r>
              <a:rPr lang="fr-BE" b="1" dirty="0" smtClean="0"/>
              <a:t>?</a:t>
            </a:r>
            <a:endParaRPr lang="fr-BE" b="1" dirty="0"/>
          </a:p>
        </p:txBody>
      </p:sp>
      <p:sp>
        <p:nvSpPr>
          <p:cNvPr id="4" name="Flèche vers le bas 3"/>
          <p:cNvSpPr/>
          <p:nvPr/>
        </p:nvSpPr>
        <p:spPr>
          <a:xfrm>
            <a:off x="5840046" y="2099662"/>
            <a:ext cx="669702" cy="656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4199359" y="2870879"/>
            <a:ext cx="7534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err="1" smtClean="0"/>
              <a:t>Low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outer</a:t>
            </a:r>
            <a:r>
              <a:rPr lang="fr-BE" sz="2000" b="1" dirty="0" smtClean="0"/>
              <a:t> membrane </a:t>
            </a:r>
            <a:r>
              <a:rPr lang="fr-BE" sz="2000" b="1" dirty="0" err="1" smtClean="0"/>
              <a:t>permeability</a:t>
            </a:r>
            <a:r>
              <a:rPr lang="fr-BE" sz="2000" b="1" dirty="0" smtClean="0"/>
              <a:t> </a:t>
            </a:r>
            <a:endParaRPr lang="fr-BE" sz="2000" b="1" dirty="0"/>
          </a:p>
        </p:txBody>
      </p:sp>
      <p:sp>
        <p:nvSpPr>
          <p:cNvPr id="6" name="Flèche vers le bas 5"/>
          <p:cNvSpPr/>
          <p:nvPr/>
        </p:nvSpPr>
        <p:spPr>
          <a:xfrm rot="1871010">
            <a:off x="4169463" y="3314882"/>
            <a:ext cx="437883" cy="10109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3062962" y="4400493"/>
            <a:ext cx="265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Poor nutrition</a:t>
            </a:r>
            <a:endParaRPr lang="fr-BE" b="1" dirty="0"/>
          </a:p>
        </p:txBody>
      </p:sp>
      <p:sp>
        <p:nvSpPr>
          <p:cNvPr id="8" name="Flèche vers le bas 7"/>
          <p:cNvSpPr/>
          <p:nvPr/>
        </p:nvSpPr>
        <p:spPr>
          <a:xfrm rot="19801570">
            <a:off x="7236151" y="3354318"/>
            <a:ext cx="437883" cy="10109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7229347" y="4493388"/>
            <a:ext cx="230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High </a:t>
            </a:r>
            <a:r>
              <a:rPr lang="fr-BE" b="1" dirty="0" err="1" smtClean="0"/>
              <a:t>resistance</a:t>
            </a:r>
            <a:endParaRPr lang="fr-BE" b="1" dirty="0"/>
          </a:p>
        </p:txBody>
      </p:sp>
      <p:sp>
        <p:nvSpPr>
          <p:cNvPr id="10" name="Flèche vers le bas 9"/>
          <p:cNvSpPr/>
          <p:nvPr/>
        </p:nvSpPr>
        <p:spPr>
          <a:xfrm>
            <a:off x="3608163" y="4909996"/>
            <a:ext cx="437883" cy="10109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2518666" y="6061107"/>
            <a:ext cx="3361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/>
              <a:t>Lower</a:t>
            </a:r>
            <a:r>
              <a:rPr lang="fr-BE" b="1" dirty="0" smtClean="0"/>
              <a:t> </a:t>
            </a:r>
            <a:r>
              <a:rPr lang="fr-BE" b="1" dirty="0" err="1" smtClean="0"/>
              <a:t>biomass</a:t>
            </a:r>
            <a:r>
              <a:rPr lang="fr-BE" b="1" dirty="0" smtClean="0"/>
              <a:t> production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322348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0"/>
          <p:cNvSpPr txBox="1"/>
          <p:nvPr/>
        </p:nvSpPr>
        <p:spPr>
          <a:xfrm>
            <a:off x="1102518" y="855315"/>
            <a:ext cx="8280400" cy="20320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fr-BE" b="1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fr-BE" b="1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fr-BE" dirty="0" err="1">
                <a:latin typeface="Century Schoolbook" pitchFamily="18" charset="0"/>
                <a:cs typeface="Arial" charset="0"/>
              </a:rPr>
              <a:t>Negative</a:t>
            </a:r>
            <a:r>
              <a:rPr lang="fr-BE" dirty="0">
                <a:latin typeface="Century Schoolbook" pitchFamily="18" charset="0"/>
                <a:cs typeface="Arial" charset="0"/>
              </a:rPr>
              <a:t> impact of microbial </a:t>
            </a:r>
            <a:r>
              <a:rPr lang="fr-BE" dirty="0" err="1">
                <a:latin typeface="Century Schoolbook" pitchFamily="18" charset="0"/>
                <a:cs typeface="Arial" charset="0"/>
              </a:rPr>
              <a:t>phenotypic</a:t>
            </a:r>
            <a:r>
              <a:rPr lang="fr-BE" dirty="0">
                <a:latin typeface="Century Schoolbook" pitchFamily="18" charset="0"/>
                <a:cs typeface="Arial" charset="0"/>
              </a:rPr>
              <a:t> heterogeneity on process </a:t>
            </a:r>
            <a:r>
              <a:rPr lang="fr-BE" dirty="0" err="1">
                <a:latin typeface="Century Schoolbook" pitchFamily="18" charset="0"/>
                <a:cs typeface="Arial" charset="0"/>
              </a:rPr>
              <a:t>productivity</a:t>
            </a:r>
            <a:r>
              <a:rPr lang="fr-BE" dirty="0">
                <a:latin typeface="Century Schoolbook" pitchFamily="18" charset="0"/>
                <a:cs typeface="Arial" charset="0"/>
              </a:rPr>
              <a:t> but </a:t>
            </a:r>
            <a:r>
              <a:rPr lang="fr-BE" dirty="0" err="1">
                <a:latin typeface="Century Schoolbook" pitchFamily="18" charset="0"/>
                <a:cs typeface="Arial" charset="0"/>
              </a:rPr>
              <a:t>improvement</a:t>
            </a:r>
            <a:r>
              <a:rPr lang="fr-BE" dirty="0">
                <a:latin typeface="Century Schoolbook" pitchFamily="18" charset="0"/>
                <a:cs typeface="Arial" charset="0"/>
              </a:rPr>
              <a:t> of </a:t>
            </a:r>
            <a:r>
              <a:rPr lang="fr-BE" dirty="0" err="1">
                <a:latin typeface="Century Schoolbook" pitchFamily="18" charset="0"/>
                <a:cs typeface="Arial" charset="0"/>
              </a:rPr>
              <a:t>robustness</a:t>
            </a:r>
            <a:r>
              <a:rPr lang="fr-BE" dirty="0">
                <a:latin typeface="Century Schoolbook" pitchFamily="18" charset="0"/>
                <a:cs typeface="Arial" charset="0"/>
              </a:rPr>
              <a:t>?</a:t>
            </a:r>
          </a:p>
          <a:p>
            <a:pPr>
              <a:defRPr/>
            </a:pPr>
            <a:endParaRPr lang="fr-BE" dirty="0">
              <a:latin typeface="Century Schoolbook" pitchFamily="18" charset="0"/>
              <a:cs typeface="Arial" charset="0"/>
            </a:endParaRPr>
          </a:p>
          <a:p>
            <a:pPr>
              <a:defRPr/>
            </a:pPr>
            <a:r>
              <a:rPr lang="fr-BE" dirty="0">
                <a:latin typeface="Century Schoolbook" pitchFamily="18" charset="0"/>
                <a:cs typeface="Arial" charset="0"/>
              </a:rPr>
              <a:t>Accepted picture : only a fraction of the population (non productive phenotypes) affects the global production profile</a:t>
            </a:r>
          </a:p>
        </p:txBody>
      </p:sp>
      <p:cxnSp>
        <p:nvCxnSpPr>
          <p:cNvPr id="3" name="Connecteur droit avec flèche 2"/>
          <p:cNvCxnSpPr/>
          <p:nvPr/>
        </p:nvCxnSpPr>
        <p:spPr>
          <a:xfrm flipV="1">
            <a:off x="3694906" y="3783459"/>
            <a:ext cx="0" cy="24161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/>
          <p:cNvCxnSpPr/>
          <p:nvPr/>
        </p:nvCxnSpPr>
        <p:spPr>
          <a:xfrm>
            <a:off x="3694906" y="6199634"/>
            <a:ext cx="309562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rme libre 4"/>
          <p:cNvSpPr/>
          <p:nvPr/>
        </p:nvSpPr>
        <p:spPr>
          <a:xfrm>
            <a:off x="3637756" y="4777234"/>
            <a:ext cx="3281362" cy="1390650"/>
          </a:xfrm>
          <a:custGeom>
            <a:avLst/>
            <a:gdLst>
              <a:gd name="connsiteX0" fmla="*/ 0 w 2757948"/>
              <a:gd name="connsiteY0" fmla="*/ 1390197 h 1390197"/>
              <a:gd name="connsiteX1" fmla="*/ 634180 w 2757948"/>
              <a:gd name="connsiteY1" fmla="*/ 1168971 h 1390197"/>
              <a:gd name="connsiteX2" fmla="*/ 1120877 w 2757948"/>
              <a:gd name="connsiteY2" fmla="*/ 343061 h 1390197"/>
              <a:gd name="connsiteX3" fmla="*/ 1607574 w 2757948"/>
              <a:gd name="connsiteY3" fmla="*/ 48093 h 1390197"/>
              <a:gd name="connsiteX4" fmla="*/ 2757948 w 2757948"/>
              <a:gd name="connsiteY4" fmla="*/ 3848 h 139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7948" h="1390197">
                <a:moveTo>
                  <a:pt x="0" y="1390197"/>
                </a:moveTo>
                <a:cubicBezTo>
                  <a:pt x="223683" y="1366845"/>
                  <a:pt x="447367" y="1343494"/>
                  <a:pt x="634180" y="1168971"/>
                </a:cubicBezTo>
                <a:cubicBezTo>
                  <a:pt x="820993" y="994448"/>
                  <a:pt x="958645" y="529874"/>
                  <a:pt x="1120877" y="343061"/>
                </a:cubicBezTo>
                <a:cubicBezTo>
                  <a:pt x="1283109" y="156248"/>
                  <a:pt x="1334729" y="104628"/>
                  <a:pt x="1607574" y="48093"/>
                </a:cubicBezTo>
                <a:cubicBezTo>
                  <a:pt x="1880419" y="-8443"/>
                  <a:pt x="2319183" y="-2298"/>
                  <a:pt x="2757948" y="3848"/>
                </a:cubicBezTo>
              </a:path>
            </a:pathLst>
          </a:cu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BE"/>
          </a:p>
        </p:txBody>
      </p:sp>
      <p:sp>
        <p:nvSpPr>
          <p:cNvPr id="6" name="ZoneTexte 9"/>
          <p:cNvSpPr txBox="1">
            <a:spLocks noChangeArrowheads="1"/>
          </p:cNvSpPr>
          <p:nvPr/>
        </p:nvSpPr>
        <p:spPr bwMode="auto">
          <a:xfrm>
            <a:off x="6266656" y="6199634"/>
            <a:ext cx="1081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b="1"/>
              <a:t>Time</a:t>
            </a:r>
          </a:p>
        </p:txBody>
      </p:sp>
      <p:sp>
        <p:nvSpPr>
          <p:cNvPr id="7" name="ZoneTexte 10"/>
          <p:cNvSpPr txBox="1">
            <a:spLocks noChangeArrowheads="1"/>
          </p:cNvSpPr>
          <p:nvPr/>
        </p:nvSpPr>
        <p:spPr bwMode="auto">
          <a:xfrm rot="16200000">
            <a:off x="2405856" y="3659633"/>
            <a:ext cx="1773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b="1"/>
              <a:t>Metabolite concentation </a:t>
            </a:r>
          </a:p>
        </p:txBody>
      </p:sp>
      <p:sp>
        <p:nvSpPr>
          <p:cNvPr id="8" name="ZoneTexte 11"/>
          <p:cNvSpPr txBox="1">
            <a:spLocks noChangeArrowheads="1"/>
          </p:cNvSpPr>
          <p:nvPr/>
        </p:nvSpPr>
        <p:spPr bwMode="auto">
          <a:xfrm>
            <a:off x="6542881" y="4389884"/>
            <a:ext cx="2232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b="1">
                <a:solidFill>
                  <a:schemeClr val="tx2"/>
                </a:solidFill>
              </a:rPr>
              <a:t>Global production profile</a:t>
            </a:r>
          </a:p>
        </p:txBody>
      </p:sp>
      <p:sp>
        <p:nvSpPr>
          <p:cNvPr id="9" name="Forme libre 8"/>
          <p:cNvSpPr/>
          <p:nvPr/>
        </p:nvSpPr>
        <p:spPr>
          <a:xfrm>
            <a:off x="3721893" y="5650359"/>
            <a:ext cx="2890838" cy="517525"/>
          </a:xfrm>
          <a:custGeom>
            <a:avLst/>
            <a:gdLst>
              <a:gd name="connsiteX0" fmla="*/ 0 w 2890684"/>
              <a:gd name="connsiteY0" fmla="*/ 486697 h 516514"/>
              <a:gd name="connsiteX1" fmla="*/ 132735 w 2890684"/>
              <a:gd name="connsiteY1" fmla="*/ 471948 h 516514"/>
              <a:gd name="connsiteX2" fmla="*/ 221226 w 2890684"/>
              <a:gd name="connsiteY2" fmla="*/ 412955 h 516514"/>
              <a:gd name="connsiteX3" fmla="*/ 265471 w 2890684"/>
              <a:gd name="connsiteY3" fmla="*/ 442452 h 516514"/>
              <a:gd name="connsiteX4" fmla="*/ 309716 w 2890684"/>
              <a:gd name="connsiteY4" fmla="*/ 501445 h 516514"/>
              <a:gd name="connsiteX5" fmla="*/ 368710 w 2890684"/>
              <a:gd name="connsiteY5" fmla="*/ 516194 h 516514"/>
              <a:gd name="connsiteX6" fmla="*/ 412955 w 2890684"/>
              <a:gd name="connsiteY6" fmla="*/ 471948 h 516514"/>
              <a:gd name="connsiteX7" fmla="*/ 560439 w 2890684"/>
              <a:gd name="connsiteY7" fmla="*/ 235974 h 516514"/>
              <a:gd name="connsiteX8" fmla="*/ 634181 w 2890684"/>
              <a:gd name="connsiteY8" fmla="*/ 265471 h 516514"/>
              <a:gd name="connsiteX9" fmla="*/ 707923 w 2890684"/>
              <a:gd name="connsiteY9" fmla="*/ 324465 h 516514"/>
              <a:gd name="connsiteX10" fmla="*/ 737419 w 2890684"/>
              <a:gd name="connsiteY10" fmla="*/ 368710 h 516514"/>
              <a:gd name="connsiteX11" fmla="*/ 796413 w 2890684"/>
              <a:gd name="connsiteY11" fmla="*/ 398206 h 516514"/>
              <a:gd name="connsiteX12" fmla="*/ 884903 w 2890684"/>
              <a:gd name="connsiteY12" fmla="*/ 442452 h 516514"/>
              <a:gd name="connsiteX13" fmla="*/ 914400 w 2890684"/>
              <a:gd name="connsiteY13" fmla="*/ 398206 h 516514"/>
              <a:gd name="connsiteX14" fmla="*/ 943897 w 2890684"/>
              <a:gd name="connsiteY14" fmla="*/ 339213 h 516514"/>
              <a:gd name="connsiteX15" fmla="*/ 1032387 w 2890684"/>
              <a:gd name="connsiteY15" fmla="*/ 280219 h 516514"/>
              <a:gd name="connsiteX16" fmla="*/ 1106129 w 2890684"/>
              <a:gd name="connsiteY16" fmla="*/ 294968 h 516514"/>
              <a:gd name="connsiteX17" fmla="*/ 1224116 w 2890684"/>
              <a:gd name="connsiteY17" fmla="*/ 412955 h 516514"/>
              <a:gd name="connsiteX18" fmla="*/ 1268361 w 2890684"/>
              <a:gd name="connsiteY18" fmla="*/ 457200 h 516514"/>
              <a:gd name="connsiteX19" fmla="*/ 1312606 w 2890684"/>
              <a:gd name="connsiteY19" fmla="*/ 471948 h 516514"/>
              <a:gd name="connsiteX20" fmla="*/ 1327355 w 2890684"/>
              <a:gd name="connsiteY20" fmla="*/ 309716 h 516514"/>
              <a:gd name="connsiteX21" fmla="*/ 1342103 w 2890684"/>
              <a:gd name="connsiteY21" fmla="*/ 265471 h 516514"/>
              <a:gd name="connsiteX22" fmla="*/ 1415845 w 2890684"/>
              <a:gd name="connsiteY22" fmla="*/ 280219 h 516514"/>
              <a:gd name="connsiteX23" fmla="*/ 1519084 w 2890684"/>
              <a:gd name="connsiteY23" fmla="*/ 221226 h 516514"/>
              <a:gd name="connsiteX24" fmla="*/ 1563329 w 2890684"/>
              <a:gd name="connsiteY24" fmla="*/ 162232 h 516514"/>
              <a:gd name="connsiteX25" fmla="*/ 1696064 w 2890684"/>
              <a:gd name="connsiteY25" fmla="*/ 73742 h 516514"/>
              <a:gd name="connsiteX26" fmla="*/ 1769806 w 2890684"/>
              <a:gd name="connsiteY26" fmla="*/ 0 h 516514"/>
              <a:gd name="connsiteX27" fmla="*/ 1828800 w 2890684"/>
              <a:gd name="connsiteY27" fmla="*/ 29497 h 516514"/>
              <a:gd name="connsiteX28" fmla="*/ 1843548 w 2890684"/>
              <a:gd name="connsiteY28" fmla="*/ 73742 h 516514"/>
              <a:gd name="connsiteX29" fmla="*/ 1932039 w 2890684"/>
              <a:gd name="connsiteY29" fmla="*/ 132735 h 516514"/>
              <a:gd name="connsiteX30" fmla="*/ 2005781 w 2890684"/>
              <a:gd name="connsiteY30" fmla="*/ 206477 h 516514"/>
              <a:gd name="connsiteX31" fmla="*/ 2050026 w 2890684"/>
              <a:gd name="connsiteY31" fmla="*/ 176981 h 516514"/>
              <a:gd name="connsiteX32" fmla="*/ 2094271 w 2890684"/>
              <a:gd name="connsiteY32" fmla="*/ 162232 h 516514"/>
              <a:gd name="connsiteX33" fmla="*/ 2182761 w 2890684"/>
              <a:gd name="connsiteY33" fmla="*/ 176981 h 516514"/>
              <a:gd name="connsiteX34" fmla="*/ 2271252 w 2890684"/>
              <a:gd name="connsiteY34" fmla="*/ 235974 h 516514"/>
              <a:gd name="connsiteX35" fmla="*/ 2315497 w 2890684"/>
              <a:gd name="connsiteY35" fmla="*/ 265471 h 516514"/>
              <a:gd name="connsiteX36" fmla="*/ 2359742 w 2890684"/>
              <a:gd name="connsiteY36" fmla="*/ 280219 h 516514"/>
              <a:gd name="connsiteX37" fmla="*/ 2433484 w 2890684"/>
              <a:gd name="connsiteY37" fmla="*/ 206477 h 516514"/>
              <a:gd name="connsiteX38" fmla="*/ 2477729 w 2890684"/>
              <a:gd name="connsiteY38" fmla="*/ 221226 h 516514"/>
              <a:gd name="connsiteX39" fmla="*/ 2536723 w 2890684"/>
              <a:gd name="connsiteY39" fmla="*/ 294968 h 516514"/>
              <a:gd name="connsiteX40" fmla="*/ 2566219 w 2890684"/>
              <a:gd name="connsiteY40" fmla="*/ 250723 h 516514"/>
              <a:gd name="connsiteX41" fmla="*/ 2610464 w 2890684"/>
              <a:gd name="connsiteY41" fmla="*/ 117987 h 516514"/>
              <a:gd name="connsiteX42" fmla="*/ 2639961 w 2890684"/>
              <a:gd name="connsiteY42" fmla="*/ 162232 h 516514"/>
              <a:gd name="connsiteX43" fmla="*/ 2698955 w 2890684"/>
              <a:gd name="connsiteY43" fmla="*/ 147484 h 516514"/>
              <a:gd name="connsiteX44" fmla="*/ 2743200 w 2890684"/>
              <a:gd name="connsiteY44" fmla="*/ 29497 h 516514"/>
              <a:gd name="connsiteX45" fmla="*/ 2787445 w 2890684"/>
              <a:gd name="connsiteY45" fmla="*/ 14748 h 516514"/>
              <a:gd name="connsiteX46" fmla="*/ 2831690 w 2890684"/>
              <a:gd name="connsiteY46" fmla="*/ 44245 h 516514"/>
              <a:gd name="connsiteX47" fmla="*/ 2875935 w 2890684"/>
              <a:gd name="connsiteY47" fmla="*/ 58994 h 516514"/>
              <a:gd name="connsiteX48" fmla="*/ 2890684 w 2890684"/>
              <a:gd name="connsiteY48" fmla="*/ 88490 h 51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890684" h="516514">
                <a:moveTo>
                  <a:pt x="0" y="486697"/>
                </a:moveTo>
                <a:cubicBezTo>
                  <a:pt x="100491" y="526894"/>
                  <a:pt x="48917" y="530621"/>
                  <a:pt x="132735" y="471948"/>
                </a:cubicBezTo>
                <a:cubicBezTo>
                  <a:pt x="161777" y="451618"/>
                  <a:pt x="221226" y="412955"/>
                  <a:pt x="221226" y="412955"/>
                </a:cubicBezTo>
                <a:cubicBezTo>
                  <a:pt x="235974" y="422787"/>
                  <a:pt x="252937" y="429918"/>
                  <a:pt x="265471" y="442452"/>
                </a:cubicBezTo>
                <a:cubicBezTo>
                  <a:pt x="282852" y="459833"/>
                  <a:pt x="289714" y="487158"/>
                  <a:pt x="309716" y="501445"/>
                </a:cubicBezTo>
                <a:cubicBezTo>
                  <a:pt x="326210" y="513227"/>
                  <a:pt x="349045" y="511278"/>
                  <a:pt x="368710" y="516194"/>
                </a:cubicBezTo>
                <a:cubicBezTo>
                  <a:pt x="383458" y="501445"/>
                  <a:pt x="392381" y="475377"/>
                  <a:pt x="412955" y="471948"/>
                </a:cubicBezTo>
                <a:cubicBezTo>
                  <a:pt x="632460" y="435363"/>
                  <a:pt x="536374" y="645062"/>
                  <a:pt x="560439" y="235974"/>
                </a:cubicBezTo>
                <a:cubicBezTo>
                  <a:pt x="585020" y="245806"/>
                  <a:pt x="612638" y="250083"/>
                  <a:pt x="634181" y="265471"/>
                </a:cubicBezTo>
                <a:cubicBezTo>
                  <a:pt x="750925" y="348860"/>
                  <a:pt x="577901" y="281123"/>
                  <a:pt x="707923" y="324465"/>
                </a:cubicBezTo>
                <a:cubicBezTo>
                  <a:pt x="717755" y="339213"/>
                  <a:pt x="723802" y="357363"/>
                  <a:pt x="737419" y="368710"/>
                </a:cubicBezTo>
                <a:cubicBezTo>
                  <a:pt x="754309" y="382785"/>
                  <a:pt x="777324" y="387298"/>
                  <a:pt x="796413" y="398206"/>
                </a:cubicBezTo>
                <a:cubicBezTo>
                  <a:pt x="876471" y="443953"/>
                  <a:pt x="803777" y="415409"/>
                  <a:pt x="884903" y="442452"/>
                </a:cubicBezTo>
                <a:cubicBezTo>
                  <a:pt x="894735" y="427703"/>
                  <a:pt x="905606" y="413596"/>
                  <a:pt x="914400" y="398206"/>
                </a:cubicBezTo>
                <a:cubicBezTo>
                  <a:pt x="925308" y="379117"/>
                  <a:pt x="928351" y="354759"/>
                  <a:pt x="943897" y="339213"/>
                </a:cubicBezTo>
                <a:cubicBezTo>
                  <a:pt x="968964" y="314146"/>
                  <a:pt x="1032387" y="280219"/>
                  <a:pt x="1032387" y="280219"/>
                </a:cubicBezTo>
                <a:cubicBezTo>
                  <a:pt x="1056968" y="285135"/>
                  <a:pt x="1085519" y="280699"/>
                  <a:pt x="1106129" y="294968"/>
                </a:cubicBezTo>
                <a:cubicBezTo>
                  <a:pt x="1151859" y="326627"/>
                  <a:pt x="1184787" y="373626"/>
                  <a:pt x="1224116" y="412955"/>
                </a:cubicBezTo>
                <a:cubicBezTo>
                  <a:pt x="1238864" y="427703"/>
                  <a:pt x="1248574" y="450604"/>
                  <a:pt x="1268361" y="457200"/>
                </a:cubicBezTo>
                <a:lnTo>
                  <a:pt x="1312606" y="471948"/>
                </a:lnTo>
                <a:cubicBezTo>
                  <a:pt x="1317522" y="417871"/>
                  <a:pt x="1319676" y="363471"/>
                  <a:pt x="1327355" y="309716"/>
                </a:cubicBezTo>
                <a:cubicBezTo>
                  <a:pt x="1329554" y="294326"/>
                  <a:pt x="1327355" y="270387"/>
                  <a:pt x="1342103" y="265471"/>
                </a:cubicBezTo>
                <a:cubicBezTo>
                  <a:pt x="1365884" y="257544"/>
                  <a:pt x="1391264" y="275303"/>
                  <a:pt x="1415845" y="280219"/>
                </a:cubicBezTo>
                <a:cubicBezTo>
                  <a:pt x="1466468" y="263345"/>
                  <a:pt x="1474440" y="265870"/>
                  <a:pt x="1519084" y="221226"/>
                </a:cubicBezTo>
                <a:cubicBezTo>
                  <a:pt x="1536465" y="203845"/>
                  <a:pt x="1545948" y="179613"/>
                  <a:pt x="1563329" y="162232"/>
                </a:cubicBezTo>
                <a:cubicBezTo>
                  <a:pt x="1594049" y="131512"/>
                  <a:pt x="1660961" y="94804"/>
                  <a:pt x="1696064" y="73742"/>
                </a:cubicBezTo>
                <a:cubicBezTo>
                  <a:pt x="1709173" y="54078"/>
                  <a:pt x="1737033" y="0"/>
                  <a:pt x="1769806" y="0"/>
                </a:cubicBezTo>
                <a:cubicBezTo>
                  <a:pt x="1791792" y="0"/>
                  <a:pt x="1809135" y="19665"/>
                  <a:pt x="1828800" y="29497"/>
                </a:cubicBezTo>
                <a:cubicBezTo>
                  <a:pt x="1833716" y="44245"/>
                  <a:pt x="1834925" y="60807"/>
                  <a:pt x="1843548" y="73742"/>
                </a:cubicBezTo>
                <a:cubicBezTo>
                  <a:pt x="1875113" y="121088"/>
                  <a:pt x="1885652" y="117273"/>
                  <a:pt x="1932039" y="132735"/>
                </a:cubicBezTo>
                <a:cubicBezTo>
                  <a:pt x="1945150" y="152402"/>
                  <a:pt x="1973004" y="206477"/>
                  <a:pt x="2005781" y="206477"/>
                </a:cubicBezTo>
                <a:cubicBezTo>
                  <a:pt x="2023506" y="206477"/>
                  <a:pt x="2034172" y="184908"/>
                  <a:pt x="2050026" y="176981"/>
                </a:cubicBezTo>
                <a:cubicBezTo>
                  <a:pt x="2063931" y="170029"/>
                  <a:pt x="2079523" y="167148"/>
                  <a:pt x="2094271" y="162232"/>
                </a:cubicBezTo>
                <a:cubicBezTo>
                  <a:pt x="2123768" y="167148"/>
                  <a:pt x="2155158" y="165480"/>
                  <a:pt x="2182761" y="176981"/>
                </a:cubicBezTo>
                <a:cubicBezTo>
                  <a:pt x="2215485" y="190616"/>
                  <a:pt x="2241755" y="216310"/>
                  <a:pt x="2271252" y="235974"/>
                </a:cubicBezTo>
                <a:cubicBezTo>
                  <a:pt x="2286000" y="245806"/>
                  <a:pt x="2298681" y="259866"/>
                  <a:pt x="2315497" y="265471"/>
                </a:cubicBezTo>
                <a:lnTo>
                  <a:pt x="2359742" y="280219"/>
                </a:lnTo>
                <a:cubicBezTo>
                  <a:pt x="2376948" y="254410"/>
                  <a:pt x="2396614" y="212622"/>
                  <a:pt x="2433484" y="206477"/>
                </a:cubicBezTo>
                <a:cubicBezTo>
                  <a:pt x="2448819" y="203921"/>
                  <a:pt x="2462981" y="216310"/>
                  <a:pt x="2477729" y="221226"/>
                </a:cubicBezTo>
                <a:cubicBezTo>
                  <a:pt x="2484500" y="241541"/>
                  <a:pt x="2495028" y="303307"/>
                  <a:pt x="2536723" y="294968"/>
                </a:cubicBezTo>
                <a:cubicBezTo>
                  <a:pt x="2554104" y="291492"/>
                  <a:pt x="2556387" y="265471"/>
                  <a:pt x="2566219" y="250723"/>
                </a:cubicBezTo>
                <a:cubicBezTo>
                  <a:pt x="2571189" y="230842"/>
                  <a:pt x="2594598" y="125920"/>
                  <a:pt x="2610464" y="117987"/>
                </a:cubicBezTo>
                <a:cubicBezTo>
                  <a:pt x="2626318" y="110060"/>
                  <a:pt x="2630129" y="147484"/>
                  <a:pt x="2639961" y="162232"/>
                </a:cubicBezTo>
                <a:cubicBezTo>
                  <a:pt x="2659626" y="157316"/>
                  <a:pt x="2683383" y="160460"/>
                  <a:pt x="2698955" y="147484"/>
                </a:cubicBezTo>
                <a:cubicBezTo>
                  <a:pt x="2773296" y="85534"/>
                  <a:pt x="2690134" y="95830"/>
                  <a:pt x="2743200" y="29497"/>
                </a:cubicBezTo>
                <a:cubicBezTo>
                  <a:pt x="2752912" y="17357"/>
                  <a:pt x="2772697" y="19664"/>
                  <a:pt x="2787445" y="14748"/>
                </a:cubicBezTo>
                <a:cubicBezTo>
                  <a:pt x="2802193" y="24580"/>
                  <a:pt x="2815836" y="36318"/>
                  <a:pt x="2831690" y="44245"/>
                </a:cubicBezTo>
                <a:cubicBezTo>
                  <a:pt x="2845595" y="51198"/>
                  <a:pt x="2863498" y="49666"/>
                  <a:pt x="2875935" y="58994"/>
                </a:cubicBezTo>
                <a:cubicBezTo>
                  <a:pt x="2884729" y="65590"/>
                  <a:pt x="2885768" y="78658"/>
                  <a:pt x="2890684" y="8849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BE"/>
          </a:p>
        </p:txBody>
      </p:sp>
      <p:sp>
        <p:nvSpPr>
          <p:cNvPr id="10" name="Forme libre 9"/>
          <p:cNvSpPr/>
          <p:nvPr/>
        </p:nvSpPr>
        <p:spPr>
          <a:xfrm>
            <a:off x="3721893" y="5842446"/>
            <a:ext cx="2908300" cy="339725"/>
          </a:xfrm>
          <a:custGeom>
            <a:avLst/>
            <a:gdLst>
              <a:gd name="connsiteX0" fmla="*/ 0 w 2907249"/>
              <a:gd name="connsiteY0" fmla="*/ 339213 h 339213"/>
              <a:gd name="connsiteX1" fmla="*/ 294968 w 2907249"/>
              <a:gd name="connsiteY1" fmla="*/ 324465 h 339213"/>
              <a:gd name="connsiteX2" fmla="*/ 383458 w 2907249"/>
              <a:gd name="connsiteY2" fmla="*/ 294968 h 339213"/>
              <a:gd name="connsiteX3" fmla="*/ 442452 w 2907249"/>
              <a:gd name="connsiteY3" fmla="*/ 280219 h 339213"/>
              <a:gd name="connsiteX4" fmla="*/ 501445 w 2907249"/>
              <a:gd name="connsiteY4" fmla="*/ 294968 h 339213"/>
              <a:gd name="connsiteX5" fmla="*/ 516194 w 2907249"/>
              <a:gd name="connsiteY5" fmla="*/ 339213 h 339213"/>
              <a:gd name="connsiteX6" fmla="*/ 560439 w 2907249"/>
              <a:gd name="connsiteY6" fmla="*/ 294968 h 339213"/>
              <a:gd name="connsiteX7" fmla="*/ 619432 w 2907249"/>
              <a:gd name="connsiteY7" fmla="*/ 265471 h 339213"/>
              <a:gd name="connsiteX8" fmla="*/ 781664 w 2907249"/>
              <a:gd name="connsiteY8" fmla="*/ 265471 h 339213"/>
              <a:gd name="connsiteX9" fmla="*/ 870155 w 2907249"/>
              <a:gd name="connsiteY9" fmla="*/ 206477 h 339213"/>
              <a:gd name="connsiteX10" fmla="*/ 1165123 w 2907249"/>
              <a:gd name="connsiteY10" fmla="*/ 191729 h 339213"/>
              <a:gd name="connsiteX11" fmla="*/ 1224116 w 2907249"/>
              <a:gd name="connsiteY11" fmla="*/ 147484 h 339213"/>
              <a:gd name="connsiteX12" fmla="*/ 1238864 w 2907249"/>
              <a:gd name="connsiteY12" fmla="*/ 103239 h 339213"/>
              <a:gd name="connsiteX13" fmla="*/ 1297858 w 2907249"/>
              <a:gd name="connsiteY13" fmla="*/ 0 h 339213"/>
              <a:gd name="connsiteX14" fmla="*/ 1401097 w 2907249"/>
              <a:gd name="connsiteY14" fmla="*/ 14748 h 339213"/>
              <a:gd name="connsiteX15" fmla="*/ 1445342 w 2907249"/>
              <a:gd name="connsiteY15" fmla="*/ 58994 h 339213"/>
              <a:gd name="connsiteX16" fmla="*/ 1489587 w 2907249"/>
              <a:gd name="connsiteY16" fmla="*/ 73742 h 339213"/>
              <a:gd name="connsiteX17" fmla="*/ 1592826 w 2907249"/>
              <a:gd name="connsiteY17" fmla="*/ 147484 h 339213"/>
              <a:gd name="connsiteX18" fmla="*/ 1651819 w 2907249"/>
              <a:gd name="connsiteY18" fmla="*/ 206477 h 339213"/>
              <a:gd name="connsiteX19" fmla="*/ 1681316 w 2907249"/>
              <a:gd name="connsiteY19" fmla="*/ 250723 h 339213"/>
              <a:gd name="connsiteX20" fmla="*/ 1740310 w 2907249"/>
              <a:gd name="connsiteY20" fmla="*/ 294968 h 339213"/>
              <a:gd name="connsiteX21" fmla="*/ 1784555 w 2907249"/>
              <a:gd name="connsiteY21" fmla="*/ 280219 h 339213"/>
              <a:gd name="connsiteX22" fmla="*/ 1843548 w 2907249"/>
              <a:gd name="connsiteY22" fmla="*/ 221226 h 339213"/>
              <a:gd name="connsiteX23" fmla="*/ 1887794 w 2907249"/>
              <a:gd name="connsiteY23" fmla="*/ 191729 h 339213"/>
              <a:gd name="connsiteX24" fmla="*/ 1946787 w 2907249"/>
              <a:gd name="connsiteY24" fmla="*/ 235974 h 339213"/>
              <a:gd name="connsiteX25" fmla="*/ 2064774 w 2907249"/>
              <a:gd name="connsiteY25" fmla="*/ 250723 h 339213"/>
              <a:gd name="connsiteX26" fmla="*/ 2123768 w 2907249"/>
              <a:gd name="connsiteY26" fmla="*/ 265471 h 339213"/>
              <a:gd name="connsiteX27" fmla="*/ 2359742 w 2907249"/>
              <a:gd name="connsiteY27" fmla="*/ 250723 h 339213"/>
              <a:gd name="connsiteX28" fmla="*/ 2403987 w 2907249"/>
              <a:gd name="connsiteY28" fmla="*/ 221226 h 339213"/>
              <a:gd name="connsiteX29" fmla="*/ 2492477 w 2907249"/>
              <a:gd name="connsiteY29" fmla="*/ 206477 h 339213"/>
              <a:gd name="connsiteX30" fmla="*/ 2654710 w 2907249"/>
              <a:gd name="connsiteY30" fmla="*/ 176981 h 339213"/>
              <a:gd name="connsiteX31" fmla="*/ 2713703 w 2907249"/>
              <a:gd name="connsiteY31" fmla="*/ 132736 h 339213"/>
              <a:gd name="connsiteX32" fmla="*/ 2816942 w 2907249"/>
              <a:gd name="connsiteY32" fmla="*/ 162232 h 339213"/>
              <a:gd name="connsiteX33" fmla="*/ 2905432 w 2907249"/>
              <a:gd name="connsiteY33" fmla="*/ 147484 h 339213"/>
              <a:gd name="connsiteX34" fmla="*/ 2905432 w 2907249"/>
              <a:gd name="connsiteY34" fmla="*/ 162232 h 33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907249" h="339213">
                <a:moveTo>
                  <a:pt x="0" y="339213"/>
                </a:moveTo>
                <a:cubicBezTo>
                  <a:pt x="98323" y="334297"/>
                  <a:pt x="197171" y="335749"/>
                  <a:pt x="294968" y="324465"/>
                </a:cubicBezTo>
                <a:cubicBezTo>
                  <a:pt x="325855" y="320901"/>
                  <a:pt x="353294" y="302509"/>
                  <a:pt x="383458" y="294968"/>
                </a:cubicBezTo>
                <a:lnTo>
                  <a:pt x="442452" y="280219"/>
                </a:lnTo>
                <a:cubicBezTo>
                  <a:pt x="462116" y="285135"/>
                  <a:pt x="485617" y="282306"/>
                  <a:pt x="501445" y="294968"/>
                </a:cubicBezTo>
                <a:cubicBezTo>
                  <a:pt x="513584" y="304680"/>
                  <a:pt x="500648" y="339213"/>
                  <a:pt x="516194" y="339213"/>
                </a:cubicBezTo>
                <a:cubicBezTo>
                  <a:pt x="537051" y="339213"/>
                  <a:pt x="543467" y="307091"/>
                  <a:pt x="560439" y="294968"/>
                </a:cubicBezTo>
                <a:cubicBezTo>
                  <a:pt x="578329" y="282189"/>
                  <a:pt x="599768" y="275303"/>
                  <a:pt x="619432" y="265471"/>
                </a:cubicBezTo>
                <a:cubicBezTo>
                  <a:pt x="660892" y="271394"/>
                  <a:pt x="736669" y="295467"/>
                  <a:pt x="781664" y="265471"/>
                </a:cubicBezTo>
                <a:cubicBezTo>
                  <a:pt x="861569" y="212202"/>
                  <a:pt x="749179" y="216558"/>
                  <a:pt x="870155" y="206477"/>
                </a:cubicBezTo>
                <a:cubicBezTo>
                  <a:pt x="968260" y="198302"/>
                  <a:pt x="1066800" y="196645"/>
                  <a:pt x="1165123" y="191729"/>
                </a:cubicBezTo>
                <a:cubicBezTo>
                  <a:pt x="1184787" y="176981"/>
                  <a:pt x="1208380" y="166367"/>
                  <a:pt x="1224116" y="147484"/>
                </a:cubicBezTo>
                <a:cubicBezTo>
                  <a:pt x="1234068" y="135541"/>
                  <a:pt x="1232740" y="117528"/>
                  <a:pt x="1238864" y="103239"/>
                </a:cubicBezTo>
                <a:cubicBezTo>
                  <a:pt x="1261318" y="50845"/>
                  <a:pt x="1268234" y="44435"/>
                  <a:pt x="1297858" y="0"/>
                </a:cubicBezTo>
                <a:cubicBezTo>
                  <a:pt x="1332271" y="4916"/>
                  <a:pt x="1368821" y="1838"/>
                  <a:pt x="1401097" y="14748"/>
                </a:cubicBezTo>
                <a:cubicBezTo>
                  <a:pt x="1420463" y="22494"/>
                  <a:pt x="1427988" y="47424"/>
                  <a:pt x="1445342" y="58994"/>
                </a:cubicBezTo>
                <a:cubicBezTo>
                  <a:pt x="1458277" y="67617"/>
                  <a:pt x="1474839" y="68826"/>
                  <a:pt x="1489587" y="73742"/>
                </a:cubicBezTo>
                <a:cubicBezTo>
                  <a:pt x="1522622" y="95765"/>
                  <a:pt x="1563560" y="121876"/>
                  <a:pt x="1592826" y="147484"/>
                </a:cubicBezTo>
                <a:cubicBezTo>
                  <a:pt x="1613755" y="165797"/>
                  <a:pt x="1633721" y="185362"/>
                  <a:pt x="1651819" y="206477"/>
                </a:cubicBezTo>
                <a:cubicBezTo>
                  <a:pt x="1663355" y="219935"/>
                  <a:pt x="1668782" y="238189"/>
                  <a:pt x="1681316" y="250723"/>
                </a:cubicBezTo>
                <a:cubicBezTo>
                  <a:pt x="1698697" y="268104"/>
                  <a:pt x="1720645" y="280220"/>
                  <a:pt x="1740310" y="294968"/>
                </a:cubicBezTo>
                <a:cubicBezTo>
                  <a:pt x="1755058" y="290052"/>
                  <a:pt x="1771905" y="289255"/>
                  <a:pt x="1784555" y="280219"/>
                </a:cubicBezTo>
                <a:cubicBezTo>
                  <a:pt x="1807185" y="264055"/>
                  <a:pt x="1822433" y="239324"/>
                  <a:pt x="1843548" y="221226"/>
                </a:cubicBezTo>
                <a:cubicBezTo>
                  <a:pt x="1857006" y="209690"/>
                  <a:pt x="1873045" y="201561"/>
                  <a:pt x="1887794" y="191729"/>
                </a:cubicBezTo>
                <a:cubicBezTo>
                  <a:pt x="1907458" y="206477"/>
                  <a:pt x="1923468" y="228201"/>
                  <a:pt x="1946787" y="235974"/>
                </a:cubicBezTo>
                <a:cubicBezTo>
                  <a:pt x="1984388" y="248508"/>
                  <a:pt x="2025678" y="244207"/>
                  <a:pt x="2064774" y="250723"/>
                </a:cubicBezTo>
                <a:cubicBezTo>
                  <a:pt x="2084768" y="254055"/>
                  <a:pt x="2104103" y="260555"/>
                  <a:pt x="2123768" y="265471"/>
                </a:cubicBezTo>
                <a:cubicBezTo>
                  <a:pt x="2202426" y="260555"/>
                  <a:pt x="2281895" y="263015"/>
                  <a:pt x="2359742" y="250723"/>
                </a:cubicBezTo>
                <a:cubicBezTo>
                  <a:pt x="2377250" y="247959"/>
                  <a:pt x="2387171" y="226831"/>
                  <a:pt x="2403987" y="221226"/>
                </a:cubicBezTo>
                <a:cubicBezTo>
                  <a:pt x="2432356" y="211769"/>
                  <a:pt x="2463154" y="212342"/>
                  <a:pt x="2492477" y="206477"/>
                </a:cubicBezTo>
                <a:cubicBezTo>
                  <a:pt x="2666300" y="171712"/>
                  <a:pt x="2392312" y="214465"/>
                  <a:pt x="2654710" y="176981"/>
                </a:cubicBezTo>
                <a:cubicBezTo>
                  <a:pt x="2674374" y="162233"/>
                  <a:pt x="2689856" y="138698"/>
                  <a:pt x="2713703" y="132736"/>
                </a:cubicBezTo>
                <a:cubicBezTo>
                  <a:pt x="2724285" y="130090"/>
                  <a:pt x="2802164" y="157306"/>
                  <a:pt x="2816942" y="162232"/>
                </a:cubicBezTo>
                <a:cubicBezTo>
                  <a:pt x="2856717" y="135716"/>
                  <a:pt x="2859637" y="116954"/>
                  <a:pt x="2905432" y="147484"/>
                </a:cubicBezTo>
                <a:cubicBezTo>
                  <a:pt x="2909522" y="150211"/>
                  <a:pt x="2905432" y="157316"/>
                  <a:pt x="2905432" y="16223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BE"/>
          </a:p>
        </p:txBody>
      </p:sp>
      <p:sp>
        <p:nvSpPr>
          <p:cNvPr id="11" name="Forme libre 10"/>
          <p:cNvSpPr/>
          <p:nvPr/>
        </p:nvSpPr>
        <p:spPr>
          <a:xfrm>
            <a:off x="3825081" y="5105846"/>
            <a:ext cx="2625725" cy="1062038"/>
          </a:xfrm>
          <a:custGeom>
            <a:avLst/>
            <a:gdLst>
              <a:gd name="connsiteX0" fmla="*/ 0 w 2625213"/>
              <a:gd name="connsiteY0" fmla="*/ 1061884 h 1061884"/>
              <a:gd name="connsiteX1" fmla="*/ 294967 w 2625213"/>
              <a:gd name="connsiteY1" fmla="*/ 1032387 h 1061884"/>
              <a:gd name="connsiteX2" fmla="*/ 398206 w 2625213"/>
              <a:gd name="connsiteY2" fmla="*/ 1002890 h 1061884"/>
              <a:gd name="connsiteX3" fmla="*/ 516193 w 2625213"/>
              <a:gd name="connsiteY3" fmla="*/ 943896 h 1061884"/>
              <a:gd name="connsiteX4" fmla="*/ 707922 w 2625213"/>
              <a:gd name="connsiteY4" fmla="*/ 929148 h 1061884"/>
              <a:gd name="connsiteX5" fmla="*/ 737419 w 2625213"/>
              <a:gd name="connsiteY5" fmla="*/ 870155 h 1061884"/>
              <a:gd name="connsiteX6" fmla="*/ 752167 w 2625213"/>
              <a:gd name="connsiteY6" fmla="*/ 825909 h 1061884"/>
              <a:gd name="connsiteX7" fmla="*/ 825909 w 2625213"/>
              <a:gd name="connsiteY7" fmla="*/ 752167 h 1061884"/>
              <a:gd name="connsiteX8" fmla="*/ 899651 w 2625213"/>
              <a:gd name="connsiteY8" fmla="*/ 737419 h 1061884"/>
              <a:gd name="connsiteX9" fmla="*/ 929148 w 2625213"/>
              <a:gd name="connsiteY9" fmla="*/ 693174 h 1061884"/>
              <a:gd name="connsiteX10" fmla="*/ 943896 w 2625213"/>
              <a:gd name="connsiteY10" fmla="*/ 648929 h 1061884"/>
              <a:gd name="connsiteX11" fmla="*/ 1002890 w 2625213"/>
              <a:gd name="connsiteY11" fmla="*/ 545690 h 1061884"/>
              <a:gd name="connsiteX12" fmla="*/ 1047135 w 2625213"/>
              <a:gd name="connsiteY12" fmla="*/ 516193 h 1061884"/>
              <a:gd name="connsiteX13" fmla="*/ 1076632 w 2625213"/>
              <a:gd name="connsiteY13" fmla="*/ 471948 h 1061884"/>
              <a:gd name="connsiteX14" fmla="*/ 1179871 w 2625213"/>
              <a:gd name="connsiteY14" fmla="*/ 412955 h 1061884"/>
              <a:gd name="connsiteX15" fmla="*/ 1224116 w 2625213"/>
              <a:gd name="connsiteY15" fmla="*/ 339213 h 1061884"/>
              <a:gd name="connsiteX16" fmla="*/ 1268361 w 2625213"/>
              <a:gd name="connsiteY16" fmla="*/ 324464 h 1061884"/>
              <a:gd name="connsiteX17" fmla="*/ 1415845 w 2625213"/>
              <a:gd name="connsiteY17" fmla="*/ 353961 h 1061884"/>
              <a:gd name="connsiteX18" fmla="*/ 1474838 w 2625213"/>
              <a:gd name="connsiteY18" fmla="*/ 294967 h 1061884"/>
              <a:gd name="connsiteX19" fmla="*/ 1519084 w 2625213"/>
              <a:gd name="connsiteY19" fmla="*/ 250722 h 1061884"/>
              <a:gd name="connsiteX20" fmla="*/ 1548580 w 2625213"/>
              <a:gd name="connsiteY20" fmla="*/ 206477 h 1061884"/>
              <a:gd name="connsiteX21" fmla="*/ 1607574 w 2625213"/>
              <a:gd name="connsiteY21" fmla="*/ 221225 h 1061884"/>
              <a:gd name="connsiteX22" fmla="*/ 1725561 w 2625213"/>
              <a:gd name="connsiteY22" fmla="*/ 294967 h 1061884"/>
              <a:gd name="connsiteX23" fmla="*/ 1769806 w 2625213"/>
              <a:gd name="connsiteY23" fmla="*/ 162232 h 1061884"/>
              <a:gd name="connsiteX24" fmla="*/ 1784555 w 2625213"/>
              <a:gd name="connsiteY24" fmla="*/ 103238 h 1061884"/>
              <a:gd name="connsiteX25" fmla="*/ 1843548 w 2625213"/>
              <a:gd name="connsiteY25" fmla="*/ 14748 h 1061884"/>
              <a:gd name="connsiteX26" fmla="*/ 1902542 w 2625213"/>
              <a:gd name="connsiteY26" fmla="*/ 0 h 1061884"/>
              <a:gd name="connsiteX27" fmla="*/ 2005780 w 2625213"/>
              <a:gd name="connsiteY27" fmla="*/ 29496 h 1061884"/>
              <a:gd name="connsiteX28" fmla="*/ 2020529 w 2625213"/>
              <a:gd name="connsiteY28" fmla="*/ 73742 h 1061884"/>
              <a:gd name="connsiteX29" fmla="*/ 2064774 w 2625213"/>
              <a:gd name="connsiteY29" fmla="*/ 88490 h 1061884"/>
              <a:gd name="connsiteX30" fmla="*/ 2123767 w 2625213"/>
              <a:gd name="connsiteY30" fmla="*/ 73742 h 1061884"/>
              <a:gd name="connsiteX31" fmla="*/ 2168013 w 2625213"/>
              <a:gd name="connsiteY31" fmla="*/ 88490 h 1061884"/>
              <a:gd name="connsiteX32" fmla="*/ 2330245 w 2625213"/>
              <a:gd name="connsiteY32" fmla="*/ 117987 h 1061884"/>
              <a:gd name="connsiteX33" fmla="*/ 2374490 w 2625213"/>
              <a:gd name="connsiteY33" fmla="*/ 132735 h 1061884"/>
              <a:gd name="connsiteX34" fmla="*/ 2418735 w 2625213"/>
              <a:gd name="connsiteY34" fmla="*/ 162232 h 1061884"/>
              <a:gd name="connsiteX35" fmla="*/ 2448232 w 2625213"/>
              <a:gd name="connsiteY35" fmla="*/ 117987 h 1061884"/>
              <a:gd name="connsiteX36" fmla="*/ 2492477 w 2625213"/>
              <a:gd name="connsiteY36" fmla="*/ 88490 h 1061884"/>
              <a:gd name="connsiteX37" fmla="*/ 2625213 w 2625213"/>
              <a:gd name="connsiteY37" fmla="*/ 103238 h 10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625213" h="1061884">
                <a:moveTo>
                  <a:pt x="0" y="1061884"/>
                </a:moveTo>
                <a:cubicBezTo>
                  <a:pt x="180238" y="1025835"/>
                  <a:pt x="-51587" y="1068867"/>
                  <a:pt x="294967" y="1032387"/>
                </a:cubicBezTo>
                <a:cubicBezTo>
                  <a:pt x="309622" y="1030844"/>
                  <a:pt x="380304" y="1011027"/>
                  <a:pt x="398206" y="1002890"/>
                </a:cubicBezTo>
                <a:cubicBezTo>
                  <a:pt x="438236" y="984695"/>
                  <a:pt x="472351" y="947268"/>
                  <a:pt x="516193" y="943896"/>
                </a:cubicBezTo>
                <a:lnTo>
                  <a:pt x="707922" y="929148"/>
                </a:lnTo>
                <a:cubicBezTo>
                  <a:pt x="717754" y="909484"/>
                  <a:pt x="728759" y="890363"/>
                  <a:pt x="737419" y="870155"/>
                </a:cubicBezTo>
                <a:cubicBezTo>
                  <a:pt x="743543" y="855866"/>
                  <a:pt x="745215" y="839814"/>
                  <a:pt x="752167" y="825909"/>
                </a:cubicBezTo>
                <a:cubicBezTo>
                  <a:pt x="768806" y="792632"/>
                  <a:pt x="789606" y="765780"/>
                  <a:pt x="825909" y="752167"/>
                </a:cubicBezTo>
                <a:cubicBezTo>
                  <a:pt x="849380" y="743365"/>
                  <a:pt x="875070" y="742335"/>
                  <a:pt x="899651" y="737419"/>
                </a:cubicBezTo>
                <a:cubicBezTo>
                  <a:pt x="909483" y="722671"/>
                  <a:pt x="921221" y="709028"/>
                  <a:pt x="929148" y="693174"/>
                </a:cubicBezTo>
                <a:cubicBezTo>
                  <a:pt x="936100" y="679269"/>
                  <a:pt x="937772" y="663218"/>
                  <a:pt x="943896" y="648929"/>
                </a:cubicBezTo>
                <a:cubicBezTo>
                  <a:pt x="952572" y="628685"/>
                  <a:pt x="984375" y="564205"/>
                  <a:pt x="1002890" y="545690"/>
                </a:cubicBezTo>
                <a:cubicBezTo>
                  <a:pt x="1015424" y="533156"/>
                  <a:pt x="1032387" y="526025"/>
                  <a:pt x="1047135" y="516193"/>
                </a:cubicBezTo>
                <a:cubicBezTo>
                  <a:pt x="1056967" y="501445"/>
                  <a:pt x="1064098" y="484482"/>
                  <a:pt x="1076632" y="471948"/>
                </a:cubicBezTo>
                <a:cubicBezTo>
                  <a:pt x="1097480" y="451100"/>
                  <a:pt x="1156733" y="424524"/>
                  <a:pt x="1179871" y="412955"/>
                </a:cubicBezTo>
                <a:cubicBezTo>
                  <a:pt x="1194619" y="388374"/>
                  <a:pt x="1203846" y="359483"/>
                  <a:pt x="1224116" y="339213"/>
                </a:cubicBezTo>
                <a:cubicBezTo>
                  <a:pt x="1235109" y="328220"/>
                  <a:pt x="1252815" y="324464"/>
                  <a:pt x="1268361" y="324464"/>
                </a:cubicBezTo>
                <a:cubicBezTo>
                  <a:pt x="1304517" y="324464"/>
                  <a:pt x="1376867" y="344217"/>
                  <a:pt x="1415845" y="353961"/>
                </a:cubicBezTo>
                <a:cubicBezTo>
                  <a:pt x="1500122" y="325869"/>
                  <a:pt x="1429890" y="362389"/>
                  <a:pt x="1474838" y="294967"/>
                </a:cubicBezTo>
                <a:cubicBezTo>
                  <a:pt x="1486408" y="277612"/>
                  <a:pt x="1505731" y="266745"/>
                  <a:pt x="1519084" y="250722"/>
                </a:cubicBezTo>
                <a:cubicBezTo>
                  <a:pt x="1530431" y="237105"/>
                  <a:pt x="1538748" y="221225"/>
                  <a:pt x="1548580" y="206477"/>
                </a:cubicBezTo>
                <a:cubicBezTo>
                  <a:pt x="1568245" y="211393"/>
                  <a:pt x="1588595" y="214108"/>
                  <a:pt x="1607574" y="221225"/>
                </a:cubicBezTo>
                <a:cubicBezTo>
                  <a:pt x="1661557" y="241469"/>
                  <a:pt x="1679161" y="260167"/>
                  <a:pt x="1725561" y="294967"/>
                </a:cubicBezTo>
                <a:cubicBezTo>
                  <a:pt x="1740309" y="250722"/>
                  <a:pt x="1758494" y="207478"/>
                  <a:pt x="1769806" y="162232"/>
                </a:cubicBezTo>
                <a:cubicBezTo>
                  <a:pt x="1774722" y="142567"/>
                  <a:pt x="1775490" y="121368"/>
                  <a:pt x="1784555" y="103238"/>
                </a:cubicBezTo>
                <a:cubicBezTo>
                  <a:pt x="1800409" y="71530"/>
                  <a:pt x="1809156" y="23346"/>
                  <a:pt x="1843548" y="14748"/>
                </a:cubicBezTo>
                <a:lnTo>
                  <a:pt x="1902542" y="0"/>
                </a:lnTo>
                <a:cubicBezTo>
                  <a:pt x="1936955" y="9832"/>
                  <a:pt x="1975430" y="10527"/>
                  <a:pt x="2005780" y="29496"/>
                </a:cubicBezTo>
                <a:cubicBezTo>
                  <a:pt x="2018963" y="37736"/>
                  <a:pt x="2009536" y="62749"/>
                  <a:pt x="2020529" y="73742"/>
                </a:cubicBezTo>
                <a:cubicBezTo>
                  <a:pt x="2031522" y="84735"/>
                  <a:pt x="2050026" y="83574"/>
                  <a:pt x="2064774" y="88490"/>
                </a:cubicBezTo>
                <a:cubicBezTo>
                  <a:pt x="2084438" y="83574"/>
                  <a:pt x="2103497" y="73742"/>
                  <a:pt x="2123767" y="73742"/>
                </a:cubicBezTo>
                <a:cubicBezTo>
                  <a:pt x="2139313" y="73742"/>
                  <a:pt x="2153065" y="84219"/>
                  <a:pt x="2168013" y="88490"/>
                </a:cubicBezTo>
                <a:cubicBezTo>
                  <a:pt x="2237552" y="108358"/>
                  <a:pt x="2246692" y="106050"/>
                  <a:pt x="2330245" y="117987"/>
                </a:cubicBezTo>
                <a:cubicBezTo>
                  <a:pt x="2344993" y="122903"/>
                  <a:pt x="2360585" y="125783"/>
                  <a:pt x="2374490" y="132735"/>
                </a:cubicBezTo>
                <a:cubicBezTo>
                  <a:pt x="2390344" y="140662"/>
                  <a:pt x="2401354" y="165708"/>
                  <a:pt x="2418735" y="162232"/>
                </a:cubicBezTo>
                <a:cubicBezTo>
                  <a:pt x="2436116" y="158756"/>
                  <a:pt x="2435698" y="130521"/>
                  <a:pt x="2448232" y="117987"/>
                </a:cubicBezTo>
                <a:cubicBezTo>
                  <a:pt x="2460766" y="105453"/>
                  <a:pt x="2477729" y="98322"/>
                  <a:pt x="2492477" y="88490"/>
                </a:cubicBezTo>
                <a:cubicBezTo>
                  <a:pt x="2575318" y="109199"/>
                  <a:pt x="2531201" y="103238"/>
                  <a:pt x="2625213" y="10323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BE"/>
          </a:p>
        </p:txBody>
      </p:sp>
      <p:sp>
        <p:nvSpPr>
          <p:cNvPr id="12" name="ZoneTexte 15"/>
          <p:cNvSpPr txBox="1">
            <a:spLocks noChangeArrowheads="1"/>
          </p:cNvSpPr>
          <p:nvPr/>
        </p:nvSpPr>
        <p:spPr bwMode="auto">
          <a:xfrm>
            <a:off x="7174706" y="5320159"/>
            <a:ext cx="17637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1400" b="1">
                <a:solidFill>
                  <a:srgbClr val="FF0000"/>
                </a:solidFill>
              </a:rPr>
              <a:t>Non productive phenotypes</a:t>
            </a:r>
          </a:p>
        </p:txBody>
      </p:sp>
      <p:sp>
        <p:nvSpPr>
          <p:cNvPr id="13" name="Forme libre 12"/>
          <p:cNvSpPr/>
          <p:nvPr/>
        </p:nvSpPr>
        <p:spPr>
          <a:xfrm>
            <a:off x="3737768" y="3762821"/>
            <a:ext cx="2743200" cy="2405063"/>
          </a:xfrm>
          <a:custGeom>
            <a:avLst/>
            <a:gdLst>
              <a:gd name="connsiteX0" fmla="*/ 0 w 2743200"/>
              <a:gd name="connsiteY0" fmla="*/ 2389403 h 2404302"/>
              <a:gd name="connsiteX1" fmla="*/ 191729 w 2743200"/>
              <a:gd name="connsiteY1" fmla="*/ 2389403 h 2404302"/>
              <a:gd name="connsiteX2" fmla="*/ 221226 w 2743200"/>
              <a:gd name="connsiteY2" fmla="*/ 2345158 h 2404302"/>
              <a:gd name="connsiteX3" fmla="*/ 265471 w 2743200"/>
              <a:gd name="connsiteY3" fmla="*/ 2286164 h 2404302"/>
              <a:gd name="connsiteX4" fmla="*/ 398207 w 2743200"/>
              <a:gd name="connsiteY4" fmla="*/ 2212423 h 2404302"/>
              <a:gd name="connsiteX5" fmla="*/ 442452 w 2743200"/>
              <a:gd name="connsiteY5" fmla="*/ 2123932 h 2404302"/>
              <a:gd name="connsiteX6" fmla="*/ 516194 w 2743200"/>
              <a:gd name="connsiteY6" fmla="*/ 2035442 h 2404302"/>
              <a:gd name="connsiteX7" fmla="*/ 545691 w 2743200"/>
              <a:gd name="connsiteY7" fmla="*/ 1976448 h 2404302"/>
              <a:gd name="connsiteX8" fmla="*/ 560439 w 2743200"/>
              <a:gd name="connsiteY8" fmla="*/ 1784719 h 2404302"/>
              <a:gd name="connsiteX9" fmla="*/ 678426 w 2743200"/>
              <a:gd name="connsiteY9" fmla="*/ 1769971 h 2404302"/>
              <a:gd name="connsiteX10" fmla="*/ 766916 w 2743200"/>
              <a:gd name="connsiteY10" fmla="*/ 1755223 h 2404302"/>
              <a:gd name="connsiteX11" fmla="*/ 884904 w 2743200"/>
              <a:gd name="connsiteY11" fmla="*/ 1725726 h 2404302"/>
              <a:gd name="connsiteX12" fmla="*/ 929149 w 2743200"/>
              <a:gd name="connsiteY12" fmla="*/ 1696229 h 2404302"/>
              <a:gd name="connsiteX13" fmla="*/ 943897 w 2743200"/>
              <a:gd name="connsiteY13" fmla="*/ 1504500 h 2404302"/>
              <a:gd name="connsiteX14" fmla="*/ 884904 w 2743200"/>
              <a:gd name="connsiteY14" fmla="*/ 1416010 h 2404302"/>
              <a:gd name="connsiteX15" fmla="*/ 884904 w 2743200"/>
              <a:gd name="connsiteY15" fmla="*/ 1268526 h 2404302"/>
              <a:gd name="connsiteX16" fmla="*/ 914400 w 2743200"/>
              <a:gd name="connsiteY16" fmla="*/ 1209532 h 2404302"/>
              <a:gd name="connsiteX17" fmla="*/ 973394 w 2743200"/>
              <a:gd name="connsiteY17" fmla="*/ 1135790 h 2404302"/>
              <a:gd name="connsiteX18" fmla="*/ 1017639 w 2743200"/>
              <a:gd name="connsiteY18" fmla="*/ 737584 h 2404302"/>
              <a:gd name="connsiteX19" fmla="*/ 1061884 w 2743200"/>
              <a:gd name="connsiteY19" fmla="*/ 708087 h 2404302"/>
              <a:gd name="connsiteX20" fmla="*/ 1135626 w 2743200"/>
              <a:gd name="connsiteY20" fmla="*/ 575352 h 2404302"/>
              <a:gd name="connsiteX21" fmla="*/ 1179871 w 2743200"/>
              <a:gd name="connsiteY21" fmla="*/ 501610 h 2404302"/>
              <a:gd name="connsiteX22" fmla="*/ 1238865 w 2743200"/>
              <a:gd name="connsiteY22" fmla="*/ 427868 h 2404302"/>
              <a:gd name="connsiteX23" fmla="*/ 1297858 w 2743200"/>
              <a:gd name="connsiteY23" fmla="*/ 442616 h 2404302"/>
              <a:gd name="connsiteX24" fmla="*/ 1342104 w 2743200"/>
              <a:gd name="connsiteY24" fmla="*/ 457364 h 2404302"/>
              <a:gd name="connsiteX25" fmla="*/ 1415846 w 2743200"/>
              <a:gd name="connsiteY25" fmla="*/ 354126 h 2404302"/>
              <a:gd name="connsiteX26" fmla="*/ 1666568 w 2743200"/>
              <a:gd name="connsiteY26" fmla="*/ 295132 h 2404302"/>
              <a:gd name="connsiteX27" fmla="*/ 1755058 w 2743200"/>
              <a:gd name="connsiteY27" fmla="*/ 250887 h 2404302"/>
              <a:gd name="connsiteX28" fmla="*/ 1887794 w 2743200"/>
              <a:gd name="connsiteY28" fmla="*/ 206642 h 2404302"/>
              <a:gd name="connsiteX29" fmla="*/ 1976284 w 2743200"/>
              <a:gd name="connsiteY29" fmla="*/ 147648 h 2404302"/>
              <a:gd name="connsiteX30" fmla="*/ 2035278 w 2743200"/>
              <a:gd name="connsiteY30" fmla="*/ 73906 h 2404302"/>
              <a:gd name="connsiteX31" fmla="*/ 2138516 w 2743200"/>
              <a:gd name="connsiteY31" fmla="*/ 103403 h 2404302"/>
              <a:gd name="connsiteX32" fmla="*/ 2227007 w 2743200"/>
              <a:gd name="connsiteY32" fmla="*/ 88655 h 2404302"/>
              <a:gd name="connsiteX33" fmla="*/ 2374491 w 2743200"/>
              <a:gd name="connsiteY33" fmla="*/ 59158 h 2404302"/>
              <a:gd name="connsiteX34" fmla="*/ 2389239 w 2743200"/>
              <a:gd name="connsiteY34" fmla="*/ 14913 h 2404302"/>
              <a:gd name="connsiteX35" fmla="*/ 2521975 w 2743200"/>
              <a:gd name="connsiteY35" fmla="*/ 29661 h 2404302"/>
              <a:gd name="connsiteX36" fmla="*/ 2595716 w 2743200"/>
              <a:gd name="connsiteY36" fmla="*/ 59158 h 2404302"/>
              <a:gd name="connsiteX37" fmla="*/ 2743200 w 2743200"/>
              <a:gd name="connsiteY37" fmla="*/ 103403 h 240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43200" h="2404302">
                <a:moveTo>
                  <a:pt x="0" y="2389403"/>
                </a:moveTo>
                <a:cubicBezTo>
                  <a:pt x="32661" y="2393032"/>
                  <a:pt x="144286" y="2421032"/>
                  <a:pt x="191729" y="2389403"/>
                </a:cubicBezTo>
                <a:cubicBezTo>
                  <a:pt x="206477" y="2379571"/>
                  <a:pt x="210923" y="2359582"/>
                  <a:pt x="221226" y="2345158"/>
                </a:cubicBezTo>
                <a:cubicBezTo>
                  <a:pt x="235513" y="2325156"/>
                  <a:pt x="247099" y="2302495"/>
                  <a:pt x="265471" y="2286164"/>
                </a:cubicBezTo>
                <a:cubicBezTo>
                  <a:pt x="326326" y="2232071"/>
                  <a:pt x="338122" y="2232451"/>
                  <a:pt x="398207" y="2212423"/>
                </a:cubicBezTo>
                <a:cubicBezTo>
                  <a:pt x="482746" y="2085614"/>
                  <a:pt x="381388" y="2246060"/>
                  <a:pt x="442452" y="2123932"/>
                </a:cubicBezTo>
                <a:cubicBezTo>
                  <a:pt x="481464" y="2045908"/>
                  <a:pt x="461833" y="2111548"/>
                  <a:pt x="516194" y="2035442"/>
                </a:cubicBezTo>
                <a:cubicBezTo>
                  <a:pt x="528973" y="2017551"/>
                  <a:pt x="535859" y="1996113"/>
                  <a:pt x="545691" y="1976448"/>
                </a:cubicBezTo>
                <a:cubicBezTo>
                  <a:pt x="550607" y="1912538"/>
                  <a:pt x="525777" y="1838637"/>
                  <a:pt x="560439" y="1784719"/>
                </a:cubicBezTo>
                <a:cubicBezTo>
                  <a:pt x="581872" y="1751379"/>
                  <a:pt x="639189" y="1775576"/>
                  <a:pt x="678426" y="1769971"/>
                </a:cubicBezTo>
                <a:cubicBezTo>
                  <a:pt x="708029" y="1765742"/>
                  <a:pt x="737676" y="1761489"/>
                  <a:pt x="766916" y="1755223"/>
                </a:cubicBezTo>
                <a:cubicBezTo>
                  <a:pt x="806556" y="1746729"/>
                  <a:pt x="884904" y="1725726"/>
                  <a:pt x="884904" y="1725726"/>
                </a:cubicBezTo>
                <a:cubicBezTo>
                  <a:pt x="899652" y="1715894"/>
                  <a:pt x="916615" y="1708763"/>
                  <a:pt x="929149" y="1696229"/>
                </a:cubicBezTo>
                <a:cubicBezTo>
                  <a:pt x="983235" y="1642143"/>
                  <a:pt x="968262" y="1582468"/>
                  <a:pt x="943897" y="1504500"/>
                </a:cubicBezTo>
                <a:cubicBezTo>
                  <a:pt x="933323" y="1470663"/>
                  <a:pt x="884904" y="1416010"/>
                  <a:pt x="884904" y="1416010"/>
                </a:cubicBezTo>
                <a:cubicBezTo>
                  <a:pt x="867359" y="1345831"/>
                  <a:pt x="860248" y="1350713"/>
                  <a:pt x="884904" y="1268526"/>
                </a:cubicBezTo>
                <a:cubicBezTo>
                  <a:pt x="891221" y="1247468"/>
                  <a:pt x="906680" y="1230118"/>
                  <a:pt x="914400" y="1209532"/>
                </a:cubicBezTo>
                <a:cubicBezTo>
                  <a:pt x="943501" y="1131930"/>
                  <a:pt x="901804" y="1159654"/>
                  <a:pt x="973394" y="1135790"/>
                </a:cubicBezTo>
                <a:cubicBezTo>
                  <a:pt x="955126" y="679084"/>
                  <a:pt x="849103" y="833892"/>
                  <a:pt x="1017639" y="737584"/>
                </a:cubicBezTo>
                <a:cubicBezTo>
                  <a:pt x="1033029" y="728790"/>
                  <a:pt x="1047136" y="717919"/>
                  <a:pt x="1061884" y="708087"/>
                </a:cubicBezTo>
                <a:cubicBezTo>
                  <a:pt x="1123694" y="615373"/>
                  <a:pt x="1057370" y="718821"/>
                  <a:pt x="1135626" y="575352"/>
                </a:cubicBezTo>
                <a:cubicBezTo>
                  <a:pt x="1149353" y="550186"/>
                  <a:pt x="1167051" y="527249"/>
                  <a:pt x="1179871" y="501610"/>
                </a:cubicBezTo>
                <a:cubicBezTo>
                  <a:pt x="1215490" y="430372"/>
                  <a:pt x="1164281" y="477590"/>
                  <a:pt x="1238865" y="427868"/>
                </a:cubicBezTo>
                <a:cubicBezTo>
                  <a:pt x="1258529" y="432784"/>
                  <a:pt x="1278368" y="437048"/>
                  <a:pt x="1297858" y="442616"/>
                </a:cubicBezTo>
                <a:cubicBezTo>
                  <a:pt x="1312806" y="446887"/>
                  <a:pt x="1331111" y="468357"/>
                  <a:pt x="1342104" y="457364"/>
                </a:cubicBezTo>
                <a:cubicBezTo>
                  <a:pt x="1435595" y="363875"/>
                  <a:pt x="1269150" y="393245"/>
                  <a:pt x="1415846" y="354126"/>
                </a:cubicBezTo>
                <a:cubicBezTo>
                  <a:pt x="1579628" y="310450"/>
                  <a:pt x="1542362" y="346885"/>
                  <a:pt x="1666568" y="295132"/>
                </a:cubicBezTo>
                <a:cubicBezTo>
                  <a:pt x="1697009" y="282448"/>
                  <a:pt x="1725036" y="264534"/>
                  <a:pt x="1755058" y="250887"/>
                </a:cubicBezTo>
                <a:cubicBezTo>
                  <a:pt x="1822939" y="220032"/>
                  <a:pt x="1822013" y="223087"/>
                  <a:pt x="1887794" y="206642"/>
                </a:cubicBezTo>
                <a:cubicBezTo>
                  <a:pt x="1917291" y="186977"/>
                  <a:pt x="1965073" y="181279"/>
                  <a:pt x="1976284" y="147648"/>
                </a:cubicBezTo>
                <a:cubicBezTo>
                  <a:pt x="1996638" y="86587"/>
                  <a:pt x="1978098" y="112027"/>
                  <a:pt x="2035278" y="73906"/>
                </a:cubicBezTo>
                <a:cubicBezTo>
                  <a:pt x="2056145" y="80862"/>
                  <a:pt x="2119994" y="103403"/>
                  <a:pt x="2138516" y="103403"/>
                </a:cubicBezTo>
                <a:cubicBezTo>
                  <a:pt x="2168420" y="103403"/>
                  <a:pt x="2197615" y="94166"/>
                  <a:pt x="2227007" y="88655"/>
                </a:cubicBezTo>
                <a:cubicBezTo>
                  <a:pt x="2276283" y="79416"/>
                  <a:pt x="2325330" y="68990"/>
                  <a:pt x="2374491" y="59158"/>
                </a:cubicBezTo>
                <a:cubicBezTo>
                  <a:pt x="2379407" y="44410"/>
                  <a:pt x="2378246" y="25906"/>
                  <a:pt x="2389239" y="14913"/>
                </a:cubicBezTo>
                <a:cubicBezTo>
                  <a:pt x="2425783" y="-21631"/>
                  <a:pt x="2493133" y="19173"/>
                  <a:pt x="2521975" y="29661"/>
                </a:cubicBezTo>
                <a:cubicBezTo>
                  <a:pt x="2546855" y="38708"/>
                  <a:pt x="2570784" y="50254"/>
                  <a:pt x="2595716" y="59158"/>
                </a:cubicBezTo>
                <a:cubicBezTo>
                  <a:pt x="2723954" y="104958"/>
                  <a:pt x="2682779" y="103403"/>
                  <a:pt x="2743200" y="103403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BE"/>
          </a:p>
        </p:txBody>
      </p:sp>
      <p:sp>
        <p:nvSpPr>
          <p:cNvPr id="14" name="Forme libre 13"/>
          <p:cNvSpPr/>
          <p:nvPr/>
        </p:nvSpPr>
        <p:spPr>
          <a:xfrm>
            <a:off x="3737768" y="4175571"/>
            <a:ext cx="2640013" cy="1992313"/>
          </a:xfrm>
          <a:custGeom>
            <a:avLst/>
            <a:gdLst>
              <a:gd name="connsiteX0" fmla="*/ 0 w 2639962"/>
              <a:gd name="connsiteY0" fmla="*/ 1992117 h 1992117"/>
              <a:gd name="connsiteX1" fmla="*/ 73742 w 2639962"/>
              <a:gd name="connsiteY1" fmla="*/ 1977368 h 1992117"/>
              <a:gd name="connsiteX2" fmla="*/ 191729 w 2639962"/>
              <a:gd name="connsiteY2" fmla="*/ 1947871 h 1992117"/>
              <a:gd name="connsiteX3" fmla="*/ 265471 w 2639962"/>
              <a:gd name="connsiteY3" fmla="*/ 1800388 h 1992117"/>
              <a:gd name="connsiteX4" fmla="*/ 280220 w 2639962"/>
              <a:gd name="connsiteY4" fmla="*/ 1726646 h 1992117"/>
              <a:gd name="connsiteX5" fmla="*/ 339213 w 2639962"/>
              <a:gd name="connsiteY5" fmla="*/ 1638155 h 1992117"/>
              <a:gd name="connsiteX6" fmla="*/ 412955 w 2639962"/>
              <a:gd name="connsiteY6" fmla="*/ 1652904 h 1992117"/>
              <a:gd name="connsiteX7" fmla="*/ 516194 w 2639962"/>
              <a:gd name="connsiteY7" fmla="*/ 1711897 h 1992117"/>
              <a:gd name="connsiteX8" fmla="*/ 545691 w 2639962"/>
              <a:gd name="connsiteY8" fmla="*/ 1652904 h 1992117"/>
              <a:gd name="connsiteX9" fmla="*/ 560439 w 2639962"/>
              <a:gd name="connsiteY9" fmla="*/ 1593910 h 1992117"/>
              <a:gd name="connsiteX10" fmla="*/ 693175 w 2639962"/>
              <a:gd name="connsiteY10" fmla="*/ 1564413 h 1992117"/>
              <a:gd name="connsiteX11" fmla="*/ 737420 w 2639962"/>
              <a:gd name="connsiteY11" fmla="*/ 1505420 h 1992117"/>
              <a:gd name="connsiteX12" fmla="*/ 766916 w 2639962"/>
              <a:gd name="connsiteY12" fmla="*/ 1402181 h 1992117"/>
              <a:gd name="connsiteX13" fmla="*/ 796413 w 2639962"/>
              <a:gd name="connsiteY13" fmla="*/ 1357936 h 1992117"/>
              <a:gd name="connsiteX14" fmla="*/ 1032387 w 2639962"/>
              <a:gd name="connsiteY14" fmla="*/ 1328439 h 1992117"/>
              <a:gd name="connsiteX15" fmla="*/ 1061884 w 2639962"/>
              <a:gd name="connsiteY15" fmla="*/ 1269446 h 1992117"/>
              <a:gd name="connsiteX16" fmla="*/ 1120878 w 2639962"/>
              <a:gd name="connsiteY16" fmla="*/ 1210452 h 1992117"/>
              <a:gd name="connsiteX17" fmla="*/ 1150375 w 2639962"/>
              <a:gd name="connsiteY17" fmla="*/ 1166207 h 1992117"/>
              <a:gd name="connsiteX18" fmla="*/ 1194620 w 2639962"/>
              <a:gd name="connsiteY18" fmla="*/ 974478 h 1992117"/>
              <a:gd name="connsiteX19" fmla="*/ 1224116 w 2639962"/>
              <a:gd name="connsiteY19" fmla="*/ 915484 h 1992117"/>
              <a:gd name="connsiteX20" fmla="*/ 1209368 w 2639962"/>
              <a:gd name="connsiteY20" fmla="*/ 826994 h 1992117"/>
              <a:gd name="connsiteX21" fmla="*/ 1268362 w 2639962"/>
              <a:gd name="connsiteY21" fmla="*/ 797497 h 1992117"/>
              <a:gd name="connsiteX22" fmla="*/ 1283110 w 2639962"/>
              <a:gd name="connsiteY22" fmla="*/ 664762 h 1992117"/>
              <a:gd name="connsiteX23" fmla="*/ 1297858 w 2639962"/>
              <a:gd name="connsiteY23" fmla="*/ 620517 h 1992117"/>
              <a:gd name="connsiteX24" fmla="*/ 1356852 w 2639962"/>
              <a:gd name="connsiteY24" fmla="*/ 605768 h 1992117"/>
              <a:gd name="connsiteX25" fmla="*/ 1371600 w 2639962"/>
              <a:gd name="connsiteY25" fmla="*/ 414039 h 1992117"/>
              <a:gd name="connsiteX26" fmla="*/ 1386349 w 2639962"/>
              <a:gd name="connsiteY26" fmla="*/ 325549 h 1992117"/>
              <a:gd name="connsiteX27" fmla="*/ 1430594 w 2639962"/>
              <a:gd name="connsiteY27" fmla="*/ 310800 h 1992117"/>
              <a:gd name="connsiteX28" fmla="*/ 1474839 w 2639962"/>
              <a:gd name="connsiteY28" fmla="*/ 281304 h 1992117"/>
              <a:gd name="connsiteX29" fmla="*/ 1504336 w 2639962"/>
              <a:gd name="connsiteY29" fmla="*/ 192813 h 1992117"/>
              <a:gd name="connsiteX30" fmla="*/ 1578078 w 2639962"/>
              <a:gd name="connsiteY30" fmla="*/ 207562 h 1992117"/>
              <a:gd name="connsiteX31" fmla="*/ 1666568 w 2639962"/>
              <a:gd name="connsiteY31" fmla="*/ 192813 h 1992117"/>
              <a:gd name="connsiteX32" fmla="*/ 1710813 w 2639962"/>
              <a:gd name="connsiteY32" fmla="*/ 148568 h 1992117"/>
              <a:gd name="connsiteX33" fmla="*/ 1976284 w 2639962"/>
              <a:gd name="connsiteY33" fmla="*/ 178065 h 1992117"/>
              <a:gd name="connsiteX34" fmla="*/ 2168013 w 2639962"/>
              <a:gd name="connsiteY34" fmla="*/ 163317 h 1992117"/>
              <a:gd name="connsiteX35" fmla="*/ 2286000 w 2639962"/>
              <a:gd name="connsiteY35" fmla="*/ 45329 h 1992117"/>
              <a:gd name="connsiteX36" fmla="*/ 2330246 w 2639962"/>
              <a:gd name="connsiteY36" fmla="*/ 15833 h 1992117"/>
              <a:gd name="connsiteX37" fmla="*/ 2418736 w 2639962"/>
              <a:gd name="connsiteY37" fmla="*/ 1084 h 1992117"/>
              <a:gd name="connsiteX38" fmla="*/ 2521975 w 2639962"/>
              <a:gd name="connsiteY38" fmla="*/ 15833 h 1992117"/>
              <a:gd name="connsiteX39" fmla="*/ 2580968 w 2639962"/>
              <a:gd name="connsiteY39" fmla="*/ 1084 h 1992117"/>
              <a:gd name="connsiteX40" fmla="*/ 2639962 w 2639962"/>
              <a:gd name="connsiteY40" fmla="*/ 1084 h 199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639962" h="1992117">
                <a:moveTo>
                  <a:pt x="0" y="1992117"/>
                </a:moveTo>
                <a:cubicBezTo>
                  <a:pt x="24581" y="1987201"/>
                  <a:pt x="49316" y="1983005"/>
                  <a:pt x="73742" y="1977368"/>
                </a:cubicBezTo>
                <a:cubicBezTo>
                  <a:pt x="113243" y="1968252"/>
                  <a:pt x="191729" y="1947871"/>
                  <a:pt x="191729" y="1947871"/>
                </a:cubicBezTo>
                <a:cubicBezTo>
                  <a:pt x="216310" y="1898710"/>
                  <a:pt x="254691" y="1854284"/>
                  <a:pt x="265471" y="1800388"/>
                </a:cubicBezTo>
                <a:cubicBezTo>
                  <a:pt x="270387" y="1775807"/>
                  <a:pt x="269847" y="1749467"/>
                  <a:pt x="280220" y="1726646"/>
                </a:cubicBezTo>
                <a:cubicBezTo>
                  <a:pt x="294890" y="1694373"/>
                  <a:pt x="339213" y="1638155"/>
                  <a:pt x="339213" y="1638155"/>
                </a:cubicBezTo>
                <a:cubicBezTo>
                  <a:pt x="363794" y="1643071"/>
                  <a:pt x="389174" y="1644977"/>
                  <a:pt x="412955" y="1652904"/>
                </a:cubicBezTo>
                <a:cubicBezTo>
                  <a:pt x="450383" y="1665380"/>
                  <a:pt x="483825" y="1690317"/>
                  <a:pt x="516194" y="1711897"/>
                </a:cubicBezTo>
                <a:cubicBezTo>
                  <a:pt x="526026" y="1692233"/>
                  <a:pt x="537971" y="1673490"/>
                  <a:pt x="545691" y="1652904"/>
                </a:cubicBezTo>
                <a:cubicBezTo>
                  <a:pt x="552808" y="1633925"/>
                  <a:pt x="543058" y="1604339"/>
                  <a:pt x="560439" y="1593910"/>
                </a:cubicBezTo>
                <a:cubicBezTo>
                  <a:pt x="599305" y="1570591"/>
                  <a:pt x="648930" y="1574245"/>
                  <a:pt x="693175" y="1564413"/>
                </a:cubicBezTo>
                <a:cubicBezTo>
                  <a:pt x="707923" y="1544749"/>
                  <a:pt x="725225" y="1526762"/>
                  <a:pt x="737420" y="1505420"/>
                </a:cubicBezTo>
                <a:cubicBezTo>
                  <a:pt x="753820" y="1476720"/>
                  <a:pt x="754601" y="1430915"/>
                  <a:pt x="766916" y="1402181"/>
                </a:cubicBezTo>
                <a:cubicBezTo>
                  <a:pt x="773898" y="1385889"/>
                  <a:pt x="779334" y="1362680"/>
                  <a:pt x="796413" y="1357936"/>
                </a:cubicBezTo>
                <a:cubicBezTo>
                  <a:pt x="872791" y="1336720"/>
                  <a:pt x="953729" y="1338271"/>
                  <a:pt x="1032387" y="1328439"/>
                </a:cubicBezTo>
                <a:cubicBezTo>
                  <a:pt x="1042219" y="1308775"/>
                  <a:pt x="1048693" y="1287034"/>
                  <a:pt x="1061884" y="1269446"/>
                </a:cubicBezTo>
                <a:cubicBezTo>
                  <a:pt x="1078570" y="1247198"/>
                  <a:pt x="1102779" y="1231567"/>
                  <a:pt x="1120878" y="1210452"/>
                </a:cubicBezTo>
                <a:cubicBezTo>
                  <a:pt x="1132414" y="1196994"/>
                  <a:pt x="1140543" y="1180955"/>
                  <a:pt x="1150375" y="1166207"/>
                </a:cubicBezTo>
                <a:cubicBezTo>
                  <a:pt x="1158253" y="1126816"/>
                  <a:pt x="1171665" y="1028040"/>
                  <a:pt x="1194620" y="974478"/>
                </a:cubicBezTo>
                <a:cubicBezTo>
                  <a:pt x="1203281" y="954270"/>
                  <a:pt x="1214284" y="935149"/>
                  <a:pt x="1224116" y="915484"/>
                </a:cubicBezTo>
                <a:cubicBezTo>
                  <a:pt x="1219200" y="885987"/>
                  <a:pt x="1198868" y="854993"/>
                  <a:pt x="1209368" y="826994"/>
                </a:cubicBezTo>
                <a:cubicBezTo>
                  <a:pt x="1217088" y="806408"/>
                  <a:pt x="1259264" y="817512"/>
                  <a:pt x="1268362" y="797497"/>
                </a:cubicBezTo>
                <a:cubicBezTo>
                  <a:pt x="1286783" y="756970"/>
                  <a:pt x="1275792" y="708674"/>
                  <a:pt x="1283110" y="664762"/>
                </a:cubicBezTo>
                <a:cubicBezTo>
                  <a:pt x="1285666" y="649427"/>
                  <a:pt x="1285719" y="630229"/>
                  <a:pt x="1297858" y="620517"/>
                </a:cubicBezTo>
                <a:cubicBezTo>
                  <a:pt x="1313686" y="607854"/>
                  <a:pt x="1337187" y="610684"/>
                  <a:pt x="1356852" y="605768"/>
                </a:cubicBezTo>
                <a:cubicBezTo>
                  <a:pt x="1392429" y="463462"/>
                  <a:pt x="1394300" y="527533"/>
                  <a:pt x="1371600" y="414039"/>
                </a:cubicBezTo>
                <a:cubicBezTo>
                  <a:pt x="1376516" y="384542"/>
                  <a:pt x="1371513" y="351513"/>
                  <a:pt x="1386349" y="325549"/>
                </a:cubicBezTo>
                <a:cubicBezTo>
                  <a:pt x="1394062" y="312051"/>
                  <a:pt x="1416689" y="317752"/>
                  <a:pt x="1430594" y="310800"/>
                </a:cubicBezTo>
                <a:cubicBezTo>
                  <a:pt x="1446448" y="302873"/>
                  <a:pt x="1460091" y="291136"/>
                  <a:pt x="1474839" y="281304"/>
                </a:cubicBezTo>
                <a:cubicBezTo>
                  <a:pt x="1484671" y="251807"/>
                  <a:pt x="1479035" y="210885"/>
                  <a:pt x="1504336" y="192813"/>
                </a:cubicBezTo>
                <a:cubicBezTo>
                  <a:pt x="1524734" y="178243"/>
                  <a:pt x="1553011" y="207562"/>
                  <a:pt x="1578078" y="207562"/>
                </a:cubicBezTo>
                <a:cubicBezTo>
                  <a:pt x="1607982" y="207562"/>
                  <a:pt x="1637071" y="197729"/>
                  <a:pt x="1666568" y="192813"/>
                </a:cubicBezTo>
                <a:cubicBezTo>
                  <a:pt x="1681316" y="178065"/>
                  <a:pt x="1690139" y="151325"/>
                  <a:pt x="1710813" y="148568"/>
                </a:cubicBezTo>
                <a:cubicBezTo>
                  <a:pt x="1768249" y="140910"/>
                  <a:pt x="1904842" y="166158"/>
                  <a:pt x="1976284" y="178065"/>
                </a:cubicBezTo>
                <a:lnTo>
                  <a:pt x="2168013" y="163317"/>
                </a:lnTo>
                <a:cubicBezTo>
                  <a:pt x="2219136" y="141407"/>
                  <a:pt x="2239721" y="76180"/>
                  <a:pt x="2286000" y="45329"/>
                </a:cubicBezTo>
                <a:cubicBezTo>
                  <a:pt x="2300749" y="35497"/>
                  <a:pt x="2313430" y="21438"/>
                  <a:pt x="2330246" y="15833"/>
                </a:cubicBezTo>
                <a:cubicBezTo>
                  <a:pt x="2358615" y="6377"/>
                  <a:pt x="2389239" y="6000"/>
                  <a:pt x="2418736" y="1084"/>
                </a:cubicBezTo>
                <a:cubicBezTo>
                  <a:pt x="2453149" y="6000"/>
                  <a:pt x="2487213" y="15833"/>
                  <a:pt x="2521975" y="15833"/>
                </a:cubicBezTo>
                <a:cubicBezTo>
                  <a:pt x="2542245" y="15833"/>
                  <a:pt x="2560855" y="3598"/>
                  <a:pt x="2580968" y="1084"/>
                </a:cubicBezTo>
                <a:cubicBezTo>
                  <a:pt x="2600481" y="-1355"/>
                  <a:pt x="2620297" y="1084"/>
                  <a:pt x="2639962" y="1084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BE"/>
          </a:p>
        </p:txBody>
      </p:sp>
      <p:sp>
        <p:nvSpPr>
          <p:cNvPr id="15" name="Forme libre 14"/>
          <p:cNvSpPr/>
          <p:nvPr/>
        </p:nvSpPr>
        <p:spPr>
          <a:xfrm>
            <a:off x="3796506" y="3778696"/>
            <a:ext cx="2832100" cy="2373313"/>
          </a:xfrm>
          <a:custGeom>
            <a:avLst/>
            <a:gdLst>
              <a:gd name="connsiteX0" fmla="*/ 0 w 2831690"/>
              <a:gd name="connsiteY0" fmla="*/ 2374490 h 2374490"/>
              <a:gd name="connsiteX1" fmla="*/ 73742 w 2831690"/>
              <a:gd name="connsiteY1" fmla="*/ 2359742 h 2374490"/>
              <a:gd name="connsiteX2" fmla="*/ 117987 w 2831690"/>
              <a:gd name="connsiteY2" fmla="*/ 2330245 h 2374490"/>
              <a:gd name="connsiteX3" fmla="*/ 221226 w 2831690"/>
              <a:gd name="connsiteY3" fmla="*/ 2315497 h 2374490"/>
              <a:gd name="connsiteX4" fmla="*/ 265471 w 2831690"/>
              <a:gd name="connsiteY4" fmla="*/ 2300748 h 2374490"/>
              <a:gd name="connsiteX5" fmla="*/ 339213 w 2831690"/>
              <a:gd name="connsiteY5" fmla="*/ 2256503 h 2374490"/>
              <a:gd name="connsiteX6" fmla="*/ 398206 w 2831690"/>
              <a:gd name="connsiteY6" fmla="*/ 2227006 h 2374490"/>
              <a:gd name="connsiteX7" fmla="*/ 442452 w 2831690"/>
              <a:gd name="connsiteY7" fmla="*/ 2094271 h 2374490"/>
              <a:gd name="connsiteX8" fmla="*/ 457200 w 2831690"/>
              <a:gd name="connsiteY8" fmla="*/ 2050026 h 2374490"/>
              <a:gd name="connsiteX9" fmla="*/ 516193 w 2831690"/>
              <a:gd name="connsiteY9" fmla="*/ 2035277 h 2374490"/>
              <a:gd name="connsiteX10" fmla="*/ 486697 w 2831690"/>
              <a:gd name="connsiteY10" fmla="*/ 1843548 h 2374490"/>
              <a:gd name="connsiteX11" fmla="*/ 471948 w 2831690"/>
              <a:gd name="connsiteY11" fmla="*/ 1696064 h 2374490"/>
              <a:gd name="connsiteX12" fmla="*/ 457200 w 2831690"/>
              <a:gd name="connsiteY12" fmla="*/ 1637071 h 2374490"/>
              <a:gd name="connsiteX13" fmla="*/ 427703 w 2831690"/>
              <a:gd name="connsiteY13" fmla="*/ 1519084 h 2374490"/>
              <a:gd name="connsiteX14" fmla="*/ 442452 w 2831690"/>
              <a:gd name="connsiteY14" fmla="*/ 1415845 h 2374490"/>
              <a:gd name="connsiteX15" fmla="*/ 530942 w 2831690"/>
              <a:gd name="connsiteY15" fmla="*/ 1342103 h 2374490"/>
              <a:gd name="connsiteX16" fmla="*/ 575187 w 2831690"/>
              <a:gd name="connsiteY16" fmla="*/ 1297858 h 2374490"/>
              <a:gd name="connsiteX17" fmla="*/ 604684 w 2831690"/>
              <a:gd name="connsiteY17" fmla="*/ 1150374 h 2374490"/>
              <a:gd name="connsiteX18" fmla="*/ 589935 w 2831690"/>
              <a:gd name="connsiteY18" fmla="*/ 1091380 h 2374490"/>
              <a:gd name="connsiteX19" fmla="*/ 648929 w 2831690"/>
              <a:gd name="connsiteY19" fmla="*/ 1106129 h 2374490"/>
              <a:gd name="connsiteX20" fmla="*/ 678426 w 2831690"/>
              <a:gd name="connsiteY20" fmla="*/ 1165122 h 2374490"/>
              <a:gd name="connsiteX21" fmla="*/ 693174 w 2831690"/>
              <a:gd name="connsiteY21" fmla="*/ 1076632 h 2374490"/>
              <a:gd name="connsiteX22" fmla="*/ 663677 w 2831690"/>
              <a:gd name="connsiteY22" fmla="*/ 855406 h 2374490"/>
              <a:gd name="connsiteX23" fmla="*/ 678426 w 2831690"/>
              <a:gd name="connsiteY23" fmla="*/ 516193 h 2374490"/>
              <a:gd name="connsiteX24" fmla="*/ 693174 w 2831690"/>
              <a:gd name="connsiteY24" fmla="*/ 560439 h 2374490"/>
              <a:gd name="connsiteX25" fmla="*/ 722671 w 2831690"/>
              <a:gd name="connsiteY25" fmla="*/ 604684 h 2374490"/>
              <a:gd name="connsiteX26" fmla="*/ 752168 w 2831690"/>
              <a:gd name="connsiteY26" fmla="*/ 530942 h 2374490"/>
              <a:gd name="connsiteX27" fmla="*/ 796413 w 2831690"/>
              <a:gd name="connsiteY27" fmla="*/ 501445 h 2374490"/>
              <a:gd name="connsiteX28" fmla="*/ 811161 w 2831690"/>
              <a:gd name="connsiteY28" fmla="*/ 457200 h 2374490"/>
              <a:gd name="connsiteX29" fmla="*/ 840658 w 2831690"/>
              <a:gd name="connsiteY29" fmla="*/ 398206 h 2374490"/>
              <a:gd name="connsiteX30" fmla="*/ 855406 w 2831690"/>
              <a:gd name="connsiteY30" fmla="*/ 339213 h 2374490"/>
              <a:gd name="connsiteX31" fmla="*/ 884903 w 2831690"/>
              <a:gd name="connsiteY31" fmla="*/ 206477 h 2374490"/>
              <a:gd name="connsiteX32" fmla="*/ 914400 w 2831690"/>
              <a:gd name="connsiteY32" fmla="*/ 162232 h 2374490"/>
              <a:gd name="connsiteX33" fmla="*/ 973393 w 2831690"/>
              <a:gd name="connsiteY33" fmla="*/ 176980 h 2374490"/>
              <a:gd name="connsiteX34" fmla="*/ 1047135 w 2831690"/>
              <a:gd name="connsiteY34" fmla="*/ 206477 h 2374490"/>
              <a:gd name="connsiteX35" fmla="*/ 1120877 w 2831690"/>
              <a:gd name="connsiteY35" fmla="*/ 221226 h 2374490"/>
              <a:gd name="connsiteX36" fmla="*/ 1165122 w 2831690"/>
              <a:gd name="connsiteY36" fmla="*/ 235974 h 2374490"/>
              <a:gd name="connsiteX37" fmla="*/ 1268361 w 2831690"/>
              <a:gd name="connsiteY37" fmla="*/ 280219 h 2374490"/>
              <a:gd name="connsiteX38" fmla="*/ 1312606 w 2831690"/>
              <a:gd name="connsiteY38" fmla="*/ 265471 h 2374490"/>
              <a:gd name="connsiteX39" fmla="*/ 1356852 w 2831690"/>
              <a:gd name="connsiteY39" fmla="*/ 206477 h 2374490"/>
              <a:gd name="connsiteX40" fmla="*/ 1474839 w 2831690"/>
              <a:gd name="connsiteY40" fmla="*/ 235974 h 2374490"/>
              <a:gd name="connsiteX41" fmla="*/ 1489587 w 2831690"/>
              <a:gd name="connsiteY41" fmla="*/ 176980 h 2374490"/>
              <a:gd name="connsiteX42" fmla="*/ 1578077 w 2831690"/>
              <a:gd name="connsiteY42" fmla="*/ 103239 h 2374490"/>
              <a:gd name="connsiteX43" fmla="*/ 1696064 w 2831690"/>
              <a:gd name="connsiteY43" fmla="*/ 147484 h 2374490"/>
              <a:gd name="connsiteX44" fmla="*/ 1725561 w 2831690"/>
              <a:gd name="connsiteY44" fmla="*/ 191729 h 2374490"/>
              <a:gd name="connsiteX45" fmla="*/ 1961535 w 2831690"/>
              <a:gd name="connsiteY45" fmla="*/ 206477 h 2374490"/>
              <a:gd name="connsiteX46" fmla="*/ 2064774 w 2831690"/>
              <a:gd name="connsiteY46" fmla="*/ 235974 h 2374490"/>
              <a:gd name="connsiteX47" fmla="*/ 2123768 w 2831690"/>
              <a:gd name="connsiteY47" fmla="*/ 206477 h 2374490"/>
              <a:gd name="connsiteX48" fmla="*/ 2168013 w 2831690"/>
              <a:gd name="connsiteY48" fmla="*/ 58993 h 2374490"/>
              <a:gd name="connsiteX49" fmla="*/ 2227006 w 2831690"/>
              <a:gd name="connsiteY49" fmla="*/ 29497 h 2374490"/>
              <a:gd name="connsiteX50" fmla="*/ 2271252 w 2831690"/>
              <a:gd name="connsiteY50" fmla="*/ 44245 h 2374490"/>
              <a:gd name="connsiteX51" fmla="*/ 2433484 w 2831690"/>
              <a:gd name="connsiteY51" fmla="*/ 0 h 2374490"/>
              <a:gd name="connsiteX52" fmla="*/ 2521974 w 2831690"/>
              <a:gd name="connsiteY52" fmla="*/ 29497 h 2374490"/>
              <a:gd name="connsiteX53" fmla="*/ 2566219 w 2831690"/>
              <a:gd name="connsiteY53" fmla="*/ 44245 h 2374490"/>
              <a:gd name="connsiteX54" fmla="*/ 2654710 w 2831690"/>
              <a:gd name="connsiteY54" fmla="*/ 147484 h 2374490"/>
              <a:gd name="connsiteX55" fmla="*/ 2743200 w 2831690"/>
              <a:gd name="connsiteY55" fmla="*/ 132735 h 2374490"/>
              <a:gd name="connsiteX56" fmla="*/ 2802193 w 2831690"/>
              <a:gd name="connsiteY56" fmla="*/ 73742 h 2374490"/>
              <a:gd name="connsiteX57" fmla="*/ 2831690 w 2831690"/>
              <a:gd name="connsiteY57" fmla="*/ 29497 h 237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831690" h="2374490">
                <a:moveTo>
                  <a:pt x="0" y="2374490"/>
                </a:moveTo>
                <a:cubicBezTo>
                  <a:pt x="24581" y="2369574"/>
                  <a:pt x="50271" y="2368544"/>
                  <a:pt x="73742" y="2359742"/>
                </a:cubicBezTo>
                <a:cubicBezTo>
                  <a:pt x="90339" y="2353518"/>
                  <a:pt x="101009" y="2335338"/>
                  <a:pt x="117987" y="2330245"/>
                </a:cubicBezTo>
                <a:cubicBezTo>
                  <a:pt x="151283" y="2320256"/>
                  <a:pt x="186813" y="2320413"/>
                  <a:pt x="221226" y="2315497"/>
                </a:cubicBezTo>
                <a:cubicBezTo>
                  <a:pt x="235974" y="2310581"/>
                  <a:pt x="251566" y="2307701"/>
                  <a:pt x="265471" y="2300748"/>
                </a:cubicBezTo>
                <a:cubicBezTo>
                  <a:pt x="291110" y="2287928"/>
                  <a:pt x="314155" y="2270424"/>
                  <a:pt x="339213" y="2256503"/>
                </a:cubicBezTo>
                <a:cubicBezTo>
                  <a:pt x="358432" y="2245826"/>
                  <a:pt x="378542" y="2236838"/>
                  <a:pt x="398206" y="2227006"/>
                </a:cubicBezTo>
                <a:cubicBezTo>
                  <a:pt x="449053" y="2099891"/>
                  <a:pt x="410700" y="2205403"/>
                  <a:pt x="442452" y="2094271"/>
                </a:cubicBezTo>
                <a:cubicBezTo>
                  <a:pt x="446723" y="2079323"/>
                  <a:pt x="445061" y="2059738"/>
                  <a:pt x="457200" y="2050026"/>
                </a:cubicBezTo>
                <a:cubicBezTo>
                  <a:pt x="473028" y="2037364"/>
                  <a:pt x="496529" y="2040193"/>
                  <a:pt x="516193" y="2035277"/>
                </a:cubicBezTo>
                <a:cubicBezTo>
                  <a:pt x="506361" y="1971367"/>
                  <a:pt x="495060" y="1907666"/>
                  <a:pt x="486697" y="1843548"/>
                </a:cubicBezTo>
                <a:cubicBezTo>
                  <a:pt x="480307" y="1794556"/>
                  <a:pt x="478935" y="1744974"/>
                  <a:pt x="471948" y="1696064"/>
                </a:cubicBezTo>
                <a:cubicBezTo>
                  <a:pt x="469081" y="1675998"/>
                  <a:pt x="461597" y="1656858"/>
                  <a:pt x="457200" y="1637071"/>
                </a:cubicBezTo>
                <a:cubicBezTo>
                  <a:pt x="433472" y="1530290"/>
                  <a:pt x="454058" y="1598146"/>
                  <a:pt x="427703" y="1519084"/>
                </a:cubicBezTo>
                <a:cubicBezTo>
                  <a:pt x="432619" y="1484671"/>
                  <a:pt x="432463" y="1449141"/>
                  <a:pt x="442452" y="1415845"/>
                </a:cubicBezTo>
                <a:cubicBezTo>
                  <a:pt x="459897" y="1357695"/>
                  <a:pt x="486169" y="1374084"/>
                  <a:pt x="530942" y="1342103"/>
                </a:cubicBezTo>
                <a:cubicBezTo>
                  <a:pt x="547914" y="1329980"/>
                  <a:pt x="560439" y="1312606"/>
                  <a:pt x="575187" y="1297858"/>
                </a:cubicBezTo>
                <a:cubicBezTo>
                  <a:pt x="593348" y="1243372"/>
                  <a:pt x="604684" y="1218159"/>
                  <a:pt x="604684" y="1150374"/>
                </a:cubicBezTo>
                <a:cubicBezTo>
                  <a:pt x="604684" y="1130104"/>
                  <a:pt x="575602" y="1105713"/>
                  <a:pt x="589935" y="1091380"/>
                </a:cubicBezTo>
                <a:cubicBezTo>
                  <a:pt x="604268" y="1077047"/>
                  <a:pt x="629264" y="1101213"/>
                  <a:pt x="648929" y="1106129"/>
                </a:cubicBezTo>
                <a:cubicBezTo>
                  <a:pt x="658761" y="1125793"/>
                  <a:pt x="660133" y="1177317"/>
                  <a:pt x="678426" y="1165122"/>
                </a:cubicBezTo>
                <a:cubicBezTo>
                  <a:pt x="703307" y="1148534"/>
                  <a:pt x="694596" y="1106502"/>
                  <a:pt x="693174" y="1076632"/>
                </a:cubicBezTo>
                <a:cubicBezTo>
                  <a:pt x="689635" y="1002322"/>
                  <a:pt x="673509" y="929148"/>
                  <a:pt x="663677" y="855406"/>
                </a:cubicBezTo>
                <a:cubicBezTo>
                  <a:pt x="668593" y="742335"/>
                  <a:pt x="667164" y="628809"/>
                  <a:pt x="678426" y="516193"/>
                </a:cubicBezTo>
                <a:cubicBezTo>
                  <a:pt x="679973" y="500724"/>
                  <a:pt x="686222" y="546534"/>
                  <a:pt x="693174" y="560439"/>
                </a:cubicBezTo>
                <a:cubicBezTo>
                  <a:pt x="701101" y="576293"/>
                  <a:pt x="712839" y="589936"/>
                  <a:pt x="722671" y="604684"/>
                </a:cubicBezTo>
                <a:cubicBezTo>
                  <a:pt x="732503" y="580103"/>
                  <a:pt x="736780" y="552485"/>
                  <a:pt x="752168" y="530942"/>
                </a:cubicBezTo>
                <a:cubicBezTo>
                  <a:pt x="762471" y="516518"/>
                  <a:pt x="785340" y="515286"/>
                  <a:pt x="796413" y="501445"/>
                </a:cubicBezTo>
                <a:cubicBezTo>
                  <a:pt x="806124" y="489306"/>
                  <a:pt x="805037" y="471489"/>
                  <a:pt x="811161" y="457200"/>
                </a:cubicBezTo>
                <a:cubicBezTo>
                  <a:pt x="819822" y="436992"/>
                  <a:pt x="830826" y="417871"/>
                  <a:pt x="840658" y="398206"/>
                </a:cubicBezTo>
                <a:cubicBezTo>
                  <a:pt x="845574" y="378542"/>
                  <a:pt x="851431" y="359089"/>
                  <a:pt x="855406" y="339213"/>
                </a:cubicBezTo>
                <a:cubicBezTo>
                  <a:pt x="862957" y="301456"/>
                  <a:pt x="865769" y="244745"/>
                  <a:pt x="884903" y="206477"/>
                </a:cubicBezTo>
                <a:cubicBezTo>
                  <a:pt x="892830" y="190623"/>
                  <a:pt x="904568" y="176980"/>
                  <a:pt x="914400" y="162232"/>
                </a:cubicBezTo>
                <a:cubicBezTo>
                  <a:pt x="934064" y="167148"/>
                  <a:pt x="954164" y="170570"/>
                  <a:pt x="973393" y="176980"/>
                </a:cubicBezTo>
                <a:cubicBezTo>
                  <a:pt x="998509" y="185352"/>
                  <a:pt x="1021777" y="198870"/>
                  <a:pt x="1047135" y="206477"/>
                </a:cubicBezTo>
                <a:cubicBezTo>
                  <a:pt x="1071145" y="213680"/>
                  <a:pt x="1096558" y="215146"/>
                  <a:pt x="1120877" y="221226"/>
                </a:cubicBezTo>
                <a:cubicBezTo>
                  <a:pt x="1135959" y="224997"/>
                  <a:pt x="1150374" y="231058"/>
                  <a:pt x="1165122" y="235974"/>
                </a:cubicBezTo>
                <a:cubicBezTo>
                  <a:pt x="1201248" y="260058"/>
                  <a:pt x="1220742" y="280219"/>
                  <a:pt x="1268361" y="280219"/>
                </a:cubicBezTo>
                <a:cubicBezTo>
                  <a:pt x="1283907" y="280219"/>
                  <a:pt x="1297858" y="270387"/>
                  <a:pt x="1312606" y="265471"/>
                </a:cubicBezTo>
                <a:cubicBezTo>
                  <a:pt x="1327355" y="245806"/>
                  <a:pt x="1333836" y="215108"/>
                  <a:pt x="1356852" y="206477"/>
                </a:cubicBezTo>
                <a:cubicBezTo>
                  <a:pt x="1373599" y="200197"/>
                  <a:pt x="1451613" y="228232"/>
                  <a:pt x="1474839" y="235974"/>
                </a:cubicBezTo>
                <a:cubicBezTo>
                  <a:pt x="1479755" y="216309"/>
                  <a:pt x="1479530" y="194579"/>
                  <a:pt x="1489587" y="176980"/>
                </a:cubicBezTo>
                <a:cubicBezTo>
                  <a:pt x="1507058" y="146406"/>
                  <a:pt x="1549883" y="122035"/>
                  <a:pt x="1578077" y="103239"/>
                </a:cubicBezTo>
                <a:cubicBezTo>
                  <a:pt x="1630839" y="113791"/>
                  <a:pt x="1658087" y="109507"/>
                  <a:pt x="1696064" y="147484"/>
                </a:cubicBezTo>
                <a:cubicBezTo>
                  <a:pt x="1708598" y="160018"/>
                  <a:pt x="1708258" y="187884"/>
                  <a:pt x="1725561" y="191729"/>
                </a:cubicBezTo>
                <a:cubicBezTo>
                  <a:pt x="1802496" y="208825"/>
                  <a:pt x="1882877" y="201561"/>
                  <a:pt x="1961535" y="206477"/>
                </a:cubicBezTo>
                <a:cubicBezTo>
                  <a:pt x="1978526" y="212141"/>
                  <a:pt x="2051304" y="237658"/>
                  <a:pt x="2064774" y="235974"/>
                </a:cubicBezTo>
                <a:cubicBezTo>
                  <a:pt x="2086590" y="233247"/>
                  <a:pt x="2104103" y="216309"/>
                  <a:pt x="2123768" y="206477"/>
                </a:cubicBezTo>
                <a:cubicBezTo>
                  <a:pt x="2131427" y="175839"/>
                  <a:pt x="2154547" y="76947"/>
                  <a:pt x="2168013" y="58993"/>
                </a:cubicBezTo>
                <a:cubicBezTo>
                  <a:pt x="2181204" y="41405"/>
                  <a:pt x="2207342" y="39329"/>
                  <a:pt x="2227006" y="29497"/>
                </a:cubicBezTo>
                <a:cubicBezTo>
                  <a:pt x="2241755" y="34413"/>
                  <a:pt x="2255769" y="45653"/>
                  <a:pt x="2271252" y="44245"/>
                </a:cubicBezTo>
                <a:cubicBezTo>
                  <a:pt x="2316991" y="40087"/>
                  <a:pt x="2384269" y="16405"/>
                  <a:pt x="2433484" y="0"/>
                </a:cubicBezTo>
                <a:lnTo>
                  <a:pt x="2521974" y="29497"/>
                </a:lnTo>
                <a:lnTo>
                  <a:pt x="2566219" y="44245"/>
                </a:lnTo>
                <a:cubicBezTo>
                  <a:pt x="2602126" y="151965"/>
                  <a:pt x="2565552" y="125194"/>
                  <a:pt x="2654710" y="147484"/>
                </a:cubicBezTo>
                <a:cubicBezTo>
                  <a:pt x="2684207" y="142568"/>
                  <a:pt x="2716453" y="146108"/>
                  <a:pt x="2743200" y="132735"/>
                </a:cubicBezTo>
                <a:cubicBezTo>
                  <a:pt x="2768074" y="120298"/>
                  <a:pt x="2786029" y="96372"/>
                  <a:pt x="2802193" y="73742"/>
                </a:cubicBezTo>
                <a:cubicBezTo>
                  <a:pt x="2837128" y="24833"/>
                  <a:pt x="2795504" y="29497"/>
                  <a:pt x="2831690" y="2949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BE"/>
          </a:p>
        </p:txBody>
      </p:sp>
      <p:sp>
        <p:nvSpPr>
          <p:cNvPr id="16" name="ZoneTexte 19"/>
          <p:cNvSpPr txBox="1">
            <a:spLocks noChangeArrowheads="1"/>
          </p:cNvSpPr>
          <p:nvPr/>
        </p:nvSpPr>
        <p:spPr bwMode="auto">
          <a:xfrm>
            <a:off x="6807993" y="3324671"/>
            <a:ext cx="2251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1400" b="1">
                <a:solidFill>
                  <a:srgbClr val="00B050"/>
                </a:solidFill>
              </a:rPr>
              <a:t>Productive phenotypes</a:t>
            </a:r>
          </a:p>
        </p:txBody>
      </p:sp>
      <p:sp>
        <p:nvSpPr>
          <p:cNvPr id="17" name="Ellipse 16"/>
          <p:cNvSpPr/>
          <p:nvPr/>
        </p:nvSpPr>
        <p:spPr>
          <a:xfrm>
            <a:off x="6647656" y="5636071"/>
            <a:ext cx="363537" cy="2016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BE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6777831" y="5966271"/>
            <a:ext cx="363537" cy="200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BE">
              <a:solidFill>
                <a:srgbClr val="FF0000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6596856" y="5199509"/>
            <a:ext cx="363537" cy="201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BE">
              <a:solidFill>
                <a:srgbClr val="FF000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6630193" y="3683446"/>
            <a:ext cx="363538" cy="2016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BE">
              <a:solidFill>
                <a:srgbClr val="FF0000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6782593" y="3835846"/>
            <a:ext cx="363538" cy="2016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BE">
              <a:solidFill>
                <a:srgbClr val="FF0000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6414293" y="4118421"/>
            <a:ext cx="363538" cy="2016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BE">
              <a:solidFill>
                <a:srgbClr val="FF0000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8706643" y="4404171"/>
            <a:ext cx="363538" cy="2000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BE">
              <a:solidFill>
                <a:srgbClr val="FF0000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8859043" y="4556571"/>
            <a:ext cx="363538" cy="2000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BE">
              <a:solidFill>
                <a:srgbClr val="FF0000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8492331" y="4839146"/>
            <a:ext cx="363537" cy="2016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BE">
              <a:solidFill>
                <a:srgbClr val="FF0000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8441531" y="4612134"/>
            <a:ext cx="363537" cy="201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BE">
              <a:solidFill>
                <a:srgbClr val="FF0000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8855868" y="4834384"/>
            <a:ext cx="363538" cy="201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BE">
              <a:solidFill>
                <a:srgbClr val="FF00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8344693" y="4289871"/>
            <a:ext cx="361950" cy="2016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BE">
              <a:solidFill>
                <a:srgbClr val="FF0000"/>
              </a:solidFill>
            </a:endParaRPr>
          </a:p>
        </p:txBody>
      </p:sp>
      <p:sp>
        <p:nvSpPr>
          <p:cNvPr id="29" name="AutoShape 2"/>
          <p:cNvSpPr>
            <a:spLocks noChangeArrowheads="1"/>
          </p:cNvSpPr>
          <p:nvPr/>
        </p:nvSpPr>
        <p:spPr bwMode="auto">
          <a:xfrm>
            <a:off x="1519630" y="34721"/>
            <a:ext cx="8749605" cy="783193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28575" algn="ctr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fr-BE" sz="2000" b="1" dirty="0" err="1">
                <a:solidFill>
                  <a:schemeClr val="bg1"/>
                </a:solidFill>
              </a:rPr>
              <a:t>M</a:t>
            </a:r>
            <a:r>
              <a:rPr lang="fr-BE" sz="2000" b="1" dirty="0" err="1" smtClean="0">
                <a:solidFill>
                  <a:schemeClr val="bg1"/>
                </a:solidFill>
              </a:rPr>
              <a:t>icrobial</a:t>
            </a:r>
            <a:r>
              <a:rPr lang="fr-BE" sz="2000" b="1" dirty="0" smtClean="0">
                <a:solidFill>
                  <a:schemeClr val="bg1"/>
                </a:solidFill>
              </a:rPr>
              <a:t> </a:t>
            </a:r>
            <a:r>
              <a:rPr lang="fr-BE" sz="2000" b="1" dirty="0" err="1">
                <a:solidFill>
                  <a:schemeClr val="bg1"/>
                </a:solidFill>
              </a:rPr>
              <a:t>phenotypic</a:t>
            </a:r>
            <a:r>
              <a:rPr lang="fr-BE" sz="2000" b="1" dirty="0">
                <a:solidFill>
                  <a:schemeClr val="bg1"/>
                </a:solidFill>
              </a:rPr>
              <a:t> </a:t>
            </a:r>
            <a:r>
              <a:rPr lang="fr-BE" sz="2000" b="1" dirty="0" err="1" smtClean="0">
                <a:solidFill>
                  <a:schemeClr val="bg1"/>
                </a:solidFill>
              </a:rPr>
              <a:t>heterogeneity</a:t>
            </a:r>
            <a:r>
              <a:rPr lang="fr-BE" sz="2000" b="1" dirty="0" smtClean="0">
                <a:solidFill>
                  <a:schemeClr val="bg1"/>
                </a:solidFill>
              </a:rPr>
              <a:t> ?</a:t>
            </a:r>
          </a:p>
          <a:p>
            <a:pPr eaLnBrk="1" hangingPunct="1">
              <a:buFont typeface="Wingdings" pitchFamily="2" charset="2"/>
              <a:buNone/>
            </a:pPr>
            <a:r>
              <a:rPr lang="fr-BE" sz="2000" b="1" dirty="0" smtClean="0">
                <a:solidFill>
                  <a:schemeClr val="bg1"/>
                </a:solidFill>
              </a:rPr>
              <a:t> </a:t>
            </a:r>
            <a:endParaRPr lang="fr-B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92439" y="2395470"/>
            <a:ext cx="68000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5400" b="1" dirty="0" err="1" smtClean="0"/>
              <a:t>Thank</a:t>
            </a:r>
            <a:r>
              <a:rPr lang="fr-BE" sz="5400" b="1" dirty="0" smtClean="0"/>
              <a:t> </a:t>
            </a:r>
            <a:r>
              <a:rPr lang="fr-BE" sz="5400" b="1" dirty="0" err="1" smtClean="0"/>
              <a:t>you</a:t>
            </a:r>
            <a:r>
              <a:rPr lang="fr-BE" sz="5400" b="1" dirty="0" smtClean="0"/>
              <a:t> for </a:t>
            </a:r>
            <a:r>
              <a:rPr lang="fr-BE" sz="5400" b="1" dirty="0" err="1" smtClean="0"/>
              <a:t>your</a:t>
            </a:r>
            <a:r>
              <a:rPr lang="fr-BE" sz="5400" b="1" dirty="0" smtClean="0"/>
              <a:t> attention</a:t>
            </a:r>
            <a:endParaRPr lang="fr-BE" sz="5400" b="1" dirty="0"/>
          </a:p>
        </p:txBody>
      </p:sp>
    </p:spTree>
    <p:extLst>
      <p:ext uri="{BB962C8B-B14F-4D97-AF65-F5344CB8AC3E}">
        <p14:creationId xmlns:p14="http://schemas.microsoft.com/office/powerpoint/2010/main" val="113338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53803" y="978794"/>
            <a:ext cx="6284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err="1" smtClean="0"/>
              <a:t>What’s</a:t>
            </a:r>
            <a:r>
              <a:rPr lang="fr-BE" sz="2800" dirty="0" smtClean="0"/>
              <a:t> </a:t>
            </a:r>
            <a:r>
              <a:rPr lang="fr-BE" sz="2800" dirty="0" err="1" smtClean="0"/>
              <a:t>next</a:t>
            </a:r>
            <a:r>
              <a:rPr lang="fr-BE" sz="2800" dirty="0" smtClean="0"/>
              <a:t>?</a:t>
            </a:r>
            <a:endParaRPr lang="fr-BE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1893194" y="2343955"/>
            <a:ext cx="6774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Omics</a:t>
            </a:r>
            <a:r>
              <a:rPr lang="fr-BE" dirty="0" smtClean="0"/>
              <a:t> </a:t>
            </a:r>
            <a:r>
              <a:rPr lang="fr-BE" dirty="0" err="1" smtClean="0"/>
              <a:t>approach</a:t>
            </a:r>
            <a:r>
              <a:rPr lang="fr-BE" dirty="0" smtClean="0"/>
              <a:t> on the </a:t>
            </a:r>
            <a:r>
              <a:rPr lang="fr-BE" dirty="0" err="1" smtClean="0"/>
              <a:t>subpopulation</a:t>
            </a:r>
            <a:r>
              <a:rPr lang="fr-BE" dirty="0" smtClean="0"/>
              <a:t> by </a:t>
            </a:r>
            <a:r>
              <a:rPr lang="fr-BE" dirty="0" err="1" smtClean="0"/>
              <a:t>cell</a:t>
            </a:r>
            <a:r>
              <a:rPr lang="fr-BE" dirty="0" smtClean="0"/>
              <a:t> </a:t>
            </a:r>
            <a:r>
              <a:rPr lang="fr-BE" dirty="0" err="1" smtClean="0"/>
              <a:t>sorting</a:t>
            </a:r>
            <a:r>
              <a:rPr lang="fr-BE" dirty="0" smtClean="0"/>
              <a:t>: Stress </a:t>
            </a:r>
            <a:r>
              <a:rPr lang="fr-BE" dirty="0" err="1" smtClean="0"/>
              <a:t>response</a:t>
            </a:r>
            <a:r>
              <a:rPr lang="fr-BE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6255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104622" y="353733"/>
            <a:ext cx="7467600" cy="509587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0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Phenotypic </a:t>
            </a:r>
            <a:r>
              <a:rPr lang="fr-BE" sz="2000" b="1" dirty="0" err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heterogeneity</a:t>
            </a:r>
            <a:endParaRPr lang="fr-BE" sz="20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1186433" y="1122390"/>
            <a:ext cx="80863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buFont typeface="Courier New" panose="02070309020205020404" pitchFamily="49" charset="0"/>
              <a:buChar char="o"/>
            </a:pPr>
            <a:r>
              <a:rPr lang="fr-BE" altLang="fr-FR" dirty="0">
                <a:latin typeface="Century Schoolbook" pitchFamily="18" charset="0"/>
              </a:rPr>
              <a:t> </a:t>
            </a:r>
            <a:r>
              <a:rPr lang="fr-BE" altLang="fr-FR" sz="2000" b="1" dirty="0">
                <a:latin typeface="Century Schoolbook" pitchFamily="18" charset="0"/>
              </a:rPr>
              <a:t>Noise (</a:t>
            </a:r>
            <a:r>
              <a:rPr lang="fr-BE" altLang="fr-FR" sz="2000" b="1" dirty="0" err="1">
                <a:latin typeface="Century Schoolbook" pitchFamily="18" charset="0"/>
              </a:rPr>
              <a:t>Intrinsic</a:t>
            </a:r>
            <a:r>
              <a:rPr lang="fr-BE" altLang="fr-FR" sz="2000" b="1" dirty="0">
                <a:latin typeface="Century Schoolbook" pitchFamily="18" charset="0"/>
              </a:rPr>
              <a:t> and </a:t>
            </a:r>
            <a:r>
              <a:rPr lang="fr-BE" altLang="fr-FR" sz="2000" b="1" dirty="0" err="1">
                <a:latin typeface="Century Schoolbook" pitchFamily="18" charset="0"/>
              </a:rPr>
              <a:t>extrinsic</a:t>
            </a:r>
            <a:r>
              <a:rPr lang="fr-BE" altLang="fr-FR" sz="2000" b="1" dirty="0">
                <a:latin typeface="Century Schoolbook" pitchFamily="18" charset="0"/>
              </a:rPr>
              <a:t> noise)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fr-BE" altLang="fr-FR" b="1" dirty="0">
                <a:latin typeface="Century Schoolbook" pitchFamily="18" charset="0"/>
              </a:rPr>
              <a:t> </a:t>
            </a:r>
            <a:r>
              <a:rPr lang="fr-BE" altLang="fr-FR" sz="2000" b="1" dirty="0" err="1">
                <a:latin typeface="Century Schoolbook" pitchFamily="18" charset="0"/>
              </a:rPr>
              <a:t>Reinforced</a:t>
            </a:r>
            <a:r>
              <a:rPr lang="fr-BE" altLang="fr-FR" sz="2000" b="1" dirty="0">
                <a:latin typeface="Century Schoolbook" pitchFamily="18" charset="0"/>
              </a:rPr>
              <a:t> by </a:t>
            </a:r>
            <a:r>
              <a:rPr lang="fr-BE" altLang="fr-FR" sz="2000" b="1" dirty="0" err="1" smtClean="0">
                <a:latin typeface="Century Schoolbook" pitchFamily="18" charset="0"/>
              </a:rPr>
              <a:t>external</a:t>
            </a:r>
            <a:r>
              <a:rPr lang="fr-BE" altLang="fr-FR" sz="2000" b="1" dirty="0" smtClean="0">
                <a:latin typeface="Century Schoolbook" pitchFamily="18" charset="0"/>
              </a:rPr>
              <a:t> noise: spatial </a:t>
            </a:r>
            <a:r>
              <a:rPr lang="fr-BE" altLang="fr-FR" sz="2000" b="1" dirty="0" err="1" smtClean="0">
                <a:latin typeface="Century Schoolbook" pitchFamily="18" charset="0"/>
              </a:rPr>
              <a:t>heterogeneity</a:t>
            </a:r>
            <a:endParaRPr lang="fr-BE" altLang="fr-FR" sz="2000" b="1" dirty="0">
              <a:latin typeface="Century Schoolbook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740" y="2279321"/>
            <a:ext cx="3017837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17698" t="17033" r="25287" b="15537"/>
          <a:stretch/>
        </p:blipFill>
        <p:spPr>
          <a:xfrm>
            <a:off x="663538" y="2089346"/>
            <a:ext cx="5292664" cy="351925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69978" y="5867669"/>
            <a:ext cx="529999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50" dirty="0" err="1" smtClean="0"/>
              <a:t>Patnaik</a:t>
            </a:r>
            <a:r>
              <a:rPr lang="fr-BE" sz="1050" dirty="0" smtClean="0"/>
              <a:t> PR, (2006) </a:t>
            </a:r>
            <a:r>
              <a:rPr lang="fr-BE" sz="1050" dirty="0" err="1" smtClean="0"/>
              <a:t>External</a:t>
            </a:r>
            <a:r>
              <a:rPr lang="fr-BE" sz="1050" dirty="0" smtClean="0"/>
              <a:t>, </a:t>
            </a:r>
            <a:r>
              <a:rPr lang="fr-BE" sz="1050" dirty="0" err="1" smtClean="0"/>
              <a:t>extrinsec</a:t>
            </a:r>
            <a:r>
              <a:rPr lang="fr-BE" sz="1050" dirty="0" smtClean="0"/>
              <a:t> and </a:t>
            </a:r>
            <a:r>
              <a:rPr lang="fr-BE" sz="1050" dirty="0" err="1" smtClean="0"/>
              <a:t>intrinsec</a:t>
            </a:r>
            <a:r>
              <a:rPr lang="fr-BE" sz="1050" dirty="0" smtClean="0"/>
              <a:t> noise in cellular </a:t>
            </a:r>
            <a:r>
              <a:rPr lang="fr-BE" sz="1050" dirty="0" err="1" smtClean="0"/>
              <a:t>systems</a:t>
            </a:r>
            <a:r>
              <a:rPr lang="fr-BE" sz="1050" dirty="0" smtClean="0"/>
              <a:t> : analogies and implications for </a:t>
            </a:r>
            <a:r>
              <a:rPr lang="fr-BE" sz="1050" dirty="0" err="1" smtClean="0"/>
              <a:t>protein</a:t>
            </a:r>
            <a:r>
              <a:rPr lang="fr-BE" sz="1050" dirty="0" smtClean="0"/>
              <a:t> </a:t>
            </a:r>
            <a:r>
              <a:rPr lang="fr-BE" sz="1050" dirty="0" err="1" smtClean="0"/>
              <a:t>synthesis</a:t>
            </a:r>
            <a:r>
              <a:rPr lang="fr-BE" sz="1050" dirty="0" smtClean="0"/>
              <a:t>. </a:t>
            </a:r>
            <a:r>
              <a:rPr lang="fr-BE" sz="1050" dirty="0" err="1" smtClean="0"/>
              <a:t>Biotechnology</a:t>
            </a:r>
            <a:r>
              <a:rPr lang="fr-BE" sz="1050" dirty="0" smtClean="0"/>
              <a:t> and </a:t>
            </a:r>
            <a:r>
              <a:rPr lang="fr-BE" sz="1050" dirty="0" err="1" smtClean="0"/>
              <a:t>Molecular</a:t>
            </a:r>
            <a:r>
              <a:rPr lang="fr-BE" sz="1050" dirty="0" smtClean="0"/>
              <a:t> </a:t>
            </a:r>
            <a:r>
              <a:rPr lang="fr-BE" sz="1050" dirty="0" err="1" smtClean="0"/>
              <a:t>Biology</a:t>
            </a:r>
            <a:r>
              <a:rPr lang="fr-BE" sz="1050" dirty="0" smtClean="0"/>
              <a:t> </a:t>
            </a:r>
            <a:r>
              <a:rPr lang="fr-BE" sz="1050" dirty="0" err="1" smtClean="0"/>
              <a:t>Review</a:t>
            </a:r>
            <a:r>
              <a:rPr lang="fr-BE" sz="1050" dirty="0" smtClean="0"/>
              <a:t> Vol. 1 (4), pp, 121-127.</a:t>
            </a:r>
            <a:endParaRPr lang="fr-BE" sz="1050" dirty="0"/>
          </a:p>
        </p:txBody>
      </p:sp>
    </p:spTree>
    <p:extLst>
      <p:ext uri="{BB962C8B-B14F-4D97-AF65-F5344CB8AC3E}">
        <p14:creationId xmlns:p14="http://schemas.microsoft.com/office/powerpoint/2010/main" val="1333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782651" y="534037"/>
            <a:ext cx="7467600" cy="50958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0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How to </a:t>
            </a:r>
            <a:r>
              <a:rPr lang="fr-BE" sz="2000" b="1" dirty="0" err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track</a:t>
            </a:r>
            <a:r>
              <a:rPr lang="fr-BE" sz="20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BE" sz="2000" b="1" dirty="0" err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this</a:t>
            </a:r>
            <a:r>
              <a:rPr lang="fr-BE" sz="20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BE" sz="2000" b="1" dirty="0" err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phenotypic</a:t>
            </a:r>
            <a:r>
              <a:rPr lang="fr-BE" sz="20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BE" sz="2000" b="1" dirty="0" err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heterogeneity</a:t>
            </a:r>
            <a:r>
              <a:rPr lang="fr-BE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1655204" y="1299346"/>
            <a:ext cx="857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>
                <a:latin typeface="Century Schoolbook" pitchFamily="18" charset="0"/>
              </a:rPr>
              <a:t>By combining flow cytometry, genetically encoded biosensors and external dyes</a:t>
            </a:r>
          </a:p>
        </p:txBody>
      </p:sp>
      <p:pic>
        <p:nvPicPr>
          <p:cNvPr id="4" name="Image 3" descr="biocapteu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"/>
          <a:stretch>
            <a:fillRect/>
          </a:stretch>
        </p:blipFill>
        <p:spPr bwMode="auto">
          <a:xfrm>
            <a:off x="1782651" y="2118017"/>
            <a:ext cx="5437187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 flipV="1">
            <a:off x="5844761" y="2762719"/>
            <a:ext cx="785813" cy="7143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16"/>
          <p:cNvSpPr txBox="1">
            <a:spLocks noChangeArrowheads="1"/>
          </p:cNvSpPr>
          <p:nvPr/>
        </p:nvSpPr>
        <p:spPr bwMode="auto">
          <a:xfrm>
            <a:off x="6987907" y="2424582"/>
            <a:ext cx="2749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1600" b="1" dirty="0" err="1" smtClean="0">
                <a:latin typeface="Century Schoolbook" pitchFamily="18" charset="0"/>
              </a:rPr>
              <a:t>Genetically</a:t>
            </a:r>
            <a:r>
              <a:rPr lang="fr-BE" altLang="fr-FR" sz="1600" b="1" dirty="0" smtClean="0">
                <a:latin typeface="Century Schoolbook" pitchFamily="18" charset="0"/>
              </a:rPr>
              <a:t> </a:t>
            </a:r>
            <a:r>
              <a:rPr lang="fr-BE" altLang="fr-FR" sz="1600" b="1" dirty="0" err="1" smtClean="0">
                <a:latin typeface="Century Schoolbook" pitchFamily="18" charset="0"/>
              </a:rPr>
              <a:t>encoded</a:t>
            </a:r>
            <a:r>
              <a:rPr lang="fr-BE" altLang="fr-FR" sz="1600" b="1" dirty="0" smtClean="0">
                <a:latin typeface="Century Schoolbook" pitchFamily="18" charset="0"/>
              </a:rPr>
              <a:t>: </a:t>
            </a:r>
            <a:r>
              <a:rPr lang="fr-BE" altLang="fr-FR" sz="1600" b="1" dirty="0">
                <a:latin typeface="Century Schoolbook" pitchFamily="18" charset="0"/>
              </a:rPr>
              <a:t>GFP</a:t>
            </a:r>
          </a:p>
        </p:txBody>
      </p:sp>
      <p:sp>
        <p:nvSpPr>
          <p:cNvPr id="7" name="Rectangle 6"/>
          <p:cNvSpPr/>
          <p:nvPr/>
        </p:nvSpPr>
        <p:spPr>
          <a:xfrm>
            <a:off x="6630574" y="4672800"/>
            <a:ext cx="2989944" cy="5715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BE"/>
          </a:p>
        </p:txBody>
      </p:sp>
      <p:sp>
        <p:nvSpPr>
          <p:cNvPr id="8" name="ZoneTexte 16"/>
          <p:cNvSpPr txBox="1">
            <a:spLocks noChangeArrowheads="1"/>
          </p:cNvSpPr>
          <p:nvPr/>
        </p:nvSpPr>
        <p:spPr bwMode="auto">
          <a:xfrm>
            <a:off x="6630574" y="4757070"/>
            <a:ext cx="37861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1600" b="1" dirty="0">
                <a:latin typeface="Century Schoolbook" pitchFamily="18" charset="0"/>
              </a:rPr>
              <a:t> </a:t>
            </a:r>
            <a:r>
              <a:rPr lang="fr-BE" altLang="fr-FR" sz="1600" b="1" dirty="0" err="1">
                <a:latin typeface="Century Schoolbook" pitchFamily="18" charset="0"/>
              </a:rPr>
              <a:t>E</a:t>
            </a:r>
            <a:r>
              <a:rPr lang="fr-BE" altLang="fr-FR" sz="1600" b="1" dirty="0" err="1" smtClean="0">
                <a:latin typeface="Century Schoolbook" pitchFamily="18" charset="0"/>
              </a:rPr>
              <a:t>xogenous</a:t>
            </a:r>
            <a:r>
              <a:rPr lang="fr-BE" altLang="fr-FR" sz="1600" b="1" dirty="0" smtClean="0">
                <a:latin typeface="Century Schoolbook" pitchFamily="18" charset="0"/>
              </a:rPr>
              <a:t>: </a:t>
            </a:r>
            <a:r>
              <a:rPr lang="fr-BE" altLang="fr-FR" sz="1600" b="1" dirty="0" err="1" smtClean="0">
                <a:latin typeface="Century Schoolbook" pitchFamily="18" charset="0"/>
              </a:rPr>
              <a:t>Propidium</a:t>
            </a:r>
            <a:r>
              <a:rPr lang="fr-BE" altLang="fr-FR" sz="1600" b="1" dirty="0" smtClean="0">
                <a:latin typeface="Century Schoolbook" pitchFamily="18" charset="0"/>
              </a:rPr>
              <a:t> </a:t>
            </a:r>
            <a:r>
              <a:rPr lang="fr-BE" altLang="fr-FR" sz="1600" b="1" dirty="0" err="1" smtClean="0">
                <a:latin typeface="Century Schoolbook" pitchFamily="18" charset="0"/>
              </a:rPr>
              <a:t>iodide</a:t>
            </a:r>
            <a:endParaRPr lang="fr-BE" altLang="fr-FR" sz="1600" b="1" dirty="0">
              <a:latin typeface="Century Schoolbook" pitchFamily="18" charset="0"/>
            </a:endParaRPr>
          </a:p>
          <a:p>
            <a:pPr eaLnBrk="1" hangingPunct="1"/>
            <a:r>
              <a:rPr lang="fr-BE" altLang="fr-FR" sz="1600" i="1" dirty="0">
                <a:latin typeface="Century Schoolbook" pitchFamily="18" charset="0"/>
              </a:rPr>
              <a:t>	            </a:t>
            </a:r>
          </a:p>
          <a:p>
            <a:pPr eaLnBrk="1" hangingPunct="1"/>
            <a:r>
              <a:rPr lang="fr-BE" altLang="fr-FR" sz="1600" i="1" dirty="0">
                <a:latin typeface="Century Schoolbook" pitchFamily="18" charset="0"/>
              </a:rPr>
              <a:t>Flow </a:t>
            </a:r>
            <a:r>
              <a:rPr lang="fr-BE" altLang="fr-FR" sz="1600" i="1" dirty="0" err="1">
                <a:latin typeface="Century Schoolbook" pitchFamily="18" charset="0"/>
              </a:rPr>
              <a:t>cytometry</a:t>
            </a:r>
            <a:r>
              <a:rPr lang="fr-BE" altLang="fr-FR" sz="1600" i="1" dirty="0">
                <a:latin typeface="Century Schoolbook" pitchFamily="18" charset="0"/>
              </a:rPr>
              <a:t> and </a:t>
            </a:r>
            <a:r>
              <a:rPr lang="fr-BE" altLang="fr-FR" sz="1600" i="1" dirty="0" err="1">
                <a:latin typeface="Century Schoolbook" pitchFamily="18" charset="0"/>
              </a:rPr>
              <a:t>cell</a:t>
            </a:r>
            <a:r>
              <a:rPr lang="fr-BE" altLang="fr-FR" sz="1600" i="1" dirty="0">
                <a:latin typeface="Century Schoolbook" pitchFamily="18" charset="0"/>
              </a:rPr>
              <a:t> </a:t>
            </a:r>
            <a:r>
              <a:rPr lang="fr-BE" altLang="fr-FR" sz="1600" i="1" dirty="0" err="1">
                <a:latin typeface="Century Schoolbook" pitchFamily="18" charset="0"/>
              </a:rPr>
              <a:t>sorting</a:t>
            </a:r>
            <a:r>
              <a:rPr lang="fr-BE" altLang="fr-FR" sz="1600" i="1" dirty="0">
                <a:latin typeface="Century Schoolbook" pitchFamily="18" charset="0"/>
              </a:rPr>
              <a:t> session</a:t>
            </a:r>
          </a:p>
          <a:p>
            <a:pPr eaLnBrk="1" hangingPunct="1"/>
            <a:endParaRPr lang="fr-BE" altLang="fr-FR" sz="1600" b="1" dirty="0">
              <a:latin typeface="Century Schoolbook" pitchFamily="18" charset="0"/>
            </a:endParaRPr>
          </a:p>
          <a:p>
            <a:pPr eaLnBrk="1" hangingPunct="1"/>
            <a:endParaRPr lang="fr-BE" altLang="fr-FR" sz="1600" b="1" dirty="0">
              <a:latin typeface="Century Schoolbook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191834" y="2730199"/>
            <a:ext cx="2902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Brognaux Alison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299621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654" y="1583229"/>
            <a:ext cx="6848958" cy="4753177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2181896" y="456764"/>
            <a:ext cx="7467600" cy="509587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0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The flow </a:t>
            </a:r>
            <a:r>
              <a:rPr lang="fr-BE" sz="2000" b="1" dirty="0" err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cytometry</a:t>
            </a:r>
            <a:endParaRPr lang="fr-BE" sz="20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4383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8059" y="188640"/>
            <a:ext cx="792088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5267664" y="827420"/>
            <a:ext cx="89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Q</a:t>
            </a:r>
            <a:r>
              <a:rPr lang="fr-BE" b="1" baseline="-25000" dirty="0" smtClean="0"/>
              <a:t>FC</a:t>
            </a:r>
            <a:endParaRPr lang="fr-BE" b="1" baseline="-25000" dirty="0"/>
          </a:p>
        </p:txBody>
      </p:sp>
      <p:cxnSp>
        <p:nvCxnSpPr>
          <p:cNvPr id="4" name="Connecteur droit avec flèche 3"/>
          <p:cNvCxnSpPr/>
          <p:nvPr/>
        </p:nvCxnSpPr>
        <p:spPr>
          <a:xfrm flipH="1" flipV="1">
            <a:off x="5811915" y="476672"/>
            <a:ext cx="419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170147" y="188640"/>
            <a:ext cx="100811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21" y="342497"/>
            <a:ext cx="711263" cy="689578"/>
          </a:xfrm>
          <a:prstGeom prst="rect">
            <a:avLst/>
          </a:prstGeom>
        </p:spPr>
      </p:pic>
      <p:sp>
        <p:nvSpPr>
          <p:cNvPr id="7" name="Flèche courbée vers le haut 6"/>
          <p:cNvSpPr/>
          <p:nvPr/>
        </p:nvSpPr>
        <p:spPr>
          <a:xfrm>
            <a:off x="3660091" y="1501836"/>
            <a:ext cx="1510056" cy="36178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8" name="Arrondir un rectangle avec un coin du même côté 7"/>
          <p:cNvSpPr/>
          <p:nvPr/>
        </p:nvSpPr>
        <p:spPr>
          <a:xfrm>
            <a:off x="5744099" y="1047179"/>
            <a:ext cx="144016" cy="576064"/>
          </a:xfrm>
          <a:prstGeom prst="round2Same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4395158" y="292006"/>
            <a:ext cx="61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FCM</a:t>
            </a:r>
            <a:endParaRPr lang="fr-BE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2138973" y="1196752"/>
            <a:ext cx="1422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/>
              <a:t>Manual</a:t>
            </a:r>
            <a:r>
              <a:rPr lang="fr-BE" b="1" dirty="0" smtClean="0"/>
              <a:t> </a:t>
            </a:r>
            <a:r>
              <a:rPr lang="fr-BE" b="1" dirty="0" err="1" smtClean="0"/>
              <a:t>sampling</a:t>
            </a:r>
            <a:endParaRPr lang="fr-BE" b="1" dirty="0"/>
          </a:p>
        </p:txBody>
      </p:sp>
      <p:sp>
        <p:nvSpPr>
          <p:cNvPr id="11" name="Ellipse 10"/>
          <p:cNvSpPr/>
          <p:nvPr/>
        </p:nvSpPr>
        <p:spPr>
          <a:xfrm>
            <a:off x="3969247" y="4114546"/>
            <a:ext cx="324655" cy="252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>
            <a:off x="4636577" y="2413950"/>
            <a:ext cx="792088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ZoneTexte 12"/>
          <p:cNvSpPr txBox="1"/>
          <p:nvPr/>
        </p:nvSpPr>
        <p:spPr>
          <a:xfrm>
            <a:off x="5526182" y="3052730"/>
            <a:ext cx="89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Q</a:t>
            </a:r>
            <a:r>
              <a:rPr lang="fr-BE" baseline="-25000" dirty="0" smtClean="0"/>
              <a:t>FC</a:t>
            </a:r>
            <a:endParaRPr lang="fr-BE" baseline="-25000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H="1" flipV="1">
            <a:off x="6070433" y="2701982"/>
            <a:ext cx="419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723572" y="2517316"/>
            <a:ext cx="61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FCM</a:t>
            </a:r>
            <a:endParaRPr lang="fr-BE" b="1" dirty="0"/>
          </a:p>
        </p:txBody>
      </p:sp>
      <p:sp>
        <p:nvSpPr>
          <p:cNvPr id="16" name="Arrondir un rectangle avec un coin du même côté 15"/>
          <p:cNvSpPr/>
          <p:nvPr/>
        </p:nvSpPr>
        <p:spPr>
          <a:xfrm>
            <a:off x="6002617" y="3272489"/>
            <a:ext cx="144016" cy="576064"/>
          </a:xfrm>
          <a:prstGeom prst="round2Same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3340433" y="3854110"/>
            <a:ext cx="0" cy="3876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3353187" y="4241770"/>
            <a:ext cx="27172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6074625" y="3826490"/>
            <a:ext cx="0" cy="415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riangle isocèle 19"/>
          <p:cNvSpPr/>
          <p:nvPr/>
        </p:nvSpPr>
        <p:spPr>
          <a:xfrm rot="5400000">
            <a:off x="4055818" y="4147796"/>
            <a:ext cx="181078" cy="187949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ZoneTexte 20"/>
          <p:cNvSpPr txBox="1"/>
          <p:nvPr/>
        </p:nvSpPr>
        <p:spPr>
          <a:xfrm>
            <a:off x="4209575" y="3837547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Sampling </a:t>
            </a:r>
            <a:r>
              <a:rPr lang="fr-BE" sz="1200" dirty="0" err="1" smtClean="0"/>
              <a:t>pump</a:t>
            </a:r>
            <a:endParaRPr lang="fr-BE" sz="1200" dirty="0"/>
          </a:p>
        </p:txBody>
      </p:sp>
      <p:grpSp>
        <p:nvGrpSpPr>
          <p:cNvPr id="22" name="Groupe 21"/>
          <p:cNvGrpSpPr/>
          <p:nvPr/>
        </p:nvGrpSpPr>
        <p:grpSpPr>
          <a:xfrm>
            <a:off x="3160536" y="2648041"/>
            <a:ext cx="893892" cy="1527382"/>
            <a:chOff x="899592" y="2083042"/>
            <a:chExt cx="2088232" cy="3002142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1043608" y="2924944"/>
              <a:ext cx="1800200" cy="216024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99592" y="2708920"/>
              <a:ext cx="2088232" cy="576064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63688" y="2420888"/>
              <a:ext cx="288032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907704" y="2312876"/>
              <a:ext cx="45719" cy="1080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20848" y="3271174"/>
              <a:ext cx="45719" cy="14677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47664" y="4653136"/>
              <a:ext cx="288032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51720" y="4653136"/>
              <a:ext cx="288032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763688" y="4725144"/>
              <a:ext cx="288032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331640" y="2083042"/>
              <a:ext cx="45719" cy="23762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5416058" y="2413949"/>
            <a:ext cx="100811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ZoneTexte 32"/>
          <p:cNvSpPr txBox="1"/>
          <p:nvPr/>
        </p:nvSpPr>
        <p:spPr>
          <a:xfrm>
            <a:off x="1967392" y="3036754"/>
            <a:ext cx="1206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On-line</a:t>
            </a:r>
            <a:endParaRPr lang="fr-BE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7050865" y="822308"/>
            <a:ext cx="204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Flow </a:t>
            </a:r>
            <a:r>
              <a:rPr lang="fr-BE" b="1" dirty="0" err="1" smtClean="0"/>
              <a:t>cytometry</a:t>
            </a:r>
            <a:r>
              <a:rPr lang="fr-BE" b="1" dirty="0" smtClean="0"/>
              <a:t> (FCM) : </a:t>
            </a:r>
            <a:r>
              <a:rPr lang="fr-BE" b="1" dirty="0" err="1" smtClean="0"/>
              <a:t>different</a:t>
            </a:r>
            <a:r>
              <a:rPr lang="fr-BE" b="1" dirty="0" smtClean="0"/>
              <a:t> modes of </a:t>
            </a:r>
            <a:r>
              <a:rPr lang="fr-BE" b="1" dirty="0" err="1" smtClean="0"/>
              <a:t>operation</a:t>
            </a:r>
            <a:endParaRPr lang="fr-BE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1890029" y="5220564"/>
            <a:ext cx="191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Real time</a:t>
            </a:r>
            <a:endParaRPr lang="fr-BE" b="1" dirty="0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98" y="4516186"/>
            <a:ext cx="5544615" cy="2219325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844253" y="5510475"/>
            <a:ext cx="357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200" dirty="0"/>
              <a:t>Brognaux, A., Han, S., Sorensen, S. J., Lebeau, F., </a:t>
            </a:r>
            <a:r>
              <a:rPr lang="fr-BE" sz="1200" dirty="0" err="1"/>
              <a:t>Thonart</a:t>
            </a:r>
            <a:r>
              <a:rPr lang="fr-BE" sz="1200" dirty="0"/>
              <a:t>, P., </a:t>
            </a:r>
            <a:r>
              <a:rPr lang="fr-BE" sz="1200" dirty="0" err="1"/>
              <a:t>Delvigne</a:t>
            </a:r>
            <a:r>
              <a:rPr lang="fr-BE" sz="1200" dirty="0"/>
              <a:t>, F., (2013) A low-cost, </a:t>
            </a:r>
            <a:r>
              <a:rPr lang="fr-BE" sz="1200" dirty="0" err="1"/>
              <a:t>multiplexable</a:t>
            </a:r>
            <a:r>
              <a:rPr lang="fr-BE" sz="1200" dirty="0"/>
              <a:t>, </a:t>
            </a:r>
            <a:r>
              <a:rPr lang="fr-BE" sz="1200" dirty="0" err="1"/>
              <a:t>automated</a:t>
            </a:r>
            <a:r>
              <a:rPr lang="fr-BE" sz="1200" dirty="0"/>
              <a:t> flow </a:t>
            </a:r>
            <a:r>
              <a:rPr lang="fr-BE" sz="1200" dirty="0" err="1"/>
              <a:t>cytometry</a:t>
            </a:r>
            <a:r>
              <a:rPr lang="fr-BE" sz="1200" dirty="0"/>
              <a:t> </a:t>
            </a:r>
            <a:r>
              <a:rPr lang="fr-BE" sz="1200" dirty="0" err="1"/>
              <a:t>procedure</a:t>
            </a:r>
            <a:r>
              <a:rPr lang="fr-BE" sz="1200" dirty="0"/>
              <a:t> for the </a:t>
            </a:r>
            <a:r>
              <a:rPr lang="fr-BE" sz="1200" dirty="0" err="1"/>
              <a:t>characterization</a:t>
            </a:r>
            <a:r>
              <a:rPr lang="fr-BE" sz="1200" dirty="0"/>
              <a:t> of </a:t>
            </a:r>
            <a:r>
              <a:rPr lang="fr-BE" sz="1200" dirty="0" err="1"/>
              <a:t>microbial</a:t>
            </a:r>
            <a:r>
              <a:rPr lang="fr-BE" sz="1200" dirty="0"/>
              <a:t> stress </a:t>
            </a:r>
            <a:r>
              <a:rPr lang="fr-BE" sz="1200" dirty="0" err="1"/>
              <a:t>dynamics</a:t>
            </a:r>
            <a:r>
              <a:rPr lang="fr-BE" sz="1200" dirty="0"/>
              <a:t> in </a:t>
            </a:r>
            <a:r>
              <a:rPr lang="fr-BE" sz="1200" dirty="0" err="1"/>
              <a:t>bioreactors</a:t>
            </a:r>
            <a:r>
              <a:rPr lang="fr-BE" sz="1200" dirty="0"/>
              <a:t>. </a:t>
            </a:r>
            <a:r>
              <a:rPr lang="fr-BE" sz="1200" i="1" dirty="0" err="1"/>
              <a:t>Microbial</a:t>
            </a:r>
            <a:r>
              <a:rPr lang="fr-BE" sz="1200" i="1" dirty="0"/>
              <a:t> </a:t>
            </a:r>
            <a:r>
              <a:rPr lang="fr-BE" sz="1200" i="1" dirty="0" err="1"/>
              <a:t>cell</a:t>
            </a:r>
            <a:r>
              <a:rPr lang="fr-BE" sz="1200" i="1" dirty="0"/>
              <a:t> </a:t>
            </a:r>
            <a:r>
              <a:rPr lang="fr-BE" sz="1200" i="1" dirty="0" err="1"/>
              <a:t>factories</a:t>
            </a:r>
            <a:r>
              <a:rPr lang="fr-BE" sz="1200" dirty="0"/>
              <a:t> 12, 1475-2859</a:t>
            </a:r>
          </a:p>
        </p:txBody>
      </p:sp>
    </p:spTree>
    <p:extLst>
      <p:ext uri="{BB962C8B-B14F-4D97-AF65-F5344CB8AC3E}">
        <p14:creationId xmlns:p14="http://schemas.microsoft.com/office/powerpoint/2010/main" val="331381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/>
      <p:bldP spid="15" grpId="0"/>
      <p:bldP spid="16" grpId="0" animBg="1"/>
      <p:bldP spid="20" grpId="0" animBg="1"/>
      <p:bldP spid="21" grpId="0"/>
      <p:bldP spid="32" grpId="0" animBg="1"/>
      <p:bldP spid="33" grpId="0"/>
      <p:bldP spid="35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7843" y="1069656"/>
            <a:ext cx="9602788" cy="1468800"/>
          </a:xfrm>
        </p:spPr>
        <p:txBody>
          <a:bodyPr/>
          <a:lstStyle/>
          <a:p>
            <a:r>
              <a:rPr lang="fr-BE" b="1" dirty="0" smtClean="0"/>
              <a:t>Application of flow </a:t>
            </a:r>
            <a:r>
              <a:rPr lang="fr-BE" b="1" dirty="0" err="1" smtClean="0"/>
              <a:t>cytometry</a:t>
            </a:r>
            <a:endParaRPr lang="fr-BE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28790" y="3052293"/>
            <a:ext cx="11715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>
                <a:solidFill>
                  <a:srgbClr val="FF0000"/>
                </a:solidFill>
              </a:rPr>
              <a:t>Evaluation of E. coli </a:t>
            </a:r>
            <a:r>
              <a:rPr lang="fr-BE" sz="2400" b="1" dirty="0" err="1" smtClean="0">
                <a:solidFill>
                  <a:srgbClr val="FF0000"/>
                </a:solidFill>
              </a:rPr>
              <a:t>outer</a:t>
            </a:r>
            <a:r>
              <a:rPr lang="fr-BE" sz="2400" b="1" dirty="0" smtClean="0">
                <a:solidFill>
                  <a:srgbClr val="FF0000"/>
                </a:solidFill>
              </a:rPr>
              <a:t> membrane </a:t>
            </a:r>
            <a:r>
              <a:rPr lang="fr-BE" sz="2400" b="1" dirty="0" err="1" smtClean="0">
                <a:solidFill>
                  <a:srgbClr val="FF0000"/>
                </a:solidFill>
              </a:rPr>
              <a:t>permeability</a:t>
            </a:r>
            <a:r>
              <a:rPr lang="fr-BE" sz="2400" b="1" dirty="0" smtClean="0">
                <a:solidFill>
                  <a:srgbClr val="FF0000"/>
                </a:solidFill>
              </a:rPr>
              <a:t> </a:t>
            </a:r>
            <a:endParaRPr lang="fr-B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807594" y="1880315"/>
            <a:ext cx="707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27498" t="26542" r="30487" b="20949"/>
          <a:stretch/>
        </p:blipFill>
        <p:spPr>
          <a:xfrm>
            <a:off x="6697014" y="2266888"/>
            <a:ext cx="5151549" cy="3619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48117" y="438663"/>
            <a:ext cx="10000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b="1" dirty="0" err="1" smtClean="0">
                <a:latin typeface="Helvetica" panose="020B0604020202020204" pitchFamily="34" charset="0"/>
              </a:rPr>
              <a:t>Bioprocess</a:t>
            </a:r>
            <a:r>
              <a:rPr lang="fr-BE" sz="2000" b="1" dirty="0" smtClean="0">
                <a:latin typeface="Helvetica" panose="020B0604020202020204" pitchFamily="34" charset="0"/>
              </a:rPr>
              <a:t> conditions: Limitation of </a:t>
            </a:r>
            <a:r>
              <a:rPr lang="fr-BE" sz="2000" b="1" dirty="0" err="1" smtClean="0">
                <a:latin typeface="Helvetica" panose="020B0604020202020204" pitchFamily="34" charset="0"/>
              </a:rPr>
              <a:t>carbon</a:t>
            </a:r>
            <a:r>
              <a:rPr lang="fr-BE" sz="2000" b="1" dirty="0" smtClean="0">
                <a:latin typeface="Helvetica" panose="020B0604020202020204" pitchFamily="34" charset="0"/>
              </a:rPr>
              <a:t> </a:t>
            </a:r>
            <a:r>
              <a:rPr lang="fr-BE" sz="2000" b="1" dirty="0" err="1" smtClean="0">
                <a:latin typeface="Helvetica" panose="020B0604020202020204" pitchFamily="34" charset="0"/>
              </a:rPr>
              <a:t>substrate</a:t>
            </a:r>
            <a:endParaRPr lang="fr-BE" sz="20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28381" y="1434796"/>
            <a:ext cx="5076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smtClean="0"/>
              <a:t>Glucose </a:t>
            </a:r>
            <a:r>
              <a:rPr lang="fr-BE" sz="1600" b="1" dirty="0" err="1" smtClean="0"/>
              <a:t>uptake</a:t>
            </a:r>
            <a:r>
              <a:rPr lang="fr-BE" sz="1600" b="1" dirty="0" smtClean="0"/>
              <a:t>: 2 </a:t>
            </a:r>
            <a:r>
              <a:rPr lang="fr-BE" sz="1600" b="1" dirty="0" err="1" smtClean="0"/>
              <a:t>barriers</a:t>
            </a:r>
            <a:r>
              <a:rPr lang="fr-BE" sz="1600" b="1" dirty="0" smtClean="0"/>
              <a:t> </a:t>
            </a:r>
            <a:endParaRPr lang="fr-BE" sz="16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6385236" y="1157359"/>
            <a:ext cx="5775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Modulation of membrane </a:t>
            </a:r>
            <a:r>
              <a:rPr lang="fr-BE" b="1" dirty="0" err="1" smtClean="0"/>
              <a:t>permeability</a:t>
            </a:r>
            <a:r>
              <a:rPr lang="fr-BE" b="1" dirty="0" smtClean="0"/>
              <a:t>: Self-</a:t>
            </a:r>
            <a:r>
              <a:rPr lang="fr-BE" b="1" dirty="0" err="1" smtClean="0"/>
              <a:t>preservation</a:t>
            </a:r>
            <a:r>
              <a:rPr lang="fr-BE" b="1" dirty="0" smtClean="0"/>
              <a:t> and </a:t>
            </a:r>
            <a:r>
              <a:rPr lang="fr-BE" b="1" dirty="0" err="1" smtClean="0"/>
              <a:t>nutritional</a:t>
            </a:r>
            <a:r>
              <a:rPr lang="fr-BE" b="1" dirty="0" smtClean="0"/>
              <a:t> </a:t>
            </a:r>
            <a:r>
              <a:rPr lang="fr-BE" b="1" dirty="0" err="1" smtClean="0"/>
              <a:t>competence</a:t>
            </a:r>
            <a:r>
              <a:rPr lang="fr-BE" b="1" dirty="0" smtClean="0"/>
              <a:t> SPANC</a:t>
            </a:r>
          </a:p>
          <a:p>
            <a:endParaRPr lang="fr-BE" b="1" dirty="0"/>
          </a:p>
        </p:txBody>
      </p:sp>
      <p:sp>
        <p:nvSpPr>
          <p:cNvPr id="14" name="Flèche vers le bas 13"/>
          <p:cNvSpPr/>
          <p:nvPr/>
        </p:nvSpPr>
        <p:spPr>
          <a:xfrm>
            <a:off x="9272787" y="5823369"/>
            <a:ext cx="373488" cy="334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ZoneTexte 14"/>
          <p:cNvSpPr txBox="1"/>
          <p:nvPr/>
        </p:nvSpPr>
        <p:spPr>
          <a:xfrm>
            <a:off x="7675809" y="6372150"/>
            <a:ext cx="472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Phenotypic </a:t>
            </a:r>
            <a:r>
              <a:rPr lang="fr-BE" b="1" dirty="0" err="1" smtClean="0"/>
              <a:t>heterogeneity</a:t>
            </a:r>
            <a:endParaRPr lang="fr-BE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55" y="1990315"/>
            <a:ext cx="5420827" cy="4381835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 rot="10800000" flipV="1">
            <a:off x="6385236" y="1807164"/>
            <a:ext cx="4759079" cy="32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2" tIns="9522" rIns="9522" bIns="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000" u="none" strike="noStrike" cap="none" normalizeH="0" baseline="0" dirty="0" err="1" smtClean="0">
                <a:ln>
                  <a:noFill/>
                </a:ln>
                <a:effectLst/>
              </a:rPr>
              <a:t>Ferenci</a:t>
            </a:r>
            <a:r>
              <a:rPr kumimoji="0" lang="fr-FR" altLang="fr-FR" sz="1000" u="none" strike="noStrike" cap="none" normalizeH="0" baseline="0" dirty="0" smtClean="0">
                <a:ln>
                  <a:noFill/>
                </a:ln>
                <a:effectLst/>
              </a:rPr>
              <a:t> T.</a:t>
            </a:r>
            <a:r>
              <a:rPr lang="fr-FR" altLang="fr-FR" sz="1000" dirty="0"/>
              <a:t> </a:t>
            </a:r>
            <a:r>
              <a:rPr lang="fr-FR" altLang="fr-FR" sz="1000" dirty="0" smtClean="0"/>
              <a:t>(2005) </a:t>
            </a:r>
            <a:r>
              <a:rPr kumimoji="0" lang="fr-FR" altLang="fr-FR" sz="1000" u="none" strike="noStrike" cap="none" normalizeH="0" baseline="0" dirty="0" err="1" smtClean="0">
                <a:ln>
                  <a:noFill/>
                </a:ln>
                <a:effectLst/>
              </a:rPr>
              <a:t>Maintaining</a:t>
            </a:r>
            <a:r>
              <a:rPr kumimoji="0" lang="fr-FR" altLang="fr-FR" sz="1000" u="none" strike="noStrike" cap="none" normalizeH="0" baseline="0" dirty="0" smtClean="0">
                <a:ln>
                  <a:noFill/>
                </a:ln>
                <a:effectLst/>
              </a:rPr>
              <a:t> a </a:t>
            </a:r>
            <a:r>
              <a:rPr kumimoji="0" lang="fr-FR" altLang="fr-FR" sz="1000" u="none" strike="noStrike" cap="none" normalizeH="0" baseline="0" dirty="0" err="1" smtClean="0">
                <a:ln>
                  <a:noFill/>
                </a:ln>
                <a:effectLst/>
              </a:rPr>
              <a:t>healthy</a:t>
            </a:r>
            <a:r>
              <a:rPr kumimoji="0" lang="fr-FR" altLang="fr-FR" sz="1000" u="none" strike="noStrike" cap="none" normalizeH="0" baseline="0" dirty="0" smtClean="0">
                <a:ln>
                  <a:noFill/>
                </a:ln>
                <a:effectLst/>
              </a:rPr>
              <a:t> SPANC balance </a:t>
            </a:r>
            <a:r>
              <a:rPr kumimoji="0" lang="fr-FR" altLang="fr-FR" sz="1000" u="none" strike="noStrike" cap="none" normalizeH="0" baseline="0" dirty="0" err="1" smtClean="0">
                <a:ln>
                  <a:noFill/>
                </a:ln>
                <a:effectLst/>
              </a:rPr>
              <a:t>through</a:t>
            </a:r>
            <a:r>
              <a:rPr kumimoji="0" lang="fr-FR" altLang="fr-FR" sz="100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  <a:r>
              <a:rPr kumimoji="0" lang="fr-FR" altLang="fr-FR" sz="1000" u="none" strike="noStrike" cap="none" normalizeH="0" baseline="0" dirty="0" err="1" smtClean="0">
                <a:ln>
                  <a:noFill/>
                </a:ln>
                <a:effectLst/>
              </a:rPr>
              <a:t>regulatory</a:t>
            </a:r>
            <a:r>
              <a:rPr kumimoji="0" lang="fr-FR" altLang="fr-FR" sz="1000" u="none" strike="noStrike" cap="none" normalizeH="0" baseline="0" dirty="0" smtClean="0">
                <a:ln>
                  <a:noFill/>
                </a:ln>
                <a:effectLst/>
              </a:rPr>
              <a:t> and </a:t>
            </a:r>
            <a:r>
              <a:rPr kumimoji="0" lang="fr-FR" altLang="fr-FR" sz="1000" u="none" strike="noStrike" cap="none" normalizeH="0" baseline="0" dirty="0" err="1" smtClean="0">
                <a:ln>
                  <a:noFill/>
                </a:ln>
                <a:effectLst/>
              </a:rPr>
              <a:t>mutational</a:t>
            </a:r>
            <a:r>
              <a:rPr kumimoji="0" lang="fr-FR" altLang="fr-FR" sz="1000" u="none" strike="noStrike" cap="none" normalizeH="0" baseline="0" dirty="0" smtClean="0">
                <a:ln>
                  <a:noFill/>
                </a:ln>
                <a:effectLst/>
              </a:rPr>
              <a:t> adaptation. Mol. </a:t>
            </a:r>
            <a:r>
              <a:rPr kumimoji="0" lang="fr-FR" altLang="fr-FR" sz="1000" u="none" strike="noStrike" cap="none" normalizeH="0" baseline="0" dirty="0" err="1" smtClean="0">
                <a:ln>
                  <a:noFill/>
                </a:ln>
                <a:effectLst/>
              </a:rPr>
              <a:t>Microbiol</a:t>
            </a:r>
            <a:r>
              <a:rPr kumimoji="0" lang="fr-FR" altLang="fr-FR" sz="1000" u="none" strike="noStrike" cap="none" normalizeH="0" baseline="0" dirty="0" smtClean="0">
                <a:ln>
                  <a:noFill/>
                </a:ln>
                <a:effectLst/>
              </a:rPr>
              <a:t>. 2005;57:1-8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87623" y="1780607"/>
            <a:ext cx="55624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Shimizu K(2013) </a:t>
            </a:r>
            <a:r>
              <a:rPr lang="en-US" sz="1100" dirty="0"/>
              <a:t>Regulation systems of bacteria such as </a:t>
            </a:r>
            <a:r>
              <a:rPr lang="en-US" sz="1100" dirty="0" err="1"/>
              <a:t>escherichia</a:t>
            </a:r>
            <a:r>
              <a:rPr lang="en-US" sz="1100" dirty="0"/>
              <a:t> coli in response to nutrient limitation and environmental stresses. </a:t>
            </a:r>
            <a:r>
              <a:rPr lang="en-US" sz="1100" dirty="0" smtClean="0"/>
              <a:t> </a:t>
            </a:r>
            <a:r>
              <a:rPr lang="en-US" sz="1100" i="1" dirty="0" smtClean="0"/>
              <a:t>Metabolites</a:t>
            </a:r>
            <a:r>
              <a:rPr lang="en-US" sz="1100" dirty="0" smtClean="0"/>
              <a:t> </a:t>
            </a:r>
            <a:r>
              <a:rPr lang="en-US" sz="1100" dirty="0"/>
              <a:t>2013, 4(1):1-35.</a:t>
            </a:r>
          </a:p>
          <a:p>
            <a:endParaRPr lang="fr-BE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0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77334" y="495456"/>
            <a:ext cx="9235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/>
              <a:t>Exogenous</a:t>
            </a:r>
            <a:r>
              <a:rPr lang="fr-BE" b="1" dirty="0" smtClean="0"/>
              <a:t> </a:t>
            </a:r>
            <a:r>
              <a:rPr lang="fr-BE" b="1" dirty="0" err="1" smtClean="0"/>
              <a:t>dye</a:t>
            </a:r>
            <a:r>
              <a:rPr lang="fr-BE" b="1" dirty="0" smtClean="0"/>
              <a:t>: Propidium </a:t>
            </a:r>
            <a:r>
              <a:rPr lang="fr-BE" b="1" dirty="0" err="1" smtClean="0"/>
              <a:t>iodide</a:t>
            </a:r>
            <a:r>
              <a:rPr lang="fr-BE" b="1" dirty="0" smtClean="0"/>
              <a:t> </a:t>
            </a:r>
            <a:r>
              <a:rPr lang="fr-BE" b="1" dirty="0" err="1"/>
              <a:t>staining</a:t>
            </a:r>
            <a:r>
              <a:rPr lang="fr-BE" b="1" dirty="0"/>
              <a:t> </a:t>
            </a:r>
            <a:endParaRPr lang="fr-BE" b="1" dirty="0" smtClean="0"/>
          </a:p>
          <a:p>
            <a:r>
              <a:rPr lang="fr-BE" b="1" dirty="0" smtClean="0"/>
              <a:t>Hypothesis </a:t>
            </a:r>
            <a:r>
              <a:rPr lang="fr-BE" dirty="0"/>
              <a:t>: accumulation of PI in the </a:t>
            </a:r>
            <a:r>
              <a:rPr lang="fr-BE" dirty="0" err="1"/>
              <a:t>periplasm</a:t>
            </a:r>
            <a:r>
              <a:rPr lang="fr-BE" dirty="0"/>
              <a:t> </a:t>
            </a:r>
            <a:r>
              <a:rPr lang="fr-BE" dirty="0" err="1"/>
              <a:t>when</a:t>
            </a:r>
            <a:r>
              <a:rPr lang="fr-BE" dirty="0"/>
              <a:t> </a:t>
            </a:r>
            <a:r>
              <a:rPr lang="fr-BE" dirty="0" err="1"/>
              <a:t>cells</a:t>
            </a:r>
            <a:r>
              <a:rPr lang="fr-BE" dirty="0"/>
              <a:t> are </a:t>
            </a:r>
            <a:r>
              <a:rPr lang="fr-BE" dirty="0" err="1"/>
              <a:t>exposed</a:t>
            </a:r>
            <a:r>
              <a:rPr lang="fr-BE" dirty="0"/>
              <a:t> to </a:t>
            </a:r>
            <a:r>
              <a:rPr lang="fr-BE" dirty="0" err="1"/>
              <a:t>substrate</a:t>
            </a:r>
            <a:r>
              <a:rPr lang="fr-BE" dirty="0"/>
              <a:t> limitation (</a:t>
            </a:r>
            <a:r>
              <a:rPr lang="fr-BE" dirty="0" err="1"/>
              <a:t>increased</a:t>
            </a:r>
            <a:r>
              <a:rPr lang="fr-BE" dirty="0"/>
              <a:t> expression of </a:t>
            </a:r>
            <a:r>
              <a:rPr lang="fr-BE" dirty="0" err="1" smtClean="0"/>
              <a:t>porins</a:t>
            </a:r>
            <a:r>
              <a:rPr lang="fr-BE" dirty="0" smtClean="0"/>
              <a:t>)</a:t>
            </a:r>
            <a:r>
              <a:rPr lang="fr-BE" b="1" dirty="0" smtClean="0"/>
              <a:t> </a:t>
            </a:r>
            <a:endParaRPr lang="fr-BE" b="1" dirty="0"/>
          </a:p>
        </p:txBody>
      </p:sp>
      <p:sp>
        <p:nvSpPr>
          <p:cNvPr id="5" name="Rectangle 4"/>
          <p:cNvSpPr/>
          <p:nvPr/>
        </p:nvSpPr>
        <p:spPr>
          <a:xfrm>
            <a:off x="1102780" y="82948"/>
            <a:ext cx="8242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b="1" dirty="0" smtClean="0">
                <a:solidFill>
                  <a:srgbClr val="7030A0"/>
                </a:solidFill>
              </a:rPr>
              <a:t>How to </a:t>
            </a:r>
            <a:r>
              <a:rPr lang="fr-BE" sz="2000" b="1" dirty="0" err="1" smtClean="0">
                <a:solidFill>
                  <a:srgbClr val="7030A0"/>
                </a:solidFill>
              </a:rPr>
              <a:t>track</a:t>
            </a:r>
            <a:r>
              <a:rPr lang="fr-BE" sz="2000" b="1" dirty="0" smtClean="0">
                <a:solidFill>
                  <a:srgbClr val="7030A0"/>
                </a:solidFill>
              </a:rPr>
              <a:t> the </a:t>
            </a:r>
            <a:r>
              <a:rPr lang="fr-BE" sz="2000" b="1" dirty="0" err="1" smtClean="0">
                <a:solidFill>
                  <a:srgbClr val="7030A0"/>
                </a:solidFill>
              </a:rPr>
              <a:t>Porin-mediated</a:t>
            </a:r>
            <a:r>
              <a:rPr lang="fr-BE" sz="2000" b="1" dirty="0" smtClean="0">
                <a:solidFill>
                  <a:srgbClr val="7030A0"/>
                </a:solidFill>
              </a:rPr>
              <a:t> </a:t>
            </a:r>
            <a:r>
              <a:rPr lang="fr-BE" sz="2000" b="1" dirty="0" err="1">
                <a:solidFill>
                  <a:srgbClr val="7030A0"/>
                </a:solidFill>
              </a:rPr>
              <a:t>outer</a:t>
            </a:r>
            <a:r>
              <a:rPr lang="fr-BE" sz="2000" b="1" dirty="0">
                <a:solidFill>
                  <a:srgbClr val="7030A0"/>
                </a:solidFill>
              </a:rPr>
              <a:t> membrane </a:t>
            </a:r>
            <a:r>
              <a:rPr lang="fr-BE" sz="2000" b="1" dirty="0" err="1" smtClean="0">
                <a:solidFill>
                  <a:srgbClr val="7030A0"/>
                </a:solidFill>
              </a:rPr>
              <a:t>permeability</a:t>
            </a:r>
            <a:r>
              <a:rPr lang="fr-BE" sz="2000" b="1" dirty="0" smtClean="0">
                <a:solidFill>
                  <a:srgbClr val="7030A0"/>
                </a:solidFill>
              </a:rPr>
              <a:t>? </a:t>
            </a:r>
            <a:endParaRPr lang="fr-BE" sz="2000" b="1" dirty="0">
              <a:solidFill>
                <a:srgbClr val="7030A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487804" y="1805082"/>
            <a:ext cx="7640645" cy="42522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 cmpd="dbl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llipse 10"/>
          <p:cNvSpPr/>
          <p:nvPr/>
        </p:nvSpPr>
        <p:spPr>
          <a:xfrm>
            <a:off x="3431704" y="2451596"/>
            <a:ext cx="5834674" cy="2969797"/>
          </a:xfrm>
          <a:prstGeom prst="ellipse">
            <a:avLst/>
          </a:prstGeom>
          <a:solidFill>
            <a:schemeClr val="bg1"/>
          </a:solidFill>
          <a:ln w="50800" cmpd="thickThin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llipse 11"/>
          <p:cNvSpPr/>
          <p:nvPr/>
        </p:nvSpPr>
        <p:spPr>
          <a:xfrm>
            <a:off x="4007769" y="1868028"/>
            <a:ext cx="208381" cy="472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llipse 12"/>
          <p:cNvSpPr/>
          <p:nvPr/>
        </p:nvSpPr>
        <p:spPr>
          <a:xfrm>
            <a:off x="4295801" y="1868028"/>
            <a:ext cx="208381" cy="472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Ellipse 13"/>
          <p:cNvSpPr/>
          <p:nvPr/>
        </p:nvSpPr>
        <p:spPr>
          <a:xfrm>
            <a:off x="4160169" y="1948420"/>
            <a:ext cx="208381" cy="472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Ellipse 14"/>
          <p:cNvSpPr/>
          <p:nvPr/>
        </p:nvSpPr>
        <p:spPr>
          <a:xfrm>
            <a:off x="8472265" y="2012044"/>
            <a:ext cx="208381" cy="472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Ellipse 15"/>
          <p:cNvSpPr/>
          <p:nvPr/>
        </p:nvSpPr>
        <p:spPr>
          <a:xfrm>
            <a:off x="8760297" y="2012044"/>
            <a:ext cx="208381" cy="472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Ellipse 16"/>
          <p:cNvSpPr/>
          <p:nvPr/>
        </p:nvSpPr>
        <p:spPr>
          <a:xfrm>
            <a:off x="8624665" y="2092436"/>
            <a:ext cx="208381" cy="472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Ellipse 17"/>
          <p:cNvSpPr/>
          <p:nvPr/>
        </p:nvSpPr>
        <p:spPr>
          <a:xfrm>
            <a:off x="4727849" y="5684452"/>
            <a:ext cx="208381" cy="472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Ellipse 18"/>
          <p:cNvSpPr/>
          <p:nvPr/>
        </p:nvSpPr>
        <p:spPr>
          <a:xfrm>
            <a:off x="5015881" y="5684452"/>
            <a:ext cx="208381" cy="472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Ellipse 19"/>
          <p:cNvSpPr/>
          <p:nvPr/>
        </p:nvSpPr>
        <p:spPr>
          <a:xfrm>
            <a:off x="4880249" y="5764844"/>
            <a:ext cx="208381" cy="472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ZoneTexte 20"/>
          <p:cNvSpPr txBox="1"/>
          <p:nvPr/>
        </p:nvSpPr>
        <p:spPr>
          <a:xfrm>
            <a:off x="3244155" y="1674918"/>
            <a:ext cx="972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>
                <a:solidFill>
                  <a:schemeClr val="tx2"/>
                </a:solidFill>
              </a:rPr>
              <a:t>OmpF</a:t>
            </a:r>
            <a:endParaRPr lang="fr-BE" b="1" dirty="0">
              <a:solidFill>
                <a:schemeClr val="tx2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868308" y="1724640"/>
            <a:ext cx="972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>
                <a:solidFill>
                  <a:schemeClr val="tx2"/>
                </a:solidFill>
              </a:rPr>
              <a:t>OmpC</a:t>
            </a:r>
            <a:endParaRPr lang="fr-BE" b="1" dirty="0">
              <a:solidFill>
                <a:schemeClr val="tx2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882464" y="6180064"/>
            <a:ext cx="972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>
                <a:solidFill>
                  <a:schemeClr val="tx2"/>
                </a:solidFill>
              </a:rPr>
              <a:t>LamB</a:t>
            </a:r>
            <a:endParaRPr lang="fr-BE" b="1" dirty="0">
              <a:solidFill>
                <a:schemeClr val="tx2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448244" y="6259538"/>
            <a:ext cx="1781356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err="1"/>
              <a:t>Extracellular</a:t>
            </a:r>
            <a:r>
              <a:rPr lang="fr-BE" sz="1400" b="1" dirty="0"/>
              <a:t> env.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427779" y="5518264"/>
            <a:ext cx="1118888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err="1"/>
              <a:t>Periplasm</a:t>
            </a:r>
            <a:endParaRPr lang="fr-BE" sz="14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6383978" y="4651826"/>
            <a:ext cx="1118888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err="1"/>
              <a:t>Cytoplasm</a:t>
            </a:r>
            <a:endParaRPr lang="fr-BE" sz="14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3369021" y="2420889"/>
            <a:ext cx="1944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err="1">
                <a:solidFill>
                  <a:schemeClr val="accent1"/>
                </a:solidFill>
              </a:rPr>
              <a:t>Cut</a:t>
            </a:r>
            <a:r>
              <a:rPr lang="fr-BE" sz="1400" b="1" dirty="0">
                <a:solidFill>
                  <a:schemeClr val="accent1"/>
                </a:solidFill>
              </a:rPr>
              <a:t>-off &lt; 800 Da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8496185" y="2573289"/>
            <a:ext cx="1944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err="1">
                <a:solidFill>
                  <a:schemeClr val="accent1"/>
                </a:solidFill>
              </a:rPr>
              <a:t>Cut</a:t>
            </a:r>
            <a:r>
              <a:rPr lang="fr-BE" sz="1400" b="1" dirty="0">
                <a:solidFill>
                  <a:schemeClr val="accent1"/>
                </a:solidFill>
              </a:rPr>
              <a:t>-off &lt; 600 Da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939" y="1453120"/>
            <a:ext cx="1336926" cy="829816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1548595" y="2420888"/>
            <a:ext cx="169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FF0000"/>
                </a:solidFill>
              </a:rPr>
              <a:t>PI </a:t>
            </a:r>
            <a:r>
              <a:rPr lang="fr-BE" sz="1400" b="1" dirty="0">
                <a:solidFill>
                  <a:srgbClr val="FF0000"/>
                </a:solidFill>
              </a:rPr>
              <a:t>(MW = 668 Da)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900225" y="215583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FF0000"/>
                </a:solidFill>
              </a:rPr>
              <a:t>PI</a:t>
            </a: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8660">
            <a:off x="5411898" y="3513719"/>
            <a:ext cx="766792" cy="1059859"/>
          </a:xfrm>
          <a:prstGeom prst="rect">
            <a:avLst/>
          </a:prstGeom>
        </p:spPr>
      </p:pic>
      <p:sp>
        <p:nvSpPr>
          <p:cNvPr id="34" name="Forme libre 33"/>
          <p:cNvSpPr/>
          <p:nvPr/>
        </p:nvSpPr>
        <p:spPr>
          <a:xfrm>
            <a:off x="2588525" y="1303380"/>
            <a:ext cx="1978926" cy="1084979"/>
          </a:xfrm>
          <a:custGeom>
            <a:avLst/>
            <a:gdLst>
              <a:gd name="connsiteX0" fmla="*/ 0 w 1978926"/>
              <a:gd name="connsiteY0" fmla="*/ 1084979 h 1084979"/>
              <a:gd name="connsiteX1" fmla="*/ 641445 w 1978926"/>
              <a:gd name="connsiteY1" fmla="*/ 184227 h 1084979"/>
              <a:gd name="connsiteX2" fmla="*/ 1296538 w 1978926"/>
              <a:gd name="connsiteY2" fmla="*/ 75045 h 1084979"/>
              <a:gd name="connsiteX3" fmla="*/ 1978926 w 1978926"/>
              <a:gd name="connsiteY3" fmla="*/ 1071331 h 10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8926" h="1084979">
                <a:moveTo>
                  <a:pt x="0" y="1084979"/>
                </a:moveTo>
                <a:cubicBezTo>
                  <a:pt x="212677" y="718764"/>
                  <a:pt x="425355" y="352549"/>
                  <a:pt x="641445" y="184227"/>
                </a:cubicBezTo>
                <a:cubicBezTo>
                  <a:pt x="857535" y="15905"/>
                  <a:pt x="1073625" y="-72806"/>
                  <a:pt x="1296538" y="75045"/>
                </a:cubicBezTo>
                <a:cubicBezTo>
                  <a:pt x="1519452" y="222896"/>
                  <a:pt x="1749189" y="647113"/>
                  <a:pt x="1978926" y="1071331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Forme libre 34"/>
          <p:cNvSpPr/>
          <p:nvPr/>
        </p:nvSpPr>
        <p:spPr>
          <a:xfrm>
            <a:off x="2102313" y="3029803"/>
            <a:ext cx="3133879" cy="3485066"/>
          </a:xfrm>
          <a:custGeom>
            <a:avLst/>
            <a:gdLst>
              <a:gd name="connsiteX0" fmla="*/ 35837 w 3133879"/>
              <a:gd name="connsiteY0" fmla="*/ 0 h 3485066"/>
              <a:gd name="connsiteX1" fmla="*/ 76781 w 3133879"/>
              <a:gd name="connsiteY1" fmla="*/ 1392072 h 3485066"/>
              <a:gd name="connsiteX2" fmla="*/ 718225 w 3133879"/>
              <a:gd name="connsiteY2" fmla="*/ 3029803 h 3485066"/>
              <a:gd name="connsiteX3" fmla="*/ 2192184 w 3133879"/>
              <a:gd name="connsiteY3" fmla="*/ 3466531 h 3485066"/>
              <a:gd name="connsiteX4" fmla="*/ 3133879 w 3133879"/>
              <a:gd name="connsiteY4" fmla="*/ 2565779 h 348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3879" h="3485066">
                <a:moveTo>
                  <a:pt x="35837" y="0"/>
                </a:moveTo>
                <a:cubicBezTo>
                  <a:pt x="-557" y="443552"/>
                  <a:pt x="-36950" y="887105"/>
                  <a:pt x="76781" y="1392072"/>
                </a:cubicBezTo>
                <a:cubicBezTo>
                  <a:pt x="190512" y="1897039"/>
                  <a:pt x="365658" y="2684060"/>
                  <a:pt x="718225" y="3029803"/>
                </a:cubicBezTo>
                <a:cubicBezTo>
                  <a:pt x="1070792" y="3375546"/>
                  <a:pt x="1789575" y="3543868"/>
                  <a:pt x="2192184" y="3466531"/>
                </a:cubicBezTo>
                <a:cubicBezTo>
                  <a:pt x="2594793" y="3389194"/>
                  <a:pt x="2864336" y="2977486"/>
                  <a:pt x="3133879" y="2565779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Forme libre 35"/>
          <p:cNvSpPr/>
          <p:nvPr/>
        </p:nvSpPr>
        <p:spPr>
          <a:xfrm>
            <a:off x="3935761" y="1315778"/>
            <a:ext cx="4728803" cy="1465151"/>
          </a:xfrm>
          <a:custGeom>
            <a:avLst/>
            <a:gdLst>
              <a:gd name="connsiteX0" fmla="*/ 0 w 4728803"/>
              <a:gd name="connsiteY0" fmla="*/ 59431 h 1465151"/>
              <a:gd name="connsiteX1" fmla="*/ 2620370 w 4728803"/>
              <a:gd name="connsiteY1" fmla="*/ 4840 h 1465151"/>
              <a:gd name="connsiteX2" fmla="*/ 4531057 w 4728803"/>
              <a:gd name="connsiteY2" fmla="*/ 168613 h 1465151"/>
              <a:gd name="connsiteX3" fmla="*/ 4572000 w 4728803"/>
              <a:gd name="connsiteY3" fmla="*/ 1465151 h 146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8803" h="1465151">
                <a:moveTo>
                  <a:pt x="0" y="59431"/>
                </a:moveTo>
                <a:cubicBezTo>
                  <a:pt x="932597" y="23037"/>
                  <a:pt x="1865194" y="-13357"/>
                  <a:pt x="2620370" y="4840"/>
                </a:cubicBezTo>
                <a:cubicBezTo>
                  <a:pt x="3375546" y="23037"/>
                  <a:pt x="4205785" y="-74772"/>
                  <a:pt x="4531057" y="168613"/>
                </a:cubicBezTo>
                <a:cubicBezTo>
                  <a:pt x="4856329" y="411998"/>
                  <a:pt x="4714164" y="938574"/>
                  <a:pt x="4572000" y="1465151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7" name="Multiplication 17"/>
          <p:cNvSpPr/>
          <p:nvPr/>
        </p:nvSpPr>
        <p:spPr>
          <a:xfrm>
            <a:off x="7824192" y="980728"/>
            <a:ext cx="720080" cy="792088"/>
          </a:xfrm>
          <a:prstGeom prst="mathMultiply">
            <a:avLst>
              <a:gd name="adj1" fmla="val 131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Bet hedging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25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 animBg="1"/>
      <p:bldP spid="25" grpId="0" animBg="1"/>
      <p:bldP spid="26" grpId="0" animBg="1"/>
      <p:bldP spid="28" grpId="0"/>
      <p:bldP spid="29" grpId="0"/>
      <p:bldP spid="31" grpId="0"/>
      <p:bldP spid="32" grpId="0"/>
      <p:bldP spid="34" grpId="0" animBg="1"/>
      <p:bldP spid="35" grpId="0" animBg="1"/>
      <p:bldP spid="36" grpId="0" animBg="1"/>
      <p:bldP spid="37" grpId="0" animBg="1"/>
      <p:bldP spid="38" grpId="0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2922</TotalTime>
  <Words>650</Words>
  <Application>Microsoft Office PowerPoint</Application>
  <PresentationFormat>Grand écran</PresentationFormat>
  <Paragraphs>116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Century Schoolbook</vt:lpstr>
      <vt:lpstr>Courier New</vt:lpstr>
      <vt:lpstr>Helvetica</vt:lpstr>
      <vt:lpstr>Trebuchet MS</vt:lpstr>
      <vt:lpstr>Wingdings</vt:lpstr>
      <vt:lpstr>Wingdings 3</vt:lpstr>
      <vt:lpstr>Facette</vt:lpstr>
      <vt:lpstr>Functionality of microbial phenotypic heterogeneity in bioprocessing conditions: an analysis based on the use of on/off-line flow cytometry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Application of flow cytometry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Functionality of microbial phenotypic heterogeneity in bioprocessing conditions: an analysis based on the use of on-line flow cytometry</dc:title>
  <dc:creator>Anissadelepierre</dc:creator>
  <cp:lastModifiedBy>Anissadelepierre</cp:lastModifiedBy>
  <cp:revision>104</cp:revision>
  <cp:lastPrinted>2015-07-18T11:04:04Z</cp:lastPrinted>
  <dcterms:created xsi:type="dcterms:W3CDTF">2015-07-05T16:32:02Z</dcterms:created>
  <dcterms:modified xsi:type="dcterms:W3CDTF">2015-07-19T18:37:13Z</dcterms:modified>
</cp:coreProperties>
</file>