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256" r:id="rId2"/>
    <p:sldId id="352" r:id="rId3"/>
    <p:sldId id="353" r:id="rId4"/>
    <p:sldId id="355" r:id="rId5"/>
    <p:sldId id="356" r:id="rId6"/>
    <p:sldId id="357" r:id="rId7"/>
    <p:sldId id="358" r:id="rId8"/>
    <p:sldId id="359" r:id="rId9"/>
    <p:sldId id="351" r:id="rId10"/>
    <p:sldId id="360" r:id="rId11"/>
    <p:sldId id="361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9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431D8-2777-4526-B70A-055F2FA86956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772D3-6135-4990-B220-8003D77B01B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08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F063794-7E7E-4505-A89D-80A7DDE9101A}" type="datetime1">
              <a:rPr lang="en-US" smtClean="0"/>
              <a:t>3/19/2015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16AA-27E9-4069-BD1F-31B68024273C}" type="datetime1">
              <a:rPr lang="en-US" smtClean="0"/>
              <a:t>3/19/2015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D4F-6F7D-431F-BD47-995C8784B8EB}" type="datetime1">
              <a:rPr lang="en-US" smtClean="0"/>
              <a:t>3/19/2015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5F983-7508-4E03-B2D7-1665C3D95036}" type="datetime1">
              <a:rPr lang="en-US" smtClean="0"/>
              <a:t>3/19/2015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3A5BF7A-39D7-40A4-9B47-016DBE0C45C8}" type="datetime1">
              <a:rPr lang="en-US" smtClean="0"/>
              <a:t>3/19/2015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81F8F-0256-43CF-9F6C-B429EDF7B2A9}" type="datetime1">
              <a:rPr lang="en-US" smtClean="0"/>
              <a:t>3/19/2015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5648-3C57-42DB-916B-3D77859F01CE}" type="datetime1">
              <a:rPr lang="en-US" smtClean="0"/>
              <a:t>3/19/2015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5373-20A4-44D3-AED8-FCA7F2E6D400}" type="datetime1">
              <a:rPr lang="en-US" smtClean="0"/>
              <a:t>3/19/2015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F6480-AD7F-4969-8152-60F9F13DDBF8}" type="datetime1">
              <a:rPr lang="en-US" smtClean="0"/>
              <a:t>3/19/2015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15423-A8D3-4256-8B1E-B0FB3E99A7A2}" type="datetime1">
              <a:rPr lang="en-US" smtClean="0"/>
              <a:t>3/19/2015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59A-2891-48B4-8D3A-CC8C1E0ED586}" type="datetime1">
              <a:rPr lang="en-US" smtClean="0"/>
              <a:t>3/19/2015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876E89-2C72-401D-A26D-4C6FD2852B30}" type="datetime1">
              <a:rPr lang="en-US" smtClean="0"/>
              <a:t>3/19/2015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2B45EB-1DD7-486A-9276-7877C051FEBB}" type="slidenum">
              <a:rPr lang="en-US" smtClean="0"/>
              <a:t>‹N°›</a:t>
            </a:fld>
            <a:endParaRPr lang="en-US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19200" y="3803070"/>
            <a:ext cx="6858000" cy="990600"/>
          </a:xfrm>
        </p:spPr>
        <p:txBody>
          <a:bodyPr>
            <a:noAutofit/>
          </a:bodyPr>
          <a:lstStyle/>
          <a:p>
            <a:r>
              <a:rPr lang="fr-BE" sz="2300" dirty="0" smtClean="0"/>
              <a:t>Les fonctions de la procédure en droit de la concurrence</a:t>
            </a:r>
            <a:br>
              <a:rPr lang="fr-BE" sz="2300" dirty="0" smtClean="0"/>
            </a:br>
            <a:r>
              <a:rPr lang="fr-BE" sz="2300" dirty="0" smtClean="0"/>
              <a:t>20 mars 2015, Mons</a:t>
            </a:r>
            <a:endParaRPr lang="en-US" sz="2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5616" y="5124450"/>
            <a:ext cx="6961584" cy="533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N. Petit et N. </a:t>
            </a:r>
            <a:r>
              <a:rPr lang="en-US" sz="2200" dirty="0" err="1" smtClean="0"/>
              <a:t>Neyrinck</a:t>
            </a:r>
            <a:r>
              <a:rPr lang="en-US" sz="2200" dirty="0" smtClean="0"/>
              <a:t>, </a:t>
            </a:r>
            <a:r>
              <a:rPr lang="en-US" sz="2200" dirty="0" err="1" smtClean="0"/>
              <a:t>Université</a:t>
            </a:r>
            <a:r>
              <a:rPr lang="en-US" sz="2200" dirty="0" smtClean="0"/>
              <a:t> de Liège (</a:t>
            </a:r>
            <a:r>
              <a:rPr lang="en-US" sz="2200" dirty="0" err="1" smtClean="0"/>
              <a:t>ULg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2350684" y="1378317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95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B.	Introduction d’instruments quasi </a:t>
            </a:r>
            <a:r>
              <a:rPr lang="fr-BE" dirty="0" err="1" smtClean="0"/>
              <a:t>régulatoires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http://www.chillingcompetition.com/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10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Article 11 de la Loi Macron (injonction structurelle dans le commerce de détail)</a:t>
            </a:r>
          </a:p>
          <a:p>
            <a:pPr lvl="1"/>
            <a:r>
              <a:rPr lang="fr-BE" dirty="0"/>
              <a:t>Prix ou marge élevées</a:t>
            </a:r>
          </a:p>
          <a:p>
            <a:pPr lvl="1"/>
            <a:r>
              <a:rPr lang="fr-BE" dirty="0"/>
              <a:t>Entreprise &gt;50% part de marché</a:t>
            </a:r>
          </a:p>
          <a:p>
            <a:pPr lvl="1"/>
            <a:r>
              <a:rPr lang="fr-BE" dirty="0"/>
              <a:t>Toute mesure, y compris «</a:t>
            </a:r>
            <a:r>
              <a:rPr lang="fr-BE" i="1" dirty="0"/>
              <a:t> cession d’actifs</a:t>
            </a:r>
            <a:r>
              <a:rPr lang="fr-BE" dirty="0"/>
              <a:t> »</a:t>
            </a:r>
          </a:p>
          <a:p>
            <a:pPr lvl="1"/>
            <a:r>
              <a:rPr lang="fr-BE" dirty="0"/>
              <a:t>Simple preuve de « </a:t>
            </a:r>
            <a:r>
              <a:rPr lang="fr-BE" i="1" dirty="0"/>
              <a:t>préoccupations de concurrence </a:t>
            </a:r>
            <a:r>
              <a:rPr lang="fr-BE" dirty="0"/>
              <a:t>»</a:t>
            </a:r>
          </a:p>
          <a:p>
            <a:pPr lvl="1"/>
            <a:r>
              <a:rPr lang="fr-BE" dirty="0"/>
              <a:t>≠ des mesures provisoires: pas de </a:t>
            </a:r>
            <a:r>
              <a:rPr lang="fr-BE" dirty="0" err="1"/>
              <a:t>fumus</a:t>
            </a:r>
            <a:r>
              <a:rPr lang="fr-BE" dirty="0"/>
              <a:t> boni </a:t>
            </a:r>
            <a:r>
              <a:rPr lang="fr-BE" dirty="0" err="1"/>
              <a:t>juris</a:t>
            </a:r>
            <a:r>
              <a:rPr lang="fr-BE" dirty="0"/>
              <a:t>; permanent</a:t>
            </a:r>
          </a:p>
          <a:p>
            <a:pPr lvl="1"/>
            <a:r>
              <a:rPr lang="fr-BE" dirty="0"/>
              <a:t>≠ des engagements: à la discrétion de l’autorité</a:t>
            </a:r>
          </a:p>
          <a:p>
            <a:r>
              <a:rPr lang="fr-BE" dirty="0" smtClean="0"/>
              <a:t>Livre V, code de droit économique belge</a:t>
            </a:r>
          </a:p>
        </p:txBody>
      </p:sp>
    </p:spTree>
    <p:extLst>
      <p:ext uri="{BB962C8B-B14F-4D97-AF65-F5344CB8AC3E}">
        <p14:creationId xmlns:p14="http://schemas.microsoft.com/office/powerpoint/2010/main" val="103115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Observations finales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11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Désaccord apparent sur la place que doit occuper la procédure en droit de la concurrence?</a:t>
            </a:r>
          </a:p>
          <a:p>
            <a:pPr lvl="1"/>
            <a:r>
              <a:rPr lang="fr-BE" dirty="0"/>
              <a:t>Autorités: </a:t>
            </a:r>
            <a:r>
              <a:rPr lang="fr-BE" dirty="0" smtClean="0"/>
              <a:t>faible intérêt </a:t>
            </a:r>
            <a:r>
              <a:rPr lang="fr-BE" dirty="0"/>
              <a:t>car obstacle à la régulation des </a:t>
            </a:r>
            <a:r>
              <a:rPr lang="fr-BE" dirty="0" smtClean="0"/>
              <a:t>marchés</a:t>
            </a:r>
            <a:endParaRPr lang="fr-BE" dirty="0"/>
          </a:p>
          <a:p>
            <a:pPr lvl="1"/>
            <a:r>
              <a:rPr lang="fr-BE" dirty="0"/>
              <a:t>Entreprises: </a:t>
            </a:r>
            <a:r>
              <a:rPr lang="fr-BE" dirty="0" smtClean="0"/>
              <a:t>fort intérêt car </a:t>
            </a:r>
            <a:r>
              <a:rPr lang="fr-BE" dirty="0"/>
              <a:t>obstacle à l’intervention sur le marché</a:t>
            </a:r>
          </a:p>
          <a:p>
            <a:r>
              <a:rPr lang="fr-BE" dirty="0" smtClean="0"/>
              <a:t>Présentation caricaturale?</a:t>
            </a:r>
          </a:p>
          <a:p>
            <a:r>
              <a:rPr lang="fr-BE" dirty="0" smtClean="0"/>
              <a:t>Accord tacite sur la place de la procédure en droit de la concurrence (contrat de régulation)?</a:t>
            </a:r>
          </a:p>
          <a:p>
            <a:pPr lvl="1"/>
            <a:r>
              <a:rPr lang="fr-BE" dirty="0" smtClean="0"/>
              <a:t>Acceptabilité des systèmes d’évitement si et seulement si approfondissement de la procédure administrative classique</a:t>
            </a:r>
          </a:p>
          <a:p>
            <a:pPr lvl="1"/>
            <a:r>
              <a:rPr lang="fr-BE" dirty="0" smtClean="0"/>
              <a:t>Trois conditions</a:t>
            </a:r>
          </a:p>
          <a:p>
            <a:pPr lvl="2"/>
            <a:r>
              <a:rPr lang="fr-BE" dirty="0" smtClean="0"/>
              <a:t>Exclusion: pour certaines affaires (criminalité en col blanc)</a:t>
            </a:r>
          </a:p>
          <a:p>
            <a:pPr lvl="2"/>
            <a:r>
              <a:rPr lang="fr-BE" dirty="0" smtClean="0"/>
              <a:t>Subsidiarité: si abus de pouvoir dans la transaction, retour possible à la procédure administrative</a:t>
            </a:r>
          </a:p>
          <a:p>
            <a:pPr lvl="2"/>
            <a:r>
              <a:rPr lang="fr-BE" dirty="0" smtClean="0"/>
              <a:t>Contrôle juridictionnel effectif (&gt;&lt; droit antitrust US)</a:t>
            </a:r>
          </a:p>
        </p:txBody>
      </p:sp>
    </p:spTree>
    <p:extLst>
      <p:ext uri="{BB962C8B-B14F-4D97-AF65-F5344CB8AC3E}">
        <p14:creationId xmlns:p14="http://schemas.microsoft.com/office/powerpoint/2010/main" val="413219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2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Procédure absente du droit primaire</a:t>
            </a:r>
          </a:p>
          <a:p>
            <a:r>
              <a:rPr lang="fr-BE" dirty="0" smtClean="0"/>
              <a:t>Différend franco-allemand</a:t>
            </a:r>
          </a:p>
          <a:p>
            <a:pPr lvl="1"/>
            <a:r>
              <a:rPr lang="fr-BE" dirty="0"/>
              <a:t>Institutionnel</a:t>
            </a:r>
          </a:p>
          <a:p>
            <a:pPr lvl="1"/>
            <a:r>
              <a:rPr lang="fr-BE" dirty="0"/>
              <a:t>Matériel (Gerber)</a:t>
            </a:r>
          </a:p>
          <a:p>
            <a:pPr lvl="2"/>
            <a:r>
              <a:rPr lang="en-GB" i="1" dirty="0"/>
              <a:t>“The German participants tended to view the competition law system as fundamentally juridical; … Objectivity and neutrality of the juridical process were necessary for achieving any effective progress toward integration” </a:t>
            </a:r>
          </a:p>
          <a:p>
            <a:pPr lvl="2"/>
            <a:r>
              <a:rPr lang="en-GB" i="1" dirty="0"/>
              <a:t>“The French tended to see competition law in political term”</a:t>
            </a:r>
            <a:endParaRPr lang="fr-BE" dirty="0"/>
          </a:p>
          <a:p>
            <a:r>
              <a:rPr lang="fr-BE" dirty="0" err="1" smtClean="0"/>
              <a:t>Procéduralisation</a:t>
            </a:r>
            <a:r>
              <a:rPr lang="fr-BE" dirty="0" smtClean="0"/>
              <a:t> résultant de l’adoption d’un cadre de mise en œuvre</a:t>
            </a:r>
          </a:p>
          <a:p>
            <a:pPr lvl="1"/>
            <a:r>
              <a:rPr lang="fr-BE" dirty="0" smtClean="0"/>
              <a:t>Règlement 17/62</a:t>
            </a:r>
          </a:p>
          <a:p>
            <a:pPr lvl="1"/>
            <a:r>
              <a:rPr lang="fr-BE" dirty="0" smtClean="0"/>
              <a:t>Règlement 1/2003</a:t>
            </a:r>
          </a:p>
        </p:txBody>
      </p:sp>
    </p:spTree>
    <p:extLst>
      <p:ext uri="{BB962C8B-B14F-4D97-AF65-F5344CB8AC3E}">
        <p14:creationId xmlns:p14="http://schemas.microsoft.com/office/powerpoint/2010/main" val="16583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 (2)</a:t>
            </a:r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Fonctions de </a:t>
            </a:r>
            <a:r>
              <a:rPr lang="fr-BE" dirty="0" smtClean="0"/>
              <a:t>la procédure?</a:t>
            </a:r>
            <a:endParaRPr lang="fr-BE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BE" dirty="0" smtClean="0"/>
              <a:t>Place de la procédure?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3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Droit: réunir les faits, qualifier </a:t>
            </a:r>
            <a:r>
              <a:rPr lang="fr-BE" dirty="0"/>
              <a:t>et remédier </a:t>
            </a:r>
            <a:r>
              <a:rPr lang="fr-BE" dirty="0" smtClean="0"/>
              <a:t>l’infraction dans le respect des libertés?</a:t>
            </a:r>
          </a:p>
          <a:p>
            <a:r>
              <a:rPr lang="fr-BE" dirty="0" smtClean="0"/>
              <a:t>Economie: limiter les coûts d’erreur et les coûts direct (</a:t>
            </a:r>
            <a:r>
              <a:rPr lang="fr-BE" dirty="0" err="1" smtClean="0"/>
              <a:t>Posner</a:t>
            </a:r>
            <a:r>
              <a:rPr lang="fr-BE" dirty="0" smtClean="0"/>
              <a:t>)</a:t>
            </a:r>
          </a:p>
          <a:p>
            <a:r>
              <a:rPr lang="fr-BE" dirty="0" smtClean="0"/>
              <a:t>Sc. Po et </a:t>
            </a:r>
            <a:r>
              <a:rPr lang="fr-BE" dirty="0" err="1" smtClean="0"/>
              <a:t>Sc</a:t>
            </a:r>
            <a:r>
              <a:rPr lang="fr-BE" dirty="0" smtClean="0"/>
              <a:t> Ad: assurer la participation du marché, dans un objectif de légitimation et d’information</a:t>
            </a:r>
          </a:p>
          <a:p>
            <a:pPr lvl="1"/>
            <a:endParaRPr lang="fr-BE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BE" dirty="0" smtClean="0"/>
              <a:t>Importante: enrichissement de la procédure administrative classique</a:t>
            </a:r>
          </a:p>
          <a:p>
            <a:r>
              <a:rPr lang="fr-BE" dirty="0" smtClean="0"/>
              <a:t>Limitée: évitement des règles processuelles classiques</a:t>
            </a:r>
          </a:p>
        </p:txBody>
      </p:sp>
    </p:spTree>
    <p:extLst>
      <p:ext uri="{BB962C8B-B14F-4D97-AF65-F5344CB8AC3E}">
        <p14:creationId xmlns:p14="http://schemas.microsoft.com/office/powerpoint/2010/main" val="128665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I.	Enrichissement du cadre procédural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4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6" name="Flèche droite 5"/>
          <p:cNvSpPr/>
          <p:nvPr/>
        </p:nvSpPr>
        <p:spPr>
          <a:xfrm>
            <a:off x="827441" y="2114550"/>
            <a:ext cx="7992888" cy="72008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La procédure administrative ordinaire</a:t>
            </a:r>
            <a:endParaRPr lang="fr-BE" dirty="0"/>
          </a:p>
        </p:txBody>
      </p:sp>
      <p:cxnSp>
        <p:nvCxnSpPr>
          <p:cNvPr id="7" name="Connecteur en angle 6"/>
          <p:cNvCxnSpPr/>
          <p:nvPr/>
        </p:nvCxnSpPr>
        <p:spPr>
          <a:xfrm rot="16200000" flipH="1">
            <a:off x="2433766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2782322" y="1483510"/>
            <a:ext cx="1898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Investigation (ii)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4923386" y="1507859"/>
            <a:ext cx="1797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Evaluation (iii)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7000618" y="1483510"/>
            <a:ext cx="16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Remédiation(iv</a:t>
            </a:r>
            <a:r>
              <a:rPr lang="fr-BE" dirty="0" smtClean="0"/>
              <a:t>)</a:t>
            </a:r>
            <a:endParaRPr lang="fr-BE" dirty="0"/>
          </a:p>
        </p:txBody>
      </p:sp>
      <p:cxnSp>
        <p:nvCxnSpPr>
          <p:cNvPr id="11" name="Connecteur en angle 10"/>
          <p:cNvCxnSpPr/>
          <p:nvPr/>
        </p:nvCxnSpPr>
        <p:spPr>
          <a:xfrm rot="16200000" flipH="1">
            <a:off x="474906" y="1953366"/>
            <a:ext cx="720081" cy="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911105" y="1544816"/>
            <a:ext cx="183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Détection </a:t>
            </a:r>
            <a:r>
              <a:rPr lang="fr-BE" dirty="0" smtClean="0"/>
              <a:t>(i)</a:t>
            </a:r>
            <a:endParaRPr lang="fr-BE" dirty="0"/>
          </a:p>
        </p:txBody>
      </p:sp>
      <p:cxnSp>
        <p:nvCxnSpPr>
          <p:cNvPr id="13" name="Connecteur en angle 12"/>
          <p:cNvCxnSpPr/>
          <p:nvPr/>
        </p:nvCxnSpPr>
        <p:spPr>
          <a:xfrm rot="16200000" flipH="1">
            <a:off x="4719837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13"/>
          <p:cNvCxnSpPr/>
          <p:nvPr/>
        </p:nvCxnSpPr>
        <p:spPr>
          <a:xfrm rot="16200000" flipH="1">
            <a:off x="6640578" y="164351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972598" y="386018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Font typeface="+mj-lt"/>
              <a:buAutoNum type="alphaUcPeriod"/>
            </a:pPr>
            <a:r>
              <a:rPr lang="fr-BE" dirty="0"/>
              <a:t>Foisonnement de règles procédurales  à chaque phase de la procédure </a:t>
            </a:r>
            <a:r>
              <a:rPr lang="fr-BE" dirty="0" smtClean="0"/>
              <a:t>administrative</a:t>
            </a:r>
          </a:p>
          <a:p>
            <a:pPr marL="514350" indent="-514350" algn="ctr">
              <a:buFont typeface="+mj-lt"/>
              <a:buAutoNum type="alphaUcPeriod"/>
            </a:pPr>
            <a:r>
              <a:rPr lang="fr-BE" dirty="0" smtClean="0"/>
              <a:t>Approfondissement </a:t>
            </a:r>
            <a:r>
              <a:rPr lang="fr-BE" dirty="0"/>
              <a:t>du cadre procédural au sein de chaque phase</a:t>
            </a:r>
          </a:p>
          <a:p>
            <a:pPr algn="ctr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3267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A. Foisonnement procédural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5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20" name="Flèche droite 19"/>
          <p:cNvSpPr/>
          <p:nvPr/>
        </p:nvSpPr>
        <p:spPr>
          <a:xfrm>
            <a:off x="827441" y="2114550"/>
            <a:ext cx="7992888" cy="72008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La procédure administrative ordinaire</a:t>
            </a:r>
            <a:endParaRPr lang="fr-BE" dirty="0"/>
          </a:p>
        </p:txBody>
      </p:sp>
      <p:cxnSp>
        <p:nvCxnSpPr>
          <p:cNvPr id="21" name="Connecteur en angle 20"/>
          <p:cNvCxnSpPr/>
          <p:nvPr/>
        </p:nvCxnSpPr>
        <p:spPr>
          <a:xfrm rot="16200000" flipH="1">
            <a:off x="2433766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782322" y="1483510"/>
            <a:ext cx="1898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Investigation (ii)</a:t>
            </a:r>
            <a:endParaRPr lang="fr-BE" dirty="0"/>
          </a:p>
        </p:txBody>
      </p:sp>
      <p:sp>
        <p:nvSpPr>
          <p:cNvPr id="23" name="ZoneTexte 22"/>
          <p:cNvSpPr txBox="1"/>
          <p:nvPr/>
        </p:nvSpPr>
        <p:spPr>
          <a:xfrm>
            <a:off x="4923386" y="1507859"/>
            <a:ext cx="1797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Evaluation (iii)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7000618" y="1483510"/>
            <a:ext cx="16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Remédiation(iv</a:t>
            </a:r>
            <a:r>
              <a:rPr lang="fr-BE" dirty="0" smtClean="0"/>
              <a:t>)</a:t>
            </a:r>
            <a:endParaRPr lang="fr-BE" dirty="0"/>
          </a:p>
        </p:txBody>
      </p:sp>
      <p:cxnSp>
        <p:nvCxnSpPr>
          <p:cNvPr id="25" name="Connecteur en angle 24"/>
          <p:cNvCxnSpPr/>
          <p:nvPr/>
        </p:nvCxnSpPr>
        <p:spPr>
          <a:xfrm rot="16200000" flipH="1">
            <a:off x="474906" y="1953366"/>
            <a:ext cx="720081" cy="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911105" y="1544816"/>
            <a:ext cx="183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Détection </a:t>
            </a:r>
            <a:r>
              <a:rPr lang="fr-BE" dirty="0" smtClean="0"/>
              <a:t>(i)</a:t>
            </a:r>
            <a:endParaRPr lang="fr-BE" dirty="0"/>
          </a:p>
        </p:txBody>
      </p:sp>
      <p:cxnSp>
        <p:nvCxnSpPr>
          <p:cNvPr id="27" name="Connecteur en angle 26"/>
          <p:cNvCxnSpPr/>
          <p:nvPr/>
        </p:nvCxnSpPr>
        <p:spPr>
          <a:xfrm rot="16200000" flipH="1">
            <a:off x="4719837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en angle 27"/>
          <p:cNvCxnSpPr/>
          <p:nvPr/>
        </p:nvCxnSpPr>
        <p:spPr>
          <a:xfrm rot="16200000" flipH="1">
            <a:off x="6640578" y="164351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818710" y="2690614"/>
            <a:ext cx="19104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Surveillance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Plaintes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Clémence</a:t>
            </a:r>
            <a:endParaRPr lang="fr-BE" sz="1100" dirty="0" smtClean="0">
              <a:solidFill>
                <a:srgbClr val="FF0000"/>
              </a:solidFill>
            </a:endParaRPr>
          </a:p>
          <a:p>
            <a:endParaRPr lang="fr-BE" sz="11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092743" y="2699294"/>
            <a:ext cx="18306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Demandes de renseignements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Perquisitions</a:t>
            </a:r>
            <a:endParaRPr lang="fr-BE" sz="1100" dirty="0">
              <a:solidFill>
                <a:srgbClr val="FF00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266391" y="2705865"/>
            <a:ext cx="18306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Communication des griefs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Réponse écrite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Accès au dossier</a:t>
            </a:r>
            <a:endParaRPr lang="fr-BE" sz="11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Audition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HO</a:t>
            </a:r>
            <a:endParaRPr lang="fr-BE" sz="1100" dirty="0" smtClean="0">
              <a:solidFill>
                <a:srgbClr val="FF00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963650" y="2695215"/>
            <a:ext cx="1830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00B050"/>
                </a:solidFill>
              </a:rPr>
              <a:t>Comité consultatif</a:t>
            </a:r>
            <a:endParaRPr lang="fr-BE" sz="11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00B050"/>
                </a:solidFill>
              </a:rPr>
              <a:t>Inter-service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00B050"/>
                </a:solidFill>
              </a:rPr>
              <a:t>Panels internes</a:t>
            </a:r>
            <a:endParaRPr lang="fr-BE" sz="11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rgbClr val="FF0000"/>
                </a:solidFill>
              </a:rPr>
              <a:t>Publication</a:t>
            </a:r>
            <a:endParaRPr lang="fr-BE" sz="11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2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B.	Approfondissement procédural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6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6" name="Flèche droite 5"/>
          <p:cNvSpPr/>
          <p:nvPr/>
        </p:nvSpPr>
        <p:spPr>
          <a:xfrm>
            <a:off x="827441" y="2114550"/>
            <a:ext cx="7992888" cy="72008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La procédure administrative ordinaire</a:t>
            </a:r>
            <a:endParaRPr lang="fr-BE" dirty="0"/>
          </a:p>
        </p:txBody>
      </p:sp>
      <p:cxnSp>
        <p:nvCxnSpPr>
          <p:cNvPr id="7" name="Connecteur en angle 6"/>
          <p:cNvCxnSpPr/>
          <p:nvPr/>
        </p:nvCxnSpPr>
        <p:spPr>
          <a:xfrm rot="16200000" flipH="1">
            <a:off x="2433766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2782322" y="1483510"/>
            <a:ext cx="1898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Investigation (ii)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4923386" y="1507859"/>
            <a:ext cx="1797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Evaluation (iii)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7000618" y="1483510"/>
            <a:ext cx="16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Remédiation(iv</a:t>
            </a:r>
            <a:r>
              <a:rPr lang="fr-BE" dirty="0" smtClean="0"/>
              <a:t>)</a:t>
            </a:r>
            <a:endParaRPr lang="fr-BE" dirty="0"/>
          </a:p>
        </p:txBody>
      </p:sp>
      <p:cxnSp>
        <p:nvCxnSpPr>
          <p:cNvPr id="11" name="Connecteur en angle 10"/>
          <p:cNvCxnSpPr/>
          <p:nvPr/>
        </p:nvCxnSpPr>
        <p:spPr>
          <a:xfrm rot="16200000" flipH="1">
            <a:off x="474906" y="1953366"/>
            <a:ext cx="720081" cy="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911105" y="1544816"/>
            <a:ext cx="183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Détection </a:t>
            </a:r>
            <a:r>
              <a:rPr lang="fr-BE" dirty="0" smtClean="0"/>
              <a:t>(i)</a:t>
            </a:r>
            <a:endParaRPr lang="fr-BE" dirty="0"/>
          </a:p>
        </p:txBody>
      </p:sp>
      <p:cxnSp>
        <p:nvCxnSpPr>
          <p:cNvPr id="13" name="Connecteur en angle 12"/>
          <p:cNvCxnSpPr/>
          <p:nvPr/>
        </p:nvCxnSpPr>
        <p:spPr>
          <a:xfrm rot="16200000" flipH="1">
            <a:off x="4719837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13"/>
          <p:cNvCxnSpPr/>
          <p:nvPr/>
        </p:nvCxnSpPr>
        <p:spPr>
          <a:xfrm rot="16200000" flipH="1">
            <a:off x="6640578" y="164351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818710" y="2690614"/>
            <a:ext cx="19104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Surveillance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Plaintes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Clémence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sz="1100" dirty="0" smtClean="0">
                <a:solidFill>
                  <a:schemeClr val="accent1">
                    <a:lumMod val="75000"/>
                  </a:schemeClr>
                </a:solidFill>
              </a:rPr>
              <a:t>Procédure marqueurs</a:t>
            </a:r>
            <a:endParaRPr lang="fr-BE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BE" sz="11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092743" y="2699294"/>
            <a:ext cx="18306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Demandes de renseignements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Perquisition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sz="1100" dirty="0">
                <a:solidFill>
                  <a:schemeClr val="accent1">
                    <a:lumMod val="75000"/>
                  </a:schemeClr>
                </a:solidFill>
              </a:rPr>
              <a:t>Procédure AKZO</a:t>
            </a:r>
            <a:endParaRPr lang="fr-BE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266391" y="2705865"/>
            <a:ext cx="183064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Communication des griefs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Réponse écrite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Accès au dossier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sz="1100" dirty="0">
                <a:solidFill>
                  <a:schemeClr val="accent1">
                    <a:lumMod val="75000"/>
                  </a:schemeClr>
                </a:solidFill>
              </a:rPr>
              <a:t>Contentieux Ombudsman (</a:t>
            </a:r>
            <a:r>
              <a:rPr lang="fr-BE" sz="1100" i="1" dirty="0">
                <a:solidFill>
                  <a:schemeClr val="accent1">
                    <a:lumMod val="75000"/>
                  </a:schemeClr>
                </a:solidFill>
              </a:rPr>
              <a:t>Intel</a:t>
            </a:r>
            <a:r>
              <a:rPr lang="fr-BE" sz="11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Audition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HO</a:t>
            </a:r>
            <a:endParaRPr lang="fr-BE" sz="1100" dirty="0" smtClean="0"/>
          </a:p>
        </p:txBody>
      </p:sp>
      <p:sp>
        <p:nvSpPr>
          <p:cNvPr id="18" name="ZoneTexte 17"/>
          <p:cNvSpPr txBox="1"/>
          <p:nvPr/>
        </p:nvSpPr>
        <p:spPr>
          <a:xfrm>
            <a:off x="6963650" y="2695215"/>
            <a:ext cx="183064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Comité consultatif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Inter-service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Panels internes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Publication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sz="1100" dirty="0">
                <a:solidFill>
                  <a:schemeClr val="accent1">
                    <a:lumMod val="75000"/>
                  </a:schemeClr>
                </a:solidFill>
              </a:rPr>
              <a:t>Recours devant le HO</a:t>
            </a:r>
          </a:p>
          <a:p>
            <a:pPr marL="285750" indent="-285750">
              <a:buFont typeface="Arial" pitchFamily="34" charset="0"/>
              <a:buChar char="•"/>
            </a:pPr>
            <a:endParaRPr lang="fr-BE" sz="1100" dirty="0" smtClean="0"/>
          </a:p>
        </p:txBody>
      </p:sp>
    </p:spTree>
    <p:extLst>
      <p:ext uri="{BB962C8B-B14F-4D97-AF65-F5344CB8AC3E}">
        <p14:creationId xmlns:p14="http://schemas.microsoft.com/office/powerpoint/2010/main" val="123227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II.	Evitement procédural</a:t>
            </a:r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Position du problème</a:t>
            </a:r>
            <a:endParaRPr lang="fr-BE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BE" dirty="0" smtClean="0"/>
              <a:t>Solution du problème</a:t>
            </a:r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7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fr-BE" dirty="0" smtClean="0"/>
              <a:t>L’exemple de l’affaire </a:t>
            </a:r>
            <a:r>
              <a:rPr lang="fr-BE" i="1" dirty="0" smtClean="0"/>
              <a:t>Intel</a:t>
            </a:r>
          </a:p>
          <a:p>
            <a:r>
              <a:rPr lang="fr-BE" dirty="0" smtClean="0"/>
              <a:t>« </a:t>
            </a:r>
            <a:r>
              <a:rPr lang="fr-BE" i="1" dirty="0" smtClean="0"/>
              <a:t>Goulets d’étranglement</a:t>
            </a:r>
            <a:r>
              <a:rPr lang="fr-BE" dirty="0" smtClean="0"/>
              <a:t> » procéduraux? (Loi belge sur la concurrence, 2013)</a:t>
            </a:r>
          </a:p>
          <a:p>
            <a:endParaRPr lang="fr-BE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fr-BE" dirty="0" smtClean="0"/>
              <a:t>Banalisation du recours à instruments </a:t>
            </a:r>
            <a:r>
              <a:rPr lang="fr-BE" dirty="0"/>
              <a:t>processuels dérogatoires en droit de la </a:t>
            </a:r>
            <a:r>
              <a:rPr lang="fr-BE" dirty="0" smtClean="0"/>
              <a:t>concurrence</a:t>
            </a:r>
          </a:p>
          <a:p>
            <a:pPr marL="514350" indent="-514350">
              <a:buFont typeface="+mj-lt"/>
              <a:buAutoNum type="alphaUcPeriod"/>
            </a:pPr>
            <a:r>
              <a:rPr lang="fr-BE" dirty="0" smtClean="0"/>
              <a:t>Création d’instruments quasi-</a:t>
            </a:r>
            <a:r>
              <a:rPr lang="fr-BE" dirty="0" err="1" smtClean="0"/>
              <a:t>régulatoires</a:t>
            </a:r>
            <a:r>
              <a:rPr lang="fr-BE" dirty="0" smtClean="0"/>
              <a:t> hors cadre processuel classique du droit de la concurrence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9349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A. Banalisation d’instruments dérogatoires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http://www.chillingcompetition.com/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8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Transaction</a:t>
            </a:r>
          </a:p>
          <a:p>
            <a:pPr lvl="1"/>
            <a:r>
              <a:rPr lang="fr-BE" dirty="0" smtClean="0"/>
              <a:t>Procédures d’engagements, Article 9 R 1/2003</a:t>
            </a:r>
          </a:p>
          <a:p>
            <a:pPr lvl="1"/>
            <a:r>
              <a:rPr lang="fr-BE" dirty="0" smtClean="0"/>
              <a:t>CJUE, </a:t>
            </a:r>
            <a:r>
              <a:rPr lang="fr-BE" i="1" dirty="0" err="1" smtClean="0"/>
              <a:t>Alrosa</a:t>
            </a:r>
            <a:r>
              <a:rPr lang="fr-BE" dirty="0" smtClean="0"/>
              <a:t>, </a:t>
            </a:r>
            <a:r>
              <a:rPr lang="fr-BE" dirty="0"/>
              <a:t>C-441/07 </a:t>
            </a:r>
            <a:r>
              <a:rPr lang="fr-BE" dirty="0" smtClean="0"/>
              <a:t>P: « </a:t>
            </a:r>
            <a:r>
              <a:rPr lang="fr-BE" i="1" dirty="0" smtClean="0"/>
              <a:t>inspiré par des considérations d’économie de procédure </a:t>
            </a:r>
            <a:r>
              <a:rPr lang="fr-BE" dirty="0" smtClean="0"/>
              <a:t>»</a:t>
            </a:r>
          </a:p>
          <a:p>
            <a:pPr lvl="1"/>
            <a:r>
              <a:rPr lang="fr-BE" dirty="0" smtClean="0"/>
              <a:t>R 1/2003: «</a:t>
            </a:r>
            <a:r>
              <a:rPr lang="fr-BE" dirty="0"/>
              <a:t> </a:t>
            </a:r>
            <a:r>
              <a:rPr lang="fr-BE" i="1" dirty="0"/>
              <a:t>pas opportunes dans les cas où la Commission entend imposer une amende</a:t>
            </a:r>
            <a:r>
              <a:rPr lang="fr-BE" dirty="0"/>
              <a:t> </a:t>
            </a:r>
            <a:r>
              <a:rPr lang="fr-BE" dirty="0" smtClean="0"/>
              <a:t>»</a:t>
            </a:r>
          </a:p>
          <a:p>
            <a:pPr lvl="1"/>
            <a:r>
              <a:rPr lang="fr-BE" dirty="0" smtClean="0"/>
              <a:t>Depuis R 1/2003, 7 </a:t>
            </a:r>
            <a:r>
              <a:rPr lang="fr-BE" dirty="0"/>
              <a:t>décisions constatant des infractions à l’article 102 TFUE, et … 26 décisions rendant obligatoires des </a:t>
            </a:r>
            <a:r>
              <a:rPr lang="fr-BE" dirty="0" smtClean="0"/>
              <a:t>engagements</a:t>
            </a:r>
          </a:p>
          <a:p>
            <a:r>
              <a:rPr lang="fr-BE" dirty="0" smtClean="0"/>
              <a:t>Sensibilisation</a:t>
            </a:r>
          </a:p>
          <a:p>
            <a:pPr lvl="1"/>
            <a:r>
              <a:rPr lang="fr-BE" dirty="0" smtClean="0"/>
              <a:t>Avis </a:t>
            </a:r>
            <a:r>
              <a:rPr lang="fr-BE" i="1" dirty="0" smtClean="0"/>
              <a:t>Google</a:t>
            </a:r>
          </a:p>
          <a:p>
            <a:pPr lvl="1"/>
            <a:r>
              <a:rPr lang="fr-BE" dirty="0" smtClean="0"/>
              <a:t>Avis </a:t>
            </a:r>
            <a:r>
              <a:rPr lang="fr-BE" i="1" dirty="0" smtClean="0"/>
              <a:t>VTC</a:t>
            </a:r>
          </a:p>
        </p:txBody>
      </p:sp>
    </p:spTree>
    <p:extLst>
      <p:ext uri="{BB962C8B-B14F-4D97-AF65-F5344CB8AC3E}">
        <p14:creationId xmlns:p14="http://schemas.microsoft.com/office/powerpoint/2010/main" val="37210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CompetitionProf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45EB-1DD7-486A-9276-7877C051FEBB}" type="slidenum">
              <a:rPr lang="en-US" smtClean="0"/>
              <a:t>9</a:t>
            </a:fld>
            <a:endParaRPr lang="en-US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6" name="Flèche droite 5"/>
          <p:cNvSpPr/>
          <p:nvPr/>
        </p:nvSpPr>
        <p:spPr>
          <a:xfrm>
            <a:off x="827441" y="2114550"/>
            <a:ext cx="7992888" cy="72008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La procédure administrative ordinaire</a:t>
            </a:r>
            <a:endParaRPr lang="fr-BE" dirty="0"/>
          </a:p>
        </p:txBody>
      </p:sp>
      <p:cxnSp>
        <p:nvCxnSpPr>
          <p:cNvPr id="7" name="Connecteur en angle 6"/>
          <p:cNvCxnSpPr/>
          <p:nvPr/>
        </p:nvCxnSpPr>
        <p:spPr>
          <a:xfrm rot="16200000" flipH="1">
            <a:off x="2433766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2782322" y="1483510"/>
            <a:ext cx="1898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Investigation (ii)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4923386" y="1507859"/>
            <a:ext cx="1797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Evaluation (iii)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7000618" y="1483510"/>
            <a:ext cx="16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Remédiation(iv</a:t>
            </a:r>
            <a:r>
              <a:rPr lang="fr-BE" dirty="0" smtClean="0"/>
              <a:t>)</a:t>
            </a:r>
            <a:endParaRPr lang="fr-BE" dirty="0"/>
          </a:p>
        </p:txBody>
      </p:sp>
      <p:cxnSp>
        <p:nvCxnSpPr>
          <p:cNvPr id="11" name="Connecteur en angle 10"/>
          <p:cNvCxnSpPr/>
          <p:nvPr/>
        </p:nvCxnSpPr>
        <p:spPr>
          <a:xfrm rot="16200000" flipH="1">
            <a:off x="474906" y="1953366"/>
            <a:ext cx="720081" cy="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911105" y="1544816"/>
            <a:ext cx="183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Détection </a:t>
            </a:r>
            <a:r>
              <a:rPr lang="fr-BE" dirty="0" smtClean="0"/>
              <a:t>(i)</a:t>
            </a:r>
            <a:endParaRPr lang="fr-BE" dirty="0"/>
          </a:p>
        </p:txBody>
      </p:sp>
      <p:sp>
        <p:nvSpPr>
          <p:cNvPr id="13" name="ZoneTexte 12"/>
          <p:cNvSpPr txBox="1"/>
          <p:nvPr/>
        </p:nvSpPr>
        <p:spPr>
          <a:xfrm>
            <a:off x="818710" y="2690614"/>
            <a:ext cx="19104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Surveillance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Plaintes</a:t>
            </a:r>
            <a:endParaRPr lang="fr-BE" sz="1100" dirty="0" smtClean="0"/>
          </a:p>
          <a:p>
            <a:endParaRPr lang="fr-BE" sz="11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092743" y="2699294"/>
            <a:ext cx="18306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Demandes de renseignements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Perquisition</a:t>
            </a:r>
            <a:endParaRPr lang="fr-BE" sz="11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266391" y="2705865"/>
            <a:ext cx="18306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Communication des griefs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Réponse écrite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Accès au dossier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Audition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HO</a:t>
            </a:r>
            <a:endParaRPr lang="fr-BE" sz="1100" dirty="0" smtClean="0"/>
          </a:p>
        </p:txBody>
      </p:sp>
      <p:sp>
        <p:nvSpPr>
          <p:cNvPr id="16" name="ZoneTexte 15"/>
          <p:cNvSpPr txBox="1"/>
          <p:nvPr/>
        </p:nvSpPr>
        <p:spPr>
          <a:xfrm>
            <a:off x="4616060" y="2334516"/>
            <a:ext cx="4209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BE" sz="1200" dirty="0" smtClean="0">
              <a:latin typeface="+mj-lt"/>
            </a:endParaRPr>
          </a:p>
          <a:p>
            <a:pPr algn="ctr"/>
            <a:endParaRPr lang="fr-BE" sz="1200" dirty="0">
              <a:latin typeface="+mj-lt"/>
            </a:endParaRPr>
          </a:p>
        </p:txBody>
      </p:sp>
      <p:cxnSp>
        <p:nvCxnSpPr>
          <p:cNvPr id="17" name="Connecteur en angle 16"/>
          <p:cNvCxnSpPr/>
          <p:nvPr/>
        </p:nvCxnSpPr>
        <p:spPr>
          <a:xfrm rot="16200000" flipH="1">
            <a:off x="4719837" y="162298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/>
          <p:nvPr/>
        </p:nvCxnSpPr>
        <p:spPr>
          <a:xfrm rot="16200000" flipH="1">
            <a:off x="6640578" y="1643513"/>
            <a:ext cx="720080" cy="6480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36483" y="4077072"/>
            <a:ext cx="6988171" cy="6831"/>
          </a:xfrm>
          <a:prstGeom prst="line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91462" y="3679798"/>
            <a:ext cx="528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Seuil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probatoire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d’intervention</a:t>
            </a:r>
            <a:r>
              <a:rPr lang="en-US" dirty="0" smtClean="0">
                <a:solidFill>
                  <a:srgbClr val="FF0000"/>
                </a:solidFill>
              </a:rPr>
              <a:t> pour </a:t>
            </a:r>
            <a:r>
              <a:rPr lang="en-US" dirty="0" err="1" smtClean="0">
                <a:solidFill>
                  <a:srgbClr val="FF0000"/>
                </a:solidFill>
              </a:rPr>
              <a:t>l’autorité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Flèche droite 20"/>
          <p:cNvSpPr/>
          <p:nvPr/>
        </p:nvSpPr>
        <p:spPr>
          <a:xfrm>
            <a:off x="785225" y="4806677"/>
            <a:ext cx="6019024" cy="72008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La procédure évitée</a:t>
            </a:r>
            <a:endParaRPr lang="fr-BE" dirty="0"/>
          </a:p>
        </p:txBody>
      </p:sp>
      <p:sp>
        <p:nvSpPr>
          <p:cNvPr id="22" name="ZoneTexte 21"/>
          <p:cNvSpPr txBox="1"/>
          <p:nvPr/>
        </p:nvSpPr>
        <p:spPr>
          <a:xfrm>
            <a:off x="809607" y="4509120"/>
            <a:ext cx="19104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Enquêtes sectorielles</a:t>
            </a:r>
            <a:endParaRPr lang="fr-BE" sz="1100" dirty="0" smtClean="0"/>
          </a:p>
          <a:p>
            <a:endParaRPr lang="fr-BE" sz="1100" dirty="0"/>
          </a:p>
        </p:txBody>
      </p:sp>
      <p:sp>
        <p:nvSpPr>
          <p:cNvPr id="24" name="ZoneTexte 23"/>
          <p:cNvSpPr txBox="1"/>
          <p:nvPr/>
        </p:nvSpPr>
        <p:spPr>
          <a:xfrm>
            <a:off x="3236002" y="4509120"/>
            <a:ext cx="18306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Transactions (engagements)</a:t>
            </a:r>
            <a:endParaRPr lang="fr-BE" sz="1100" dirty="0" smtClean="0"/>
          </a:p>
        </p:txBody>
      </p:sp>
      <p:sp>
        <p:nvSpPr>
          <p:cNvPr id="25" name="ZoneTexte 24"/>
          <p:cNvSpPr txBox="1"/>
          <p:nvPr/>
        </p:nvSpPr>
        <p:spPr>
          <a:xfrm>
            <a:off x="4769468" y="4529440"/>
            <a:ext cx="18306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Sensibilisation</a:t>
            </a:r>
            <a:endParaRPr lang="fr-BE" sz="1100" dirty="0" smtClean="0"/>
          </a:p>
        </p:txBody>
      </p:sp>
      <p:cxnSp>
        <p:nvCxnSpPr>
          <p:cNvPr id="26" name="Connecteur droit 25"/>
          <p:cNvCxnSpPr/>
          <p:nvPr/>
        </p:nvCxnSpPr>
        <p:spPr>
          <a:xfrm flipV="1">
            <a:off x="336483" y="1607509"/>
            <a:ext cx="0" cy="3740184"/>
          </a:xfrm>
          <a:prstGeom prst="line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6936218" y="2695215"/>
            <a:ext cx="1830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Comité consultatif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Inter-service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Panels internes</a:t>
            </a:r>
            <a:endParaRPr lang="fr-BE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BE" sz="1100" dirty="0" smtClean="0"/>
              <a:t>Publication</a:t>
            </a:r>
            <a:endParaRPr lang="fr-BE" sz="1100" dirty="0" smtClean="0"/>
          </a:p>
        </p:txBody>
      </p:sp>
      <p:sp>
        <p:nvSpPr>
          <p:cNvPr id="28" name="ZoneTexte 27"/>
          <p:cNvSpPr txBox="1"/>
          <p:nvPr/>
        </p:nvSpPr>
        <p:spPr>
          <a:xfrm>
            <a:off x="6825802" y="4083903"/>
            <a:ext cx="111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Durée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039761" y="4894114"/>
            <a:ext cx="1521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trike="dblStrike" dirty="0" smtClean="0">
                <a:solidFill>
                  <a:srgbClr val="FF0000"/>
                </a:solidFill>
              </a:rPr>
              <a:t>Contrôle juridictionnel</a:t>
            </a:r>
            <a:endParaRPr lang="fr-BE" strike="dbl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57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  <p:bldP spid="24" grpId="0"/>
      <p:bldP spid="25" grpId="0"/>
      <p:bldP spid="28" grpId="0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2682</TotalTime>
  <Words>629</Words>
  <Application>Microsoft Office PowerPoint</Application>
  <PresentationFormat>Affichage à l'écran (4:3)</PresentationFormat>
  <Paragraphs>157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Gill Sans MT</vt:lpstr>
      <vt:lpstr>Wingdings</vt:lpstr>
      <vt:lpstr>Wingdings 3</vt:lpstr>
      <vt:lpstr>Origine</vt:lpstr>
      <vt:lpstr>Les fonctions de la procédure en droit de la concurrence 20 mars 2015, Mons</vt:lpstr>
      <vt:lpstr>Introduction</vt:lpstr>
      <vt:lpstr>Introduction (2)</vt:lpstr>
      <vt:lpstr>I. Enrichissement du cadre procédural</vt:lpstr>
      <vt:lpstr>A. Foisonnement procédural</vt:lpstr>
      <vt:lpstr>B. Approfondissement procédural</vt:lpstr>
      <vt:lpstr>II. Evitement procédural</vt:lpstr>
      <vt:lpstr>A. Banalisation d’instruments dérogatoires</vt:lpstr>
      <vt:lpstr>Présentation PowerPoint</vt:lpstr>
      <vt:lpstr>B. Introduction d’instruments quasi régulatoires</vt:lpstr>
      <vt:lpstr>Observations finales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Nicolas Petit</cp:lastModifiedBy>
  <cp:revision>146</cp:revision>
  <cp:lastPrinted>2014-01-14T17:03:53Z</cp:lastPrinted>
  <dcterms:created xsi:type="dcterms:W3CDTF">2014-01-12T11:22:43Z</dcterms:created>
  <dcterms:modified xsi:type="dcterms:W3CDTF">2015-03-20T08:09:45Z</dcterms:modified>
</cp:coreProperties>
</file>