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62"/>
  </p:notesMasterIdLst>
  <p:handoutMasterIdLst>
    <p:handoutMasterId r:id="rId63"/>
  </p:handoutMasterIdLst>
  <p:sldIdLst>
    <p:sldId id="385" r:id="rId3"/>
    <p:sldId id="558" r:id="rId4"/>
    <p:sldId id="559" r:id="rId5"/>
    <p:sldId id="468" r:id="rId6"/>
    <p:sldId id="541" r:id="rId7"/>
    <p:sldId id="542" r:id="rId8"/>
    <p:sldId id="478" r:id="rId9"/>
    <p:sldId id="557" r:id="rId10"/>
    <p:sldId id="476" r:id="rId11"/>
    <p:sldId id="525" r:id="rId12"/>
    <p:sldId id="471" r:id="rId13"/>
    <p:sldId id="488" r:id="rId14"/>
    <p:sldId id="551" r:id="rId15"/>
    <p:sldId id="475" r:id="rId16"/>
    <p:sldId id="477" r:id="rId17"/>
    <p:sldId id="556" r:id="rId18"/>
    <p:sldId id="480" r:id="rId19"/>
    <p:sldId id="482" r:id="rId20"/>
    <p:sldId id="490" r:id="rId21"/>
    <p:sldId id="492" r:id="rId22"/>
    <p:sldId id="493" r:id="rId23"/>
    <p:sldId id="483" r:id="rId24"/>
    <p:sldId id="491" r:id="rId25"/>
    <p:sldId id="497" r:id="rId26"/>
    <p:sldId id="481" r:id="rId27"/>
    <p:sldId id="501" r:id="rId28"/>
    <p:sldId id="502" r:id="rId29"/>
    <p:sldId id="555" r:id="rId30"/>
    <p:sldId id="496" r:id="rId31"/>
    <p:sldId id="533" r:id="rId32"/>
    <p:sldId id="500" r:id="rId33"/>
    <p:sldId id="505" r:id="rId34"/>
    <p:sldId id="532" r:id="rId35"/>
    <p:sldId id="509" r:id="rId36"/>
    <p:sldId id="514" r:id="rId37"/>
    <p:sldId id="515" r:id="rId38"/>
    <p:sldId id="507" r:id="rId39"/>
    <p:sldId id="519" r:id="rId40"/>
    <p:sldId id="522" r:id="rId41"/>
    <p:sldId id="523" r:id="rId42"/>
    <p:sldId id="524" r:id="rId43"/>
    <p:sldId id="526" r:id="rId44"/>
    <p:sldId id="528" r:id="rId45"/>
    <p:sldId id="530" r:id="rId46"/>
    <p:sldId id="527" r:id="rId47"/>
    <p:sldId id="531" r:id="rId48"/>
    <p:sldId id="529" r:id="rId49"/>
    <p:sldId id="534" r:id="rId50"/>
    <p:sldId id="540" r:id="rId51"/>
    <p:sldId id="535" r:id="rId52"/>
    <p:sldId id="537" r:id="rId53"/>
    <p:sldId id="538" r:id="rId54"/>
    <p:sldId id="539" r:id="rId55"/>
    <p:sldId id="553" r:id="rId56"/>
    <p:sldId id="560" r:id="rId57"/>
    <p:sldId id="561" r:id="rId58"/>
    <p:sldId id="554" r:id="rId59"/>
    <p:sldId id="545" r:id="rId60"/>
    <p:sldId id="552" r:id="rId6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D30"/>
    <a:srgbClr val="8C5BB1"/>
    <a:srgbClr val="585B6E"/>
    <a:srgbClr val="334779"/>
    <a:srgbClr val="C7BA97"/>
    <a:srgbClr val="FF3300"/>
    <a:srgbClr val="FF9900"/>
    <a:srgbClr val="7B7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3" autoAdjust="0"/>
    <p:restoredTop sz="90712" autoAdjust="0"/>
  </p:normalViewPr>
  <p:slideViewPr>
    <p:cSldViewPr>
      <p:cViewPr>
        <p:scale>
          <a:sx n="60" d="100"/>
          <a:sy n="60" d="100"/>
        </p:scale>
        <p:origin x="-3000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0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95704532506853"/>
          <c:y val="0.15710139988071192"/>
          <c:w val="0.46828563169954418"/>
          <c:h val="0.77074956018785368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Effectif</c:v>
                </c:pt>
              </c:strCache>
            </c:strRef>
          </c:tx>
          <c:dLbls>
            <c:dLbl>
              <c:idx val="0"/>
              <c:layout>
                <c:manualLayout>
                  <c:x val="7.2956720096345656E-2"/>
                  <c:y val="6.3653723742838951E-4"/>
                </c:manualLayout>
              </c:layout>
              <c:tx>
                <c:rich>
                  <a:bodyPr/>
                  <a:lstStyle/>
                  <a:p>
                    <a:r>
                      <a:rPr lang="fr-BE" dirty="0"/>
                      <a:t>Scientifiques définitifs </a:t>
                    </a:r>
                    <a:endParaRPr lang="fr-BE" dirty="0" smtClean="0"/>
                  </a:p>
                  <a:p>
                    <a:r>
                      <a:rPr lang="fr-BE" dirty="0" smtClean="0"/>
                      <a:t>(Bac+5</a:t>
                    </a:r>
                    <a:r>
                      <a:rPr lang="fr-BE" dirty="0"/>
                      <a:t>/+8)
11%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831131502397134E-2"/>
                  <c:y val="5.8156447821488899E-3"/>
                </c:manualLayout>
              </c:layout>
              <c:tx>
                <c:rich>
                  <a:bodyPr/>
                  <a:lstStyle/>
                  <a:p>
                    <a:r>
                      <a:rPr lang="fr-BE" dirty="0"/>
                      <a:t>Scientifiques </a:t>
                    </a:r>
                    <a:r>
                      <a:rPr lang="fr-BE" dirty="0" smtClean="0"/>
                      <a:t>temporaires</a:t>
                    </a:r>
                  </a:p>
                  <a:p>
                    <a:r>
                      <a:rPr lang="fr-BE" dirty="0" smtClean="0"/>
                      <a:t>(Bac+5</a:t>
                    </a:r>
                    <a:r>
                      <a:rPr lang="fr-BE" dirty="0"/>
                      <a:t>/+8)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3352276180820842E-2"/>
                  <c:y val="3.1971611441631541E-2"/>
                </c:manualLayout>
              </c:layout>
              <c:tx>
                <c:rich>
                  <a:bodyPr/>
                  <a:lstStyle/>
                  <a:p>
                    <a:r>
                      <a:rPr lang="fr-BE" dirty="0"/>
                      <a:t>Attachés </a:t>
                    </a:r>
                    <a:endParaRPr lang="fr-BE" dirty="0" smtClean="0"/>
                  </a:p>
                  <a:p>
                    <a:r>
                      <a:rPr lang="fr-BE" dirty="0" smtClean="0"/>
                      <a:t>(Bac+5</a:t>
                    </a:r>
                    <a:r>
                      <a:rPr lang="fr-BE" dirty="0"/>
                      <a:t>/+8)
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5496332528463297"/>
                  <c:y val="-7.21835232085486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Bibliothécaires-documentalistes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(</a:t>
                    </a:r>
                    <a:r>
                      <a:rPr lang="en-US" dirty="0" smtClean="0"/>
                      <a:t>Bac+3</a:t>
                    </a:r>
                    <a:r>
                      <a:rPr lang="en-US" dirty="0"/>
                      <a:t>)
52%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2714902187157071"/>
                  <c:y val="0.13987279279459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5.0573431834191329E-2"/>
                  <c:y val="1.0340171514206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6.7269115318187578E-2"/>
                  <c:y val="-4.80813163790554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fr-FR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Feuil1!$A$2:$A$9</c:f>
              <c:strCache>
                <c:ptCount val="8"/>
                <c:pt idx="0">
                  <c:v>Scientifiques définitifs (Bac + 5/+8)</c:v>
                </c:pt>
                <c:pt idx="1">
                  <c:v>Scientifiques temporaires  (Bac + 5/+8)</c:v>
                </c:pt>
                <c:pt idx="2">
                  <c:v>Attachés  (Bac + 5/+8)</c:v>
                </c:pt>
                <c:pt idx="3">
                  <c:v>Bibliothécaires-documentalistes (Bac +3)</c:v>
                </c:pt>
                <c:pt idx="4">
                  <c:v>Secrétaires</c:v>
                </c:pt>
                <c:pt idx="5">
                  <c:v>Comptables</c:v>
                </c:pt>
                <c:pt idx="6">
                  <c:v>Informaticiens</c:v>
                </c:pt>
                <c:pt idx="7">
                  <c:v>Personnel de salle + ouvriers magasin</c:v>
                </c:pt>
              </c:strCache>
            </c:strRef>
          </c:cat>
          <c:val>
            <c:numRef>
              <c:f>Feuil1!$B$2:$B$9</c:f>
              <c:numCache>
                <c:formatCode>General</c:formatCode>
                <c:ptCount val="8"/>
                <c:pt idx="0">
                  <c:v>9</c:v>
                </c:pt>
                <c:pt idx="1">
                  <c:v>10.5</c:v>
                </c:pt>
                <c:pt idx="2">
                  <c:v>4.8</c:v>
                </c:pt>
                <c:pt idx="3">
                  <c:v>41</c:v>
                </c:pt>
                <c:pt idx="4">
                  <c:v>2.2999999999999998</c:v>
                </c:pt>
                <c:pt idx="5">
                  <c:v>2.5</c:v>
                </c:pt>
                <c:pt idx="6">
                  <c:v>3.5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D8A0CE-D078-42FC-9C69-CDEF5F5B34EB}" type="doc">
      <dgm:prSet loTypeId="urn:microsoft.com/office/officeart/2005/8/layout/radial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BBAFCAEF-71B3-41EF-83D8-BBCF7B6FEC9E}">
      <dgm:prSet phldrT="[Texte]" custT="1"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BE" sz="2800" dirty="0" smtClean="0"/>
            <a:t>Project Team</a:t>
          </a:r>
          <a:endParaRPr lang="fr-BE" sz="2800" dirty="0"/>
        </a:p>
      </dgm:t>
    </dgm:pt>
    <dgm:pt modelId="{2FD54030-8D34-489F-B40D-66E8CA749787}" type="parTrans" cxnId="{BA70522A-2E7E-469D-B428-FDFE2CCC58DF}">
      <dgm:prSet/>
      <dgm:spPr/>
      <dgm:t>
        <a:bodyPr/>
        <a:lstStyle/>
        <a:p>
          <a:endParaRPr lang="fr-BE"/>
        </a:p>
      </dgm:t>
    </dgm:pt>
    <dgm:pt modelId="{714E2A4A-195B-43CC-8291-93F2737B5D86}" type="sibTrans" cxnId="{BA70522A-2E7E-469D-B428-FDFE2CCC58DF}">
      <dgm:prSet/>
      <dgm:spPr/>
      <dgm:t>
        <a:bodyPr/>
        <a:lstStyle/>
        <a:p>
          <a:endParaRPr lang="fr-BE"/>
        </a:p>
      </dgm:t>
    </dgm:pt>
    <dgm:pt modelId="{2F460EB4-FBFB-453F-BF66-07633D9F7C51}">
      <dgm:prSet phldrT="[Texte]" custT="1"/>
      <dgm:spPr/>
      <dgm:t>
        <a:bodyPr/>
        <a:lstStyle/>
        <a:p>
          <a:r>
            <a:rPr lang="fr-BE" sz="1400" b="1" dirty="0" smtClean="0"/>
            <a:t>Acquisitions</a:t>
          </a:r>
          <a:endParaRPr lang="fr-BE" sz="1400" b="1" dirty="0"/>
        </a:p>
      </dgm:t>
    </dgm:pt>
    <dgm:pt modelId="{4449D59E-F9E7-45FF-B7EB-A52F0A459CFE}" type="parTrans" cxnId="{8A5CE79F-4F1D-4D62-8162-86231C3F0335}">
      <dgm:prSet/>
      <dgm:spPr/>
      <dgm:t>
        <a:bodyPr/>
        <a:lstStyle/>
        <a:p>
          <a:endParaRPr lang="fr-BE"/>
        </a:p>
      </dgm:t>
    </dgm:pt>
    <dgm:pt modelId="{1C533867-BBB8-4FE4-8CE7-982F785D587D}" type="sibTrans" cxnId="{8A5CE79F-4F1D-4D62-8162-86231C3F0335}">
      <dgm:prSet/>
      <dgm:spPr/>
      <dgm:t>
        <a:bodyPr/>
        <a:lstStyle/>
        <a:p>
          <a:endParaRPr lang="fr-BE"/>
        </a:p>
      </dgm:t>
    </dgm:pt>
    <dgm:pt modelId="{4764A9DA-6AC7-411C-94E3-C137F2C2FC1B}">
      <dgm:prSet phldrT="[Texte]" custT="1"/>
      <dgm:spPr/>
      <dgm:t>
        <a:bodyPr/>
        <a:lstStyle/>
        <a:p>
          <a:r>
            <a:rPr lang="fr-BE" sz="1400" b="1" dirty="0" err="1" smtClean="0"/>
            <a:t>eResources</a:t>
          </a:r>
          <a:endParaRPr lang="fr-BE" sz="1400" b="1" dirty="0"/>
        </a:p>
      </dgm:t>
    </dgm:pt>
    <dgm:pt modelId="{E8035D6C-C7E7-4243-870A-756EA0D8906D}" type="parTrans" cxnId="{55B22A05-DF08-4AAD-866C-85908753ABB8}">
      <dgm:prSet/>
      <dgm:spPr/>
      <dgm:t>
        <a:bodyPr/>
        <a:lstStyle/>
        <a:p>
          <a:endParaRPr lang="fr-BE"/>
        </a:p>
      </dgm:t>
    </dgm:pt>
    <dgm:pt modelId="{3EEF9F91-2F3A-4E5F-B51D-17BA51F1594C}" type="sibTrans" cxnId="{55B22A05-DF08-4AAD-866C-85908753ABB8}">
      <dgm:prSet/>
      <dgm:spPr/>
      <dgm:t>
        <a:bodyPr/>
        <a:lstStyle/>
        <a:p>
          <a:endParaRPr lang="fr-BE"/>
        </a:p>
      </dgm:t>
    </dgm:pt>
    <dgm:pt modelId="{D8685B9D-AD0B-4D06-B1EF-C92ED4B6D820}">
      <dgm:prSet phldrT="[Texte]" custT="1"/>
      <dgm:spPr/>
      <dgm:t>
        <a:bodyPr/>
        <a:lstStyle/>
        <a:p>
          <a:r>
            <a:rPr lang="fr-BE" sz="1400" b="1" dirty="0" smtClean="0"/>
            <a:t>ILL</a:t>
          </a:r>
          <a:endParaRPr lang="fr-BE" sz="1400" b="1" dirty="0"/>
        </a:p>
      </dgm:t>
    </dgm:pt>
    <dgm:pt modelId="{9BEB70BB-A75F-4FF0-B1DC-5E1A37255D45}" type="parTrans" cxnId="{CDD69A96-6840-43D5-A976-9E35A980C7BF}">
      <dgm:prSet/>
      <dgm:spPr/>
      <dgm:t>
        <a:bodyPr/>
        <a:lstStyle/>
        <a:p>
          <a:endParaRPr lang="fr-BE"/>
        </a:p>
      </dgm:t>
    </dgm:pt>
    <dgm:pt modelId="{E36CBBA4-AA80-4DC6-B5D7-CFCF4EA6B387}" type="sibTrans" cxnId="{CDD69A96-6840-43D5-A976-9E35A980C7BF}">
      <dgm:prSet/>
      <dgm:spPr/>
      <dgm:t>
        <a:bodyPr/>
        <a:lstStyle/>
        <a:p>
          <a:endParaRPr lang="fr-BE"/>
        </a:p>
      </dgm:t>
    </dgm:pt>
    <dgm:pt modelId="{3DFB22C0-0D2B-4C24-B2B2-C03075A6094B}">
      <dgm:prSet phldrT="[Texte]" custT="1"/>
      <dgm:spPr/>
      <dgm:t>
        <a:bodyPr/>
        <a:lstStyle/>
        <a:p>
          <a:r>
            <a:rPr lang="fr-BE" sz="1400" b="1" dirty="0" smtClean="0"/>
            <a:t>Resource Management</a:t>
          </a:r>
          <a:endParaRPr lang="fr-BE" sz="1400" b="1" dirty="0"/>
        </a:p>
      </dgm:t>
    </dgm:pt>
    <dgm:pt modelId="{3FFC702D-FB95-401F-BF69-2EA2BC8DE1C4}" type="parTrans" cxnId="{1C57EE68-ED2A-4DB7-BB04-BDAE485DF06B}">
      <dgm:prSet/>
      <dgm:spPr/>
      <dgm:t>
        <a:bodyPr/>
        <a:lstStyle/>
        <a:p>
          <a:endParaRPr lang="fr-BE"/>
        </a:p>
      </dgm:t>
    </dgm:pt>
    <dgm:pt modelId="{79FEC3FA-A630-46B7-B871-299EF6B0CAD5}" type="sibTrans" cxnId="{1C57EE68-ED2A-4DB7-BB04-BDAE485DF06B}">
      <dgm:prSet/>
      <dgm:spPr/>
      <dgm:t>
        <a:bodyPr/>
        <a:lstStyle/>
        <a:p>
          <a:endParaRPr lang="fr-BE"/>
        </a:p>
      </dgm:t>
    </dgm:pt>
    <dgm:pt modelId="{A1CDC13F-DD49-4EF9-A361-66EAA91CB9D8}">
      <dgm:prSet custT="1"/>
      <dgm:spPr/>
      <dgm:t>
        <a:bodyPr/>
        <a:lstStyle/>
        <a:p>
          <a:r>
            <a:rPr lang="fr-BE" sz="1400" b="1" dirty="0" err="1" smtClean="0"/>
            <a:t>Fulfillment</a:t>
          </a:r>
          <a:endParaRPr lang="fr-BE" sz="1400" b="1" dirty="0"/>
        </a:p>
      </dgm:t>
    </dgm:pt>
    <dgm:pt modelId="{2C6E49FA-620F-4D6C-B5EE-16A7DB3AAABF}" type="parTrans" cxnId="{32A46113-8741-4942-ABA1-04351CA3DFD8}">
      <dgm:prSet/>
      <dgm:spPr/>
      <dgm:t>
        <a:bodyPr/>
        <a:lstStyle/>
        <a:p>
          <a:endParaRPr lang="fr-BE"/>
        </a:p>
      </dgm:t>
    </dgm:pt>
    <dgm:pt modelId="{3494131E-2A26-4276-958E-AEB73C8C2F75}" type="sibTrans" cxnId="{32A46113-8741-4942-ABA1-04351CA3DFD8}">
      <dgm:prSet/>
      <dgm:spPr/>
      <dgm:t>
        <a:bodyPr/>
        <a:lstStyle/>
        <a:p>
          <a:endParaRPr lang="fr-BE"/>
        </a:p>
      </dgm:t>
    </dgm:pt>
    <dgm:pt modelId="{49BCF557-31F1-46B1-9253-44535CEA9C39}" type="pres">
      <dgm:prSet presAssocID="{75D8A0CE-D078-42FC-9C69-CDEF5F5B34E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7C03BADA-59E0-49D4-BEBA-1B84B883FDF2}" type="pres">
      <dgm:prSet presAssocID="{75D8A0CE-D078-42FC-9C69-CDEF5F5B34EB}" presName="radial" presStyleCnt="0">
        <dgm:presLayoutVars>
          <dgm:animLvl val="ctr"/>
        </dgm:presLayoutVars>
      </dgm:prSet>
      <dgm:spPr/>
    </dgm:pt>
    <dgm:pt modelId="{8ED86D1B-9F97-4B9F-A162-5B08724FA4C6}" type="pres">
      <dgm:prSet presAssocID="{BBAFCAEF-71B3-41EF-83D8-BBCF7B6FEC9E}" presName="centerShape" presStyleLbl="vennNode1" presStyleIdx="0" presStyleCnt="6" custScaleX="88880" custScaleY="71409" custLinFactNeighborY="-10129"/>
      <dgm:spPr/>
      <dgm:t>
        <a:bodyPr/>
        <a:lstStyle/>
        <a:p>
          <a:endParaRPr lang="fr-BE"/>
        </a:p>
      </dgm:t>
    </dgm:pt>
    <dgm:pt modelId="{0217C3B0-8F6A-43C7-9AB0-910B14730F5A}" type="pres">
      <dgm:prSet presAssocID="{2F460EB4-FBFB-453F-BF66-07633D9F7C51}" presName="node" presStyleLbl="vennNode1" presStyleIdx="1" presStyleCnt="6" custScaleX="104726" custScaleY="71409" custRadScaleRad="90273" custRadScaleInc="75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44A3A7D-47E0-438D-B86C-EE69793E5AD6}" type="pres">
      <dgm:prSet presAssocID="{4764A9DA-6AC7-411C-94E3-C137F2C2FC1B}" presName="node" presStyleLbl="vennNode1" presStyleIdx="2" presStyleCnt="6" custScaleX="104063" custScaleY="71409" custRadScaleRad="92112" custRadScaleInc="-1505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38E9985-A472-4FDC-BEE8-EC285EF69417}" type="pres">
      <dgm:prSet presAssocID="{A1CDC13F-DD49-4EF9-A361-66EAA91CB9D8}" presName="node" presStyleLbl="vennNode1" presStyleIdx="3" presStyleCnt="6" custScaleX="109412" custScaleY="71409" custRadScaleRad="65767" custRadScaleInc="-2310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9605E62B-B167-435D-BA2E-28549E1FAFD5}" type="pres">
      <dgm:prSet presAssocID="{D8685B9D-AD0B-4D06-B1EF-C92ED4B6D820}" presName="node" presStyleLbl="vennNode1" presStyleIdx="4" presStyleCnt="6" custScaleX="88880" custScaleY="71409" custRadScaleRad="62241" custRadScaleInc="3155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708A56BC-C95A-4E8A-B7E9-1D2118D85675}" type="pres">
      <dgm:prSet presAssocID="{3DFB22C0-0D2B-4C24-B2B2-C03075A6094B}" presName="node" presStyleLbl="vennNode1" presStyleIdx="5" presStyleCnt="6" custScaleX="122716" custScaleY="71409" custRadScaleRad="103425" custRadScaleInc="1033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88C9F98A-041F-4C4D-B31C-B157AEBF0EFE}" type="presOf" srcId="{BBAFCAEF-71B3-41EF-83D8-BBCF7B6FEC9E}" destId="{8ED86D1B-9F97-4B9F-A162-5B08724FA4C6}" srcOrd="0" destOrd="0" presId="urn:microsoft.com/office/officeart/2005/8/layout/radial3"/>
    <dgm:cxn modelId="{E31AB940-95C3-49C7-AC8E-014F4364B661}" type="presOf" srcId="{75D8A0CE-D078-42FC-9C69-CDEF5F5B34EB}" destId="{49BCF557-31F1-46B1-9253-44535CEA9C39}" srcOrd="0" destOrd="0" presId="urn:microsoft.com/office/officeart/2005/8/layout/radial3"/>
    <dgm:cxn modelId="{FF3A0840-8E6F-4400-AEF7-4871DD444755}" type="presOf" srcId="{2F460EB4-FBFB-453F-BF66-07633D9F7C51}" destId="{0217C3B0-8F6A-43C7-9AB0-910B14730F5A}" srcOrd="0" destOrd="0" presId="urn:microsoft.com/office/officeart/2005/8/layout/radial3"/>
    <dgm:cxn modelId="{CDD69A96-6840-43D5-A976-9E35A980C7BF}" srcId="{BBAFCAEF-71B3-41EF-83D8-BBCF7B6FEC9E}" destId="{D8685B9D-AD0B-4D06-B1EF-C92ED4B6D820}" srcOrd="3" destOrd="0" parTransId="{9BEB70BB-A75F-4FF0-B1DC-5E1A37255D45}" sibTransId="{E36CBBA4-AA80-4DC6-B5D7-CFCF4EA6B387}"/>
    <dgm:cxn modelId="{D7A624BA-8F55-441D-906F-8D335231B917}" type="presOf" srcId="{A1CDC13F-DD49-4EF9-A361-66EAA91CB9D8}" destId="{538E9985-A472-4FDC-BEE8-EC285EF69417}" srcOrd="0" destOrd="0" presId="urn:microsoft.com/office/officeart/2005/8/layout/radial3"/>
    <dgm:cxn modelId="{1C57EE68-ED2A-4DB7-BB04-BDAE485DF06B}" srcId="{BBAFCAEF-71B3-41EF-83D8-BBCF7B6FEC9E}" destId="{3DFB22C0-0D2B-4C24-B2B2-C03075A6094B}" srcOrd="4" destOrd="0" parTransId="{3FFC702D-FB95-401F-BF69-2EA2BC8DE1C4}" sibTransId="{79FEC3FA-A630-46B7-B871-299EF6B0CAD5}"/>
    <dgm:cxn modelId="{7E98531C-4DF2-4B5D-83F5-257E70DBA163}" type="presOf" srcId="{4764A9DA-6AC7-411C-94E3-C137F2C2FC1B}" destId="{144A3A7D-47E0-438D-B86C-EE69793E5AD6}" srcOrd="0" destOrd="0" presId="urn:microsoft.com/office/officeart/2005/8/layout/radial3"/>
    <dgm:cxn modelId="{6C9C3673-7CBA-40E2-B5C3-89768178055E}" type="presOf" srcId="{3DFB22C0-0D2B-4C24-B2B2-C03075A6094B}" destId="{708A56BC-C95A-4E8A-B7E9-1D2118D85675}" srcOrd="0" destOrd="0" presId="urn:microsoft.com/office/officeart/2005/8/layout/radial3"/>
    <dgm:cxn modelId="{179439A2-C336-41C7-9535-70A324311876}" type="presOf" srcId="{D8685B9D-AD0B-4D06-B1EF-C92ED4B6D820}" destId="{9605E62B-B167-435D-BA2E-28549E1FAFD5}" srcOrd="0" destOrd="0" presId="urn:microsoft.com/office/officeart/2005/8/layout/radial3"/>
    <dgm:cxn modelId="{8A5CE79F-4F1D-4D62-8162-86231C3F0335}" srcId="{BBAFCAEF-71B3-41EF-83D8-BBCF7B6FEC9E}" destId="{2F460EB4-FBFB-453F-BF66-07633D9F7C51}" srcOrd="0" destOrd="0" parTransId="{4449D59E-F9E7-45FF-B7EB-A52F0A459CFE}" sibTransId="{1C533867-BBB8-4FE4-8CE7-982F785D587D}"/>
    <dgm:cxn modelId="{32A46113-8741-4942-ABA1-04351CA3DFD8}" srcId="{BBAFCAEF-71B3-41EF-83D8-BBCF7B6FEC9E}" destId="{A1CDC13F-DD49-4EF9-A361-66EAA91CB9D8}" srcOrd="2" destOrd="0" parTransId="{2C6E49FA-620F-4D6C-B5EE-16A7DB3AAABF}" sibTransId="{3494131E-2A26-4276-958E-AEB73C8C2F75}"/>
    <dgm:cxn modelId="{55B22A05-DF08-4AAD-866C-85908753ABB8}" srcId="{BBAFCAEF-71B3-41EF-83D8-BBCF7B6FEC9E}" destId="{4764A9DA-6AC7-411C-94E3-C137F2C2FC1B}" srcOrd="1" destOrd="0" parTransId="{E8035D6C-C7E7-4243-870A-756EA0D8906D}" sibTransId="{3EEF9F91-2F3A-4E5F-B51D-17BA51F1594C}"/>
    <dgm:cxn modelId="{BA70522A-2E7E-469D-B428-FDFE2CCC58DF}" srcId="{75D8A0CE-D078-42FC-9C69-CDEF5F5B34EB}" destId="{BBAFCAEF-71B3-41EF-83D8-BBCF7B6FEC9E}" srcOrd="0" destOrd="0" parTransId="{2FD54030-8D34-489F-B40D-66E8CA749787}" sibTransId="{714E2A4A-195B-43CC-8291-93F2737B5D86}"/>
    <dgm:cxn modelId="{B71EFFA6-9CAB-4DC0-BF30-9E7CC6688C8F}" type="presParOf" srcId="{49BCF557-31F1-46B1-9253-44535CEA9C39}" destId="{7C03BADA-59E0-49D4-BEBA-1B84B883FDF2}" srcOrd="0" destOrd="0" presId="urn:microsoft.com/office/officeart/2005/8/layout/radial3"/>
    <dgm:cxn modelId="{15BB78F6-0D4E-4AEA-9569-9CF5BB0EB145}" type="presParOf" srcId="{7C03BADA-59E0-49D4-BEBA-1B84B883FDF2}" destId="{8ED86D1B-9F97-4B9F-A162-5B08724FA4C6}" srcOrd="0" destOrd="0" presId="urn:microsoft.com/office/officeart/2005/8/layout/radial3"/>
    <dgm:cxn modelId="{FB3BEC1C-8B03-40E6-88E9-AB84308DC155}" type="presParOf" srcId="{7C03BADA-59E0-49D4-BEBA-1B84B883FDF2}" destId="{0217C3B0-8F6A-43C7-9AB0-910B14730F5A}" srcOrd="1" destOrd="0" presId="urn:microsoft.com/office/officeart/2005/8/layout/radial3"/>
    <dgm:cxn modelId="{82265378-80B2-4CA8-9025-8BB9A780B2ED}" type="presParOf" srcId="{7C03BADA-59E0-49D4-BEBA-1B84B883FDF2}" destId="{144A3A7D-47E0-438D-B86C-EE69793E5AD6}" srcOrd="2" destOrd="0" presId="urn:microsoft.com/office/officeart/2005/8/layout/radial3"/>
    <dgm:cxn modelId="{0579077B-9C6B-4105-A546-32F40F1B31E6}" type="presParOf" srcId="{7C03BADA-59E0-49D4-BEBA-1B84B883FDF2}" destId="{538E9985-A472-4FDC-BEE8-EC285EF69417}" srcOrd="3" destOrd="0" presId="urn:microsoft.com/office/officeart/2005/8/layout/radial3"/>
    <dgm:cxn modelId="{943ED89E-1845-4C39-A3B0-5C0329A00F3E}" type="presParOf" srcId="{7C03BADA-59E0-49D4-BEBA-1B84B883FDF2}" destId="{9605E62B-B167-435D-BA2E-28549E1FAFD5}" srcOrd="4" destOrd="0" presId="urn:microsoft.com/office/officeart/2005/8/layout/radial3"/>
    <dgm:cxn modelId="{33D94639-128B-470A-9B74-D899F4931508}" type="presParOf" srcId="{7C03BADA-59E0-49D4-BEBA-1B84B883FDF2}" destId="{708A56BC-C95A-4E8A-B7E9-1D2118D85675}" srcOrd="5" destOrd="0" presId="urn:microsoft.com/office/officeart/2005/8/layout/radial3"/>
  </dgm:cxnLst>
  <dgm:bg>
    <a:effectLst>
      <a:glow rad="1905000">
        <a:schemeClr val="accent1">
          <a:alpha val="40000"/>
        </a:schemeClr>
      </a:glow>
      <a:outerShdw blurRad="50800" dist="38100" dir="18900000" algn="bl" rotWithShape="0">
        <a:prstClr val="black">
          <a:alpha val="40000"/>
        </a:prstClr>
      </a:outerShdw>
    </a:effectLst>
  </dgm:bg>
  <dgm:whole>
    <a:ln w="44450" cap="sq" cmpd="sng">
      <a:solidFill>
        <a:srgbClr val="334779"/>
      </a:solidFill>
      <a:round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1A85E1-B2F0-4CF8-A9C5-7C1078F1AE02}" type="doc">
      <dgm:prSet loTypeId="urn:microsoft.com/office/officeart/2005/8/layout/pyramid1" loCatId="pyramid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fr-BE"/>
        </a:p>
      </dgm:t>
    </dgm:pt>
    <dgm:pt modelId="{7DF4E1F7-1749-4DBE-B673-3EAB0B5F403E}">
      <dgm:prSet phldrT="[Texte]" custT="1"/>
      <dgm:spPr/>
      <dgm:t>
        <a:bodyPr/>
        <a:lstStyle/>
        <a:p>
          <a:r>
            <a:rPr lang="fr-BE" sz="2000" b="1" dirty="0" smtClean="0">
              <a:solidFill>
                <a:srgbClr val="334779"/>
              </a:solidFill>
            </a:rPr>
            <a:t>Comité de direction</a:t>
          </a:r>
          <a:endParaRPr lang="fr-BE" sz="2000" b="1" dirty="0">
            <a:solidFill>
              <a:srgbClr val="334779"/>
            </a:solidFill>
          </a:endParaRPr>
        </a:p>
      </dgm:t>
    </dgm:pt>
    <dgm:pt modelId="{D57FE823-1120-4F3E-8C40-361F43BB4F44}" type="parTrans" cxnId="{953DD320-91B6-464B-8E84-054BE2067ACF}">
      <dgm:prSet/>
      <dgm:spPr/>
      <dgm:t>
        <a:bodyPr/>
        <a:lstStyle/>
        <a:p>
          <a:endParaRPr lang="fr-BE"/>
        </a:p>
      </dgm:t>
    </dgm:pt>
    <dgm:pt modelId="{38F81901-AFA7-424B-9B38-174F8D472143}" type="sibTrans" cxnId="{953DD320-91B6-464B-8E84-054BE2067ACF}">
      <dgm:prSet/>
      <dgm:spPr/>
      <dgm:t>
        <a:bodyPr/>
        <a:lstStyle/>
        <a:p>
          <a:endParaRPr lang="fr-BE"/>
        </a:p>
      </dgm:t>
    </dgm:pt>
    <dgm:pt modelId="{96A74B2B-0773-42FC-A29B-B9FABBAC2258}">
      <dgm:prSet phldrT="[Texte]" custT="1"/>
      <dgm:spPr/>
      <dgm:t>
        <a:bodyPr/>
        <a:lstStyle/>
        <a:p>
          <a:r>
            <a:rPr lang="fr-BE" sz="2000" b="1" smtClean="0">
              <a:solidFill>
                <a:srgbClr val="334779"/>
              </a:solidFill>
            </a:rPr>
            <a:t>Project Team</a:t>
          </a:r>
          <a:endParaRPr lang="fr-BE" sz="2000" b="1" dirty="0">
            <a:solidFill>
              <a:srgbClr val="334779"/>
            </a:solidFill>
          </a:endParaRPr>
        </a:p>
      </dgm:t>
    </dgm:pt>
    <dgm:pt modelId="{2B1B0DCA-B5D4-43D0-9CB1-6FA8E8D8713C}" type="parTrans" cxnId="{7288EA56-31B5-4682-AEDB-172F28E93A3E}">
      <dgm:prSet/>
      <dgm:spPr/>
      <dgm:t>
        <a:bodyPr/>
        <a:lstStyle/>
        <a:p>
          <a:endParaRPr lang="fr-BE"/>
        </a:p>
      </dgm:t>
    </dgm:pt>
    <dgm:pt modelId="{2CF610D4-52CE-4B25-ADC3-35FA9893413B}" type="sibTrans" cxnId="{7288EA56-31B5-4682-AEDB-172F28E93A3E}">
      <dgm:prSet/>
      <dgm:spPr/>
      <dgm:t>
        <a:bodyPr/>
        <a:lstStyle/>
        <a:p>
          <a:endParaRPr lang="fr-BE"/>
        </a:p>
      </dgm:t>
    </dgm:pt>
    <dgm:pt modelId="{5C2BD055-8087-4632-9545-21F3E8AABF31}">
      <dgm:prSet phldrT="[Texte]" custT="1"/>
      <dgm:spPr/>
      <dgm:t>
        <a:bodyPr/>
        <a:lstStyle/>
        <a:p>
          <a:r>
            <a:rPr lang="fr-BE" sz="2000" b="1" smtClean="0">
              <a:solidFill>
                <a:srgbClr val="334779"/>
              </a:solidFill>
            </a:rPr>
            <a:t>Task Forces</a:t>
          </a:r>
          <a:endParaRPr lang="fr-BE" sz="2000" b="1" dirty="0">
            <a:solidFill>
              <a:srgbClr val="334779"/>
            </a:solidFill>
          </a:endParaRPr>
        </a:p>
      </dgm:t>
    </dgm:pt>
    <dgm:pt modelId="{4420024C-8E1C-484D-8ECA-F8EAA189E5D6}" type="parTrans" cxnId="{450548B1-6F2E-4559-BF9F-AC6E44CA2B67}">
      <dgm:prSet/>
      <dgm:spPr/>
      <dgm:t>
        <a:bodyPr/>
        <a:lstStyle/>
        <a:p>
          <a:endParaRPr lang="fr-BE"/>
        </a:p>
      </dgm:t>
    </dgm:pt>
    <dgm:pt modelId="{316A5101-DD91-4FE9-8B43-3A0C981959A1}" type="sibTrans" cxnId="{450548B1-6F2E-4559-BF9F-AC6E44CA2B67}">
      <dgm:prSet/>
      <dgm:spPr/>
      <dgm:t>
        <a:bodyPr/>
        <a:lstStyle/>
        <a:p>
          <a:endParaRPr lang="fr-BE"/>
        </a:p>
      </dgm:t>
    </dgm:pt>
    <dgm:pt modelId="{4B074F40-6D21-40B2-B83B-5EEAC284B9EC}" type="pres">
      <dgm:prSet presAssocID="{631A85E1-B2F0-4CF8-A9C5-7C1078F1AE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6A52D13-5DBB-4715-8C8F-375D43203BBA}" type="pres">
      <dgm:prSet presAssocID="{7DF4E1F7-1749-4DBE-B673-3EAB0B5F403E}" presName="Name8" presStyleCnt="0"/>
      <dgm:spPr/>
    </dgm:pt>
    <dgm:pt modelId="{0776E9AC-D56A-4765-8B51-CCB675D9B617}" type="pres">
      <dgm:prSet presAssocID="{7DF4E1F7-1749-4DBE-B673-3EAB0B5F403E}" presName="level" presStyleLbl="node1" presStyleIdx="0" presStyleCnt="3" custLinFactNeighborY="-441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C332D12-DD73-483A-9D45-CC66F931A293}" type="pres">
      <dgm:prSet presAssocID="{7DF4E1F7-1749-4DBE-B673-3EAB0B5F40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D824555-93D6-4B58-8E39-4676E2390BB9}" type="pres">
      <dgm:prSet presAssocID="{96A74B2B-0773-42FC-A29B-B9FABBAC2258}" presName="Name8" presStyleCnt="0"/>
      <dgm:spPr/>
    </dgm:pt>
    <dgm:pt modelId="{57DC668D-89AD-4D3F-8573-D1C7590DC0F6}" type="pres">
      <dgm:prSet presAssocID="{96A74B2B-0773-42FC-A29B-B9FABBAC2258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2CB1C79-EDF5-4FBF-8984-C2F18DC269D0}" type="pres">
      <dgm:prSet presAssocID="{96A74B2B-0773-42FC-A29B-B9FABBAC22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AE5EEC2-157B-4A86-B2D6-CCFAC54E28A5}" type="pres">
      <dgm:prSet presAssocID="{5C2BD055-8087-4632-9545-21F3E8AABF31}" presName="Name8" presStyleCnt="0"/>
      <dgm:spPr/>
    </dgm:pt>
    <dgm:pt modelId="{F8F36934-5E50-4763-B03D-FDB4849B091A}" type="pres">
      <dgm:prSet presAssocID="{5C2BD055-8087-4632-9545-21F3E8AABF3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0F4EF9-9915-4801-AD2E-E101A0589507}" type="pres">
      <dgm:prSet presAssocID="{5C2BD055-8087-4632-9545-21F3E8AABF3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7D4FD30-D851-48ED-BDCF-E16CC3C99CC0}" type="presOf" srcId="{7DF4E1F7-1749-4DBE-B673-3EAB0B5F403E}" destId="{0776E9AC-D56A-4765-8B51-CCB675D9B617}" srcOrd="0" destOrd="0" presId="urn:microsoft.com/office/officeart/2005/8/layout/pyramid1"/>
    <dgm:cxn modelId="{5BD73C76-8BDE-43D5-9A87-F1EAA23BC320}" type="presOf" srcId="{96A74B2B-0773-42FC-A29B-B9FABBAC2258}" destId="{42CB1C79-EDF5-4FBF-8984-C2F18DC269D0}" srcOrd="1" destOrd="0" presId="urn:microsoft.com/office/officeart/2005/8/layout/pyramid1"/>
    <dgm:cxn modelId="{7D34DBC8-BDF6-4906-904F-D0F16C27A655}" type="presOf" srcId="{7DF4E1F7-1749-4DBE-B673-3EAB0B5F403E}" destId="{3C332D12-DD73-483A-9D45-CC66F931A293}" srcOrd="1" destOrd="0" presId="urn:microsoft.com/office/officeart/2005/8/layout/pyramid1"/>
    <dgm:cxn modelId="{450548B1-6F2E-4559-BF9F-AC6E44CA2B67}" srcId="{631A85E1-B2F0-4CF8-A9C5-7C1078F1AE02}" destId="{5C2BD055-8087-4632-9545-21F3E8AABF31}" srcOrd="2" destOrd="0" parTransId="{4420024C-8E1C-484D-8ECA-F8EAA189E5D6}" sibTransId="{316A5101-DD91-4FE9-8B43-3A0C981959A1}"/>
    <dgm:cxn modelId="{7288EA56-31B5-4682-AEDB-172F28E93A3E}" srcId="{631A85E1-B2F0-4CF8-A9C5-7C1078F1AE02}" destId="{96A74B2B-0773-42FC-A29B-B9FABBAC2258}" srcOrd="1" destOrd="0" parTransId="{2B1B0DCA-B5D4-43D0-9CB1-6FA8E8D8713C}" sibTransId="{2CF610D4-52CE-4B25-ADC3-35FA9893413B}"/>
    <dgm:cxn modelId="{61AE2B42-D642-47B8-A592-3D51EB05A642}" type="presOf" srcId="{5C2BD055-8087-4632-9545-21F3E8AABF31}" destId="{C90F4EF9-9915-4801-AD2E-E101A0589507}" srcOrd="1" destOrd="0" presId="urn:microsoft.com/office/officeart/2005/8/layout/pyramid1"/>
    <dgm:cxn modelId="{3BBDEB57-E3FC-4E65-9999-B70FB54853AD}" type="presOf" srcId="{96A74B2B-0773-42FC-A29B-B9FABBAC2258}" destId="{57DC668D-89AD-4D3F-8573-D1C7590DC0F6}" srcOrd="0" destOrd="0" presId="urn:microsoft.com/office/officeart/2005/8/layout/pyramid1"/>
    <dgm:cxn modelId="{EA977219-FF88-45AE-8A6F-5FACCEA70D7C}" type="presOf" srcId="{631A85E1-B2F0-4CF8-A9C5-7C1078F1AE02}" destId="{4B074F40-6D21-40B2-B83B-5EEAC284B9EC}" srcOrd="0" destOrd="0" presId="urn:microsoft.com/office/officeart/2005/8/layout/pyramid1"/>
    <dgm:cxn modelId="{953DD320-91B6-464B-8E84-054BE2067ACF}" srcId="{631A85E1-B2F0-4CF8-A9C5-7C1078F1AE02}" destId="{7DF4E1F7-1749-4DBE-B673-3EAB0B5F403E}" srcOrd="0" destOrd="0" parTransId="{D57FE823-1120-4F3E-8C40-361F43BB4F44}" sibTransId="{38F81901-AFA7-424B-9B38-174F8D472143}"/>
    <dgm:cxn modelId="{8996576A-E34E-4C55-9137-96D5F66F7C17}" type="presOf" srcId="{5C2BD055-8087-4632-9545-21F3E8AABF31}" destId="{F8F36934-5E50-4763-B03D-FDB4849B091A}" srcOrd="0" destOrd="0" presId="urn:microsoft.com/office/officeart/2005/8/layout/pyramid1"/>
    <dgm:cxn modelId="{729B5FE7-645F-4B78-9016-20E014A4F4B7}" type="presParOf" srcId="{4B074F40-6D21-40B2-B83B-5EEAC284B9EC}" destId="{F6A52D13-5DBB-4715-8C8F-375D43203BBA}" srcOrd="0" destOrd="0" presId="urn:microsoft.com/office/officeart/2005/8/layout/pyramid1"/>
    <dgm:cxn modelId="{C3496719-86A9-4F30-8074-097A5119B56E}" type="presParOf" srcId="{F6A52D13-5DBB-4715-8C8F-375D43203BBA}" destId="{0776E9AC-D56A-4765-8B51-CCB675D9B617}" srcOrd="0" destOrd="0" presId="urn:microsoft.com/office/officeart/2005/8/layout/pyramid1"/>
    <dgm:cxn modelId="{FAFF1826-083E-441F-94A2-130A7F5541DB}" type="presParOf" srcId="{F6A52D13-5DBB-4715-8C8F-375D43203BBA}" destId="{3C332D12-DD73-483A-9D45-CC66F931A293}" srcOrd="1" destOrd="0" presId="urn:microsoft.com/office/officeart/2005/8/layout/pyramid1"/>
    <dgm:cxn modelId="{D37C569F-A11F-4C6A-92C2-C0B53D480B61}" type="presParOf" srcId="{4B074F40-6D21-40B2-B83B-5EEAC284B9EC}" destId="{DD824555-93D6-4B58-8E39-4676E2390BB9}" srcOrd="1" destOrd="0" presId="urn:microsoft.com/office/officeart/2005/8/layout/pyramid1"/>
    <dgm:cxn modelId="{105A43DA-3401-4D71-8D72-3A70B548CD83}" type="presParOf" srcId="{DD824555-93D6-4B58-8E39-4676E2390BB9}" destId="{57DC668D-89AD-4D3F-8573-D1C7590DC0F6}" srcOrd="0" destOrd="0" presId="urn:microsoft.com/office/officeart/2005/8/layout/pyramid1"/>
    <dgm:cxn modelId="{438A0B3C-65A1-44EF-B596-ED8F9A8EB033}" type="presParOf" srcId="{DD824555-93D6-4B58-8E39-4676E2390BB9}" destId="{42CB1C79-EDF5-4FBF-8984-C2F18DC269D0}" srcOrd="1" destOrd="0" presId="urn:microsoft.com/office/officeart/2005/8/layout/pyramid1"/>
    <dgm:cxn modelId="{48AAAD04-641A-4DCF-9158-F6A0044C537E}" type="presParOf" srcId="{4B074F40-6D21-40B2-B83B-5EEAC284B9EC}" destId="{DAE5EEC2-157B-4A86-B2D6-CCFAC54E28A5}" srcOrd="2" destOrd="0" presId="urn:microsoft.com/office/officeart/2005/8/layout/pyramid1"/>
    <dgm:cxn modelId="{73587254-321D-4B3B-BC0D-3D27990806FC}" type="presParOf" srcId="{DAE5EEC2-157B-4A86-B2D6-CCFAC54E28A5}" destId="{F8F36934-5E50-4763-B03D-FDB4849B091A}" srcOrd="0" destOrd="0" presId="urn:microsoft.com/office/officeart/2005/8/layout/pyramid1"/>
    <dgm:cxn modelId="{14AE5C42-8733-49A6-A801-0DB3AA551F5E}" type="presParOf" srcId="{DAE5EEC2-157B-4A86-B2D6-CCFAC54E28A5}" destId="{C90F4EF9-9915-4801-AD2E-E101A058950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F5EA7798-A561-4C99-91F3-D24BACABD4A1}" type="datetimeFigureOut">
              <a:rPr lang="fr-BE" smtClean="0"/>
              <a:pPr/>
              <a:t>20-09-16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BD89D9C-4971-4BD5-A9AF-8B8AA5943C9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829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5CFE7606-93E1-4414-B184-EF82DF2282F8}" type="datetimeFigureOut">
              <a:rPr lang="fr-BE" smtClean="0"/>
              <a:pPr/>
              <a:t>20-09-16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B6F5836-DC94-4EDB-AAF6-CE956D4E9F1D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229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6E8A96-C29A-47CA-B936-8EB261817AEB}" type="slidenum">
              <a:rPr lang="en-US"/>
              <a:pPr/>
              <a:t>24</a:t>
            </a:fld>
            <a:endParaRPr lang="en-US"/>
          </a:p>
        </p:txBody>
      </p:sp>
      <p:sp>
        <p:nvSpPr>
          <p:cNvPr id="96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gradFill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933056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E667ED75-B537-4810-9364-B7D9FE7FDC55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620000" cy="114300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5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00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61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89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2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5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8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gradFill flip="none" rotWithShape="1">
          <a:gsLst>
            <a:gs pos="37500">
              <a:srgbClr val="FFFFFF"/>
            </a:gs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/>
          <a:lstStyle>
            <a:lvl1pPr>
              <a:buSzPct val="120000"/>
              <a:defRPr/>
            </a:lvl1pPr>
            <a:lvl2pPr>
              <a:buClr>
                <a:schemeClr val="tx2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tx2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3863280" cy="4968552"/>
          </a:xfrm>
        </p:spPr>
        <p:txBody>
          <a:bodyPr/>
          <a:lstStyle>
            <a:lvl1pPr>
              <a:buSzPct val="120000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6"/>
            <a:ext cx="3824808" cy="4968552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buClr>
                <a:schemeClr val="accent1"/>
              </a:buCl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tx2"/>
              </a:buClr>
              <a:buSzPct val="120000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3791272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060848"/>
            <a:ext cx="3791272" cy="4320479"/>
          </a:xfrm>
        </p:spPr>
        <p:txBody>
          <a:bodyPr/>
          <a:lstStyle>
            <a:lvl1pPr marL="342900" indent="-228600"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/>
            </a:lvl1pPr>
            <a:lvl2pPr>
              <a:buClr>
                <a:schemeClr val="tx2"/>
              </a:buClr>
              <a:buSzPct val="120000"/>
              <a:defRPr sz="2000"/>
            </a:lvl2pPr>
            <a:lvl3pPr>
              <a:buClr>
                <a:schemeClr val="accent1"/>
              </a:buClr>
              <a:buSzPct val="120000"/>
              <a:defRPr sz="1800"/>
            </a:lvl3pPr>
            <a:lvl4pPr>
              <a:buClr>
                <a:schemeClr val="tx2"/>
              </a:buClr>
              <a:buSzPct val="120000"/>
              <a:defRPr sz="1600"/>
            </a:lvl4pPr>
            <a:lvl5pPr marL="1554480" indent="-228600">
              <a:defRPr lang="en-US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412776"/>
            <a:ext cx="382480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060848"/>
            <a:ext cx="3824808" cy="4320479"/>
          </a:xfrm>
        </p:spPr>
        <p:txBody>
          <a:bodyPr/>
          <a:lstStyle>
            <a:lvl1pPr marL="34290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Clr>
                <a:schemeClr val="accent1"/>
              </a:buClr>
              <a:buSzPct val="120000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Modifiez les styles du texte du masque</a:t>
            </a:r>
          </a:p>
          <a:p>
            <a:pPr marL="342900" lvl="1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Deuxième niveau</a:t>
            </a:r>
          </a:p>
          <a:p>
            <a:pPr marL="342900" lvl="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Troisième niveau</a:t>
            </a:r>
          </a:p>
          <a:p>
            <a:pPr marL="342900" lvl="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Quatrième niveau</a:t>
            </a:r>
          </a:p>
          <a:p>
            <a:pPr marL="342900" lvl="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 Rounded MT Bold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0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89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9928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7992888" cy="4988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585B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C7B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500" b="1" baseline="0">
                <a:solidFill>
                  <a:srgbClr val="FFFFFF"/>
                </a:solidFill>
              </a:defRPr>
            </a:lvl1pPr>
          </a:lstStyle>
          <a:p>
            <a:fld id="{E667ED75-B537-4810-9364-B7D9FE7FDC5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195040" y="2598047"/>
            <a:ext cx="5184577" cy="365760"/>
          </a:xfrm>
          <a:prstGeom prst="rect">
            <a:avLst/>
          </a:prstGeom>
        </p:spPr>
        <p:txBody>
          <a:bodyPr/>
          <a:lstStyle>
            <a:lvl1pPr>
              <a:defRPr sz="1300" b="0" baseline="0">
                <a:solidFill>
                  <a:srgbClr val="FF9900"/>
                </a:solidFill>
              </a:defRPr>
            </a:lvl1pPr>
          </a:lstStyle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353607"/>
            <a:ext cx="936104" cy="53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 cap="none" spc="-100" baseline="0">
          <a:ln>
            <a:noFill/>
          </a:ln>
          <a:solidFill>
            <a:schemeClr val="tx2"/>
          </a:solidFill>
          <a:effectLst/>
          <a:latin typeface="Arial Rounded MT Bold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tx2"/>
        </a:buClr>
        <a:buSzPct val="12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1"/>
        </a:buClr>
        <a:buSzPct val="12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>
                <a:solidFill>
                  <a:prstClr val="black">
                    <a:tint val="75000"/>
                  </a:prstClr>
                </a:solidFill>
              </a:rPr>
              <a:t>Alma @ ULg : déploiement d'Alma à l'Université de Liège</a:t>
            </a:r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7DDB-A4DE-4FB6-A1CA-4D85BF17AC2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tivedgetechnologies.com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ois.renaville@ulg.ac.be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19152" y="2636912"/>
            <a:ext cx="7424091" cy="1647056"/>
          </a:xfrm>
        </p:spPr>
        <p:txBody>
          <a:bodyPr/>
          <a:lstStyle/>
          <a:p>
            <a:pPr lvl="0" fontAlgn="base"/>
            <a:r>
              <a:rPr lang="fr-BE" dirty="0"/>
              <a:t>Alma @ ULg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sz="1400" dirty="0"/>
              <a:t/>
            </a:r>
            <a:br>
              <a:rPr lang="fr-BE" sz="1400" dirty="0"/>
            </a:br>
            <a:r>
              <a:rPr lang="fr-BE" sz="2800" dirty="0" smtClean="0"/>
              <a:t>déploiement </a:t>
            </a:r>
            <a:r>
              <a:rPr lang="fr-BE" sz="2800" dirty="0"/>
              <a:t>d'Alma à l'Université de Liège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8308" y="259233"/>
            <a:ext cx="649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i="1" dirty="0" smtClean="0"/>
              <a:t>Assemblée générale de l’Association des Clients d’Ex </a:t>
            </a:r>
            <a:r>
              <a:rPr lang="fr-BE" i="1" dirty="0"/>
              <a:t>L</a:t>
            </a:r>
            <a:r>
              <a:rPr lang="fr-BE" i="1" dirty="0" smtClean="0"/>
              <a:t>ibris France Paris, 24 juin 2015</a:t>
            </a:r>
            <a:endParaRPr lang="fr-BE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726619" y="6093672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/>
              <a:t>François Renaville</a:t>
            </a:r>
          </a:p>
          <a:p>
            <a:pPr algn="r"/>
            <a:r>
              <a:rPr lang="fr-BE" dirty="0" smtClean="0"/>
              <a:t>Bibliothèques de l’</a:t>
            </a:r>
            <a:r>
              <a:rPr lang="en-US" dirty="0" err="1" smtClean="0"/>
              <a:t>Université</a:t>
            </a:r>
            <a:r>
              <a:rPr lang="en-US" dirty="0" smtClean="0"/>
              <a:t> de Liège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2"/>
            <a:ext cx="1547664" cy="7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Pourquoi un URM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smtClean="0"/>
              <a:t>Travailler avec un outil du 21</a:t>
            </a:r>
            <a:r>
              <a:rPr lang="fr-BE" baseline="30000" dirty="0" smtClean="0"/>
              <a:t>e</a:t>
            </a:r>
            <a:r>
              <a:rPr lang="fr-BE" dirty="0" smtClean="0"/>
              <a:t> s.</a:t>
            </a:r>
          </a:p>
          <a:p>
            <a:pPr lvl="1"/>
            <a:r>
              <a:rPr lang="fr-BE" dirty="0" smtClean="0">
                <a:latin typeface="Calibri" panose="020F0502020204030204" pitchFamily="34" charset="0"/>
              </a:rPr>
              <a:t>Conception et philosophie ≠</a:t>
            </a:r>
            <a:r>
              <a:rPr lang="fr-BE" dirty="0" smtClean="0">
                <a:latin typeface="Century Schoolbook"/>
              </a:rPr>
              <a:t> </a:t>
            </a:r>
            <a:r>
              <a:rPr lang="fr-BE" dirty="0" smtClean="0"/>
              <a:t>d’un SIGB traditionnel (Aleph)</a:t>
            </a:r>
          </a:p>
          <a:p>
            <a:pPr lvl="1"/>
            <a:r>
              <a:rPr lang="fr-BE" dirty="0" smtClean="0"/>
              <a:t>Bénéficier des évolutions futures</a:t>
            </a:r>
          </a:p>
          <a:p>
            <a:pPr lvl="1"/>
            <a:r>
              <a:rPr lang="fr-BE" dirty="0" smtClean="0"/>
              <a:t>Gestion unifiée des ressources (p + e + d)</a:t>
            </a:r>
          </a:p>
          <a:p>
            <a:pPr lvl="2"/>
            <a:r>
              <a:rPr lang="fr-BE" dirty="0" smtClean="0"/>
              <a:t>Enfin un ERM: gestion des abonnements</a:t>
            </a:r>
            <a:r>
              <a:rPr lang="fr-BE" dirty="0"/>
              <a:t>, </a:t>
            </a:r>
            <a:r>
              <a:rPr lang="fr-BE" dirty="0" smtClean="0"/>
              <a:t>des </a:t>
            </a:r>
            <a:r>
              <a:rPr lang="fr-BE" dirty="0"/>
              <a:t>licences</a:t>
            </a:r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Statistiques poussées et perspectives d’aider à orienter les politiques d’acquisition</a:t>
            </a:r>
          </a:p>
          <a:p>
            <a:pPr lvl="1"/>
            <a:r>
              <a:rPr lang="fr-BE" dirty="0" smtClean="0"/>
              <a:t>Meilleure intégration </a:t>
            </a:r>
            <a:r>
              <a:rPr lang="fr-BE" dirty="0"/>
              <a:t>des services et procédures (orientation tâches et fonctions, automatisation des workflows</a:t>
            </a:r>
            <a:r>
              <a:rPr lang="fr-BE" dirty="0" smtClean="0"/>
              <a:t>…)</a:t>
            </a:r>
          </a:p>
          <a:p>
            <a:pPr lvl="1"/>
            <a:r>
              <a:rPr lang="fr-BE" dirty="0" smtClean="0"/>
              <a:t>Interfaçages avec </a:t>
            </a:r>
            <a:r>
              <a:rPr lang="fr-BE" dirty="0" err="1" smtClean="0"/>
              <a:t>BDDs</a:t>
            </a:r>
            <a:r>
              <a:rPr lang="fr-BE" dirty="0" smtClean="0"/>
              <a:t> institutionnelles pour synchronisation </a:t>
            </a:r>
            <a:r>
              <a:rPr lang="fr-BE" dirty="0"/>
              <a:t>améliorée</a:t>
            </a:r>
          </a:p>
          <a:p>
            <a:pPr lvl="1"/>
            <a:r>
              <a:rPr lang="fr-BE" dirty="0" err="1" smtClean="0"/>
              <a:t>SaaS</a:t>
            </a:r>
            <a:r>
              <a:rPr lang="fr-BE" dirty="0" smtClean="0"/>
              <a:t> (licences Oracle, backups…)</a:t>
            </a:r>
          </a:p>
          <a:p>
            <a:pPr lvl="1"/>
            <a:r>
              <a:rPr lang="fr-BE" dirty="0" smtClean="0"/>
              <a:t>…</a:t>
            </a:r>
          </a:p>
          <a:p>
            <a:r>
              <a:rPr lang="fr-BE" dirty="0" smtClean="0"/>
              <a:t>Pour finalement, à court et moyen termes :</a:t>
            </a:r>
          </a:p>
          <a:p>
            <a:pPr lvl="1"/>
            <a:r>
              <a:rPr lang="fr-BE" dirty="0" smtClean="0"/>
              <a:t>Espoir de permettre de gagner du temps</a:t>
            </a:r>
          </a:p>
          <a:p>
            <a:pPr lvl="1"/>
            <a:r>
              <a:rPr lang="fr-BE" dirty="0" smtClean="0"/>
              <a:t>Aider à moderniser des workflows et revoir notre métier</a:t>
            </a:r>
          </a:p>
          <a:p>
            <a:pPr lvl="1"/>
            <a:r>
              <a:rPr lang="fr-BE" dirty="0" smtClean="0"/>
              <a:t>Libérer du temps pour d’autres tâches</a:t>
            </a:r>
          </a:p>
          <a:p>
            <a:pPr lvl="2"/>
            <a:r>
              <a:rPr lang="fr-BE" dirty="0" smtClean="0"/>
              <a:t>+ support à l’utilisateur</a:t>
            </a:r>
          </a:p>
          <a:p>
            <a:pPr lvl="2"/>
            <a:r>
              <a:rPr lang="fr-BE" dirty="0" smtClean="0"/>
              <a:t>+ de formations</a:t>
            </a:r>
          </a:p>
          <a:p>
            <a:pPr lvl="2"/>
            <a:r>
              <a:rPr lang="fr-BE" dirty="0" smtClean="0"/>
              <a:t>+ d’aide à la publication et à l’écriture scientifique</a:t>
            </a:r>
          </a:p>
          <a:p>
            <a:pPr lvl="2"/>
            <a:r>
              <a:rPr lang="fr-BE" dirty="0" smtClean="0"/>
              <a:t>« Nouvelles » missions : plagiat, bibliométrie, OA…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5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Quel URM pour l’ULg?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Choix porté sur SGB Alma </a:t>
            </a:r>
          </a:p>
          <a:p>
            <a:endParaRPr lang="fr-BE" dirty="0" smtClean="0"/>
          </a:p>
          <a:p>
            <a:r>
              <a:rPr lang="fr-BE" b="1" dirty="0" smtClean="0"/>
              <a:t>URM</a:t>
            </a:r>
            <a:r>
              <a:rPr lang="fr-BE" dirty="0" smtClean="0"/>
              <a:t> = </a:t>
            </a:r>
            <a:r>
              <a:rPr lang="fr-BE" dirty="0" err="1" smtClean="0"/>
              <a:t>Unified</a:t>
            </a:r>
            <a:r>
              <a:rPr lang="fr-BE" dirty="0" smtClean="0"/>
              <a:t> </a:t>
            </a:r>
            <a:r>
              <a:rPr lang="fr-BE" dirty="0"/>
              <a:t>Resource Management </a:t>
            </a:r>
            <a:endParaRPr lang="fr-BE" dirty="0" smtClean="0"/>
          </a:p>
          <a:p>
            <a:pPr marL="411480" lvl="1" indent="0">
              <a:buNone/>
            </a:pPr>
            <a:r>
              <a:rPr lang="fr-BE" sz="2000" dirty="0" smtClean="0">
                <a:sym typeface="Wingdings" panose="05000000000000000000" pitchFamily="2" charset="2"/>
              </a:rPr>
              <a:t> </a:t>
            </a:r>
            <a:r>
              <a:rPr lang="fr-BE" sz="2000" dirty="0" smtClean="0"/>
              <a:t>gestion la plus intégrée possible des ressources </a:t>
            </a:r>
            <a:endParaRPr lang="fr-BE" sz="2000" dirty="0"/>
          </a:p>
          <a:p>
            <a:pPr lvl="2"/>
            <a:r>
              <a:rPr lang="fr-BE" sz="1800" dirty="0" smtClean="0"/>
              <a:t>papier 		</a:t>
            </a:r>
            <a:r>
              <a:rPr lang="fr-BE" sz="1800" dirty="0" smtClean="0">
                <a:sym typeface="Wingdings" panose="05000000000000000000" pitchFamily="2" charset="2"/>
              </a:rPr>
              <a:t> Aleph	</a:t>
            </a:r>
            <a:endParaRPr lang="fr-BE" sz="1800" dirty="0"/>
          </a:p>
          <a:p>
            <a:pPr lvl="2"/>
            <a:r>
              <a:rPr lang="fr-BE" sz="1800" dirty="0" smtClean="0"/>
              <a:t>électroniques	</a:t>
            </a:r>
            <a:r>
              <a:rPr lang="fr-BE" sz="1800" dirty="0" smtClean="0">
                <a:sym typeface="Wingdings" panose="05000000000000000000" pitchFamily="2" charset="2"/>
              </a:rPr>
              <a:t> SFX</a:t>
            </a:r>
          </a:p>
          <a:p>
            <a:pPr lvl="2"/>
            <a:r>
              <a:rPr lang="fr-BE" sz="1800" dirty="0" smtClean="0"/>
              <a:t>numériques	</a:t>
            </a:r>
          </a:p>
          <a:p>
            <a:pPr lvl="2"/>
            <a:endParaRPr lang="fr-BE" sz="1100" dirty="0"/>
          </a:p>
          <a:p>
            <a:pPr lvl="2"/>
            <a:r>
              <a:rPr lang="fr-BE" sz="2000" dirty="0">
                <a:sym typeface="Wingdings" panose="05000000000000000000" pitchFamily="2" charset="2"/>
              </a:rPr>
              <a:t> </a:t>
            </a:r>
            <a:r>
              <a:rPr lang="fr-BE" sz="2000" b="1" dirty="0" smtClean="0"/>
              <a:t>Alma-P</a:t>
            </a:r>
            <a:r>
              <a:rPr lang="fr-BE" sz="2000" dirty="0" smtClean="0"/>
              <a:t> et </a:t>
            </a:r>
            <a:r>
              <a:rPr lang="fr-BE" sz="2000" b="1" dirty="0" smtClean="0"/>
              <a:t>Alma-E</a:t>
            </a:r>
          </a:p>
          <a:p>
            <a:pPr lvl="1"/>
            <a:endParaRPr lang="fr-BE" sz="2000" dirty="0" smtClean="0"/>
          </a:p>
          <a:p>
            <a:pPr lvl="1"/>
            <a:r>
              <a:rPr lang="fr-BE" sz="2000" dirty="0" smtClean="0"/>
              <a:t>Mais déploiement </a:t>
            </a:r>
            <a:r>
              <a:rPr lang="fr-BE" sz="2000" dirty="0"/>
              <a:t>plus </a:t>
            </a:r>
            <a:r>
              <a:rPr lang="fr-BE" sz="2000" dirty="0" smtClean="0"/>
              <a:t>tard de la composante PEB d’Alma</a:t>
            </a:r>
          </a:p>
          <a:p>
            <a:pPr lvl="2"/>
            <a:r>
              <a:rPr lang="fr-BE" sz="1800" dirty="0" smtClean="0"/>
              <a:t>Février 2013 : lancement d’un développement local pour la gestion du PEB (</a:t>
            </a:r>
            <a:r>
              <a:rPr lang="fr-BE" sz="1800" i="1" dirty="0" err="1" smtClean="0"/>
              <a:t>MyDelivery</a:t>
            </a:r>
            <a:r>
              <a:rPr lang="fr-BE" sz="1800" dirty="0" smtClean="0"/>
              <a:t>)</a:t>
            </a:r>
          </a:p>
          <a:p>
            <a:pPr lvl="2"/>
            <a:r>
              <a:rPr lang="fr-BE" sz="1800" dirty="0" smtClean="0"/>
              <a:t>Outil sur mesure et très performant</a:t>
            </a:r>
          </a:p>
          <a:p>
            <a:pPr lvl="2"/>
            <a:r>
              <a:rPr lang="fr-BE" sz="1800" dirty="0" smtClean="0"/>
              <a:t>Un peu tôt pour changer à nouveau…</a:t>
            </a:r>
          </a:p>
          <a:p>
            <a:pPr marL="342900" lvl="1">
              <a:buClr>
                <a:schemeClr val="accent1"/>
              </a:buClr>
            </a:pPr>
            <a:endParaRPr lang="fr-BE" sz="2000" b="1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11</a:t>
            </a:fld>
            <a:endParaRPr lang="fr-BE"/>
          </a:p>
        </p:txBody>
      </p:sp>
      <p:sp>
        <p:nvSpPr>
          <p:cNvPr id="6" name="AutoShape 2" descr="data:image/jpeg;base64,/9j/4AAQSkZJRgABAQAAAQABAAD/2wCEAAkGBhISERUUEhQWFRUWFxYUGRcVFxcYHBcVFBcXFBgaGBgcHCYeFxojGhQUHy8gJCcpLCwsFx4xNTAqNSYrLCkBCQoKDgwOGg8PGjIkHyAsLCksMCwsLC0yLS8sLCwsLCw1LSwqKiwsMCwsLCwpLC8yKSwsLCwsLCwsLCwtKSwpLP/AABEIAJABXgMBIgACEQEDEQH/xAAcAAEAAgIDAQAAAAAAAAAAAAAABQYEBwEDCAL/xABBEAABAwICBQgIBQMCBwAAAAABAAIDBBEFIQYSMUFRByJhcYGRocETMjNScrHR8CNCYpKyQ6Lhc4IUFiREY8LS/8QAGwEBAAIDAQEAAAAAAAAAAAAAAAQFAQMGAgf/xAA0EQABAwIDBgQGAgEFAAAAAAAAAQIDBBEFEiEiMTJRYZFBcaHwBoGxwdHhEyPxFBUzQkP/2gAMAwEAAhEDEQA/AN4oiIAiIgCIiAIiIAiIgCIiAIiIAiIgCIiAL4kkDQSTYDMnoX0SqRpPpD6RxijPMG0j8xHktsUayOshKpaZ1Q/K35mPpHjhndqt9QbOk8SoIOLRcjrTW47F84Zhz66b0TPZg3e/aLA7uN+CtdmJvQ61rY6aK25qHdgGCOr5d4gYQXO2ax22HFbUp6drGhrAGtaLADYAF1Ydh0cEbY426rW+J3k8SVlKqllWRbnK1lW6pffwTcgREWohBEXxLM1ou4gDpWFVES6hEufaxqzEGRjnHPgNqia7Hico8h7x29nBRL3E5k361ztbjjI7tg1Xn4fsnw0au1foZldiz5MvVbwHmVg2XK+ImvkdqxN1jvP5R1lcu509ZJdbuVS0a1sbdNEOJJQ0XJXfRYRNUWOcUfE+s4dAUxhejLGc+U+kk23OwdQU0AukosDRu3P2IM1ciaR9zDw/CYoRZjc97jmT1lZqIulaxrEytSyFY5yuW6hERejyEREAREQBERAEREAREQBERAEREAREQBERAEREAREQBEVa0m0kEYMUZ55BBPu9APH5L2xivWyG6GF0z0Ywx9KdIdsUZ+Jw8QPNVF0i527771hu9JNIIIAXPdkSNw357stpVsxrYmnXwQR00dk+anZBTSVcohhF/edua3f2LaWCYLHSxCOMbMyd7nbyV0aNaOx0cQY3Nxze73nfQZ2Uuq6ab+RehzldWrO7K3hT16hERRytC4JWLWYiyPabngPvJQNbir5OgcB95qrrcUhpdFW7uSe9CRFTvk6IStbjjW5M5x47h9VBz1Lnm7jfyXUQuC8AZlcdV4jPVrZV05J71LaKBke7eCF8STAZDMnINGZPYsqjwyWb1eYz3nDM/CPNWHDsGjh9UXcdrjmT27uxTKLBpZtqTZQ8S1TI9N6kNR6NvkzmOq33GnM/Ed3UrFBTtY0NaA0DcF2ouvp6SKnbaNCqlmfKu0ERFKNIREQBERAEREAREQBERAEREAREQBERAEREAREQBERAEREARFWtKNKBEDHGfxDkT7v+V7YxXrZDdDC+Z6MYmpzpNpKIh6OM3ecifd/yqQ5xdmd/n4rp9KXG547fNYVVWOfIIKcF0j8ubnmfvardkbYWnX09KylZbup2TTukeIYAXPcbZbv8rZeieirKOP3pXDnv8h0fNdGhuh7aNms6zpnDnO4X/K3o6d6syr55862TcUGIV6zL/Gzh+oRfL3gC5yHSoqtx4DKPM8d3ZxVZUVUVO3NItitjidItmoSc1Q1gu42ChK3HCcmZDjv/AMKNmnc83cSSvhclW43JLsw7Kev6LOKka3V2qguJ2ovh0gBA2k7GjMnqClaDAHPzm5o3MBz/ANx8gq+lw+erddE05qSJJWxpdxGwxPkNo26x3ncOsqcw/R1redIRI7q5o6h9VKQQNYA1oAA2ACwXYuwo8Khptd7ualXLVufomiHFlyiK2IgREQBERAEXBKwKzSGmi9rPEy3vPaD3XugJBFUK3lVw2P8ArGQ8I2OPiQB4qAreXOnHsoJHfE5rflrL1lUzZTZyLSFby31br+jjij6w558SB4KvV3KViMl71L2j9FmfxAKzkUzlU9HPkAFyQBxOSiKvTGhjID6mK5IFg8ONybDJtztXmmpxSWQ8+R7/AInOPzK6qF59NH/qM/kFnJYzlPWiLgLlazwaxr9IcaObGwgcGhpP95VerdN8aiuX67QNp9EzV7w2yvQXY1q4xnxJMi7TEX0/JcOpI/A1tHyuYg3bI13xRt8gM1K0PLfOMpYY3/CSw/MjwVjxHRilnB9JE0k/mA1XfuGaqeKclYtenk6myZ/3DPwVxT/EFLJpImVfTuhHdS8iXn5bb+zhDfjJdn1iywzyx1ROTIe4/wD0qLiWitVBfXjNhvbzh4ZjtsooEgq6Y6OZM0br+RtieyHSSJF+ptyi5Z3XAlgaeJY4t+d1aMN5T6KUc5zozwePMZLQDKkrIjnHHvXlyPaWsVNh1Xo27V8/8oejYtL6R2yZovxuPmpKnq2PF2Oa4cWkH5LzXDUkCwP35LIgxSVh5j3N6iRl3rUk3M2yfDjbXjf39ob1xrTWlpsnyBzvdZZx7dw7VS8R5YHHKCNo6XkuPcLBa4lqdf1xfpG09e49yyaLBfS+pI2/ukEH76laQ1FCxuaRe9/scfieFYnTXW12c2/e+qfQsU3KXXPOUmr8LWjyXw3TquP9d3h9FFf8qTjPWY7tPmF8uwqZm1h7M/luVjBW4fLoxzPT7nKytqW6qru6k+zT+uA9tfra36XUY/FpHG5IJPQsFot1r6urVsMaatRNTRFiFVAt45HJ81MmeveWkNs07Ac8uxXHk8qsPpWXfJ/1D76z5GkbfytOYA6b5qkXXBC1TUjJUsunkT1+Ia97csj8ydUT7WN/U1bHILse1w4tcCPBYVbjjGZN5zujZ3rR8crmm4JB4gkLPg0gqG7JCeh3O+eao6vCKhWL/pnpfqn+foSqfGoc397F+S/4+psWqxF8h5x7BkF0Aqp0umR/qR9rTbwP1UxRY1HO4Mje1hO+Y6oH1PQCuAq8BxNH3kYq9b3T9HU0+K0MiWY9E6LoSckoaLkgDiSsmhwyWbOxjZ7zhmfhb5lSuGaNxMs959K/c52wfA3YOvMqZUyjwOOPam1Xl4GZa2+kfcw8PwmOEcwZna45uPWfJZq65qhrBd7g0cXEAd5UJX6d0EPr1EZPBh1z/bddC1iNSzUICqrlupPotd4hy0UrfZRSSHibMHmfBVyv5a6l3so4mDjm8jvIHgveVRlU3OumprGRi73tYOLnBvzXnqv5Ra+XbUPAO5lmfxsoCornvzc4uPFxJPis5D0jD0TWcoGHxetUMPQy7/4gqAruWiiZ7Nksh6g0d5N/BaPLyl16yoZyIbRruXKQ+yp2N6XuLvlqqu1vKxiMl7Shg/8AGxo8SCfFU0riyzZDOVCSrdJKqX2k0r/ie4+F7KOMhRrDszKk6LRWrl9nTyv6Qx1u+1l6M3Iq64JVzouSLEZNsQj/ANR7R4C5VhouQqTL0tSxvEMY53iSFi6GMyGqQEDVvSh5E6NvtJJZD1tYO4AnxU9Rcm+GxbKZjjxeXP8A5EjwWM6HnMh5wbC52QBJ4DP73qdwbQmukkjLaaW2uxxcWFosHAnM2G5ej6bDoo8o42M+BrW/ILJXlXnlXAIiLWeTU9LpK4ZOF/vjvU1S4zE+wDrHg7LuOwrXEOMC/Pb2t49X0UhT1jHA6rgTwJsc+grXXfCVNJdY7sXpqnb9nWQVWH16f0vsvLcvZfsbFuubqmUeKSxDJxI905jx2dllL0ukrT67S3pBuPvvXG1nwzWwasTOnTf239rmZKKRu7VOhNyxA7Qq5jOhlPLcllj7zcj2jYVORVrHjmuaeoj5LtL1SMdPSv0u1exEsqaOQ1JjGgU8Wcf4jegZjs3quODmmxFiN31W+jGD1qFxzReGcfiMs7c9u3v3rpqT4gkbZKlt05p7saH0zXcGimo4qgg8RsUhBUNcFn4zoRNBcxj0jOLdoHSPoq41xabro2Ohq2Z4nXJtJis9IuSVLt97lJh9PZdQcW5g26RtBXFNXa23I9e3oWR6PW352+/NRXtc1bOOvgmiqY/5I1uhLUOlLwNWSzv1b+3j1qdhxRjhmdvaqHcg8FlU1WWHo3/UKrnomu1Zopz+I4EyVFkgSzuXgvlyLxLTMeL6od02810DBoCCC1wNsi15FjuNjcEdGSjqDExud2f4UzT1APXtz3qDHV1dGv8AW9U+enbccJNRszKkjdeqalbr8KqIyS1glbxYbOA6WnyuoxmMx31XXaeDhbNXwPz+wsfEcKgnH4rATx2OHaNvar2l+LalmkyI7qQXYVTP8FTy/ZV2yggWzX2F1Yho7U04cachzOhjXPFuIde/YqxHidQwnn62exwC7GkxyGobdPTX8FdLgj01ici+en5LW5q+dVQlNpTb2sZHS3NSdNi0L9jx1HI+Kt46mKThcVctHPDxtX6kvh2PVEHspXtHAG7f2nJZuIacV0rNX07ozxja1t+vK/cQoNfO9H08T+JqGI6maPgcqe+RGYjHVSEl73SniXEnxUU9zmnnAg9IVquuXMBuHWI6RdQ5MNYvAti0ixqVukiIvoVIydi5DlOzYLE7Oxb8J8jkpvRrR/DNlW+YO6Lane0F3gq+Whlj1tfyLeHFqeTRVsvX8lIAXdTYfLIbMY5x/S0n5L0BgOjGE2vTxwyHiTrntBzHcrNBTsYLMaGjg0AfJQHLZbKhYJKjku0884fyaYjLmKdzRxeQz+Rv4Kx0XIfUuIMs0bBwbrPPyA8VuiyLxnUxmU1xQ8iVK32ksr+gBrB5lT1HyZ4bH/24ceL3Od4E28FaUWMymMymFR4JTxezhjZb3WNHja6zLLlF5MBERAEREAREQBERAaeqOS6q/K0X+JpHzuFF1nJ7Xsz9CXDiwh3gDdb1SytExSXxRPfzKpMLjTc5fT8HneWnq4RzmysHCRhtl8QyXy3H5G31ow4dBI8F6Jc0HasWXCIHetDGetjT5L3/ALi13Ez1J8EldTaRTrbkuv1uaFbjkRdc6zey4FstxupWhxaR5/Cmcb31WnXPhYrcbMFpwbiGIEcI2fRZTImjYAOoWWiWphkSzo7+dvwWzMXrrWerV82/tDW9JheJuAIaLW2u1RfsNipSmwvEALOZG7rcNnYrullWOhgX/wAm9j07EpHJq1vb9labo69wzsw8L6w77Kr6Rcn7ZAS+Mh3vst4229q2allVuwmFrs8Cqx3RdOymtta/c5EVDzpiugc8Vyz8RvAZOHZv7FGRTlp1JWlpGQJBHeCvS89DG/1mtPYo6r0TpZRZ8TXDgc/nsUprai2WWzk57l7ap9CTTYglM/8AkiunNN6Kef5WZFdJy2/f3dbkx3kup3RH/hwWPGwFxLSPdz2dC1NiOGPjc5rgQ5psQdottWt8atO1osRirW3Zoqb0Ma3AlrhscDa33Zd1DpNJE7VlbcbiMj123rG3rieIOFjxyO8XWpWRv2ZEuhHxPDW1bc7NHp69PwXjDcZjkbdrg4DvHWFnsl4H/CreB8lldI1ssMsWq7MOEh2cCLbeIKvVHoFVCP8AEdEHj3C4h3e0ap7x1KsqcHc3aiW6epwL2o1Vau9CN19uah8Z0chqASeZJ7zQM/iG/wCalaqkkicWvaWuH3fhbpXXr7+3r+7qoY6SnfdqqioatxrnE9HZoTZzdZuwPbmDvz4HrWRhvJ/WVAvHTyW94jVHe6wWwoawxua5p1SNhG76q4YLpm15DJrNdsDtx6/d+S6mhxdsiZZdHc/BT1nKNo/yQ1jbelmYxvuEl/yy7irDWck7CLxzEO/U24J7Mx4q/tN9i5XQsrJmcLiDJRQSKqubqvyNK4noJWw3Po/SAb4+d4et4KAe0tJBBB3g/ReibLDxDB4ZxaWNj/iaL9h2hT48VcnG3sVsuDov/G7v7+xoESLhzltbEeSumfcxOfEeHrt7jn4qo4jya1kVywNlHFhz/abHuurKOvhk8beehWSUE8eqtv5alZbK5pu0kEbCDY96nsP5QK2Gw9JrjhINbx9bxUJVUUkZ1ZGOYeDgQfFdGtdSHMjkTaRFI7HvjXZWxszDeVlhsJ4nN/VGdYftNiO8q14bpTST+zmYT7pOq79rrFaIBXFlAkwyJ3DoWMWKTN4tT0aCuVofDtKqunsI5ngD8pOs39rrgKzYbytSjKeJrx7zCWnuNwfBV0mGSt4dffvxLKPFIncSKnr77G0kVawzlCoprD0no3HdKNX+71fFWGKdrhdpDhxBBHeFAfG9mjksWLJWSatW52IiLWbAiIgCIiAIiIAiIgCIiAIiIAiIgCIiAIiIAqvpnoc2rZrMs2Zo5p2a36XeRVoRYVEVLKboJ3wPSSNbKh5txHDnxvLXtIe02IPELBv9VvnTPQ1lYzWaAJmjJ3vAflPkVpHEMOfG4tc0tc24IOWYUF8eVT6Dh+IsrY7po5N6E/oPps+ik1Xc6Fx5zeH6m9PzW76KtZKxskbg5rhcEbwvMwVv0D05dSSBj7mBxzG3V/U3zG9bYpLaKVuLYX/Mn80SbXj1/Zuiuw6OZurI0OHiOo7lTMW0Nkju6G8jeH5h2b+xXinqGvaHMIc1wBBGwg7wuxYqKOKoTaTXmcXqmhqAi+Wzo4ELruRuzWysZ0YinufVf7w3/EN/zVExXB5IHWkFr7HDYfvvXL1VBJT6705gycF0nlgIBOszew7h+k7lfMKxqKobeN2e9p2jrHmtWFvn9+KQ1D4zrNcWuGd25FbaTEZINl2rTBuJFUME03BsyoyO54GX+4eYVtjkDgCCCDmCMwQumgqY523YoPpERSAdNRSMkFnta4cHAEdxVcxLk3opbkMMRO+M2H7TcK0otjJXx8K2NUkMcnG25qrEuSidtzBI2Qbg7mO8we8KrYho/Uwe1ie3ptcfuGXit/LhzbqwjxOVvEl/T32K6XConcC29ffc85B64Gxb0xHQyjmuXwtDj+ZnMPhke1VPEuSMZmnmI/TIL/3D6KxjxKF3FoVsmGTM4dfI1sQsihxOaE3ikew/ocRfr4qYxLQKthuTEXjjFzvAZ+CgHsc02IIPTlbsU1r2SJoqKQnMfGu0llLbh3KlWR2EgZKP1DVPe3zBVqwzlYpn2EzHxHj67e8Z+C1MSuCFGkoYH+FvIlR187PG/nqehMOxuCcXhlY/oa4XHW3aO5Zy82tJabtJB4g2U7hunddBYCYvA/LJZ/icx2FV8mFKnA7uWMeKp/3b29/c3qi1thnLAMhUQEfqiN/7XfVWzC9NaOewZM0OP5X8w34WO3suq+Slmj4mlhHVwybnfYnURFGJQREQBERAEREAREQBERAEREAREQBVHTjQsVTPSRi0zR+8cD08D2K3IsKiKllN9PUPp5EkjWyoeaayicxxBBBBNwd24rF6VuzT3QgVLTNCPxWi5A/qAf8At81pmqpnNJBFto6vvJQnMVqn0KhrY6yPM3em9ORceT7T00zhDMbwuNrm/wCGTvH6eI7VueOQOAIIIIuCN4K8wWK2Jydaf+itT1Dvwzkxx/ITuP6T4LdG/wAFKXF8Lz3niTXxTn18/qbdXVUUzZGlr2hwO45rsabrlb1RFSynIFLxvQ0tu6Aaw26h2jq4/NVN8JB2G+8Hbw81uBROMaOxzi5Gq/c8eY3qkq8KR+1DovIzc1e2/wB7lKYTpFLA46hu3ew7P8HpX3i2AyQO54y3PGbT9CopzbfYVB/ZA/kqGLGzcG0miqBkdV/uu29h3qXWmm3FsyN+X1VpwTTZ7CGTXe3ZrfmHX73zV9S4qjtmbTqC+IuikrGStDmODgd48+C71eIqKl0AREWQEREAWFX4NBOLSxsf8QF+w7Qs1FlFVFuh5c1HJZUuUjE+SmmfcxOfEeHrt7jn4qqYnyWVcdzHqyj9Jse53kStxIpsdfOzxv5kKTD4H7kt5e7HnWrw6WE6ssbmHg5pHzGaxGuXpGamY8ar2hw4OAI7iq3iXJxRS3tH6M8Yzb+03b4KwjxRi8aW8iukwp6cC39DSdwu2kH4kfxt/kFfMS5IJBcwTNcOEgLT3i4+SrM2ilXBI0ywvAD2c4DWb6w/M24U5tTFImy4hOppY1TM1TfAXK4C5XJnWhERAEREAREQBERAEREAREQBERAEREAVD0+0GEwdPA38QZvaPzgbwPe+fzviFeXNRyWUk0tTJTSJJGv76HmWogLDY7DsXQ3Jbc5QtBtcOqIR0vYO/WA+a1NNFqmyhuarVsp9CpKtlXHnZ805GzOTbT7ZTVDstkb3HZwaTwzyPYtogrzACWnJba5ONPhKBTVDvxBkx5PrDc0njwO/5745L6Kc5i+F2vPEnmn3/JsZERbzlz4kiDgQQCDtBzBVUxnQva6D9hP8T5FW5FHnpo522egNQT0jmEgggja03BB7V1LauJ4NFOLPbnucMnDqPkqTjOi0kVzbWb77RmPiG7r2LmarDZIdpuqGSIoMUlgcHRuI6OPQRvCvOCaZRTWbJ+G/Zn6pPQd3atfSNI3Zffmh+7LTTVslOuzu5GDcYK5WtsE0slg5rryRjKxOY+E+SveGYxFO28br22tORb1hdPTVsdQmmi8gZyIimgIiIAiIgCIiALiy5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2454272" cy="100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1043608" y="3501008"/>
            <a:ext cx="15841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 rot="16200000">
            <a:off x="6246015" y="2547073"/>
            <a:ext cx="5082628" cy="365760"/>
          </a:xfrm>
        </p:spPr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655120" y="578228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27D30"/>
                </a:solidFill>
              </a:rPr>
              <a:t>MAIS…</a:t>
            </a:r>
            <a:endParaRPr lang="fr-BE" sz="2800" b="1" dirty="0">
              <a:solidFill>
                <a:srgbClr val="F27D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Et Primo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 dirty="0" smtClean="0"/>
              <a:t>Avec Alma, nécessité de disposer d’un nouveau serveur Primo</a:t>
            </a:r>
          </a:p>
          <a:p>
            <a:pPr lvl="1"/>
            <a:r>
              <a:rPr lang="fr-BE" dirty="0"/>
              <a:t>r</a:t>
            </a:r>
            <a:r>
              <a:rPr lang="fr-BE" dirty="0" smtClean="0"/>
              <a:t>aison : environnements distincts </a:t>
            </a:r>
            <a:r>
              <a:rPr lang="fr-BE" dirty="0" smtClean="0">
                <a:sym typeface="Wingdings" panose="05000000000000000000" pitchFamily="2" charset="2"/>
              </a:rPr>
              <a:t> conflits</a:t>
            </a:r>
            <a:endParaRPr lang="fr-BE" dirty="0" smtClean="0"/>
          </a:p>
          <a:p>
            <a:pPr lvl="2"/>
            <a:r>
              <a:rPr lang="fr-BE" dirty="0"/>
              <a:t>Aleph – Primo </a:t>
            </a:r>
            <a:r>
              <a:rPr lang="fr-BE" dirty="0" smtClean="0"/>
              <a:t>-&gt; serveurs locaux</a:t>
            </a:r>
            <a:endParaRPr lang="fr-BE" dirty="0"/>
          </a:p>
          <a:p>
            <a:pPr lvl="2"/>
            <a:r>
              <a:rPr lang="fr-BE" dirty="0"/>
              <a:t>Alma – Primo -&gt; </a:t>
            </a:r>
            <a:r>
              <a:rPr lang="fr-BE" dirty="0" err="1" smtClean="0"/>
              <a:t>SaaS</a:t>
            </a:r>
            <a:r>
              <a:rPr lang="fr-BE" dirty="0" smtClean="0"/>
              <a:t> + nouveau serveur </a:t>
            </a:r>
            <a:r>
              <a:rPr lang="fr-BE" dirty="0"/>
              <a:t>local</a:t>
            </a:r>
          </a:p>
          <a:p>
            <a:r>
              <a:rPr lang="fr-BE" dirty="0" smtClean="0"/>
              <a:t>Tout le paramétrage Aleph/Primo et SFX/Primo doit être repris à zéro pour Alma/Primo</a:t>
            </a:r>
          </a:p>
          <a:p>
            <a:r>
              <a:rPr lang="fr-BE" dirty="0"/>
              <a:t>Alma </a:t>
            </a:r>
            <a:r>
              <a:rPr lang="fr-BE" dirty="0" smtClean="0"/>
              <a:t>: nouvelles fonctionnalités </a:t>
            </a:r>
            <a:r>
              <a:rPr lang="fr-BE" dirty="0" smtClean="0">
                <a:sym typeface="Wingdings" panose="05000000000000000000" pitchFamily="2" charset="2"/>
              </a:rPr>
              <a:t> impact sur Primo </a:t>
            </a:r>
          </a:p>
          <a:p>
            <a:pPr marL="114300" indent="0">
              <a:buNone/>
            </a:pP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dirty="0" smtClean="0"/>
              <a:t>Projet </a:t>
            </a:r>
            <a:r>
              <a:rPr lang="fr-BE" dirty="0"/>
              <a:t>Alma = </a:t>
            </a:r>
            <a:r>
              <a:rPr lang="fr-BE" b="1" dirty="0"/>
              <a:t>projet Primo </a:t>
            </a:r>
            <a:r>
              <a:rPr lang="fr-BE" b="1" u="sng" dirty="0"/>
              <a:t>bis</a:t>
            </a:r>
            <a:r>
              <a:rPr lang="fr-BE" b="1" dirty="0"/>
              <a:t> </a:t>
            </a:r>
            <a:endParaRPr lang="fr-BE" b="1" dirty="0" smtClean="0"/>
          </a:p>
          <a:p>
            <a:endParaRPr lang="fr-BE" dirty="0" smtClean="0"/>
          </a:p>
          <a:p>
            <a:r>
              <a:rPr lang="fr-BE" dirty="0" smtClean="0"/>
              <a:t>A prendre aussi en compte :</a:t>
            </a:r>
          </a:p>
          <a:p>
            <a:pPr lvl="1"/>
            <a:r>
              <a:rPr lang="fr-BE" dirty="0"/>
              <a:t>Nouvelles fonctionnalités avec Alma --&gt; Quand et comment </a:t>
            </a:r>
            <a:r>
              <a:rPr lang="fr-BE" dirty="0" smtClean="0"/>
              <a:t>les déployer </a:t>
            </a:r>
            <a:r>
              <a:rPr lang="fr-BE" dirty="0"/>
              <a:t>au mieux sur Primo ? </a:t>
            </a:r>
          </a:p>
          <a:p>
            <a:pPr lvl="1"/>
            <a:r>
              <a:rPr lang="fr-BE" dirty="0" smtClean="0"/>
              <a:t>Nouveau </a:t>
            </a:r>
            <a:r>
              <a:rPr lang="fr-BE" dirty="0"/>
              <a:t>mode de fonctionnement d'un service --&gt; Quel impact sur Primo et </a:t>
            </a:r>
            <a:r>
              <a:rPr lang="fr-BE" dirty="0" smtClean="0"/>
              <a:t>les </a:t>
            </a:r>
            <a:r>
              <a:rPr lang="fr-BE" dirty="0"/>
              <a:t>usagers ? Comment prévenir </a:t>
            </a:r>
            <a:r>
              <a:rPr lang="fr-BE" dirty="0" smtClean="0"/>
              <a:t>d’éventuels </a:t>
            </a:r>
            <a:r>
              <a:rPr lang="fr-BE" dirty="0"/>
              <a:t>soucis ? </a:t>
            </a:r>
            <a:endParaRPr lang="fr-BE" dirty="0" smtClean="0"/>
          </a:p>
          <a:p>
            <a:pPr lvl="1"/>
            <a:r>
              <a:rPr lang="fr-BE" dirty="0" smtClean="0"/>
              <a:t>Mises </a:t>
            </a:r>
            <a:r>
              <a:rPr lang="fr-BE" dirty="0"/>
              <a:t>à jour des notes </a:t>
            </a:r>
            <a:r>
              <a:rPr lang="fr-BE" dirty="0" smtClean="0"/>
              <a:t>de formation Primo</a:t>
            </a:r>
          </a:p>
          <a:p>
            <a:pPr lvl="1"/>
            <a:r>
              <a:rPr lang="fr-BE" dirty="0" smtClean="0"/>
              <a:t>Organisation de formations</a:t>
            </a:r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4283968" y="1772816"/>
            <a:ext cx="432048" cy="21602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En plus dans Primo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En plus des contenus p + e d’Alma, on retrouverait dans Primo les contenus de :</a:t>
            </a:r>
          </a:p>
          <a:p>
            <a:pPr marL="45720"/>
            <a:r>
              <a:rPr lang="fr-BE" b="1" dirty="0" smtClean="0"/>
              <a:t>ORBi</a:t>
            </a:r>
            <a:r>
              <a:rPr lang="fr-BE" dirty="0" smtClean="0"/>
              <a:t>, dépôt institutionnel – lancé en juillet 2008</a:t>
            </a:r>
            <a:endParaRPr lang="fr-BE" dirty="0"/>
          </a:p>
          <a:p>
            <a:pPr marL="45720"/>
            <a:endParaRPr lang="fr-BE" dirty="0" smtClean="0"/>
          </a:p>
          <a:p>
            <a:pPr marL="45720"/>
            <a:endParaRPr lang="fr-BE" dirty="0"/>
          </a:p>
          <a:p>
            <a:pPr marL="45720"/>
            <a:endParaRPr lang="fr-BE" dirty="0" smtClean="0"/>
          </a:p>
          <a:p>
            <a:pPr marL="45720"/>
            <a:r>
              <a:rPr lang="fr-BE" b="1" dirty="0" err="1" smtClean="0"/>
              <a:t>MatheO</a:t>
            </a:r>
            <a:r>
              <a:rPr lang="fr-BE" dirty="0" smtClean="0"/>
              <a:t>, portail </a:t>
            </a:r>
            <a:r>
              <a:rPr lang="fr-BE" dirty="0"/>
              <a:t>des mémoires </a:t>
            </a:r>
            <a:r>
              <a:rPr lang="fr-BE" dirty="0" smtClean="0"/>
              <a:t>de 2</a:t>
            </a:r>
            <a:r>
              <a:rPr lang="fr-BE" baseline="30000" dirty="0" smtClean="0"/>
              <a:t>e</a:t>
            </a:r>
            <a:r>
              <a:rPr lang="fr-BE" dirty="0" smtClean="0"/>
              <a:t> cycle – lancé en décembre 2014</a:t>
            </a:r>
          </a:p>
          <a:p>
            <a:pPr marL="45720"/>
            <a:endParaRPr lang="fr-BE" dirty="0"/>
          </a:p>
          <a:p>
            <a:pPr marL="45720"/>
            <a:endParaRPr lang="fr-BE" dirty="0"/>
          </a:p>
          <a:p>
            <a:pPr marL="45720"/>
            <a:endParaRPr lang="fr-BE" dirty="0" smtClean="0"/>
          </a:p>
          <a:p>
            <a:pPr marL="45720"/>
            <a:r>
              <a:rPr lang="fr-BE" b="1" dirty="0" err="1" smtClean="0"/>
              <a:t>DONum</a:t>
            </a:r>
            <a:r>
              <a:rPr lang="fr-BE" dirty="0" smtClean="0"/>
              <a:t>, entrepôt </a:t>
            </a:r>
            <a:r>
              <a:rPr lang="fr-BE" dirty="0"/>
              <a:t>numérique </a:t>
            </a:r>
            <a:r>
              <a:rPr lang="fr-BE" dirty="0" smtClean="0"/>
              <a:t>– lancé en février 2015 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1590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912" y="3965869"/>
            <a:ext cx="140702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24867"/>
            <a:ext cx="1584176" cy="66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0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Alma : grandes étapes pour l’ULg (1)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 smtClean="0"/>
              <a:t>Septembre 2009 : première découverte de l’URM développé par Ex Libris</a:t>
            </a:r>
          </a:p>
          <a:p>
            <a:pPr lvl="1"/>
            <a:r>
              <a:rPr lang="fr-BE" dirty="0" smtClean="0"/>
              <a:t>Depuis : </a:t>
            </a:r>
          </a:p>
          <a:p>
            <a:pPr lvl="2"/>
            <a:r>
              <a:rPr lang="fr-BE" dirty="0" smtClean="0"/>
              <a:t>Veille sur développement et évolution de l’outil</a:t>
            </a:r>
          </a:p>
          <a:p>
            <a:pPr lvl="2"/>
            <a:r>
              <a:rPr lang="fr-BE" dirty="0" smtClean="0"/>
              <a:t>Veille sur d’autres </a:t>
            </a:r>
            <a:r>
              <a:rPr lang="fr-BE" dirty="0"/>
              <a:t>SGB </a:t>
            </a:r>
            <a:r>
              <a:rPr lang="fr-BE" dirty="0" smtClean="0"/>
              <a:t>(Sierra, OLE, WMS, </a:t>
            </a:r>
            <a:r>
              <a:rPr lang="fr-BE" dirty="0" err="1" smtClean="0"/>
              <a:t>Intota</a:t>
            </a:r>
            <a:r>
              <a:rPr lang="fr-BE" dirty="0" smtClean="0"/>
              <a:t>)</a:t>
            </a:r>
            <a:endParaRPr lang="fr-BE" dirty="0"/>
          </a:p>
          <a:p>
            <a:pPr lvl="2"/>
            <a:endParaRPr lang="fr-BE" sz="1400" dirty="0" smtClean="0"/>
          </a:p>
          <a:p>
            <a:r>
              <a:rPr lang="fr-BE" sz="1800" dirty="0" smtClean="0"/>
              <a:t>Août 2013 : début des négociations avec Ex Libris pour passer à Alma</a:t>
            </a:r>
          </a:p>
          <a:p>
            <a:r>
              <a:rPr lang="fr-BE" sz="1800" dirty="0" smtClean="0"/>
              <a:t>Décembre 2013 : accord trouvé entre ULg et Ex Libris </a:t>
            </a:r>
          </a:p>
          <a:p>
            <a:r>
              <a:rPr lang="fr-BE" sz="1800" dirty="0" smtClean="0"/>
              <a:t>Janvier 2014 : Approbation des autorités de tutelle l’Institution</a:t>
            </a:r>
          </a:p>
          <a:p>
            <a:r>
              <a:rPr lang="fr-BE" sz="1800" dirty="0"/>
              <a:t>Mars 2014 </a:t>
            </a:r>
            <a:r>
              <a:rPr lang="fr-BE" sz="1800" dirty="0" smtClean="0"/>
              <a:t>: </a:t>
            </a:r>
            <a:r>
              <a:rPr lang="fr-BE" sz="1800" dirty="0"/>
              <a:t>R</a:t>
            </a:r>
            <a:r>
              <a:rPr lang="fr-BE" sz="1800" dirty="0" smtClean="0"/>
              <a:t>éception du </a:t>
            </a:r>
            <a:r>
              <a:rPr lang="fr-BE" sz="1800" i="1" dirty="0" smtClean="0"/>
              <a:t>Alma </a:t>
            </a:r>
            <a:r>
              <a:rPr lang="fr-BE" sz="1800" i="1" dirty="0" err="1"/>
              <a:t>Welcome</a:t>
            </a:r>
            <a:r>
              <a:rPr lang="fr-BE" sz="1800" i="1" dirty="0"/>
              <a:t> Package</a:t>
            </a:r>
          </a:p>
          <a:p>
            <a:pPr lvl="1"/>
            <a:r>
              <a:rPr lang="fr-BE" dirty="0" smtClean="0"/>
              <a:t>Infos de base, mais essentielles, pour préparer la migration </a:t>
            </a:r>
          </a:p>
          <a:p>
            <a:pPr lvl="2"/>
            <a:r>
              <a:rPr lang="fr-BE" dirty="0" smtClean="0"/>
              <a:t>concept et philosophie d’Alma</a:t>
            </a:r>
          </a:p>
          <a:p>
            <a:pPr lvl="2"/>
            <a:r>
              <a:rPr lang="fr-BE" dirty="0"/>
              <a:t>workflows et organisation du travail</a:t>
            </a:r>
          </a:p>
          <a:p>
            <a:pPr lvl="2"/>
            <a:r>
              <a:rPr lang="fr-BE" dirty="0" smtClean="0"/>
              <a:t>préparation les données (nettoyage)</a:t>
            </a:r>
          </a:p>
          <a:p>
            <a:r>
              <a:rPr lang="fr-BE" sz="1800" dirty="0"/>
              <a:t>Avril 2014 : Visite à la University of East London, 1</a:t>
            </a:r>
            <a:r>
              <a:rPr lang="fr-BE" sz="1800" baseline="30000" dirty="0"/>
              <a:t>ère</a:t>
            </a:r>
            <a:r>
              <a:rPr lang="fr-BE" sz="1800" dirty="0"/>
              <a:t> université à utiliser à Alma en Europe (2012)</a:t>
            </a:r>
          </a:p>
          <a:p>
            <a:endParaRPr lang="fr-BE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8094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Alma : grandes étapes pour </a:t>
            </a:r>
            <a:r>
              <a:rPr lang="fr-BE" dirty="0" smtClean="0"/>
              <a:t>l’ULg (2)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1800" dirty="0" smtClean="0"/>
              <a:t>Mai 2014 : </a:t>
            </a:r>
          </a:p>
          <a:p>
            <a:pPr lvl="1"/>
            <a:r>
              <a:rPr lang="fr-BE" sz="1600" dirty="0" smtClean="0"/>
              <a:t>Comité de direction (CD) valide la composition de la </a:t>
            </a:r>
            <a:r>
              <a:rPr lang="fr-BE" sz="1600" dirty="0"/>
              <a:t>P</a:t>
            </a:r>
            <a:r>
              <a:rPr lang="fr-BE" sz="1600" dirty="0" smtClean="0"/>
              <a:t>roject Team (PT)</a:t>
            </a:r>
          </a:p>
          <a:p>
            <a:pPr lvl="1"/>
            <a:r>
              <a:rPr lang="fr-BE" sz="1600" dirty="0" smtClean="0"/>
              <a:t>Appel aux volontaires pour composition de </a:t>
            </a:r>
            <a:r>
              <a:rPr lang="fr-BE" sz="1600" dirty="0" err="1"/>
              <a:t>T</a:t>
            </a:r>
            <a:r>
              <a:rPr lang="fr-BE" sz="1600" dirty="0" err="1" smtClean="0"/>
              <a:t>ask</a:t>
            </a:r>
            <a:r>
              <a:rPr lang="fr-BE" sz="1600" dirty="0" smtClean="0"/>
              <a:t> Forces (TF)</a:t>
            </a:r>
          </a:p>
          <a:p>
            <a:pPr lvl="1"/>
            <a:r>
              <a:rPr lang="fr-BE" sz="1600" dirty="0" smtClean="0"/>
              <a:t>Validation de la composition des TF par le CD</a:t>
            </a:r>
          </a:p>
          <a:p>
            <a:r>
              <a:rPr lang="fr-BE" sz="1800" dirty="0"/>
              <a:t>J</a:t>
            </a:r>
            <a:r>
              <a:rPr lang="fr-BE" sz="1800" dirty="0" smtClean="0"/>
              <a:t>uin 2014 </a:t>
            </a:r>
            <a:r>
              <a:rPr lang="fr-BE" sz="1800" dirty="0"/>
              <a:t>: </a:t>
            </a:r>
            <a:r>
              <a:rPr lang="fr-BE" sz="1800" dirty="0" smtClean="0"/>
              <a:t>Réunion </a:t>
            </a:r>
            <a:r>
              <a:rPr lang="fr-BE" sz="1800" dirty="0" err="1" smtClean="0"/>
              <a:t>Kickoff</a:t>
            </a:r>
            <a:r>
              <a:rPr lang="fr-BE" sz="1800" dirty="0" smtClean="0"/>
              <a:t> </a:t>
            </a:r>
            <a:r>
              <a:rPr lang="fr-BE" sz="1800" dirty="0"/>
              <a:t>interne </a:t>
            </a:r>
            <a:r>
              <a:rPr lang="fr-BE" sz="1800" dirty="0" smtClean="0"/>
              <a:t>des volontaires ULg</a:t>
            </a:r>
          </a:p>
          <a:p>
            <a:r>
              <a:rPr lang="fr-BE" sz="1800" dirty="0" smtClean="0"/>
              <a:t>Fin août 2014 : </a:t>
            </a:r>
            <a:r>
              <a:rPr lang="fr-BE" sz="1800" dirty="0" err="1" smtClean="0"/>
              <a:t>Kickoff</a:t>
            </a:r>
            <a:r>
              <a:rPr lang="fr-BE" sz="1800" dirty="0" smtClean="0"/>
              <a:t> </a:t>
            </a:r>
            <a:r>
              <a:rPr lang="fr-BE" sz="1800" dirty="0"/>
              <a:t>ULg/Ex </a:t>
            </a:r>
            <a:r>
              <a:rPr lang="fr-BE" sz="1800" dirty="0" smtClean="0"/>
              <a:t>Libris </a:t>
            </a:r>
            <a:r>
              <a:rPr lang="fr-BE" sz="1800" dirty="0" smtClean="0">
                <a:sym typeface="Wingdings" panose="05000000000000000000" pitchFamily="2" charset="2"/>
              </a:rPr>
              <a:t> </a:t>
            </a:r>
            <a:r>
              <a:rPr lang="fr-BE" sz="1800" b="1" dirty="0" smtClean="0">
                <a:solidFill>
                  <a:srgbClr val="F27D30"/>
                </a:solidFill>
                <a:sym typeface="Wingdings" panose="05000000000000000000" pitchFamily="2" charset="2"/>
              </a:rPr>
              <a:t>début du projet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 smtClean="0">
              <a:sym typeface="Wingdings" panose="05000000000000000000" pitchFamily="2" charset="2"/>
            </a:endParaRPr>
          </a:p>
          <a:p>
            <a:endParaRPr lang="fr-BE" dirty="0" smtClean="0">
              <a:sym typeface="Wingdings" panose="05000000000000000000" pitchFamily="2" charset="2"/>
            </a:endParaRPr>
          </a:p>
          <a:p>
            <a:endParaRPr lang="fr-BE" dirty="0" smtClean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endParaRPr lang="fr-BE" dirty="0" smtClean="0">
              <a:sym typeface="Wingdings" panose="05000000000000000000" pitchFamily="2" charset="2"/>
            </a:endParaRP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b="1" dirty="0" smtClean="0">
                <a:sym typeface="Wingdings" panose="05000000000000000000" pitchFamily="2" charset="2"/>
              </a:rPr>
              <a:t>19 février 2015 : mise en production d’Alma (+ nouveau Primo)</a:t>
            </a:r>
            <a:endParaRPr lang="fr-BE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  <p:sp>
        <p:nvSpPr>
          <p:cNvPr id="8" name="Nuage 7"/>
          <p:cNvSpPr/>
          <p:nvPr/>
        </p:nvSpPr>
        <p:spPr>
          <a:xfrm>
            <a:off x="1259632" y="3573016"/>
            <a:ext cx="4320480" cy="1944216"/>
          </a:xfrm>
          <a:prstGeom prst="cloud">
            <a:avLst/>
          </a:prstGeom>
          <a:noFill/>
          <a:ln>
            <a:solidFill>
              <a:srgbClr val="3347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334779"/>
                </a:solidFill>
                <a:sym typeface="Wingdings" panose="05000000000000000000" pitchFamily="2" charset="2"/>
              </a:rPr>
              <a:t>Alma</a:t>
            </a:r>
            <a:endParaRPr lang="fr-BE" b="1" dirty="0" smtClean="0">
              <a:solidFill>
                <a:srgbClr val="334779"/>
              </a:solidFill>
              <a:sym typeface="Wingdings" panose="05000000000000000000" pitchFamily="2" charset="2"/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Découverte – Formations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Workshops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–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Tests &amp; analyses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–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 Configuration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 –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Intégrations</a:t>
            </a:r>
            <a:endParaRPr lang="fr-BE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9" name="Nuage 8"/>
          <p:cNvSpPr/>
          <p:nvPr/>
        </p:nvSpPr>
        <p:spPr>
          <a:xfrm>
            <a:off x="5220072" y="3933056"/>
            <a:ext cx="3168352" cy="1512168"/>
          </a:xfrm>
          <a:prstGeom prst="cloud">
            <a:avLst/>
          </a:prstGeom>
          <a:noFill/>
          <a:ln>
            <a:solidFill>
              <a:srgbClr val="F27D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dirty="0" smtClean="0">
                <a:solidFill>
                  <a:srgbClr val="F27D30"/>
                </a:solidFill>
                <a:sym typeface="Wingdings" panose="05000000000000000000" pitchFamily="2" charset="2"/>
              </a:rPr>
              <a:t>Primo</a:t>
            </a:r>
            <a:endParaRPr lang="fr-BE" b="1" dirty="0" smtClean="0">
              <a:solidFill>
                <a:srgbClr val="F27D30"/>
              </a:solidFill>
              <a:sym typeface="Wingdings" panose="05000000000000000000" pitchFamily="2" charset="2"/>
            </a:endParaRPr>
          </a:p>
          <a:p>
            <a:pPr algn="ctr"/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Configuration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–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Intégrations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–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Tests </a:t>
            </a:r>
            <a:r>
              <a:rPr lang="fr-BE" dirty="0">
                <a:solidFill>
                  <a:schemeClr val="tx1"/>
                </a:solidFill>
                <a:sym typeface="Wingdings" panose="05000000000000000000" pitchFamily="2" charset="2"/>
              </a:rPr>
              <a:t>&amp; </a:t>
            </a:r>
            <a:r>
              <a:rPr lang="fr-BE" dirty="0" smtClean="0">
                <a:solidFill>
                  <a:schemeClr val="tx1"/>
                </a:solidFill>
                <a:sym typeface="Wingdings" panose="05000000000000000000" pitchFamily="2" charset="2"/>
              </a:rPr>
              <a:t>analyses</a:t>
            </a:r>
            <a:endParaRPr lang="fr-BE" dirty="0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115616" y="3356992"/>
            <a:ext cx="0" cy="237626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1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332656"/>
            <a:ext cx="7992888" cy="6068144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 smtClean="0"/>
              <a:t>Bibliothèques </a:t>
            </a:r>
            <a:r>
              <a:rPr lang="fr-BE" sz="2400" dirty="0"/>
              <a:t>de l’Université de </a:t>
            </a:r>
            <a:r>
              <a:rPr lang="fr-BE" sz="2400" dirty="0" smtClean="0"/>
              <a:t>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b="1" dirty="0">
                <a:solidFill>
                  <a:srgbClr val="F27D30"/>
                </a:solidFill>
              </a:rPr>
              <a:t>Project Team, </a:t>
            </a:r>
            <a:r>
              <a:rPr lang="fr-BE" sz="2400" b="1" dirty="0" err="1">
                <a:solidFill>
                  <a:srgbClr val="F27D30"/>
                </a:solidFill>
              </a:rPr>
              <a:t>Task</a:t>
            </a:r>
            <a:r>
              <a:rPr lang="fr-BE" sz="2400" b="1" dirty="0">
                <a:solidFill>
                  <a:srgbClr val="F27D30"/>
                </a:solidFill>
              </a:rPr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Project </a:t>
            </a:r>
            <a:r>
              <a:rPr lang="fr-BE" dirty="0" smtClean="0"/>
              <a:t>Team ULg (v1)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>
            <a:normAutofit/>
          </a:bodyPr>
          <a:lstStyle/>
          <a:p>
            <a:r>
              <a:rPr lang="fr-BE" sz="1800" dirty="0" smtClean="0"/>
              <a:t>Mission : piloter le projet pour l’ULg</a:t>
            </a:r>
          </a:p>
          <a:p>
            <a:r>
              <a:rPr lang="fr-BE" sz="1800" dirty="0" smtClean="0"/>
              <a:t>Réunion hebdomadaire</a:t>
            </a:r>
          </a:p>
          <a:p>
            <a:endParaRPr lang="fr-BE" sz="1800" u="sng" dirty="0" smtClean="0"/>
          </a:p>
          <a:p>
            <a:r>
              <a:rPr lang="fr-BE" sz="1800" u="sng" dirty="0" smtClean="0"/>
              <a:t>Composition</a:t>
            </a:r>
            <a:r>
              <a:rPr lang="fr-BE" sz="1800" dirty="0" smtClean="0"/>
              <a:t> :</a:t>
            </a:r>
          </a:p>
          <a:p>
            <a:pPr lvl="1"/>
            <a:r>
              <a:rPr lang="fr-BE" sz="1600" dirty="0" smtClean="0"/>
              <a:t>Le chef de projet</a:t>
            </a:r>
          </a:p>
          <a:p>
            <a:pPr lvl="1"/>
            <a:r>
              <a:rPr lang="fr-BE" sz="1600" dirty="0" smtClean="0"/>
              <a:t>Un « expert fonctionnel », </a:t>
            </a:r>
            <a:r>
              <a:rPr lang="fr-BE" sz="1600" u="sng" dirty="0" smtClean="0"/>
              <a:t>établi ou en devenir</a:t>
            </a:r>
            <a:r>
              <a:rPr lang="fr-BE" sz="1600" dirty="0" smtClean="0"/>
              <a:t>, par TF :</a:t>
            </a:r>
          </a:p>
          <a:p>
            <a:pPr lvl="2"/>
            <a:r>
              <a:rPr lang="fr-BE" sz="1400" dirty="0" smtClean="0"/>
              <a:t>Acquisitions</a:t>
            </a:r>
          </a:p>
          <a:p>
            <a:pPr lvl="2"/>
            <a:r>
              <a:rPr lang="fr-BE" sz="1400" dirty="0" err="1" smtClean="0"/>
              <a:t>eResources</a:t>
            </a:r>
            <a:endParaRPr lang="fr-BE" sz="1400" dirty="0" smtClean="0"/>
          </a:p>
          <a:p>
            <a:pPr lvl="2"/>
            <a:r>
              <a:rPr lang="fr-BE" sz="1400" dirty="0" err="1" smtClean="0"/>
              <a:t>Fulfillment</a:t>
            </a:r>
            <a:endParaRPr lang="fr-BE" sz="1400" dirty="0" smtClean="0"/>
          </a:p>
          <a:p>
            <a:pPr lvl="2"/>
            <a:r>
              <a:rPr lang="fr-BE" sz="1400" dirty="0" smtClean="0"/>
              <a:t>Resource Management (RM)</a:t>
            </a:r>
          </a:p>
          <a:p>
            <a:pPr lvl="1"/>
            <a:r>
              <a:rPr lang="fr-BE" sz="1600" dirty="0" smtClean="0"/>
              <a:t>+ le Directeur général des Bibliothèques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1600" dirty="0" smtClean="0"/>
              <a:t>+ une personne pour le secrétariat </a:t>
            </a:r>
          </a:p>
          <a:p>
            <a:pPr lvl="1"/>
            <a:r>
              <a:rPr lang="fr-BE" sz="1600" i="1" dirty="0" smtClean="0"/>
              <a:t>+ tout membre du CD qui souhaiterait venir régulièrement/occasionnellement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  <p:sp>
        <p:nvSpPr>
          <p:cNvPr id="6" name="Accolade fermante 5"/>
          <p:cNvSpPr/>
          <p:nvPr/>
        </p:nvSpPr>
        <p:spPr>
          <a:xfrm>
            <a:off x="5940152" y="2708920"/>
            <a:ext cx="288032" cy="1944216"/>
          </a:xfrm>
          <a:prstGeom prst="rightBrace">
            <a:avLst/>
          </a:prstGeom>
          <a:ln w="25400">
            <a:solidFill>
              <a:srgbClr val="334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6240502" y="3501008"/>
            <a:ext cx="2219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 smtClean="0">
                <a:solidFill>
                  <a:srgbClr val="334779"/>
                </a:solidFill>
              </a:rPr>
              <a:t>5</a:t>
            </a:r>
          </a:p>
          <a:p>
            <a:r>
              <a:rPr lang="fr-BE" sz="1400" i="1" dirty="0" smtClean="0"/>
              <a:t>(</a:t>
            </a:r>
            <a:r>
              <a:rPr lang="fr-BE" sz="1400" i="1" dirty="0" err="1" smtClean="0"/>
              <a:t>resp</a:t>
            </a:r>
            <a:r>
              <a:rPr lang="fr-BE" sz="1400" i="1" dirty="0" smtClean="0"/>
              <a:t>. </a:t>
            </a:r>
            <a:r>
              <a:rPr lang="fr-BE" sz="1400" i="1" dirty="0" err="1" smtClean="0"/>
              <a:t>Acq</a:t>
            </a:r>
            <a:r>
              <a:rPr lang="fr-BE" sz="1400" i="1" dirty="0" smtClean="0"/>
              <a:t> = chef de projet)</a:t>
            </a:r>
            <a:endParaRPr lang="fr-BE" sz="1400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47" y="1066"/>
            <a:ext cx="2475585" cy="21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47" y="1066"/>
            <a:ext cx="2475585" cy="215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Project </a:t>
            </a:r>
            <a:r>
              <a:rPr lang="fr-BE" dirty="0" smtClean="0"/>
              <a:t>Team ULg (v2)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4988024"/>
          </a:xfrm>
        </p:spPr>
        <p:txBody>
          <a:bodyPr>
            <a:normAutofit fontScale="92500" lnSpcReduction="10000"/>
          </a:bodyPr>
          <a:lstStyle/>
          <a:p>
            <a:r>
              <a:rPr lang="fr-BE" sz="1800" u="sng" dirty="0" smtClean="0"/>
              <a:t>Pourquoi ?</a:t>
            </a:r>
          </a:p>
          <a:p>
            <a:pPr lvl="1"/>
            <a:r>
              <a:rPr lang="fr-BE" sz="1700" dirty="0" smtClean="0"/>
              <a:t>Le nouveau Primo sera </a:t>
            </a:r>
            <a:r>
              <a:rPr lang="fr-BE" sz="1700" dirty="0" err="1" smtClean="0"/>
              <a:t>hosted</a:t>
            </a:r>
            <a:endParaRPr lang="fr-BE" sz="1700" dirty="0" smtClean="0"/>
          </a:p>
          <a:p>
            <a:pPr lvl="2"/>
            <a:r>
              <a:rPr lang="fr-BE" sz="1500" dirty="0" smtClean="0"/>
              <a:t>Interopérabilité maximale entre Alma et Primo</a:t>
            </a:r>
          </a:p>
          <a:p>
            <a:pPr lvl="1"/>
            <a:r>
              <a:rPr lang="fr-BE" sz="1700" dirty="0" smtClean="0"/>
              <a:t>-&gt; Impossible de continuer à gérer le PEB avec application interne (</a:t>
            </a:r>
            <a:r>
              <a:rPr lang="fr-BE" sz="1700" dirty="0" err="1" smtClean="0"/>
              <a:t>MyDelivery</a:t>
            </a:r>
            <a:r>
              <a:rPr lang="fr-BE" sz="1700" dirty="0" smtClean="0"/>
              <a:t>)</a:t>
            </a:r>
          </a:p>
          <a:p>
            <a:pPr lvl="1"/>
            <a:r>
              <a:rPr lang="fr-BE" sz="1700" dirty="0" smtClean="0"/>
              <a:t>-&gt; Mise en place d’une TF ILL</a:t>
            </a:r>
          </a:p>
          <a:p>
            <a:r>
              <a:rPr lang="fr-BE" sz="1800" u="sng" dirty="0" smtClean="0"/>
              <a:t>Quand ?</a:t>
            </a:r>
            <a:r>
              <a:rPr lang="fr-BE" sz="1800" dirty="0" smtClean="0"/>
              <a:t> Été 2014</a:t>
            </a:r>
          </a:p>
          <a:p>
            <a:endParaRPr lang="fr-BE" sz="1500" u="sng" dirty="0" smtClean="0"/>
          </a:p>
          <a:p>
            <a:r>
              <a:rPr lang="fr-BE" sz="1800" u="sng" dirty="0" smtClean="0"/>
              <a:t>Nouvelle composition</a:t>
            </a:r>
            <a:r>
              <a:rPr lang="fr-BE" sz="1800" dirty="0" smtClean="0"/>
              <a:t> :</a:t>
            </a:r>
          </a:p>
          <a:p>
            <a:pPr lvl="1"/>
            <a:r>
              <a:rPr lang="fr-BE" sz="1600" dirty="0" smtClean="0"/>
              <a:t>Le chef de projet</a:t>
            </a:r>
          </a:p>
          <a:p>
            <a:pPr lvl="1"/>
            <a:r>
              <a:rPr lang="fr-BE" sz="1600" dirty="0" smtClean="0"/>
              <a:t>Un « expert fonctionnel » par </a:t>
            </a:r>
            <a:r>
              <a:rPr lang="fr-BE" sz="1600" dirty="0"/>
              <a:t>TF :</a:t>
            </a:r>
            <a:endParaRPr lang="fr-BE" sz="1600" u="sng" dirty="0" smtClean="0"/>
          </a:p>
          <a:p>
            <a:pPr lvl="2"/>
            <a:r>
              <a:rPr lang="fr-BE" sz="1500" dirty="0" smtClean="0"/>
              <a:t>Acquisitions</a:t>
            </a:r>
          </a:p>
          <a:p>
            <a:pPr lvl="2"/>
            <a:r>
              <a:rPr lang="fr-BE" sz="1500" dirty="0" err="1" smtClean="0"/>
              <a:t>eResources</a:t>
            </a:r>
            <a:endParaRPr lang="fr-BE" sz="1500" dirty="0" smtClean="0"/>
          </a:p>
          <a:p>
            <a:pPr lvl="2"/>
            <a:r>
              <a:rPr lang="fr-BE" sz="1500" dirty="0" err="1" smtClean="0"/>
              <a:t>Fulfillment</a:t>
            </a:r>
            <a:endParaRPr lang="fr-BE" sz="1500" dirty="0" smtClean="0"/>
          </a:p>
          <a:p>
            <a:pPr lvl="2"/>
            <a:r>
              <a:rPr lang="fr-BE" sz="1500" dirty="0" smtClean="0"/>
              <a:t>Resource Management (RM)</a:t>
            </a:r>
          </a:p>
          <a:p>
            <a:pPr lvl="2"/>
            <a:r>
              <a:rPr lang="fr-BE" sz="1700" b="1" dirty="0" smtClean="0">
                <a:solidFill>
                  <a:srgbClr val="F27D30"/>
                </a:solidFill>
              </a:rPr>
              <a:t>ILL</a:t>
            </a:r>
            <a:endParaRPr lang="fr-BE" sz="1500" b="1" dirty="0" smtClean="0">
              <a:solidFill>
                <a:srgbClr val="F27D30"/>
              </a:solidFill>
            </a:endParaRPr>
          </a:p>
          <a:p>
            <a:pPr lvl="1"/>
            <a:r>
              <a:rPr lang="fr-BE" sz="1600" dirty="0" smtClean="0"/>
              <a:t>+ le Directeur général des Bibliothèques</a:t>
            </a:r>
          </a:p>
          <a:p>
            <a:pPr lvl="1"/>
            <a:endParaRPr lang="fr-BE" sz="1600" dirty="0" smtClean="0"/>
          </a:p>
          <a:p>
            <a:pPr lvl="1"/>
            <a:r>
              <a:rPr lang="fr-BE" sz="1600" dirty="0" smtClean="0"/>
              <a:t>+ une personne pour le secrétariat </a:t>
            </a:r>
          </a:p>
          <a:p>
            <a:pPr lvl="1"/>
            <a:r>
              <a:rPr lang="fr-BE" sz="1600" i="1" dirty="0" smtClean="0"/>
              <a:t>+ tout membre du CD qui souhaiterait venir régulièrement/occasionnellement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  <p:sp>
        <p:nvSpPr>
          <p:cNvPr id="7" name="Accolade fermante 6"/>
          <p:cNvSpPr/>
          <p:nvPr/>
        </p:nvSpPr>
        <p:spPr>
          <a:xfrm>
            <a:off x="4644008" y="3573016"/>
            <a:ext cx="288032" cy="1800200"/>
          </a:xfrm>
          <a:prstGeom prst="rightBrace">
            <a:avLst/>
          </a:prstGeom>
          <a:ln w="25400">
            <a:solidFill>
              <a:srgbClr val="3347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ZoneTexte 7"/>
          <p:cNvSpPr txBox="1"/>
          <p:nvPr/>
        </p:nvSpPr>
        <p:spPr>
          <a:xfrm>
            <a:off x="5076056" y="4275449"/>
            <a:ext cx="22199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b="1" dirty="0">
                <a:solidFill>
                  <a:srgbClr val="334779"/>
                </a:solidFill>
              </a:rPr>
              <a:t>6</a:t>
            </a:r>
            <a:endParaRPr lang="fr-BE" sz="2400" b="1" dirty="0" smtClean="0">
              <a:solidFill>
                <a:srgbClr val="334779"/>
              </a:solidFill>
            </a:endParaRPr>
          </a:p>
          <a:p>
            <a:r>
              <a:rPr lang="fr-BE" sz="1400" i="1" dirty="0" smtClean="0"/>
              <a:t>(</a:t>
            </a:r>
            <a:r>
              <a:rPr lang="fr-BE" sz="1400" i="1" dirty="0" err="1" smtClean="0"/>
              <a:t>resp</a:t>
            </a:r>
            <a:r>
              <a:rPr lang="fr-BE" sz="1400" i="1" dirty="0" smtClean="0"/>
              <a:t>. </a:t>
            </a:r>
            <a:r>
              <a:rPr lang="fr-BE" sz="1400" i="1" dirty="0" err="1" smtClean="0"/>
              <a:t>Acq</a:t>
            </a:r>
            <a:r>
              <a:rPr lang="fr-BE" sz="1400" i="1" dirty="0" smtClean="0"/>
              <a:t> = chef de projet)</a:t>
            </a:r>
            <a:endParaRPr lang="fr-BE" sz="1400" i="1" dirty="0"/>
          </a:p>
        </p:txBody>
      </p:sp>
    </p:spTree>
    <p:extLst>
      <p:ext uri="{BB962C8B-B14F-4D97-AF65-F5344CB8AC3E}">
        <p14:creationId xmlns:p14="http://schemas.microsoft.com/office/powerpoint/2010/main" val="360134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Task</a:t>
            </a:r>
            <a:r>
              <a:rPr lang="fr-BE" dirty="0"/>
              <a:t> Forces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91211"/>
              </p:ext>
            </p:extLst>
          </p:nvPr>
        </p:nvGraphicFramePr>
        <p:xfrm>
          <a:off x="250825" y="1409854"/>
          <a:ext cx="5401295" cy="4565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6766155" y="1072408"/>
            <a:ext cx="1056127" cy="1056127"/>
            <a:chOff x="2299871" y="89448"/>
            <a:chExt cx="1449624" cy="1449624"/>
          </a:xfrm>
          <a:scene3d>
            <a:camera prst="orthographicFront"/>
            <a:lightRig rig="flat" dir="t"/>
          </a:scene3d>
        </p:grpSpPr>
        <p:sp>
          <p:nvSpPr>
            <p:cNvPr id="8" name="Ellipse 7"/>
            <p:cNvSpPr/>
            <p:nvPr/>
          </p:nvSpPr>
          <p:spPr>
            <a:xfrm>
              <a:off x="2299871" y="89448"/>
              <a:ext cx="1449624" cy="1449624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Ellipse 4"/>
            <p:cNvSpPr/>
            <p:nvPr/>
          </p:nvSpPr>
          <p:spPr>
            <a:xfrm>
              <a:off x="2450994" y="301742"/>
              <a:ext cx="1237330" cy="10250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kern="1200" dirty="0" smtClean="0"/>
                <a:t>Services financiers</a:t>
              </a:r>
              <a:endParaRPr lang="fr-BE" sz="1400" b="1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349040" y="2393010"/>
            <a:ext cx="988919" cy="1056127"/>
            <a:chOff x="2299871" y="89448"/>
            <a:chExt cx="1449624" cy="1449624"/>
          </a:xfrm>
          <a:scene3d>
            <a:camera prst="orthographicFront"/>
            <a:lightRig rig="flat" dir="t"/>
          </a:scene3d>
        </p:grpSpPr>
        <p:sp>
          <p:nvSpPr>
            <p:cNvPr id="11" name="Ellipse 10"/>
            <p:cNvSpPr/>
            <p:nvPr/>
          </p:nvSpPr>
          <p:spPr>
            <a:xfrm>
              <a:off x="2299871" y="89448"/>
              <a:ext cx="1449624" cy="1449624"/>
            </a:xfrm>
            <a:prstGeom prst="ellipse">
              <a:avLst/>
            </a:prstGeom>
            <a:solidFill>
              <a:srgbClr val="FFFF00">
                <a:alpha val="7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Ellipse 4"/>
            <p:cNvSpPr/>
            <p:nvPr/>
          </p:nvSpPr>
          <p:spPr>
            <a:xfrm>
              <a:off x="2512164" y="301741"/>
              <a:ext cx="1025038" cy="10250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kern="1200" dirty="0" smtClean="0"/>
                <a:t>DSI</a:t>
              </a:r>
              <a:endParaRPr lang="fr-BE" sz="1400" b="1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6111709" y="4372882"/>
            <a:ext cx="1237331" cy="1237331"/>
            <a:chOff x="2299871" y="158353"/>
            <a:chExt cx="1449624" cy="1449624"/>
          </a:xfrm>
          <a:scene3d>
            <a:camera prst="orthographicFront"/>
            <a:lightRig rig="flat" dir="t"/>
          </a:scene3d>
        </p:grpSpPr>
        <p:sp>
          <p:nvSpPr>
            <p:cNvPr id="14" name="Ellipse 13"/>
            <p:cNvSpPr/>
            <p:nvPr/>
          </p:nvSpPr>
          <p:spPr>
            <a:xfrm>
              <a:off x="2299871" y="158353"/>
              <a:ext cx="1449624" cy="1449624"/>
            </a:xfrm>
            <a:prstGeom prst="ellipse">
              <a:avLst/>
            </a:prstGeom>
            <a:solidFill>
              <a:schemeClr val="tx2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lipse 4"/>
            <p:cNvSpPr/>
            <p:nvPr/>
          </p:nvSpPr>
          <p:spPr>
            <a:xfrm>
              <a:off x="2512164" y="301741"/>
              <a:ext cx="1025038" cy="102503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kern="1200" dirty="0" smtClean="0">
                  <a:solidFill>
                    <a:schemeClr val="bg1"/>
                  </a:solidFill>
                </a:rPr>
                <a:t>IT </a:t>
              </a:r>
              <a:r>
                <a:rPr lang="fr-BE" sz="1600" b="1" kern="1200" dirty="0" err="1" smtClean="0">
                  <a:solidFill>
                    <a:schemeClr val="bg1"/>
                  </a:solidFill>
                </a:rPr>
                <a:t>Bibli</a:t>
              </a:r>
              <a:endParaRPr lang="fr-BE" sz="1400" b="1" kern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6" name="Connecteur droit avec flèche 15"/>
          <p:cNvCxnSpPr/>
          <p:nvPr/>
        </p:nvCxnSpPr>
        <p:spPr>
          <a:xfrm flipH="1">
            <a:off x="6730374" y="2276872"/>
            <a:ext cx="437462" cy="1944216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7167837" y="3449137"/>
            <a:ext cx="499779" cy="92374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796136" y="1686395"/>
            <a:ext cx="808883" cy="158429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796136" y="4466528"/>
            <a:ext cx="352760" cy="93648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715665" y="5675119"/>
            <a:ext cx="792088" cy="477355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/>
          <p:cNvGrpSpPr/>
          <p:nvPr/>
        </p:nvGrpSpPr>
        <p:grpSpPr>
          <a:xfrm>
            <a:off x="3343347" y="5607056"/>
            <a:ext cx="2304256" cy="954713"/>
            <a:chOff x="2158389" y="-257494"/>
            <a:chExt cx="1449624" cy="1449624"/>
          </a:xfrm>
          <a:scene3d>
            <a:camera prst="orthographicFront"/>
            <a:lightRig rig="flat" dir="t"/>
          </a:scene3d>
        </p:grpSpPr>
        <p:sp>
          <p:nvSpPr>
            <p:cNvPr id="31" name="Ellipse 30"/>
            <p:cNvSpPr/>
            <p:nvPr/>
          </p:nvSpPr>
          <p:spPr>
            <a:xfrm>
              <a:off x="2158389" y="-257494"/>
              <a:ext cx="1449624" cy="1449624"/>
            </a:xfrm>
            <a:prstGeom prst="ellipse">
              <a:avLst/>
            </a:prstGeom>
            <a:solidFill>
              <a:srgbClr val="FFC000">
                <a:alpha val="70000"/>
              </a:srgb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Ellipse 4"/>
            <p:cNvSpPr/>
            <p:nvPr/>
          </p:nvSpPr>
          <p:spPr>
            <a:xfrm>
              <a:off x="2370682" y="-45202"/>
              <a:ext cx="1025038" cy="10250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600" b="1" kern="1200" dirty="0" smtClean="0"/>
                <a:t>Primo</a:t>
              </a:r>
              <a:endParaRPr lang="fr-BE" sz="1400" b="1" kern="1200" dirty="0"/>
            </a:p>
          </p:txBody>
        </p:sp>
      </p:grpSp>
      <p:cxnSp>
        <p:nvCxnSpPr>
          <p:cNvPr id="37" name="Connecteur droit avec flèche 36"/>
          <p:cNvCxnSpPr/>
          <p:nvPr/>
        </p:nvCxnSpPr>
        <p:spPr>
          <a:xfrm>
            <a:off x="2987824" y="4653136"/>
            <a:ext cx="355523" cy="1021983"/>
          </a:xfrm>
          <a:prstGeom prst="straightConnector1">
            <a:avLst/>
          </a:prstGeom>
          <a:ln w="25400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/>
              <a:t>Bibliothèques de l’Université de 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dirty="0"/>
              <a:t>Project Team, </a:t>
            </a:r>
            <a:r>
              <a:rPr lang="fr-BE" sz="2400" dirty="0" err="1"/>
              <a:t>Task</a:t>
            </a:r>
            <a:r>
              <a:rPr lang="fr-BE" sz="2400" dirty="0"/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Constitution des </a:t>
            </a:r>
            <a:r>
              <a:rPr lang="fr-BE" dirty="0" err="1" smtClean="0"/>
              <a:t>Task</a:t>
            </a:r>
            <a:r>
              <a:rPr lang="fr-BE" dirty="0" smtClean="0"/>
              <a:t> Forces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fr-BE" sz="1900" dirty="0" smtClean="0"/>
              <a:t>Mai 2014 : Appel aux volontaires lancé par le directeur général </a:t>
            </a:r>
          </a:p>
          <a:p>
            <a:pPr>
              <a:spcBef>
                <a:spcPts val="0"/>
              </a:spcBef>
            </a:pPr>
            <a:r>
              <a:rPr lang="fr-BE" sz="1900" dirty="0" smtClean="0"/>
              <a:t>TF de 4-5 personnes</a:t>
            </a:r>
          </a:p>
          <a:p>
            <a:pPr marL="114300" indent="0">
              <a:spcBef>
                <a:spcPts val="0"/>
              </a:spcBef>
              <a:buNone/>
            </a:pPr>
            <a:endParaRPr lang="fr-BE" sz="1800" dirty="0" smtClean="0"/>
          </a:p>
          <a:p>
            <a:pPr>
              <a:spcBef>
                <a:spcPts val="0"/>
              </a:spcBef>
            </a:pPr>
            <a:r>
              <a:rPr lang="fr-BE" sz="1900" dirty="0" smtClean="0"/>
              <a:t>Qualités souhaitées :</a:t>
            </a:r>
          </a:p>
          <a:p>
            <a:pPr lvl="1">
              <a:spcBef>
                <a:spcPts val="0"/>
              </a:spcBef>
            </a:pPr>
            <a:r>
              <a:rPr lang="fr-BE" dirty="0"/>
              <a:t>volonté de s’investir </a:t>
            </a:r>
            <a:r>
              <a:rPr lang="fr-BE" dirty="0" smtClean="0"/>
              <a:t>concrètement </a:t>
            </a:r>
            <a:endParaRPr lang="fr-BE" dirty="0"/>
          </a:p>
          <a:p>
            <a:pPr lvl="1">
              <a:spcBef>
                <a:spcPts val="0"/>
              </a:spcBef>
            </a:pPr>
            <a:r>
              <a:rPr lang="fr-BE" dirty="0"/>
              <a:t>nécessité de travailler dans des éléments en lien direct avec la thématique de la </a:t>
            </a:r>
            <a:r>
              <a:rPr lang="fr-BE" dirty="0" smtClean="0"/>
              <a:t>TF</a:t>
            </a:r>
            <a:endParaRPr lang="fr-BE" dirty="0"/>
          </a:p>
          <a:p>
            <a:pPr lvl="1">
              <a:spcBef>
                <a:spcPts val="0"/>
              </a:spcBef>
            </a:pPr>
            <a:r>
              <a:rPr lang="fr-BE" dirty="0" smtClean="0"/>
              <a:t>niveau </a:t>
            </a:r>
            <a:r>
              <a:rPr lang="fr-BE" dirty="0"/>
              <a:t>d’anglais suffisant </a:t>
            </a:r>
            <a:r>
              <a:rPr lang="fr-BE" dirty="0" smtClean="0"/>
              <a:t>(surtout </a:t>
            </a:r>
            <a:r>
              <a:rPr lang="fr-BE" dirty="0"/>
              <a:t>lecture, mais aussi compréhension </a:t>
            </a:r>
            <a:r>
              <a:rPr lang="fr-BE" dirty="0" smtClean="0"/>
              <a:t>orale)</a:t>
            </a:r>
          </a:p>
          <a:p>
            <a:pPr lvl="1">
              <a:spcBef>
                <a:spcPts val="0"/>
              </a:spcBef>
            </a:pPr>
            <a:r>
              <a:rPr lang="fr-BE" dirty="0" smtClean="0"/>
              <a:t>capacité </a:t>
            </a:r>
            <a:r>
              <a:rPr lang="fr-BE" dirty="0"/>
              <a:t>de travail </a:t>
            </a:r>
            <a:r>
              <a:rPr lang="fr-BE" dirty="0" smtClean="0"/>
              <a:t>avec </a:t>
            </a:r>
            <a:r>
              <a:rPr lang="fr-BE" dirty="0"/>
              <a:t>le responsable de la TF et </a:t>
            </a:r>
            <a:r>
              <a:rPr lang="fr-BE" dirty="0" smtClean="0"/>
              <a:t>les </a:t>
            </a:r>
            <a:r>
              <a:rPr lang="fr-BE" dirty="0"/>
              <a:t>autres </a:t>
            </a:r>
            <a:r>
              <a:rPr lang="fr-BE" dirty="0" smtClean="0"/>
              <a:t>membres</a:t>
            </a:r>
          </a:p>
          <a:p>
            <a:pPr lvl="1">
              <a:spcBef>
                <a:spcPts val="0"/>
              </a:spcBef>
            </a:pPr>
            <a:endParaRPr lang="fr-BE" dirty="0"/>
          </a:p>
          <a:p>
            <a:pPr>
              <a:spcBef>
                <a:spcPts val="0"/>
              </a:spcBef>
            </a:pPr>
            <a:r>
              <a:rPr lang="fr-BE" sz="1900" dirty="0" smtClean="0"/>
              <a:t>Mai aussi :</a:t>
            </a:r>
          </a:p>
          <a:p>
            <a:pPr lvl="1">
              <a:spcBef>
                <a:spcPts val="0"/>
              </a:spcBef>
            </a:pPr>
            <a:r>
              <a:rPr lang="fr-BE" dirty="0" smtClean="0"/>
              <a:t>si possible des collègues CDI</a:t>
            </a:r>
          </a:p>
          <a:p>
            <a:pPr lvl="1">
              <a:spcBef>
                <a:spcPts val="0"/>
              </a:spcBef>
            </a:pPr>
            <a:r>
              <a:rPr lang="fr-BE" dirty="0" smtClean="0"/>
              <a:t>personnes de confiance</a:t>
            </a:r>
          </a:p>
          <a:p>
            <a:endParaRPr lang="fr-BE" sz="2100" dirty="0" smtClean="0"/>
          </a:p>
          <a:p>
            <a:r>
              <a:rPr lang="fr-BE" sz="1900" dirty="0" smtClean="0"/>
              <a:t>Demandé </a:t>
            </a:r>
            <a:r>
              <a:rPr lang="fr-BE" sz="1900" dirty="0"/>
              <a:t>que les directeurs fassent en </a:t>
            </a:r>
            <a:r>
              <a:rPr lang="fr-BE" sz="1900" dirty="0" smtClean="0"/>
              <a:t>sorte </a:t>
            </a:r>
            <a:r>
              <a:rPr lang="fr-BE" sz="1900" dirty="0"/>
              <a:t>de réorganiser le travail dans leurs équipes </a:t>
            </a:r>
            <a:r>
              <a:rPr lang="fr-BE" sz="1900" dirty="0" smtClean="0"/>
              <a:t>ou </a:t>
            </a:r>
            <a:r>
              <a:rPr lang="fr-BE" sz="1900" dirty="0"/>
              <a:t>de postposer des tâches moins </a:t>
            </a:r>
            <a:r>
              <a:rPr lang="fr-BE" sz="1900" dirty="0" smtClean="0"/>
              <a:t>prioritaires</a:t>
            </a:r>
            <a:r>
              <a:rPr lang="fr-BE" sz="1900" dirty="0"/>
              <a:t> </a:t>
            </a:r>
            <a:r>
              <a:rPr lang="fr-BE" sz="1900" dirty="0" smtClean="0"/>
              <a:t>:</a:t>
            </a:r>
          </a:p>
          <a:p>
            <a:pPr lvl="2">
              <a:buFont typeface="Calibri" panose="020F0502020204030204" pitchFamily="34" charset="0"/>
              <a:buChar char="→"/>
            </a:pPr>
            <a:r>
              <a:rPr lang="fr-BE" sz="1700" dirty="0" smtClean="0"/>
              <a:t> dégager </a:t>
            </a:r>
            <a:r>
              <a:rPr lang="fr-BE" sz="1700" dirty="0"/>
              <a:t>réellement au minimum 1 à 2 jours semaines à chaque membre de </a:t>
            </a:r>
            <a:r>
              <a:rPr lang="fr-BE" sz="1700" dirty="0" smtClean="0"/>
              <a:t>TF</a:t>
            </a:r>
          </a:p>
          <a:p>
            <a:pPr lvl="2">
              <a:buFont typeface="Calibri" panose="020F0502020204030204" pitchFamily="34" charset="0"/>
              <a:buChar char="→"/>
            </a:pPr>
            <a:r>
              <a:rPr lang="fr-BE" sz="1700" dirty="0" smtClean="0"/>
              <a:t> effort sur l'ensemble </a:t>
            </a:r>
            <a:r>
              <a:rPr lang="fr-BE" sz="1700" dirty="0"/>
              <a:t>du personnel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Constitution des </a:t>
            </a:r>
            <a:r>
              <a:rPr lang="fr-BE" dirty="0" err="1" smtClean="0"/>
              <a:t>Task</a:t>
            </a:r>
            <a:r>
              <a:rPr lang="fr-BE" dirty="0" smtClean="0"/>
              <a:t> Forces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BE" dirty="0" smtClean="0"/>
              <a:t>Franc jeu vers les collègues</a:t>
            </a:r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  <a:p>
            <a:endParaRPr lang="fr-BE" sz="2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1988840"/>
            <a:ext cx="7416824" cy="2232248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i="1" dirty="0" smtClean="0"/>
              <a:t>« Le </a:t>
            </a:r>
            <a:r>
              <a:rPr lang="fr-BE" sz="1600" i="1" dirty="0"/>
              <a:t>rôle de chacune des TF sera notamment de comprendre au mieux le fonctionnement du système, de travailler sur le suivi de la récupération des données Aleph/SFX, d’analyser les choix et options de configuration possibles au niveau du système par rapport à notre contexte, de réaliser des notes de formation à l'attention des autres collègues </a:t>
            </a:r>
            <a:r>
              <a:rPr lang="fr-BE" sz="1600" i="1" dirty="0" smtClean="0"/>
              <a:t>[des Bibliothèques], </a:t>
            </a:r>
            <a:r>
              <a:rPr lang="fr-BE" sz="1600" i="1" dirty="0"/>
              <a:t>d’assurer des formations, etc. Ceci ne pourra se faire qu’en plongeant littéralement dans l’importante documentation Ex Libris (en anglais) et en s’investissant très sérieusement dans ce projet </a:t>
            </a:r>
            <a:r>
              <a:rPr lang="fr-BE" sz="1600" i="1" dirty="0" smtClean="0"/>
              <a:t>! »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4653136"/>
            <a:ext cx="6624736" cy="100811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i="1" dirty="0" smtClean="0"/>
              <a:t>« Il </a:t>
            </a:r>
            <a:r>
              <a:rPr lang="fr-BE" sz="1600" i="1" dirty="0"/>
              <a:t>y a donc du </a:t>
            </a:r>
            <a:r>
              <a:rPr lang="fr-BE" sz="1600" i="1" dirty="0" smtClean="0"/>
              <a:t>boulot </a:t>
            </a:r>
            <a:r>
              <a:rPr lang="fr-BE" sz="1600" i="1" dirty="0"/>
              <a:t>mais aussi de superbes opportunités de développement professionnel. Et de toute façon, ces compétences seront nécessaires pour la suite car notre métier change rapidement ! </a:t>
            </a:r>
            <a:r>
              <a:rPr lang="fr-BE" sz="1600" i="1" dirty="0" smtClean="0"/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26293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des </a:t>
            </a:r>
            <a:r>
              <a:rPr lang="fr-BE" dirty="0" err="1" smtClean="0"/>
              <a:t>Task</a:t>
            </a:r>
            <a:r>
              <a:rPr lang="fr-BE" dirty="0" smtClean="0"/>
              <a:t> Forces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fr-BE" sz="2000" dirty="0" smtClean="0"/>
              <a:t>Juin 2014 : réunion avec les volontaires des TF </a:t>
            </a:r>
          </a:p>
          <a:p>
            <a:pPr marL="342900" lvl="1">
              <a:buClr>
                <a:schemeClr val="accent1"/>
              </a:buClr>
            </a:pPr>
            <a:r>
              <a:rPr lang="fr-BE" sz="2000" dirty="0" smtClean="0"/>
              <a:t>Objectifs :</a:t>
            </a:r>
          </a:p>
          <a:p>
            <a:pPr marL="708660" lvl="2"/>
            <a:r>
              <a:rPr lang="fr-BE" sz="1800" dirty="0" smtClean="0"/>
              <a:t>Donner le cadre du travail, les grandes lignes…</a:t>
            </a:r>
          </a:p>
          <a:p>
            <a:pPr marL="708660" lvl="2"/>
            <a:r>
              <a:rPr lang="fr-BE" sz="1800" dirty="0" smtClean="0"/>
              <a:t>Déterminer les attendus (</a:t>
            </a:r>
            <a:r>
              <a:rPr lang="fr-BE" sz="1800" dirty="0" err="1" smtClean="0"/>
              <a:t>délivrables</a:t>
            </a:r>
            <a:r>
              <a:rPr lang="fr-BE" sz="1800" dirty="0" smtClean="0"/>
              <a:t>) pour chacune des TF</a:t>
            </a:r>
          </a:p>
          <a:p>
            <a:pPr marL="708660" lvl="2"/>
            <a:r>
              <a:rPr lang="fr-BE" sz="1800" dirty="0" smtClean="0"/>
              <a:t>Pouvoir se préparer avant le début effectif du projet (lectures, réflexions…)</a:t>
            </a:r>
          </a:p>
          <a:p>
            <a:pPr marL="708660" lvl="2"/>
            <a:r>
              <a:rPr lang="fr-BE" sz="1800" dirty="0" smtClean="0"/>
              <a:t>S’assurer que tout le monde connaît toute monde et sache sur quoi il/elle travaille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532859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Travail des </a:t>
            </a:r>
            <a:r>
              <a:rPr lang="fr-BE" dirty="0" err="1" smtClean="0"/>
              <a:t>Task</a:t>
            </a:r>
            <a:r>
              <a:rPr lang="fr-BE" dirty="0" smtClean="0"/>
              <a:t> Forces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/>
            <a:r>
              <a:rPr lang="fr-BE" sz="1800" dirty="0" smtClean="0"/>
              <a:t>Quelques consignes données :</a:t>
            </a:r>
          </a:p>
          <a:p>
            <a:pPr marL="708660" lvl="2"/>
            <a:r>
              <a:rPr lang="fr-BE" sz="1600" u="sng" dirty="0" smtClean="0"/>
              <a:t>Ne pas</a:t>
            </a:r>
            <a:r>
              <a:rPr lang="fr-BE" sz="1600" dirty="0" smtClean="0"/>
              <a:t> chercher à rester proche de l’actuel </a:t>
            </a:r>
            <a:r>
              <a:rPr lang="fr-BE" sz="1600" dirty="0" smtClean="0">
                <a:sym typeface="Wingdings" panose="05000000000000000000" pitchFamily="2" charset="2"/>
              </a:rPr>
              <a:t> </a:t>
            </a:r>
            <a:r>
              <a:rPr lang="fr-BE" sz="1600" b="1" dirty="0">
                <a:sym typeface="Wingdings" panose="05000000000000000000" pitchFamily="2" charset="2"/>
              </a:rPr>
              <a:t>plus efficace </a:t>
            </a:r>
            <a:r>
              <a:rPr lang="fr-BE" sz="1600" b="1" dirty="0" smtClean="0">
                <a:sym typeface="Wingdings" panose="05000000000000000000" pitchFamily="2" charset="2"/>
              </a:rPr>
              <a:t>!</a:t>
            </a:r>
            <a:endParaRPr lang="fr-BE" sz="1600" dirty="0" smtClean="0"/>
          </a:p>
          <a:p>
            <a:pPr lvl="2"/>
            <a:r>
              <a:rPr lang="fr-BE" sz="1600" dirty="0" smtClean="0"/>
              <a:t>Alma = possibilité de revoir en profondeur workflows/fonctionnements</a:t>
            </a:r>
          </a:p>
          <a:p>
            <a:pPr lvl="2"/>
            <a:r>
              <a:rPr lang="fr-BE" sz="1600" dirty="0" smtClean="0"/>
              <a:t>Alma a sa </a:t>
            </a:r>
            <a:r>
              <a:rPr lang="fr-BE" sz="1600" u="sng" dirty="0" smtClean="0"/>
              <a:t>propre logique</a:t>
            </a:r>
          </a:p>
          <a:p>
            <a:pPr lvl="2"/>
            <a:r>
              <a:rPr lang="fr-BE" sz="1600" dirty="0" smtClean="0"/>
              <a:t>créativité !</a:t>
            </a:r>
          </a:p>
          <a:p>
            <a:pPr lvl="3"/>
            <a:r>
              <a:rPr lang="fr-BE" sz="1400" dirty="0" smtClean="0"/>
              <a:t>quitte à revenir à des fonctionnements traditionnels</a:t>
            </a:r>
          </a:p>
          <a:p>
            <a:pPr lvl="1"/>
            <a:r>
              <a:rPr lang="fr-BE" sz="1600" dirty="0" smtClean="0">
                <a:sym typeface="Wingdings" panose="05000000000000000000" pitchFamily="2" charset="2"/>
              </a:rPr>
              <a:t>Chaque TF a son rythme et organisation, mais </a:t>
            </a:r>
          </a:p>
          <a:p>
            <a:pPr lvl="2"/>
            <a:r>
              <a:rPr lang="fr-BE" sz="1600" dirty="0" smtClean="0">
                <a:sym typeface="Wingdings" panose="05000000000000000000" pitchFamily="2" charset="2"/>
              </a:rPr>
              <a:t>délais existent -&gt; </a:t>
            </a:r>
            <a:r>
              <a:rPr lang="fr-BE" sz="1600" b="1" dirty="0" err="1">
                <a:sym typeface="Wingdings" panose="05000000000000000000" pitchFamily="2" charset="2"/>
              </a:rPr>
              <a:t>d</a:t>
            </a:r>
            <a:r>
              <a:rPr lang="fr-BE" sz="1600" b="1" dirty="0" err="1" smtClean="0">
                <a:sym typeface="Wingdings" panose="05000000000000000000" pitchFamily="2" charset="2"/>
              </a:rPr>
              <a:t>élivrables</a:t>
            </a:r>
            <a:endParaRPr lang="fr-BE" sz="1600" b="1" dirty="0" smtClean="0">
              <a:sym typeface="Wingdings" panose="05000000000000000000" pitchFamily="2" charset="2"/>
            </a:endParaRPr>
          </a:p>
          <a:p>
            <a:pPr lvl="2"/>
            <a:r>
              <a:rPr lang="fr-BE" sz="1600" dirty="0">
                <a:sym typeface="Wingdings" panose="05000000000000000000" pitchFamily="2" charset="2"/>
              </a:rPr>
              <a:t>t</a:t>
            </a:r>
            <a:r>
              <a:rPr lang="fr-BE" sz="1600" dirty="0" smtClean="0">
                <a:sym typeface="Wingdings" panose="05000000000000000000" pitchFamily="2" charset="2"/>
              </a:rPr>
              <a:t>out le monde doit bosser et faire avancer le groupe</a:t>
            </a:r>
          </a:p>
          <a:p>
            <a:pPr lvl="2"/>
            <a:r>
              <a:rPr lang="fr-BE" sz="1600" dirty="0" smtClean="0">
                <a:sym typeface="Wingdings" panose="05000000000000000000" pitchFamily="2" charset="2"/>
              </a:rPr>
              <a:t>investissement </a:t>
            </a:r>
            <a:r>
              <a:rPr lang="fr-BE" sz="1600" dirty="0">
                <a:sym typeface="Wingdings" panose="05000000000000000000" pitchFamily="2" charset="2"/>
              </a:rPr>
              <a:t>personnel :  </a:t>
            </a:r>
            <a:r>
              <a:rPr lang="fr-BE" sz="1600" b="1" dirty="0">
                <a:sym typeface="Wingdings" panose="05000000000000000000" pitchFamily="2" charset="2"/>
              </a:rPr>
              <a:t>minimum 1 journée </a:t>
            </a:r>
            <a:r>
              <a:rPr lang="fr-BE" sz="1600" b="1" dirty="0" smtClean="0">
                <a:sym typeface="Wingdings" panose="05000000000000000000" pitchFamily="2" charset="2"/>
              </a:rPr>
              <a:t>complète/semaine</a:t>
            </a:r>
            <a:endParaRPr lang="fr-BE" sz="1600" dirty="0" smtClean="0">
              <a:sym typeface="Wingdings" panose="05000000000000000000" pitchFamily="2" charset="2"/>
            </a:endParaRPr>
          </a:p>
          <a:p>
            <a:pPr lvl="1"/>
            <a:r>
              <a:rPr lang="fr-BE" sz="1600" dirty="0" smtClean="0">
                <a:sym typeface="Wingdings" panose="05000000000000000000" pitchFamily="2" charset="2"/>
              </a:rPr>
              <a:t>Décisions stratégiques pourront être préparées dans les TF, mais seront prises en PT ou en CD</a:t>
            </a:r>
          </a:p>
          <a:p>
            <a:pPr lvl="1"/>
            <a:r>
              <a:rPr lang="fr-BE" sz="1600" dirty="0"/>
              <a:t>Égalité des membres </a:t>
            </a:r>
            <a:r>
              <a:rPr lang="fr-BE" sz="1600" dirty="0" smtClean="0"/>
              <a:t>au </a:t>
            </a:r>
            <a:r>
              <a:rPr lang="fr-BE" sz="1600" dirty="0"/>
              <a:t>sein </a:t>
            </a:r>
            <a:r>
              <a:rPr lang="fr-BE" sz="1600" dirty="0" smtClean="0"/>
              <a:t>d’une </a:t>
            </a:r>
            <a:r>
              <a:rPr lang="fr-BE" sz="1600" dirty="0"/>
              <a:t>TF</a:t>
            </a:r>
          </a:p>
          <a:p>
            <a:pPr lvl="1"/>
            <a:r>
              <a:rPr lang="fr-BE" sz="1600" b="1" dirty="0" smtClean="0"/>
              <a:t>Confidentialité !</a:t>
            </a:r>
            <a:endParaRPr lang="fr-BE" sz="1600" b="1" dirty="0"/>
          </a:p>
          <a:p>
            <a:endParaRPr lang="fr-BE" sz="1800" dirty="0"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C517-6EAA-474C-9253-03446D85E919}" type="slidenum">
              <a:rPr lang="fr-BE" smtClean="0"/>
              <a:t>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4186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085787" y="2746956"/>
            <a:ext cx="3221370" cy="3449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20189" y="2738934"/>
            <a:ext cx="3221370" cy="34490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Structure organisationnelle du projet</a:t>
            </a:r>
          </a:p>
        </p:txBody>
      </p:sp>
      <p:sp>
        <p:nvSpPr>
          <p:cNvPr id="962564" name="Rectangle 4"/>
          <p:cNvSpPr>
            <a:spLocks noChangeArrowheads="1"/>
          </p:cNvSpPr>
          <p:nvPr/>
        </p:nvSpPr>
        <p:spPr bwMode="auto">
          <a:xfrm>
            <a:off x="4105963" y="1430085"/>
            <a:ext cx="3225281" cy="9398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b="1" dirty="0" smtClean="0"/>
              <a:t>Bibliothèques ULg</a:t>
            </a:r>
            <a:endParaRPr lang="fr-BE" b="1" i="1" dirty="0"/>
          </a:p>
        </p:txBody>
      </p:sp>
      <p:sp>
        <p:nvSpPr>
          <p:cNvPr id="962566" name="Rectangle 6"/>
          <p:cNvSpPr>
            <a:spLocks noChangeArrowheads="1"/>
          </p:cNvSpPr>
          <p:nvPr/>
        </p:nvSpPr>
        <p:spPr bwMode="auto">
          <a:xfrm>
            <a:off x="420189" y="1430085"/>
            <a:ext cx="3221370" cy="93987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b="1" dirty="0" smtClean="0"/>
              <a:t>Ex Libris</a:t>
            </a:r>
            <a:endParaRPr lang="fr-BE" b="1" dirty="0"/>
          </a:p>
        </p:txBody>
      </p:sp>
      <p:sp>
        <p:nvSpPr>
          <p:cNvPr id="962592" name="Rectangle 32"/>
          <p:cNvSpPr>
            <a:spLocks noChangeArrowheads="1"/>
          </p:cNvSpPr>
          <p:nvPr/>
        </p:nvSpPr>
        <p:spPr bwMode="auto">
          <a:xfrm>
            <a:off x="509486" y="4845141"/>
            <a:ext cx="1447302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Aide aux</a:t>
            </a:r>
          </a:p>
          <a:p>
            <a:pPr algn="ctr">
              <a:lnSpc>
                <a:spcPct val="80000"/>
              </a:lnSpc>
            </a:pPr>
            <a:r>
              <a:rPr lang="fr-BE" sz="1400" b="1" dirty="0"/>
              <a:t>i</a:t>
            </a:r>
            <a:r>
              <a:rPr lang="fr-BE" sz="1400" b="1" dirty="0" smtClean="0"/>
              <a:t>ntégrations 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avec </a:t>
            </a:r>
            <a:r>
              <a:rPr lang="fr-BE" sz="1400" b="1" dirty="0" err="1" smtClean="0"/>
              <a:t>appl</a:t>
            </a:r>
            <a:r>
              <a:rPr lang="fr-BE" sz="1400" b="1" dirty="0" smtClean="0"/>
              <a:t>. tierces</a:t>
            </a:r>
            <a:endParaRPr lang="fr-BE" sz="1400" b="1" dirty="0"/>
          </a:p>
        </p:txBody>
      </p:sp>
      <p:sp>
        <p:nvSpPr>
          <p:cNvPr id="962604" name="Line 44"/>
          <p:cNvSpPr>
            <a:spLocks noChangeShapeType="1"/>
          </p:cNvSpPr>
          <p:nvPr/>
        </p:nvSpPr>
        <p:spPr bwMode="auto">
          <a:xfrm>
            <a:off x="7497847" y="3447342"/>
            <a:ext cx="344562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962606" name="Rectangle 46"/>
          <p:cNvSpPr>
            <a:spLocks noChangeArrowheads="1"/>
          </p:cNvSpPr>
          <p:nvPr/>
        </p:nvSpPr>
        <p:spPr bwMode="auto">
          <a:xfrm>
            <a:off x="2095917" y="3872157"/>
            <a:ext cx="1442065" cy="7956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BE" sz="1400" b="1" dirty="0"/>
              <a:t>C</a:t>
            </a:r>
            <a:r>
              <a:rPr lang="fr-BE" sz="1400" b="1" dirty="0" smtClean="0"/>
              <a:t>onsultance</a:t>
            </a:r>
            <a:endParaRPr lang="fr-BE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9615" y="5797749"/>
            <a:ext cx="3455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Project Team Ex Libris</a:t>
            </a:r>
            <a:endParaRPr lang="fr-BE" sz="1600" b="1" dirty="0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514837" y="2909345"/>
            <a:ext cx="1441950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BE" sz="1400" b="1" dirty="0" smtClean="0"/>
              <a:t>Configuration </a:t>
            </a:r>
          </a:p>
          <a:p>
            <a:pPr algn="ctr"/>
            <a:r>
              <a:rPr lang="fr-BE" sz="1400" b="1" dirty="0" smtClean="0"/>
              <a:t>d‘Alma </a:t>
            </a: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079000" y="2894907"/>
            <a:ext cx="1458982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sz="1400" b="1" dirty="0" smtClean="0"/>
              <a:t>Migration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sz="1400" b="1" dirty="0" smtClean="0"/>
              <a:t>des données</a:t>
            </a:r>
            <a:endParaRPr lang="fr-BE" sz="1400" b="1" dirty="0"/>
          </a:p>
        </p:txBody>
      </p:sp>
      <p:sp>
        <p:nvSpPr>
          <p:cNvPr id="26" name="Rectangle 31"/>
          <p:cNvSpPr>
            <a:spLocks noChangeArrowheads="1"/>
          </p:cNvSpPr>
          <p:nvPr/>
        </p:nvSpPr>
        <p:spPr bwMode="auto">
          <a:xfrm>
            <a:off x="504807" y="3870553"/>
            <a:ext cx="1451980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BE" sz="1400" b="1" dirty="0" smtClean="0"/>
              <a:t>Formations </a:t>
            </a:r>
          </a:p>
          <a:p>
            <a:pPr algn="ctr"/>
            <a:r>
              <a:rPr lang="fr-BE" sz="1400" b="1" dirty="0" smtClean="0"/>
              <a:t>(sur site &amp; </a:t>
            </a:r>
          </a:p>
          <a:p>
            <a:pPr algn="ctr"/>
            <a:r>
              <a:rPr lang="fr-BE" sz="1400" b="1" dirty="0" smtClean="0"/>
              <a:t>en ligne)</a:t>
            </a:r>
            <a:endParaRPr lang="fr-BE" sz="1400" b="1" dirty="0"/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2103939" y="4858741"/>
            <a:ext cx="1442065" cy="7956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BE" sz="1400" b="1" dirty="0" smtClean="0"/>
              <a:t>Services cloud</a:t>
            </a:r>
            <a:endParaRPr lang="fr-BE" sz="1400" b="1" dirty="0"/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4160646" y="4868403"/>
            <a:ext cx="1447302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Formation 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des collègues</a:t>
            </a:r>
            <a:endParaRPr lang="fr-BE" sz="1400" b="1" dirty="0"/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5761515" y="3880179"/>
            <a:ext cx="1442065" cy="7956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r>
              <a:rPr lang="fr-BE" sz="1400" b="1" dirty="0" smtClean="0"/>
              <a:t>Tests </a:t>
            </a:r>
            <a:endParaRPr lang="fr-BE" sz="14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14620" y="5805771"/>
            <a:ext cx="3096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1" dirty="0" smtClean="0"/>
              <a:t>Project Team Bibliothèques ULg</a:t>
            </a:r>
            <a:endParaRPr lang="fr-BE" sz="1600" b="1" dirty="0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4153889" y="2932607"/>
            <a:ext cx="1441950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Fourniture 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des données </a:t>
            </a:r>
          </a:p>
          <a:p>
            <a:pPr algn="ctr">
              <a:lnSpc>
                <a:spcPct val="80000"/>
              </a:lnSpc>
            </a:pPr>
            <a:r>
              <a:rPr lang="fr-BE" sz="1400" b="1" dirty="0" smtClean="0"/>
              <a:t>Aleph/SFX</a:t>
            </a:r>
            <a:endParaRPr lang="fr-BE" sz="1400" b="1" dirty="0"/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>
            <a:off x="5732490" y="2902929"/>
            <a:ext cx="1458982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sz="1400" b="1" dirty="0" smtClean="0"/>
              <a:t>Décisions </a:t>
            </a:r>
          </a:p>
          <a:p>
            <a:pPr algn="ctr">
              <a:lnSpc>
                <a:spcPct val="80000"/>
              </a:lnSpc>
              <a:spcBef>
                <a:spcPct val="30000"/>
              </a:spcBef>
            </a:pPr>
            <a:r>
              <a:rPr lang="fr-BE" sz="1400" b="1" dirty="0" smtClean="0"/>
              <a:t>de configuration</a:t>
            </a:r>
            <a:endParaRPr lang="fr-BE" sz="1400" b="1" dirty="0"/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4155967" y="3893815"/>
            <a:ext cx="1451980" cy="8046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Workflows</a:t>
            </a:r>
            <a:endParaRPr lang="fr-BE" sz="1400" b="1" dirty="0"/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5769537" y="4866763"/>
            <a:ext cx="1442065" cy="7956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fr-BE" sz="1400" b="1" dirty="0" smtClean="0"/>
              <a:t>Intégrations avec </a:t>
            </a:r>
          </a:p>
          <a:p>
            <a:pPr algn="ctr">
              <a:lnSpc>
                <a:spcPct val="80000"/>
              </a:lnSpc>
            </a:pPr>
            <a:r>
              <a:rPr lang="fr-BE" sz="1400" b="1" dirty="0" err="1" smtClean="0"/>
              <a:t>appl</a:t>
            </a:r>
            <a:r>
              <a:rPr lang="fr-BE" sz="1400" b="1" dirty="0" smtClean="0"/>
              <a:t>. tierces</a:t>
            </a:r>
            <a:endParaRPr lang="fr-BE" sz="1400" b="1" dirty="0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3621274" y="1872649"/>
            <a:ext cx="493346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7" name="Line 45"/>
          <p:cNvSpPr>
            <a:spLocks noChangeShapeType="1"/>
          </p:cNvSpPr>
          <p:nvPr/>
        </p:nvSpPr>
        <p:spPr bwMode="auto">
          <a:xfrm>
            <a:off x="3613254" y="4190719"/>
            <a:ext cx="493346" cy="0"/>
          </a:xfrm>
          <a:prstGeom prst="line">
            <a:avLst/>
          </a:prstGeom>
          <a:noFill/>
          <a:ln w="22225">
            <a:solidFill>
              <a:schemeClr val="bg2"/>
            </a:solidFill>
            <a:round/>
            <a:headEnd type="arrow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40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988118" y="2322931"/>
            <a:ext cx="0" cy="414578"/>
          </a:xfrm>
          <a:prstGeom prst="straightConnector1">
            <a:avLst/>
          </a:prstGeom>
          <a:ln w="22225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37674" y="2346995"/>
            <a:ext cx="0" cy="414578"/>
          </a:xfrm>
          <a:prstGeom prst="straightConnector1">
            <a:avLst/>
          </a:prstGeom>
          <a:ln w="22225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7842409" y="836712"/>
            <a:ext cx="1036094" cy="456693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1321" y="963791"/>
            <a:ext cx="738664" cy="4359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BE" b="1" dirty="0" smtClean="0"/>
              <a:t>Support, équipes de développement, responsables développement… </a:t>
            </a:r>
            <a:endParaRPr lang="fr-BE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61263" y="1246922"/>
            <a:ext cx="7225131" cy="5134406"/>
          </a:xfrm>
          <a:prstGeom prst="rect">
            <a:avLst/>
          </a:prstGeom>
          <a:noFill/>
          <a:ln w="412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2" grpId="0" animBg="1"/>
      <p:bldP spid="962604" grpId="0" animBg="1"/>
      <p:bldP spid="962606" grpId="0" animBg="1"/>
      <p:bldP spid="24" grpId="0" animBg="1"/>
      <p:bldP spid="25" grpId="0" animBg="1"/>
      <p:bldP spid="26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5" grpId="0" animBg="1"/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Pyramide décisionnelle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913902"/>
              </p:ext>
            </p:extLst>
          </p:nvPr>
        </p:nvGraphicFramePr>
        <p:xfrm>
          <a:off x="1043608" y="1412777"/>
          <a:ext cx="403314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6228184" y="134076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Compétence décisionnelle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6228184" y="559098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Compétences professionnelles</a:t>
            </a:r>
            <a:endParaRPr lang="fr-BE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6876256" y="1987099"/>
            <a:ext cx="72008" cy="3458125"/>
          </a:xfrm>
          <a:prstGeom prst="straightConnector1">
            <a:avLst/>
          </a:prstGeom>
          <a:ln w="31750">
            <a:solidFill>
              <a:srgbClr val="33477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4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entre Project Teams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Session </a:t>
            </a:r>
            <a:r>
              <a:rPr lang="fr-BE" dirty="0" err="1" smtClean="0"/>
              <a:t>WebEx</a:t>
            </a:r>
            <a:r>
              <a:rPr lang="fr-BE" dirty="0" smtClean="0"/>
              <a:t> hebdomadaire entre PT Leaders</a:t>
            </a:r>
          </a:p>
          <a:p>
            <a:r>
              <a:rPr lang="fr-BE" dirty="0" smtClean="0"/>
              <a:t>Sessions </a:t>
            </a:r>
            <a:r>
              <a:rPr lang="fr-BE" dirty="0" err="1" smtClean="0"/>
              <a:t>WebEx</a:t>
            </a:r>
            <a:r>
              <a:rPr lang="fr-BE" dirty="0" smtClean="0"/>
              <a:t> à la demande en fonction :</a:t>
            </a:r>
          </a:p>
          <a:p>
            <a:pPr lvl="1"/>
            <a:r>
              <a:rPr lang="fr-BE" dirty="0" smtClean="0"/>
              <a:t>de l’actualité</a:t>
            </a:r>
          </a:p>
          <a:p>
            <a:pPr lvl="1"/>
            <a:r>
              <a:rPr lang="fr-BE" dirty="0" smtClean="0"/>
              <a:t>d’un problème à résoudre</a:t>
            </a:r>
          </a:p>
          <a:p>
            <a:pPr lvl="1"/>
            <a:r>
              <a:rPr lang="fr-BE" dirty="0" smtClean="0"/>
              <a:t>d’un besoin d’explications</a:t>
            </a:r>
          </a:p>
          <a:p>
            <a:pPr lvl="1"/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+ intervention si nécessaires de tiers (informaticiens, membres de TF…)</a:t>
            </a:r>
          </a:p>
          <a:p>
            <a:r>
              <a:rPr lang="fr-BE" dirty="0" smtClean="0"/>
              <a:t>Échanges réguliers par e-mail</a:t>
            </a:r>
          </a:p>
          <a:p>
            <a:pPr lvl="1"/>
            <a:r>
              <a:rPr lang="fr-BE" dirty="0" smtClean="0"/>
              <a:t>De n’importe quel membre d’une PT vers </a:t>
            </a:r>
            <a:r>
              <a:rPr lang="fr-BE" dirty="0"/>
              <a:t>n’importe quel membre </a:t>
            </a:r>
            <a:r>
              <a:rPr lang="fr-BE" dirty="0" smtClean="0"/>
              <a:t>de l’autre</a:t>
            </a:r>
          </a:p>
          <a:p>
            <a:pPr lvl="1"/>
            <a:r>
              <a:rPr lang="fr-BE" dirty="0" smtClean="0"/>
              <a:t>Systématiquement : copie aux adresses e-mail des PT</a:t>
            </a:r>
          </a:p>
          <a:p>
            <a:pPr lvl="1"/>
            <a:r>
              <a:rPr lang="fr-BE" dirty="0" smtClean="0"/>
              <a:t>À toute heure…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5229200"/>
            <a:ext cx="6768752" cy="6480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>
                <a:solidFill>
                  <a:schemeClr val="tx1"/>
                </a:solidFill>
              </a:rPr>
              <a:t>Flux d’information très </a:t>
            </a:r>
            <a:r>
              <a:rPr lang="fr-BE" sz="2000" b="1" dirty="0" smtClean="0">
                <a:solidFill>
                  <a:schemeClr val="tx1"/>
                </a:solidFill>
              </a:rPr>
              <a:t>soutenu et continu durant 6 mois !</a:t>
            </a:r>
            <a:endParaRPr lang="fr-BE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555776" y="5949280"/>
            <a:ext cx="4176464" cy="64807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dirty="0" smtClean="0">
                <a:solidFill>
                  <a:schemeClr val="tx1"/>
                </a:solidFill>
              </a:rPr>
              <a:t>Grande réactivité du prestataire !!</a:t>
            </a:r>
            <a:endParaRPr lang="fr-BE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Communication interne ULg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sz="1900" dirty="0" smtClean="0"/>
              <a:t>Mai 2011 : Sensibilisation des collègues sur le concept de l’URM lors d’un </a:t>
            </a:r>
            <a:r>
              <a:rPr lang="fr-BE" sz="1900" i="1" dirty="0" smtClean="0"/>
              <a:t>Solution Day </a:t>
            </a:r>
            <a:r>
              <a:rPr lang="fr-BE" sz="1900" dirty="0" smtClean="0"/>
              <a:t>à Liège</a:t>
            </a:r>
          </a:p>
          <a:p>
            <a:r>
              <a:rPr lang="fr-BE" sz="1900" dirty="0" smtClean="0"/>
              <a:t>2013 : Invitation pour les collègues à suivre des </a:t>
            </a:r>
            <a:r>
              <a:rPr lang="fr-BE" sz="1900" dirty="0" err="1" smtClean="0"/>
              <a:t>webinars</a:t>
            </a:r>
            <a:r>
              <a:rPr lang="fr-BE" sz="1900" dirty="0" smtClean="0"/>
              <a:t> d’info sur Alma </a:t>
            </a:r>
          </a:p>
          <a:p>
            <a:r>
              <a:rPr lang="fr-BE" sz="1900" dirty="0" smtClean="0"/>
              <a:t>Fin 2013 : Annonce que négociations en cours</a:t>
            </a:r>
          </a:p>
          <a:p>
            <a:r>
              <a:rPr lang="fr-BE" sz="1900" dirty="0" smtClean="0"/>
              <a:t>Fin janvier 2014 : Annonce de la décision officielle et de l’aval des autorités</a:t>
            </a:r>
          </a:p>
          <a:p>
            <a:r>
              <a:rPr lang="fr-BE" sz="1900" dirty="0" smtClean="0"/>
              <a:t>Mai 2014 : Invitation à s’investir dans des TF</a:t>
            </a:r>
          </a:p>
          <a:p>
            <a:r>
              <a:rPr lang="fr-BE" sz="1900" dirty="0" smtClean="0"/>
              <a:t>Juin 2014 : Réunion d’info avec tous les volontaires</a:t>
            </a:r>
          </a:p>
          <a:p>
            <a:r>
              <a:rPr lang="fr-BE" sz="1900" dirty="0" smtClean="0"/>
              <a:t>Septembre 2014-mars 2015 :</a:t>
            </a:r>
          </a:p>
          <a:p>
            <a:pPr lvl="1"/>
            <a:r>
              <a:rPr lang="fr-BE" dirty="0" smtClean="0"/>
              <a:t>8 réunions d’information mensuelles pour tous les collègues</a:t>
            </a:r>
          </a:p>
          <a:p>
            <a:pPr lvl="2"/>
            <a:r>
              <a:rPr lang="fr-BE" dirty="0" smtClean="0"/>
              <a:t>échanger – suivre l’évolution du dossier – poser des questions à la PT</a:t>
            </a:r>
          </a:p>
          <a:p>
            <a:pPr lvl="1"/>
            <a:r>
              <a:rPr lang="fr-BE" dirty="0" smtClean="0"/>
              <a:t>Communications régulières </a:t>
            </a:r>
            <a:r>
              <a:rPr lang="fr-BE" dirty="0"/>
              <a:t>au CD </a:t>
            </a:r>
            <a:r>
              <a:rPr lang="fr-BE" dirty="0" smtClean="0"/>
              <a:t>sur l’état d’avancement du </a:t>
            </a:r>
            <a:r>
              <a:rPr lang="fr-BE" dirty="0"/>
              <a:t>projet</a:t>
            </a:r>
          </a:p>
          <a:p>
            <a:pPr lvl="1"/>
            <a:r>
              <a:rPr lang="fr-BE" dirty="0" smtClean="0"/>
              <a:t>Documents généraux dans l’intranet</a:t>
            </a:r>
          </a:p>
          <a:p>
            <a:pPr lvl="1"/>
            <a:r>
              <a:rPr lang="fr-BE" dirty="0" smtClean="0"/>
              <a:t>Annonces régulières sur le module de communication interne (événements, calendrier, étapes de migration, changements de politique…)</a:t>
            </a:r>
          </a:p>
          <a:p>
            <a:pPr lvl="1"/>
            <a:r>
              <a:rPr lang="fr-BE" dirty="0" smtClean="0"/>
              <a:t>Mise en place d’un </a:t>
            </a:r>
            <a:r>
              <a:rPr lang="fr-BE" dirty="0"/>
              <a:t>site public </a:t>
            </a:r>
            <a:r>
              <a:rPr lang="fr-BE" dirty="0" smtClean="0"/>
              <a:t>pour :</a:t>
            </a:r>
          </a:p>
          <a:p>
            <a:pPr lvl="2"/>
            <a:r>
              <a:rPr lang="fr-BE" dirty="0" smtClean="0"/>
              <a:t>informer les </a:t>
            </a:r>
            <a:r>
              <a:rPr lang="fr-BE" dirty="0"/>
              <a:t>collègues ULg </a:t>
            </a:r>
            <a:r>
              <a:rPr lang="fr-BE" dirty="0" smtClean="0"/>
              <a:t>de l'avancée </a:t>
            </a:r>
            <a:r>
              <a:rPr lang="fr-BE" dirty="0"/>
              <a:t>du </a:t>
            </a:r>
            <a:r>
              <a:rPr lang="fr-BE" dirty="0" smtClean="0"/>
              <a:t>projet</a:t>
            </a:r>
          </a:p>
          <a:p>
            <a:pPr lvl="2"/>
            <a:r>
              <a:rPr lang="fr-BE" dirty="0" smtClean="0"/>
              <a:t>permettre </a:t>
            </a:r>
            <a:r>
              <a:rPr lang="fr-BE" dirty="0"/>
              <a:t>aux collègues d'autres institutions de </a:t>
            </a:r>
            <a:r>
              <a:rPr lang="fr-BE" dirty="0" smtClean="0"/>
              <a:t>suivre le déploiement </a:t>
            </a:r>
            <a:r>
              <a:rPr lang="fr-BE" dirty="0"/>
              <a:t>d'Alma à </a:t>
            </a:r>
            <a:r>
              <a:rPr lang="fr-BE" dirty="0" smtClean="0"/>
              <a:t>l’ULg</a:t>
            </a:r>
          </a:p>
          <a:p>
            <a:pPr lvl="1"/>
            <a:r>
              <a:rPr lang="fr-BE" dirty="0" smtClean="0"/>
              <a:t>Communications </a:t>
            </a:r>
            <a:r>
              <a:rPr lang="fr-BE" dirty="0"/>
              <a:t>directes de membres de TF vers autres membres du RB (soit </a:t>
            </a:r>
            <a:r>
              <a:rPr lang="fr-BE" dirty="0" smtClean="0"/>
              <a:t>informelles soit </a:t>
            </a:r>
            <a:r>
              <a:rPr lang="fr-BE" dirty="0"/>
              <a:t>plus structurées </a:t>
            </a:r>
            <a:r>
              <a:rPr lang="fr-BE" dirty="0" smtClean="0"/>
              <a:t>- questions </a:t>
            </a:r>
            <a:r>
              <a:rPr lang="fr-BE" dirty="0"/>
              <a:t>sur workflows...)</a:t>
            </a:r>
          </a:p>
          <a:p>
            <a:pPr lvl="2"/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 smtClean="0"/>
              <a:t>Bibliothèques </a:t>
            </a:r>
            <a:r>
              <a:rPr lang="fr-BE" sz="2400" dirty="0"/>
              <a:t>de l’Université de </a:t>
            </a:r>
            <a:r>
              <a:rPr lang="fr-BE" sz="2400" dirty="0" smtClean="0"/>
              <a:t>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dirty="0" smtClean="0"/>
              <a:t>Project Team, </a:t>
            </a:r>
            <a:r>
              <a:rPr lang="fr-BE" sz="2400" dirty="0" err="1" smtClean="0"/>
              <a:t>Task</a:t>
            </a:r>
            <a:r>
              <a:rPr lang="fr-BE" sz="2400" dirty="0" smtClean="0"/>
              <a:t> Forces et communication</a:t>
            </a:r>
          </a:p>
          <a:p>
            <a:endParaRPr lang="fr-BE" sz="2400" dirty="0" smtClean="0"/>
          </a:p>
          <a:p>
            <a:r>
              <a:rPr lang="fr-BE" sz="2400" b="1" dirty="0">
                <a:solidFill>
                  <a:srgbClr val="F27D30"/>
                </a:solidFill>
              </a:rPr>
              <a:t>Planning de 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3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Schéma standard de déploiement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7"/>
            <a:ext cx="9180512" cy="590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1979712" y="1844824"/>
            <a:ext cx="5112568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979712" y="135951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FF0000"/>
                </a:solidFill>
              </a:rPr>
              <a:t>Fin août 2014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52120" y="137424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b="1" u="sng" dirty="0" smtClean="0">
                <a:solidFill>
                  <a:srgbClr val="FF0000"/>
                </a:solidFill>
              </a:rPr>
              <a:t>19/02/2015</a:t>
            </a:r>
            <a:endParaRPr lang="fr-BE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b="1" dirty="0">
                <a:solidFill>
                  <a:srgbClr val="F27D30"/>
                </a:solidFill>
              </a:rPr>
              <a:t>Bibliothèques de l’Université de 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dirty="0"/>
              <a:t>Project Team, </a:t>
            </a:r>
            <a:r>
              <a:rPr lang="fr-BE" sz="2400" dirty="0" err="1"/>
              <a:t>Task</a:t>
            </a:r>
            <a:r>
              <a:rPr lang="fr-BE" sz="2400" dirty="0"/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déploiement à l’ULg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3529" y="4365104"/>
            <a:ext cx="799288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r 13"/>
          <p:cNvGrpSpPr/>
          <p:nvPr/>
        </p:nvGrpSpPr>
        <p:grpSpPr>
          <a:xfrm>
            <a:off x="606916" y="4149076"/>
            <a:ext cx="369332" cy="2088236"/>
            <a:chOff x="1020959" y="4135634"/>
            <a:chExt cx="270618" cy="169834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16200000">
              <a:off x="512071" y="5054469"/>
              <a:ext cx="1288393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Kick off  27/8/14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6866963" y="4149080"/>
            <a:ext cx="297325" cy="2376266"/>
            <a:chOff x="1017556" y="4135634"/>
            <a:chExt cx="270618" cy="193259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362259" y="5142311"/>
              <a:ext cx="1581212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ALMA live   19/2/15</a:t>
              </a: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-11464" y="2131178"/>
            <a:ext cx="1691679" cy="540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/>
              <a:t>Nettoyage </a:t>
            </a:r>
          </a:p>
          <a:p>
            <a:pPr algn="ctr"/>
            <a:r>
              <a:rPr lang="fr-FR" sz="1600" b="1" dirty="0" smtClean="0"/>
              <a:t>données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248" y="1412776"/>
            <a:ext cx="2659648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Define</a:t>
            </a:r>
            <a:endParaRPr lang="fr-FR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2123729" y="1772816"/>
            <a:ext cx="4536504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Build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6732241" y="1772816"/>
            <a:ext cx="1368152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Deploy</a:t>
            </a:r>
            <a:endParaRPr lang="fr-FR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980728"/>
            <a:ext cx="917849" cy="720080"/>
          </a:xfrm>
          <a:prstGeom prst="rect">
            <a:avLst/>
          </a:prstGeom>
          <a:solidFill>
            <a:srgbClr val="8C5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Getting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err="1" smtClean="0"/>
              <a:t>started</a:t>
            </a:r>
            <a:endParaRPr lang="fr-FR" sz="16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Préparation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7992888" cy="3744416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r-BE" sz="2200" b="1" dirty="0" smtClean="0">
                <a:solidFill>
                  <a:schemeClr val="tx2"/>
                </a:solidFill>
              </a:rPr>
              <a:t>Workflows existants</a:t>
            </a:r>
            <a:endParaRPr lang="fr-BE" sz="2200" b="1" dirty="0">
              <a:solidFill>
                <a:schemeClr val="tx2"/>
              </a:solidFill>
            </a:endParaRPr>
          </a:p>
          <a:p>
            <a:r>
              <a:rPr lang="fr-BE" dirty="0" smtClean="0"/>
              <a:t>Compréhension par les TF des différents workflows internes</a:t>
            </a:r>
          </a:p>
          <a:p>
            <a:pPr lvl="1"/>
            <a:r>
              <a:rPr lang="fr-BE" dirty="0" smtClean="0"/>
              <a:t>Relever les forces et faiblesses</a:t>
            </a:r>
          </a:p>
          <a:p>
            <a:pPr lvl="1"/>
            <a:r>
              <a:rPr lang="fr-BE" dirty="0" smtClean="0"/>
              <a:t>Imaginer des alternatives pour améliorer</a:t>
            </a:r>
          </a:p>
          <a:p>
            <a:pPr lvl="2"/>
            <a:r>
              <a:rPr lang="fr-BE" dirty="0" smtClean="0"/>
              <a:t>Même si Alma = toujours </a:t>
            </a:r>
            <a:r>
              <a:rPr lang="fr-BE" i="1" dirty="0" smtClean="0"/>
              <a:t>terra </a:t>
            </a:r>
            <a:r>
              <a:rPr lang="fr-BE" i="1" dirty="0" err="1" smtClean="0"/>
              <a:t>incognita</a:t>
            </a:r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Préparer le terrain auprès des collègues -&gt; changements</a:t>
            </a:r>
          </a:p>
          <a:p>
            <a:pPr lvl="1"/>
            <a:endParaRPr lang="fr-BE" dirty="0"/>
          </a:p>
          <a:p>
            <a:pPr marL="114300" indent="0">
              <a:buNone/>
            </a:pPr>
            <a:r>
              <a:rPr lang="fr-BE" sz="2200" b="1" dirty="0" smtClean="0">
                <a:solidFill>
                  <a:schemeClr val="tx2"/>
                </a:solidFill>
              </a:rPr>
              <a:t>« Philosophie » </a:t>
            </a:r>
            <a:r>
              <a:rPr lang="fr-BE" sz="2200" b="1" dirty="0">
                <a:solidFill>
                  <a:schemeClr val="tx2"/>
                </a:solidFill>
              </a:rPr>
              <a:t>d’Alma</a:t>
            </a:r>
          </a:p>
          <a:p>
            <a:r>
              <a:rPr lang="fr-BE" dirty="0" smtClean="0"/>
              <a:t>Compréhension de la logique d’Alma, comment Alma fonctionne, sur quoi Alma se base pour tel ou tel fonctionnement… (ex. les localisations dans le </a:t>
            </a:r>
            <a:r>
              <a:rPr lang="fr-BE" dirty="0" err="1" smtClean="0"/>
              <a:t>Fulfillment</a:t>
            </a:r>
            <a:r>
              <a:rPr lang="fr-BE" dirty="0" smtClean="0"/>
              <a:t>)</a:t>
            </a:r>
          </a:p>
          <a:p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5549170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200" b="1" dirty="0" smtClean="0">
                <a:solidFill>
                  <a:schemeClr val="tx2"/>
                </a:solidFill>
                <a:sym typeface="Wingdings 3"/>
              </a:rPr>
              <a:t></a:t>
            </a:r>
            <a:r>
              <a:rPr lang="fr-BE" sz="2200" b="1" dirty="0" smtClean="0">
                <a:solidFill>
                  <a:schemeClr val="tx2"/>
                </a:solidFill>
              </a:rPr>
              <a:t>Impact sur les données ? Préparation, nettoyage…</a:t>
            </a:r>
            <a:endParaRPr lang="fr-BE" sz="2200" b="1" dirty="0">
              <a:solidFill>
                <a:schemeClr val="tx2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79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Préparation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BE" sz="2200" b="1" dirty="0" smtClean="0">
                <a:solidFill>
                  <a:schemeClr val="tx2"/>
                </a:solidFill>
              </a:rPr>
              <a:t>Nettoyage des </a:t>
            </a:r>
            <a:r>
              <a:rPr lang="fr-BE" sz="2200" b="1" dirty="0">
                <a:solidFill>
                  <a:schemeClr val="tx2"/>
                </a:solidFill>
              </a:rPr>
              <a:t>données</a:t>
            </a:r>
          </a:p>
          <a:p>
            <a:r>
              <a:rPr lang="fr-BE" dirty="0"/>
              <a:t>Nettoyage des données Aleph et SFX </a:t>
            </a:r>
            <a:r>
              <a:rPr lang="fr-BE" dirty="0" smtClean="0">
                <a:sym typeface="Wingdings" panose="05000000000000000000" pitchFamily="2" charset="2"/>
              </a:rPr>
              <a:t> </a:t>
            </a:r>
            <a:r>
              <a:rPr lang="fr-BE" dirty="0"/>
              <a:t>encore plus de standardisation </a:t>
            </a:r>
            <a:endParaRPr lang="fr-BE" dirty="0" smtClean="0"/>
          </a:p>
          <a:p>
            <a:pPr lvl="1"/>
            <a:r>
              <a:rPr lang="fr-BE" dirty="0" smtClean="0"/>
              <a:t>Aleph :</a:t>
            </a:r>
          </a:p>
          <a:p>
            <a:pPr lvl="2"/>
            <a:r>
              <a:rPr lang="fr-BE" dirty="0" smtClean="0"/>
              <a:t>Données bibliographiques (anciennes notices de dépouillement…)</a:t>
            </a:r>
          </a:p>
          <a:p>
            <a:pPr lvl="2"/>
            <a:r>
              <a:rPr lang="fr-BE" dirty="0" smtClean="0"/>
              <a:t>Données holdings (ajout systématique de localisations…)</a:t>
            </a:r>
          </a:p>
          <a:p>
            <a:pPr lvl="2"/>
            <a:r>
              <a:rPr lang="fr-BE" dirty="0" smtClean="0"/>
              <a:t>Exemplaires </a:t>
            </a:r>
          </a:p>
          <a:p>
            <a:pPr lvl="2"/>
            <a:r>
              <a:rPr lang="fr-BE" dirty="0" smtClean="0"/>
              <a:t>Données de circulation (documents perdus et toujours sur un compte, vieilles amendes non payées…)</a:t>
            </a:r>
          </a:p>
          <a:p>
            <a:pPr lvl="2"/>
            <a:r>
              <a:rPr lang="fr-BE" dirty="0" smtClean="0"/>
              <a:t>Données acquisitions (anciennes commandes non honorées, fournisseurs plus utilisés depuis longtemps…)</a:t>
            </a:r>
          </a:p>
          <a:p>
            <a:pPr lvl="1"/>
            <a:r>
              <a:rPr lang="fr-BE" dirty="0" smtClean="0"/>
              <a:t>SFX</a:t>
            </a:r>
          </a:p>
          <a:p>
            <a:pPr lvl="2"/>
            <a:r>
              <a:rPr lang="fr-BE" dirty="0" smtClean="0"/>
              <a:t>Nettoyage dans certaines cibles</a:t>
            </a:r>
          </a:p>
          <a:p>
            <a:pPr lvl="2"/>
            <a:r>
              <a:rPr lang="fr-BE" dirty="0" smtClean="0"/>
              <a:t>Vérifications diverses</a:t>
            </a:r>
          </a:p>
          <a:p>
            <a:pPr marL="411480" lvl="1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1905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75896"/>
            <a:ext cx="3352403" cy="224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2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déploiement à l’ULg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3529" y="4365104"/>
            <a:ext cx="799288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r 13"/>
          <p:cNvGrpSpPr/>
          <p:nvPr/>
        </p:nvGrpSpPr>
        <p:grpSpPr>
          <a:xfrm>
            <a:off x="606916" y="4149076"/>
            <a:ext cx="369332" cy="2088236"/>
            <a:chOff x="1020959" y="4135634"/>
            <a:chExt cx="270618" cy="169834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16200000">
              <a:off x="512071" y="5054469"/>
              <a:ext cx="1288393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Kick off  27/8/14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6866963" y="4149080"/>
            <a:ext cx="297325" cy="2376266"/>
            <a:chOff x="1017556" y="4135634"/>
            <a:chExt cx="270618" cy="193259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362259" y="5142311"/>
              <a:ext cx="1581212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ALMA live   19/2/15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28279" y="3429000"/>
            <a:ext cx="2447578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Formations TF</a:t>
            </a:r>
            <a:endParaRPr lang="fr-FR" sz="1600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-11464" y="2131178"/>
            <a:ext cx="1691679" cy="540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/>
              <a:t>Nettoyage </a:t>
            </a:r>
          </a:p>
          <a:p>
            <a:pPr algn="ctr"/>
            <a:r>
              <a:rPr lang="fr-FR" sz="1600" b="1" dirty="0" smtClean="0"/>
              <a:t>données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6248" y="1412776"/>
            <a:ext cx="2659648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Define</a:t>
            </a:r>
            <a:endParaRPr lang="fr-FR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2123729" y="1772816"/>
            <a:ext cx="4536504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Build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6732241" y="1772816"/>
            <a:ext cx="1368152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Deploy</a:t>
            </a:r>
            <a:endParaRPr lang="fr-FR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980728"/>
            <a:ext cx="917849" cy="720080"/>
          </a:xfrm>
          <a:prstGeom prst="rect">
            <a:avLst/>
          </a:prstGeom>
          <a:solidFill>
            <a:srgbClr val="8C5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Getting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err="1" smtClean="0"/>
              <a:t>started</a:t>
            </a:r>
            <a:endParaRPr lang="fr-FR" sz="16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115616" y="2852936"/>
            <a:ext cx="1800200" cy="324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Configuration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93614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 &gt; Formation des TF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Visualisation </a:t>
            </a:r>
            <a:r>
              <a:rPr lang="fr-BE" dirty="0"/>
              <a:t>de vidéos </a:t>
            </a:r>
          </a:p>
          <a:p>
            <a:pPr lvl="1"/>
            <a:r>
              <a:rPr lang="fr-BE" dirty="0"/>
              <a:t>En ligne sur le </a:t>
            </a:r>
            <a:r>
              <a:rPr lang="fr-BE" i="1" dirty="0"/>
              <a:t>Ex Libris Learning Center</a:t>
            </a:r>
            <a:r>
              <a:rPr lang="fr-BE" dirty="0"/>
              <a:t> (</a:t>
            </a:r>
            <a:r>
              <a:rPr lang="fr-BE" u="sng" dirty="0"/>
              <a:t>accès pérenne</a:t>
            </a:r>
            <a:r>
              <a:rPr lang="fr-BE" dirty="0"/>
              <a:t>)</a:t>
            </a:r>
          </a:p>
          <a:p>
            <a:pPr lvl="1"/>
            <a:r>
              <a:rPr lang="fr-BE" dirty="0" smtClean="0"/>
              <a:t>Depuis </a:t>
            </a:r>
            <a:r>
              <a:rPr lang="fr-BE" dirty="0"/>
              <a:t>fin août jusque début novembre</a:t>
            </a:r>
          </a:p>
          <a:p>
            <a:pPr lvl="1"/>
            <a:r>
              <a:rPr lang="fr-BE" dirty="0"/>
              <a:t>De </a:t>
            </a:r>
            <a:r>
              <a:rPr lang="fr-BE" dirty="0" err="1"/>
              <a:t>qq</a:t>
            </a:r>
            <a:r>
              <a:rPr lang="fr-BE" dirty="0"/>
              <a:t> minutes à 1 heure</a:t>
            </a:r>
          </a:p>
          <a:p>
            <a:pPr lvl="1"/>
            <a:r>
              <a:rPr lang="fr-BE" dirty="0"/>
              <a:t>Rythme </a:t>
            </a:r>
            <a:r>
              <a:rPr lang="fr-BE" u="sng" dirty="0"/>
              <a:t>très</a:t>
            </a:r>
            <a:r>
              <a:rPr lang="fr-BE" dirty="0"/>
              <a:t> soutenu pour les </a:t>
            </a:r>
            <a:r>
              <a:rPr lang="fr-BE" dirty="0" smtClean="0"/>
              <a:t>TF !!</a:t>
            </a:r>
            <a:endParaRPr lang="fr-BE" dirty="0"/>
          </a:p>
          <a:p>
            <a:r>
              <a:rPr lang="fr-BE" dirty="0" smtClean="0"/>
              <a:t>Type des vidéos</a:t>
            </a:r>
            <a:endParaRPr lang="fr-BE" dirty="0"/>
          </a:p>
          <a:p>
            <a:pPr lvl="1"/>
            <a:r>
              <a:rPr lang="fr-BE" dirty="0"/>
              <a:t>Vidéos généralistes </a:t>
            </a:r>
            <a:r>
              <a:rPr lang="fr-BE" dirty="0" smtClean="0"/>
              <a:t>(</a:t>
            </a:r>
            <a:r>
              <a:rPr lang="fr-BE" i="1" dirty="0" err="1" smtClean="0"/>
              <a:t>Discover</a:t>
            </a:r>
            <a:r>
              <a:rPr lang="fr-BE" i="1" dirty="0" smtClean="0"/>
              <a:t> Alma</a:t>
            </a:r>
            <a:r>
              <a:rPr lang="fr-BE" dirty="0" smtClean="0"/>
              <a:t>)</a:t>
            </a:r>
            <a:endParaRPr lang="fr-BE" dirty="0"/>
          </a:p>
          <a:p>
            <a:pPr lvl="1"/>
            <a:r>
              <a:rPr lang="fr-BE" dirty="0"/>
              <a:t>Concepts clé </a:t>
            </a:r>
            <a:r>
              <a:rPr lang="fr-BE" dirty="0" smtClean="0"/>
              <a:t>d’Alma, configuration, intégration avec Primo…</a:t>
            </a:r>
          </a:p>
          <a:p>
            <a:pPr lvl="1"/>
            <a:r>
              <a:rPr lang="fr-BE" dirty="0"/>
              <a:t>P</a:t>
            </a:r>
            <a:r>
              <a:rPr lang="fr-BE" dirty="0" smtClean="0"/>
              <a:t>ar grande « composante »</a:t>
            </a:r>
            <a:endParaRPr lang="fr-BE" dirty="0"/>
          </a:p>
          <a:p>
            <a:pPr lvl="2"/>
            <a:r>
              <a:rPr lang="fr-BE" dirty="0" smtClean="0"/>
              <a:t>Naviguer </a:t>
            </a:r>
            <a:r>
              <a:rPr lang="fr-BE" dirty="0"/>
              <a:t>et faire des recherches dans Alma </a:t>
            </a:r>
          </a:p>
          <a:p>
            <a:pPr lvl="2"/>
            <a:r>
              <a:rPr lang="fr-BE" dirty="0"/>
              <a:t>Resource Management </a:t>
            </a:r>
          </a:p>
          <a:p>
            <a:pPr lvl="2"/>
            <a:r>
              <a:rPr lang="fr-BE" dirty="0" err="1"/>
              <a:t>Fulfillment</a:t>
            </a:r>
            <a:endParaRPr lang="fr-BE" dirty="0"/>
          </a:p>
          <a:p>
            <a:pPr lvl="2"/>
            <a:r>
              <a:rPr lang="fr-BE" dirty="0" smtClean="0"/>
              <a:t>Acquisitions</a:t>
            </a:r>
          </a:p>
          <a:p>
            <a:pPr lvl="2"/>
            <a:r>
              <a:rPr lang="fr-BE" dirty="0"/>
              <a:t>Gestion des </a:t>
            </a:r>
            <a:r>
              <a:rPr lang="fr-BE" dirty="0" smtClean="0"/>
              <a:t>usagers</a:t>
            </a:r>
            <a:endParaRPr lang="fr-BE" dirty="0"/>
          </a:p>
          <a:p>
            <a:r>
              <a:rPr lang="fr-BE" dirty="0" smtClean="0"/>
              <a:t>+ </a:t>
            </a:r>
            <a:r>
              <a:rPr lang="fr-BE" dirty="0"/>
              <a:t>support </a:t>
            </a:r>
            <a:r>
              <a:rPr lang="fr-BE" dirty="0" err="1" smtClean="0"/>
              <a:t>ppt</a:t>
            </a:r>
            <a:r>
              <a:rPr lang="fr-BE" dirty="0" smtClean="0"/>
              <a:t> à disposition </a:t>
            </a:r>
            <a:r>
              <a:rPr lang="fr-BE" dirty="0"/>
              <a:t>+ exercices</a:t>
            </a:r>
          </a:p>
          <a:p>
            <a:r>
              <a:rPr lang="fr-BE" dirty="0" smtClean="0"/>
              <a:t>Accès et utilisation de la Alma </a:t>
            </a:r>
            <a:r>
              <a:rPr lang="fr-BE" dirty="0" err="1" smtClean="0"/>
              <a:t>Sandbox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25" y="280070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70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000" i="1" dirty="0"/>
              <a:t>Répartition des vidéos par </a:t>
            </a:r>
            <a:r>
              <a:rPr lang="fr-BE" sz="2000" i="1" dirty="0" smtClean="0"/>
              <a:t>TF</a:t>
            </a:r>
            <a:endParaRPr lang="fr-BE" sz="20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8496944" cy="583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25" y="280070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990" y="5301208"/>
            <a:ext cx="208444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Définition &gt; Formation des TF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«</a:t>
            </a:r>
            <a:r>
              <a:rPr lang="fr-BE" dirty="0"/>
              <a:t> </a:t>
            </a:r>
            <a:r>
              <a:rPr lang="fr-BE" b="1" dirty="0" err="1"/>
              <a:t>Follow</a:t>
            </a:r>
            <a:r>
              <a:rPr lang="fr-BE" b="1" dirty="0"/>
              <a:t>-up </a:t>
            </a:r>
            <a:r>
              <a:rPr lang="fr-BE" b="1" dirty="0" err="1"/>
              <a:t>functional</a:t>
            </a:r>
            <a:r>
              <a:rPr lang="fr-BE" b="1" dirty="0"/>
              <a:t> call</a:t>
            </a:r>
            <a:r>
              <a:rPr lang="fr-BE" dirty="0"/>
              <a:t> » après chaque série de vidéos</a:t>
            </a:r>
          </a:p>
          <a:p>
            <a:pPr lvl="1"/>
            <a:r>
              <a:rPr lang="fr-BE" dirty="0"/>
              <a:t>Appel </a:t>
            </a:r>
            <a:r>
              <a:rPr lang="fr-BE" dirty="0" err="1" smtClean="0"/>
              <a:t>WebEx</a:t>
            </a:r>
            <a:r>
              <a:rPr lang="fr-BE" dirty="0" smtClean="0"/>
              <a:t> </a:t>
            </a:r>
            <a:r>
              <a:rPr lang="fr-BE" dirty="0"/>
              <a:t>d’1 h. entre </a:t>
            </a:r>
            <a:r>
              <a:rPr lang="fr-BE" dirty="0" smtClean="0"/>
              <a:t>Ex L </a:t>
            </a:r>
            <a:r>
              <a:rPr lang="fr-BE" dirty="0"/>
              <a:t>et des membres des TF (en anglais)</a:t>
            </a:r>
          </a:p>
          <a:p>
            <a:pPr lvl="1"/>
            <a:r>
              <a:rPr lang="fr-BE" dirty="0"/>
              <a:t>Sur un thème prédéfini </a:t>
            </a:r>
            <a:r>
              <a:rPr lang="fr-BE" dirty="0" smtClean="0"/>
              <a:t>(&lt; planning</a:t>
            </a:r>
            <a:r>
              <a:rPr lang="fr-BE" dirty="0"/>
              <a:t>)</a:t>
            </a:r>
          </a:p>
          <a:p>
            <a:pPr lvl="1"/>
            <a:r>
              <a:rPr lang="fr-BE" dirty="0" smtClean="0"/>
              <a:t>PT ULg envoyait ses </a:t>
            </a:r>
            <a:r>
              <a:rPr lang="fr-BE" dirty="0"/>
              <a:t>questions </a:t>
            </a:r>
            <a:r>
              <a:rPr lang="fr-BE" dirty="0" err="1"/>
              <a:t>qq</a:t>
            </a:r>
            <a:r>
              <a:rPr lang="fr-BE" dirty="0"/>
              <a:t> jours avant le </a:t>
            </a:r>
            <a:r>
              <a:rPr lang="fr-BE" dirty="0" err="1" smtClean="0"/>
              <a:t>WebEx</a:t>
            </a:r>
            <a:endParaRPr lang="fr-BE" dirty="0"/>
          </a:p>
          <a:p>
            <a:pPr lvl="1"/>
            <a:r>
              <a:rPr lang="fr-BE" dirty="0"/>
              <a:t>Clarifier certains éléments </a:t>
            </a:r>
          </a:p>
          <a:p>
            <a:pPr lvl="2"/>
            <a:r>
              <a:rPr lang="fr-BE" dirty="0"/>
              <a:t>non compris dans les vidéos</a:t>
            </a:r>
          </a:p>
          <a:p>
            <a:pPr lvl="2"/>
            <a:r>
              <a:rPr lang="fr-BE" dirty="0"/>
              <a:t>à propos desquels on veut en savoir plus</a:t>
            </a:r>
          </a:p>
          <a:p>
            <a:pPr lvl="1"/>
            <a:r>
              <a:rPr lang="fr-BE" dirty="0"/>
              <a:t>Liste des Q&amp;R + enregistrements transmis à </a:t>
            </a:r>
            <a:r>
              <a:rPr lang="fr-BE" dirty="0" smtClean="0"/>
              <a:t>ULg</a:t>
            </a:r>
          </a:p>
          <a:p>
            <a:endParaRPr lang="fr-BE" dirty="0" smtClean="0"/>
          </a:p>
          <a:p>
            <a:r>
              <a:rPr lang="fr-BE" b="1" dirty="0" smtClean="0"/>
              <a:t>Workshops</a:t>
            </a:r>
            <a:r>
              <a:rPr lang="fr-BE" dirty="0" smtClean="0"/>
              <a:t> sur site de 2 x 2 jours en novembre:</a:t>
            </a:r>
          </a:p>
          <a:p>
            <a:pPr lvl="1"/>
            <a:r>
              <a:rPr lang="fr-BE" dirty="0"/>
              <a:t>Permet aux TF :</a:t>
            </a:r>
          </a:p>
          <a:p>
            <a:pPr lvl="2"/>
            <a:r>
              <a:rPr lang="fr-BE" dirty="0"/>
              <a:t>de poser leurs « dernières » questions</a:t>
            </a:r>
          </a:p>
          <a:p>
            <a:pPr lvl="2"/>
            <a:r>
              <a:rPr lang="fr-BE" dirty="0"/>
              <a:t>de confronter leurs </a:t>
            </a:r>
            <a:r>
              <a:rPr lang="fr-BE" dirty="0" smtClean="0"/>
              <a:t>compréhensions </a:t>
            </a:r>
            <a:r>
              <a:rPr lang="fr-BE" dirty="0"/>
              <a:t>avec </a:t>
            </a:r>
            <a:r>
              <a:rPr lang="fr-BE" dirty="0" smtClean="0"/>
              <a:t>celles des autres </a:t>
            </a:r>
            <a:r>
              <a:rPr lang="fr-BE" dirty="0"/>
              <a:t>TF</a:t>
            </a:r>
          </a:p>
          <a:p>
            <a:pPr lvl="2"/>
            <a:r>
              <a:rPr lang="fr-BE" dirty="0"/>
              <a:t>de tester certains workflows avec </a:t>
            </a:r>
            <a:r>
              <a:rPr lang="fr-BE" dirty="0" smtClean="0"/>
              <a:t>Ex L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25" y="280070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1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Définition &gt; Configuration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En </a:t>
            </a:r>
            <a:r>
              <a:rPr lang="fr-BE" dirty="0"/>
              <a:t>partant de la </a:t>
            </a:r>
            <a:r>
              <a:rPr lang="fr-BE" dirty="0">
                <a:solidFill>
                  <a:srgbClr val="FF0000"/>
                </a:solidFill>
              </a:rPr>
              <a:t>logique Alma </a:t>
            </a:r>
          </a:p>
          <a:p>
            <a:pPr lvl="1"/>
            <a:r>
              <a:rPr lang="fr-BE" dirty="0" smtClean="0"/>
              <a:t>Logique Alma = intégrée progressivement avec les vidéos</a:t>
            </a:r>
          </a:p>
          <a:p>
            <a:pPr lvl="1"/>
            <a:r>
              <a:rPr lang="fr-BE" dirty="0" smtClean="0"/>
              <a:t>Et </a:t>
            </a:r>
            <a:r>
              <a:rPr lang="fr-BE" dirty="0"/>
              <a:t>non des logiques et workflows actuels !</a:t>
            </a:r>
          </a:p>
          <a:p>
            <a:pPr lvl="1"/>
            <a:r>
              <a:rPr lang="fr-BE" dirty="0" smtClean="0"/>
              <a:t>Automatiser </a:t>
            </a:r>
            <a:r>
              <a:rPr lang="fr-BE" dirty="0"/>
              <a:t>tout ce qui est possible et réduire les opérations </a:t>
            </a:r>
            <a:r>
              <a:rPr lang="fr-BE" dirty="0" smtClean="0"/>
              <a:t>manuelles</a:t>
            </a:r>
          </a:p>
          <a:p>
            <a:pPr lvl="1"/>
            <a:r>
              <a:rPr lang="fr-BE" dirty="0" smtClean="0"/>
              <a:t>…</a:t>
            </a:r>
            <a:endParaRPr lang="fr-BE" dirty="0"/>
          </a:p>
          <a:p>
            <a:r>
              <a:rPr lang="fr-BE" dirty="0" smtClean="0"/>
              <a:t>Important </a:t>
            </a:r>
            <a:r>
              <a:rPr lang="fr-BE" dirty="0"/>
              <a:t>travail sur le </a:t>
            </a:r>
            <a:r>
              <a:rPr lang="fr-BE" i="1" dirty="0"/>
              <a:t>Configuration </a:t>
            </a:r>
            <a:r>
              <a:rPr lang="fr-BE" i="1" dirty="0" err="1"/>
              <a:t>Form</a:t>
            </a:r>
            <a:r>
              <a:rPr lang="fr-BE" dirty="0" smtClean="0"/>
              <a:t> :</a:t>
            </a:r>
          </a:p>
          <a:p>
            <a:pPr lvl="1"/>
            <a:r>
              <a:rPr lang="fr-BE" dirty="0" smtClean="0"/>
              <a:t>Classeur </a:t>
            </a:r>
            <a:r>
              <a:rPr lang="fr-BE" dirty="0" err="1"/>
              <a:t>xls</a:t>
            </a:r>
            <a:r>
              <a:rPr lang="fr-BE" dirty="0"/>
              <a:t> formaté à remplir par ULg et chargé dans Alma par Ex Libris</a:t>
            </a:r>
          </a:p>
          <a:p>
            <a:pPr lvl="1"/>
            <a:r>
              <a:rPr lang="fr-BE" dirty="0" smtClean="0"/>
              <a:t>Définit </a:t>
            </a:r>
            <a:r>
              <a:rPr lang="fr-BE" dirty="0"/>
              <a:t>le paramétrage souhaité par </a:t>
            </a:r>
            <a:r>
              <a:rPr lang="fr-BE" dirty="0" smtClean="0"/>
              <a:t>l’ULg</a:t>
            </a:r>
            <a:endParaRPr lang="fr-BE" dirty="0"/>
          </a:p>
          <a:p>
            <a:pPr lvl="1"/>
            <a:r>
              <a:rPr lang="fr-BE" dirty="0" smtClean="0"/>
              <a:t>Travail </a:t>
            </a:r>
            <a:r>
              <a:rPr lang="fr-BE" dirty="0"/>
              <a:t>pas toujours </a:t>
            </a:r>
            <a:r>
              <a:rPr lang="fr-BE" dirty="0" smtClean="0"/>
              <a:t>facile :</a:t>
            </a:r>
            <a:endParaRPr lang="fr-BE" dirty="0"/>
          </a:p>
          <a:p>
            <a:pPr lvl="2"/>
            <a:r>
              <a:rPr lang="fr-BE" dirty="0" smtClean="0"/>
              <a:t>Savoir se </a:t>
            </a:r>
            <a:r>
              <a:rPr lang="fr-BE" dirty="0"/>
              <a:t>projeter dans Alma</a:t>
            </a:r>
          </a:p>
          <a:p>
            <a:pPr lvl="2"/>
            <a:r>
              <a:rPr lang="fr-BE" dirty="0" smtClean="0"/>
              <a:t>Choix </a:t>
            </a:r>
            <a:r>
              <a:rPr lang="fr-BE" dirty="0"/>
              <a:t>d’orientation pour l’avenir (pistes</a:t>
            </a:r>
            <a:r>
              <a:rPr lang="fr-BE" dirty="0" smtClean="0"/>
              <a:t>)</a:t>
            </a:r>
          </a:p>
          <a:p>
            <a:pPr lvl="2"/>
            <a:r>
              <a:rPr lang="fr-BE" u="sng" dirty="0" smtClean="0"/>
              <a:t>Calendrier serré</a:t>
            </a:r>
            <a:r>
              <a:rPr lang="fr-BE" dirty="0" smtClean="0"/>
              <a:t>: certaines décisions doivent être avalisées par le Comité de Direction (cf. pyramide décisionnelle) </a:t>
            </a:r>
          </a:p>
          <a:p>
            <a:pPr lvl="3"/>
            <a:r>
              <a:rPr lang="fr-BE" sz="1600" dirty="0" smtClean="0">
                <a:solidFill>
                  <a:srgbClr val="F27D30"/>
                </a:solidFill>
              </a:rPr>
              <a:t>-&gt; </a:t>
            </a:r>
            <a:r>
              <a:rPr lang="fr-BE" sz="1600" b="1" dirty="0" smtClean="0">
                <a:solidFill>
                  <a:srgbClr val="F27D30"/>
                </a:solidFill>
              </a:rPr>
              <a:t>problème de timing</a:t>
            </a:r>
          </a:p>
          <a:p>
            <a:pPr lvl="3"/>
            <a:r>
              <a:rPr lang="fr-BE" sz="1600" dirty="0" smtClean="0">
                <a:solidFill>
                  <a:srgbClr val="F27D30"/>
                </a:solidFill>
              </a:rPr>
              <a:t>-&gt; </a:t>
            </a:r>
            <a:r>
              <a:rPr lang="fr-BE" sz="1600" b="1" dirty="0" smtClean="0">
                <a:solidFill>
                  <a:srgbClr val="F27D30"/>
                </a:solidFill>
              </a:rPr>
              <a:t>problème de « compétence » </a:t>
            </a:r>
            <a:endParaRPr lang="fr-BE" sz="1600" b="1" dirty="0">
              <a:solidFill>
                <a:srgbClr val="F27D3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77" y="332656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Définition &gt; Configuration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Adaptation du paramétrage en cours de projet</a:t>
            </a:r>
          </a:p>
          <a:p>
            <a:pPr lvl="1"/>
            <a:r>
              <a:rPr lang="fr-BE" dirty="0"/>
              <a:t>Par Ex </a:t>
            </a:r>
            <a:r>
              <a:rPr lang="fr-BE" dirty="0" smtClean="0"/>
              <a:t>Libris</a:t>
            </a:r>
          </a:p>
          <a:p>
            <a:pPr lvl="1"/>
            <a:r>
              <a:rPr lang="fr-BE" dirty="0" smtClean="0"/>
              <a:t>Et non par les administrateurs </a:t>
            </a:r>
            <a:r>
              <a:rPr lang="fr-BE" dirty="0"/>
              <a:t>ULg </a:t>
            </a:r>
            <a:endParaRPr lang="fr-BE" dirty="0" smtClean="0"/>
          </a:p>
          <a:p>
            <a:pPr lvl="2"/>
            <a:r>
              <a:rPr lang="fr-BE" dirty="0" smtClean="0"/>
              <a:t>Qui n’ont temporairement qu’un accès limité en admin</a:t>
            </a:r>
          </a:p>
          <a:p>
            <a:pPr lvl="2"/>
            <a:r>
              <a:rPr lang="fr-BE" dirty="0" smtClean="0"/>
              <a:t>Pourront modifier </a:t>
            </a:r>
            <a:r>
              <a:rPr lang="fr-BE" dirty="0"/>
              <a:t>après réussite d’une </a:t>
            </a:r>
            <a:r>
              <a:rPr lang="fr-BE" dirty="0" smtClean="0"/>
              <a:t>Certification admin Alma en fin de projet</a:t>
            </a:r>
            <a:endParaRPr lang="fr-BE" dirty="0"/>
          </a:p>
          <a:p>
            <a:endParaRPr lang="fr-BE" sz="16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77" y="332656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42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 &gt; Configuration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77" y="332656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01358"/>
            <a:ext cx="7543680" cy="575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635896" y="101669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i="1" dirty="0" smtClean="0"/>
              <a:t>Extrait de l’onglet « </a:t>
            </a:r>
            <a:r>
              <a:rPr lang="fr-BE" i="1" dirty="0" err="1"/>
              <a:t>Policies</a:t>
            </a:r>
            <a:r>
              <a:rPr lang="fr-BE" i="1" dirty="0"/>
              <a:t>, TOU &amp; </a:t>
            </a:r>
            <a:r>
              <a:rPr lang="fr-BE" i="1" dirty="0" err="1" smtClean="0"/>
              <a:t>Rules</a:t>
            </a:r>
            <a:r>
              <a:rPr lang="fr-BE" i="1" dirty="0" smtClean="0"/>
              <a:t> »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4101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Bibliothèques de l’Université de Liège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4" descr="R:\Documents\publications\2012_IGeLU-Zurich\Belgium-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58" y="3722833"/>
            <a:ext cx="3405510" cy="2802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89248" y="1586754"/>
            <a:ext cx="5002832" cy="44345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 smtClean="0"/>
              <a:t>Université fondée en 1817</a:t>
            </a:r>
          </a:p>
          <a:p>
            <a:r>
              <a:rPr lang="fr-BE" dirty="0" smtClean="0"/>
              <a:t>5 bibliothèques :</a:t>
            </a:r>
          </a:p>
          <a:p>
            <a:pPr lvl="1"/>
            <a:r>
              <a:rPr lang="fr-BE" sz="1800" dirty="0" smtClean="0"/>
              <a:t>Bibliothèque </a:t>
            </a:r>
            <a:r>
              <a:rPr lang="fr-BE" sz="1800" dirty="0"/>
              <a:t>ALPHA (Architecture, Lettres, Philosophie, Histoire et Arts</a:t>
            </a:r>
            <a:r>
              <a:rPr lang="fr-BE" sz="1800" dirty="0" smtClean="0"/>
              <a:t>)</a:t>
            </a:r>
          </a:p>
          <a:p>
            <a:pPr lvl="1"/>
            <a:r>
              <a:rPr lang="fr-BE" sz="1800" dirty="0"/>
              <a:t>Bibliothèque des Sciences Agronomiques (BSA)</a:t>
            </a:r>
          </a:p>
          <a:p>
            <a:pPr lvl="1"/>
            <a:r>
              <a:rPr lang="fr-BE" sz="1800" dirty="0"/>
              <a:t>Bibliothèque des Sciences et Techniques (BST)</a:t>
            </a:r>
          </a:p>
          <a:p>
            <a:pPr lvl="1"/>
            <a:r>
              <a:rPr lang="fr-BE" sz="1800" dirty="0"/>
              <a:t>Bibliothèque des Sciences de la Vie (BSV)</a:t>
            </a:r>
          </a:p>
          <a:p>
            <a:pPr lvl="1"/>
            <a:r>
              <a:rPr lang="fr-BE" sz="1800" dirty="0"/>
              <a:t>Bibliothèque de droit, d'économie, de gestion et de sciences sociales Léon </a:t>
            </a:r>
            <a:r>
              <a:rPr lang="fr-BE" sz="1800" dirty="0" err="1"/>
              <a:t>Graulich</a:t>
            </a:r>
            <a:endParaRPr lang="fr-BE" sz="1800" dirty="0"/>
          </a:p>
          <a:p>
            <a:pPr lvl="1"/>
            <a:endParaRPr lang="en-US" dirty="0" smtClean="0"/>
          </a:p>
          <a:p>
            <a:pPr>
              <a:buSzPct val="100000"/>
              <a:buFont typeface="Wingdings 3" pitchFamily="18" charset="2"/>
              <a:buChar char=""/>
            </a:pPr>
            <a:r>
              <a:rPr lang="fr-BE" dirty="0" smtClean="0"/>
              <a:t> 17 implantations</a:t>
            </a:r>
          </a:p>
          <a:p>
            <a:endParaRPr lang="en-US" dirty="0" smtClean="0"/>
          </a:p>
          <a:p>
            <a:r>
              <a:rPr lang="en-US" dirty="0" smtClean="0"/>
              <a:t>+ 1 </a:t>
            </a:r>
            <a:r>
              <a:rPr lang="fr-BE" dirty="0" smtClean="0"/>
              <a:t>magasin</a:t>
            </a:r>
            <a:r>
              <a:rPr lang="en-US" dirty="0" smtClean="0"/>
              <a:t> à livres</a:t>
            </a:r>
          </a:p>
          <a:p>
            <a:pPr lvl="1"/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148064" y="1484784"/>
            <a:ext cx="3456384" cy="1645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4 campus :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/>
              <a:t>Liège Sart-</a:t>
            </a:r>
            <a:r>
              <a:rPr lang="fr-BE" dirty="0" err="1"/>
              <a:t>Tilman</a:t>
            </a:r>
            <a:r>
              <a:rPr lang="fr-BE" dirty="0"/>
              <a:t> </a:t>
            </a:r>
            <a:r>
              <a:rPr lang="fr-BE" dirty="0" smtClean="0"/>
              <a:t>(principal)</a:t>
            </a:r>
            <a:endParaRPr lang="fr-BE" dirty="0"/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/>
              <a:t>Liège </a:t>
            </a:r>
            <a:r>
              <a:rPr lang="fr-BE" dirty="0" smtClean="0"/>
              <a:t>centre-ville</a:t>
            </a:r>
            <a:endParaRPr lang="fr-BE" dirty="0"/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 smtClean="0"/>
              <a:t>Gembloux</a:t>
            </a:r>
          </a:p>
          <a:p>
            <a:pPr marL="538163" lvl="1" indent="-265113">
              <a:lnSpc>
                <a:spcPct val="8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</a:pPr>
            <a:r>
              <a:rPr lang="fr-BE" dirty="0" smtClean="0"/>
              <a:t>Arlon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817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Définition &gt; Configuration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77" y="332656"/>
            <a:ext cx="18954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531565" y="120135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BE" i="1" dirty="0"/>
              <a:t>Extrait de l’onglet « </a:t>
            </a:r>
            <a:r>
              <a:rPr lang="fr-BE" i="1" dirty="0" err="1"/>
              <a:t>Fulfillment</a:t>
            </a:r>
            <a:r>
              <a:rPr lang="fr-BE" i="1" dirty="0"/>
              <a:t> »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10" y="1700808"/>
            <a:ext cx="913101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déploiement à l’ULg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3529" y="4365104"/>
            <a:ext cx="799288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r 13"/>
          <p:cNvGrpSpPr/>
          <p:nvPr/>
        </p:nvGrpSpPr>
        <p:grpSpPr>
          <a:xfrm>
            <a:off x="606916" y="4149076"/>
            <a:ext cx="369332" cy="2088236"/>
            <a:chOff x="1020959" y="4135634"/>
            <a:chExt cx="270618" cy="169834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16200000">
              <a:off x="512071" y="5054469"/>
              <a:ext cx="1288393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Kick off  27/8/14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6866963" y="4149080"/>
            <a:ext cx="297325" cy="2376266"/>
            <a:chOff x="1017556" y="4135634"/>
            <a:chExt cx="270618" cy="193259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362259" y="5142311"/>
              <a:ext cx="1581212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ALMA live   19/2/15</a:t>
              </a: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2042429" y="4149080"/>
            <a:ext cx="369332" cy="2607405"/>
            <a:chOff x="1123718" y="4135634"/>
            <a:chExt cx="270618" cy="1544286"/>
          </a:xfrm>
        </p:grpSpPr>
        <p:cxnSp>
          <p:nvCxnSpPr>
            <p:cNvPr id="23" name="Connecteur droit 22"/>
            <p:cNvCxnSpPr/>
            <p:nvPr/>
          </p:nvCxnSpPr>
          <p:spPr>
            <a:xfrm flipH="1">
              <a:off x="1236050" y="4135634"/>
              <a:ext cx="0" cy="213241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 rot="16200000">
              <a:off x="614828" y="4900413"/>
              <a:ext cx="1288397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 anchor="t" anchorCtr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Export migration 13/10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28279" y="3429000"/>
            <a:ext cx="2447578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Formations TF</a:t>
            </a:r>
            <a:endParaRPr lang="fr-FR" sz="1600" b="1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3632121" y="4149080"/>
            <a:ext cx="369332" cy="2708921"/>
            <a:chOff x="1037247" y="4135634"/>
            <a:chExt cx="443559" cy="1604411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1179246" y="4135634"/>
              <a:ext cx="0" cy="213241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 rot="16200000">
              <a:off x="614828" y="4874067"/>
              <a:ext cx="1288397" cy="4435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 anchor="t" anchorCtr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Accès </a:t>
              </a:r>
              <a:r>
                <a:rPr lang="fr-FR" dirty="0">
                  <a:solidFill>
                    <a:srgbClr val="FF3300"/>
                  </a:solidFill>
                </a:rPr>
                <a:t>à</a:t>
              </a:r>
              <a:r>
                <a:rPr lang="fr-FR" dirty="0" smtClean="0">
                  <a:solidFill>
                    <a:srgbClr val="FF3300"/>
                  </a:solidFill>
                </a:rPr>
                <a:t> Alma 5/11 </a:t>
              </a: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-11464" y="2131178"/>
            <a:ext cx="1691679" cy="540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/>
              <a:t>Nettoyage </a:t>
            </a:r>
          </a:p>
          <a:p>
            <a:pPr algn="ctr"/>
            <a:r>
              <a:rPr lang="fr-FR" sz="1600" b="1" dirty="0" smtClean="0"/>
              <a:t>données 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1" y="2276872"/>
            <a:ext cx="309634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Formation des équipes</a:t>
            </a:r>
            <a:endParaRPr lang="fr-FR" sz="1600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07905" y="2780928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Tests</a:t>
            </a:r>
            <a:endParaRPr lang="fr-FR" sz="1400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2123730" y="3789040"/>
            <a:ext cx="4311186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Primo</a:t>
            </a:r>
            <a:endParaRPr lang="fr-FR" sz="1400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493620" y="3392996"/>
            <a:ext cx="3089957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Intégrations (1) avec </a:t>
            </a:r>
            <a:r>
              <a:rPr lang="fr-FR" sz="1600" b="1" dirty="0" err="1" smtClean="0"/>
              <a:t>appl</a:t>
            </a:r>
            <a:r>
              <a:rPr lang="fr-FR" sz="1600" b="1" dirty="0" smtClean="0"/>
              <a:t>. tierces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976248" y="1412776"/>
            <a:ext cx="2659648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Define</a:t>
            </a:r>
            <a:endParaRPr lang="fr-FR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2123729" y="1772816"/>
            <a:ext cx="4536504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Build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6732241" y="1772816"/>
            <a:ext cx="1368152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Deploy</a:t>
            </a:r>
            <a:endParaRPr lang="fr-FR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980728"/>
            <a:ext cx="917849" cy="720080"/>
          </a:xfrm>
          <a:prstGeom prst="rect">
            <a:avLst/>
          </a:prstGeom>
          <a:solidFill>
            <a:srgbClr val="8C5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Getting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err="1" smtClean="0"/>
              <a:t>started</a:t>
            </a:r>
            <a:endParaRPr lang="fr-FR" sz="16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115616" y="2852936"/>
            <a:ext cx="1800200" cy="324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Configuration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85571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26" grpId="0" animBg="1"/>
      <p:bldP spid="3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Construction &gt; Tests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Export des données à la </a:t>
            </a:r>
            <a:r>
              <a:rPr lang="fr-BE" dirty="0" smtClean="0"/>
              <a:t>mi-octobre 2014</a:t>
            </a:r>
            <a:endParaRPr lang="fr-BE" dirty="0"/>
          </a:p>
          <a:p>
            <a:pPr lvl="1"/>
            <a:r>
              <a:rPr lang="fr-BE" dirty="0"/>
              <a:t>Aleph : par l’ULg</a:t>
            </a:r>
          </a:p>
          <a:p>
            <a:pPr lvl="1"/>
            <a:r>
              <a:rPr lang="fr-BE" dirty="0"/>
              <a:t>SFX : par Ex Libris</a:t>
            </a:r>
          </a:p>
          <a:p>
            <a:r>
              <a:rPr lang="fr-BE" dirty="0"/>
              <a:t>Mise à disposition des données ULg dans Alma </a:t>
            </a:r>
            <a:r>
              <a:rPr lang="fr-BE" dirty="0" smtClean="0"/>
              <a:t>le </a:t>
            </a:r>
            <a:r>
              <a:rPr lang="fr-BE" dirty="0"/>
              <a:t>mercredi  5 novembre</a:t>
            </a:r>
          </a:p>
          <a:p>
            <a:r>
              <a:rPr lang="fr-BE" dirty="0"/>
              <a:t>Analyse de la migration par ULg (</a:t>
            </a:r>
            <a:r>
              <a:rPr lang="fr-BE" dirty="0">
                <a:sym typeface="Wingdings" panose="05000000000000000000" pitchFamily="2" charset="2"/>
              </a:rPr>
              <a:t> 17 décembre</a:t>
            </a:r>
            <a:r>
              <a:rPr lang="fr-BE" dirty="0" smtClean="0">
                <a:sym typeface="Wingdings" panose="05000000000000000000" pitchFamily="2" charset="2"/>
              </a:rPr>
              <a:t>) sur base de schéma de contrôle</a:t>
            </a:r>
            <a:endParaRPr lang="fr-BE" dirty="0"/>
          </a:p>
          <a:p>
            <a:r>
              <a:rPr lang="fr-BE" u="dashLong" dirty="0"/>
              <a:t>Une seule</a:t>
            </a:r>
            <a:r>
              <a:rPr lang="fr-BE" dirty="0"/>
              <a:t> migration test </a:t>
            </a:r>
            <a:r>
              <a:rPr lang="fr-BE" dirty="0" smtClean="0"/>
              <a:t>!</a:t>
            </a:r>
          </a:p>
          <a:p>
            <a:endParaRPr lang="fr-BE" dirty="0"/>
          </a:p>
          <a:p>
            <a:r>
              <a:rPr lang="fr-BE" dirty="0" smtClean="0"/>
              <a:t>Confrontation de la configuration demandée avec les données </a:t>
            </a:r>
            <a:r>
              <a:rPr lang="fr-BE" dirty="0" smtClean="0">
                <a:sym typeface="Wingdings" panose="05000000000000000000" pitchFamily="2" charset="2"/>
              </a:rPr>
              <a:t> premiers réajustements</a:t>
            </a:r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4968552" cy="184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159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7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Construction &gt; Primo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Configuration de base par Ex Libris</a:t>
            </a:r>
          </a:p>
          <a:p>
            <a:r>
              <a:rPr lang="fr-BE" dirty="0" smtClean="0"/>
              <a:t>Construction des règles de normalisation</a:t>
            </a:r>
          </a:p>
          <a:p>
            <a:pPr lvl="1"/>
            <a:r>
              <a:rPr lang="fr-BE" dirty="0" smtClean="0"/>
              <a:t>Alma : adaptation de l’existant (modèle disponible)</a:t>
            </a:r>
          </a:p>
          <a:p>
            <a:pPr lvl="1"/>
            <a:r>
              <a:rPr lang="fr-BE" dirty="0" smtClean="0"/>
              <a:t>ORBi (dépôt institutionnel): récupération (du Primo local)</a:t>
            </a:r>
          </a:p>
          <a:p>
            <a:pPr lvl="1"/>
            <a:r>
              <a:rPr lang="fr-BE" dirty="0" err="1" smtClean="0"/>
              <a:t>MatheO</a:t>
            </a:r>
            <a:r>
              <a:rPr lang="fr-BE" dirty="0" smtClean="0"/>
              <a:t> (mémoires): création</a:t>
            </a:r>
          </a:p>
          <a:p>
            <a:endParaRPr lang="fr-BE" dirty="0" smtClean="0"/>
          </a:p>
          <a:p>
            <a:r>
              <a:rPr lang="fr-BE" dirty="0" smtClean="0"/>
              <a:t>Importante adaptation </a:t>
            </a:r>
            <a:r>
              <a:rPr lang="fr-BE" dirty="0"/>
              <a:t>de la </a:t>
            </a:r>
            <a:r>
              <a:rPr lang="fr-BE" dirty="0" err="1" smtClean="0"/>
              <a:t>css</a:t>
            </a:r>
            <a:r>
              <a:rPr lang="fr-BE" dirty="0" smtClean="0"/>
              <a:t> &lt; cohérence avec site www des Bib</a:t>
            </a:r>
          </a:p>
          <a:p>
            <a:r>
              <a:rPr lang="fr-BE" dirty="0" smtClean="0"/>
              <a:t>Identification croisée Primo – site www des Bib (Drupal)</a:t>
            </a:r>
          </a:p>
          <a:p>
            <a:r>
              <a:rPr lang="fr-BE" dirty="0" smtClean="0"/>
              <a:t>Nouvelles fonctionnalités : </a:t>
            </a:r>
          </a:p>
          <a:p>
            <a:pPr lvl="1"/>
            <a:r>
              <a:rPr lang="fr-BE" dirty="0" err="1" smtClean="0"/>
              <a:t>autocomplétion</a:t>
            </a:r>
            <a:endParaRPr lang="fr-BE" dirty="0" smtClean="0"/>
          </a:p>
          <a:p>
            <a:pPr lvl="1"/>
            <a:r>
              <a:rPr lang="fr-BE" dirty="0" smtClean="0"/>
              <a:t>liste A-Z</a:t>
            </a:r>
          </a:p>
          <a:p>
            <a:pPr lvl="1"/>
            <a:r>
              <a:rPr lang="fr-BE" dirty="0" smtClean="0"/>
              <a:t>étagère virtuelle</a:t>
            </a:r>
          </a:p>
          <a:p>
            <a:pPr lvl="1"/>
            <a:r>
              <a:rPr lang="fr-BE" dirty="0" smtClean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159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4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Construction &gt; Intégrations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Essentielles dans pareil projet</a:t>
            </a:r>
          </a:p>
          <a:p>
            <a:r>
              <a:rPr lang="fr-BE" dirty="0" smtClean="0"/>
              <a:t>A ne pas négliger dans le timing -&gt; s’y prendre assez tôt</a:t>
            </a:r>
          </a:p>
          <a:p>
            <a:r>
              <a:rPr lang="fr-BE" dirty="0" smtClean="0"/>
              <a:t>Phasage :</a:t>
            </a:r>
          </a:p>
          <a:p>
            <a:pPr lvl="1"/>
            <a:r>
              <a:rPr lang="fr-BE" dirty="0" smtClean="0"/>
              <a:t>Les essentielles pour la mise en </a:t>
            </a:r>
            <a:r>
              <a:rPr lang="fr-BE" dirty="0" err="1" smtClean="0"/>
              <a:t>prod</a:t>
            </a:r>
            <a:r>
              <a:rPr lang="fr-BE" dirty="0" smtClean="0"/>
              <a:t> (1)</a:t>
            </a:r>
          </a:p>
          <a:p>
            <a:pPr lvl="1"/>
            <a:r>
              <a:rPr lang="fr-BE" dirty="0" smtClean="0"/>
              <a:t>Les autres après (2)</a:t>
            </a:r>
          </a:p>
          <a:p>
            <a:endParaRPr lang="fr-BE" dirty="0"/>
          </a:p>
          <a:p>
            <a:r>
              <a:rPr lang="fr-BE" dirty="0" smtClean="0"/>
              <a:t>Intégrations souhaitées pour :</a:t>
            </a:r>
          </a:p>
          <a:p>
            <a:pPr lvl="1"/>
            <a:r>
              <a:rPr lang="fr-BE" dirty="0" smtClean="0"/>
              <a:t>Acquisitions</a:t>
            </a:r>
          </a:p>
          <a:p>
            <a:pPr lvl="1"/>
            <a:r>
              <a:rPr lang="fr-BE" dirty="0" err="1" smtClean="0"/>
              <a:t>Fulfillment</a:t>
            </a:r>
            <a:endParaRPr lang="fr-BE" dirty="0" smtClean="0"/>
          </a:p>
          <a:p>
            <a:pPr lvl="1"/>
            <a:r>
              <a:rPr lang="fr-BE" dirty="0" smtClean="0"/>
              <a:t>Resource Management</a:t>
            </a:r>
          </a:p>
          <a:p>
            <a:pPr lvl="1"/>
            <a:r>
              <a:rPr lang="fr-BE" dirty="0"/>
              <a:t>User Management</a:t>
            </a:r>
          </a:p>
          <a:p>
            <a:pPr marL="411480" lvl="1" indent="0">
              <a:buNone/>
            </a:pPr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2976"/>
            <a:ext cx="331186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787522" y="6381328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000" i="1" dirty="0">
                <a:hlinkClick r:id="rId3"/>
              </a:rPr>
              <a:t>http://</a:t>
            </a:r>
            <a:r>
              <a:rPr lang="fr-BE" sz="1000" i="1" dirty="0" smtClean="0">
                <a:hlinkClick r:id="rId3"/>
              </a:rPr>
              <a:t>www.activedgetechnologies.com</a:t>
            </a:r>
            <a:r>
              <a:rPr lang="fr-BE" sz="1000" i="1" dirty="0" smtClean="0"/>
              <a:t> </a:t>
            </a:r>
            <a:endParaRPr lang="fr-BE" sz="10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159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75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Construction &gt; Intégrations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>
                <a:solidFill>
                  <a:schemeClr val="tx2"/>
                </a:solidFill>
              </a:rPr>
              <a:t>Acquisitions</a:t>
            </a:r>
          </a:p>
          <a:p>
            <a:pPr lvl="1"/>
            <a:r>
              <a:rPr lang="fr-BE" i="1" dirty="0" err="1" smtClean="0"/>
              <a:t>Fund</a:t>
            </a:r>
            <a:r>
              <a:rPr lang="fr-BE" i="1" dirty="0" smtClean="0"/>
              <a:t> </a:t>
            </a:r>
            <a:r>
              <a:rPr lang="fr-BE" i="1" dirty="0"/>
              <a:t>Allocation </a:t>
            </a:r>
            <a:r>
              <a:rPr lang="fr-BE" i="1" dirty="0" smtClean="0"/>
              <a:t>Loader</a:t>
            </a:r>
          </a:p>
          <a:p>
            <a:pPr lvl="1"/>
            <a:r>
              <a:rPr lang="fr-BE" dirty="0" smtClean="0"/>
              <a:t>SAP: </a:t>
            </a:r>
            <a:r>
              <a:rPr lang="fr-BE" i="1" dirty="0" smtClean="0"/>
              <a:t>Import </a:t>
            </a:r>
            <a:r>
              <a:rPr lang="fr-BE" i="1" dirty="0" err="1"/>
              <a:t>Payment</a:t>
            </a:r>
            <a:r>
              <a:rPr lang="fr-BE" i="1" dirty="0"/>
              <a:t> </a:t>
            </a:r>
            <a:r>
              <a:rPr lang="fr-BE" i="1" dirty="0" smtClean="0"/>
              <a:t>Confirmation</a:t>
            </a:r>
          </a:p>
          <a:p>
            <a:pPr lvl="1"/>
            <a:r>
              <a:rPr lang="fr-BE" dirty="0" smtClean="0"/>
              <a:t>SAP: création de commandes par API </a:t>
            </a:r>
          </a:p>
          <a:p>
            <a:pPr marL="411480" lvl="1" indent="0">
              <a:buNone/>
            </a:pPr>
            <a:r>
              <a:rPr lang="fr-BE" dirty="0"/>
              <a:t>	</a:t>
            </a:r>
            <a:r>
              <a:rPr lang="fr-BE" dirty="0" smtClean="0"/>
              <a:t>(</a:t>
            </a:r>
            <a:r>
              <a:rPr lang="fr-BE" i="1" dirty="0" smtClean="0"/>
              <a:t>Alma &gt; SAP &gt; Alma &gt; Fournisseur</a:t>
            </a:r>
            <a:r>
              <a:rPr lang="fr-BE" dirty="0" smtClean="0"/>
              <a:t>)</a:t>
            </a:r>
            <a:endParaRPr lang="fr-BE" dirty="0"/>
          </a:p>
          <a:p>
            <a:pPr lvl="1"/>
            <a:endParaRPr lang="fr-BE" dirty="0"/>
          </a:p>
          <a:p>
            <a:endParaRPr lang="fr-BE" dirty="0" smtClean="0"/>
          </a:p>
          <a:p>
            <a:r>
              <a:rPr lang="fr-BE" b="1" dirty="0" err="1" smtClean="0">
                <a:solidFill>
                  <a:schemeClr val="tx2"/>
                </a:solidFill>
              </a:rPr>
              <a:t>Fulfillment</a:t>
            </a:r>
            <a:r>
              <a:rPr lang="fr-BE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fr-BE" dirty="0" smtClean="0"/>
              <a:t>Automates de prêt (</a:t>
            </a:r>
            <a:r>
              <a:rPr lang="fr-BE" dirty="0" err="1" smtClean="0"/>
              <a:t>Bibliotheca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Demandes PEB (avec plate-forme belge Impala</a:t>
            </a:r>
            <a:r>
              <a:rPr lang="fr-BE" dirty="0"/>
              <a:t>)</a:t>
            </a:r>
          </a:p>
          <a:p>
            <a:pPr lvl="1"/>
            <a:endParaRPr lang="fr-BE" dirty="0" smtClean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1036"/>
            <a:ext cx="850811" cy="4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494819" y="2492896"/>
            <a:ext cx="3325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/>
              <a:t>+ développements par Ex Libris</a:t>
            </a:r>
          </a:p>
          <a:p>
            <a:r>
              <a:rPr lang="fr-BE" sz="1600" dirty="0" smtClean="0"/>
              <a:t>prévus à la signature du contrat</a:t>
            </a:r>
            <a:endParaRPr lang="fr-BE" sz="16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5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001" y="4431800"/>
            <a:ext cx="850811" cy="4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159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19" y="2056978"/>
            <a:ext cx="428619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77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Construction &gt; Intégrations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dirty="0" smtClean="0">
                <a:solidFill>
                  <a:schemeClr val="tx2"/>
                </a:solidFill>
              </a:rPr>
              <a:t>Resource </a:t>
            </a:r>
            <a:r>
              <a:rPr lang="fr-BE" b="1" dirty="0">
                <a:solidFill>
                  <a:schemeClr val="tx2"/>
                </a:solidFill>
              </a:rPr>
              <a:t>Management</a:t>
            </a:r>
          </a:p>
          <a:p>
            <a:pPr lvl="1"/>
            <a:r>
              <a:rPr lang="fr-BE" i="1" dirty="0" err="1"/>
              <a:t>External</a:t>
            </a:r>
            <a:r>
              <a:rPr lang="fr-BE" i="1" dirty="0"/>
              <a:t> </a:t>
            </a:r>
            <a:r>
              <a:rPr lang="fr-BE" i="1" dirty="0" err="1"/>
              <a:t>Resources</a:t>
            </a:r>
            <a:r>
              <a:rPr lang="fr-BE" i="1" dirty="0"/>
              <a:t> </a:t>
            </a:r>
            <a:r>
              <a:rPr lang="fr-BE" i="1" dirty="0" err="1"/>
              <a:t>Search</a:t>
            </a:r>
            <a:r>
              <a:rPr lang="fr-BE" i="1" dirty="0"/>
              <a:t> </a:t>
            </a:r>
            <a:r>
              <a:rPr lang="fr-BE" dirty="0"/>
              <a:t>(&gt; catalogues externes)</a:t>
            </a:r>
          </a:p>
          <a:p>
            <a:pPr lvl="1"/>
            <a:r>
              <a:rPr lang="fr-BE" i="1" dirty="0" err="1"/>
              <a:t>Publish</a:t>
            </a:r>
            <a:r>
              <a:rPr lang="fr-BE" i="1" dirty="0"/>
              <a:t> </a:t>
            </a:r>
            <a:r>
              <a:rPr lang="fr-BE" i="1" dirty="0" err="1"/>
              <a:t>electronic</a:t>
            </a:r>
            <a:r>
              <a:rPr lang="fr-BE" i="1" dirty="0"/>
              <a:t> records to Primo Central</a:t>
            </a:r>
          </a:p>
          <a:p>
            <a:pPr lvl="1"/>
            <a:r>
              <a:rPr lang="fr-BE" i="1" dirty="0" err="1"/>
              <a:t>Publish</a:t>
            </a:r>
            <a:r>
              <a:rPr lang="fr-BE" i="1" dirty="0"/>
              <a:t> </a:t>
            </a:r>
            <a:r>
              <a:rPr lang="fr-BE" i="1" dirty="0" err="1"/>
              <a:t>electronic</a:t>
            </a:r>
            <a:r>
              <a:rPr lang="fr-BE" i="1" dirty="0"/>
              <a:t> records to Google </a:t>
            </a:r>
            <a:r>
              <a:rPr lang="fr-BE" i="1" dirty="0" err="1"/>
              <a:t>Scholar</a:t>
            </a:r>
            <a:endParaRPr lang="fr-BE" i="1" dirty="0"/>
          </a:p>
          <a:p>
            <a:pPr lvl="1"/>
            <a:r>
              <a:rPr lang="fr-BE" dirty="0" err="1" smtClean="0"/>
              <a:t>UniCat</a:t>
            </a:r>
            <a:r>
              <a:rPr lang="fr-BE" dirty="0" smtClean="0"/>
              <a:t>, catalogue collectif belge</a:t>
            </a:r>
          </a:p>
          <a:p>
            <a:pPr lvl="1"/>
            <a:r>
              <a:rPr lang="fr-BE" dirty="0" smtClean="0"/>
              <a:t>Antilope, catalogue collectif belge des périodiques</a:t>
            </a:r>
          </a:p>
          <a:p>
            <a:pPr lvl="1"/>
            <a:endParaRPr lang="fr-BE" dirty="0"/>
          </a:p>
          <a:p>
            <a:r>
              <a:rPr lang="fr-BE" b="1" dirty="0" smtClean="0">
                <a:solidFill>
                  <a:schemeClr val="tx2"/>
                </a:solidFill>
              </a:rPr>
              <a:t>User </a:t>
            </a:r>
            <a:r>
              <a:rPr lang="fr-BE" b="1" dirty="0">
                <a:solidFill>
                  <a:schemeClr val="tx2"/>
                </a:solidFill>
              </a:rPr>
              <a:t>Management</a:t>
            </a:r>
          </a:p>
          <a:p>
            <a:pPr lvl="1"/>
            <a:r>
              <a:rPr lang="fr-BE" i="1" dirty="0" smtClean="0"/>
              <a:t>SAML</a:t>
            </a:r>
            <a:r>
              <a:rPr lang="fr-BE" dirty="0" smtClean="0"/>
              <a:t> </a:t>
            </a:r>
            <a:r>
              <a:rPr lang="fr-BE" dirty="0"/>
              <a:t>(&gt; authentification </a:t>
            </a:r>
            <a:r>
              <a:rPr lang="fr-BE" dirty="0" err="1"/>
              <a:t>Shibboleth</a:t>
            </a:r>
            <a:r>
              <a:rPr lang="fr-BE" dirty="0" smtClean="0"/>
              <a:t>)</a:t>
            </a:r>
          </a:p>
          <a:p>
            <a:pPr lvl="1"/>
            <a:r>
              <a:rPr lang="fr-BE" i="1" dirty="0" err="1"/>
              <a:t>Student</a:t>
            </a:r>
            <a:r>
              <a:rPr lang="fr-BE" i="1" dirty="0"/>
              <a:t> Information </a:t>
            </a:r>
            <a:r>
              <a:rPr lang="fr-BE" i="1" dirty="0" err="1"/>
              <a:t>Systems</a:t>
            </a:r>
            <a:r>
              <a:rPr lang="fr-BE" i="1" dirty="0"/>
              <a:t> </a:t>
            </a:r>
            <a:r>
              <a:rPr lang="fr-BE" dirty="0" smtClean="0"/>
              <a:t>(SIS)</a:t>
            </a:r>
          </a:p>
          <a:p>
            <a:pPr lvl="2"/>
            <a:r>
              <a:rPr lang="fr-BE" dirty="0" smtClean="0"/>
              <a:t>Intégrations des BDD du personnel et des étudiants </a:t>
            </a:r>
            <a:endParaRPr lang="fr-BE" dirty="0"/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6697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51216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72593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4641"/>
            <a:ext cx="370430" cy="36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017" y="2715562"/>
            <a:ext cx="850811" cy="4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7610"/>
            <a:ext cx="850811" cy="42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0159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Construction &gt; Formation des équipes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dirty="0"/>
              <a:t>C</a:t>
            </a:r>
            <a:r>
              <a:rPr lang="fr-BE" dirty="0" smtClean="0"/>
              <a:t>alendrier d’origine : 1 mois (du 12 janvier au 13 février)</a:t>
            </a:r>
          </a:p>
          <a:p>
            <a:endParaRPr lang="fr-BE" dirty="0" smtClean="0"/>
          </a:p>
          <a:p>
            <a:r>
              <a:rPr lang="fr-BE" dirty="0" smtClean="0"/>
              <a:t>Très court: timing très serré pour mise en </a:t>
            </a:r>
            <a:r>
              <a:rPr lang="fr-BE" dirty="0" err="1" smtClean="0"/>
              <a:t>prod</a:t>
            </a:r>
            <a:r>
              <a:rPr lang="fr-BE" dirty="0" smtClean="0"/>
              <a:t> au 19/02/2015</a:t>
            </a:r>
            <a:endParaRPr lang="fr-BE" dirty="0">
              <a:sym typeface="Wingdings" panose="05000000000000000000" pitchFamily="2" charset="2"/>
            </a:endParaRP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Maîtrise plus que correcte d’Alma dans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Recherche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Gestion des lecteurs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Circulation (prêt, demandes…)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PEB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Numérisation</a:t>
            </a:r>
          </a:p>
          <a:p>
            <a:pPr lvl="2"/>
            <a:r>
              <a:rPr lang="fr-BE" dirty="0" err="1">
                <a:sym typeface="Wingdings" panose="05000000000000000000" pitchFamily="2" charset="2"/>
              </a:rPr>
              <a:t>Catalo</a:t>
            </a:r>
            <a:endParaRPr lang="fr-BE" dirty="0">
              <a:sym typeface="Wingdings" panose="05000000000000000000" pitchFamily="2" charset="2"/>
            </a:endParaRPr>
          </a:p>
          <a:p>
            <a:pPr lvl="2"/>
            <a:r>
              <a:rPr lang="fr-BE" dirty="0">
                <a:sym typeface="Wingdings" panose="05000000000000000000" pitchFamily="2" charset="2"/>
              </a:rPr>
              <a:t>Acquisitions</a:t>
            </a:r>
          </a:p>
          <a:p>
            <a:pPr lvl="2"/>
            <a:r>
              <a:rPr lang="fr-BE" dirty="0">
                <a:sym typeface="Wingdings" panose="05000000000000000000" pitchFamily="2" charset="2"/>
              </a:rPr>
              <a:t>E-ressources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Gestion des abonnements</a:t>
            </a:r>
          </a:p>
          <a:p>
            <a:pPr lvl="2"/>
            <a:r>
              <a:rPr lang="fr-BE" dirty="0" smtClean="0">
                <a:sym typeface="Wingdings" panose="05000000000000000000" pitchFamily="2" charset="2"/>
              </a:rPr>
              <a:t>…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Maîtrise du </a:t>
            </a:r>
            <a:r>
              <a:rPr lang="fr-BE" dirty="0" err="1" smtClean="0">
                <a:sym typeface="Wingdings" panose="05000000000000000000" pitchFamily="2" charset="2"/>
              </a:rPr>
              <a:t>nv</a:t>
            </a:r>
            <a:r>
              <a:rPr lang="fr-BE" dirty="0" smtClean="0">
                <a:sym typeface="Wingdings" panose="05000000000000000000" pitchFamily="2" charset="2"/>
              </a:rPr>
              <a:t> Primo (&gt; impact sur utilisateurs finaux)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Capacité à répondre aux interrogations des usagers (&lt; migration) ?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Les TF seront-elles prêtes pour assurer les formations ?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R</a:t>
            </a:r>
            <a:r>
              <a:rPr lang="fr-BE" dirty="0" smtClean="0">
                <a:sym typeface="Wingdings" panose="05000000000000000000" pitchFamily="2" charset="2"/>
              </a:rPr>
              <a:t>isques d’épuisement des collègues (trop, c’est trop) ?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Comment faire pour que tout le monde ne </a:t>
            </a:r>
            <a:r>
              <a:rPr lang="fr-BE" dirty="0" smtClean="0">
                <a:sym typeface="Wingdings" panose="05000000000000000000" pitchFamily="2" charset="2"/>
              </a:rPr>
              <a:t>veuille </a:t>
            </a:r>
            <a:r>
              <a:rPr lang="fr-BE" dirty="0">
                <a:sym typeface="Wingdings" panose="05000000000000000000" pitchFamily="2" charset="2"/>
              </a:rPr>
              <a:t>pas se former à tout ?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Ne pas vider les bibliothèques du personnel !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Problématique de la distance entre les campus</a:t>
            </a:r>
          </a:p>
          <a:p>
            <a:pPr lvl="1"/>
            <a:r>
              <a:rPr lang="fr-BE" dirty="0" smtClean="0">
                <a:sym typeface="Wingdings" panose="05000000000000000000" pitchFamily="2" charset="2"/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sp>
        <p:nvSpPr>
          <p:cNvPr id="6" name="AutoShape 2" descr="Résultat de recherche d'images pour &quot;smiley dout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957" y="2492896"/>
            <a:ext cx="12954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825902" y="5661248"/>
            <a:ext cx="33461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b="1" dirty="0" smtClean="0">
                <a:solidFill>
                  <a:srgbClr val="F27D30"/>
                </a:solidFill>
              </a:rPr>
              <a:t>Réaliste ?</a:t>
            </a:r>
          </a:p>
          <a:p>
            <a:r>
              <a:rPr lang="fr-BE" sz="2400" b="1" dirty="0" smtClean="0">
                <a:solidFill>
                  <a:srgbClr val="F27D30"/>
                </a:solidFill>
              </a:rPr>
              <a:t>Humainement possible ?</a:t>
            </a:r>
            <a:endParaRPr lang="fr-BE" sz="2400" b="1" dirty="0">
              <a:solidFill>
                <a:srgbClr val="F27D3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4" y="4462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2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Construction &gt; Formation des équipes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fr-BE" sz="2400" b="1" dirty="0" smtClean="0">
                <a:solidFill>
                  <a:schemeClr val="tx2"/>
                </a:solidFill>
              </a:rPr>
              <a:t>Deux solutions</a:t>
            </a:r>
          </a:p>
          <a:p>
            <a:pPr marL="571500" indent="-457200">
              <a:buFont typeface="+mj-lt"/>
              <a:buAutoNum type="arabicParenR"/>
            </a:pPr>
            <a:r>
              <a:rPr lang="fr-BE" b="1" dirty="0" smtClean="0">
                <a:solidFill>
                  <a:srgbClr val="FF0000"/>
                </a:solidFill>
              </a:rPr>
              <a:t>Phasage des formations</a:t>
            </a:r>
          </a:p>
          <a:p>
            <a:pPr lvl="1"/>
            <a:r>
              <a:rPr lang="fr-BE" u="sng" dirty="0" smtClean="0"/>
              <a:t>Pour tous</a:t>
            </a:r>
            <a:r>
              <a:rPr lang="fr-BE" dirty="0" smtClean="0"/>
              <a:t>, de fin novembre 2014 à la mi-janvier 2015 :</a:t>
            </a:r>
          </a:p>
          <a:p>
            <a:pPr lvl="2"/>
            <a:r>
              <a:rPr lang="fr-BE" dirty="0" smtClean="0"/>
              <a:t>Vidéos </a:t>
            </a:r>
            <a:r>
              <a:rPr lang="fr-BE" i="1" dirty="0" err="1"/>
              <a:t>Discover</a:t>
            </a:r>
            <a:r>
              <a:rPr lang="fr-BE" i="1" dirty="0"/>
              <a:t> Alma</a:t>
            </a:r>
            <a:r>
              <a:rPr lang="fr-BE" dirty="0" smtClean="0"/>
              <a:t> (+/- 30 </a:t>
            </a:r>
            <a:r>
              <a:rPr lang="fr-BE" dirty="0"/>
              <a:t>vidéos (4-5 min</a:t>
            </a:r>
            <a:r>
              <a:rPr lang="fr-BE" dirty="0" smtClean="0"/>
              <a:t>.))</a:t>
            </a:r>
          </a:p>
          <a:p>
            <a:pPr lvl="2"/>
            <a:r>
              <a:rPr lang="fr-BE" dirty="0" smtClean="0"/>
              <a:t>Présentations </a:t>
            </a:r>
            <a:r>
              <a:rPr lang="fr-BE" dirty="0"/>
              <a:t>générales </a:t>
            </a:r>
            <a:r>
              <a:rPr lang="fr-BE" dirty="0" smtClean="0"/>
              <a:t>d’Alma</a:t>
            </a:r>
          </a:p>
          <a:p>
            <a:pPr lvl="1"/>
            <a:r>
              <a:rPr lang="fr-BE" u="sng" dirty="0" smtClean="0"/>
              <a:t>En fonction du public cible</a:t>
            </a:r>
            <a:r>
              <a:rPr lang="fr-BE" dirty="0" smtClean="0"/>
              <a:t> :</a:t>
            </a:r>
          </a:p>
          <a:p>
            <a:pPr lvl="2"/>
            <a:r>
              <a:rPr lang="fr-BE" dirty="0"/>
              <a:t>de la mi-janvier </a:t>
            </a:r>
            <a:r>
              <a:rPr lang="fr-BE" dirty="0" smtClean="0"/>
              <a:t>à la mi-février 2015: </a:t>
            </a:r>
            <a:r>
              <a:rPr lang="fr-BE" b="1" dirty="0" smtClean="0">
                <a:solidFill>
                  <a:srgbClr val="F27D30"/>
                </a:solidFill>
              </a:rPr>
              <a:t>l’essentiel</a:t>
            </a:r>
            <a:r>
              <a:rPr lang="fr-BE" b="1" dirty="0" smtClean="0"/>
              <a:t> </a:t>
            </a:r>
            <a:r>
              <a:rPr lang="fr-BE" dirty="0" smtClean="0"/>
              <a:t>= ce qu’il faut pour assurer un « service normal » pour les utilisateurs finaux</a:t>
            </a:r>
          </a:p>
          <a:p>
            <a:pPr lvl="3"/>
            <a:r>
              <a:rPr lang="fr-BE" dirty="0" smtClean="0"/>
              <a:t>Circulation</a:t>
            </a:r>
          </a:p>
          <a:p>
            <a:pPr lvl="3"/>
            <a:r>
              <a:rPr lang="fr-BE" dirty="0" smtClean="0"/>
              <a:t>Demandes et réservations (exemplaires physiques)</a:t>
            </a:r>
          </a:p>
          <a:p>
            <a:pPr lvl="3"/>
            <a:r>
              <a:rPr lang="fr-BE" dirty="0" smtClean="0"/>
              <a:t>PEB</a:t>
            </a:r>
          </a:p>
          <a:p>
            <a:pPr lvl="3"/>
            <a:r>
              <a:rPr lang="fr-BE" dirty="0" smtClean="0"/>
              <a:t>Gestion des lecteurs</a:t>
            </a:r>
          </a:p>
          <a:p>
            <a:pPr lvl="3"/>
            <a:r>
              <a:rPr lang="fr-BE" dirty="0"/>
              <a:t>Catalogage à la volée</a:t>
            </a:r>
          </a:p>
          <a:p>
            <a:pPr lvl="3"/>
            <a:r>
              <a:rPr lang="fr-BE" dirty="0" smtClean="0"/>
              <a:t>Maîtrise de la recherche dans Alma</a:t>
            </a:r>
          </a:p>
          <a:p>
            <a:pPr lvl="3"/>
            <a:r>
              <a:rPr lang="fr-BE" dirty="0" smtClean="0"/>
              <a:t>Maîtrise du nouveau Primo</a:t>
            </a:r>
          </a:p>
          <a:p>
            <a:pPr lvl="2"/>
            <a:r>
              <a:rPr lang="fr-BE" dirty="0" smtClean="0"/>
              <a:t>Après le 19/02 : </a:t>
            </a:r>
            <a:r>
              <a:rPr lang="fr-BE" b="1" dirty="0" smtClean="0">
                <a:solidFill>
                  <a:srgbClr val="F27D30"/>
                </a:solidFill>
              </a:rPr>
              <a:t>Tout</a:t>
            </a:r>
            <a:r>
              <a:rPr lang="fr-BE" dirty="0" smtClean="0">
                <a:solidFill>
                  <a:srgbClr val="F27D30"/>
                </a:solidFill>
              </a:rPr>
              <a:t> </a:t>
            </a:r>
            <a:r>
              <a:rPr lang="fr-BE" b="1" dirty="0" smtClean="0">
                <a:solidFill>
                  <a:srgbClr val="F27D30"/>
                </a:solidFill>
              </a:rPr>
              <a:t>le reste </a:t>
            </a:r>
            <a:r>
              <a:rPr lang="fr-BE" dirty="0" smtClean="0"/>
              <a:t>(</a:t>
            </a:r>
            <a:r>
              <a:rPr lang="fr-BE" dirty="0" err="1" smtClean="0"/>
              <a:t>catalo</a:t>
            </a:r>
            <a:r>
              <a:rPr lang="fr-BE" dirty="0" smtClean="0"/>
              <a:t>, acquisitions, statistiques, gestion des e-ressources, des tests et des licences…)</a:t>
            </a:r>
          </a:p>
          <a:p>
            <a:pPr lvl="2"/>
            <a:r>
              <a:rPr lang="fr-BE" dirty="0" smtClean="0"/>
              <a:t>Théorie + exercices</a:t>
            </a:r>
          </a:p>
          <a:p>
            <a:pPr marL="571500" indent="-457200">
              <a:buFont typeface="+mj-lt"/>
              <a:buAutoNum type="arabicParenR"/>
            </a:pPr>
            <a:endParaRPr lang="fr-BE" dirty="0" smtClean="0"/>
          </a:p>
          <a:p>
            <a:pPr marL="571500" indent="-457200">
              <a:buFont typeface="+mj-lt"/>
              <a:buAutoNum type="arabicParenR"/>
            </a:pPr>
            <a:r>
              <a:rPr lang="fr-BE" b="1" dirty="0" smtClean="0"/>
              <a:t>Mise en place de </a:t>
            </a:r>
            <a:r>
              <a:rPr lang="fr-BE" b="1" dirty="0" smtClean="0">
                <a:solidFill>
                  <a:srgbClr val="FF0000"/>
                </a:solidFill>
              </a:rPr>
              <a:t>certifications ULg </a:t>
            </a:r>
          </a:p>
          <a:p>
            <a:pPr lvl="2"/>
            <a:r>
              <a:rPr lang="fr-BE" sz="1800" dirty="0">
                <a:uFill>
                  <a:solidFill>
                    <a:srgbClr val="FF0000"/>
                  </a:solidFill>
                </a:uFill>
              </a:rPr>
              <a:t>&gt; rôles Alma attribués après réussite d’une </a:t>
            </a:r>
            <a:r>
              <a:rPr lang="fr-BE" sz="1800" dirty="0" smtClean="0">
                <a:uFill>
                  <a:solidFill>
                    <a:srgbClr val="FF0000"/>
                  </a:solidFill>
                </a:uFill>
              </a:rPr>
              <a:t>certification (sans exception)</a:t>
            </a:r>
            <a:endParaRPr lang="fr-BE" sz="1800" dirty="0">
              <a:uFill>
                <a:solidFill>
                  <a:srgbClr val="FF0000"/>
                </a:solidFill>
              </a:uFill>
            </a:endParaRPr>
          </a:p>
          <a:p>
            <a:pPr lvl="2"/>
            <a:r>
              <a:rPr lang="fr-BE" sz="1800" dirty="0"/>
              <a:t>Prises en compte dans les évaluations professionnelles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4" y="4462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3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Premier schéma des formations</a:t>
            </a:r>
            <a:endParaRPr lang="fr-BE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74" y="44624"/>
            <a:ext cx="180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6439"/>
            <a:ext cx="7920880" cy="54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8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Collections </a:t>
            </a:r>
            <a:r>
              <a:rPr lang="fr-BE" dirty="0" smtClean="0"/>
              <a:t>papier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1.200.000 </a:t>
            </a:r>
            <a:r>
              <a:rPr lang="fr-BE" dirty="0"/>
              <a:t>monographies </a:t>
            </a:r>
            <a:r>
              <a:rPr lang="fr-BE" dirty="0" smtClean="0"/>
              <a:t>cataloguées</a:t>
            </a:r>
            <a:endParaRPr lang="fr-BE" dirty="0"/>
          </a:p>
          <a:p>
            <a:r>
              <a:rPr lang="fr-BE" dirty="0"/>
              <a:t>850.000 monographies non cataloguées </a:t>
            </a:r>
          </a:p>
          <a:p>
            <a:r>
              <a:rPr lang="fr-BE" dirty="0"/>
              <a:t>5.400 titres de périodiques courants</a:t>
            </a:r>
          </a:p>
          <a:p>
            <a:r>
              <a:rPr lang="fr-BE" dirty="0"/>
              <a:t>50.900 titres de périodiques arrêtés</a:t>
            </a:r>
          </a:p>
          <a:p>
            <a:r>
              <a:rPr lang="fr-BE" dirty="0"/>
              <a:t>50.000 cartes</a:t>
            </a:r>
          </a:p>
          <a:p>
            <a:r>
              <a:rPr lang="fr-BE" dirty="0"/>
              <a:t>34.900 thèses cataloguées</a:t>
            </a:r>
          </a:p>
          <a:p>
            <a:r>
              <a:rPr lang="fr-BE" dirty="0"/>
              <a:t>565 incunables</a:t>
            </a:r>
          </a:p>
          <a:p>
            <a:r>
              <a:rPr lang="fr-BE" dirty="0"/>
              <a:t>6.500 manuscrits</a:t>
            </a:r>
          </a:p>
          <a:p>
            <a:endParaRPr lang="fr-BE" dirty="0" smtClean="0"/>
          </a:p>
          <a:p>
            <a:r>
              <a:rPr lang="fr-BE" dirty="0" smtClean="0"/>
              <a:t>mais </a:t>
            </a:r>
            <a:r>
              <a:rPr lang="fr-BE" dirty="0"/>
              <a:t>aussi des affiches, des placards, etc.</a:t>
            </a:r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51317"/>
            <a:ext cx="3024336" cy="20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0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1028" y="1916832"/>
            <a:ext cx="1656184" cy="57969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fr-BE" sz="1000" b="1" u="sng" dirty="0" err="1">
                <a:solidFill>
                  <a:prstClr val="black"/>
                </a:solidFill>
              </a:rPr>
              <a:t>Fulfillment</a:t>
            </a:r>
            <a:r>
              <a:rPr lang="fr-BE" sz="1000" b="1" u="sng" dirty="0">
                <a:solidFill>
                  <a:prstClr val="black"/>
                </a:solidFill>
              </a:rPr>
              <a:t> </a:t>
            </a:r>
            <a:r>
              <a:rPr lang="fr-BE" sz="1000" b="1" u="sng" dirty="0" smtClean="0"/>
              <a:t>2</a:t>
            </a:r>
            <a:br>
              <a:rPr lang="fr-BE" sz="1000" b="1" u="sng" dirty="0" smtClean="0"/>
            </a:br>
            <a:r>
              <a:rPr lang="fr-BE" sz="1000" dirty="0" smtClean="0"/>
              <a:t>Opérations de circulation</a:t>
            </a:r>
            <a:endParaRPr lang="fr-BE" sz="10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441884" y="836712"/>
            <a:ext cx="1161817" cy="864096"/>
          </a:xfrm>
          <a:prstGeom prst="rect">
            <a:avLst/>
          </a:prstGeom>
          <a:ln w="2540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000" b="1" u="sng" dirty="0" err="1" smtClean="0">
                <a:solidFill>
                  <a:prstClr val="black"/>
                </a:solidFill>
              </a:rPr>
              <a:t>Fulfillment</a:t>
            </a:r>
            <a:r>
              <a:rPr lang="fr-BE" sz="1000" b="1" u="sng" dirty="0" smtClean="0">
                <a:solidFill>
                  <a:prstClr val="black"/>
                </a:solidFill>
              </a:rPr>
              <a:t> 1</a:t>
            </a:r>
            <a:r>
              <a:rPr lang="fr-BE" sz="1000" dirty="0" smtClean="0">
                <a:solidFill>
                  <a:prstClr val="black"/>
                </a:solidFill>
              </a:rPr>
              <a:t/>
            </a:r>
            <a:br>
              <a:rPr lang="fr-BE" sz="1000" dirty="0" smtClean="0">
                <a:solidFill>
                  <a:prstClr val="black"/>
                </a:solidFill>
              </a:rPr>
            </a:br>
            <a:r>
              <a:rPr lang="fr-BE" sz="1000" dirty="0" smtClean="0">
                <a:solidFill>
                  <a:prstClr val="black"/>
                </a:solidFill>
              </a:rPr>
              <a:t>Opérations de circulation de base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835450" y="2724889"/>
            <a:ext cx="658021" cy="55481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1000" b="1" u="sng" dirty="0" smtClean="0">
                <a:solidFill>
                  <a:prstClr val="black"/>
                </a:solidFill>
              </a:rPr>
              <a:t>PEB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 rot="16200000">
            <a:off x="3117580" y="767763"/>
            <a:ext cx="1902094" cy="39604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BE" sz="1200" b="1" dirty="0" smtClean="0">
                <a:solidFill>
                  <a:srgbClr val="C00000"/>
                </a:solidFill>
              </a:rPr>
              <a:t>GO-LIVE 19 février 2015</a:t>
            </a:r>
            <a:endParaRPr lang="fr-BE" sz="10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64392" y="1417951"/>
            <a:ext cx="1215719" cy="70788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smtClean="0">
                <a:solidFill>
                  <a:prstClr val="black"/>
                </a:solidFill>
              </a:rPr>
              <a:t>Resource Management</a:t>
            </a:r>
          </a:p>
          <a:p>
            <a:r>
              <a:rPr lang="fr-BE" sz="1000" dirty="0" err="1" smtClean="0">
                <a:solidFill>
                  <a:prstClr val="black"/>
                </a:solidFill>
              </a:rPr>
              <a:t>Catalographie</a:t>
            </a:r>
            <a:r>
              <a:rPr lang="fr-BE" sz="1000" dirty="0" smtClean="0">
                <a:solidFill>
                  <a:prstClr val="black"/>
                </a:solidFill>
              </a:rPr>
              <a:t> </a:t>
            </a:r>
            <a:r>
              <a:rPr lang="fr-BE" sz="1000" dirty="0">
                <a:solidFill>
                  <a:prstClr val="black"/>
                </a:solidFill>
              </a:rPr>
              <a:t>et création d’items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87580" y="2969521"/>
            <a:ext cx="1080120" cy="2462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b="1" u="sng" dirty="0" err="1">
                <a:solidFill>
                  <a:prstClr val="black"/>
                </a:solidFill>
              </a:rPr>
              <a:t>eResources</a:t>
            </a:r>
            <a:r>
              <a:rPr lang="fr-BE" sz="1000" b="1" u="sng" dirty="0">
                <a:solidFill>
                  <a:prstClr val="black"/>
                </a:solidFill>
              </a:rPr>
              <a:t> 2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5652120" y="404664"/>
            <a:ext cx="0" cy="460851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839570" y="1772816"/>
            <a:ext cx="1468733" cy="55399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smtClean="0">
                <a:solidFill>
                  <a:prstClr val="black"/>
                </a:solidFill>
              </a:rPr>
              <a:t>Resource Management </a:t>
            </a:r>
            <a:r>
              <a:rPr lang="fr-BE" sz="1000" b="1" u="sng" dirty="0" err="1" smtClean="0">
                <a:solidFill>
                  <a:prstClr val="black"/>
                </a:solidFill>
              </a:rPr>
              <a:t>Print</a:t>
            </a:r>
            <a:r>
              <a:rPr lang="fr-BE" sz="1000" b="1" u="sng" dirty="0" smtClean="0">
                <a:solidFill>
                  <a:prstClr val="black"/>
                </a:solidFill>
              </a:rPr>
              <a:t> Serials</a:t>
            </a:r>
            <a:endParaRPr lang="fr-BE" sz="1000" b="1" u="sng" dirty="0">
              <a:solidFill>
                <a:prstClr val="black"/>
              </a:solidFill>
            </a:endParaRPr>
          </a:p>
          <a:p>
            <a:endParaRPr lang="fr-BE" sz="1000" b="1" u="sng" dirty="0">
              <a:solidFill>
                <a:prstClr val="black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643516" y="3331946"/>
            <a:ext cx="532464" cy="2462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>
                <a:solidFill>
                  <a:prstClr val="black"/>
                </a:solidFill>
              </a:rPr>
              <a:t>Trials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44947" y="4068997"/>
            <a:ext cx="889351" cy="2462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b="1" u="sng" dirty="0">
                <a:solidFill>
                  <a:prstClr val="black"/>
                </a:solidFill>
              </a:rPr>
              <a:t>Licences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81512" y="1571839"/>
            <a:ext cx="921346" cy="24622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err="1">
                <a:solidFill>
                  <a:prstClr val="black"/>
                </a:solidFill>
              </a:rPr>
              <a:t>Analytics</a:t>
            </a:r>
            <a:r>
              <a:rPr lang="fr-BE" sz="1000" b="1" u="sng" dirty="0">
                <a:solidFill>
                  <a:prstClr val="black"/>
                </a:solidFill>
              </a:rPr>
              <a:t> 2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56059" y="3071734"/>
            <a:ext cx="978239" cy="55399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err="1" smtClean="0">
                <a:solidFill>
                  <a:prstClr val="black"/>
                </a:solidFill>
              </a:rPr>
              <a:t>Work</a:t>
            </a:r>
            <a:r>
              <a:rPr lang="fr-BE" sz="1000" b="1" u="sng" dirty="0" smtClean="0">
                <a:solidFill>
                  <a:prstClr val="black"/>
                </a:solidFill>
              </a:rPr>
              <a:t> </a:t>
            </a:r>
            <a:r>
              <a:rPr lang="fr-BE" sz="1000" b="1" u="sng" dirty="0" err="1" smtClean="0">
                <a:solidFill>
                  <a:prstClr val="black"/>
                </a:solidFill>
              </a:rPr>
              <a:t>orders</a:t>
            </a:r>
            <a:r>
              <a:rPr lang="fr-BE" sz="1000" b="1" dirty="0" smtClean="0">
                <a:solidFill>
                  <a:prstClr val="black"/>
                </a:solidFill>
              </a:rPr>
              <a:t> </a:t>
            </a:r>
            <a:r>
              <a:rPr lang="fr-BE" sz="1000" dirty="0">
                <a:solidFill>
                  <a:prstClr val="black"/>
                </a:solidFill>
              </a:rPr>
              <a:t>D</a:t>
            </a:r>
            <a:r>
              <a:rPr lang="fr-BE" sz="1000" dirty="0" smtClean="0">
                <a:solidFill>
                  <a:prstClr val="black"/>
                </a:solidFill>
              </a:rPr>
              <a:t>igitalisation</a:t>
            </a:r>
            <a:r>
              <a:rPr lang="fr-BE" sz="1000" dirty="0">
                <a:solidFill>
                  <a:prstClr val="black"/>
                </a:solidFill>
              </a:rPr>
              <a:t>, reliure</a:t>
            </a:r>
            <a:r>
              <a:rPr lang="fr-BE" sz="1000" dirty="0" smtClean="0">
                <a:solidFill>
                  <a:prstClr val="black"/>
                </a:solidFill>
              </a:rPr>
              <a:t>…</a:t>
            </a:r>
            <a:endParaRPr lang="fr-BE" sz="1000" dirty="0">
              <a:solidFill>
                <a:prstClr val="black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1403648" y="557064"/>
            <a:ext cx="0" cy="6040288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re 1"/>
          <p:cNvSpPr txBox="1">
            <a:spLocks/>
          </p:cNvSpPr>
          <p:nvPr/>
        </p:nvSpPr>
        <p:spPr>
          <a:xfrm>
            <a:off x="1619672" y="158180"/>
            <a:ext cx="1967513" cy="4929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100" b="1" dirty="0" smtClean="0">
                <a:solidFill>
                  <a:srgbClr val="7030A0"/>
                </a:solidFill>
              </a:rPr>
              <a:t>13 janvier </a:t>
            </a:r>
            <a:r>
              <a:rPr lang="fr-BE" sz="11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13 février 2015</a:t>
            </a:r>
            <a:endParaRPr lang="fr-BE" sz="1100" dirty="0">
              <a:solidFill>
                <a:srgbClr val="7030A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5496" y="1628802"/>
            <a:ext cx="1331640" cy="936102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b="1" u="sng" dirty="0">
                <a:solidFill>
                  <a:prstClr val="black"/>
                </a:solidFill>
              </a:rPr>
              <a:t>Découverte 1</a:t>
            </a:r>
          </a:p>
          <a:p>
            <a:pPr algn="ctr"/>
            <a:r>
              <a:rPr lang="fr-BE" sz="1000" dirty="0">
                <a:solidFill>
                  <a:prstClr val="black"/>
                </a:solidFill>
              </a:rPr>
              <a:t>Vidéos </a:t>
            </a:r>
            <a:r>
              <a:rPr lang="fr-BE" sz="1000" dirty="0" err="1">
                <a:solidFill>
                  <a:prstClr val="black"/>
                </a:solidFill>
              </a:rPr>
              <a:t>Discover</a:t>
            </a:r>
            <a:r>
              <a:rPr lang="fr-BE" sz="1000" dirty="0">
                <a:solidFill>
                  <a:prstClr val="black"/>
                </a:solidFill>
              </a:rPr>
              <a:t> Alma</a:t>
            </a:r>
          </a:p>
        </p:txBody>
      </p:sp>
      <p:sp>
        <p:nvSpPr>
          <p:cNvPr id="44" name="Ellipse 43"/>
          <p:cNvSpPr/>
          <p:nvPr/>
        </p:nvSpPr>
        <p:spPr>
          <a:xfrm>
            <a:off x="67221" y="3092632"/>
            <a:ext cx="1299915" cy="956277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b="1" u="sng" dirty="0">
                <a:solidFill>
                  <a:prstClr val="black"/>
                </a:solidFill>
              </a:rPr>
              <a:t>Découverte 2</a:t>
            </a:r>
          </a:p>
          <a:p>
            <a:pPr algn="ctr"/>
            <a:r>
              <a:rPr lang="fr-BE" sz="1000" dirty="0">
                <a:solidFill>
                  <a:prstClr val="black"/>
                </a:solidFill>
              </a:rPr>
              <a:t>Présentations générales Alma</a:t>
            </a:r>
          </a:p>
        </p:txBody>
      </p:sp>
      <p:sp>
        <p:nvSpPr>
          <p:cNvPr id="45" name="Titre 1"/>
          <p:cNvSpPr txBox="1">
            <a:spLocks/>
          </p:cNvSpPr>
          <p:nvPr/>
        </p:nvSpPr>
        <p:spPr>
          <a:xfrm>
            <a:off x="67221" y="188640"/>
            <a:ext cx="1299915" cy="4929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100" b="1" dirty="0" smtClean="0">
                <a:solidFill>
                  <a:srgbClr val="7030A0"/>
                </a:solidFill>
              </a:rPr>
              <a:t>Fin novembre 2014 </a:t>
            </a:r>
          </a:p>
          <a:p>
            <a:pPr algn="l"/>
            <a:r>
              <a:rPr lang="fr-BE" sz="11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12 janvier 2015</a:t>
            </a:r>
            <a:endParaRPr lang="fr-BE" sz="1100" dirty="0">
              <a:solidFill>
                <a:srgbClr val="7030A0"/>
              </a:solidFill>
            </a:endParaRPr>
          </a:p>
        </p:txBody>
      </p:sp>
      <p:sp>
        <p:nvSpPr>
          <p:cNvPr id="46" name="Titre 1"/>
          <p:cNvSpPr txBox="1">
            <a:spLocks/>
          </p:cNvSpPr>
          <p:nvPr/>
        </p:nvSpPr>
        <p:spPr>
          <a:xfrm>
            <a:off x="4211960" y="225427"/>
            <a:ext cx="1418768" cy="39526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100" b="1" dirty="0" smtClean="0">
                <a:solidFill>
                  <a:srgbClr val="7030A0"/>
                </a:solidFill>
              </a:rPr>
              <a:t>23 février </a:t>
            </a:r>
            <a:r>
              <a:rPr lang="fr-BE" sz="11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13 mars</a:t>
            </a:r>
            <a:endParaRPr lang="fr-BE" sz="1100" dirty="0">
              <a:solidFill>
                <a:srgbClr val="7030A0"/>
              </a:solidFill>
            </a:endParaRPr>
          </a:p>
        </p:txBody>
      </p:sp>
      <p:sp>
        <p:nvSpPr>
          <p:cNvPr id="47" name="Titre 1"/>
          <p:cNvSpPr txBox="1">
            <a:spLocks/>
          </p:cNvSpPr>
          <p:nvPr/>
        </p:nvSpPr>
        <p:spPr>
          <a:xfrm>
            <a:off x="5840820" y="266787"/>
            <a:ext cx="1314593" cy="3366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100" b="1" dirty="0" smtClean="0">
                <a:solidFill>
                  <a:srgbClr val="7030A0"/>
                </a:solidFill>
              </a:rPr>
              <a:t>16 mars </a:t>
            </a:r>
            <a:r>
              <a:rPr lang="fr-BE" sz="11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30 avril</a:t>
            </a:r>
            <a:endParaRPr lang="fr-BE" sz="1100" dirty="0">
              <a:solidFill>
                <a:srgbClr val="7030A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1441884" y="3471884"/>
            <a:ext cx="2194012" cy="893220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prstClr val="black"/>
                </a:solidFill>
              </a:rPr>
              <a:t>Repository and Inventory: Search </a:t>
            </a:r>
            <a:r>
              <a:rPr lang="en-US" sz="1000" b="1" dirty="0" smtClean="0">
                <a:solidFill>
                  <a:prstClr val="black"/>
                </a:solidFill>
              </a:rPr>
              <a:t>&amp; Sets </a:t>
            </a:r>
          </a:p>
          <a:p>
            <a:pPr algn="ctr"/>
            <a:r>
              <a:rPr lang="fr-BE" sz="1000" i="1" dirty="0" smtClean="0">
                <a:solidFill>
                  <a:prstClr val="black"/>
                </a:solidFill>
              </a:rPr>
              <a:t>(</a:t>
            </a:r>
            <a:r>
              <a:rPr lang="fr-BE" sz="1000" i="1" dirty="0">
                <a:solidFill>
                  <a:prstClr val="black"/>
                </a:solidFill>
              </a:rPr>
              <a:t>découverte &amp; maîtrise de la recherche)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2123728" y="4581128"/>
            <a:ext cx="1464243" cy="514790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b="1" u="sng" dirty="0" err="1">
                <a:solidFill>
                  <a:prstClr val="black"/>
                </a:solidFill>
              </a:rPr>
              <a:t>eResources</a:t>
            </a:r>
            <a:r>
              <a:rPr lang="fr-BE" sz="1000" b="1" u="sng" dirty="0">
                <a:solidFill>
                  <a:prstClr val="black"/>
                </a:solidFill>
              </a:rPr>
              <a:t> 1 </a:t>
            </a:r>
          </a:p>
          <a:p>
            <a:pPr algn="ctr"/>
            <a:r>
              <a:rPr lang="fr-BE" sz="1000" i="1" dirty="0">
                <a:solidFill>
                  <a:prstClr val="black"/>
                </a:solidFill>
              </a:rPr>
              <a:t>(découverte)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7452320" y="758017"/>
            <a:ext cx="1234310" cy="510743"/>
          </a:xfrm>
          <a:prstGeom prst="ellipse">
            <a:avLst/>
          </a:prstGeom>
          <a:noFill/>
          <a:ln w="1905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b="1" u="sng" dirty="0" err="1">
                <a:solidFill>
                  <a:prstClr val="black"/>
                </a:solidFill>
              </a:rPr>
              <a:t>Analytics</a:t>
            </a:r>
            <a:r>
              <a:rPr lang="fr-BE" sz="1000" b="1" u="sng" dirty="0">
                <a:solidFill>
                  <a:prstClr val="black"/>
                </a:solidFill>
              </a:rPr>
              <a:t> 1 </a:t>
            </a:r>
          </a:p>
          <a:p>
            <a:pPr algn="ctr"/>
            <a:r>
              <a:rPr lang="fr-BE" sz="1000" i="1" dirty="0">
                <a:solidFill>
                  <a:prstClr val="black"/>
                </a:solidFill>
              </a:rPr>
              <a:t>(découverte)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67544" y="9160"/>
            <a:ext cx="43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25" algn="l"/>
                <a:tab pos="4667250" algn="l"/>
                <a:tab pos="7086600" algn="l"/>
              </a:tabLst>
            </a:pPr>
            <a:r>
              <a:rPr lang="fr-BE" sz="1600" b="1" dirty="0">
                <a:solidFill>
                  <a:srgbClr val="7030A0"/>
                </a:solidFill>
              </a:rPr>
              <a:t>T1</a:t>
            </a:r>
          </a:p>
        </p:txBody>
      </p:sp>
      <p:sp>
        <p:nvSpPr>
          <p:cNvPr id="57" name="Ellipse 56"/>
          <p:cNvSpPr/>
          <p:nvPr/>
        </p:nvSpPr>
        <p:spPr>
          <a:xfrm>
            <a:off x="1814661" y="5243990"/>
            <a:ext cx="1772524" cy="561274"/>
          </a:xfrm>
          <a:prstGeom prst="ellipse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b="1" u="sng" dirty="0">
                <a:solidFill>
                  <a:prstClr val="black"/>
                </a:solidFill>
              </a:rPr>
              <a:t>Primo:</a:t>
            </a:r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dirty="0" err="1">
                <a:solidFill>
                  <a:prstClr val="black"/>
                </a:solidFill>
              </a:rPr>
              <a:t>what’s</a:t>
            </a:r>
            <a:r>
              <a:rPr lang="fr-BE" sz="1000" dirty="0">
                <a:solidFill>
                  <a:prstClr val="black"/>
                </a:solidFill>
              </a:rPr>
              <a:t> new?</a:t>
            </a: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719747"/>
              </p:ext>
            </p:extLst>
          </p:nvPr>
        </p:nvGraphicFramePr>
        <p:xfrm>
          <a:off x="3707904" y="14739"/>
          <a:ext cx="263949" cy="6654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49"/>
              </a:tblGrid>
              <a:tr h="6654620">
                <a:tc>
                  <a:txBody>
                    <a:bodyPr/>
                    <a:lstStyle/>
                    <a:p>
                      <a:r>
                        <a:rPr lang="fr-BE" dirty="0" smtClean="0">
                          <a:solidFill>
                            <a:srgbClr val="C00000"/>
                          </a:solidFill>
                        </a:rPr>
                        <a:t>CUTOVER</a:t>
                      </a:r>
                      <a:endParaRPr lang="fr-BE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pattFill prst="pct20">
                      <a:fgClr>
                        <a:schemeClr val="accent2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cxnSp>
        <p:nvCxnSpPr>
          <p:cNvPr id="6" name="Connecteur droit 5"/>
          <p:cNvCxnSpPr/>
          <p:nvPr/>
        </p:nvCxnSpPr>
        <p:spPr>
          <a:xfrm>
            <a:off x="3971853" y="14739"/>
            <a:ext cx="0" cy="665881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>
            <a:off x="7380312" y="404664"/>
            <a:ext cx="0" cy="4608512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re 1"/>
          <p:cNvSpPr txBox="1">
            <a:spLocks/>
          </p:cNvSpPr>
          <p:nvPr/>
        </p:nvSpPr>
        <p:spPr>
          <a:xfrm>
            <a:off x="7471857" y="260648"/>
            <a:ext cx="1284802" cy="33667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1100" b="1" dirty="0" smtClean="0">
                <a:solidFill>
                  <a:srgbClr val="7030A0"/>
                </a:solidFill>
              </a:rPr>
              <a:t>1er mai </a:t>
            </a:r>
            <a:r>
              <a:rPr lang="fr-BE" sz="11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 ….</a:t>
            </a:r>
            <a:endParaRPr lang="fr-BE" sz="1100" dirty="0">
              <a:solidFill>
                <a:srgbClr val="7030A0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821467" y="1473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rgbClr val="7030A0"/>
                </a:solidFill>
              </a:rPr>
              <a:t>T5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2401811" y="0"/>
            <a:ext cx="43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25" algn="l"/>
                <a:tab pos="4667250" algn="l"/>
                <a:tab pos="7086600" algn="l"/>
              </a:tabLst>
            </a:pPr>
            <a:r>
              <a:rPr lang="fr-BE" sz="1600" b="1" dirty="0">
                <a:solidFill>
                  <a:srgbClr val="7030A0"/>
                </a:solidFill>
              </a:rPr>
              <a:t>T2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4627684" y="0"/>
            <a:ext cx="43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25" algn="l"/>
                <a:tab pos="4667250" algn="l"/>
                <a:tab pos="7086600" algn="l"/>
              </a:tabLst>
            </a:pPr>
            <a:r>
              <a:rPr lang="fr-BE" sz="1600" b="1" dirty="0">
                <a:solidFill>
                  <a:srgbClr val="7030A0"/>
                </a:solidFill>
              </a:rPr>
              <a:t>T3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235950" y="14739"/>
            <a:ext cx="438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333625" algn="l"/>
                <a:tab pos="4667250" algn="l"/>
                <a:tab pos="7086600" algn="l"/>
              </a:tabLst>
            </a:pPr>
            <a:r>
              <a:rPr lang="fr-BE" sz="1600" b="1" dirty="0">
                <a:solidFill>
                  <a:srgbClr val="7030A0"/>
                </a:solidFill>
              </a:rPr>
              <a:t>T4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750423" y="1035836"/>
            <a:ext cx="1165937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smtClean="0">
                <a:solidFill>
                  <a:prstClr val="black"/>
                </a:solidFill>
              </a:rPr>
              <a:t>Acquisitions</a:t>
            </a:r>
          </a:p>
          <a:p>
            <a:r>
              <a:rPr lang="fr-BE" sz="1000" i="1" dirty="0" err="1">
                <a:solidFill>
                  <a:prstClr val="black"/>
                </a:solidFill>
              </a:rPr>
              <a:t>Print</a:t>
            </a:r>
            <a:r>
              <a:rPr lang="fr-BE" sz="1000" i="1" dirty="0">
                <a:solidFill>
                  <a:prstClr val="black"/>
                </a:solidFill>
              </a:rPr>
              <a:t> + </a:t>
            </a:r>
            <a:r>
              <a:rPr lang="fr-BE" sz="1000" i="1" dirty="0" err="1">
                <a:solidFill>
                  <a:prstClr val="black"/>
                </a:solidFill>
              </a:rPr>
              <a:t>eResources</a:t>
            </a:r>
            <a:r>
              <a:rPr lang="fr-BE" sz="1000" i="1" dirty="0">
                <a:solidFill>
                  <a:prstClr val="black"/>
                </a:solidFill>
              </a:rPr>
              <a:t> </a:t>
            </a:r>
            <a:endParaRPr lang="fr-BE" sz="1000" b="1" u="sng" dirty="0" smtClean="0">
              <a:solidFill>
                <a:prstClr val="black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7533237" y="2304426"/>
            <a:ext cx="1223421" cy="520955"/>
          </a:xfrm>
          <a:prstGeom prst="ellipse">
            <a:avLst/>
          </a:prstGeom>
          <a:noFill/>
          <a:ln w="19050" cmpd="sng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dirty="0">
                <a:solidFill>
                  <a:prstClr val="black"/>
                </a:solidFill>
              </a:rPr>
              <a:t> </a:t>
            </a:r>
            <a:r>
              <a:rPr lang="fr-BE" sz="1000" b="1" u="sng" dirty="0" err="1" smtClean="0">
                <a:solidFill>
                  <a:prstClr val="black"/>
                </a:solidFill>
              </a:rPr>
              <a:t>Selector</a:t>
            </a:r>
            <a:r>
              <a:rPr lang="fr-BE" sz="1000" b="1" u="sng" dirty="0" smtClean="0">
                <a:solidFill>
                  <a:prstClr val="black"/>
                </a:solidFill>
              </a:rPr>
              <a:t> </a:t>
            </a:r>
            <a:endParaRPr lang="fr-BE" sz="1000" b="1" u="sng" dirty="0">
              <a:solidFill>
                <a:prstClr val="black"/>
              </a:solidFill>
            </a:endParaRPr>
          </a:p>
          <a:p>
            <a:pPr algn="ctr"/>
            <a:r>
              <a:rPr lang="fr-BE" sz="1000" i="1" dirty="0">
                <a:solidFill>
                  <a:prstClr val="black"/>
                </a:solidFill>
              </a:rPr>
              <a:t>(découverte)</a:t>
            </a:r>
            <a:endParaRPr lang="fr-BE" sz="1000" dirty="0">
              <a:solidFill>
                <a:prstClr val="black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98075" y="2524834"/>
            <a:ext cx="877905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BE" sz="1000" b="1" u="sng" dirty="0" smtClean="0">
                <a:solidFill>
                  <a:prstClr val="black"/>
                </a:solidFill>
              </a:rPr>
              <a:t>Acquisitions</a:t>
            </a:r>
          </a:p>
          <a:p>
            <a:pPr algn="ctr"/>
            <a:r>
              <a:rPr lang="fr-BE" sz="1000" i="1" dirty="0" err="1" smtClean="0">
                <a:solidFill>
                  <a:prstClr val="black"/>
                </a:solidFill>
              </a:rPr>
              <a:t>Receiving</a:t>
            </a:r>
            <a:endParaRPr lang="fr-BE" sz="1000" b="1" u="sng" dirty="0" smtClean="0">
              <a:solidFill>
                <a:prstClr val="black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163377" y="5243990"/>
            <a:ext cx="3401226" cy="984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BE" sz="1600" u="sng" dirty="0" smtClean="0">
                <a:solidFill>
                  <a:prstClr val="black"/>
                </a:solidFill>
              </a:rPr>
              <a:t>Légende </a:t>
            </a:r>
            <a:r>
              <a:rPr lang="fr-BE" sz="1600" dirty="0" smtClean="0">
                <a:solidFill>
                  <a:prstClr val="black"/>
                </a:solidFill>
              </a:rPr>
              <a:t>:</a:t>
            </a:r>
            <a:endParaRPr lang="fr-BE" sz="1600" dirty="0">
              <a:solidFill>
                <a:prstClr val="black"/>
              </a:solidFill>
            </a:endParaRPr>
          </a:p>
          <a:p>
            <a:pPr marL="450850" lvl="1" indent="-2730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prstClr val="black"/>
                </a:solidFill>
              </a:rPr>
              <a:t>Obligatoire = </a:t>
            </a:r>
            <a:r>
              <a:rPr lang="fr-BE" sz="1400" b="1" dirty="0">
                <a:solidFill>
                  <a:srgbClr val="FF9900"/>
                </a:solidFill>
              </a:rPr>
              <a:t>en oranger</a:t>
            </a:r>
          </a:p>
          <a:p>
            <a:pPr marL="450850" lvl="1" indent="-2730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prstClr val="black"/>
                </a:solidFill>
              </a:rPr>
              <a:t>Découverte = </a:t>
            </a:r>
            <a:r>
              <a:rPr lang="fr-BE" sz="1400" b="1" dirty="0">
                <a:solidFill>
                  <a:srgbClr val="00B050"/>
                </a:solidFill>
              </a:rPr>
              <a:t>en vert</a:t>
            </a:r>
          </a:p>
          <a:p>
            <a:pPr marL="450850" lvl="1" indent="-273050">
              <a:buFont typeface="Arial" panose="020B0604020202020204" pitchFamily="34" charset="0"/>
              <a:buChar char="•"/>
            </a:pPr>
            <a:r>
              <a:rPr lang="fr-BE" sz="1400" dirty="0">
                <a:solidFill>
                  <a:prstClr val="black"/>
                </a:solidFill>
              </a:rPr>
              <a:t>Formations </a:t>
            </a:r>
            <a:r>
              <a:rPr lang="fr-BE" sz="1400" dirty="0" err="1">
                <a:solidFill>
                  <a:prstClr val="black"/>
                </a:solidFill>
              </a:rPr>
              <a:t>certifiantes</a:t>
            </a:r>
            <a:r>
              <a:rPr lang="fr-BE" sz="1400" dirty="0">
                <a:solidFill>
                  <a:prstClr val="black"/>
                </a:solidFill>
              </a:rPr>
              <a:t> = </a:t>
            </a:r>
            <a:r>
              <a:rPr lang="fr-BE" sz="1400" b="1" dirty="0" smtClean="0">
                <a:solidFill>
                  <a:prstClr val="black"/>
                </a:solidFill>
              </a:rPr>
              <a:t>encadré</a:t>
            </a:r>
            <a:endParaRPr lang="fr-BE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4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1" grpId="0" animBg="1"/>
      <p:bldP spid="16" grpId="0" animBg="1"/>
      <p:bldP spid="17" grpId="0" animBg="1"/>
      <p:bldP spid="31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7" grpId="0" animBg="1"/>
      <p:bldP spid="62" grpId="0" animBg="1"/>
      <p:bldP spid="56" grpId="0"/>
      <p:bldP spid="65" grpId="0"/>
      <p:bldP spid="66" grpId="0"/>
      <p:bldP spid="67" grpId="0"/>
      <p:bldP spid="58" grpId="0" animBg="1"/>
      <p:bldP spid="51" grpId="0" animBg="1"/>
      <p:bldP spid="3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de déploiement à l’ULg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23529" y="4365104"/>
            <a:ext cx="7992888" cy="0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er 13"/>
          <p:cNvGrpSpPr/>
          <p:nvPr/>
        </p:nvGrpSpPr>
        <p:grpSpPr>
          <a:xfrm>
            <a:off x="606916" y="4149076"/>
            <a:ext cx="369332" cy="2088236"/>
            <a:chOff x="1020959" y="4135634"/>
            <a:chExt cx="270618" cy="1698340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 rot="16200000">
              <a:off x="512071" y="5054469"/>
              <a:ext cx="1288393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Kick off  27/8/14</a:t>
              </a:r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6866963" y="4149080"/>
            <a:ext cx="297325" cy="2376266"/>
            <a:chOff x="1017556" y="4135634"/>
            <a:chExt cx="270618" cy="1932592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1187624" y="4135634"/>
              <a:ext cx="0" cy="292782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 rot="16200000">
              <a:off x="362259" y="5142311"/>
              <a:ext cx="1581212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ALMA live   19/2/15</a:t>
              </a: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2042429" y="4149080"/>
            <a:ext cx="369332" cy="2607405"/>
            <a:chOff x="1123718" y="4135634"/>
            <a:chExt cx="270618" cy="1544286"/>
          </a:xfrm>
        </p:grpSpPr>
        <p:cxnSp>
          <p:nvCxnSpPr>
            <p:cNvPr id="23" name="Connecteur droit 22"/>
            <p:cNvCxnSpPr/>
            <p:nvPr/>
          </p:nvCxnSpPr>
          <p:spPr>
            <a:xfrm flipH="1">
              <a:off x="1236050" y="4135634"/>
              <a:ext cx="0" cy="213241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 rot="16200000">
              <a:off x="614828" y="4900413"/>
              <a:ext cx="1288397" cy="270618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 anchor="t" anchorCtr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Export migration 13/10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828279" y="3429000"/>
            <a:ext cx="2447578" cy="2520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Formations TF</a:t>
            </a:r>
            <a:endParaRPr lang="fr-FR" sz="1600" b="1" dirty="0"/>
          </a:p>
        </p:txBody>
      </p:sp>
      <p:grpSp>
        <p:nvGrpSpPr>
          <p:cNvPr id="27" name="Grouper 26"/>
          <p:cNvGrpSpPr/>
          <p:nvPr/>
        </p:nvGrpSpPr>
        <p:grpSpPr>
          <a:xfrm>
            <a:off x="3632121" y="4149080"/>
            <a:ext cx="369332" cy="2708921"/>
            <a:chOff x="1037247" y="4135634"/>
            <a:chExt cx="443559" cy="1604411"/>
          </a:xfrm>
        </p:grpSpPr>
        <p:cxnSp>
          <p:nvCxnSpPr>
            <p:cNvPr id="28" name="Connecteur droit 27"/>
            <p:cNvCxnSpPr/>
            <p:nvPr/>
          </p:nvCxnSpPr>
          <p:spPr>
            <a:xfrm flipH="1">
              <a:off x="1179246" y="4135634"/>
              <a:ext cx="0" cy="213241"/>
            </a:xfrm>
            <a:prstGeom prst="line">
              <a:avLst/>
            </a:prstGeom>
            <a:ln>
              <a:solidFill>
                <a:srgbClr val="FF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 rot="16200000">
              <a:off x="614828" y="4874067"/>
              <a:ext cx="1288397" cy="44355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rIns="0" rtlCol="0" anchor="t" anchorCtr="0">
              <a:spAutoFit/>
            </a:bodyPr>
            <a:lstStyle/>
            <a:p>
              <a:pPr algn="r"/>
              <a:r>
                <a:rPr lang="fr-FR" dirty="0" smtClean="0">
                  <a:solidFill>
                    <a:srgbClr val="FF3300"/>
                  </a:solidFill>
                </a:rPr>
                <a:t>Accès </a:t>
              </a:r>
              <a:r>
                <a:rPr lang="fr-FR" dirty="0">
                  <a:solidFill>
                    <a:srgbClr val="FF3300"/>
                  </a:solidFill>
                </a:rPr>
                <a:t>à</a:t>
              </a:r>
              <a:r>
                <a:rPr lang="fr-FR" dirty="0" smtClean="0">
                  <a:solidFill>
                    <a:srgbClr val="FF3300"/>
                  </a:solidFill>
                </a:rPr>
                <a:t> Alma 5/11 </a:t>
              </a:r>
            </a:p>
          </p:txBody>
        </p:sp>
      </p:grpSp>
      <p:sp>
        <p:nvSpPr>
          <p:cNvPr id="32" name="Rectangle à coins arrondis 31"/>
          <p:cNvSpPr/>
          <p:nvPr/>
        </p:nvSpPr>
        <p:spPr>
          <a:xfrm>
            <a:off x="-11464" y="2131178"/>
            <a:ext cx="1691679" cy="5400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600" b="1" dirty="0" smtClean="0"/>
              <a:t>Nettoyage </a:t>
            </a:r>
          </a:p>
          <a:p>
            <a:pPr algn="ctr"/>
            <a:r>
              <a:rPr lang="fr-FR" sz="1600" b="1" dirty="0" smtClean="0"/>
              <a:t>données 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4932041" y="2276872"/>
            <a:ext cx="3096343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Formation des équipes</a:t>
            </a:r>
            <a:endParaRPr lang="fr-FR" sz="1600" b="1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3707905" y="2780928"/>
            <a:ext cx="1512168" cy="4320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Tests</a:t>
            </a:r>
            <a:endParaRPr lang="fr-FR" sz="1400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2123730" y="3789040"/>
            <a:ext cx="4311186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Primo</a:t>
            </a:r>
            <a:endParaRPr lang="fr-FR" sz="1400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3493620" y="3392996"/>
            <a:ext cx="3089957" cy="288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Intégrations (1) avec </a:t>
            </a:r>
            <a:r>
              <a:rPr lang="fr-FR" sz="1600" b="1" dirty="0" err="1" smtClean="0"/>
              <a:t>appl</a:t>
            </a:r>
            <a:r>
              <a:rPr lang="fr-FR" sz="1600" b="1" dirty="0" smtClean="0"/>
              <a:t>. tierces</a:t>
            </a:r>
            <a:endParaRPr lang="fr-FR" sz="1600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7236296" y="2996952"/>
            <a:ext cx="1224136" cy="3600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Autorités</a:t>
            </a:r>
            <a:endParaRPr lang="fr-FR" sz="1400" b="1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7236297" y="3429000"/>
            <a:ext cx="1800199" cy="5040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lumMod val="100000"/>
                </a:schemeClr>
              </a:gs>
              <a:gs pos="50000">
                <a:schemeClr val="accent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Intégrations (2) avancées</a:t>
            </a:r>
            <a:endParaRPr lang="fr-FR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976248" y="1412776"/>
            <a:ext cx="2659648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Define</a:t>
            </a:r>
            <a:endParaRPr lang="fr-FR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2123729" y="1772816"/>
            <a:ext cx="4536504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Build</a:t>
            </a:r>
            <a:endParaRPr lang="fr-FR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6732241" y="1772816"/>
            <a:ext cx="1368152" cy="288032"/>
          </a:xfrm>
          <a:prstGeom prst="rect">
            <a:avLst/>
          </a:prstGeom>
          <a:solidFill>
            <a:srgbClr val="638FC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Deploy</a:t>
            </a:r>
            <a:endParaRPr lang="fr-FR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980728"/>
            <a:ext cx="917849" cy="720080"/>
          </a:xfrm>
          <a:prstGeom prst="rect">
            <a:avLst/>
          </a:prstGeom>
          <a:solidFill>
            <a:srgbClr val="8C5BB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fr-FR" sz="1600" b="1" dirty="0" err="1" smtClean="0"/>
              <a:t>Getting</a:t>
            </a:r>
            <a:r>
              <a:rPr lang="fr-FR" sz="1600" b="1" dirty="0" smtClean="0"/>
              <a:t> </a:t>
            </a:r>
          </a:p>
          <a:p>
            <a:pPr algn="ctr"/>
            <a:r>
              <a:rPr lang="fr-FR" sz="1600" b="1" dirty="0" err="1" smtClean="0"/>
              <a:t>started</a:t>
            </a:r>
            <a:endParaRPr lang="fr-FR" sz="16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1115616" y="2852936"/>
            <a:ext cx="1800200" cy="3240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Configuration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524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Déploiement &gt; </a:t>
            </a:r>
            <a:r>
              <a:rPr lang="fr-BE" dirty="0" err="1" smtClean="0"/>
              <a:t>Cutover</a:t>
            </a:r>
            <a:r>
              <a:rPr lang="fr-BE" dirty="0" smtClean="0"/>
              <a:t> et Jour J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2 semaines avant le 19/02: gel </a:t>
            </a:r>
            <a:r>
              <a:rPr lang="fr-BE" dirty="0"/>
              <a:t>des </a:t>
            </a:r>
            <a:r>
              <a:rPr lang="fr-BE" dirty="0" smtClean="0"/>
              <a:t>données (</a:t>
            </a:r>
            <a:r>
              <a:rPr lang="fr-BE" i="1" dirty="0" err="1" smtClean="0"/>
              <a:t>cutover</a:t>
            </a:r>
            <a:r>
              <a:rPr lang="fr-BE" dirty="0" smtClean="0"/>
              <a:t>), sauf circulation</a:t>
            </a:r>
          </a:p>
          <a:p>
            <a:r>
              <a:rPr lang="fr-BE" dirty="0" smtClean="0"/>
              <a:t>Export &gt; migration</a:t>
            </a:r>
          </a:p>
          <a:p>
            <a:r>
              <a:rPr lang="fr-BE" dirty="0" smtClean="0"/>
              <a:t>16/02: nouvel export des données de circulation + Primo en </a:t>
            </a:r>
            <a:r>
              <a:rPr lang="fr-BE" dirty="0" err="1" smtClean="0"/>
              <a:t>read-only</a:t>
            </a:r>
            <a:endParaRPr lang="fr-BE" dirty="0" smtClean="0"/>
          </a:p>
          <a:p>
            <a:r>
              <a:rPr lang="fr-BE" dirty="0" smtClean="0">
                <a:solidFill>
                  <a:srgbClr val="FF0000"/>
                </a:solidFill>
              </a:rPr>
              <a:t>19/02 : mise à disposition d’Alma avec données définitives</a:t>
            </a:r>
          </a:p>
          <a:p>
            <a:r>
              <a:rPr lang="fr-BE" dirty="0" smtClean="0"/>
              <a:t>Mais… soucis sur le nouvel environnement Primo </a:t>
            </a:r>
            <a:r>
              <a:rPr lang="fr-BE" dirty="0" smtClean="0">
                <a:sym typeface="Wingdings" panose="05000000000000000000" pitchFamily="2" charset="2"/>
              </a:rPr>
              <a:t> disponibles uniquement </a:t>
            </a:r>
            <a:r>
              <a:rPr lang="fr-BE" dirty="0" err="1" smtClean="0">
                <a:sym typeface="Wingdings" panose="05000000000000000000" pitchFamily="2" charset="2"/>
              </a:rPr>
              <a:t>qq</a:t>
            </a:r>
            <a:r>
              <a:rPr lang="fr-BE" dirty="0" smtClean="0">
                <a:sym typeface="Wingdings" panose="05000000000000000000" pitchFamily="2" charset="2"/>
              </a:rPr>
              <a:t> jours plus tard</a:t>
            </a:r>
            <a:endParaRPr lang="fr-BE" dirty="0" smtClean="0"/>
          </a:p>
          <a:p>
            <a:endParaRPr lang="fr-BE" dirty="0" smtClean="0"/>
          </a:p>
          <a:p>
            <a:r>
              <a:rPr lang="fr-BE" dirty="0" smtClean="0"/>
              <a:t>Communication vers la communauté universitaire (e-mails, news, affiches…)</a:t>
            </a:r>
          </a:p>
          <a:p>
            <a:pPr lvl="2"/>
            <a:r>
              <a:rPr lang="fr-BE" dirty="0" smtClean="0"/>
              <a:t>Avant le </a:t>
            </a:r>
            <a:r>
              <a:rPr lang="fr-BE" dirty="0" err="1" smtClean="0"/>
              <a:t>cutover</a:t>
            </a:r>
            <a:endParaRPr lang="fr-BE" dirty="0" smtClean="0"/>
          </a:p>
          <a:p>
            <a:pPr lvl="2"/>
            <a:r>
              <a:rPr lang="fr-BE" dirty="0" smtClean="0"/>
              <a:t>Pendant le </a:t>
            </a:r>
            <a:r>
              <a:rPr lang="fr-BE" dirty="0" err="1" smtClean="0"/>
              <a:t>cutover</a:t>
            </a:r>
            <a:endParaRPr lang="fr-BE" dirty="0" smtClean="0"/>
          </a:p>
          <a:p>
            <a:pPr lvl="2"/>
            <a:r>
              <a:rPr lang="fr-BE" dirty="0" smtClean="0"/>
              <a:t>Après la mise en </a:t>
            </a:r>
            <a:r>
              <a:rPr lang="fr-BE" dirty="0" err="1" smtClean="0"/>
              <a:t>prod</a:t>
            </a:r>
            <a:r>
              <a:rPr lang="fr-BE" dirty="0" smtClean="0"/>
              <a:t>…</a:t>
            </a:r>
          </a:p>
          <a:p>
            <a:pPr lvl="1"/>
            <a:r>
              <a:rPr lang="fr-BE" dirty="0" smtClean="0"/>
              <a:t>+ communication avec la presse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6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Déploiement &gt; Suite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</a:t>
            </a:r>
            <a:r>
              <a:rPr lang="fr-BE" dirty="0" smtClean="0"/>
              <a:t>uite… 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hargement des autorités </a:t>
            </a:r>
            <a:r>
              <a:rPr lang="fr-BE" dirty="0" err="1" smtClean="0"/>
              <a:t>BnF</a:t>
            </a:r>
            <a:r>
              <a:rPr lang="fr-BE" dirty="0" smtClean="0"/>
              <a:t>, RAMEAU, </a:t>
            </a:r>
            <a:r>
              <a:rPr lang="fr-BE" dirty="0" err="1" smtClean="0"/>
              <a:t>Agrovoc</a:t>
            </a:r>
            <a:endParaRPr lang="fr-BE" dirty="0" smtClean="0"/>
          </a:p>
          <a:p>
            <a:pPr lvl="1"/>
            <a:r>
              <a:rPr lang="fr-BE" dirty="0" smtClean="0"/>
              <a:t>intégrations non finalisées pour la mise en </a:t>
            </a:r>
            <a:r>
              <a:rPr lang="fr-BE" dirty="0" err="1" smtClean="0"/>
              <a:t>prod</a:t>
            </a:r>
            <a:r>
              <a:rPr lang="fr-BE" dirty="0" smtClean="0"/>
              <a:t> (SAP…)</a:t>
            </a:r>
          </a:p>
          <a:p>
            <a:pPr lvl="1"/>
            <a:r>
              <a:rPr lang="fr-BE" dirty="0" smtClean="0"/>
              <a:t>poursuite des formations professionnelles + certifications</a:t>
            </a:r>
          </a:p>
          <a:p>
            <a:pPr lvl="1"/>
            <a:r>
              <a:rPr lang="fr-BE" dirty="0" smtClean="0"/>
              <a:t>formation des administrateurs Alma</a:t>
            </a:r>
          </a:p>
          <a:p>
            <a:pPr lvl="1"/>
            <a:r>
              <a:rPr lang="fr-BE" dirty="0" smtClean="0"/>
              <a:t>lancement d’une nouvelle TF, </a:t>
            </a:r>
            <a:r>
              <a:rPr lang="fr-BE" b="1" dirty="0" smtClean="0"/>
              <a:t>TF </a:t>
            </a:r>
            <a:r>
              <a:rPr lang="fr-BE" b="1" dirty="0" err="1" smtClean="0"/>
              <a:t>Analytics</a:t>
            </a:r>
            <a:endParaRPr lang="fr-BE" b="1" dirty="0" smtClean="0"/>
          </a:p>
          <a:p>
            <a:pPr lvl="1"/>
            <a:endParaRPr lang="fr-BE" dirty="0" smtClean="0"/>
          </a:p>
          <a:p>
            <a:pPr lvl="1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40"/>
            <a:ext cx="180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62" y="3789040"/>
            <a:ext cx="330563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842928"/>
            <a:ext cx="4280665" cy="30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58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 smtClean="0"/>
              <a:t>Bibliothèques </a:t>
            </a:r>
            <a:r>
              <a:rPr lang="fr-BE" sz="2400" dirty="0"/>
              <a:t>de l’Université de </a:t>
            </a:r>
            <a:r>
              <a:rPr lang="fr-BE" sz="2400" dirty="0" smtClean="0"/>
              <a:t>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dirty="0" smtClean="0"/>
              <a:t>Project Team, </a:t>
            </a:r>
            <a:r>
              <a:rPr lang="fr-BE" sz="2400" dirty="0" err="1" smtClean="0"/>
              <a:t>Task</a:t>
            </a:r>
            <a:r>
              <a:rPr lang="fr-BE" sz="2400" dirty="0" smtClean="0"/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</a:t>
            </a:r>
            <a:r>
              <a:rPr lang="fr-BE" sz="2400" dirty="0" smtClean="0"/>
              <a:t>déploiement</a:t>
            </a:r>
          </a:p>
          <a:p>
            <a:endParaRPr lang="fr-BE" sz="2400" dirty="0"/>
          </a:p>
          <a:p>
            <a:r>
              <a:rPr lang="fr-BE" sz="2400" b="1" dirty="0">
                <a:solidFill>
                  <a:srgbClr val="F27D30"/>
                </a:solidFill>
              </a:rPr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Après-déploiement et premiers </a:t>
            </a:r>
            <a:r>
              <a:rPr lang="fr-BE" dirty="0" smtClean="0"/>
              <a:t>constats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Réunions de </a:t>
            </a:r>
            <a:r>
              <a:rPr lang="fr-BE" dirty="0"/>
              <a:t>Project Team (rythme mensuel)</a:t>
            </a:r>
          </a:p>
          <a:p>
            <a:pPr lvl="1"/>
            <a:r>
              <a:rPr lang="fr-BE" i="1" dirty="0"/>
              <a:t>Releases</a:t>
            </a:r>
            <a:r>
              <a:rPr lang="fr-BE" dirty="0"/>
              <a:t> mensuelles d’Alma passées à la loupe par les TF</a:t>
            </a:r>
          </a:p>
          <a:p>
            <a:r>
              <a:rPr lang="fr-BE" dirty="0" smtClean="0"/>
              <a:t>Planification de </a:t>
            </a:r>
            <a:r>
              <a:rPr lang="fr-BE" dirty="0"/>
              <a:t>formations continues</a:t>
            </a:r>
          </a:p>
          <a:p>
            <a:r>
              <a:rPr lang="fr-BE" dirty="0" smtClean="0"/>
              <a:t>Prise en </a:t>
            </a:r>
            <a:r>
              <a:rPr lang="fr-BE" dirty="0"/>
              <a:t>compte des certifications pour l’évaluation</a:t>
            </a:r>
          </a:p>
          <a:p>
            <a:r>
              <a:rPr lang="fr-BE" dirty="0" smtClean="0"/>
              <a:t>Poursuite des </a:t>
            </a:r>
            <a:r>
              <a:rPr lang="fr-BE" dirty="0" err="1"/>
              <a:t>modifs</a:t>
            </a:r>
            <a:r>
              <a:rPr lang="fr-BE" dirty="0"/>
              <a:t> dans les workflows des </a:t>
            </a:r>
            <a:r>
              <a:rPr lang="fr-BE" dirty="0" smtClean="0"/>
              <a:t>bib</a:t>
            </a:r>
          </a:p>
          <a:p>
            <a:pPr lvl="1"/>
            <a:r>
              <a:rPr lang="fr-BE" dirty="0" smtClean="0"/>
              <a:t>Déjà réalisé</a:t>
            </a:r>
          </a:p>
          <a:p>
            <a:pPr lvl="2"/>
            <a:r>
              <a:rPr lang="fr-BE" dirty="0" smtClean="0"/>
              <a:t>Plus de possibilités de fournitures de docs réservés</a:t>
            </a:r>
          </a:p>
          <a:p>
            <a:pPr lvl="2"/>
            <a:r>
              <a:rPr lang="fr-BE" dirty="0" smtClean="0"/>
              <a:t>Gestion des e-ressources au niveau des 5 bib + de la DG</a:t>
            </a:r>
          </a:p>
          <a:p>
            <a:pPr lvl="2"/>
            <a:r>
              <a:rPr lang="fr-BE" dirty="0" smtClean="0"/>
              <a:t>Utilisation généralisée des Acquisitions dans Alma </a:t>
            </a:r>
          </a:p>
          <a:p>
            <a:pPr lvl="2"/>
            <a:r>
              <a:rPr lang="fr-BE" dirty="0" smtClean="0"/>
              <a:t>Centralisation des acquisitions pour les bib ALPHA et BST</a:t>
            </a:r>
          </a:p>
          <a:p>
            <a:pPr lvl="2"/>
            <a:r>
              <a:rPr lang="fr-BE" dirty="0" smtClean="0"/>
              <a:t>Moins de catalogueurs que sur Aleph</a:t>
            </a:r>
          </a:p>
          <a:p>
            <a:pPr lvl="2"/>
            <a:r>
              <a:rPr lang="fr-BE" dirty="0" smtClean="0"/>
              <a:t>Plus grande centralisation du PEB</a:t>
            </a:r>
          </a:p>
          <a:p>
            <a:pPr lvl="1"/>
            <a:r>
              <a:rPr lang="fr-BE" dirty="0" smtClean="0"/>
              <a:t>À venir</a:t>
            </a:r>
          </a:p>
          <a:p>
            <a:pPr lvl="2"/>
            <a:r>
              <a:rPr lang="fr-BE" dirty="0" smtClean="0"/>
              <a:t>Digitalisation à la demande</a:t>
            </a:r>
          </a:p>
          <a:p>
            <a:pPr lvl="2"/>
            <a:r>
              <a:rPr lang="fr-BE" dirty="0" smtClean="0"/>
              <a:t>Réserves de cours</a:t>
            </a:r>
          </a:p>
          <a:p>
            <a:pPr lvl="2"/>
            <a:r>
              <a:rPr lang="fr-BE" dirty="0" smtClean="0"/>
              <a:t>…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1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Après-déploiement et premiers </a:t>
            </a:r>
            <a:r>
              <a:rPr lang="fr-BE" dirty="0" smtClean="0"/>
              <a:t>constats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z="2400" dirty="0" smtClean="0"/>
              <a:t>Écoute </a:t>
            </a:r>
            <a:r>
              <a:rPr lang="fr-BE" sz="2400" dirty="0"/>
              <a:t>des collègues </a:t>
            </a:r>
          </a:p>
          <a:p>
            <a:pPr lvl="1"/>
            <a:r>
              <a:rPr lang="fr-BE" sz="2000" dirty="0" smtClean="0"/>
              <a:t>Enquête </a:t>
            </a:r>
            <a:r>
              <a:rPr lang="fr-BE" sz="2000" dirty="0"/>
              <a:t>interne « Alma @ ULg, petit bilan après 4 mois </a:t>
            </a:r>
            <a:r>
              <a:rPr lang="fr-BE" sz="2000" dirty="0" smtClean="0"/>
              <a:t>»</a:t>
            </a:r>
          </a:p>
          <a:p>
            <a:pPr lvl="2"/>
            <a:r>
              <a:rPr lang="fr-BE" sz="1800" dirty="0" smtClean="0"/>
              <a:t>Les plus, les moins du projet</a:t>
            </a:r>
          </a:p>
          <a:p>
            <a:pPr lvl="2"/>
            <a:r>
              <a:rPr lang="fr-BE" sz="1800" dirty="0"/>
              <a:t>Les plus, les moins </a:t>
            </a:r>
            <a:r>
              <a:rPr lang="fr-BE" sz="1800" dirty="0" smtClean="0"/>
              <a:t>d’Alma</a:t>
            </a:r>
          </a:p>
          <a:p>
            <a:pPr lvl="2"/>
            <a:r>
              <a:rPr lang="fr-BE" sz="1800" dirty="0" smtClean="0"/>
              <a:t>Pas toujours tendres (cf. « fantasmes »)</a:t>
            </a:r>
            <a:endParaRPr lang="fr-BE" sz="1800" dirty="0"/>
          </a:p>
          <a:p>
            <a:pPr lvl="1"/>
            <a:r>
              <a:rPr lang="fr-BE" sz="2000" dirty="0" smtClean="0"/>
              <a:t>Quelles </a:t>
            </a:r>
            <a:r>
              <a:rPr lang="fr-BE" sz="2000" dirty="0"/>
              <a:t>solutions ?</a:t>
            </a:r>
          </a:p>
          <a:p>
            <a:pPr lvl="2"/>
            <a:r>
              <a:rPr lang="fr-BE" sz="1800" dirty="0"/>
              <a:t>Dans Alma ? Configurable ou pas ?</a:t>
            </a:r>
          </a:p>
          <a:p>
            <a:pPr lvl="2"/>
            <a:r>
              <a:rPr lang="fr-BE" sz="1800" dirty="0"/>
              <a:t>Dans le workflow de travail ?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44509"/>
            <a:ext cx="3240360" cy="314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86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 smtClean="0"/>
              <a:t>Bibliothèques </a:t>
            </a:r>
            <a:r>
              <a:rPr lang="fr-BE" sz="2400" dirty="0"/>
              <a:t>de l’Université de </a:t>
            </a:r>
            <a:r>
              <a:rPr lang="fr-BE" sz="2400" dirty="0" smtClean="0"/>
              <a:t>Liège</a:t>
            </a:r>
          </a:p>
          <a:p>
            <a:endParaRPr lang="fr-BE" sz="2400" dirty="0" smtClean="0"/>
          </a:p>
          <a:p>
            <a:r>
              <a:rPr lang="fr-BE" sz="2400" dirty="0" smtClean="0"/>
              <a:t>Alma pour l’ULg</a:t>
            </a:r>
          </a:p>
          <a:p>
            <a:endParaRPr lang="fr-BE" sz="2400" dirty="0" smtClean="0"/>
          </a:p>
          <a:p>
            <a:r>
              <a:rPr lang="fr-BE" sz="2400" dirty="0" smtClean="0"/>
              <a:t>Project Team, </a:t>
            </a:r>
            <a:r>
              <a:rPr lang="fr-BE" sz="2400" dirty="0" err="1" smtClean="0"/>
              <a:t>Task</a:t>
            </a:r>
            <a:r>
              <a:rPr lang="fr-BE" sz="2400" dirty="0" smtClean="0"/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</a:t>
            </a:r>
            <a:r>
              <a:rPr lang="fr-BE" sz="2400" dirty="0" smtClean="0"/>
              <a:t>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b="1" dirty="0" smtClean="0">
                <a:solidFill>
                  <a:srgbClr val="F27D30"/>
                </a:solidFill>
              </a:rPr>
              <a:t>Conclusions</a:t>
            </a:r>
            <a:endParaRPr lang="fr-BE" sz="2400" b="1" dirty="0">
              <a:solidFill>
                <a:srgbClr val="F27D3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2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BE" dirty="0" smtClean="0"/>
              <a:t>Projet très prenant</a:t>
            </a:r>
          </a:p>
          <a:p>
            <a:pPr lvl="1"/>
            <a:r>
              <a:rPr lang="fr-BE" dirty="0" smtClean="0"/>
              <a:t>Personnes impliquées directement (PT, TF)</a:t>
            </a:r>
          </a:p>
          <a:p>
            <a:pPr lvl="1"/>
            <a:r>
              <a:rPr lang="fr-BE" dirty="0" smtClean="0"/>
              <a:t>Personnes impliquées « par ricochet »</a:t>
            </a:r>
          </a:p>
          <a:p>
            <a:pPr lvl="2"/>
            <a:r>
              <a:rPr lang="fr-BE" dirty="0" smtClean="0"/>
              <a:t>autres collègues des bib.</a:t>
            </a:r>
          </a:p>
          <a:p>
            <a:pPr lvl="2"/>
            <a:r>
              <a:rPr lang="fr-BE" dirty="0"/>
              <a:t>i</a:t>
            </a:r>
            <a:r>
              <a:rPr lang="fr-BE" dirty="0" smtClean="0"/>
              <a:t>nformaticiens</a:t>
            </a:r>
          </a:p>
          <a:p>
            <a:pPr lvl="1"/>
            <a:r>
              <a:rPr lang="fr-BE" dirty="0" smtClean="0"/>
              <a:t>Mieux si plus long que 6 mois ?</a:t>
            </a:r>
          </a:p>
          <a:p>
            <a:pPr lvl="1"/>
            <a:r>
              <a:rPr lang="fr-BE" dirty="0" smtClean="0"/>
              <a:t>Ne pas négliger la composante </a:t>
            </a:r>
            <a:r>
              <a:rPr lang="fr-BE" i="1" dirty="0" smtClean="0"/>
              <a:t>discovery</a:t>
            </a:r>
            <a:r>
              <a:rPr lang="fr-BE" dirty="0" smtClean="0"/>
              <a:t> ni les intégrations</a:t>
            </a:r>
          </a:p>
          <a:p>
            <a:pPr lvl="1"/>
            <a:r>
              <a:rPr lang="fr-BE" dirty="0" smtClean="0"/>
              <a:t>Attention aux surcharges</a:t>
            </a:r>
          </a:p>
          <a:p>
            <a:r>
              <a:rPr lang="fr-BE" dirty="0" smtClean="0"/>
              <a:t>Modification des workflows </a:t>
            </a:r>
          </a:p>
          <a:p>
            <a:pPr lvl="1"/>
            <a:r>
              <a:rPr lang="fr-BE" dirty="0"/>
              <a:t>C</a:t>
            </a:r>
            <a:r>
              <a:rPr lang="fr-BE" dirty="0" smtClean="0"/>
              <a:t>ourt terme (avant mise en </a:t>
            </a:r>
            <a:r>
              <a:rPr lang="fr-BE" dirty="0" err="1" smtClean="0"/>
              <a:t>prod</a:t>
            </a:r>
            <a:r>
              <a:rPr lang="fr-BE" dirty="0" smtClean="0"/>
              <a:t> + peu après)</a:t>
            </a:r>
          </a:p>
          <a:p>
            <a:pPr lvl="1"/>
            <a:r>
              <a:rPr lang="fr-BE" dirty="0"/>
              <a:t>M</a:t>
            </a:r>
            <a:r>
              <a:rPr lang="fr-BE" dirty="0" smtClean="0"/>
              <a:t>oyen terme </a:t>
            </a:r>
          </a:p>
          <a:p>
            <a:pPr lvl="2"/>
            <a:r>
              <a:rPr lang="fr-BE" dirty="0" smtClean="0"/>
              <a:t>Maîtrise de l’outil </a:t>
            </a:r>
          </a:p>
          <a:p>
            <a:pPr lvl="2"/>
            <a:r>
              <a:rPr lang="fr-BE" dirty="0" smtClean="0"/>
              <a:t>Nouveau développement de l’outil</a:t>
            </a:r>
          </a:p>
          <a:p>
            <a:pPr lvl="2"/>
            <a:r>
              <a:rPr lang="fr-BE" dirty="0" smtClean="0"/>
              <a:t>Temps au temps pour les bib</a:t>
            </a:r>
          </a:p>
          <a:p>
            <a:r>
              <a:rPr lang="fr-BE" dirty="0"/>
              <a:t>Nouvel outil, nouvelle technologie → attention aux </a:t>
            </a:r>
            <a:r>
              <a:rPr lang="fr-BE" dirty="0" smtClean="0"/>
              <a:t>« fantasmes »</a:t>
            </a:r>
            <a:endParaRPr lang="fr-BE" dirty="0"/>
          </a:p>
          <a:p>
            <a:r>
              <a:rPr lang="fr-BE" dirty="0" smtClean="0"/>
              <a:t>Communiquer, expliquer, rassurer ↔ rumeurs…</a:t>
            </a:r>
          </a:p>
          <a:p>
            <a:r>
              <a:rPr lang="fr-BE" dirty="0" smtClean="0"/>
              <a:t>Humainement…</a:t>
            </a:r>
          </a:p>
          <a:p>
            <a:pPr lvl="1"/>
            <a:r>
              <a:rPr lang="fr-BE" dirty="0" smtClean="0"/>
              <a:t>Ne pas s’attendre à satisfaire tout le monde…</a:t>
            </a:r>
          </a:p>
          <a:p>
            <a:pPr lvl="1"/>
            <a:r>
              <a:rPr lang="fr-BE" dirty="0" smtClean="0"/>
              <a:t>Faire confiance : paris sur de jeunes/nouveaux collègues</a:t>
            </a:r>
          </a:p>
          <a:p>
            <a:pPr lvl="1"/>
            <a:r>
              <a:rPr lang="fr-BE" dirty="0" smtClean="0"/>
              <a:t>Relations renforcées…  et relations « altérées »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915" y="1484784"/>
            <a:ext cx="3007221" cy="30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547664" y="4725144"/>
            <a:ext cx="5832648" cy="55649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600" dirty="0" smtClean="0">
                <a:hlinkClick r:id="rId3"/>
              </a:rPr>
              <a:t>francois.renaville@ulg.ac.be</a:t>
            </a:r>
            <a:r>
              <a:rPr lang="fr-BE" sz="1600" dirty="0" smtClean="0"/>
              <a:t>   |   </a:t>
            </a:r>
            <a:r>
              <a:rPr lang="fr-BE" sz="1600" dirty="0" smtClean="0">
                <a:hlinkClick r:id="rId3"/>
              </a:rPr>
              <a:t>@</a:t>
            </a:r>
            <a:r>
              <a:rPr lang="fr-BE" sz="1600" dirty="0" err="1" smtClean="0">
                <a:hlinkClick r:id="rId3"/>
              </a:rPr>
              <a:t>f_renaville</a:t>
            </a:r>
            <a:r>
              <a:rPr lang="fr-BE" sz="1600" dirty="0" smtClean="0"/>
              <a:t> 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29689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Collections électroniques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75.000 </a:t>
            </a:r>
            <a:r>
              <a:rPr lang="fr-BE" dirty="0"/>
              <a:t>périodiques </a:t>
            </a:r>
            <a:r>
              <a:rPr lang="fr-BE" dirty="0" smtClean="0"/>
              <a:t>électroniques</a:t>
            </a:r>
          </a:p>
          <a:p>
            <a:pPr lvl="1"/>
            <a:r>
              <a:rPr lang="fr-BE" dirty="0" smtClean="0"/>
              <a:t>plus </a:t>
            </a:r>
            <a:r>
              <a:rPr lang="fr-BE" dirty="0"/>
              <a:t>de </a:t>
            </a:r>
            <a:r>
              <a:rPr lang="fr-BE" dirty="0" smtClean="0"/>
              <a:t>53.000 </a:t>
            </a:r>
            <a:r>
              <a:rPr lang="fr-BE" dirty="0"/>
              <a:t>en Open Access ou tout du moins gratuitement accessibles, en tout ou en partie</a:t>
            </a:r>
          </a:p>
          <a:p>
            <a:pPr lvl="1"/>
            <a:r>
              <a:rPr lang="fr-BE" dirty="0"/>
              <a:t>près de </a:t>
            </a:r>
            <a:r>
              <a:rPr lang="fr-BE" dirty="0" smtClean="0"/>
              <a:t>22.000 </a:t>
            </a:r>
            <a:r>
              <a:rPr lang="fr-BE" dirty="0"/>
              <a:t>souscriptions, acquisitions et autres accès payants</a:t>
            </a:r>
          </a:p>
          <a:p>
            <a:endParaRPr lang="fr-BE" dirty="0" smtClean="0"/>
          </a:p>
          <a:p>
            <a:r>
              <a:rPr lang="fr-BE" dirty="0" smtClean="0"/>
              <a:t>plus </a:t>
            </a:r>
            <a:r>
              <a:rPr lang="fr-BE" dirty="0"/>
              <a:t>de 900.000 e-books</a:t>
            </a:r>
          </a:p>
          <a:p>
            <a:pPr lvl="1"/>
            <a:r>
              <a:rPr lang="fr-BE" dirty="0"/>
              <a:t>près de </a:t>
            </a:r>
            <a:r>
              <a:rPr lang="fr-BE" dirty="0" smtClean="0"/>
              <a:t>830.000</a:t>
            </a:r>
            <a:r>
              <a:rPr lang="fr-BE" dirty="0"/>
              <a:t> en Open Access ou tout du moins gratuitement accessibles</a:t>
            </a:r>
          </a:p>
          <a:p>
            <a:pPr lvl="1"/>
            <a:r>
              <a:rPr lang="fr-BE" dirty="0"/>
              <a:t>plus de </a:t>
            </a:r>
            <a:r>
              <a:rPr lang="fr-BE" dirty="0" smtClean="0"/>
              <a:t>70.000 </a:t>
            </a:r>
            <a:r>
              <a:rPr lang="fr-BE" dirty="0"/>
              <a:t>e-books </a:t>
            </a:r>
            <a:r>
              <a:rPr lang="fr-BE" dirty="0" smtClean="0"/>
              <a:t>achetés ou </a:t>
            </a:r>
            <a:r>
              <a:rPr lang="fr-BE" dirty="0"/>
              <a:t>souscrits</a:t>
            </a:r>
          </a:p>
          <a:p>
            <a:endParaRPr lang="fr-BE" dirty="0" smtClean="0"/>
          </a:p>
          <a:p>
            <a:r>
              <a:rPr lang="fr-BE" dirty="0" smtClean="0"/>
              <a:t>plus </a:t>
            </a:r>
            <a:r>
              <a:rPr lang="fr-BE" dirty="0"/>
              <a:t>de 140 bases de données</a:t>
            </a:r>
          </a:p>
          <a:p>
            <a:pPr marL="114300" indent="0">
              <a:buNone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71696"/>
            <a:ext cx="3315072" cy="248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19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Personnel</a:t>
            </a:r>
            <a:endParaRPr lang="fr-BE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29446"/>
              </p:ext>
            </p:extLst>
          </p:nvPr>
        </p:nvGraphicFramePr>
        <p:xfrm>
          <a:off x="179512" y="1412776"/>
          <a:ext cx="8209607" cy="498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404664"/>
            <a:ext cx="7992888" cy="5996136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r>
              <a:rPr lang="fr-BE" sz="2400" dirty="0" smtClean="0"/>
              <a:t>Bibliothèques </a:t>
            </a:r>
            <a:r>
              <a:rPr lang="fr-BE" sz="2400" dirty="0"/>
              <a:t>de l’Université de </a:t>
            </a:r>
            <a:r>
              <a:rPr lang="fr-BE" sz="2400" dirty="0" smtClean="0"/>
              <a:t>Liège</a:t>
            </a:r>
          </a:p>
          <a:p>
            <a:endParaRPr lang="fr-BE" sz="2400" dirty="0" smtClean="0"/>
          </a:p>
          <a:p>
            <a:r>
              <a:rPr lang="fr-BE" sz="2400" b="1" dirty="0">
                <a:solidFill>
                  <a:srgbClr val="F27D30"/>
                </a:solidFill>
              </a:rPr>
              <a:t>Alma pour l’ULg</a:t>
            </a:r>
          </a:p>
          <a:p>
            <a:endParaRPr lang="fr-BE" sz="2400" dirty="0" smtClean="0"/>
          </a:p>
          <a:p>
            <a:r>
              <a:rPr lang="fr-BE" sz="2400" dirty="0"/>
              <a:t>Project Team, </a:t>
            </a:r>
            <a:r>
              <a:rPr lang="fr-BE" sz="2400" dirty="0" err="1"/>
              <a:t>Task</a:t>
            </a:r>
            <a:r>
              <a:rPr lang="fr-BE" sz="2400" dirty="0"/>
              <a:t> Forces et communication</a:t>
            </a:r>
          </a:p>
          <a:p>
            <a:endParaRPr lang="fr-BE" sz="2400" dirty="0" smtClean="0"/>
          </a:p>
          <a:p>
            <a:r>
              <a:rPr lang="fr-BE" sz="2400" dirty="0"/>
              <a:t>Planning de déploiement</a:t>
            </a:r>
          </a:p>
          <a:p>
            <a:endParaRPr lang="fr-BE" sz="2400" dirty="0"/>
          </a:p>
          <a:p>
            <a:r>
              <a:rPr lang="fr-BE" sz="2400" dirty="0"/>
              <a:t>Après-déploiement et premiers constats</a:t>
            </a:r>
          </a:p>
          <a:p>
            <a:endParaRPr lang="fr-BE" sz="2400" b="1" dirty="0">
              <a:solidFill>
                <a:srgbClr val="F27D30"/>
              </a:solidFill>
            </a:endParaRPr>
          </a:p>
          <a:p>
            <a:r>
              <a:rPr lang="fr-BE" sz="2400" dirty="0"/>
              <a:t>Conclusions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Systèmes documentaires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280920" cy="4988024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fr-BE" sz="2400" dirty="0" smtClean="0"/>
              <a:t>Bref aperçu historique :</a:t>
            </a:r>
          </a:p>
          <a:p>
            <a:pPr lvl="1"/>
            <a:r>
              <a:rPr lang="fr-BE" sz="2000" dirty="0" smtClean="0"/>
              <a:t>1980 : système </a:t>
            </a:r>
            <a:r>
              <a:rPr lang="fr-BE" sz="2000" dirty="0"/>
              <a:t>maison </a:t>
            </a:r>
            <a:r>
              <a:rPr lang="fr-BE" sz="2000" dirty="0" smtClean="0"/>
              <a:t>Stimuli/</a:t>
            </a:r>
            <a:r>
              <a:rPr lang="fr-BE" sz="2000" dirty="0" err="1" smtClean="0"/>
              <a:t>Stipuli</a:t>
            </a:r>
            <a:r>
              <a:rPr lang="fr-BE" sz="2000" dirty="0" smtClean="0"/>
              <a:t> </a:t>
            </a:r>
            <a:r>
              <a:rPr lang="fr-BE" sz="1500" dirty="0" smtClean="0"/>
              <a:t>(interface de recherche avec STAIRS de IBM)</a:t>
            </a:r>
            <a:endParaRPr lang="fr-BE" sz="2000" dirty="0" smtClean="0"/>
          </a:p>
          <a:p>
            <a:pPr lvl="1"/>
            <a:r>
              <a:rPr lang="fr-BE" sz="2000" dirty="0" smtClean="0"/>
              <a:t>1989 : </a:t>
            </a:r>
            <a:r>
              <a:rPr lang="fr-BE" sz="2000" dirty="0"/>
              <a:t>Liber (</a:t>
            </a:r>
            <a:r>
              <a:rPr lang="fr-BE" sz="2000" dirty="0" err="1"/>
              <a:t>LiberMedia</a:t>
            </a:r>
            <a:r>
              <a:rPr lang="fr-BE" sz="2000" dirty="0" smtClean="0"/>
              <a:t>)</a:t>
            </a:r>
          </a:p>
          <a:p>
            <a:pPr lvl="1"/>
            <a:r>
              <a:rPr lang="fr-BE" sz="2000" dirty="0" smtClean="0"/>
              <a:t>2006 juin : déploiement de</a:t>
            </a:r>
          </a:p>
          <a:p>
            <a:pPr lvl="2"/>
            <a:r>
              <a:rPr lang="fr-BE" sz="1800" b="1" dirty="0" smtClean="0">
                <a:solidFill>
                  <a:srgbClr val="F27D30"/>
                </a:solidFill>
              </a:rPr>
              <a:t>Aleph</a:t>
            </a:r>
            <a:r>
              <a:rPr lang="fr-BE" sz="1800" b="1" dirty="0" smtClean="0"/>
              <a:t> </a:t>
            </a:r>
            <a:r>
              <a:rPr lang="fr-BE" sz="1800" dirty="0" smtClean="0"/>
              <a:t>(v17)</a:t>
            </a:r>
          </a:p>
          <a:p>
            <a:pPr lvl="3"/>
            <a:r>
              <a:rPr lang="fr-BE" sz="1600" dirty="0" smtClean="0"/>
              <a:t>Catalogage</a:t>
            </a:r>
          </a:p>
          <a:p>
            <a:pPr lvl="3"/>
            <a:r>
              <a:rPr lang="fr-BE" sz="1600" dirty="0" smtClean="0"/>
              <a:t>Circulation</a:t>
            </a:r>
          </a:p>
          <a:p>
            <a:pPr lvl="3"/>
            <a:r>
              <a:rPr lang="fr-BE" sz="1600" dirty="0" smtClean="0"/>
              <a:t>Acquisitions/Périodiques </a:t>
            </a:r>
            <a:r>
              <a:rPr lang="fr-BE" sz="1600" i="1" dirty="0" smtClean="0"/>
              <a:t>(partiel)</a:t>
            </a:r>
          </a:p>
          <a:p>
            <a:pPr lvl="2"/>
            <a:r>
              <a:rPr lang="fr-BE" sz="1800" dirty="0" smtClean="0"/>
              <a:t>Résolveur de liens </a:t>
            </a:r>
            <a:r>
              <a:rPr lang="fr-BE" sz="1800" b="1" dirty="0" smtClean="0">
                <a:solidFill>
                  <a:srgbClr val="F27D30"/>
                </a:solidFill>
              </a:rPr>
              <a:t>SFX</a:t>
            </a:r>
            <a:r>
              <a:rPr lang="fr-BE" sz="1800" dirty="0" smtClean="0">
                <a:solidFill>
                  <a:srgbClr val="F27D30"/>
                </a:solidFill>
              </a:rPr>
              <a:t> </a:t>
            </a:r>
            <a:r>
              <a:rPr lang="fr-BE" sz="1800" dirty="0" smtClean="0"/>
              <a:t>(v2)</a:t>
            </a:r>
          </a:p>
          <a:p>
            <a:pPr lvl="1"/>
            <a:r>
              <a:rPr lang="fr-BE" sz="2000" dirty="0" smtClean="0"/>
              <a:t>2010-</a:t>
            </a:r>
            <a:r>
              <a:rPr lang="fr-BE" sz="2000" dirty="0"/>
              <a:t>…. : RFID</a:t>
            </a:r>
          </a:p>
          <a:p>
            <a:pPr lvl="1"/>
            <a:r>
              <a:rPr lang="fr-BE" sz="2000" dirty="0" smtClean="0"/>
              <a:t>2013 février </a:t>
            </a:r>
            <a:r>
              <a:rPr lang="fr-BE" sz="2000" dirty="0"/>
              <a:t>: </a:t>
            </a:r>
          </a:p>
          <a:p>
            <a:pPr lvl="2"/>
            <a:r>
              <a:rPr lang="fr-BE" sz="1800" dirty="0"/>
              <a:t>S</a:t>
            </a:r>
            <a:r>
              <a:rPr lang="fr-BE" sz="1800" dirty="0" smtClean="0"/>
              <a:t>olution </a:t>
            </a:r>
            <a:r>
              <a:rPr lang="fr-BE" sz="1800" dirty="0"/>
              <a:t>discovery </a:t>
            </a:r>
            <a:r>
              <a:rPr lang="fr-BE" sz="1800" b="1" dirty="0">
                <a:solidFill>
                  <a:srgbClr val="F27D30"/>
                </a:solidFill>
              </a:rPr>
              <a:t>Primo</a:t>
            </a:r>
            <a:r>
              <a:rPr lang="fr-BE" sz="1800" dirty="0">
                <a:solidFill>
                  <a:srgbClr val="F27D30"/>
                </a:solidFill>
              </a:rPr>
              <a:t> </a:t>
            </a:r>
            <a:r>
              <a:rPr lang="fr-BE" sz="1800" dirty="0"/>
              <a:t>(</a:t>
            </a:r>
            <a:r>
              <a:rPr lang="fr-BE" sz="1800" dirty="0" smtClean="0"/>
              <a:t>v4.1 - local) + Primo Central Index</a:t>
            </a:r>
            <a:endParaRPr lang="fr-BE" sz="1800" dirty="0"/>
          </a:p>
          <a:p>
            <a:pPr lvl="2"/>
            <a:r>
              <a:rPr lang="fr-BE" sz="1800" dirty="0"/>
              <a:t>A</a:t>
            </a:r>
            <a:r>
              <a:rPr lang="fr-BE" sz="1800" dirty="0" smtClean="0"/>
              <a:t>pplication </a:t>
            </a:r>
            <a:r>
              <a:rPr lang="fr-BE" sz="1800" dirty="0"/>
              <a:t>locale </a:t>
            </a:r>
            <a:r>
              <a:rPr lang="fr-BE" sz="1800" dirty="0" err="1"/>
              <a:t>MyDelivery</a:t>
            </a:r>
            <a:r>
              <a:rPr lang="fr-BE" sz="1800" dirty="0"/>
              <a:t> pour le PEB</a:t>
            </a:r>
          </a:p>
          <a:p>
            <a:pPr lvl="1"/>
            <a:r>
              <a:rPr lang="fr-BE" sz="2000" dirty="0"/>
              <a:t>2015 février : </a:t>
            </a:r>
            <a:endParaRPr lang="fr-BE" sz="2000" dirty="0" smtClean="0"/>
          </a:p>
          <a:p>
            <a:pPr lvl="2"/>
            <a:r>
              <a:rPr lang="fr-BE" sz="1900" b="1" dirty="0" smtClean="0">
                <a:solidFill>
                  <a:srgbClr val="F27D30"/>
                </a:solidFill>
              </a:rPr>
              <a:t>Alma</a:t>
            </a:r>
          </a:p>
          <a:p>
            <a:pPr lvl="2"/>
            <a:r>
              <a:rPr lang="fr-BE" sz="1800" b="1" dirty="0" smtClean="0"/>
              <a:t>Primo</a:t>
            </a:r>
            <a:r>
              <a:rPr lang="fr-BE" sz="1800" dirty="0" smtClean="0"/>
              <a:t> </a:t>
            </a:r>
            <a:r>
              <a:rPr lang="fr-BE" sz="1800" dirty="0"/>
              <a:t>(</a:t>
            </a:r>
            <a:r>
              <a:rPr lang="fr-BE" sz="1800" dirty="0" smtClean="0"/>
              <a:t>v4.9 </a:t>
            </a:r>
            <a:r>
              <a:rPr lang="fr-BE" sz="1800" dirty="0"/>
              <a:t>- </a:t>
            </a:r>
            <a:r>
              <a:rPr lang="fr-BE" sz="1800" b="1" dirty="0" err="1" smtClean="0"/>
              <a:t>hosted</a:t>
            </a:r>
            <a:r>
              <a:rPr lang="fr-BE" sz="1800" dirty="0" smtClean="0"/>
              <a:t>) </a:t>
            </a:r>
            <a:r>
              <a:rPr lang="fr-BE" sz="1800" dirty="0"/>
              <a:t>+ Primo Central Index</a:t>
            </a:r>
          </a:p>
          <a:p>
            <a:pPr lvl="2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ED75-B537-4810-9364-B7D9FE7FDC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smtClean="0"/>
              <a:t>Alma @ ULg : déploiement d'Alma à l'Université de Liège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45224"/>
            <a:ext cx="1944216" cy="138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2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_ALMA">
  <a:themeElements>
    <a:clrScheme name="Personnalisé 5">
      <a:dk1>
        <a:srgbClr val="2F2B20"/>
      </a:dk1>
      <a:lt1>
        <a:srgbClr val="FFFFFF"/>
      </a:lt1>
      <a:dk2>
        <a:srgbClr val="3C4457"/>
      </a:dk2>
      <a:lt2>
        <a:srgbClr val="FBBE34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3660</Words>
  <Application>Microsoft Office PowerPoint</Application>
  <PresentationFormat>Affichage à l'écran (4:3)</PresentationFormat>
  <Paragraphs>891</Paragraphs>
  <Slides>59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59</vt:i4>
      </vt:variant>
    </vt:vector>
  </HeadingPairs>
  <TitlesOfParts>
    <vt:vector size="61" baseType="lpstr">
      <vt:lpstr>FO_ALMA</vt:lpstr>
      <vt:lpstr>1_Thème Office</vt:lpstr>
      <vt:lpstr>Alma @ ULg   déploiement d'Alma à l'Université de Liège</vt:lpstr>
      <vt:lpstr>Présentation PowerPoint</vt:lpstr>
      <vt:lpstr>Présentation PowerPoint</vt:lpstr>
      <vt:lpstr>Bibliothèques de l’Université de Liège</vt:lpstr>
      <vt:lpstr>Collections papier</vt:lpstr>
      <vt:lpstr>Collections électroniques</vt:lpstr>
      <vt:lpstr>Personnel</vt:lpstr>
      <vt:lpstr>Présentation PowerPoint</vt:lpstr>
      <vt:lpstr>Systèmes documentaires</vt:lpstr>
      <vt:lpstr>Pourquoi un URM ?</vt:lpstr>
      <vt:lpstr>Quel URM pour l’ULg?</vt:lpstr>
      <vt:lpstr>Et Primo ?</vt:lpstr>
      <vt:lpstr>En plus dans Primo</vt:lpstr>
      <vt:lpstr>Alma : grandes étapes pour l’ULg (1)</vt:lpstr>
      <vt:lpstr>Alma : grandes étapes pour l’ULg (2)</vt:lpstr>
      <vt:lpstr>Présentation PowerPoint</vt:lpstr>
      <vt:lpstr>Project Team ULg (v1)</vt:lpstr>
      <vt:lpstr>Project Team ULg (v2)</vt:lpstr>
      <vt:lpstr>Task Forces</vt:lpstr>
      <vt:lpstr>Constitution des Task Forces</vt:lpstr>
      <vt:lpstr>Constitution des Task Forces</vt:lpstr>
      <vt:lpstr>Travail des Task Forces</vt:lpstr>
      <vt:lpstr>Travail des Task Forces</vt:lpstr>
      <vt:lpstr>Structure organisationnelle du projet</vt:lpstr>
      <vt:lpstr>Pyramide décisionnelle</vt:lpstr>
      <vt:lpstr>Communication entre Project Teams</vt:lpstr>
      <vt:lpstr>Communication interne ULg</vt:lpstr>
      <vt:lpstr>Présentation PowerPoint</vt:lpstr>
      <vt:lpstr>Schéma standard de déploiement</vt:lpstr>
      <vt:lpstr>Planning de déploiement à l’ULg</vt:lpstr>
      <vt:lpstr>Préparation</vt:lpstr>
      <vt:lpstr>Préparation</vt:lpstr>
      <vt:lpstr>Planning de déploiement à l’ULg</vt:lpstr>
      <vt:lpstr>Définition &gt; Formation des TF </vt:lpstr>
      <vt:lpstr>Répartition des vidéos par TF</vt:lpstr>
      <vt:lpstr>Définition &gt; Formation des TF </vt:lpstr>
      <vt:lpstr>Définition &gt; Configuration</vt:lpstr>
      <vt:lpstr>Définition &gt; Configuration</vt:lpstr>
      <vt:lpstr>Définition &gt; Configuration</vt:lpstr>
      <vt:lpstr>Définition &gt; Configuration</vt:lpstr>
      <vt:lpstr>Planning de déploiement à l’ULg</vt:lpstr>
      <vt:lpstr>Construction &gt; Tests</vt:lpstr>
      <vt:lpstr>Construction &gt; Primo</vt:lpstr>
      <vt:lpstr>Construction &gt; Intégrations</vt:lpstr>
      <vt:lpstr>Construction &gt; Intégrations</vt:lpstr>
      <vt:lpstr>Construction &gt; Intégrations</vt:lpstr>
      <vt:lpstr>Construction &gt; Formation des équipes</vt:lpstr>
      <vt:lpstr>Construction &gt; Formation des équipes</vt:lpstr>
      <vt:lpstr>Premier schéma des formations</vt:lpstr>
      <vt:lpstr>Fulfillment 2 Opérations de circulation</vt:lpstr>
      <vt:lpstr>Planning de déploiement à l’ULg</vt:lpstr>
      <vt:lpstr>Déploiement &gt; Cutover et Jour J</vt:lpstr>
      <vt:lpstr>Déploiement &gt; Suite</vt:lpstr>
      <vt:lpstr>Présentation PowerPoint</vt:lpstr>
      <vt:lpstr>Après-déploiement et premiers constats</vt:lpstr>
      <vt:lpstr>Après-déploiement et premiers constats</vt:lpstr>
      <vt:lpstr>Présentation PowerPoint</vt:lpstr>
      <vt:lpstr>Conclusions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@ ULg - déploiement d'Alma à l'Université de Liège</dc:title>
  <dc:creator>François Renaville</dc:creator>
  <cp:keywords>Alma, SGB, système de gestion de bibliothèque</cp:keywords>
  <cp:lastModifiedBy>François Renaville</cp:lastModifiedBy>
  <cp:revision>224</cp:revision>
  <cp:lastPrinted>2013-11-05T15:03:53Z</cp:lastPrinted>
  <dcterms:created xsi:type="dcterms:W3CDTF">2015-06-05T09:23:25Z</dcterms:created>
  <dcterms:modified xsi:type="dcterms:W3CDTF">2016-09-20T10:10:58Z</dcterms:modified>
</cp:coreProperties>
</file>