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68" r:id="rId4"/>
    <p:sldId id="257" r:id="rId5"/>
    <p:sldId id="271" r:id="rId6"/>
    <p:sldId id="273" r:id="rId7"/>
    <p:sldId id="262" r:id="rId8"/>
    <p:sldId id="263" r:id="rId9"/>
    <p:sldId id="264" r:id="rId10"/>
    <p:sldId id="275" r:id="rId11"/>
    <p:sldId id="341" r:id="rId12"/>
    <p:sldId id="370" r:id="rId13"/>
    <p:sldId id="307" r:id="rId14"/>
    <p:sldId id="331" r:id="rId15"/>
    <p:sldId id="308" r:id="rId16"/>
    <p:sldId id="334" r:id="rId17"/>
    <p:sldId id="332" r:id="rId18"/>
    <p:sldId id="333" r:id="rId19"/>
    <p:sldId id="346" r:id="rId20"/>
    <p:sldId id="350" r:id="rId21"/>
    <p:sldId id="351" r:id="rId22"/>
    <p:sldId id="356" r:id="rId23"/>
    <p:sldId id="359" r:id="rId24"/>
    <p:sldId id="360" r:id="rId25"/>
    <p:sldId id="361" r:id="rId26"/>
    <p:sldId id="358" r:id="rId27"/>
    <p:sldId id="266" r:id="rId28"/>
    <p:sldId id="369" r:id="rId29"/>
    <p:sldId id="362" r:id="rId30"/>
    <p:sldId id="363" r:id="rId31"/>
    <p:sldId id="364" r:id="rId32"/>
    <p:sldId id="292" r:id="rId33"/>
    <p:sldId id="335" r:id="rId34"/>
    <p:sldId id="259" r:id="rId35"/>
    <p:sldId id="299" r:id="rId36"/>
    <p:sldId id="300" r:id="rId37"/>
    <p:sldId id="301" r:id="rId38"/>
    <p:sldId id="302" r:id="rId39"/>
    <p:sldId id="329" r:id="rId40"/>
    <p:sldId id="322" r:id="rId41"/>
    <p:sldId id="303" r:id="rId42"/>
    <p:sldId id="330" r:id="rId43"/>
    <p:sldId id="368" r:id="rId44"/>
    <p:sldId id="269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03D"/>
    <a:srgbClr val="FBAC0D"/>
    <a:srgbClr val="DB910B"/>
    <a:srgbClr val="A17545"/>
    <a:srgbClr val="9C8E4A"/>
    <a:srgbClr val="659B29"/>
    <a:srgbClr val="538022"/>
    <a:srgbClr val="E1F2CE"/>
    <a:srgbClr val="C2E49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073" autoAdjust="0"/>
  </p:normalViewPr>
  <p:slideViewPr>
    <p:cSldViewPr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notesViewPr>
    <p:cSldViewPr>
      <p:cViewPr varScale="1">
        <p:scale>
          <a:sx n="47" d="100"/>
          <a:sy n="47" d="100"/>
        </p:scale>
        <p:origin x="-6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60B3F-5A93-498A-8112-674E2DF5A75A}" type="datetimeFigureOut">
              <a:rPr lang="fr-BE" smtClean="0"/>
              <a:t>26/08/2015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24BCC-76BC-4053-94CE-CEB2937F9B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69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AA3A1-8343-49E3-87E0-7F54FD7556B1}" type="slidenum">
              <a:rPr lang="fr-BE" smtClean="0">
                <a:solidFill>
                  <a:prstClr val="black"/>
                </a:solidFill>
              </a:rPr>
              <a:pPr/>
              <a:t>1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0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5736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569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47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7317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2619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500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50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9905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80478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80478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273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27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32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097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344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985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24BCC-76BC-4053-94CE-CEB2937F9B50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79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6AB6-C664-4388-ACDB-5824D94626F0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CB90-2CDE-4F0F-BC22-C1B729FD1E14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B37-0EF1-4722-B979-675280D6123E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CC52-AAF2-4327-BA0A-BCCB36DB106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4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2C66-9379-4E99-9EC0-1E98837DB1F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3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502C-644B-4AEA-8067-147D19A7343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73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7D37-3880-4285-9744-2F15D13496D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7796-BCCE-4950-931B-181A0BFC4C5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92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7A5-0FCA-41A6-8CD8-30A5151EAA6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77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1952-CFBB-410C-9D80-06B8CAB07D0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8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F75B-07ED-4378-85EF-E62838D7A51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B030-97CA-4E78-A964-8DD56CBCD75B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55A26-F214-4A62-9C7F-0E4CBB66BC7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4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474-3699-4BF8-8B2B-9F6D260A467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56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1A8D-9D08-4E5D-ACEF-38A0D16AB20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6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7DF6-65EB-4838-84B0-97F9E3B379A2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7325-4884-47BB-BEA9-88826AEB9734}" type="datetime1">
              <a:rPr lang="fr-FR" smtClean="0"/>
              <a:t>26/08/2015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ACFC-74EB-48DA-A295-721C4891EC16}" type="datetime1">
              <a:rPr lang="fr-FR" smtClean="0"/>
              <a:t>26/08/2015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5204-20F3-46BB-BCED-2CCD5DDD51A9}" type="datetime1">
              <a:rPr lang="fr-FR" smtClean="0"/>
              <a:t>26/08/2015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6DAD-F514-4879-B12B-2A72D84AAAD3}" type="datetime1">
              <a:rPr lang="fr-FR" smtClean="0"/>
              <a:t>26/08/2015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B2DD-5A36-4E09-9023-4A98BFDDC88A}" type="datetime1">
              <a:rPr lang="fr-FR" smtClean="0"/>
              <a:t>26/08/2015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F0767-FCDF-471F-AFC6-01281D2FEFAD}" type="datetime1">
              <a:rPr lang="fr-FR" smtClean="0"/>
              <a:t>26/08/2015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A0532-FE58-406C-94BF-084B03867247}" type="datetime1">
              <a:rPr lang="fr-FR" smtClean="0"/>
              <a:t>26/08/2015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2775-6710-4D66-8289-B3085538E56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26/08/2015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0"/>
            <a:ext cx="525600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332656"/>
            <a:ext cx="4968552" cy="2088232"/>
          </a:xfrm>
          <a:prstGeom prst="rect">
            <a:avLst/>
          </a:prstGeom>
          <a:solidFill>
            <a:srgbClr val="43403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04400" y="563196"/>
            <a:ext cx="49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</a:rPr>
              <a:t>Do large scale restoration </a:t>
            </a:r>
            <a:r>
              <a:rPr lang="en-US" sz="3200" b="1" dirty="0" smtClean="0">
                <a:solidFill>
                  <a:srgbClr val="92D050"/>
                </a:solidFill>
              </a:rPr>
              <a:t>projects </a:t>
            </a:r>
            <a:r>
              <a:rPr lang="en-US" sz="3200" b="1" dirty="0">
                <a:solidFill>
                  <a:srgbClr val="92D050"/>
                </a:solidFill>
              </a:rPr>
              <a:t>reduce within-species </a:t>
            </a:r>
            <a:r>
              <a:rPr lang="en-US" sz="3200" b="1" dirty="0" smtClean="0">
                <a:solidFill>
                  <a:srgbClr val="92D050"/>
                </a:solidFill>
              </a:rPr>
              <a:t>trait </a:t>
            </a:r>
            <a:r>
              <a:rPr lang="en-US" sz="3200" b="1" dirty="0">
                <a:solidFill>
                  <a:srgbClr val="92D050"/>
                </a:solidFill>
              </a:rPr>
              <a:t>variability?</a:t>
            </a:r>
            <a:endParaRPr lang="fr-BE" sz="3200" dirty="0">
              <a:solidFill>
                <a:srgbClr val="92D050"/>
              </a:solidFill>
            </a:endParaRPr>
          </a:p>
        </p:txBody>
      </p:sp>
      <p:sp>
        <p:nvSpPr>
          <p:cNvPr id="10" name="Sous-titre 8"/>
          <p:cNvSpPr txBox="1">
            <a:spLocks/>
          </p:cNvSpPr>
          <p:nvPr/>
        </p:nvSpPr>
        <p:spPr>
          <a:xfrm>
            <a:off x="3131840" y="2852936"/>
            <a:ext cx="5148572" cy="1291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43403D"/>
                </a:solidFill>
              </a:rPr>
              <a:t>Harzé</a:t>
            </a:r>
            <a:r>
              <a:rPr lang="en-US" dirty="0" smtClean="0">
                <a:solidFill>
                  <a:srgbClr val="43403D"/>
                </a:solidFill>
              </a:rPr>
              <a:t> </a:t>
            </a:r>
            <a:r>
              <a:rPr lang="en-US" dirty="0" err="1" smtClean="0">
                <a:solidFill>
                  <a:srgbClr val="43403D"/>
                </a:solidFill>
              </a:rPr>
              <a:t>Mélanie</a:t>
            </a:r>
            <a:r>
              <a:rPr lang="en-US" dirty="0">
                <a:solidFill>
                  <a:srgbClr val="43403D"/>
                </a:solidFill>
              </a:rPr>
              <a:t>*</a:t>
            </a:r>
            <a:r>
              <a:rPr lang="en-US" dirty="0" smtClean="0">
                <a:solidFill>
                  <a:srgbClr val="43403D"/>
                </a:solidFill>
              </a:rPr>
              <a:t>, Monty Arnaud </a:t>
            </a:r>
          </a:p>
          <a:p>
            <a:r>
              <a:rPr lang="en-US" dirty="0" smtClean="0">
                <a:solidFill>
                  <a:srgbClr val="43403D"/>
                </a:solidFill>
              </a:rPr>
              <a:t>and </a:t>
            </a:r>
            <a:r>
              <a:rPr lang="en-US" dirty="0" err="1" smtClean="0">
                <a:solidFill>
                  <a:srgbClr val="43403D"/>
                </a:solidFill>
              </a:rPr>
              <a:t>Mahy</a:t>
            </a:r>
            <a:r>
              <a:rPr lang="en-US" dirty="0" smtClean="0">
                <a:solidFill>
                  <a:srgbClr val="43403D"/>
                </a:solidFill>
              </a:rPr>
              <a:t> </a:t>
            </a:r>
            <a:r>
              <a:rPr lang="en-US" dirty="0" err="1" smtClean="0">
                <a:solidFill>
                  <a:srgbClr val="43403D"/>
                </a:solidFill>
              </a:rPr>
              <a:t>Grégory</a:t>
            </a:r>
            <a:endParaRPr lang="en-US" dirty="0" smtClean="0">
              <a:solidFill>
                <a:srgbClr val="43403D"/>
              </a:solidFill>
            </a:endParaRPr>
          </a:p>
          <a:p>
            <a:r>
              <a:rPr lang="en-US" dirty="0" smtClean="0">
                <a:solidFill>
                  <a:srgbClr val="43403D"/>
                </a:solidFill>
              </a:rPr>
              <a:t/>
            </a:r>
            <a:br>
              <a:rPr lang="en-US" dirty="0" smtClean="0">
                <a:solidFill>
                  <a:srgbClr val="43403D"/>
                </a:solidFill>
              </a:rPr>
            </a:br>
            <a:r>
              <a:rPr lang="en-US" sz="2300" dirty="0" smtClean="0">
                <a:solidFill>
                  <a:srgbClr val="43403D"/>
                </a:solidFill>
              </a:rPr>
              <a:t>University of Liege, </a:t>
            </a:r>
            <a:r>
              <a:rPr lang="en-US" sz="2300" dirty="0" err="1" smtClean="0">
                <a:solidFill>
                  <a:srgbClr val="43403D"/>
                </a:solidFill>
              </a:rPr>
              <a:t>Gembloux</a:t>
            </a:r>
            <a:r>
              <a:rPr lang="en-US" sz="2300" dirty="0" smtClean="0">
                <a:solidFill>
                  <a:srgbClr val="43403D"/>
                </a:solidFill>
              </a:rPr>
              <a:t> Agro-Bio Tech, Biodiversity and Landscape Unit</a:t>
            </a:r>
          </a:p>
          <a:p>
            <a:endParaRPr lang="fr-BE" sz="2300" dirty="0">
              <a:solidFill>
                <a:srgbClr val="43403D"/>
              </a:solidFill>
            </a:endParaRPr>
          </a:p>
          <a:p>
            <a:endParaRPr lang="fr-BE" sz="2300" dirty="0">
              <a:solidFill>
                <a:srgbClr val="43403D"/>
              </a:solidFill>
            </a:endParaRPr>
          </a:p>
          <a:p>
            <a:endParaRPr lang="fr-BE" sz="2300" dirty="0" smtClean="0">
              <a:solidFill>
                <a:srgbClr val="43403D"/>
              </a:solidFill>
            </a:endParaRPr>
          </a:p>
          <a:p>
            <a:endParaRPr lang="fr-BE" sz="2300" dirty="0">
              <a:solidFill>
                <a:srgbClr val="43403D"/>
              </a:solidFill>
            </a:endParaRPr>
          </a:p>
          <a:p>
            <a:endParaRPr lang="fr-BE" sz="2300" dirty="0" smtClean="0">
              <a:solidFill>
                <a:srgbClr val="43403D"/>
              </a:solidFill>
            </a:endParaRPr>
          </a:p>
          <a:p>
            <a:endParaRPr lang="fr-BE" sz="2300" dirty="0">
              <a:solidFill>
                <a:srgbClr val="43403D"/>
              </a:solidFill>
            </a:endParaRPr>
          </a:p>
        </p:txBody>
      </p:sp>
      <p:sp>
        <p:nvSpPr>
          <p:cNvPr id="12" name="AutoShape 2" descr="data:image/jpeg;base64,/9j/4AAQSkZJRgABAQAAAQABAAD/2wCEAAkGBhQSERMUERQWFRQSFx4aGBgYFxYYFxoaHBocHB8aFhkZIigeGhkkGhgXIi8gJCkpLS8sGB8xNTAqNScrLCkBCQoKDgwOGg8PGiwkHyQuKy41LCwwLCosMiwvMTUpLywvMCksLywuLS41LDQqLjQ1LCwsKSwsKSksLCksKSksLP/AABEIAFgAeAMBIgACEQEDEQH/xAAbAAABBQEBAAAAAAAAAAAAAAAAAgMEBQYBB//EADsQAAEDAQQGCQEGBgMAAAAAAAEAAhEDBBIhMQUGE0FRcRUiU2GBkaGx0TIWIzNyksEUUmKy0vAkQuH/xAAaAQACAgMAAAAAAAAAAAAAAAAABAIDAQUG/8QALREAAgIBAwIDBwUBAAAAAAAAAQIAEQMEEiExYQVBcROBkaGx0eEyMzRRwRT/2gAMAwEAAhEDEQA/ANG5xvQJxKTtDxKWGS+JiTgchPPcrCvo0vDXjBxNx4OEVBlyve571wq42cGolVys2h4pVQOEScwD4FPsspNM4Q5j2g7jD8MeTgPNWeldHfe7OmJc6JO5rYhrRzgkqxdO7Lu9PnM7eJSXzniubQ8SpNsYMbv4dM3Wn+YjOOJJknmO5RFQ6lTUiRUVtDxKNoeJSUKFzEVtDxKNoeJSUIuEVtDxKNoeJSUIhFbQ8SjaHiUlCOYRW0PFCShFwjkC91pid2fgtjo2ybSgZMlzRDxk6MWO7nDI8ljKmZ5rYam171JzT/1dhyIn5W18MIOUofMS7Eeak4aNDiSRi4NPqHR4OB81y1WEy4szcMD/AFO6s+DfdWULhXSHCtdIxUxGlrC4uDKVN5ZTF0GCQeJHjmVB6Jrdk/8ASVtbLbmBjQJMDGASBxmO9TmukSMitW3hmPKd24ys4gTPOzoqt2T/ANKikLd19ZKLXljnHDMxLZ4SsTaSL77uV4xylanV6bFh/ba/KpSygdDChZnvwY0uI4CV2vY3sAL2OaDxEK71M/EqfkHumdJVaz6rW1gbm16sgARej2QNMvsVyG7PHb3w2DbcrmaLqubeFNxHGPZN0bI95IaxziM4ExzWt0vpc0K9ISdndN5oAzyCa0BaW1LRXewQ1waeHcmDosXtBjDG7o/eS9mt1czFSwVGkBzHC8YEjM9yW7RdUCTSfH5SrOrWrur0hWBu7XqyAN+6O5aN1ap/EhuOy2cnDAOnijFoceQn9Qo1zAYwZ5+hTNMEberdiLxy9fWV1at12sV/qUkVIlTM81qdSfpq8x7LK1MytXqpUuUSS1xDnEggSMMN2O5P+GfyAexluL9UvatvaCR1jGd1pMcyE6yqC2RiColkcfvCGmJlsiCZEkeaRZbSGsa26+YxFw5nE54ZldOHPn3jNxTba8tnZO6wkQQRjle4KRZaV1jW53WgKFYa1S4A1gF3q9Z0HqmMgCn6NtcW1CW4sJEAyDAnCY5KKMOpuAmZtWq1Y1XXbt1ziQ4niZy44lUtejdc5pzaSPLBb2na6paHXGkOAIh+MHmAPVYKvVvOc7+Yk+Zlc74hgxYgCl2TFsgAl7qZ+JU/KPdRLVbajq7RUJusrYSIH18Y4KJo/Sb6BJZEuEGRPenbfpyrWaGvIgGcBBlQGoQYFSyCD0rgzAYbauXmsOjzWtNJgMBzDjExBXdXbHsq9Zk3rrW4xGclVdPWusGx1SRvIM+OKiWXTVSm972kF1TMkSmDqsAyjLRu7PpUmXW7kn+MqvtFPaEkNq4SI38uC01W1H+JFIwWOpEkb848llLTrDVqXL13qODhA3jj3IOsFTaCr1bwbdywiZRi1mPETyTZBv6wDgecY0rQDK1Rrcmuw8cf3QmbTaDUe57s3GTGSFqMhBclelmUk2eIh+Z5rS6M1jpUaFNpvFwGIA7zvKzTxieatLLq5UqU21GFpvbiSI8U1pHzIx9iLNfKTQkdJtLJaW1GNe3EOGH/AKmn2x14hrC4NMEyBjEwAc81zRNh2VJrJkgYnvOaSbPUa51wtuvM9aZBiDlmF1VuUUn3xrmo5YQeuSC28+QDnEAZcwmmUarJawMLSSQSSCJM4gDHE8QnbDUcb4eQSx0SBG4HLxVZX1upNeWw4gGC4ARhnHFQfJiRQXapgkDrLaz2e5TDZmAvNgvTRUDmyMiJC8yC1PjFUld/8lObylhoStSZVvVsgDGE48leWp7a1kq1C0dUuuECDAOB8lnNHWE1qgY3fmeA4q41jtzWMFmpYNb9X7D9z4JfSvswNuA28j1JkVNKSZZWVgo0bPda2ajmh0ifqBJVfpGxUm2yHw1haHRuLpyjvVjV/Bsf56f9pVVrQf8AlM5N/uTmoCriHANFfpLG4Hwita6TW1aWAAIxgRhexy7lY2C3UqtQU6TWmmGGZbGIIAz3RKr9chNSmP6T7p+nFis94xtqv++Q3qIYpqch4CiifsJgGmMztupBtWo0ZNcQPNCZJnE4koWhY2xIlBnamZVxovWZ1GmGBgcATiTGZngVFfoSvJ+6dn3fKT0FX7J3p8pnENRhbcim/QyQ3DpLf7au7IfrP+KPtq7sh+s/4qo6Cr9k70+UdBV+yd6fKZ/6db3+H4ktzy4sOtjW3r7HS5xdhBz5xuWftb2uqOLQQ1xwG8A/6VI6Cr9k70+UdBV+yd6fKqyvqcqhXUmu0ixY9Ze/a6m1oaxj8BAmAMPFZRTugq/ZO9PlHQVfsnenyjO2oz1vU8diIMWbrO6I0saDnODb14RnHepVq1ha9rhsGAuBE4Tjv+lROgq/ZO9PlHQVfsnenyhW1KpsCmvT8QtqoSbYtZLlNjH0w/Z4tMxEZbswq+3aRNWrtCIMiBugbkvoKv2TvT5R0FX7J3p8rDtqnUKwNDtAlyI7pDTZq1KbywDZ7pmcQc4U2rrWHfVQY6MpM+7VW9BV+yd6fKOgq/ZO9PlSXJqwSaPPXj8TO5xI1qr33ucGht45DIIUnoKv2TvT5Qljhyk2VPwkKM9DQhC7mPQQhCIQQhCIQQhCIQQhCIQQhCIQQhCIQQhCIT//2Q=="/>
          <p:cNvSpPr>
            <a:spLocks noChangeAspect="1" noChangeArrowheads="1"/>
          </p:cNvSpPr>
          <p:nvPr/>
        </p:nvSpPr>
        <p:spPr bwMode="auto">
          <a:xfrm>
            <a:off x="155575" y="-395288"/>
            <a:ext cx="1143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13" name="AutoShape 4" descr="data:image/jpeg;base64,/9j/4AAQSkZJRgABAQAAAQABAAD/2wCEAAkGBhQSERMUERQWFRQSFx4aGBgYFxYYFxoaHBocHB8aFhkZIigeGhkkGhgXIi8gJCkpLS8sGB8xNTAqNScrLCkBCQoKDgwOGg8PGiwkHyQuKy41LCwwLCosMiwvMTUpLywvMCksLywuLS41LDQqLjQ1LCwsKSwsKSksLCksKSksLP/AABEIAFgAeAMBIgACEQEDEQH/xAAbAAABBQEBAAAAAAAAAAAAAAAAAgMEBQYBB//EADsQAAEDAQQGCQEGBgMAAAAAAAEAAhEDBBIhMQUGE0FRcRUiU2GBkaGx0TIWIzNyksEUUmKy0vAkQuH/xAAaAQACAgMAAAAAAAAAAAAAAAAABAIDAQUG/8QALREAAgIBAwIDBwUBAAAAAAAAAQIAEQMEEiExYQVBcROBkaGx0eEyMzRRwRT/2gAMAwEAAhEDEQA/ANG5xvQJxKTtDxKWGS+JiTgchPPcrCvo0vDXjBxNx4OEVBlyve571wq42cGolVys2h4pVQOEScwD4FPsspNM4Q5j2g7jD8MeTgPNWeldHfe7OmJc6JO5rYhrRzgkqxdO7Lu9PnM7eJSXzniubQ8SpNsYMbv4dM3Wn+YjOOJJknmO5RFQ6lTUiRUVtDxKNoeJSUKFzEVtDxKNoeJSUIuEVtDxKNoeJSUIhFbQ8SjaHiUlCOYRW0PFCShFwjkC91pid2fgtjo2ybSgZMlzRDxk6MWO7nDI8ljKmZ5rYam171JzT/1dhyIn5W18MIOUofMS7Eeak4aNDiSRi4NPqHR4OB81y1WEy4szcMD/AFO6s+DfdWULhXSHCtdIxUxGlrC4uDKVN5ZTF0GCQeJHjmVB6Jrdk/8ASVtbLbmBjQJMDGASBxmO9TmukSMitW3hmPKd24ys4gTPOzoqt2T/ANKikLd19ZKLXljnHDMxLZ4SsTaSL77uV4xylanV6bFh/ba/KpSygdDChZnvwY0uI4CV2vY3sAL2OaDxEK71M/EqfkHumdJVaz6rW1gbm16sgARej2QNMvsVyG7PHb3w2DbcrmaLqubeFNxHGPZN0bI95IaxziM4ExzWt0vpc0K9ISdndN5oAzyCa0BaW1LRXewQ1waeHcmDosXtBjDG7o/eS9mt1czFSwVGkBzHC8YEjM9yW7RdUCTSfH5SrOrWrur0hWBu7XqyAN+6O5aN1ap/EhuOy2cnDAOnijFoceQn9Qo1zAYwZ5+hTNMEberdiLxy9fWV1at12sV/qUkVIlTM81qdSfpq8x7LK1MytXqpUuUSS1xDnEggSMMN2O5P+GfyAexluL9UvatvaCR1jGd1pMcyE6yqC2RiColkcfvCGmJlsiCZEkeaRZbSGsa26+YxFw5nE54ZldOHPn3jNxTba8tnZO6wkQQRjle4KRZaV1jW53WgKFYa1S4A1gF3q9Z0HqmMgCn6NtcW1CW4sJEAyDAnCY5KKMOpuAmZtWq1Y1XXbt1ziQ4niZy44lUtejdc5pzaSPLBb2na6paHXGkOAIh+MHmAPVYKvVvOc7+Yk+Zlc74hgxYgCl2TFsgAl7qZ+JU/KPdRLVbajq7RUJusrYSIH18Y4KJo/Sb6BJZEuEGRPenbfpyrWaGvIgGcBBlQGoQYFSyCD0rgzAYbauXmsOjzWtNJgMBzDjExBXdXbHsq9Zk3rrW4xGclVdPWusGx1SRvIM+OKiWXTVSm972kF1TMkSmDqsAyjLRu7PpUmXW7kn+MqvtFPaEkNq4SI38uC01W1H+JFIwWOpEkb848llLTrDVqXL13qODhA3jj3IOsFTaCr1bwbdywiZRi1mPETyTZBv6wDgecY0rQDK1Rrcmuw8cf3QmbTaDUe57s3GTGSFqMhBclelmUk2eIh+Z5rS6M1jpUaFNpvFwGIA7zvKzTxieatLLq5UqU21GFpvbiSI8U1pHzIx9iLNfKTQkdJtLJaW1GNe3EOGH/AKmn2x14hrC4NMEyBjEwAc81zRNh2VJrJkgYnvOaSbPUa51wtuvM9aZBiDlmF1VuUUn3xrmo5YQeuSC28+QDnEAZcwmmUarJawMLSSQSSCJM4gDHE8QnbDUcb4eQSx0SBG4HLxVZX1upNeWw4gGC4ARhnHFQfJiRQXapgkDrLaz2e5TDZmAvNgvTRUDmyMiJC8yC1PjFUld/8lObylhoStSZVvVsgDGE48leWp7a1kq1C0dUuuECDAOB8lnNHWE1qgY3fmeA4q41jtzWMFmpYNb9X7D9z4JfSvswNuA28j1JkVNKSZZWVgo0bPda2ajmh0ifqBJVfpGxUm2yHw1haHRuLpyjvVjV/Bsf56f9pVVrQf8AlM5N/uTmoCriHANFfpLG4Hwita6TW1aWAAIxgRhexy7lY2C3UqtQU6TWmmGGZbGIIAz3RKr9chNSmP6T7p+nFis94xtqv++Q3qIYpqch4CiifsJgGmMztupBtWo0ZNcQPNCZJnE4koWhY2xIlBnamZVxovWZ1GmGBgcATiTGZngVFfoSvJ+6dn3fKT0FX7J3p8pnENRhbcim/QyQ3DpLf7au7IfrP+KPtq7sh+s/4qo6Cr9k70+UdBV+yd6fKZ/6db3+H4ktzy4sOtjW3r7HS5xdhBz5xuWftb2uqOLQQ1xwG8A/6VI6Cr9k70+UdBV+yd6fKqyvqcqhXUmu0ixY9Ze/a6m1oaxj8BAmAMPFZRTugq/ZO9PlHQVfsnenyjO2oz1vU8diIMWbrO6I0saDnODb14RnHepVq1ha9rhsGAuBE4Tjv+lROgq/ZO9PlHQVfsnenyhW1KpsCmvT8QtqoSbYtZLlNjH0w/Z4tMxEZbswq+3aRNWrtCIMiBugbkvoKv2TvT5R0FX7J3p8rDtqnUKwNDtAlyI7pDTZq1KbywDZ7pmcQc4U2rrWHfVQY6MpM+7VW9BV+yd6fKOgq/ZO9PlSXJqwSaPPXj8TO5xI1qr33ucGht45DIIUnoKv2TvT5Qljhyk2VPwkKM9DQhC7mPQQhCIQQhCIQQhCIQQhCIQQhCIQQhCIQQhCIT//2Q=="/>
          <p:cNvSpPr>
            <a:spLocks noChangeAspect="1" noChangeArrowheads="1"/>
          </p:cNvSpPr>
          <p:nvPr/>
        </p:nvSpPr>
        <p:spPr bwMode="auto">
          <a:xfrm>
            <a:off x="307975" y="-242888"/>
            <a:ext cx="1143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Sous-titre 8"/>
          <p:cNvSpPr txBox="1">
            <a:spLocks/>
          </p:cNvSpPr>
          <p:nvPr/>
        </p:nvSpPr>
        <p:spPr>
          <a:xfrm>
            <a:off x="3131840" y="6525344"/>
            <a:ext cx="514857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1400" dirty="0" smtClean="0">
                <a:solidFill>
                  <a:srgbClr val="43403D"/>
                </a:solidFill>
              </a:rPr>
              <a:t>*melanie.harze@ulg.ac.be</a:t>
            </a:r>
            <a:endParaRPr lang="fr-BE" sz="2400" dirty="0">
              <a:solidFill>
                <a:srgbClr val="43403D"/>
              </a:solidFill>
            </a:endParaRPr>
          </a:p>
          <a:p>
            <a:endParaRPr lang="fr-BE" sz="2400" dirty="0" smtClean="0">
              <a:solidFill>
                <a:srgbClr val="43403D"/>
              </a:solidFill>
            </a:endParaRPr>
          </a:p>
          <a:p>
            <a:endParaRPr lang="fr-BE" sz="2400" dirty="0">
              <a:solidFill>
                <a:srgbClr val="43403D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-1" y="0"/>
            <a:ext cx="1476001" cy="6858001"/>
            <a:chOff x="-1" y="0"/>
            <a:chExt cx="1476001" cy="6858001"/>
          </a:xfrm>
        </p:grpSpPr>
        <p:pic>
          <p:nvPicPr>
            <p:cNvPr id="16" name="Picture 10" descr="http://upload.wikimedia.org/wikipedia/commons/3/35/Helianthemum_nummularium_subsp_obscurum_26080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6" b="19859"/>
            <a:stretch/>
          </p:blipFill>
          <p:spPr bwMode="auto">
            <a:xfrm>
              <a:off x="-1" y="0"/>
              <a:ext cx="1476000" cy="164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farm6.staticflickr.com/5188/5818739353_df82f664e7_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13" b="3373"/>
            <a:stretch/>
          </p:blipFill>
          <p:spPr bwMode="auto">
            <a:xfrm>
              <a:off x="0" y="5263615"/>
              <a:ext cx="1476000" cy="159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ttp://www.close-up-hortus-arcadie.nl/wp-content/gallery/beemdkroon/dsc09690a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76"/>
            <a:stretch/>
          </p:blipFill>
          <p:spPr bwMode="auto">
            <a:xfrm>
              <a:off x="0" y="3620886"/>
              <a:ext cx="1476000" cy="1643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florevirtuelle.free.fr/photos/Rosaceae/Potentilla/neumanniana/Potentilla%20neumanniana%20Rchb.,%201832_-_Potentille%20de%20Neumann,%20%20Potentille%20de%20printemps_%2803%29_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1" t="29142" r="36936" b="30173"/>
            <a:stretch/>
          </p:blipFill>
          <p:spPr bwMode="auto">
            <a:xfrm>
              <a:off x="-1" y="1628800"/>
              <a:ext cx="1476000" cy="199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Image 19" descr="C:\backup\Unité\Logos\NouveauGxABT_qualit+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13525"/>
            <a:ext cx="2548730" cy="56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ER 2015. 23-27 August, Manchester UK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5086236"/>
            <a:ext cx="1510747" cy="7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266291" y="980707"/>
            <a:ext cx="8568781" cy="1734734"/>
            <a:chOff x="476249" y="800100"/>
            <a:chExt cx="5457826" cy="1104926"/>
          </a:xfrm>
        </p:grpSpPr>
        <p:grpSp>
          <p:nvGrpSpPr>
            <p:cNvPr id="2" name="Groupe 1"/>
            <p:cNvGrpSpPr/>
            <p:nvPr/>
          </p:nvGrpSpPr>
          <p:grpSpPr>
            <a:xfrm>
              <a:off x="476249" y="800100"/>
              <a:ext cx="5457826" cy="1104926"/>
              <a:chOff x="476249" y="800100"/>
              <a:chExt cx="5457826" cy="110492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16409" r="52904" b="67574"/>
              <a:stretch/>
            </p:blipFill>
            <p:spPr bwMode="auto">
              <a:xfrm>
                <a:off x="476250" y="800100"/>
                <a:ext cx="5457825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745" r="52903" b="68590"/>
              <a:stretch/>
            </p:blipFill>
            <p:spPr bwMode="auto">
              <a:xfrm>
                <a:off x="476249" y="1628800"/>
                <a:ext cx="5457825" cy="276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5724128" y="1766913"/>
              <a:ext cx="209946" cy="138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95536" y="3212976"/>
            <a:ext cx="843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1. </a:t>
            </a:r>
            <a:r>
              <a:rPr lang="fr-BE" sz="2400" b="1" dirty="0" err="1" smtClean="0"/>
              <a:t>Diversity</a:t>
            </a:r>
            <a:r>
              <a:rPr lang="fr-BE" sz="2400" dirty="0" smtClean="0"/>
              <a:t> : </a:t>
            </a:r>
            <a:r>
              <a:rPr lang="fr-BE" sz="2400" dirty="0" err="1" smtClean="0"/>
              <a:t>species</a:t>
            </a:r>
            <a:r>
              <a:rPr lang="fr-BE" sz="2400" dirty="0" smtClean="0"/>
              <a:t> </a:t>
            </a:r>
            <a:r>
              <a:rPr lang="fr-BE" sz="2400" dirty="0" err="1" smtClean="0"/>
              <a:t>richness</a:t>
            </a:r>
            <a:r>
              <a:rPr lang="fr-BE" sz="2400" dirty="0" smtClean="0"/>
              <a:t> and </a:t>
            </a:r>
            <a:r>
              <a:rPr lang="fr-BE" sz="2400" dirty="0" err="1" smtClean="0"/>
              <a:t>abundance</a:t>
            </a:r>
            <a:r>
              <a:rPr lang="fr-BE" sz="2400" dirty="0" smtClean="0"/>
              <a:t> </a:t>
            </a:r>
          </a:p>
          <a:p>
            <a:r>
              <a:rPr lang="fr-BE" sz="2400" dirty="0" smtClean="0"/>
              <a:t>2. </a:t>
            </a:r>
            <a:r>
              <a:rPr lang="fr-BE" sz="2400" b="1" dirty="0" err="1" smtClean="0"/>
              <a:t>Vegetation</a:t>
            </a:r>
            <a:r>
              <a:rPr lang="fr-BE" sz="2400" b="1" dirty="0" smtClean="0"/>
              <a:t> structure </a:t>
            </a:r>
            <a:r>
              <a:rPr lang="fr-BE" sz="2400" dirty="0" smtClean="0"/>
              <a:t>: </a:t>
            </a:r>
            <a:r>
              <a:rPr lang="fr-BE" sz="2400" dirty="0" err="1" smtClean="0"/>
              <a:t>vegetation</a:t>
            </a:r>
            <a:r>
              <a:rPr lang="fr-BE" sz="2400" dirty="0" smtClean="0"/>
              <a:t> </a:t>
            </a:r>
            <a:r>
              <a:rPr lang="fr-BE" sz="2400" dirty="0" err="1" smtClean="0"/>
              <a:t>cover</a:t>
            </a:r>
            <a:r>
              <a:rPr lang="fr-BE" sz="2400" dirty="0" smtClean="0"/>
              <a:t>, </a:t>
            </a:r>
            <a:r>
              <a:rPr lang="fr-BE" sz="2400" dirty="0" err="1" smtClean="0"/>
              <a:t>biomass</a:t>
            </a:r>
            <a:endParaRPr lang="fr-BE" sz="2400" dirty="0" smtClean="0"/>
          </a:p>
          <a:p>
            <a:r>
              <a:rPr lang="fr-BE" sz="2400" dirty="0" smtClean="0"/>
              <a:t>3. </a:t>
            </a:r>
            <a:r>
              <a:rPr lang="fr-BE" sz="2400" b="1" dirty="0" err="1" smtClean="0"/>
              <a:t>Ecological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processes</a:t>
            </a:r>
            <a:r>
              <a:rPr lang="fr-BE" sz="2400" b="1" dirty="0" smtClean="0"/>
              <a:t> </a:t>
            </a:r>
            <a:r>
              <a:rPr lang="fr-BE" sz="2400" dirty="0" smtClean="0"/>
              <a:t>: </a:t>
            </a:r>
            <a:r>
              <a:rPr lang="fr-BE" sz="2400" dirty="0" err="1" smtClean="0"/>
              <a:t>nutrient</a:t>
            </a:r>
            <a:r>
              <a:rPr lang="fr-BE" sz="2400" dirty="0" smtClean="0"/>
              <a:t> </a:t>
            </a:r>
            <a:r>
              <a:rPr lang="fr-BE" sz="2400" dirty="0" err="1" smtClean="0"/>
              <a:t>cycling</a:t>
            </a:r>
            <a:r>
              <a:rPr lang="fr-BE" sz="2400" dirty="0" smtClean="0"/>
              <a:t>, </a:t>
            </a:r>
            <a:r>
              <a:rPr lang="fr-BE" sz="2400" dirty="0" err="1" smtClean="0"/>
              <a:t>biological</a:t>
            </a:r>
            <a:r>
              <a:rPr lang="fr-BE" sz="2400" dirty="0" smtClean="0"/>
              <a:t> </a:t>
            </a:r>
            <a:r>
              <a:rPr lang="fr-BE" sz="2400" dirty="0" err="1" smtClean="0"/>
              <a:t>interractions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7081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266291" y="980707"/>
            <a:ext cx="8568781" cy="1734734"/>
            <a:chOff x="476249" y="800100"/>
            <a:chExt cx="5457826" cy="1104926"/>
          </a:xfrm>
        </p:grpSpPr>
        <p:grpSp>
          <p:nvGrpSpPr>
            <p:cNvPr id="2" name="Groupe 1"/>
            <p:cNvGrpSpPr/>
            <p:nvPr/>
          </p:nvGrpSpPr>
          <p:grpSpPr>
            <a:xfrm>
              <a:off x="476249" y="800100"/>
              <a:ext cx="5457826" cy="1104926"/>
              <a:chOff x="476249" y="800100"/>
              <a:chExt cx="5457826" cy="110492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16409" r="52904" b="67574"/>
              <a:stretch/>
            </p:blipFill>
            <p:spPr bwMode="auto">
              <a:xfrm>
                <a:off x="476250" y="800100"/>
                <a:ext cx="5457825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745" r="52903" b="68590"/>
              <a:stretch/>
            </p:blipFill>
            <p:spPr bwMode="auto">
              <a:xfrm>
                <a:off x="476249" y="1628800"/>
                <a:ext cx="5457825" cy="276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5724128" y="1766913"/>
              <a:ext cx="209946" cy="138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95536" y="3212976"/>
            <a:ext cx="843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1. </a:t>
            </a:r>
            <a:r>
              <a:rPr lang="fr-BE" sz="2400" b="1" dirty="0" err="1" smtClean="0"/>
              <a:t>Diversity</a:t>
            </a:r>
            <a:r>
              <a:rPr lang="fr-BE" sz="2400" dirty="0" smtClean="0"/>
              <a:t> : </a:t>
            </a:r>
            <a:r>
              <a:rPr lang="fr-BE" sz="2400" dirty="0" err="1" smtClean="0"/>
              <a:t>species</a:t>
            </a:r>
            <a:r>
              <a:rPr lang="fr-BE" sz="2400" dirty="0" smtClean="0"/>
              <a:t> </a:t>
            </a:r>
            <a:r>
              <a:rPr lang="fr-BE" sz="2400" dirty="0" err="1" smtClean="0"/>
              <a:t>richness</a:t>
            </a:r>
            <a:r>
              <a:rPr lang="fr-BE" sz="2400" dirty="0" smtClean="0"/>
              <a:t> and </a:t>
            </a:r>
            <a:r>
              <a:rPr lang="fr-BE" sz="2400" dirty="0" err="1" smtClean="0"/>
              <a:t>abundance</a:t>
            </a:r>
            <a:r>
              <a:rPr lang="fr-BE" sz="2400" dirty="0" smtClean="0"/>
              <a:t> </a:t>
            </a:r>
          </a:p>
          <a:p>
            <a:r>
              <a:rPr lang="fr-BE" sz="2400" dirty="0" smtClean="0"/>
              <a:t>2. </a:t>
            </a:r>
            <a:r>
              <a:rPr lang="fr-BE" sz="2400" b="1" dirty="0" err="1" smtClean="0"/>
              <a:t>Vegetation</a:t>
            </a:r>
            <a:r>
              <a:rPr lang="fr-BE" sz="2400" b="1" dirty="0" smtClean="0"/>
              <a:t> structure </a:t>
            </a:r>
            <a:r>
              <a:rPr lang="fr-BE" sz="2400" dirty="0" smtClean="0"/>
              <a:t>: </a:t>
            </a:r>
            <a:r>
              <a:rPr lang="fr-BE" sz="2400" dirty="0" err="1" smtClean="0"/>
              <a:t>vegetation</a:t>
            </a:r>
            <a:r>
              <a:rPr lang="fr-BE" sz="2400" dirty="0" smtClean="0"/>
              <a:t> </a:t>
            </a:r>
            <a:r>
              <a:rPr lang="fr-BE" sz="2400" dirty="0" err="1" smtClean="0"/>
              <a:t>cover</a:t>
            </a:r>
            <a:r>
              <a:rPr lang="fr-BE" sz="2400" dirty="0" smtClean="0"/>
              <a:t>, </a:t>
            </a:r>
            <a:r>
              <a:rPr lang="fr-BE" sz="2400" dirty="0" err="1" smtClean="0"/>
              <a:t>biomass</a:t>
            </a:r>
            <a:endParaRPr lang="fr-BE" sz="2400" dirty="0" smtClean="0"/>
          </a:p>
          <a:p>
            <a:r>
              <a:rPr lang="fr-BE" sz="2400" dirty="0" smtClean="0"/>
              <a:t>3. </a:t>
            </a:r>
            <a:r>
              <a:rPr lang="fr-BE" sz="2400" b="1" dirty="0" err="1" smtClean="0"/>
              <a:t>Ecological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processes</a:t>
            </a:r>
            <a:r>
              <a:rPr lang="fr-BE" sz="2400" b="1" dirty="0" smtClean="0"/>
              <a:t> </a:t>
            </a:r>
            <a:r>
              <a:rPr lang="fr-BE" sz="2400" dirty="0" smtClean="0"/>
              <a:t>: </a:t>
            </a:r>
            <a:r>
              <a:rPr lang="fr-BE" sz="2400" dirty="0" err="1" smtClean="0"/>
              <a:t>nutrient</a:t>
            </a:r>
            <a:r>
              <a:rPr lang="fr-BE" sz="2400" dirty="0" smtClean="0"/>
              <a:t> </a:t>
            </a:r>
            <a:r>
              <a:rPr lang="fr-BE" sz="2400" dirty="0" err="1" smtClean="0"/>
              <a:t>cycling</a:t>
            </a:r>
            <a:r>
              <a:rPr lang="fr-BE" sz="2400" dirty="0" smtClean="0"/>
              <a:t>, </a:t>
            </a:r>
            <a:r>
              <a:rPr lang="fr-BE" sz="2400" dirty="0" err="1" smtClean="0"/>
              <a:t>biological</a:t>
            </a:r>
            <a:r>
              <a:rPr lang="fr-BE" sz="2400" dirty="0" smtClean="0"/>
              <a:t> </a:t>
            </a:r>
            <a:r>
              <a:rPr lang="fr-BE" sz="2400" dirty="0" err="1" smtClean="0"/>
              <a:t>interractions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95536" y="5157192"/>
            <a:ext cx="843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ym typeface="Wingdings" panose="05000000000000000000" pitchFamily="2" charset="2"/>
              </a:rPr>
              <a:t> Populations?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9707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smtClean="0"/>
              <a:t>Fragmentation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40" name="Arrondir un rectangle à un seul coin 3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42" name="Arrondir un rectangle à un seul coin 41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4" name="Arrondir un rectangle à un seul coin 43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6" name="Arrondir un rectangle à un seul coin 45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088" name="Groupe 1087"/>
          <p:cNvGrpSpPr/>
          <p:nvPr/>
        </p:nvGrpSpPr>
        <p:grpSpPr>
          <a:xfrm>
            <a:off x="35496" y="1532587"/>
            <a:ext cx="7785248" cy="5300534"/>
            <a:chOff x="35496" y="1532587"/>
            <a:chExt cx="7785248" cy="5300534"/>
          </a:xfrm>
        </p:grpSpPr>
        <p:sp>
          <p:nvSpPr>
            <p:cNvPr id="4" name="ZoneTexte 3"/>
            <p:cNvSpPr txBox="1"/>
            <p:nvPr/>
          </p:nvSpPr>
          <p:spPr>
            <a:xfrm>
              <a:off x="35496" y="6525344"/>
              <a:ext cx="2379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/>
                <a:t>Modified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from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Lienert</a:t>
              </a:r>
              <a:r>
                <a:rPr lang="fr-BE" sz="1400" dirty="0" smtClean="0"/>
                <a:t> 2004</a:t>
              </a:r>
              <a:endParaRPr lang="fr-BE" sz="1400" dirty="0"/>
            </a:p>
          </p:txBody>
        </p:sp>
        <p:grpSp>
          <p:nvGrpSpPr>
            <p:cNvPr id="1087" name="Groupe 1086"/>
            <p:cNvGrpSpPr/>
            <p:nvPr/>
          </p:nvGrpSpPr>
          <p:grpSpPr>
            <a:xfrm>
              <a:off x="1100408" y="1532587"/>
              <a:ext cx="6720336" cy="4623425"/>
              <a:chOff x="1100408" y="1532587"/>
              <a:chExt cx="6720336" cy="4623425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1184554" y="5786680"/>
                <a:ext cx="201442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Biotic</a:t>
                </a:r>
                <a:r>
                  <a:rPr lang="fr-BE" b="1" dirty="0" smtClean="0"/>
                  <a:t> interactions</a:t>
                </a:r>
                <a:endParaRPr lang="fr-BE" sz="1400" dirty="0"/>
              </a:p>
            </p:txBody>
          </p:sp>
          <p:cxnSp>
            <p:nvCxnSpPr>
              <p:cNvPr id="13" name="Connecteur droit avec flèche 12"/>
              <p:cNvCxnSpPr>
                <a:endCxn id="25" idx="0"/>
              </p:cNvCxnSpPr>
              <p:nvPr/>
            </p:nvCxnSpPr>
            <p:spPr>
              <a:xfrm flipH="1">
                <a:off x="2087724" y="1881678"/>
                <a:ext cx="1253036" cy="3693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/>
              <p:cNvCxnSpPr/>
              <p:nvPr/>
            </p:nvCxnSpPr>
            <p:spPr>
              <a:xfrm flipH="1">
                <a:off x="5209926" y="2389530"/>
                <a:ext cx="802234" cy="30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Connecteur droit avec flèche 1024"/>
              <p:cNvCxnSpPr>
                <a:endCxn id="24" idx="0"/>
              </p:cNvCxnSpPr>
              <p:nvPr/>
            </p:nvCxnSpPr>
            <p:spPr>
              <a:xfrm flipH="1">
                <a:off x="1928500" y="2025584"/>
                <a:ext cx="1421503" cy="14771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Connecteur droit avec flèche 1027"/>
              <p:cNvCxnSpPr/>
              <p:nvPr/>
            </p:nvCxnSpPr>
            <p:spPr>
              <a:xfrm flipH="1">
                <a:off x="2428620" y="2332806"/>
                <a:ext cx="1422590" cy="34538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Connecteur droit avec flèche 1029"/>
              <p:cNvCxnSpPr/>
              <p:nvPr/>
            </p:nvCxnSpPr>
            <p:spPr>
              <a:xfrm>
                <a:off x="5076056" y="2332806"/>
                <a:ext cx="1440160" cy="3400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Connecteur droit avec flèche 1031"/>
              <p:cNvCxnSpPr/>
              <p:nvPr/>
            </p:nvCxnSpPr>
            <p:spPr>
              <a:xfrm flipH="1">
                <a:off x="6840252" y="2586818"/>
                <a:ext cx="18145" cy="1560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Connecteur droit avec flèche 1033"/>
              <p:cNvCxnSpPr/>
              <p:nvPr/>
            </p:nvCxnSpPr>
            <p:spPr>
              <a:xfrm>
                <a:off x="5363998" y="2961903"/>
                <a:ext cx="936194" cy="1185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Connecteur droit avec flèche 1037"/>
              <p:cNvCxnSpPr/>
              <p:nvPr/>
            </p:nvCxnSpPr>
            <p:spPr>
              <a:xfrm>
                <a:off x="5353943" y="3366962"/>
                <a:ext cx="157160" cy="1103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Connecteur droit avec flèche 1039"/>
              <p:cNvCxnSpPr>
                <a:endCxn id="21" idx="3"/>
              </p:cNvCxnSpPr>
              <p:nvPr/>
            </p:nvCxnSpPr>
            <p:spPr>
              <a:xfrm flipH="1">
                <a:off x="5569967" y="4519845"/>
                <a:ext cx="730226" cy="321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Connecteur droit avec flèche 1041"/>
              <p:cNvCxnSpPr/>
              <p:nvPr/>
            </p:nvCxnSpPr>
            <p:spPr>
              <a:xfrm flipH="1" flipV="1">
                <a:off x="5569967" y="4980077"/>
                <a:ext cx="730225" cy="753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Connecteur droit avec flèche 1043"/>
              <p:cNvCxnSpPr>
                <a:stCxn id="19" idx="1"/>
                <a:endCxn id="20" idx="3"/>
              </p:cNvCxnSpPr>
              <p:nvPr/>
            </p:nvCxnSpPr>
            <p:spPr>
              <a:xfrm flipH="1">
                <a:off x="3198982" y="5917922"/>
                <a:ext cx="2813178" cy="534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Connecteur droit avec flèche 1045"/>
              <p:cNvCxnSpPr>
                <a:endCxn id="21" idx="1"/>
              </p:cNvCxnSpPr>
              <p:nvPr/>
            </p:nvCxnSpPr>
            <p:spPr>
              <a:xfrm flipV="1">
                <a:off x="2595411" y="4841578"/>
                <a:ext cx="834606" cy="9405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Connecteur droit avec flèche 1047"/>
              <p:cNvCxnSpPr>
                <a:stCxn id="25" idx="2"/>
                <a:endCxn id="21" idx="1"/>
              </p:cNvCxnSpPr>
              <p:nvPr/>
            </p:nvCxnSpPr>
            <p:spPr>
              <a:xfrm>
                <a:off x="2087724" y="2897361"/>
                <a:ext cx="1342293" cy="194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Connecteur droit avec flèche 1049"/>
              <p:cNvCxnSpPr>
                <a:endCxn id="27" idx="1"/>
              </p:cNvCxnSpPr>
              <p:nvPr/>
            </p:nvCxnSpPr>
            <p:spPr>
              <a:xfrm flipV="1">
                <a:off x="2756592" y="3823941"/>
                <a:ext cx="807296" cy="509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Connecteur droit avec flèche 1051"/>
              <p:cNvCxnSpPr/>
              <p:nvPr/>
            </p:nvCxnSpPr>
            <p:spPr>
              <a:xfrm flipV="1">
                <a:off x="2714242" y="3186206"/>
                <a:ext cx="635761" cy="11475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Connecteur droit avec flèche 1053"/>
              <p:cNvCxnSpPr>
                <a:endCxn id="26" idx="1"/>
              </p:cNvCxnSpPr>
              <p:nvPr/>
            </p:nvCxnSpPr>
            <p:spPr>
              <a:xfrm flipV="1">
                <a:off x="2204710" y="3032085"/>
                <a:ext cx="1143154" cy="4539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Connecteur droit avec flèche 1055"/>
              <p:cNvCxnSpPr/>
              <p:nvPr/>
            </p:nvCxnSpPr>
            <p:spPr>
              <a:xfrm>
                <a:off x="2910516" y="2586818"/>
                <a:ext cx="439487" cy="3105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Flèche vers le haut 4"/>
              <p:cNvSpPr/>
              <p:nvPr/>
            </p:nvSpPr>
            <p:spPr>
              <a:xfrm>
                <a:off x="2271248" y="1978862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0" name="Flèche vers le haut 29"/>
              <p:cNvSpPr/>
              <p:nvPr/>
            </p:nvSpPr>
            <p:spPr>
              <a:xfrm>
                <a:off x="3092183" y="2586818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0" name="Flèche vers le haut 49"/>
              <p:cNvSpPr/>
              <p:nvPr/>
            </p:nvSpPr>
            <p:spPr>
              <a:xfrm rot="10800000">
                <a:off x="3067908" y="29448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9" name="Flèche vers le haut 48"/>
              <p:cNvSpPr/>
              <p:nvPr/>
            </p:nvSpPr>
            <p:spPr>
              <a:xfrm rot="10800000">
                <a:off x="2047752" y="32184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1" name="Flèche vers le haut 50"/>
              <p:cNvSpPr/>
              <p:nvPr/>
            </p:nvSpPr>
            <p:spPr>
              <a:xfrm rot="10800000">
                <a:off x="3130259" y="3266609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Flèche vers le haut 36"/>
              <p:cNvSpPr/>
              <p:nvPr/>
            </p:nvSpPr>
            <p:spPr>
              <a:xfrm>
                <a:off x="3305403" y="3784444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8" name="Flèche vers le haut 47"/>
              <p:cNvSpPr/>
              <p:nvPr/>
            </p:nvSpPr>
            <p:spPr>
              <a:xfrm rot="10800000">
                <a:off x="3167954" y="4470547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9" name="Double flèche verticale 58"/>
              <p:cNvSpPr/>
              <p:nvPr/>
            </p:nvSpPr>
            <p:spPr>
              <a:xfrm>
                <a:off x="2503471" y="529752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Flèche vers le haut 37"/>
              <p:cNvSpPr/>
              <p:nvPr/>
            </p:nvSpPr>
            <p:spPr>
              <a:xfrm rot="10800000">
                <a:off x="3011072" y="5087052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" name="Double flèche verticale 5"/>
              <p:cNvSpPr/>
              <p:nvPr/>
            </p:nvSpPr>
            <p:spPr>
              <a:xfrm>
                <a:off x="3422960" y="580167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4" name="Flèche vers le haut 53"/>
              <p:cNvSpPr/>
              <p:nvPr/>
            </p:nvSpPr>
            <p:spPr>
              <a:xfrm rot="10800000">
                <a:off x="3830375" y="424624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Flèche vers le haut 54"/>
              <p:cNvSpPr/>
              <p:nvPr/>
            </p:nvSpPr>
            <p:spPr>
              <a:xfrm rot="10800000">
                <a:off x="5320649" y="424406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9" name="Flèche vers le haut 28"/>
              <p:cNvSpPr/>
              <p:nvPr/>
            </p:nvSpPr>
            <p:spPr>
              <a:xfrm>
                <a:off x="5363998" y="2421043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5" name="Connecteur droit avec flèche 14"/>
              <p:cNvCxnSpPr>
                <a:endCxn id="17" idx="0"/>
              </p:cNvCxnSpPr>
              <p:nvPr/>
            </p:nvCxnSpPr>
            <p:spPr>
              <a:xfrm>
                <a:off x="5630064" y="1769224"/>
                <a:ext cx="1210188" cy="435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lèche vers le haut 27"/>
              <p:cNvSpPr/>
              <p:nvPr/>
            </p:nvSpPr>
            <p:spPr>
              <a:xfrm>
                <a:off x="6444208" y="192773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2" name="Flèche vers le haut 31"/>
              <p:cNvSpPr/>
              <p:nvPr/>
            </p:nvSpPr>
            <p:spPr>
              <a:xfrm>
                <a:off x="6865423" y="378922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1" name="Flèche vers le haut 30"/>
              <p:cNvSpPr/>
              <p:nvPr/>
            </p:nvSpPr>
            <p:spPr>
              <a:xfrm>
                <a:off x="6034352" y="3727616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6" name="Flèche vers le haut 35"/>
              <p:cNvSpPr/>
              <p:nvPr/>
            </p:nvSpPr>
            <p:spPr>
              <a:xfrm>
                <a:off x="5652128" y="4656911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1" name="Double flèche verticale 60"/>
              <p:cNvSpPr/>
              <p:nvPr/>
            </p:nvSpPr>
            <p:spPr>
              <a:xfrm>
                <a:off x="5796144" y="517504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0" name="Double flèche verticale 59"/>
              <p:cNvSpPr/>
              <p:nvPr/>
            </p:nvSpPr>
            <p:spPr>
              <a:xfrm>
                <a:off x="6228200" y="522385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259632" y="2251030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Stochasticity</a:t>
                </a:r>
                <a:r>
                  <a:rPr lang="fr-BE" b="1" dirty="0" smtClean="0"/>
                  <a:t> (chance)</a:t>
                </a:r>
                <a:endParaRPr lang="fr-BE" sz="1400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1100408" y="3502749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Natural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1184554" y="4333746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Artificial</a:t>
                </a:r>
                <a:r>
                  <a:rPr lang="fr-BE" b="1" dirty="0" smtClean="0"/>
                  <a:t>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3" name="ZoneTexte 2"/>
              <p:cNvSpPr txBox="1"/>
              <p:nvPr/>
            </p:nvSpPr>
            <p:spPr>
              <a:xfrm>
                <a:off x="3347864" y="1532587"/>
                <a:ext cx="2304256" cy="8002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Habitat fragmentation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Small populations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Large isolation</a:t>
                </a:r>
                <a:endParaRPr lang="fr-BE" sz="140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347864" y="2708919"/>
                <a:ext cx="200607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3563888" y="3500775"/>
                <a:ext cx="17474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Outbreeding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3430017" y="4518412"/>
                <a:ext cx="2139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Individual</a:t>
                </a:r>
                <a:r>
                  <a:rPr lang="fr-BE" b="1" dirty="0" smtClean="0"/>
                  <a:t> / population fitness</a:t>
                </a:r>
                <a:endParaRPr lang="fr-BE" sz="1400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012160" y="5733256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Abiotic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effects</a:t>
                </a:r>
                <a:endParaRPr lang="fr-BE" sz="1400" dirty="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164560" y="4149080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Mutation</a:t>
                </a:r>
                <a:endParaRPr lang="fr-BE" sz="1400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012160" y="2204864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endParaRPr lang="fr-BE" sz="1400" dirty="0"/>
              </a:p>
            </p:txBody>
          </p:sp>
          <p:cxnSp>
            <p:nvCxnSpPr>
              <p:cNvPr id="1085" name="Connecteur droit avec flèche 1084"/>
              <p:cNvCxnSpPr/>
              <p:nvPr/>
            </p:nvCxnSpPr>
            <p:spPr>
              <a:xfrm>
                <a:off x="3707904" y="4149080"/>
                <a:ext cx="0" cy="368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588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 smtClean="0"/>
              <a:t>Restoration</a:t>
            </a:r>
            <a:r>
              <a:rPr lang="fr-BE" sz="3600" b="1" dirty="0" smtClean="0"/>
              <a:t> ?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3" name="Arrondir un rectangle à un seul coin 22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5" name="Arrondir un rectangle à un seul coin 2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7" name="Arrondir un rectangle à un seul coin 2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0" name="Arrondir un rectangle à un seul coin 39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35496" y="1532587"/>
            <a:ext cx="7785248" cy="5300534"/>
            <a:chOff x="35496" y="1532587"/>
            <a:chExt cx="7785248" cy="5300534"/>
          </a:xfrm>
        </p:grpSpPr>
        <p:sp>
          <p:nvSpPr>
            <p:cNvPr id="78" name="ZoneTexte 77"/>
            <p:cNvSpPr txBox="1"/>
            <p:nvPr/>
          </p:nvSpPr>
          <p:spPr>
            <a:xfrm>
              <a:off x="35496" y="6525344"/>
              <a:ext cx="2379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/>
                <a:t>Modified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from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Lienert</a:t>
              </a:r>
              <a:r>
                <a:rPr lang="fr-BE" sz="1400" dirty="0" smtClean="0"/>
                <a:t> 2004</a:t>
              </a:r>
              <a:endParaRPr lang="fr-BE" sz="1400" dirty="0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1100408" y="1532587"/>
              <a:ext cx="6720336" cy="4623425"/>
              <a:chOff x="1100408" y="1532587"/>
              <a:chExt cx="6720336" cy="4623425"/>
            </a:xfrm>
          </p:grpSpPr>
          <p:sp>
            <p:nvSpPr>
              <p:cNvPr id="80" name="ZoneTexte 79"/>
              <p:cNvSpPr txBox="1"/>
              <p:nvPr/>
            </p:nvSpPr>
            <p:spPr>
              <a:xfrm>
                <a:off x="1184554" y="5786680"/>
                <a:ext cx="201442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Biotic</a:t>
                </a:r>
                <a:r>
                  <a:rPr lang="fr-BE" b="1" dirty="0" smtClean="0"/>
                  <a:t> interactions</a:t>
                </a:r>
                <a:endParaRPr lang="fr-BE" sz="1400" dirty="0"/>
              </a:p>
            </p:txBody>
          </p:sp>
          <p:cxnSp>
            <p:nvCxnSpPr>
              <p:cNvPr id="81" name="Connecteur droit avec flèche 80"/>
              <p:cNvCxnSpPr>
                <a:endCxn id="118" idx="0"/>
              </p:cNvCxnSpPr>
              <p:nvPr/>
            </p:nvCxnSpPr>
            <p:spPr>
              <a:xfrm flipH="1">
                <a:off x="2087724" y="1881678"/>
                <a:ext cx="1253036" cy="3693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/>
              <p:cNvCxnSpPr/>
              <p:nvPr/>
            </p:nvCxnSpPr>
            <p:spPr>
              <a:xfrm flipH="1">
                <a:off x="5209926" y="2389530"/>
                <a:ext cx="802234" cy="30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82"/>
              <p:cNvCxnSpPr>
                <a:endCxn id="119" idx="0"/>
              </p:cNvCxnSpPr>
              <p:nvPr/>
            </p:nvCxnSpPr>
            <p:spPr>
              <a:xfrm flipH="1">
                <a:off x="1928500" y="2025584"/>
                <a:ext cx="1421503" cy="14771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avec flèche 83"/>
              <p:cNvCxnSpPr/>
              <p:nvPr/>
            </p:nvCxnSpPr>
            <p:spPr>
              <a:xfrm flipH="1">
                <a:off x="2428620" y="2332806"/>
                <a:ext cx="1422590" cy="34538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avec flèche 84"/>
              <p:cNvCxnSpPr/>
              <p:nvPr/>
            </p:nvCxnSpPr>
            <p:spPr>
              <a:xfrm>
                <a:off x="5076056" y="2332806"/>
                <a:ext cx="1440160" cy="3400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85"/>
              <p:cNvCxnSpPr/>
              <p:nvPr/>
            </p:nvCxnSpPr>
            <p:spPr>
              <a:xfrm flipH="1">
                <a:off x="6840252" y="2586818"/>
                <a:ext cx="18145" cy="1560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>
                <a:off x="5363998" y="2961903"/>
                <a:ext cx="936194" cy="1185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avec flèche 87"/>
              <p:cNvCxnSpPr/>
              <p:nvPr/>
            </p:nvCxnSpPr>
            <p:spPr>
              <a:xfrm>
                <a:off x="5353943" y="3366962"/>
                <a:ext cx="157160" cy="1103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avec flèche 88"/>
              <p:cNvCxnSpPr>
                <a:endCxn id="124" idx="3"/>
              </p:cNvCxnSpPr>
              <p:nvPr/>
            </p:nvCxnSpPr>
            <p:spPr>
              <a:xfrm flipH="1">
                <a:off x="5569967" y="4519845"/>
                <a:ext cx="730226" cy="321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avec flèche 89"/>
              <p:cNvCxnSpPr/>
              <p:nvPr/>
            </p:nvCxnSpPr>
            <p:spPr>
              <a:xfrm flipH="1" flipV="1">
                <a:off x="5569967" y="4980077"/>
                <a:ext cx="730225" cy="753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avec flèche 90"/>
              <p:cNvCxnSpPr>
                <a:stCxn id="125" idx="1"/>
                <a:endCxn id="80" idx="3"/>
              </p:cNvCxnSpPr>
              <p:nvPr/>
            </p:nvCxnSpPr>
            <p:spPr>
              <a:xfrm flipH="1">
                <a:off x="3198982" y="5917922"/>
                <a:ext cx="2813178" cy="534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avec flèche 91"/>
              <p:cNvCxnSpPr>
                <a:endCxn id="124" idx="1"/>
              </p:cNvCxnSpPr>
              <p:nvPr/>
            </p:nvCxnSpPr>
            <p:spPr>
              <a:xfrm flipV="1">
                <a:off x="2595411" y="4841578"/>
                <a:ext cx="834606" cy="9405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avec flèche 92"/>
              <p:cNvCxnSpPr>
                <a:stCxn id="118" idx="2"/>
                <a:endCxn id="124" idx="1"/>
              </p:cNvCxnSpPr>
              <p:nvPr/>
            </p:nvCxnSpPr>
            <p:spPr>
              <a:xfrm>
                <a:off x="2087724" y="2897361"/>
                <a:ext cx="1342293" cy="194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avec flèche 93"/>
              <p:cNvCxnSpPr>
                <a:endCxn id="123" idx="1"/>
              </p:cNvCxnSpPr>
              <p:nvPr/>
            </p:nvCxnSpPr>
            <p:spPr>
              <a:xfrm flipV="1">
                <a:off x="2756592" y="3823941"/>
                <a:ext cx="807296" cy="509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/>
              <p:cNvCxnSpPr/>
              <p:nvPr/>
            </p:nvCxnSpPr>
            <p:spPr>
              <a:xfrm flipV="1">
                <a:off x="2714242" y="3186206"/>
                <a:ext cx="635761" cy="11475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/>
              <p:cNvCxnSpPr>
                <a:endCxn id="122" idx="1"/>
              </p:cNvCxnSpPr>
              <p:nvPr/>
            </p:nvCxnSpPr>
            <p:spPr>
              <a:xfrm flipV="1">
                <a:off x="2204710" y="3032085"/>
                <a:ext cx="1143154" cy="4539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avec flèche 96"/>
              <p:cNvCxnSpPr/>
              <p:nvPr/>
            </p:nvCxnSpPr>
            <p:spPr>
              <a:xfrm>
                <a:off x="2910516" y="2586818"/>
                <a:ext cx="439487" cy="3105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Flèche vers le haut 97"/>
              <p:cNvSpPr/>
              <p:nvPr/>
            </p:nvSpPr>
            <p:spPr>
              <a:xfrm>
                <a:off x="2271248" y="1978862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9" name="Flèche vers le haut 98"/>
              <p:cNvSpPr/>
              <p:nvPr/>
            </p:nvSpPr>
            <p:spPr>
              <a:xfrm>
                <a:off x="3092183" y="2586818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0" name="Flèche vers le haut 99"/>
              <p:cNvSpPr/>
              <p:nvPr/>
            </p:nvSpPr>
            <p:spPr>
              <a:xfrm rot="10800000">
                <a:off x="3067908" y="29448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1" name="Flèche vers le haut 100"/>
              <p:cNvSpPr/>
              <p:nvPr/>
            </p:nvSpPr>
            <p:spPr>
              <a:xfrm rot="10800000">
                <a:off x="2047752" y="32184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2" name="Flèche vers le haut 101"/>
              <p:cNvSpPr/>
              <p:nvPr/>
            </p:nvSpPr>
            <p:spPr>
              <a:xfrm rot="10800000">
                <a:off x="3130259" y="3266609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3" name="Flèche vers le haut 102"/>
              <p:cNvSpPr/>
              <p:nvPr/>
            </p:nvSpPr>
            <p:spPr>
              <a:xfrm>
                <a:off x="3305403" y="3784444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4" name="Flèche vers le haut 103"/>
              <p:cNvSpPr/>
              <p:nvPr/>
            </p:nvSpPr>
            <p:spPr>
              <a:xfrm rot="10800000">
                <a:off x="3167954" y="4470547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5" name="Double flèche verticale 104"/>
              <p:cNvSpPr/>
              <p:nvPr/>
            </p:nvSpPr>
            <p:spPr>
              <a:xfrm>
                <a:off x="2503471" y="529752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6" name="Flèche vers le haut 105"/>
              <p:cNvSpPr/>
              <p:nvPr/>
            </p:nvSpPr>
            <p:spPr>
              <a:xfrm rot="10800000">
                <a:off x="3011072" y="5087052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7" name="Double flèche verticale 106"/>
              <p:cNvSpPr/>
              <p:nvPr/>
            </p:nvSpPr>
            <p:spPr>
              <a:xfrm>
                <a:off x="3422960" y="580167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8" name="Flèche vers le haut 107"/>
              <p:cNvSpPr/>
              <p:nvPr/>
            </p:nvSpPr>
            <p:spPr>
              <a:xfrm rot="10800000">
                <a:off x="3830375" y="424624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09" name="Flèche vers le haut 108"/>
              <p:cNvSpPr/>
              <p:nvPr/>
            </p:nvSpPr>
            <p:spPr>
              <a:xfrm rot="10800000">
                <a:off x="5320649" y="424406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0" name="Flèche vers le haut 109"/>
              <p:cNvSpPr/>
              <p:nvPr/>
            </p:nvSpPr>
            <p:spPr>
              <a:xfrm>
                <a:off x="5363998" y="2421043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11" name="Connecteur droit avec flèche 110"/>
              <p:cNvCxnSpPr>
                <a:endCxn id="127" idx="0"/>
              </p:cNvCxnSpPr>
              <p:nvPr/>
            </p:nvCxnSpPr>
            <p:spPr>
              <a:xfrm>
                <a:off x="5630064" y="1769224"/>
                <a:ext cx="1210188" cy="435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lèche vers le haut 111"/>
              <p:cNvSpPr/>
              <p:nvPr/>
            </p:nvSpPr>
            <p:spPr>
              <a:xfrm>
                <a:off x="6444208" y="192773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3" name="Flèche vers le haut 112"/>
              <p:cNvSpPr/>
              <p:nvPr/>
            </p:nvSpPr>
            <p:spPr>
              <a:xfrm>
                <a:off x="6865423" y="378922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4" name="Flèche vers le haut 113"/>
              <p:cNvSpPr/>
              <p:nvPr/>
            </p:nvSpPr>
            <p:spPr>
              <a:xfrm>
                <a:off x="6034352" y="3727616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5" name="Flèche vers le haut 114"/>
              <p:cNvSpPr/>
              <p:nvPr/>
            </p:nvSpPr>
            <p:spPr>
              <a:xfrm>
                <a:off x="5652128" y="4656911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6" name="Double flèche verticale 115"/>
              <p:cNvSpPr/>
              <p:nvPr/>
            </p:nvSpPr>
            <p:spPr>
              <a:xfrm>
                <a:off x="5796144" y="517504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7" name="Double flèche verticale 116"/>
              <p:cNvSpPr/>
              <p:nvPr/>
            </p:nvSpPr>
            <p:spPr>
              <a:xfrm>
                <a:off x="6228200" y="522385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8" name="ZoneTexte 117"/>
              <p:cNvSpPr txBox="1"/>
              <p:nvPr/>
            </p:nvSpPr>
            <p:spPr>
              <a:xfrm>
                <a:off x="1259632" y="2251030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Stochasticity</a:t>
                </a:r>
                <a:r>
                  <a:rPr lang="fr-BE" b="1" dirty="0" smtClean="0"/>
                  <a:t> (chance)</a:t>
                </a:r>
                <a:endParaRPr lang="fr-BE" sz="1400" dirty="0"/>
              </a:p>
            </p:txBody>
          </p:sp>
          <p:sp>
            <p:nvSpPr>
              <p:cNvPr id="119" name="ZoneTexte 118"/>
              <p:cNvSpPr txBox="1"/>
              <p:nvPr/>
            </p:nvSpPr>
            <p:spPr>
              <a:xfrm>
                <a:off x="1100408" y="3502749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Natural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120" name="ZoneTexte 119"/>
              <p:cNvSpPr txBox="1"/>
              <p:nvPr/>
            </p:nvSpPr>
            <p:spPr>
              <a:xfrm>
                <a:off x="1184554" y="4333746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Artificial</a:t>
                </a:r>
                <a:r>
                  <a:rPr lang="fr-BE" b="1" dirty="0" smtClean="0"/>
                  <a:t>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121" name="ZoneTexte 120"/>
              <p:cNvSpPr txBox="1"/>
              <p:nvPr/>
            </p:nvSpPr>
            <p:spPr>
              <a:xfrm>
                <a:off x="3347864" y="1532587"/>
                <a:ext cx="2304256" cy="8002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Habitat fragmentation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Small populations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Large isolation</a:t>
                </a:r>
                <a:endParaRPr lang="fr-BE" sz="1400" dirty="0"/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3347864" y="2708919"/>
                <a:ext cx="200607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123" name="ZoneTexte 122"/>
              <p:cNvSpPr txBox="1"/>
              <p:nvPr/>
            </p:nvSpPr>
            <p:spPr>
              <a:xfrm>
                <a:off x="3563888" y="3500775"/>
                <a:ext cx="17474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Outbreeding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124" name="ZoneTexte 123"/>
              <p:cNvSpPr txBox="1"/>
              <p:nvPr/>
            </p:nvSpPr>
            <p:spPr>
              <a:xfrm>
                <a:off x="3430017" y="4518412"/>
                <a:ext cx="2139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Individual</a:t>
                </a:r>
                <a:r>
                  <a:rPr lang="fr-BE" b="1" dirty="0" smtClean="0"/>
                  <a:t> / population fitness</a:t>
                </a:r>
                <a:endParaRPr lang="fr-BE" sz="1400" dirty="0"/>
              </a:p>
            </p:txBody>
          </p:sp>
          <p:sp>
            <p:nvSpPr>
              <p:cNvPr id="125" name="ZoneTexte 124"/>
              <p:cNvSpPr txBox="1"/>
              <p:nvPr/>
            </p:nvSpPr>
            <p:spPr>
              <a:xfrm>
                <a:off x="6012160" y="5733256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Abiotic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effects</a:t>
                </a:r>
                <a:endParaRPr lang="fr-BE" sz="1400" dirty="0"/>
              </a:p>
            </p:txBody>
          </p:sp>
          <p:sp>
            <p:nvSpPr>
              <p:cNvPr id="126" name="ZoneTexte 125"/>
              <p:cNvSpPr txBox="1"/>
              <p:nvPr/>
            </p:nvSpPr>
            <p:spPr>
              <a:xfrm>
                <a:off x="6164560" y="4149080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Mutation</a:t>
                </a:r>
                <a:endParaRPr lang="fr-BE" sz="1400" dirty="0"/>
              </a:p>
            </p:txBody>
          </p:sp>
          <p:sp>
            <p:nvSpPr>
              <p:cNvPr id="127" name="ZoneTexte 126"/>
              <p:cNvSpPr txBox="1"/>
              <p:nvPr/>
            </p:nvSpPr>
            <p:spPr>
              <a:xfrm>
                <a:off x="6012160" y="2204864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endParaRPr lang="fr-BE" sz="1400" dirty="0"/>
              </a:p>
            </p:txBody>
          </p:sp>
          <p:cxnSp>
            <p:nvCxnSpPr>
              <p:cNvPr id="128" name="Connecteur droit avec flèche 127"/>
              <p:cNvCxnSpPr/>
              <p:nvPr/>
            </p:nvCxnSpPr>
            <p:spPr>
              <a:xfrm>
                <a:off x="3707904" y="4149080"/>
                <a:ext cx="0" cy="368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018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 smtClean="0"/>
              <a:t>Restoration</a:t>
            </a:r>
            <a:r>
              <a:rPr lang="fr-BE" sz="3600" b="1" dirty="0" smtClean="0"/>
              <a:t> ?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4" name="Arrondir un rectangle à un seul coin 23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6" name="Arrondir un rectangle à un seul coin 25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1" name="Arrondir un rectangle à un seul coin 40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100408" y="1268760"/>
            <a:ext cx="6720336" cy="4887252"/>
            <a:chOff x="1100408" y="1268760"/>
            <a:chExt cx="6720336" cy="4887252"/>
          </a:xfrm>
        </p:grpSpPr>
        <p:grpSp>
          <p:nvGrpSpPr>
            <p:cNvPr id="90" name="Groupe 89"/>
            <p:cNvGrpSpPr/>
            <p:nvPr/>
          </p:nvGrpSpPr>
          <p:grpSpPr>
            <a:xfrm>
              <a:off x="1100408" y="1532587"/>
              <a:ext cx="6720336" cy="4623425"/>
              <a:chOff x="1100408" y="1532587"/>
              <a:chExt cx="6720336" cy="4623425"/>
            </a:xfrm>
          </p:grpSpPr>
          <p:sp>
            <p:nvSpPr>
              <p:cNvPr id="91" name="ZoneTexte 90"/>
              <p:cNvSpPr txBox="1"/>
              <p:nvPr/>
            </p:nvSpPr>
            <p:spPr>
              <a:xfrm>
                <a:off x="1184554" y="5786680"/>
                <a:ext cx="201442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Biotic</a:t>
                </a:r>
                <a:r>
                  <a:rPr lang="fr-BE" b="1" dirty="0" smtClean="0"/>
                  <a:t> interactions</a:t>
                </a:r>
                <a:endParaRPr lang="fr-BE" sz="1400" dirty="0"/>
              </a:p>
            </p:txBody>
          </p:sp>
          <p:cxnSp>
            <p:nvCxnSpPr>
              <p:cNvPr id="92" name="Connecteur droit avec flèche 91"/>
              <p:cNvCxnSpPr>
                <a:endCxn id="129" idx="0"/>
              </p:cNvCxnSpPr>
              <p:nvPr/>
            </p:nvCxnSpPr>
            <p:spPr>
              <a:xfrm flipH="1">
                <a:off x="2087724" y="1881678"/>
                <a:ext cx="1253036" cy="3693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avec flèche 92"/>
              <p:cNvCxnSpPr/>
              <p:nvPr/>
            </p:nvCxnSpPr>
            <p:spPr>
              <a:xfrm flipH="1">
                <a:off x="5209926" y="2389530"/>
                <a:ext cx="802234" cy="30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avec flèche 93"/>
              <p:cNvCxnSpPr>
                <a:endCxn id="130" idx="0"/>
              </p:cNvCxnSpPr>
              <p:nvPr/>
            </p:nvCxnSpPr>
            <p:spPr>
              <a:xfrm flipH="1">
                <a:off x="1928500" y="2025584"/>
                <a:ext cx="1421503" cy="14771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/>
              <p:cNvCxnSpPr/>
              <p:nvPr/>
            </p:nvCxnSpPr>
            <p:spPr>
              <a:xfrm flipH="1">
                <a:off x="2428620" y="2332806"/>
                <a:ext cx="1422590" cy="34538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/>
              <p:cNvCxnSpPr/>
              <p:nvPr/>
            </p:nvCxnSpPr>
            <p:spPr>
              <a:xfrm>
                <a:off x="5076056" y="2332806"/>
                <a:ext cx="1440160" cy="3400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avec flèche 96"/>
              <p:cNvCxnSpPr/>
              <p:nvPr/>
            </p:nvCxnSpPr>
            <p:spPr>
              <a:xfrm flipH="1">
                <a:off x="6840252" y="2586818"/>
                <a:ext cx="18145" cy="1560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avec flèche 97"/>
              <p:cNvCxnSpPr/>
              <p:nvPr/>
            </p:nvCxnSpPr>
            <p:spPr>
              <a:xfrm>
                <a:off x="5363998" y="2961903"/>
                <a:ext cx="936194" cy="1185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avec flèche 98"/>
              <p:cNvCxnSpPr/>
              <p:nvPr/>
            </p:nvCxnSpPr>
            <p:spPr>
              <a:xfrm>
                <a:off x="5353943" y="3366962"/>
                <a:ext cx="157160" cy="1103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avec flèche 99"/>
              <p:cNvCxnSpPr>
                <a:endCxn id="135" idx="3"/>
              </p:cNvCxnSpPr>
              <p:nvPr/>
            </p:nvCxnSpPr>
            <p:spPr>
              <a:xfrm flipH="1">
                <a:off x="5569967" y="4519845"/>
                <a:ext cx="730226" cy="321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avec flèche 100"/>
              <p:cNvCxnSpPr/>
              <p:nvPr/>
            </p:nvCxnSpPr>
            <p:spPr>
              <a:xfrm flipH="1" flipV="1">
                <a:off x="5569967" y="4980077"/>
                <a:ext cx="730225" cy="753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/>
              <p:cNvCxnSpPr>
                <a:stCxn id="136" idx="1"/>
                <a:endCxn id="91" idx="3"/>
              </p:cNvCxnSpPr>
              <p:nvPr/>
            </p:nvCxnSpPr>
            <p:spPr>
              <a:xfrm flipH="1">
                <a:off x="3198982" y="5917922"/>
                <a:ext cx="2813178" cy="534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/>
              <p:cNvCxnSpPr>
                <a:endCxn id="135" idx="1"/>
              </p:cNvCxnSpPr>
              <p:nvPr/>
            </p:nvCxnSpPr>
            <p:spPr>
              <a:xfrm flipV="1">
                <a:off x="2595411" y="4841578"/>
                <a:ext cx="834606" cy="9405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>
                <a:stCxn id="129" idx="2"/>
                <a:endCxn id="135" idx="1"/>
              </p:cNvCxnSpPr>
              <p:nvPr/>
            </p:nvCxnSpPr>
            <p:spPr>
              <a:xfrm>
                <a:off x="2087724" y="2897361"/>
                <a:ext cx="1342293" cy="194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>
                <a:endCxn id="134" idx="1"/>
              </p:cNvCxnSpPr>
              <p:nvPr/>
            </p:nvCxnSpPr>
            <p:spPr>
              <a:xfrm flipV="1">
                <a:off x="2756592" y="3823941"/>
                <a:ext cx="807296" cy="509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/>
              <p:cNvCxnSpPr/>
              <p:nvPr/>
            </p:nvCxnSpPr>
            <p:spPr>
              <a:xfrm flipV="1">
                <a:off x="2714242" y="3186206"/>
                <a:ext cx="635761" cy="11475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/>
              <p:cNvCxnSpPr>
                <a:endCxn id="133" idx="1"/>
              </p:cNvCxnSpPr>
              <p:nvPr/>
            </p:nvCxnSpPr>
            <p:spPr>
              <a:xfrm flipV="1">
                <a:off x="2204710" y="3032085"/>
                <a:ext cx="1143154" cy="4539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/>
              <p:cNvCxnSpPr/>
              <p:nvPr/>
            </p:nvCxnSpPr>
            <p:spPr>
              <a:xfrm>
                <a:off x="2910516" y="2586818"/>
                <a:ext cx="439487" cy="3105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lèche vers le haut 108"/>
              <p:cNvSpPr/>
              <p:nvPr/>
            </p:nvSpPr>
            <p:spPr>
              <a:xfrm>
                <a:off x="2271248" y="1978862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0" name="Flèche vers le haut 109"/>
              <p:cNvSpPr/>
              <p:nvPr/>
            </p:nvSpPr>
            <p:spPr>
              <a:xfrm>
                <a:off x="3092183" y="2586818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1" name="Flèche vers le haut 110"/>
              <p:cNvSpPr/>
              <p:nvPr/>
            </p:nvSpPr>
            <p:spPr>
              <a:xfrm rot="10800000">
                <a:off x="3067908" y="29448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2" name="Flèche vers le haut 111"/>
              <p:cNvSpPr/>
              <p:nvPr/>
            </p:nvSpPr>
            <p:spPr>
              <a:xfrm rot="10800000">
                <a:off x="2047752" y="32184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3" name="Flèche vers le haut 112"/>
              <p:cNvSpPr/>
              <p:nvPr/>
            </p:nvSpPr>
            <p:spPr>
              <a:xfrm rot="10800000">
                <a:off x="3130259" y="3266609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4" name="Flèche vers le haut 113"/>
              <p:cNvSpPr/>
              <p:nvPr/>
            </p:nvSpPr>
            <p:spPr>
              <a:xfrm>
                <a:off x="3305403" y="3784444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5" name="Flèche vers le haut 114"/>
              <p:cNvSpPr/>
              <p:nvPr/>
            </p:nvSpPr>
            <p:spPr>
              <a:xfrm rot="10800000">
                <a:off x="3167954" y="4470547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6" name="Double flèche verticale 115"/>
              <p:cNvSpPr/>
              <p:nvPr/>
            </p:nvSpPr>
            <p:spPr>
              <a:xfrm>
                <a:off x="2503471" y="529752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7" name="Flèche vers le haut 116"/>
              <p:cNvSpPr/>
              <p:nvPr/>
            </p:nvSpPr>
            <p:spPr>
              <a:xfrm rot="10800000">
                <a:off x="3011072" y="5087052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8" name="Double flèche verticale 117"/>
              <p:cNvSpPr/>
              <p:nvPr/>
            </p:nvSpPr>
            <p:spPr>
              <a:xfrm>
                <a:off x="3422960" y="580167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19" name="Flèche vers le haut 118"/>
              <p:cNvSpPr/>
              <p:nvPr/>
            </p:nvSpPr>
            <p:spPr>
              <a:xfrm rot="10800000">
                <a:off x="3830375" y="424624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0" name="Flèche vers le haut 119"/>
              <p:cNvSpPr/>
              <p:nvPr/>
            </p:nvSpPr>
            <p:spPr>
              <a:xfrm rot="10800000">
                <a:off x="5320649" y="424406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1" name="Flèche vers le haut 120"/>
              <p:cNvSpPr/>
              <p:nvPr/>
            </p:nvSpPr>
            <p:spPr>
              <a:xfrm>
                <a:off x="5363998" y="2421043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122" name="Connecteur droit avec flèche 121"/>
              <p:cNvCxnSpPr>
                <a:endCxn id="138" idx="0"/>
              </p:cNvCxnSpPr>
              <p:nvPr/>
            </p:nvCxnSpPr>
            <p:spPr>
              <a:xfrm>
                <a:off x="5630064" y="1769224"/>
                <a:ext cx="1210188" cy="435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Flèche vers le haut 122"/>
              <p:cNvSpPr/>
              <p:nvPr/>
            </p:nvSpPr>
            <p:spPr>
              <a:xfrm>
                <a:off x="6444208" y="192773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4" name="Flèche vers le haut 123"/>
              <p:cNvSpPr/>
              <p:nvPr/>
            </p:nvSpPr>
            <p:spPr>
              <a:xfrm>
                <a:off x="6865423" y="378922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5" name="Flèche vers le haut 124"/>
              <p:cNvSpPr/>
              <p:nvPr/>
            </p:nvSpPr>
            <p:spPr>
              <a:xfrm>
                <a:off x="6034352" y="3727616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6" name="Flèche vers le haut 125"/>
              <p:cNvSpPr/>
              <p:nvPr/>
            </p:nvSpPr>
            <p:spPr>
              <a:xfrm>
                <a:off x="5652128" y="4656911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7" name="Double flèche verticale 126"/>
              <p:cNvSpPr/>
              <p:nvPr/>
            </p:nvSpPr>
            <p:spPr>
              <a:xfrm>
                <a:off x="5796144" y="517504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8" name="Double flèche verticale 127"/>
              <p:cNvSpPr/>
              <p:nvPr/>
            </p:nvSpPr>
            <p:spPr>
              <a:xfrm>
                <a:off x="6228200" y="522385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29" name="ZoneTexte 128"/>
              <p:cNvSpPr txBox="1"/>
              <p:nvPr/>
            </p:nvSpPr>
            <p:spPr>
              <a:xfrm>
                <a:off x="1259632" y="2251030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Stochasticity</a:t>
                </a:r>
                <a:r>
                  <a:rPr lang="fr-BE" b="1" dirty="0" smtClean="0"/>
                  <a:t> (chance)</a:t>
                </a:r>
                <a:endParaRPr lang="fr-BE" sz="1400" dirty="0"/>
              </a:p>
            </p:txBody>
          </p:sp>
          <p:sp>
            <p:nvSpPr>
              <p:cNvPr id="130" name="ZoneTexte 129"/>
              <p:cNvSpPr txBox="1"/>
              <p:nvPr/>
            </p:nvSpPr>
            <p:spPr>
              <a:xfrm>
                <a:off x="1100408" y="3502749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Natural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131" name="ZoneTexte 130"/>
              <p:cNvSpPr txBox="1"/>
              <p:nvPr/>
            </p:nvSpPr>
            <p:spPr>
              <a:xfrm>
                <a:off x="1184554" y="4333746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Artificial</a:t>
                </a:r>
                <a:r>
                  <a:rPr lang="fr-BE" b="1" dirty="0" smtClean="0"/>
                  <a:t>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132" name="ZoneTexte 131"/>
              <p:cNvSpPr txBox="1"/>
              <p:nvPr/>
            </p:nvSpPr>
            <p:spPr>
              <a:xfrm>
                <a:off x="3347864" y="1532587"/>
                <a:ext cx="2304256" cy="8002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Habitat fragmentation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Small populations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Large isolation</a:t>
                </a:r>
                <a:endParaRPr lang="fr-BE" sz="1400" dirty="0"/>
              </a:p>
            </p:txBody>
          </p:sp>
          <p:sp>
            <p:nvSpPr>
              <p:cNvPr id="133" name="ZoneTexte 132"/>
              <p:cNvSpPr txBox="1"/>
              <p:nvPr/>
            </p:nvSpPr>
            <p:spPr>
              <a:xfrm>
                <a:off x="3347864" y="2708919"/>
                <a:ext cx="200607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134" name="ZoneTexte 133"/>
              <p:cNvSpPr txBox="1"/>
              <p:nvPr/>
            </p:nvSpPr>
            <p:spPr>
              <a:xfrm>
                <a:off x="3563888" y="3500775"/>
                <a:ext cx="17474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Outbreeding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135" name="ZoneTexte 134"/>
              <p:cNvSpPr txBox="1"/>
              <p:nvPr/>
            </p:nvSpPr>
            <p:spPr>
              <a:xfrm>
                <a:off x="3430017" y="4518412"/>
                <a:ext cx="2139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Individual</a:t>
                </a:r>
                <a:r>
                  <a:rPr lang="fr-BE" b="1" dirty="0" smtClean="0"/>
                  <a:t> / population fitness</a:t>
                </a:r>
                <a:endParaRPr lang="fr-BE" sz="1400" dirty="0"/>
              </a:p>
            </p:txBody>
          </p:sp>
          <p:sp>
            <p:nvSpPr>
              <p:cNvPr id="136" name="ZoneTexte 135"/>
              <p:cNvSpPr txBox="1"/>
              <p:nvPr/>
            </p:nvSpPr>
            <p:spPr>
              <a:xfrm>
                <a:off x="6012160" y="5733256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Abiotic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effects</a:t>
                </a:r>
                <a:endParaRPr lang="fr-BE" sz="1400" dirty="0"/>
              </a:p>
            </p:txBody>
          </p:sp>
          <p:sp>
            <p:nvSpPr>
              <p:cNvPr id="137" name="ZoneTexte 136"/>
              <p:cNvSpPr txBox="1"/>
              <p:nvPr/>
            </p:nvSpPr>
            <p:spPr>
              <a:xfrm>
                <a:off x="6164560" y="4149080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Mutation</a:t>
                </a:r>
                <a:endParaRPr lang="fr-BE" sz="1400" dirty="0"/>
              </a:p>
            </p:txBody>
          </p:sp>
          <p:sp>
            <p:nvSpPr>
              <p:cNvPr id="138" name="ZoneTexte 137"/>
              <p:cNvSpPr txBox="1"/>
              <p:nvPr/>
            </p:nvSpPr>
            <p:spPr>
              <a:xfrm>
                <a:off x="6012160" y="2204864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endParaRPr lang="fr-BE" sz="1400" dirty="0"/>
              </a:p>
            </p:txBody>
          </p:sp>
          <p:cxnSp>
            <p:nvCxnSpPr>
              <p:cNvPr id="139" name="Connecteur droit avec flèche 138"/>
              <p:cNvCxnSpPr/>
              <p:nvPr/>
            </p:nvCxnSpPr>
            <p:spPr>
              <a:xfrm>
                <a:off x="3707904" y="4149080"/>
                <a:ext cx="0" cy="368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Multiplier 2"/>
            <p:cNvSpPr/>
            <p:nvPr/>
          </p:nvSpPr>
          <p:spPr>
            <a:xfrm>
              <a:off x="3707904" y="1268760"/>
              <a:ext cx="1440160" cy="122413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Multiplier 21"/>
            <p:cNvSpPr/>
            <p:nvPr/>
          </p:nvSpPr>
          <p:spPr>
            <a:xfrm>
              <a:off x="2690404" y="1725960"/>
              <a:ext cx="522510" cy="41469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Multiplier 27"/>
            <p:cNvSpPr/>
            <p:nvPr/>
          </p:nvSpPr>
          <p:spPr>
            <a:xfrm>
              <a:off x="3451882" y="2293057"/>
              <a:ext cx="522510" cy="41469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Multiplier 28"/>
            <p:cNvSpPr/>
            <p:nvPr/>
          </p:nvSpPr>
          <p:spPr>
            <a:xfrm>
              <a:off x="4913586" y="2293057"/>
              <a:ext cx="522510" cy="41469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Multiplier 29"/>
            <p:cNvSpPr/>
            <p:nvPr/>
          </p:nvSpPr>
          <p:spPr>
            <a:xfrm>
              <a:off x="5724128" y="1725960"/>
              <a:ext cx="522510" cy="41469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Multiplier 30"/>
            <p:cNvSpPr/>
            <p:nvPr/>
          </p:nvSpPr>
          <p:spPr>
            <a:xfrm>
              <a:off x="2893418" y="2078199"/>
              <a:ext cx="522510" cy="414697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73" name="ZoneTexte 72"/>
          <p:cNvSpPr txBox="1"/>
          <p:nvPr/>
        </p:nvSpPr>
        <p:spPr>
          <a:xfrm>
            <a:off x="35496" y="6525344"/>
            <a:ext cx="237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Modified</a:t>
            </a:r>
            <a:r>
              <a:rPr lang="fr-BE" sz="1400" dirty="0" smtClean="0"/>
              <a:t> </a:t>
            </a:r>
            <a:r>
              <a:rPr lang="fr-BE" sz="1400" dirty="0" err="1" smtClean="0"/>
              <a:t>from</a:t>
            </a:r>
            <a:r>
              <a:rPr lang="fr-BE" sz="1400" dirty="0" smtClean="0"/>
              <a:t> </a:t>
            </a:r>
            <a:r>
              <a:rPr lang="fr-BE" sz="1400" dirty="0" err="1" smtClean="0"/>
              <a:t>Lienert</a:t>
            </a:r>
            <a:r>
              <a:rPr lang="fr-BE" sz="1400" dirty="0" smtClean="0"/>
              <a:t> 2004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123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4" descr="http://www.life-heliantheme.eu/uploads/pics/BE34002_Coteaux_de_Vieuxville_SEB_P_1_2013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5" r="689" b="36363"/>
          <a:stretch/>
        </p:blipFill>
        <p:spPr bwMode="auto">
          <a:xfrm>
            <a:off x="-1" y="3977654"/>
            <a:ext cx="9148213" cy="27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life-heliantheme.eu/uploads/pics/BE34002_Coteaux_de_Vieuxville_SEB_P_1_2010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8" b="30059"/>
          <a:stretch/>
        </p:blipFill>
        <p:spPr bwMode="auto">
          <a:xfrm>
            <a:off x="-4214" y="792088"/>
            <a:ext cx="914821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103908" y="5148851"/>
            <a:ext cx="323848" cy="5760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 courbée vers la gauche 14"/>
          <p:cNvSpPr/>
          <p:nvPr/>
        </p:nvSpPr>
        <p:spPr>
          <a:xfrm rot="15245404">
            <a:off x="5389154" y="4836801"/>
            <a:ext cx="323848" cy="576064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6" name="Flèche courbée vers la gauche 25"/>
          <p:cNvSpPr/>
          <p:nvPr/>
        </p:nvSpPr>
        <p:spPr>
          <a:xfrm rot="15245404">
            <a:off x="6031927" y="4754522"/>
            <a:ext cx="323848" cy="576064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Flèche courbée vers la gauche 26"/>
          <p:cNvSpPr/>
          <p:nvPr/>
        </p:nvSpPr>
        <p:spPr>
          <a:xfrm rot="5797899">
            <a:off x="4707058" y="5148850"/>
            <a:ext cx="323848" cy="576064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0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35496" y="1532587"/>
            <a:ext cx="7785248" cy="5300534"/>
            <a:chOff x="35496" y="1532587"/>
            <a:chExt cx="7785248" cy="5300534"/>
          </a:xfrm>
        </p:grpSpPr>
        <p:sp>
          <p:nvSpPr>
            <p:cNvPr id="31" name="ZoneTexte 30"/>
            <p:cNvSpPr txBox="1"/>
            <p:nvPr/>
          </p:nvSpPr>
          <p:spPr>
            <a:xfrm>
              <a:off x="35496" y="6525344"/>
              <a:ext cx="2379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/>
                <a:t>Modified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from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Lienert</a:t>
              </a:r>
              <a:r>
                <a:rPr lang="fr-BE" sz="1400" dirty="0" smtClean="0"/>
                <a:t> 2004</a:t>
              </a:r>
              <a:endParaRPr lang="fr-BE" sz="1400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1100408" y="1532587"/>
              <a:ext cx="6720336" cy="4623425"/>
              <a:chOff x="1100408" y="1532587"/>
              <a:chExt cx="6720336" cy="4623425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1184554" y="5786680"/>
                <a:ext cx="201442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Biotic</a:t>
                </a:r>
                <a:r>
                  <a:rPr lang="fr-BE" b="1" dirty="0" smtClean="0"/>
                  <a:t> interactions</a:t>
                </a:r>
                <a:endParaRPr lang="fr-BE" sz="1400" dirty="0"/>
              </a:p>
            </p:txBody>
          </p:sp>
          <p:cxnSp>
            <p:nvCxnSpPr>
              <p:cNvPr id="34" name="Connecteur droit avec flèche 33"/>
              <p:cNvCxnSpPr>
                <a:endCxn id="74" idx="0"/>
              </p:cNvCxnSpPr>
              <p:nvPr/>
            </p:nvCxnSpPr>
            <p:spPr>
              <a:xfrm flipH="1">
                <a:off x="2087724" y="1881678"/>
                <a:ext cx="1253036" cy="3693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5209926" y="2389530"/>
                <a:ext cx="802234" cy="30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/>
              <p:cNvCxnSpPr>
                <a:endCxn id="75" idx="0"/>
              </p:cNvCxnSpPr>
              <p:nvPr/>
            </p:nvCxnSpPr>
            <p:spPr>
              <a:xfrm flipH="1">
                <a:off x="1928500" y="2025584"/>
                <a:ext cx="1421503" cy="14771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/>
              <p:nvPr/>
            </p:nvCxnSpPr>
            <p:spPr>
              <a:xfrm flipH="1">
                <a:off x="2428620" y="2332806"/>
                <a:ext cx="1422590" cy="34538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>
                <a:off x="5076056" y="2332806"/>
                <a:ext cx="1440160" cy="3400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 flipH="1">
                <a:off x="6840252" y="2586818"/>
                <a:ext cx="18145" cy="1560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/>
              <p:cNvCxnSpPr/>
              <p:nvPr/>
            </p:nvCxnSpPr>
            <p:spPr>
              <a:xfrm>
                <a:off x="5363998" y="2961903"/>
                <a:ext cx="936194" cy="1185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/>
              <p:cNvCxnSpPr/>
              <p:nvPr/>
            </p:nvCxnSpPr>
            <p:spPr>
              <a:xfrm>
                <a:off x="5353943" y="3366962"/>
                <a:ext cx="157160" cy="1103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/>
              <p:cNvCxnSpPr>
                <a:endCxn id="80" idx="3"/>
              </p:cNvCxnSpPr>
              <p:nvPr/>
            </p:nvCxnSpPr>
            <p:spPr>
              <a:xfrm flipH="1">
                <a:off x="5569967" y="4519845"/>
                <a:ext cx="730226" cy="321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/>
              <p:cNvCxnSpPr/>
              <p:nvPr/>
            </p:nvCxnSpPr>
            <p:spPr>
              <a:xfrm flipH="1" flipV="1">
                <a:off x="5569967" y="4980077"/>
                <a:ext cx="730225" cy="753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>
                <a:stCxn id="81" idx="1"/>
                <a:endCxn id="33" idx="3"/>
              </p:cNvCxnSpPr>
              <p:nvPr/>
            </p:nvCxnSpPr>
            <p:spPr>
              <a:xfrm flipH="1">
                <a:off x="3198982" y="5917922"/>
                <a:ext cx="2813178" cy="534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/>
              <p:cNvCxnSpPr>
                <a:endCxn id="80" idx="1"/>
              </p:cNvCxnSpPr>
              <p:nvPr/>
            </p:nvCxnSpPr>
            <p:spPr>
              <a:xfrm flipV="1">
                <a:off x="2595411" y="4841578"/>
                <a:ext cx="834606" cy="9405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>
                <a:stCxn id="74" idx="2"/>
                <a:endCxn id="80" idx="1"/>
              </p:cNvCxnSpPr>
              <p:nvPr/>
            </p:nvCxnSpPr>
            <p:spPr>
              <a:xfrm>
                <a:off x="2087724" y="2897361"/>
                <a:ext cx="1342293" cy="194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/>
              <p:cNvCxnSpPr>
                <a:endCxn id="79" idx="1"/>
              </p:cNvCxnSpPr>
              <p:nvPr/>
            </p:nvCxnSpPr>
            <p:spPr>
              <a:xfrm flipV="1">
                <a:off x="2756592" y="3823941"/>
                <a:ext cx="807296" cy="509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/>
              <p:cNvCxnSpPr/>
              <p:nvPr/>
            </p:nvCxnSpPr>
            <p:spPr>
              <a:xfrm flipV="1">
                <a:off x="2714242" y="3186206"/>
                <a:ext cx="635761" cy="11475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/>
              <p:cNvCxnSpPr>
                <a:endCxn id="78" idx="1"/>
              </p:cNvCxnSpPr>
              <p:nvPr/>
            </p:nvCxnSpPr>
            <p:spPr>
              <a:xfrm flipV="1">
                <a:off x="2204710" y="3032085"/>
                <a:ext cx="1143154" cy="4539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/>
              <p:cNvCxnSpPr/>
              <p:nvPr/>
            </p:nvCxnSpPr>
            <p:spPr>
              <a:xfrm>
                <a:off x="2910516" y="2586818"/>
                <a:ext cx="439487" cy="3105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lèche vers le haut 53"/>
              <p:cNvSpPr/>
              <p:nvPr/>
            </p:nvSpPr>
            <p:spPr>
              <a:xfrm>
                <a:off x="2271248" y="1978862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Flèche vers le haut 54"/>
              <p:cNvSpPr/>
              <p:nvPr/>
            </p:nvSpPr>
            <p:spPr>
              <a:xfrm>
                <a:off x="3092183" y="2586818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6" name="Flèche vers le haut 55"/>
              <p:cNvSpPr/>
              <p:nvPr/>
            </p:nvSpPr>
            <p:spPr>
              <a:xfrm rot="10800000">
                <a:off x="3067908" y="29448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7" name="Flèche vers le haut 56"/>
              <p:cNvSpPr/>
              <p:nvPr/>
            </p:nvSpPr>
            <p:spPr>
              <a:xfrm rot="10800000">
                <a:off x="2047752" y="32184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8" name="Flèche vers le haut 57"/>
              <p:cNvSpPr/>
              <p:nvPr/>
            </p:nvSpPr>
            <p:spPr>
              <a:xfrm rot="10800000">
                <a:off x="3130259" y="3266609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9" name="Flèche vers le haut 58"/>
              <p:cNvSpPr/>
              <p:nvPr/>
            </p:nvSpPr>
            <p:spPr>
              <a:xfrm>
                <a:off x="3305403" y="3784444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0" name="Flèche vers le haut 59"/>
              <p:cNvSpPr/>
              <p:nvPr/>
            </p:nvSpPr>
            <p:spPr>
              <a:xfrm rot="10800000">
                <a:off x="3167954" y="4470547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1" name="Double flèche verticale 60"/>
              <p:cNvSpPr/>
              <p:nvPr/>
            </p:nvSpPr>
            <p:spPr>
              <a:xfrm>
                <a:off x="2503471" y="529752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2" name="Flèche vers le haut 61"/>
              <p:cNvSpPr/>
              <p:nvPr/>
            </p:nvSpPr>
            <p:spPr>
              <a:xfrm rot="10800000">
                <a:off x="3011072" y="5087052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3" name="Double flèche verticale 62"/>
              <p:cNvSpPr/>
              <p:nvPr/>
            </p:nvSpPr>
            <p:spPr>
              <a:xfrm>
                <a:off x="3422960" y="580167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4" name="Flèche vers le haut 63"/>
              <p:cNvSpPr/>
              <p:nvPr/>
            </p:nvSpPr>
            <p:spPr>
              <a:xfrm rot="10800000">
                <a:off x="3830375" y="424624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5" name="Flèche vers le haut 64"/>
              <p:cNvSpPr/>
              <p:nvPr/>
            </p:nvSpPr>
            <p:spPr>
              <a:xfrm rot="10800000">
                <a:off x="5320649" y="424406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6" name="Flèche vers le haut 65"/>
              <p:cNvSpPr/>
              <p:nvPr/>
            </p:nvSpPr>
            <p:spPr>
              <a:xfrm>
                <a:off x="5363998" y="2421043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67" name="Connecteur droit avec flèche 66"/>
              <p:cNvCxnSpPr>
                <a:endCxn id="83" idx="0"/>
              </p:cNvCxnSpPr>
              <p:nvPr/>
            </p:nvCxnSpPr>
            <p:spPr>
              <a:xfrm>
                <a:off x="5630064" y="1769224"/>
                <a:ext cx="1210188" cy="435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lèche vers le haut 67"/>
              <p:cNvSpPr/>
              <p:nvPr/>
            </p:nvSpPr>
            <p:spPr>
              <a:xfrm>
                <a:off x="6444208" y="192773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9" name="Flèche vers le haut 68"/>
              <p:cNvSpPr/>
              <p:nvPr/>
            </p:nvSpPr>
            <p:spPr>
              <a:xfrm>
                <a:off x="6865423" y="378922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0" name="Flèche vers le haut 69"/>
              <p:cNvSpPr/>
              <p:nvPr/>
            </p:nvSpPr>
            <p:spPr>
              <a:xfrm>
                <a:off x="6034352" y="3727616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1" name="Flèche vers le haut 70"/>
              <p:cNvSpPr/>
              <p:nvPr/>
            </p:nvSpPr>
            <p:spPr>
              <a:xfrm>
                <a:off x="5652128" y="4656911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2" name="Double flèche verticale 71"/>
              <p:cNvSpPr/>
              <p:nvPr/>
            </p:nvSpPr>
            <p:spPr>
              <a:xfrm>
                <a:off x="5796144" y="517504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3" name="Double flèche verticale 72"/>
              <p:cNvSpPr/>
              <p:nvPr/>
            </p:nvSpPr>
            <p:spPr>
              <a:xfrm>
                <a:off x="6228200" y="522385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1259632" y="2251030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Stochasticity</a:t>
                </a:r>
                <a:r>
                  <a:rPr lang="fr-BE" b="1" dirty="0" smtClean="0"/>
                  <a:t> (chance)</a:t>
                </a:r>
                <a:endParaRPr lang="fr-BE" sz="1400" dirty="0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1100408" y="3502749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Natural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1184554" y="4333746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Artificial</a:t>
                </a:r>
                <a:r>
                  <a:rPr lang="fr-BE" b="1" dirty="0" smtClean="0"/>
                  <a:t>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3347864" y="1532587"/>
                <a:ext cx="2304256" cy="8002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Habitat fragmentation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Small populations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Large isolation</a:t>
                </a:r>
                <a:endParaRPr lang="fr-BE" sz="1400" dirty="0"/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3347864" y="2708919"/>
                <a:ext cx="200607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563888" y="3500775"/>
                <a:ext cx="17474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Outbreeding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3430017" y="4518412"/>
                <a:ext cx="2139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Individual</a:t>
                </a:r>
                <a:r>
                  <a:rPr lang="fr-BE" b="1" dirty="0" smtClean="0"/>
                  <a:t> / population fitness</a:t>
                </a:r>
                <a:endParaRPr lang="fr-BE" sz="1400" dirty="0"/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6012160" y="5733256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Abiotic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effects</a:t>
                </a:r>
                <a:endParaRPr lang="fr-BE" sz="1400" dirty="0"/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6164560" y="4149080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Mutation</a:t>
                </a:r>
                <a:endParaRPr lang="fr-BE" sz="1400" dirty="0"/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012160" y="2204864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endParaRPr lang="fr-BE" sz="1400" dirty="0"/>
              </a:p>
            </p:txBody>
          </p:sp>
          <p:cxnSp>
            <p:nvCxnSpPr>
              <p:cNvPr id="84" name="Connecteur droit avec flèche 83"/>
              <p:cNvCxnSpPr/>
              <p:nvPr/>
            </p:nvCxnSpPr>
            <p:spPr>
              <a:xfrm>
                <a:off x="3707904" y="4149080"/>
                <a:ext cx="0" cy="368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 smtClean="0"/>
              <a:t>Restoration</a:t>
            </a:r>
            <a:r>
              <a:rPr lang="fr-BE" sz="3600" b="1" dirty="0" smtClean="0"/>
              <a:t> ?</a:t>
            </a:r>
          </a:p>
        </p:txBody>
      </p:sp>
      <p:sp>
        <p:nvSpPr>
          <p:cNvPr id="3" name="Multiplier 2"/>
          <p:cNvSpPr/>
          <p:nvPr/>
        </p:nvSpPr>
        <p:spPr>
          <a:xfrm>
            <a:off x="3707904" y="1268760"/>
            <a:ext cx="1440160" cy="12241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6976746" y="2897361"/>
            <a:ext cx="2053126" cy="7386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err="1" smtClean="0"/>
              <a:t>Foundation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effect</a:t>
            </a:r>
            <a:endParaRPr lang="fr-BE" sz="1400" b="1" dirty="0" smtClean="0"/>
          </a:p>
          <a:p>
            <a:r>
              <a:rPr lang="fr-BE" sz="1400" dirty="0" smtClean="0"/>
              <a:t>Small populations</a:t>
            </a:r>
          </a:p>
          <a:p>
            <a:r>
              <a:rPr lang="fr-BE" sz="1400" dirty="0" err="1" smtClean="0"/>
              <a:t>Reduced</a:t>
            </a:r>
            <a:r>
              <a:rPr lang="fr-BE" sz="1400" dirty="0" smtClean="0"/>
              <a:t> </a:t>
            </a:r>
            <a:r>
              <a:rPr lang="fr-BE" sz="1400" dirty="0" err="1" smtClean="0"/>
              <a:t>genetic</a:t>
            </a:r>
            <a:r>
              <a:rPr lang="fr-BE" sz="1400" dirty="0" smtClean="0"/>
              <a:t> </a:t>
            </a:r>
            <a:r>
              <a:rPr lang="fr-BE" sz="1400" dirty="0" err="1" smtClean="0"/>
              <a:t>diversity</a:t>
            </a:r>
            <a:endParaRPr lang="fr-BE" sz="14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3" name="Arrondir un rectangle à un seul coin 22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5" name="Arrondir un rectangle à un seul coin 2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7" name="Arrondir un rectangle à un seul coin 2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0" name="Arrondir un rectangle à un seul coin 39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sp>
        <p:nvSpPr>
          <p:cNvPr id="18" name="Multiplier 17"/>
          <p:cNvSpPr/>
          <p:nvPr/>
        </p:nvSpPr>
        <p:spPr>
          <a:xfrm>
            <a:off x="2690404" y="1725960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Multiplier 18"/>
          <p:cNvSpPr/>
          <p:nvPr/>
        </p:nvSpPr>
        <p:spPr>
          <a:xfrm>
            <a:off x="3451882" y="2293057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Multiplier 19"/>
          <p:cNvSpPr/>
          <p:nvPr/>
        </p:nvSpPr>
        <p:spPr>
          <a:xfrm>
            <a:off x="4913586" y="2293057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Multiplier 27"/>
          <p:cNvSpPr/>
          <p:nvPr/>
        </p:nvSpPr>
        <p:spPr>
          <a:xfrm>
            <a:off x="5724128" y="1725960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Multiplier 28"/>
          <p:cNvSpPr/>
          <p:nvPr/>
        </p:nvSpPr>
        <p:spPr>
          <a:xfrm>
            <a:off x="2893418" y="2078199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05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35496" y="1532587"/>
            <a:ext cx="7785248" cy="5300534"/>
            <a:chOff x="35496" y="1532587"/>
            <a:chExt cx="7785248" cy="5300534"/>
          </a:xfrm>
        </p:grpSpPr>
        <p:sp>
          <p:nvSpPr>
            <p:cNvPr id="32" name="ZoneTexte 31"/>
            <p:cNvSpPr txBox="1"/>
            <p:nvPr/>
          </p:nvSpPr>
          <p:spPr>
            <a:xfrm>
              <a:off x="35496" y="6525344"/>
              <a:ext cx="2379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 err="1" smtClean="0"/>
                <a:t>Modified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from</a:t>
              </a:r>
              <a:r>
                <a:rPr lang="fr-BE" sz="1400" dirty="0" smtClean="0"/>
                <a:t> </a:t>
              </a:r>
              <a:r>
                <a:rPr lang="fr-BE" sz="1400" dirty="0" err="1" smtClean="0"/>
                <a:t>Lienert</a:t>
              </a:r>
              <a:r>
                <a:rPr lang="fr-BE" sz="1400" dirty="0" smtClean="0"/>
                <a:t> 2004</a:t>
              </a:r>
              <a:endParaRPr lang="fr-BE" sz="1400" dirty="0"/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1100408" y="1532587"/>
              <a:ext cx="6720336" cy="4623425"/>
              <a:chOff x="1100408" y="1532587"/>
              <a:chExt cx="6720336" cy="4623425"/>
            </a:xfrm>
          </p:grpSpPr>
          <p:sp>
            <p:nvSpPr>
              <p:cNvPr id="34" name="ZoneTexte 33"/>
              <p:cNvSpPr txBox="1"/>
              <p:nvPr/>
            </p:nvSpPr>
            <p:spPr>
              <a:xfrm>
                <a:off x="1184554" y="5786680"/>
                <a:ext cx="201442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Biotic</a:t>
                </a:r>
                <a:r>
                  <a:rPr lang="fr-BE" b="1" dirty="0" smtClean="0"/>
                  <a:t> interactions</a:t>
                </a:r>
                <a:endParaRPr lang="fr-BE" sz="1400" dirty="0"/>
              </a:p>
            </p:txBody>
          </p:sp>
          <p:cxnSp>
            <p:nvCxnSpPr>
              <p:cNvPr id="35" name="Connecteur droit avec flèche 34"/>
              <p:cNvCxnSpPr>
                <a:endCxn id="75" idx="0"/>
              </p:cNvCxnSpPr>
              <p:nvPr/>
            </p:nvCxnSpPr>
            <p:spPr>
              <a:xfrm flipH="1">
                <a:off x="2087724" y="1881678"/>
                <a:ext cx="1253036" cy="3693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/>
              <p:cNvCxnSpPr/>
              <p:nvPr/>
            </p:nvCxnSpPr>
            <p:spPr>
              <a:xfrm flipH="1">
                <a:off x="5209926" y="2389530"/>
                <a:ext cx="802234" cy="30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>
                <a:endCxn id="76" idx="0"/>
              </p:cNvCxnSpPr>
              <p:nvPr/>
            </p:nvCxnSpPr>
            <p:spPr>
              <a:xfrm flipH="1">
                <a:off x="1928500" y="2025584"/>
                <a:ext cx="1421503" cy="14771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flipH="1">
                <a:off x="2428620" y="2332806"/>
                <a:ext cx="1422590" cy="34538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>
                <a:off x="5076056" y="2332806"/>
                <a:ext cx="1440160" cy="3400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/>
              <p:cNvCxnSpPr/>
              <p:nvPr/>
            </p:nvCxnSpPr>
            <p:spPr>
              <a:xfrm flipH="1">
                <a:off x="6840252" y="2586818"/>
                <a:ext cx="18145" cy="1560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/>
              <p:cNvCxnSpPr/>
              <p:nvPr/>
            </p:nvCxnSpPr>
            <p:spPr>
              <a:xfrm>
                <a:off x="5363998" y="2961903"/>
                <a:ext cx="936194" cy="1185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/>
              <p:cNvCxnSpPr/>
              <p:nvPr/>
            </p:nvCxnSpPr>
            <p:spPr>
              <a:xfrm>
                <a:off x="5353943" y="3366962"/>
                <a:ext cx="157160" cy="1103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avec flèche 45"/>
              <p:cNvCxnSpPr>
                <a:endCxn id="81" idx="3"/>
              </p:cNvCxnSpPr>
              <p:nvPr/>
            </p:nvCxnSpPr>
            <p:spPr>
              <a:xfrm flipH="1">
                <a:off x="5569967" y="4519845"/>
                <a:ext cx="730226" cy="321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/>
              <p:cNvCxnSpPr/>
              <p:nvPr/>
            </p:nvCxnSpPr>
            <p:spPr>
              <a:xfrm flipH="1" flipV="1">
                <a:off x="5569967" y="4980077"/>
                <a:ext cx="730225" cy="753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/>
              <p:cNvCxnSpPr>
                <a:stCxn id="82" idx="1"/>
                <a:endCxn id="34" idx="3"/>
              </p:cNvCxnSpPr>
              <p:nvPr/>
            </p:nvCxnSpPr>
            <p:spPr>
              <a:xfrm flipH="1">
                <a:off x="3198982" y="5917922"/>
                <a:ext cx="2813178" cy="534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>
                <a:endCxn id="81" idx="1"/>
              </p:cNvCxnSpPr>
              <p:nvPr/>
            </p:nvCxnSpPr>
            <p:spPr>
              <a:xfrm flipV="1">
                <a:off x="2595411" y="4841578"/>
                <a:ext cx="834606" cy="9405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/>
              <p:cNvCxnSpPr>
                <a:stCxn id="75" idx="2"/>
                <a:endCxn id="81" idx="1"/>
              </p:cNvCxnSpPr>
              <p:nvPr/>
            </p:nvCxnSpPr>
            <p:spPr>
              <a:xfrm>
                <a:off x="2087724" y="2897361"/>
                <a:ext cx="1342293" cy="194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/>
              <p:cNvCxnSpPr>
                <a:endCxn id="80" idx="1"/>
              </p:cNvCxnSpPr>
              <p:nvPr/>
            </p:nvCxnSpPr>
            <p:spPr>
              <a:xfrm flipV="1">
                <a:off x="2756592" y="3823941"/>
                <a:ext cx="807296" cy="5091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/>
              <p:cNvCxnSpPr/>
              <p:nvPr/>
            </p:nvCxnSpPr>
            <p:spPr>
              <a:xfrm flipV="1">
                <a:off x="2714242" y="3186206"/>
                <a:ext cx="635761" cy="11475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/>
              <p:cNvCxnSpPr>
                <a:endCxn id="79" idx="1"/>
              </p:cNvCxnSpPr>
              <p:nvPr/>
            </p:nvCxnSpPr>
            <p:spPr>
              <a:xfrm flipV="1">
                <a:off x="2204710" y="3032085"/>
                <a:ext cx="1143154" cy="4539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>
                <a:off x="2910516" y="2586818"/>
                <a:ext cx="439487" cy="3105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lèche vers le haut 54"/>
              <p:cNvSpPr/>
              <p:nvPr/>
            </p:nvSpPr>
            <p:spPr>
              <a:xfrm>
                <a:off x="2271248" y="1978862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6" name="Flèche vers le haut 55"/>
              <p:cNvSpPr/>
              <p:nvPr/>
            </p:nvSpPr>
            <p:spPr>
              <a:xfrm>
                <a:off x="3092183" y="2586818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7" name="Flèche vers le haut 56"/>
              <p:cNvSpPr/>
              <p:nvPr/>
            </p:nvSpPr>
            <p:spPr>
              <a:xfrm rot="10800000">
                <a:off x="3067908" y="29448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8" name="Flèche vers le haut 57"/>
              <p:cNvSpPr/>
              <p:nvPr/>
            </p:nvSpPr>
            <p:spPr>
              <a:xfrm rot="10800000">
                <a:off x="2047752" y="3218450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9" name="Flèche vers le haut 58"/>
              <p:cNvSpPr/>
              <p:nvPr/>
            </p:nvSpPr>
            <p:spPr>
              <a:xfrm rot="10800000">
                <a:off x="3130259" y="3266609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0" name="Flèche vers le haut 59"/>
              <p:cNvSpPr/>
              <p:nvPr/>
            </p:nvSpPr>
            <p:spPr>
              <a:xfrm>
                <a:off x="3305403" y="3784444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1" name="Flèche vers le haut 60"/>
              <p:cNvSpPr/>
              <p:nvPr/>
            </p:nvSpPr>
            <p:spPr>
              <a:xfrm rot="10800000">
                <a:off x="3167954" y="4470547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2" name="Double flèche verticale 61"/>
              <p:cNvSpPr/>
              <p:nvPr/>
            </p:nvSpPr>
            <p:spPr>
              <a:xfrm>
                <a:off x="2503471" y="529752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3" name="Flèche vers le haut 62"/>
              <p:cNvSpPr/>
              <p:nvPr/>
            </p:nvSpPr>
            <p:spPr>
              <a:xfrm rot="10800000">
                <a:off x="3011072" y="5087052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4" name="Double flèche verticale 63"/>
              <p:cNvSpPr/>
              <p:nvPr/>
            </p:nvSpPr>
            <p:spPr>
              <a:xfrm>
                <a:off x="3422960" y="5801675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5" name="Flèche vers le haut 64"/>
              <p:cNvSpPr/>
              <p:nvPr/>
            </p:nvSpPr>
            <p:spPr>
              <a:xfrm rot="10800000">
                <a:off x="3830375" y="424624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6" name="Flèche vers le haut 65"/>
              <p:cNvSpPr/>
              <p:nvPr/>
            </p:nvSpPr>
            <p:spPr>
              <a:xfrm rot="10800000">
                <a:off x="5320649" y="4244064"/>
                <a:ext cx="144016" cy="273600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7" name="Flèche vers le haut 66"/>
              <p:cNvSpPr/>
              <p:nvPr/>
            </p:nvSpPr>
            <p:spPr>
              <a:xfrm>
                <a:off x="5363998" y="2421043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68" name="Connecteur droit avec flèche 67"/>
              <p:cNvCxnSpPr>
                <a:endCxn id="84" idx="0"/>
              </p:cNvCxnSpPr>
              <p:nvPr/>
            </p:nvCxnSpPr>
            <p:spPr>
              <a:xfrm>
                <a:off x="5630064" y="1769224"/>
                <a:ext cx="1210188" cy="435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lèche vers le haut 68"/>
              <p:cNvSpPr/>
              <p:nvPr/>
            </p:nvSpPr>
            <p:spPr>
              <a:xfrm>
                <a:off x="6444208" y="192773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0" name="Flèche vers le haut 69"/>
              <p:cNvSpPr/>
              <p:nvPr/>
            </p:nvSpPr>
            <p:spPr>
              <a:xfrm>
                <a:off x="6865423" y="3789225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1" name="Flèche vers le haut 70"/>
              <p:cNvSpPr/>
              <p:nvPr/>
            </p:nvSpPr>
            <p:spPr>
              <a:xfrm>
                <a:off x="6034352" y="3727616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2" name="Flèche vers le haut 71"/>
              <p:cNvSpPr/>
              <p:nvPr/>
            </p:nvSpPr>
            <p:spPr>
              <a:xfrm>
                <a:off x="5652128" y="4656911"/>
                <a:ext cx="144016" cy="272168"/>
              </a:xfrm>
              <a:prstGeom prst="up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3" name="Double flèche verticale 72"/>
              <p:cNvSpPr/>
              <p:nvPr/>
            </p:nvSpPr>
            <p:spPr>
              <a:xfrm>
                <a:off x="5796144" y="517504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4" name="Double flèche verticale 73"/>
              <p:cNvSpPr/>
              <p:nvPr/>
            </p:nvSpPr>
            <p:spPr>
              <a:xfrm>
                <a:off x="6228200" y="5223852"/>
                <a:ext cx="144000" cy="273600"/>
              </a:xfrm>
              <a:prstGeom prst="upDownArrow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1259632" y="2251030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Stochasticity</a:t>
                </a:r>
                <a:r>
                  <a:rPr lang="fr-BE" b="1" dirty="0" smtClean="0"/>
                  <a:t> (chance)</a:t>
                </a:r>
                <a:endParaRPr lang="fr-BE" sz="1400" dirty="0"/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1100408" y="3502749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Natural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1184554" y="4333746"/>
                <a:ext cx="165618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Artificial</a:t>
                </a:r>
                <a:r>
                  <a:rPr lang="fr-BE" b="1" dirty="0" smtClean="0"/>
                  <a:t> </a:t>
                </a:r>
              </a:p>
              <a:p>
                <a:pPr algn="ctr"/>
                <a:r>
                  <a:rPr lang="fr-BE" b="1" dirty="0" err="1" smtClean="0"/>
                  <a:t>gene</a:t>
                </a:r>
                <a:r>
                  <a:rPr lang="fr-BE" b="1" dirty="0" smtClean="0"/>
                  <a:t> flow</a:t>
                </a:r>
                <a:endParaRPr lang="fr-BE" sz="1400" dirty="0"/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3347864" y="1532587"/>
                <a:ext cx="2304256" cy="8002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Habitat fragmentation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Small populations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fr-BE" sz="1400" dirty="0" smtClean="0"/>
                  <a:t>Large isolation</a:t>
                </a:r>
                <a:endParaRPr lang="fr-BE" sz="1400" dirty="0"/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347864" y="2708919"/>
                <a:ext cx="200607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3563888" y="3500775"/>
                <a:ext cx="17474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Outbreeding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depression</a:t>
                </a:r>
                <a:endParaRPr lang="fr-BE" sz="1400" dirty="0"/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3430017" y="4518412"/>
                <a:ext cx="213995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Individual</a:t>
                </a:r>
                <a:r>
                  <a:rPr lang="fr-BE" b="1" dirty="0" smtClean="0"/>
                  <a:t> / population fitness</a:t>
                </a:r>
                <a:endParaRPr lang="fr-BE" sz="1400" dirty="0"/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6012160" y="5733256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Abiotic</a:t>
                </a:r>
                <a:r>
                  <a:rPr lang="fr-BE" b="1" dirty="0" smtClean="0"/>
                  <a:t> </a:t>
                </a:r>
                <a:r>
                  <a:rPr lang="fr-BE" b="1" dirty="0" err="1" smtClean="0"/>
                  <a:t>effects</a:t>
                </a:r>
                <a:endParaRPr lang="fr-BE" sz="1400" dirty="0"/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164560" y="4149080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smtClean="0"/>
                  <a:t>Mutation</a:t>
                </a:r>
                <a:endParaRPr lang="fr-BE" sz="1400" dirty="0"/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6012160" y="2204864"/>
                <a:ext cx="1656184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b="1" dirty="0" err="1" smtClean="0"/>
                  <a:t>Inbreeding</a:t>
                </a:r>
                <a:endParaRPr lang="fr-BE" sz="1400" dirty="0"/>
              </a:p>
            </p:txBody>
          </p:sp>
          <p:cxnSp>
            <p:nvCxnSpPr>
              <p:cNvPr id="85" name="Connecteur droit avec flèche 84"/>
              <p:cNvCxnSpPr/>
              <p:nvPr/>
            </p:nvCxnSpPr>
            <p:spPr>
              <a:xfrm>
                <a:off x="3707904" y="4149080"/>
                <a:ext cx="0" cy="368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764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 smtClean="0"/>
              <a:t>Restoration</a:t>
            </a:r>
            <a:r>
              <a:rPr lang="fr-BE" sz="3600" b="1" dirty="0" smtClean="0"/>
              <a:t> ?</a:t>
            </a:r>
          </a:p>
        </p:txBody>
      </p:sp>
      <p:sp>
        <p:nvSpPr>
          <p:cNvPr id="3" name="Multiplier 2"/>
          <p:cNvSpPr/>
          <p:nvPr/>
        </p:nvSpPr>
        <p:spPr>
          <a:xfrm>
            <a:off x="3707904" y="1268760"/>
            <a:ext cx="1440160" cy="12241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5839416" y="5398415"/>
            <a:ext cx="2019816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2" name="Groupe 21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3" name="Arrondir un rectangle à un seul coin 22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5" name="Arrondir un rectangle à un seul coin 2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7" name="Arrondir un rectangle à un seul coin 2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0" name="Arrondir un rectangle à un seul coin 39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sp>
        <p:nvSpPr>
          <p:cNvPr id="19" name="Multiplier 18"/>
          <p:cNvSpPr/>
          <p:nvPr/>
        </p:nvSpPr>
        <p:spPr>
          <a:xfrm>
            <a:off x="2690404" y="1725960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Multiplier 19"/>
          <p:cNvSpPr/>
          <p:nvPr/>
        </p:nvSpPr>
        <p:spPr>
          <a:xfrm>
            <a:off x="3451882" y="2293057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Multiplier 27"/>
          <p:cNvSpPr/>
          <p:nvPr/>
        </p:nvSpPr>
        <p:spPr>
          <a:xfrm>
            <a:off x="4913586" y="2293057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Multiplier 28"/>
          <p:cNvSpPr/>
          <p:nvPr/>
        </p:nvSpPr>
        <p:spPr>
          <a:xfrm>
            <a:off x="5724128" y="1725960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Multiplier 29"/>
          <p:cNvSpPr/>
          <p:nvPr/>
        </p:nvSpPr>
        <p:spPr>
          <a:xfrm>
            <a:off x="2893418" y="2078199"/>
            <a:ext cx="522510" cy="41469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6" name="ZoneTexte 85"/>
          <p:cNvSpPr txBox="1"/>
          <p:nvPr/>
        </p:nvSpPr>
        <p:spPr>
          <a:xfrm>
            <a:off x="6976746" y="2897361"/>
            <a:ext cx="2053126" cy="7386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err="1" smtClean="0"/>
              <a:t>Foundation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effect</a:t>
            </a:r>
            <a:endParaRPr lang="fr-BE" sz="1400" b="1" dirty="0" smtClean="0"/>
          </a:p>
          <a:p>
            <a:r>
              <a:rPr lang="fr-BE" sz="1400" dirty="0" smtClean="0"/>
              <a:t>Small populations</a:t>
            </a:r>
          </a:p>
          <a:p>
            <a:r>
              <a:rPr lang="fr-BE" sz="1400" dirty="0" err="1" smtClean="0"/>
              <a:t>Reduced</a:t>
            </a:r>
            <a:r>
              <a:rPr lang="fr-BE" sz="1400" dirty="0" smtClean="0"/>
              <a:t> </a:t>
            </a:r>
            <a:r>
              <a:rPr lang="fr-BE" sz="1400" dirty="0" err="1" smtClean="0"/>
              <a:t>genetic</a:t>
            </a:r>
            <a:r>
              <a:rPr lang="fr-BE" sz="1400" dirty="0" smtClean="0"/>
              <a:t> </a:t>
            </a:r>
            <a:r>
              <a:rPr lang="fr-BE" sz="1400" dirty="0" err="1" smtClean="0"/>
              <a:t>diversity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1805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2" y="1432736"/>
            <a:ext cx="4990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“The 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discipline of population biology provides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one perspective 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on what might be considered a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successful restoration.”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01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growth, migration,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 and 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82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backup\Pelouses calcicoles\Thèse\Photos\Photos sites rest+ref\P1000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/>
          <a:stretch/>
        </p:blipFill>
        <p:spPr bwMode="auto">
          <a:xfrm>
            <a:off x="-36512" y="695110"/>
            <a:ext cx="9265299" cy="4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08520" y="5583382"/>
            <a:ext cx="9361040" cy="1302002"/>
            <a:chOff x="-108520" y="1916831"/>
            <a:chExt cx="9361040" cy="1302002"/>
          </a:xfrm>
        </p:grpSpPr>
        <p:pic>
          <p:nvPicPr>
            <p:cNvPr id="29" name="Picture 5" descr="F:\Présentation Méla\Photos\fcc9f9c1ed.jpg"/>
            <p:cNvPicPr>
              <a:picLocks noChangeAspect="1" noChangeArrowheads="1"/>
            </p:cNvPicPr>
            <p:nvPr/>
          </p:nvPicPr>
          <p:blipFill>
            <a:blip r:embed="rId4" cstate="print"/>
            <a:srcRect l="25609" r="10436" b="11447"/>
            <a:stretch>
              <a:fillRect/>
            </a:stretch>
          </p:blipFill>
          <p:spPr bwMode="auto">
            <a:xfrm>
              <a:off x="2195736" y="1916832"/>
              <a:ext cx="1372388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 descr="F:\Présentation Méla\Photos\ce6110bded.jpg"/>
            <p:cNvPicPr>
              <a:picLocks noChangeAspect="1" noChangeArrowheads="1"/>
            </p:cNvPicPr>
            <p:nvPr/>
          </p:nvPicPr>
          <p:blipFill>
            <a:blip r:embed="rId5" cstate="print"/>
            <a:srcRect l="11111" r="22223"/>
            <a:stretch>
              <a:fillRect/>
            </a:stretch>
          </p:blipFill>
          <p:spPr bwMode="auto">
            <a:xfrm>
              <a:off x="-108520" y="1916832"/>
              <a:ext cx="1296144" cy="1299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 descr="C:\Users\Yves\Desktop\img_sp_pelouse\Gymnadenia_conopsea_Saarland_02.jpg"/>
            <p:cNvPicPr>
              <a:picLocks noChangeAspect="1" noChangeArrowheads="1"/>
            </p:cNvPicPr>
            <p:nvPr/>
          </p:nvPicPr>
          <p:blipFill>
            <a:blip r:embed="rId6" cstate="print"/>
            <a:srcRect b="41929"/>
            <a:stretch>
              <a:fillRect/>
            </a:stretch>
          </p:blipFill>
          <p:spPr bwMode="auto">
            <a:xfrm>
              <a:off x="4355976" y="1916832"/>
              <a:ext cx="1674000" cy="129614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</p:pic>
        <p:pic>
          <p:nvPicPr>
            <p:cNvPr id="33" name="Picture 2" descr="C:\Users\Yves\Desktop\img_sp_pelouse\Galium_pumilum_eF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7241" r="7943" b="41929"/>
            <a:stretch/>
          </p:blipFill>
          <p:spPr bwMode="auto">
            <a:xfrm>
              <a:off x="6948264" y="1916832"/>
              <a:ext cx="1211505" cy="1296144"/>
            </a:xfrm>
            <a:prstGeom prst="rect">
              <a:avLst/>
            </a:prstGeom>
            <a:noFill/>
            <a:ln>
              <a:solidFill>
                <a:srgbClr val="77933C"/>
              </a:solidFill>
            </a:ln>
          </p:spPr>
        </p:pic>
        <p:pic>
          <p:nvPicPr>
            <p:cNvPr id="34" name="Picture 3" descr="C:\Users\Yves\Desktop\img_sp_pelouse\gentiana_cruciata.jpg"/>
            <p:cNvPicPr>
              <a:picLocks noChangeAspect="1" noChangeArrowheads="1"/>
            </p:cNvPicPr>
            <p:nvPr/>
          </p:nvPicPr>
          <p:blipFill>
            <a:blip r:embed="rId8" cstate="print"/>
            <a:srcRect l="17712" r="11439"/>
            <a:stretch>
              <a:fillRect/>
            </a:stretch>
          </p:blipFill>
          <p:spPr bwMode="auto">
            <a:xfrm>
              <a:off x="3491880" y="1916832"/>
              <a:ext cx="1008112" cy="1302001"/>
            </a:xfrm>
            <a:prstGeom prst="rect">
              <a:avLst/>
            </a:prstGeom>
            <a:noFill/>
            <a:ln>
              <a:solidFill>
                <a:srgbClr val="77933C"/>
              </a:solidFill>
            </a:ln>
          </p:spPr>
        </p:pic>
        <p:pic>
          <p:nvPicPr>
            <p:cNvPr id="35" name="Picture 2" descr="C:\Users\Yves\Desktop\img_sp_pelouse\gentianella ciliata.jpeg"/>
            <p:cNvPicPr>
              <a:picLocks noChangeAspect="1" noChangeArrowheads="1"/>
            </p:cNvPicPr>
            <p:nvPr/>
          </p:nvPicPr>
          <p:blipFill>
            <a:blip r:embed="rId9" cstate="print"/>
            <a:srcRect l="11111" b="23809"/>
            <a:stretch>
              <a:fillRect/>
            </a:stretch>
          </p:blipFill>
          <p:spPr bwMode="auto">
            <a:xfrm>
              <a:off x="6012160" y="1916832"/>
              <a:ext cx="1008112" cy="1296144"/>
            </a:xfrm>
            <a:prstGeom prst="rect">
              <a:avLst/>
            </a:prstGeom>
            <a:noFill/>
            <a:ln>
              <a:solidFill>
                <a:srgbClr val="77933C"/>
              </a:solidFill>
            </a:ln>
          </p:spPr>
        </p:pic>
        <p:pic>
          <p:nvPicPr>
            <p:cNvPr id="30" name="Picture 10" descr="2007-04-08 # Lézard des murailles B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9998" t="4815" r="4701" b="4099"/>
            <a:stretch/>
          </p:blipFill>
          <p:spPr bwMode="auto">
            <a:xfrm>
              <a:off x="1043608" y="1916832"/>
              <a:ext cx="1224136" cy="1296143"/>
            </a:xfrm>
            <a:prstGeom prst="rect">
              <a:avLst/>
            </a:prstGeom>
            <a:noFill/>
          </p:spPr>
        </p:pic>
        <p:pic>
          <p:nvPicPr>
            <p:cNvPr id="24" name="Picture 2" descr="F:\Présentation Méla\Photos\Orchid%E9es3.jpg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25437" r="62973"/>
            <a:stretch/>
          </p:blipFill>
          <p:spPr bwMode="auto">
            <a:xfrm>
              <a:off x="8042418" y="1916831"/>
              <a:ext cx="1210102" cy="1296143"/>
            </a:xfrm>
            <a:prstGeom prst="rect">
              <a:avLst/>
            </a:prstGeom>
            <a:noFill/>
            <a:ln>
              <a:solidFill>
                <a:srgbClr val="77933C"/>
              </a:solidFill>
            </a:ln>
          </p:spPr>
        </p:pic>
      </p:grpSp>
      <p:grpSp>
        <p:nvGrpSpPr>
          <p:cNvPr id="43" name="Groupe 4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44" name="Arrondir un rectangle à un seul coin 43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46" name="Arrondir un rectangle à un seul coin 45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8" name="Arrondir un rectangle à un seul coin 47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50" name="Arrondir un rectangle à un seul coin 49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0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growth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migration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and 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42088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9849" y="2446075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1" y="3117341"/>
            <a:ext cx="30963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traits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974393" y="3762384"/>
            <a:ext cx="51696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= Any 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measurable features at the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individual level 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that directly or indirectly affect overall plant fitness</a:t>
            </a:r>
          </a:p>
          <a:p>
            <a:pPr algn="just"/>
            <a:r>
              <a:rPr lang="en-US" sz="2000" dirty="0">
                <a:latin typeface="Constantia" panose="02030602050306030303" pitchFamily="18" charset="0"/>
                <a:cs typeface="Aharoni" panose="02010803020104030203" pitchFamily="2" charset="-79"/>
              </a:rPr>
              <a:t>(</a:t>
            </a:r>
            <a:r>
              <a:rPr lang="en-US" sz="2000" dirty="0" err="1">
                <a:latin typeface="Constantia" panose="02030602050306030303" pitchFamily="18" charset="0"/>
                <a:cs typeface="Aharoni" panose="02010803020104030203" pitchFamily="2" charset="-79"/>
              </a:rPr>
              <a:t>Lavorel</a:t>
            </a:r>
            <a:r>
              <a:rPr lang="en-US" sz="2000" dirty="0">
                <a:latin typeface="Constantia" panose="02030602050306030303" pitchFamily="18" charset="0"/>
                <a:cs typeface="Aharoni" panose="02010803020104030203" pitchFamily="2" charset="-79"/>
              </a:rPr>
              <a:t> et al. 1997; </a:t>
            </a:r>
            <a:r>
              <a:rPr lang="en-US" sz="2000" dirty="0" err="1">
                <a:latin typeface="Constantia" panose="02030602050306030303" pitchFamily="18" charset="0"/>
                <a:cs typeface="Aharoni" panose="02010803020104030203" pitchFamily="2" charset="-79"/>
              </a:rPr>
              <a:t>Violle</a:t>
            </a:r>
            <a:r>
              <a:rPr lang="en-US" sz="2000" dirty="0">
                <a:latin typeface="Constantia" panose="02030602050306030303" pitchFamily="18" charset="0"/>
                <a:cs typeface="Aharoni" panose="02010803020104030203" pitchFamily="2" charset="-79"/>
              </a:rPr>
              <a:t> et al. 2007)</a:t>
            </a:r>
            <a:r>
              <a:rPr lang="fr-BE" sz="2000" dirty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4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growth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migration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and 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42088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9849" y="2446075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1" y="3117341"/>
            <a:ext cx="30963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traits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698834" y="3718142"/>
            <a:ext cx="6164916" cy="1548294"/>
            <a:chOff x="2698834" y="3718142"/>
            <a:chExt cx="6164916" cy="154829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26997" r="11788" b="66050"/>
            <a:stretch/>
          </p:blipFill>
          <p:spPr bwMode="auto">
            <a:xfrm>
              <a:off x="2699792" y="3718142"/>
              <a:ext cx="6160222" cy="53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45525" r="11788" b="46006"/>
            <a:stretch/>
          </p:blipFill>
          <p:spPr bwMode="auto">
            <a:xfrm>
              <a:off x="2698834" y="4610534"/>
              <a:ext cx="6160222" cy="65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38246" r="11788" b="57185"/>
            <a:stretch/>
          </p:blipFill>
          <p:spPr bwMode="auto">
            <a:xfrm>
              <a:off x="2703528" y="4291723"/>
              <a:ext cx="6160222" cy="35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2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growth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migration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and 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42088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9849" y="2446075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1" y="3117341"/>
            <a:ext cx="30963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traits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698834" y="3718142"/>
            <a:ext cx="6164916" cy="1548294"/>
            <a:chOff x="2698834" y="3718142"/>
            <a:chExt cx="6164916" cy="154829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26997" r="11788" b="66050"/>
            <a:stretch/>
          </p:blipFill>
          <p:spPr bwMode="auto">
            <a:xfrm>
              <a:off x="2699792" y="3718142"/>
              <a:ext cx="6160222" cy="53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45525" r="11788" b="46006"/>
            <a:stretch/>
          </p:blipFill>
          <p:spPr bwMode="auto">
            <a:xfrm>
              <a:off x="2698834" y="4610534"/>
              <a:ext cx="6160222" cy="65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38246" r="11788" b="57185"/>
            <a:stretch/>
          </p:blipFill>
          <p:spPr bwMode="auto">
            <a:xfrm>
              <a:off x="2703528" y="4291723"/>
              <a:ext cx="6160222" cy="35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Connecteur droit 28"/>
          <p:cNvCxnSpPr/>
          <p:nvPr/>
        </p:nvCxnSpPr>
        <p:spPr>
          <a:xfrm>
            <a:off x="3282981" y="4610534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282981" y="5522000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767523" y="5283143"/>
            <a:ext cx="30963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Specific</a:t>
            </a:r>
            <a:r>
              <a:rPr lang="fr-BE" sz="2000" b="1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  <a:r>
              <a:rPr lang="fr-BE" sz="2000" b="1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Leaf</a:t>
            </a:r>
            <a:r>
              <a:rPr lang="fr-BE" sz="2000" b="1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Area (SLA)</a:t>
            </a:r>
            <a:endParaRPr lang="fr-BE" sz="2000" b="1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37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growth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migration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and 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42088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9849" y="2446075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1" y="3117341"/>
            <a:ext cx="30963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traits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698834" y="3718142"/>
            <a:ext cx="6164916" cy="1548294"/>
            <a:chOff x="2698834" y="3718142"/>
            <a:chExt cx="6164916" cy="154829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26997" r="11788" b="66050"/>
            <a:stretch/>
          </p:blipFill>
          <p:spPr bwMode="auto">
            <a:xfrm>
              <a:off x="2699792" y="3718142"/>
              <a:ext cx="6160222" cy="53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45525" r="11788" b="46006"/>
            <a:stretch/>
          </p:blipFill>
          <p:spPr bwMode="auto">
            <a:xfrm>
              <a:off x="2698834" y="4610534"/>
              <a:ext cx="6160222" cy="65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38246" r="11788" b="57185"/>
            <a:stretch/>
          </p:blipFill>
          <p:spPr bwMode="auto">
            <a:xfrm>
              <a:off x="2703528" y="4291723"/>
              <a:ext cx="6160222" cy="35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Connecteur droit 28"/>
          <p:cNvCxnSpPr/>
          <p:nvPr/>
        </p:nvCxnSpPr>
        <p:spPr>
          <a:xfrm>
            <a:off x="3767523" y="4598372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767523" y="5509838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252065" y="5309783"/>
            <a:ext cx="30963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>
                <a:latin typeface="Constantia" panose="02030602050306030303" pitchFamily="18" charset="0"/>
                <a:cs typeface="Aharoni" panose="02010803020104030203" pitchFamily="2" charset="-79"/>
              </a:rPr>
              <a:t>Plant </a:t>
            </a:r>
            <a:r>
              <a:rPr lang="fr-BE" sz="2000" b="1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height</a:t>
            </a:r>
            <a:endParaRPr lang="fr-BE" sz="2000" b="1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50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growth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migration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and adaptive evolutionary </a:t>
            </a:r>
            <a:r>
              <a:rPr lang="fr-BE" sz="2400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42088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9849" y="2446075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1" y="3117341"/>
            <a:ext cx="30963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traits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698834" y="3718142"/>
            <a:ext cx="6164916" cy="1548294"/>
            <a:chOff x="2698834" y="3718142"/>
            <a:chExt cx="6164916" cy="154829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26997" r="11788" b="66050"/>
            <a:stretch/>
          </p:blipFill>
          <p:spPr bwMode="auto">
            <a:xfrm>
              <a:off x="2699792" y="3718142"/>
              <a:ext cx="6160222" cy="53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45525" r="11788" b="46006"/>
            <a:stretch/>
          </p:blipFill>
          <p:spPr bwMode="auto">
            <a:xfrm>
              <a:off x="2698834" y="4610534"/>
              <a:ext cx="6160222" cy="65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38246" r="11788" b="57185"/>
            <a:stretch/>
          </p:blipFill>
          <p:spPr bwMode="auto">
            <a:xfrm>
              <a:off x="2703528" y="4291723"/>
              <a:ext cx="6160222" cy="35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Connecteur droit 28"/>
          <p:cNvCxnSpPr/>
          <p:nvPr/>
        </p:nvCxnSpPr>
        <p:spPr>
          <a:xfrm>
            <a:off x="4519506" y="4610534"/>
            <a:ext cx="0" cy="911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4519506" y="5522000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5004048" y="5283143"/>
            <a:ext cx="30963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Seed</a:t>
            </a:r>
            <a:r>
              <a:rPr lang="fr-BE" sz="2000" b="1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mass</a:t>
            </a:r>
            <a:endParaRPr lang="fr-BE" sz="2000" b="1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50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251520" y="908720"/>
            <a:ext cx="4248472" cy="5661516"/>
            <a:chOff x="425302" y="882502"/>
            <a:chExt cx="1901386" cy="2433597"/>
          </a:xfrm>
        </p:grpSpPr>
        <p:pic>
          <p:nvPicPr>
            <p:cNvPr id="14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6895" r="50000" b="56502"/>
            <a:stretch/>
          </p:blipFill>
          <p:spPr bwMode="auto">
            <a:xfrm>
              <a:off x="425302" y="882502"/>
              <a:ext cx="1896354" cy="210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backup\Pelouses calcicoles\Thèse\Biblio thèse\Recherches\Montalvo et al 1997 - z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" t="88685" r="50000" b="6277"/>
            <a:stretch/>
          </p:blipFill>
          <p:spPr bwMode="auto">
            <a:xfrm>
              <a:off x="430334" y="3026315"/>
              <a:ext cx="1896354" cy="289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23"/>
          <p:cNvSpPr txBox="1"/>
          <p:nvPr/>
        </p:nvSpPr>
        <p:spPr>
          <a:xfrm>
            <a:off x="3974391" y="1432736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“Restored populations must possess attributes necessary for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reproduction</a:t>
            </a:r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, growth, migration,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 and </a:t>
            </a:r>
            <a:r>
              <a:rPr lang="en-US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adaptive evolutionary </a:t>
            </a:r>
            <a:r>
              <a:rPr lang="fr-BE" sz="2400" b="1" u="sng" dirty="0">
                <a:latin typeface="Constantia" panose="02030602050306030303" pitchFamily="18" charset="0"/>
                <a:cs typeface="Aharoni" panose="02010803020104030203" pitchFamily="2" charset="-79"/>
              </a:rPr>
              <a:t>change</a:t>
            </a:r>
            <a:r>
              <a:rPr lang="fr-BE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.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”</a:t>
            </a:r>
            <a:endParaRPr lang="fr-BE" sz="24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3489849" y="2780928"/>
            <a:ext cx="554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484179" y="2780928"/>
            <a:ext cx="5670" cy="576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3489849" y="3357541"/>
            <a:ext cx="484542" cy="21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974390" y="3117341"/>
            <a:ext cx="50621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onstantia" panose="02030602050306030303" pitchFamily="18" charset="0"/>
                <a:cs typeface="Aharoni" panose="02010803020104030203" pitchFamily="2" charset="-79"/>
              </a:rPr>
              <a:t>Functional</a:t>
            </a:r>
            <a:r>
              <a:rPr lang="fr-BE" sz="2800" b="1" dirty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  <a:r>
              <a:rPr lang="fr-BE" sz="2800" b="1" dirty="0" smtClean="0">
                <a:latin typeface="Constantia" panose="02030602050306030303" pitchFamily="18" charset="0"/>
                <a:cs typeface="Aharoni" panose="02010803020104030203" pitchFamily="2" charset="-79"/>
              </a:rPr>
              <a:t>traits </a:t>
            </a:r>
            <a:r>
              <a:rPr lang="fr-BE" sz="2800" b="1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variability</a:t>
            </a:r>
            <a:endParaRPr lang="fr-BE" sz="2800" b="1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74393" y="3762384"/>
            <a:ext cx="516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nstantia" panose="02030602050306030303" pitchFamily="18" charset="0"/>
                <a:cs typeface="Aharoni" panose="02010803020104030203" pitchFamily="2" charset="-79"/>
              </a:rPr>
              <a:t>= one way to understand plant response to environmental variability and their capacity to cope with environmental </a:t>
            </a:r>
            <a:r>
              <a:rPr lang="en-US" sz="24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changes. </a:t>
            </a:r>
            <a:endParaRPr lang="fr-BE" sz="20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17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" name="Picture 7" descr="C:\backup\Pelouses calcicoles\Thèse\Photos\Photos sites rest+ref\P1000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4" y="695804"/>
            <a:ext cx="9243925" cy="61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43" name="Arrondir un rectangle à un seul coin 42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45" name="Arrondir un rectangle à un seul coin 4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7" name="Arrondir un rectangle à un seul coin 4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9" name="Arrondir un rectangle à un seul coin 48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9" name="Arrondir un rectangle à un seul coin 2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31" name="Arrondir un rectangle à un seul coin 3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3" name="Arrondir un rectangle à un seul coin 3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5" name="Arrondir un rectangle à un seul coin 34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67544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77398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280800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860032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876256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800137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819809" y="360902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4860032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/>
          <p:cNvSpPr/>
          <p:nvPr/>
        </p:nvSpPr>
        <p:spPr>
          <a:xfrm>
            <a:off x="6876256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17995" r="7349" b="26401"/>
          <a:stretch/>
        </p:blipFill>
        <p:spPr bwMode="auto">
          <a:xfrm>
            <a:off x="141085" y="1340768"/>
            <a:ext cx="8895411" cy="3330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9" name="Arrondir un rectangle à un seul coin 2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31" name="Arrondir un rectangle à un seul coin 3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3" name="Arrondir un rectangle à un seul coin 3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5" name="Arrondir un rectangle à un seul coin 34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79512" y="1282214"/>
            <a:ext cx="8838012" cy="4739074"/>
            <a:chOff x="179512" y="106915"/>
            <a:chExt cx="8838012" cy="4739074"/>
          </a:xfrm>
        </p:grpSpPr>
        <p:pic>
          <p:nvPicPr>
            <p:cNvPr id="15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3480" r="-128" b="64347"/>
            <a:stretch/>
          </p:blipFill>
          <p:spPr bwMode="auto">
            <a:xfrm>
              <a:off x="179512" y="106915"/>
              <a:ext cx="8838012" cy="227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63624" r="-128" b="1523"/>
            <a:stretch/>
          </p:blipFill>
          <p:spPr bwMode="auto">
            <a:xfrm>
              <a:off x="179512" y="2381693"/>
              <a:ext cx="8838012" cy="24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67544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77398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280800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860032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876256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800137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819809" y="360902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4860032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/>
          <p:cNvSpPr/>
          <p:nvPr/>
        </p:nvSpPr>
        <p:spPr>
          <a:xfrm>
            <a:off x="6876256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00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9" name="Arrondir un rectangle à un seul coin 2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31" name="Arrondir un rectangle à un seul coin 3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3" name="Arrondir un rectangle à un seul coin 3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5" name="Arrondir un rectangle à un seul coin 34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79512" y="1282214"/>
            <a:ext cx="8838012" cy="4739074"/>
            <a:chOff x="179512" y="106915"/>
            <a:chExt cx="8838012" cy="4739074"/>
          </a:xfrm>
        </p:grpSpPr>
        <p:pic>
          <p:nvPicPr>
            <p:cNvPr id="15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3480" r="-128" b="64347"/>
            <a:stretch/>
          </p:blipFill>
          <p:spPr bwMode="auto">
            <a:xfrm>
              <a:off x="179512" y="106915"/>
              <a:ext cx="8838012" cy="227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63624" r="-128" b="1523"/>
            <a:stretch/>
          </p:blipFill>
          <p:spPr bwMode="auto">
            <a:xfrm>
              <a:off x="179512" y="2381693"/>
              <a:ext cx="8838012" cy="24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67544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77398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280800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860032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876256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800137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819809" y="360902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4860032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/>
          <p:cNvSpPr/>
          <p:nvPr/>
        </p:nvSpPr>
        <p:spPr>
          <a:xfrm>
            <a:off x="6876256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4283968" y="1606394"/>
            <a:ext cx="413644" cy="19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93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www.life-heliantheme.eu/uploads/pics/Archives_-_BomalAVANT_APRES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4"/>
          <a:stretch/>
        </p:blipFill>
        <p:spPr bwMode="auto">
          <a:xfrm>
            <a:off x="-17150" y="476672"/>
            <a:ext cx="9162555" cy="33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1" descr="C:\Users\Mélanie\Desktop\Présentation TFE\Photos\13709689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938131"/>
            <a:ext cx="2132688" cy="14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9" name="Arrondir un rectangle à un seul coin 2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31" name="Arrondir un rectangle à un seul coin 3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3" name="Arrondir un rectangle à un seul coin 3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5" name="Arrondir un rectangle à un seul coin 34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79512" y="1282214"/>
            <a:ext cx="8838012" cy="4739074"/>
            <a:chOff x="179512" y="106915"/>
            <a:chExt cx="8838012" cy="4739074"/>
          </a:xfrm>
        </p:grpSpPr>
        <p:pic>
          <p:nvPicPr>
            <p:cNvPr id="15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3480" r="-128" b="64347"/>
            <a:stretch/>
          </p:blipFill>
          <p:spPr bwMode="auto">
            <a:xfrm>
              <a:off x="179512" y="106915"/>
              <a:ext cx="8838012" cy="227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backup\Pelouses calcicoles\Thèse\Phase 2 (sla ref)\Article\Nouvelles analyses\3.reg_soildepth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63624" r="-128" b="1523"/>
            <a:stretch/>
          </p:blipFill>
          <p:spPr bwMode="auto">
            <a:xfrm>
              <a:off x="179512" y="2381693"/>
              <a:ext cx="8838012" cy="24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67544" y="35010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77398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2808000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860032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876256" y="165600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800137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819809" y="3609020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4860032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/>
          <p:cNvSpPr/>
          <p:nvPr/>
        </p:nvSpPr>
        <p:spPr>
          <a:xfrm>
            <a:off x="6876256" y="3609032"/>
            <a:ext cx="216024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4283968" y="1606394"/>
            <a:ext cx="413644" cy="19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/>
          <p:cNvSpPr/>
          <p:nvPr/>
        </p:nvSpPr>
        <p:spPr>
          <a:xfrm rot="5400000">
            <a:off x="3450884" y="1836000"/>
            <a:ext cx="612000" cy="19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93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7928" y="1652607"/>
            <a:ext cx="88569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compare the environmental heterogeneity and the trait variability of reference and </a:t>
            </a:r>
            <a:r>
              <a:rPr lang="en-US" sz="2400" dirty="0"/>
              <a:t>restored populations </a:t>
            </a:r>
            <a:r>
              <a:rPr lang="en-US" sz="2400" dirty="0" smtClean="0"/>
              <a:t>of a calcareous grasslands species: </a:t>
            </a:r>
            <a:r>
              <a:rPr lang="en-US" sz="2400" i="1" dirty="0" err="1" smtClean="0"/>
              <a:t>Potentilla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tabernaemontani</a:t>
            </a:r>
            <a:r>
              <a:rPr lang="en-US" sz="2400" dirty="0" smtClean="0"/>
              <a:t>.</a:t>
            </a:r>
            <a:endParaRPr lang="fr-BE" sz="24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-36512" y="-1"/>
            <a:ext cx="9180512" cy="695804"/>
            <a:chOff x="-36512" y="-1"/>
            <a:chExt cx="7416824" cy="695804"/>
          </a:xfrm>
        </p:grpSpPr>
        <p:sp>
          <p:nvSpPr>
            <p:cNvPr id="18" name="Arrondir un rectangle à un seul coin 17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0" name="Arrondir un rectangle à un seul coin 19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Aims</a:t>
              </a:r>
            </a:p>
          </p:txBody>
        </p:sp>
        <p:sp>
          <p:nvSpPr>
            <p:cNvPr id="22" name="Arrondir un rectangle à un seul coin 21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4" name="Arrondir un rectangle à un seul coin 23"/>
            <p:cNvSpPr/>
            <p:nvPr/>
          </p:nvSpPr>
          <p:spPr>
            <a:xfrm rot="10800000">
              <a:off x="5364087" y="-1"/>
              <a:ext cx="2016224" cy="694394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6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411760" y="1340768"/>
            <a:ext cx="649681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i="1" dirty="0" err="1" smtClean="0"/>
              <a:t>Potentilla</a:t>
            </a:r>
            <a:r>
              <a:rPr lang="fr-BE" sz="2400" b="1" i="1" dirty="0" smtClean="0"/>
              <a:t> </a:t>
            </a:r>
            <a:r>
              <a:rPr lang="fr-BE" sz="2400" b="1" i="1" dirty="0" err="1"/>
              <a:t>tabernaemontani</a:t>
            </a:r>
            <a:endParaRPr lang="fr-BE" sz="2400" b="1" i="1" dirty="0" smtClean="0"/>
          </a:p>
          <a:p>
            <a:endParaRPr lang="fr-BE" sz="2400" b="1" dirty="0"/>
          </a:p>
          <a:p>
            <a:r>
              <a:rPr lang="en-US" sz="2400" dirty="0" smtClean="0"/>
              <a:t>A perennial forb </a:t>
            </a:r>
            <a:r>
              <a:rPr lang="en-US" sz="2400" dirty="0"/>
              <a:t>producing yellow </a:t>
            </a:r>
            <a:r>
              <a:rPr lang="en-US" sz="2400" dirty="0" err="1"/>
              <a:t>entomophilous</a:t>
            </a:r>
            <a:r>
              <a:rPr lang="en-US" sz="2400" dirty="0"/>
              <a:t> flowers</a:t>
            </a:r>
            <a:endParaRPr lang="fr-BE" sz="2400" dirty="0" smtClean="0"/>
          </a:p>
          <a:p>
            <a:endParaRPr lang="fr-BE" sz="2400" dirty="0"/>
          </a:p>
          <a:p>
            <a:r>
              <a:rPr lang="fr-BE" sz="2400" dirty="0" err="1" smtClean="0"/>
              <a:t>Specialist</a:t>
            </a:r>
            <a:r>
              <a:rPr lang="fr-BE" sz="2400" dirty="0" smtClean="0"/>
              <a:t> of </a:t>
            </a:r>
            <a:r>
              <a:rPr lang="fr-BE" sz="2400" dirty="0" err="1" smtClean="0"/>
              <a:t>calcareous</a:t>
            </a:r>
            <a:r>
              <a:rPr lang="fr-BE" sz="2400" dirty="0" smtClean="0"/>
              <a:t> </a:t>
            </a:r>
            <a:r>
              <a:rPr lang="fr-BE" sz="2400" dirty="0" err="1" smtClean="0"/>
              <a:t>grasslands</a:t>
            </a:r>
            <a:r>
              <a:rPr lang="fr-BE" sz="2400" dirty="0" smtClean="0"/>
              <a:t> in </a:t>
            </a:r>
            <a:r>
              <a:rPr lang="fr-BE" sz="2400" dirty="0" err="1" smtClean="0"/>
              <a:t>Belgium</a:t>
            </a:r>
            <a:endParaRPr lang="fr-BE" sz="2400" dirty="0" smtClean="0"/>
          </a:p>
          <a:p>
            <a:endParaRPr lang="fr-BE" sz="2400" dirty="0" smtClean="0"/>
          </a:p>
          <a:p>
            <a:r>
              <a:rPr lang="fr-BE" sz="2400" dirty="0" smtClean="0"/>
              <a:t>	</a:t>
            </a:r>
            <a:r>
              <a:rPr lang="fr-BE" sz="2400" dirty="0" err="1" smtClean="0"/>
              <a:t>Present</a:t>
            </a:r>
            <a:r>
              <a:rPr lang="fr-BE" sz="2400" dirty="0" smtClean="0"/>
              <a:t> on </a:t>
            </a:r>
            <a:r>
              <a:rPr lang="fr-BE" sz="2400" dirty="0" err="1" smtClean="0"/>
              <a:t>various</a:t>
            </a:r>
            <a:r>
              <a:rPr lang="fr-BE" sz="2400" dirty="0" smtClean="0"/>
              <a:t> </a:t>
            </a:r>
            <a:r>
              <a:rPr lang="fr-BE" sz="2400" dirty="0" err="1" smtClean="0"/>
              <a:t>environment</a:t>
            </a:r>
            <a:endParaRPr lang="fr-BE" sz="2400" dirty="0" smtClean="0"/>
          </a:p>
          <a:p>
            <a:endParaRPr lang="fr-BE" sz="2400" dirty="0"/>
          </a:p>
          <a:p>
            <a:r>
              <a:rPr lang="fr-BE" sz="2400" dirty="0" smtClean="0"/>
              <a:t>	</a:t>
            </a:r>
            <a:r>
              <a:rPr lang="fr-BE" sz="2400" dirty="0" err="1" smtClean="0"/>
              <a:t>Abundant</a:t>
            </a:r>
            <a:r>
              <a:rPr lang="fr-BE" sz="2400" dirty="0" smtClean="0"/>
              <a:t> in the </a:t>
            </a:r>
            <a:r>
              <a:rPr lang="fr-BE" sz="2400" dirty="0" err="1" smtClean="0"/>
              <a:t>study</a:t>
            </a:r>
            <a:r>
              <a:rPr lang="fr-BE" sz="2400" dirty="0" smtClean="0"/>
              <a:t> area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endParaRPr lang="fr-BE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5" b="47626"/>
          <a:stretch/>
        </p:blipFill>
        <p:spPr>
          <a:xfrm>
            <a:off x="365084" y="1442391"/>
            <a:ext cx="1827330" cy="213062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52633" y="807095"/>
            <a:ext cx="205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err="1"/>
              <a:t>S</a:t>
            </a:r>
            <a:r>
              <a:rPr lang="fr-BE" sz="2400" b="1" dirty="0" err="1" smtClean="0"/>
              <a:t>pecies</a:t>
            </a:r>
            <a:endParaRPr lang="fr-BE" sz="2400" dirty="0" smtClean="0"/>
          </a:p>
        </p:txBody>
      </p:sp>
      <p:grpSp>
        <p:nvGrpSpPr>
          <p:cNvPr id="18" name="Groupe 1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0" name="Arrondir un rectangle à un seul coin 1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5" name="Arrondir un rectangle à un seul coin 2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27" name="Arrondir un rectangle à un seul coin 2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pic>
        <p:nvPicPr>
          <p:cNvPr id="1026" name="Picture 2" descr="C:\backup\Pelouses calcicoles\Thèse\Photos\Photos sites rest+ref\P10005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3" t="9718" r="30961" b="30424"/>
          <a:stretch/>
        </p:blipFill>
        <p:spPr bwMode="auto">
          <a:xfrm>
            <a:off x="-35865" y="3861048"/>
            <a:ext cx="3320750" cy="30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-36512" y="779295"/>
            <a:ext cx="9180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6 sites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endParaRPr lang="fr-BE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0" name="Arrondir un rectangle à un seul coin 1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5" name="Arrondir un rectangle à un seul coin 24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27" name="Arrondir un rectangle à un seul coin 2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pic>
        <p:nvPicPr>
          <p:cNvPr id="3076" name="Picture 4" descr="C:\backup\Pelouses calcicoles\Thèse\Phase 3 (sla rest)\Cartes sites\carte 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3225" r="3090" b="19142"/>
          <a:stretch/>
        </p:blipFill>
        <p:spPr bwMode="auto">
          <a:xfrm>
            <a:off x="-25958" y="1196752"/>
            <a:ext cx="9169957" cy="46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 noChangeArrowheads="1"/>
          </p:cNvPicPr>
          <p:nvPr/>
        </p:nvPicPr>
        <p:blipFill rotWithShape="1">
          <a:blip r:embed="rId4" cstate="print"/>
          <a:srcRect l="21300" t="11744" r="57566" b="58349"/>
          <a:stretch/>
        </p:blipFill>
        <p:spPr bwMode="auto">
          <a:xfrm>
            <a:off x="160952" y="750175"/>
            <a:ext cx="2052232" cy="178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39552" y="41490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1.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45910" y="43337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2.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781136" y="29224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3.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121696" y="26276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4.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781551" y="25439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5.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316416" y="253671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6.</a:t>
            </a:r>
            <a:endParaRPr lang="fr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411760" y="931947"/>
            <a:ext cx="6496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6 sites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r>
              <a:rPr lang="fr-BE" b="1" dirty="0" smtClean="0"/>
              <a:t>vs</a:t>
            </a:r>
            <a:endParaRPr lang="fr-BE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483768" y="1796623"/>
            <a:ext cx="2732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reference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6012160" y="1796623"/>
            <a:ext cx="2824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restored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endParaRPr lang="fr-BE" sz="20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52633" y="807095"/>
            <a:ext cx="205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Protocol </a:t>
            </a:r>
            <a:endParaRPr lang="fr-BE" sz="2400" dirty="0" smtClean="0"/>
          </a:p>
        </p:txBody>
      </p:sp>
      <p:cxnSp>
        <p:nvCxnSpPr>
          <p:cNvPr id="4" name="Connecteur droit avec flèche 3"/>
          <p:cNvCxnSpPr>
            <a:endCxn id="27" idx="0"/>
          </p:cNvCxnSpPr>
          <p:nvPr/>
        </p:nvCxnSpPr>
        <p:spPr>
          <a:xfrm flipH="1">
            <a:off x="3850101" y="1205505"/>
            <a:ext cx="1195990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224204" y="1205505"/>
            <a:ext cx="1156108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5" name="Arrondir un rectangle à un seul coin 24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41" name="Arrondir un rectangle à un seul coin 4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43" name="Arrondir un rectangle à un seul coin 4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411760" y="931947"/>
            <a:ext cx="6496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6 sites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r>
              <a:rPr lang="fr-BE" b="1" dirty="0" smtClean="0"/>
              <a:t>vs</a:t>
            </a:r>
            <a:endParaRPr lang="fr-BE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483768" y="1796623"/>
            <a:ext cx="2732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reference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 smtClean="0"/>
              <a:t>individuals</a:t>
            </a:r>
            <a:r>
              <a:rPr lang="fr-BE" sz="2000" dirty="0" smtClean="0"/>
              <a:t>/pop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12160" y="1796623"/>
            <a:ext cx="2824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restored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/>
              <a:t>individuals</a:t>
            </a:r>
            <a:r>
              <a:rPr lang="fr-BE" sz="2000" dirty="0"/>
              <a:t>/pop</a:t>
            </a:r>
          </a:p>
          <a:p>
            <a:pPr algn="ctr"/>
            <a:endParaRPr lang="fr-BE" sz="20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52633" y="807095"/>
            <a:ext cx="205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Protocol </a:t>
            </a:r>
            <a:endParaRPr lang="fr-BE" sz="2400" dirty="0" smtClean="0"/>
          </a:p>
        </p:txBody>
      </p:sp>
      <p:cxnSp>
        <p:nvCxnSpPr>
          <p:cNvPr id="4" name="Connecteur droit avec flèche 3"/>
          <p:cNvCxnSpPr>
            <a:endCxn id="27" idx="0"/>
          </p:cNvCxnSpPr>
          <p:nvPr/>
        </p:nvCxnSpPr>
        <p:spPr>
          <a:xfrm flipH="1">
            <a:off x="3850101" y="1205505"/>
            <a:ext cx="1195989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224204" y="1205505"/>
            <a:ext cx="1156108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5" name="Arrondir un rectangle à un seul coin 24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41" name="Arrondir un rectangle à un seul coin 4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43" name="Arrondir un rectangle à un seul coin 4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411760" y="931947"/>
            <a:ext cx="6496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6 sites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r>
              <a:rPr lang="fr-BE" b="1" dirty="0" smtClean="0"/>
              <a:t>vs</a:t>
            </a:r>
            <a:endParaRPr lang="fr-BE" dirty="0" smtClean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83768" y="3153742"/>
            <a:ext cx="64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 smtClean="0"/>
              <a:t>Intra-population trait </a:t>
            </a:r>
            <a:r>
              <a:rPr lang="fr-BE" b="1" u="sng" dirty="0" err="1" smtClean="0"/>
              <a:t>variability</a:t>
            </a:r>
            <a:r>
              <a:rPr lang="fr-BE" b="1" u="sng" dirty="0" smtClean="0"/>
              <a:t> </a:t>
            </a:r>
            <a:r>
              <a:rPr lang="fr-BE" dirty="0" smtClean="0"/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 err="1"/>
              <a:t>Specific</a:t>
            </a:r>
            <a:r>
              <a:rPr lang="fr-BE" dirty="0"/>
              <a:t> </a:t>
            </a:r>
            <a:r>
              <a:rPr lang="fr-BE" dirty="0" err="1"/>
              <a:t>leaf</a:t>
            </a:r>
            <a:r>
              <a:rPr lang="fr-BE" dirty="0"/>
              <a:t> </a:t>
            </a:r>
            <a:r>
              <a:rPr lang="fr-BE" dirty="0" smtClean="0"/>
              <a:t>area (</a:t>
            </a:r>
            <a:r>
              <a:rPr lang="fr-BE" dirty="0"/>
              <a:t>2 </a:t>
            </a:r>
            <a:r>
              <a:rPr lang="fr-BE" dirty="0" err="1" smtClean="0"/>
              <a:t>leaves</a:t>
            </a:r>
            <a:r>
              <a:rPr lang="fr-BE" dirty="0" smtClean="0"/>
              <a:t>/</a:t>
            </a:r>
            <a:r>
              <a:rPr lang="fr-BE" dirty="0" err="1" smtClean="0"/>
              <a:t>indiv</a:t>
            </a:r>
            <a:r>
              <a:rPr lang="fr-BE" dirty="0" smtClean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 err="1" smtClean="0"/>
              <a:t>Vegetative</a:t>
            </a:r>
            <a:r>
              <a:rPr lang="fr-BE" dirty="0" smtClean="0"/>
              <a:t> </a:t>
            </a:r>
            <a:r>
              <a:rPr lang="fr-BE" dirty="0" err="1" smtClean="0"/>
              <a:t>height</a:t>
            </a:r>
            <a:endParaRPr lang="fr-BE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2483768" y="1796623"/>
            <a:ext cx="2732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reference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 smtClean="0"/>
              <a:t>individuals</a:t>
            </a:r>
            <a:r>
              <a:rPr lang="fr-BE" sz="2000" dirty="0" smtClean="0"/>
              <a:t>/pop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12160" y="1796623"/>
            <a:ext cx="2824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restored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/>
              <a:t>individuals</a:t>
            </a:r>
            <a:r>
              <a:rPr lang="fr-BE" sz="2000" dirty="0"/>
              <a:t>/pop</a:t>
            </a:r>
          </a:p>
          <a:p>
            <a:pPr algn="ctr"/>
            <a:endParaRPr lang="fr-BE" sz="20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52633" y="807095"/>
            <a:ext cx="205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Protocol </a:t>
            </a:r>
            <a:endParaRPr lang="fr-BE" sz="2400" dirty="0" smtClean="0"/>
          </a:p>
        </p:txBody>
      </p:sp>
      <p:cxnSp>
        <p:nvCxnSpPr>
          <p:cNvPr id="4" name="Connecteur droit avec flèche 3"/>
          <p:cNvCxnSpPr>
            <a:endCxn id="27" idx="0"/>
          </p:cNvCxnSpPr>
          <p:nvPr/>
        </p:nvCxnSpPr>
        <p:spPr>
          <a:xfrm flipH="1">
            <a:off x="3850101" y="1205505"/>
            <a:ext cx="1195989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224204" y="1205505"/>
            <a:ext cx="1156108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5" name="Arrondir un rectangle à un seul coin 24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41" name="Arrondir un rectangle à un seul coin 4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43" name="Arrondir un rectangle à un seul coin 4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pic>
        <p:nvPicPr>
          <p:cNvPr id="24" name="Picture 6" descr="D:\backup\Pelouses calcicoles\Thèse\Phase 1\Resultats\Scans\SOS\PO\SOS12 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0" t="45556" r="18674" b="43750"/>
          <a:stretch/>
        </p:blipFill>
        <p:spPr bwMode="auto">
          <a:xfrm>
            <a:off x="2321405" y="3155440"/>
            <a:ext cx="843515" cy="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D:\backup\Pelouses calcicoles\Thèse\Phase 1\Resultats\Scans\x Sorties ImageJ\SOS\PO\SOS12 PO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3" t="45695" r="18483" b="43888"/>
          <a:stretch/>
        </p:blipFill>
        <p:spPr bwMode="auto">
          <a:xfrm>
            <a:off x="3164920" y="3151256"/>
            <a:ext cx="821020" cy="8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4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483768" y="3153742"/>
            <a:ext cx="64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 smtClean="0"/>
              <a:t>Intra-population trait </a:t>
            </a:r>
            <a:r>
              <a:rPr lang="fr-BE" b="1" u="sng" dirty="0" err="1" smtClean="0"/>
              <a:t>variability</a:t>
            </a:r>
            <a:r>
              <a:rPr lang="fr-BE" b="1" u="sng" dirty="0" smtClean="0"/>
              <a:t> </a:t>
            </a:r>
            <a:r>
              <a:rPr lang="fr-BE" dirty="0" smtClean="0"/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 err="1" smtClean="0"/>
              <a:t>Specific</a:t>
            </a:r>
            <a:r>
              <a:rPr lang="fr-BE" dirty="0" smtClean="0"/>
              <a:t> </a:t>
            </a:r>
            <a:r>
              <a:rPr lang="fr-BE" dirty="0" err="1" smtClean="0"/>
              <a:t>leaf</a:t>
            </a:r>
            <a:r>
              <a:rPr lang="fr-BE" dirty="0" smtClean="0"/>
              <a:t> area (2 </a:t>
            </a:r>
            <a:r>
              <a:rPr lang="fr-BE" dirty="0" err="1" smtClean="0"/>
              <a:t>leaves</a:t>
            </a:r>
            <a:r>
              <a:rPr lang="fr-BE" dirty="0" smtClean="0"/>
              <a:t>/</a:t>
            </a:r>
            <a:r>
              <a:rPr lang="fr-BE" dirty="0" err="1" smtClean="0"/>
              <a:t>indiv</a:t>
            </a:r>
            <a:r>
              <a:rPr lang="fr-BE" dirty="0" smtClean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 err="1" smtClean="0"/>
              <a:t>Vegetative</a:t>
            </a:r>
            <a:r>
              <a:rPr lang="fr-BE" dirty="0" smtClean="0"/>
              <a:t> </a:t>
            </a:r>
            <a:r>
              <a:rPr lang="fr-BE" dirty="0" err="1" smtClean="0"/>
              <a:t>height</a:t>
            </a:r>
            <a:endParaRPr lang="fr-BE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2483768" y="4554994"/>
            <a:ext cx="64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u="sng" dirty="0" err="1" smtClean="0"/>
              <a:t>Environmental</a:t>
            </a:r>
            <a:r>
              <a:rPr lang="fr-BE" b="1" u="sng" dirty="0" smtClean="0"/>
              <a:t> </a:t>
            </a:r>
            <a:r>
              <a:rPr lang="fr-BE" b="1" u="sng" dirty="0" err="1" smtClean="0"/>
              <a:t>heterogeneity</a:t>
            </a:r>
            <a:r>
              <a:rPr lang="fr-BE" b="1" u="sng" dirty="0"/>
              <a:t> </a:t>
            </a:r>
            <a:r>
              <a:rPr lang="fr-BE" dirty="0" smtClean="0"/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 err="1" smtClean="0"/>
              <a:t>Soil</a:t>
            </a:r>
            <a:r>
              <a:rPr lang="fr-BE" dirty="0" smtClean="0"/>
              <a:t> </a:t>
            </a:r>
            <a:r>
              <a:rPr lang="fr-BE" dirty="0" err="1" smtClean="0"/>
              <a:t>depth</a:t>
            </a:r>
            <a:endParaRPr lang="fr-BE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2483768" y="1796623"/>
            <a:ext cx="2732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reference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 smtClean="0"/>
              <a:t>individuals</a:t>
            </a:r>
            <a:r>
              <a:rPr lang="fr-BE" sz="2000" dirty="0" smtClean="0"/>
              <a:t>/pop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8" name="Arrondir un rectangle à un seul coin 27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30" name="Arrondir un rectangle à un seul coin 29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32" name="Arrondir un rectangle à un seul coin 31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Methods</a:t>
              </a:r>
            </a:p>
          </p:txBody>
        </p:sp>
        <p:sp>
          <p:nvSpPr>
            <p:cNvPr id="34" name="Arrondir un rectangle à un seul coin 33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6012160" y="1796623"/>
            <a:ext cx="2824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6 </a:t>
            </a:r>
            <a:r>
              <a:rPr lang="fr-BE" sz="2000" b="1" dirty="0" err="1" smtClean="0"/>
              <a:t>restored</a:t>
            </a:r>
            <a:r>
              <a:rPr lang="fr-BE" sz="2000" dirty="0" smtClean="0"/>
              <a:t> populations</a:t>
            </a:r>
          </a:p>
          <a:p>
            <a:pPr algn="ctr"/>
            <a:endParaRPr lang="fr-BE" sz="2000" dirty="0" smtClean="0"/>
          </a:p>
          <a:p>
            <a:pPr algn="ctr"/>
            <a:r>
              <a:rPr lang="fr-BE" sz="2000" dirty="0" smtClean="0"/>
              <a:t>30 </a:t>
            </a:r>
            <a:r>
              <a:rPr lang="fr-BE" sz="2000" dirty="0" err="1"/>
              <a:t>individuals</a:t>
            </a:r>
            <a:r>
              <a:rPr lang="fr-BE" sz="2000" dirty="0"/>
              <a:t>/pop</a:t>
            </a:r>
          </a:p>
          <a:p>
            <a:pPr algn="ctr"/>
            <a:endParaRPr lang="fr-BE" sz="20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52633" y="807095"/>
            <a:ext cx="205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Protocol </a:t>
            </a:r>
            <a:endParaRPr lang="fr-BE" sz="2400" dirty="0" smtClean="0"/>
          </a:p>
        </p:txBody>
      </p:sp>
      <p:cxnSp>
        <p:nvCxnSpPr>
          <p:cNvPr id="4" name="Connecteur droit avec flèche 3"/>
          <p:cNvCxnSpPr>
            <a:endCxn id="27" idx="0"/>
          </p:cNvCxnSpPr>
          <p:nvPr/>
        </p:nvCxnSpPr>
        <p:spPr>
          <a:xfrm flipH="1">
            <a:off x="3850101" y="1205505"/>
            <a:ext cx="1195989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224204" y="1205505"/>
            <a:ext cx="1156108" cy="5911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6" descr="D:\backup\Pelouses calcicoles\Thèse\Phase 1\Resultats\Scans\SOS\PO\SOS12 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0" t="45556" r="18674" b="43750"/>
          <a:stretch/>
        </p:blipFill>
        <p:spPr bwMode="auto">
          <a:xfrm>
            <a:off x="2321405" y="3155440"/>
            <a:ext cx="843515" cy="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backup\Pelouses calcicoles\Thèse\Phase 1\Resultats\Scans\x Sorties ImageJ\SOS\PO\SOS12 PO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3" t="45695" r="18483" b="43888"/>
          <a:stretch/>
        </p:blipFill>
        <p:spPr bwMode="auto">
          <a:xfrm>
            <a:off x="3164920" y="3151256"/>
            <a:ext cx="821020" cy="8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2411760" y="931947"/>
            <a:ext cx="6496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6 sites</a:t>
            </a:r>
          </a:p>
          <a:p>
            <a:pPr algn="ctr"/>
            <a:endParaRPr lang="fr-BE" sz="1600" b="1" dirty="0" smtClean="0"/>
          </a:p>
          <a:p>
            <a:pPr algn="ctr"/>
            <a:endParaRPr lang="fr-BE" b="1" dirty="0" smtClean="0"/>
          </a:p>
          <a:p>
            <a:pPr algn="ctr"/>
            <a:r>
              <a:rPr lang="fr-BE" b="1" dirty="0" smtClean="0"/>
              <a:t>vs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9035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C:\backup\Pelouses calcicoles\Thèse\Phase 3 (sla rest)\Résultats préliminaires\boxplot_sites_soildep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0" y="1458000"/>
            <a:ext cx="67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 rot="16200000">
            <a:off x="-1112186" y="3835787"/>
            <a:ext cx="4896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Soil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depth</a:t>
            </a:r>
            <a:r>
              <a:rPr lang="fr-BE" sz="1600" b="1" dirty="0" smtClean="0"/>
              <a:t> (cm)</a:t>
            </a:r>
            <a:endParaRPr lang="fr-BE" sz="16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97928" y="699979"/>
            <a:ext cx="88569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restoration recreating the entire range of environmental variability experience by the populations of the species ?</a:t>
            </a:r>
            <a:endParaRPr lang="fr-BE" dirty="0"/>
          </a:p>
        </p:txBody>
      </p:sp>
      <p:grpSp>
        <p:nvGrpSpPr>
          <p:cNvPr id="21" name="Groupe 20"/>
          <p:cNvGrpSpPr/>
          <p:nvPr/>
        </p:nvGrpSpPr>
        <p:grpSpPr>
          <a:xfrm>
            <a:off x="-36512" y="-1"/>
            <a:ext cx="9180512" cy="695804"/>
            <a:chOff x="-36512" y="-1"/>
            <a:chExt cx="7416824" cy="695804"/>
          </a:xfrm>
        </p:grpSpPr>
        <p:sp>
          <p:nvSpPr>
            <p:cNvPr id="22" name="Arrondir un rectangle à un seul coin 21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4" name="Arrondir un rectangle à un seul coin 23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37" name="Arrondir un rectangle à un seul coin 36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5364087" y="-1"/>
              <a:ext cx="2016224" cy="694394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Results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979711" y="6353240"/>
            <a:ext cx="5760641" cy="507672"/>
            <a:chOff x="1979711" y="6353240"/>
            <a:chExt cx="5760641" cy="507672"/>
          </a:xfrm>
        </p:grpSpPr>
        <p:sp>
          <p:nvSpPr>
            <p:cNvPr id="15" name="Accolade ouvrante 14"/>
            <p:cNvSpPr/>
            <p:nvPr/>
          </p:nvSpPr>
          <p:spPr>
            <a:xfrm rot="16200000">
              <a:off x="3275856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Accolade ouvrante 15"/>
            <p:cNvSpPr/>
            <p:nvPr/>
          </p:nvSpPr>
          <p:spPr>
            <a:xfrm rot="16200000">
              <a:off x="4170342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Accolade ouvrante 16"/>
            <p:cNvSpPr/>
            <p:nvPr/>
          </p:nvSpPr>
          <p:spPr>
            <a:xfrm rot="16200000">
              <a:off x="5101188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Accolade ouvrante 18"/>
            <p:cNvSpPr/>
            <p:nvPr/>
          </p:nvSpPr>
          <p:spPr>
            <a:xfrm rot="16200000">
              <a:off x="6012160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Accolade ouvrante 24"/>
            <p:cNvSpPr/>
            <p:nvPr/>
          </p:nvSpPr>
          <p:spPr>
            <a:xfrm rot="16200000">
              <a:off x="7020272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Accolade ouvrante 25"/>
            <p:cNvSpPr/>
            <p:nvPr/>
          </p:nvSpPr>
          <p:spPr>
            <a:xfrm rot="16200000">
              <a:off x="2267744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979711" y="6491580"/>
              <a:ext cx="576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/>
                <a:t>   Site 1          Site 2       Site 3        Site 4       Site 5          Site 6 </a:t>
              </a:r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9461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7928" y="699979"/>
            <a:ext cx="88569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restoration recreating the entire range of environmental variability experience by the populations of the species ?</a:t>
            </a:r>
            <a:endParaRPr lang="fr-BE" dirty="0"/>
          </a:p>
        </p:txBody>
      </p:sp>
      <p:pic>
        <p:nvPicPr>
          <p:cNvPr id="4099" name="Picture 3" descr="C:\backup\Pelouses calcicoles\Thèse\Phase 3 (sla rest)\Résultats préliminaires\boxplot_tout_soildep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0" y="1458000"/>
            <a:ext cx="67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 rot="16200000">
            <a:off x="-1112186" y="3835787"/>
            <a:ext cx="48965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Soil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depth</a:t>
            </a:r>
            <a:r>
              <a:rPr lang="fr-BE" sz="1600" b="1" dirty="0" smtClean="0"/>
              <a:t> (cm)</a:t>
            </a:r>
            <a:endParaRPr lang="fr-BE" sz="16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835696" y="6474822"/>
            <a:ext cx="59766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Reference                                       </a:t>
            </a:r>
            <a:r>
              <a:rPr lang="fr-BE" sz="1600" b="1" dirty="0" err="1" smtClean="0"/>
              <a:t>Restoration</a:t>
            </a:r>
            <a:endParaRPr lang="fr-BE" sz="1600" b="1" dirty="0"/>
          </a:p>
        </p:txBody>
      </p:sp>
      <p:grpSp>
        <p:nvGrpSpPr>
          <p:cNvPr id="19" name="Groupe 18"/>
          <p:cNvGrpSpPr/>
          <p:nvPr/>
        </p:nvGrpSpPr>
        <p:grpSpPr>
          <a:xfrm>
            <a:off x="-36512" y="-1"/>
            <a:ext cx="9180512" cy="695804"/>
            <a:chOff x="-36512" y="-1"/>
            <a:chExt cx="7416824" cy="695804"/>
          </a:xfrm>
        </p:grpSpPr>
        <p:sp>
          <p:nvSpPr>
            <p:cNvPr id="20" name="Arrondir un rectangle à un seul coin 1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2" name="Arrondir un rectangle à un seul coin 21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24" name="Arrondir un rectangle à un seul coin 23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</a:p>
          </p:txBody>
        </p:sp>
        <p:sp>
          <p:nvSpPr>
            <p:cNvPr id="37" name="Arrondir un rectangle à un seul coin 36"/>
            <p:cNvSpPr/>
            <p:nvPr/>
          </p:nvSpPr>
          <p:spPr>
            <a:xfrm rot="10800000">
              <a:off x="5364087" y="-1"/>
              <a:ext cx="2016224" cy="694394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8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www.life-heliantheme.eu/uploads/pics/Archives_-_BomalAVANT_APRES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4"/>
          <a:stretch/>
        </p:blipFill>
        <p:spPr bwMode="auto">
          <a:xfrm>
            <a:off x="-17150" y="476672"/>
            <a:ext cx="9162555" cy="33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1" descr="C:\Users\Mélanie\Desktop\Présentation TFE\Photos\13709689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938131"/>
            <a:ext cx="2132688" cy="14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Multiplier 25"/>
          <p:cNvSpPr/>
          <p:nvPr/>
        </p:nvSpPr>
        <p:spPr>
          <a:xfrm>
            <a:off x="6588848" y="780167"/>
            <a:ext cx="2664296" cy="178135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7" y="2060848"/>
            <a:ext cx="2132688" cy="159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50" y="2060847"/>
            <a:ext cx="2132688" cy="159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0" name="Arrondir un rectangle à un seul coin 1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2" name="Arrondir un rectangle à un seul coin 21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0" name="Arrondir un rectangle à un seul coin 39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2" name="Arrondir un rectangle à un seul coin 41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8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7928" y="699979"/>
            <a:ext cx="88569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restoration selecting only a part of the </a:t>
            </a:r>
            <a:r>
              <a:rPr lang="en-US" dirty="0" smtClean="0"/>
              <a:t>trait </a:t>
            </a:r>
            <a:r>
              <a:rPr lang="en-US" dirty="0"/>
              <a:t>variability </a:t>
            </a:r>
            <a:r>
              <a:rPr lang="en-US" dirty="0" smtClean="0"/>
              <a:t>of source populations</a:t>
            </a:r>
            <a:r>
              <a:rPr lang="en-US" dirty="0"/>
              <a:t>?</a:t>
            </a:r>
          </a:p>
        </p:txBody>
      </p:sp>
      <p:pic>
        <p:nvPicPr>
          <p:cNvPr id="9219" name="Picture 3" descr="C:\backup\Pelouses calcicoles\Thèse\Phase 3 (sla rest)\Résultats préliminaires\boxplot_tout_s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599710"/>
            <a:ext cx="4536000" cy="3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 rot="16200000">
            <a:off x="-1485343" y="3149639"/>
            <a:ext cx="32362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SLA (mm</a:t>
            </a:r>
            <a:r>
              <a:rPr lang="fr-BE" sz="1600" b="1" baseline="30000" dirty="0" smtClean="0"/>
              <a:t>2</a:t>
            </a:r>
            <a:r>
              <a:rPr lang="fr-BE" sz="1600" b="1" dirty="0" smtClean="0"/>
              <a:t> . mg</a:t>
            </a:r>
            <a:r>
              <a:rPr lang="fr-BE" sz="1600" b="1" baseline="30000" dirty="0" smtClean="0"/>
              <a:t>-1</a:t>
            </a:r>
            <a:r>
              <a:rPr lang="fr-BE" sz="1600" b="1" dirty="0" smtClean="0"/>
              <a:t>)</a:t>
            </a:r>
            <a:endParaRPr lang="fr-BE" sz="16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67543" y="4962654"/>
            <a:ext cx="39604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  Reference                     </a:t>
            </a:r>
            <a:r>
              <a:rPr lang="fr-BE" sz="1600" b="1" dirty="0" err="1" smtClean="0"/>
              <a:t>Restoration</a:t>
            </a:r>
            <a:endParaRPr lang="fr-BE" sz="1600" b="1" dirty="0"/>
          </a:p>
        </p:txBody>
      </p:sp>
      <p:grpSp>
        <p:nvGrpSpPr>
          <p:cNvPr id="22" name="Groupe 21"/>
          <p:cNvGrpSpPr/>
          <p:nvPr/>
        </p:nvGrpSpPr>
        <p:grpSpPr>
          <a:xfrm>
            <a:off x="-36512" y="-3"/>
            <a:ext cx="9180512" cy="695806"/>
            <a:chOff x="-36512" y="-3"/>
            <a:chExt cx="7416824" cy="695806"/>
          </a:xfrm>
        </p:grpSpPr>
        <p:sp>
          <p:nvSpPr>
            <p:cNvPr id="23" name="Arrondir un rectangle à un seul coin 22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36" name="Arrondir un rectangle à un seul coin 35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38" name="Arrondir un rectangle à un seul coin 37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</a:p>
          </p:txBody>
        </p:sp>
        <p:sp>
          <p:nvSpPr>
            <p:cNvPr id="40" name="Arrondir un rectangle à un seul coin 39"/>
            <p:cNvSpPr/>
            <p:nvPr/>
          </p:nvSpPr>
          <p:spPr>
            <a:xfrm rot="10800000">
              <a:off x="5364087" y="-3"/>
              <a:ext cx="2016224" cy="694395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Results</a:t>
              </a:r>
            </a:p>
          </p:txBody>
        </p:sp>
      </p:grpSp>
      <p:pic>
        <p:nvPicPr>
          <p:cNvPr id="1026" name="Picture 2" descr="C:\backup\Pelouses calcicoles\Thèse\Phase 3 (sla rest)\Résultats préliminaires\boxplot_tout_hv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68" y="1606159"/>
            <a:ext cx="4536000" cy="3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 rot="16200000">
            <a:off x="3038346" y="3162453"/>
            <a:ext cx="3261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Vegetative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height</a:t>
            </a:r>
            <a:r>
              <a:rPr lang="fr-BE" sz="1600" b="1" dirty="0" smtClean="0"/>
              <a:t> (cm)</a:t>
            </a:r>
            <a:endParaRPr lang="fr-BE" sz="16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010445" y="4973636"/>
            <a:ext cx="39604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  Reference                     </a:t>
            </a:r>
            <a:r>
              <a:rPr lang="fr-BE" sz="1600" b="1" dirty="0" err="1" smtClean="0"/>
              <a:t>Restoration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17641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C:\backup\Pelouses calcicoles\Thèse\Phase 3 (sla rest)\Résultats préliminaires\boxplot_sites_s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00401"/>
            <a:ext cx="4536000" cy="3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9" name="Arrondir un rectangle à un seul coin 1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Context</a:t>
              </a: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</a:p>
          </p:txBody>
        </p:sp>
        <p:sp>
          <p:nvSpPr>
            <p:cNvPr id="36" name="Arrondir un rectangle à un seul coin 35"/>
            <p:cNvSpPr/>
            <p:nvPr/>
          </p:nvSpPr>
          <p:spPr>
            <a:xfrm rot="10800000">
              <a:off x="5364087" y="-2"/>
              <a:ext cx="2016224" cy="694394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A4D76B"/>
                  </a:solidFill>
                </a:rPr>
                <a:t>Results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12959" y="4975365"/>
            <a:ext cx="4113462" cy="583678"/>
            <a:chOff x="1979711" y="6353240"/>
            <a:chExt cx="5760641" cy="583678"/>
          </a:xfrm>
        </p:grpSpPr>
        <p:sp>
          <p:nvSpPr>
            <p:cNvPr id="25" name="Accolade ouvrante 24"/>
            <p:cNvSpPr/>
            <p:nvPr/>
          </p:nvSpPr>
          <p:spPr>
            <a:xfrm rot="16200000">
              <a:off x="3275856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Accolade ouvrante 25"/>
            <p:cNvSpPr/>
            <p:nvPr/>
          </p:nvSpPr>
          <p:spPr>
            <a:xfrm rot="16200000">
              <a:off x="4170342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Accolade ouvrante 26"/>
            <p:cNvSpPr/>
            <p:nvPr/>
          </p:nvSpPr>
          <p:spPr>
            <a:xfrm rot="16200000">
              <a:off x="5101188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Accolade ouvrante 27"/>
            <p:cNvSpPr/>
            <p:nvPr/>
          </p:nvSpPr>
          <p:spPr>
            <a:xfrm rot="16200000">
              <a:off x="6012160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Accolade ouvrante 28"/>
            <p:cNvSpPr/>
            <p:nvPr/>
          </p:nvSpPr>
          <p:spPr>
            <a:xfrm rot="16200000">
              <a:off x="7020272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Accolade ouvrante 29"/>
            <p:cNvSpPr/>
            <p:nvPr/>
          </p:nvSpPr>
          <p:spPr>
            <a:xfrm rot="16200000">
              <a:off x="2267744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979711" y="6598364"/>
              <a:ext cx="57606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Site 1     Site 2    Site 3    Site 4     Site 5      Site 6 </a:t>
              </a:r>
              <a:endParaRPr lang="fr-BE" sz="1600" dirty="0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97928" y="699979"/>
            <a:ext cx="88569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restoration selecting only a part of the </a:t>
            </a:r>
            <a:r>
              <a:rPr lang="en-US" dirty="0" smtClean="0"/>
              <a:t>trait </a:t>
            </a:r>
            <a:r>
              <a:rPr lang="en-US" dirty="0"/>
              <a:t>variability </a:t>
            </a:r>
            <a:r>
              <a:rPr lang="en-US" dirty="0" smtClean="0"/>
              <a:t>of source populations</a:t>
            </a:r>
            <a:r>
              <a:rPr lang="en-US" dirty="0"/>
              <a:t>?</a:t>
            </a:r>
          </a:p>
        </p:txBody>
      </p:sp>
      <p:pic>
        <p:nvPicPr>
          <p:cNvPr id="33" name="Picture 2" descr="C:\backup\Pelouses calcicoles\Thèse\Phase 3 (sla rest)\Résultats préliminaires\boxplot_sites_hv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401"/>
            <a:ext cx="4536000" cy="3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 rot="16200000">
            <a:off x="3038346" y="3162453"/>
            <a:ext cx="32618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Vegetative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height</a:t>
            </a:r>
            <a:r>
              <a:rPr lang="fr-BE" sz="1600" b="1" dirty="0" smtClean="0"/>
              <a:t> (cm)</a:t>
            </a:r>
            <a:endParaRPr lang="fr-BE" sz="1600" b="1" dirty="0"/>
          </a:p>
        </p:txBody>
      </p:sp>
      <p:grpSp>
        <p:nvGrpSpPr>
          <p:cNvPr id="38" name="Groupe 37"/>
          <p:cNvGrpSpPr/>
          <p:nvPr/>
        </p:nvGrpSpPr>
        <p:grpSpPr>
          <a:xfrm>
            <a:off x="5082157" y="4991240"/>
            <a:ext cx="4113462" cy="583678"/>
            <a:chOff x="1979711" y="6353240"/>
            <a:chExt cx="5760641" cy="583678"/>
          </a:xfrm>
        </p:grpSpPr>
        <p:sp>
          <p:nvSpPr>
            <p:cNvPr id="39" name="Accolade ouvrante 38"/>
            <p:cNvSpPr/>
            <p:nvPr/>
          </p:nvSpPr>
          <p:spPr>
            <a:xfrm rot="16200000">
              <a:off x="3275856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Accolade ouvrante 39"/>
            <p:cNvSpPr/>
            <p:nvPr/>
          </p:nvSpPr>
          <p:spPr>
            <a:xfrm rot="16200000">
              <a:off x="4170342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Accolade ouvrante 40"/>
            <p:cNvSpPr/>
            <p:nvPr/>
          </p:nvSpPr>
          <p:spPr>
            <a:xfrm rot="16200000">
              <a:off x="5101188" y="6068584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Accolade ouvrante 41"/>
            <p:cNvSpPr/>
            <p:nvPr/>
          </p:nvSpPr>
          <p:spPr>
            <a:xfrm rot="16200000">
              <a:off x="6012160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Accolade ouvrante 42"/>
            <p:cNvSpPr/>
            <p:nvPr/>
          </p:nvSpPr>
          <p:spPr>
            <a:xfrm rot="16200000">
              <a:off x="7020272" y="6065209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Accolade ouvrante 43"/>
            <p:cNvSpPr/>
            <p:nvPr/>
          </p:nvSpPr>
          <p:spPr>
            <a:xfrm rot="16200000">
              <a:off x="2267744" y="6065208"/>
              <a:ext cx="269930" cy="8459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1979711" y="6598364"/>
              <a:ext cx="57606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Site 1     Site 2    Site 3    Site 4     Site 5      Site 6 </a:t>
              </a:r>
              <a:endParaRPr lang="fr-BE" sz="1600" dirty="0"/>
            </a:p>
          </p:txBody>
        </p:sp>
      </p:grpSp>
      <p:sp>
        <p:nvSpPr>
          <p:cNvPr id="34" name="ZoneTexte 33"/>
          <p:cNvSpPr txBox="1"/>
          <p:nvPr/>
        </p:nvSpPr>
        <p:spPr>
          <a:xfrm rot="16200000">
            <a:off x="-1485343" y="3149639"/>
            <a:ext cx="32362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SLA (mm</a:t>
            </a:r>
            <a:r>
              <a:rPr lang="fr-BE" sz="1600" b="1" baseline="30000" dirty="0" smtClean="0"/>
              <a:t>2</a:t>
            </a:r>
            <a:r>
              <a:rPr lang="fr-BE" sz="1600" b="1" dirty="0" smtClean="0"/>
              <a:t> . mg</a:t>
            </a:r>
            <a:r>
              <a:rPr lang="fr-BE" sz="1600" b="1" baseline="30000" dirty="0" smtClean="0"/>
              <a:t>-1</a:t>
            </a:r>
            <a:r>
              <a:rPr lang="fr-BE" sz="1600" b="1" dirty="0" smtClean="0"/>
              <a:t>)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34967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3553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659B29"/>
                </a:solidFill>
              </a:rPr>
              <a:t>CONCLUSION</a:t>
            </a:r>
            <a:endParaRPr lang="fr-BE" sz="4400" dirty="0">
              <a:solidFill>
                <a:srgbClr val="659B2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1345986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BE" sz="2800" dirty="0">
                <a:latin typeface="Constantia" panose="02030602050306030303" pitchFamily="18" charset="0"/>
                <a:cs typeface="Aharoni" panose="02010803020104030203" pitchFamily="2" charset="-79"/>
              </a:rPr>
              <a:t>A population </a:t>
            </a:r>
            <a:r>
              <a:rPr lang="fr-BE" sz="2800" dirty="0" err="1">
                <a:latin typeface="Constantia" panose="02030602050306030303" pitchFamily="18" charset="0"/>
                <a:cs typeface="Aharoni" panose="02010803020104030203" pitchFamily="2" charset="-79"/>
              </a:rPr>
              <a:t>approach</a:t>
            </a:r>
            <a:r>
              <a:rPr lang="fr-BE" sz="2800" dirty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  <a:r>
              <a:rPr lang="fr-BE" sz="2800" dirty="0" err="1">
                <a:latin typeface="Constantia" panose="02030602050306030303" pitchFamily="18" charset="0"/>
                <a:cs typeface="Aharoni" panose="02010803020104030203" pitchFamily="2" charset="-79"/>
              </a:rPr>
              <a:t>is</a:t>
            </a:r>
            <a:r>
              <a:rPr lang="fr-BE" sz="2800" dirty="0">
                <a:latin typeface="Constantia" panose="02030602050306030303" pitchFamily="18" charset="0"/>
                <a:cs typeface="Aharoni" panose="02010803020104030203" pitchFamily="2" charset="-79"/>
              </a:rPr>
              <a:t> important to </a:t>
            </a:r>
            <a:r>
              <a:rPr lang="fr-BE" sz="2800" dirty="0" err="1">
                <a:latin typeface="Constantia" panose="02030602050306030303" pitchFamily="18" charset="0"/>
                <a:cs typeface="Aharoni" panose="02010803020104030203" pitchFamily="2" charset="-79"/>
              </a:rPr>
              <a:t>evaluate</a:t>
            </a:r>
            <a:r>
              <a:rPr lang="fr-BE" sz="2800" dirty="0">
                <a:latin typeface="Constantia" panose="02030602050306030303" pitchFamily="18" charset="0"/>
                <a:cs typeface="Aharoni" panose="02010803020104030203" pitchFamily="2" charset="-79"/>
              </a:rPr>
              <a:t> more aspects of </a:t>
            </a:r>
            <a:r>
              <a:rPr lang="fr-BE" sz="2800" dirty="0" err="1">
                <a:latin typeface="Constantia" panose="02030602050306030303" pitchFamily="18" charset="0"/>
                <a:cs typeface="Aharoni" panose="02010803020104030203" pitchFamily="2" charset="-79"/>
              </a:rPr>
              <a:t>restoration</a:t>
            </a:r>
            <a:r>
              <a:rPr lang="fr-BE" sz="2800" dirty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success</a:t>
            </a:r>
            <a:endParaRPr lang="fr-BE" sz="2800" dirty="0" smtClean="0">
              <a:latin typeface="Constantia" panose="02030602050306030303" pitchFamily="18" charset="0"/>
              <a:cs typeface="Aharoni" panose="02010803020104030203" pitchFamily="2" charset="-79"/>
            </a:endParaRPr>
          </a:p>
          <a:p>
            <a:endParaRPr lang="fr-BE" sz="1200" dirty="0">
              <a:latin typeface="Constantia" panose="02030602050306030303" pitchFamily="18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Good news for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restored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populations and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species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persistence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in the future.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BE" sz="1200" dirty="0" smtClean="0">
              <a:latin typeface="Constantia" panose="02030602050306030303" pitchFamily="18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Reference = goal? Or restore more diverse populations?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BE" sz="1200" dirty="0" smtClean="0">
              <a:latin typeface="Constantia" panose="02030602050306030303" pitchFamily="18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What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 about new sites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creation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? Rare </a:t>
            </a:r>
            <a:r>
              <a:rPr lang="fr-BE" sz="2800" dirty="0" err="1" smtClean="0">
                <a:latin typeface="Constantia" panose="02030602050306030303" pitchFamily="18" charset="0"/>
                <a:cs typeface="Aharoni" panose="02010803020104030203" pitchFamily="2" charset="-79"/>
              </a:rPr>
              <a:t>species</a:t>
            </a:r>
            <a:r>
              <a:rPr lang="fr-BE" sz="2800" dirty="0" smtClean="0">
                <a:latin typeface="Constantia" panose="02030602050306030303" pitchFamily="18" charset="0"/>
                <a:cs typeface="Aharoni" panose="02010803020104030203" pitchFamily="2" charset="-79"/>
              </a:rPr>
              <a:t>?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BE" sz="2800" dirty="0">
              <a:latin typeface="Constantia" panose="0203060205030603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32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1" descr="C:\Users\Yves\Desktop\Documents_Fac\Doctorat_FRIA\Defense_FRIA\Img_Habitats_analogues\analogues_naturels\Montagne-aux-buis.JPG"/>
          <p:cNvPicPr>
            <a:picLocks noChangeAspect="1" noChangeArrowheads="1"/>
          </p:cNvPicPr>
          <p:nvPr/>
        </p:nvPicPr>
        <p:blipFill>
          <a:blip r:embed="rId3" cstate="print"/>
          <a:srcRect l="-1563" t="18626" r="-1574" b="55086"/>
          <a:stretch>
            <a:fillRect/>
          </a:stretch>
        </p:blipFill>
        <p:spPr bwMode="auto">
          <a:xfrm>
            <a:off x="-324544" y="5157192"/>
            <a:ext cx="979200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0" y="56319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659B29"/>
                </a:solidFill>
              </a:rPr>
              <a:t>Thank you for your attention!</a:t>
            </a:r>
          </a:p>
          <a:p>
            <a:pPr algn="ctr"/>
            <a:r>
              <a:rPr lang="en-US" sz="4400" b="1" dirty="0" smtClean="0">
                <a:solidFill>
                  <a:srgbClr val="659B29"/>
                </a:solidFill>
              </a:rPr>
              <a:t>Any questions?</a:t>
            </a:r>
            <a:endParaRPr lang="fr-BE" sz="4400" dirty="0">
              <a:solidFill>
                <a:srgbClr val="659B29"/>
              </a:solidFill>
            </a:endParaRPr>
          </a:p>
        </p:txBody>
      </p:sp>
      <p:sp>
        <p:nvSpPr>
          <p:cNvPr id="5" name="Sous-titre 8"/>
          <p:cNvSpPr txBox="1">
            <a:spLocks/>
          </p:cNvSpPr>
          <p:nvPr/>
        </p:nvSpPr>
        <p:spPr>
          <a:xfrm>
            <a:off x="0" y="2492896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>
                <a:solidFill>
                  <a:srgbClr val="43403D"/>
                </a:solidFill>
              </a:rPr>
              <a:t>melanie.harze@ulg.ac.be</a:t>
            </a:r>
            <a:endParaRPr lang="fr-BE" sz="2000" dirty="0">
              <a:solidFill>
                <a:srgbClr val="43403D"/>
              </a:solidFill>
            </a:endParaRPr>
          </a:p>
          <a:p>
            <a:endParaRPr lang="fr-BE" sz="2800" dirty="0" smtClean="0">
              <a:solidFill>
                <a:srgbClr val="43403D"/>
              </a:solidFill>
            </a:endParaRPr>
          </a:p>
          <a:p>
            <a:endParaRPr lang="fr-BE" sz="2800" dirty="0">
              <a:solidFill>
                <a:srgbClr val="43403D"/>
              </a:solidFill>
            </a:endParaRPr>
          </a:p>
        </p:txBody>
      </p:sp>
      <p:pic>
        <p:nvPicPr>
          <p:cNvPr id="6" name="Image 5" descr="C:\backup\Unité\Logos\NouveauGxABT_qualit+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548730" cy="56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SER 2015. 23-27 August, Manchester UK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19410"/>
            <a:ext cx="1510747" cy="7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www.life-heliantheme.eu/uploads/pics/Archives_-_BomalAVANT_APRES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4"/>
          <a:stretch/>
        </p:blipFill>
        <p:spPr bwMode="auto">
          <a:xfrm>
            <a:off x="-17150" y="476672"/>
            <a:ext cx="9162555" cy="33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6" descr="http://www.life-heliantheme.eu/uploads/pics/Archives_-_BomalAVANT_APRES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8"/>
          <a:stretch/>
        </p:blipFill>
        <p:spPr bwMode="auto">
          <a:xfrm>
            <a:off x="-36512" y="3703010"/>
            <a:ext cx="9180512" cy="35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8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828" y="778368"/>
            <a:ext cx="2903624" cy="6024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032" y="2653141"/>
            <a:ext cx="2883312" cy="415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3347864" y="6536377"/>
            <a:ext cx="14299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Adriaens</a:t>
            </a:r>
            <a:r>
              <a:rPr lang="fr-BE" sz="1200" dirty="0" smtClean="0"/>
              <a:t> et al. 2006</a:t>
            </a:r>
            <a:endParaRPr lang="fr-BE" sz="1200" dirty="0"/>
          </a:p>
        </p:txBody>
      </p:sp>
      <p:pic>
        <p:nvPicPr>
          <p:cNvPr id="25" name="Image 24"/>
          <p:cNvPicPr>
            <a:picLocks noChangeAspect="1" noChangeArrowheads="1"/>
          </p:cNvPicPr>
          <p:nvPr/>
        </p:nvPicPr>
        <p:blipFill rotWithShape="1">
          <a:blip r:embed="rId5" cstate="print"/>
          <a:srcRect l="21300" t="11744" r="57566" b="58349"/>
          <a:stretch/>
        </p:blipFill>
        <p:spPr bwMode="auto">
          <a:xfrm>
            <a:off x="5181072" y="778368"/>
            <a:ext cx="2052232" cy="178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9" name="Arrondir un rectangle à un seul coin 18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8" name="Arrondir un rectangle à un seul coin 37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5336"/>
          <a:stretch/>
        </p:blipFill>
        <p:spPr bwMode="auto">
          <a:xfrm>
            <a:off x="4211960" y="3499829"/>
            <a:ext cx="4931838" cy="336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C:\backup\Pelouses calcicoles\Thèse\Photos\Photos sites rest+ref\P10006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4170" b="1756"/>
          <a:stretch/>
        </p:blipFill>
        <p:spPr bwMode="auto">
          <a:xfrm>
            <a:off x="-108520" y="3390552"/>
            <a:ext cx="4691010" cy="346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8" descr="2007-10-01  RNN Pâtis Mesnil débroussaillage ONF (2)"/>
          <p:cNvPicPr>
            <a:picLocks noChangeAspect="1" noChangeArrowheads="1"/>
          </p:cNvPicPr>
          <p:nvPr/>
        </p:nvPicPr>
        <p:blipFill rotWithShape="1">
          <a:blip r:embed="rId5" cstate="print"/>
          <a:srcRect l="13409" t="33995" r="14618" b="6741"/>
          <a:stretch/>
        </p:blipFill>
        <p:spPr bwMode="auto">
          <a:xfrm>
            <a:off x="4554512" y="690430"/>
            <a:ext cx="4589490" cy="2882586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3"/>
          <a:stretch/>
        </p:blipFill>
        <p:spPr bwMode="auto">
          <a:xfrm>
            <a:off x="-1" y="694392"/>
            <a:ext cx="4582491" cy="287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 descr="http://www.walphy.be/uploads/images/li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02523"/>
            <a:ext cx="3168351" cy="22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20" name="Arrondir un rectangle à un seul coin 19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22" name="Arrondir un rectangle à un seul coin 21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39" name="Arrondir un rectangle à un seul coin 38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41" name="Arrondir un rectangle à un seul coin 40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Picture 6" descr="http://www.life-heliantheme.eu/uploads/pics/BE34002_Coteaux_de_Vieuxville_SEB_P_1_2010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8" b="30059"/>
          <a:stretch/>
        </p:blipFill>
        <p:spPr bwMode="auto">
          <a:xfrm>
            <a:off x="-4214" y="792088"/>
            <a:ext cx="914821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6" name="Arrondir un rectangle à un seul coin 15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8" name="Arrondir un rectangle à un seul coin 17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0" name="Arrondir un rectangle à un seul coin 19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2" name="Arrondir un rectangle à un seul coin 21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4" descr="http://www.life-heliantheme.eu/uploads/pics/BE34002_Coteaux_de_Vieuxville_SEB_P_1_2013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5" r="689" b="36363"/>
          <a:stretch/>
        </p:blipFill>
        <p:spPr bwMode="auto">
          <a:xfrm>
            <a:off x="-1" y="3977654"/>
            <a:ext cx="9148213" cy="27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life-heliantheme.eu/uploads/pics/BE34002_Coteaux_de_Vieuxville_SEB_P_1_2010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8" b="30059"/>
          <a:stretch/>
        </p:blipFill>
        <p:spPr bwMode="auto">
          <a:xfrm>
            <a:off x="-4214" y="792088"/>
            <a:ext cx="914821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-36512" y="-2"/>
            <a:ext cx="9180512" cy="695805"/>
            <a:chOff x="-36512" y="-2"/>
            <a:chExt cx="7416824" cy="695805"/>
          </a:xfrm>
        </p:grpSpPr>
        <p:sp>
          <p:nvSpPr>
            <p:cNvPr id="17" name="Arrondir un rectangle à un seul coin 16"/>
            <p:cNvSpPr/>
            <p:nvPr/>
          </p:nvSpPr>
          <p:spPr>
            <a:xfrm rot="10800000">
              <a:off x="-36512" y="0"/>
              <a:ext cx="1800200" cy="694392"/>
            </a:xfrm>
            <a:prstGeom prst="round1Rect">
              <a:avLst>
                <a:gd name="adj" fmla="val 0"/>
              </a:avLst>
            </a:prstGeom>
            <a:solidFill>
              <a:srgbClr val="434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" y="53110"/>
              <a:ext cx="17633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/>
                  </a:solidFill>
                </a:rPr>
                <a:t>Context</a:t>
              </a:r>
              <a:endParaRPr lang="en-US" sz="2800" b="1" dirty="0">
                <a:solidFill>
                  <a:srgbClr val="A4D76B"/>
                </a:solidFill>
              </a:endParaRPr>
            </a:p>
          </p:txBody>
        </p:sp>
        <p:sp>
          <p:nvSpPr>
            <p:cNvPr id="19" name="Arrondir un rectangle à un seul coin 18"/>
            <p:cNvSpPr/>
            <p:nvPr/>
          </p:nvSpPr>
          <p:spPr>
            <a:xfrm rot="10800000">
              <a:off x="1763688" y="0"/>
              <a:ext cx="144016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63688" y="53110"/>
              <a:ext cx="14401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Aims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1" name="Arrondir un rectangle à un seul coin 20"/>
            <p:cNvSpPr/>
            <p:nvPr/>
          </p:nvSpPr>
          <p:spPr>
            <a:xfrm rot="10800000">
              <a:off x="3203848" y="1411"/>
              <a:ext cx="2160240" cy="694392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203848" y="53110"/>
              <a:ext cx="21602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Methods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  <p:sp>
          <p:nvSpPr>
            <p:cNvPr id="23" name="Arrondir un rectangle à un seul coin 22"/>
            <p:cNvSpPr/>
            <p:nvPr/>
          </p:nvSpPr>
          <p:spPr>
            <a:xfrm rot="10800000">
              <a:off x="5364087" y="-2"/>
              <a:ext cx="2016224" cy="695805"/>
            </a:xfrm>
            <a:prstGeom prst="round1Rect">
              <a:avLst>
                <a:gd name="adj" fmla="val 0"/>
              </a:avLst>
            </a:prstGeom>
            <a:solidFill>
              <a:srgbClr val="43403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364088" y="54000"/>
              <a:ext cx="2016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A4D76B">
                      <a:alpha val="50000"/>
                    </a:srgbClr>
                  </a:solidFill>
                </a:rPr>
                <a:t>Results</a:t>
              </a:r>
              <a:endParaRPr lang="en-US" sz="2800" b="1" dirty="0">
                <a:solidFill>
                  <a:srgbClr val="A4D76B">
                    <a:alpha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7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Personnalisé 1">
      <a:dk1>
        <a:sysClr val="windowText" lastClr="000000"/>
      </a:dk1>
      <a:lt1>
        <a:sysClr val="window" lastClr="FFFFFF"/>
      </a:lt1>
      <a:dk2>
        <a:srgbClr val="FFFFFF"/>
      </a:dk2>
      <a:lt2>
        <a:srgbClr val="EAEBDE"/>
      </a:lt2>
      <a:accent1>
        <a:srgbClr val="002D89"/>
      </a:accent1>
      <a:accent2>
        <a:srgbClr val="92D05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2961</TotalTime>
  <Words>1078</Words>
  <Application>Microsoft Office PowerPoint</Application>
  <PresentationFormat>Affichage à l'écran (4:3)</PresentationFormat>
  <Paragraphs>468</Paragraphs>
  <Slides>43</Slides>
  <Notes>43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45" baseType="lpstr"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Mélanie Harzé</dc:creator>
  <cp:lastModifiedBy>Mélanie Harzé</cp:lastModifiedBy>
  <cp:revision>232</cp:revision>
  <dcterms:created xsi:type="dcterms:W3CDTF">2015-04-30T06:56:50Z</dcterms:created>
  <dcterms:modified xsi:type="dcterms:W3CDTF">2015-08-25T22:43:18Z</dcterms:modified>
</cp:coreProperties>
</file>