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468" r:id="rId3"/>
    <p:sldId id="465" r:id="rId4"/>
    <p:sldId id="390" r:id="rId5"/>
    <p:sldId id="472" r:id="rId6"/>
    <p:sldId id="470" r:id="rId7"/>
    <p:sldId id="473" r:id="rId8"/>
    <p:sldId id="471" r:id="rId9"/>
    <p:sldId id="474" r:id="rId10"/>
    <p:sldId id="464" r:id="rId11"/>
    <p:sldId id="475" r:id="rId12"/>
    <p:sldId id="477" r:id="rId13"/>
    <p:sldId id="478" r:id="rId14"/>
    <p:sldId id="480" r:id="rId15"/>
    <p:sldId id="481" r:id="rId16"/>
    <p:sldId id="483" r:id="rId17"/>
    <p:sldId id="486" r:id="rId18"/>
    <p:sldId id="487" r:id="rId19"/>
    <p:sldId id="485" r:id="rId20"/>
    <p:sldId id="469" r:id="rId21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6600"/>
    <a:srgbClr val="FF3300"/>
    <a:srgbClr val="0033CC"/>
    <a:srgbClr val="CCFFCC"/>
    <a:srgbClr val="CCFF99"/>
    <a:srgbClr val="336699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7" autoAdjust="0"/>
    <p:restoredTop sz="98151" autoAdjust="0"/>
  </p:normalViewPr>
  <p:slideViewPr>
    <p:cSldViewPr>
      <p:cViewPr varScale="1">
        <p:scale>
          <a:sx n="77" d="100"/>
          <a:sy n="77" d="100"/>
        </p:scale>
        <p:origin x="-10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0F7DB13-D9E5-45CD-97CD-D7E18359B697}" type="datetimeFigureOut">
              <a:rPr lang="fr-BE" smtClean="0"/>
              <a:t>21/05/2015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8F6682A-F25A-4921-8EEB-A969CB9F42E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790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Ladies</a:t>
            </a:r>
            <a:r>
              <a:rPr lang="fr-BE" baseline="0" dirty="0" smtClean="0"/>
              <a:t> and gentlemen, I </a:t>
            </a:r>
            <a:r>
              <a:rPr lang="fr-BE" baseline="0" dirty="0" err="1" smtClean="0"/>
              <a:t>would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like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present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you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during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this</a:t>
            </a:r>
            <a:r>
              <a:rPr lang="fr-BE" baseline="0" dirty="0" smtClean="0"/>
              <a:t> talk, a collaborative </a:t>
            </a:r>
            <a:r>
              <a:rPr lang="fr-BE" baseline="0" dirty="0" err="1" smtClean="0"/>
              <a:t>conceptualization</a:t>
            </a:r>
            <a:r>
              <a:rPr lang="fr-BE" baseline="0" dirty="0" smtClean="0"/>
              <a:t> model in </a:t>
            </a:r>
            <a:r>
              <a:rPr lang="fr-BE" baseline="0" dirty="0" err="1" smtClean="0"/>
              <a:t>order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fill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knowledge</a:t>
            </a:r>
            <a:r>
              <a:rPr lang="fr-BE" baseline="0" dirty="0" smtClean="0"/>
              <a:t> gaps </a:t>
            </a:r>
            <a:r>
              <a:rPr lang="fr-BE" baseline="0" dirty="0" err="1" smtClean="0"/>
              <a:t>regarding</a:t>
            </a:r>
            <a:r>
              <a:rPr lang="fr-BE" baseline="0" dirty="0" smtClean="0"/>
              <a:t> trace </a:t>
            </a:r>
            <a:r>
              <a:rPr lang="fr-BE" baseline="0" dirty="0" err="1" smtClean="0"/>
              <a:t>element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flows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with</a:t>
            </a:r>
            <a:r>
              <a:rPr lang="fr-BE" baseline="0" dirty="0" smtClean="0"/>
              <a:t> </a:t>
            </a:r>
            <a:r>
              <a:rPr lang="fr-BE" i="1" baseline="0" dirty="0" smtClean="0"/>
              <a:t>P. </a:t>
            </a:r>
            <a:r>
              <a:rPr lang="fr-BE" i="1" baseline="0" dirty="0" err="1" smtClean="0"/>
              <a:t>oceanica</a:t>
            </a:r>
            <a:r>
              <a:rPr lang="fr-BE" i="1" baseline="0" dirty="0" smtClean="0"/>
              <a:t> </a:t>
            </a:r>
            <a:r>
              <a:rPr lang="fr-BE" baseline="0" dirty="0" err="1" smtClean="0"/>
              <a:t>meadows</a:t>
            </a:r>
            <a:r>
              <a:rPr lang="fr-BE" baseline="0" dirty="0" smtClean="0"/>
              <a:t>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0116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One of the </a:t>
            </a:r>
            <a:r>
              <a:rPr lang="fr-BE" dirty="0" err="1" smtClean="0"/>
              <a:t>most</a:t>
            </a:r>
            <a:r>
              <a:rPr lang="fr-BE" dirty="0" smtClean="0"/>
              <a:t> </a:t>
            </a:r>
            <a:r>
              <a:rPr lang="fr-BE" dirty="0" err="1" smtClean="0"/>
              <a:t>widely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err="1" smtClean="0"/>
              <a:t>bioindicator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 in the </a:t>
            </a:r>
            <a:r>
              <a:rPr lang="fr-BE" dirty="0" err="1" smtClean="0"/>
              <a:t>Mediterranean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 </a:t>
            </a:r>
            <a:r>
              <a:rPr lang="fr-BE" dirty="0" err="1" smtClean="0"/>
              <a:t>seagrass</a:t>
            </a:r>
            <a:r>
              <a:rPr lang="fr-BE" dirty="0" smtClean="0"/>
              <a:t> </a:t>
            </a:r>
            <a:r>
              <a:rPr lang="fr-BE" dirty="0" err="1" smtClean="0"/>
              <a:t>Posidonia</a:t>
            </a:r>
            <a:r>
              <a:rPr lang="fr-BE" dirty="0" smtClean="0"/>
              <a:t> </a:t>
            </a:r>
            <a:r>
              <a:rPr lang="fr-BE" dirty="0" err="1" smtClean="0"/>
              <a:t>oceanica</a:t>
            </a:r>
            <a:r>
              <a:rPr lang="fr-BE" baseline="0" dirty="0" smtClean="0"/>
              <a:t> (and more </a:t>
            </a:r>
            <a:r>
              <a:rPr lang="fr-BE" baseline="0" dirty="0" err="1" smtClean="0"/>
              <a:t>precisely</a:t>
            </a:r>
            <a:r>
              <a:rPr lang="fr-BE" baseline="0" dirty="0" smtClean="0"/>
              <a:t> the shoots of </a:t>
            </a:r>
            <a:r>
              <a:rPr lang="fr-BE" baseline="0" dirty="0" err="1" smtClean="0"/>
              <a:t>leaves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seagrass</a:t>
            </a:r>
            <a:r>
              <a:rPr lang="fr-BE" baseline="0" dirty="0" smtClean="0"/>
              <a:t>).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9678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>
                <a:latin typeface="Times" pitchFamily="18" charset="0"/>
              </a:rPr>
              <a:t>The </a:t>
            </a:r>
            <a:r>
              <a:rPr lang="fr-BE" dirty="0" err="1" smtClean="0">
                <a:latin typeface="Times" pitchFamily="18" charset="0"/>
              </a:rPr>
              <a:t>Mediterranean</a:t>
            </a:r>
            <a:r>
              <a:rPr lang="fr-BE" dirty="0" smtClean="0">
                <a:latin typeface="Times" pitchFamily="18" charset="0"/>
              </a:rPr>
              <a:t> </a:t>
            </a:r>
            <a:r>
              <a:rPr lang="fr-BE" dirty="0" err="1" smtClean="0">
                <a:latin typeface="Times" pitchFamily="18" charset="0"/>
              </a:rPr>
              <a:t>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submitted</a:t>
            </a:r>
            <a:r>
              <a:rPr lang="fr-BE" baseline="0" dirty="0" smtClean="0">
                <a:latin typeface="Times" pitchFamily="18" charset="0"/>
              </a:rPr>
              <a:t> to </a:t>
            </a:r>
            <a:r>
              <a:rPr lang="fr-BE" baseline="0" dirty="0" err="1" smtClean="0">
                <a:latin typeface="Times" pitchFamily="18" charset="0"/>
              </a:rPr>
              <a:t>numerous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anthropogenic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threats</a:t>
            </a:r>
            <a:r>
              <a:rPr lang="fr-BE" baseline="0" dirty="0" smtClean="0">
                <a:latin typeface="Times" pitchFamily="18" charset="0"/>
              </a:rPr>
              <a:t>, </a:t>
            </a:r>
            <a:r>
              <a:rPr lang="fr-BE" baseline="0" dirty="0" err="1" smtClean="0">
                <a:latin typeface="Times" pitchFamily="18" charset="0"/>
              </a:rPr>
              <a:t>among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them</a:t>
            </a:r>
            <a:r>
              <a:rPr lang="fr-BE" baseline="0" dirty="0" smtClean="0">
                <a:latin typeface="Times" pitchFamily="18" charset="0"/>
              </a:rPr>
              <a:t> the </a:t>
            </a:r>
            <a:r>
              <a:rPr lang="fr-BE" baseline="0" dirty="0" err="1" smtClean="0">
                <a:latin typeface="Times" pitchFamily="18" charset="0"/>
              </a:rPr>
              <a:t>chemical</a:t>
            </a:r>
            <a:r>
              <a:rPr lang="fr-BE" baseline="0" dirty="0" smtClean="0">
                <a:latin typeface="Times" pitchFamily="18" charset="0"/>
              </a:rPr>
              <a:t> contamination of </a:t>
            </a:r>
            <a:r>
              <a:rPr lang="fr-BE" baseline="0" dirty="0" err="1" smtClean="0">
                <a:latin typeface="Times" pitchFamily="18" charset="0"/>
              </a:rPr>
              <a:t>its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densely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anthropized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  The </a:t>
            </a:r>
            <a:r>
              <a:rPr lang="fr-BE" baseline="0" dirty="0" err="1" smtClean="0">
                <a:latin typeface="Times" pitchFamily="18" charset="0"/>
              </a:rPr>
              <a:t>red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circles</a:t>
            </a:r>
            <a:r>
              <a:rPr lang="fr-BE" baseline="0" dirty="0" smtClean="0">
                <a:latin typeface="Times" pitchFamily="18" charset="0"/>
              </a:rPr>
              <a:t> on </a:t>
            </a:r>
            <a:r>
              <a:rPr lang="fr-BE" baseline="0" dirty="0" err="1" smtClean="0">
                <a:latin typeface="Times" pitchFamily="18" charset="0"/>
              </a:rPr>
              <a:t>this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map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hilights</a:t>
            </a:r>
            <a:r>
              <a:rPr lang="fr-BE" baseline="0" dirty="0" smtClean="0">
                <a:latin typeface="Times" pitchFamily="18" charset="0"/>
              </a:rPr>
              <a:t> pollution hot spots </a:t>
            </a:r>
            <a:r>
              <a:rPr lang="fr-BE" baseline="0" dirty="0" err="1" smtClean="0">
                <a:latin typeface="Times" pitchFamily="18" charset="0"/>
              </a:rPr>
              <a:t>along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Mediterranean</a:t>
            </a:r>
            <a:r>
              <a:rPr lang="fr-BE" baseline="0" dirty="0" smtClean="0">
                <a:latin typeface="Times" pitchFamily="18" charset="0"/>
              </a:rPr>
              <a:t> </a:t>
            </a:r>
            <a:r>
              <a:rPr lang="fr-BE" baseline="0" dirty="0" err="1" smtClean="0">
                <a:latin typeface="Times" pitchFamily="18" charset="0"/>
              </a:rPr>
              <a:t>coasts</a:t>
            </a:r>
            <a:r>
              <a:rPr lang="fr-BE" baseline="0" dirty="0" smtClean="0">
                <a:latin typeface="Times" pitchFamily="18" charset="0"/>
              </a:rPr>
              <a:t>.</a:t>
            </a:r>
            <a:endParaRPr lang="fr-BE" dirty="0">
              <a:latin typeface="Times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425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21/05/2015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216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21/05/2015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357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21/05/2015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2060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21/05/2015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92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21/05/2015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675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21/05/2015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985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21/05/2015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8902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21/05/2015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94080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21/05/2015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145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21/05/2015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44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21/05/2015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845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979E3-60DB-4673-A064-4120688DA459}" type="datetimeFigureOut">
              <a:rPr lang="fr-BE" smtClean="0"/>
              <a:t>21/05/2015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461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6.png"/><Relationship Id="rId9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ti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tif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0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6.png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2.emf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r="19101" b="20925"/>
          <a:stretch/>
        </p:blipFill>
        <p:spPr>
          <a:xfrm>
            <a:off x="1825389" y="1420392"/>
            <a:ext cx="7104161" cy="5308523"/>
          </a:xfrm>
          <a:prstGeom prst="rect">
            <a:avLst/>
          </a:prstGeom>
        </p:spPr>
      </p:pic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3" name="Rectangle 2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12" name="Triangle rectangle 11"/>
          <p:cNvSpPr/>
          <p:nvPr/>
        </p:nvSpPr>
        <p:spPr bwMode="auto">
          <a:xfrm rot="5400000">
            <a:off x="2736057" y="460298"/>
            <a:ext cx="5360989" cy="71823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dirty="0"/>
          </a:p>
        </p:txBody>
      </p:sp>
      <p:grpSp>
        <p:nvGrpSpPr>
          <p:cNvPr id="5" name="Groupe 4"/>
          <p:cNvGrpSpPr/>
          <p:nvPr/>
        </p:nvGrpSpPr>
        <p:grpSpPr>
          <a:xfrm>
            <a:off x="1271824" y="1403515"/>
            <a:ext cx="7159625" cy="5298277"/>
            <a:chOff x="1354137" y="1464475"/>
            <a:chExt cx="7159625" cy="5298277"/>
          </a:xfrm>
        </p:grpSpPr>
        <p:sp>
          <p:nvSpPr>
            <p:cNvPr id="16" name="Triangle rectangle 15"/>
            <p:cNvSpPr/>
            <p:nvPr/>
          </p:nvSpPr>
          <p:spPr bwMode="auto">
            <a:xfrm rot="5400000">
              <a:off x="2284811" y="533801"/>
              <a:ext cx="5298277" cy="7159625"/>
            </a:xfrm>
            <a:prstGeom prst="rtTriangle">
              <a:avLst/>
            </a:prstGeom>
            <a:solidFill>
              <a:schemeClr val="bg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grpSp>
          <p:nvGrpSpPr>
            <p:cNvPr id="2057" name="Groupe 19"/>
            <p:cNvGrpSpPr>
              <a:grpSpLocks/>
            </p:cNvGrpSpPr>
            <p:nvPr/>
          </p:nvGrpSpPr>
          <p:grpSpPr bwMode="auto">
            <a:xfrm>
              <a:off x="1547664" y="1689760"/>
              <a:ext cx="5820370" cy="3718287"/>
              <a:chOff x="1521837" y="1663353"/>
              <a:chExt cx="5819446" cy="3718527"/>
            </a:xfrm>
          </p:grpSpPr>
          <p:sp>
            <p:nvSpPr>
              <p:cNvPr id="2058" name="Rectangle 5"/>
              <p:cNvSpPr>
                <a:spLocks noChangeArrowheads="1"/>
              </p:cNvSpPr>
              <p:nvPr/>
            </p:nvSpPr>
            <p:spPr bwMode="auto">
              <a:xfrm>
                <a:off x="1521837" y="1663353"/>
                <a:ext cx="5819446" cy="1292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/>
              <a:p>
                <a:r>
                  <a:rPr lang="pt-BR" sz="2600" dirty="0"/>
                  <a:t>A consensual Diving-PAM protocol to monitor </a:t>
                </a:r>
                <a:r>
                  <a:rPr lang="pt-BR" sz="2600" i="1" dirty="0"/>
                  <a:t>Posidonia oceanica</a:t>
                </a:r>
                <a:r>
                  <a:rPr lang="pt-BR" sz="2600" dirty="0"/>
                  <a:t> photosynthesis</a:t>
                </a:r>
                <a:endParaRPr lang="fr-BE" sz="2600" dirty="0"/>
              </a:p>
            </p:txBody>
          </p:sp>
          <p:sp>
            <p:nvSpPr>
              <p:cNvPr id="2059" name="Text Box 7"/>
              <p:cNvSpPr txBox="1">
                <a:spLocks noChangeArrowheads="1"/>
              </p:cNvSpPr>
              <p:nvPr/>
            </p:nvSpPr>
            <p:spPr bwMode="auto">
              <a:xfrm>
                <a:off x="1521837" y="3319644"/>
                <a:ext cx="3659272" cy="2062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fr-BE" altLang="fr-FR" sz="1600" dirty="0" smtClean="0"/>
                  <a:t>S. </a:t>
                </a:r>
                <a:r>
                  <a:rPr lang="fr-BE" altLang="fr-FR" sz="1600" dirty="0" err="1" smtClean="0"/>
                  <a:t>Gobert</a:t>
                </a:r>
                <a:r>
                  <a:rPr lang="fr-BE" altLang="fr-FR" sz="1600" dirty="0" smtClean="0"/>
                  <a:t>, G. </a:t>
                </a:r>
                <a:r>
                  <a:rPr lang="fr-BE" altLang="fr-FR" sz="1600" dirty="0" err="1" smtClean="0"/>
                  <a:t>Lepoint</a:t>
                </a:r>
                <a:r>
                  <a:rPr lang="fr-BE" altLang="fr-FR" sz="1600" dirty="0" smtClean="0"/>
                  <a:t>, J. Silva, </a:t>
                </a:r>
              </a:p>
              <a:p>
                <a:pPr eaLnBrk="1" hangingPunct="1"/>
                <a:r>
                  <a:rPr lang="fr-BE" altLang="fr-FR" sz="1600" dirty="0" smtClean="0"/>
                  <a:t>R. Santos, P. Lejeune, P. du Jardin, </a:t>
                </a:r>
              </a:p>
              <a:p>
                <a:pPr eaLnBrk="1" hangingPunct="1"/>
                <a:r>
                  <a:rPr lang="fr-BE" altLang="fr-FR" sz="1600" dirty="0" smtClean="0"/>
                  <a:t>B. Delvaux, J.-T. Cornelis, </a:t>
                </a:r>
              </a:p>
              <a:p>
                <a:pPr eaLnBrk="1" hangingPunct="1"/>
                <a:r>
                  <a:rPr lang="fr-BE" altLang="fr-FR" sz="1600" dirty="0" smtClean="0"/>
                  <a:t>J. </a:t>
                </a:r>
                <a:r>
                  <a:rPr lang="fr-BE" altLang="fr-FR" sz="1600" dirty="0" err="1" smtClean="0"/>
                  <a:t>Richir</a:t>
                </a:r>
                <a:endParaRPr lang="fr-BE" altLang="fr-FR" sz="1600" dirty="0" smtClean="0"/>
              </a:p>
              <a:p>
                <a:pPr eaLnBrk="1" hangingPunct="1"/>
                <a:endParaRPr lang="fr-BE" altLang="fr-FR" sz="1600" dirty="0"/>
              </a:p>
              <a:p>
                <a:pPr eaLnBrk="1" hangingPunct="1"/>
                <a:endParaRPr lang="fr-BE" altLang="fr-FR" sz="1600" dirty="0" smtClean="0"/>
              </a:p>
              <a:p>
                <a:pPr eaLnBrk="1" hangingPunct="1"/>
                <a:r>
                  <a:rPr lang="fr-BE" altLang="fr-FR" sz="1600" dirty="0"/>
                  <a:t>Oristano, </a:t>
                </a:r>
                <a:r>
                  <a:rPr lang="fr-BE" altLang="fr-FR" sz="1600" dirty="0" smtClean="0"/>
                  <a:t>Italy</a:t>
                </a:r>
                <a:endParaRPr lang="fr-BE" altLang="fr-FR" sz="1600" dirty="0"/>
              </a:p>
              <a:p>
                <a:pPr eaLnBrk="1" hangingPunct="1"/>
                <a:r>
                  <a:rPr lang="fr-BE" altLang="fr-FR" sz="1600" dirty="0" smtClean="0"/>
                  <a:t>05-2015</a:t>
                </a:r>
                <a:endParaRPr lang="fr-BE" altLang="fr-FR" sz="1600" dirty="0"/>
              </a:p>
            </p:txBody>
          </p:sp>
        </p:grpSp>
      </p:grpSp>
      <p:pic>
        <p:nvPicPr>
          <p:cNvPr id="17" name="Picture 11" descr="Logo Capmed 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" y="480"/>
            <a:ext cx="1617837" cy="1215059"/>
          </a:xfrm>
          <a:prstGeom prst="rect">
            <a:avLst/>
          </a:prstGeom>
        </p:spPr>
      </p:pic>
      <p:pic>
        <p:nvPicPr>
          <p:cNvPr id="18" name="Image 17" descr="LOGO_STARES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910" y="52244"/>
            <a:ext cx="1623550" cy="837283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7"/>
          <a:stretch>
            <a:fillRect/>
          </a:stretch>
        </p:blipFill>
        <p:spPr bwMode="auto">
          <a:xfrm>
            <a:off x="8671771" y="88519"/>
            <a:ext cx="471999" cy="80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logo Ocean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98" y="88519"/>
            <a:ext cx="1198538" cy="80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333698" y="6395276"/>
            <a:ext cx="160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>
                <a:solidFill>
                  <a:schemeClr val="bg1"/>
                </a:solidFill>
              </a:rPr>
              <a:t>Arnaud Abadie</a:t>
            </a:r>
            <a:endParaRPr lang="fr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Objectives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Logo Capmed 2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0" name="Image 19" descr="LOGO_STARES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 51" descr="Imagex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45"/>
          <p:cNvSpPr txBox="1">
            <a:spLocks noChangeArrowheads="1"/>
          </p:cNvSpPr>
          <p:nvPr/>
        </p:nvSpPr>
        <p:spPr bwMode="auto">
          <a:xfrm>
            <a:off x="0" y="2150854"/>
            <a:ext cx="431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NTRODUCT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sp>
        <p:nvSpPr>
          <p:cNvPr id="2" name="Rectangle 1"/>
          <p:cNvSpPr/>
          <p:nvPr/>
        </p:nvSpPr>
        <p:spPr>
          <a:xfrm>
            <a:off x="1174924" y="1158652"/>
            <a:ext cx="76980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smtClean="0"/>
              <a:t>"With </a:t>
            </a:r>
            <a:r>
              <a:rPr lang="en-US" sz="2000" i="1" dirty="0"/>
              <a:t>our present understanding of </a:t>
            </a:r>
            <a:r>
              <a:rPr lang="en-US" sz="2000" i="1" dirty="0" err="1"/>
              <a:t>seagrass</a:t>
            </a:r>
            <a:r>
              <a:rPr lang="en-US" sz="2000" i="1" dirty="0"/>
              <a:t> </a:t>
            </a:r>
            <a:r>
              <a:rPr lang="en-US" sz="2000" i="1" dirty="0" smtClean="0"/>
              <a:t>photosynthetic responses </a:t>
            </a:r>
            <a:r>
              <a:rPr lang="en-US" sz="2000" i="1" dirty="0"/>
              <a:t>to anthropogenic stress, it would be </a:t>
            </a:r>
            <a:r>
              <a:rPr lang="en-US" sz="2000" i="1" dirty="0" smtClean="0"/>
              <a:t>ill advised </a:t>
            </a:r>
            <a:r>
              <a:rPr lang="en-US" sz="2000" i="1" dirty="0"/>
              <a:t>to employ </a:t>
            </a:r>
            <a:r>
              <a:rPr lang="en-US" sz="2000" i="1" dirty="0">
                <a:solidFill>
                  <a:srgbClr val="FF0000"/>
                </a:solidFill>
              </a:rPr>
              <a:t>PAM</a:t>
            </a:r>
            <a:r>
              <a:rPr lang="en-US" sz="2000" i="1" dirty="0"/>
              <a:t> as anything but </a:t>
            </a:r>
            <a:r>
              <a:rPr lang="en-US" sz="2000" i="1" dirty="0">
                <a:solidFill>
                  <a:srgbClr val="FF0000"/>
                </a:solidFill>
              </a:rPr>
              <a:t>a </a:t>
            </a:r>
            <a:r>
              <a:rPr lang="en-US" sz="2000" i="1" dirty="0" smtClean="0">
                <a:solidFill>
                  <a:srgbClr val="FF0000"/>
                </a:solidFill>
              </a:rPr>
              <a:t>complementary tool </a:t>
            </a:r>
            <a:r>
              <a:rPr lang="en-US" sz="2000" i="1" dirty="0">
                <a:solidFill>
                  <a:srgbClr val="FF0000"/>
                </a:solidFill>
              </a:rPr>
              <a:t>to </a:t>
            </a:r>
            <a:r>
              <a:rPr lang="en-US" sz="2000" i="1" dirty="0"/>
              <a:t>validate environmental stress derived </a:t>
            </a:r>
            <a:r>
              <a:rPr lang="en-US" sz="2000" i="1" dirty="0" smtClean="0"/>
              <a:t>with </a:t>
            </a:r>
            <a:r>
              <a:rPr lang="fr-BE" sz="2000" i="1" dirty="0" err="1" smtClean="0"/>
              <a:t>other</a:t>
            </a:r>
            <a:r>
              <a:rPr lang="fr-BE" sz="2000" i="1" dirty="0"/>
              <a:t>, </a:t>
            </a:r>
            <a:r>
              <a:rPr lang="fr-BE" sz="2000" i="1" dirty="0">
                <a:solidFill>
                  <a:srgbClr val="FF0000"/>
                </a:solidFill>
              </a:rPr>
              <a:t>more </a:t>
            </a:r>
            <a:r>
              <a:rPr lang="fr-BE" sz="2000" i="1" dirty="0" err="1">
                <a:solidFill>
                  <a:srgbClr val="FF0000"/>
                </a:solidFill>
              </a:rPr>
              <a:t>robust</a:t>
            </a:r>
            <a:r>
              <a:rPr lang="fr-BE" sz="2000" i="1" dirty="0">
                <a:solidFill>
                  <a:srgbClr val="FF0000"/>
                </a:solidFill>
              </a:rPr>
              <a:t> </a:t>
            </a:r>
            <a:r>
              <a:rPr lang="fr-BE" sz="2000" i="1" dirty="0" err="1" smtClean="0">
                <a:solidFill>
                  <a:srgbClr val="FF0000"/>
                </a:solidFill>
              </a:rPr>
              <a:t>methodologies</a:t>
            </a:r>
            <a:r>
              <a:rPr lang="fr-BE" sz="2000" i="1" dirty="0" smtClean="0"/>
              <a:t>." </a:t>
            </a:r>
            <a:r>
              <a:rPr lang="fr-BE" sz="1600" dirty="0" smtClean="0"/>
              <a:t>(Gera et al., 2012)</a:t>
            </a:r>
            <a:endParaRPr lang="fr-BE" sz="1600" dirty="0"/>
          </a:p>
        </p:txBody>
      </p:sp>
      <p:sp>
        <p:nvSpPr>
          <p:cNvPr id="3" name="Flèche droite 2"/>
          <p:cNvSpPr/>
          <p:nvPr/>
        </p:nvSpPr>
        <p:spPr>
          <a:xfrm>
            <a:off x="1297732" y="3335784"/>
            <a:ext cx="681980" cy="36004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2123728" y="2840236"/>
            <a:ext cx="674928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in-depth knowledge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natural causes of variability of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photosynthetic responses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prerequisite to any surveys relying on that time and cost-effective method. 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4924" y="4601160"/>
            <a:ext cx="76980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 aimed to determine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en-US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 algn="just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several </a:t>
            </a:r>
            <a:r>
              <a:rPr lang="en-US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</a:t>
            </a:r>
            <a:r>
              <a:rPr lang="en-US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depth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daytime,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season; </a:t>
            </a:r>
          </a:p>
          <a:p>
            <a:pPr marL="742950" lvl="1" indent="-285750" algn="just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plant-specific characteristics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leaf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age, leaf part analyzed, epiphytic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coverage,</a:t>
            </a: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…. 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photosynthetic </a:t>
            </a:r>
            <a:r>
              <a:rPr lang="en-US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ETR,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RLC,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2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1556172" y="400050"/>
            <a:ext cx="3672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Study</a:t>
            </a:r>
            <a:r>
              <a:rPr lang="fr-BE" sz="2400" dirty="0" smtClean="0">
                <a:latin typeface="Arial" charset="0"/>
                <a:cs typeface="Arial" charset="0"/>
              </a:rPr>
              <a:t> place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Logo Capmed 2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0" name="Image 19" descr="LOGO_STARES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 51" descr="Imagex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4768" b="17173"/>
          <a:stretch/>
        </p:blipFill>
        <p:spPr>
          <a:xfrm>
            <a:off x="933450" y="2120900"/>
            <a:ext cx="8210550" cy="46204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8872" y="1196752"/>
            <a:ext cx="7321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field survey was performed 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1" i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b="1" i="1" dirty="0" err="1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b="1" i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meadow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facing the STARESO, in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Calvi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Bay (Corsica, France). 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e 17"/>
          <p:cNvGrpSpPr>
            <a:grpSpLocks/>
          </p:cNvGrpSpPr>
          <p:nvPr/>
        </p:nvGrpSpPr>
        <p:grpSpPr bwMode="auto">
          <a:xfrm>
            <a:off x="0" y="-4832"/>
            <a:ext cx="1460500" cy="2646432"/>
            <a:chOff x="971550" y="908050"/>
            <a:chExt cx="1460500" cy="2646432"/>
          </a:xfrm>
        </p:grpSpPr>
        <p:pic>
          <p:nvPicPr>
            <p:cNvPr id="22" name="Image 22" descr="Corse.png"/>
            <p:cNvPicPr preferRelativeResize="0"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-6728" b="-6589"/>
            <a:stretch/>
          </p:blipFill>
          <p:spPr bwMode="auto">
            <a:xfrm>
              <a:off x="971550" y="908050"/>
              <a:ext cx="1460500" cy="26464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Ellipse 22"/>
            <p:cNvSpPr>
              <a:spLocks noChangeAspect="1"/>
            </p:cNvSpPr>
            <p:nvPr/>
          </p:nvSpPr>
          <p:spPr>
            <a:xfrm>
              <a:off x="1068388" y="1404938"/>
              <a:ext cx="269875" cy="323850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127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49195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situ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laboratory analyses</a:t>
            </a:r>
            <a:endParaRPr lang="fr-BE" sz="2400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e 37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39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1" descr="Logo Capmed 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41" name="Image 40" descr="LOGO_STARES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6" b="-11107"/>
          <a:stretch/>
        </p:blipFill>
        <p:spPr bwMode="auto">
          <a:xfrm>
            <a:off x="166686" y="895351"/>
            <a:ext cx="8835142" cy="476589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19368" y="5180915"/>
            <a:ext cx="9014950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r"/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PAM -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longest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; May: 3rd-4th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Biochemistry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OL: 1 of the 2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oldest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; ES: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entire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shoot; May: M: middle of the 3rd, 4th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69"/>
          <a:stretch/>
        </p:blipFill>
        <p:spPr>
          <a:xfrm>
            <a:off x="-1" y="5661248"/>
            <a:ext cx="9144003" cy="11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8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0" y="912912"/>
            <a:ext cx="8127374" cy="4968275"/>
          </a:xfrm>
          <a:prstGeom prst="rect">
            <a:avLst/>
          </a:prstGeom>
        </p:spPr>
      </p:pic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Yield and ETR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(October and May)</a:t>
            </a:r>
            <a:endParaRPr lang="fr-BE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e 37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39" name="Picture 8" descr="logo Ocean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1" descr="Logo Capmed 2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41" name="Image 40" descr="LOGO_STARESO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ZoneTexte 2"/>
          <p:cNvSpPr txBox="1"/>
          <p:nvPr/>
        </p:nvSpPr>
        <p:spPr>
          <a:xfrm>
            <a:off x="1166549" y="5646757"/>
            <a:ext cx="2757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900"/>
              </a:buClr>
            </a:pP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99150" y="5646757"/>
            <a:ext cx="4649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ETR : </a:t>
            </a: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in basal part.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460215" y="6366837"/>
            <a:ext cx="768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Light adaptation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phosynthetic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pigments in basal part.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lèche droite 18"/>
          <p:cNvSpPr/>
          <p:nvPr/>
        </p:nvSpPr>
        <p:spPr>
          <a:xfrm>
            <a:off x="980107" y="6414229"/>
            <a:ext cx="416607" cy="25616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ZoneTexte 45"/>
          <p:cNvSpPr txBox="1">
            <a:spLocks noChangeArrowheads="1"/>
          </p:cNvSpPr>
          <p:nvPr/>
        </p:nvSpPr>
        <p:spPr bwMode="auto">
          <a:xfrm>
            <a:off x="0" y="1181065"/>
            <a:ext cx="4318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endParaRPr lang="fr-BE" altLang="fr-FR" sz="1200" b="1" dirty="0"/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endParaRPr lang="fr-BE" altLang="fr-FR" sz="1200" b="1" dirty="0"/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428249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57" y="0"/>
            <a:ext cx="7961143" cy="6864177"/>
          </a:xfrm>
          <a:prstGeom prst="rect">
            <a:avLst/>
          </a:prstGeom>
        </p:spPr>
      </p:pic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1" y="0"/>
            <a:ext cx="5016499" cy="6858000"/>
            <a:chOff x="1" y="0"/>
            <a:chExt cx="5016919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2256842" y="-1864732"/>
              <a:ext cx="503237" cy="501691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2727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RLC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(October)</a:t>
            </a:r>
            <a:endParaRPr lang="fr-BE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115616" y="913036"/>
            <a:ext cx="37444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ETR</a:t>
            </a:r>
            <a:r>
              <a:rPr lang="fr-BE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285750" indent="-285750" algn="just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endParaRPr lang="fr-B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the base to the tip of the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leaf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ZoneTexte 45"/>
          <p:cNvSpPr txBox="1">
            <a:spLocks noChangeArrowheads="1"/>
          </p:cNvSpPr>
          <p:nvPr/>
        </p:nvSpPr>
        <p:spPr bwMode="auto">
          <a:xfrm>
            <a:off x="0" y="1181065"/>
            <a:ext cx="4318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endParaRPr lang="fr-BE" altLang="fr-FR" sz="1200" b="1" dirty="0"/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endParaRPr lang="fr-BE" altLang="fr-FR" sz="1200" b="1" dirty="0"/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</p:spTree>
    <p:extLst>
      <p:ext uri="{BB962C8B-B14F-4D97-AF65-F5344CB8AC3E}">
        <p14:creationId xmlns:p14="http://schemas.microsoft.com/office/powerpoint/2010/main" val="269651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895351"/>
            <a:chOff x="0" y="0"/>
            <a:chExt cx="9144768" cy="895351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89535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Epiphytism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RLC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(May)</a:t>
            </a:r>
            <a:endParaRPr lang="fr-BE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7" y="1778992"/>
            <a:ext cx="4491504" cy="5085184"/>
          </a:xfrm>
          <a:prstGeom prst="rect">
            <a:avLst/>
          </a:prstGeom>
        </p:spPr>
      </p:pic>
      <p:pic>
        <p:nvPicPr>
          <p:cNvPr id="14372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228" y="1544092"/>
            <a:ext cx="4178784" cy="528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oupe 49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51" name="Picture 8" descr="logo Ocean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1" descr="Logo Capmed 2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53" name="Image 52" descr="LOGO_STARESO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54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ZoneTexte 4"/>
          <p:cNvSpPr txBox="1"/>
          <p:nvPr/>
        </p:nvSpPr>
        <p:spPr>
          <a:xfrm>
            <a:off x="418545" y="1023144"/>
            <a:ext cx="7470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Over-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ETR</a:t>
            </a:r>
            <a:r>
              <a:rPr lang="fr-BE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epiphyted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tissue ...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87446" y="1632426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May 2012, 10m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41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Day, night … or night simulation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(May)</a:t>
            </a:r>
            <a:endParaRPr lang="fr-BE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45"/>
          <p:cNvSpPr txBox="1">
            <a:spLocks noChangeArrowheads="1"/>
          </p:cNvSpPr>
          <p:nvPr/>
        </p:nvSpPr>
        <p:spPr bwMode="auto">
          <a:xfrm>
            <a:off x="0" y="1181065"/>
            <a:ext cx="4318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RESULTS</a:t>
            </a:r>
          </a:p>
          <a:p>
            <a:pPr algn="ctr" eaLnBrk="1" hangingPunct="1"/>
            <a:endParaRPr lang="fr-BE" altLang="fr-FR" sz="1200" b="1" dirty="0"/>
          </a:p>
          <a:p>
            <a:pPr algn="ctr" eaLnBrk="1" hangingPunct="1"/>
            <a:r>
              <a:rPr lang="fr-BE" altLang="fr-FR" b="1" dirty="0" smtClean="0"/>
              <a:t>-</a:t>
            </a:r>
          </a:p>
          <a:p>
            <a:pPr algn="ctr" eaLnBrk="1" hangingPunct="1"/>
            <a:endParaRPr lang="fr-BE" altLang="fr-FR" sz="1200" b="1" dirty="0"/>
          </a:p>
          <a:p>
            <a:pPr algn="ctr" eaLnBrk="1" hangingPunct="1"/>
            <a:r>
              <a:rPr lang="fr-BE" altLang="fr-FR" b="1" dirty="0" smtClean="0"/>
              <a:t>D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SCUSS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367" y="4725144"/>
            <a:ext cx="2846607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93800"/>
            <a:ext cx="2843807" cy="21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3" t="26615" b="11056"/>
          <a:stretch/>
        </p:blipFill>
        <p:spPr bwMode="auto">
          <a:xfrm>
            <a:off x="6297428" y="5323"/>
            <a:ext cx="2843250" cy="237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44" y="2060848"/>
            <a:ext cx="4887516" cy="460407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255960" y="1196752"/>
            <a:ext cx="45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fr-BE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at the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zenith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solar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irradiance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maximal.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65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6064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Photosynthesis, biochemistry and biometry</a:t>
            </a:r>
            <a:endParaRPr lang="fr-BE" sz="2400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e 37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39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1" descr="Logo Capmed 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41" name="Image 40" descr="LOGO_STARES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57" b="-5726"/>
          <a:stretch/>
        </p:blipFill>
        <p:spPr bwMode="auto">
          <a:xfrm>
            <a:off x="-1" y="888202"/>
            <a:ext cx="9143773" cy="3030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ZoneTexte 1"/>
          <p:cNvSpPr txBox="1"/>
          <p:nvPr/>
        </p:nvSpPr>
        <p:spPr>
          <a:xfrm>
            <a:off x="1090216" y="3987438"/>
            <a:ext cx="5400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foliar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surface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decreases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whilst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N and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chl.</a:t>
            </a:r>
            <a:r>
              <a:rPr lang="fr-BE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whilst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ETR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decreases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as 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Clr>
                <a:srgbClr val="009900"/>
              </a:buClr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Photosynthesis, plant growth, pigment production and energetic allocation are physiological adaptation to deeper depth. </a:t>
            </a:r>
          </a:p>
        </p:txBody>
      </p:sp>
      <p:sp>
        <p:nvSpPr>
          <p:cNvPr id="16" name="Flèche droite 15"/>
          <p:cNvSpPr/>
          <p:nvPr/>
        </p:nvSpPr>
        <p:spPr>
          <a:xfrm>
            <a:off x="1221532" y="5826472"/>
            <a:ext cx="681980" cy="36004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8" r="36528"/>
          <a:stretch/>
        </p:blipFill>
        <p:spPr>
          <a:xfrm>
            <a:off x="6785217" y="3676701"/>
            <a:ext cx="2084470" cy="3003707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6732240" y="3645024"/>
            <a:ext cx="1608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 smtClean="0">
                <a:solidFill>
                  <a:schemeClr val="bg1"/>
                </a:solidFill>
              </a:rPr>
              <a:t>Arnaud Abadie</a:t>
            </a:r>
            <a:endParaRPr lang="fr-B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BE" sz="2400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e 37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39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1" descr="Logo Capmed 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41" name="Image 40" descr="LOGO_STARES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r="51273"/>
          <a:stretch/>
        </p:blipFill>
        <p:spPr>
          <a:xfrm>
            <a:off x="5933504" y="902716"/>
            <a:ext cx="3213100" cy="5972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0449" y="1011649"/>
            <a:ext cx="4730751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plant-physiological characteristics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influenced photosynthesis :</a:t>
            </a:r>
          </a:p>
          <a:p>
            <a:pPr marL="742950" lvl="1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Yield and ETR vs depth;</a:t>
            </a:r>
          </a:p>
          <a:p>
            <a:pPr marL="742950" lvl="1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ETR vs leaf part;</a:t>
            </a:r>
          </a:p>
          <a:p>
            <a:pPr marL="742950" lvl="1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ETR vs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epiphytism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742950" lvl="1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RLC vs depth and leaf part;</a:t>
            </a:r>
          </a:p>
          <a:p>
            <a:pPr marL="742950" lvl="1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Essential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develop a consensual protocol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publish reliable and comparable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results :</a:t>
            </a:r>
          </a:p>
          <a:p>
            <a:pPr marL="742950" lvl="1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perform measurements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 the zenith;</a:t>
            </a:r>
          </a:p>
          <a:p>
            <a:pPr marL="742950" lvl="1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10-15 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depth ; </a:t>
            </a:r>
          </a:p>
          <a:p>
            <a:pPr marL="742950" lvl="1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middle part of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leaf,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photosynthetic, little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epiphyted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fluorescence was correlated with N, P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chl.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contents:</a:t>
            </a:r>
          </a:p>
          <a:p>
            <a:pPr marL="742950" lvl="1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PAM-method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promising 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bioindicator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technique. 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45"/>
          <p:cNvSpPr txBox="1">
            <a:spLocks noChangeArrowheads="1"/>
          </p:cNvSpPr>
          <p:nvPr/>
        </p:nvSpPr>
        <p:spPr bwMode="auto">
          <a:xfrm>
            <a:off x="0" y="2276872"/>
            <a:ext cx="431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CONCLUS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5960353" y="6586303"/>
            <a:ext cx="160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chemeClr val="bg1"/>
                </a:solidFill>
              </a:rPr>
              <a:t>Arnaud Abadie</a:t>
            </a:r>
            <a:endParaRPr lang="fr-B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84"/>
          <p:cNvGrpSpPr>
            <a:grpSpLocks/>
          </p:cNvGrpSpPr>
          <p:nvPr/>
        </p:nvGrpSpPr>
        <p:grpSpPr bwMode="auto">
          <a:xfrm>
            <a:off x="0" y="0"/>
            <a:ext cx="9144002" cy="6858000"/>
            <a:chOff x="0" y="0"/>
            <a:chExt cx="9144768" cy="6858000"/>
          </a:xfrm>
        </p:grpSpPr>
        <p:sp>
          <p:nvSpPr>
            <p:cNvPr id="86" name="Rectangle 85"/>
            <p:cNvSpPr/>
            <p:nvPr/>
          </p:nvSpPr>
          <p:spPr>
            <a:xfrm>
              <a:off x="430249" y="0"/>
              <a:ext cx="503279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87" name="Rectangle 86"/>
            <p:cNvSpPr/>
            <p:nvPr/>
          </p:nvSpPr>
          <p:spPr>
            <a:xfrm rot="16200000">
              <a:off x="4320765" y="-3928652"/>
              <a:ext cx="503237" cy="914476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2" y="412750"/>
            <a:ext cx="6183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What’s next</a:t>
            </a:r>
            <a:endParaRPr lang="fr-BE" sz="2400" dirty="0"/>
          </a:p>
        </p:txBody>
      </p:sp>
      <p:pic>
        <p:nvPicPr>
          <p:cNvPr id="35" name="Image 51" descr="Imag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e 37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39" name="Picture 8" descr="logo Ocean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1" descr="Logo Capmed 2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41" name="Image 40" descr="LOGO_STARESO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42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r="51273"/>
          <a:stretch/>
        </p:blipFill>
        <p:spPr>
          <a:xfrm>
            <a:off x="5933504" y="902716"/>
            <a:ext cx="3213100" cy="5972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0449" y="1011649"/>
            <a:ext cx="4730751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One year cycle:</a:t>
            </a:r>
          </a:p>
          <a:p>
            <a:pPr marL="742950" lvl="1" indent="-28575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 week at 10m depth;</a:t>
            </a:r>
          </a:p>
          <a:p>
            <a:pPr marL="742950" lvl="1" indent="-28575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 2 months at 3, 10, 20, 30, 37m depth.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PAM:  </a:t>
            </a:r>
          </a:p>
          <a:p>
            <a:pPr marL="742950" lvl="1" indent="-28575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Yield, ETR, RLC.</a:t>
            </a:r>
          </a:p>
          <a:p>
            <a:pPr>
              <a:spcAft>
                <a:spcPts val="600"/>
              </a:spcAft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oceanica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biometry;</a:t>
            </a:r>
          </a:p>
          <a:p>
            <a:pPr marL="742950" lvl="1" indent="-28575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biochemistry: C, N, S and their stable isotope ratios, P; trace elements (Mg, Fe, …); Si; DMSP; sugars.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Water column characterization:</a:t>
            </a:r>
          </a:p>
          <a:p>
            <a:pPr marL="742950" lvl="1" indent="-28575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Nutrients (free- and pore-water),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phyto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biomass, O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production, temperature, light, PAR, CTD.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Meteorology:</a:t>
            </a:r>
          </a:p>
          <a:p>
            <a:pPr marL="742950" lvl="1" indent="-285750">
              <a:spcAft>
                <a:spcPts val="6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Meteorological station: PAR, wind, …</a:t>
            </a:r>
          </a:p>
        </p:txBody>
      </p:sp>
      <p:sp>
        <p:nvSpPr>
          <p:cNvPr id="17" name="ZoneTexte 45"/>
          <p:cNvSpPr txBox="1">
            <a:spLocks noChangeArrowheads="1"/>
          </p:cNvSpPr>
          <p:nvPr/>
        </p:nvSpPr>
        <p:spPr bwMode="auto">
          <a:xfrm>
            <a:off x="0" y="2060848"/>
            <a:ext cx="431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PERSPECT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VES</a:t>
            </a:r>
            <a:endParaRPr lang="fr-BE" altLang="fr-FR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5960353" y="6586303"/>
            <a:ext cx="160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chemeClr val="bg1"/>
                </a:solidFill>
              </a:rPr>
              <a:t>Arnaud Abadie</a:t>
            </a:r>
            <a:endParaRPr lang="fr-B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i="1" dirty="0" smtClean="0">
                <a:latin typeface="Arial" charset="0"/>
                <a:cs typeface="Arial" charset="0"/>
              </a:rPr>
              <a:t>P. </a:t>
            </a:r>
            <a:r>
              <a:rPr lang="fr-BE" sz="2400" i="1" dirty="0" err="1" smtClean="0">
                <a:latin typeface="Arial" charset="0"/>
                <a:cs typeface="Arial" charset="0"/>
              </a:rPr>
              <a:t>oceanica</a:t>
            </a:r>
            <a:r>
              <a:rPr lang="fr-BE" sz="2400" i="1" dirty="0" smtClean="0">
                <a:latin typeface="Arial" charset="0"/>
                <a:cs typeface="Arial" charset="0"/>
              </a:rPr>
              <a:t> </a:t>
            </a:r>
            <a:r>
              <a:rPr lang="fr-BE" sz="2400" dirty="0" smtClean="0">
                <a:latin typeface="Arial" charset="0"/>
                <a:cs typeface="Arial" charset="0"/>
              </a:rPr>
              <a:t>as </a:t>
            </a:r>
            <a:r>
              <a:rPr lang="fr-BE" sz="2400" dirty="0" err="1" smtClean="0">
                <a:latin typeface="Arial" charset="0"/>
                <a:cs typeface="Arial" charset="0"/>
              </a:rPr>
              <a:t>primary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r>
              <a:rPr lang="fr-BE" sz="2400" dirty="0" err="1" smtClean="0">
                <a:latin typeface="Arial" charset="0"/>
                <a:cs typeface="Arial" charset="0"/>
              </a:rPr>
              <a:t>producer</a:t>
            </a:r>
            <a:r>
              <a:rPr lang="fr-BE" sz="2400" dirty="0" smtClean="0">
                <a:latin typeface="Arial" charset="0"/>
                <a:cs typeface="Arial" charset="0"/>
              </a:rPr>
              <a:t> 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Logo Capmed 2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0" name="Image 19" descr="LOGO_STARES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Image 51" descr="Imagex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52"/>
            <a:ext cx="9143771" cy="5962648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-63360" y="6553123"/>
            <a:ext cx="1608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smtClean="0">
                <a:solidFill>
                  <a:schemeClr val="bg1"/>
                </a:solidFill>
              </a:rPr>
              <a:t>Arnaud Abadie</a:t>
            </a:r>
            <a:endParaRPr lang="fr-BE" sz="1600" b="1" dirty="0">
              <a:solidFill>
                <a:schemeClr val="bg1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78" y="4797152"/>
            <a:ext cx="4258788" cy="206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050709" y="6662320"/>
            <a:ext cx="7697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800" dirty="0">
                <a:latin typeface="Arial" panose="020B0604020202020204" pitchFamily="34" charset="0"/>
                <a:cs typeface="Arial" panose="020B0604020202020204" pitchFamily="34" charset="0"/>
              </a:rPr>
              <a:t>Michel, 2012</a:t>
            </a:r>
            <a:endParaRPr lang="fr-BE" sz="800" dirty="0"/>
          </a:p>
        </p:txBody>
      </p:sp>
    </p:spTree>
    <p:extLst>
      <p:ext uri="{BB962C8B-B14F-4D97-AF65-F5344CB8AC3E}">
        <p14:creationId xmlns:p14="http://schemas.microsoft.com/office/powerpoint/2010/main" val="36152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Aknowledgements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Logo Capmed 2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0" name="Image 19" descr="LOGO_STARES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45"/>
          <p:cNvSpPr txBox="1">
            <a:spLocks noChangeArrowheads="1"/>
          </p:cNvSpPr>
          <p:nvPr/>
        </p:nvSpPr>
        <p:spPr bwMode="auto">
          <a:xfrm>
            <a:off x="0" y="2150854"/>
            <a:ext cx="431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NTRODUCT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90904"/>
            <a:ext cx="9143443" cy="519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32400" y="6375166"/>
            <a:ext cx="3924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9900"/>
              </a:buClr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Camille Léonard master thesis</a:t>
            </a:r>
            <a:endParaRPr lang="fr-B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1043608" y="1073944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… and questions … if </a:t>
            </a:r>
            <a:r>
              <a:rPr lang="fr-BE" sz="2400" dirty="0" err="1" smtClean="0">
                <a:latin typeface="Arial" charset="0"/>
                <a:cs typeface="Arial" charset="0"/>
              </a:rPr>
              <a:t>any</a:t>
            </a:r>
            <a:r>
              <a:rPr lang="fr-BE" sz="2400" dirty="0" smtClean="0">
                <a:latin typeface="Arial" charset="0"/>
                <a:cs typeface="Arial" charset="0"/>
              </a:rPr>
              <a:t> …</a:t>
            </a:r>
            <a:endParaRPr lang="fr-BE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The light </a:t>
            </a:r>
            <a:r>
              <a:rPr lang="fr-BE" sz="2400" dirty="0" err="1" smtClean="0">
                <a:latin typeface="Arial" charset="0"/>
                <a:cs typeface="Arial" charset="0"/>
              </a:rPr>
              <a:t>reactions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Logo Capmed 2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0" name="Image 19" descr="LOGO_STARES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1467567" y="6556556"/>
            <a:ext cx="3207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Campbell &amp; Race, © Pearson Education Inc.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45"/>
          <p:cNvSpPr txBox="1">
            <a:spLocks noChangeArrowheads="1"/>
          </p:cNvSpPr>
          <p:nvPr/>
        </p:nvSpPr>
        <p:spPr bwMode="auto">
          <a:xfrm>
            <a:off x="0" y="2150854"/>
            <a:ext cx="431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NTRODUCT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grpSp>
        <p:nvGrpSpPr>
          <p:cNvPr id="6" name="Groupe 5"/>
          <p:cNvGrpSpPr/>
          <p:nvPr/>
        </p:nvGrpSpPr>
        <p:grpSpPr>
          <a:xfrm>
            <a:off x="1111292" y="977900"/>
            <a:ext cx="7652421" cy="5586971"/>
            <a:chOff x="1111292" y="977900"/>
            <a:chExt cx="7652421" cy="5586971"/>
          </a:xfrm>
        </p:grpSpPr>
        <p:pic>
          <p:nvPicPr>
            <p:cNvPr id="2050" name="Picture 2" descr="Image180.gif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35" b="4029"/>
            <a:stretch/>
          </p:blipFill>
          <p:spPr bwMode="auto">
            <a:xfrm>
              <a:off x="1120176" y="1268012"/>
              <a:ext cx="7643537" cy="5296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e 4"/>
            <p:cNvGrpSpPr/>
            <p:nvPr/>
          </p:nvGrpSpPr>
          <p:grpSpPr>
            <a:xfrm>
              <a:off x="1111292" y="977900"/>
              <a:ext cx="2958641" cy="2058670"/>
              <a:chOff x="1111292" y="977900"/>
              <a:chExt cx="2958641" cy="2058670"/>
            </a:xfrm>
          </p:grpSpPr>
          <p:pic>
            <p:nvPicPr>
              <p:cNvPr id="22" name="Picture 4" descr="http://www.google.fr/url?source=imglanding&amp;ct=img&amp;q=http://image.slidesharecdn.com/10lecturephotosynthesis-140401160104-phpapp01/95/campbell-biology-9th-edition-chapter-10-slides-33-638.jpg?cb=1396368446&amp;sa=X&amp;ei=CeZWVZSvL4nbUYqNgeAC&amp;ved=0CAkQ8wc&amp;usg=AFQjCNHY3RD0evOB6NnTC8WMCKM4AKJVBw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14" b="4550"/>
              <a:stretch/>
            </p:blipFill>
            <p:spPr bwMode="auto">
              <a:xfrm>
                <a:off x="1111292" y="985520"/>
                <a:ext cx="2958641" cy="2051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187624" y="977900"/>
                <a:ext cx="144016" cy="457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sp>
        <p:nvSpPr>
          <p:cNvPr id="7" name="Rectangle 6"/>
          <p:cNvSpPr/>
          <p:nvPr/>
        </p:nvSpPr>
        <p:spPr>
          <a:xfrm>
            <a:off x="4559909" y="1628800"/>
            <a:ext cx="3785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6CO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+ 6H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BE" baseline="-250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6O</a:t>
            </a:r>
            <a:r>
              <a:rPr lang="fr-BE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fr-BE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fr-BE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90087" y="1138032"/>
            <a:ext cx="4070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Chemical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equation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photosynthesis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45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Fluorescence </a:t>
            </a:r>
            <a:r>
              <a:rPr lang="fr-BE" sz="2400" dirty="0" err="1" smtClean="0">
                <a:latin typeface="Arial" charset="0"/>
                <a:cs typeface="Arial" charset="0"/>
              </a:rPr>
              <a:t>emission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Logo Capmed 2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0" name="Image 19" descr="LOGO_STARES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76"/>
          <a:stretch/>
        </p:blipFill>
        <p:spPr bwMode="auto">
          <a:xfrm>
            <a:off x="430898" y="888274"/>
            <a:ext cx="8241366" cy="369075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430213" y="4414532"/>
            <a:ext cx="81974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Fluorescence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to the alternative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pathways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</a:p>
          <a:p>
            <a:pPr algn="ctr"/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de-excitation,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photochemistry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dissipation.</a:t>
            </a:r>
          </a:p>
          <a:p>
            <a:pPr algn="ctr"/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51" descr="Imagex.bmp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33"/>
          <a:stretch/>
        </p:blipFill>
        <p:spPr>
          <a:xfrm>
            <a:off x="-1" y="5177480"/>
            <a:ext cx="9144003" cy="168051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64728" y="3861048"/>
            <a:ext cx="96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Walz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Inc.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5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err="1" smtClean="0">
                <a:latin typeface="Arial" charset="0"/>
                <a:cs typeface="Arial" charset="0"/>
              </a:rPr>
              <a:t>Diving</a:t>
            </a:r>
            <a:r>
              <a:rPr lang="fr-BE" sz="2400" dirty="0" smtClean="0">
                <a:latin typeface="Arial" charset="0"/>
                <a:cs typeface="Arial" charset="0"/>
              </a:rPr>
              <a:t>-PAM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Logo Capmed 2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0" name="Image 19" descr="LOGO_STARES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43608" y="1480135"/>
            <a:ext cx="372320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nderwater study of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situ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photosynthesis; </a:t>
            </a:r>
          </a:p>
          <a:p>
            <a:pPr marL="285750" indent="-285750" algn="just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Optimized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 effective quantum yield of photosynthetic energy conversion,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ΔF/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3858647"/>
            <a:ext cx="8210321" cy="299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45"/>
          <p:cNvSpPr txBox="1">
            <a:spLocks noChangeArrowheads="1"/>
          </p:cNvSpPr>
          <p:nvPr/>
        </p:nvSpPr>
        <p:spPr bwMode="auto">
          <a:xfrm>
            <a:off x="0" y="2150854"/>
            <a:ext cx="431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NTRODUCT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4" y="1047403"/>
            <a:ext cx="4067173" cy="271144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715787" y="3481644"/>
            <a:ext cx="1608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b="1" dirty="0" smtClean="0">
                <a:solidFill>
                  <a:schemeClr val="bg1"/>
                </a:solidFill>
              </a:rPr>
              <a:t>Arnaud Abadie</a:t>
            </a:r>
            <a:endParaRPr lang="fr-BE" sz="1400" b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075770" y="6585227"/>
            <a:ext cx="2112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chemeClr val="bg1"/>
                </a:solidFill>
              </a:rPr>
              <a:t>Julien </a:t>
            </a:r>
            <a:r>
              <a:rPr lang="fr-BE" sz="1400" b="1" dirty="0" err="1" smtClean="0">
                <a:solidFill>
                  <a:schemeClr val="bg1"/>
                </a:solidFill>
              </a:rPr>
              <a:t>Lassauque</a:t>
            </a:r>
            <a:endParaRPr lang="fr-B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Fluorescence </a:t>
            </a:r>
            <a:r>
              <a:rPr lang="fr-BE" sz="2400" dirty="0" err="1" smtClean="0">
                <a:latin typeface="Arial" charset="0"/>
                <a:cs typeface="Arial" charset="0"/>
              </a:rPr>
              <a:t>measurement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Logo Capmed 2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0" name="Image 19" descr="LOGO_STARES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36" y="2235833"/>
            <a:ext cx="6771392" cy="459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5974769" y="6438968"/>
            <a:ext cx="96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Walz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Inc.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72591" y="1018828"/>
            <a:ext cx="6190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YIELD = (Fm’-F)/Fm’ =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F/Fm’</a:t>
            </a:r>
          </a:p>
          <a:p>
            <a:pPr marL="285750" indent="-285750" algn="just">
              <a:spcAft>
                <a:spcPts val="1200"/>
              </a:spcAft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Fluorescence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highest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yields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photochemistry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dissipation are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lowest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5" t="2311" r="1"/>
          <a:stretch/>
        </p:blipFill>
        <p:spPr>
          <a:xfrm>
            <a:off x="7493123" y="902716"/>
            <a:ext cx="1650880" cy="595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4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437698"/>
            <a:chOff x="0" y="0"/>
            <a:chExt cx="9144000" cy="6437698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437698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ETR - RLC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Logo Capmed 2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0" name="Image 19" descr="LOGO_STARES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9" y="2212120"/>
            <a:ext cx="6382081" cy="422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6458160" y="3645024"/>
            <a:ext cx="25256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Rapid Light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: insight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physiological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flexibility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plant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sample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adapt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photosynthetic</a:t>
            </a:r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aparatus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rapid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 changes of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ligh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13632" y="6394156"/>
            <a:ext cx="1505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Lassauque</a:t>
            </a:r>
            <a:r>
              <a:rPr lang="fr-B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2008) 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36260" y="1134156"/>
            <a:ext cx="451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v"/>
            </a:pP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Relative Electron Transfert Rate : 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 ETR 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= YIELD x PAR x 0.5 x ETR-factor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4" y="888203"/>
            <a:ext cx="2752725" cy="220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688" y="888203"/>
            <a:ext cx="456456" cy="22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5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In practice - </a:t>
            </a:r>
            <a:r>
              <a:rPr lang="fr-BE" sz="2400" dirty="0" err="1" smtClean="0">
                <a:latin typeface="Arial" charset="0"/>
                <a:cs typeface="Arial" charset="0"/>
              </a:rPr>
              <a:t>ecophysiology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Logo Capmed 2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0" name="Image 19" descr="LOGO_STARES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45"/>
          <p:cNvSpPr txBox="1">
            <a:spLocks noChangeArrowheads="1"/>
          </p:cNvSpPr>
          <p:nvPr/>
        </p:nvSpPr>
        <p:spPr bwMode="auto">
          <a:xfrm>
            <a:off x="0" y="2150854"/>
            <a:ext cx="431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NTRODUCT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808946"/>
              </p:ext>
            </p:extLst>
          </p:nvPr>
        </p:nvGraphicFramePr>
        <p:xfrm>
          <a:off x="-2" y="891829"/>
          <a:ext cx="9143772" cy="5966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578"/>
                <a:gridCol w="2736304"/>
                <a:gridCol w="2016224"/>
                <a:gridCol w="3635666"/>
              </a:tblGrid>
              <a:tr h="553755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fr-B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Seagrass</a:t>
                      </a:r>
                      <a:endParaRPr lang="fr-B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fr-B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fr-B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1068395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1998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Cymodocea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nodosa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Halophila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stipulacea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Zostera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marina</a:t>
                      </a:r>
                      <a:endParaRPr lang="fr-BE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ETR, RLC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Inter-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species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comparaison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the ratio O</a:t>
                      </a:r>
                      <a:r>
                        <a:rPr lang="fr-BE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/ETR (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Beer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1998).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94343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1998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Posidonia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australis,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Amphibolis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antartica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Halophila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ovalis</a:t>
                      </a:r>
                      <a:endParaRPr lang="fr-BE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ETR,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qP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Inter-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species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comparison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diurnal cycle (Ralph et al., 1998).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21387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2002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Posidonia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oceanica</a:t>
                      </a:r>
                      <a:endParaRPr lang="fr-BE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Y, ETR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photosynthesis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Figueroa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2002).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94343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Posidonia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oceanica</a:t>
                      </a:r>
                      <a:endParaRPr lang="fr-BE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fr-BE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/F</a:t>
                      </a:r>
                      <a:r>
                        <a:rPr lang="fr-BE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l-G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ETR</a:t>
                      </a:r>
                      <a:r>
                        <a:rPr lang="fr-BE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Diurnal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variability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photosynthetic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B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Lorenti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2006a).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133949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Posidonia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oceanica</a:t>
                      </a:r>
                      <a:endParaRPr lang="fr-BE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fr-BE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/F</a:t>
                      </a:r>
                      <a:r>
                        <a:rPr lang="fr-BE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fr-BE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ETR</a:t>
                      </a:r>
                      <a:r>
                        <a:rPr lang="fr-BE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  <a:endParaRPr lang="fr-B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Seasonnal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variability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photosynthetic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B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Lorenti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2006b).</a:t>
                      </a:r>
                      <a:endParaRPr lang="fr-B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670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6190"/>
            <a:chOff x="0" y="0"/>
            <a:chExt cx="9144000" cy="685619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61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89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In practice - </a:t>
            </a:r>
            <a:r>
              <a:rPr lang="fr-BE" sz="2400" dirty="0" err="1" smtClean="0">
                <a:latin typeface="Arial" charset="0"/>
                <a:cs typeface="Arial" charset="0"/>
              </a:rPr>
              <a:t>ecotoxicology</a:t>
            </a:r>
            <a:endParaRPr lang="fr-BE" sz="2400" dirty="0">
              <a:latin typeface="Arial" charset="0"/>
              <a:cs typeface="Arial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890770" y="20495"/>
            <a:ext cx="2253001" cy="882221"/>
            <a:chOff x="6890770" y="20495"/>
            <a:chExt cx="2253001" cy="882221"/>
          </a:xfrm>
        </p:grpSpPr>
        <p:pic>
          <p:nvPicPr>
            <p:cNvPr id="1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0770" y="20495"/>
              <a:ext cx="552316" cy="371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Logo Capmed 2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352" y="42448"/>
              <a:ext cx="1139434" cy="855760"/>
            </a:xfrm>
            <a:prstGeom prst="rect">
              <a:avLst/>
            </a:prstGeom>
          </p:spPr>
        </p:pic>
        <p:pic>
          <p:nvPicPr>
            <p:cNvPr id="20" name="Image 19" descr="LOGO_STARESO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3122" y="20761"/>
              <a:ext cx="720080" cy="371353"/>
            </a:xfrm>
            <a:prstGeom prst="rect">
              <a:avLst/>
            </a:prstGeom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27662" y="20761"/>
              <a:ext cx="516109" cy="881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Image 51" descr="Imagex.bmp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0"/>
            <a:ext cx="30003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45"/>
          <p:cNvSpPr txBox="1">
            <a:spLocks noChangeArrowheads="1"/>
          </p:cNvSpPr>
          <p:nvPr/>
        </p:nvSpPr>
        <p:spPr bwMode="auto">
          <a:xfrm>
            <a:off x="0" y="2150854"/>
            <a:ext cx="431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NTRODUCT</a:t>
            </a:r>
          </a:p>
          <a:p>
            <a:pPr algn="ctr" eaLnBrk="1" hangingPunct="1"/>
            <a:r>
              <a:rPr lang="fr-BE" altLang="fr-FR" b="1" dirty="0" smtClean="0"/>
              <a:t>I</a:t>
            </a:r>
          </a:p>
          <a:p>
            <a:pPr algn="ctr" eaLnBrk="1" hangingPunct="1"/>
            <a:r>
              <a:rPr lang="fr-BE" altLang="fr-FR" b="1" dirty="0" smtClean="0"/>
              <a:t>ON</a:t>
            </a:r>
            <a:endParaRPr lang="fr-BE" altLang="fr-FR" b="1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965939"/>
              </p:ext>
            </p:extLst>
          </p:nvPr>
        </p:nvGraphicFramePr>
        <p:xfrm>
          <a:off x="-2" y="891829"/>
          <a:ext cx="9143772" cy="5958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5578"/>
                <a:gridCol w="3168352"/>
                <a:gridCol w="1584176"/>
                <a:gridCol w="3635666"/>
              </a:tblGrid>
              <a:tr h="553755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fr-B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Seagrass</a:t>
                      </a:r>
                      <a:endParaRPr lang="fr-B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fr-B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fr-B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75304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1999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Halophila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ovalis</a:t>
                      </a:r>
                      <a:endParaRPr lang="fr-BE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fr-BE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F</a:t>
                      </a:r>
                      <a:r>
                        <a:rPr lang="fr-BE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fr-BE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/F</a:t>
                      </a:r>
                      <a:r>
                        <a:rPr lang="fr-BE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light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deprivation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photosynthesis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B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Longstaff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1999)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94343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Halophila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ovalis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fr-BE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H. </a:t>
                      </a:r>
                      <a:r>
                        <a:rPr lang="fr-BE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spinulosa</a:t>
                      </a:r>
                      <a:r>
                        <a:rPr lang="fr-BE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Halodule</a:t>
                      </a:r>
                      <a:r>
                        <a:rPr lang="fr-BE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uninervis</a:t>
                      </a:r>
                      <a:r>
                        <a:rPr lang="fr-BE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Zostera</a:t>
                      </a:r>
                      <a:r>
                        <a:rPr lang="fr-BE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capricorni</a:t>
                      </a:r>
                      <a:r>
                        <a:rPr lang="fr-BE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Cymodocea</a:t>
                      </a:r>
                      <a:r>
                        <a:rPr lang="fr-BE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serrulata</a:t>
                      </a:r>
                      <a:endParaRPr lang="fr-BE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fr-BE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/F</a:t>
                      </a:r>
                      <a:r>
                        <a:rPr lang="fr-BE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contamination on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photosynthesis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Prange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Dennison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2000).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21387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Amphibola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antarctica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fr-BE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Posidonia</a:t>
                      </a:r>
                      <a:r>
                        <a:rPr lang="fr-BE" i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australis</a:t>
                      </a:r>
                      <a:endParaRPr lang="fr-BE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fr-BE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F</a:t>
                      </a:r>
                      <a:r>
                        <a:rPr lang="fr-BE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fr-BE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/F</a:t>
                      </a:r>
                      <a:r>
                        <a:rPr lang="fr-BE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high </a:t>
                      </a:r>
                      <a:r>
                        <a:rPr lang="fr-B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temperatures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fr-B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dessication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</a:t>
                      </a:r>
                      <a:r>
                        <a:rPr lang="fr-B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phytosynthesis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B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Seddon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Cheshire, 2001).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30253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tropical </a:t>
                      </a:r>
                      <a:r>
                        <a:rPr lang="fr-BE" i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species</a:t>
                      </a:r>
                      <a:endParaRPr lang="fr-BE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fr-BE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/F</a:t>
                      </a:r>
                      <a:r>
                        <a:rPr lang="fr-BE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qP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increasing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</a:t>
                      </a:r>
                      <a:r>
                        <a:rPr lang="fr-B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photosynthesis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(Campbell et al., 2006)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133949">
                <a:tc>
                  <a:txBody>
                    <a:bodyPr/>
                    <a:lstStyle/>
                    <a:p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fr-B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Posidonia</a:t>
                      </a:r>
                      <a:r>
                        <a:rPr lang="fr-BE" i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i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oceanica</a:t>
                      </a:r>
                      <a:endParaRPr lang="fr-BE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fr-BE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/F</a:t>
                      </a:r>
                      <a:r>
                        <a:rPr lang="fr-BE" baseline="-25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l-G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fr-BE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ETR</a:t>
                      </a:r>
                      <a:r>
                        <a:rPr lang="fr-BE" baseline="-25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Fluorescence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along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</a:t>
                      </a:r>
                      <a:r>
                        <a:rPr lang="fr-B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pre-established</a:t>
                      </a:r>
                      <a:r>
                        <a:rPr lang="fr-B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gradient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fr-B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anthropogenic</a:t>
                      </a:r>
                      <a:r>
                        <a:rPr lang="fr-B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pressures (Gera et al., 2012).</a:t>
                      </a:r>
                      <a:endParaRPr lang="fr-B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39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8973</TotalTime>
  <Words>1751</Words>
  <Application>Microsoft Office PowerPoint</Application>
  <PresentationFormat>Affichage à l'écran (4:3)</PresentationFormat>
  <Paragraphs>248</Paragraphs>
  <Slides>20</Slides>
  <Notes>20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jonathan</dc:creator>
  <cp:lastModifiedBy>jonathan</cp:lastModifiedBy>
  <cp:revision>316</cp:revision>
  <cp:lastPrinted>2014-02-18T12:01:13Z</cp:lastPrinted>
  <dcterms:created xsi:type="dcterms:W3CDTF">2014-02-14T13:52:17Z</dcterms:created>
  <dcterms:modified xsi:type="dcterms:W3CDTF">2015-05-21T06:12:25Z</dcterms:modified>
</cp:coreProperties>
</file>