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2" r:id="rId2"/>
    <p:sldId id="265" r:id="rId3"/>
    <p:sldId id="263" r:id="rId4"/>
    <p:sldId id="256" r:id="rId5"/>
    <p:sldId id="259" r:id="rId6"/>
    <p:sldId id="261" r:id="rId7"/>
    <p:sldId id="267" r:id="rId8"/>
    <p:sldId id="270" r:id="rId9"/>
    <p:sldId id="291" r:id="rId10"/>
    <p:sldId id="260" r:id="rId11"/>
    <p:sldId id="273" r:id="rId12"/>
    <p:sldId id="257" r:id="rId13"/>
    <p:sldId id="269" r:id="rId14"/>
    <p:sldId id="268" r:id="rId15"/>
    <p:sldId id="272" r:id="rId16"/>
    <p:sldId id="275" r:id="rId17"/>
    <p:sldId id="271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6" r:id="rId27"/>
    <p:sldId id="284" r:id="rId28"/>
    <p:sldId id="285" r:id="rId29"/>
    <p:sldId id="287" r:id="rId30"/>
    <p:sldId id="288" r:id="rId31"/>
    <p:sldId id="290" r:id="rId32"/>
    <p:sldId id="258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484B40"/>
    <a:srgbClr val="3D4036"/>
    <a:srgbClr val="1B1B1C"/>
    <a:srgbClr val="66CCFF"/>
    <a:srgbClr val="E530FF"/>
    <a:srgbClr val="CF46FF"/>
    <a:srgbClr val="B94BFF"/>
    <a:srgbClr val="A552FF"/>
    <a:srgbClr val="4D5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2" d="100"/>
          <a:sy n="192" d="100"/>
        </p:scale>
        <p:origin x="-2264" y="-96"/>
      </p:cViewPr>
      <p:guideLst>
        <p:guide orient="horz" pos="2109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0905E-F8CA-C34E-824F-354A26CDE627}" type="datetimeFigureOut">
              <a:rPr lang="fr-FR" smtClean="0"/>
              <a:t>8/06/15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6F579-2821-4A48-9358-6B57CAD23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6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delay line micro channel plate detector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6F579-2821-4A48-9358-6B57CAD23D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7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6F579-2821-4A48-9358-6B57CAD23D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05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average constant map with time varying </a:t>
            </a:r>
            <a:r>
              <a:rPr lang="en-US" dirty="0" err="1" smtClean="0"/>
              <a:t>ttag</a:t>
            </a:r>
            <a:r>
              <a:rPr lang="en-US" dirty="0" smtClean="0"/>
              <a:t> map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6F579-2821-4A48-9358-6B57CAD23D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5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central portion of the slit: better spatial resolution at the cost of a lower sensitivity.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6F579-2821-4A48-9358-6B57CAD23D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7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0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1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0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7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C7596-F0FC-774D-A494-D398778F7605}" type="datetimeFigureOut">
              <a:rPr lang="fr-FR" smtClean="0"/>
              <a:t>8/06/15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C424-28D4-C64C-B65D-18B33B63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uno_bu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462" y="0"/>
            <a:ext cx="9143868" cy="9087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93915" y="58457"/>
            <a:ext cx="40439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/>
              <a:t>Auroral emission at Jupiter</a:t>
            </a:r>
          </a:p>
          <a:p>
            <a:pPr algn="r"/>
            <a:r>
              <a:rPr lang="en-US" sz="4400" i="1" dirty="0">
                <a:solidFill>
                  <a:srgbClr val="FF0000"/>
                </a:solidFill>
              </a:rPr>
              <a:t>t</a:t>
            </a:r>
            <a:r>
              <a:rPr lang="en-US" sz="4400" i="1" dirty="0" smtClean="0">
                <a:solidFill>
                  <a:srgbClr val="FF0000"/>
                </a:solidFill>
              </a:rPr>
              <a:t>hrough Juno's UVS eyes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288781" y="3023269"/>
            <a:ext cx="3649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2400" dirty="0" smtClean="0"/>
              <a:t>Denis Grodent</a:t>
            </a:r>
          </a:p>
          <a:p>
            <a:pPr lvl="1" algn="r"/>
            <a:r>
              <a:rPr lang="en-US" sz="2400" dirty="0" smtClean="0"/>
              <a:t>Bertrand Bonfond</a:t>
            </a:r>
          </a:p>
          <a:p>
            <a:pPr lvl="1" algn="r"/>
            <a:r>
              <a:rPr lang="en-US" sz="2400" dirty="0" smtClean="0"/>
              <a:t>G. Randy Gladstone</a:t>
            </a:r>
          </a:p>
          <a:p>
            <a:pPr lvl="1" algn="r"/>
            <a:r>
              <a:rPr lang="en-US" dirty="0" smtClean="0"/>
              <a:t>Jean-Claude Gérard</a:t>
            </a:r>
          </a:p>
          <a:p>
            <a:pPr lvl="1" algn="r"/>
            <a:r>
              <a:rPr lang="en-US" dirty="0" smtClean="0"/>
              <a:t>Jacques </a:t>
            </a:r>
            <a:r>
              <a:rPr lang="en-US" dirty="0" err="1" smtClean="0"/>
              <a:t>Gustin</a:t>
            </a:r>
            <a:endParaRPr lang="en-US" dirty="0" smtClean="0"/>
          </a:p>
          <a:p>
            <a:pPr lvl="1" algn="r"/>
            <a:r>
              <a:rPr lang="en-US" dirty="0" err="1" smtClean="0"/>
              <a:t>Aikaterini</a:t>
            </a:r>
            <a:r>
              <a:rPr lang="en-US" dirty="0" smtClean="0"/>
              <a:t> Radioti</a:t>
            </a:r>
          </a:p>
          <a:p>
            <a:pPr lvl="1" algn="r"/>
            <a:r>
              <a:rPr lang="en-US" dirty="0" err="1" smtClean="0"/>
              <a:t>Maïté</a:t>
            </a:r>
            <a:r>
              <a:rPr lang="en-US" dirty="0" smtClean="0"/>
              <a:t> Dumont</a:t>
            </a:r>
          </a:p>
          <a:p>
            <a:pPr lvl="1" algn="r"/>
            <a:r>
              <a:rPr lang="en-US" dirty="0" smtClean="0"/>
              <a:t>Benjamin </a:t>
            </a:r>
            <a:r>
              <a:rPr lang="en-US" dirty="0" err="1" smtClean="0"/>
              <a:t>Palmaerts</a:t>
            </a:r>
            <a:endParaRPr lang="en-US" dirty="0" smtClean="0"/>
          </a:p>
          <a:p>
            <a:pPr lvl="1" algn="r"/>
            <a:r>
              <a:rPr lang="en-US" dirty="0" smtClean="0"/>
              <a:t>the Juno Science Team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5593912" y="6060037"/>
            <a:ext cx="345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LPAP, </a:t>
            </a:r>
            <a:r>
              <a:rPr lang="en-US" i="1" dirty="0" err="1" smtClean="0"/>
              <a:t>Université</a:t>
            </a:r>
            <a:r>
              <a:rPr lang="en-US" i="1" dirty="0" smtClean="0"/>
              <a:t> de Liège, Belgium</a:t>
            </a:r>
          </a:p>
          <a:p>
            <a:pPr algn="r"/>
            <a:r>
              <a:rPr lang="en-US" i="1" dirty="0" smtClean="0"/>
              <a:t>Southwest Research Institute, USA</a:t>
            </a:r>
            <a:endParaRPr lang="en-US" i="1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7569736" y="3004315"/>
            <a:ext cx="6539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569736" y="5961407"/>
            <a:ext cx="6539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2473325" y="3584286"/>
            <a:ext cx="574749" cy="244763"/>
          </a:xfrm>
          <a:prstGeom prst="ellipse">
            <a:avLst/>
          </a:prstGeom>
          <a:solidFill>
            <a:srgbClr val="1B1B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1140063" y="3598397"/>
            <a:ext cx="574749" cy="244763"/>
          </a:xfrm>
          <a:prstGeom prst="ellipse">
            <a:avLst/>
          </a:prstGeom>
          <a:solidFill>
            <a:srgbClr val="1B1B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er 8"/>
          <p:cNvGrpSpPr/>
          <p:nvPr/>
        </p:nvGrpSpPr>
        <p:grpSpPr>
          <a:xfrm>
            <a:off x="970432" y="3593812"/>
            <a:ext cx="2083992" cy="198794"/>
            <a:chOff x="481291" y="5030154"/>
            <a:chExt cx="7545731" cy="426888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245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xit" presetSubtype="4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4" grpId="1" animBg="1"/>
      <p:bldP spid="24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unospin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9" y="1086850"/>
            <a:ext cx="8870381" cy="46846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1946" y="101270"/>
            <a:ext cx="894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Juno is spin stabilized at 2 RPM: 1 rotation every 30 seconds in a plane containing the UVS </a:t>
            </a:r>
            <a:r>
              <a:rPr lang="en-US" sz="2800" dirty="0" err="1" smtClean="0"/>
              <a:t>boresight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895352" y="5978880"/>
            <a:ext cx="73532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Use this rotation to scan the auroral region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0583" y="5373757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4BD97"/>
                </a:solidFill>
              </a:rPr>
              <a:t>NASA</a:t>
            </a:r>
            <a:endParaRPr lang="en-US" dirty="0">
              <a:solidFill>
                <a:srgbClr val="C4BD97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792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an_positions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" y="11092"/>
            <a:ext cx="4184840" cy="2315531"/>
          </a:xfrm>
          <a:prstGeom prst="rect">
            <a:avLst/>
          </a:prstGeom>
        </p:spPr>
      </p:pic>
      <p:sp>
        <p:nvSpPr>
          <p:cNvPr id="4" name="Bouée 3"/>
          <p:cNvSpPr/>
          <p:nvPr/>
        </p:nvSpPr>
        <p:spPr>
          <a:xfrm>
            <a:off x="2994448" y="995662"/>
            <a:ext cx="991118" cy="938903"/>
          </a:xfrm>
          <a:prstGeom prst="donut">
            <a:avLst>
              <a:gd name="adj" fmla="val 1279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648" y="2974655"/>
            <a:ext cx="5186267" cy="609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988600" y="2141812"/>
            <a:ext cx="2631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Scan Mirror</a:t>
            </a:r>
            <a:endParaRPr lang="en-US" sz="4000" dirty="0"/>
          </a:p>
        </p:txBody>
      </p:sp>
      <p:sp>
        <p:nvSpPr>
          <p:cNvPr id="7" name="ZoneTexte 6"/>
          <p:cNvSpPr txBox="1"/>
          <p:nvPr/>
        </p:nvSpPr>
        <p:spPr>
          <a:xfrm>
            <a:off x="1149971" y="4822266"/>
            <a:ext cx="1396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steps &lt; 1°</a:t>
            </a:r>
            <a:endParaRPr lang="en-US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36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959" y="-1"/>
            <a:ext cx="10246983" cy="6872599"/>
          </a:xfrm>
          <a:prstGeom prst="rect">
            <a:avLst/>
          </a:prstGeom>
        </p:spPr>
      </p:pic>
      <p:grpSp>
        <p:nvGrpSpPr>
          <p:cNvPr id="28" name="Grouper 27"/>
          <p:cNvGrpSpPr>
            <a:grpSpLocks noChangeAspect="1"/>
          </p:cNvGrpSpPr>
          <p:nvPr/>
        </p:nvGrpSpPr>
        <p:grpSpPr>
          <a:xfrm>
            <a:off x="799145" y="6862771"/>
            <a:ext cx="4451984" cy="251864"/>
            <a:chOff x="481291" y="5030154"/>
            <a:chExt cx="7545731" cy="42688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7561857" y="9478"/>
            <a:ext cx="155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HST GO-12883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18" name="Grouper 17"/>
          <p:cNvGrpSpPr>
            <a:grpSpLocks noChangeAspect="1"/>
          </p:cNvGrpSpPr>
          <p:nvPr/>
        </p:nvGrpSpPr>
        <p:grpSpPr>
          <a:xfrm>
            <a:off x="4669520" y="6864763"/>
            <a:ext cx="4451984" cy="251864"/>
            <a:chOff x="481291" y="5030154"/>
            <a:chExt cx="7545731" cy="426888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r 37"/>
          <p:cNvGrpSpPr>
            <a:grpSpLocks noChangeAspect="1"/>
          </p:cNvGrpSpPr>
          <p:nvPr/>
        </p:nvGrpSpPr>
        <p:grpSpPr>
          <a:xfrm>
            <a:off x="3251180" y="6866755"/>
            <a:ext cx="4451984" cy="251864"/>
            <a:chOff x="481291" y="5030154"/>
            <a:chExt cx="7545731" cy="426888"/>
          </a:xfrm>
        </p:grpSpPr>
        <p:cxnSp>
          <p:nvCxnSpPr>
            <p:cNvPr id="39" name="Connecteur droit 38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ZoneTexte 50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D. Grodent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</a:rPr>
              <a:t>ULg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8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1.8407E-6 L 3.55085E-6 -1.0889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42" presetClass="pat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1.8407E-6 L 3.55085E-6 -1.0889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1.8407E-6 L 3.55085E-6 -1.0889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larProj_Pj3_11022016150000_N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4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480" y="6217105"/>
            <a:ext cx="196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B. Bonfond, </a:t>
            </a:r>
          </a:p>
          <a:p>
            <a:r>
              <a:rPr lang="en-US" dirty="0" smtClean="0"/>
              <a:t>LPAP-</a:t>
            </a:r>
            <a:r>
              <a:rPr lang="en-US" dirty="0" err="1" smtClean="0"/>
              <a:t>SwRI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302666" y="5765483"/>
            <a:ext cx="1713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Radiations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7611819" y="6288703"/>
            <a:ext cx="509682" cy="783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878085" y="4044193"/>
            <a:ext cx="849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F46FF"/>
                </a:solidFill>
              </a:rPr>
              <a:t>+20°</a:t>
            </a:r>
            <a:endParaRPr lang="en-US" sz="2800" dirty="0">
              <a:solidFill>
                <a:srgbClr val="CF46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98517" y="4458203"/>
            <a:ext cx="849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F46FF"/>
                </a:solidFill>
              </a:rPr>
              <a:t>+10°</a:t>
            </a:r>
            <a:endParaRPr lang="en-US" sz="2800" dirty="0">
              <a:solidFill>
                <a:srgbClr val="CF46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74781" y="3694049"/>
            <a:ext cx="488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F46FF"/>
                </a:solidFill>
              </a:rPr>
              <a:t>0°</a:t>
            </a:r>
            <a:endParaRPr lang="en-US" sz="2800" dirty="0">
              <a:solidFill>
                <a:srgbClr val="CF46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2311935">
            <a:off x="1668584" y="4682776"/>
            <a:ext cx="772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CCFF"/>
                </a:solidFill>
              </a:rPr>
              <a:t>JIRAM</a:t>
            </a:r>
          </a:p>
          <a:p>
            <a:r>
              <a:rPr lang="en-US" dirty="0" smtClean="0">
                <a:solidFill>
                  <a:srgbClr val="66CCFF"/>
                </a:solidFill>
              </a:rPr>
              <a:t>FOV</a:t>
            </a:r>
            <a:endParaRPr lang="en-US" dirty="0">
              <a:solidFill>
                <a:srgbClr val="66CC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18725" y="1487318"/>
            <a:ext cx="1378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Average UV aurora </a:t>
            </a:r>
            <a:r>
              <a:rPr lang="en-US" sz="2400" dirty="0" smtClean="0">
                <a:solidFill>
                  <a:srgbClr val="FF0000"/>
                </a:solidFill>
              </a:rPr>
              <a:t>(dayside)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Étoile à 12 branches 11"/>
          <p:cNvSpPr/>
          <p:nvPr/>
        </p:nvSpPr>
        <p:spPr>
          <a:xfrm>
            <a:off x="8355459" y="2740693"/>
            <a:ext cx="1612603" cy="1403770"/>
          </a:xfrm>
          <a:prstGeom prst="star12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196982" y="108625"/>
            <a:ext cx="231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Night Side</a:t>
            </a:r>
            <a:endParaRPr lang="en-US" sz="4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014582" y="108625"/>
            <a:ext cx="1972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Day Side</a:t>
            </a:r>
            <a:endParaRPr lang="en-US" sz="4000" dirty="0"/>
          </a:p>
        </p:txBody>
      </p:sp>
      <p:sp>
        <p:nvSpPr>
          <p:cNvPr id="15" name="ZoneTexte 14"/>
          <p:cNvSpPr txBox="1"/>
          <p:nvPr/>
        </p:nvSpPr>
        <p:spPr>
          <a:xfrm rot="2120664">
            <a:off x="6013809" y="1519064"/>
            <a:ext cx="140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Juno Horizon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2957802" y="4378443"/>
            <a:ext cx="176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UVS Swath</a:t>
            </a:r>
            <a:endParaRPr lang="en-US" sz="2800" dirty="0">
              <a:solidFill>
                <a:srgbClr val="008000"/>
              </a:solidFill>
            </a:endParaRPr>
          </a:p>
        </p:txBody>
      </p:sp>
      <p:cxnSp>
        <p:nvCxnSpPr>
          <p:cNvPr id="18" name="Connecteur droit avec flèche 17"/>
          <p:cNvCxnSpPr>
            <a:stCxn id="16" idx="3"/>
          </p:cNvCxnSpPr>
          <p:nvPr/>
        </p:nvCxnSpPr>
        <p:spPr>
          <a:xfrm flipV="1">
            <a:off x="3841567" y="3216972"/>
            <a:ext cx="10297" cy="53931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920969" y="845413"/>
            <a:ext cx="1192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North,</a:t>
            </a:r>
          </a:p>
          <a:p>
            <a:r>
              <a:rPr lang="en-US" dirty="0"/>
              <a:t>O</a:t>
            </a:r>
            <a:r>
              <a:rPr lang="en-US" dirty="0" smtClean="0"/>
              <a:t>bserver at ∞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96982" y="5565428"/>
            <a:ext cx="112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Orbit PJ3</a:t>
            </a:r>
            <a:endParaRPr lang="en-US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854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2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480" y="6217105"/>
            <a:ext cx="196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B. Bonfond, </a:t>
            </a:r>
          </a:p>
          <a:p>
            <a:r>
              <a:rPr lang="en-US" dirty="0" smtClean="0"/>
              <a:t>LPAP-</a:t>
            </a:r>
            <a:r>
              <a:rPr lang="en-US" dirty="0" err="1" smtClean="0"/>
              <a:t>SwRI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836536" y="8356"/>
            <a:ext cx="127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5-min steps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7519909" y="277417"/>
            <a:ext cx="154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15:00 to 21:00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607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82"/>
            <a:ext cx="9144000" cy="449530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56046" y="3025815"/>
            <a:ext cx="33947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2D map of HST aurora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	⟹ Build 3D map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01057" y="2001134"/>
            <a:ext cx="192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longitude (S3)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031414" y="2256049"/>
            <a:ext cx="944166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 rot="16200000">
            <a:off x="-329426" y="1656479"/>
            <a:ext cx="1153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latitude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292442" y="334215"/>
            <a:ext cx="0" cy="9817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chapman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55" y="1074769"/>
            <a:ext cx="3693978" cy="36493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854498" y="3679545"/>
            <a:ext cx="3102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Simulate 3</a:t>
            </a:r>
            <a:r>
              <a:rPr lang="en-US" sz="2000" baseline="30000" dirty="0" smtClean="0">
                <a:solidFill>
                  <a:srgbClr val="FFFF00"/>
                </a:solidFill>
              </a:rPr>
              <a:t>rd</a:t>
            </a:r>
            <a:r>
              <a:rPr lang="en-US" sz="2000" dirty="0" smtClean="0">
                <a:solidFill>
                  <a:srgbClr val="FFFF00"/>
                </a:solidFill>
              </a:rPr>
              <a:t> dimension with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Chapman function (z</a:t>
            </a:r>
            <a:r>
              <a:rPr lang="en-US" sz="2000" baseline="-25000" dirty="0" smtClean="0">
                <a:solidFill>
                  <a:srgbClr val="FFFF00"/>
                </a:solidFill>
              </a:rPr>
              <a:t>0</a:t>
            </a:r>
            <a:r>
              <a:rPr lang="en-US" sz="2000" dirty="0" smtClean="0">
                <a:solidFill>
                  <a:srgbClr val="FFFF00"/>
                </a:solidFill>
              </a:rPr>
              <a:t>, H)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56046" y="4849931"/>
            <a:ext cx="72402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Use 143 maps accumulated for 10 sec (STIS </a:t>
            </a:r>
            <a:r>
              <a:rPr lang="en-US" sz="2800" dirty="0" err="1" smtClean="0">
                <a:solidFill>
                  <a:srgbClr val="FF0000"/>
                </a:solidFill>
              </a:rPr>
              <a:t>ttag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800" dirty="0" smtClean="0"/>
              <a:t>⟹ 4D </a:t>
            </a:r>
          </a:p>
          <a:p>
            <a:r>
              <a:rPr lang="en-US" sz="2800" dirty="0" smtClean="0"/>
              <a:t>			Build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spectrum for each pixel</a:t>
            </a:r>
          </a:p>
          <a:p>
            <a:r>
              <a:rPr lang="en-US" sz="2800" dirty="0" smtClean="0"/>
              <a:t>			⟹ 5D</a:t>
            </a:r>
            <a:endParaRPr lang="en-US" sz="2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634658" y="407273"/>
            <a:ext cx="2155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Extrapolate missing aurora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5539666" y="384360"/>
            <a:ext cx="3417381" cy="584904"/>
          </a:xfrm>
          <a:custGeom>
            <a:avLst/>
            <a:gdLst>
              <a:gd name="connsiteX0" fmla="*/ 0 w 3417381"/>
              <a:gd name="connsiteY0" fmla="*/ 584904 h 584904"/>
              <a:gd name="connsiteX1" fmla="*/ 467905 w 3417381"/>
              <a:gd name="connsiteY1" fmla="*/ 442856 h 584904"/>
              <a:gd name="connsiteX2" fmla="*/ 1178119 w 3417381"/>
              <a:gd name="connsiteY2" fmla="*/ 208894 h 584904"/>
              <a:gd name="connsiteX3" fmla="*/ 1687802 w 3417381"/>
              <a:gd name="connsiteY3" fmla="*/ 50134 h 584904"/>
              <a:gd name="connsiteX4" fmla="*/ 1930110 w 3417381"/>
              <a:gd name="connsiteY4" fmla="*/ 8356 h 584904"/>
              <a:gd name="connsiteX5" fmla="*/ 3417381 w 3417381"/>
              <a:gd name="connsiteY5" fmla="*/ 0 h 58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7381" h="584904">
                <a:moveTo>
                  <a:pt x="0" y="584904"/>
                </a:moveTo>
                <a:cubicBezTo>
                  <a:pt x="135776" y="545214"/>
                  <a:pt x="271552" y="505524"/>
                  <a:pt x="467905" y="442856"/>
                </a:cubicBezTo>
                <a:cubicBezTo>
                  <a:pt x="664258" y="380188"/>
                  <a:pt x="974803" y="274348"/>
                  <a:pt x="1178119" y="208894"/>
                </a:cubicBezTo>
                <a:cubicBezTo>
                  <a:pt x="1381435" y="143440"/>
                  <a:pt x="1562470" y="83557"/>
                  <a:pt x="1687802" y="50134"/>
                </a:cubicBezTo>
                <a:cubicBezTo>
                  <a:pt x="1813134" y="16711"/>
                  <a:pt x="1641847" y="16712"/>
                  <a:pt x="1930110" y="8356"/>
                </a:cubicBezTo>
                <a:cubicBezTo>
                  <a:pt x="2218373" y="0"/>
                  <a:pt x="3417381" y="0"/>
                  <a:pt x="3417381" y="0"/>
                </a:cubicBezTo>
              </a:path>
            </a:pathLst>
          </a:custGeom>
          <a:ln w="381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rme libre 8"/>
          <p:cNvSpPr/>
          <p:nvPr/>
        </p:nvSpPr>
        <p:spPr>
          <a:xfrm>
            <a:off x="1696157" y="367648"/>
            <a:ext cx="1320162" cy="58491"/>
          </a:xfrm>
          <a:custGeom>
            <a:avLst/>
            <a:gdLst>
              <a:gd name="connsiteX0" fmla="*/ 1320162 w 1320162"/>
              <a:gd name="connsiteY0" fmla="*/ 58491 h 58491"/>
              <a:gd name="connsiteX1" fmla="*/ 1161408 w 1320162"/>
              <a:gd name="connsiteY1" fmla="*/ 25068 h 58491"/>
              <a:gd name="connsiteX2" fmla="*/ 651726 w 1320162"/>
              <a:gd name="connsiteY2" fmla="*/ 8356 h 58491"/>
              <a:gd name="connsiteX3" fmla="*/ 0 w 1320162"/>
              <a:gd name="connsiteY3" fmla="*/ 0 h 5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162" h="58491">
                <a:moveTo>
                  <a:pt x="1320162" y="58491"/>
                </a:moveTo>
                <a:cubicBezTo>
                  <a:pt x="1296488" y="45957"/>
                  <a:pt x="1272814" y="33424"/>
                  <a:pt x="1161408" y="25068"/>
                </a:cubicBezTo>
                <a:cubicBezTo>
                  <a:pt x="1050002" y="16712"/>
                  <a:pt x="651726" y="8356"/>
                  <a:pt x="651726" y="8356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1057" y="3108337"/>
            <a:ext cx="477858" cy="42614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82718" y="3943925"/>
            <a:ext cx="477858" cy="42614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16124" y="5341335"/>
            <a:ext cx="477858" cy="42614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69634" y="6185268"/>
            <a:ext cx="477858" cy="42614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605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3" y="147"/>
            <a:ext cx="6870859" cy="6870859"/>
          </a:xfrm>
          <a:prstGeom prst="rect">
            <a:avLst/>
          </a:prstGeom>
        </p:spPr>
      </p:pic>
      <p:grpSp>
        <p:nvGrpSpPr>
          <p:cNvPr id="28" name="Grouper 27"/>
          <p:cNvGrpSpPr>
            <a:grpSpLocks noChangeAspect="1"/>
          </p:cNvGrpSpPr>
          <p:nvPr/>
        </p:nvGrpSpPr>
        <p:grpSpPr>
          <a:xfrm>
            <a:off x="2816365" y="6848051"/>
            <a:ext cx="3217110" cy="272112"/>
            <a:chOff x="481291" y="5030154"/>
            <a:chExt cx="7545731" cy="42688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256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1.8407E-6 L 3.55085E-6 -1.0889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one_swa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92" y="0"/>
            <a:ext cx="6858000" cy="6858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 rot="2635718">
            <a:off x="6458058" y="2245155"/>
            <a:ext cx="894632" cy="93697"/>
            <a:chOff x="481291" y="5030154"/>
            <a:chExt cx="7545731" cy="426888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lèche vers le bas 15"/>
          <p:cNvSpPr/>
          <p:nvPr/>
        </p:nvSpPr>
        <p:spPr>
          <a:xfrm rot="2163813">
            <a:off x="6260609" y="2355634"/>
            <a:ext cx="197252" cy="11630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702122" y="3622604"/>
            <a:ext cx="1349630" cy="159338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 rot="18690776">
            <a:off x="3664629" y="3922916"/>
            <a:ext cx="1128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 sec</a:t>
            </a:r>
            <a:endParaRPr lang="en-US" sz="3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854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larProj_Pj3_11022016150000_N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64"/>
            <a:ext cx="4419600" cy="4419600"/>
          </a:xfrm>
          <a:prstGeom prst="rect">
            <a:avLst/>
          </a:prstGeom>
        </p:spPr>
      </p:pic>
      <p:pic>
        <p:nvPicPr>
          <p:cNvPr id="3" name="Image 2" descr="PolarProj_Pj3_11022016151000_N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25" y="576564"/>
            <a:ext cx="4419600" cy="441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4471" y="89831"/>
            <a:ext cx="3753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Start: 02 Nov 2016  15:00:04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123869" y="89831"/>
            <a:ext cx="362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End: 02 Nov 2016  15:10:34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3818443" y="576565"/>
            <a:ext cx="1551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Orbit #3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275730" y="5406182"/>
            <a:ext cx="73268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Altitude</a:t>
            </a:r>
            <a:r>
              <a:rPr lang="en-US" sz="2800" baseline="-25000" dirty="0" err="1" smtClean="0"/>
              <a:t>start</a:t>
            </a:r>
            <a:r>
              <a:rPr lang="en-US" sz="2800" dirty="0" smtClean="0"/>
              <a:t> = 3.6 R</a:t>
            </a:r>
            <a:r>
              <a:rPr lang="en-US" sz="2800" baseline="-25000" dirty="0" smtClean="0"/>
              <a:t>J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nstantaneous spat. res. ~ 156 km x 893 km / pix</a:t>
            </a:r>
            <a:r>
              <a:rPr lang="en-US" sz="2800" baseline="30000" dirty="0" smtClean="0"/>
              <a:t>2</a:t>
            </a:r>
            <a:endParaRPr lang="en-US" sz="2800" dirty="0" smtClean="0"/>
          </a:p>
          <a:p>
            <a:r>
              <a:rPr lang="en-US" sz="2800" dirty="0" smtClean="0"/>
              <a:t>Dark count rate ~ </a:t>
            </a:r>
            <a:r>
              <a:rPr lang="en-US" sz="2800" dirty="0" smtClean="0">
                <a:solidFill>
                  <a:srgbClr val="FF0000"/>
                </a:solidFill>
              </a:rPr>
              <a:t>216 </a:t>
            </a:r>
            <a:r>
              <a:rPr lang="en-US" sz="2800" dirty="0" err="1" smtClean="0">
                <a:solidFill>
                  <a:srgbClr val="FF0000"/>
                </a:solidFill>
              </a:rPr>
              <a:t>kC</a:t>
            </a:r>
            <a:r>
              <a:rPr lang="en-US" sz="2800" dirty="0" smtClean="0">
                <a:solidFill>
                  <a:srgbClr val="FF0000"/>
                </a:solidFill>
              </a:rPr>
              <a:t>/s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902020" y="5046298"/>
            <a:ext cx="4728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Aurora sitting on dayside terminator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(50% night-50% day)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3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1500_multi_angl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5730" y="4879771"/>
            <a:ext cx="256129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5 angles</a:t>
            </a:r>
          </a:p>
          <a:p>
            <a:r>
              <a:rPr lang="en-US" sz="3600" dirty="0" smtClean="0"/>
              <a:t>= 5 rotations</a:t>
            </a:r>
          </a:p>
          <a:p>
            <a:r>
              <a:rPr lang="en-US" sz="3600" dirty="0" smtClean="0"/>
              <a:t>= 5 x 30 sec</a:t>
            </a:r>
            <a:endParaRPr lang="en-US" sz="3600" dirty="0"/>
          </a:p>
        </p:txBody>
      </p:sp>
      <p:pic>
        <p:nvPicPr>
          <p:cNvPr id="4" name="Image 3" descr="oc0va6xjq_000_nobkg_map_pol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1260" cy="23312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03855" y="818866"/>
            <a:ext cx="21751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Dark counts</a:t>
            </a:r>
            <a:endParaRPr lang="en-US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2786893" y="1420354"/>
            <a:ext cx="15540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Daylight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5298206" y="3620985"/>
            <a:ext cx="148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Aurora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488" y="1961928"/>
            <a:ext cx="144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HST frame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67922main_junospacecraft07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55"/>
            <a:ext cx="9144000" cy="6553200"/>
          </a:xfrm>
          <a:prstGeom prst="rect">
            <a:avLst/>
          </a:prstGeom>
        </p:spPr>
      </p:pic>
      <p:sp>
        <p:nvSpPr>
          <p:cNvPr id="3" name="Flèche vers la gauche 2"/>
          <p:cNvSpPr/>
          <p:nvPr/>
        </p:nvSpPr>
        <p:spPr>
          <a:xfrm rot="1815671">
            <a:off x="2660196" y="2820229"/>
            <a:ext cx="1240047" cy="15611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3891736" y="2878567"/>
            <a:ext cx="1340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UVS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Image 5" descr="fr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7" y="5507661"/>
            <a:ext cx="304558" cy="638427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 rot="748059">
            <a:off x="3771383" y="3442011"/>
            <a:ext cx="406324" cy="620512"/>
          </a:xfrm>
          <a:custGeom>
            <a:avLst/>
            <a:gdLst>
              <a:gd name="connsiteX0" fmla="*/ 20658 w 443977"/>
              <a:gd name="connsiteY0" fmla="*/ 0 h 767338"/>
              <a:gd name="connsiteX1" fmla="*/ 32417 w 443977"/>
              <a:gd name="connsiteY1" fmla="*/ 658462 h 767338"/>
              <a:gd name="connsiteX2" fmla="*/ 326389 w 443977"/>
              <a:gd name="connsiteY2" fmla="*/ 764286 h 767338"/>
              <a:gd name="connsiteX3" fmla="*/ 443977 w 443977"/>
              <a:gd name="connsiteY3" fmla="*/ 634945 h 767338"/>
              <a:gd name="connsiteX0" fmla="*/ 20658 w 629210"/>
              <a:gd name="connsiteY0" fmla="*/ 0 h 797834"/>
              <a:gd name="connsiteX1" fmla="*/ 32417 w 629210"/>
              <a:gd name="connsiteY1" fmla="*/ 658462 h 797834"/>
              <a:gd name="connsiteX2" fmla="*/ 326389 w 629210"/>
              <a:gd name="connsiteY2" fmla="*/ 764286 h 797834"/>
              <a:gd name="connsiteX3" fmla="*/ 629209 w 629210"/>
              <a:gd name="connsiteY3" fmla="*/ 219254 h 797834"/>
              <a:gd name="connsiteX0" fmla="*/ 20658 w 506420"/>
              <a:gd name="connsiteY0" fmla="*/ 0 h 766120"/>
              <a:gd name="connsiteX1" fmla="*/ 32417 w 506420"/>
              <a:gd name="connsiteY1" fmla="*/ 658462 h 766120"/>
              <a:gd name="connsiteX2" fmla="*/ 326389 w 506420"/>
              <a:gd name="connsiteY2" fmla="*/ 764286 h 766120"/>
              <a:gd name="connsiteX3" fmla="*/ 506421 w 506420"/>
              <a:gd name="connsiteY3" fmla="*/ 652015 h 766120"/>
              <a:gd name="connsiteX0" fmla="*/ 20658 w 555454"/>
              <a:gd name="connsiteY0" fmla="*/ 0 h 774080"/>
              <a:gd name="connsiteX1" fmla="*/ 32417 w 555454"/>
              <a:gd name="connsiteY1" fmla="*/ 658462 h 774080"/>
              <a:gd name="connsiteX2" fmla="*/ 326389 w 555454"/>
              <a:gd name="connsiteY2" fmla="*/ 764286 h 774080"/>
              <a:gd name="connsiteX3" fmla="*/ 555454 w 555454"/>
              <a:gd name="connsiteY3" fmla="*/ 541979 h 774080"/>
              <a:gd name="connsiteX0" fmla="*/ 36544 w 571340"/>
              <a:gd name="connsiteY0" fmla="*/ 0 h 683374"/>
              <a:gd name="connsiteX1" fmla="*/ 48303 w 571340"/>
              <a:gd name="connsiteY1" fmla="*/ 658462 h 683374"/>
              <a:gd name="connsiteX2" fmla="*/ 571340 w 571340"/>
              <a:gd name="connsiteY2" fmla="*/ 541979 h 68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340" h="683374">
                <a:moveTo>
                  <a:pt x="36544" y="0"/>
                </a:moveTo>
                <a:cubicBezTo>
                  <a:pt x="16946" y="265540"/>
                  <a:pt x="-40830" y="568132"/>
                  <a:pt x="48303" y="658462"/>
                </a:cubicBezTo>
                <a:cubicBezTo>
                  <a:pt x="137436" y="748792"/>
                  <a:pt x="462374" y="566246"/>
                  <a:pt x="571340" y="541979"/>
                </a:cubicBezTo>
              </a:path>
            </a:pathLst>
          </a:cu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862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rame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5730" y="4879771"/>
            <a:ext cx="31796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2 (1) angles</a:t>
            </a:r>
          </a:p>
          <a:p>
            <a:r>
              <a:rPr lang="en-US" sz="3600" dirty="0" smtClean="0"/>
              <a:t>= 2 (1) rotations</a:t>
            </a:r>
          </a:p>
          <a:p>
            <a:r>
              <a:rPr lang="en-US" sz="3600" dirty="0" smtClean="0"/>
              <a:t>= 2 (1) x 30 sec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4212033" y="4370071"/>
            <a:ext cx="111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Flare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773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1500_fla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839" y="6041223"/>
            <a:ext cx="1824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10.5 min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449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olarProj_Pj3_11022016161500_N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00"/>
            <a:ext cx="4419600" cy="4419600"/>
          </a:xfrm>
          <a:prstGeom prst="rect">
            <a:avLst/>
          </a:prstGeom>
        </p:spPr>
      </p:pic>
      <p:pic>
        <p:nvPicPr>
          <p:cNvPr id="9" name="Image 8" descr="PolarProj_Pj3_11022016162500_N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0" y="576000"/>
            <a:ext cx="4419600" cy="441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4471" y="89831"/>
            <a:ext cx="3753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Start: 02 Nov 2016  16:15:04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123869" y="89831"/>
            <a:ext cx="362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End: 02 Nov 2016  16:23:04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3818443" y="576565"/>
            <a:ext cx="1551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Orbit #3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275730" y="5406182"/>
            <a:ext cx="71529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Altitude</a:t>
            </a:r>
            <a:r>
              <a:rPr lang="en-US" sz="2800" baseline="-25000" dirty="0" err="1" smtClean="0"/>
              <a:t>start</a:t>
            </a:r>
            <a:r>
              <a:rPr lang="en-US" sz="2800" dirty="0" smtClean="0"/>
              <a:t> = 2.04 R</a:t>
            </a:r>
            <a:r>
              <a:rPr lang="en-US" sz="2800" baseline="-25000" dirty="0" smtClean="0"/>
              <a:t>J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nstantaneous spat. res. ~ 89 km x 509 km / pix</a:t>
            </a:r>
            <a:r>
              <a:rPr lang="en-US" sz="2800" baseline="30000" dirty="0" smtClean="0"/>
              <a:t>2</a:t>
            </a:r>
            <a:endParaRPr lang="en-US" sz="2800" dirty="0" smtClean="0"/>
          </a:p>
          <a:p>
            <a:r>
              <a:rPr lang="en-US" sz="2800" dirty="0" smtClean="0"/>
              <a:t>Dark count rate ~ 6 </a:t>
            </a:r>
            <a:r>
              <a:rPr lang="en-US" sz="2800" dirty="0" err="1" smtClean="0"/>
              <a:t>kC</a:t>
            </a:r>
            <a:r>
              <a:rPr lang="en-US" sz="2800" dirty="0" smtClean="0"/>
              <a:t>/s 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902020" y="5271910"/>
            <a:ext cx="4093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Aurora almost fully in nightside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34620" y="944201"/>
            <a:ext cx="194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75 min later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920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1615_multi_angl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5730" y="4879771"/>
            <a:ext cx="256129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5 angles</a:t>
            </a:r>
          </a:p>
          <a:p>
            <a:r>
              <a:rPr lang="en-US" sz="3600" dirty="0" smtClean="0"/>
              <a:t>= 5 rotations</a:t>
            </a:r>
          </a:p>
          <a:p>
            <a:r>
              <a:rPr lang="en-US" sz="3600" dirty="0" smtClean="0"/>
              <a:t>= 5 x 30 sec</a:t>
            </a:r>
            <a:endParaRPr lang="en-US" sz="3600" dirty="0"/>
          </a:p>
        </p:txBody>
      </p:sp>
      <p:pic>
        <p:nvPicPr>
          <p:cNvPr id="4" name="Image 3" descr="oc0va6xjq_000_nobkg_map_pol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1260" cy="23312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32638" y="1445294"/>
            <a:ext cx="21751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Dark counts</a:t>
            </a:r>
            <a:endParaRPr lang="en-US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340924" y="1127966"/>
            <a:ext cx="15540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Daylight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5339986" y="4966260"/>
            <a:ext cx="148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Aurora</a:t>
            </a:r>
            <a:endParaRPr lang="en-US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8488" y="1961928"/>
            <a:ext cx="144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HST frame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351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rame_pj3_1615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5730" y="4879771"/>
            <a:ext cx="31796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2 (1) angles</a:t>
            </a:r>
          </a:p>
          <a:p>
            <a:r>
              <a:rPr lang="en-US" sz="3600" dirty="0" smtClean="0"/>
              <a:t>= 2 (1) rotations</a:t>
            </a:r>
          </a:p>
          <a:p>
            <a:r>
              <a:rPr lang="en-US" sz="3600" dirty="0" smtClean="0"/>
              <a:t>= 2 (1) x 30 sec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4212033" y="4370071"/>
            <a:ext cx="111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Flare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438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1615_162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839" y="6041223"/>
            <a:ext cx="124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8</a:t>
            </a:r>
            <a:r>
              <a:rPr lang="en-US" sz="3600" dirty="0" smtClean="0"/>
              <a:t> min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750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olarProj_Pj3_11022016172000_N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0" y="576000"/>
            <a:ext cx="4419600" cy="4419600"/>
          </a:xfrm>
          <a:prstGeom prst="rect">
            <a:avLst/>
          </a:prstGeom>
        </p:spPr>
      </p:pic>
      <p:pic>
        <p:nvPicPr>
          <p:cNvPr id="2" name="Image 1" descr="PolarProj_Pj3_11022016171500_N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00"/>
            <a:ext cx="4419600" cy="441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4471" y="89831"/>
            <a:ext cx="3753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Start: 02 Nov 2016  17:15:04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123869" y="89831"/>
            <a:ext cx="362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End: 02 Nov 2016  17:19:04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3818443" y="576565"/>
            <a:ext cx="1551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Orbit #3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275730" y="5406182"/>
            <a:ext cx="71529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Altitude</a:t>
            </a:r>
            <a:r>
              <a:rPr lang="en-US" sz="2800" baseline="-25000" dirty="0" err="1" smtClean="0"/>
              <a:t>start</a:t>
            </a:r>
            <a:r>
              <a:rPr lang="en-US" sz="2800" dirty="0" smtClean="0"/>
              <a:t> = </a:t>
            </a:r>
            <a:r>
              <a:rPr lang="en-US" sz="2800" dirty="0" smtClean="0">
                <a:solidFill>
                  <a:srgbClr val="FF0000"/>
                </a:solidFill>
              </a:rPr>
              <a:t>0.66 R</a:t>
            </a:r>
            <a:r>
              <a:rPr lang="en-US" sz="2800" baseline="-25000" dirty="0" smtClean="0">
                <a:solidFill>
                  <a:srgbClr val="FF0000"/>
                </a:solidFill>
              </a:rPr>
              <a:t>J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nstantaneous spat. res. ~ 29 km x 165 km / pix</a:t>
            </a:r>
            <a:r>
              <a:rPr lang="en-US" sz="2800" baseline="30000" dirty="0" smtClean="0"/>
              <a:t>2</a:t>
            </a:r>
            <a:endParaRPr lang="en-US" sz="2800" dirty="0" smtClean="0"/>
          </a:p>
          <a:p>
            <a:r>
              <a:rPr lang="en-US" sz="2800" dirty="0" smtClean="0"/>
              <a:t>Dark count rate ~ 72 </a:t>
            </a:r>
            <a:r>
              <a:rPr lang="en-US" sz="2800" dirty="0" err="1" smtClean="0"/>
              <a:t>kC</a:t>
            </a:r>
            <a:r>
              <a:rPr lang="en-US" sz="2800" dirty="0" smtClean="0"/>
              <a:t>/s 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902020" y="5037942"/>
            <a:ext cx="5292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Aurora fully in nightside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S/C magnetic footprint on main emission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835140" y="944201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 </a:t>
            </a:r>
            <a:r>
              <a:rPr lang="en-US" sz="2800" dirty="0" err="1" smtClean="0">
                <a:solidFill>
                  <a:srgbClr val="FF0000"/>
                </a:solidFill>
              </a:rPr>
              <a:t>hr</a:t>
            </a:r>
            <a:r>
              <a:rPr lang="en-US" sz="2800" dirty="0" smtClean="0">
                <a:solidFill>
                  <a:srgbClr val="FF0000"/>
                </a:solidFill>
              </a:rPr>
              <a:t> later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755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1715_multi_an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5730" y="4879771"/>
            <a:ext cx="256129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7 angles</a:t>
            </a:r>
          </a:p>
          <a:p>
            <a:r>
              <a:rPr lang="en-US" sz="3600" dirty="0" smtClean="0"/>
              <a:t>= 7 rotations</a:t>
            </a:r>
          </a:p>
          <a:p>
            <a:r>
              <a:rPr lang="en-US" sz="3600" dirty="0" smtClean="0"/>
              <a:t>= 7 x 30 sec</a:t>
            </a:r>
            <a:endParaRPr lang="en-US" sz="3600" dirty="0"/>
          </a:p>
        </p:txBody>
      </p:sp>
      <p:pic>
        <p:nvPicPr>
          <p:cNvPr id="4" name="Image 3" descr="oc0va6xjq_000_nobkg_map_pol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1260" cy="23312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0295" y="3818333"/>
            <a:ext cx="21751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Dark counts</a:t>
            </a:r>
            <a:endParaRPr lang="en-US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3329994" y="2038872"/>
            <a:ext cx="15540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trike="sngStrike" dirty="0" smtClean="0"/>
              <a:t>Daylight</a:t>
            </a:r>
            <a:endParaRPr lang="en-US" sz="3200" strike="sngStrike" dirty="0"/>
          </a:p>
        </p:txBody>
      </p:sp>
      <p:sp>
        <p:nvSpPr>
          <p:cNvPr id="7" name="ZoneTexte 6"/>
          <p:cNvSpPr txBox="1"/>
          <p:nvPr/>
        </p:nvSpPr>
        <p:spPr>
          <a:xfrm>
            <a:off x="3785872" y="4643094"/>
            <a:ext cx="148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Aurora</a:t>
            </a:r>
            <a:endParaRPr lang="en-US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58488" y="1961928"/>
            <a:ext cx="144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HST frame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785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3_1715_1719_e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839" y="6041223"/>
            <a:ext cx="124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 min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6629920" y="12945"/>
            <a:ext cx="25140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2 (1) angles</a:t>
            </a:r>
          </a:p>
          <a:p>
            <a:r>
              <a:rPr lang="en-US" sz="2800" dirty="0" smtClean="0"/>
              <a:t>= 2 (1) rotations</a:t>
            </a:r>
          </a:p>
          <a:p>
            <a:r>
              <a:rPr lang="en-US" sz="2800" dirty="0" smtClean="0"/>
              <a:t>= 2 (1) x 30 sec</a:t>
            </a:r>
            <a:endParaRPr lang="en-US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850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olarProj_Pj24_08222017231500_N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0" y="576000"/>
            <a:ext cx="4419600" cy="4419600"/>
          </a:xfrm>
          <a:prstGeom prst="rect">
            <a:avLst/>
          </a:prstGeom>
        </p:spPr>
      </p:pic>
      <p:pic>
        <p:nvPicPr>
          <p:cNvPr id="9" name="Image 8" descr="PolarProj_Pj24_08222017225000_N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00"/>
            <a:ext cx="4419600" cy="441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4471" y="89831"/>
            <a:ext cx="373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Start: 22 Aug 2017  22:49:53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123869" y="89831"/>
            <a:ext cx="3609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End: </a:t>
            </a:r>
            <a:r>
              <a:rPr lang="en-US" sz="2400" dirty="0"/>
              <a:t>22 Aug 2017  </a:t>
            </a:r>
            <a:r>
              <a:rPr lang="en-US" sz="2400" dirty="0" smtClean="0"/>
              <a:t>23:12:48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3684763" y="543141"/>
            <a:ext cx="17598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Orbit #24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275730" y="5406182"/>
            <a:ext cx="71529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Altitude</a:t>
            </a:r>
            <a:r>
              <a:rPr lang="en-US" sz="2800" baseline="-25000" dirty="0" err="1" smtClean="0"/>
              <a:t>start</a:t>
            </a:r>
            <a:r>
              <a:rPr lang="en-US" sz="2800" dirty="0" smtClean="0"/>
              <a:t> = 1.6 R</a:t>
            </a:r>
            <a:r>
              <a:rPr lang="en-US" sz="2800" baseline="-25000" dirty="0" smtClean="0"/>
              <a:t>J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nstantaneous spat. res. ~ 70 km x 397 km / pix</a:t>
            </a:r>
            <a:r>
              <a:rPr lang="en-US" sz="2800" baseline="30000" dirty="0" smtClean="0"/>
              <a:t>2</a:t>
            </a:r>
            <a:endParaRPr lang="en-US" sz="2800" dirty="0" smtClean="0"/>
          </a:p>
          <a:p>
            <a:r>
              <a:rPr lang="en-US" sz="2800" dirty="0" smtClean="0"/>
              <a:t>Dark count rate ~ </a:t>
            </a:r>
            <a:r>
              <a:rPr lang="en-US" sz="2800" dirty="0" smtClean="0">
                <a:solidFill>
                  <a:srgbClr val="FF0000"/>
                </a:solidFill>
              </a:rPr>
              <a:t>1112 </a:t>
            </a:r>
            <a:r>
              <a:rPr lang="en-US" sz="2800" dirty="0" err="1" smtClean="0">
                <a:solidFill>
                  <a:srgbClr val="FF0000"/>
                </a:solidFill>
              </a:rPr>
              <a:t>kC</a:t>
            </a:r>
            <a:r>
              <a:rPr lang="en-US" sz="2800" dirty="0" smtClean="0">
                <a:solidFill>
                  <a:srgbClr val="FF0000"/>
                </a:solidFill>
              </a:rPr>
              <a:t>/s ⟹ 40 </a:t>
            </a:r>
            <a:r>
              <a:rPr lang="en-US" sz="2800" dirty="0" err="1" smtClean="0">
                <a:solidFill>
                  <a:srgbClr val="FF0000"/>
                </a:solidFill>
              </a:rPr>
              <a:t>kC</a:t>
            </a:r>
            <a:r>
              <a:rPr lang="en-US" sz="2800" dirty="0" smtClean="0">
                <a:solidFill>
                  <a:srgbClr val="FF0000"/>
                </a:solidFill>
              </a:rPr>
              <a:t>/s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902020" y="5037942"/>
            <a:ext cx="5292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Aurora fully in nightside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S/C magnetic footprint on main emission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542715" y="1027761"/>
            <a:ext cx="2072166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~10 months later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303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1" y="820800"/>
            <a:ext cx="9150391" cy="5063040"/>
          </a:xfrm>
          <a:prstGeom prst="rect">
            <a:avLst/>
          </a:prstGeom>
        </p:spPr>
      </p:pic>
      <p:sp>
        <p:nvSpPr>
          <p:cNvPr id="3" name="Flèche vers le haut 2"/>
          <p:cNvSpPr/>
          <p:nvPr/>
        </p:nvSpPr>
        <p:spPr>
          <a:xfrm>
            <a:off x="6462459" y="5633280"/>
            <a:ext cx="1019486" cy="907200"/>
          </a:xfrm>
          <a:prstGeom prst="upArrow">
            <a:avLst/>
          </a:prstGeom>
          <a:gradFill flip="none" rotWithShape="1">
            <a:gsLst>
              <a:gs pos="0">
                <a:srgbClr val="3366FF"/>
              </a:gs>
              <a:gs pos="82000">
                <a:srgbClr val="660066"/>
              </a:gs>
            </a:gsLst>
            <a:lin ang="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5244285" y="6186240"/>
            <a:ext cx="1508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UV light</a:t>
            </a:r>
            <a:endParaRPr lang="en-US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66348" y="37912"/>
            <a:ext cx="8511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Juno </a:t>
            </a:r>
            <a:r>
              <a:rPr lang="en-US" sz="3200" dirty="0" err="1" smtClean="0"/>
              <a:t>UltraViolet</a:t>
            </a:r>
            <a:r>
              <a:rPr lang="en-US" sz="3200" smtClean="0"/>
              <a:t> Spectrograph UVS </a:t>
            </a:r>
            <a:r>
              <a:rPr lang="en-US" sz="2400" dirty="0" smtClean="0"/>
              <a:t>(PI: G.R. Gladstone)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80084" y="6186240"/>
            <a:ext cx="2843898" cy="461665"/>
          </a:xfrm>
          <a:prstGeom prst="rect">
            <a:avLst/>
          </a:prstGeom>
          <a:noFill/>
          <a:ln>
            <a:solidFill>
              <a:srgbClr val="3A57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Gladstone et al. 2014</a:t>
            </a:r>
            <a:endParaRPr lang="en-US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033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j24_2249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839" y="6041223"/>
            <a:ext cx="147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23 min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6223000" y="-1"/>
            <a:ext cx="2921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7 angles</a:t>
            </a:r>
          </a:p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per 30 sec </a:t>
            </a:r>
          </a:p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frame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(should be 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1 angle/frame)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29780" y="6168720"/>
            <a:ext cx="232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Just 1 year to go!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209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113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r 27"/>
          <p:cNvGrpSpPr/>
          <p:nvPr/>
        </p:nvGrpSpPr>
        <p:grpSpPr>
          <a:xfrm>
            <a:off x="801008" y="3214195"/>
            <a:ext cx="7545731" cy="426888"/>
            <a:chOff x="481291" y="5030154"/>
            <a:chExt cx="7545731" cy="42688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802431" y="2780449"/>
            <a:ext cx="7545731" cy="426888"/>
            <a:chOff x="481291" y="5030154"/>
            <a:chExt cx="7545731" cy="426888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/>
          <p:cNvSpPr txBox="1"/>
          <p:nvPr/>
        </p:nvSpPr>
        <p:spPr>
          <a:xfrm>
            <a:off x="4572000" y="2033645"/>
            <a:ext cx="1373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0.017 s</a:t>
            </a:r>
            <a:endParaRPr lang="en-US" sz="3200" dirty="0"/>
          </a:p>
        </p:txBody>
      </p:sp>
      <p:sp>
        <p:nvSpPr>
          <p:cNvPr id="3" name="Flèche vers le haut 2"/>
          <p:cNvSpPr/>
          <p:nvPr/>
        </p:nvSpPr>
        <p:spPr>
          <a:xfrm>
            <a:off x="4404930" y="3006295"/>
            <a:ext cx="318047" cy="40854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087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r 27"/>
          <p:cNvGrpSpPr/>
          <p:nvPr/>
        </p:nvGrpSpPr>
        <p:grpSpPr>
          <a:xfrm>
            <a:off x="801008" y="3763861"/>
            <a:ext cx="7545731" cy="426888"/>
            <a:chOff x="481291" y="5030154"/>
            <a:chExt cx="7545731" cy="42688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/>
          <p:cNvSpPr txBox="1"/>
          <p:nvPr/>
        </p:nvSpPr>
        <p:spPr>
          <a:xfrm rot="16200000">
            <a:off x="223755" y="3647450"/>
            <a:ext cx="760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0.2°</a:t>
            </a:r>
            <a:endParaRPr lang="en-US" sz="2800" dirty="0"/>
          </a:p>
        </p:txBody>
      </p:sp>
      <p:sp>
        <p:nvSpPr>
          <p:cNvPr id="30" name="ZoneTexte 29"/>
          <p:cNvSpPr txBox="1"/>
          <p:nvPr/>
        </p:nvSpPr>
        <p:spPr>
          <a:xfrm>
            <a:off x="1786489" y="4150102"/>
            <a:ext cx="760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2.5°</a:t>
            </a:r>
            <a:endParaRPr lang="en-US" sz="28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734577" y="4150102"/>
            <a:ext cx="760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2.5°</a:t>
            </a:r>
            <a:endParaRPr lang="en-US" sz="28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383236" y="3911372"/>
            <a:ext cx="488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2°</a:t>
            </a:r>
            <a:endParaRPr lang="en-US" sz="2800" dirty="0"/>
          </a:p>
        </p:txBody>
      </p:sp>
      <p:sp>
        <p:nvSpPr>
          <p:cNvPr id="33" name="ZoneTexte 32"/>
          <p:cNvSpPr txBox="1"/>
          <p:nvPr/>
        </p:nvSpPr>
        <p:spPr>
          <a:xfrm rot="16200000">
            <a:off x="3188690" y="3196511"/>
            <a:ext cx="1124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0.025°</a:t>
            </a:r>
            <a:endParaRPr lang="en-US" sz="2800" dirty="0"/>
          </a:p>
        </p:txBody>
      </p:sp>
      <p:sp>
        <p:nvSpPr>
          <p:cNvPr id="34" name="ZoneTexte 33"/>
          <p:cNvSpPr txBox="1"/>
          <p:nvPr/>
        </p:nvSpPr>
        <p:spPr>
          <a:xfrm rot="16200000">
            <a:off x="8111365" y="3639563"/>
            <a:ext cx="760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0.2°</a:t>
            </a:r>
            <a:endParaRPr lang="en-US" sz="2800" dirty="0"/>
          </a:p>
        </p:txBody>
      </p:sp>
      <p:sp>
        <p:nvSpPr>
          <p:cNvPr id="35" name="ZoneTexte 34"/>
          <p:cNvSpPr txBox="1"/>
          <p:nvPr/>
        </p:nvSpPr>
        <p:spPr>
          <a:xfrm>
            <a:off x="506037" y="2166718"/>
            <a:ext cx="36711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Dog bone shaped slit</a:t>
            </a:r>
            <a:endParaRPr lang="en-US" sz="320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86" y="-1"/>
            <a:ext cx="4184840" cy="2315531"/>
          </a:xfrm>
          <a:prstGeom prst="rect">
            <a:avLst/>
          </a:prstGeom>
        </p:spPr>
      </p:pic>
      <p:sp>
        <p:nvSpPr>
          <p:cNvPr id="37" name="Bouée 36"/>
          <p:cNvSpPr/>
          <p:nvPr/>
        </p:nvSpPr>
        <p:spPr>
          <a:xfrm>
            <a:off x="6656817" y="941760"/>
            <a:ext cx="555147" cy="501120"/>
          </a:xfrm>
          <a:prstGeom prst="donut">
            <a:avLst>
              <a:gd name="adj" fmla="val 1279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552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Rectangle 553"/>
          <p:cNvSpPr/>
          <p:nvPr/>
        </p:nvSpPr>
        <p:spPr>
          <a:xfrm>
            <a:off x="276812" y="3918121"/>
            <a:ext cx="8621320" cy="7200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2"/>
          <p:cNvCxnSpPr/>
          <p:nvPr/>
        </p:nvCxnSpPr>
        <p:spPr>
          <a:xfrm>
            <a:off x="27681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1721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35657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>
            <a:off x="39594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43530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47466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>
            <a:off x="51402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>
            <a:off x="55338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>
            <a:off x="59275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>
            <a:off x="63211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>
            <a:off x="67147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>
            <a:off x="71083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>
            <a:off x="75019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>
            <a:off x="78956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/>
          <p:cNvCxnSpPr/>
          <p:nvPr/>
        </p:nvCxnSpPr>
        <p:spPr>
          <a:xfrm>
            <a:off x="82892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/>
          <p:nvPr/>
        </p:nvCxnSpPr>
        <p:spPr>
          <a:xfrm>
            <a:off x="86828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>
            <a:off x="90764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94700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>
            <a:off x="98637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>
            <a:off x="102573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/>
          <p:cNvCxnSpPr/>
          <p:nvPr/>
        </p:nvCxnSpPr>
        <p:spPr>
          <a:xfrm>
            <a:off x="106509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/>
          <p:cNvCxnSpPr/>
          <p:nvPr/>
        </p:nvCxnSpPr>
        <p:spPr>
          <a:xfrm>
            <a:off x="110445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/>
          <p:cNvCxnSpPr/>
          <p:nvPr/>
        </p:nvCxnSpPr>
        <p:spPr>
          <a:xfrm>
            <a:off x="114381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/>
          <p:cNvCxnSpPr/>
          <p:nvPr/>
        </p:nvCxnSpPr>
        <p:spPr>
          <a:xfrm>
            <a:off x="118318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/>
          <p:cNvCxnSpPr/>
          <p:nvPr/>
        </p:nvCxnSpPr>
        <p:spPr>
          <a:xfrm>
            <a:off x="122254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/>
          <p:cNvCxnSpPr/>
          <p:nvPr/>
        </p:nvCxnSpPr>
        <p:spPr>
          <a:xfrm>
            <a:off x="126190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/>
          <p:cNvCxnSpPr/>
          <p:nvPr/>
        </p:nvCxnSpPr>
        <p:spPr>
          <a:xfrm>
            <a:off x="130126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/>
          <p:cNvCxnSpPr/>
          <p:nvPr/>
        </p:nvCxnSpPr>
        <p:spPr>
          <a:xfrm>
            <a:off x="134062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/>
          <p:cNvCxnSpPr/>
          <p:nvPr/>
        </p:nvCxnSpPr>
        <p:spPr>
          <a:xfrm>
            <a:off x="137999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/>
          <p:cNvCxnSpPr/>
          <p:nvPr/>
        </p:nvCxnSpPr>
        <p:spPr>
          <a:xfrm>
            <a:off x="141935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/>
        </p:nvCxnSpPr>
        <p:spPr>
          <a:xfrm>
            <a:off x="145871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/>
          <p:cNvCxnSpPr/>
          <p:nvPr/>
        </p:nvCxnSpPr>
        <p:spPr>
          <a:xfrm>
            <a:off x="149807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/>
          <p:cNvCxnSpPr/>
          <p:nvPr/>
        </p:nvCxnSpPr>
        <p:spPr>
          <a:xfrm>
            <a:off x="153743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/>
          <p:nvPr/>
        </p:nvCxnSpPr>
        <p:spPr>
          <a:xfrm>
            <a:off x="157680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>
            <a:off x="161616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>
            <a:off x="165552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/>
          <p:cNvCxnSpPr/>
          <p:nvPr/>
        </p:nvCxnSpPr>
        <p:spPr>
          <a:xfrm>
            <a:off x="169488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/>
          <p:cNvCxnSpPr/>
          <p:nvPr/>
        </p:nvCxnSpPr>
        <p:spPr>
          <a:xfrm>
            <a:off x="173424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/>
          <p:cNvCxnSpPr/>
          <p:nvPr/>
        </p:nvCxnSpPr>
        <p:spPr>
          <a:xfrm>
            <a:off x="177361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/>
          <p:cNvCxnSpPr/>
          <p:nvPr/>
        </p:nvCxnSpPr>
        <p:spPr>
          <a:xfrm>
            <a:off x="181297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/>
          <p:cNvCxnSpPr/>
          <p:nvPr/>
        </p:nvCxnSpPr>
        <p:spPr>
          <a:xfrm>
            <a:off x="185233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>
            <a:off x="189169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>
            <a:off x="193105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>
            <a:off x="197042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/>
          <p:cNvCxnSpPr/>
          <p:nvPr/>
        </p:nvCxnSpPr>
        <p:spPr>
          <a:xfrm>
            <a:off x="200978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/>
          <p:cNvCxnSpPr/>
          <p:nvPr/>
        </p:nvCxnSpPr>
        <p:spPr>
          <a:xfrm>
            <a:off x="204914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/>
          <p:cNvCxnSpPr/>
          <p:nvPr/>
        </p:nvCxnSpPr>
        <p:spPr>
          <a:xfrm>
            <a:off x="208850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212786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>
            <a:off x="216723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>
            <a:off x="220659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>
            <a:off x="224595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228531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232467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/>
          <p:cNvCxnSpPr/>
          <p:nvPr/>
        </p:nvCxnSpPr>
        <p:spPr>
          <a:xfrm>
            <a:off x="236404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>
            <a:off x="240340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/>
          <p:nvPr/>
        </p:nvCxnSpPr>
        <p:spPr>
          <a:xfrm>
            <a:off x="244276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248212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>
          <a:xfrm>
            <a:off x="252148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256085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260021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/>
          <p:cNvCxnSpPr/>
          <p:nvPr/>
        </p:nvCxnSpPr>
        <p:spPr>
          <a:xfrm>
            <a:off x="263957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>
            <a:off x="267893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>
          <a:xfrm>
            <a:off x="271829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275766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/>
          <p:cNvCxnSpPr/>
          <p:nvPr/>
        </p:nvCxnSpPr>
        <p:spPr>
          <a:xfrm>
            <a:off x="279702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283638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/>
          <p:cNvCxnSpPr/>
          <p:nvPr/>
        </p:nvCxnSpPr>
        <p:spPr>
          <a:xfrm>
            <a:off x="287574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>
            <a:off x="291510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/>
          <p:cNvCxnSpPr/>
          <p:nvPr/>
        </p:nvCxnSpPr>
        <p:spPr>
          <a:xfrm>
            <a:off x="295447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/>
          <p:cNvCxnSpPr/>
          <p:nvPr/>
        </p:nvCxnSpPr>
        <p:spPr>
          <a:xfrm>
            <a:off x="299383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/>
          <p:cNvCxnSpPr/>
          <p:nvPr/>
        </p:nvCxnSpPr>
        <p:spPr>
          <a:xfrm>
            <a:off x="303319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/>
          <p:cNvCxnSpPr/>
          <p:nvPr/>
        </p:nvCxnSpPr>
        <p:spPr>
          <a:xfrm>
            <a:off x="307255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311191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>
          <a:xfrm>
            <a:off x="315128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/>
          <p:cNvCxnSpPr/>
          <p:nvPr/>
        </p:nvCxnSpPr>
        <p:spPr>
          <a:xfrm>
            <a:off x="319064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/>
          <p:nvPr/>
        </p:nvCxnSpPr>
        <p:spPr>
          <a:xfrm>
            <a:off x="323000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/>
          <p:cNvCxnSpPr/>
          <p:nvPr/>
        </p:nvCxnSpPr>
        <p:spPr>
          <a:xfrm>
            <a:off x="326936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/>
          <p:cNvCxnSpPr/>
          <p:nvPr/>
        </p:nvCxnSpPr>
        <p:spPr>
          <a:xfrm>
            <a:off x="330872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/>
          <p:cNvCxnSpPr/>
          <p:nvPr/>
        </p:nvCxnSpPr>
        <p:spPr>
          <a:xfrm>
            <a:off x="334809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/>
          <p:cNvCxnSpPr/>
          <p:nvPr/>
        </p:nvCxnSpPr>
        <p:spPr>
          <a:xfrm>
            <a:off x="338745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/>
          <p:nvPr/>
        </p:nvCxnSpPr>
        <p:spPr>
          <a:xfrm>
            <a:off x="342681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/>
          <p:cNvCxnSpPr/>
          <p:nvPr/>
        </p:nvCxnSpPr>
        <p:spPr>
          <a:xfrm>
            <a:off x="346617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206"/>
          <p:cNvCxnSpPr/>
          <p:nvPr/>
        </p:nvCxnSpPr>
        <p:spPr>
          <a:xfrm>
            <a:off x="350553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/>
          <p:cNvCxnSpPr/>
          <p:nvPr/>
        </p:nvCxnSpPr>
        <p:spPr>
          <a:xfrm>
            <a:off x="354490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358426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>
            <a:off x="362362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210"/>
          <p:cNvCxnSpPr/>
          <p:nvPr/>
        </p:nvCxnSpPr>
        <p:spPr>
          <a:xfrm>
            <a:off x="366298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/>
          <p:cNvCxnSpPr/>
          <p:nvPr/>
        </p:nvCxnSpPr>
        <p:spPr>
          <a:xfrm>
            <a:off x="370234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212"/>
          <p:cNvCxnSpPr/>
          <p:nvPr/>
        </p:nvCxnSpPr>
        <p:spPr>
          <a:xfrm>
            <a:off x="374171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213"/>
          <p:cNvCxnSpPr/>
          <p:nvPr/>
        </p:nvCxnSpPr>
        <p:spPr>
          <a:xfrm>
            <a:off x="378107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/>
          <p:cNvCxnSpPr/>
          <p:nvPr/>
        </p:nvCxnSpPr>
        <p:spPr>
          <a:xfrm>
            <a:off x="382043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/>
          <p:cNvCxnSpPr/>
          <p:nvPr/>
        </p:nvCxnSpPr>
        <p:spPr>
          <a:xfrm>
            <a:off x="385979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/>
          <p:cNvCxnSpPr/>
          <p:nvPr/>
        </p:nvCxnSpPr>
        <p:spPr>
          <a:xfrm>
            <a:off x="389915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217"/>
          <p:cNvCxnSpPr/>
          <p:nvPr/>
        </p:nvCxnSpPr>
        <p:spPr>
          <a:xfrm>
            <a:off x="393852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218"/>
          <p:cNvCxnSpPr/>
          <p:nvPr/>
        </p:nvCxnSpPr>
        <p:spPr>
          <a:xfrm>
            <a:off x="397788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/>
          <p:cNvCxnSpPr/>
          <p:nvPr/>
        </p:nvCxnSpPr>
        <p:spPr>
          <a:xfrm>
            <a:off x="401724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220"/>
          <p:cNvCxnSpPr/>
          <p:nvPr/>
        </p:nvCxnSpPr>
        <p:spPr>
          <a:xfrm>
            <a:off x="405660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/>
          <p:cNvCxnSpPr/>
          <p:nvPr/>
        </p:nvCxnSpPr>
        <p:spPr>
          <a:xfrm>
            <a:off x="409596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/>
          <p:cNvCxnSpPr/>
          <p:nvPr/>
        </p:nvCxnSpPr>
        <p:spPr>
          <a:xfrm>
            <a:off x="413533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/>
          <p:cNvCxnSpPr/>
          <p:nvPr/>
        </p:nvCxnSpPr>
        <p:spPr>
          <a:xfrm>
            <a:off x="417469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Connecteur droit 224"/>
          <p:cNvCxnSpPr/>
          <p:nvPr/>
        </p:nvCxnSpPr>
        <p:spPr>
          <a:xfrm>
            <a:off x="421405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/>
          <p:cNvCxnSpPr/>
          <p:nvPr/>
        </p:nvCxnSpPr>
        <p:spPr>
          <a:xfrm>
            <a:off x="425341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/>
          <p:cNvCxnSpPr/>
          <p:nvPr/>
        </p:nvCxnSpPr>
        <p:spPr>
          <a:xfrm>
            <a:off x="429277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227"/>
          <p:cNvCxnSpPr/>
          <p:nvPr/>
        </p:nvCxnSpPr>
        <p:spPr>
          <a:xfrm>
            <a:off x="433214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/>
          <p:cNvCxnSpPr/>
          <p:nvPr/>
        </p:nvCxnSpPr>
        <p:spPr>
          <a:xfrm>
            <a:off x="437150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/>
          <p:cNvCxnSpPr/>
          <p:nvPr/>
        </p:nvCxnSpPr>
        <p:spPr>
          <a:xfrm>
            <a:off x="441086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/>
          <p:cNvCxnSpPr/>
          <p:nvPr/>
        </p:nvCxnSpPr>
        <p:spPr>
          <a:xfrm>
            <a:off x="445022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/>
          <p:cNvCxnSpPr/>
          <p:nvPr/>
        </p:nvCxnSpPr>
        <p:spPr>
          <a:xfrm>
            <a:off x="448958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/>
          <p:cNvCxnSpPr/>
          <p:nvPr/>
        </p:nvCxnSpPr>
        <p:spPr>
          <a:xfrm>
            <a:off x="452895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/>
          <p:cNvCxnSpPr/>
          <p:nvPr/>
        </p:nvCxnSpPr>
        <p:spPr>
          <a:xfrm>
            <a:off x="456831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/>
          <p:cNvCxnSpPr/>
          <p:nvPr/>
        </p:nvCxnSpPr>
        <p:spPr>
          <a:xfrm>
            <a:off x="460767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/>
          <p:cNvCxnSpPr/>
          <p:nvPr/>
        </p:nvCxnSpPr>
        <p:spPr>
          <a:xfrm>
            <a:off x="464703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/>
          <p:cNvCxnSpPr/>
          <p:nvPr/>
        </p:nvCxnSpPr>
        <p:spPr>
          <a:xfrm>
            <a:off x="468639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/>
          <p:cNvCxnSpPr/>
          <p:nvPr/>
        </p:nvCxnSpPr>
        <p:spPr>
          <a:xfrm>
            <a:off x="472576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/>
          <p:cNvCxnSpPr/>
          <p:nvPr/>
        </p:nvCxnSpPr>
        <p:spPr>
          <a:xfrm>
            <a:off x="476512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/>
          <p:cNvCxnSpPr/>
          <p:nvPr/>
        </p:nvCxnSpPr>
        <p:spPr>
          <a:xfrm>
            <a:off x="480448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/>
          <p:cNvCxnSpPr/>
          <p:nvPr/>
        </p:nvCxnSpPr>
        <p:spPr>
          <a:xfrm>
            <a:off x="484384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/>
          <p:cNvCxnSpPr/>
          <p:nvPr/>
        </p:nvCxnSpPr>
        <p:spPr>
          <a:xfrm>
            <a:off x="488320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/>
          <p:cNvCxnSpPr/>
          <p:nvPr/>
        </p:nvCxnSpPr>
        <p:spPr>
          <a:xfrm>
            <a:off x="492257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/>
          <p:cNvCxnSpPr/>
          <p:nvPr/>
        </p:nvCxnSpPr>
        <p:spPr>
          <a:xfrm>
            <a:off x="496193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/>
          <p:cNvCxnSpPr/>
          <p:nvPr/>
        </p:nvCxnSpPr>
        <p:spPr>
          <a:xfrm>
            <a:off x="500129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/>
          <p:cNvCxnSpPr/>
          <p:nvPr/>
        </p:nvCxnSpPr>
        <p:spPr>
          <a:xfrm>
            <a:off x="504065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/>
          <p:cNvCxnSpPr/>
          <p:nvPr/>
        </p:nvCxnSpPr>
        <p:spPr>
          <a:xfrm>
            <a:off x="508001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/>
          <p:cNvCxnSpPr/>
          <p:nvPr/>
        </p:nvCxnSpPr>
        <p:spPr>
          <a:xfrm>
            <a:off x="511938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/>
          <p:cNvCxnSpPr/>
          <p:nvPr/>
        </p:nvCxnSpPr>
        <p:spPr>
          <a:xfrm>
            <a:off x="515874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249"/>
          <p:cNvCxnSpPr/>
          <p:nvPr/>
        </p:nvCxnSpPr>
        <p:spPr>
          <a:xfrm>
            <a:off x="519810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/>
          <p:cNvCxnSpPr/>
          <p:nvPr/>
        </p:nvCxnSpPr>
        <p:spPr>
          <a:xfrm>
            <a:off x="523746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/>
          <p:cNvCxnSpPr/>
          <p:nvPr/>
        </p:nvCxnSpPr>
        <p:spPr>
          <a:xfrm>
            <a:off x="527682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/>
          <p:cNvCxnSpPr/>
          <p:nvPr/>
        </p:nvCxnSpPr>
        <p:spPr>
          <a:xfrm>
            <a:off x="531619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/>
          <p:cNvCxnSpPr/>
          <p:nvPr/>
        </p:nvCxnSpPr>
        <p:spPr>
          <a:xfrm>
            <a:off x="535555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/>
          <p:cNvCxnSpPr/>
          <p:nvPr/>
        </p:nvCxnSpPr>
        <p:spPr>
          <a:xfrm>
            <a:off x="539491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/>
          <p:cNvCxnSpPr/>
          <p:nvPr/>
        </p:nvCxnSpPr>
        <p:spPr>
          <a:xfrm>
            <a:off x="543427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/>
          <p:cNvCxnSpPr/>
          <p:nvPr/>
        </p:nvCxnSpPr>
        <p:spPr>
          <a:xfrm>
            <a:off x="547363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/>
          <p:cNvCxnSpPr/>
          <p:nvPr/>
        </p:nvCxnSpPr>
        <p:spPr>
          <a:xfrm>
            <a:off x="551300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/>
          <p:cNvCxnSpPr/>
          <p:nvPr/>
        </p:nvCxnSpPr>
        <p:spPr>
          <a:xfrm>
            <a:off x="555236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/>
          <p:cNvCxnSpPr/>
          <p:nvPr/>
        </p:nvCxnSpPr>
        <p:spPr>
          <a:xfrm>
            <a:off x="559172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/>
          <p:cNvCxnSpPr/>
          <p:nvPr/>
        </p:nvCxnSpPr>
        <p:spPr>
          <a:xfrm>
            <a:off x="563108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/>
          <p:cNvCxnSpPr/>
          <p:nvPr/>
        </p:nvCxnSpPr>
        <p:spPr>
          <a:xfrm>
            <a:off x="567044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/>
          <p:cNvCxnSpPr/>
          <p:nvPr/>
        </p:nvCxnSpPr>
        <p:spPr>
          <a:xfrm>
            <a:off x="570981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/>
          <p:cNvCxnSpPr/>
          <p:nvPr/>
        </p:nvCxnSpPr>
        <p:spPr>
          <a:xfrm>
            <a:off x="574917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/>
          <p:cNvCxnSpPr/>
          <p:nvPr/>
        </p:nvCxnSpPr>
        <p:spPr>
          <a:xfrm>
            <a:off x="578853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/>
          <p:cNvCxnSpPr/>
          <p:nvPr/>
        </p:nvCxnSpPr>
        <p:spPr>
          <a:xfrm>
            <a:off x="582789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/>
          <p:nvPr/>
        </p:nvCxnSpPr>
        <p:spPr>
          <a:xfrm>
            <a:off x="586725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267"/>
          <p:cNvCxnSpPr/>
          <p:nvPr/>
        </p:nvCxnSpPr>
        <p:spPr>
          <a:xfrm>
            <a:off x="590662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268"/>
          <p:cNvCxnSpPr/>
          <p:nvPr/>
        </p:nvCxnSpPr>
        <p:spPr>
          <a:xfrm>
            <a:off x="594598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Connecteur droit 269"/>
          <p:cNvCxnSpPr/>
          <p:nvPr/>
        </p:nvCxnSpPr>
        <p:spPr>
          <a:xfrm>
            <a:off x="598534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/>
          <p:cNvCxnSpPr/>
          <p:nvPr/>
        </p:nvCxnSpPr>
        <p:spPr>
          <a:xfrm>
            <a:off x="602470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271"/>
          <p:cNvCxnSpPr/>
          <p:nvPr/>
        </p:nvCxnSpPr>
        <p:spPr>
          <a:xfrm>
            <a:off x="606406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Connecteur droit 272"/>
          <p:cNvCxnSpPr/>
          <p:nvPr/>
        </p:nvCxnSpPr>
        <p:spPr>
          <a:xfrm>
            <a:off x="610343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Connecteur droit 273"/>
          <p:cNvCxnSpPr/>
          <p:nvPr/>
        </p:nvCxnSpPr>
        <p:spPr>
          <a:xfrm>
            <a:off x="614279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droit 274"/>
          <p:cNvCxnSpPr/>
          <p:nvPr/>
        </p:nvCxnSpPr>
        <p:spPr>
          <a:xfrm>
            <a:off x="618215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275"/>
          <p:cNvCxnSpPr/>
          <p:nvPr/>
        </p:nvCxnSpPr>
        <p:spPr>
          <a:xfrm>
            <a:off x="622151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droit 276"/>
          <p:cNvCxnSpPr/>
          <p:nvPr/>
        </p:nvCxnSpPr>
        <p:spPr>
          <a:xfrm>
            <a:off x="626087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Connecteur droit 277"/>
          <p:cNvCxnSpPr/>
          <p:nvPr/>
        </p:nvCxnSpPr>
        <p:spPr>
          <a:xfrm>
            <a:off x="630024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droit 278"/>
          <p:cNvCxnSpPr/>
          <p:nvPr/>
        </p:nvCxnSpPr>
        <p:spPr>
          <a:xfrm>
            <a:off x="633960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Connecteur droit 279"/>
          <p:cNvCxnSpPr/>
          <p:nvPr/>
        </p:nvCxnSpPr>
        <p:spPr>
          <a:xfrm>
            <a:off x="637896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/>
          <p:cNvCxnSpPr/>
          <p:nvPr/>
        </p:nvCxnSpPr>
        <p:spPr>
          <a:xfrm>
            <a:off x="641832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droit 281"/>
          <p:cNvCxnSpPr/>
          <p:nvPr/>
        </p:nvCxnSpPr>
        <p:spPr>
          <a:xfrm>
            <a:off x="645768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282"/>
          <p:cNvCxnSpPr/>
          <p:nvPr/>
        </p:nvCxnSpPr>
        <p:spPr>
          <a:xfrm>
            <a:off x="649705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droit 283"/>
          <p:cNvCxnSpPr/>
          <p:nvPr/>
        </p:nvCxnSpPr>
        <p:spPr>
          <a:xfrm>
            <a:off x="653641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Connecteur droit 284"/>
          <p:cNvCxnSpPr/>
          <p:nvPr/>
        </p:nvCxnSpPr>
        <p:spPr>
          <a:xfrm>
            <a:off x="657577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Connecteur droit 285"/>
          <p:cNvCxnSpPr/>
          <p:nvPr/>
        </p:nvCxnSpPr>
        <p:spPr>
          <a:xfrm>
            <a:off x="661513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onnecteur droit 286"/>
          <p:cNvCxnSpPr/>
          <p:nvPr/>
        </p:nvCxnSpPr>
        <p:spPr>
          <a:xfrm>
            <a:off x="665449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Connecteur droit 287"/>
          <p:cNvCxnSpPr/>
          <p:nvPr/>
        </p:nvCxnSpPr>
        <p:spPr>
          <a:xfrm>
            <a:off x="669386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Connecteur droit 288"/>
          <p:cNvCxnSpPr/>
          <p:nvPr/>
        </p:nvCxnSpPr>
        <p:spPr>
          <a:xfrm>
            <a:off x="673322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289"/>
          <p:cNvCxnSpPr/>
          <p:nvPr/>
        </p:nvCxnSpPr>
        <p:spPr>
          <a:xfrm>
            <a:off x="677258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Connecteur droit 290"/>
          <p:cNvCxnSpPr/>
          <p:nvPr/>
        </p:nvCxnSpPr>
        <p:spPr>
          <a:xfrm>
            <a:off x="681194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291"/>
          <p:cNvCxnSpPr/>
          <p:nvPr/>
        </p:nvCxnSpPr>
        <p:spPr>
          <a:xfrm>
            <a:off x="685130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Connecteur droit 292"/>
          <p:cNvCxnSpPr/>
          <p:nvPr/>
        </p:nvCxnSpPr>
        <p:spPr>
          <a:xfrm>
            <a:off x="689067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293"/>
          <p:cNvCxnSpPr/>
          <p:nvPr/>
        </p:nvCxnSpPr>
        <p:spPr>
          <a:xfrm>
            <a:off x="693003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/>
          <p:cNvCxnSpPr/>
          <p:nvPr/>
        </p:nvCxnSpPr>
        <p:spPr>
          <a:xfrm>
            <a:off x="696939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295"/>
          <p:cNvCxnSpPr/>
          <p:nvPr/>
        </p:nvCxnSpPr>
        <p:spPr>
          <a:xfrm>
            <a:off x="700875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296"/>
          <p:cNvCxnSpPr/>
          <p:nvPr/>
        </p:nvCxnSpPr>
        <p:spPr>
          <a:xfrm>
            <a:off x="704811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/>
          <p:nvPr/>
        </p:nvCxnSpPr>
        <p:spPr>
          <a:xfrm>
            <a:off x="708748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712684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299"/>
          <p:cNvCxnSpPr/>
          <p:nvPr/>
        </p:nvCxnSpPr>
        <p:spPr>
          <a:xfrm>
            <a:off x="716620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300"/>
          <p:cNvCxnSpPr/>
          <p:nvPr/>
        </p:nvCxnSpPr>
        <p:spPr>
          <a:xfrm>
            <a:off x="720556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/>
          <p:cNvCxnSpPr/>
          <p:nvPr/>
        </p:nvCxnSpPr>
        <p:spPr>
          <a:xfrm>
            <a:off x="724492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302"/>
          <p:cNvCxnSpPr/>
          <p:nvPr/>
        </p:nvCxnSpPr>
        <p:spPr>
          <a:xfrm>
            <a:off x="728429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/>
          <p:cNvCxnSpPr/>
          <p:nvPr/>
        </p:nvCxnSpPr>
        <p:spPr>
          <a:xfrm>
            <a:off x="732365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Connecteur droit 304"/>
          <p:cNvCxnSpPr/>
          <p:nvPr/>
        </p:nvCxnSpPr>
        <p:spPr>
          <a:xfrm>
            <a:off x="736301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305"/>
          <p:cNvCxnSpPr/>
          <p:nvPr/>
        </p:nvCxnSpPr>
        <p:spPr>
          <a:xfrm>
            <a:off x="740237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/>
          <p:cNvCxnSpPr/>
          <p:nvPr/>
        </p:nvCxnSpPr>
        <p:spPr>
          <a:xfrm>
            <a:off x="744173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307"/>
          <p:cNvCxnSpPr/>
          <p:nvPr/>
        </p:nvCxnSpPr>
        <p:spPr>
          <a:xfrm>
            <a:off x="748110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308"/>
          <p:cNvCxnSpPr/>
          <p:nvPr/>
        </p:nvCxnSpPr>
        <p:spPr>
          <a:xfrm>
            <a:off x="752046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/>
          <p:cNvCxnSpPr/>
          <p:nvPr/>
        </p:nvCxnSpPr>
        <p:spPr>
          <a:xfrm>
            <a:off x="755982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/>
          <p:cNvCxnSpPr/>
          <p:nvPr/>
        </p:nvCxnSpPr>
        <p:spPr>
          <a:xfrm>
            <a:off x="759918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Connecteur droit 311"/>
          <p:cNvCxnSpPr/>
          <p:nvPr/>
        </p:nvCxnSpPr>
        <p:spPr>
          <a:xfrm>
            <a:off x="763854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Connecteur droit 312"/>
          <p:cNvCxnSpPr/>
          <p:nvPr/>
        </p:nvCxnSpPr>
        <p:spPr>
          <a:xfrm>
            <a:off x="767791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Connecteur droit 313"/>
          <p:cNvCxnSpPr/>
          <p:nvPr/>
        </p:nvCxnSpPr>
        <p:spPr>
          <a:xfrm>
            <a:off x="771727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314"/>
          <p:cNvCxnSpPr/>
          <p:nvPr/>
        </p:nvCxnSpPr>
        <p:spPr>
          <a:xfrm>
            <a:off x="775663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/>
          <p:cNvCxnSpPr/>
          <p:nvPr/>
        </p:nvCxnSpPr>
        <p:spPr>
          <a:xfrm>
            <a:off x="779599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316"/>
          <p:cNvCxnSpPr/>
          <p:nvPr/>
        </p:nvCxnSpPr>
        <p:spPr>
          <a:xfrm>
            <a:off x="783535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Connecteur droit 317"/>
          <p:cNvCxnSpPr/>
          <p:nvPr/>
        </p:nvCxnSpPr>
        <p:spPr>
          <a:xfrm>
            <a:off x="787472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Connecteur droit 318"/>
          <p:cNvCxnSpPr/>
          <p:nvPr/>
        </p:nvCxnSpPr>
        <p:spPr>
          <a:xfrm>
            <a:off x="791408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Connecteur droit 319"/>
          <p:cNvCxnSpPr/>
          <p:nvPr/>
        </p:nvCxnSpPr>
        <p:spPr>
          <a:xfrm>
            <a:off x="795344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 droit 320"/>
          <p:cNvCxnSpPr/>
          <p:nvPr/>
        </p:nvCxnSpPr>
        <p:spPr>
          <a:xfrm>
            <a:off x="799280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Connecteur droit 321"/>
          <p:cNvCxnSpPr/>
          <p:nvPr/>
        </p:nvCxnSpPr>
        <p:spPr>
          <a:xfrm>
            <a:off x="803216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Connecteur droit 322"/>
          <p:cNvCxnSpPr/>
          <p:nvPr/>
        </p:nvCxnSpPr>
        <p:spPr>
          <a:xfrm>
            <a:off x="807153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Connecteur droit 323"/>
          <p:cNvCxnSpPr/>
          <p:nvPr/>
        </p:nvCxnSpPr>
        <p:spPr>
          <a:xfrm>
            <a:off x="811089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Connecteur droit 324"/>
          <p:cNvCxnSpPr/>
          <p:nvPr/>
        </p:nvCxnSpPr>
        <p:spPr>
          <a:xfrm>
            <a:off x="815025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325"/>
          <p:cNvCxnSpPr/>
          <p:nvPr/>
        </p:nvCxnSpPr>
        <p:spPr>
          <a:xfrm>
            <a:off x="818961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326"/>
          <p:cNvCxnSpPr/>
          <p:nvPr/>
        </p:nvCxnSpPr>
        <p:spPr>
          <a:xfrm>
            <a:off x="822897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Connecteur droit 327"/>
          <p:cNvCxnSpPr/>
          <p:nvPr/>
        </p:nvCxnSpPr>
        <p:spPr>
          <a:xfrm>
            <a:off x="826834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Connecteur droit 328"/>
          <p:cNvCxnSpPr/>
          <p:nvPr/>
        </p:nvCxnSpPr>
        <p:spPr>
          <a:xfrm>
            <a:off x="830770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Connecteur droit 329"/>
          <p:cNvCxnSpPr/>
          <p:nvPr/>
        </p:nvCxnSpPr>
        <p:spPr>
          <a:xfrm>
            <a:off x="834706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Connecteur droit 330"/>
          <p:cNvCxnSpPr/>
          <p:nvPr/>
        </p:nvCxnSpPr>
        <p:spPr>
          <a:xfrm>
            <a:off x="838642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Connecteur droit 331"/>
          <p:cNvCxnSpPr/>
          <p:nvPr/>
        </p:nvCxnSpPr>
        <p:spPr>
          <a:xfrm>
            <a:off x="842578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Connecteur droit 332"/>
          <p:cNvCxnSpPr/>
          <p:nvPr/>
        </p:nvCxnSpPr>
        <p:spPr>
          <a:xfrm>
            <a:off x="846515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Connecteur droit 333"/>
          <p:cNvCxnSpPr/>
          <p:nvPr/>
        </p:nvCxnSpPr>
        <p:spPr>
          <a:xfrm>
            <a:off x="850451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Connecteur droit 334"/>
          <p:cNvCxnSpPr/>
          <p:nvPr/>
        </p:nvCxnSpPr>
        <p:spPr>
          <a:xfrm>
            <a:off x="854387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Connecteur droit 335"/>
          <p:cNvCxnSpPr/>
          <p:nvPr/>
        </p:nvCxnSpPr>
        <p:spPr>
          <a:xfrm>
            <a:off x="858323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Connecteur droit 336"/>
          <p:cNvCxnSpPr/>
          <p:nvPr/>
        </p:nvCxnSpPr>
        <p:spPr>
          <a:xfrm>
            <a:off x="862259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Connecteur droit 337"/>
          <p:cNvCxnSpPr/>
          <p:nvPr/>
        </p:nvCxnSpPr>
        <p:spPr>
          <a:xfrm>
            <a:off x="866196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Connecteur droit 338"/>
          <p:cNvCxnSpPr/>
          <p:nvPr/>
        </p:nvCxnSpPr>
        <p:spPr>
          <a:xfrm>
            <a:off x="870132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Connecteur droit 339"/>
          <p:cNvCxnSpPr/>
          <p:nvPr/>
        </p:nvCxnSpPr>
        <p:spPr>
          <a:xfrm>
            <a:off x="8740684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Connecteur droit 340"/>
          <p:cNvCxnSpPr/>
          <p:nvPr/>
        </p:nvCxnSpPr>
        <p:spPr>
          <a:xfrm>
            <a:off x="8780046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Connecteur droit 341"/>
          <p:cNvCxnSpPr/>
          <p:nvPr/>
        </p:nvCxnSpPr>
        <p:spPr>
          <a:xfrm>
            <a:off x="8819408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Connecteur droit 342"/>
          <p:cNvCxnSpPr/>
          <p:nvPr/>
        </p:nvCxnSpPr>
        <p:spPr>
          <a:xfrm>
            <a:off x="8858770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Connecteur droit 343"/>
          <p:cNvCxnSpPr/>
          <p:nvPr/>
        </p:nvCxnSpPr>
        <p:spPr>
          <a:xfrm>
            <a:off x="8898132" y="3918121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er 27"/>
          <p:cNvGrpSpPr/>
          <p:nvPr/>
        </p:nvGrpSpPr>
        <p:grpSpPr>
          <a:xfrm>
            <a:off x="801008" y="4052275"/>
            <a:ext cx="7545731" cy="426888"/>
            <a:chOff x="481291" y="5030154"/>
            <a:chExt cx="7545731" cy="42688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5" name="ZoneTexte 554"/>
          <p:cNvSpPr txBox="1"/>
          <p:nvPr/>
        </p:nvSpPr>
        <p:spPr>
          <a:xfrm>
            <a:off x="2880494" y="5131541"/>
            <a:ext cx="3374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 illuminated pixels</a:t>
            </a:r>
            <a:endParaRPr lang="en-US" sz="2800" dirty="0"/>
          </a:p>
        </p:txBody>
      </p:sp>
      <p:sp>
        <p:nvSpPr>
          <p:cNvPr id="556" name="ZoneTexte 555"/>
          <p:cNvSpPr txBox="1"/>
          <p:nvPr/>
        </p:nvSpPr>
        <p:spPr>
          <a:xfrm>
            <a:off x="112038" y="69120"/>
            <a:ext cx="74923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Slit projected onto XDL MCP detector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256 "pixels" (spatial)</a:t>
            </a:r>
            <a:r>
              <a:rPr lang="en-US" sz="3200" dirty="0" smtClean="0"/>
              <a:t> / 2048 pixels (spectral)</a:t>
            </a:r>
          </a:p>
          <a:p>
            <a:r>
              <a:rPr lang="en-US" sz="2400" dirty="0" smtClean="0"/>
              <a:t>electronically digitized pixels</a:t>
            </a:r>
          </a:p>
          <a:p>
            <a:endParaRPr lang="en-US" sz="3200" dirty="0"/>
          </a:p>
        </p:txBody>
      </p:sp>
      <p:cxnSp>
        <p:nvCxnSpPr>
          <p:cNvPr id="1501" name="Connecteur droit avec flèche 1500"/>
          <p:cNvCxnSpPr>
            <a:stCxn id="555" idx="1"/>
          </p:cNvCxnSpPr>
          <p:nvPr/>
        </p:nvCxnSpPr>
        <p:spPr>
          <a:xfrm flipH="1" flipV="1">
            <a:off x="789560" y="4479163"/>
            <a:ext cx="2090934" cy="9139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2" name="Connecteur droit avec flèche 1501"/>
          <p:cNvCxnSpPr>
            <a:stCxn id="555" idx="3"/>
          </p:cNvCxnSpPr>
          <p:nvPr/>
        </p:nvCxnSpPr>
        <p:spPr>
          <a:xfrm flipV="1">
            <a:off x="6254910" y="4478767"/>
            <a:ext cx="2092154" cy="9143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07" name="Image 1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397" y="1113469"/>
            <a:ext cx="4184840" cy="2315531"/>
          </a:xfrm>
          <a:prstGeom prst="rect">
            <a:avLst/>
          </a:prstGeom>
        </p:spPr>
      </p:pic>
      <p:sp>
        <p:nvSpPr>
          <p:cNvPr id="1508" name="Bouée 1507"/>
          <p:cNvSpPr/>
          <p:nvPr/>
        </p:nvSpPr>
        <p:spPr>
          <a:xfrm>
            <a:off x="6281115" y="1381310"/>
            <a:ext cx="929253" cy="1081090"/>
          </a:xfrm>
          <a:prstGeom prst="donut">
            <a:avLst>
              <a:gd name="adj" fmla="val 1279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04640" y="353931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&lt;- 256 </a:t>
            </a:r>
            <a:r>
              <a:rPr lang="en-US" dirty="0" err="1" smtClean="0"/>
              <a:t>px</a:t>
            </a:r>
            <a:r>
              <a:rPr lang="en-US" dirty="0" smtClean="0"/>
              <a:t> -&gt;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3686157" y="4552828"/>
            <a:ext cx="184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spatial res.</a:t>
            </a:r>
            <a:endParaRPr lang="en-US" dirty="0"/>
          </a:p>
        </p:txBody>
      </p:sp>
      <p:sp>
        <p:nvSpPr>
          <p:cNvPr id="345" name="ZoneTexte 344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963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tangle 556"/>
          <p:cNvSpPr/>
          <p:nvPr/>
        </p:nvSpPr>
        <p:spPr>
          <a:xfrm>
            <a:off x="2234392" y="6134162"/>
            <a:ext cx="8621320" cy="720000"/>
          </a:xfrm>
          <a:prstGeom prst="rect">
            <a:avLst/>
          </a:prstGeom>
          <a:solidFill>
            <a:srgbClr val="E53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Rectangle 344"/>
          <p:cNvSpPr/>
          <p:nvPr/>
        </p:nvSpPr>
        <p:spPr>
          <a:xfrm>
            <a:off x="2098075" y="5992802"/>
            <a:ext cx="8621320" cy="720000"/>
          </a:xfrm>
          <a:prstGeom prst="rect">
            <a:avLst/>
          </a:prstGeom>
          <a:solidFill>
            <a:srgbClr val="CF4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/>
          <p:cNvSpPr/>
          <p:nvPr/>
        </p:nvSpPr>
        <p:spPr>
          <a:xfrm>
            <a:off x="1961758" y="5851442"/>
            <a:ext cx="8621320" cy="720000"/>
          </a:xfrm>
          <a:prstGeom prst="rect">
            <a:avLst/>
          </a:prstGeom>
          <a:solidFill>
            <a:srgbClr val="B94B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ectangle 346"/>
          <p:cNvSpPr/>
          <p:nvPr/>
        </p:nvSpPr>
        <p:spPr>
          <a:xfrm>
            <a:off x="1825441" y="5710082"/>
            <a:ext cx="8621320" cy="720000"/>
          </a:xfrm>
          <a:prstGeom prst="rect">
            <a:avLst/>
          </a:prstGeom>
          <a:solidFill>
            <a:srgbClr val="A552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Rectangle 347"/>
          <p:cNvSpPr/>
          <p:nvPr/>
        </p:nvSpPr>
        <p:spPr>
          <a:xfrm>
            <a:off x="1689124" y="5568722"/>
            <a:ext cx="8621320" cy="720000"/>
          </a:xfrm>
          <a:prstGeom prst="rect">
            <a:avLst/>
          </a:prstGeom>
          <a:solidFill>
            <a:srgbClr val="7932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ectangle 348"/>
          <p:cNvSpPr/>
          <p:nvPr/>
        </p:nvSpPr>
        <p:spPr>
          <a:xfrm>
            <a:off x="1552807" y="5427362"/>
            <a:ext cx="8621320" cy="720000"/>
          </a:xfrm>
          <a:prstGeom prst="rect">
            <a:avLst/>
          </a:prstGeom>
          <a:solidFill>
            <a:srgbClr val="5F3B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ectangle 349"/>
          <p:cNvSpPr/>
          <p:nvPr/>
        </p:nvSpPr>
        <p:spPr>
          <a:xfrm>
            <a:off x="1416490" y="5286002"/>
            <a:ext cx="8621320" cy="720000"/>
          </a:xfrm>
          <a:prstGeom prst="rect">
            <a:avLst/>
          </a:prstGeom>
          <a:solidFill>
            <a:srgbClr val="532A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350"/>
          <p:cNvSpPr/>
          <p:nvPr/>
        </p:nvSpPr>
        <p:spPr>
          <a:xfrm>
            <a:off x="1280173" y="5144642"/>
            <a:ext cx="8621320" cy="720000"/>
          </a:xfrm>
          <a:prstGeom prst="rect">
            <a:avLst/>
          </a:prstGeom>
          <a:solidFill>
            <a:srgbClr val="4D57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ectangle 351"/>
          <p:cNvSpPr/>
          <p:nvPr/>
        </p:nvSpPr>
        <p:spPr>
          <a:xfrm>
            <a:off x="1143856" y="5003282"/>
            <a:ext cx="8621320" cy="720000"/>
          </a:xfrm>
          <a:prstGeom prst="rect">
            <a:avLst/>
          </a:prstGeom>
          <a:solidFill>
            <a:srgbClr val="485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Rectangle 352"/>
          <p:cNvSpPr/>
          <p:nvPr/>
        </p:nvSpPr>
        <p:spPr>
          <a:xfrm>
            <a:off x="1007539" y="4861922"/>
            <a:ext cx="8621320" cy="720000"/>
          </a:xfrm>
          <a:prstGeom prst="rect">
            <a:avLst/>
          </a:prstGeom>
          <a:solidFill>
            <a:srgbClr val="4E4A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Rectangle 353"/>
          <p:cNvSpPr/>
          <p:nvPr/>
        </p:nvSpPr>
        <p:spPr>
          <a:xfrm>
            <a:off x="871222" y="4720562"/>
            <a:ext cx="8621320" cy="720000"/>
          </a:xfrm>
          <a:prstGeom prst="rect">
            <a:avLst/>
          </a:prstGeom>
          <a:solidFill>
            <a:srgbClr val="5F5D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Rectangle 354"/>
          <p:cNvSpPr/>
          <p:nvPr/>
        </p:nvSpPr>
        <p:spPr>
          <a:xfrm>
            <a:off x="734905" y="4579202"/>
            <a:ext cx="8621320" cy="720000"/>
          </a:xfrm>
          <a:prstGeom prst="rect">
            <a:avLst/>
          </a:prstGeom>
          <a:solidFill>
            <a:srgbClr val="5E62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Rectangle 355"/>
          <p:cNvSpPr/>
          <p:nvPr/>
        </p:nvSpPr>
        <p:spPr>
          <a:xfrm>
            <a:off x="598588" y="4437842"/>
            <a:ext cx="8621320" cy="720000"/>
          </a:xfrm>
          <a:prstGeom prst="rect">
            <a:avLst/>
          </a:prstGeom>
          <a:solidFill>
            <a:srgbClr val="596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Rectangle 356"/>
          <p:cNvSpPr/>
          <p:nvPr/>
        </p:nvSpPr>
        <p:spPr>
          <a:xfrm>
            <a:off x="462271" y="4296482"/>
            <a:ext cx="8621320" cy="720000"/>
          </a:xfrm>
          <a:prstGeom prst="rect">
            <a:avLst/>
          </a:prstGeom>
          <a:solidFill>
            <a:srgbClr val="58A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ectangle 357"/>
          <p:cNvSpPr/>
          <p:nvPr/>
        </p:nvSpPr>
        <p:spPr>
          <a:xfrm>
            <a:off x="325954" y="4155122"/>
            <a:ext cx="8621320" cy="720000"/>
          </a:xfrm>
          <a:prstGeom prst="rect">
            <a:avLst/>
          </a:prstGeom>
          <a:solidFill>
            <a:srgbClr val="4AC9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Rectangle 553"/>
          <p:cNvSpPr/>
          <p:nvPr/>
        </p:nvSpPr>
        <p:spPr>
          <a:xfrm>
            <a:off x="192286" y="3994562"/>
            <a:ext cx="8621320" cy="7200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2"/>
          <p:cNvCxnSpPr/>
          <p:nvPr/>
        </p:nvCxnSpPr>
        <p:spPr>
          <a:xfrm>
            <a:off x="19228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23269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27205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>
            <a:off x="31141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35077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39013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>
            <a:off x="42950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>
            <a:off x="46886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>
            <a:off x="50822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>
            <a:off x="54758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>
            <a:off x="58694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>
            <a:off x="62631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>
            <a:off x="66567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>
            <a:off x="70503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/>
          <p:cNvCxnSpPr/>
          <p:nvPr/>
        </p:nvCxnSpPr>
        <p:spPr>
          <a:xfrm>
            <a:off x="74439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/>
          <p:nvPr/>
        </p:nvCxnSpPr>
        <p:spPr>
          <a:xfrm>
            <a:off x="78375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>
            <a:off x="82312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86248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>
            <a:off x="90184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>
            <a:off x="94120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/>
          <p:cNvCxnSpPr/>
          <p:nvPr/>
        </p:nvCxnSpPr>
        <p:spPr>
          <a:xfrm>
            <a:off x="98056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/>
          <p:cNvCxnSpPr/>
          <p:nvPr/>
        </p:nvCxnSpPr>
        <p:spPr>
          <a:xfrm>
            <a:off x="101993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/>
          <p:cNvCxnSpPr/>
          <p:nvPr/>
        </p:nvCxnSpPr>
        <p:spPr>
          <a:xfrm>
            <a:off x="105929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/>
          <p:cNvCxnSpPr/>
          <p:nvPr/>
        </p:nvCxnSpPr>
        <p:spPr>
          <a:xfrm>
            <a:off x="109865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/>
          <p:cNvCxnSpPr/>
          <p:nvPr/>
        </p:nvCxnSpPr>
        <p:spPr>
          <a:xfrm>
            <a:off x="113801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/>
          <p:cNvCxnSpPr/>
          <p:nvPr/>
        </p:nvCxnSpPr>
        <p:spPr>
          <a:xfrm>
            <a:off x="117737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/>
          <p:cNvCxnSpPr/>
          <p:nvPr/>
        </p:nvCxnSpPr>
        <p:spPr>
          <a:xfrm>
            <a:off x="121674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/>
          <p:cNvCxnSpPr/>
          <p:nvPr/>
        </p:nvCxnSpPr>
        <p:spPr>
          <a:xfrm>
            <a:off x="125610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/>
          <p:cNvCxnSpPr/>
          <p:nvPr/>
        </p:nvCxnSpPr>
        <p:spPr>
          <a:xfrm>
            <a:off x="129546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/>
          <p:cNvCxnSpPr/>
          <p:nvPr/>
        </p:nvCxnSpPr>
        <p:spPr>
          <a:xfrm>
            <a:off x="133482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/>
        </p:nvCxnSpPr>
        <p:spPr>
          <a:xfrm>
            <a:off x="137418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/>
          <p:cNvCxnSpPr/>
          <p:nvPr/>
        </p:nvCxnSpPr>
        <p:spPr>
          <a:xfrm>
            <a:off x="141355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/>
          <p:cNvCxnSpPr/>
          <p:nvPr/>
        </p:nvCxnSpPr>
        <p:spPr>
          <a:xfrm>
            <a:off x="145291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/>
          <p:nvPr/>
        </p:nvCxnSpPr>
        <p:spPr>
          <a:xfrm>
            <a:off x="149227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>
            <a:off x="153163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>
            <a:off x="157099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/>
          <p:cNvCxnSpPr/>
          <p:nvPr/>
        </p:nvCxnSpPr>
        <p:spPr>
          <a:xfrm>
            <a:off x="161036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/>
          <p:cNvCxnSpPr/>
          <p:nvPr/>
        </p:nvCxnSpPr>
        <p:spPr>
          <a:xfrm>
            <a:off x="164972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/>
          <p:cNvCxnSpPr/>
          <p:nvPr/>
        </p:nvCxnSpPr>
        <p:spPr>
          <a:xfrm>
            <a:off x="168908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/>
          <p:cNvCxnSpPr/>
          <p:nvPr/>
        </p:nvCxnSpPr>
        <p:spPr>
          <a:xfrm>
            <a:off x="172844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/>
          <p:cNvCxnSpPr/>
          <p:nvPr/>
        </p:nvCxnSpPr>
        <p:spPr>
          <a:xfrm>
            <a:off x="176780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>
            <a:off x="180717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>
            <a:off x="184653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>
            <a:off x="188589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/>
          <p:cNvCxnSpPr/>
          <p:nvPr/>
        </p:nvCxnSpPr>
        <p:spPr>
          <a:xfrm>
            <a:off x="192525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/>
          <p:cNvCxnSpPr/>
          <p:nvPr/>
        </p:nvCxnSpPr>
        <p:spPr>
          <a:xfrm>
            <a:off x="196461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/>
          <p:cNvCxnSpPr/>
          <p:nvPr/>
        </p:nvCxnSpPr>
        <p:spPr>
          <a:xfrm>
            <a:off x="200398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204334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>
            <a:off x="208270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>
            <a:off x="212206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>
            <a:off x="216142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220079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224015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/>
          <p:cNvCxnSpPr/>
          <p:nvPr/>
        </p:nvCxnSpPr>
        <p:spPr>
          <a:xfrm>
            <a:off x="227951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>
            <a:off x="231887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/>
          <p:nvPr/>
        </p:nvCxnSpPr>
        <p:spPr>
          <a:xfrm>
            <a:off x="235823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239760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>
          <a:xfrm>
            <a:off x="243696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247632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251568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/>
          <p:cNvCxnSpPr/>
          <p:nvPr/>
        </p:nvCxnSpPr>
        <p:spPr>
          <a:xfrm>
            <a:off x="255504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>
            <a:off x="259441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>
          <a:xfrm>
            <a:off x="263377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267313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/>
          <p:cNvCxnSpPr/>
          <p:nvPr/>
        </p:nvCxnSpPr>
        <p:spPr>
          <a:xfrm>
            <a:off x="271249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275185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/>
          <p:cNvCxnSpPr/>
          <p:nvPr/>
        </p:nvCxnSpPr>
        <p:spPr>
          <a:xfrm>
            <a:off x="279122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>
            <a:off x="283058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/>
          <p:cNvCxnSpPr/>
          <p:nvPr/>
        </p:nvCxnSpPr>
        <p:spPr>
          <a:xfrm>
            <a:off x="286994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/>
          <p:cNvCxnSpPr/>
          <p:nvPr/>
        </p:nvCxnSpPr>
        <p:spPr>
          <a:xfrm>
            <a:off x="290930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/>
          <p:cNvCxnSpPr/>
          <p:nvPr/>
        </p:nvCxnSpPr>
        <p:spPr>
          <a:xfrm>
            <a:off x="294866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/>
          <p:cNvCxnSpPr/>
          <p:nvPr/>
        </p:nvCxnSpPr>
        <p:spPr>
          <a:xfrm>
            <a:off x="298803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302739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>
          <a:xfrm>
            <a:off x="306675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/>
          <p:cNvCxnSpPr/>
          <p:nvPr/>
        </p:nvCxnSpPr>
        <p:spPr>
          <a:xfrm>
            <a:off x="310611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/>
          <p:nvPr/>
        </p:nvCxnSpPr>
        <p:spPr>
          <a:xfrm>
            <a:off x="314547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/>
          <p:cNvCxnSpPr/>
          <p:nvPr/>
        </p:nvCxnSpPr>
        <p:spPr>
          <a:xfrm>
            <a:off x="318484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/>
          <p:cNvCxnSpPr/>
          <p:nvPr/>
        </p:nvCxnSpPr>
        <p:spPr>
          <a:xfrm>
            <a:off x="322420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/>
          <p:cNvCxnSpPr/>
          <p:nvPr/>
        </p:nvCxnSpPr>
        <p:spPr>
          <a:xfrm>
            <a:off x="326356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/>
          <p:cNvCxnSpPr/>
          <p:nvPr/>
        </p:nvCxnSpPr>
        <p:spPr>
          <a:xfrm>
            <a:off x="330292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/>
          <p:nvPr/>
        </p:nvCxnSpPr>
        <p:spPr>
          <a:xfrm>
            <a:off x="334228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/>
          <p:cNvCxnSpPr/>
          <p:nvPr/>
        </p:nvCxnSpPr>
        <p:spPr>
          <a:xfrm>
            <a:off x="338165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206"/>
          <p:cNvCxnSpPr/>
          <p:nvPr/>
        </p:nvCxnSpPr>
        <p:spPr>
          <a:xfrm>
            <a:off x="342101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/>
          <p:cNvCxnSpPr/>
          <p:nvPr/>
        </p:nvCxnSpPr>
        <p:spPr>
          <a:xfrm>
            <a:off x="346037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349973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>
            <a:off x="353909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210"/>
          <p:cNvCxnSpPr/>
          <p:nvPr/>
        </p:nvCxnSpPr>
        <p:spPr>
          <a:xfrm>
            <a:off x="357846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/>
          <p:cNvCxnSpPr/>
          <p:nvPr/>
        </p:nvCxnSpPr>
        <p:spPr>
          <a:xfrm>
            <a:off x="361782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212"/>
          <p:cNvCxnSpPr/>
          <p:nvPr/>
        </p:nvCxnSpPr>
        <p:spPr>
          <a:xfrm>
            <a:off x="365718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213"/>
          <p:cNvCxnSpPr/>
          <p:nvPr/>
        </p:nvCxnSpPr>
        <p:spPr>
          <a:xfrm>
            <a:off x="369654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/>
          <p:cNvCxnSpPr/>
          <p:nvPr/>
        </p:nvCxnSpPr>
        <p:spPr>
          <a:xfrm>
            <a:off x="373590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/>
          <p:cNvCxnSpPr/>
          <p:nvPr/>
        </p:nvCxnSpPr>
        <p:spPr>
          <a:xfrm>
            <a:off x="377527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/>
          <p:cNvCxnSpPr/>
          <p:nvPr/>
        </p:nvCxnSpPr>
        <p:spPr>
          <a:xfrm>
            <a:off x="381463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217"/>
          <p:cNvCxnSpPr/>
          <p:nvPr/>
        </p:nvCxnSpPr>
        <p:spPr>
          <a:xfrm>
            <a:off x="385399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218"/>
          <p:cNvCxnSpPr/>
          <p:nvPr/>
        </p:nvCxnSpPr>
        <p:spPr>
          <a:xfrm>
            <a:off x="389335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/>
          <p:cNvCxnSpPr/>
          <p:nvPr/>
        </p:nvCxnSpPr>
        <p:spPr>
          <a:xfrm>
            <a:off x="393271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220"/>
          <p:cNvCxnSpPr/>
          <p:nvPr/>
        </p:nvCxnSpPr>
        <p:spPr>
          <a:xfrm>
            <a:off x="397208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/>
          <p:cNvCxnSpPr/>
          <p:nvPr/>
        </p:nvCxnSpPr>
        <p:spPr>
          <a:xfrm>
            <a:off x="401144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/>
          <p:cNvCxnSpPr/>
          <p:nvPr/>
        </p:nvCxnSpPr>
        <p:spPr>
          <a:xfrm>
            <a:off x="405080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/>
          <p:cNvCxnSpPr/>
          <p:nvPr/>
        </p:nvCxnSpPr>
        <p:spPr>
          <a:xfrm>
            <a:off x="409016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Connecteur droit 224"/>
          <p:cNvCxnSpPr/>
          <p:nvPr/>
        </p:nvCxnSpPr>
        <p:spPr>
          <a:xfrm>
            <a:off x="412952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/>
          <p:cNvCxnSpPr/>
          <p:nvPr/>
        </p:nvCxnSpPr>
        <p:spPr>
          <a:xfrm>
            <a:off x="416889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/>
          <p:cNvCxnSpPr/>
          <p:nvPr/>
        </p:nvCxnSpPr>
        <p:spPr>
          <a:xfrm>
            <a:off x="420825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227"/>
          <p:cNvCxnSpPr/>
          <p:nvPr/>
        </p:nvCxnSpPr>
        <p:spPr>
          <a:xfrm>
            <a:off x="424761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/>
          <p:cNvCxnSpPr/>
          <p:nvPr/>
        </p:nvCxnSpPr>
        <p:spPr>
          <a:xfrm>
            <a:off x="428697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/>
          <p:cNvCxnSpPr/>
          <p:nvPr/>
        </p:nvCxnSpPr>
        <p:spPr>
          <a:xfrm>
            <a:off x="432633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/>
          <p:cNvCxnSpPr/>
          <p:nvPr/>
        </p:nvCxnSpPr>
        <p:spPr>
          <a:xfrm>
            <a:off x="436570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/>
          <p:cNvCxnSpPr/>
          <p:nvPr/>
        </p:nvCxnSpPr>
        <p:spPr>
          <a:xfrm>
            <a:off x="440506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/>
          <p:cNvCxnSpPr/>
          <p:nvPr/>
        </p:nvCxnSpPr>
        <p:spPr>
          <a:xfrm>
            <a:off x="444442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/>
          <p:cNvCxnSpPr/>
          <p:nvPr/>
        </p:nvCxnSpPr>
        <p:spPr>
          <a:xfrm>
            <a:off x="448378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/>
          <p:cNvCxnSpPr/>
          <p:nvPr/>
        </p:nvCxnSpPr>
        <p:spPr>
          <a:xfrm>
            <a:off x="452314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/>
          <p:cNvCxnSpPr/>
          <p:nvPr/>
        </p:nvCxnSpPr>
        <p:spPr>
          <a:xfrm>
            <a:off x="456251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/>
          <p:cNvCxnSpPr/>
          <p:nvPr/>
        </p:nvCxnSpPr>
        <p:spPr>
          <a:xfrm>
            <a:off x="460187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/>
          <p:cNvCxnSpPr/>
          <p:nvPr/>
        </p:nvCxnSpPr>
        <p:spPr>
          <a:xfrm>
            <a:off x="464123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/>
          <p:cNvCxnSpPr/>
          <p:nvPr/>
        </p:nvCxnSpPr>
        <p:spPr>
          <a:xfrm>
            <a:off x="468059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/>
          <p:cNvCxnSpPr/>
          <p:nvPr/>
        </p:nvCxnSpPr>
        <p:spPr>
          <a:xfrm>
            <a:off x="471995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/>
          <p:cNvCxnSpPr/>
          <p:nvPr/>
        </p:nvCxnSpPr>
        <p:spPr>
          <a:xfrm>
            <a:off x="475932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/>
          <p:cNvCxnSpPr/>
          <p:nvPr/>
        </p:nvCxnSpPr>
        <p:spPr>
          <a:xfrm>
            <a:off x="479868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/>
          <p:cNvCxnSpPr/>
          <p:nvPr/>
        </p:nvCxnSpPr>
        <p:spPr>
          <a:xfrm>
            <a:off x="483804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/>
          <p:cNvCxnSpPr/>
          <p:nvPr/>
        </p:nvCxnSpPr>
        <p:spPr>
          <a:xfrm>
            <a:off x="487740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/>
          <p:cNvCxnSpPr/>
          <p:nvPr/>
        </p:nvCxnSpPr>
        <p:spPr>
          <a:xfrm>
            <a:off x="491676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/>
          <p:cNvCxnSpPr/>
          <p:nvPr/>
        </p:nvCxnSpPr>
        <p:spPr>
          <a:xfrm>
            <a:off x="495613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/>
          <p:cNvCxnSpPr/>
          <p:nvPr/>
        </p:nvCxnSpPr>
        <p:spPr>
          <a:xfrm>
            <a:off x="499549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/>
          <p:cNvCxnSpPr/>
          <p:nvPr/>
        </p:nvCxnSpPr>
        <p:spPr>
          <a:xfrm>
            <a:off x="503485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/>
          <p:cNvCxnSpPr/>
          <p:nvPr/>
        </p:nvCxnSpPr>
        <p:spPr>
          <a:xfrm>
            <a:off x="507421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249"/>
          <p:cNvCxnSpPr/>
          <p:nvPr/>
        </p:nvCxnSpPr>
        <p:spPr>
          <a:xfrm>
            <a:off x="511357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/>
          <p:cNvCxnSpPr/>
          <p:nvPr/>
        </p:nvCxnSpPr>
        <p:spPr>
          <a:xfrm>
            <a:off x="515294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/>
          <p:cNvCxnSpPr/>
          <p:nvPr/>
        </p:nvCxnSpPr>
        <p:spPr>
          <a:xfrm>
            <a:off x="519230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/>
          <p:cNvCxnSpPr/>
          <p:nvPr/>
        </p:nvCxnSpPr>
        <p:spPr>
          <a:xfrm>
            <a:off x="523166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/>
          <p:cNvCxnSpPr/>
          <p:nvPr/>
        </p:nvCxnSpPr>
        <p:spPr>
          <a:xfrm>
            <a:off x="527102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/>
          <p:cNvCxnSpPr/>
          <p:nvPr/>
        </p:nvCxnSpPr>
        <p:spPr>
          <a:xfrm>
            <a:off x="531038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/>
          <p:cNvCxnSpPr/>
          <p:nvPr/>
        </p:nvCxnSpPr>
        <p:spPr>
          <a:xfrm>
            <a:off x="534975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/>
          <p:cNvCxnSpPr/>
          <p:nvPr/>
        </p:nvCxnSpPr>
        <p:spPr>
          <a:xfrm>
            <a:off x="538911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/>
          <p:cNvCxnSpPr/>
          <p:nvPr/>
        </p:nvCxnSpPr>
        <p:spPr>
          <a:xfrm>
            <a:off x="542847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/>
          <p:cNvCxnSpPr/>
          <p:nvPr/>
        </p:nvCxnSpPr>
        <p:spPr>
          <a:xfrm>
            <a:off x="546783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/>
          <p:cNvCxnSpPr/>
          <p:nvPr/>
        </p:nvCxnSpPr>
        <p:spPr>
          <a:xfrm>
            <a:off x="550719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/>
          <p:cNvCxnSpPr/>
          <p:nvPr/>
        </p:nvCxnSpPr>
        <p:spPr>
          <a:xfrm>
            <a:off x="554656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/>
          <p:cNvCxnSpPr/>
          <p:nvPr/>
        </p:nvCxnSpPr>
        <p:spPr>
          <a:xfrm>
            <a:off x="558592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/>
          <p:cNvCxnSpPr/>
          <p:nvPr/>
        </p:nvCxnSpPr>
        <p:spPr>
          <a:xfrm>
            <a:off x="562528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/>
          <p:cNvCxnSpPr/>
          <p:nvPr/>
        </p:nvCxnSpPr>
        <p:spPr>
          <a:xfrm>
            <a:off x="566464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/>
          <p:cNvCxnSpPr/>
          <p:nvPr/>
        </p:nvCxnSpPr>
        <p:spPr>
          <a:xfrm>
            <a:off x="570400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/>
          <p:cNvCxnSpPr/>
          <p:nvPr/>
        </p:nvCxnSpPr>
        <p:spPr>
          <a:xfrm>
            <a:off x="574337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/>
          <p:nvPr/>
        </p:nvCxnSpPr>
        <p:spPr>
          <a:xfrm>
            <a:off x="578273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267"/>
          <p:cNvCxnSpPr/>
          <p:nvPr/>
        </p:nvCxnSpPr>
        <p:spPr>
          <a:xfrm>
            <a:off x="582209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268"/>
          <p:cNvCxnSpPr/>
          <p:nvPr/>
        </p:nvCxnSpPr>
        <p:spPr>
          <a:xfrm>
            <a:off x="586145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Connecteur droit 269"/>
          <p:cNvCxnSpPr/>
          <p:nvPr/>
        </p:nvCxnSpPr>
        <p:spPr>
          <a:xfrm>
            <a:off x="590081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/>
          <p:cNvCxnSpPr/>
          <p:nvPr/>
        </p:nvCxnSpPr>
        <p:spPr>
          <a:xfrm>
            <a:off x="594018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271"/>
          <p:cNvCxnSpPr/>
          <p:nvPr/>
        </p:nvCxnSpPr>
        <p:spPr>
          <a:xfrm>
            <a:off x="597954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Connecteur droit 272"/>
          <p:cNvCxnSpPr/>
          <p:nvPr/>
        </p:nvCxnSpPr>
        <p:spPr>
          <a:xfrm>
            <a:off x="601890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Connecteur droit 273"/>
          <p:cNvCxnSpPr/>
          <p:nvPr/>
        </p:nvCxnSpPr>
        <p:spPr>
          <a:xfrm>
            <a:off x="605826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droit 274"/>
          <p:cNvCxnSpPr/>
          <p:nvPr/>
        </p:nvCxnSpPr>
        <p:spPr>
          <a:xfrm>
            <a:off x="609762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275"/>
          <p:cNvCxnSpPr/>
          <p:nvPr/>
        </p:nvCxnSpPr>
        <p:spPr>
          <a:xfrm>
            <a:off x="613699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droit 276"/>
          <p:cNvCxnSpPr/>
          <p:nvPr/>
        </p:nvCxnSpPr>
        <p:spPr>
          <a:xfrm>
            <a:off x="617635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Connecteur droit 277"/>
          <p:cNvCxnSpPr/>
          <p:nvPr/>
        </p:nvCxnSpPr>
        <p:spPr>
          <a:xfrm>
            <a:off x="621571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droit 278"/>
          <p:cNvCxnSpPr/>
          <p:nvPr/>
        </p:nvCxnSpPr>
        <p:spPr>
          <a:xfrm>
            <a:off x="625507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Connecteur droit 279"/>
          <p:cNvCxnSpPr/>
          <p:nvPr/>
        </p:nvCxnSpPr>
        <p:spPr>
          <a:xfrm>
            <a:off x="629443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/>
          <p:cNvCxnSpPr/>
          <p:nvPr/>
        </p:nvCxnSpPr>
        <p:spPr>
          <a:xfrm>
            <a:off x="633380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droit 281"/>
          <p:cNvCxnSpPr/>
          <p:nvPr/>
        </p:nvCxnSpPr>
        <p:spPr>
          <a:xfrm>
            <a:off x="637316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282"/>
          <p:cNvCxnSpPr/>
          <p:nvPr/>
        </p:nvCxnSpPr>
        <p:spPr>
          <a:xfrm>
            <a:off x="641252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droit 283"/>
          <p:cNvCxnSpPr/>
          <p:nvPr/>
        </p:nvCxnSpPr>
        <p:spPr>
          <a:xfrm>
            <a:off x="645188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Connecteur droit 284"/>
          <p:cNvCxnSpPr/>
          <p:nvPr/>
        </p:nvCxnSpPr>
        <p:spPr>
          <a:xfrm>
            <a:off x="649124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Connecteur droit 285"/>
          <p:cNvCxnSpPr/>
          <p:nvPr/>
        </p:nvCxnSpPr>
        <p:spPr>
          <a:xfrm>
            <a:off x="653061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onnecteur droit 286"/>
          <p:cNvCxnSpPr/>
          <p:nvPr/>
        </p:nvCxnSpPr>
        <p:spPr>
          <a:xfrm>
            <a:off x="656997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Connecteur droit 287"/>
          <p:cNvCxnSpPr/>
          <p:nvPr/>
        </p:nvCxnSpPr>
        <p:spPr>
          <a:xfrm>
            <a:off x="660933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Connecteur droit 288"/>
          <p:cNvCxnSpPr/>
          <p:nvPr/>
        </p:nvCxnSpPr>
        <p:spPr>
          <a:xfrm>
            <a:off x="664869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289"/>
          <p:cNvCxnSpPr/>
          <p:nvPr/>
        </p:nvCxnSpPr>
        <p:spPr>
          <a:xfrm>
            <a:off x="668805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Connecteur droit 290"/>
          <p:cNvCxnSpPr/>
          <p:nvPr/>
        </p:nvCxnSpPr>
        <p:spPr>
          <a:xfrm>
            <a:off x="672742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291"/>
          <p:cNvCxnSpPr/>
          <p:nvPr/>
        </p:nvCxnSpPr>
        <p:spPr>
          <a:xfrm>
            <a:off x="676678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Connecteur droit 292"/>
          <p:cNvCxnSpPr/>
          <p:nvPr/>
        </p:nvCxnSpPr>
        <p:spPr>
          <a:xfrm>
            <a:off x="680614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293"/>
          <p:cNvCxnSpPr/>
          <p:nvPr/>
        </p:nvCxnSpPr>
        <p:spPr>
          <a:xfrm>
            <a:off x="684550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/>
          <p:cNvCxnSpPr/>
          <p:nvPr/>
        </p:nvCxnSpPr>
        <p:spPr>
          <a:xfrm>
            <a:off x="688486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295"/>
          <p:cNvCxnSpPr/>
          <p:nvPr/>
        </p:nvCxnSpPr>
        <p:spPr>
          <a:xfrm>
            <a:off x="692423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296"/>
          <p:cNvCxnSpPr/>
          <p:nvPr/>
        </p:nvCxnSpPr>
        <p:spPr>
          <a:xfrm>
            <a:off x="696359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/>
          <p:cNvCxnSpPr/>
          <p:nvPr/>
        </p:nvCxnSpPr>
        <p:spPr>
          <a:xfrm>
            <a:off x="700295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/>
          <p:cNvCxnSpPr/>
          <p:nvPr/>
        </p:nvCxnSpPr>
        <p:spPr>
          <a:xfrm>
            <a:off x="704231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299"/>
          <p:cNvCxnSpPr/>
          <p:nvPr/>
        </p:nvCxnSpPr>
        <p:spPr>
          <a:xfrm>
            <a:off x="708167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300"/>
          <p:cNvCxnSpPr/>
          <p:nvPr/>
        </p:nvCxnSpPr>
        <p:spPr>
          <a:xfrm>
            <a:off x="712104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/>
          <p:cNvCxnSpPr/>
          <p:nvPr/>
        </p:nvCxnSpPr>
        <p:spPr>
          <a:xfrm>
            <a:off x="716040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302"/>
          <p:cNvCxnSpPr/>
          <p:nvPr/>
        </p:nvCxnSpPr>
        <p:spPr>
          <a:xfrm>
            <a:off x="719976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/>
          <p:cNvCxnSpPr/>
          <p:nvPr/>
        </p:nvCxnSpPr>
        <p:spPr>
          <a:xfrm>
            <a:off x="723912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Connecteur droit 304"/>
          <p:cNvCxnSpPr/>
          <p:nvPr/>
        </p:nvCxnSpPr>
        <p:spPr>
          <a:xfrm>
            <a:off x="727848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305"/>
          <p:cNvCxnSpPr/>
          <p:nvPr/>
        </p:nvCxnSpPr>
        <p:spPr>
          <a:xfrm>
            <a:off x="731785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/>
          <p:cNvCxnSpPr/>
          <p:nvPr/>
        </p:nvCxnSpPr>
        <p:spPr>
          <a:xfrm>
            <a:off x="735721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307"/>
          <p:cNvCxnSpPr/>
          <p:nvPr/>
        </p:nvCxnSpPr>
        <p:spPr>
          <a:xfrm>
            <a:off x="739657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308"/>
          <p:cNvCxnSpPr/>
          <p:nvPr/>
        </p:nvCxnSpPr>
        <p:spPr>
          <a:xfrm>
            <a:off x="743593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/>
          <p:cNvCxnSpPr/>
          <p:nvPr/>
        </p:nvCxnSpPr>
        <p:spPr>
          <a:xfrm>
            <a:off x="747529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/>
          <p:cNvCxnSpPr/>
          <p:nvPr/>
        </p:nvCxnSpPr>
        <p:spPr>
          <a:xfrm>
            <a:off x="751466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Connecteur droit 311"/>
          <p:cNvCxnSpPr/>
          <p:nvPr/>
        </p:nvCxnSpPr>
        <p:spPr>
          <a:xfrm>
            <a:off x="755402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Connecteur droit 312"/>
          <p:cNvCxnSpPr/>
          <p:nvPr/>
        </p:nvCxnSpPr>
        <p:spPr>
          <a:xfrm>
            <a:off x="759338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Connecteur droit 313"/>
          <p:cNvCxnSpPr/>
          <p:nvPr/>
        </p:nvCxnSpPr>
        <p:spPr>
          <a:xfrm>
            <a:off x="763274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314"/>
          <p:cNvCxnSpPr/>
          <p:nvPr/>
        </p:nvCxnSpPr>
        <p:spPr>
          <a:xfrm>
            <a:off x="767210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/>
          <p:cNvCxnSpPr/>
          <p:nvPr/>
        </p:nvCxnSpPr>
        <p:spPr>
          <a:xfrm>
            <a:off x="771147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316"/>
          <p:cNvCxnSpPr/>
          <p:nvPr/>
        </p:nvCxnSpPr>
        <p:spPr>
          <a:xfrm>
            <a:off x="775083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Connecteur droit 317"/>
          <p:cNvCxnSpPr/>
          <p:nvPr/>
        </p:nvCxnSpPr>
        <p:spPr>
          <a:xfrm>
            <a:off x="779019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Connecteur droit 318"/>
          <p:cNvCxnSpPr/>
          <p:nvPr/>
        </p:nvCxnSpPr>
        <p:spPr>
          <a:xfrm>
            <a:off x="782955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Connecteur droit 319"/>
          <p:cNvCxnSpPr/>
          <p:nvPr/>
        </p:nvCxnSpPr>
        <p:spPr>
          <a:xfrm>
            <a:off x="786891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 droit 320"/>
          <p:cNvCxnSpPr/>
          <p:nvPr/>
        </p:nvCxnSpPr>
        <p:spPr>
          <a:xfrm>
            <a:off x="790828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Connecteur droit 321"/>
          <p:cNvCxnSpPr/>
          <p:nvPr/>
        </p:nvCxnSpPr>
        <p:spPr>
          <a:xfrm>
            <a:off x="794764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Connecteur droit 322"/>
          <p:cNvCxnSpPr/>
          <p:nvPr/>
        </p:nvCxnSpPr>
        <p:spPr>
          <a:xfrm>
            <a:off x="798700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Connecteur droit 323"/>
          <p:cNvCxnSpPr/>
          <p:nvPr/>
        </p:nvCxnSpPr>
        <p:spPr>
          <a:xfrm>
            <a:off x="802636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Connecteur droit 324"/>
          <p:cNvCxnSpPr/>
          <p:nvPr/>
        </p:nvCxnSpPr>
        <p:spPr>
          <a:xfrm>
            <a:off x="806572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325"/>
          <p:cNvCxnSpPr/>
          <p:nvPr/>
        </p:nvCxnSpPr>
        <p:spPr>
          <a:xfrm>
            <a:off x="810509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326"/>
          <p:cNvCxnSpPr/>
          <p:nvPr/>
        </p:nvCxnSpPr>
        <p:spPr>
          <a:xfrm>
            <a:off x="814445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Connecteur droit 327"/>
          <p:cNvCxnSpPr/>
          <p:nvPr/>
        </p:nvCxnSpPr>
        <p:spPr>
          <a:xfrm>
            <a:off x="818381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Connecteur droit 328"/>
          <p:cNvCxnSpPr/>
          <p:nvPr/>
        </p:nvCxnSpPr>
        <p:spPr>
          <a:xfrm>
            <a:off x="822317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Connecteur droit 329"/>
          <p:cNvCxnSpPr/>
          <p:nvPr/>
        </p:nvCxnSpPr>
        <p:spPr>
          <a:xfrm>
            <a:off x="826253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Connecteur droit 330"/>
          <p:cNvCxnSpPr/>
          <p:nvPr/>
        </p:nvCxnSpPr>
        <p:spPr>
          <a:xfrm>
            <a:off x="830190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Connecteur droit 331"/>
          <p:cNvCxnSpPr/>
          <p:nvPr/>
        </p:nvCxnSpPr>
        <p:spPr>
          <a:xfrm>
            <a:off x="834126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Connecteur droit 332"/>
          <p:cNvCxnSpPr/>
          <p:nvPr/>
        </p:nvCxnSpPr>
        <p:spPr>
          <a:xfrm>
            <a:off x="838062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Connecteur droit 333"/>
          <p:cNvCxnSpPr/>
          <p:nvPr/>
        </p:nvCxnSpPr>
        <p:spPr>
          <a:xfrm>
            <a:off x="841998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Connecteur droit 334"/>
          <p:cNvCxnSpPr/>
          <p:nvPr/>
        </p:nvCxnSpPr>
        <p:spPr>
          <a:xfrm>
            <a:off x="845934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Connecteur droit 335"/>
          <p:cNvCxnSpPr/>
          <p:nvPr/>
        </p:nvCxnSpPr>
        <p:spPr>
          <a:xfrm>
            <a:off x="849871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Connecteur droit 336"/>
          <p:cNvCxnSpPr/>
          <p:nvPr/>
        </p:nvCxnSpPr>
        <p:spPr>
          <a:xfrm>
            <a:off x="853807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Connecteur droit 337"/>
          <p:cNvCxnSpPr/>
          <p:nvPr/>
        </p:nvCxnSpPr>
        <p:spPr>
          <a:xfrm>
            <a:off x="857743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Connecteur droit 338"/>
          <p:cNvCxnSpPr/>
          <p:nvPr/>
        </p:nvCxnSpPr>
        <p:spPr>
          <a:xfrm>
            <a:off x="861679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Connecteur droit 339"/>
          <p:cNvCxnSpPr/>
          <p:nvPr/>
        </p:nvCxnSpPr>
        <p:spPr>
          <a:xfrm>
            <a:off x="8656158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Connecteur droit 340"/>
          <p:cNvCxnSpPr/>
          <p:nvPr/>
        </p:nvCxnSpPr>
        <p:spPr>
          <a:xfrm>
            <a:off x="8695520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Connecteur droit 341"/>
          <p:cNvCxnSpPr/>
          <p:nvPr/>
        </p:nvCxnSpPr>
        <p:spPr>
          <a:xfrm>
            <a:off x="8734882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Connecteur droit 342"/>
          <p:cNvCxnSpPr/>
          <p:nvPr/>
        </p:nvCxnSpPr>
        <p:spPr>
          <a:xfrm>
            <a:off x="8774244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Connecteur droit 343"/>
          <p:cNvCxnSpPr/>
          <p:nvPr/>
        </p:nvCxnSpPr>
        <p:spPr>
          <a:xfrm>
            <a:off x="8813606" y="3994562"/>
            <a:ext cx="0" cy="7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er 27"/>
          <p:cNvGrpSpPr/>
          <p:nvPr/>
        </p:nvGrpSpPr>
        <p:grpSpPr>
          <a:xfrm>
            <a:off x="716482" y="4128716"/>
            <a:ext cx="7545731" cy="426888"/>
            <a:chOff x="481291" y="5030154"/>
            <a:chExt cx="7545731" cy="42688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1291" y="50400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81291" y="54468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176547" y="5230800"/>
              <a:ext cx="21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3176547" y="5256000"/>
              <a:ext cx="21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327022" y="50400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327022" y="5446800"/>
              <a:ext cx="27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184573" y="5030154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3184573" y="5256000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327022" y="5030154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327022" y="5256000"/>
              <a:ext cx="0" cy="20064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81291" y="5030154"/>
              <a:ext cx="0" cy="4264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8027022" y="5030550"/>
              <a:ext cx="0" cy="4264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/>
          <p:cNvSpPr txBox="1"/>
          <p:nvPr/>
        </p:nvSpPr>
        <p:spPr>
          <a:xfrm rot="2864662">
            <a:off x="527263" y="5820772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2048</a:t>
            </a:r>
            <a:endParaRPr lang="en-US" dirty="0"/>
          </a:p>
        </p:txBody>
      </p:sp>
      <p:sp>
        <p:nvSpPr>
          <p:cNvPr id="359" name="ZoneTexte 358"/>
          <p:cNvSpPr txBox="1"/>
          <p:nvPr/>
        </p:nvSpPr>
        <p:spPr>
          <a:xfrm>
            <a:off x="112038" y="69120"/>
            <a:ext cx="74923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Slit projected onto XDL MCP detector </a:t>
            </a:r>
          </a:p>
          <a:p>
            <a:r>
              <a:rPr lang="en-US" sz="3200" dirty="0" smtClean="0"/>
              <a:t>256 "pixels" (spatial) / </a:t>
            </a:r>
            <a:r>
              <a:rPr lang="en-US" sz="3200" dirty="0" smtClean="0">
                <a:solidFill>
                  <a:srgbClr val="FF0000"/>
                </a:solidFill>
              </a:rPr>
              <a:t>2048 pixels (spectral)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360" name="Image 3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037" y="1355389"/>
            <a:ext cx="4184840" cy="2315531"/>
          </a:xfrm>
          <a:prstGeom prst="rect">
            <a:avLst/>
          </a:prstGeom>
        </p:spPr>
      </p:pic>
      <p:sp>
        <p:nvSpPr>
          <p:cNvPr id="361" name="Bouée 360"/>
          <p:cNvSpPr/>
          <p:nvPr/>
        </p:nvSpPr>
        <p:spPr>
          <a:xfrm>
            <a:off x="7347626" y="1788479"/>
            <a:ext cx="811167" cy="938903"/>
          </a:xfrm>
          <a:prstGeom prst="donut">
            <a:avLst>
              <a:gd name="adj" fmla="val 1279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69542" y="2081051"/>
            <a:ext cx="225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Toroidal</a:t>
            </a:r>
            <a:r>
              <a:rPr lang="en-US" dirty="0" smtClean="0"/>
              <a:t> diffraction grating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22117" y="3378532"/>
            <a:ext cx="5617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"Data Cube" (x , t , </a:t>
            </a:r>
            <a:r>
              <a:rPr lang="en-US" sz="3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3200" dirty="0" smtClean="0">
                <a:solidFill>
                  <a:srgbClr val="FF0000"/>
                </a:solidFill>
              </a:rPr>
              <a:t>) Events List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1065" y="2897913"/>
            <a:ext cx="1785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PSF &lt; 0.6 nm</a:t>
            </a:r>
            <a:endParaRPr lang="en-US" sz="2400" dirty="0"/>
          </a:p>
        </p:txBody>
      </p:sp>
      <p:sp>
        <p:nvSpPr>
          <p:cNvPr id="362" name="ZoneTexte 361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D. Grodent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</a:rPr>
              <a:t>ULg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6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bi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" y="837746"/>
            <a:ext cx="9007281" cy="50665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851" y="84357"/>
            <a:ext cx="2072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Juno orbit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103193" y="5544343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4BD97"/>
                </a:solidFill>
              </a:rPr>
              <a:t>NASA</a:t>
            </a:r>
            <a:endParaRPr lang="en-US" dirty="0">
              <a:solidFill>
                <a:srgbClr val="C4BD97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714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0" y="375664"/>
            <a:ext cx="8949770" cy="61712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523675" y="3701731"/>
            <a:ext cx="23402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0000"/>
                </a:solidFill>
              </a:rPr>
              <a:t>electronic (dark) noise when in/close to radiation belts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998" y="2561212"/>
            <a:ext cx="456787" cy="43851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97" y="2561212"/>
            <a:ext cx="456787" cy="4385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990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1649" r="552" b="1649"/>
          <a:stretch>
            <a:fillRect/>
          </a:stretch>
        </p:blipFill>
        <p:spPr bwMode="auto">
          <a:xfrm>
            <a:off x="403962" y="600741"/>
            <a:ext cx="4742327" cy="155461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ZoneTexte 2"/>
          <p:cNvSpPr txBox="1"/>
          <p:nvPr/>
        </p:nvSpPr>
        <p:spPr>
          <a:xfrm>
            <a:off x="133198" y="6047641"/>
            <a:ext cx="2452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Grodent et al., 2015</a:t>
            </a:r>
          </a:p>
          <a:p>
            <a:r>
              <a:rPr lang="en-US" dirty="0" smtClean="0"/>
              <a:t>HST White Paper (</a:t>
            </a:r>
            <a:r>
              <a:rPr lang="en-US" dirty="0" err="1" smtClean="0"/>
              <a:t>ArXiv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225095" y="-40880"/>
            <a:ext cx="29298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33 14-Day orbits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232810" y="707616"/>
            <a:ext cx="601599" cy="8385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499464" y="288162"/>
            <a:ext cx="26346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UVS segment: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~6 hours of continuous operations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02" y="2545224"/>
            <a:ext cx="4161962" cy="3502417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 flipV="1">
            <a:off x="4277895" y="3716421"/>
            <a:ext cx="833298" cy="17824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326912" y="4473965"/>
            <a:ext cx="797399" cy="14259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879558" y="2299368"/>
            <a:ext cx="190723" cy="6336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660873" y="3722411"/>
            <a:ext cx="1008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 </a:t>
            </a:r>
            <a:r>
              <a:rPr lang="en-US" sz="4000" dirty="0" err="1" smtClean="0"/>
              <a:t>hr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3070281" y="2545224"/>
            <a:ext cx="2429183" cy="3878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12681" y="5692273"/>
            <a:ext cx="2429183" cy="3194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13"/>
          <p:cNvCxnSpPr/>
          <p:nvPr/>
        </p:nvCxnSpPr>
        <p:spPr>
          <a:xfrm>
            <a:off x="3185640" y="5692274"/>
            <a:ext cx="597623" cy="86270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578543" y="2425951"/>
            <a:ext cx="1599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2.5 </a:t>
            </a:r>
            <a:r>
              <a:rPr lang="en-US" sz="4000" dirty="0" err="1" smtClean="0"/>
              <a:t>hrs</a:t>
            </a:r>
            <a:endParaRPr lang="en-US" sz="4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861340" y="5146042"/>
            <a:ext cx="1599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2.5 </a:t>
            </a:r>
            <a:r>
              <a:rPr lang="en-US" sz="4000" dirty="0" err="1" smtClean="0"/>
              <a:t>hrs</a:t>
            </a:r>
            <a:endParaRPr lang="en-US" sz="4000" dirty="0"/>
          </a:p>
        </p:txBody>
      </p:sp>
      <p:sp>
        <p:nvSpPr>
          <p:cNvPr id="25" name="Accolade fermante 24"/>
          <p:cNvSpPr/>
          <p:nvPr/>
        </p:nvSpPr>
        <p:spPr>
          <a:xfrm>
            <a:off x="5669833" y="2545224"/>
            <a:ext cx="553687" cy="350241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6357614" y="3044932"/>
            <a:ext cx="24519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UVS observes</a:t>
            </a:r>
          </a:p>
          <a:p>
            <a:r>
              <a:rPr lang="en-US" sz="3200" dirty="0" smtClean="0"/>
              <a:t>aurora </a:t>
            </a:r>
          </a:p>
          <a:p>
            <a:r>
              <a:rPr lang="en-US" sz="3200" dirty="0" smtClean="0"/>
              <a:t>&lt; 2% of orbit</a:t>
            </a:r>
            <a:endParaRPr lang="en-US" sz="3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223521" y="4646369"/>
            <a:ext cx="2705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we need HST for the rest (&gt; 98%) of the time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28692" y="2866262"/>
            <a:ext cx="1837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aurora 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746818" y="5549137"/>
            <a:ext cx="175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aurora 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11641" y="3512593"/>
            <a:ext cx="27544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Also near-</a:t>
            </a:r>
            <a:r>
              <a:rPr lang="en-US" sz="2400" dirty="0" err="1" smtClean="0">
                <a:solidFill>
                  <a:srgbClr val="FF0000"/>
                </a:solidFill>
              </a:rPr>
              <a:t>apojove</a:t>
            </a:r>
            <a:r>
              <a:rPr lang="en-US" sz="2400" dirty="0" smtClean="0">
                <a:solidFill>
                  <a:srgbClr val="FF0000"/>
                </a:solidFill>
              </a:rPr>
              <a:t> UVS obs. (aurora ~few pixels)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978331" y="6615315"/>
            <a:ext cx="1145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Grodent </a:t>
            </a:r>
            <a:r>
              <a:rPr lang="en-US" sz="1200" dirty="0" err="1" smtClean="0"/>
              <a:t>ULg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96665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932</Words>
  <Application>Microsoft Macintosh PowerPoint</Application>
  <PresentationFormat>Présentation à l'écran (4:3)</PresentationFormat>
  <Paragraphs>206</Paragraphs>
  <Slides>32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Liège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Denis Grodent</dc:creator>
  <cp:lastModifiedBy>Denis Grodent</cp:lastModifiedBy>
  <cp:revision>124</cp:revision>
  <dcterms:created xsi:type="dcterms:W3CDTF">2015-05-12T08:57:51Z</dcterms:created>
  <dcterms:modified xsi:type="dcterms:W3CDTF">2015-06-08T07:53:06Z</dcterms:modified>
</cp:coreProperties>
</file>