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82" r:id="rId2"/>
  </p:sldIdLst>
  <p:sldSz cx="33843913" cy="50406300"/>
  <p:notesSz cx="7099300" cy="10234613"/>
  <p:embeddedFontLst>
    <p:embeddedFont>
      <p:font typeface="Cambria Math" panose="02040503050406030204" pitchFamily="18" charset="0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1611313" indent="8699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3235325" indent="17335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4857750" indent="2595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6480175" indent="34607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3382BF"/>
    <a:srgbClr val="002147"/>
    <a:srgbClr val="7BC4E5"/>
    <a:srgbClr val="F3973A"/>
    <a:srgbClr val="FBDFB7"/>
    <a:srgbClr val="FBDCBD"/>
    <a:srgbClr val="F8F8F8"/>
    <a:srgbClr val="FACFA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553" autoAdjust="0"/>
    <p:restoredTop sz="92780" autoAdjust="0"/>
  </p:normalViewPr>
  <p:slideViewPr>
    <p:cSldViewPr snapToGrid="0" showGuides="1">
      <p:cViewPr>
        <p:scale>
          <a:sx n="60" d="100"/>
          <a:sy n="60" d="100"/>
        </p:scale>
        <p:origin x="3528" y="-144"/>
      </p:cViewPr>
      <p:guideLst>
        <p:guide orient="horz" pos="17333"/>
        <p:guide pos="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viewProps" Target="viewProps.xml"/><Relationship Id="rId5" Type="http://schemas.openxmlformats.org/officeDocument/2006/relationships/font" Target="fonts/font1.fntdata"/><Relationship Id="rId10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07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1" name="Rectangle 3075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AC5AC96E-6C6E-4DC5-A713-9BFDFF22ABA6}" type="datetimeFigureOut">
              <a:rPr lang="fr-FR"/>
              <a:pPr>
                <a:defRPr/>
              </a:pPr>
              <a:t>09/06/2015</a:t>
            </a:fld>
            <a:endParaRPr lang="fr-FR"/>
          </a:p>
        </p:txBody>
      </p:sp>
      <p:sp>
        <p:nvSpPr>
          <p:cNvPr id="17412" name="Rectangle 3076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3" name="Rectangle 3077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B860AADD-D937-45A9-9ABB-E40F4D8140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713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0200A25-86BC-4CDE-A740-9016AF4F334D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62188" y="768350"/>
            <a:ext cx="257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C815A7F1-6125-4125-918A-467D7B702EB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69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611313" algn="l" rtl="0" eaLnBrk="0" fontAlgn="base" hangingPunct="0">
      <a:spcBef>
        <a:spcPct val="30000"/>
      </a:spcBef>
      <a:spcAft>
        <a:spcPct val="0"/>
      </a:spcAft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3235325" algn="l" rtl="0" eaLnBrk="0" fontAlgn="base" hangingPunct="0">
      <a:spcBef>
        <a:spcPct val="30000"/>
      </a:spcBef>
      <a:spcAft>
        <a:spcPct val="0"/>
      </a:spcAft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4857750" algn="l" rtl="0" eaLnBrk="0" fontAlgn="base" hangingPunct="0">
      <a:spcBef>
        <a:spcPct val="30000"/>
      </a:spcBef>
      <a:spcAft>
        <a:spcPct val="0"/>
      </a:spcAft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6480175" algn="l" rtl="0" eaLnBrk="0" fontAlgn="base" hangingPunct="0">
      <a:spcBef>
        <a:spcPct val="30000"/>
      </a:spcBef>
      <a:spcAft>
        <a:spcPct val="0"/>
      </a:spcAft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8113660" algn="l" defTabSz="3245462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9736399" algn="l" defTabSz="3245462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11359132" algn="l" defTabSz="3245462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12981868" algn="l" defTabSz="3245462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8323" y="15658671"/>
            <a:ext cx="28767331" cy="108046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622" y="28563592"/>
            <a:ext cx="23690739" cy="128816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22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45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86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490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113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7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359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981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E01ED-BD3E-4DD9-AFE1-7970E87B3028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3545D-F829-4B00-8040-AEE542D24EC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EF66-8492-4265-891F-CDE389184A69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4BB5A-D2D6-444A-A5E5-66E0EA2619F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536868" y="2018656"/>
            <a:ext cx="7614877" cy="430086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2202" y="2018656"/>
            <a:ext cx="22280575" cy="430086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E157-82D9-499C-8999-02872D0CEF6C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AF99-2750-416A-96B3-D6A71C20EA4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2A54-7BEB-467B-A83F-FAF0C8957B83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7C097-09EF-401B-95D8-FF35D18A79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468" y="32390745"/>
            <a:ext cx="28767331" cy="10011249"/>
          </a:xfrm>
        </p:spPr>
        <p:txBody>
          <a:bodyPr anchor="t"/>
          <a:lstStyle>
            <a:lvl1pPr algn="l">
              <a:defRPr sz="1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73468" y="21364405"/>
            <a:ext cx="28767331" cy="11026384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2273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3245462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3pPr>
            <a:lvl4pPr marL="486819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4pPr>
            <a:lvl5pPr marL="6490934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5pPr>
            <a:lvl6pPr marL="8113660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6pPr>
            <a:lvl7pPr marL="9736399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7pPr>
            <a:lvl8pPr marL="11359132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8pPr>
            <a:lvl9pPr marL="1298186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34BD-2D51-41FD-A199-0F11A6B11526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B9ACB-D522-4F9A-9FBE-D8AD1AA02B2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2214" y="11761495"/>
            <a:ext cx="14947731" cy="33265841"/>
          </a:xfrm>
        </p:spPr>
        <p:txBody>
          <a:bodyPr/>
          <a:lstStyle>
            <a:lvl1pPr>
              <a:defRPr sz="9900"/>
            </a:lvl1pPr>
            <a:lvl2pPr>
              <a:defRPr sz="89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04013" y="11761495"/>
            <a:ext cx="14947731" cy="33265841"/>
          </a:xfrm>
        </p:spPr>
        <p:txBody>
          <a:bodyPr/>
          <a:lstStyle>
            <a:lvl1pPr>
              <a:defRPr sz="9900"/>
            </a:lvl1pPr>
            <a:lvl2pPr>
              <a:defRPr sz="8900"/>
            </a:lvl2pPr>
            <a:lvl3pPr>
              <a:defRPr sz="720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24C21-78D4-48B0-9394-72F2A8486413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64DB3-16EA-4F7A-B430-4C2FC62D62A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2235" y="11283131"/>
            <a:ext cx="14953607" cy="4702284"/>
          </a:xfrm>
        </p:spPr>
        <p:txBody>
          <a:bodyPr anchor="b"/>
          <a:lstStyle>
            <a:lvl1pPr marL="0" indent="0">
              <a:buNone/>
              <a:defRPr sz="8900" b="1"/>
            </a:lvl1pPr>
            <a:lvl2pPr marL="1622733" indent="0">
              <a:buNone/>
              <a:defRPr sz="7200" b="1"/>
            </a:lvl2pPr>
            <a:lvl3pPr marL="3245462" indent="0">
              <a:buNone/>
              <a:defRPr sz="6400" b="1"/>
            </a:lvl3pPr>
            <a:lvl4pPr marL="4868198" indent="0">
              <a:buNone/>
              <a:defRPr sz="5300" b="1"/>
            </a:lvl4pPr>
            <a:lvl5pPr marL="6490934" indent="0">
              <a:buNone/>
              <a:defRPr sz="5300" b="1"/>
            </a:lvl5pPr>
            <a:lvl6pPr marL="8113660" indent="0">
              <a:buNone/>
              <a:defRPr sz="5300" b="1"/>
            </a:lvl6pPr>
            <a:lvl7pPr marL="9736399" indent="0">
              <a:buNone/>
              <a:defRPr sz="5300" b="1"/>
            </a:lvl7pPr>
            <a:lvl8pPr marL="11359132" indent="0">
              <a:buNone/>
              <a:defRPr sz="5300" b="1"/>
            </a:lvl8pPr>
            <a:lvl9pPr marL="12981868" indent="0">
              <a:buNone/>
              <a:defRPr sz="5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2235" y="15985404"/>
            <a:ext cx="14953607" cy="29041947"/>
          </a:xfrm>
        </p:spPr>
        <p:txBody>
          <a:bodyPr/>
          <a:lstStyle>
            <a:lvl1pPr>
              <a:defRPr sz="8900"/>
            </a:lvl1pPr>
            <a:lvl2pPr>
              <a:defRPr sz="72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192271" y="11283131"/>
            <a:ext cx="14959477" cy="4702284"/>
          </a:xfrm>
        </p:spPr>
        <p:txBody>
          <a:bodyPr anchor="b"/>
          <a:lstStyle>
            <a:lvl1pPr marL="0" indent="0">
              <a:buNone/>
              <a:defRPr sz="8900" b="1"/>
            </a:lvl1pPr>
            <a:lvl2pPr marL="1622733" indent="0">
              <a:buNone/>
              <a:defRPr sz="7200" b="1"/>
            </a:lvl2pPr>
            <a:lvl3pPr marL="3245462" indent="0">
              <a:buNone/>
              <a:defRPr sz="6400" b="1"/>
            </a:lvl3pPr>
            <a:lvl4pPr marL="4868198" indent="0">
              <a:buNone/>
              <a:defRPr sz="5300" b="1"/>
            </a:lvl4pPr>
            <a:lvl5pPr marL="6490934" indent="0">
              <a:buNone/>
              <a:defRPr sz="5300" b="1"/>
            </a:lvl5pPr>
            <a:lvl6pPr marL="8113660" indent="0">
              <a:buNone/>
              <a:defRPr sz="5300" b="1"/>
            </a:lvl6pPr>
            <a:lvl7pPr marL="9736399" indent="0">
              <a:buNone/>
              <a:defRPr sz="5300" b="1"/>
            </a:lvl7pPr>
            <a:lvl8pPr marL="11359132" indent="0">
              <a:buNone/>
              <a:defRPr sz="5300" b="1"/>
            </a:lvl8pPr>
            <a:lvl9pPr marL="12981868" indent="0">
              <a:buNone/>
              <a:defRPr sz="5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192271" y="15985404"/>
            <a:ext cx="14959477" cy="29041947"/>
          </a:xfrm>
        </p:spPr>
        <p:txBody>
          <a:bodyPr/>
          <a:lstStyle>
            <a:lvl1pPr>
              <a:defRPr sz="8900"/>
            </a:lvl1pPr>
            <a:lvl2pPr>
              <a:defRPr sz="7200"/>
            </a:lvl2pPr>
            <a:lvl3pPr>
              <a:defRPr sz="6400"/>
            </a:lvl3pPr>
            <a:lvl4pPr>
              <a:defRPr sz="5300"/>
            </a:lvl4pPr>
            <a:lvl5pPr>
              <a:defRPr sz="5300"/>
            </a:lvl5pPr>
            <a:lvl6pPr>
              <a:defRPr sz="5300"/>
            </a:lvl6pPr>
            <a:lvl7pPr>
              <a:defRPr sz="5300"/>
            </a:lvl7pPr>
            <a:lvl8pPr>
              <a:defRPr sz="5300"/>
            </a:lvl8pPr>
            <a:lvl9pPr>
              <a:defRPr sz="5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A991-D711-45EE-A2DE-245274CDCA46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47011-0C6A-4A1E-B989-94793CE9762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16D7-3A6F-40F4-BC8A-E08692B835CD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E9B3B-3F66-4749-8CF4-59C13360D83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BDA24-D6C2-4969-ACA5-6FF7FC54A6D6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84CD-4489-4050-BB83-B24CDFD8B1D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266" y="2006948"/>
            <a:ext cx="11134412" cy="8541061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2058" y="2006985"/>
            <a:ext cx="18919691" cy="43020373"/>
          </a:xfrm>
        </p:spPr>
        <p:txBody>
          <a:bodyPr/>
          <a:lstStyle>
            <a:lvl1pPr>
              <a:defRPr sz="11400"/>
            </a:lvl1pPr>
            <a:lvl2pPr>
              <a:defRPr sz="9900"/>
            </a:lvl2pPr>
            <a:lvl3pPr>
              <a:defRPr sz="89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2266" y="10548051"/>
            <a:ext cx="11134412" cy="34479313"/>
          </a:xfrm>
        </p:spPr>
        <p:txBody>
          <a:bodyPr/>
          <a:lstStyle>
            <a:lvl1pPr marL="0" indent="0">
              <a:buNone/>
              <a:defRPr sz="5000"/>
            </a:lvl1pPr>
            <a:lvl2pPr marL="1622733" indent="0">
              <a:buNone/>
              <a:defRPr sz="4200"/>
            </a:lvl2pPr>
            <a:lvl3pPr marL="3245462" indent="0">
              <a:buNone/>
              <a:defRPr sz="3200"/>
            </a:lvl3pPr>
            <a:lvl4pPr marL="4868198" indent="0">
              <a:buNone/>
              <a:defRPr sz="3200"/>
            </a:lvl4pPr>
            <a:lvl5pPr marL="6490934" indent="0">
              <a:buNone/>
              <a:defRPr sz="3200"/>
            </a:lvl5pPr>
            <a:lvl6pPr marL="8113660" indent="0">
              <a:buNone/>
              <a:defRPr sz="3200"/>
            </a:lvl6pPr>
            <a:lvl7pPr marL="9736399" indent="0">
              <a:buNone/>
              <a:defRPr sz="3200"/>
            </a:lvl7pPr>
            <a:lvl8pPr marL="11359132" indent="0">
              <a:buNone/>
              <a:defRPr sz="3200"/>
            </a:lvl8pPr>
            <a:lvl9pPr marL="12981868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FB67-BE26-43C2-8D40-2A16069E0A9B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DDAD-556E-491B-9570-4BBF683EC9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3643" y="35284452"/>
            <a:ext cx="20306348" cy="4165515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643" y="4503872"/>
            <a:ext cx="20306348" cy="30243780"/>
          </a:xfrm>
        </p:spPr>
        <p:txBody>
          <a:bodyPr rtlCol="0">
            <a:normAutofit/>
          </a:bodyPr>
          <a:lstStyle>
            <a:lvl1pPr marL="0" indent="0">
              <a:buNone/>
              <a:defRPr sz="11400"/>
            </a:lvl1pPr>
            <a:lvl2pPr marL="1622733" indent="0">
              <a:buNone/>
              <a:defRPr sz="9900"/>
            </a:lvl2pPr>
            <a:lvl3pPr marL="3245462" indent="0">
              <a:buNone/>
              <a:defRPr sz="8900"/>
            </a:lvl3pPr>
            <a:lvl4pPr marL="4868198" indent="0">
              <a:buNone/>
              <a:defRPr sz="7200"/>
            </a:lvl4pPr>
            <a:lvl5pPr marL="6490934" indent="0">
              <a:buNone/>
              <a:defRPr sz="7200"/>
            </a:lvl5pPr>
            <a:lvl6pPr marL="8113660" indent="0">
              <a:buNone/>
              <a:defRPr sz="7200"/>
            </a:lvl6pPr>
            <a:lvl7pPr marL="9736399" indent="0">
              <a:buNone/>
              <a:defRPr sz="7200"/>
            </a:lvl7pPr>
            <a:lvl8pPr marL="11359132" indent="0">
              <a:buNone/>
              <a:defRPr sz="7200"/>
            </a:lvl8pPr>
            <a:lvl9pPr marL="12981868" indent="0">
              <a:buNone/>
              <a:defRPr sz="7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3643" y="39449993"/>
            <a:ext cx="20306348" cy="5915738"/>
          </a:xfrm>
        </p:spPr>
        <p:txBody>
          <a:bodyPr/>
          <a:lstStyle>
            <a:lvl1pPr marL="0" indent="0">
              <a:buNone/>
              <a:defRPr sz="5000"/>
            </a:lvl1pPr>
            <a:lvl2pPr marL="1622733" indent="0">
              <a:buNone/>
              <a:defRPr sz="4200"/>
            </a:lvl2pPr>
            <a:lvl3pPr marL="3245462" indent="0">
              <a:buNone/>
              <a:defRPr sz="3200"/>
            </a:lvl3pPr>
            <a:lvl4pPr marL="4868198" indent="0">
              <a:buNone/>
              <a:defRPr sz="3200"/>
            </a:lvl4pPr>
            <a:lvl5pPr marL="6490934" indent="0">
              <a:buNone/>
              <a:defRPr sz="3200"/>
            </a:lvl5pPr>
            <a:lvl6pPr marL="8113660" indent="0">
              <a:buNone/>
              <a:defRPr sz="3200"/>
            </a:lvl6pPr>
            <a:lvl7pPr marL="9736399" indent="0">
              <a:buNone/>
              <a:defRPr sz="3200"/>
            </a:lvl7pPr>
            <a:lvl8pPr marL="11359132" indent="0">
              <a:buNone/>
              <a:defRPr sz="3200"/>
            </a:lvl8pPr>
            <a:lvl9pPr marL="12981868" indent="0">
              <a:buNone/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DD03-4281-4E9F-B8B7-C971FF4DA921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C11D-433F-4F99-B8DB-6BFE7AE2D48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85925" y="2014538"/>
            <a:ext cx="30472063" cy="841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4538" tIns="162275" rIns="324538" bIns="1622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85925" y="11764963"/>
            <a:ext cx="30472063" cy="3325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4538" tIns="162275" rIns="324538" bIns="162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5925" y="46723300"/>
            <a:ext cx="7908925" cy="2681288"/>
          </a:xfrm>
          <a:prstGeom prst="rect">
            <a:avLst/>
          </a:prstGeom>
        </p:spPr>
        <p:txBody>
          <a:bodyPr vert="horz" lIns="324538" tIns="162275" rIns="324538" bIns="16227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4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75A78EE-122C-45DF-824B-C5C897FDBBA4}" type="datetimeFigureOut">
              <a:rPr lang="en-US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64938" y="46723300"/>
            <a:ext cx="10714037" cy="2681288"/>
          </a:xfrm>
          <a:prstGeom prst="rect">
            <a:avLst/>
          </a:prstGeom>
        </p:spPr>
        <p:txBody>
          <a:bodyPr vert="horz" lIns="324538" tIns="162275" rIns="324538" bIns="16227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4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249063" y="46723300"/>
            <a:ext cx="7908925" cy="2681288"/>
          </a:xfrm>
          <a:prstGeom prst="rect">
            <a:avLst/>
          </a:prstGeom>
        </p:spPr>
        <p:txBody>
          <a:bodyPr vert="horz" lIns="324538" tIns="162275" rIns="324538" bIns="16227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4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EB6A3C-863B-4CB3-8274-1CEA63868C1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5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5pPr>
      <a:lvl6pPr marL="1622733" algn="ctr" rtl="0" fontAlgn="base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6pPr>
      <a:lvl7pPr marL="3245462" algn="ctr" rtl="0" fontAlgn="base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7pPr>
      <a:lvl8pPr marL="4868198" algn="ctr" rtl="0" fontAlgn="base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8pPr>
      <a:lvl9pPr marL="6490934" algn="ctr" rtl="0" fontAlgn="base">
        <a:spcBef>
          <a:spcPct val="0"/>
        </a:spcBef>
        <a:spcAft>
          <a:spcPct val="0"/>
        </a:spcAft>
        <a:defRPr sz="15600">
          <a:solidFill>
            <a:schemeClr val="tx1"/>
          </a:solidFill>
          <a:latin typeface="Calibri" pitchFamily="34" charset="0"/>
        </a:defRPr>
      </a:lvl9pPr>
    </p:titleStyle>
    <p:bodyStyle>
      <a:lvl1pPr marL="1206500" indent="-1206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400" kern="1200">
          <a:solidFill>
            <a:schemeClr val="tx1"/>
          </a:solidFill>
          <a:latin typeface="+mn-lt"/>
          <a:ea typeface="+mn-ea"/>
          <a:cs typeface="+mn-cs"/>
        </a:defRPr>
      </a:lvl1pPr>
      <a:lvl2pPr marL="2630488" indent="-10064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200" kern="1200">
          <a:solidFill>
            <a:schemeClr val="tx1"/>
          </a:solidFill>
          <a:latin typeface="+mn-lt"/>
          <a:ea typeface="+mn-ea"/>
          <a:cs typeface="+mn-cs"/>
        </a:defRPr>
      </a:lvl2pPr>
      <a:lvl3pPr marL="4046538" indent="-7985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5670550" indent="-7985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292975" indent="-7985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8925026" indent="-811367" algn="l" defTabSz="3245462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547761" indent="-811367" algn="l" defTabSz="3245462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70498" indent="-811367" algn="l" defTabSz="3245462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793226" indent="-811367" algn="l" defTabSz="3245462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622733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245462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868198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490934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113660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736399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1359132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981868" algn="l" defTabSz="3245462" rtl="0" eaLnBrk="1" latinLnBrk="0" hangingPunct="1"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yclotronresearchcentre.github.io/forward/" TargetMode="External"/><Relationship Id="rId13" Type="http://schemas.openxmlformats.org/officeDocument/2006/relationships/image" Target="../media/image9.png"/><Relationship Id="rId18" Type="http://schemas.openxmlformats.org/officeDocument/2006/relationships/image" Target="../media/image10.emf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1.tiff"/><Relationship Id="rId7" Type="http://schemas.openxmlformats.org/officeDocument/2006/relationships/hyperlink" Target="http://geuz.org/getdp/" TargetMode="External"/><Relationship Id="rId12" Type="http://schemas.openxmlformats.org/officeDocument/2006/relationships/image" Target="../media/image8.png"/><Relationship Id="rId17" Type="http://schemas.openxmlformats.org/officeDocument/2006/relationships/image" Target="../media/image9.emf"/><Relationship Id="rId25" Type="http://schemas.openxmlformats.org/officeDocument/2006/relationships/image" Target="../media/image15.emf"/><Relationship Id="rId2" Type="http://schemas.openxmlformats.org/officeDocument/2006/relationships/image" Target="../media/image1.tiff"/><Relationship Id="rId16" Type="http://schemas.openxmlformats.org/officeDocument/2006/relationships/image" Target="../media/image8.emf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euz.org/gmsh/" TargetMode="External"/><Relationship Id="rId11" Type="http://schemas.openxmlformats.org/officeDocument/2006/relationships/image" Target="../media/image6.emf"/><Relationship Id="rId24" Type="http://schemas.openxmlformats.org/officeDocument/2006/relationships/image" Target="../media/image14.tiff"/><Relationship Id="rId5" Type="http://schemas.openxmlformats.org/officeDocument/2006/relationships/image" Target="../media/image4.png"/><Relationship Id="rId15" Type="http://schemas.openxmlformats.org/officeDocument/2006/relationships/image" Target="../media/image7.emf"/><Relationship Id="rId23" Type="http://schemas.openxmlformats.org/officeDocument/2006/relationships/image" Target="../media/image13.tiff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ropbox\Work\HBM2015\Abstract_Poster\OrigFigs\FIG2-Meshes-OneAndHalfColumn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876" y="10661300"/>
            <a:ext cx="15732000" cy="52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ropbox\Work\HBM2015\Abstract_Poster\qr_code_without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67" y="41560342"/>
            <a:ext cx="2900069" cy="29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7283538" y="29864945"/>
            <a:ext cx="15840075" cy="977547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solidFill>
                  <a:srgbClr val="000000"/>
                </a:solidFill>
              </a:rPr>
              <a:t>Isotropic vs. anisotropic conductivity RMS differences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0725" y="17765282"/>
            <a:ext cx="15838488" cy="9963356"/>
          </a:xfrm>
          <a:prstGeom prst="rect">
            <a:avLst/>
          </a:prstGeom>
          <a:solidFill>
            <a:schemeClr val="bg1"/>
          </a:solidFill>
          <a:ln w="76200"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0" rIns="360000" bIns="360000"/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Mesh building pipeline, from T1-MRI to 2D and 3D meshes with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SimNIBS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[2]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linking: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NiPype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[3]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Freesurfer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[4]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(→ segmentation and 2D meshing),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MeshFix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[5]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→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2D meshes correction), and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Gmsh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[6]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→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3D meshing).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Conductivity tensor approximated from water diffusion tensor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[1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    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Dipy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[7]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(→ DTI estimation): </a:t>
            </a:r>
            <a:endParaRPr lang="en-US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  <a:defRPr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3D meshes, tissue properties, and electrode positions, solve forward problem with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GetDP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[8]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relying on the “reciprocity theorem”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[9]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→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leadfield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built line by 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312578" y="9180513"/>
            <a:ext cx="15840075" cy="1363116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</a:rPr>
              <a:t>Human head model: (A) T1-weighted MR image, (B) Surface meshes, (C) 3D volumetric meshes, (D) anisotropic conductivity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0725" y="7920038"/>
            <a:ext cx="15838488" cy="1260475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>
              <a:defRPr/>
            </a:pPr>
            <a:r>
              <a:rPr lang="en-GB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</a:t>
            </a:r>
            <a:endParaRPr lang="en-GB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8" descr="CRC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056476"/>
            <a:ext cx="3348038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720725" y="17785996"/>
            <a:ext cx="15838488" cy="1260475"/>
          </a:xfrm>
          <a:prstGeom prst="rect">
            <a:avLst/>
          </a:prstGeom>
          <a:solidFill>
            <a:srgbClr val="002147"/>
          </a:solidFill>
          <a:ln w="76200"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>
              <a:defRPr/>
            </a:pPr>
            <a:r>
              <a:rPr lang="en-GB" sz="7200" b="1" dirty="0" smtClean="0">
                <a:solidFill>
                  <a:srgbClr val="F3973A"/>
                </a:solidFill>
              </a:rPr>
              <a:t>Methods</a:t>
            </a:r>
            <a:endParaRPr lang="en-GB" sz="7200" dirty="0">
              <a:solidFill>
                <a:srgbClr val="F3973A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279938" y="7920038"/>
            <a:ext cx="15840075" cy="1260475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>
              <a:defRPr/>
            </a:pPr>
            <a:r>
              <a:rPr lang="en-GB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 &amp; application	</a:t>
            </a:r>
            <a:endParaRPr lang="en-GB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0725" y="39303883"/>
            <a:ext cx="32399288" cy="1258888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>
              <a:defRPr/>
            </a:pPr>
            <a:r>
              <a:rPr lang="en-GB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Conclusions &amp; Perspectives</a:t>
            </a:r>
            <a:endParaRPr lang="en-GB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0725" y="47957872"/>
            <a:ext cx="32259973" cy="733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08000" rIns="360000" bIns="108000" numCol="1"/>
          <a:lstStyle/>
          <a:p>
            <a:pPr>
              <a:spcBef>
                <a:spcPts val="1200"/>
              </a:spcBef>
            </a:pPr>
            <a:r>
              <a:rPr lang="en-US" sz="4000" b="1" dirty="0" smtClean="0">
                <a:solidFill>
                  <a:srgbClr val="000000"/>
                </a:solidFill>
              </a:rPr>
              <a:t>ACKNOWLEDGEMENTS &amp; SPONSORS </a:t>
            </a:r>
            <a:r>
              <a:rPr lang="en-US" sz="3600" b="1" dirty="0" smtClean="0">
                <a:solidFill>
                  <a:srgbClr val="000000"/>
                </a:solidFill>
              </a:rPr>
              <a:t>:</a:t>
            </a:r>
            <a:r>
              <a:rPr lang="en-US" sz="3600" dirty="0" smtClean="0">
                <a:solidFill>
                  <a:srgbClr val="000000"/>
                </a:solidFill>
              </a:rPr>
              <a:t> FRS-FNRS, ULg, FMRE, MC-ITN </a:t>
            </a:r>
            <a:r>
              <a:rPr lang="en-US" sz="3600" dirty="0">
                <a:solidFill>
                  <a:srgbClr val="000000"/>
                </a:solidFill>
              </a:rPr>
              <a:t>in </a:t>
            </a:r>
            <a:r>
              <a:rPr lang="en-US" sz="3600" dirty="0" err="1">
                <a:solidFill>
                  <a:srgbClr val="000000"/>
                </a:solidFill>
              </a:rPr>
              <a:t>Neurophysics</a:t>
            </a:r>
            <a:r>
              <a:rPr lang="en-US" sz="3600" dirty="0">
                <a:solidFill>
                  <a:srgbClr val="000000"/>
                </a:solidFill>
              </a:rPr>
              <a:t> (PITN-GA-2009-238593)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058" name="Picture 27" descr="logoUL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819" y="4050126"/>
            <a:ext cx="46196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20725" y="7920037"/>
            <a:ext cx="15838488" cy="9597942"/>
          </a:xfrm>
          <a:prstGeom prst="rect">
            <a:avLst/>
          </a:prstGeom>
          <a:noFill/>
          <a:ln w="76200">
            <a:solidFill>
              <a:srgbClr val="F3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0" rIns="360000" bIns="360000"/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Identifying the sources of neuronal activity </a:t>
            </a:r>
            <a:r>
              <a:rPr lang="en-US" sz="3600" dirty="0" smtClean="0">
                <a:solidFill>
                  <a:schemeClr val="tx1"/>
                </a:solidFill>
              </a:rPr>
              <a:t>from  M/EEG data </a:t>
            </a:r>
            <a:r>
              <a:rPr lang="en-US" sz="3600" dirty="0">
                <a:solidFill>
                  <a:schemeClr val="tx1"/>
                </a:solidFill>
              </a:rPr>
              <a:t>but requires the solution of the </a:t>
            </a:r>
            <a:r>
              <a:rPr lang="en-US" sz="3600" i="1" dirty="0">
                <a:solidFill>
                  <a:schemeClr val="tx1"/>
                </a:solidFill>
              </a:rPr>
              <a:t>forward</a:t>
            </a:r>
            <a:r>
              <a:rPr lang="en-US" sz="3600" dirty="0">
                <a:solidFill>
                  <a:schemeClr val="tx1"/>
                </a:solidFill>
              </a:rPr>
              <a:t> and </a:t>
            </a:r>
            <a:r>
              <a:rPr lang="en-US" sz="3600" i="1" dirty="0">
                <a:solidFill>
                  <a:schemeClr val="tx1"/>
                </a:solidFill>
              </a:rPr>
              <a:t>inverse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problems. The </a:t>
            </a:r>
            <a:r>
              <a:rPr lang="en-US" sz="3600" dirty="0">
                <a:solidFill>
                  <a:schemeClr val="tx1"/>
                </a:solidFill>
              </a:rPr>
              <a:t>former requires the modeling of the </a:t>
            </a:r>
            <a:r>
              <a:rPr lang="en-US" sz="3600" u="sng" dirty="0">
                <a:solidFill>
                  <a:schemeClr val="tx1"/>
                </a:solidFill>
              </a:rPr>
              <a:t>electromagnetic properties of the subject's </a:t>
            </a:r>
            <a:r>
              <a:rPr lang="en-US" sz="3600" u="sng" dirty="0" smtClean="0">
                <a:solidFill>
                  <a:schemeClr val="tx1"/>
                </a:solidFill>
              </a:rPr>
              <a:t>head</a:t>
            </a:r>
            <a:r>
              <a:rPr lang="en-US" sz="3600" dirty="0" smtClean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Spherical </a:t>
            </a:r>
            <a:r>
              <a:rPr lang="en-US" sz="3600" dirty="0">
                <a:solidFill>
                  <a:schemeClr val="tx1"/>
                </a:solidFill>
              </a:rPr>
              <a:t>and boundary element models (BEM) are common </a:t>
            </a:r>
            <a:r>
              <a:rPr lang="en-US" sz="3600" dirty="0" smtClean="0">
                <a:solidFill>
                  <a:schemeClr val="tx1"/>
                </a:solidFill>
              </a:rPr>
              <a:t>but rely </a:t>
            </a:r>
            <a:r>
              <a:rPr lang="en-US" sz="3600" dirty="0">
                <a:solidFill>
                  <a:schemeClr val="tx1"/>
                </a:solidFill>
              </a:rPr>
              <a:t>on unrealistic assumptions, e.g. </a:t>
            </a:r>
            <a:r>
              <a:rPr lang="en-US" sz="3600" dirty="0" smtClean="0">
                <a:solidFill>
                  <a:schemeClr val="tx1"/>
                </a:solidFill>
              </a:rPr>
              <a:t>over-simplified geometry with homogeneous </a:t>
            </a:r>
            <a:r>
              <a:rPr lang="en-US" sz="3600" dirty="0">
                <a:solidFill>
                  <a:schemeClr val="tx1"/>
                </a:solidFill>
              </a:rPr>
              <a:t>and isotropic </a:t>
            </a:r>
            <a:r>
              <a:rPr lang="en-US" sz="3600" dirty="0" smtClean="0">
                <a:solidFill>
                  <a:schemeClr val="tx1"/>
                </a:solidFill>
              </a:rPr>
              <a:t>conductivity.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White </a:t>
            </a:r>
            <a:r>
              <a:rPr lang="en-US" sz="3600" dirty="0">
                <a:solidFill>
                  <a:schemeClr val="tx1"/>
                </a:solidFill>
              </a:rPr>
              <a:t>matter fiber structures are highly directional (i.e. anisotropic) </a:t>
            </a:r>
            <a:r>
              <a:rPr lang="en-US" sz="3600" dirty="0" smtClean="0">
                <a:solidFill>
                  <a:schemeClr val="tx1"/>
                </a:solidFill>
              </a:rPr>
              <a:t>and their </a:t>
            </a:r>
            <a:r>
              <a:rPr lang="en-US" sz="3600" dirty="0">
                <a:solidFill>
                  <a:schemeClr val="tx1"/>
                </a:solidFill>
              </a:rPr>
              <a:t>electrical conductivity can be approximated from the water diffusion </a:t>
            </a:r>
            <a:r>
              <a:rPr lang="en-US" sz="3600" dirty="0" smtClean="0">
                <a:solidFill>
                  <a:schemeClr val="tx1"/>
                </a:solidFill>
              </a:rPr>
              <a:t>tensor (DTI)  </a:t>
            </a:r>
            <a:r>
              <a:rPr lang="en-US" sz="3600" b="1" dirty="0" smtClean="0">
                <a:solidFill>
                  <a:schemeClr val="tx1"/>
                </a:solidFill>
              </a:rPr>
              <a:t>[1]</a:t>
            </a:r>
            <a:r>
              <a:rPr lang="en-US" sz="3600" dirty="0" smtClean="0">
                <a:solidFill>
                  <a:schemeClr val="tx1"/>
                </a:solidFill>
              </a:rPr>
              <a:t>, </a:t>
            </a:r>
            <a:r>
              <a:rPr lang="en-US" sz="3600" dirty="0">
                <a:solidFill>
                  <a:schemeClr val="tx1"/>
                </a:solidFill>
              </a:rPr>
              <a:t>derived from </a:t>
            </a:r>
            <a:r>
              <a:rPr lang="en-US" sz="3600" dirty="0" smtClean="0">
                <a:solidFill>
                  <a:schemeClr val="tx1"/>
                </a:solidFill>
              </a:rPr>
              <a:t>diffusion-weighted </a:t>
            </a:r>
            <a:r>
              <a:rPr lang="en-US" sz="3600" dirty="0">
                <a:solidFill>
                  <a:schemeClr val="tx1"/>
                </a:solidFill>
              </a:rPr>
              <a:t>MRI (DWI</a:t>
            </a:r>
            <a:r>
              <a:rPr lang="en-US" sz="3600" dirty="0" smtClean="0">
                <a:solidFill>
                  <a:schemeClr val="tx1"/>
                </a:solidFill>
              </a:rPr>
              <a:t>).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“Finite Element Modeling” </a:t>
            </a:r>
            <a:r>
              <a:rPr lang="en-US" sz="3600" dirty="0">
                <a:solidFill>
                  <a:schemeClr val="tx1"/>
                </a:solidFill>
              </a:rPr>
              <a:t>(FEM) allows the inclusion of local information about the conductivity of the tissues, unlike </a:t>
            </a:r>
            <a:r>
              <a:rPr lang="en-US" sz="3600" dirty="0" smtClean="0">
                <a:solidFill>
                  <a:schemeClr val="tx1"/>
                </a:solidFill>
              </a:rPr>
              <a:t>BEM.</a:t>
            </a:r>
          </a:p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</a:rPr>
              <a:t>We </a:t>
            </a:r>
            <a:r>
              <a:rPr lang="en-US" sz="3600" dirty="0">
                <a:solidFill>
                  <a:schemeClr val="tx1"/>
                </a:solidFill>
              </a:rPr>
              <a:t>therefore propose a </a:t>
            </a:r>
            <a:r>
              <a:rPr lang="en-US" sz="3600" u="sng" dirty="0">
                <a:solidFill>
                  <a:schemeClr val="tx1"/>
                </a:solidFill>
              </a:rPr>
              <a:t>FEM implementation </a:t>
            </a:r>
            <a:r>
              <a:rPr lang="en-US" sz="3600" dirty="0" smtClean="0">
                <a:solidFill>
                  <a:schemeClr val="tx1"/>
                </a:solidFill>
              </a:rPr>
              <a:t>for solving </a:t>
            </a:r>
            <a:r>
              <a:rPr lang="en-US" sz="3600" dirty="0">
                <a:solidFill>
                  <a:schemeClr val="tx1"/>
                </a:solidFill>
              </a:rPr>
              <a:t>the forward problem in EEG, using an </a:t>
            </a:r>
            <a:r>
              <a:rPr lang="en-US" sz="3600" u="sng" dirty="0">
                <a:solidFill>
                  <a:schemeClr val="tx1"/>
                </a:solidFill>
              </a:rPr>
              <a:t>anatomically realistic model</a:t>
            </a:r>
            <a:r>
              <a:rPr lang="en-US" sz="3600" dirty="0">
                <a:solidFill>
                  <a:schemeClr val="tx1"/>
                </a:solidFill>
              </a:rPr>
              <a:t> of the head including </a:t>
            </a:r>
            <a:r>
              <a:rPr lang="en-US" sz="3600" u="sng" dirty="0">
                <a:solidFill>
                  <a:schemeClr val="tx1"/>
                </a:solidFill>
              </a:rPr>
              <a:t>white matter anisotropic conductivity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0725" y="39303884"/>
            <a:ext cx="32399288" cy="5030404"/>
          </a:xfrm>
          <a:prstGeom prst="rect">
            <a:avLst/>
          </a:prstGeom>
          <a:noFill/>
          <a:ln w="76200">
            <a:solidFill>
              <a:srgbClr val="F3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0" rIns="360000" bIns="360000"/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4-shell </a:t>
            </a:r>
            <a:r>
              <a:rPr lang="en-US" sz="4000" dirty="0">
                <a:solidFill>
                  <a:schemeClr val="tx1"/>
                </a:solidFill>
              </a:rPr>
              <a:t>spherical </a:t>
            </a:r>
            <a:r>
              <a:rPr lang="en-US" sz="4000" dirty="0" smtClean="0">
                <a:solidFill>
                  <a:schemeClr val="tx1"/>
                </a:solidFill>
              </a:rPr>
              <a:t>model validation shows performance comparable </a:t>
            </a:r>
            <a:r>
              <a:rPr lang="en-US" sz="4000" dirty="0">
                <a:solidFill>
                  <a:schemeClr val="tx1"/>
                </a:solidFill>
              </a:rPr>
              <a:t>(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SimBio</a:t>
            </a:r>
            <a:r>
              <a:rPr lang="en-US" sz="4000" dirty="0">
                <a:solidFill>
                  <a:schemeClr val="tx1"/>
                </a:solidFill>
              </a:rPr>
              <a:t>) with or better (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OpenMEEG</a:t>
            </a:r>
            <a:r>
              <a:rPr lang="en-US" sz="4000" dirty="0">
                <a:solidFill>
                  <a:schemeClr val="tx1"/>
                </a:solidFill>
              </a:rPr>
              <a:t>) than current state-of-the-art </a:t>
            </a:r>
            <a:r>
              <a:rPr lang="en-US" sz="4000" dirty="0" smtClean="0">
                <a:solidFill>
                  <a:schemeClr val="tx1"/>
                </a:solidFill>
              </a:rPr>
              <a:t>alternatives</a:t>
            </a:r>
            <a:endParaRPr lang="en-US" sz="4000" dirty="0">
              <a:solidFill>
                <a:schemeClr val="tx1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Gmesh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GetDP</a:t>
            </a:r>
            <a:r>
              <a:rPr lang="en-US" sz="4000" dirty="0" smtClean="0">
                <a:solidFill>
                  <a:schemeClr val="tx1"/>
                </a:solidFill>
              </a:rPr>
              <a:t> are professional and </a:t>
            </a:r>
            <a:r>
              <a:rPr lang="en-US" sz="4000" dirty="0">
                <a:solidFill>
                  <a:schemeClr val="tx1"/>
                </a:solidFill>
              </a:rPr>
              <a:t>open source </a:t>
            </a:r>
            <a:r>
              <a:rPr lang="en-US" sz="4000" dirty="0" smtClean="0">
                <a:solidFill>
                  <a:schemeClr val="tx1"/>
                </a:solidFill>
              </a:rPr>
              <a:t>mesh generator/finite </a:t>
            </a:r>
            <a:r>
              <a:rPr lang="en-US" sz="4000" dirty="0">
                <a:solidFill>
                  <a:schemeClr val="tx1"/>
                </a:solidFill>
              </a:rPr>
              <a:t>element </a:t>
            </a:r>
            <a:r>
              <a:rPr lang="en-US" sz="4000" dirty="0" smtClean="0">
                <a:solidFill>
                  <a:schemeClr val="tx1"/>
                </a:solidFill>
              </a:rPr>
              <a:t>solver: 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>
                <a:solidFill>
                  <a:schemeClr val="tx1"/>
                </a:solidFill>
                <a:hlinkClick r:id="rId6"/>
              </a:rPr>
              <a:t>http://geuz.org/gmsh/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r>
              <a:rPr lang="en-GB" sz="4000" dirty="0" smtClean="0">
                <a:solidFill>
                  <a:schemeClr val="tx1"/>
                </a:solidFill>
              </a:rPr>
              <a:t>&amp; </a:t>
            </a:r>
            <a:r>
              <a:rPr lang="en-GB" sz="4000" dirty="0" smtClean="0">
                <a:solidFill>
                  <a:schemeClr val="tx1"/>
                </a:solidFill>
                <a:hlinkClick r:id="rId7"/>
              </a:rPr>
              <a:t>http</a:t>
            </a:r>
            <a:r>
              <a:rPr lang="en-GB" sz="4000" dirty="0">
                <a:solidFill>
                  <a:schemeClr val="tx1"/>
                </a:solidFill>
                <a:hlinkClick r:id="rId7"/>
              </a:rPr>
              <a:t>://geuz.org/getdp</a:t>
            </a:r>
            <a:r>
              <a:rPr lang="en-GB" sz="4000" dirty="0" smtClean="0">
                <a:solidFill>
                  <a:schemeClr val="tx1"/>
                </a:solidFill>
                <a:hlinkClick r:id="rId7"/>
              </a:rPr>
              <a:t>/</a:t>
            </a:r>
            <a:r>
              <a:rPr lang="en-GB" sz="4000" dirty="0" smtClean="0">
                <a:solidFill>
                  <a:schemeClr val="tx1"/>
                </a:solidFill>
              </a:rPr>
              <a:t> 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Main </a:t>
            </a:r>
            <a:r>
              <a:rPr lang="en-US" sz="4000" dirty="0">
                <a:solidFill>
                  <a:schemeClr val="tx1"/>
                </a:solidFill>
              </a:rPr>
              <a:t>benefits of FEM: the ability to include anisotropic conductivities, derived from </a:t>
            </a:r>
            <a:r>
              <a:rPr lang="en-US" sz="4000" dirty="0" smtClean="0">
                <a:solidFill>
                  <a:schemeClr val="tx1"/>
                </a:solidFill>
              </a:rPr>
              <a:t>DWI measures</a:t>
            </a:r>
            <a:r>
              <a:rPr lang="en-US" sz="4000" dirty="0">
                <a:solidFill>
                  <a:schemeClr val="tx1"/>
                </a:solidFill>
              </a:rPr>
              <a:t>, in the head </a:t>
            </a:r>
            <a:r>
              <a:rPr lang="en-US" sz="4000" dirty="0" smtClean="0">
                <a:solidFill>
                  <a:schemeClr val="tx1"/>
                </a:solidFill>
              </a:rPr>
              <a:t>model.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Fast</a:t>
            </a:r>
            <a:r>
              <a:rPr lang="en-US" sz="4000" dirty="0">
                <a:solidFill>
                  <a:schemeClr val="tx1"/>
                </a:solidFill>
              </a:rPr>
              <a:t>, accurate, open-source and freely available </a:t>
            </a:r>
            <a:r>
              <a:rPr lang="en-GB" sz="4000" dirty="0">
                <a:solidFill>
                  <a:schemeClr val="tx1"/>
                </a:solidFill>
              </a:rPr>
              <a:t>online: </a:t>
            </a:r>
            <a:r>
              <a:rPr lang="en-GB" sz="4000" dirty="0">
                <a:solidFill>
                  <a:schemeClr val="tx1"/>
                </a:solidFill>
                <a:hlinkClick r:id="rId8"/>
              </a:rPr>
              <a:t>http://cyclotronresearchcentre.github.io/forward</a:t>
            </a:r>
            <a:r>
              <a:rPr lang="en-GB" sz="4000" dirty="0" smtClean="0">
                <a:solidFill>
                  <a:schemeClr val="tx1"/>
                </a:solidFill>
                <a:hlinkClick r:id="rId8"/>
              </a:rPr>
              <a:t>/</a:t>
            </a:r>
            <a:r>
              <a:rPr lang="en-GB" sz="4000" dirty="0" smtClean="0">
                <a:solidFill>
                  <a:schemeClr val="tx1"/>
                </a:solidFill>
              </a:rPr>
              <a:t>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solidFill>
                  <a:schemeClr val="tx1"/>
                </a:solidFill>
              </a:rPr>
              <a:t>Similar </a:t>
            </a:r>
            <a:r>
              <a:rPr lang="en-GB" sz="4000" dirty="0">
                <a:solidFill>
                  <a:schemeClr val="tx1"/>
                </a:solidFill>
              </a:rPr>
              <a:t>approach could be used to model current flow in </a:t>
            </a:r>
            <a:r>
              <a:rPr lang="en-GB" sz="4000" dirty="0" err="1" smtClean="0">
                <a:solidFill>
                  <a:schemeClr val="tx1"/>
                </a:solidFill>
              </a:rPr>
              <a:t>tDCS</a:t>
            </a:r>
            <a:r>
              <a:rPr lang="en-GB" sz="4000" dirty="0" smtClean="0">
                <a:solidFill>
                  <a:schemeClr val="tx1"/>
                </a:solidFill>
              </a:rPr>
              <a:t>...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2" name="Round Same Side Corner Rectangle 21"/>
          <p:cNvSpPr/>
          <p:nvPr/>
        </p:nvSpPr>
        <p:spPr>
          <a:xfrm>
            <a:off x="0" y="-1"/>
            <a:ext cx="33843913" cy="3715943"/>
          </a:xfrm>
          <a:prstGeom prst="round2SameRect">
            <a:avLst>
              <a:gd name="adj1" fmla="val 0"/>
              <a:gd name="adj2" fmla="val 24084"/>
            </a:avLst>
          </a:prstGeom>
          <a:solidFill>
            <a:srgbClr val="002147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080000" bIns="72000" anchor="b" anchorCtr="0"/>
          <a:lstStyle/>
          <a:p>
            <a:pPr algn="ctr">
              <a:lnSpc>
                <a:spcPts val="11000"/>
              </a:lnSpc>
            </a:pPr>
            <a:r>
              <a:rPr lang="en-US" sz="11500" b="1" dirty="0" smtClean="0"/>
              <a:t>A finite-element solution for EEG forward modeling with realistic individual head models </a:t>
            </a:r>
            <a:endParaRPr lang="en-US" sz="11500" dirty="0"/>
          </a:p>
        </p:txBody>
      </p:sp>
      <p:sp>
        <p:nvSpPr>
          <p:cNvPr id="23" name="Round Same Side Corner Rectangle 22"/>
          <p:cNvSpPr/>
          <p:nvPr/>
        </p:nvSpPr>
        <p:spPr>
          <a:xfrm>
            <a:off x="-17463" y="48856900"/>
            <a:ext cx="33840738" cy="1522413"/>
          </a:xfrm>
          <a:prstGeom prst="round2SameRect">
            <a:avLst>
              <a:gd name="adj1" fmla="val 44489"/>
              <a:gd name="adj2" fmla="val 0"/>
            </a:avLst>
          </a:prstGeom>
          <a:solidFill>
            <a:srgbClr val="002147"/>
          </a:solidFill>
          <a:ln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en-US" sz="5400" cap="small" dirty="0"/>
              <a:t>Cyclotron Research </a:t>
            </a:r>
            <a:r>
              <a:rPr lang="en-US" sz="5400" cap="small" dirty="0" smtClean="0"/>
              <a:t>Centre </a:t>
            </a:r>
            <a:r>
              <a:rPr lang="en-US" sz="5400" dirty="0" smtClean="0"/>
              <a:t>| </a:t>
            </a:r>
            <a:r>
              <a:rPr lang="en-US" sz="5400" dirty="0">
                <a:solidFill>
                  <a:srgbClr val="7BC4E5"/>
                </a:solidFill>
              </a:rPr>
              <a:t>http://www.cyclotron.ulg.ac.be  </a:t>
            </a:r>
            <a:r>
              <a:rPr lang="en-US" sz="5400" cap="small" dirty="0"/>
              <a:t>| </a:t>
            </a:r>
            <a:r>
              <a:rPr lang="en-US" sz="5400" dirty="0" smtClean="0"/>
              <a:t>Christophe Phillips | </a:t>
            </a:r>
            <a:r>
              <a:rPr lang="en-US" sz="5400" dirty="0" smtClean="0">
                <a:solidFill>
                  <a:srgbClr val="7BC4E5"/>
                </a:solidFill>
              </a:rPr>
              <a:t>c.phillips@ulg.ac.be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312578" y="22919005"/>
            <a:ext cx="15840075" cy="1260475"/>
          </a:xfrm>
          <a:prstGeom prst="rect">
            <a:avLst/>
          </a:prstGeom>
          <a:solidFill>
            <a:srgbClr val="FBDCB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solidFill>
                  <a:srgbClr val="000000"/>
                </a:solidFill>
              </a:rPr>
              <a:t>Realistic electromagnetic modeling: (A) potential, (B) current density,      (C) electric field.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279938" y="7920038"/>
            <a:ext cx="15840075" cy="31076384"/>
          </a:xfrm>
          <a:prstGeom prst="rect">
            <a:avLst/>
          </a:prstGeom>
          <a:noFill/>
          <a:ln w="76200">
            <a:solidFill>
              <a:srgbClr val="F3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1800000" rIns="540000" bIns="360000"/>
          <a:lstStyle/>
          <a:p>
            <a:pPr>
              <a:spcBef>
                <a:spcPts val="600"/>
              </a:spcBef>
              <a:defRPr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090183" y="0"/>
            <a:ext cx="1753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400" b="1" dirty="0" smtClean="0">
                <a:solidFill>
                  <a:schemeClr val="bg1"/>
                </a:solidFill>
              </a:rPr>
              <a:t>#2274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4" name="Image 3" descr="CRC_qrcod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3" y="4158594"/>
            <a:ext cx="1219200" cy="1219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68620" y="4061717"/>
            <a:ext cx="2488315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Erik Ziegler </a:t>
            </a:r>
            <a:r>
              <a:rPr lang="en-GB" sz="6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1</a:t>
            </a:r>
            <a:r>
              <a:rPr lang="en-GB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, Christophe </a:t>
            </a:r>
            <a:r>
              <a:rPr lang="en-GB" sz="7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Geuzaine</a:t>
            </a:r>
            <a:r>
              <a:rPr lang="en-GB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6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, </a:t>
            </a:r>
            <a:r>
              <a:rPr lang="en-GB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Christophe Phillips </a:t>
            </a:r>
            <a:r>
              <a:rPr lang="en-GB" sz="6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1,2</a:t>
            </a:r>
            <a:endParaRPr lang="en-GB" sz="6000" baseline="30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GB" sz="6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Cyclotron Research </a:t>
            </a:r>
            <a:r>
              <a:rPr lang="en-GB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Centre; </a:t>
            </a:r>
            <a:r>
              <a:rPr lang="en-GB" sz="6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</a:t>
            </a:r>
            <a:r>
              <a:rPr lang="en-GB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Department of Electrical Engineering &amp; Computer Science; University of Liège, Belgium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2810470" y="24691269"/>
                <a:ext cx="4121778" cy="11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4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𝑆𝑜𝑢𝑟𝑐𝑒</m:t>
                          </m:r>
                        </m:sub>
                      </m:sSub>
                      <m:sSub>
                        <m:sSubPr>
                          <m:ctrlPr>
                            <a:rPr lang="el-GR" sz="3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𝑆𝑖𝑛𝑘</m:t>
                          </m:r>
                        </m:sub>
                      </m:sSub>
                      <m:r>
                        <a:rPr lang="fr-BE" sz="32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BE" sz="32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BE" sz="32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BE" sz="32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</m:acc>
                        </m:num>
                        <m:den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470" y="24691269"/>
                <a:ext cx="4121778" cy="113858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e 34"/>
          <p:cNvGrpSpPr/>
          <p:nvPr/>
        </p:nvGrpSpPr>
        <p:grpSpPr>
          <a:xfrm>
            <a:off x="12415674" y="23740082"/>
            <a:ext cx="3888337" cy="2773253"/>
            <a:chOff x="11084963" y="22604515"/>
            <a:chExt cx="3888337" cy="2773253"/>
          </a:xfrm>
        </p:grpSpPr>
        <p:grpSp>
          <p:nvGrpSpPr>
            <p:cNvPr id="14" name="Groupe 13"/>
            <p:cNvGrpSpPr/>
            <p:nvPr/>
          </p:nvGrpSpPr>
          <p:grpSpPr>
            <a:xfrm>
              <a:off x="11799261" y="22604515"/>
              <a:ext cx="3174039" cy="2773253"/>
              <a:chOff x="11799261" y="22320736"/>
              <a:chExt cx="3174039" cy="2773253"/>
            </a:xfrm>
          </p:grpSpPr>
          <p:pic>
            <p:nvPicPr>
              <p:cNvPr id="41" name="Content Placeholder 3" descr="ReciprocalApproach.pdf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8" t="12219" r="71577" b="35697"/>
              <a:stretch/>
            </p:blipFill>
            <p:spPr>
              <a:xfrm>
                <a:off x="11799261" y="22320736"/>
                <a:ext cx="3174039" cy="2771448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1799261" y="24877989"/>
                <a:ext cx="1057276" cy="216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1430000" y="22604515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Current source</a:t>
              </a:r>
              <a:endParaRPr lang="en-GB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1084963" y="24389686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Current sink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20725" y="26795039"/>
                <a:ext cx="15838488" cy="12201383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21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0" tIns="1440000" rIns="360000" bIns="360000"/>
              <a:lstStyle/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With spherical 4-layer model, compare </a:t>
                </a:r>
                <a:r>
                  <a:rPr lang="en-US" sz="3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analytical solution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32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with that of </a:t>
                </a:r>
                <a:r>
                  <a:rPr lang="en-US" sz="3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GetDP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en-US" sz="3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OpenMEEG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(BEM solution) </a:t>
                </a:r>
                <a:r>
                  <a:rPr lang="en-US" sz="3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[10]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and </a:t>
                </a:r>
                <a:r>
                  <a:rPr lang="en-US" sz="3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NeuroFEM</a:t>
                </a:r>
                <a:r>
                  <a:rPr lang="en-US" sz="3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3400" i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SimBio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(FEM solution) </a:t>
                </a:r>
                <a:r>
                  <a:rPr lang="en-US" sz="3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[11]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BE" sz="32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</m:acc>
                  </m:oMath>
                </a14:m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sz="3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sz="3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2400"/>
                  </a:spcBef>
                  <a:defRPr/>
                </a:pPr>
                <a:endParaRPr lang="en-US" sz="4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Bef>
                    <a:spcPts val="2400"/>
                  </a:spcBef>
                  <a:defRPr/>
                </a:pPr>
                <a:endPara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>
                  <a:spcBef>
                    <a:spcPts val="24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With realistic model, compare </a:t>
                </a:r>
                <a:r>
                  <a:rPr lang="en-US" sz="3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leadfields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with </a:t>
                </a:r>
                <a:r>
                  <a:rPr lang="en-US" sz="3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anisotropic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32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e>
                      <m:sub>
                        <m: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𝑎𝑛𝑖𝑠𝑜</m:t>
                        </m:r>
                      </m:sub>
                    </m:sSub>
                  </m:oMath>
                </a14:m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vs. </a:t>
                </a:r>
                <a:r>
                  <a:rPr lang="en-US" sz="34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isotropic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e>
                      <m:sub>
                        <m:r>
                          <a:rPr lang="fr-BE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r>
                  <a:rPr lang="en-US" sz="3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WM conductivity</a:t>
                </a: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25" y="26795039"/>
                <a:ext cx="15838488" cy="1220138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76200">
                <a:solidFill>
                  <a:srgbClr val="002147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720725" y="26595036"/>
            <a:ext cx="15838488" cy="1260475"/>
          </a:xfrm>
          <a:prstGeom prst="rect">
            <a:avLst/>
          </a:prstGeom>
          <a:solidFill>
            <a:srgbClr val="002147"/>
          </a:solidFill>
          <a:ln w="76200">
            <a:solidFill>
              <a:srgbClr val="0021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540000" bIns="0" anchor="ctr"/>
          <a:lstStyle/>
          <a:p>
            <a:pPr>
              <a:defRPr/>
            </a:pPr>
            <a:r>
              <a:rPr lang="en-GB" sz="7200" b="1" dirty="0" smtClean="0">
                <a:solidFill>
                  <a:srgbClr val="F3973A"/>
                </a:solidFill>
              </a:rPr>
              <a:t>Validation</a:t>
            </a:r>
            <a:endParaRPr lang="en-GB" sz="7200" dirty="0">
              <a:solidFill>
                <a:srgbClr val="F3973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2113772" y="29478148"/>
                <a:ext cx="5855800" cy="1260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4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BE" sz="3200" smtClean="0">
                          <a:latin typeface="Cambria Math"/>
                          <a:ea typeface="Cambria Math"/>
                        </a:rPr>
                        <m:t>RDM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fr-BE" sz="32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acc>
                      <m:r>
                        <a:rPr lang="fr-BE" sz="3200" b="0" i="1" smtClean="0"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lang="fr-BE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fr-BE" sz="32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fr-BE" sz="32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BE" sz="320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/>
                                      <a:ea typeface="Cambria Math"/>
                                    </a:rPr>
                                    <m:t>Φ</m:t>
                                  </m:r>
                                </m:e>
                              </m:acc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fr-BE" sz="3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fr-BE" sz="32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/>
                                      <a:ea typeface="Cambria Math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fr-BE" sz="3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2" y="29478148"/>
                <a:ext cx="5855800" cy="126053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10442388" y="29512549"/>
                <a:ext cx="4699474" cy="1191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4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BE" sz="3200" b="0" i="0" smtClean="0">
                          <a:latin typeface="Cambria Math"/>
                          <a:ea typeface="Cambria Math"/>
                        </a:rPr>
                        <m:t>MAG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fr-BE" sz="32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</m:acc>
                      <m:r>
                        <a:rPr lang="fr-BE" sz="3200" b="0" i="1" smtClean="0"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lang="fr-BE" sz="32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</m:sSub>
                      <m:r>
                        <a:rPr lang="fr-BE" sz="32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BE" sz="32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fr-BE" sz="32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/>
                                      <a:ea typeface="Cambria Math"/>
                                    </a:rPr>
                                    <m:t>Φ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BE" sz="32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/>
                                      <a:ea typeface="Cambria Math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2388" y="29512549"/>
                <a:ext cx="4699474" cy="119173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 54" descr="FIG5-RDMMAG-TwoColumns.eps"/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b="4902"/>
          <a:stretch/>
        </p:blipFill>
        <p:spPr>
          <a:xfrm>
            <a:off x="9192126" y="30959403"/>
            <a:ext cx="7200000" cy="4320000"/>
          </a:xfrm>
          <a:prstGeom prst="rect">
            <a:avLst/>
          </a:prstGeom>
        </p:spPr>
      </p:pic>
      <p:pic>
        <p:nvPicPr>
          <p:cNvPr id="57" name="Image 56" descr="FIG5-RDMMAG-TwoColumns.eps"/>
          <p:cNvPicPr>
            <a:picLocks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5" b="5078"/>
          <a:stretch/>
        </p:blipFill>
        <p:spPr>
          <a:xfrm>
            <a:off x="1441673" y="30957569"/>
            <a:ext cx="7200000" cy="4320000"/>
          </a:xfrm>
          <a:prstGeom prst="rect">
            <a:avLst/>
          </a:prstGeom>
        </p:spPr>
      </p:pic>
      <p:pic>
        <p:nvPicPr>
          <p:cNvPr id="58" name="Image 57" descr="FIG5-RDMMAG-TwoColumns.eps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3" t="5555" r="27052" b="71242"/>
          <a:stretch/>
        </p:blipFill>
        <p:spPr>
          <a:xfrm>
            <a:off x="2416910" y="31222278"/>
            <a:ext cx="2508038" cy="1068777"/>
          </a:xfrm>
          <a:prstGeom prst="rect">
            <a:avLst/>
          </a:prstGeom>
        </p:spPr>
      </p:pic>
      <p:pic>
        <p:nvPicPr>
          <p:cNvPr id="59" name="Image 58" descr="FIG5-RDMMAG-TwoColumns.eps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9" t="95294" r="6630"/>
          <a:stretch/>
        </p:blipFill>
        <p:spPr>
          <a:xfrm>
            <a:off x="2550029" y="35247872"/>
            <a:ext cx="5745285" cy="332015"/>
          </a:xfrm>
          <a:prstGeom prst="rect">
            <a:avLst/>
          </a:prstGeom>
        </p:spPr>
      </p:pic>
      <p:pic>
        <p:nvPicPr>
          <p:cNvPr id="60" name="Image 59" descr="FIG5-RDMMAG-TwoColumns.eps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9" t="95294" r="6630"/>
          <a:stretch/>
        </p:blipFill>
        <p:spPr>
          <a:xfrm>
            <a:off x="10120464" y="35246038"/>
            <a:ext cx="5745285" cy="332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/>
              <p:cNvSpPr txBox="1"/>
              <p:nvPr/>
            </p:nvSpPr>
            <p:spPr>
              <a:xfrm>
                <a:off x="1540721" y="36906337"/>
                <a:ext cx="9679730" cy="1748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4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BE" sz="3200" smtClean="0">
                          <a:latin typeface="Cambria Math"/>
                          <a:ea typeface="Cambria Math"/>
                        </a:rPr>
                        <m:t>R</m:t>
                      </m:r>
                      <m:r>
                        <m:rPr>
                          <m:nor/>
                        </m:rPr>
                        <a:rPr lang="fr-BE" sz="3200" b="0" i="0" smtClean="0">
                          <a:latin typeface="Cambria Math"/>
                          <a:ea typeface="Cambria Math"/>
                        </a:rPr>
                        <m:t>MS</m:t>
                      </m:r>
                      <m:r>
                        <m:rPr>
                          <m:nor/>
                        </m:rPr>
                        <a:rPr lang="fr-BE" sz="3200" smtClean="0">
                          <a:latin typeface="Cambria Math"/>
                          <a:ea typeface="Cambria Math"/>
                        </a:rPr>
                        <m:t>D</m:t>
                      </m:r>
                      <m:sSup>
                        <m:sSupPr>
                          <m:ctrlPr>
                            <a:rPr lang="fr-BE" sz="3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fr-BE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𝑖𝑠𝑜</m:t>
                              </m:r>
                            </m:sub>
                          </m:sSub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BE" sz="3200" i="1">
                                  <a:latin typeface="Cambria Math"/>
                                  <a:ea typeface="Cambria Math"/>
                                </a:rPr>
                                <m:t>𝑎𝑛𝑖𝑠𝑜</m:t>
                              </m:r>
                            </m:sub>
                          </m:sSub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fr-BE" sz="32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  <m:r>
                        <a:rPr lang="fr-BE" sz="32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BE" sz="32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BE" sz="320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BE" sz="3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r-BE" sz="3200" b="0" i="1" smtClean="0">
                                      <a:latin typeface="Cambria Math"/>
                                      <a:ea typeface="Cambria Math"/>
                                    </a:rPr>
                                    <m:t>𝑀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BE" sz="320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BE" sz="3200" i="1" smtClean="0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𝐿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𝑖𝑠𝑜</m:t>
                                                  </m:r>
                                                </m:sub>
                                              </m:sSub>
                                            </m:e>
                                            <m:sup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fr-BE" sz="32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fr-BE" sz="32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𝐿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BE" sz="3200" b="0" i="1" smtClean="0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𝑎𝑛</m:t>
                                                  </m:r>
                                                  <m:r>
                                                    <a:rPr lang="fr-BE" sz="3200" i="1"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𝑖𝑠𝑜</m:t>
                                                  </m:r>
                                                </m:sub>
                                              </m:sSub>
                                            </m:e>
                                            <m:sup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fr-BE" sz="32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fr-BE" sz="3200" i="1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BE" sz="3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BE" sz="320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BE" sz="3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fr-BE" sz="3200" i="1">
                                          <a:latin typeface="Cambria Math"/>
                                          <a:ea typeface="Cambria Math"/>
                                        </a:rPr>
                                        <m:t>𝑖𝑠𝑜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fr-BE" sz="32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fr-BE" sz="32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ZoneText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721" y="36906337"/>
                <a:ext cx="9679730" cy="1748748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639341" y="37292073"/>
                <a:ext cx="4060535" cy="1435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2800" i="1">
                        <a:latin typeface="Cambria Math"/>
                        <a:ea typeface="Cambria Math"/>
                      </a:rPr>
                      <m:t>𝑗</m:t>
                    </m:r>
                  </m:oMath>
                </a14:m>
                <a:r>
                  <a:rPr lang="en-GB" sz="2800" dirty="0" smtClean="0">
                    <a:latin typeface="+mn-lt"/>
                  </a:rPr>
                  <a:t> = source index</a:t>
                </a:r>
              </a:p>
              <a:p>
                <a14:m>
                  <m:oMath xmlns:m="http://schemas.openxmlformats.org/officeDocument/2006/math">
                    <m:r>
                      <a:rPr lang="fr-BE" sz="2800" i="1">
                        <a:latin typeface="Cambria Math"/>
                        <a:ea typeface="Cambria Math"/>
                      </a:rPr>
                      <m:t>𝑖</m:t>
                    </m:r>
                  </m:oMath>
                </a14:m>
                <a:r>
                  <a:rPr lang="en-GB" sz="2800" dirty="0" smtClean="0">
                    <a:latin typeface="+mn-lt"/>
                  </a:rPr>
                  <a:t> = source direction (x/y/z)</a:t>
                </a:r>
              </a:p>
              <a:p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fr-BE" sz="2800" i="1">
                        <a:latin typeface="Cambria Math"/>
                        <a:ea typeface="Cambria Math"/>
                      </a:rPr>
                      <m:t>𝑀</m:t>
                    </m:r>
                  </m:oMath>
                </a14:m>
                <a:r>
                  <a:rPr lang="en-GB" sz="2800" dirty="0" smtClean="0">
                    <a:latin typeface="+mn-lt"/>
                  </a:rPr>
                  <a:t> = number of sensors</a:t>
                </a:r>
                <a:endParaRPr lang="en-GB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341" y="37292073"/>
                <a:ext cx="4060535" cy="1435201"/>
              </a:xfrm>
              <a:prstGeom prst="rect">
                <a:avLst/>
              </a:prstGeom>
              <a:blipFill rotWithShape="1">
                <a:blip r:embed="rId20"/>
                <a:stretch>
                  <a:fillRect t="-3814" r="-1502" b="-76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7" descr="C:\Dropbox\Work\HBM2015\Abstract_Poster\OrigFigs\FIG6-RMSD-TwoColumns.t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5803" y="30943856"/>
            <a:ext cx="15447766" cy="797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e 36"/>
          <p:cNvGrpSpPr>
            <a:grpSpLocks noChangeAspect="1"/>
          </p:cNvGrpSpPr>
          <p:nvPr/>
        </p:nvGrpSpPr>
        <p:grpSpPr>
          <a:xfrm>
            <a:off x="17363205" y="15919192"/>
            <a:ext cx="8271526" cy="6753958"/>
            <a:chOff x="17677059" y="18023650"/>
            <a:chExt cx="7548392" cy="6163497"/>
          </a:xfrm>
        </p:grpSpPr>
        <p:pic>
          <p:nvPicPr>
            <p:cNvPr id="1027" name="Picture 3" descr="C:\Dropbox\Work\HBM2015\Abstract_Poster\OrigFigs\FIG3-CoronalSlice-OneAndHalfColumn.t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7059" y="18045760"/>
              <a:ext cx="7548392" cy="614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17688537" y="1802365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D</a:t>
              </a:r>
              <a:endParaRPr lang="en-GB" sz="2800" dirty="0"/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17411651" y="24226222"/>
            <a:ext cx="15596071" cy="5316296"/>
            <a:chOff x="17420526" y="24295093"/>
            <a:chExt cx="15596071" cy="5316296"/>
          </a:xfrm>
        </p:grpSpPr>
        <p:grpSp>
          <p:nvGrpSpPr>
            <p:cNvPr id="20" name="Groupe 19"/>
            <p:cNvGrpSpPr>
              <a:grpSpLocks noChangeAspect="1"/>
            </p:cNvGrpSpPr>
            <p:nvPr/>
          </p:nvGrpSpPr>
          <p:grpSpPr>
            <a:xfrm>
              <a:off x="17420526" y="24295093"/>
              <a:ext cx="15596071" cy="5316296"/>
              <a:chOff x="19095725" y="23958339"/>
              <a:chExt cx="13345360" cy="4549087"/>
            </a:xfrm>
          </p:grpSpPr>
          <p:pic>
            <p:nvPicPr>
              <p:cNvPr id="1030" name="Picture 6" descr="C:\Dropbox\Work\HBM2015\Abstract_Poster\OrigFigs\FIG4-HeadSimulation-TwoColumns.tif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9095725" y="23958340"/>
                <a:ext cx="4556771" cy="4549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6" descr="C:\Dropbox\Work\HBM2015\Abstract_Poster\OrigFigs\FIG4-HeadSimulation-TwoColumns.tif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3524905" y="23958339"/>
                <a:ext cx="8916180" cy="4549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0" name="ZoneTexte 69"/>
            <p:cNvSpPr txBox="1"/>
            <p:nvPr/>
          </p:nvSpPr>
          <p:spPr>
            <a:xfrm>
              <a:off x="17513864" y="24413735"/>
              <a:ext cx="423514" cy="523220"/>
            </a:xfrm>
            <a:prstGeom prst="rect">
              <a:avLst/>
            </a:prstGeom>
            <a:solidFill>
              <a:srgbClr val="CCCCFF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A</a:t>
              </a:r>
              <a:endParaRPr lang="en-GB" sz="2800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27608361" y="24413735"/>
              <a:ext cx="444352" cy="523220"/>
            </a:xfrm>
            <a:prstGeom prst="rect">
              <a:avLst/>
            </a:prstGeom>
            <a:solidFill>
              <a:srgbClr val="CCCCFF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C</a:t>
              </a:r>
              <a:endParaRPr lang="en-GB" sz="2800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22825527" y="24413735"/>
              <a:ext cx="423514" cy="523220"/>
            </a:xfrm>
            <a:prstGeom prst="rect">
              <a:avLst/>
            </a:prstGeom>
            <a:solidFill>
              <a:srgbClr val="CCCCFF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dirty="0" smtClean="0"/>
                <a:t>B</a:t>
              </a:r>
              <a:endParaRPr lang="en-GB" sz="2800" dirty="0"/>
            </a:p>
          </p:txBody>
        </p:sp>
      </p:grpSp>
      <p:pic>
        <p:nvPicPr>
          <p:cNvPr id="73" name="Content Placeholder 3" descr="DirectMethod.pdf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14336" b="15044"/>
          <a:stretch/>
        </p:blipFill>
        <p:spPr bwMode="auto">
          <a:xfrm>
            <a:off x="7532275" y="24083837"/>
            <a:ext cx="4737175" cy="215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037180" y="21766071"/>
                <a:ext cx="5955926" cy="831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latin typeface="Cambria Math"/>
                              <a:ea typeface="Cambria Math"/>
                            </a:rPr>
                            <m:t>𝜎</m:t>
                          </m:r>
                        </m:num>
                        <m:den>
                          <m:r>
                            <a:rPr lang="fr-BE" sz="3200" i="1">
                              <a:latin typeface="Cambria Math"/>
                            </a:rPr>
                            <m:t>𝑑</m:t>
                          </m:r>
                        </m:den>
                      </m:f>
                      <m:r>
                        <a:rPr lang="en-GB" sz="3200" i="1"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0,844±0,0545 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fr-BE" sz="3200" i="1">
                          <a:latin typeface="Cambria Math"/>
                          <a:ea typeface="Cambria Math"/>
                        </a:rPr>
                        <m:t>/</m:t>
                      </m:r>
                      <m:sSup>
                        <m:sSupPr>
                          <m:ctrlPr>
                            <a:rPr lang="fr-BE" sz="32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𝑚𝑚</m:t>
                          </m:r>
                        </m:e>
                        <m:sup>
                          <m:r>
                            <a:rPr lang="fr-BE" sz="3200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180" y="21766071"/>
                <a:ext cx="5955926" cy="831959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ZoneTexte 62"/>
          <p:cNvSpPr txBox="1"/>
          <p:nvPr/>
        </p:nvSpPr>
        <p:spPr>
          <a:xfrm>
            <a:off x="25634730" y="16368478"/>
            <a:ext cx="734596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488" indent="-725488">
              <a:spcBef>
                <a:spcPts val="0"/>
              </a:spcBef>
              <a:spcAft>
                <a:spcPts val="600"/>
              </a:spcAft>
            </a:pPr>
            <a:r>
              <a:rPr lang="en-GB" sz="3600" dirty="0" smtClean="0">
                <a:latin typeface="+mn-lt"/>
              </a:rPr>
              <a:t>(B)	2D meshes: </a:t>
            </a:r>
            <a:r>
              <a:rPr lang="en-US" sz="3600" dirty="0" smtClean="0">
                <a:latin typeface="+mn-lt"/>
              </a:rPr>
              <a:t>GM,WM, </a:t>
            </a:r>
            <a:r>
              <a:rPr lang="en-US" sz="3600" dirty="0">
                <a:latin typeface="+mn-lt"/>
              </a:rPr>
              <a:t>cerebellum, ventricles, CSF, scalp, and skin</a:t>
            </a:r>
            <a:r>
              <a:rPr lang="en-US" sz="3600" dirty="0" smtClean="0">
                <a:latin typeface="+mn-lt"/>
              </a:rPr>
              <a:t>.</a:t>
            </a:r>
          </a:p>
          <a:p>
            <a:pPr marL="725488" indent="-725488">
              <a:spcBef>
                <a:spcPts val="0"/>
              </a:spcBef>
              <a:spcAft>
                <a:spcPts val="600"/>
              </a:spcAft>
            </a:pPr>
            <a:r>
              <a:rPr lang="en-US" sz="3600" dirty="0" smtClean="0">
                <a:latin typeface="+mn-lt"/>
              </a:rPr>
              <a:t>(C)	3D meshes: </a:t>
            </a:r>
            <a:r>
              <a:rPr lang="en-US" sz="3600" dirty="0">
                <a:latin typeface="+mn-lt"/>
              </a:rPr>
              <a:t>scalp </a:t>
            </a:r>
            <a:r>
              <a:rPr lang="en-US" sz="3200" dirty="0">
                <a:latin typeface="+mn-lt"/>
              </a:rPr>
              <a:t>(light blue)</a:t>
            </a:r>
            <a:r>
              <a:rPr lang="en-US" sz="3600" dirty="0">
                <a:latin typeface="+mn-lt"/>
              </a:rPr>
              <a:t>, skull </a:t>
            </a:r>
            <a:r>
              <a:rPr lang="en-US" sz="3200" dirty="0">
                <a:latin typeface="+mn-lt"/>
              </a:rPr>
              <a:t>(bright yellow</a:t>
            </a:r>
            <a:r>
              <a:rPr lang="en-US" sz="3200" dirty="0" smtClean="0">
                <a:latin typeface="+mn-lt"/>
              </a:rPr>
              <a:t>)</a:t>
            </a:r>
            <a:r>
              <a:rPr lang="en-US" sz="3600" dirty="0" smtClean="0">
                <a:latin typeface="+mn-lt"/>
              </a:rPr>
              <a:t>, ventricles </a:t>
            </a:r>
            <a:r>
              <a:rPr lang="en-US" sz="3200" dirty="0">
                <a:latin typeface="+mn-lt"/>
              </a:rPr>
              <a:t>(blue)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smtClean="0">
                <a:latin typeface="+mn-lt"/>
              </a:rPr>
              <a:t>CSF </a:t>
            </a:r>
            <a:r>
              <a:rPr lang="en-US" sz="3200" dirty="0" smtClean="0">
                <a:latin typeface="+mn-lt"/>
              </a:rPr>
              <a:t>(green</a:t>
            </a:r>
            <a:r>
              <a:rPr lang="en-US" sz="3200" dirty="0">
                <a:latin typeface="+mn-lt"/>
              </a:rPr>
              <a:t>)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smtClean="0">
                <a:latin typeface="+mn-lt"/>
              </a:rPr>
              <a:t>GM </a:t>
            </a:r>
            <a:r>
              <a:rPr lang="en-US" sz="3200" dirty="0">
                <a:latin typeface="+mn-lt"/>
              </a:rPr>
              <a:t>(orange)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smtClean="0">
                <a:latin typeface="+mn-lt"/>
              </a:rPr>
              <a:t>WM </a:t>
            </a:r>
            <a:r>
              <a:rPr lang="en-US" sz="3200" dirty="0">
                <a:latin typeface="+mn-lt"/>
              </a:rPr>
              <a:t>(light green)</a:t>
            </a:r>
            <a:r>
              <a:rPr lang="en-US" sz="3600" dirty="0">
                <a:latin typeface="+mn-lt"/>
              </a:rPr>
              <a:t>, and cerebellum </a:t>
            </a:r>
            <a:r>
              <a:rPr lang="en-US" sz="3200" dirty="0">
                <a:latin typeface="+mn-lt"/>
              </a:rPr>
              <a:t>(yellow</a:t>
            </a:r>
            <a:r>
              <a:rPr lang="en-US" sz="3200" dirty="0" smtClean="0">
                <a:latin typeface="+mn-lt"/>
              </a:rPr>
              <a:t>)</a:t>
            </a:r>
            <a:r>
              <a:rPr lang="en-US" sz="3600" dirty="0" smtClean="0">
                <a:latin typeface="+mn-lt"/>
              </a:rPr>
              <a:t>.</a:t>
            </a:r>
          </a:p>
          <a:p>
            <a:pPr marL="725488" indent="-725488">
              <a:spcBef>
                <a:spcPts val="0"/>
              </a:spcBef>
              <a:spcAft>
                <a:spcPts val="600"/>
              </a:spcAft>
            </a:pPr>
            <a:r>
              <a:rPr lang="en-US" sz="3600" dirty="0" smtClean="0">
                <a:latin typeface="+mn-lt"/>
              </a:rPr>
              <a:t>(D)	Primary </a:t>
            </a:r>
            <a:r>
              <a:rPr lang="en-US" sz="3600" dirty="0">
                <a:latin typeface="+mn-lt"/>
              </a:rPr>
              <a:t>eigenvectors of </a:t>
            </a:r>
            <a:r>
              <a:rPr lang="en-US" sz="3600" dirty="0" smtClean="0">
                <a:latin typeface="+mn-lt"/>
              </a:rPr>
              <a:t>the conductivity </a:t>
            </a:r>
            <a:r>
              <a:rPr lang="en-US" sz="3600" dirty="0">
                <a:latin typeface="+mn-lt"/>
              </a:rPr>
              <a:t>tensor </a:t>
            </a:r>
            <a:r>
              <a:rPr lang="en-US" sz="3600" dirty="0" smtClean="0">
                <a:latin typeface="+mn-lt"/>
              </a:rPr>
              <a:t>within </a:t>
            </a:r>
            <a:r>
              <a:rPr lang="en-US" sz="3600" dirty="0">
                <a:latin typeface="+mn-lt"/>
              </a:rPr>
              <a:t>the </a:t>
            </a:r>
            <a:r>
              <a:rPr lang="en-US" sz="3600" dirty="0" smtClean="0">
                <a:latin typeface="+mn-lt"/>
              </a:rPr>
              <a:t>WM (full tensor used for computation!).</a:t>
            </a:r>
            <a:endParaRPr lang="en-GB" sz="3600" dirty="0">
              <a:latin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659" y="44425707"/>
            <a:ext cx="32259973" cy="3532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08000" rIns="360000" bIns="108000" numCol="2"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REFERENCES: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[1]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Tuch</a:t>
            </a:r>
            <a:r>
              <a:rPr lang="en-US" sz="3600" dirty="0">
                <a:solidFill>
                  <a:schemeClr val="tx1"/>
                </a:solidFill>
              </a:rPr>
              <a:t>, D.S. (2001</a:t>
            </a:r>
            <a:r>
              <a:rPr lang="en-US" sz="3600" dirty="0" smtClean="0">
                <a:solidFill>
                  <a:schemeClr val="tx1"/>
                </a:solidFill>
              </a:rPr>
              <a:t>), PNAS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GB" sz="3600" dirty="0">
                <a:solidFill>
                  <a:schemeClr val="tx1"/>
                </a:solidFill>
              </a:rPr>
              <a:t>98:11697–11701</a:t>
            </a:r>
            <a:r>
              <a:rPr lang="en-GB" sz="36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en-GB" sz="3600" b="1" dirty="0" smtClean="0">
                <a:solidFill>
                  <a:schemeClr val="tx1"/>
                </a:solidFill>
              </a:rPr>
              <a:t>[2]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SimNIBS</a:t>
            </a:r>
            <a:r>
              <a:rPr lang="en-GB" sz="3600" dirty="0" smtClean="0">
                <a:solidFill>
                  <a:schemeClr val="tx1"/>
                </a:solidFill>
              </a:rPr>
              <a:t>, </a:t>
            </a:r>
            <a:r>
              <a:rPr lang="en-GB" sz="3600" dirty="0">
                <a:solidFill>
                  <a:schemeClr val="tx1"/>
                </a:solidFill>
              </a:rPr>
              <a:t>http://simnibs.org</a:t>
            </a:r>
            <a:r>
              <a:rPr lang="en-GB" sz="3600" dirty="0" smtClean="0">
                <a:solidFill>
                  <a:schemeClr val="tx1"/>
                </a:solidFill>
              </a:rPr>
              <a:t>/ </a:t>
            </a:r>
            <a:r>
              <a:rPr lang="nl-NL" sz="3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nl-NL" sz="3600" b="1" dirty="0" smtClean="0">
                <a:solidFill>
                  <a:schemeClr val="tx1"/>
                </a:solidFill>
              </a:rPr>
              <a:t>[3]</a:t>
            </a:r>
            <a:r>
              <a:rPr lang="nl-NL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Gorgolewski</a:t>
            </a:r>
            <a:r>
              <a:rPr lang="en-GB" sz="3600" dirty="0">
                <a:solidFill>
                  <a:schemeClr val="tx1"/>
                </a:solidFill>
              </a:rPr>
              <a:t>, K. (2011), </a:t>
            </a:r>
            <a:r>
              <a:rPr lang="en-GB" sz="3600" dirty="0" smtClean="0">
                <a:solidFill>
                  <a:schemeClr val="tx1"/>
                </a:solidFill>
              </a:rPr>
              <a:t>Frontiers </a:t>
            </a:r>
            <a:r>
              <a:rPr lang="en-GB" sz="3600" dirty="0">
                <a:solidFill>
                  <a:schemeClr val="tx1"/>
                </a:solidFill>
              </a:rPr>
              <a:t>in </a:t>
            </a:r>
            <a:r>
              <a:rPr lang="en-GB" sz="3600" dirty="0" err="1">
                <a:solidFill>
                  <a:schemeClr val="tx1"/>
                </a:solidFill>
              </a:rPr>
              <a:t>Neuroinformatics</a:t>
            </a:r>
            <a:r>
              <a:rPr lang="en-GB" sz="3600" dirty="0">
                <a:solidFill>
                  <a:schemeClr val="tx1"/>
                </a:solidFill>
              </a:rPr>
              <a:t>, 5:13</a:t>
            </a:r>
            <a:r>
              <a:rPr lang="en-GB" sz="3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[4]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Desikan</a:t>
            </a:r>
            <a:r>
              <a:rPr lang="en-US" sz="3600" dirty="0">
                <a:solidFill>
                  <a:schemeClr val="tx1"/>
                </a:solidFill>
              </a:rPr>
              <a:t>, R.S. (2006</a:t>
            </a:r>
            <a:r>
              <a:rPr lang="en-US" sz="3600" dirty="0" smtClean="0">
                <a:solidFill>
                  <a:schemeClr val="tx1"/>
                </a:solidFill>
              </a:rPr>
              <a:t>), </a:t>
            </a:r>
            <a:r>
              <a:rPr lang="en-GB" sz="3600" dirty="0" err="1">
                <a:solidFill>
                  <a:schemeClr val="tx1"/>
                </a:solidFill>
              </a:rPr>
              <a:t>NeuroImage</a:t>
            </a:r>
            <a:r>
              <a:rPr lang="en-GB" sz="3600" dirty="0">
                <a:solidFill>
                  <a:schemeClr val="tx1"/>
                </a:solidFill>
              </a:rPr>
              <a:t>, 31:968–980. </a:t>
            </a:r>
            <a:endParaRPr lang="en-GB" sz="3600" dirty="0" smtClean="0">
              <a:solidFill>
                <a:schemeClr val="tx1"/>
              </a:solidFill>
            </a:endParaRPr>
          </a:p>
          <a:p>
            <a:r>
              <a:rPr lang="en-GB" sz="3600" b="1" dirty="0" smtClean="0">
                <a:solidFill>
                  <a:schemeClr val="tx1"/>
                </a:solidFill>
              </a:rPr>
              <a:t>[5]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Attene</a:t>
            </a:r>
            <a:r>
              <a:rPr lang="en-US" sz="3600" dirty="0">
                <a:solidFill>
                  <a:schemeClr val="tx1"/>
                </a:solidFill>
              </a:rPr>
              <a:t>, M. (2010</a:t>
            </a:r>
            <a:r>
              <a:rPr lang="en-US" sz="3600" dirty="0" smtClean="0">
                <a:solidFill>
                  <a:schemeClr val="tx1"/>
                </a:solidFill>
              </a:rPr>
              <a:t>), </a:t>
            </a:r>
            <a:r>
              <a:rPr lang="en-US" sz="3600" dirty="0">
                <a:solidFill>
                  <a:schemeClr val="tx1"/>
                </a:solidFill>
              </a:rPr>
              <a:t>Visual Computer </a:t>
            </a:r>
            <a:r>
              <a:rPr lang="en-US" sz="3600" dirty="0" smtClean="0">
                <a:solidFill>
                  <a:schemeClr val="tx1"/>
                </a:solidFill>
              </a:rPr>
              <a:t>26:1393–1406.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3600" b="1" dirty="0" smtClean="0">
                <a:solidFill>
                  <a:schemeClr val="tx1"/>
                </a:solidFill>
              </a:rPr>
              <a:t>[6</a:t>
            </a:r>
            <a:r>
              <a:rPr lang="en-US" sz="3600" b="1" dirty="0">
                <a:solidFill>
                  <a:schemeClr val="tx1"/>
                </a:solidFill>
              </a:rPr>
              <a:t>]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Geuzaine</a:t>
            </a:r>
            <a:r>
              <a:rPr lang="en-US" sz="3600" dirty="0">
                <a:solidFill>
                  <a:schemeClr val="tx1"/>
                </a:solidFill>
              </a:rPr>
              <a:t>, C. (2009), Int. J. Numerical </a:t>
            </a:r>
            <a:r>
              <a:rPr lang="nl-NL" sz="3600" dirty="0" err="1">
                <a:solidFill>
                  <a:schemeClr val="tx1"/>
                </a:solidFill>
              </a:rPr>
              <a:t>Methods</a:t>
            </a:r>
            <a:r>
              <a:rPr lang="nl-NL" sz="3600" dirty="0">
                <a:solidFill>
                  <a:schemeClr val="tx1"/>
                </a:solidFill>
              </a:rPr>
              <a:t> in Engineering, </a:t>
            </a:r>
            <a:r>
              <a:rPr lang="nl-NL" sz="3600" dirty="0" smtClean="0">
                <a:solidFill>
                  <a:schemeClr val="tx1"/>
                </a:solidFill>
              </a:rPr>
              <a:t>79:1309–1331. 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[7]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Garyfallidis</a:t>
            </a:r>
            <a:r>
              <a:rPr lang="en-US" sz="3600" dirty="0">
                <a:solidFill>
                  <a:schemeClr val="tx1"/>
                </a:solidFill>
              </a:rPr>
              <a:t>, E (2014</a:t>
            </a:r>
            <a:r>
              <a:rPr lang="en-US" sz="3600" dirty="0" smtClean="0">
                <a:solidFill>
                  <a:schemeClr val="tx1"/>
                </a:solidFill>
              </a:rPr>
              <a:t>), </a:t>
            </a:r>
            <a:r>
              <a:rPr lang="en-US" sz="3600" dirty="0">
                <a:solidFill>
                  <a:schemeClr val="tx1"/>
                </a:solidFill>
              </a:rPr>
              <a:t>Frontiers in </a:t>
            </a:r>
            <a:r>
              <a:rPr lang="en-US" sz="3600" dirty="0" err="1">
                <a:solidFill>
                  <a:schemeClr val="tx1"/>
                </a:solidFill>
              </a:rPr>
              <a:t>Neuroinormatics</a:t>
            </a:r>
            <a:r>
              <a:rPr lang="en-US" sz="3600" dirty="0">
                <a:solidFill>
                  <a:schemeClr val="tx1"/>
                </a:solidFill>
              </a:rPr>
              <a:t>, 8:8. 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GB" sz="3600" b="1" dirty="0" smtClean="0">
                <a:solidFill>
                  <a:schemeClr val="tx1"/>
                </a:solidFill>
              </a:rPr>
              <a:t>[8]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Dular</a:t>
            </a:r>
            <a:r>
              <a:rPr lang="en-US" sz="3600" dirty="0">
                <a:solidFill>
                  <a:schemeClr val="tx1"/>
                </a:solidFill>
              </a:rPr>
              <a:t>, P. (1998), IEEE Transaction in </a:t>
            </a:r>
            <a:r>
              <a:rPr lang="nl-NL" sz="3600" dirty="0" err="1">
                <a:solidFill>
                  <a:schemeClr val="tx1"/>
                </a:solidFill>
              </a:rPr>
              <a:t>Magnetism</a:t>
            </a:r>
            <a:r>
              <a:rPr lang="nl-NL" sz="3600" dirty="0">
                <a:solidFill>
                  <a:schemeClr val="tx1"/>
                </a:solidFill>
              </a:rPr>
              <a:t>, </a:t>
            </a:r>
            <a:r>
              <a:rPr lang="nl-NL" sz="3600" dirty="0" smtClean="0">
                <a:solidFill>
                  <a:schemeClr val="tx1"/>
                </a:solidFill>
              </a:rPr>
              <a:t>34:3395–3398. </a:t>
            </a:r>
          </a:p>
          <a:p>
            <a:r>
              <a:rPr lang="en-GB" sz="3600" b="1" dirty="0" smtClean="0">
                <a:solidFill>
                  <a:schemeClr val="tx1"/>
                </a:solidFill>
              </a:rPr>
              <a:t>[</a:t>
            </a:r>
            <a:r>
              <a:rPr lang="en-GB" sz="3600" b="1" dirty="0">
                <a:solidFill>
                  <a:schemeClr val="tx1"/>
                </a:solidFill>
              </a:rPr>
              <a:t>9]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Rush, S. (1969</a:t>
            </a:r>
            <a:r>
              <a:rPr lang="en-US" sz="3600" dirty="0" smtClean="0">
                <a:solidFill>
                  <a:schemeClr val="tx1"/>
                </a:solidFill>
              </a:rPr>
              <a:t>), </a:t>
            </a:r>
            <a:r>
              <a:rPr lang="en-US" sz="3600" dirty="0">
                <a:solidFill>
                  <a:schemeClr val="tx1"/>
                </a:solidFill>
              </a:rPr>
              <a:t>IEEE TBME, 16:15–22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GB" sz="3600" b="1" dirty="0" smtClean="0">
                <a:solidFill>
                  <a:schemeClr val="tx1"/>
                </a:solidFill>
              </a:rPr>
              <a:t>[10]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Gramfort</a:t>
            </a:r>
            <a:r>
              <a:rPr lang="en-GB" sz="3600" dirty="0">
                <a:solidFill>
                  <a:schemeClr val="tx1"/>
                </a:solidFill>
              </a:rPr>
              <a:t>, A. (2010</a:t>
            </a:r>
            <a:r>
              <a:rPr lang="en-GB" sz="3600" dirty="0" smtClean="0">
                <a:solidFill>
                  <a:schemeClr val="tx1"/>
                </a:solidFill>
              </a:rPr>
              <a:t>), </a:t>
            </a:r>
            <a:r>
              <a:rPr lang="en-GB" sz="3600" dirty="0">
                <a:solidFill>
                  <a:schemeClr val="tx1"/>
                </a:solidFill>
              </a:rPr>
              <a:t>Biomedical Engineering Online, 9:45.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nl-NL" sz="3600" b="1" dirty="0" smtClean="0">
                <a:solidFill>
                  <a:schemeClr val="tx1"/>
                </a:solidFill>
              </a:rPr>
              <a:t>[11]</a:t>
            </a:r>
            <a:r>
              <a:rPr lang="nl-NL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Fingberg</a:t>
            </a:r>
            <a:r>
              <a:rPr lang="en-US" sz="3600" dirty="0">
                <a:solidFill>
                  <a:schemeClr val="tx1"/>
                </a:solidFill>
              </a:rPr>
              <a:t>, J. (2003), </a:t>
            </a:r>
            <a:r>
              <a:rPr lang="en-US" sz="3600" dirty="0" smtClean="0">
                <a:solidFill>
                  <a:schemeClr val="tx1"/>
                </a:solidFill>
              </a:rPr>
              <a:t>NEC Research </a:t>
            </a:r>
            <a:r>
              <a:rPr lang="en-US" sz="3600" dirty="0">
                <a:solidFill>
                  <a:schemeClr val="tx1"/>
                </a:solidFill>
              </a:rPr>
              <a:t>&amp; Development, </a:t>
            </a:r>
            <a:r>
              <a:rPr lang="en-US" sz="3600" dirty="0" smtClean="0">
                <a:solidFill>
                  <a:schemeClr val="tx1"/>
                </a:solidFill>
              </a:rPr>
              <a:t>44:140–145. </a:t>
            </a:r>
            <a:endParaRPr lang="en-GB" sz="3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13442</TotalTime>
  <Words>859</Words>
  <Application>Microsoft Office PowerPoint</Application>
  <PresentationFormat>Personnalisé</PresentationFormat>
  <Paragraphs>68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Times New Roman</vt:lpstr>
      <vt:lpstr>Cambria Math</vt:lpstr>
      <vt:lpstr>Calibri</vt:lpstr>
      <vt:lpstr>Office Theme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melch</dc:creator>
  <cp:lastModifiedBy>christophe</cp:lastModifiedBy>
  <cp:revision>703</cp:revision>
  <dcterms:created xsi:type="dcterms:W3CDTF">2008-02-27T09:45:38Z</dcterms:created>
  <dcterms:modified xsi:type="dcterms:W3CDTF">2015-06-09T09:56:47Z</dcterms:modified>
</cp:coreProperties>
</file>