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fr-FR"/>
    </a:defPPr>
    <a:lvl1pPr marL="0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5886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91773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37659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83546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29432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75319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021205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67092" algn="l" defTabSz="429177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246" y="-132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1" y="13421688"/>
            <a:ext cx="24483060" cy="92611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1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9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3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8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2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7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02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6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1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5" y="2310294"/>
            <a:ext cx="4860610" cy="491461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8" y="2310294"/>
            <a:ext cx="14101764" cy="491461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08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88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8" y="27763471"/>
            <a:ext cx="24483060" cy="8581073"/>
          </a:xfrm>
        </p:spPr>
        <p:txBody>
          <a:bodyPr anchor="t"/>
          <a:lstStyle>
            <a:lvl1pPr algn="l">
              <a:defRPr sz="188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8" y="18312298"/>
            <a:ext cx="24483060" cy="9451176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588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9177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3765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5835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72943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87531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50212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71670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624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38" y="13441683"/>
            <a:ext cx="9481185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1384" y="13441683"/>
            <a:ext cx="9481185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36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1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2" y="9671210"/>
            <a:ext cx="1272659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45886" indent="0">
              <a:buNone/>
              <a:defRPr sz="9400" b="1"/>
            </a:lvl2pPr>
            <a:lvl3pPr marL="4291773" indent="0">
              <a:buNone/>
              <a:defRPr sz="8400" b="1"/>
            </a:lvl3pPr>
            <a:lvl4pPr marL="6437659" indent="0">
              <a:buNone/>
              <a:defRPr sz="7500" b="1"/>
            </a:lvl4pPr>
            <a:lvl5pPr marL="8583546" indent="0">
              <a:buNone/>
              <a:defRPr sz="7500" b="1"/>
            </a:lvl5pPr>
            <a:lvl6pPr marL="10729432" indent="0">
              <a:buNone/>
              <a:defRPr sz="7500" b="1"/>
            </a:lvl6pPr>
            <a:lvl7pPr marL="12875319" indent="0">
              <a:buNone/>
              <a:defRPr sz="7500" b="1"/>
            </a:lvl7pPr>
            <a:lvl8pPr marL="15021205" indent="0">
              <a:buNone/>
              <a:defRPr sz="7500" b="1"/>
            </a:lvl8pPr>
            <a:lvl9pPr marL="17167092" indent="0">
              <a:buNone/>
              <a:defRPr sz="7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2" y="13701711"/>
            <a:ext cx="12726592" cy="24893114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3" y="9671210"/>
            <a:ext cx="1273159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45886" indent="0">
              <a:buNone/>
              <a:defRPr sz="9400" b="1"/>
            </a:lvl2pPr>
            <a:lvl3pPr marL="4291773" indent="0">
              <a:buNone/>
              <a:defRPr sz="8400" b="1"/>
            </a:lvl3pPr>
            <a:lvl4pPr marL="6437659" indent="0">
              <a:buNone/>
              <a:defRPr sz="7500" b="1"/>
            </a:lvl4pPr>
            <a:lvl5pPr marL="8583546" indent="0">
              <a:buNone/>
              <a:defRPr sz="7500" b="1"/>
            </a:lvl5pPr>
            <a:lvl6pPr marL="10729432" indent="0">
              <a:buNone/>
              <a:defRPr sz="7500" b="1"/>
            </a:lvl6pPr>
            <a:lvl7pPr marL="12875319" indent="0">
              <a:buNone/>
              <a:defRPr sz="7500" b="1"/>
            </a:lvl7pPr>
            <a:lvl8pPr marL="15021205" indent="0">
              <a:buNone/>
              <a:defRPr sz="7500" b="1"/>
            </a:lvl8pPr>
            <a:lvl9pPr marL="17167092" indent="0">
              <a:buNone/>
              <a:defRPr sz="7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3" y="13701711"/>
            <a:ext cx="12731590" cy="24893114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3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38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50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6"/>
            <a:ext cx="9476188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9"/>
            <a:ext cx="16102014" cy="36874614"/>
          </a:xfrm>
        </p:spPr>
        <p:txBody>
          <a:bodyPr/>
          <a:lstStyle>
            <a:lvl1pPr>
              <a:defRPr sz="150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4"/>
            <a:ext cx="9476188" cy="29553699"/>
          </a:xfrm>
        </p:spPr>
        <p:txBody>
          <a:bodyPr/>
          <a:lstStyle>
            <a:lvl1pPr marL="0" indent="0">
              <a:buNone/>
              <a:defRPr sz="6500"/>
            </a:lvl1pPr>
            <a:lvl2pPr marL="2145886" indent="0">
              <a:buNone/>
              <a:defRPr sz="5600"/>
            </a:lvl2pPr>
            <a:lvl3pPr marL="4291773" indent="0">
              <a:buNone/>
              <a:defRPr sz="4700"/>
            </a:lvl3pPr>
            <a:lvl4pPr marL="6437659" indent="0">
              <a:buNone/>
              <a:defRPr sz="4200"/>
            </a:lvl4pPr>
            <a:lvl5pPr marL="8583546" indent="0">
              <a:buNone/>
              <a:defRPr sz="4200"/>
            </a:lvl5pPr>
            <a:lvl6pPr marL="10729432" indent="0">
              <a:buNone/>
              <a:defRPr sz="4200"/>
            </a:lvl6pPr>
            <a:lvl7pPr marL="12875319" indent="0">
              <a:buNone/>
              <a:defRPr sz="4200"/>
            </a:lvl7pPr>
            <a:lvl8pPr marL="15021205" indent="0">
              <a:buNone/>
              <a:defRPr sz="4200"/>
            </a:lvl8pPr>
            <a:lvl9pPr marL="17167092" indent="0">
              <a:buNone/>
              <a:defRPr sz="4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554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8" y="30243783"/>
            <a:ext cx="17282160" cy="3570451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8" y="3860481"/>
            <a:ext cx="17282160" cy="25923240"/>
          </a:xfrm>
        </p:spPr>
        <p:txBody>
          <a:bodyPr/>
          <a:lstStyle>
            <a:lvl1pPr marL="0" indent="0">
              <a:buNone/>
              <a:defRPr sz="15000"/>
            </a:lvl1pPr>
            <a:lvl2pPr marL="2145886" indent="0">
              <a:buNone/>
              <a:defRPr sz="13200"/>
            </a:lvl2pPr>
            <a:lvl3pPr marL="4291773" indent="0">
              <a:buNone/>
              <a:defRPr sz="11300"/>
            </a:lvl3pPr>
            <a:lvl4pPr marL="6437659" indent="0">
              <a:buNone/>
              <a:defRPr sz="9400"/>
            </a:lvl4pPr>
            <a:lvl5pPr marL="8583546" indent="0">
              <a:buNone/>
              <a:defRPr sz="9400"/>
            </a:lvl5pPr>
            <a:lvl6pPr marL="10729432" indent="0">
              <a:buNone/>
              <a:defRPr sz="9400"/>
            </a:lvl6pPr>
            <a:lvl7pPr marL="12875319" indent="0">
              <a:buNone/>
              <a:defRPr sz="9400"/>
            </a:lvl7pPr>
            <a:lvl8pPr marL="15021205" indent="0">
              <a:buNone/>
              <a:defRPr sz="9400"/>
            </a:lvl8pPr>
            <a:lvl9pPr marL="17167092" indent="0">
              <a:buNone/>
              <a:defRPr sz="9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8" y="33814234"/>
            <a:ext cx="17282160" cy="5070629"/>
          </a:xfrm>
        </p:spPr>
        <p:txBody>
          <a:bodyPr/>
          <a:lstStyle>
            <a:lvl1pPr marL="0" indent="0">
              <a:buNone/>
              <a:defRPr sz="6500"/>
            </a:lvl1pPr>
            <a:lvl2pPr marL="2145886" indent="0">
              <a:buNone/>
              <a:defRPr sz="5600"/>
            </a:lvl2pPr>
            <a:lvl3pPr marL="4291773" indent="0">
              <a:buNone/>
              <a:defRPr sz="4700"/>
            </a:lvl3pPr>
            <a:lvl4pPr marL="6437659" indent="0">
              <a:buNone/>
              <a:defRPr sz="4200"/>
            </a:lvl4pPr>
            <a:lvl5pPr marL="8583546" indent="0">
              <a:buNone/>
              <a:defRPr sz="4200"/>
            </a:lvl5pPr>
            <a:lvl6pPr marL="10729432" indent="0">
              <a:buNone/>
              <a:defRPr sz="4200"/>
            </a:lvl6pPr>
            <a:lvl7pPr marL="12875319" indent="0">
              <a:buNone/>
              <a:defRPr sz="4200"/>
            </a:lvl7pPr>
            <a:lvl8pPr marL="15021205" indent="0">
              <a:buNone/>
              <a:defRPr sz="4200"/>
            </a:lvl8pPr>
            <a:lvl9pPr marL="17167092" indent="0">
              <a:buNone/>
              <a:defRPr sz="4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0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1" y="1730219"/>
            <a:ext cx="25923240" cy="7200900"/>
          </a:xfrm>
          <a:prstGeom prst="rect">
            <a:avLst/>
          </a:prstGeom>
        </p:spPr>
        <p:txBody>
          <a:bodyPr vert="horz" lIns="429177" tIns="214589" rIns="429177" bIns="21458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1" y="10081269"/>
            <a:ext cx="25923240" cy="28513565"/>
          </a:xfrm>
          <a:prstGeom prst="rect">
            <a:avLst/>
          </a:prstGeom>
        </p:spPr>
        <p:txBody>
          <a:bodyPr vert="horz" lIns="429177" tIns="214589" rIns="429177" bIns="21458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1" y="40045012"/>
            <a:ext cx="6720840" cy="2300286"/>
          </a:xfrm>
          <a:prstGeom prst="rect">
            <a:avLst/>
          </a:prstGeom>
        </p:spPr>
        <p:txBody>
          <a:bodyPr vert="horz" lIns="429177" tIns="214589" rIns="429177" bIns="214589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77CD-1E42-4EB1-B75B-DB1105AE6357}" type="datetimeFigureOut">
              <a:rPr lang="fr-BE" smtClean="0"/>
              <a:t>29/05/2015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1" y="40045012"/>
            <a:ext cx="9121140" cy="2300286"/>
          </a:xfrm>
          <a:prstGeom prst="rect">
            <a:avLst/>
          </a:prstGeom>
        </p:spPr>
        <p:txBody>
          <a:bodyPr vert="horz" lIns="429177" tIns="214589" rIns="429177" bIns="214589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1" y="40045012"/>
            <a:ext cx="6720840" cy="2300286"/>
          </a:xfrm>
          <a:prstGeom prst="rect">
            <a:avLst/>
          </a:prstGeom>
        </p:spPr>
        <p:txBody>
          <a:bodyPr vert="horz" lIns="429177" tIns="214589" rIns="429177" bIns="214589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772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91773" rtl="0" eaLnBrk="1" latinLnBrk="0" hangingPunct="1">
        <a:spcBef>
          <a:spcPct val="0"/>
        </a:spcBef>
        <a:buNone/>
        <a:defRPr sz="2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9415" indent="-1609415" algn="l" defTabSz="42917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7066" indent="-1341179" algn="l" defTabSz="42917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64716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10603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56489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02376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48262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4149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40035" indent="-1072943" algn="l" defTabSz="42917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5886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91773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37659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83546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29432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75319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21205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67092" algn="l" defTabSz="429177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ascal.gentit@anses.f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cost.eu/COST_Actions/fa/Actions/FA1407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sebastien.massart@ulg.ac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8216" y="94811"/>
            <a:ext cx="22114456" cy="4311354"/>
          </a:xfrm>
          <a:prstGeom prst="rect">
            <a:avLst/>
          </a:prstGeom>
          <a:noFill/>
        </p:spPr>
        <p:txBody>
          <a:bodyPr wrap="square" lIns="429177" tIns="214589" rIns="429177" bIns="214589" rtlCol="0">
            <a:spAutoFit/>
          </a:bodyPr>
          <a:lstStyle/>
          <a:p>
            <a:pPr algn="ctr"/>
            <a:r>
              <a:rPr lang="en-US" b="1" dirty="0" smtClean="0"/>
              <a:t>Empowering NGS technologies for the study and diagnostic of plant viruses</a:t>
            </a:r>
          </a:p>
          <a:p>
            <a:pPr algn="ctr"/>
            <a:r>
              <a:rPr lang="en-US" i="1" dirty="0"/>
              <a:t>European COST Action </a:t>
            </a:r>
            <a:r>
              <a:rPr lang="en-US" i="1" dirty="0" smtClean="0"/>
              <a:t>FA1407</a:t>
            </a:r>
            <a:endParaRPr lang="en-US" i="1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96687" y="17690800"/>
            <a:ext cx="3435428" cy="2223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42230" y="17682498"/>
            <a:ext cx="3435428" cy="2231830"/>
          </a:xfrm>
          <a:prstGeom prst="ellips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497664" y="17625042"/>
            <a:ext cx="3632328" cy="2289286"/>
          </a:xfrm>
          <a:prstGeom prst="ellipse">
            <a:avLst/>
          </a:prstGeom>
          <a:ln w="57150">
            <a:solidFill>
              <a:schemeClr val="accent6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04256" y="15740799"/>
            <a:ext cx="11129236" cy="1745094"/>
          </a:xfrm>
          <a:prstGeom prst="rect">
            <a:avLst/>
          </a:prstGeom>
          <a:noFill/>
        </p:spPr>
        <p:txBody>
          <a:bodyPr wrap="square" lIns="429177" tIns="214589" rIns="429177" bIns="214589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9644"/>
                </a:solidFill>
              </a:defRPr>
            </a:lvl1pPr>
          </a:lstStyle>
          <a:p>
            <a:r>
              <a:rPr lang="en-US" dirty="0" smtClean="0"/>
              <a:t>Drivers of the Action: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00" y="20249457"/>
            <a:ext cx="5482657" cy="1910697"/>
          </a:xfrm>
          <a:prstGeom prst="rect">
            <a:avLst/>
          </a:prstGeom>
          <a:noFill/>
        </p:spPr>
        <p:txBody>
          <a:bodyPr wrap="square" lIns="429177" tIns="214589" rIns="429177" bIns="214589" rtlCol="0">
            <a:spAutoFit/>
          </a:bodyPr>
          <a:lstStyle/>
          <a:p>
            <a:pPr algn="ctr"/>
            <a:r>
              <a:rPr lang="en-US" sz="4800" b="1" dirty="0" smtClean="0"/>
              <a:t>Technological revolution of NGS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973215" y="4517096"/>
            <a:ext cx="24954824" cy="3188060"/>
          </a:xfrm>
          <a:prstGeom prst="rect">
            <a:avLst/>
          </a:prstGeom>
        </p:spPr>
        <p:txBody>
          <a:bodyPr wrap="square" lIns="78748" tIns="39374" rIns="78748" bIns="39374">
            <a:spAutoFit/>
          </a:bodyPr>
          <a:lstStyle/>
          <a:p>
            <a:pPr algn="just"/>
            <a:r>
              <a:rPr lang="en-US" sz="4100" b="1" dirty="0" smtClean="0">
                <a:solidFill>
                  <a:srgbClr val="FF0000"/>
                </a:solidFill>
              </a:rPr>
              <a:t>PRESENTING AUTHOR</a:t>
            </a:r>
            <a:r>
              <a:rPr lang="en-US" sz="4100" dirty="0" smtClean="0"/>
              <a:t> : </a:t>
            </a:r>
            <a:r>
              <a:rPr lang="en-US" sz="4100" u="sng" dirty="0" smtClean="0"/>
              <a:t>Pascal Gentit</a:t>
            </a:r>
            <a:r>
              <a:rPr lang="en-US" sz="4100" u="sng" baseline="30000" dirty="0" smtClean="0"/>
              <a:t>1</a:t>
            </a:r>
            <a:r>
              <a:rPr lang="en-US" sz="4100" dirty="0" smtClean="0"/>
              <a:t> Antonio Olmos, Neil </a:t>
            </a:r>
            <a:r>
              <a:rPr lang="en-US" sz="4100" dirty="0" err="1" smtClean="0"/>
              <a:t>Boonham</a:t>
            </a:r>
            <a:r>
              <a:rPr lang="en-US" sz="4100" dirty="0" smtClean="0"/>
              <a:t>, Carmen </a:t>
            </a:r>
            <a:r>
              <a:rPr lang="en-US" sz="4100" dirty="0" err="1" smtClean="0"/>
              <a:t>Büttner</a:t>
            </a:r>
            <a:r>
              <a:rPr lang="en-US" sz="4100" dirty="0" smtClean="0"/>
              <a:t>, Thierry </a:t>
            </a:r>
            <a:r>
              <a:rPr lang="en-US" sz="4100" dirty="0" err="1" smtClean="0"/>
              <a:t>Candresse</a:t>
            </a:r>
            <a:r>
              <a:rPr lang="en-US" sz="4100" dirty="0" smtClean="0"/>
              <a:t>, Rosario Felix, Isabel Font, Miroslav </a:t>
            </a:r>
            <a:r>
              <a:rPr lang="en-US" sz="4100" dirty="0" err="1" smtClean="0"/>
              <a:t>Glasa</a:t>
            </a:r>
            <a:r>
              <a:rPr lang="en-US" sz="4100" dirty="0" smtClean="0"/>
              <a:t>, </a:t>
            </a:r>
            <a:r>
              <a:rPr lang="en-US" sz="4100" dirty="0" err="1" smtClean="0"/>
              <a:t>Risto</a:t>
            </a:r>
            <a:r>
              <a:rPr lang="en-US" sz="4100" dirty="0" smtClean="0"/>
              <a:t> </a:t>
            </a:r>
            <a:r>
              <a:rPr lang="en-US" sz="4100" dirty="0" err="1" smtClean="0"/>
              <a:t>Jalkanen</a:t>
            </a:r>
            <a:r>
              <a:rPr lang="en-US" sz="4100" dirty="0" smtClean="0"/>
              <a:t>, Petr </a:t>
            </a:r>
            <a:r>
              <a:rPr lang="en-US" sz="4100" dirty="0" err="1" smtClean="0"/>
              <a:t>Kominek</a:t>
            </a:r>
            <a:r>
              <a:rPr lang="en-US" sz="4100" dirty="0" smtClean="0"/>
              <a:t>, Margit </a:t>
            </a:r>
            <a:r>
              <a:rPr lang="en-US" sz="4100" dirty="0" err="1" smtClean="0"/>
              <a:t>Laimer</a:t>
            </a:r>
            <a:r>
              <a:rPr lang="en-US" sz="4100" dirty="0" smtClean="0"/>
              <a:t>, Tadeusz Malinowski, </a:t>
            </a:r>
            <a:r>
              <a:rPr lang="en-US" sz="4100" dirty="0" err="1" smtClean="0"/>
              <a:t>Varvara</a:t>
            </a:r>
            <a:r>
              <a:rPr lang="en-US" sz="4100" dirty="0" smtClean="0"/>
              <a:t> </a:t>
            </a:r>
            <a:r>
              <a:rPr lang="en-US" sz="4100" dirty="0" err="1" smtClean="0"/>
              <a:t>Maliogka</a:t>
            </a:r>
            <a:r>
              <a:rPr lang="en-US" sz="4100" dirty="0" smtClean="0"/>
              <a:t>, </a:t>
            </a:r>
            <a:r>
              <a:rPr lang="en-US" sz="4100" dirty="0" err="1" smtClean="0"/>
              <a:t>Angelanotio</a:t>
            </a:r>
            <a:r>
              <a:rPr lang="en-US" sz="4100" dirty="0" smtClean="0"/>
              <a:t> </a:t>
            </a:r>
            <a:r>
              <a:rPr lang="en-US" sz="4100" dirty="0" err="1" smtClean="0"/>
              <a:t>Minafra</a:t>
            </a:r>
            <a:r>
              <a:rPr lang="en-US" sz="4100" dirty="0" smtClean="0"/>
              <a:t>, </a:t>
            </a:r>
            <a:r>
              <a:rPr lang="en-US" sz="4100" dirty="0" err="1" smtClean="0"/>
              <a:t>Nelia</a:t>
            </a:r>
            <a:r>
              <a:rPr lang="en-US" sz="4100" dirty="0" smtClean="0"/>
              <a:t>  Ortega Parra, Annalisa </a:t>
            </a:r>
            <a:r>
              <a:rPr lang="en-US" sz="4100" dirty="0" err="1" smtClean="0"/>
              <a:t>Poliverari</a:t>
            </a:r>
            <a:r>
              <a:rPr lang="en-US" sz="4100" dirty="0" smtClean="0"/>
              <a:t>, Maja </a:t>
            </a:r>
            <a:r>
              <a:rPr lang="en-US" sz="4100" dirty="0" err="1" smtClean="0"/>
              <a:t>Ravnikar</a:t>
            </a:r>
            <a:r>
              <a:rPr lang="en-US" sz="4100" dirty="0" smtClean="0"/>
              <a:t>, Dana </a:t>
            </a:r>
            <a:r>
              <a:rPr lang="en-US" sz="4100" dirty="0" err="1" smtClean="0"/>
              <a:t>Safarova</a:t>
            </a:r>
            <a:r>
              <a:rPr lang="en-US" sz="4100" dirty="0" smtClean="0"/>
              <a:t>, Rene </a:t>
            </a:r>
            <a:r>
              <a:rPr lang="en-US" sz="4100" dirty="0" err="1" smtClean="0"/>
              <a:t>Vandervlugt</a:t>
            </a:r>
            <a:r>
              <a:rPr lang="en-US" sz="4100" dirty="0" smtClean="0"/>
              <a:t>, Christina </a:t>
            </a:r>
            <a:r>
              <a:rPr lang="en-US" sz="4100" dirty="0" err="1" smtClean="0"/>
              <a:t>Varveri</a:t>
            </a:r>
            <a:r>
              <a:rPr lang="en-US" sz="4100" dirty="0" smtClean="0"/>
              <a:t>, Johanna </a:t>
            </a:r>
            <a:r>
              <a:rPr lang="en-US" sz="4100" dirty="0" err="1" smtClean="0"/>
              <a:t>Witzell</a:t>
            </a:r>
            <a:r>
              <a:rPr lang="en-US" sz="4100" dirty="0" smtClean="0"/>
              <a:t>, </a:t>
            </a:r>
            <a:r>
              <a:rPr lang="en-US" sz="4100" dirty="0" err="1" smtClean="0"/>
              <a:t>Ioan</a:t>
            </a:r>
            <a:r>
              <a:rPr lang="en-US" sz="4100" dirty="0" smtClean="0"/>
              <a:t> </a:t>
            </a:r>
            <a:r>
              <a:rPr lang="en-US" sz="4100" dirty="0" err="1" smtClean="0"/>
              <a:t>Zagrai</a:t>
            </a:r>
            <a:r>
              <a:rPr lang="en-US" sz="4100" dirty="0" smtClean="0"/>
              <a:t>, Thierry Wetzel and </a:t>
            </a:r>
            <a:r>
              <a:rPr lang="en-US" sz="4100" b="1" dirty="0" smtClean="0"/>
              <a:t>Sebastien </a:t>
            </a:r>
            <a:r>
              <a:rPr lang="en-US" sz="4100" b="1" dirty="0" err="1" smtClean="0"/>
              <a:t>Massart</a:t>
            </a:r>
            <a:r>
              <a:rPr lang="en-US" sz="4100" b="1" dirty="0" smtClean="0"/>
              <a:t> </a:t>
            </a:r>
            <a:r>
              <a:rPr lang="en-US" sz="4100" baseline="30000" dirty="0" smtClean="0"/>
              <a:t>2</a:t>
            </a:r>
            <a:endParaRPr lang="en-US" sz="4100" dirty="0" smtClean="0"/>
          </a:p>
          <a:p>
            <a:r>
              <a:rPr lang="en-US" sz="3800" baseline="30000" dirty="0" smtClean="0"/>
              <a:t> </a:t>
            </a:r>
            <a:endParaRPr lang="en-US" sz="3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472808" y="20259065"/>
            <a:ext cx="5907809" cy="1910697"/>
          </a:xfrm>
          <a:prstGeom prst="rect">
            <a:avLst/>
          </a:prstGeom>
          <a:noFill/>
        </p:spPr>
        <p:txBody>
          <a:bodyPr wrap="square" lIns="429177" tIns="214589" rIns="429177" bIns="214589" rtlCol="0">
            <a:spAutoFit/>
          </a:bodyPr>
          <a:lstStyle/>
          <a:p>
            <a:pPr algn="ctr"/>
            <a:r>
              <a:rPr lang="en-US" sz="4800" b="1" dirty="0" smtClean="0"/>
              <a:t>« Virus Rush » with</a:t>
            </a:r>
          </a:p>
          <a:p>
            <a:pPr algn="ctr"/>
            <a:r>
              <a:rPr lang="en-US" sz="4800" b="1" dirty="0" smtClean="0"/>
              <a:t>&gt;50 new viruses</a:t>
            </a:r>
            <a:endParaRPr lang="en-US" sz="4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1449472" y="20259065"/>
            <a:ext cx="5668849" cy="1910697"/>
          </a:xfrm>
          <a:prstGeom prst="rect">
            <a:avLst/>
          </a:prstGeom>
          <a:noFill/>
        </p:spPr>
        <p:txBody>
          <a:bodyPr wrap="square" lIns="429177" tIns="214589" rIns="429177" bIns="214589" rtlCol="0">
            <a:spAutoFit/>
          </a:bodyPr>
          <a:lstStyle/>
          <a:p>
            <a:pPr algn="ctr"/>
            <a:r>
              <a:rPr lang="en-US" sz="4800" b="1" dirty="0" err="1" smtClean="0"/>
              <a:t>Bioinformatic</a:t>
            </a:r>
            <a:r>
              <a:rPr lang="en-US" sz="4800" b="1" dirty="0" smtClean="0"/>
              <a:t> simplification</a:t>
            </a:r>
            <a:endParaRPr lang="en-US" sz="4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04256" y="8510746"/>
            <a:ext cx="27900048" cy="7327564"/>
          </a:xfrm>
          <a:prstGeom prst="rect">
            <a:avLst/>
          </a:prstGeom>
          <a:noFill/>
        </p:spPr>
        <p:txBody>
          <a:bodyPr wrap="square" lIns="429177" tIns="214589" rIns="429177" bIns="214589" rtlCol="0">
            <a:spAutoFit/>
          </a:bodyPr>
          <a:lstStyle/>
          <a:p>
            <a:r>
              <a:rPr lang="en-US" b="1" dirty="0" smtClean="0">
                <a:solidFill>
                  <a:srgbClr val="009644"/>
                </a:solidFill>
              </a:rPr>
              <a:t>Viral thread:</a:t>
            </a:r>
          </a:p>
          <a:p>
            <a:r>
              <a:rPr lang="en-US" sz="5200" dirty="0" smtClean="0"/>
              <a:t>Billions of damages on crops yearly menacing grower income, food quality and food security</a:t>
            </a:r>
          </a:p>
          <a:p>
            <a:endParaRPr lang="en-US" sz="5200" dirty="0" smtClean="0"/>
          </a:p>
          <a:p>
            <a:r>
              <a:rPr lang="en-US" sz="5200" dirty="0" smtClean="0"/>
              <a:t>Current worsening factors :</a:t>
            </a:r>
          </a:p>
          <a:p>
            <a:r>
              <a:rPr lang="en-US" sz="5200" dirty="0" smtClean="0"/>
              <a:t>	</a:t>
            </a:r>
          </a:p>
          <a:p>
            <a:endParaRPr lang="en-US" sz="5200" dirty="0" smtClean="0"/>
          </a:p>
          <a:p>
            <a:pPr algn="just"/>
            <a:r>
              <a:rPr lang="en-US" sz="5200" dirty="0" smtClean="0"/>
              <a:t>The ability to provide fast, inexpensive and reliable diagnostics for any viral infection is a key </a:t>
            </a:r>
          </a:p>
          <a:p>
            <a:r>
              <a:rPr lang="en-US" sz="5200" dirty="0" smtClean="0"/>
              <a:t>measure for cost-effective control of these ubiquitous pathogens</a:t>
            </a:r>
            <a:endParaRPr lang="en-US" sz="5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17" y="11330434"/>
            <a:ext cx="2419390" cy="1522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07" y="11161509"/>
            <a:ext cx="2419390" cy="1541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961196" y="12818104"/>
            <a:ext cx="4716372" cy="879736"/>
          </a:xfrm>
          <a:prstGeom prst="rect">
            <a:avLst/>
          </a:prstGeom>
        </p:spPr>
        <p:txBody>
          <a:bodyPr wrap="none" lIns="78748" tIns="39374" rIns="78748" bIns="39374">
            <a:spAutoFit/>
          </a:bodyPr>
          <a:lstStyle/>
          <a:p>
            <a:r>
              <a:rPr lang="en-US" sz="5200" dirty="0" smtClean="0"/>
              <a:t>Worldwide trade</a:t>
            </a:r>
            <a:endParaRPr lang="en-US" sz="5200" dirty="0"/>
          </a:p>
        </p:txBody>
      </p:sp>
      <p:sp>
        <p:nvSpPr>
          <p:cNvPr id="21" name="Rectangle 20"/>
          <p:cNvSpPr/>
          <p:nvPr/>
        </p:nvSpPr>
        <p:spPr>
          <a:xfrm>
            <a:off x="14529814" y="12702962"/>
            <a:ext cx="4306388" cy="879736"/>
          </a:xfrm>
          <a:prstGeom prst="rect">
            <a:avLst/>
          </a:prstGeom>
        </p:spPr>
        <p:txBody>
          <a:bodyPr wrap="none" lIns="78748" tIns="39374" rIns="78748" bIns="39374">
            <a:spAutoFit/>
          </a:bodyPr>
          <a:lstStyle/>
          <a:p>
            <a:r>
              <a:rPr lang="en-US" sz="5200" dirty="0" smtClean="0"/>
              <a:t>Climate change</a:t>
            </a:r>
            <a:endParaRPr lang="en-US" sz="5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048" y="17624259"/>
            <a:ext cx="11674899" cy="7108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04256" y="24732798"/>
            <a:ext cx="18621725" cy="1726031"/>
          </a:xfrm>
          <a:prstGeom prst="rect">
            <a:avLst/>
          </a:prstGeom>
          <a:noFill/>
        </p:spPr>
        <p:txBody>
          <a:bodyPr wrap="none" lIns="429177" tIns="214589" rIns="429177" bIns="214589" rtlCol="0">
            <a:spAutoFit/>
          </a:bodyPr>
          <a:lstStyle/>
          <a:p>
            <a:r>
              <a:rPr lang="en-US" b="1" dirty="0" smtClean="0">
                <a:solidFill>
                  <a:srgbClr val="009644"/>
                </a:solidFill>
              </a:rPr>
              <a:t>Challenges and Impact for diagnostic </a:t>
            </a:r>
            <a:r>
              <a:rPr lang="en-US" b="1" baseline="30000" dirty="0" smtClean="0">
                <a:solidFill>
                  <a:srgbClr val="009644"/>
                </a:solidFill>
              </a:rPr>
              <a:t>(2)</a:t>
            </a:r>
            <a:r>
              <a:rPr lang="en-US" b="1" dirty="0" smtClean="0">
                <a:solidFill>
                  <a:srgbClr val="009644"/>
                </a:solidFill>
              </a:rPr>
              <a:t>:</a:t>
            </a:r>
            <a:endParaRPr lang="en-US" b="1" dirty="0">
              <a:solidFill>
                <a:srgbClr val="009644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4256" y="29897122"/>
            <a:ext cx="28246796" cy="1726031"/>
          </a:xfrm>
          <a:prstGeom prst="rect">
            <a:avLst/>
          </a:prstGeom>
          <a:noFill/>
        </p:spPr>
        <p:txBody>
          <a:bodyPr wrap="none" lIns="429177" tIns="214589" rIns="429177" bIns="214589" rtlCol="0">
            <a:spAutoFit/>
          </a:bodyPr>
          <a:lstStyle/>
          <a:p>
            <a:r>
              <a:rPr lang="en-US" b="1" dirty="0" smtClean="0">
                <a:solidFill>
                  <a:srgbClr val="009644"/>
                </a:solidFill>
              </a:rPr>
              <a:t>Objectives of the  Action </a:t>
            </a:r>
            <a:r>
              <a:rPr lang="en-US" sz="6900" b="1" dirty="0" smtClean="0">
                <a:solidFill>
                  <a:srgbClr val="009644"/>
                </a:solidFill>
              </a:rPr>
              <a:t>: Leveraging plant virus control through NGS</a:t>
            </a:r>
            <a:endParaRPr lang="en-US" sz="6900" b="1" dirty="0">
              <a:solidFill>
                <a:srgbClr val="009644"/>
              </a:solidFill>
            </a:endParaRPr>
          </a:p>
        </p:txBody>
      </p:sp>
      <p:sp>
        <p:nvSpPr>
          <p:cNvPr id="22" name="Triangle isocèle 21"/>
          <p:cNvSpPr/>
          <p:nvPr/>
        </p:nvSpPr>
        <p:spPr>
          <a:xfrm rot="10800000">
            <a:off x="21698610" y="33770"/>
            <a:ext cx="6983585" cy="6447250"/>
          </a:xfrm>
          <a:prstGeom prst="triangle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48" tIns="39374" rIns="78748" bIns="39374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60055" y="7269081"/>
            <a:ext cx="27079249" cy="941291"/>
          </a:xfrm>
          <a:prstGeom prst="rect">
            <a:avLst/>
          </a:prstGeom>
        </p:spPr>
        <p:txBody>
          <a:bodyPr wrap="square" lIns="78748" tIns="39374" rIns="78748" bIns="39374">
            <a:spAutoFit/>
          </a:bodyPr>
          <a:lstStyle/>
          <a:p>
            <a:r>
              <a:rPr lang="en-US" sz="2800" baseline="30000" dirty="0" smtClean="0"/>
              <a:t>1</a:t>
            </a:r>
            <a:r>
              <a:rPr lang="en-US" sz="2800" dirty="0" smtClean="0"/>
              <a:t>: Corresponding author : </a:t>
            </a:r>
            <a:r>
              <a:rPr lang="en-US" sz="2800" dirty="0" smtClean="0">
                <a:hlinkClick r:id="rId8"/>
              </a:rPr>
              <a:t>pascal.gentit@anses.fr</a:t>
            </a:r>
            <a:r>
              <a:rPr lang="en-US" sz="2800" dirty="0" smtClean="0"/>
              <a:t> ANSES - Plant health laboratory – Virology lab – 7 rue Jean </a:t>
            </a:r>
            <a:r>
              <a:rPr lang="en-US" sz="2800" dirty="0" err="1" smtClean="0"/>
              <a:t>Dixméras</a:t>
            </a:r>
            <a:r>
              <a:rPr lang="en-US" sz="2800" dirty="0" smtClean="0"/>
              <a:t> 49044 ANGERS - FRANCE</a:t>
            </a:r>
          </a:p>
          <a:p>
            <a:r>
              <a:rPr lang="en-US" sz="2800" baseline="30000" dirty="0" smtClean="0"/>
              <a:t>2</a:t>
            </a:r>
            <a:r>
              <a:rPr lang="en-US" sz="2800" dirty="0" smtClean="0"/>
              <a:t>: Chair of the action : </a:t>
            </a:r>
            <a:r>
              <a:rPr lang="en-US" sz="2800" u="sng" dirty="0" smtClean="0">
                <a:hlinkClick r:id="rId9"/>
              </a:rPr>
              <a:t>sebastien.massart@ulg.ac.be</a:t>
            </a:r>
            <a:r>
              <a:rPr lang="en-US" sz="2800" dirty="0" smtClean="0"/>
              <a:t>  </a:t>
            </a:r>
            <a:r>
              <a:rPr lang="en-US" sz="2800" dirty="0"/>
              <a:t>- Laboratory of Phytopathology – University of Liège – </a:t>
            </a:r>
            <a:r>
              <a:rPr lang="en-US" sz="2800" dirty="0" err="1"/>
              <a:t>Gembloux</a:t>
            </a:r>
            <a:r>
              <a:rPr lang="en-US" sz="2800" dirty="0"/>
              <a:t> Agro-</a:t>
            </a:r>
            <a:r>
              <a:rPr lang="en-US" sz="2800" dirty="0" err="1"/>
              <a:t>BioTech</a:t>
            </a:r>
            <a:r>
              <a:rPr lang="en-US" sz="2800" dirty="0"/>
              <a:t> – Passage des </a:t>
            </a:r>
            <a:r>
              <a:rPr lang="en-US" sz="2800" dirty="0" err="1"/>
              <a:t>déportés</a:t>
            </a:r>
            <a:r>
              <a:rPr lang="en-US" sz="2800" dirty="0"/>
              <a:t>, 2 – 5030 </a:t>
            </a:r>
            <a:r>
              <a:rPr lang="en-US" sz="2800" dirty="0" err="1"/>
              <a:t>Gembloux</a:t>
            </a:r>
            <a:r>
              <a:rPr lang="en-US" sz="2800" dirty="0"/>
              <a:t> – </a:t>
            </a:r>
            <a:r>
              <a:rPr lang="en-US" sz="2800" dirty="0" smtClean="0"/>
              <a:t>Belgium</a:t>
            </a:r>
            <a:endParaRPr lang="en-US" sz="2800" dirty="0"/>
          </a:p>
        </p:txBody>
      </p:sp>
      <p:sp>
        <p:nvSpPr>
          <p:cNvPr id="23" name="ZoneTexte 22"/>
          <p:cNvSpPr txBox="1"/>
          <p:nvPr/>
        </p:nvSpPr>
        <p:spPr>
          <a:xfrm rot="2626308">
            <a:off x="22500908" y="2239502"/>
            <a:ext cx="6625920" cy="1095180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r>
              <a:rPr lang="en-US" sz="6600" dirty="0" smtClean="0"/>
              <a:t>www.cost-divas.eu</a:t>
            </a:r>
            <a:endParaRPr lang="en-US" sz="6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04256" y="34203310"/>
            <a:ext cx="8095125" cy="1726031"/>
          </a:xfrm>
          <a:prstGeom prst="rect">
            <a:avLst/>
          </a:prstGeom>
          <a:noFill/>
        </p:spPr>
        <p:txBody>
          <a:bodyPr wrap="none" lIns="429177" tIns="214589" rIns="429177" bIns="214589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9644"/>
                </a:solidFill>
              </a:defRPr>
            </a:lvl1pPr>
          </a:lstStyle>
          <a:p>
            <a:r>
              <a:rPr lang="en-US" dirty="0" smtClean="0"/>
              <a:t>Working Groups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8406744" y="26369877"/>
            <a:ext cx="6746419" cy="3403504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r>
              <a:rPr lang="en-US" sz="5200" b="1" u="sng" dirty="0" smtClean="0"/>
              <a:t>Validation challenge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Sensitivity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Repeatability and reproducibility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Contamination ?</a:t>
            </a:r>
            <a:endParaRPr lang="en-US" sz="41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5337544" y="26433987"/>
            <a:ext cx="6720747" cy="2772562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r>
              <a:rPr lang="en-US" sz="5200" b="1" u="sng" dirty="0" smtClean="0"/>
              <a:t>Impact on trade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For which diagnostic 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New virus identified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Latent virus ?</a:t>
            </a:r>
            <a:endParaRPr lang="en-US" sz="41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2242671" y="26373230"/>
            <a:ext cx="5696633" cy="2772562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r>
              <a:rPr lang="en-US" sz="5200" b="1" u="sng" dirty="0" smtClean="0"/>
              <a:t>Regulatory impact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Certification?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Quarantine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Legal framework ?</a:t>
            </a:r>
            <a:endParaRPr lang="en-US" sz="4100" dirty="0"/>
          </a:p>
        </p:txBody>
      </p:sp>
      <p:sp>
        <p:nvSpPr>
          <p:cNvPr id="34" name="ZoneTexte 33"/>
          <p:cNvSpPr txBox="1"/>
          <p:nvPr/>
        </p:nvSpPr>
        <p:spPr>
          <a:xfrm>
            <a:off x="928303" y="26433987"/>
            <a:ext cx="7294060" cy="3403504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pPr marL="800100" indent="-428625"/>
            <a:r>
              <a:rPr lang="en-US" sz="5200" b="1" u="sng" dirty="0" smtClean="0"/>
              <a:t>Technical challenges</a:t>
            </a:r>
          </a:p>
          <a:p>
            <a:pPr marL="942975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Sampling protocol ?</a:t>
            </a:r>
          </a:p>
          <a:p>
            <a:pPr marL="942975" indent="-571500">
              <a:buFont typeface="Arial" panose="020B0604020202020204" pitchFamily="34" charset="0"/>
              <a:buChar char="•"/>
            </a:pPr>
            <a:r>
              <a:rPr lang="en-US" sz="4100" dirty="0" smtClean="0"/>
              <a:t>Extraction and library preparation ?</a:t>
            </a:r>
          </a:p>
          <a:p>
            <a:pPr marL="942975" indent="-571500">
              <a:buFont typeface="Arial" panose="020B0604020202020204" pitchFamily="34" charset="0"/>
              <a:buChar char="•"/>
            </a:pPr>
            <a:r>
              <a:rPr lang="en-US" sz="4100" dirty="0" err="1" smtClean="0"/>
              <a:t>Bioinformatic</a:t>
            </a:r>
            <a:r>
              <a:rPr lang="en-US" sz="4100" dirty="0" smtClean="0"/>
              <a:t> pipeline ?</a:t>
            </a:r>
            <a:endParaRPr lang="en-US" sz="4100" dirty="0"/>
          </a:p>
        </p:txBody>
      </p:sp>
      <p:sp>
        <p:nvSpPr>
          <p:cNvPr id="31" name="Croix 30"/>
          <p:cNvSpPr/>
          <p:nvPr/>
        </p:nvSpPr>
        <p:spPr>
          <a:xfrm>
            <a:off x="13450627" y="11102406"/>
            <a:ext cx="1306495" cy="1251938"/>
          </a:xfrm>
          <a:prstGeom prst="plus">
            <a:avLst>
              <a:gd name="adj" fmla="val 41905"/>
            </a:avLst>
          </a:prstGeom>
          <a:solidFill>
            <a:srgbClr val="00964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748" tIns="39374" rIns="78748" bIns="39374" rtlCol="0" anchor="ctr"/>
          <a:lstStyle/>
          <a:p>
            <a:pPr algn="ctr"/>
            <a:endParaRPr lang="en-US" dirty="0"/>
          </a:p>
        </p:txBody>
      </p:sp>
      <p:sp>
        <p:nvSpPr>
          <p:cNvPr id="35" name="Égal 34"/>
          <p:cNvSpPr/>
          <p:nvPr/>
        </p:nvSpPr>
        <p:spPr>
          <a:xfrm>
            <a:off x="19202334" y="11548583"/>
            <a:ext cx="1631320" cy="770726"/>
          </a:xfrm>
          <a:prstGeom prst="mathEqual">
            <a:avLst/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48" tIns="39374" rIns="78748" bIns="3937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089681" y="11075269"/>
            <a:ext cx="7585026" cy="1679955"/>
          </a:xfrm>
          <a:prstGeom prst="rect">
            <a:avLst/>
          </a:prstGeom>
        </p:spPr>
        <p:txBody>
          <a:bodyPr wrap="square" lIns="78748" tIns="39374" rIns="78748" bIns="39374">
            <a:spAutoFit/>
          </a:bodyPr>
          <a:lstStyle/>
          <a:p>
            <a:r>
              <a:rPr lang="en-US" sz="5200" dirty="0" smtClean="0"/>
              <a:t>50 % of emergent pathogens are viruses </a:t>
            </a:r>
            <a:r>
              <a:rPr lang="en-US" sz="5200" baseline="30000" dirty="0" smtClean="0"/>
              <a:t>(1)</a:t>
            </a:r>
            <a:endParaRPr lang="en-US" sz="5200" baseline="30000" dirty="0"/>
          </a:p>
        </p:txBody>
      </p:sp>
      <p:sp>
        <p:nvSpPr>
          <p:cNvPr id="36" name="Flèche à angle droit 35"/>
          <p:cNvSpPr/>
          <p:nvPr/>
        </p:nvSpPr>
        <p:spPr>
          <a:xfrm rot="5400000">
            <a:off x="8142874" y="16547100"/>
            <a:ext cx="2715926" cy="14141527"/>
          </a:xfrm>
          <a:prstGeom prst="bentUpArrow">
            <a:avLst>
              <a:gd name="adj1" fmla="val 19076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48" tIns="39374" rIns="78748" bIns="39374"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991872" y="22232163"/>
            <a:ext cx="521274" cy="22576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48" tIns="39374" rIns="78748" bIns="39374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3862415" y="22079593"/>
            <a:ext cx="521274" cy="22576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48" tIns="39374" rIns="78748" bIns="39374" rtlCol="0" anchor="ctr"/>
          <a:lstStyle/>
          <a:p>
            <a:pPr algn="ctr"/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652376" y="31594173"/>
            <a:ext cx="25961665" cy="1372179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938929" y="31594173"/>
            <a:ext cx="22103831" cy="2603285"/>
          </a:xfrm>
          <a:prstGeom prst="rect">
            <a:avLst/>
          </a:prstGeom>
          <a:noFill/>
        </p:spPr>
        <p:txBody>
          <a:bodyPr wrap="square" lIns="78748" tIns="39374" rIns="78748" bIns="39374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100" dirty="0"/>
              <a:t>Designing research </a:t>
            </a:r>
            <a:r>
              <a:rPr lang="en-US" sz="4100" dirty="0" smtClean="0"/>
              <a:t>framework </a:t>
            </a:r>
            <a:r>
              <a:rPr lang="en-US" sz="4100" dirty="0"/>
              <a:t>for characterization of new viruses &amp; evaluation of their </a:t>
            </a:r>
            <a:r>
              <a:rPr lang="en-US" sz="4100" dirty="0" smtClean="0"/>
              <a:t>impact</a:t>
            </a:r>
            <a:endParaRPr lang="en-US" sz="4100" dirty="0"/>
          </a:p>
          <a:p>
            <a:pPr marL="742950" indent="-742950">
              <a:buFont typeface="+mj-lt"/>
              <a:buAutoNum type="arabicPeriod"/>
            </a:pPr>
            <a:r>
              <a:rPr lang="en-US" sz="4100" dirty="0"/>
              <a:t>Developing and validating NGS technological standards for plant virus </a:t>
            </a:r>
            <a:r>
              <a:rPr lang="en-US" sz="4100" dirty="0" smtClean="0"/>
              <a:t>diagnostic</a:t>
            </a:r>
            <a:endParaRPr lang="en-US" sz="4100" dirty="0"/>
          </a:p>
          <a:p>
            <a:pPr marL="742950" indent="-742950">
              <a:buFont typeface="+mj-lt"/>
              <a:buAutoNum type="arabicPeriod"/>
            </a:pPr>
            <a:r>
              <a:rPr lang="en-US" sz="4100" dirty="0"/>
              <a:t>Proposing decision schemes on plant virus diagnostic  for policy makers, NPPO, EPPO, diagnostic lab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100" dirty="0" smtClean="0"/>
              <a:t>Evaluating </a:t>
            </a:r>
            <a:r>
              <a:rPr lang="en-US" sz="4100" dirty="0"/>
              <a:t>impact of NGS on virus taxonomy and on the plant-virus interactions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126" y="40133312"/>
            <a:ext cx="3828344" cy="25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29"/>
          <p:cNvSpPr txBox="1">
            <a:spLocks noChangeArrowheads="1"/>
          </p:cNvSpPr>
          <p:nvPr/>
        </p:nvSpPr>
        <p:spPr bwMode="auto">
          <a:xfrm>
            <a:off x="792288" y="38038527"/>
            <a:ext cx="22938549" cy="21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5144" tIns="187572" rIns="375144" bIns="187572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tabLst>
                <a:tab pos="8086725" algn="l"/>
              </a:tabLst>
            </a:pPr>
            <a:r>
              <a:rPr lang="en-US" altLang="fr-FR" sz="6900" b="1" dirty="0" smtClean="0">
                <a:solidFill>
                  <a:srgbClr val="009644"/>
                </a:solidFill>
                <a:latin typeface="Calibri" pitchFamily="34" charset="0"/>
              </a:rPr>
              <a:t>Contact us </a:t>
            </a:r>
            <a:r>
              <a:rPr lang="en-US" altLang="fr-FR" sz="6900" dirty="0" smtClean="0">
                <a:latin typeface="Calibri" pitchFamily="34" charset="0"/>
              </a:rPr>
              <a:t> </a:t>
            </a:r>
            <a:r>
              <a:rPr lang="en-US" altLang="fr-FR" sz="4700" dirty="0" smtClean="0">
                <a:latin typeface="Calibri" pitchFamily="34" charset="0"/>
              </a:rPr>
              <a:t>Action website	: </a:t>
            </a:r>
            <a:r>
              <a:rPr lang="en-US" altLang="fr-FR" sz="4700" dirty="0" smtClean="0">
                <a:latin typeface="Calibri" pitchFamily="34" charset="0"/>
                <a:hlinkClick r:id="rId11"/>
              </a:rPr>
              <a:t>http://www.cost.eu/COST_Actions/fa/Actions/FA1407</a:t>
            </a:r>
            <a:r>
              <a:rPr lang="en-US" altLang="fr-FR" sz="4700" dirty="0" smtClean="0">
                <a:latin typeface="Calibri" pitchFamily="34" charset="0"/>
              </a:rPr>
              <a:t> </a:t>
            </a:r>
          </a:p>
          <a:p>
            <a:pPr eaLnBrk="1" hangingPunct="1">
              <a:tabLst>
                <a:tab pos="4229100" algn="l"/>
                <a:tab pos="8086725" algn="l"/>
              </a:tabLst>
            </a:pPr>
            <a:r>
              <a:rPr lang="en-US" altLang="fr-FR" sz="4700" dirty="0" smtClean="0">
                <a:latin typeface="Calibri" pitchFamily="34" charset="0"/>
              </a:rPr>
              <a:t>	Action Chair	: </a:t>
            </a:r>
            <a:r>
              <a:rPr lang="en-US" altLang="fr-FR" sz="4700" dirty="0" smtClean="0">
                <a:solidFill>
                  <a:srgbClr val="0070C0"/>
                </a:solidFill>
                <a:latin typeface="Calibri" pitchFamily="34" charset="0"/>
              </a:rPr>
              <a:t>sebastien.massart@ulg.ac.be	</a:t>
            </a:r>
            <a:endParaRPr lang="en-US" altLang="fr-FR" sz="47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12257" y="40286526"/>
            <a:ext cx="8988580" cy="1962332"/>
          </a:xfrm>
          <a:prstGeom prst="rect">
            <a:avLst/>
          </a:prstGeom>
          <a:noFill/>
        </p:spPr>
        <p:txBody>
          <a:bodyPr wrap="square" lIns="68834" tIns="34417" rIns="68834" bIns="34417">
            <a:spAutoFit/>
          </a:bodyPr>
          <a:lstStyle/>
          <a:p>
            <a:pPr defTabSz="3751439">
              <a:defRPr/>
            </a:pPr>
            <a:r>
              <a:rPr lang="en-US" sz="4100" dirty="0" smtClean="0"/>
              <a:t>References</a:t>
            </a:r>
          </a:p>
          <a:p>
            <a:pPr marL="1032506" indent="-1032506" defTabSz="3751439">
              <a:buFontTx/>
              <a:buAutoNum type="arabicParenBoth"/>
              <a:defRPr/>
            </a:pPr>
            <a:r>
              <a:rPr lang="en-US" sz="4100" dirty="0" smtClean="0"/>
              <a:t>Anderson, 2004. Trends Ecol. </a:t>
            </a:r>
          </a:p>
          <a:p>
            <a:pPr marL="1032506" indent="-1032506" defTabSz="3751439">
              <a:buFontTx/>
              <a:buAutoNum type="arabicParenBoth"/>
              <a:defRPr/>
            </a:pPr>
            <a:r>
              <a:rPr lang="en-US" sz="4100" dirty="0" err="1" smtClean="0"/>
              <a:t>Massart</a:t>
            </a:r>
            <a:r>
              <a:rPr lang="en-US" sz="4100" dirty="0" smtClean="0"/>
              <a:t> et al (2014) Virus Research</a:t>
            </a:r>
            <a:endParaRPr lang="en-US" sz="4100" dirty="0"/>
          </a:p>
        </p:txBody>
      </p:sp>
      <p:sp>
        <p:nvSpPr>
          <p:cNvPr id="3" name="ZoneTexte 2"/>
          <p:cNvSpPr txBox="1"/>
          <p:nvPr/>
        </p:nvSpPr>
        <p:spPr>
          <a:xfrm>
            <a:off x="2430072" y="35956278"/>
            <a:ext cx="513096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WG1</a:t>
            </a:r>
            <a:br>
              <a:rPr lang="en-US" sz="4000" b="1" dirty="0" smtClean="0"/>
            </a:br>
            <a:r>
              <a:rPr lang="en-US" sz="4000" b="1" dirty="0" smtClean="0"/>
              <a:t>Development of protocols for NGS</a:t>
            </a:r>
            <a:endParaRPr lang="en-US" sz="40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8972811" y="35956278"/>
            <a:ext cx="5130967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WG2</a:t>
            </a:r>
            <a:br>
              <a:rPr lang="en-US" sz="4000" b="1" dirty="0" smtClean="0"/>
            </a:br>
            <a:r>
              <a:rPr lang="en-US" sz="4000" b="1" dirty="0" smtClean="0"/>
              <a:t>Etiology and biological impact of new viruses</a:t>
            </a:r>
            <a:endParaRPr lang="en-US" sz="4000" b="1" dirty="0"/>
          </a:p>
        </p:txBody>
      </p:sp>
      <p:cxnSp>
        <p:nvCxnSpPr>
          <p:cNvPr id="5" name="Connecteur droit avec flèche 4"/>
          <p:cNvCxnSpPr>
            <a:stCxn id="3" idx="3"/>
            <a:endCxn id="49" idx="1"/>
          </p:cNvCxnSpPr>
          <p:nvPr/>
        </p:nvCxnSpPr>
        <p:spPr>
          <a:xfrm>
            <a:off x="7561039" y="36925774"/>
            <a:ext cx="141177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5515550" y="35956278"/>
            <a:ext cx="5130967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WG3</a:t>
            </a:r>
            <a:br>
              <a:rPr lang="en-US" sz="4000" b="1" dirty="0" smtClean="0"/>
            </a:br>
            <a:r>
              <a:rPr lang="en-US" sz="4000" b="1" dirty="0" smtClean="0"/>
              <a:t>Taxonomy and viral population genetics</a:t>
            </a:r>
            <a:endParaRPr lang="en-US" sz="40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22058290" y="35956278"/>
            <a:ext cx="5130967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WG4</a:t>
            </a:r>
            <a:br>
              <a:rPr lang="en-US" sz="4000" b="1" dirty="0" smtClean="0"/>
            </a:br>
            <a:r>
              <a:rPr lang="en-US" sz="4000" b="1" dirty="0" smtClean="0"/>
              <a:t>Regulatory and socio economic impact</a:t>
            </a:r>
            <a:endParaRPr lang="en-US" sz="4000" b="1" dirty="0"/>
          </a:p>
        </p:txBody>
      </p:sp>
      <p:cxnSp>
        <p:nvCxnSpPr>
          <p:cNvPr id="13" name="Connecteur droit avec flèche 12"/>
          <p:cNvCxnSpPr>
            <a:stCxn id="49" idx="3"/>
            <a:endCxn id="50" idx="1"/>
          </p:cNvCxnSpPr>
          <p:nvPr/>
        </p:nvCxnSpPr>
        <p:spPr>
          <a:xfrm>
            <a:off x="14103778" y="36925774"/>
            <a:ext cx="141177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50" idx="3"/>
          </p:cNvCxnSpPr>
          <p:nvPr/>
        </p:nvCxnSpPr>
        <p:spPr>
          <a:xfrm>
            <a:off x="20646517" y="36925774"/>
            <a:ext cx="1411774" cy="31009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751" y="40180764"/>
            <a:ext cx="11234065" cy="23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335</Words>
  <Application>Microsoft Office PowerPoint</Application>
  <PresentationFormat>Personnalisé</PresentationFormat>
  <Paragraphs>55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Massart</dc:creator>
  <cp:lastModifiedBy>GENTIT Pascal</cp:lastModifiedBy>
  <cp:revision>15</cp:revision>
  <dcterms:created xsi:type="dcterms:W3CDTF">2015-03-10T14:03:26Z</dcterms:created>
  <dcterms:modified xsi:type="dcterms:W3CDTF">2015-05-29T07:57:45Z</dcterms:modified>
</cp:coreProperties>
</file>