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74" r:id="rId3"/>
    <p:sldId id="275" r:id="rId4"/>
    <p:sldId id="276" r:id="rId5"/>
    <p:sldId id="277" r:id="rId6"/>
    <p:sldId id="280" r:id="rId7"/>
    <p:sldId id="257" r:id="rId8"/>
    <p:sldId id="259" r:id="rId9"/>
    <p:sldId id="258" r:id="rId10"/>
    <p:sldId id="272" r:id="rId11"/>
    <p:sldId id="260" r:id="rId12"/>
    <p:sldId id="270" r:id="rId13"/>
    <p:sldId id="261" r:id="rId14"/>
    <p:sldId id="262" r:id="rId15"/>
    <p:sldId id="271" r:id="rId16"/>
    <p:sldId id="263" r:id="rId17"/>
    <p:sldId id="273" r:id="rId18"/>
    <p:sldId id="264" r:id="rId19"/>
    <p:sldId id="265" r:id="rId20"/>
    <p:sldId id="266" r:id="rId21"/>
    <p:sldId id="268" r:id="rId22"/>
    <p:sldId id="267" r:id="rId23"/>
    <p:sldId id="269" r:id="rId24"/>
    <p:sldId id="281" r:id="rId25"/>
    <p:sldId id="282" r:id="rId26"/>
    <p:sldId id="283" r:id="rId2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109"/>
    <a:srgbClr val="A000C1"/>
    <a:srgbClr val="E58F09"/>
    <a:srgbClr val="66FFFF"/>
    <a:srgbClr val="FF21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61" d="100"/>
          <a:sy n="161" d="100"/>
        </p:scale>
        <p:origin x="-368" y="-7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6F51AB-0B1E-CC45-9BA9-99CB2FD68E8D}" type="datetimeFigureOut">
              <a:rPr lang="fr-FR" smtClean="0"/>
              <a:t>8/06/15</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519089-CA4E-6349-AA2D-0F0AE6DE43FC}" type="slidenum">
              <a:rPr lang="en-US" smtClean="0"/>
              <a:t>‹#›</a:t>
            </a:fld>
            <a:endParaRPr lang="en-US"/>
          </a:p>
        </p:txBody>
      </p:sp>
    </p:spTree>
    <p:extLst>
      <p:ext uri="{BB962C8B-B14F-4D97-AF65-F5344CB8AC3E}">
        <p14:creationId xmlns:p14="http://schemas.microsoft.com/office/powerpoint/2010/main" val="20869642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Jupiter</a:t>
            </a:r>
          </a:p>
          <a:p>
            <a:r>
              <a:rPr lang="en-US" dirty="0" smtClean="0"/>
              <a:t>intermittent inward plasma flow near noon in the equatorial plane is responsible for the transient small-scale structure observed in the auroral images, as the induced plasma velocity shear would lead to consistently localized field-aligned currents. he possibly intermittent presence of a region of inward moving plasma would create a strong gradient in </a:t>
            </a:r>
            <a:r>
              <a:rPr lang="en-US" dirty="0" err="1" smtClean="0"/>
              <a:t>Bz</a:t>
            </a:r>
            <a:r>
              <a:rPr lang="en-US" dirty="0" smtClean="0"/>
              <a:t> in the azimuthal direction due to the radial velocity shear with the surrounding plasma. Since positive azimuthal </a:t>
            </a:r>
            <a:r>
              <a:rPr lang="en-US" dirty="0" err="1" smtClean="0"/>
              <a:t>Bz</a:t>
            </a:r>
            <a:r>
              <a:rPr lang="en-US" dirty="0" smtClean="0"/>
              <a:t> gradients generate radial electrical currents in the current sheet, the electrical currents responsible for the main auroral emission would increase in the local time sector where the shear induced by the inward flow are observed. This localized and intermittent enhancement in the field-aligned current density would result in a localized increase of the brightness of the main emission around noon.</a:t>
            </a:r>
          </a:p>
          <a:p>
            <a:r>
              <a:rPr lang="en-US" dirty="0" smtClean="0"/>
              <a:t>Saturn</a:t>
            </a:r>
          </a:p>
          <a:p>
            <a:r>
              <a:rPr lang="en-US" dirty="0" smtClean="0"/>
              <a:t>the arc is formed by flux closure due to magnetotail reconnection (Dungey type) during an interval of suppressed closed field line tail reconnection (</a:t>
            </a:r>
            <a:r>
              <a:rPr lang="en-US" dirty="0" err="1" smtClean="0"/>
              <a:t>Vasyliunas</a:t>
            </a:r>
            <a:r>
              <a:rPr lang="en-US" dirty="0" smtClean="0"/>
              <a:t> type) and in the absence of dayside reconnection</a:t>
            </a:r>
            <a:endParaRPr lang="en-US" dirty="0"/>
          </a:p>
        </p:txBody>
      </p:sp>
      <p:sp>
        <p:nvSpPr>
          <p:cNvPr id="4" name="Espace réservé du numéro de diapositive 3"/>
          <p:cNvSpPr>
            <a:spLocks noGrp="1"/>
          </p:cNvSpPr>
          <p:nvPr>
            <p:ph type="sldNum" sz="quarter" idx="10"/>
          </p:nvPr>
        </p:nvSpPr>
        <p:spPr/>
        <p:txBody>
          <a:bodyPr/>
          <a:lstStyle/>
          <a:p>
            <a:fld id="{B3519089-CA4E-6349-AA2D-0F0AE6DE43FC}" type="slidenum">
              <a:rPr lang="en-US" smtClean="0"/>
              <a:t>6</a:t>
            </a:fld>
            <a:endParaRPr lang="en-US"/>
          </a:p>
        </p:txBody>
      </p:sp>
    </p:spTree>
    <p:extLst>
      <p:ext uri="{BB962C8B-B14F-4D97-AF65-F5344CB8AC3E}">
        <p14:creationId xmlns:p14="http://schemas.microsoft.com/office/powerpoint/2010/main" val="4020466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Badman</a:t>
            </a:r>
            <a:endParaRPr lang="en-US" dirty="0" smtClean="0"/>
          </a:p>
          <a:p>
            <a:r>
              <a:rPr lang="en-US" dirty="0" smtClean="0"/>
              <a:t>Observations of Saturn’s aurorae on 2013-111. Local noon is to the bottom and dawn to the left. The yellow grid marks circles of latitude at intervals of 10􏰡 and the noon-midnight and dawn–dusk meridians. The white line shows the ionospheric footprint of Cassini’s trajectory on 2013-111 to 2013-113 mapped into the appropriate ionosphere. The yellow square on this line indicates the position of Cassini at the time this image was taken, while the purple and orange shaded regions show the location of the upward and downward field-aligned current regions, respectively, determined from the magnetic field data in this hemisphere.</a:t>
            </a:r>
            <a:endParaRPr lang="en-US" dirty="0"/>
          </a:p>
        </p:txBody>
      </p:sp>
      <p:sp>
        <p:nvSpPr>
          <p:cNvPr id="4" name="Espace réservé du numéro de diapositive 3"/>
          <p:cNvSpPr>
            <a:spLocks noGrp="1"/>
          </p:cNvSpPr>
          <p:nvPr>
            <p:ph type="sldNum" sz="quarter" idx="10"/>
          </p:nvPr>
        </p:nvSpPr>
        <p:spPr/>
        <p:txBody>
          <a:bodyPr/>
          <a:lstStyle/>
          <a:p>
            <a:fld id="{B3519089-CA4E-6349-AA2D-0F0AE6DE43FC}" type="slidenum">
              <a:rPr lang="en-US" smtClean="0"/>
              <a:t>20</a:t>
            </a:fld>
            <a:endParaRPr lang="en-US"/>
          </a:p>
        </p:txBody>
      </p:sp>
    </p:spTree>
    <p:extLst>
      <p:ext uri="{BB962C8B-B14F-4D97-AF65-F5344CB8AC3E}">
        <p14:creationId xmlns:p14="http://schemas.microsoft.com/office/powerpoint/2010/main" val="1974589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BE" smtClean="0"/>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en-US"/>
          </a:p>
        </p:txBody>
      </p:sp>
      <p:sp>
        <p:nvSpPr>
          <p:cNvPr id="4" name="Espace réservé de la date 3"/>
          <p:cNvSpPr>
            <a:spLocks noGrp="1"/>
          </p:cNvSpPr>
          <p:nvPr>
            <p:ph type="dt" sz="half" idx="10"/>
          </p:nvPr>
        </p:nvSpPr>
        <p:spPr/>
        <p:txBody>
          <a:bodyPr/>
          <a:lstStyle/>
          <a:p>
            <a:fld id="{75890D96-9A38-7142-843E-72F30B775C26}" type="datetimeFigureOut">
              <a:rPr lang="fr-FR" smtClean="0"/>
              <a:t>8/06/15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4050047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Espace réservé de la date 3"/>
          <p:cNvSpPr>
            <a:spLocks noGrp="1"/>
          </p:cNvSpPr>
          <p:nvPr>
            <p:ph type="dt" sz="half" idx="10"/>
          </p:nvPr>
        </p:nvSpPr>
        <p:spPr/>
        <p:txBody>
          <a:bodyPr/>
          <a:lstStyle/>
          <a:p>
            <a:fld id="{75890D96-9A38-7142-843E-72F30B775C26}" type="datetimeFigureOut">
              <a:rPr lang="fr-FR" smtClean="0"/>
              <a:t>8/06/15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1715765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nl-BE" smtClean="0"/>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Espace réservé de la date 3"/>
          <p:cNvSpPr>
            <a:spLocks noGrp="1"/>
          </p:cNvSpPr>
          <p:nvPr>
            <p:ph type="dt" sz="half" idx="10"/>
          </p:nvPr>
        </p:nvSpPr>
        <p:spPr/>
        <p:txBody>
          <a:bodyPr/>
          <a:lstStyle/>
          <a:p>
            <a:fld id="{75890D96-9A38-7142-843E-72F30B775C26}" type="datetimeFigureOut">
              <a:rPr lang="fr-FR" smtClean="0"/>
              <a:t>8/06/15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221934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en-US"/>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Espace réservé de la date 3"/>
          <p:cNvSpPr>
            <a:spLocks noGrp="1"/>
          </p:cNvSpPr>
          <p:nvPr>
            <p:ph type="dt" sz="half" idx="10"/>
          </p:nvPr>
        </p:nvSpPr>
        <p:spPr/>
        <p:txBody>
          <a:bodyPr/>
          <a:lstStyle/>
          <a:p>
            <a:fld id="{75890D96-9A38-7142-843E-72F30B775C26}" type="datetimeFigureOut">
              <a:rPr lang="fr-FR" smtClean="0"/>
              <a:t>8/06/15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4073706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BE" smtClean="0"/>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Espace réservé de la date 3"/>
          <p:cNvSpPr>
            <a:spLocks noGrp="1"/>
          </p:cNvSpPr>
          <p:nvPr>
            <p:ph type="dt" sz="half" idx="10"/>
          </p:nvPr>
        </p:nvSpPr>
        <p:spPr/>
        <p:txBody>
          <a:bodyPr/>
          <a:lstStyle/>
          <a:p>
            <a:fld id="{75890D96-9A38-7142-843E-72F30B775C26}" type="datetimeFigureOut">
              <a:rPr lang="fr-FR" smtClean="0"/>
              <a:t>8/06/15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2551446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5" name="Espace réservé de la date 4"/>
          <p:cNvSpPr>
            <a:spLocks noGrp="1"/>
          </p:cNvSpPr>
          <p:nvPr>
            <p:ph type="dt" sz="half" idx="10"/>
          </p:nvPr>
        </p:nvSpPr>
        <p:spPr/>
        <p:txBody>
          <a:bodyPr/>
          <a:lstStyle/>
          <a:p>
            <a:fld id="{75890D96-9A38-7142-843E-72F30B775C26}" type="datetimeFigureOut">
              <a:rPr lang="fr-FR" smtClean="0"/>
              <a:t>8/06/15</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4062964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smtClean="0"/>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7" name="Espace réservé de la date 6"/>
          <p:cNvSpPr>
            <a:spLocks noGrp="1"/>
          </p:cNvSpPr>
          <p:nvPr>
            <p:ph type="dt" sz="half" idx="10"/>
          </p:nvPr>
        </p:nvSpPr>
        <p:spPr/>
        <p:txBody>
          <a:bodyPr/>
          <a:lstStyle/>
          <a:p>
            <a:fld id="{75890D96-9A38-7142-843E-72F30B775C26}" type="datetimeFigureOut">
              <a:rPr lang="fr-FR" smtClean="0"/>
              <a:t>8/06/15</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123715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en-US"/>
          </a:p>
        </p:txBody>
      </p:sp>
      <p:sp>
        <p:nvSpPr>
          <p:cNvPr id="3" name="Espace réservé de la date 2"/>
          <p:cNvSpPr>
            <a:spLocks noGrp="1"/>
          </p:cNvSpPr>
          <p:nvPr>
            <p:ph type="dt" sz="half" idx="10"/>
          </p:nvPr>
        </p:nvSpPr>
        <p:spPr/>
        <p:txBody>
          <a:bodyPr/>
          <a:lstStyle/>
          <a:p>
            <a:fld id="{75890D96-9A38-7142-843E-72F30B775C26}" type="datetimeFigureOut">
              <a:rPr lang="fr-FR" smtClean="0"/>
              <a:t>8/06/15</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21121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5890D96-9A38-7142-843E-72F30B775C26}" type="datetimeFigureOut">
              <a:rPr lang="fr-FR" smtClean="0"/>
              <a:t>8/06/15</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1189436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BE" smtClean="0"/>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75890D96-9A38-7142-843E-72F30B775C26}" type="datetimeFigureOut">
              <a:rPr lang="fr-FR" smtClean="0"/>
              <a:t>8/06/15</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62898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BE" smtClean="0"/>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75890D96-9A38-7142-843E-72F30B775C26}" type="datetimeFigureOut">
              <a:rPr lang="fr-FR" smtClean="0"/>
              <a:t>8/06/15</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B4C05C86-7FA9-104A-A6A3-E7BF1209F7C4}" type="slidenum">
              <a:rPr lang="en-US" smtClean="0"/>
              <a:t>‹#›</a:t>
            </a:fld>
            <a:endParaRPr lang="en-US"/>
          </a:p>
        </p:txBody>
      </p:sp>
    </p:spTree>
    <p:extLst>
      <p:ext uri="{BB962C8B-B14F-4D97-AF65-F5344CB8AC3E}">
        <p14:creationId xmlns:p14="http://schemas.microsoft.com/office/powerpoint/2010/main" val="4337930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Cliquez et modifiez le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90D96-9A38-7142-843E-72F30B775C26}" type="datetimeFigureOut">
              <a:rPr lang="fr-FR" smtClean="0"/>
              <a:t>8/06/15</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05C86-7FA9-104A-A6A3-E7BF1209F7C4}" type="slidenum">
              <a:rPr lang="en-US" smtClean="0"/>
              <a:t>‹#›</a:t>
            </a:fld>
            <a:endParaRPr lang="en-US"/>
          </a:p>
        </p:txBody>
      </p:sp>
    </p:spTree>
    <p:extLst>
      <p:ext uri="{BB962C8B-B14F-4D97-AF65-F5344CB8AC3E}">
        <p14:creationId xmlns:p14="http://schemas.microsoft.com/office/powerpoint/2010/main" val="6694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07111" y="1586738"/>
            <a:ext cx="7263365" cy="1754327"/>
          </a:xfrm>
          <a:prstGeom prst="rect">
            <a:avLst/>
          </a:prstGeom>
          <a:noFill/>
        </p:spPr>
        <p:txBody>
          <a:bodyPr wrap="square" rtlCol="0">
            <a:spAutoFit/>
          </a:bodyPr>
          <a:lstStyle/>
          <a:p>
            <a:pPr algn="ctr"/>
            <a:r>
              <a:rPr lang="en-US" sz="5400" dirty="0"/>
              <a:t>Auroral Morphologies of Jupiter and Saturn</a:t>
            </a:r>
          </a:p>
        </p:txBody>
      </p:sp>
      <p:pic>
        <p:nvPicPr>
          <p:cNvPr id="4" name="Image 3" descr="lpap_ago_ulg_ppt_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48301"/>
            <a:ext cx="9144000" cy="716017"/>
          </a:xfrm>
          <a:prstGeom prst="rect">
            <a:avLst/>
          </a:prstGeom>
        </p:spPr>
      </p:pic>
      <p:sp>
        <p:nvSpPr>
          <p:cNvPr id="3" name="ZoneTexte 2"/>
          <p:cNvSpPr txBox="1"/>
          <p:nvPr/>
        </p:nvSpPr>
        <p:spPr>
          <a:xfrm>
            <a:off x="2161635" y="4670960"/>
            <a:ext cx="6471606" cy="1261884"/>
          </a:xfrm>
          <a:prstGeom prst="rect">
            <a:avLst/>
          </a:prstGeom>
          <a:noFill/>
        </p:spPr>
        <p:txBody>
          <a:bodyPr wrap="none" rtlCol="0">
            <a:spAutoFit/>
          </a:bodyPr>
          <a:lstStyle/>
          <a:p>
            <a:pPr algn="r"/>
            <a:r>
              <a:rPr lang="en-US" sz="2800" i="1" dirty="0" smtClean="0"/>
              <a:t>Denis Grodent</a:t>
            </a:r>
          </a:p>
          <a:p>
            <a:pPr algn="r"/>
            <a:r>
              <a:rPr lang="en-US" sz="2400" i="1" dirty="0" smtClean="0"/>
              <a:t>Laboratory for Planetary and Atmospheric Physics</a:t>
            </a:r>
          </a:p>
          <a:p>
            <a:pPr algn="r"/>
            <a:r>
              <a:rPr lang="en-US" sz="2400" i="1" dirty="0" err="1" smtClean="0"/>
              <a:t>Université</a:t>
            </a:r>
            <a:r>
              <a:rPr lang="en-US" sz="2400" i="1" dirty="0" smtClean="0"/>
              <a:t> de Liège, Belgium</a:t>
            </a:r>
            <a:endParaRPr lang="en-US" sz="2400" i="1" dirty="0"/>
          </a:p>
        </p:txBody>
      </p:sp>
      <p:sp>
        <p:nvSpPr>
          <p:cNvPr id="5" name="ZoneTexte 4"/>
          <p:cNvSpPr txBox="1"/>
          <p:nvPr/>
        </p:nvSpPr>
        <p:spPr>
          <a:xfrm>
            <a:off x="6415001" y="6317748"/>
            <a:ext cx="2159929" cy="369332"/>
          </a:xfrm>
          <a:prstGeom prst="rect">
            <a:avLst/>
          </a:prstGeom>
          <a:noFill/>
        </p:spPr>
        <p:txBody>
          <a:bodyPr wrap="none" rtlCol="0">
            <a:spAutoFit/>
          </a:bodyPr>
          <a:lstStyle/>
          <a:p>
            <a:r>
              <a:rPr lang="en-US" dirty="0" err="1" smtClean="0"/>
              <a:t>d.grodent@ulg.ac.be</a:t>
            </a:r>
            <a:endParaRPr lang="en-US" dirty="0"/>
          </a:p>
        </p:txBody>
      </p:sp>
    </p:spTree>
    <p:extLst>
      <p:ext uri="{BB962C8B-B14F-4D97-AF65-F5344CB8AC3E}">
        <p14:creationId xmlns:p14="http://schemas.microsoft.com/office/powerpoint/2010/main" val="2062029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36698" y="244259"/>
            <a:ext cx="7133778" cy="6300981"/>
          </a:xfrm>
          <a:prstGeom prst="rect">
            <a:avLst/>
          </a:prstGeom>
        </p:spPr>
      </p:pic>
      <p:sp>
        <p:nvSpPr>
          <p:cNvPr id="3" name="ZoneTexte 2"/>
          <p:cNvSpPr txBox="1"/>
          <p:nvPr/>
        </p:nvSpPr>
        <p:spPr>
          <a:xfrm>
            <a:off x="1137868" y="5048719"/>
            <a:ext cx="2390398" cy="1200328"/>
          </a:xfrm>
          <a:prstGeom prst="rect">
            <a:avLst/>
          </a:prstGeom>
          <a:noFill/>
        </p:spPr>
        <p:txBody>
          <a:bodyPr wrap="none" rtlCol="0">
            <a:spAutoFit/>
          </a:bodyPr>
          <a:lstStyle/>
          <a:p>
            <a:r>
              <a:rPr lang="en-US" sz="2400" dirty="0" smtClean="0">
                <a:solidFill>
                  <a:srgbClr val="FFFF00"/>
                </a:solidFill>
              </a:rPr>
              <a:t>2013-006</a:t>
            </a:r>
          </a:p>
          <a:p>
            <a:r>
              <a:rPr lang="en-US" sz="2400" dirty="0" smtClean="0">
                <a:solidFill>
                  <a:srgbClr val="FFFF00"/>
                </a:solidFill>
              </a:rPr>
              <a:t>sub-SC-</a:t>
            </a:r>
            <a:r>
              <a:rPr lang="en-US" sz="2400" dirty="0" err="1" smtClean="0">
                <a:solidFill>
                  <a:srgbClr val="FFFF00"/>
                </a:solidFill>
              </a:rPr>
              <a:t>lat</a:t>
            </a:r>
            <a:r>
              <a:rPr lang="en-US" sz="2400" dirty="0" smtClean="0">
                <a:solidFill>
                  <a:srgbClr val="FFFF00"/>
                </a:solidFill>
              </a:rPr>
              <a:t> = 48.2°</a:t>
            </a:r>
          </a:p>
          <a:p>
            <a:r>
              <a:rPr lang="en-US" sz="2400" dirty="0" smtClean="0">
                <a:solidFill>
                  <a:srgbClr val="FFFF00"/>
                </a:solidFill>
              </a:rPr>
              <a:t>altitude = 8.6 R</a:t>
            </a:r>
            <a:r>
              <a:rPr lang="en-US" sz="2400" baseline="-25000" dirty="0" smtClean="0">
                <a:solidFill>
                  <a:srgbClr val="FFFF00"/>
                </a:solidFill>
              </a:rPr>
              <a:t>S</a:t>
            </a:r>
            <a:endParaRPr lang="en-US" sz="2400" baseline="-25000" dirty="0">
              <a:solidFill>
                <a:srgbClr val="FFFF00"/>
              </a:solidFill>
            </a:endParaRPr>
          </a:p>
        </p:txBody>
      </p:sp>
      <p:sp>
        <p:nvSpPr>
          <p:cNvPr id="4" name="ZoneTexte 3"/>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2587379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7540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Arial" charset="0"/>
                <a:ea typeface="ＭＳ Ｐゴシック" charset="0"/>
                <a:cs typeface="ＭＳ Ｐゴシック" charset="0"/>
              </a:rPr>
              <a:t>UVIS_271SA_NAURSLEW001_PRIME</a:t>
            </a:r>
            <a:endParaRPr lang="en-US" sz="3600">
              <a:latin typeface="Arial" charset="0"/>
              <a:ea typeface="ＭＳ Ｐゴシック" charset="0"/>
              <a:cs typeface="ＭＳ Ｐゴシック" charset="0"/>
            </a:endParaRPr>
          </a:p>
        </p:txBody>
      </p:sp>
      <p:pic>
        <p:nvPicPr>
          <p:cNvPr id="3" name="Content Placeholder 6" descr="NAURSLEW_271_1.tiff"/>
          <p:cNvPicPr>
            <a:picLocks noChangeAspect="1"/>
          </p:cNvPicPr>
          <p:nvPr/>
        </p:nvPicPr>
        <p:blipFill>
          <a:blip r:embed="rId2">
            <a:extLst>
              <a:ext uri="{28A0092B-C50C-407E-A947-70E740481C1C}">
                <a14:useLocalDpi xmlns:a14="http://schemas.microsoft.com/office/drawing/2010/main" val="0"/>
              </a:ext>
            </a:extLst>
          </a:blip>
          <a:srcRect l="-14842" r="-14842"/>
          <a:stretch>
            <a:fillRect/>
          </a:stretch>
        </p:blipFill>
        <p:spPr>
          <a:xfrm>
            <a:off x="685800" y="1981200"/>
            <a:ext cx="7772400" cy="4114800"/>
          </a:xfrm>
          <a:prstGeom prst="rect">
            <a:avLst/>
          </a:prstGeom>
        </p:spPr>
      </p:pic>
      <p:sp>
        <p:nvSpPr>
          <p:cNvPr id="4" name="TextBox 7"/>
          <p:cNvSpPr txBox="1">
            <a:spLocks noChangeArrowheads="1"/>
          </p:cNvSpPr>
          <p:nvPr/>
        </p:nvSpPr>
        <p:spPr bwMode="auto">
          <a:xfrm>
            <a:off x="3398838" y="1101725"/>
            <a:ext cx="2697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The last 1* 1 scan  </a:t>
            </a:r>
          </a:p>
        </p:txBody>
      </p:sp>
      <p:sp>
        <p:nvSpPr>
          <p:cNvPr id="5" name="ZoneTexte 4"/>
          <p:cNvSpPr txBox="1"/>
          <p:nvPr/>
        </p:nvSpPr>
        <p:spPr>
          <a:xfrm>
            <a:off x="1921870" y="4206352"/>
            <a:ext cx="2390398" cy="830997"/>
          </a:xfrm>
          <a:prstGeom prst="rect">
            <a:avLst/>
          </a:prstGeom>
          <a:noFill/>
        </p:spPr>
        <p:txBody>
          <a:bodyPr wrap="none" rtlCol="0">
            <a:spAutoFit/>
          </a:bodyPr>
          <a:lstStyle/>
          <a:p>
            <a:r>
              <a:rPr lang="en-US" sz="2400" dirty="0" smtClean="0">
                <a:solidFill>
                  <a:srgbClr val="FFFF00"/>
                </a:solidFill>
              </a:rPr>
              <a:t>sub-SC-</a:t>
            </a:r>
            <a:r>
              <a:rPr lang="en-US" sz="2400" dirty="0" err="1" smtClean="0">
                <a:solidFill>
                  <a:srgbClr val="FFFF00"/>
                </a:solidFill>
              </a:rPr>
              <a:t>lat</a:t>
            </a:r>
            <a:r>
              <a:rPr lang="en-US" sz="2400" dirty="0" smtClean="0">
                <a:solidFill>
                  <a:srgbClr val="FFFF00"/>
                </a:solidFill>
              </a:rPr>
              <a:t> = 61.7°</a:t>
            </a:r>
          </a:p>
          <a:p>
            <a:r>
              <a:rPr lang="en-US" sz="2400" dirty="0" smtClean="0">
                <a:solidFill>
                  <a:srgbClr val="FFFF00"/>
                </a:solidFill>
              </a:rPr>
              <a:t>altitude = </a:t>
            </a:r>
            <a:r>
              <a:rPr lang="en-US" sz="2400" dirty="0" smtClean="0">
                <a:solidFill>
                  <a:srgbClr val="FF0000"/>
                </a:solidFill>
              </a:rPr>
              <a:t>2.8</a:t>
            </a:r>
            <a:r>
              <a:rPr lang="en-US" sz="2400" dirty="0" smtClean="0">
                <a:solidFill>
                  <a:srgbClr val="FFFF00"/>
                </a:solidFill>
              </a:rPr>
              <a:t> R</a:t>
            </a:r>
            <a:r>
              <a:rPr lang="en-US" sz="2400" baseline="-25000" dirty="0" smtClean="0">
                <a:solidFill>
                  <a:srgbClr val="FFFF00"/>
                </a:solidFill>
              </a:rPr>
              <a:t>S</a:t>
            </a:r>
            <a:endParaRPr lang="en-US" sz="2400" baseline="-25000" dirty="0">
              <a:solidFill>
                <a:srgbClr val="FFFF00"/>
              </a:solidFill>
            </a:endParaRPr>
          </a:p>
        </p:txBody>
      </p:sp>
      <p:sp>
        <p:nvSpPr>
          <p:cNvPr id="6" name="ZoneTexte 5"/>
          <p:cNvSpPr txBox="1"/>
          <p:nvPr/>
        </p:nvSpPr>
        <p:spPr>
          <a:xfrm>
            <a:off x="3593219" y="4953114"/>
            <a:ext cx="3523921" cy="584776"/>
          </a:xfrm>
          <a:prstGeom prst="rect">
            <a:avLst/>
          </a:prstGeom>
          <a:noFill/>
        </p:spPr>
        <p:txBody>
          <a:bodyPr wrap="none" rtlCol="0">
            <a:spAutoFit/>
          </a:bodyPr>
          <a:lstStyle/>
          <a:p>
            <a:r>
              <a:rPr lang="en-US" sz="3200" dirty="0" smtClean="0">
                <a:solidFill>
                  <a:srgbClr val="FF0000"/>
                </a:solidFill>
              </a:rPr>
              <a:t>Fantastic view point</a:t>
            </a:r>
            <a:endParaRPr lang="en-US" sz="3200" dirty="0">
              <a:solidFill>
                <a:srgbClr val="FF0000"/>
              </a:solidFill>
            </a:endParaRPr>
          </a:p>
        </p:txBody>
      </p:sp>
      <p:sp>
        <p:nvSpPr>
          <p:cNvPr id="7" name="ZoneTexte 6"/>
          <p:cNvSpPr txBox="1"/>
          <p:nvPr/>
        </p:nvSpPr>
        <p:spPr>
          <a:xfrm>
            <a:off x="654416" y="1289469"/>
            <a:ext cx="1774845" cy="461665"/>
          </a:xfrm>
          <a:prstGeom prst="rect">
            <a:avLst/>
          </a:prstGeom>
          <a:noFill/>
        </p:spPr>
        <p:txBody>
          <a:bodyPr wrap="none" rtlCol="0">
            <a:spAutoFit/>
          </a:bodyPr>
          <a:lstStyle/>
          <a:p>
            <a:r>
              <a:rPr lang="en-US" sz="2400" dirty="0" smtClean="0">
                <a:solidFill>
                  <a:srgbClr val="FF0000"/>
                </a:solidFill>
              </a:rPr>
              <a:t>9 hours later</a:t>
            </a:r>
            <a:endParaRPr lang="en-US" sz="2400" dirty="0">
              <a:solidFill>
                <a:srgbClr val="FF0000"/>
              </a:solidFill>
            </a:endParaRPr>
          </a:p>
        </p:txBody>
      </p:sp>
      <p:sp>
        <p:nvSpPr>
          <p:cNvPr id="8" name="ZoneTexte 7"/>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255593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79578" y="4795012"/>
            <a:ext cx="5954424" cy="1200328"/>
          </a:xfrm>
          <a:prstGeom prst="rect">
            <a:avLst/>
          </a:prstGeom>
          <a:noFill/>
        </p:spPr>
        <p:txBody>
          <a:bodyPr wrap="none" rtlCol="0">
            <a:spAutoFit/>
          </a:bodyPr>
          <a:lstStyle/>
          <a:p>
            <a:r>
              <a:rPr lang="en-US" sz="2400" dirty="0" smtClean="0"/>
              <a:t>DOY 239 of 2008, North (3*26min) </a:t>
            </a:r>
          </a:p>
          <a:p>
            <a:r>
              <a:rPr lang="en-US" sz="2400" dirty="0" smtClean="0"/>
              <a:t>sub-SC lat.= 62 to 55°   SC-alt.= 5 to 4.5 R</a:t>
            </a:r>
            <a:r>
              <a:rPr lang="en-US" sz="2400" baseline="-25000" dirty="0" smtClean="0"/>
              <a:t>S</a:t>
            </a:r>
          </a:p>
          <a:p>
            <a:r>
              <a:rPr lang="en-US" sz="2400" dirty="0" smtClean="0"/>
              <a:t>Spatial resolution ~200 km (~Jupiter with HST)</a:t>
            </a:r>
            <a:endParaRPr lang="en-US" sz="2400" dirty="0"/>
          </a:p>
        </p:txBody>
      </p:sp>
      <p:pic>
        <p:nvPicPr>
          <p:cNvPr id="3" name="Image 2"/>
          <p:cNvPicPr>
            <a:picLocks noChangeAspect="1"/>
          </p:cNvPicPr>
          <p:nvPr/>
        </p:nvPicPr>
        <p:blipFill>
          <a:blip r:embed="rId2"/>
          <a:stretch>
            <a:fillRect/>
          </a:stretch>
        </p:blipFill>
        <p:spPr>
          <a:xfrm>
            <a:off x="579578" y="418319"/>
            <a:ext cx="8022291" cy="4247095"/>
          </a:xfrm>
          <a:prstGeom prst="rect">
            <a:avLst/>
          </a:prstGeom>
        </p:spPr>
      </p:pic>
      <p:sp>
        <p:nvSpPr>
          <p:cNvPr id="4" name="ZoneTexte 3"/>
          <p:cNvSpPr txBox="1"/>
          <p:nvPr/>
        </p:nvSpPr>
        <p:spPr>
          <a:xfrm>
            <a:off x="3834468" y="5982444"/>
            <a:ext cx="4767401" cy="523220"/>
          </a:xfrm>
          <a:prstGeom prst="rect">
            <a:avLst/>
          </a:prstGeom>
          <a:noFill/>
        </p:spPr>
        <p:txBody>
          <a:bodyPr wrap="none" rtlCol="0">
            <a:spAutoFit/>
          </a:bodyPr>
          <a:lstStyle/>
          <a:p>
            <a:r>
              <a:rPr lang="en-US" sz="2800" dirty="0" smtClean="0">
                <a:solidFill>
                  <a:srgbClr val="FF0000"/>
                </a:solidFill>
              </a:rPr>
              <a:t>At 2.8 R</a:t>
            </a:r>
            <a:r>
              <a:rPr lang="en-US" sz="2800" baseline="-25000" dirty="0" smtClean="0">
                <a:solidFill>
                  <a:srgbClr val="FF0000"/>
                </a:solidFill>
              </a:rPr>
              <a:t>S</a:t>
            </a:r>
            <a:r>
              <a:rPr lang="en-US" sz="2800" dirty="0" smtClean="0">
                <a:solidFill>
                  <a:srgbClr val="FF0000"/>
                </a:solidFill>
              </a:rPr>
              <a:t>, spatial res. ~120 km !</a:t>
            </a:r>
            <a:endParaRPr lang="en-US" sz="2800" dirty="0">
              <a:solidFill>
                <a:srgbClr val="FF0000"/>
              </a:solidFill>
            </a:endParaRPr>
          </a:p>
        </p:txBody>
      </p:sp>
      <p:sp>
        <p:nvSpPr>
          <p:cNvPr id="5" name="ZoneTexte 4"/>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2961914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274638"/>
            <a:ext cx="8610600" cy="8858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Arial" charset="0"/>
                <a:ea typeface="ＭＳ Ｐゴシック" charset="0"/>
                <a:cs typeface="ＭＳ Ｐゴシック" charset="0"/>
              </a:rPr>
              <a:t>UVIS_271SA_SAURSTARE001_PRIME</a:t>
            </a:r>
            <a:endParaRPr lang="en-US" sz="3600">
              <a:latin typeface="Arial" charset="0"/>
              <a:ea typeface="ＭＳ Ｐゴシック" charset="0"/>
              <a:cs typeface="ＭＳ Ｐゴシック" charset="0"/>
            </a:endParaRPr>
          </a:p>
        </p:txBody>
      </p:sp>
      <p:pic>
        <p:nvPicPr>
          <p:cNvPr id="3" name="Content Placeholder 6" descr="SAURSTARE_271tiff.tiff"/>
          <p:cNvPicPr>
            <a:picLocks noChangeAspect="1"/>
          </p:cNvPicPr>
          <p:nvPr/>
        </p:nvPicPr>
        <p:blipFill>
          <a:blip r:embed="rId2">
            <a:extLst>
              <a:ext uri="{28A0092B-C50C-407E-A947-70E740481C1C}">
                <a14:useLocalDpi xmlns:a14="http://schemas.microsoft.com/office/drawing/2010/main" val="0"/>
              </a:ext>
            </a:extLst>
          </a:blip>
          <a:srcRect l="-14972" r="-14972"/>
          <a:stretch>
            <a:fillRect/>
          </a:stretch>
        </p:blipFill>
        <p:spPr>
          <a:xfrm>
            <a:off x="685800" y="1981200"/>
            <a:ext cx="7772400" cy="4114800"/>
          </a:xfrm>
          <a:prstGeom prst="rect">
            <a:avLst/>
          </a:prstGeom>
        </p:spPr>
      </p:pic>
      <p:sp>
        <p:nvSpPr>
          <p:cNvPr id="4" name="TextBox 7"/>
          <p:cNvSpPr txBox="1">
            <a:spLocks noChangeArrowheads="1"/>
          </p:cNvSpPr>
          <p:nvPr/>
        </p:nvSpPr>
        <p:spPr bwMode="auto">
          <a:xfrm>
            <a:off x="3508375" y="1185863"/>
            <a:ext cx="1463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First 1*1 scan </a:t>
            </a:r>
          </a:p>
        </p:txBody>
      </p:sp>
      <p:sp>
        <p:nvSpPr>
          <p:cNvPr id="5" name="ZoneTexte 4"/>
          <p:cNvSpPr txBox="1"/>
          <p:nvPr/>
        </p:nvSpPr>
        <p:spPr>
          <a:xfrm>
            <a:off x="2271303" y="3368636"/>
            <a:ext cx="2480216" cy="830997"/>
          </a:xfrm>
          <a:prstGeom prst="rect">
            <a:avLst/>
          </a:prstGeom>
          <a:noFill/>
        </p:spPr>
        <p:txBody>
          <a:bodyPr wrap="none" rtlCol="0">
            <a:spAutoFit/>
          </a:bodyPr>
          <a:lstStyle/>
          <a:p>
            <a:r>
              <a:rPr lang="en-US" sz="2400" dirty="0" smtClean="0">
                <a:solidFill>
                  <a:srgbClr val="FFFF00"/>
                </a:solidFill>
              </a:rPr>
              <a:t>sub-SC-</a:t>
            </a:r>
            <a:r>
              <a:rPr lang="en-US" sz="2400" dirty="0" err="1" smtClean="0">
                <a:solidFill>
                  <a:srgbClr val="FFFF00"/>
                </a:solidFill>
              </a:rPr>
              <a:t>lat</a:t>
            </a:r>
            <a:r>
              <a:rPr lang="en-US" sz="2400" dirty="0" smtClean="0">
                <a:solidFill>
                  <a:srgbClr val="FFFF00"/>
                </a:solidFill>
              </a:rPr>
              <a:t> = -48.8°</a:t>
            </a:r>
          </a:p>
          <a:p>
            <a:r>
              <a:rPr lang="en-US" sz="2400" dirty="0" smtClean="0">
                <a:solidFill>
                  <a:srgbClr val="FFFF00"/>
                </a:solidFill>
              </a:rPr>
              <a:t>altitude = 3.5 R</a:t>
            </a:r>
            <a:r>
              <a:rPr lang="en-US" sz="2400" baseline="-25000" dirty="0" smtClean="0">
                <a:solidFill>
                  <a:srgbClr val="FFFF00"/>
                </a:solidFill>
              </a:rPr>
              <a:t>S</a:t>
            </a:r>
            <a:endParaRPr lang="en-US" sz="2400" baseline="-25000" dirty="0">
              <a:solidFill>
                <a:srgbClr val="FFFF00"/>
              </a:solidFill>
            </a:endParaRPr>
          </a:p>
        </p:txBody>
      </p:sp>
      <p:sp>
        <p:nvSpPr>
          <p:cNvPr id="6" name="ZoneTexte 5"/>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155989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 y="274638"/>
            <a:ext cx="9067800" cy="8620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Arial" charset="0"/>
                <a:ea typeface="ＭＳ Ｐゴシック" charset="0"/>
                <a:cs typeface="ＭＳ Ｐゴシック" charset="0"/>
              </a:rPr>
              <a:t>UVIS_271SA_SAURSTARE001_PRIME</a:t>
            </a:r>
            <a:endParaRPr lang="en-US" sz="3600">
              <a:latin typeface="Arial" charset="0"/>
              <a:ea typeface="ＭＳ Ｐゴシック" charset="0"/>
              <a:cs typeface="ＭＳ Ｐゴシック" charset="0"/>
            </a:endParaRPr>
          </a:p>
        </p:txBody>
      </p:sp>
      <p:pic>
        <p:nvPicPr>
          <p:cNvPr id="3" name="Content Placeholder 6" descr="SAURSTARE_271_1.tiff"/>
          <p:cNvPicPr>
            <a:picLocks noChangeAspect="1"/>
          </p:cNvPicPr>
          <p:nvPr/>
        </p:nvPicPr>
        <p:blipFill>
          <a:blip r:embed="rId2">
            <a:extLst>
              <a:ext uri="{28A0092B-C50C-407E-A947-70E740481C1C}">
                <a14:useLocalDpi xmlns:a14="http://schemas.microsoft.com/office/drawing/2010/main" val="0"/>
              </a:ext>
            </a:extLst>
          </a:blip>
          <a:srcRect l="-15450" r="-15450"/>
          <a:stretch>
            <a:fillRect/>
          </a:stretch>
        </p:blipFill>
        <p:spPr>
          <a:xfrm>
            <a:off x="685800" y="1981200"/>
            <a:ext cx="7772400" cy="4114800"/>
          </a:xfrm>
          <a:prstGeom prst="rect">
            <a:avLst/>
          </a:prstGeom>
        </p:spPr>
      </p:pic>
      <p:sp>
        <p:nvSpPr>
          <p:cNvPr id="4" name="TextBox 7"/>
          <p:cNvSpPr txBox="1">
            <a:spLocks noChangeArrowheads="1"/>
          </p:cNvSpPr>
          <p:nvPr/>
        </p:nvSpPr>
        <p:spPr bwMode="auto">
          <a:xfrm>
            <a:off x="3024188" y="1136650"/>
            <a:ext cx="271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First of the last 4 1*1 scan</a:t>
            </a:r>
          </a:p>
        </p:txBody>
      </p:sp>
      <p:sp>
        <p:nvSpPr>
          <p:cNvPr id="5" name="ZoneTexte 4"/>
          <p:cNvSpPr txBox="1"/>
          <p:nvPr/>
        </p:nvSpPr>
        <p:spPr>
          <a:xfrm>
            <a:off x="2077375" y="3169593"/>
            <a:ext cx="2480216" cy="830997"/>
          </a:xfrm>
          <a:prstGeom prst="rect">
            <a:avLst/>
          </a:prstGeom>
          <a:noFill/>
        </p:spPr>
        <p:txBody>
          <a:bodyPr wrap="none" rtlCol="0">
            <a:spAutoFit/>
          </a:bodyPr>
          <a:lstStyle/>
          <a:p>
            <a:r>
              <a:rPr lang="en-US" sz="2400" dirty="0" smtClean="0">
                <a:solidFill>
                  <a:srgbClr val="FFFF00"/>
                </a:solidFill>
              </a:rPr>
              <a:t>sub-SC-</a:t>
            </a:r>
            <a:r>
              <a:rPr lang="en-US" sz="2400" dirty="0" err="1" smtClean="0">
                <a:solidFill>
                  <a:srgbClr val="FFFF00"/>
                </a:solidFill>
              </a:rPr>
              <a:t>lat</a:t>
            </a:r>
            <a:r>
              <a:rPr lang="en-US" sz="2400" dirty="0" smtClean="0">
                <a:solidFill>
                  <a:srgbClr val="FFFF00"/>
                </a:solidFill>
              </a:rPr>
              <a:t> = -32.1°</a:t>
            </a:r>
          </a:p>
          <a:p>
            <a:r>
              <a:rPr lang="en-US" sz="2400" dirty="0" smtClean="0">
                <a:solidFill>
                  <a:srgbClr val="FFFF00"/>
                </a:solidFill>
              </a:rPr>
              <a:t>altitude = 6.1 R</a:t>
            </a:r>
            <a:r>
              <a:rPr lang="en-US" sz="2400" baseline="-25000" dirty="0" smtClean="0">
                <a:solidFill>
                  <a:srgbClr val="FFFF00"/>
                </a:solidFill>
              </a:rPr>
              <a:t>S</a:t>
            </a:r>
            <a:endParaRPr lang="en-US" sz="2400" baseline="-25000" dirty="0">
              <a:solidFill>
                <a:srgbClr val="FFFF00"/>
              </a:solidFill>
            </a:endParaRPr>
          </a:p>
        </p:txBody>
      </p:sp>
      <p:sp>
        <p:nvSpPr>
          <p:cNvPr id="6" name="ZoneTexte 5"/>
          <p:cNvSpPr txBox="1"/>
          <p:nvPr/>
        </p:nvSpPr>
        <p:spPr>
          <a:xfrm>
            <a:off x="570184" y="1425545"/>
            <a:ext cx="2008483" cy="461665"/>
          </a:xfrm>
          <a:prstGeom prst="rect">
            <a:avLst/>
          </a:prstGeom>
          <a:noFill/>
        </p:spPr>
        <p:txBody>
          <a:bodyPr wrap="none" rtlCol="0">
            <a:spAutoFit/>
          </a:bodyPr>
          <a:lstStyle/>
          <a:p>
            <a:r>
              <a:rPr lang="en-US" sz="2400" dirty="0" smtClean="0">
                <a:solidFill>
                  <a:srgbClr val="FF0000"/>
                </a:solidFill>
              </a:rPr>
              <a:t>3.5 hours later</a:t>
            </a:r>
            <a:endParaRPr lang="en-US" sz="2400" dirty="0">
              <a:solidFill>
                <a:srgbClr val="FF0000"/>
              </a:solidFill>
            </a:endParaRPr>
          </a:p>
        </p:txBody>
      </p:sp>
      <p:sp>
        <p:nvSpPr>
          <p:cNvPr id="7" name="ZoneTexte 6"/>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114787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65200" y="330200"/>
            <a:ext cx="7213600" cy="6184900"/>
          </a:xfrm>
          <a:prstGeom prst="rect">
            <a:avLst/>
          </a:prstGeom>
        </p:spPr>
      </p:pic>
      <p:sp>
        <p:nvSpPr>
          <p:cNvPr id="3" name="ZoneTexte 2"/>
          <p:cNvSpPr txBox="1"/>
          <p:nvPr/>
        </p:nvSpPr>
        <p:spPr>
          <a:xfrm>
            <a:off x="1137868" y="5048719"/>
            <a:ext cx="2539277" cy="1200328"/>
          </a:xfrm>
          <a:prstGeom prst="rect">
            <a:avLst/>
          </a:prstGeom>
          <a:noFill/>
        </p:spPr>
        <p:txBody>
          <a:bodyPr wrap="none" rtlCol="0">
            <a:spAutoFit/>
          </a:bodyPr>
          <a:lstStyle/>
          <a:p>
            <a:r>
              <a:rPr lang="en-US" sz="2400" dirty="0" smtClean="0">
                <a:solidFill>
                  <a:srgbClr val="FFFF00"/>
                </a:solidFill>
              </a:rPr>
              <a:t>2013-112</a:t>
            </a:r>
          </a:p>
          <a:p>
            <a:r>
              <a:rPr lang="en-US" sz="2400" dirty="0" smtClean="0">
                <a:solidFill>
                  <a:srgbClr val="FFFF00"/>
                </a:solidFill>
              </a:rPr>
              <a:t>sub-SC-</a:t>
            </a:r>
            <a:r>
              <a:rPr lang="en-US" sz="2400" dirty="0" err="1" smtClean="0">
                <a:solidFill>
                  <a:srgbClr val="FFFF00"/>
                </a:solidFill>
              </a:rPr>
              <a:t>lat</a:t>
            </a:r>
            <a:r>
              <a:rPr lang="en-US" sz="2400" dirty="0" smtClean="0">
                <a:solidFill>
                  <a:srgbClr val="FFFF00"/>
                </a:solidFill>
              </a:rPr>
              <a:t> = +33.7°</a:t>
            </a:r>
          </a:p>
          <a:p>
            <a:r>
              <a:rPr lang="en-US" sz="2400" dirty="0" smtClean="0">
                <a:solidFill>
                  <a:srgbClr val="FFFF00"/>
                </a:solidFill>
              </a:rPr>
              <a:t>altitude = 5.3 R</a:t>
            </a:r>
            <a:r>
              <a:rPr lang="en-US" sz="2400" baseline="-25000" dirty="0" smtClean="0">
                <a:solidFill>
                  <a:srgbClr val="FFFF00"/>
                </a:solidFill>
              </a:rPr>
              <a:t>S</a:t>
            </a:r>
            <a:endParaRPr lang="en-US" sz="2400" baseline="-25000" dirty="0">
              <a:solidFill>
                <a:srgbClr val="FFFF00"/>
              </a:solidFill>
            </a:endParaRPr>
          </a:p>
        </p:txBody>
      </p:sp>
      <p:sp>
        <p:nvSpPr>
          <p:cNvPr id="4" name="ZoneTexte 3"/>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3013289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8255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Arial" charset="0"/>
                <a:ea typeface="ＭＳ Ｐゴシック" charset="0"/>
                <a:cs typeface="ＭＳ Ｐゴシック" charset="0"/>
              </a:rPr>
              <a:t>UVIS_275SA_NAURSLEW001_PRIME</a:t>
            </a:r>
            <a:endParaRPr lang="en-US" sz="3600">
              <a:latin typeface="Arial" charset="0"/>
              <a:ea typeface="ＭＳ Ｐゴシック" charset="0"/>
              <a:cs typeface="ＭＳ Ｐゴシック" charset="0"/>
            </a:endParaRPr>
          </a:p>
        </p:txBody>
      </p:sp>
      <p:pic>
        <p:nvPicPr>
          <p:cNvPr id="3" name="Content Placeholder 6" descr="NAURSLEW_275.tiff"/>
          <p:cNvPicPr>
            <a:picLocks noChangeAspect="1"/>
          </p:cNvPicPr>
          <p:nvPr/>
        </p:nvPicPr>
        <p:blipFill>
          <a:blip r:embed="rId2">
            <a:extLst>
              <a:ext uri="{28A0092B-C50C-407E-A947-70E740481C1C}">
                <a14:useLocalDpi xmlns:a14="http://schemas.microsoft.com/office/drawing/2010/main" val="0"/>
              </a:ext>
            </a:extLst>
          </a:blip>
          <a:srcRect l="-14957" r="-14957"/>
          <a:stretch>
            <a:fillRect/>
          </a:stretch>
        </p:blipFill>
        <p:spPr>
          <a:xfrm>
            <a:off x="685800" y="1981200"/>
            <a:ext cx="7772400" cy="4114800"/>
          </a:xfrm>
          <a:prstGeom prst="rect">
            <a:avLst/>
          </a:prstGeom>
        </p:spPr>
      </p:pic>
      <p:sp>
        <p:nvSpPr>
          <p:cNvPr id="4" name="TextBox 7"/>
          <p:cNvSpPr txBox="1">
            <a:spLocks noChangeArrowheads="1"/>
          </p:cNvSpPr>
          <p:nvPr/>
        </p:nvSpPr>
        <p:spPr bwMode="auto">
          <a:xfrm>
            <a:off x="3124200" y="1131888"/>
            <a:ext cx="1465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First 1*2 scan </a:t>
            </a:r>
          </a:p>
        </p:txBody>
      </p:sp>
      <p:sp>
        <p:nvSpPr>
          <p:cNvPr id="5" name="ZoneTexte 4"/>
          <p:cNvSpPr txBox="1"/>
          <p:nvPr/>
        </p:nvSpPr>
        <p:spPr>
          <a:xfrm>
            <a:off x="1834513" y="2654169"/>
            <a:ext cx="2390398" cy="830997"/>
          </a:xfrm>
          <a:prstGeom prst="rect">
            <a:avLst/>
          </a:prstGeom>
          <a:noFill/>
        </p:spPr>
        <p:txBody>
          <a:bodyPr wrap="none" rtlCol="0">
            <a:spAutoFit/>
          </a:bodyPr>
          <a:lstStyle/>
          <a:p>
            <a:r>
              <a:rPr lang="en-US" sz="2400" dirty="0" smtClean="0">
                <a:solidFill>
                  <a:srgbClr val="FFFF00"/>
                </a:solidFill>
              </a:rPr>
              <a:t>sub-SC-</a:t>
            </a:r>
            <a:r>
              <a:rPr lang="en-US" sz="2400" dirty="0" err="1" smtClean="0">
                <a:solidFill>
                  <a:srgbClr val="FFFF00"/>
                </a:solidFill>
              </a:rPr>
              <a:t>lat</a:t>
            </a:r>
            <a:r>
              <a:rPr lang="en-US" sz="2400" dirty="0" smtClean="0">
                <a:solidFill>
                  <a:srgbClr val="FFFF00"/>
                </a:solidFill>
              </a:rPr>
              <a:t> = 32.6°</a:t>
            </a:r>
          </a:p>
          <a:p>
            <a:r>
              <a:rPr lang="en-US" sz="2400" dirty="0" smtClean="0">
                <a:solidFill>
                  <a:srgbClr val="FFFF00"/>
                </a:solidFill>
              </a:rPr>
              <a:t>altitude = 9 R</a:t>
            </a:r>
            <a:r>
              <a:rPr lang="en-US" sz="2400" baseline="-25000" dirty="0" smtClean="0">
                <a:solidFill>
                  <a:srgbClr val="FFFF00"/>
                </a:solidFill>
              </a:rPr>
              <a:t>S</a:t>
            </a:r>
            <a:endParaRPr lang="en-US" sz="2400" baseline="-25000" dirty="0">
              <a:solidFill>
                <a:srgbClr val="FFFF00"/>
              </a:solidFill>
            </a:endParaRPr>
          </a:p>
        </p:txBody>
      </p:sp>
      <p:sp>
        <p:nvSpPr>
          <p:cNvPr id="6" name="ZoneTexte 5"/>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4191712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44038" y="289498"/>
            <a:ext cx="6706140" cy="6325650"/>
          </a:xfrm>
          <a:prstGeom prst="rect">
            <a:avLst/>
          </a:prstGeom>
        </p:spPr>
      </p:pic>
      <p:sp>
        <p:nvSpPr>
          <p:cNvPr id="3" name="ZoneTexte 2"/>
          <p:cNvSpPr txBox="1"/>
          <p:nvPr/>
        </p:nvSpPr>
        <p:spPr>
          <a:xfrm>
            <a:off x="1604382" y="5223672"/>
            <a:ext cx="2390398" cy="1200328"/>
          </a:xfrm>
          <a:prstGeom prst="rect">
            <a:avLst/>
          </a:prstGeom>
          <a:noFill/>
        </p:spPr>
        <p:txBody>
          <a:bodyPr wrap="none" rtlCol="0">
            <a:spAutoFit/>
          </a:bodyPr>
          <a:lstStyle/>
          <a:p>
            <a:r>
              <a:rPr lang="en-US" sz="2400" dirty="0" smtClean="0">
                <a:solidFill>
                  <a:srgbClr val="FFFF00"/>
                </a:solidFill>
              </a:rPr>
              <a:t>2013-006</a:t>
            </a:r>
          </a:p>
          <a:p>
            <a:r>
              <a:rPr lang="en-US" sz="2400" dirty="0" smtClean="0">
                <a:solidFill>
                  <a:srgbClr val="FFFF00"/>
                </a:solidFill>
              </a:rPr>
              <a:t>sub-SC-</a:t>
            </a:r>
            <a:r>
              <a:rPr lang="en-US" sz="2400" dirty="0" err="1" smtClean="0">
                <a:solidFill>
                  <a:srgbClr val="FFFF00"/>
                </a:solidFill>
              </a:rPr>
              <a:t>lat</a:t>
            </a:r>
            <a:r>
              <a:rPr lang="en-US" sz="2400" dirty="0" smtClean="0">
                <a:solidFill>
                  <a:srgbClr val="FFFF00"/>
                </a:solidFill>
              </a:rPr>
              <a:t> = 44.3°</a:t>
            </a:r>
          </a:p>
          <a:p>
            <a:r>
              <a:rPr lang="en-US" sz="2400" dirty="0" smtClean="0">
                <a:solidFill>
                  <a:srgbClr val="FFFF00"/>
                </a:solidFill>
              </a:rPr>
              <a:t>altitude = 9.2 R</a:t>
            </a:r>
            <a:r>
              <a:rPr lang="en-US" sz="2400" baseline="-25000" dirty="0" smtClean="0">
                <a:solidFill>
                  <a:srgbClr val="FFFF00"/>
                </a:solidFill>
              </a:rPr>
              <a:t>S</a:t>
            </a:r>
            <a:endParaRPr lang="en-US" sz="2400" baseline="-25000" dirty="0">
              <a:solidFill>
                <a:srgbClr val="FFFF00"/>
              </a:solidFill>
            </a:endParaRPr>
          </a:p>
        </p:txBody>
      </p:sp>
      <p:sp>
        <p:nvSpPr>
          <p:cNvPr id="4" name="ZoneTexte 3"/>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301513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73183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Arial" charset="0"/>
                <a:ea typeface="ＭＳ Ｐゴシック" charset="0"/>
                <a:cs typeface="ＭＳ Ｐゴシック" charset="0"/>
              </a:rPr>
              <a:t>UVIS_275SA_NAURSLEW001_PRIME</a:t>
            </a:r>
            <a:endParaRPr lang="en-US" sz="3600">
              <a:latin typeface="Arial" charset="0"/>
              <a:ea typeface="ＭＳ Ｐゴシック" charset="0"/>
              <a:cs typeface="ＭＳ Ｐゴシック" charset="0"/>
            </a:endParaRPr>
          </a:p>
        </p:txBody>
      </p:sp>
      <p:pic>
        <p:nvPicPr>
          <p:cNvPr id="3" name="Content Placeholder 6" descr="NAURSLEW_275_2.tiff"/>
          <p:cNvPicPr>
            <a:picLocks noChangeAspect="1"/>
          </p:cNvPicPr>
          <p:nvPr/>
        </p:nvPicPr>
        <p:blipFill>
          <a:blip r:embed="rId2">
            <a:extLst>
              <a:ext uri="{28A0092B-C50C-407E-A947-70E740481C1C}">
                <a14:useLocalDpi xmlns:a14="http://schemas.microsoft.com/office/drawing/2010/main" val="0"/>
              </a:ext>
            </a:extLst>
          </a:blip>
          <a:srcRect l="-14777" r="-14777"/>
          <a:stretch>
            <a:fillRect/>
          </a:stretch>
        </p:blipFill>
        <p:spPr>
          <a:xfrm>
            <a:off x="685800" y="1981200"/>
            <a:ext cx="7772400" cy="4114800"/>
          </a:xfrm>
          <a:prstGeom prst="rect">
            <a:avLst/>
          </a:prstGeom>
        </p:spPr>
      </p:pic>
      <p:sp>
        <p:nvSpPr>
          <p:cNvPr id="4" name="TextBox 7"/>
          <p:cNvSpPr txBox="1">
            <a:spLocks noChangeArrowheads="1"/>
          </p:cNvSpPr>
          <p:nvPr/>
        </p:nvSpPr>
        <p:spPr bwMode="auto">
          <a:xfrm>
            <a:off x="2911475" y="1117600"/>
            <a:ext cx="184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The last 1*3 scan</a:t>
            </a:r>
          </a:p>
        </p:txBody>
      </p:sp>
      <p:sp>
        <p:nvSpPr>
          <p:cNvPr id="5" name="ZoneTexte 4"/>
          <p:cNvSpPr txBox="1"/>
          <p:nvPr/>
        </p:nvSpPr>
        <p:spPr>
          <a:xfrm>
            <a:off x="1716276" y="4730466"/>
            <a:ext cx="2390398" cy="830997"/>
          </a:xfrm>
          <a:prstGeom prst="rect">
            <a:avLst/>
          </a:prstGeom>
          <a:noFill/>
        </p:spPr>
        <p:txBody>
          <a:bodyPr wrap="none" rtlCol="0">
            <a:spAutoFit/>
          </a:bodyPr>
          <a:lstStyle/>
          <a:p>
            <a:r>
              <a:rPr lang="en-US" sz="2400" dirty="0" smtClean="0">
                <a:solidFill>
                  <a:srgbClr val="FFFF00"/>
                </a:solidFill>
              </a:rPr>
              <a:t>sub-SC-</a:t>
            </a:r>
            <a:r>
              <a:rPr lang="en-US" sz="2400" dirty="0" err="1" smtClean="0">
                <a:solidFill>
                  <a:srgbClr val="FFFF00"/>
                </a:solidFill>
              </a:rPr>
              <a:t>lat</a:t>
            </a:r>
            <a:r>
              <a:rPr lang="en-US" sz="2400" dirty="0" smtClean="0">
                <a:solidFill>
                  <a:srgbClr val="FFFF00"/>
                </a:solidFill>
              </a:rPr>
              <a:t> = 40.2°</a:t>
            </a:r>
          </a:p>
          <a:p>
            <a:r>
              <a:rPr lang="en-US" sz="2400" dirty="0" smtClean="0">
                <a:solidFill>
                  <a:srgbClr val="FFFF00"/>
                </a:solidFill>
              </a:rPr>
              <a:t>altitude = 6.6 R</a:t>
            </a:r>
            <a:r>
              <a:rPr lang="en-US" sz="2400" baseline="-25000" dirty="0" smtClean="0">
                <a:solidFill>
                  <a:srgbClr val="FFFF00"/>
                </a:solidFill>
              </a:rPr>
              <a:t>S</a:t>
            </a:r>
            <a:endParaRPr lang="en-US" sz="2400" baseline="-25000" dirty="0">
              <a:solidFill>
                <a:srgbClr val="FFFF00"/>
              </a:solidFill>
            </a:endParaRPr>
          </a:p>
        </p:txBody>
      </p:sp>
      <p:sp>
        <p:nvSpPr>
          <p:cNvPr id="6" name="ZoneTexte 5"/>
          <p:cNvSpPr txBox="1"/>
          <p:nvPr/>
        </p:nvSpPr>
        <p:spPr>
          <a:xfrm>
            <a:off x="570184" y="1425545"/>
            <a:ext cx="2008483" cy="461665"/>
          </a:xfrm>
          <a:prstGeom prst="rect">
            <a:avLst/>
          </a:prstGeom>
          <a:noFill/>
        </p:spPr>
        <p:txBody>
          <a:bodyPr wrap="none" rtlCol="0">
            <a:spAutoFit/>
          </a:bodyPr>
          <a:lstStyle/>
          <a:p>
            <a:r>
              <a:rPr lang="en-US" sz="2400" dirty="0">
                <a:solidFill>
                  <a:srgbClr val="FF0000"/>
                </a:solidFill>
              </a:rPr>
              <a:t>4</a:t>
            </a:r>
            <a:r>
              <a:rPr lang="en-US" sz="2400" dirty="0" smtClean="0">
                <a:solidFill>
                  <a:srgbClr val="FF0000"/>
                </a:solidFill>
              </a:rPr>
              <a:t>.5 hours later</a:t>
            </a:r>
            <a:endParaRPr lang="en-US" sz="2400" dirty="0">
              <a:solidFill>
                <a:srgbClr val="FF0000"/>
              </a:solidFill>
            </a:endParaRPr>
          </a:p>
        </p:txBody>
      </p:sp>
      <p:sp>
        <p:nvSpPr>
          <p:cNvPr id="7" name="ZoneTexte 6"/>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3050980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74638"/>
            <a:ext cx="8686800" cy="8255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Arial" charset="0"/>
                <a:ea typeface="ＭＳ Ｐゴシック" charset="0"/>
                <a:cs typeface="ＭＳ Ｐゴシック" charset="0"/>
              </a:rPr>
              <a:t>UVIS_275SA_SAURSTARE001_PRIME</a:t>
            </a:r>
            <a:endParaRPr lang="en-US" sz="3600">
              <a:latin typeface="Arial" charset="0"/>
              <a:ea typeface="ＭＳ Ｐゴシック" charset="0"/>
              <a:cs typeface="ＭＳ Ｐゴシック" charset="0"/>
            </a:endParaRPr>
          </a:p>
        </p:txBody>
      </p:sp>
      <p:pic>
        <p:nvPicPr>
          <p:cNvPr id="3" name="Content Placeholder 6" descr="SAURSTARE_275tiff.tiff"/>
          <p:cNvPicPr>
            <a:picLocks noChangeAspect="1"/>
          </p:cNvPicPr>
          <p:nvPr/>
        </p:nvPicPr>
        <p:blipFill>
          <a:blip r:embed="rId2">
            <a:extLst>
              <a:ext uri="{28A0092B-C50C-407E-A947-70E740481C1C}">
                <a14:useLocalDpi xmlns:a14="http://schemas.microsoft.com/office/drawing/2010/main" val="0"/>
              </a:ext>
            </a:extLst>
          </a:blip>
          <a:srcRect l="-14389" r="-14389"/>
          <a:stretch>
            <a:fillRect/>
          </a:stretch>
        </p:blipFill>
        <p:spPr>
          <a:xfrm>
            <a:off x="685800" y="1981200"/>
            <a:ext cx="7772400" cy="4114800"/>
          </a:xfrm>
          <a:prstGeom prst="rect">
            <a:avLst/>
          </a:prstGeom>
        </p:spPr>
      </p:pic>
      <p:sp>
        <p:nvSpPr>
          <p:cNvPr id="4" name="TextBox 7"/>
          <p:cNvSpPr txBox="1">
            <a:spLocks noChangeArrowheads="1"/>
          </p:cNvSpPr>
          <p:nvPr/>
        </p:nvSpPr>
        <p:spPr bwMode="auto">
          <a:xfrm>
            <a:off x="3608388" y="1085850"/>
            <a:ext cx="1406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The 1*3 scan</a:t>
            </a:r>
          </a:p>
        </p:txBody>
      </p:sp>
      <p:sp>
        <p:nvSpPr>
          <p:cNvPr id="5" name="ZoneTexte 4"/>
          <p:cNvSpPr txBox="1"/>
          <p:nvPr/>
        </p:nvSpPr>
        <p:spPr>
          <a:xfrm>
            <a:off x="2311620" y="3050613"/>
            <a:ext cx="2480216" cy="830997"/>
          </a:xfrm>
          <a:prstGeom prst="rect">
            <a:avLst/>
          </a:prstGeom>
          <a:noFill/>
        </p:spPr>
        <p:txBody>
          <a:bodyPr wrap="none" rtlCol="0">
            <a:spAutoFit/>
          </a:bodyPr>
          <a:lstStyle/>
          <a:p>
            <a:r>
              <a:rPr lang="en-US" sz="2400" dirty="0" smtClean="0">
                <a:solidFill>
                  <a:srgbClr val="FFFF00"/>
                </a:solidFill>
              </a:rPr>
              <a:t>sub-SC-</a:t>
            </a:r>
            <a:r>
              <a:rPr lang="en-US" sz="2400" dirty="0" err="1" smtClean="0">
                <a:solidFill>
                  <a:srgbClr val="FFFF00"/>
                </a:solidFill>
              </a:rPr>
              <a:t>lat</a:t>
            </a:r>
            <a:r>
              <a:rPr lang="en-US" sz="2400" dirty="0" smtClean="0">
                <a:solidFill>
                  <a:srgbClr val="FFFF00"/>
                </a:solidFill>
              </a:rPr>
              <a:t> = -30.8°</a:t>
            </a:r>
          </a:p>
          <a:p>
            <a:r>
              <a:rPr lang="en-US" sz="2400" dirty="0" smtClean="0">
                <a:solidFill>
                  <a:srgbClr val="FFFF00"/>
                </a:solidFill>
              </a:rPr>
              <a:t>altitude = 6.4 R</a:t>
            </a:r>
            <a:r>
              <a:rPr lang="en-US" sz="2400" baseline="-25000" dirty="0" smtClean="0">
                <a:solidFill>
                  <a:srgbClr val="FFFF00"/>
                </a:solidFill>
              </a:rPr>
              <a:t>S</a:t>
            </a:r>
            <a:endParaRPr lang="en-US" sz="2400" baseline="-25000" dirty="0">
              <a:solidFill>
                <a:srgbClr val="FFFF00"/>
              </a:solidFill>
            </a:endParaRPr>
          </a:p>
        </p:txBody>
      </p:sp>
      <p:sp>
        <p:nvSpPr>
          <p:cNvPr id="6" name="ZoneTexte 5"/>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1282331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335" y="82147"/>
            <a:ext cx="6650307" cy="6650307"/>
          </a:xfrm>
          <a:prstGeom prst="rect">
            <a:avLst/>
          </a:prstGeom>
        </p:spPr>
      </p:pic>
      <p:sp>
        <p:nvSpPr>
          <p:cNvPr id="3" name="ZoneTexte 2"/>
          <p:cNvSpPr txBox="1"/>
          <p:nvPr/>
        </p:nvSpPr>
        <p:spPr>
          <a:xfrm>
            <a:off x="6388917" y="135433"/>
            <a:ext cx="1456799" cy="892552"/>
          </a:xfrm>
          <a:prstGeom prst="rect">
            <a:avLst/>
          </a:prstGeom>
          <a:noFill/>
        </p:spPr>
        <p:txBody>
          <a:bodyPr wrap="none" rtlCol="0">
            <a:spAutoFit/>
          </a:bodyPr>
          <a:lstStyle/>
          <a:p>
            <a:r>
              <a:rPr lang="en-US" sz="2800" dirty="0" smtClean="0">
                <a:solidFill>
                  <a:srgbClr val="FFFF00"/>
                </a:solidFill>
              </a:rPr>
              <a:t>HST-STIS </a:t>
            </a:r>
          </a:p>
          <a:p>
            <a:r>
              <a:rPr lang="en-US" sz="2400" dirty="0" smtClean="0">
                <a:solidFill>
                  <a:srgbClr val="FFFF00"/>
                </a:solidFill>
              </a:rPr>
              <a:t>GO-12883</a:t>
            </a:r>
            <a:endParaRPr lang="en-US" sz="2400" dirty="0">
              <a:solidFill>
                <a:srgbClr val="FFFF00"/>
              </a:solidFill>
            </a:endParaRPr>
          </a:p>
        </p:txBody>
      </p:sp>
      <p:sp>
        <p:nvSpPr>
          <p:cNvPr id="4" name="ZoneTexte 3"/>
          <p:cNvSpPr txBox="1"/>
          <p:nvPr/>
        </p:nvSpPr>
        <p:spPr>
          <a:xfrm>
            <a:off x="1456469" y="932457"/>
            <a:ext cx="3350396" cy="954107"/>
          </a:xfrm>
          <a:prstGeom prst="rect">
            <a:avLst/>
          </a:prstGeom>
          <a:noFill/>
        </p:spPr>
        <p:txBody>
          <a:bodyPr wrap="none" rtlCol="0">
            <a:spAutoFit/>
          </a:bodyPr>
          <a:lstStyle/>
          <a:p>
            <a:r>
              <a:rPr lang="en-US" sz="2800" dirty="0" smtClean="0">
                <a:solidFill>
                  <a:srgbClr val="FFFF00"/>
                </a:solidFill>
              </a:rPr>
              <a:t>Jupiter UV aurora</a:t>
            </a:r>
          </a:p>
          <a:p>
            <a:r>
              <a:rPr lang="en-US" sz="2800" dirty="0" smtClean="0">
                <a:solidFill>
                  <a:srgbClr val="FFFF00"/>
                </a:solidFill>
              </a:rPr>
              <a:t>Northern hemisphere</a:t>
            </a:r>
            <a:endParaRPr lang="en-US" sz="2800" dirty="0">
              <a:solidFill>
                <a:srgbClr val="FFFF00"/>
              </a:solidFill>
            </a:endParaRPr>
          </a:p>
        </p:txBody>
      </p:sp>
      <p:sp>
        <p:nvSpPr>
          <p:cNvPr id="5" name="ZoneTexte 4"/>
          <p:cNvSpPr txBox="1"/>
          <p:nvPr/>
        </p:nvSpPr>
        <p:spPr>
          <a:xfrm>
            <a:off x="6122167" y="6365577"/>
            <a:ext cx="1723549" cy="307777"/>
          </a:xfrm>
          <a:prstGeom prst="rect">
            <a:avLst/>
          </a:prstGeom>
          <a:noFill/>
        </p:spPr>
        <p:txBody>
          <a:bodyPr wrap="none" rtlCol="0">
            <a:spAutoFit/>
          </a:bodyPr>
          <a:lstStyle/>
          <a:p>
            <a:r>
              <a:rPr lang="en-US" sz="1400" dirty="0" err="1" smtClean="0">
                <a:solidFill>
                  <a:srgbClr val="D9D9D9"/>
                </a:solidFill>
              </a:rPr>
              <a:t>d.grodent@ulg.ac.be</a:t>
            </a:r>
            <a:endParaRPr lang="en-US" sz="1400" dirty="0">
              <a:solidFill>
                <a:srgbClr val="D9D9D9"/>
              </a:solidFill>
            </a:endParaRPr>
          </a:p>
        </p:txBody>
      </p:sp>
    </p:spTree>
    <p:extLst>
      <p:ext uri="{BB962C8B-B14F-4D97-AF65-F5344CB8AC3E}">
        <p14:creationId xmlns:p14="http://schemas.microsoft.com/office/powerpoint/2010/main" val="3478265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592553" y="1056951"/>
            <a:ext cx="4547023" cy="4547023"/>
          </a:xfrm>
          <a:prstGeom prst="rect">
            <a:avLst/>
          </a:prstGeom>
        </p:spPr>
      </p:pic>
      <p:pic>
        <p:nvPicPr>
          <p:cNvPr id="3" name="Image 2"/>
          <p:cNvPicPr>
            <a:picLocks noChangeAspect="1"/>
          </p:cNvPicPr>
          <p:nvPr/>
        </p:nvPicPr>
        <p:blipFill>
          <a:blip r:embed="rId4"/>
          <a:stretch>
            <a:fillRect/>
          </a:stretch>
        </p:blipFill>
        <p:spPr>
          <a:xfrm>
            <a:off x="11340" y="1056951"/>
            <a:ext cx="4546800" cy="4546800"/>
          </a:xfrm>
          <a:prstGeom prst="rect">
            <a:avLst/>
          </a:prstGeom>
        </p:spPr>
      </p:pic>
      <p:sp>
        <p:nvSpPr>
          <p:cNvPr id="4" name="ZoneTexte 3"/>
          <p:cNvSpPr txBox="1"/>
          <p:nvPr/>
        </p:nvSpPr>
        <p:spPr>
          <a:xfrm>
            <a:off x="170095" y="6316504"/>
            <a:ext cx="3279714" cy="400110"/>
          </a:xfrm>
          <a:prstGeom prst="rect">
            <a:avLst/>
          </a:prstGeom>
          <a:noFill/>
        </p:spPr>
        <p:txBody>
          <a:bodyPr wrap="none" rtlCol="0">
            <a:spAutoFit/>
          </a:bodyPr>
          <a:lstStyle/>
          <a:p>
            <a:r>
              <a:rPr lang="en-US" sz="2000" dirty="0" err="1" smtClean="0"/>
              <a:t>Badman</a:t>
            </a:r>
            <a:r>
              <a:rPr lang="en-US" sz="2000" dirty="0" smtClean="0"/>
              <a:t> et al., 2014 (in press)</a:t>
            </a:r>
            <a:endParaRPr lang="en-US" sz="2000" dirty="0"/>
          </a:p>
        </p:txBody>
      </p:sp>
      <p:sp>
        <p:nvSpPr>
          <p:cNvPr id="5" name="ZoneTexte 4"/>
          <p:cNvSpPr txBox="1"/>
          <p:nvPr/>
        </p:nvSpPr>
        <p:spPr>
          <a:xfrm>
            <a:off x="737076" y="4900720"/>
            <a:ext cx="1169761" cy="707886"/>
          </a:xfrm>
          <a:prstGeom prst="rect">
            <a:avLst/>
          </a:prstGeom>
          <a:noFill/>
        </p:spPr>
        <p:txBody>
          <a:bodyPr wrap="none" rtlCol="0">
            <a:spAutoFit/>
          </a:bodyPr>
          <a:lstStyle/>
          <a:p>
            <a:r>
              <a:rPr lang="en-US" sz="4000" dirty="0" smtClean="0">
                <a:solidFill>
                  <a:srgbClr val="FFFF00"/>
                </a:solidFill>
              </a:rPr>
              <a:t>UVIS</a:t>
            </a:r>
            <a:endParaRPr lang="en-US" sz="4000" dirty="0">
              <a:solidFill>
                <a:srgbClr val="FFFF00"/>
              </a:solidFill>
            </a:endParaRPr>
          </a:p>
        </p:txBody>
      </p:sp>
      <p:sp>
        <p:nvSpPr>
          <p:cNvPr id="6" name="ZoneTexte 5"/>
          <p:cNvSpPr txBox="1"/>
          <p:nvPr/>
        </p:nvSpPr>
        <p:spPr>
          <a:xfrm>
            <a:off x="5107821" y="4912233"/>
            <a:ext cx="989924" cy="707886"/>
          </a:xfrm>
          <a:prstGeom prst="rect">
            <a:avLst/>
          </a:prstGeom>
          <a:noFill/>
        </p:spPr>
        <p:txBody>
          <a:bodyPr wrap="none" rtlCol="0">
            <a:spAutoFit/>
          </a:bodyPr>
          <a:lstStyle/>
          <a:p>
            <a:r>
              <a:rPr lang="en-US" sz="4000" dirty="0" smtClean="0">
                <a:solidFill>
                  <a:srgbClr val="FFFF00"/>
                </a:solidFill>
              </a:rPr>
              <a:t>HST</a:t>
            </a:r>
            <a:endParaRPr lang="en-US" sz="4000" dirty="0">
              <a:solidFill>
                <a:srgbClr val="FFFF00"/>
              </a:solidFill>
            </a:endParaRPr>
          </a:p>
        </p:txBody>
      </p:sp>
      <p:sp>
        <p:nvSpPr>
          <p:cNvPr id="7" name="ZoneTexte 6"/>
          <p:cNvSpPr txBox="1"/>
          <p:nvPr/>
        </p:nvSpPr>
        <p:spPr>
          <a:xfrm>
            <a:off x="1364486" y="2236761"/>
            <a:ext cx="1782785" cy="523220"/>
          </a:xfrm>
          <a:prstGeom prst="rect">
            <a:avLst/>
          </a:prstGeom>
          <a:noFill/>
        </p:spPr>
        <p:txBody>
          <a:bodyPr wrap="none" rtlCol="0">
            <a:spAutoFit/>
          </a:bodyPr>
          <a:lstStyle/>
          <a:p>
            <a:r>
              <a:rPr lang="en-US" sz="2800" dirty="0" smtClean="0">
                <a:solidFill>
                  <a:srgbClr val="E58F09"/>
                </a:solidFill>
              </a:rPr>
              <a:t>Downward</a:t>
            </a:r>
            <a:endParaRPr lang="en-US" sz="2800" dirty="0">
              <a:solidFill>
                <a:srgbClr val="E58F09"/>
              </a:solidFill>
            </a:endParaRPr>
          </a:p>
        </p:txBody>
      </p:sp>
      <p:sp>
        <p:nvSpPr>
          <p:cNvPr id="8" name="ZoneTexte 7"/>
          <p:cNvSpPr txBox="1"/>
          <p:nvPr/>
        </p:nvSpPr>
        <p:spPr>
          <a:xfrm>
            <a:off x="127307" y="1500792"/>
            <a:ext cx="1346217" cy="523220"/>
          </a:xfrm>
          <a:prstGeom prst="rect">
            <a:avLst/>
          </a:prstGeom>
          <a:noFill/>
        </p:spPr>
        <p:txBody>
          <a:bodyPr wrap="none" rtlCol="0">
            <a:spAutoFit/>
          </a:bodyPr>
          <a:lstStyle/>
          <a:p>
            <a:r>
              <a:rPr lang="en-US" sz="2800" dirty="0" smtClean="0">
                <a:solidFill>
                  <a:srgbClr val="A000C1"/>
                </a:solidFill>
              </a:rPr>
              <a:t>Upward</a:t>
            </a:r>
            <a:endParaRPr lang="en-US" sz="2800" dirty="0">
              <a:solidFill>
                <a:srgbClr val="A000C1"/>
              </a:solidFill>
            </a:endParaRPr>
          </a:p>
        </p:txBody>
      </p:sp>
      <p:sp>
        <p:nvSpPr>
          <p:cNvPr id="9" name="ZoneTexte 8"/>
          <p:cNvSpPr txBox="1"/>
          <p:nvPr/>
        </p:nvSpPr>
        <p:spPr>
          <a:xfrm>
            <a:off x="1361069" y="1986083"/>
            <a:ext cx="1039918" cy="461665"/>
          </a:xfrm>
          <a:prstGeom prst="rect">
            <a:avLst/>
          </a:prstGeom>
          <a:noFill/>
        </p:spPr>
        <p:txBody>
          <a:bodyPr wrap="none" rtlCol="0">
            <a:spAutoFit/>
          </a:bodyPr>
          <a:lstStyle/>
          <a:p>
            <a:r>
              <a:rPr lang="en-US" sz="2400" dirty="0" smtClean="0">
                <a:solidFill>
                  <a:srgbClr val="FFFF00"/>
                </a:solidFill>
              </a:rPr>
              <a:t>Cassini</a:t>
            </a:r>
            <a:endParaRPr lang="en-US" dirty="0">
              <a:solidFill>
                <a:srgbClr val="FFFF00"/>
              </a:solidFill>
            </a:endParaRPr>
          </a:p>
        </p:txBody>
      </p:sp>
      <p:sp>
        <p:nvSpPr>
          <p:cNvPr id="10" name="ZoneTexte 9"/>
          <p:cNvSpPr txBox="1"/>
          <p:nvPr/>
        </p:nvSpPr>
        <p:spPr>
          <a:xfrm>
            <a:off x="767311" y="112453"/>
            <a:ext cx="7607672" cy="830997"/>
          </a:xfrm>
          <a:prstGeom prst="rect">
            <a:avLst/>
          </a:prstGeom>
          <a:noFill/>
        </p:spPr>
        <p:txBody>
          <a:bodyPr wrap="none" rtlCol="0">
            <a:spAutoFit/>
          </a:bodyPr>
          <a:lstStyle/>
          <a:p>
            <a:r>
              <a:rPr lang="en-US" sz="4800" dirty="0" smtClean="0"/>
              <a:t>Remote + in situ observations</a:t>
            </a:r>
            <a:endParaRPr lang="en-US" sz="4800" dirty="0"/>
          </a:p>
        </p:txBody>
      </p:sp>
      <p:sp>
        <p:nvSpPr>
          <p:cNvPr id="11" name="ZoneTexte 10"/>
          <p:cNvSpPr txBox="1"/>
          <p:nvPr/>
        </p:nvSpPr>
        <p:spPr>
          <a:xfrm>
            <a:off x="727621" y="5694098"/>
            <a:ext cx="7686118" cy="584776"/>
          </a:xfrm>
          <a:prstGeom prst="rect">
            <a:avLst/>
          </a:prstGeom>
          <a:noFill/>
        </p:spPr>
        <p:txBody>
          <a:bodyPr wrap="none" rtlCol="0">
            <a:spAutoFit/>
          </a:bodyPr>
          <a:lstStyle/>
          <a:p>
            <a:r>
              <a:rPr lang="en-US" sz="3200" dirty="0" smtClean="0"/>
              <a:t>2013 HST – Cassini </a:t>
            </a:r>
            <a:r>
              <a:rPr lang="en-US" sz="3200" dirty="0" smtClean="0">
                <a:solidFill>
                  <a:srgbClr val="FF0000"/>
                </a:solidFill>
              </a:rPr>
              <a:t>Coordinated</a:t>
            </a:r>
            <a:r>
              <a:rPr lang="en-US" sz="3200" dirty="0" smtClean="0"/>
              <a:t> observations</a:t>
            </a:r>
            <a:endParaRPr lang="en-US" sz="3200" dirty="0"/>
          </a:p>
        </p:txBody>
      </p:sp>
      <p:sp>
        <p:nvSpPr>
          <p:cNvPr id="12" name="ZoneTexte 11"/>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1858687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7200" y="0"/>
            <a:ext cx="8229600" cy="6858000"/>
          </a:xfrm>
          <a:prstGeom prst="rect">
            <a:avLst/>
          </a:prstGeom>
        </p:spPr>
      </p:pic>
      <p:sp>
        <p:nvSpPr>
          <p:cNvPr id="3" name="ZoneTexte 2"/>
          <p:cNvSpPr txBox="1"/>
          <p:nvPr/>
        </p:nvSpPr>
        <p:spPr>
          <a:xfrm>
            <a:off x="6297199" y="5351460"/>
            <a:ext cx="2325426" cy="1446550"/>
          </a:xfrm>
          <a:prstGeom prst="rect">
            <a:avLst/>
          </a:prstGeom>
          <a:noFill/>
        </p:spPr>
        <p:txBody>
          <a:bodyPr wrap="none" rtlCol="0">
            <a:spAutoFit/>
          </a:bodyPr>
          <a:lstStyle/>
          <a:p>
            <a:r>
              <a:rPr lang="en-US" sz="8800" dirty="0" smtClean="0">
                <a:solidFill>
                  <a:srgbClr val="FED109"/>
                </a:solidFill>
              </a:rPr>
              <a:t>Juno</a:t>
            </a:r>
            <a:endParaRPr lang="en-US" dirty="0">
              <a:solidFill>
                <a:srgbClr val="FED109"/>
              </a:solidFill>
            </a:endParaRPr>
          </a:p>
        </p:txBody>
      </p:sp>
      <p:sp>
        <p:nvSpPr>
          <p:cNvPr id="4" name="ZoneTexte 3"/>
          <p:cNvSpPr txBox="1"/>
          <p:nvPr/>
        </p:nvSpPr>
        <p:spPr>
          <a:xfrm>
            <a:off x="635011" y="5040556"/>
            <a:ext cx="2055245" cy="1446550"/>
          </a:xfrm>
          <a:prstGeom prst="rect">
            <a:avLst/>
          </a:prstGeom>
          <a:noFill/>
        </p:spPr>
        <p:txBody>
          <a:bodyPr wrap="none" rtlCol="0">
            <a:spAutoFit/>
          </a:bodyPr>
          <a:lstStyle/>
          <a:p>
            <a:r>
              <a:rPr lang="en-US" sz="2800" dirty="0" smtClean="0">
                <a:solidFill>
                  <a:srgbClr val="FED109"/>
                </a:solidFill>
              </a:rPr>
              <a:t>see my </a:t>
            </a:r>
          </a:p>
          <a:p>
            <a:r>
              <a:rPr lang="en-US" sz="2800" dirty="0" smtClean="0">
                <a:solidFill>
                  <a:srgbClr val="FED109"/>
                </a:solidFill>
              </a:rPr>
              <a:t>presentation</a:t>
            </a:r>
          </a:p>
          <a:p>
            <a:r>
              <a:rPr lang="en-US" sz="3200" dirty="0" err="1" smtClean="0">
                <a:solidFill>
                  <a:srgbClr val="FED109"/>
                </a:solidFill>
              </a:rPr>
              <a:t>Tu</a:t>
            </a:r>
            <a:r>
              <a:rPr lang="en-US" sz="3200" dirty="0" smtClean="0">
                <a:solidFill>
                  <a:srgbClr val="FED109"/>
                </a:solidFill>
              </a:rPr>
              <a:t> 11:40</a:t>
            </a:r>
            <a:endParaRPr lang="en-US" sz="3200" dirty="0">
              <a:solidFill>
                <a:srgbClr val="FED109"/>
              </a:solidFill>
            </a:endParaRPr>
          </a:p>
        </p:txBody>
      </p:sp>
      <p:sp>
        <p:nvSpPr>
          <p:cNvPr id="5" name="ZoneTexte 4"/>
          <p:cNvSpPr txBox="1"/>
          <p:nvPr/>
        </p:nvSpPr>
        <p:spPr>
          <a:xfrm>
            <a:off x="7010275" y="6578565"/>
            <a:ext cx="1723549" cy="307777"/>
          </a:xfrm>
          <a:prstGeom prst="rect">
            <a:avLst/>
          </a:prstGeom>
          <a:noFill/>
        </p:spPr>
        <p:txBody>
          <a:bodyPr wrap="none" rtlCol="0">
            <a:spAutoFit/>
          </a:bodyPr>
          <a:lstStyle/>
          <a:p>
            <a:r>
              <a:rPr lang="en-US" sz="1400" dirty="0" err="1" smtClean="0">
                <a:solidFill>
                  <a:srgbClr val="D9D9D9"/>
                </a:solidFill>
              </a:rPr>
              <a:t>d.grodent@ulg.ac.be</a:t>
            </a:r>
            <a:endParaRPr lang="en-US" sz="1400" dirty="0">
              <a:solidFill>
                <a:srgbClr val="D9D9D9"/>
              </a:solidFill>
            </a:endParaRPr>
          </a:p>
        </p:txBody>
      </p:sp>
    </p:spTree>
    <p:extLst>
      <p:ext uri="{BB962C8B-B14F-4D97-AF65-F5344CB8AC3E}">
        <p14:creationId xmlns:p14="http://schemas.microsoft.com/office/powerpoint/2010/main" val="820598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olarProj_Pj14_04052017052500_N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630" y="0"/>
            <a:ext cx="6858000" cy="6858000"/>
          </a:xfrm>
          <a:prstGeom prst="rect">
            <a:avLst/>
          </a:prstGeom>
        </p:spPr>
      </p:pic>
      <p:cxnSp>
        <p:nvCxnSpPr>
          <p:cNvPr id="4" name="Connecteur droit avec flèche 3"/>
          <p:cNvCxnSpPr/>
          <p:nvPr/>
        </p:nvCxnSpPr>
        <p:spPr>
          <a:xfrm>
            <a:off x="3684390" y="4240152"/>
            <a:ext cx="66147" cy="859938"/>
          </a:xfrm>
          <a:prstGeom prst="straightConnector1">
            <a:avLst/>
          </a:prstGeom>
          <a:ln>
            <a:solidFill>
              <a:srgbClr val="FED109"/>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er 6"/>
          <p:cNvGrpSpPr/>
          <p:nvPr/>
        </p:nvGrpSpPr>
        <p:grpSpPr>
          <a:xfrm>
            <a:off x="3148851" y="3818432"/>
            <a:ext cx="781485" cy="474640"/>
            <a:chOff x="3208386" y="3765512"/>
            <a:chExt cx="781485" cy="474640"/>
          </a:xfrm>
        </p:grpSpPr>
        <p:sp>
          <p:nvSpPr>
            <p:cNvPr id="5" name="ZoneTexte 4"/>
            <p:cNvSpPr txBox="1"/>
            <p:nvPr/>
          </p:nvSpPr>
          <p:spPr>
            <a:xfrm>
              <a:off x="3221361" y="3778487"/>
              <a:ext cx="768510" cy="461665"/>
            </a:xfrm>
            <a:prstGeom prst="rect">
              <a:avLst/>
            </a:prstGeom>
            <a:noFill/>
          </p:spPr>
          <p:txBody>
            <a:bodyPr wrap="none" rtlCol="0">
              <a:spAutoFit/>
            </a:bodyPr>
            <a:lstStyle/>
            <a:p>
              <a:r>
                <a:rPr lang="en-US" sz="2400" dirty="0" smtClean="0">
                  <a:solidFill>
                    <a:schemeClr val="bg2">
                      <a:lumMod val="25000"/>
                    </a:schemeClr>
                  </a:solidFill>
                </a:rPr>
                <a:t>Juno</a:t>
              </a:r>
              <a:endParaRPr lang="en-US" sz="2400" dirty="0">
                <a:solidFill>
                  <a:schemeClr val="bg2">
                    <a:lumMod val="25000"/>
                  </a:schemeClr>
                </a:solidFill>
              </a:endParaRPr>
            </a:p>
          </p:txBody>
        </p:sp>
        <p:sp>
          <p:nvSpPr>
            <p:cNvPr id="6" name="ZoneTexte 5"/>
            <p:cNvSpPr txBox="1"/>
            <p:nvPr/>
          </p:nvSpPr>
          <p:spPr>
            <a:xfrm>
              <a:off x="3208386" y="3765512"/>
              <a:ext cx="768510" cy="461665"/>
            </a:xfrm>
            <a:prstGeom prst="rect">
              <a:avLst/>
            </a:prstGeom>
            <a:noFill/>
          </p:spPr>
          <p:txBody>
            <a:bodyPr wrap="none" rtlCol="0">
              <a:spAutoFit/>
            </a:bodyPr>
            <a:lstStyle/>
            <a:p>
              <a:r>
                <a:rPr lang="en-US" sz="2400" dirty="0" smtClean="0">
                  <a:solidFill>
                    <a:srgbClr val="FED109"/>
                  </a:solidFill>
                </a:rPr>
                <a:t>Juno</a:t>
              </a:r>
              <a:endParaRPr lang="en-US" sz="2400" dirty="0">
                <a:solidFill>
                  <a:srgbClr val="FED109"/>
                </a:solidFill>
              </a:endParaRPr>
            </a:p>
          </p:txBody>
        </p:sp>
      </p:grpSp>
      <p:sp>
        <p:nvSpPr>
          <p:cNvPr id="8" name="ZoneTexte 7"/>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609705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j3_1615_multi_angle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80" y="0"/>
            <a:ext cx="6858000" cy="6858000"/>
          </a:xfrm>
          <a:prstGeom prst="rect">
            <a:avLst/>
          </a:prstGeom>
        </p:spPr>
      </p:pic>
      <p:sp>
        <p:nvSpPr>
          <p:cNvPr id="3" name="ZoneTexte 2"/>
          <p:cNvSpPr txBox="1"/>
          <p:nvPr/>
        </p:nvSpPr>
        <p:spPr>
          <a:xfrm>
            <a:off x="39685" y="5324997"/>
            <a:ext cx="2283347" cy="1508105"/>
          </a:xfrm>
          <a:prstGeom prst="rect">
            <a:avLst/>
          </a:prstGeom>
          <a:noFill/>
        </p:spPr>
        <p:txBody>
          <a:bodyPr wrap="none" rtlCol="0">
            <a:spAutoFit/>
          </a:bodyPr>
          <a:lstStyle/>
          <a:p>
            <a:r>
              <a:rPr lang="en-US" sz="3600" dirty="0" smtClean="0"/>
              <a:t>Orbit 3</a:t>
            </a:r>
          </a:p>
          <a:p>
            <a:r>
              <a:rPr lang="en-US" sz="2800" dirty="0" smtClean="0"/>
              <a:t>DOY 2016-307</a:t>
            </a:r>
          </a:p>
          <a:p>
            <a:r>
              <a:rPr lang="en-US" sz="2800" dirty="0" smtClean="0"/>
              <a:t>16:23</a:t>
            </a:r>
          </a:p>
        </p:txBody>
      </p:sp>
      <p:sp>
        <p:nvSpPr>
          <p:cNvPr id="4" name="ZoneTexte 3"/>
          <p:cNvSpPr txBox="1"/>
          <p:nvPr/>
        </p:nvSpPr>
        <p:spPr>
          <a:xfrm>
            <a:off x="79377" y="52919"/>
            <a:ext cx="2170636" cy="1323439"/>
          </a:xfrm>
          <a:prstGeom prst="rect">
            <a:avLst/>
          </a:prstGeom>
          <a:noFill/>
        </p:spPr>
        <p:txBody>
          <a:bodyPr wrap="none" rtlCol="0">
            <a:spAutoFit/>
          </a:bodyPr>
          <a:lstStyle/>
          <a:p>
            <a:r>
              <a:rPr lang="en-US" sz="4000" dirty="0" smtClean="0"/>
              <a:t>Juno-UVS</a:t>
            </a:r>
          </a:p>
          <a:p>
            <a:r>
              <a:rPr lang="en-US" sz="4000" dirty="0" smtClean="0"/>
              <a:t>obs.</a:t>
            </a:r>
            <a:endParaRPr lang="en-US" sz="4000" dirty="0"/>
          </a:p>
        </p:txBody>
      </p:sp>
      <p:sp>
        <p:nvSpPr>
          <p:cNvPr id="5" name="Rectangle 4"/>
          <p:cNvSpPr/>
          <p:nvPr/>
        </p:nvSpPr>
        <p:spPr>
          <a:xfrm>
            <a:off x="5315652" y="3550064"/>
            <a:ext cx="137443" cy="137048"/>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ZoneTexte 5"/>
          <p:cNvSpPr txBox="1"/>
          <p:nvPr/>
        </p:nvSpPr>
        <p:spPr>
          <a:xfrm>
            <a:off x="6259061" y="3835655"/>
            <a:ext cx="2005328" cy="1200328"/>
          </a:xfrm>
          <a:prstGeom prst="rect">
            <a:avLst/>
          </a:prstGeom>
          <a:solidFill>
            <a:srgbClr val="FFFF00"/>
          </a:solidFill>
        </p:spPr>
        <p:txBody>
          <a:bodyPr wrap="square" rtlCol="0">
            <a:spAutoFit/>
          </a:bodyPr>
          <a:lstStyle/>
          <a:p>
            <a:r>
              <a:rPr lang="en-US" sz="2400" dirty="0" smtClean="0"/>
              <a:t>Juno (VIPAL) footprint off-aurora</a:t>
            </a:r>
            <a:endParaRPr lang="en-US" sz="2400" dirty="0"/>
          </a:p>
        </p:txBody>
      </p:sp>
      <p:grpSp>
        <p:nvGrpSpPr>
          <p:cNvPr id="10" name="Grouper 9"/>
          <p:cNvGrpSpPr/>
          <p:nvPr/>
        </p:nvGrpSpPr>
        <p:grpSpPr>
          <a:xfrm>
            <a:off x="5517695" y="3681036"/>
            <a:ext cx="753520" cy="162054"/>
            <a:chOff x="5535926" y="3747872"/>
            <a:chExt cx="753520" cy="162054"/>
          </a:xfrm>
        </p:grpSpPr>
        <p:cxnSp>
          <p:nvCxnSpPr>
            <p:cNvPr id="9" name="Connecteur droit avec flèche 8"/>
            <p:cNvCxnSpPr/>
            <p:nvPr/>
          </p:nvCxnSpPr>
          <p:spPr>
            <a:xfrm flipH="1" flipV="1">
              <a:off x="5535926" y="3761383"/>
              <a:ext cx="723135" cy="14854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flipH="1" flipV="1">
              <a:off x="5566311" y="3747872"/>
              <a:ext cx="723135" cy="14854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1" name="ZoneTexte 10"/>
          <p:cNvSpPr txBox="1"/>
          <p:nvPr/>
        </p:nvSpPr>
        <p:spPr>
          <a:xfrm>
            <a:off x="6240830" y="4953210"/>
            <a:ext cx="2080668" cy="523220"/>
          </a:xfrm>
          <a:prstGeom prst="rect">
            <a:avLst/>
          </a:prstGeom>
          <a:noFill/>
        </p:spPr>
        <p:txBody>
          <a:bodyPr wrap="none" rtlCol="0">
            <a:spAutoFit/>
          </a:bodyPr>
          <a:lstStyle/>
          <a:p>
            <a:r>
              <a:rPr lang="en-US" sz="2800" dirty="0" smtClean="0">
                <a:solidFill>
                  <a:srgbClr val="FF0000"/>
                </a:solidFill>
              </a:rPr>
              <a:t>we need HST</a:t>
            </a:r>
            <a:endParaRPr lang="en-US" sz="2800" dirty="0">
              <a:solidFill>
                <a:srgbClr val="FF0000"/>
              </a:solidFill>
            </a:endParaRPr>
          </a:p>
        </p:txBody>
      </p:sp>
      <p:sp>
        <p:nvSpPr>
          <p:cNvPr id="12" name="ZoneTexte 11"/>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364727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l="552" t="1649" r="552" b="1649"/>
          <a:stretch>
            <a:fillRect/>
          </a:stretch>
        </p:blipFill>
        <p:spPr bwMode="auto">
          <a:xfrm>
            <a:off x="403962" y="414867"/>
            <a:ext cx="4742327" cy="1554610"/>
          </a:xfrm>
          <a:prstGeom prst="rect">
            <a:avLst/>
          </a:prstGeom>
          <a:noFill/>
          <a:ln>
            <a:noFill/>
          </a:ln>
          <a:extLst/>
        </p:spPr>
      </p:pic>
      <p:sp>
        <p:nvSpPr>
          <p:cNvPr id="3" name="ZoneTexte 2"/>
          <p:cNvSpPr txBox="1"/>
          <p:nvPr/>
        </p:nvSpPr>
        <p:spPr>
          <a:xfrm>
            <a:off x="133198" y="6047641"/>
            <a:ext cx="2452865" cy="646331"/>
          </a:xfrm>
          <a:prstGeom prst="rect">
            <a:avLst/>
          </a:prstGeom>
          <a:noFill/>
        </p:spPr>
        <p:txBody>
          <a:bodyPr wrap="none" rtlCol="0">
            <a:spAutoFit/>
          </a:bodyPr>
          <a:lstStyle/>
          <a:p>
            <a:r>
              <a:rPr lang="en-US" dirty="0" smtClean="0"/>
              <a:t>Grodent et al., 2015</a:t>
            </a:r>
          </a:p>
          <a:p>
            <a:r>
              <a:rPr lang="en-US" dirty="0" smtClean="0"/>
              <a:t>HST White Paper (</a:t>
            </a:r>
            <a:r>
              <a:rPr lang="en-US" dirty="0" err="1" smtClean="0"/>
              <a:t>ArXiv</a:t>
            </a:r>
            <a:r>
              <a:rPr lang="en-US" dirty="0" smtClean="0"/>
              <a:t>)</a:t>
            </a:r>
            <a:endParaRPr lang="en-US" dirty="0"/>
          </a:p>
        </p:txBody>
      </p:sp>
      <p:sp>
        <p:nvSpPr>
          <p:cNvPr id="4" name="ZoneTexte 3"/>
          <p:cNvSpPr txBox="1"/>
          <p:nvPr/>
        </p:nvSpPr>
        <p:spPr>
          <a:xfrm>
            <a:off x="5557543" y="268911"/>
            <a:ext cx="2929808" cy="584776"/>
          </a:xfrm>
          <a:prstGeom prst="rect">
            <a:avLst/>
          </a:prstGeom>
          <a:noFill/>
        </p:spPr>
        <p:txBody>
          <a:bodyPr wrap="none" rtlCol="0">
            <a:spAutoFit/>
          </a:bodyPr>
          <a:lstStyle/>
          <a:p>
            <a:r>
              <a:rPr lang="en-US" sz="3200" dirty="0" smtClean="0"/>
              <a:t>33 14-Day orbits</a:t>
            </a:r>
            <a:endParaRPr lang="en-US" sz="3200" dirty="0"/>
          </a:p>
        </p:txBody>
      </p:sp>
      <p:sp>
        <p:nvSpPr>
          <p:cNvPr id="5" name="Rectangle 4"/>
          <p:cNvSpPr/>
          <p:nvPr/>
        </p:nvSpPr>
        <p:spPr>
          <a:xfrm>
            <a:off x="4232810" y="521742"/>
            <a:ext cx="601599" cy="838546"/>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ZoneTexte 5"/>
          <p:cNvSpPr txBox="1"/>
          <p:nvPr/>
        </p:nvSpPr>
        <p:spPr>
          <a:xfrm>
            <a:off x="5837073" y="853687"/>
            <a:ext cx="2405025" cy="1077218"/>
          </a:xfrm>
          <a:prstGeom prst="rect">
            <a:avLst/>
          </a:prstGeom>
          <a:noFill/>
        </p:spPr>
        <p:txBody>
          <a:bodyPr wrap="none" rtlCol="0">
            <a:spAutoFit/>
          </a:bodyPr>
          <a:lstStyle/>
          <a:p>
            <a:r>
              <a:rPr lang="en-US" sz="3200" dirty="0" smtClean="0">
                <a:solidFill>
                  <a:srgbClr val="FF0000"/>
                </a:solidFill>
              </a:rPr>
              <a:t>UVS segment </a:t>
            </a:r>
          </a:p>
          <a:p>
            <a:r>
              <a:rPr lang="en-US" sz="3200" dirty="0" smtClean="0">
                <a:solidFill>
                  <a:srgbClr val="FF0000"/>
                </a:solidFill>
              </a:rPr>
              <a:t>= ~6 hours</a:t>
            </a:r>
            <a:endParaRPr lang="en-US" sz="3200" dirty="0">
              <a:solidFill>
                <a:srgbClr val="FF0000"/>
              </a:solidFill>
            </a:endParaRPr>
          </a:p>
        </p:txBody>
      </p:sp>
      <p:pic>
        <p:nvPicPr>
          <p:cNvPr id="7" name="Image 6"/>
          <p:cNvPicPr>
            <a:picLocks noChangeAspect="1"/>
          </p:cNvPicPr>
          <p:nvPr/>
        </p:nvPicPr>
        <p:blipFill>
          <a:blip r:embed="rId3"/>
          <a:stretch>
            <a:fillRect/>
          </a:stretch>
        </p:blipFill>
        <p:spPr>
          <a:xfrm>
            <a:off x="1337502" y="2545224"/>
            <a:ext cx="4161962" cy="3502417"/>
          </a:xfrm>
          <a:prstGeom prst="rect">
            <a:avLst/>
          </a:prstGeom>
        </p:spPr>
      </p:pic>
      <p:cxnSp>
        <p:nvCxnSpPr>
          <p:cNvPr id="11" name="Connecteur droit 10"/>
          <p:cNvCxnSpPr/>
          <p:nvPr/>
        </p:nvCxnSpPr>
        <p:spPr>
          <a:xfrm flipV="1">
            <a:off x="4277895" y="3716421"/>
            <a:ext cx="833298" cy="17824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4326912" y="4473965"/>
            <a:ext cx="797399" cy="14259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879558" y="2299368"/>
            <a:ext cx="190723" cy="63366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4660873" y="3815348"/>
            <a:ext cx="1008960" cy="707886"/>
          </a:xfrm>
          <a:prstGeom prst="rect">
            <a:avLst/>
          </a:prstGeom>
          <a:noFill/>
        </p:spPr>
        <p:txBody>
          <a:bodyPr wrap="none" rtlCol="0">
            <a:spAutoFit/>
          </a:bodyPr>
          <a:lstStyle/>
          <a:p>
            <a:r>
              <a:rPr lang="en-US" sz="4000" dirty="0" smtClean="0"/>
              <a:t>1 </a:t>
            </a:r>
            <a:r>
              <a:rPr lang="en-US" sz="4000" dirty="0" err="1" smtClean="0"/>
              <a:t>hr</a:t>
            </a:r>
            <a:endParaRPr lang="en-US" sz="4000" dirty="0"/>
          </a:p>
        </p:txBody>
      </p:sp>
      <p:sp>
        <p:nvSpPr>
          <p:cNvPr id="23" name="Rectangle 22"/>
          <p:cNvSpPr/>
          <p:nvPr/>
        </p:nvSpPr>
        <p:spPr>
          <a:xfrm>
            <a:off x="3070281" y="2545224"/>
            <a:ext cx="2429183" cy="3878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412681" y="5692273"/>
            <a:ext cx="2429183" cy="31943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Connecteur droit 13"/>
          <p:cNvCxnSpPr/>
          <p:nvPr/>
        </p:nvCxnSpPr>
        <p:spPr>
          <a:xfrm>
            <a:off x="3185640" y="5692274"/>
            <a:ext cx="597623" cy="86270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3578543" y="2425951"/>
            <a:ext cx="1599066" cy="707886"/>
          </a:xfrm>
          <a:prstGeom prst="rect">
            <a:avLst/>
          </a:prstGeom>
          <a:noFill/>
        </p:spPr>
        <p:txBody>
          <a:bodyPr wrap="none" rtlCol="0">
            <a:spAutoFit/>
          </a:bodyPr>
          <a:lstStyle/>
          <a:p>
            <a:r>
              <a:rPr lang="en-US" sz="4000" dirty="0" smtClean="0"/>
              <a:t>2.5 </a:t>
            </a:r>
            <a:r>
              <a:rPr lang="en-US" sz="4000" dirty="0" err="1" smtClean="0"/>
              <a:t>hrs</a:t>
            </a:r>
            <a:endParaRPr lang="en-US" sz="4000" dirty="0"/>
          </a:p>
        </p:txBody>
      </p:sp>
      <p:sp>
        <p:nvSpPr>
          <p:cNvPr id="21" name="ZoneTexte 20"/>
          <p:cNvSpPr txBox="1"/>
          <p:nvPr/>
        </p:nvSpPr>
        <p:spPr>
          <a:xfrm>
            <a:off x="3861340" y="5269958"/>
            <a:ext cx="1599066" cy="707886"/>
          </a:xfrm>
          <a:prstGeom prst="rect">
            <a:avLst/>
          </a:prstGeom>
          <a:noFill/>
        </p:spPr>
        <p:txBody>
          <a:bodyPr wrap="none" rtlCol="0">
            <a:spAutoFit/>
          </a:bodyPr>
          <a:lstStyle/>
          <a:p>
            <a:r>
              <a:rPr lang="en-US" sz="4000" dirty="0" smtClean="0"/>
              <a:t>2.5 </a:t>
            </a:r>
            <a:r>
              <a:rPr lang="en-US" sz="4000" dirty="0" err="1" smtClean="0"/>
              <a:t>hrs</a:t>
            </a:r>
            <a:endParaRPr lang="en-US" sz="4000" dirty="0"/>
          </a:p>
        </p:txBody>
      </p:sp>
      <p:sp>
        <p:nvSpPr>
          <p:cNvPr id="25" name="Accolade fermante 24"/>
          <p:cNvSpPr/>
          <p:nvPr/>
        </p:nvSpPr>
        <p:spPr>
          <a:xfrm>
            <a:off x="5669833" y="2545224"/>
            <a:ext cx="553687" cy="350241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ZoneTexte 25"/>
          <p:cNvSpPr txBox="1"/>
          <p:nvPr/>
        </p:nvSpPr>
        <p:spPr>
          <a:xfrm>
            <a:off x="6357614" y="3044932"/>
            <a:ext cx="2451913" cy="1077218"/>
          </a:xfrm>
          <a:prstGeom prst="rect">
            <a:avLst/>
          </a:prstGeom>
          <a:noFill/>
        </p:spPr>
        <p:txBody>
          <a:bodyPr wrap="none" rtlCol="0">
            <a:spAutoFit/>
          </a:bodyPr>
          <a:lstStyle/>
          <a:p>
            <a:r>
              <a:rPr lang="en-US" sz="3200" dirty="0" smtClean="0"/>
              <a:t>UVS observes </a:t>
            </a:r>
          </a:p>
          <a:p>
            <a:r>
              <a:rPr lang="en-US" sz="3200" dirty="0" smtClean="0"/>
              <a:t>&lt; 2% of orbit</a:t>
            </a:r>
            <a:endParaRPr lang="en-US" sz="3200" dirty="0"/>
          </a:p>
        </p:txBody>
      </p:sp>
      <p:sp>
        <p:nvSpPr>
          <p:cNvPr id="27" name="ZoneTexte 26"/>
          <p:cNvSpPr txBox="1"/>
          <p:nvPr/>
        </p:nvSpPr>
        <p:spPr>
          <a:xfrm>
            <a:off x="6223521" y="4538289"/>
            <a:ext cx="2705536" cy="1384995"/>
          </a:xfrm>
          <a:prstGeom prst="rect">
            <a:avLst/>
          </a:prstGeom>
          <a:noFill/>
        </p:spPr>
        <p:txBody>
          <a:bodyPr wrap="square" rtlCol="0">
            <a:spAutoFit/>
          </a:bodyPr>
          <a:lstStyle/>
          <a:p>
            <a:r>
              <a:rPr lang="en-US" sz="2800" dirty="0" smtClean="0">
                <a:solidFill>
                  <a:srgbClr val="FF0000"/>
                </a:solidFill>
              </a:rPr>
              <a:t>we need HST for the rest (&gt; 98%) of the time</a:t>
            </a:r>
            <a:endParaRPr lang="en-US" sz="2800" dirty="0">
              <a:solidFill>
                <a:srgbClr val="FF0000"/>
              </a:solidFill>
            </a:endParaRPr>
          </a:p>
        </p:txBody>
      </p:sp>
      <p:sp>
        <p:nvSpPr>
          <p:cNvPr id="28" name="ZoneTexte 27"/>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734313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6935" y="654739"/>
            <a:ext cx="8273494" cy="1200329"/>
          </a:xfrm>
          <a:prstGeom prst="rect">
            <a:avLst/>
          </a:prstGeom>
          <a:noFill/>
        </p:spPr>
        <p:txBody>
          <a:bodyPr wrap="none" rtlCol="0">
            <a:spAutoFit/>
          </a:bodyPr>
          <a:lstStyle/>
          <a:p>
            <a:r>
              <a:rPr lang="en-US" sz="3600" dirty="0" smtClean="0"/>
              <a:t>Large HST proposal during cycles 24 and 25</a:t>
            </a:r>
          </a:p>
          <a:p>
            <a:r>
              <a:rPr lang="en-US" sz="3600" dirty="0" smtClean="0"/>
              <a:t>in support of Juno</a:t>
            </a:r>
            <a:endParaRPr lang="en-US" sz="3600" dirty="0"/>
          </a:p>
        </p:txBody>
      </p:sp>
      <p:pic>
        <p:nvPicPr>
          <p:cNvPr id="4" name="Image 3"/>
          <p:cNvPicPr>
            <a:picLocks noChangeAspect="1"/>
          </p:cNvPicPr>
          <p:nvPr/>
        </p:nvPicPr>
        <p:blipFill>
          <a:blip r:embed="rId2"/>
          <a:stretch>
            <a:fillRect/>
          </a:stretch>
        </p:blipFill>
        <p:spPr>
          <a:xfrm>
            <a:off x="1579067" y="2182970"/>
            <a:ext cx="6072156" cy="2206811"/>
          </a:xfrm>
          <a:prstGeom prst="rect">
            <a:avLst/>
          </a:prstGeom>
          <a:ln>
            <a:solidFill>
              <a:schemeClr val="tx1"/>
            </a:solidFill>
          </a:ln>
        </p:spPr>
      </p:pic>
      <p:sp>
        <p:nvSpPr>
          <p:cNvPr id="5" name="ZoneTexte 4"/>
          <p:cNvSpPr txBox="1"/>
          <p:nvPr/>
        </p:nvSpPr>
        <p:spPr>
          <a:xfrm>
            <a:off x="702020" y="5963253"/>
            <a:ext cx="4915729" cy="523220"/>
          </a:xfrm>
          <a:prstGeom prst="rect">
            <a:avLst/>
          </a:prstGeom>
          <a:noFill/>
        </p:spPr>
        <p:txBody>
          <a:bodyPr wrap="none" rtlCol="0">
            <a:spAutoFit/>
          </a:bodyPr>
          <a:lstStyle/>
          <a:p>
            <a:r>
              <a:rPr lang="en-US" sz="2800" dirty="0" err="1" smtClean="0"/>
              <a:t>EuroPlanet</a:t>
            </a:r>
            <a:r>
              <a:rPr lang="en-US" sz="2800" dirty="0" smtClean="0"/>
              <a:t> HST-Juno workshop?</a:t>
            </a:r>
            <a:endParaRPr lang="en-US" sz="2800" dirty="0"/>
          </a:p>
        </p:txBody>
      </p:sp>
      <p:sp>
        <p:nvSpPr>
          <p:cNvPr id="6" name="ZoneTexte 5"/>
          <p:cNvSpPr txBox="1"/>
          <p:nvPr/>
        </p:nvSpPr>
        <p:spPr>
          <a:xfrm>
            <a:off x="2342694" y="4527959"/>
            <a:ext cx="6191969" cy="1015663"/>
          </a:xfrm>
          <a:prstGeom prst="rect">
            <a:avLst/>
          </a:prstGeom>
          <a:noFill/>
          <a:ln>
            <a:solidFill>
              <a:srgbClr val="FF0000"/>
            </a:solidFill>
          </a:ln>
        </p:spPr>
        <p:txBody>
          <a:bodyPr wrap="square" rtlCol="0">
            <a:spAutoFit/>
          </a:bodyPr>
          <a:lstStyle/>
          <a:p>
            <a:r>
              <a:rPr lang="en-US" sz="2000" dirty="0" smtClean="0"/>
              <a:t>"it </a:t>
            </a:r>
            <a:r>
              <a:rPr lang="en-US" sz="2000" dirty="0"/>
              <a:t>is important that an appropriately large number of HST orbits are put aside to support these missions without jeopardizing other solar system </a:t>
            </a:r>
            <a:r>
              <a:rPr lang="en-US" sz="2000" dirty="0" smtClean="0"/>
              <a:t>proposals"</a:t>
            </a:r>
            <a:r>
              <a:rPr lang="fr-BE" sz="2000" dirty="0" smtClean="0"/>
              <a:t> </a:t>
            </a:r>
            <a:endParaRPr lang="en-US" sz="2000" dirty="0"/>
          </a:p>
        </p:txBody>
      </p:sp>
      <p:sp>
        <p:nvSpPr>
          <p:cNvPr id="7" name="ZoneTexte 6"/>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1851787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70121" y="796745"/>
            <a:ext cx="4605285" cy="5424003"/>
          </a:xfrm>
          <a:prstGeom prst="rect">
            <a:avLst/>
          </a:prstGeom>
        </p:spPr>
      </p:pic>
      <p:sp>
        <p:nvSpPr>
          <p:cNvPr id="3" name="ZoneTexte 2"/>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1718359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VIS_2013_079.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768" y="0"/>
            <a:ext cx="6858000" cy="6858000"/>
          </a:xfrm>
          <a:prstGeom prst="rect">
            <a:avLst/>
          </a:prstGeom>
        </p:spPr>
      </p:pic>
      <p:sp>
        <p:nvSpPr>
          <p:cNvPr id="3" name="ZoneTexte 2"/>
          <p:cNvSpPr txBox="1"/>
          <p:nvPr/>
        </p:nvSpPr>
        <p:spPr>
          <a:xfrm>
            <a:off x="1234446" y="79924"/>
            <a:ext cx="3347065" cy="954107"/>
          </a:xfrm>
          <a:prstGeom prst="rect">
            <a:avLst/>
          </a:prstGeom>
          <a:noFill/>
        </p:spPr>
        <p:txBody>
          <a:bodyPr wrap="none" rtlCol="0">
            <a:spAutoFit/>
          </a:bodyPr>
          <a:lstStyle/>
          <a:p>
            <a:r>
              <a:rPr lang="en-US" sz="2800" dirty="0" smtClean="0">
                <a:solidFill>
                  <a:srgbClr val="FFFF00"/>
                </a:solidFill>
              </a:rPr>
              <a:t>Saturn UV aurora</a:t>
            </a:r>
          </a:p>
          <a:p>
            <a:r>
              <a:rPr lang="en-US" sz="2800" dirty="0" smtClean="0">
                <a:solidFill>
                  <a:srgbClr val="FFFF00"/>
                </a:solidFill>
              </a:rPr>
              <a:t>Southern hemisphere</a:t>
            </a:r>
            <a:endParaRPr lang="en-US" sz="2800" dirty="0">
              <a:solidFill>
                <a:srgbClr val="FFFF00"/>
              </a:solidFill>
            </a:endParaRPr>
          </a:p>
        </p:txBody>
      </p:sp>
      <p:sp>
        <p:nvSpPr>
          <p:cNvPr id="4" name="ZoneTexte 3"/>
          <p:cNvSpPr txBox="1"/>
          <p:nvPr/>
        </p:nvSpPr>
        <p:spPr>
          <a:xfrm>
            <a:off x="7979373" y="155284"/>
            <a:ext cx="1164627" cy="1323439"/>
          </a:xfrm>
          <a:prstGeom prst="rect">
            <a:avLst/>
          </a:prstGeom>
          <a:noFill/>
        </p:spPr>
        <p:txBody>
          <a:bodyPr wrap="none" rtlCol="0">
            <a:spAutoFit/>
          </a:bodyPr>
          <a:lstStyle/>
          <a:p>
            <a:pPr algn="r"/>
            <a:r>
              <a:rPr lang="en-US" sz="2000" dirty="0" smtClean="0"/>
              <a:t>3 frames:</a:t>
            </a:r>
          </a:p>
          <a:p>
            <a:pPr algn="r"/>
            <a:r>
              <a:rPr lang="en-US" sz="2000" dirty="0" smtClean="0"/>
              <a:t>15:19</a:t>
            </a:r>
          </a:p>
          <a:p>
            <a:pPr algn="r"/>
            <a:r>
              <a:rPr lang="en-US" sz="2000" dirty="0" smtClean="0"/>
              <a:t>16:32</a:t>
            </a:r>
          </a:p>
          <a:p>
            <a:pPr algn="r"/>
            <a:r>
              <a:rPr lang="en-US" sz="2000" dirty="0" smtClean="0"/>
              <a:t>17:44</a:t>
            </a:r>
            <a:endParaRPr lang="en-US" sz="2000" dirty="0"/>
          </a:p>
        </p:txBody>
      </p:sp>
      <p:sp>
        <p:nvSpPr>
          <p:cNvPr id="5" name="ZoneTexte 4"/>
          <p:cNvSpPr txBox="1"/>
          <p:nvPr/>
        </p:nvSpPr>
        <p:spPr>
          <a:xfrm>
            <a:off x="5396382" y="19980"/>
            <a:ext cx="2576096" cy="2369880"/>
          </a:xfrm>
          <a:prstGeom prst="rect">
            <a:avLst/>
          </a:prstGeom>
          <a:noFill/>
        </p:spPr>
        <p:txBody>
          <a:bodyPr wrap="none" rtlCol="0">
            <a:spAutoFit/>
          </a:bodyPr>
          <a:lstStyle/>
          <a:p>
            <a:pPr algn="r"/>
            <a:r>
              <a:rPr lang="en-US" sz="2800" dirty="0" smtClean="0">
                <a:solidFill>
                  <a:srgbClr val="FFFF00"/>
                </a:solidFill>
              </a:rPr>
              <a:t>Cassini -UVIS </a:t>
            </a:r>
          </a:p>
          <a:p>
            <a:pPr algn="r"/>
            <a:r>
              <a:rPr lang="en-US" sz="2400" dirty="0" smtClean="0">
                <a:solidFill>
                  <a:srgbClr val="FFFF00"/>
                </a:solidFill>
              </a:rPr>
              <a:t>DOY 2013-079</a:t>
            </a:r>
          </a:p>
          <a:p>
            <a:pPr algn="r"/>
            <a:r>
              <a:rPr lang="en-US" sz="2400" dirty="0" smtClean="0">
                <a:solidFill>
                  <a:srgbClr val="FFFF00"/>
                </a:solidFill>
              </a:rPr>
              <a:t>alt.:</a:t>
            </a:r>
          </a:p>
          <a:p>
            <a:pPr algn="r"/>
            <a:r>
              <a:rPr lang="en-US" sz="2400" dirty="0" smtClean="0">
                <a:solidFill>
                  <a:srgbClr val="FFFF00"/>
                </a:solidFill>
              </a:rPr>
              <a:t>13.2_12.7 RS</a:t>
            </a:r>
          </a:p>
          <a:p>
            <a:pPr algn="r"/>
            <a:r>
              <a:rPr lang="en-US" sz="2400" dirty="0" err="1" smtClean="0">
                <a:solidFill>
                  <a:srgbClr val="FFFF00"/>
                </a:solidFill>
              </a:rPr>
              <a:t>ssc</a:t>
            </a:r>
            <a:r>
              <a:rPr lang="en-US" sz="2400" dirty="0" smtClean="0">
                <a:solidFill>
                  <a:srgbClr val="FFFF00"/>
                </a:solidFill>
              </a:rPr>
              <a:t> </a:t>
            </a:r>
            <a:r>
              <a:rPr lang="en-US" sz="2400" dirty="0" err="1" smtClean="0">
                <a:solidFill>
                  <a:srgbClr val="FFFF00"/>
                </a:solidFill>
              </a:rPr>
              <a:t>lat</a:t>
            </a:r>
            <a:r>
              <a:rPr lang="en-US" sz="2400" dirty="0" smtClean="0">
                <a:solidFill>
                  <a:srgbClr val="FFFF00"/>
                </a:solidFill>
              </a:rPr>
              <a:t>:</a:t>
            </a:r>
          </a:p>
          <a:p>
            <a:pPr algn="r"/>
            <a:r>
              <a:rPr lang="en-US" sz="2400" dirty="0" smtClean="0">
                <a:solidFill>
                  <a:srgbClr val="FFFF00"/>
                </a:solidFill>
              </a:rPr>
              <a:t>-49.3°_-47.1°</a:t>
            </a:r>
            <a:endParaRPr lang="en-US" sz="2400" dirty="0">
              <a:solidFill>
                <a:srgbClr val="FFFF00"/>
              </a:solidFill>
            </a:endParaRPr>
          </a:p>
        </p:txBody>
      </p:sp>
      <p:sp>
        <p:nvSpPr>
          <p:cNvPr id="6" name="ZoneTexte 5"/>
          <p:cNvSpPr txBox="1"/>
          <p:nvPr/>
        </p:nvSpPr>
        <p:spPr>
          <a:xfrm>
            <a:off x="6122167" y="6365577"/>
            <a:ext cx="1723549" cy="307777"/>
          </a:xfrm>
          <a:prstGeom prst="rect">
            <a:avLst/>
          </a:prstGeom>
          <a:noFill/>
        </p:spPr>
        <p:txBody>
          <a:bodyPr wrap="none" rtlCol="0">
            <a:spAutoFit/>
          </a:bodyPr>
          <a:lstStyle/>
          <a:p>
            <a:r>
              <a:rPr lang="en-US" sz="1400" dirty="0" err="1" smtClean="0">
                <a:solidFill>
                  <a:srgbClr val="D9D9D9"/>
                </a:solidFill>
              </a:rPr>
              <a:t>d.grodent@ulg.ac.be</a:t>
            </a:r>
            <a:endParaRPr lang="en-US" sz="1400" dirty="0">
              <a:solidFill>
                <a:srgbClr val="D9D9D9"/>
              </a:solidFill>
            </a:endParaRPr>
          </a:p>
        </p:txBody>
      </p:sp>
    </p:spTree>
    <p:extLst>
      <p:ext uri="{BB962C8B-B14F-4D97-AF65-F5344CB8AC3E}">
        <p14:creationId xmlns:p14="http://schemas.microsoft.com/office/powerpoint/2010/main" val="219787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56459" y="0"/>
            <a:ext cx="6491983" cy="6858000"/>
          </a:xfrm>
          <a:prstGeom prst="rect">
            <a:avLst/>
          </a:prstGeom>
        </p:spPr>
      </p:pic>
      <p:sp>
        <p:nvSpPr>
          <p:cNvPr id="3" name="ZoneTexte 2"/>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3749559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gure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095" y="1269908"/>
            <a:ext cx="4504905" cy="4460253"/>
          </a:xfrm>
          <a:prstGeom prst="rect">
            <a:avLst/>
          </a:prstGeom>
        </p:spPr>
      </p:pic>
      <p:pic>
        <p:nvPicPr>
          <p:cNvPr id="3" name="Image 2" descr="figur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12" y="1367544"/>
            <a:ext cx="4449972" cy="4111755"/>
          </a:xfrm>
          <a:prstGeom prst="rect">
            <a:avLst/>
          </a:prstGeom>
        </p:spPr>
      </p:pic>
      <p:sp>
        <p:nvSpPr>
          <p:cNvPr id="4" name="ZoneTexte 3"/>
          <p:cNvSpPr txBox="1"/>
          <p:nvPr/>
        </p:nvSpPr>
        <p:spPr>
          <a:xfrm>
            <a:off x="127195" y="6393991"/>
            <a:ext cx="3422782" cy="461665"/>
          </a:xfrm>
          <a:prstGeom prst="rect">
            <a:avLst/>
          </a:prstGeom>
          <a:noFill/>
        </p:spPr>
        <p:txBody>
          <a:bodyPr wrap="none" rtlCol="0">
            <a:spAutoFit/>
          </a:bodyPr>
          <a:lstStyle/>
          <a:p>
            <a:r>
              <a:rPr lang="en-US" sz="2400" dirty="0" smtClean="0"/>
              <a:t>Grodent (SSR, 2014-2015)</a:t>
            </a:r>
            <a:endParaRPr lang="en-US" sz="2400" dirty="0"/>
          </a:p>
        </p:txBody>
      </p:sp>
      <p:sp>
        <p:nvSpPr>
          <p:cNvPr id="5" name="ZoneTexte 4"/>
          <p:cNvSpPr txBox="1"/>
          <p:nvPr/>
        </p:nvSpPr>
        <p:spPr>
          <a:xfrm>
            <a:off x="692708" y="692686"/>
            <a:ext cx="2952175" cy="646331"/>
          </a:xfrm>
          <a:prstGeom prst="rect">
            <a:avLst/>
          </a:prstGeom>
          <a:noFill/>
        </p:spPr>
        <p:txBody>
          <a:bodyPr wrap="none" rtlCol="0">
            <a:spAutoFit/>
          </a:bodyPr>
          <a:lstStyle/>
          <a:p>
            <a:r>
              <a:rPr lang="en-US" sz="3600" dirty="0" smtClean="0"/>
              <a:t>Jupiter (North)</a:t>
            </a:r>
            <a:endParaRPr lang="en-US" sz="3600" dirty="0"/>
          </a:p>
        </p:txBody>
      </p:sp>
      <p:sp>
        <p:nvSpPr>
          <p:cNvPr id="6" name="ZoneTexte 5"/>
          <p:cNvSpPr txBox="1"/>
          <p:nvPr/>
        </p:nvSpPr>
        <p:spPr>
          <a:xfrm>
            <a:off x="5631915" y="692686"/>
            <a:ext cx="2686177" cy="646331"/>
          </a:xfrm>
          <a:prstGeom prst="rect">
            <a:avLst/>
          </a:prstGeom>
          <a:noFill/>
        </p:spPr>
        <p:txBody>
          <a:bodyPr wrap="none" rtlCol="0">
            <a:spAutoFit/>
          </a:bodyPr>
          <a:lstStyle/>
          <a:p>
            <a:r>
              <a:rPr lang="en-US" sz="3600" dirty="0" smtClean="0"/>
              <a:t>Saturn (both)</a:t>
            </a:r>
            <a:endParaRPr lang="en-US" sz="3600" dirty="0"/>
          </a:p>
        </p:txBody>
      </p:sp>
      <p:sp>
        <p:nvSpPr>
          <p:cNvPr id="8" name="ZoneTexte 7"/>
          <p:cNvSpPr txBox="1"/>
          <p:nvPr/>
        </p:nvSpPr>
        <p:spPr>
          <a:xfrm>
            <a:off x="62156" y="5701302"/>
            <a:ext cx="4589267" cy="461665"/>
          </a:xfrm>
          <a:prstGeom prst="rect">
            <a:avLst/>
          </a:prstGeom>
          <a:noFill/>
        </p:spPr>
        <p:txBody>
          <a:bodyPr wrap="none" rtlCol="0">
            <a:spAutoFit/>
          </a:bodyPr>
          <a:lstStyle/>
          <a:p>
            <a:r>
              <a:rPr lang="en-US" sz="2400" dirty="0" smtClean="0">
                <a:solidFill>
                  <a:srgbClr val="FF0000"/>
                </a:solidFill>
              </a:rPr>
              <a:t>S3 frame </a:t>
            </a:r>
            <a:r>
              <a:rPr lang="en-US" sz="2400" dirty="0" smtClean="0"/>
              <a:t>(equiv. to LT if CML=180°)</a:t>
            </a:r>
            <a:endParaRPr lang="en-US" sz="2400" dirty="0"/>
          </a:p>
        </p:txBody>
      </p:sp>
      <p:sp>
        <p:nvSpPr>
          <p:cNvPr id="9" name="ZoneTexte 8"/>
          <p:cNvSpPr txBox="1"/>
          <p:nvPr/>
        </p:nvSpPr>
        <p:spPr>
          <a:xfrm>
            <a:off x="6304272" y="5701302"/>
            <a:ext cx="1281270" cy="461665"/>
          </a:xfrm>
          <a:prstGeom prst="rect">
            <a:avLst/>
          </a:prstGeom>
          <a:noFill/>
        </p:spPr>
        <p:txBody>
          <a:bodyPr wrap="none" rtlCol="0">
            <a:spAutoFit/>
          </a:bodyPr>
          <a:lstStyle/>
          <a:p>
            <a:r>
              <a:rPr lang="en-US" sz="2400" dirty="0" smtClean="0">
                <a:solidFill>
                  <a:srgbClr val="FF0000"/>
                </a:solidFill>
              </a:rPr>
              <a:t>LT frame</a:t>
            </a:r>
            <a:endParaRPr lang="en-US" sz="2400" dirty="0">
              <a:solidFill>
                <a:srgbClr val="FF0000"/>
              </a:solidFill>
            </a:endParaRPr>
          </a:p>
        </p:txBody>
      </p:sp>
      <p:sp>
        <p:nvSpPr>
          <p:cNvPr id="10" name="ZoneTexte 9"/>
          <p:cNvSpPr txBox="1"/>
          <p:nvPr/>
        </p:nvSpPr>
        <p:spPr>
          <a:xfrm>
            <a:off x="725010" y="-2"/>
            <a:ext cx="7699343" cy="646331"/>
          </a:xfrm>
          <a:prstGeom prst="rect">
            <a:avLst/>
          </a:prstGeom>
          <a:noFill/>
        </p:spPr>
        <p:txBody>
          <a:bodyPr wrap="none" rtlCol="0">
            <a:spAutoFit/>
          </a:bodyPr>
          <a:lstStyle/>
          <a:p>
            <a:r>
              <a:rPr lang="en-US" sz="3600" dirty="0"/>
              <a:t>S</a:t>
            </a:r>
            <a:r>
              <a:rPr lang="en-US" sz="3600" dirty="0" smtClean="0"/>
              <a:t>ketches with comparable "ingredients"</a:t>
            </a:r>
            <a:endParaRPr lang="en-US" sz="3600" dirty="0"/>
          </a:p>
        </p:txBody>
      </p:sp>
      <p:sp>
        <p:nvSpPr>
          <p:cNvPr id="11" name="ZoneTexte 10"/>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32414284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gure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095" y="602753"/>
            <a:ext cx="4504905" cy="4460253"/>
          </a:xfrm>
          <a:prstGeom prst="rect">
            <a:avLst/>
          </a:prstGeom>
        </p:spPr>
      </p:pic>
      <p:pic>
        <p:nvPicPr>
          <p:cNvPr id="3" name="Image 2" descr="figur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12" y="700389"/>
            <a:ext cx="4449972" cy="4111755"/>
          </a:xfrm>
          <a:prstGeom prst="rect">
            <a:avLst/>
          </a:prstGeom>
        </p:spPr>
      </p:pic>
      <p:sp>
        <p:nvSpPr>
          <p:cNvPr id="5" name="ZoneTexte 4"/>
          <p:cNvSpPr txBox="1"/>
          <p:nvPr/>
        </p:nvSpPr>
        <p:spPr>
          <a:xfrm>
            <a:off x="1609568" y="25531"/>
            <a:ext cx="1468220" cy="646331"/>
          </a:xfrm>
          <a:prstGeom prst="rect">
            <a:avLst/>
          </a:prstGeom>
          <a:noFill/>
        </p:spPr>
        <p:txBody>
          <a:bodyPr wrap="none" rtlCol="0">
            <a:spAutoFit/>
          </a:bodyPr>
          <a:lstStyle/>
          <a:p>
            <a:r>
              <a:rPr lang="en-US" sz="3600" dirty="0" smtClean="0"/>
              <a:t>Jupiter</a:t>
            </a:r>
            <a:endParaRPr lang="en-US" sz="3600" dirty="0"/>
          </a:p>
        </p:txBody>
      </p:sp>
      <p:sp>
        <p:nvSpPr>
          <p:cNvPr id="6" name="ZoneTexte 5"/>
          <p:cNvSpPr txBox="1"/>
          <p:nvPr/>
        </p:nvSpPr>
        <p:spPr>
          <a:xfrm>
            <a:off x="6164685" y="25531"/>
            <a:ext cx="1418628" cy="646331"/>
          </a:xfrm>
          <a:prstGeom prst="rect">
            <a:avLst/>
          </a:prstGeom>
          <a:noFill/>
        </p:spPr>
        <p:txBody>
          <a:bodyPr wrap="none" rtlCol="0">
            <a:spAutoFit/>
          </a:bodyPr>
          <a:lstStyle/>
          <a:p>
            <a:r>
              <a:rPr lang="en-US" sz="3600" dirty="0" smtClean="0"/>
              <a:t>Saturn</a:t>
            </a:r>
            <a:endParaRPr lang="en-US" sz="3600" dirty="0"/>
          </a:p>
        </p:txBody>
      </p:sp>
      <p:sp>
        <p:nvSpPr>
          <p:cNvPr id="7" name="Ellipse 6"/>
          <p:cNvSpPr/>
          <p:nvPr/>
        </p:nvSpPr>
        <p:spPr>
          <a:xfrm>
            <a:off x="2007084" y="3684306"/>
            <a:ext cx="204261" cy="213133"/>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onnecteur droit avec flèche 11"/>
          <p:cNvCxnSpPr/>
          <p:nvPr/>
        </p:nvCxnSpPr>
        <p:spPr>
          <a:xfrm flipV="1">
            <a:off x="1509754" y="3924083"/>
            <a:ext cx="515092" cy="107675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177618" y="5071887"/>
            <a:ext cx="4201310" cy="1200329"/>
          </a:xfrm>
          <a:prstGeom prst="rect">
            <a:avLst/>
          </a:prstGeom>
          <a:noFill/>
        </p:spPr>
        <p:txBody>
          <a:bodyPr wrap="square" rtlCol="0">
            <a:spAutoFit/>
          </a:bodyPr>
          <a:lstStyle/>
          <a:p>
            <a:r>
              <a:rPr lang="en-US" u="sng" dirty="0" err="1" smtClean="0"/>
              <a:t>Palmaerts</a:t>
            </a:r>
            <a:r>
              <a:rPr lang="en-US" u="sng" dirty="0" smtClean="0"/>
              <a:t> et al. (2014)</a:t>
            </a:r>
            <a:r>
              <a:rPr lang="en-US" dirty="0" smtClean="0"/>
              <a:t>: Transient localized </a:t>
            </a:r>
            <a:r>
              <a:rPr lang="en-US" dirty="0"/>
              <a:t>auroral </a:t>
            </a:r>
            <a:r>
              <a:rPr lang="en-US" dirty="0" smtClean="0"/>
              <a:t>enhancement (few 10s min). Inward plasma flow near noon (Galileo obs. + MHD </a:t>
            </a:r>
            <a:r>
              <a:rPr lang="en-US" dirty="0" err="1" smtClean="0"/>
              <a:t>sim</a:t>
            </a:r>
            <a:r>
              <a:rPr lang="en-US" dirty="0" smtClean="0"/>
              <a:t>., SW trig.). Strong ∇</a:t>
            </a:r>
            <a:r>
              <a:rPr lang="en-US" dirty="0" err="1" smtClean="0"/>
              <a:t>B</a:t>
            </a:r>
            <a:r>
              <a:rPr lang="en-US" baseline="-25000" dirty="0" err="1" smtClean="0"/>
              <a:t>z</a:t>
            </a:r>
            <a:endParaRPr lang="en-US" baseline="-25000" dirty="0"/>
          </a:p>
        </p:txBody>
      </p:sp>
      <p:sp>
        <p:nvSpPr>
          <p:cNvPr id="14" name="Arc plein 13"/>
          <p:cNvSpPr/>
          <p:nvPr/>
        </p:nvSpPr>
        <p:spPr>
          <a:xfrm rot="3249623" flipV="1">
            <a:off x="6803719" y="2145227"/>
            <a:ext cx="970385" cy="300961"/>
          </a:xfrm>
          <a:custGeom>
            <a:avLst/>
            <a:gdLst>
              <a:gd name="connsiteX0" fmla="*/ 69939 w 1045030"/>
              <a:gd name="connsiteY0" fmla="*/ 203009 h 811690"/>
              <a:gd name="connsiteX1" fmla="*/ 584995 w 1045030"/>
              <a:gd name="connsiteY1" fmla="*/ 2912 h 811690"/>
              <a:gd name="connsiteX2" fmla="*/ 1039476 w 1045030"/>
              <a:gd name="connsiteY2" fmla="*/ 346831 h 811690"/>
              <a:gd name="connsiteX3" fmla="*/ 859457 w 1045030"/>
              <a:gd name="connsiteY3" fmla="*/ 367381 h 811690"/>
              <a:gd name="connsiteX4" fmla="*/ 557268 w 1045030"/>
              <a:gd name="connsiteY4" fmla="*/ 181719 h 811690"/>
              <a:gd name="connsiteX5" fmla="*/ 239772 w 1045030"/>
              <a:gd name="connsiteY5" fmla="*/ 279126 h 811690"/>
              <a:gd name="connsiteX6" fmla="*/ 69939 w 1045030"/>
              <a:gd name="connsiteY6" fmla="*/ 203009 h 811690"/>
              <a:gd name="connsiteX0" fmla="*/ 0 w 1087201"/>
              <a:gd name="connsiteY0" fmla="*/ 214782 h 379154"/>
              <a:gd name="connsiteX1" fmla="*/ 515056 w 1087201"/>
              <a:gd name="connsiteY1" fmla="*/ 14685 h 379154"/>
              <a:gd name="connsiteX2" fmla="*/ 1087201 w 1087201"/>
              <a:gd name="connsiteY2" fmla="*/ 137213 h 379154"/>
              <a:gd name="connsiteX3" fmla="*/ 789518 w 1087201"/>
              <a:gd name="connsiteY3" fmla="*/ 379154 h 379154"/>
              <a:gd name="connsiteX4" fmla="*/ 487329 w 1087201"/>
              <a:gd name="connsiteY4" fmla="*/ 193492 h 379154"/>
              <a:gd name="connsiteX5" fmla="*/ 169833 w 1087201"/>
              <a:gd name="connsiteY5" fmla="*/ 290899 h 379154"/>
              <a:gd name="connsiteX6" fmla="*/ 0 w 1087201"/>
              <a:gd name="connsiteY6" fmla="*/ 214782 h 379154"/>
              <a:gd name="connsiteX0" fmla="*/ 0 w 1087201"/>
              <a:gd name="connsiteY0" fmla="*/ 214782 h 297504"/>
              <a:gd name="connsiteX1" fmla="*/ 515056 w 1087201"/>
              <a:gd name="connsiteY1" fmla="*/ 14685 h 297504"/>
              <a:gd name="connsiteX2" fmla="*/ 1087201 w 1087201"/>
              <a:gd name="connsiteY2" fmla="*/ 137213 h 297504"/>
              <a:gd name="connsiteX3" fmla="*/ 975050 w 1087201"/>
              <a:gd name="connsiteY3" fmla="*/ 297504 h 297504"/>
              <a:gd name="connsiteX4" fmla="*/ 487329 w 1087201"/>
              <a:gd name="connsiteY4" fmla="*/ 193492 h 297504"/>
              <a:gd name="connsiteX5" fmla="*/ 169833 w 1087201"/>
              <a:gd name="connsiteY5" fmla="*/ 290899 h 297504"/>
              <a:gd name="connsiteX6" fmla="*/ 0 w 1087201"/>
              <a:gd name="connsiteY6" fmla="*/ 214782 h 297504"/>
              <a:gd name="connsiteX0" fmla="*/ 0 w 1087201"/>
              <a:gd name="connsiteY0" fmla="*/ 214782 h 297504"/>
              <a:gd name="connsiteX1" fmla="*/ 515056 w 1087201"/>
              <a:gd name="connsiteY1" fmla="*/ 14685 h 297504"/>
              <a:gd name="connsiteX2" fmla="*/ 1087201 w 1087201"/>
              <a:gd name="connsiteY2" fmla="*/ 137213 h 297504"/>
              <a:gd name="connsiteX3" fmla="*/ 975050 w 1087201"/>
              <a:gd name="connsiteY3" fmla="*/ 297504 h 297504"/>
              <a:gd name="connsiteX4" fmla="*/ 554965 w 1087201"/>
              <a:gd name="connsiteY4" fmla="*/ 235141 h 297504"/>
              <a:gd name="connsiteX5" fmla="*/ 169833 w 1087201"/>
              <a:gd name="connsiteY5" fmla="*/ 290899 h 297504"/>
              <a:gd name="connsiteX6" fmla="*/ 0 w 1087201"/>
              <a:gd name="connsiteY6" fmla="*/ 214782 h 297504"/>
              <a:gd name="connsiteX0" fmla="*/ 0 w 987779"/>
              <a:gd name="connsiteY0" fmla="*/ 98020 h 296761"/>
              <a:gd name="connsiteX1" fmla="*/ 415634 w 987779"/>
              <a:gd name="connsiteY1" fmla="*/ 13942 h 296761"/>
              <a:gd name="connsiteX2" fmla="*/ 987779 w 987779"/>
              <a:gd name="connsiteY2" fmla="*/ 136470 h 296761"/>
              <a:gd name="connsiteX3" fmla="*/ 875628 w 987779"/>
              <a:gd name="connsiteY3" fmla="*/ 296761 h 296761"/>
              <a:gd name="connsiteX4" fmla="*/ 455543 w 987779"/>
              <a:gd name="connsiteY4" fmla="*/ 234398 h 296761"/>
              <a:gd name="connsiteX5" fmla="*/ 70411 w 987779"/>
              <a:gd name="connsiteY5" fmla="*/ 290156 h 296761"/>
              <a:gd name="connsiteX6" fmla="*/ 0 w 987779"/>
              <a:gd name="connsiteY6" fmla="*/ 98020 h 296761"/>
              <a:gd name="connsiteX0" fmla="*/ 0 w 987779"/>
              <a:gd name="connsiteY0" fmla="*/ 98020 h 290156"/>
              <a:gd name="connsiteX1" fmla="*/ 415634 w 987779"/>
              <a:gd name="connsiteY1" fmla="*/ 13942 h 290156"/>
              <a:gd name="connsiteX2" fmla="*/ 987779 w 987779"/>
              <a:gd name="connsiteY2" fmla="*/ 136470 h 290156"/>
              <a:gd name="connsiteX3" fmla="*/ 826468 w 987779"/>
              <a:gd name="connsiteY3" fmla="*/ 247832 h 290156"/>
              <a:gd name="connsiteX4" fmla="*/ 455543 w 987779"/>
              <a:gd name="connsiteY4" fmla="*/ 234398 h 290156"/>
              <a:gd name="connsiteX5" fmla="*/ 70411 w 987779"/>
              <a:gd name="connsiteY5" fmla="*/ 290156 h 290156"/>
              <a:gd name="connsiteX6" fmla="*/ 0 w 987779"/>
              <a:gd name="connsiteY6" fmla="*/ 98020 h 290156"/>
              <a:gd name="connsiteX0" fmla="*/ 0 w 987863"/>
              <a:gd name="connsiteY0" fmla="*/ 98020 h 290156"/>
              <a:gd name="connsiteX1" fmla="*/ 415634 w 987863"/>
              <a:gd name="connsiteY1" fmla="*/ 13942 h 290156"/>
              <a:gd name="connsiteX2" fmla="*/ 987779 w 987863"/>
              <a:gd name="connsiteY2" fmla="*/ 136470 h 290156"/>
              <a:gd name="connsiteX3" fmla="*/ 455543 w 987863"/>
              <a:gd name="connsiteY3" fmla="*/ 234398 h 290156"/>
              <a:gd name="connsiteX4" fmla="*/ 70411 w 987863"/>
              <a:gd name="connsiteY4" fmla="*/ 290156 h 290156"/>
              <a:gd name="connsiteX5" fmla="*/ 0 w 987863"/>
              <a:gd name="connsiteY5" fmla="*/ 98020 h 290156"/>
              <a:gd name="connsiteX0" fmla="*/ 0 w 1035998"/>
              <a:gd name="connsiteY0" fmla="*/ 111152 h 303288"/>
              <a:gd name="connsiteX1" fmla="*/ 415634 w 1035998"/>
              <a:gd name="connsiteY1" fmla="*/ 27074 h 303288"/>
              <a:gd name="connsiteX2" fmla="*/ 1035923 w 1035998"/>
              <a:gd name="connsiteY2" fmla="*/ 109284 h 303288"/>
              <a:gd name="connsiteX3" fmla="*/ 455543 w 1035998"/>
              <a:gd name="connsiteY3" fmla="*/ 247530 h 303288"/>
              <a:gd name="connsiteX4" fmla="*/ 70411 w 1035998"/>
              <a:gd name="connsiteY4" fmla="*/ 303288 h 303288"/>
              <a:gd name="connsiteX5" fmla="*/ 0 w 1035998"/>
              <a:gd name="connsiteY5" fmla="*/ 111152 h 303288"/>
              <a:gd name="connsiteX0" fmla="*/ 0 w 1036204"/>
              <a:gd name="connsiteY0" fmla="*/ 95243 h 363222"/>
              <a:gd name="connsiteX1" fmla="*/ 415634 w 1036204"/>
              <a:gd name="connsiteY1" fmla="*/ 11165 h 363222"/>
              <a:gd name="connsiteX2" fmla="*/ 1035923 w 1036204"/>
              <a:gd name="connsiteY2" fmla="*/ 93375 h 363222"/>
              <a:gd name="connsiteX3" fmla="*/ 545016 w 1036204"/>
              <a:gd name="connsiteY3" fmla="*/ 360986 h 363222"/>
              <a:gd name="connsiteX4" fmla="*/ 455543 w 1036204"/>
              <a:gd name="connsiteY4" fmla="*/ 231621 h 363222"/>
              <a:gd name="connsiteX5" fmla="*/ 70411 w 1036204"/>
              <a:gd name="connsiteY5" fmla="*/ 287379 h 363222"/>
              <a:gd name="connsiteX6" fmla="*/ 0 w 1036204"/>
              <a:gd name="connsiteY6" fmla="*/ 95243 h 363222"/>
              <a:gd name="connsiteX0" fmla="*/ 0 w 1036255"/>
              <a:gd name="connsiteY0" fmla="*/ 95243 h 370005"/>
              <a:gd name="connsiteX1" fmla="*/ 415634 w 1036255"/>
              <a:gd name="connsiteY1" fmla="*/ 11165 h 370005"/>
              <a:gd name="connsiteX2" fmla="*/ 1035923 w 1036255"/>
              <a:gd name="connsiteY2" fmla="*/ 93375 h 370005"/>
              <a:gd name="connsiteX3" fmla="*/ 545016 w 1036255"/>
              <a:gd name="connsiteY3" fmla="*/ 360986 h 370005"/>
              <a:gd name="connsiteX4" fmla="*/ 70411 w 1036255"/>
              <a:gd name="connsiteY4" fmla="*/ 287379 h 370005"/>
              <a:gd name="connsiteX5" fmla="*/ 0 w 1036255"/>
              <a:gd name="connsiteY5" fmla="*/ 95243 h 370005"/>
              <a:gd name="connsiteX0" fmla="*/ 0 w 1036255"/>
              <a:gd name="connsiteY0" fmla="*/ 46336 h 321098"/>
              <a:gd name="connsiteX1" fmla="*/ 471238 w 1036255"/>
              <a:gd name="connsiteY1" fmla="*/ 130245 h 321098"/>
              <a:gd name="connsiteX2" fmla="*/ 1035923 w 1036255"/>
              <a:gd name="connsiteY2" fmla="*/ 44468 h 321098"/>
              <a:gd name="connsiteX3" fmla="*/ 545016 w 1036255"/>
              <a:gd name="connsiteY3" fmla="*/ 312079 h 321098"/>
              <a:gd name="connsiteX4" fmla="*/ 70411 w 1036255"/>
              <a:gd name="connsiteY4" fmla="*/ 238472 h 321098"/>
              <a:gd name="connsiteX5" fmla="*/ 0 w 1036255"/>
              <a:gd name="connsiteY5" fmla="*/ 46336 h 321098"/>
              <a:gd name="connsiteX0" fmla="*/ 0 w 937596"/>
              <a:gd name="connsiteY0" fmla="*/ 47674 h 322436"/>
              <a:gd name="connsiteX1" fmla="*/ 471238 w 937596"/>
              <a:gd name="connsiteY1" fmla="*/ 131583 h 322436"/>
              <a:gd name="connsiteX2" fmla="*/ 937134 w 937596"/>
              <a:gd name="connsiteY2" fmla="*/ 106203 h 322436"/>
              <a:gd name="connsiteX3" fmla="*/ 545016 w 937596"/>
              <a:gd name="connsiteY3" fmla="*/ 313417 h 322436"/>
              <a:gd name="connsiteX4" fmla="*/ 70411 w 937596"/>
              <a:gd name="connsiteY4" fmla="*/ 239810 h 322436"/>
              <a:gd name="connsiteX5" fmla="*/ 0 w 937596"/>
              <a:gd name="connsiteY5" fmla="*/ 47674 h 322436"/>
              <a:gd name="connsiteX0" fmla="*/ 0 w 944783"/>
              <a:gd name="connsiteY0" fmla="*/ 47557 h 322319"/>
              <a:gd name="connsiteX1" fmla="*/ 471238 w 944783"/>
              <a:gd name="connsiteY1" fmla="*/ 131466 h 322319"/>
              <a:gd name="connsiteX2" fmla="*/ 944334 w 944783"/>
              <a:gd name="connsiteY2" fmla="*/ 100886 h 322319"/>
              <a:gd name="connsiteX3" fmla="*/ 545016 w 944783"/>
              <a:gd name="connsiteY3" fmla="*/ 313300 h 322319"/>
              <a:gd name="connsiteX4" fmla="*/ 70411 w 944783"/>
              <a:gd name="connsiteY4" fmla="*/ 239693 h 322319"/>
              <a:gd name="connsiteX5" fmla="*/ 0 w 944783"/>
              <a:gd name="connsiteY5" fmla="*/ 47557 h 322319"/>
              <a:gd name="connsiteX0" fmla="*/ 0 w 944783"/>
              <a:gd name="connsiteY0" fmla="*/ 47557 h 322319"/>
              <a:gd name="connsiteX1" fmla="*/ 471238 w 944783"/>
              <a:gd name="connsiteY1" fmla="*/ 131466 h 322319"/>
              <a:gd name="connsiteX2" fmla="*/ 944334 w 944783"/>
              <a:gd name="connsiteY2" fmla="*/ 100886 h 322319"/>
              <a:gd name="connsiteX3" fmla="*/ 545016 w 944783"/>
              <a:gd name="connsiteY3" fmla="*/ 313300 h 322319"/>
              <a:gd name="connsiteX4" fmla="*/ 70411 w 944783"/>
              <a:gd name="connsiteY4" fmla="*/ 239693 h 322319"/>
              <a:gd name="connsiteX5" fmla="*/ 0 w 944783"/>
              <a:gd name="connsiteY5" fmla="*/ 47557 h 322319"/>
              <a:gd name="connsiteX0" fmla="*/ 0 w 947013"/>
              <a:gd name="connsiteY0" fmla="*/ 47557 h 322319"/>
              <a:gd name="connsiteX1" fmla="*/ 471238 w 947013"/>
              <a:gd name="connsiteY1" fmla="*/ 131466 h 322319"/>
              <a:gd name="connsiteX2" fmla="*/ 944334 w 947013"/>
              <a:gd name="connsiteY2" fmla="*/ 100886 h 322319"/>
              <a:gd name="connsiteX3" fmla="*/ 545016 w 947013"/>
              <a:gd name="connsiteY3" fmla="*/ 313300 h 322319"/>
              <a:gd name="connsiteX4" fmla="*/ 70411 w 947013"/>
              <a:gd name="connsiteY4" fmla="*/ 239693 h 322319"/>
              <a:gd name="connsiteX5" fmla="*/ 0 w 947013"/>
              <a:gd name="connsiteY5" fmla="*/ 47557 h 322319"/>
              <a:gd name="connsiteX0" fmla="*/ 0 w 947013"/>
              <a:gd name="connsiteY0" fmla="*/ 47557 h 324474"/>
              <a:gd name="connsiteX1" fmla="*/ 471238 w 947013"/>
              <a:gd name="connsiteY1" fmla="*/ 131466 h 324474"/>
              <a:gd name="connsiteX2" fmla="*/ 944334 w 947013"/>
              <a:gd name="connsiteY2" fmla="*/ 100886 h 324474"/>
              <a:gd name="connsiteX3" fmla="*/ 545016 w 947013"/>
              <a:gd name="connsiteY3" fmla="*/ 313300 h 324474"/>
              <a:gd name="connsiteX4" fmla="*/ 70411 w 947013"/>
              <a:gd name="connsiteY4" fmla="*/ 239693 h 324474"/>
              <a:gd name="connsiteX5" fmla="*/ 0 w 947013"/>
              <a:gd name="connsiteY5" fmla="*/ 47557 h 324474"/>
              <a:gd name="connsiteX0" fmla="*/ 0 w 947013"/>
              <a:gd name="connsiteY0" fmla="*/ 47557 h 323830"/>
              <a:gd name="connsiteX1" fmla="*/ 471238 w 947013"/>
              <a:gd name="connsiteY1" fmla="*/ 131466 h 323830"/>
              <a:gd name="connsiteX2" fmla="*/ 944334 w 947013"/>
              <a:gd name="connsiteY2" fmla="*/ 100886 h 323830"/>
              <a:gd name="connsiteX3" fmla="*/ 545016 w 947013"/>
              <a:gd name="connsiteY3" fmla="*/ 313300 h 323830"/>
              <a:gd name="connsiteX4" fmla="*/ 70411 w 947013"/>
              <a:gd name="connsiteY4" fmla="*/ 239693 h 323830"/>
              <a:gd name="connsiteX5" fmla="*/ 0 w 947013"/>
              <a:gd name="connsiteY5" fmla="*/ 47557 h 323830"/>
              <a:gd name="connsiteX0" fmla="*/ 1164 w 948177"/>
              <a:gd name="connsiteY0" fmla="*/ 16802 h 293075"/>
              <a:gd name="connsiteX1" fmla="*/ 472402 w 948177"/>
              <a:gd name="connsiteY1" fmla="*/ 100711 h 293075"/>
              <a:gd name="connsiteX2" fmla="*/ 945498 w 948177"/>
              <a:gd name="connsiteY2" fmla="*/ 70131 h 293075"/>
              <a:gd name="connsiteX3" fmla="*/ 546180 w 948177"/>
              <a:gd name="connsiteY3" fmla="*/ 282545 h 293075"/>
              <a:gd name="connsiteX4" fmla="*/ 71575 w 948177"/>
              <a:gd name="connsiteY4" fmla="*/ 208938 h 293075"/>
              <a:gd name="connsiteX5" fmla="*/ 1164 w 948177"/>
              <a:gd name="connsiteY5" fmla="*/ 16802 h 293075"/>
              <a:gd name="connsiteX0" fmla="*/ 23372 w 970385"/>
              <a:gd name="connsiteY0" fmla="*/ 24688 h 300961"/>
              <a:gd name="connsiteX1" fmla="*/ 494610 w 970385"/>
              <a:gd name="connsiteY1" fmla="*/ 108597 h 300961"/>
              <a:gd name="connsiteX2" fmla="*/ 967706 w 970385"/>
              <a:gd name="connsiteY2" fmla="*/ 78017 h 300961"/>
              <a:gd name="connsiteX3" fmla="*/ 568388 w 970385"/>
              <a:gd name="connsiteY3" fmla="*/ 290431 h 300961"/>
              <a:gd name="connsiteX4" fmla="*/ 93783 w 970385"/>
              <a:gd name="connsiteY4" fmla="*/ 216824 h 300961"/>
              <a:gd name="connsiteX5" fmla="*/ 23372 w 970385"/>
              <a:gd name="connsiteY5" fmla="*/ 24688 h 30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5" h="300961">
                <a:moveTo>
                  <a:pt x="23372" y="24688"/>
                </a:moveTo>
                <a:cubicBezTo>
                  <a:pt x="86240" y="-60020"/>
                  <a:pt x="337221" y="99709"/>
                  <a:pt x="494610" y="108597"/>
                </a:cubicBezTo>
                <a:cubicBezTo>
                  <a:pt x="651999" y="117485"/>
                  <a:pt x="917146" y="-43307"/>
                  <a:pt x="967706" y="78017"/>
                </a:cubicBezTo>
                <a:cubicBezTo>
                  <a:pt x="1000214" y="182596"/>
                  <a:pt x="729307" y="258097"/>
                  <a:pt x="568388" y="290431"/>
                </a:cubicBezTo>
                <a:cubicBezTo>
                  <a:pt x="407469" y="322765"/>
                  <a:pt x="149221" y="275650"/>
                  <a:pt x="93783" y="216824"/>
                </a:cubicBezTo>
                <a:cubicBezTo>
                  <a:pt x="38345" y="157998"/>
                  <a:pt x="-39496" y="109396"/>
                  <a:pt x="23372" y="24688"/>
                </a:cubicBezTo>
                <a:close/>
              </a:path>
            </a:pathLst>
          </a:custGeom>
          <a:solidFill>
            <a:srgbClr val="FF21EA">
              <a:alpha val="80000"/>
            </a:srgbClr>
          </a:solidFill>
          <a:ln>
            <a:solidFill>
              <a:schemeClr val="tx1"/>
            </a:solidFill>
            <a:round/>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15" name="Connecteur droit avec flèche 14"/>
          <p:cNvCxnSpPr/>
          <p:nvPr/>
        </p:nvCxnSpPr>
        <p:spPr>
          <a:xfrm flipH="1" flipV="1">
            <a:off x="7378458" y="2777143"/>
            <a:ext cx="738689" cy="229474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5426982" y="5015788"/>
            <a:ext cx="3600036" cy="923330"/>
          </a:xfrm>
          <a:prstGeom prst="rect">
            <a:avLst/>
          </a:prstGeom>
          <a:noFill/>
        </p:spPr>
        <p:txBody>
          <a:bodyPr wrap="square" rtlCol="0">
            <a:spAutoFit/>
          </a:bodyPr>
          <a:lstStyle/>
          <a:p>
            <a:r>
              <a:rPr lang="en-US" u="sng" dirty="0" smtClean="0"/>
              <a:t>Radioti et al. (2014)</a:t>
            </a:r>
            <a:r>
              <a:rPr lang="en-US" dirty="0" smtClean="0"/>
              <a:t>: Rare polar arc, Dungey recon. (flux closure), </a:t>
            </a:r>
            <a:r>
              <a:rPr lang="en-US" strike="sngStrike" dirty="0" err="1" smtClean="0"/>
              <a:t>Vasyliunas</a:t>
            </a:r>
            <a:r>
              <a:rPr lang="en-US" strike="sngStrike" dirty="0" smtClean="0"/>
              <a:t> recon</a:t>
            </a:r>
            <a:r>
              <a:rPr lang="en-US" dirty="0" smtClean="0"/>
              <a:t>., </a:t>
            </a:r>
            <a:r>
              <a:rPr lang="en-US" strike="sngStrike" dirty="0" smtClean="0"/>
              <a:t>dayside recon</a:t>
            </a:r>
            <a:r>
              <a:rPr lang="en-US" dirty="0" smtClean="0"/>
              <a:t>.</a:t>
            </a:r>
            <a:endParaRPr lang="en-US" dirty="0"/>
          </a:p>
        </p:txBody>
      </p:sp>
      <p:sp>
        <p:nvSpPr>
          <p:cNvPr id="24" name="Forme libre 23"/>
          <p:cNvSpPr/>
          <p:nvPr/>
        </p:nvSpPr>
        <p:spPr>
          <a:xfrm>
            <a:off x="6012343" y="3455143"/>
            <a:ext cx="215463" cy="352239"/>
          </a:xfrm>
          <a:custGeom>
            <a:avLst/>
            <a:gdLst>
              <a:gd name="connsiteX0" fmla="*/ 142653 w 182112"/>
              <a:gd name="connsiteY0" fmla="*/ 0 h 335297"/>
              <a:gd name="connsiteX1" fmla="*/ 166 w 182112"/>
              <a:gd name="connsiteY1" fmla="*/ 192049 h 335297"/>
              <a:gd name="connsiteX2" fmla="*/ 167434 w 182112"/>
              <a:gd name="connsiteY2" fmla="*/ 334536 h 335297"/>
              <a:gd name="connsiteX3" fmla="*/ 173629 w 182112"/>
              <a:gd name="connsiteY3" fmla="*/ 130097 h 335297"/>
              <a:gd name="connsiteX4" fmla="*/ 173629 w 182112"/>
              <a:gd name="connsiteY4" fmla="*/ 130097 h 335297"/>
              <a:gd name="connsiteX0" fmla="*/ 142653 w 231491"/>
              <a:gd name="connsiteY0" fmla="*/ 0 h 348649"/>
              <a:gd name="connsiteX1" fmla="*/ 166 w 231491"/>
              <a:gd name="connsiteY1" fmla="*/ 192049 h 348649"/>
              <a:gd name="connsiteX2" fmla="*/ 167434 w 231491"/>
              <a:gd name="connsiteY2" fmla="*/ 334536 h 348649"/>
              <a:gd name="connsiteX3" fmla="*/ 173629 w 231491"/>
              <a:gd name="connsiteY3" fmla="*/ 130097 h 348649"/>
              <a:gd name="connsiteX4" fmla="*/ 173629 w 231491"/>
              <a:gd name="connsiteY4" fmla="*/ 130097 h 348649"/>
              <a:gd name="connsiteX0" fmla="*/ 145210 w 234048"/>
              <a:gd name="connsiteY0" fmla="*/ 0 h 358570"/>
              <a:gd name="connsiteX1" fmla="*/ 2723 w 234048"/>
              <a:gd name="connsiteY1" fmla="*/ 192049 h 358570"/>
              <a:gd name="connsiteX2" fmla="*/ 169991 w 234048"/>
              <a:gd name="connsiteY2" fmla="*/ 334536 h 358570"/>
              <a:gd name="connsiteX3" fmla="*/ 176186 w 234048"/>
              <a:gd name="connsiteY3" fmla="*/ 130097 h 358570"/>
              <a:gd name="connsiteX4" fmla="*/ 176186 w 234048"/>
              <a:gd name="connsiteY4" fmla="*/ 130097 h 358570"/>
              <a:gd name="connsiteX0" fmla="*/ 143619 w 232457"/>
              <a:gd name="connsiteY0" fmla="*/ 0 h 352239"/>
              <a:gd name="connsiteX1" fmla="*/ 1132 w 232457"/>
              <a:gd name="connsiteY1" fmla="*/ 192049 h 352239"/>
              <a:gd name="connsiteX2" fmla="*/ 168400 w 232457"/>
              <a:gd name="connsiteY2" fmla="*/ 334536 h 352239"/>
              <a:gd name="connsiteX3" fmla="*/ 174595 w 232457"/>
              <a:gd name="connsiteY3" fmla="*/ 130097 h 352239"/>
              <a:gd name="connsiteX4" fmla="*/ 174595 w 232457"/>
              <a:gd name="connsiteY4" fmla="*/ 130097 h 352239"/>
              <a:gd name="connsiteX0" fmla="*/ 143619 w 232457"/>
              <a:gd name="connsiteY0" fmla="*/ 0 h 352239"/>
              <a:gd name="connsiteX1" fmla="*/ 1132 w 232457"/>
              <a:gd name="connsiteY1" fmla="*/ 192049 h 352239"/>
              <a:gd name="connsiteX2" fmla="*/ 168400 w 232457"/>
              <a:gd name="connsiteY2" fmla="*/ 334536 h 352239"/>
              <a:gd name="connsiteX3" fmla="*/ 174595 w 232457"/>
              <a:gd name="connsiteY3" fmla="*/ 130097 h 352239"/>
              <a:gd name="connsiteX4" fmla="*/ 174595 w 232457"/>
              <a:gd name="connsiteY4" fmla="*/ 130097 h 352239"/>
              <a:gd name="connsiteX0" fmla="*/ 143130 w 215463"/>
              <a:gd name="connsiteY0" fmla="*/ 0 h 352239"/>
              <a:gd name="connsiteX1" fmla="*/ 643 w 215463"/>
              <a:gd name="connsiteY1" fmla="*/ 192049 h 352239"/>
              <a:gd name="connsiteX2" fmla="*/ 167911 w 215463"/>
              <a:gd name="connsiteY2" fmla="*/ 334536 h 352239"/>
              <a:gd name="connsiteX3" fmla="*/ 174106 w 215463"/>
              <a:gd name="connsiteY3" fmla="*/ 130097 h 352239"/>
              <a:gd name="connsiteX4" fmla="*/ 174106 w 215463"/>
              <a:gd name="connsiteY4" fmla="*/ 130097 h 352239"/>
              <a:gd name="connsiteX0" fmla="*/ 143130 w 215463"/>
              <a:gd name="connsiteY0" fmla="*/ 0 h 352239"/>
              <a:gd name="connsiteX1" fmla="*/ 643 w 215463"/>
              <a:gd name="connsiteY1" fmla="*/ 192049 h 352239"/>
              <a:gd name="connsiteX2" fmla="*/ 167911 w 215463"/>
              <a:gd name="connsiteY2" fmla="*/ 334536 h 352239"/>
              <a:gd name="connsiteX3" fmla="*/ 174106 w 215463"/>
              <a:gd name="connsiteY3" fmla="*/ 130097 h 352239"/>
              <a:gd name="connsiteX4" fmla="*/ 174106 w 215463"/>
              <a:gd name="connsiteY4" fmla="*/ 130097 h 35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63" h="352239">
                <a:moveTo>
                  <a:pt x="143130" y="0"/>
                </a:moveTo>
                <a:cubicBezTo>
                  <a:pt x="20260" y="30975"/>
                  <a:pt x="8904" y="92927"/>
                  <a:pt x="643" y="192049"/>
                </a:cubicBezTo>
                <a:cubicBezTo>
                  <a:pt x="-7618" y="291171"/>
                  <a:pt x="64659" y="394422"/>
                  <a:pt x="167911" y="334536"/>
                </a:cubicBezTo>
                <a:cubicBezTo>
                  <a:pt x="271163" y="274650"/>
                  <a:pt x="174106" y="130097"/>
                  <a:pt x="174106" y="130097"/>
                </a:cubicBezTo>
                <a:lnTo>
                  <a:pt x="174106" y="130097"/>
                </a:lnTo>
              </a:path>
            </a:pathLst>
          </a:custGeom>
          <a:ln w="28575" cmpd="sng">
            <a:solidFill>
              <a:srgbClr val="66FFFF"/>
            </a:solidFill>
            <a:tailEnd type="triangle" w="lg"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orme libre 24"/>
          <p:cNvSpPr/>
          <p:nvPr/>
        </p:nvSpPr>
        <p:spPr>
          <a:xfrm rot="2495689">
            <a:off x="5861182" y="3056177"/>
            <a:ext cx="215463" cy="352239"/>
          </a:xfrm>
          <a:custGeom>
            <a:avLst/>
            <a:gdLst>
              <a:gd name="connsiteX0" fmla="*/ 142653 w 182112"/>
              <a:gd name="connsiteY0" fmla="*/ 0 h 335297"/>
              <a:gd name="connsiteX1" fmla="*/ 166 w 182112"/>
              <a:gd name="connsiteY1" fmla="*/ 192049 h 335297"/>
              <a:gd name="connsiteX2" fmla="*/ 167434 w 182112"/>
              <a:gd name="connsiteY2" fmla="*/ 334536 h 335297"/>
              <a:gd name="connsiteX3" fmla="*/ 173629 w 182112"/>
              <a:gd name="connsiteY3" fmla="*/ 130097 h 335297"/>
              <a:gd name="connsiteX4" fmla="*/ 173629 w 182112"/>
              <a:gd name="connsiteY4" fmla="*/ 130097 h 335297"/>
              <a:gd name="connsiteX0" fmla="*/ 142653 w 231491"/>
              <a:gd name="connsiteY0" fmla="*/ 0 h 348649"/>
              <a:gd name="connsiteX1" fmla="*/ 166 w 231491"/>
              <a:gd name="connsiteY1" fmla="*/ 192049 h 348649"/>
              <a:gd name="connsiteX2" fmla="*/ 167434 w 231491"/>
              <a:gd name="connsiteY2" fmla="*/ 334536 h 348649"/>
              <a:gd name="connsiteX3" fmla="*/ 173629 w 231491"/>
              <a:gd name="connsiteY3" fmla="*/ 130097 h 348649"/>
              <a:gd name="connsiteX4" fmla="*/ 173629 w 231491"/>
              <a:gd name="connsiteY4" fmla="*/ 130097 h 348649"/>
              <a:gd name="connsiteX0" fmla="*/ 145210 w 234048"/>
              <a:gd name="connsiteY0" fmla="*/ 0 h 358570"/>
              <a:gd name="connsiteX1" fmla="*/ 2723 w 234048"/>
              <a:gd name="connsiteY1" fmla="*/ 192049 h 358570"/>
              <a:gd name="connsiteX2" fmla="*/ 169991 w 234048"/>
              <a:gd name="connsiteY2" fmla="*/ 334536 h 358570"/>
              <a:gd name="connsiteX3" fmla="*/ 176186 w 234048"/>
              <a:gd name="connsiteY3" fmla="*/ 130097 h 358570"/>
              <a:gd name="connsiteX4" fmla="*/ 176186 w 234048"/>
              <a:gd name="connsiteY4" fmla="*/ 130097 h 358570"/>
              <a:gd name="connsiteX0" fmla="*/ 143619 w 232457"/>
              <a:gd name="connsiteY0" fmla="*/ 0 h 352239"/>
              <a:gd name="connsiteX1" fmla="*/ 1132 w 232457"/>
              <a:gd name="connsiteY1" fmla="*/ 192049 h 352239"/>
              <a:gd name="connsiteX2" fmla="*/ 168400 w 232457"/>
              <a:gd name="connsiteY2" fmla="*/ 334536 h 352239"/>
              <a:gd name="connsiteX3" fmla="*/ 174595 w 232457"/>
              <a:gd name="connsiteY3" fmla="*/ 130097 h 352239"/>
              <a:gd name="connsiteX4" fmla="*/ 174595 w 232457"/>
              <a:gd name="connsiteY4" fmla="*/ 130097 h 352239"/>
              <a:gd name="connsiteX0" fmla="*/ 143619 w 232457"/>
              <a:gd name="connsiteY0" fmla="*/ 0 h 352239"/>
              <a:gd name="connsiteX1" fmla="*/ 1132 w 232457"/>
              <a:gd name="connsiteY1" fmla="*/ 192049 h 352239"/>
              <a:gd name="connsiteX2" fmla="*/ 168400 w 232457"/>
              <a:gd name="connsiteY2" fmla="*/ 334536 h 352239"/>
              <a:gd name="connsiteX3" fmla="*/ 174595 w 232457"/>
              <a:gd name="connsiteY3" fmla="*/ 130097 h 352239"/>
              <a:gd name="connsiteX4" fmla="*/ 174595 w 232457"/>
              <a:gd name="connsiteY4" fmla="*/ 130097 h 352239"/>
              <a:gd name="connsiteX0" fmla="*/ 143130 w 215463"/>
              <a:gd name="connsiteY0" fmla="*/ 0 h 352239"/>
              <a:gd name="connsiteX1" fmla="*/ 643 w 215463"/>
              <a:gd name="connsiteY1" fmla="*/ 192049 h 352239"/>
              <a:gd name="connsiteX2" fmla="*/ 167911 w 215463"/>
              <a:gd name="connsiteY2" fmla="*/ 334536 h 352239"/>
              <a:gd name="connsiteX3" fmla="*/ 174106 w 215463"/>
              <a:gd name="connsiteY3" fmla="*/ 130097 h 352239"/>
              <a:gd name="connsiteX4" fmla="*/ 174106 w 215463"/>
              <a:gd name="connsiteY4" fmla="*/ 130097 h 352239"/>
              <a:gd name="connsiteX0" fmla="*/ 143130 w 215463"/>
              <a:gd name="connsiteY0" fmla="*/ 0 h 352239"/>
              <a:gd name="connsiteX1" fmla="*/ 643 w 215463"/>
              <a:gd name="connsiteY1" fmla="*/ 192049 h 352239"/>
              <a:gd name="connsiteX2" fmla="*/ 167911 w 215463"/>
              <a:gd name="connsiteY2" fmla="*/ 334536 h 352239"/>
              <a:gd name="connsiteX3" fmla="*/ 174106 w 215463"/>
              <a:gd name="connsiteY3" fmla="*/ 130097 h 352239"/>
              <a:gd name="connsiteX4" fmla="*/ 174106 w 215463"/>
              <a:gd name="connsiteY4" fmla="*/ 130097 h 35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63" h="352239">
                <a:moveTo>
                  <a:pt x="143130" y="0"/>
                </a:moveTo>
                <a:cubicBezTo>
                  <a:pt x="20260" y="30975"/>
                  <a:pt x="8904" y="92927"/>
                  <a:pt x="643" y="192049"/>
                </a:cubicBezTo>
                <a:cubicBezTo>
                  <a:pt x="-7618" y="291171"/>
                  <a:pt x="64659" y="394422"/>
                  <a:pt x="167911" y="334536"/>
                </a:cubicBezTo>
                <a:cubicBezTo>
                  <a:pt x="271163" y="274650"/>
                  <a:pt x="174106" y="130097"/>
                  <a:pt x="174106" y="130097"/>
                </a:cubicBezTo>
                <a:lnTo>
                  <a:pt x="174106" y="130097"/>
                </a:lnTo>
              </a:path>
            </a:pathLst>
          </a:custGeom>
          <a:ln w="28575" cmpd="sng">
            <a:solidFill>
              <a:srgbClr val="66FFFF"/>
            </a:solidFill>
            <a:tailEnd type="triangle" w="lg"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orme libre 25"/>
          <p:cNvSpPr/>
          <p:nvPr/>
        </p:nvSpPr>
        <p:spPr>
          <a:xfrm rot="19400582">
            <a:off x="5796880" y="2657211"/>
            <a:ext cx="215463" cy="352239"/>
          </a:xfrm>
          <a:custGeom>
            <a:avLst/>
            <a:gdLst>
              <a:gd name="connsiteX0" fmla="*/ 142653 w 182112"/>
              <a:gd name="connsiteY0" fmla="*/ 0 h 335297"/>
              <a:gd name="connsiteX1" fmla="*/ 166 w 182112"/>
              <a:gd name="connsiteY1" fmla="*/ 192049 h 335297"/>
              <a:gd name="connsiteX2" fmla="*/ 167434 w 182112"/>
              <a:gd name="connsiteY2" fmla="*/ 334536 h 335297"/>
              <a:gd name="connsiteX3" fmla="*/ 173629 w 182112"/>
              <a:gd name="connsiteY3" fmla="*/ 130097 h 335297"/>
              <a:gd name="connsiteX4" fmla="*/ 173629 w 182112"/>
              <a:gd name="connsiteY4" fmla="*/ 130097 h 335297"/>
              <a:gd name="connsiteX0" fmla="*/ 142653 w 231491"/>
              <a:gd name="connsiteY0" fmla="*/ 0 h 348649"/>
              <a:gd name="connsiteX1" fmla="*/ 166 w 231491"/>
              <a:gd name="connsiteY1" fmla="*/ 192049 h 348649"/>
              <a:gd name="connsiteX2" fmla="*/ 167434 w 231491"/>
              <a:gd name="connsiteY2" fmla="*/ 334536 h 348649"/>
              <a:gd name="connsiteX3" fmla="*/ 173629 w 231491"/>
              <a:gd name="connsiteY3" fmla="*/ 130097 h 348649"/>
              <a:gd name="connsiteX4" fmla="*/ 173629 w 231491"/>
              <a:gd name="connsiteY4" fmla="*/ 130097 h 348649"/>
              <a:gd name="connsiteX0" fmla="*/ 145210 w 234048"/>
              <a:gd name="connsiteY0" fmla="*/ 0 h 358570"/>
              <a:gd name="connsiteX1" fmla="*/ 2723 w 234048"/>
              <a:gd name="connsiteY1" fmla="*/ 192049 h 358570"/>
              <a:gd name="connsiteX2" fmla="*/ 169991 w 234048"/>
              <a:gd name="connsiteY2" fmla="*/ 334536 h 358570"/>
              <a:gd name="connsiteX3" fmla="*/ 176186 w 234048"/>
              <a:gd name="connsiteY3" fmla="*/ 130097 h 358570"/>
              <a:gd name="connsiteX4" fmla="*/ 176186 w 234048"/>
              <a:gd name="connsiteY4" fmla="*/ 130097 h 358570"/>
              <a:gd name="connsiteX0" fmla="*/ 143619 w 232457"/>
              <a:gd name="connsiteY0" fmla="*/ 0 h 352239"/>
              <a:gd name="connsiteX1" fmla="*/ 1132 w 232457"/>
              <a:gd name="connsiteY1" fmla="*/ 192049 h 352239"/>
              <a:gd name="connsiteX2" fmla="*/ 168400 w 232457"/>
              <a:gd name="connsiteY2" fmla="*/ 334536 h 352239"/>
              <a:gd name="connsiteX3" fmla="*/ 174595 w 232457"/>
              <a:gd name="connsiteY3" fmla="*/ 130097 h 352239"/>
              <a:gd name="connsiteX4" fmla="*/ 174595 w 232457"/>
              <a:gd name="connsiteY4" fmla="*/ 130097 h 352239"/>
              <a:gd name="connsiteX0" fmla="*/ 143619 w 232457"/>
              <a:gd name="connsiteY0" fmla="*/ 0 h 352239"/>
              <a:gd name="connsiteX1" fmla="*/ 1132 w 232457"/>
              <a:gd name="connsiteY1" fmla="*/ 192049 h 352239"/>
              <a:gd name="connsiteX2" fmla="*/ 168400 w 232457"/>
              <a:gd name="connsiteY2" fmla="*/ 334536 h 352239"/>
              <a:gd name="connsiteX3" fmla="*/ 174595 w 232457"/>
              <a:gd name="connsiteY3" fmla="*/ 130097 h 352239"/>
              <a:gd name="connsiteX4" fmla="*/ 174595 w 232457"/>
              <a:gd name="connsiteY4" fmla="*/ 130097 h 352239"/>
              <a:gd name="connsiteX0" fmla="*/ 143130 w 215463"/>
              <a:gd name="connsiteY0" fmla="*/ 0 h 352239"/>
              <a:gd name="connsiteX1" fmla="*/ 643 w 215463"/>
              <a:gd name="connsiteY1" fmla="*/ 192049 h 352239"/>
              <a:gd name="connsiteX2" fmla="*/ 167911 w 215463"/>
              <a:gd name="connsiteY2" fmla="*/ 334536 h 352239"/>
              <a:gd name="connsiteX3" fmla="*/ 174106 w 215463"/>
              <a:gd name="connsiteY3" fmla="*/ 130097 h 352239"/>
              <a:gd name="connsiteX4" fmla="*/ 174106 w 215463"/>
              <a:gd name="connsiteY4" fmla="*/ 130097 h 352239"/>
              <a:gd name="connsiteX0" fmla="*/ 143130 w 215463"/>
              <a:gd name="connsiteY0" fmla="*/ 0 h 352239"/>
              <a:gd name="connsiteX1" fmla="*/ 643 w 215463"/>
              <a:gd name="connsiteY1" fmla="*/ 192049 h 352239"/>
              <a:gd name="connsiteX2" fmla="*/ 167911 w 215463"/>
              <a:gd name="connsiteY2" fmla="*/ 334536 h 352239"/>
              <a:gd name="connsiteX3" fmla="*/ 174106 w 215463"/>
              <a:gd name="connsiteY3" fmla="*/ 130097 h 352239"/>
              <a:gd name="connsiteX4" fmla="*/ 174106 w 215463"/>
              <a:gd name="connsiteY4" fmla="*/ 130097 h 35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63" h="352239">
                <a:moveTo>
                  <a:pt x="143130" y="0"/>
                </a:moveTo>
                <a:cubicBezTo>
                  <a:pt x="20260" y="30975"/>
                  <a:pt x="8904" y="92927"/>
                  <a:pt x="643" y="192049"/>
                </a:cubicBezTo>
                <a:cubicBezTo>
                  <a:pt x="-7618" y="291171"/>
                  <a:pt x="64659" y="394422"/>
                  <a:pt x="167911" y="334536"/>
                </a:cubicBezTo>
                <a:cubicBezTo>
                  <a:pt x="271163" y="274650"/>
                  <a:pt x="174106" y="130097"/>
                  <a:pt x="174106" y="130097"/>
                </a:cubicBezTo>
                <a:lnTo>
                  <a:pt x="174106" y="130097"/>
                </a:lnTo>
              </a:path>
            </a:pathLst>
          </a:custGeom>
          <a:ln w="28575" cmpd="sng">
            <a:solidFill>
              <a:srgbClr val="66FFFF"/>
            </a:solidFill>
            <a:tailEnd type="triangle" w="lg"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7" name="Connecteur droit avec flèche 26"/>
          <p:cNvCxnSpPr/>
          <p:nvPr/>
        </p:nvCxnSpPr>
        <p:spPr>
          <a:xfrm flipV="1">
            <a:off x="4906723" y="3807382"/>
            <a:ext cx="1139123" cy="218783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ZoneTexte 29"/>
          <p:cNvSpPr txBox="1"/>
          <p:nvPr/>
        </p:nvSpPr>
        <p:spPr>
          <a:xfrm>
            <a:off x="4538784" y="5949050"/>
            <a:ext cx="4488234" cy="646331"/>
          </a:xfrm>
          <a:prstGeom prst="rect">
            <a:avLst/>
          </a:prstGeom>
          <a:noFill/>
        </p:spPr>
        <p:txBody>
          <a:bodyPr wrap="square" rtlCol="0">
            <a:spAutoFit/>
          </a:bodyPr>
          <a:lstStyle/>
          <a:p>
            <a:r>
              <a:rPr lang="en-US" u="sng" dirty="0" smtClean="0"/>
              <a:t>Radioti et al. (</a:t>
            </a:r>
            <a:r>
              <a:rPr lang="en-US" u="sng" dirty="0" err="1" smtClean="0"/>
              <a:t>subm</a:t>
            </a:r>
            <a:r>
              <a:rPr lang="en-US" u="sng" dirty="0"/>
              <a:t>.</a:t>
            </a:r>
            <a:r>
              <a:rPr lang="en-US" u="sng" dirty="0" smtClean="0"/>
              <a:t>)</a:t>
            </a:r>
            <a:r>
              <a:rPr lang="en-US" dirty="0" smtClean="0"/>
              <a:t>: large scale vortices</a:t>
            </a:r>
            <a:r>
              <a:rPr lang="en-US" dirty="0"/>
              <a:t>. </a:t>
            </a:r>
            <a:r>
              <a:rPr lang="en-US" dirty="0" smtClean="0"/>
              <a:t>Field </a:t>
            </a:r>
            <a:r>
              <a:rPr lang="en-US" dirty="0"/>
              <a:t>line deformation from </a:t>
            </a:r>
            <a:r>
              <a:rPr lang="en-US" dirty="0" err="1" smtClean="0"/>
              <a:t>msph</a:t>
            </a:r>
            <a:r>
              <a:rPr lang="en-US" dirty="0" smtClean="0"/>
              <a:t> </a:t>
            </a:r>
            <a:r>
              <a:rPr lang="en-US" dirty="0"/>
              <a:t>to </a:t>
            </a:r>
            <a:r>
              <a:rPr lang="en-US" dirty="0" err="1" smtClean="0"/>
              <a:t>ionsph</a:t>
            </a:r>
            <a:r>
              <a:rPr lang="en-US" dirty="0" smtClean="0"/>
              <a:t>?</a:t>
            </a:r>
            <a:endParaRPr lang="en-US" dirty="0"/>
          </a:p>
        </p:txBody>
      </p:sp>
      <p:sp>
        <p:nvSpPr>
          <p:cNvPr id="32" name="ZoneTexte 31"/>
          <p:cNvSpPr txBox="1"/>
          <p:nvPr/>
        </p:nvSpPr>
        <p:spPr>
          <a:xfrm>
            <a:off x="3753458" y="-22681"/>
            <a:ext cx="1571464" cy="646331"/>
          </a:xfrm>
          <a:prstGeom prst="rect">
            <a:avLst/>
          </a:prstGeom>
          <a:noFill/>
        </p:spPr>
        <p:txBody>
          <a:bodyPr wrap="none" rtlCol="0">
            <a:spAutoFit/>
          </a:bodyPr>
          <a:lstStyle/>
          <a:p>
            <a:r>
              <a:rPr lang="en-US" sz="3600" dirty="0" smtClean="0">
                <a:solidFill>
                  <a:srgbClr val="FF0000"/>
                </a:solidFill>
              </a:rPr>
              <a:t>Update</a:t>
            </a:r>
            <a:endParaRPr lang="en-US" dirty="0">
              <a:solidFill>
                <a:srgbClr val="FF0000"/>
              </a:solidFill>
            </a:endParaRPr>
          </a:p>
        </p:txBody>
      </p:sp>
      <p:sp>
        <p:nvSpPr>
          <p:cNvPr id="18" name="ZoneTexte 17"/>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3182816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2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0168" y="805569"/>
            <a:ext cx="1028196" cy="4065756"/>
          </a:xfrm>
        </p:spPr>
        <p:txBody>
          <a:bodyPr vert="vert270">
            <a:noAutofit/>
          </a:bodyPr>
          <a:lstStyle/>
          <a:p>
            <a:pPr marL="0" indent="0" algn="ctr">
              <a:buNone/>
            </a:pPr>
            <a:r>
              <a:rPr lang="en-US" sz="2000" dirty="0" smtClean="0"/>
              <a:t>Inclination (degrees)</a:t>
            </a:r>
            <a:endParaRPr lang="en-US" sz="2000" dirty="0"/>
          </a:p>
          <a:p>
            <a:pPr marL="0" indent="0">
              <a:buNone/>
            </a:pPr>
            <a:r>
              <a:rPr lang="en-US" sz="2000" dirty="0" smtClean="0"/>
              <a:t>0                                                             70 </a:t>
            </a:r>
            <a:endParaRPr lang="en-US" sz="2000" dirty="0"/>
          </a:p>
        </p:txBody>
      </p:sp>
      <p:pic>
        <p:nvPicPr>
          <p:cNvPr id="5" name="Picture 4"/>
          <p:cNvPicPr>
            <a:picLocks noChangeAspect="1"/>
          </p:cNvPicPr>
          <p:nvPr/>
        </p:nvPicPr>
        <p:blipFill>
          <a:blip r:embed="rId2"/>
          <a:stretch>
            <a:fillRect/>
          </a:stretch>
        </p:blipFill>
        <p:spPr>
          <a:xfrm>
            <a:off x="22815" y="60840"/>
            <a:ext cx="9102157" cy="6586114"/>
          </a:xfrm>
          <a:prstGeom prst="rect">
            <a:avLst/>
          </a:prstGeom>
        </p:spPr>
      </p:pic>
      <p:sp>
        <p:nvSpPr>
          <p:cNvPr id="4" name="Rectangle 3"/>
          <p:cNvSpPr/>
          <p:nvPr/>
        </p:nvSpPr>
        <p:spPr>
          <a:xfrm>
            <a:off x="6775824" y="321235"/>
            <a:ext cx="2218764" cy="6028765"/>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Connecteur droit 6"/>
          <p:cNvCxnSpPr/>
          <p:nvPr/>
        </p:nvCxnSpPr>
        <p:spPr>
          <a:xfrm>
            <a:off x="433294" y="3765176"/>
            <a:ext cx="85612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433294" y="2049929"/>
            <a:ext cx="85612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433294" y="1175870"/>
            <a:ext cx="8561294"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702722" y="2423411"/>
            <a:ext cx="2392201" cy="584776"/>
          </a:xfrm>
          <a:prstGeom prst="rect">
            <a:avLst/>
          </a:prstGeom>
          <a:noFill/>
        </p:spPr>
        <p:txBody>
          <a:bodyPr wrap="none" rtlCol="0">
            <a:spAutoFit/>
          </a:bodyPr>
          <a:lstStyle/>
          <a:p>
            <a:r>
              <a:rPr lang="en-US" sz="3200" dirty="0" smtClean="0">
                <a:solidFill>
                  <a:srgbClr val="FF0000"/>
                </a:solidFill>
              </a:rPr>
              <a:t>INTERESTING</a:t>
            </a:r>
            <a:endParaRPr lang="en-US" sz="3200" dirty="0">
              <a:solidFill>
                <a:srgbClr val="FF0000"/>
              </a:solidFill>
            </a:endParaRPr>
          </a:p>
        </p:txBody>
      </p:sp>
      <p:sp>
        <p:nvSpPr>
          <p:cNvPr id="12" name="ZoneTexte 11"/>
          <p:cNvSpPr txBox="1"/>
          <p:nvPr/>
        </p:nvSpPr>
        <p:spPr>
          <a:xfrm>
            <a:off x="702722" y="1358977"/>
            <a:ext cx="1304163" cy="584776"/>
          </a:xfrm>
          <a:prstGeom prst="rect">
            <a:avLst/>
          </a:prstGeom>
          <a:noFill/>
        </p:spPr>
        <p:txBody>
          <a:bodyPr wrap="none" rtlCol="0">
            <a:spAutoFit/>
          </a:bodyPr>
          <a:lstStyle/>
          <a:p>
            <a:r>
              <a:rPr lang="en-US" sz="3200" dirty="0" smtClean="0">
                <a:solidFill>
                  <a:srgbClr val="FF0000"/>
                </a:solidFill>
              </a:rPr>
              <a:t>GREAT</a:t>
            </a:r>
            <a:endParaRPr lang="en-US" sz="3200" dirty="0">
              <a:solidFill>
                <a:srgbClr val="FF0000"/>
              </a:solidFill>
            </a:endParaRPr>
          </a:p>
        </p:txBody>
      </p:sp>
      <p:sp>
        <p:nvSpPr>
          <p:cNvPr id="13" name="ZoneTexte 12"/>
          <p:cNvSpPr txBox="1"/>
          <p:nvPr/>
        </p:nvSpPr>
        <p:spPr>
          <a:xfrm>
            <a:off x="702722" y="513181"/>
            <a:ext cx="2023711" cy="584776"/>
          </a:xfrm>
          <a:prstGeom prst="rect">
            <a:avLst/>
          </a:prstGeom>
          <a:noFill/>
        </p:spPr>
        <p:txBody>
          <a:bodyPr wrap="none" rtlCol="0">
            <a:spAutoFit/>
          </a:bodyPr>
          <a:lstStyle/>
          <a:p>
            <a:r>
              <a:rPr lang="en-US" sz="3200" dirty="0" smtClean="0">
                <a:solidFill>
                  <a:srgbClr val="FF0000"/>
                </a:solidFill>
              </a:rPr>
              <a:t>FANTASTIC</a:t>
            </a:r>
            <a:endParaRPr lang="en-US" sz="3200" dirty="0">
              <a:solidFill>
                <a:srgbClr val="FF0000"/>
              </a:solidFill>
            </a:endParaRPr>
          </a:p>
        </p:txBody>
      </p:sp>
      <p:sp>
        <p:nvSpPr>
          <p:cNvPr id="14" name="ZoneTexte 13"/>
          <p:cNvSpPr txBox="1"/>
          <p:nvPr/>
        </p:nvSpPr>
        <p:spPr>
          <a:xfrm>
            <a:off x="965833" y="3875486"/>
            <a:ext cx="3939361" cy="1754327"/>
          </a:xfrm>
          <a:prstGeom prst="rect">
            <a:avLst/>
          </a:prstGeom>
          <a:solidFill>
            <a:schemeClr val="bg1"/>
          </a:solidFill>
        </p:spPr>
        <p:txBody>
          <a:bodyPr wrap="square" rtlCol="0">
            <a:spAutoFit/>
          </a:bodyPr>
          <a:lstStyle/>
          <a:p>
            <a:r>
              <a:rPr lang="en-US" sz="3600" dirty="0" smtClean="0">
                <a:solidFill>
                  <a:srgbClr val="008000"/>
                </a:solidFill>
              </a:rPr>
              <a:t>Cassini UVIS Auroral Observations at High Latitude</a:t>
            </a:r>
            <a:endParaRPr lang="en-US" sz="3600" dirty="0">
              <a:solidFill>
                <a:srgbClr val="008000"/>
              </a:solidFill>
            </a:endParaRPr>
          </a:p>
        </p:txBody>
      </p:sp>
      <p:sp>
        <p:nvSpPr>
          <p:cNvPr id="15" name="ZoneTexte 14"/>
          <p:cNvSpPr txBox="1"/>
          <p:nvPr/>
        </p:nvSpPr>
        <p:spPr>
          <a:xfrm rot="16200000">
            <a:off x="2981139" y="3084227"/>
            <a:ext cx="808635" cy="461665"/>
          </a:xfrm>
          <a:prstGeom prst="rect">
            <a:avLst/>
          </a:prstGeom>
          <a:noFill/>
          <a:ln>
            <a:solidFill>
              <a:srgbClr val="FF0000"/>
            </a:solidFill>
          </a:ln>
        </p:spPr>
        <p:txBody>
          <a:bodyPr wrap="none" rtlCol="0">
            <a:spAutoFit/>
          </a:bodyPr>
          <a:lstStyle/>
          <a:p>
            <a:r>
              <a:rPr lang="en-US" sz="2400" dirty="0" smtClean="0"/>
              <a:t>2013</a:t>
            </a:r>
            <a:endParaRPr lang="en-US" dirty="0"/>
          </a:p>
        </p:txBody>
      </p:sp>
      <p:sp>
        <p:nvSpPr>
          <p:cNvPr id="16" name="ZoneTexte 15"/>
          <p:cNvSpPr txBox="1"/>
          <p:nvPr/>
        </p:nvSpPr>
        <p:spPr>
          <a:xfrm rot="16200000">
            <a:off x="4213442" y="3084227"/>
            <a:ext cx="808635" cy="461665"/>
          </a:xfrm>
          <a:prstGeom prst="rect">
            <a:avLst/>
          </a:prstGeom>
          <a:noFill/>
          <a:ln>
            <a:solidFill>
              <a:srgbClr val="FF0000"/>
            </a:solidFill>
          </a:ln>
        </p:spPr>
        <p:txBody>
          <a:bodyPr wrap="none" rtlCol="0">
            <a:spAutoFit/>
          </a:bodyPr>
          <a:lstStyle/>
          <a:p>
            <a:r>
              <a:rPr lang="en-US" sz="2400" dirty="0" smtClean="0"/>
              <a:t>2014</a:t>
            </a:r>
            <a:endParaRPr lang="en-US" dirty="0"/>
          </a:p>
        </p:txBody>
      </p:sp>
      <p:sp>
        <p:nvSpPr>
          <p:cNvPr id="17" name="ZoneTexte 16"/>
          <p:cNvSpPr txBox="1"/>
          <p:nvPr/>
        </p:nvSpPr>
        <p:spPr>
          <a:xfrm rot="16200000">
            <a:off x="5468258" y="3084226"/>
            <a:ext cx="808635" cy="461665"/>
          </a:xfrm>
          <a:prstGeom prst="rect">
            <a:avLst/>
          </a:prstGeom>
          <a:noFill/>
          <a:ln>
            <a:solidFill>
              <a:srgbClr val="FF0000"/>
            </a:solidFill>
          </a:ln>
        </p:spPr>
        <p:txBody>
          <a:bodyPr wrap="none" rtlCol="0">
            <a:spAutoFit/>
          </a:bodyPr>
          <a:lstStyle/>
          <a:p>
            <a:r>
              <a:rPr lang="en-US" sz="2400" dirty="0" smtClean="0"/>
              <a:t>2015</a:t>
            </a:r>
            <a:endParaRPr lang="en-US" dirty="0"/>
          </a:p>
        </p:txBody>
      </p:sp>
      <p:sp>
        <p:nvSpPr>
          <p:cNvPr id="18" name="ZoneTexte 17"/>
          <p:cNvSpPr txBox="1"/>
          <p:nvPr/>
        </p:nvSpPr>
        <p:spPr>
          <a:xfrm rot="16200000">
            <a:off x="6670141" y="1414779"/>
            <a:ext cx="808635" cy="461665"/>
          </a:xfrm>
          <a:prstGeom prst="rect">
            <a:avLst/>
          </a:prstGeom>
          <a:noFill/>
          <a:ln>
            <a:solidFill>
              <a:srgbClr val="FF0000"/>
            </a:solidFill>
          </a:ln>
        </p:spPr>
        <p:txBody>
          <a:bodyPr wrap="none" rtlCol="0">
            <a:spAutoFit/>
          </a:bodyPr>
          <a:lstStyle/>
          <a:p>
            <a:r>
              <a:rPr lang="en-US" sz="2400" dirty="0" smtClean="0"/>
              <a:t>2016</a:t>
            </a:r>
            <a:endParaRPr lang="en-US" dirty="0"/>
          </a:p>
        </p:txBody>
      </p:sp>
      <p:sp>
        <p:nvSpPr>
          <p:cNvPr id="19" name="ZoneTexte 18"/>
          <p:cNvSpPr txBox="1"/>
          <p:nvPr/>
        </p:nvSpPr>
        <p:spPr>
          <a:xfrm rot="16200000">
            <a:off x="7910048" y="1414779"/>
            <a:ext cx="808635" cy="461665"/>
          </a:xfrm>
          <a:prstGeom prst="rect">
            <a:avLst/>
          </a:prstGeom>
          <a:noFill/>
          <a:ln>
            <a:solidFill>
              <a:srgbClr val="FF0000"/>
            </a:solidFill>
          </a:ln>
        </p:spPr>
        <p:txBody>
          <a:bodyPr wrap="none" rtlCol="0">
            <a:spAutoFit/>
          </a:bodyPr>
          <a:lstStyle/>
          <a:p>
            <a:r>
              <a:rPr lang="en-US" sz="2400" dirty="0" smtClean="0"/>
              <a:t>2017</a:t>
            </a:r>
            <a:endParaRPr lang="en-US" dirty="0"/>
          </a:p>
        </p:txBody>
      </p:sp>
      <p:sp>
        <p:nvSpPr>
          <p:cNvPr id="20" name="ZoneTexte 19"/>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18717005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0957" y="115124"/>
            <a:ext cx="8755221" cy="646331"/>
          </a:xfrm>
          <a:prstGeom prst="rect">
            <a:avLst/>
          </a:prstGeom>
          <a:noFill/>
        </p:spPr>
        <p:txBody>
          <a:bodyPr wrap="none" rtlCol="0">
            <a:spAutoFit/>
          </a:bodyPr>
          <a:lstStyle/>
          <a:p>
            <a:r>
              <a:rPr lang="en-US" sz="3600" b="1" dirty="0" smtClean="0">
                <a:solidFill>
                  <a:srgbClr val="008000"/>
                </a:solidFill>
              </a:rPr>
              <a:t>Exercise</a:t>
            </a:r>
            <a:r>
              <a:rPr lang="en-US" sz="3600" dirty="0" smtClean="0">
                <a:solidFill>
                  <a:srgbClr val="008000"/>
                </a:solidFill>
              </a:rPr>
              <a:t> </a:t>
            </a:r>
            <a:r>
              <a:rPr lang="en-US" sz="3600" dirty="0" smtClean="0"/>
              <a:t>by UVIS Team  A. </a:t>
            </a:r>
            <a:r>
              <a:rPr lang="en-US" sz="3600" dirty="0" err="1" smtClean="0"/>
              <a:t>Jouchoux</a:t>
            </a:r>
            <a:r>
              <a:rPr lang="en-US" sz="3600" dirty="0" smtClean="0"/>
              <a:t>, W. Pryor </a:t>
            </a:r>
            <a:endParaRPr lang="en-US" sz="3600" dirty="0"/>
          </a:p>
        </p:txBody>
      </p:sp>
      <p:sp>
        <p:nvSpPr>
          <p:cNvPr id="5" name="Content Placeholder 2"/>
          <p:cNvSpPr txBox="1">
            <a:spLocks/>
          </p:cNvSpPr>
          <p:nvPr/>
        </p:nvSpPr>
        <p:spPr>
          <a:xfrm>
            <a:off x="544684" y="1206830"/>
            <a:ext cx="7772400" cy="41148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r>
              <a:rPr lang="en-US" u="sng" dirty="0" smtClean="0">
                <a:solidFill>
                  <a:schemeClr val="tx1"/>
                </a:solidFill>
              </a:rPr>
              <a:t>Tested 4 realistic auroral cases:</a:t>
            </a:r>
          </a:p>
          <a:p>
            <a:pPr marL="457200" indent="-457200" algn="l">
              <a:buFont typeface="Arial"/>
              <a:buChar char="•"/>
              <a:defRPr/>
            </a:pPr>
            <a:r>
              <a:rPr lang="en-US" dirty="0" smtClean="0">
                <a:solidFill>
                  <a:schemeClr val="tx1"/>
                </a:solidFill>
              </a:rPr>
              <a:t>assumed that aurora covers 65-90 </a:t>
            </a:r>
            <a:r>
              <a:rPr lang="en-US" dirty="0" err="1" smtClean="0">
                <a:solidFill>
                  <a:schemeClr val="tx1"/>
                </a:solidFill>
              </a:rPr>
              <a:t>deg</a:t>
            </a:r>
            <a:r>
              <a:rPr lang="en-US" dirty="0" smtClean="0">
                <a:solidFill>
                  <a:schemeClr val="tx1"/>
                </a:solidFill>
              </a:rPr>
              <a:t> of latitude. </a:t>
            </a:r>
          </a:p>
          <a:p>
            <a:pPr marL="457200" indent="-457200" algn="l">
              <a:buFont typeface="Arial"/>
              <a:buChar char="•"/>
              <a:defRPr/>
            </a:pPr>
            <a:r>
              <a:rPr lang="en-US" dirty="0" smtClean="0">
                <a:solidFill>
                  <a:schemeClr val="tx1"/>
                </a:solidFill>
              </a:rPr>
              <a:t>use all 64 spatial pixels (instead of 32).</a:t>
            </a:r>
          </a:p>
          <a:p>
            <a:pPr marL="457200" indent="-457200" algn="l">
              <a:buFont typeface="Arial"/>
              <a:buChar char="•"/>
              <a:defRPr/>
            </a:pPr>
            <a:r>
              <a:rPr lang="en-US" dirty="0" smtClean="0">
                <a:solidFill>
                  <a:schemeClr val="tx1"/>
                </a:solidFill>
              </a:rPr>
              <a:t>use a scan rate of 0.12 </a:t>
            </a:r>
            <a:r>
              <a:rPr lang="en-US" dirty="0" err="1" smtClean="0">
                <a:solidFill>
                  <a:schemeClr val="tx1"/>
                </a:solidFill>
              </a:rPr>
              <a:t>mrd</a:t>
            </a:r>
            <a:r>
              <a:rPr lang="en-US" dirty="0" smtClean="0">
                <a:solidFill>
                  <a:schemeClr val="tx1"/>
                </a:solidFill>
              </a:rPr>
              <a:t>/sec (instead of 0.06 </a:t>
            </a:r>
            <a:r>
              <a:rPr lang="en-US" dirty="0" err="1" smtClean="0">
                <a:solidFill>
                  <a:schemeClr val="tx1"/>
                </a:solidFill>
              </a:rPr>
              <a:t>mrd</a:t>
            </a:r>
            <a:r>
              <a:rPr lang="en-US" dirty="0" smtClean="0">
                <a:solidFill>
                  <a:schemeClr val="tx1"/>
                </a:solidFill>
              </a:rPr>
              <a:t>/sec). </a:t>
            </a:r>
          </a:p>
        </p:txBody>
      </p:sp>
      <p:sp>
        <p:nvSpPr>
          <p:cNvPr id="6" name="ZoneTexte 5"/>
          <p:cNvSpPr txBox="1"/>
          <p:nvPr/>
        </p:nvSpPr>
        <p:spPr>
          <a:xfrm>
            <a:off x="4514843" y="4617452"/>
            <a:ext cx="4147289" cy="1569660"/>
          </a:xfrm>
          <a:prstGeom prst="rect">
            <a:avLst/>
          </a:prstGeom>
          <a:noFill/>
          <a:ln>
            <a:solidFill>
              <a:schemeClr val="tx1"/>
            </a:solidFill>
          </a:ln>
        </p:spPr>
        <p:txBody>
          <a:bodyPr wrap="none" rtlCol="0">
            <a:spAutoFit/>
          </a:bodyPr>
          <a:lstStyle/>
          <a:p>
            <a:pPr marL="457200" indent="-457200">
              <a:buFont typeface="+mj-lt"/>
              <a:buAutoNum type="arabicPeriod"/>
            </a:pPr>
            <a:r>
              <a:rPr lang="en-US" sz="2400" dirty="0" smtClean="0"/>
              <a:t>271_</a:t>
            </a:r>
            <a:r>
              <a:rPr lang="en-US" sz="2400" dirty="0" smtClean="0">
                <a:solidFill>
                  <a:srgbClr val="FF0000"/>
                </a:solidFill>
              </a:rPr>
              <a:t>N</a:t>
            </a:r>
            <a:r>
              <a:rPr lang="en-US" sz="2400" dirty="0" smtClean="0"/>
              <a:t>AURSLEW </a:t>
            </a:r>
            <a:r>
              <a:rPr lang="en-US" sz="2000" dirty="0" smtClean="0">
                <a:solidFill>
                  <a:srgbClr val="008000"/>
                </a:solidFill>
              </a:rPr>
              <a:t>25 Apr 2017</a:t>
            </a:r>
            <a:endParaRPr lang="en-US" sz="2400" dirty="0" smtClean="0">
              <a:solidFill>
                <a:srgbClr val="008000"/>
              </a:solidFill>
            </a:endParaRPr>
          </a:p>
          <a:p>
            <a:pPr marL="457200" indent="-457200">
              <a:buFont typeface="+mj-lt"/>
              <a:buAutoNum type="arabicPeriod"/>
            </a:pPr>
            <a:r>
              <a:rPr lang="en-US" sz="2400" dirty="0" smtClean="0"/>
              <a:t>271_</a:t>
            </a:r>
            <a:r>
              <a:rPr lang="en-US" sz="2400" dirty="0" smtClean="0">
                <a:solidFill>
                  <a:srgbClr val="0000FF"/>
                </a:solidFill>
              </a:rPr>
              <a:t>S</a:t>
            </a:r>
            <a:r>
              <a:rPr lang="en-US" sz="2400" dirty="0" smtClean="0"/>
              <a:t>AURSTARE </a:t>
            </a:r>
            <a:r>
              <a:rPr lang="en-US" sz="2000" dirty="0" smtClean="0">
                <a:solidFill>
                  <a:srgbClr val="008000"/>
                </a:solidFill>
              </a:rPr>
              <a:t>26 Apr 2017</a:t>
            </a:r>
            <a:endParaRPr lang="en-US" sz="2400" dirty="0" smtClean="0">
              <a:solidFill>
                <a:srgbClr val="008000"/>
              </a:solidFill>
            </a:endParaRPr>
          </a:p>
          <a:p>
            <a:pPr marL="457200" indent="-457200">
              <a:buFont typeface="+mj-lt"/>
              <a:buAutoNum type="arabicPeriod"/>
            </a:pPr>
            <a:r>
              <a:rPr lang="en-US" sz="2400" dirty="0" smtClean="0"/>
              <a:t>275_</a:t>
            </a:r>
            <a:r>
              <a:rPr lang="en-US" sz="2400" dirty="0" smtClean="0">
                <a:solidFill>
                  <a:srgbClr val="FF0000"/>
                </a:solidFill>
              </a:rPr>
              <a:t>N</a:t>
            </a:r>
            <a:r>
              <a:rPr lang="en-US" sz="2400" dirty="0" smtClean="0"/>
              <a:t>AURSLEW </a:t>
            </a:r>
            <a:r>
              <a:rPr lang="en-US" sz="2000" dirty="0" smtClean="0">
                <a:solidFill>
                  <a:srgbClr val="008000"/>
                </a:solidFill>
              </a:rPr>
              <a:t>21 May 2017</a:t>
            </a:r>
            <a:endParaRPr lang="en-US" sz="2400" dirty="0" smtClean="0">
              <a:solidFill>
                <a:srgbClr val="008000"/>
              </a:solidFill>
            </a:endParaRPr>
          </a:p>
          <a:p>
            <a:pPr marL="457200" indent="-457200">
              <a:buFont typeface="+mj-lt"/>
              <a:buAutoNum type="arabicPeriod"/>
            </a:pPr>
            <a:r>
              <a:rPr lang="en-US" sz="2400" dirty="0" smtClean="0"/>
              <a:t>275_</a:t>
            </a:r>
            <a:r>
              <a:rPr lang="en-US" sz="2400" dirty="0" smtClean="0">
                <a:solidFill>
                  <a:srgbClr val="0000FF"/>
                </a:solidFill>
              </a:rPr>
              <a:t>S</a:t>
            </a:r>
            <a:r>
              <a:rPr lang="en-US" sz="2400" dirty="0" smtClean="0"/>
              <a:t>AURSTARE </a:t>
            </a:r>
            <a:r>
              <a:rPr lang="en-US" sz="2000" dirty="0" smtClean="0">
                <a:solidFill>
                  <a:srgbClr val="008000"/>
                </a:solidFill>
              </a:rPr>
              <a:t>22 May 2017</a:t>
            </a:r>
            <a:endParaRPr lang="en-US" sz="2400" dirty="0">
              <a:solidFill>
                <a:srgbClr val="008000"/>
              </a:solidFill>
            </a:endParaRPr>
          </a:p>
        </p:txBody>
      </p:sp>
      <p:sp>
        <p:nvSpPr>
          <p:cNvPr id="7" name="ZoneTexte 6"/>
          <p:cNvSpPr txBox="1"/>
          <p:nvPr/>
        </p:nvSpPr>
        <p:spPr>
          <a:xfrm>
            <a:off x="594977" y="5160501"/>
            <a:ext cx="4273808" cy="830997"/>
          </a:xfrm>
          <a:prstGeom prst="rect">
            <a:avLst/>
          </a:prstGeom>
          <a:noFill/>
        </p:spPr>
        <p:txBody>
          <a:bodyPr wrap="square" rtlCol="0">
            <a:spAutoFit/>
          </a:bodyPr>
          <a:lstStyle/>
          <a:p>
            <a:r>
              <a:rPr lang="en-US" sz="2400" dirty="0" smtClean="0">
                <a:solidFill>
                  <a:srgbClr val="FF0000"/>
                </a:solidFill>
              </a:rPr>
              <a:t>-Y Sun avoidance issues (Southern hemisphere)</a:t>
            </a:r>
            <a:endParaRPr lang="en-US" sz="2400" dirty="0">
              <a:solidFill>
                <a:srgbClr val="FF0000"/>
              </a:solidFill>
            </a:endParaRPr>
          </a:p>
        </p:txBody>
      </p:sp>
      <p:sp>
        <p:nvSpPr>
          <p:cNvPr id="8" name="ZoneTexte 7"/>
          <p:cNvSpPr txBox="1"/>
          <p:nvPr/>
        </p:nvSpPr>
        <p:spPr>
          <a:xfrm>
            <a:off x="175540" y="670738"/>
            <a:ext cx="3756482" cy="400110"/>
          </a:xfrm>
          <a:prstGeom prst="rect">
            <a:avLst/>
          </a:prstGeom>
          <a:noFill/>
        </p:spPr>
        <p:txBody>
          <a:bodyPr wrap="none" rtlCol="0">
            <a:spAutoFit/>
          </a:bodyPr>
          <a:lstStyle/>
          <a:p>
            <a:r>
              <a:rPr lang="en-US" sz="2000" b="1" dirty="0" smtClean="0">
                <a:solidFill>
                  <a:srgbClr val="FF0000"/>
                </a:solidFill>
              </a:rPr>
              <a:t>⟹ NOTHING IMPLEMENTED YET!</a:t>
            </a:r>
            <a:endParaRPr lang="en-US" sz="2000" b="1" dirty="0">
              <a:solidFill>
                <a:srgbClr val="FF0000"/>
              </a:solidFill>
            </a:endParaRPr>
          </a:p>
        </p:txBody>
      </p:sp>
      <p:sp>
        <p:nvSpPr>
          <p:cNvPr id="9" name="ZoneTexte 8"/>
          <p:cNvSpPr txBox="1"/>
          <p:nvPr/>
        </p:nvSpPr>
        <p:spPr>
          <a:xfrm>
            <a:off x="7295764" y="4510546"/>
            <a:ext cx="1096837" cy="369332"/>
          </a:xfrm>
          <a:prstGeom prst="rect">
            <a:avLst/>
          </a:prstGeom>
          <a:noFill/>
        </p:spPr>
        <p:txBody>
          <a:bodyPr wrap="none" rtlCol="0">
            <a:spAutoFit/>
          </a:bodyPr>
          <a:lstStyle/>
          <a:p>
            <a:r>
              <a:rPr lang="en-US" dirty="0" smtClean="0"/>
              <a:t>start date</a:t>
            </a:r>
            <a:endParaRPr lang="en-US" dirty="0"/>
          </a:p>
        </p:txBody>
      </p:sp>
      <p:sp>
        <p:nvSpPr>
          <p:cNvPr id="10" name="ZoneTexte 9"/>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1191178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74638"/>
            <a:ext cx="8915400" cy="7048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Arial" charset="0"/>
                <a:ea typeface="ＭＳ Ｐゴシック" charset="0"/>
                <a:cs typeface="ＭＳ Ｐゴシック" charset="0"/>
              </a:rPr>
              <a:t>UVIS_271_NAURSLEW001_PRIME</a:t>
            </a:r>
            <a:endParaRPr lang="en-US" sz="3600">
              <a:latin typeface="Arial" charset="0"/>
              <a:ea typeface="ＭＳ Ｐゴシック" charset="0"/>
              <a:cs typeface="ＭＳ Ｐゴシック" charset="0"/>
            </a:endParaRPr>
          </a:p>
        </p:txBody>
      </p:sp>
      <p:pic>
        <p:nvPicPr>
          <p:cNvPr id="5" name="Content Placeholder 6" descr="NAURSLEW_271.tiff"/>
          <p:cNvPicPr>
            <a:picLocks noChangeAspect="1"/>
          </p:cNvPicPr>
          <p:nvPr/>
        </p:nvPicPr>
        <p:blipFill>
          <a:blip r:embed="rId2">
            <a:extLst>
              <a:ext uri="{28A0092B-C50C-407E-A947-70E740481C1C}">
                <a14:useLocalDpi xmlns:a14="http://schemas.microsoft.com/office/drawing/2010/main" val="0"/>
              </a:ext>
            </a:extLst>
          </a:blip>
          <a:srcRect l="-13869" r="-13869"/>
          <a:stretch>
            <a:fillRect/>
          </a:stretch>
        </p:blipFill>
        <p:spPr>
          <a:xfrm>
            <a:off x="685800" y="1981200"/>
            <a:ext cx="7772400" cy="4114800"/>
          </a:xfrm>
          <a:prstGeom prst="rect">
            <a:avLst/>
          </a:prstGeom>
        </p:spPr>
      </p:pic>
      <p:sp>
        <p:nvSpPr>
          <p:cNvPr id="6" name="TextBox 7"/>
          <p:cNvSpPr txBox="1">
            <a:spLocks noChangeArrowheads="1"/>
          </p:cNvSpPr>
          <p:nvPr/>
        </p:nvSpPr>
        <p:spPr bwMode="auto">
          <a:xfrm>
            <a:off x="2987675" y="1085850"/>
            <a:ext cx="255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First of the five 1*1 scans</a:t>
            </a:r>
          </a:p>
        </p:txBody>
      </p:sp>
      <p:sp>
        <p:nvSpPr>
          <p:cNvPr id="7" name="ZoneTexte 6"/>
          <p:cNvSpPr txBox="1"/>
          <p:nvPr/>
        </p:nvSpPr>
        <p:spPr>
          <a:xfrm>
            <a:off x="1921870" y="4206352"/>
            <a:ext cx="2214068" cy="830997"/>
          </a:xfrm>
          <a:prstGeom prst="rect">
            <a:avLst/>
          </a:prstGeom>
          <a:noFill/>
        </p:spPr>
        <p:txBody>
          <a:bodyPr wrap="none" rtlCol="0">
            <a:spAutoFit/>
          </a:bodyPr>
          <a:lstStyle/>
          <a:p>
            <a:r>
              <a:rPr lang="en-US" sz="2400" dirty="0" smtClean="0">
                <a:solidFill>
                  <a:srgbClr val="FFFF00"/>
                </a:solidFill>
              </a:rPr>
              <a:t>sub-SC-</a:t>
            </a:r>
            <a:r>
              <a:rPr lang="en-US" sz="2400" dirty="0" err="1" smtClean="0">
                <a:solidFill>
                  <a:srgbClr val="FFFF00"/>
                </a:solidFill>
              </a:rPr>
              <a:t>lat</a:t>
            </a:r>
            <a:r>
              <a:rPr lang="en-US" sz="2400" dirty="0" smtClean="0">
                <a:solidFill>
                  <a:srgbClr val="FFFF00"/>
                </a:solidFill>
              </a:rPr>
              <a:t> = 33°</a:t>
            </a:r>
          </a:p>
          <a:p>
            <a:r>
              <a:rPr lang="en-US" sz="2400" dirty="0" smtClean="0">
                <a:solidFill>
                  <a:srgbClr val="FFFF00"/>
                </a:solidFill>
              </a:rPr>
              <a:t>altitude = 8.7 R</a:t>
            </a:r>
            <a:r>
              <a:rPr lang="en-US" sz="2400" baseline="-25000" dirty="0" smtClean="0">
                <a:solidFill>
                  <a:srgbClr val="FFFF00"/>
                </a:solidFill>
              </a:rPr>
              <a:t>S</a:t>
            </a:r>
            <a:endParaRPr lang="en-US" sz="2400" baseline="-25000" dirty="0">
              <a:solidFill>
                <a:srgbClr val="FFFF00"/>
              </a:solidFill>
            </a:endParaRPr>
          </a:p>
        </p:txBody>
      </p:sp>
      <p:sp>
        <p:nvSpPr>
          <p:cNvPr id="8" name="ZoneTexte 7"/>
          <p:cNvSpPr txBox="1"/>
          <p:nvPr/>
        </p:nvSpPr>
        <p:spPr>
          <a:xfrm>
            <a:off x="7420451" y="6578565"/>
            <a:ext cx="1723549" cy="307777"/>
          </a:xfrm>
          <a:prstGeom prst="rect">
            <a:avLst/>
          </a:prstGeom>
          <a:noFill/>
        </p:spPr>
        <p:txBody>
          <a:bodyPr wrap="none" rtlCol="0">
            <a:spAutoFit/>
          </a:bodyPr>
          <a:lstStyle/>
          <a:p>
            <a:r>
              <a:rPr lang="en-US" sz="1400" dirty="0" err="1" smtClean="0"/>
              <a:t>d.grodent@ulg.ac.be</a:t>
            </a:r>
            <a:endParaRPr lang="en-US" sz="1400" dirty="0"/>
          </a:p>
        </p:txBody>
      </p:sp>
    </p:spTree>
    <p:extLst>
      <p:ext uri="{BB962C8B-B14F-4D97-AF65-F5344CB8AC3E}">
        <p14:creationId xmlns:p14="http://schemas.microsoft.com/office/powerpoint/2010/main" val="307750434"/>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558</TotalTime>
  <Words>1092</Words>
  <Application>Microsoft Macintosh PowerPoint</Application>
  <PresentationFormat>Présentation à l'écran (4:3)</PresentationFormat>
  <Paragraphs>170</Paragraphs>
  <Slides>26</Slides>
  <Notes>2</Notes>
  <HiddenSlides>0</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de Liège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Denis Grodent</dc:creator>
  <cp:lastModifiedBy>Denis Grodent</cp:lastModifiedBy>
  <cp:revision>63</cp:revision>
  <dcterms:created xsi:type="dcterms:W3CDTF">2015-05-26T14:12:24Z</dcterms:created>
  <dcterms:modified xsi:type="dcterms:W3CDTF">2015-06-08T08:14:14Z</dcterms:modified>
</cp:coreProperties>
</file>