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61" r:id="rId3"/>
    <p:sldId id="270" r:id="rId4"/>
    <p:sldId id="269" r:id="rId5"/>
    <p:sldId id="262" r:id="rId6"/>
    <p:sldId id="263" r:id="rId7"/>
    <p:sldId id="264" r:id="rId8"/>
    <p:sldId id="265" r:id="rId9"/>
    <p:sldId id="266" r:id="rId10"/>
    <p:sldId id="267" r:id="rId11"/>
    <p:sldId id="299" r:id="rId12"/>
    <p:sldId id="281" r:id="rId13"/>
    <p:sldId id="282" r:id="rId14"/>
    <p:sldId id="283" r:id="rId15"/>
    <p:sldId id="284" r:id="rId16"/>
    <p:sldId id="298" r:id="rId17"/>
    <p:sldId id="291" r:id="rId18"/>
    <p:sldId id="285" r:id="rId19"/>
    <p:sldId id="286" r:id="rId20"/>
    <p:sldId id="287" r:id="rId21"/>
    <p:sldId id="288" r:id="rId22"/>
    <p:sldId id="289" r:id="rId23"/>
    <p:sldId id="290" r:id="rId24"/>
    <p:sldId id="296" r:id="rId25"/>
    <p:sldId id="276" r:id="rId26"/>
    <p:sldId id="275" r:id="rId27"/>
    <p:sldId id="271" r:id="rId28"/>
    <p:sldId id="274" r:id="rId29"/>
    <p:sldId id="277" r:id="rId30"/>
    <p:sldId id="278" r:id="rId31"/>
    <p:sldId id="280" r:id="rId32"/>
    <p:sldId id="279" r:id="rId33"/>
    <p:sldId id="273" r:id="rId34"/>
    <p:sldId id="300" r:id="rId35"/>
    <p:sldId id="272" r:id="rId36"/>
    <p:sldId id="292" r:id="rId37"/>
    <p:sldId id="293" r:id="rId38"/>
    <p:sldId id="294" r:id="rId39"/>
    <p:sldId id="295" r:id="rId40"/>
    <p:sldId id="301" r:id="rId41"/>
    <p:sldId id="297" r:id="rId4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581" autoAdjust="0"/>
  </p:normalViewPr>
  <p:slideViewPr>
    <p:cSldViewPr>
      <p:cViewPr varScale="1">
        <p:scale>
          <a:sx n="52" d="100"/>
          <a:sy n="52" d="100"/>
        </p:scale>
        <p:origin x="-189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B2D57B-59BB-4B02-AF3B-7CF4DB4816BA}" type="datetimeFigureOut">
              <a:rPr lang="fr-BE" smtClean="0"/>
              <a:t>8/03/2015</a:t>
            </a:fld>
            <a:endParaRPr lang="fr-BE"/>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6F0A8E-C036-482F-84AF-5D90F73E6747}" type="slidenum">
              <a:rPr lang="fr-BE" smtClean="0"/>
              <a:t>‹N°›</a:t>
            </a:fld>
            <a:endParaRPr lang="fr-BE"/>
          </a:p>
        </p:txBody>
      </p:sp>
    </p:spTree>
    <p:extLst>
      <p:ext uri="{BB962C8B-B14F-4D97-AF65-F5344CB8AC3E}">
        <p14:creationId xmlns:p14="http://schemas.microsoft.com/office/powerpoint/2010/main" val="1797629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Bonjour à tous et merci d’êtr</a:t>
            </a:r>
            <a:r>
              <a:rPr lang="fr-BE" baseline="0" dirty="0" smtClean="0"/>
              <a:t>e venus si nombreux. Aujourd’hui, nous allons vous livrer notre vision de l’assiette et la cuisine du futur étayée par une recherche  documentaire de plus d’un an et surtout à travers nos convictions fortes. Hier la production de masse et l’indu</a:t>
            </a:r>
            <a:r>
              <a:rPr lang="fr-BE" baseline="0" dirty="0" smtClean="0"/>
              <a:t>s</a:t>
            </a:r>
            <a:r>
              <a:rPr lang="fr-BE" baseline="0" dirty="0" smtClean="0"/>
              <a:t>trie a permis une standardisation de la qualité des produits et demain la science et la technologie va paradoxalement nous permettre le retour vers, d’une part, des produits du terroir, une alimentation personnalisée et l’émergence du consommateur-acteur.</a:t>
            </a:r>
          </a:p>
          <a:p>
            <a:r>
              <a:rPr lang="fr-BE" baseline="0" dirty="0" smtClean="0"/>
              <a:t>Je vous présenterai ensuite ce qu’est le Smart </a:t>
            </a:r>
            <a:r>
              <a:rPr lang="fr-BE" baseline="0" dirty="0" err="1" smtClean="0"/>
              <a:t>Gastronomy</a:t>
            </a:r>
            <a:r>
              <a:rPr lang="fr-BE" baseline="0" dirty="0" smtClean="0"/>
              <a:t> </a:t>
            </a:r>
            <a:r>
              <a:rPr lang="fr-BE" baseline="0" dirty="0" err="1" smtClean="0"/>
              <a:t>Lab</a:t>
            </a:r>
            <a:r>
              <a:rPr lang="fr-BE" baseline="0" dirty="0" smtClean="0"/>
              <a:t> et comment s’inscrit-il dans cette vision et enfin, nous vous présenterons deux technologies aux services du mieux-manger</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1</a:t>
            </a:fld>
            <a:endParaRPr lang="fr-BE"/>
          </a:p>
        </p:txBody>
      </p:sp>
    </p:spTree>
    <p:extLst>
      <p:ext uri="{BB962C8B-B14F-4D97-AF65-F5344CB8AC3E}">
        <p14:creationId xmlns:p14="http://schemas.microsoft.com/office/powerpoint/2010/main" val="1937132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Enfin, </a:t>
            </a:r>
            <a:r>
              <a:rPr lang="fr-BE" baseline="0" dirty="0" smtClean="0"/>
              <a:t>l’alimentation sera personnalisée. D’une part, il y aura une plus grande prise de conscience du lien entre l’alimentation et la santé et à ce titre, la technologie du </a:t>
            </a:r>
            <a:r>
              <a:rPr lang="fr-BE" baseline="0" dirty="0" err="1" smtClean="0"/>
              <a:t>quantified</a:t>
            </a:r>
            <a:r>
              <a:rPr lang="fr-BE" baseline="0" dirty="0" smtClean="0"/>
              <a:t> Self (qui permet de mesurer en direct une série de paramètres biométriques) permettra de savoir les besoins de chacun. Le développement de produits d’alimentation adaptée devra répondre au vieillissement de la population. Enfin, la personnalisation sera aussi une réponse à la standardisation des produits et les consommateurs voudront des produits qui leur ressemblent et traduisant leurs valeurs </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10</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11</a:t>
            </a:fld>
            <a:endParaRPr lang="fr-BE"/>
          </a:p>
        </p:txBody>
      </p:sp>
    </p:spTree>
    <p:extLst>
      <p:ext uri="{BB962C8B-B14F-4D97-AF65-F5344CB8AC3E}">
        <p14:creationId xmlns:p14="http://schemas.microsoft.com/office/powerpoint/2010/main" val="3837479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a:t>
            </a:r>
            <a:r>
              <a:rPr lang="fr-BE" baseline="0" dirty="0" smtClean="0"/>
              <a:t>e Smart </a:t>
            </a:r>
            <a:r>
              <a:rPr lang="fr-BE" baseline="0" dirty="0" err="1" smtClean="0"/>
              <a:t>Gastronomy</a:t>
            </a:r>
            <a:r>
              <a:rPr lang="fr-BE" baseline="0" dirty="0" smtClean="0"/>
              <a:t> </a:t>
            </a:r>
            <a:r>
              <a:rPr lang="fr-BE" baseline="0" dirty="0" err="1" smtClean="0"/>
              <a:t>Lab</a:t>
            </a:r>
            <a:r>
              <a:rPr lang="fr-BE" baseline="0" dirty="0" smtClean="0"/>
              <a:t> a été construit autour de ces concepts. C’est un Living </a:t>
            </a:r>
            <a:r>
              <a:rPr lang="fr-BE" baseline="0" dirty="0" err="1" smtClean="0"/>
              <a:t>Lab</a:t>
            </a:r>
            <a:r>
              <a:rPr lang="fr-BE" baseline="0" dirty="0" smtClean="0"/>
              <a:t>, structure d’innovation dans le domaine alimentaire qui est un laboratoire de </a:t>
            </a:r>
            <a:r>
              <a:rPr lang="fr-BE" baseline="0" dirty="0" err="1" smtClean="0"/>
              <a:t>co</a:t>
            </a:r>
            <a:r>
              <a:rPr lang="fr-BE" baseline="0" dirty="0" smtClean="0"/>
              <a:t>-création, de prototypage et d’usage.</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12</a:t>
            </a:fld>
            <a:endParaRPr lang="fr-BE"/>
          </a:p>
        </p:txBody>
      </p:sp>
    </p:spTree>
    <p:extLst>
      <p:ext uri="{BB962C8B-B14F-4D97-AF65-F5344CB8AC3E}">
        <p14:creationId xmlns:p14="http://schemas.microsoft.com/office/powerpoint/2010/main" val="3837479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Les deux principes</a:t>
            </a:r>
            <a:r>
              <a:rPr lang="fr-BE" baseline="0" dirty="0" smtClean="0"/>
              <a:t> fondamentaux des LL sont : premièrement de mettre l’usager au centre de la démarche et donc de l’impliquer dans les différentes phase du processus d’innovation : la créativité, le prototypage, les phases de tests… Cette démarche Lean permet de </a:t>
            </a:r>
            <a:r>
              <a:rPr lang="fr-BE" baseline="0" dirty="0" err="1" smtClean="0"/>
              <a:t>co</a:t>
            </a:r>
            <a:r>
              <a:rPr lang="fr-BE" baseline="0" dirty="0" smtClean="0"/>
              <a:t>-développer avec l’usager des produits plus adaptés à leurs besoins</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13</a:t>
            </a:fld>
            <a:endParaRPr lang="fr-BE"/>
          </a:p>
        </p:txBody>
      </p:sp>
    </p:spTree>
    <p:extLst>
      <p:ext uri="{BB962C8B-B14F-4D97-AF65-F5344CB8AC3E}">
        <p14:creationId xmlns:p14="http://schemas.microsoft.com/office/powerpoint/2010/main" val="227061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smtClean="0"/>
              <a:t>Le deuxième est d’avoir une approche multidisciplinaire et donc de rassembler, des chefs, des producteurs, des scientifiques, des </a:t>
            </a:r>
            <a:r>
              <a:rPr lang="fr-BE" baseline="0" dirty="0" err="1" smtClean="0"/>
              <a:t>geeks</a:t>
            </a:r>
            <a:r>
              <a:rPr lang="fr-BE" baseline="0" dirty="0" smtClean="0"/>
              <a:t>, des artistes des designers, des entrepreneurs…</a:t>
            </a:r>
            <a:endParaRPr lang="fr-BE" baseline="0" dirty="0" smtClean="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14</a:t>
            </a:fld>
            <a:endParaRPr lang="fr-BE"/>
          </a:p>
        </p:txBody>
      </p:sp>
    </p:spTree>
    <p:extLst>
      <p:ext uri="{BB962C8B-B14F-4D97-AF65-F5344CB8AC3E}">
        <p14:creationId xmlns:p14="http://schemas.microsoft.com/office/powerpoint/2010/main" val="2087831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smtClean="0"/>
              <a:t>Dès lors, les partenaires du SGL intègrent cet aspect : </a:t>
            </a:r>
            <a:r>
              <a:rPr lang="fr-BE" baseline="0" dirty="0" err="1" smtClean="0"/>
              <a:t>GxABT</a:t>
            </a:r>
            <a:r>
              <a:rPr lang="fr-BE" baseline="0" dirty="0" smtClean="0"/>
              <a:t> pour les aspects scientifiques et la coordination, Génération W pour la connaissance des produits et de leur sublimation, le KIKK festival pour les nouvelles technologies, le BEP le lien avec le tissu économique et le TRAKK (Hub créatif Namurois) pour la créativité et l’accès à la communauté</a:t>
            </a:r>
            <a:endParaRPr lang="fr-BE" baseline="0" dirty="0" smtClean="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15</a:t>
            </a:fld>
            <a:endParaRPr lang="fr-BE"/>
          </a:p>
        </p:txBody>
      </p:sp>
    </p:spTree>
    <p:extLst>
      <p:ext uri="{BB962C8B-B14F-4D97-AF65-F5344CB8AC3E}">
        <p14:creationId xmlns:p14="http://schemas.microsoft.com/office/powerpoint/2010/main" val="466670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Le</a:t>
            </a:r>
            <a:r>
              <a:rPr lang="fr-BE" baseline="0" dirty="0" smtClean="0"/>
              <a:t> SGL propose donc des services d’innovation et de créativité de design de nouveaux produits, l’animation d’une communauté (workshop, </a:t>
            </a:r>
            <a:r>
              <a:rPr lang="fr-BE" baseline="0" dirty="0" err="1" smtClean="0"/>
              <a:t>summer</a:t>
            </a:r>
            <a:r>
              <a:rPr lang="fr-BE" baseline="0" dirty="0" smtClean="0"/>
              <a:t> </a:t>
            </a:r>
            <a:r>
              <a:rPr lang="fr-BE" baseline="0" dirty="0" err="1" smtClean="0"/>
              <a:t>school</a:t>
            </a:r>
            <a:r>
              <a:rPr lang="fr-BE" baseline="0" dirty="0" smtClean="0"/>
              <a:t> sur la </a:t>
            </a:r>
            <a:r>
              <a:rPr lang="fr-BE" baseline="0" dirty="0" err="1" smtClean="0"/>
              <a:t>gastronomy</a:t>
            </a:r>
            <a:r>
              <a:rPr lang="fr-BE" baseline="0" dirty="0" smtClean="0"/>
              <a:t>, défis culinaires, formations, sensibilisations, tests de nouveaux produits…), Créer par le faire grâce au </a:t>
            </a:r>
            <a:r>
              <a:rPr lang="fr-BE" baseline="0" dirty="0" err="1" smtClean="0"/>
              <a:t>Fablab</a:t>
            </a:r>
            <a:r>
              <a:rPr lang="fr-BE" baseline="0" dirty="0" smtClean="0"/>
              <a:t> culinaire, un accélérateur de start-ups, le développement de nouvelles technologie, l’étude des usages en conditions réelles, un accompagnement </a:t>
            </a:r>
            <a:r>
              <a:rPr lang="fr-BE" baseline="0" dirty="0" err="1" smtClean="0"/>
              <a:t>lean</a:t>
            </a:r>
            <a:r>
              <a:rPr lang="fr-BE" baseline="0" dirty="0" smtClean="0"/>
              <a:t> de l’innovation et de la recherche scientifique dans des domaines émergents</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16</a:t>
            </a:fld>
            <a:endParaRPr lang="fr-BE"/>
          </a:p>
        </p:txBody>
      </p:sp>
    </p:spTree>
    <p:extLst>
      <p:ext uri="{BB962C8B-B14F-4D97-AF65-F5344CB8AC3E}">
        <p14:creationId xmlns:p14="http://schemas.microsoft.com/office/powerpoint/2010/main" val="3837479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828" indent="-179828">
              <a:buFont typeface="Arial" pitchFamily="34" charset="0"/>
              <a:buChar char="•"/>
            </a:pPr>
            <a:r>
              <a:rPr lang="fr-BE" dirty="0" smtClean="0"/>
              <a:t>Le SGL sera donc un lieu de rencontre pour sa communauté composée à la fois d’experts</a:t>
            </a:r>
            <a:r>
              <a:rPr lang="fr-BE" baseline="0" dirty="0" smtClean="0"/>
              <a:t> et d’utilisateurs. Différents </a:t>
            </a:r>
            <a:r>
              <a:rPr lang="fr-BE" baseline="0" dirty="0" err="1" smtClean="0"/>
              <a:t>labs</a:t>
            </a:r>
            <a:r>
              <a:rPr lang="fr-BE" baseline="0" dirty="0" smtClean="0"/>
              <a:t> seront donc développés : un </a:t>
            </a:r>
            <a:r>
              <a:rPr lang="fr-BE" baseline="0" dirty="0" err="1" smtClean="0"/>
              <a:t>Creative</a:t>
            </a:r>
            <a:r>
              <a:rPr lang="fr-BE" baseline="0" dirty="0" smtClean="0"/>
              <a:t> </a:t>
            </a:r>
            <a:r>
              <a:rPr lang="fr-BE" baseline="0" dirty="0" err="1" smtClean="0"/>
              <a:t>Lab</a:t>
            </a:r>
            <a:r>
              <a:rPr lang="fr-BE" baseline="0" dirty="0" smtClean="0"/>
              <a:t> et un </a:t>
            </a:r>
            <a:r>
              <a:rPr lang="fr-BE" baseline="0" dirty="0" err="1" smtClean="0"/>
              <a:t>Fablab</a:t>
            </a:r>
            <a:r>
              <a:rPr lang="fr-BE" baseline="0" dirty="0" smtClean="0"/>
              <a:t> seront mutualisés avec le TRAKK à Namur</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18</a:t>
            </a:fld>
            <a:endParaRPr lang="fr-BE"/>
          </a:p>
        </p:txBody>
      </p:sp>
    </p:spTree>
    <p:extLst>
      <p:ext uri="{BB962C8B-B14F-4D97-AF65-F5344CB8AC3E}">
        <p14:creationId xmlns:p14="http://schemas.microsoft.com/office/powerpoint/2010/main" val="1844185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Et un nouveau bâtiment composé d’espaces ouverts sera érigé en fin</a:t>
            </a:r>
            <a:r>
              <a:rPr lang="fr-BE" baseline="0" dirty="0" smtClean="0"/>
              <a:t> 2016 à Gembloux comprenant toutes les fonctionnalité du SGL :</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19</a:t>
            </a:fld>
            <a:endParaRPr lang="fr-BE"/>
          </a:p>
        </p:txBody>
      </p:sp>
    </p:spTree>
    <p:extLst>
      <p:ext uri="{BB962C8B-B14F-4D97-AF65-F5344CB8AC3E}">
        <p14:creationId xmlns:p14="http://schemas.microsoft.com/office/powerpoint/2010/main" val="3510278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Une cuisine professionnelle et un laboratoire culinaire contenant</a:t>
            </a:r>
            <a:r>
              <a:rPr lang="fr-BE" baseline="0" dirty="0" smtClean="0"/>
              <a:t> des équipements culinaires de pointe et des équipements de laboratoire comme une sonde US, une centrifugeuse à tubes, un distillateur, des imprimantes 3D, un </a:t>
            </a:r>
            <a:r>
              <a:rPr lang="fr-BE" baseline="0" dirty="0" err="1" smtClean="0"/>
              <a:t>olfactomètre</a:t>
            </a:r>
            <a:r>
              <a:rPr lang="fr-BE" baseline="0" dirty="0" smtClean="0"/>
              <a:t>…</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20</a:t>
            </a:fld>
            <a:endParaRPr lang="fr-BE"/>
          </a:p>
        </p:txBody>
      </p:sp>
    </p:spTree>
    <p:extLst>
      <p:ext uri="{BB962C8B-B14F-4D97-AF65-F5344CB8AC3E}">
        <p14:creationId xmlns:p14="http://schemas.microsoft.com/office/powerpoint/2010/main" val="2788995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196" indent="-179196">
              <a:buFont typeface="Arial" pitchFamily="34" charset="0"/>
              <a:buChar char="•"/>
            </a:pPr>
            <a:r>
              <a:rPr lang="fr-BE" dirty="0" smtClean="0"/>
              <a:t>Car le défi</a:t>
            </a:r>
            <a:r>
              <a:rPr lang="fr-BE" baseline="0" dirty="0" smtClean="0"/>
              <a:t> est grand…. 9,5 milliards en 2050</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a:t>
            </a:fld>
            <a:endParaRPr lang="fr-BE"/>
          </a:p>
        </p:txBody>
      </p:sp>
    </p:spTree>
    <p:extLst>
      <p:ext uri="{BB962C8B-B14F-4D97-AF65-F5344CB8AC3E}">
        <p14:creationId xmlns:p14="http://schemas.microsoft.com/office/powerpoint/2010/main" val="4293715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Ces deux espaces seront ouverts un jour par semaine au public</a:t>
            </a:r>
            <a:r>
              <a:rPr lang="fr-BE" baseline="0" dirty="0" smtClean="0"/>
              <a:t>, chefs et artisans en tant que </a:t>
            </a:r>
            <a:r>
              <a:rPr lang="fr-BE" baseline="0" dirty="0" err="1" smtClean="0"/>
              <a:t>Fablab</a:t>
            </a:r>
            <a:r>
              <a:rPr lang="fr-BE" baseline="0" dirty="0" smtClean="0"/>
              <a:t> culinaire pour tester des nouveaux équipements, nouvelles recettes… Et pourra être privatisé pour du développement de produits ou de la formation</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21</a:t>
            </a:fld>
            <a:endParaRPr lang="fr-BE"/>
          </a:p>
        </p:txBody>
      </p:sp>
    </p:spTree>
    <p:extLst>
      <p:ext uri="{BB962C8B-B14F-4D97-AF65-F5344CB8AC3E}">
        <p14:creationId xmlns:p14="http://schemas.microsoft.com/office/powerpoint/2010/main" val="2788995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Un restaurant d’essai qui permettra de tester des nouvelles recettes, ingrédients, concepts sur une durée définie et cela en conditions réelles de consommation,</a:t>
            </a:r>
            <a:r>
              <a:rPr lang="fr-BE" baseline="0" dirty="0" smtClean="0"/>
              <a:t> le restaurant étant ouvert tous les jours midi et soir.</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22</a:t>
            </a:fld>
            <a:endParaRPr lang="fr-BE"/>
          </a:p>
        </p:txBody>
      </p:sp>
    </p:spTree>
    <p:extLst>
      <p:ext uri="{BB962C8B-B14F-4D97-AF65-F5344CB8AC3E}">
        <p14:creationId xmlns:p14="http://schemas.microsoft.com/office/powerpoint/2010/main" val="2392710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Une cuisine ménagère d’essai</a:t>
            </a:r>
            <a:r>
              <a:rPr lang="fr-BE" baseline="0" dirty="0" smtClean="0"/>
              <a:t> pour tester des équipements en conditions réelles et des espaces ouverts et modulables de </a:t>
            </a:r>
            <a:r>
              <a:rPr lang="fr-BE" baseline="0" dirty="0" err="1" smtClean="0"/>
              <a:t>co-working</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23</a:t>
            </a:fld>
            <a:endParaRPr lang="fr-BE"/>
          </a:p>
        </p:txBody>
      </p:sp>
    </p:spTree>
    <p:extLst>
      <p:ext uri="{BB962C8B-B14F-4D97-AF65-F5344CB8AC3E}">
        <p14:creationId xmlns:p14="http://schemas.microsoft.com/office/powerpoint/2010/main" val="143193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828" indent="-179828">
              <a:buFont typeface="Arial" pitchFamily="34" charset="0"/>
              <a:buChar char="•"/>
            </a:pPr>
            <a:r>
              <a:rPr lang="fr-BE" dirty="0" smtClean="0"/>
              <a:t>En attendant</a:t>
            </a:r>
            <a:r>
              <a:rPr lang="fr-BE" baseline="0" dirty="0" smtClean="0"/>
              <a:t> le bâtiment, une version provisoire du SGL au sein de </a:t>
            </a:r>
            <a:r>
              <a:rPr lang="fr-BE" baseline="0" dirty="0" err="1" smtClean="0"/>
              <a:t>GxABT</a:t>
            </a:r>
            <a:r>
              <a:rPr lang="fr-BE" baseline="0" dirty="0" smtClean="0"/>
              <a:t> réunira la cuisine pro, le laboratoire culinaire et une créative room afin de réaliser ses activités et de construire la communauté du SGL d’ores et déjà les deux premières années</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24</a:t>
            </a:fld>
            <a:endParaRPr lang="fr-BE"/>
          </a:p>
        </p:txBody>
      </p:sp>
    </p:spTree>
    <p:extLst>
      <p:ext uri="{BB962C8B-B14F-4D97-AF65-F5344CB8AC3E}">
        <p14:creationId xmlns:p14="http://schemas.microsoft.com/office/powerpoint/2010/main" val="4293715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Du côté de la recherche, le SGL développe différentes technologies au service</a:t>
            </a:r>
            <a:r>
              <a:rPr lang="fr-BE" baseline="0" dirty="0" smtClean="0"/>
              <a:t> du bien-manger.</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25</a:t>
            </a:fld>
            <a:endParaRPr lang="fr-BE"/>
          </a:p>
        </p:txBody>
      </p:sp>
    </p:spTree>
    <p:extLst>
      <p:ext uri="{BB962C8B-B14F-4D97-AF65-F5344CB8AC3E}">
        <p14:creationId xmlns:p14="http://schemas.microsoft.com/office/powerpoint/2010/main" val="2850232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Un premier exemple, nous étudions les paramètres influençant un procédé </a:t>
            </a:r>
            <a:r>
              <a:rPr lang="fr-BE" dirty="0" smtClean="0"/>
              <a:t>ancestral</a:t>
            </a:r>
            <a:r>
              <a:rPr lang="fr-BE" baseline="0" dirty="0" smtClean="0"/>
              <a:t> </a:t>
            </a:r>
            <a:r>
              <a:rPr lang="fr-BE" dirty="0" smtClean="0"/>
              <a:t>de conservation : la </a:t>
            </a:r>
            <a:r>
              <a:rPr lang="fr-BE" dirty="0" err="1" smtClean="0"/>
              <a:t>lactofermentation</a:t>
            </a:r>
            <a:r>
              <a:rPr lang="fr-BE" dirty="0" smtClean="0"/>
              <a:t> des légumes afin de pouvoir l’optimiser et développer des produits</a:t>
            </a:r>
            <a:r>
              <a:rPr lang="fr-BE" baseline="0" dirty="0" smtClean="0"/>
              <a:t> innovants</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26</a:t>
            </a:fld>
            <a:endParaRPr lang="fr-BE"/>
          </a:p>
        </p:txBody>
      </p:sp>
    </p:spTree>
    <p:extLst>
      <p:ext uri="{BB962C8B-B14F-4D97-AF65-F5344CB8AC3E}">
        <p14:creationId xmlns:p14="http://schemas.microsoft.com/office/powerpoint/2010/main" val="3229294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828" indent="-179828">
              <a:buFont typeface="Arial" pitchFamily="34" charset="0"/>
              <a:buChar char="•"/>
            </a:pPr>
            <a:r>
              <a:rPr lang="fr-BE" dirty="0" smtClean="0"/>
              <a:t>Une autre thématique de recherche est</a:t>
            </a:r>
            <a:r>
              <a:rPr lang="fr-BE" baseline="0" dirty="0" smtClean="0"/>
              <a:t> celle de l’impression 3D des aliments. Cette technique, outre ses aspects ludiques et créatifs, présente de nombreuses applications concrètes ou la forme présente une grande importance </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27</a:t>
            </a:fld>
            <a:endParaRPr lang="fr-BE"/>
          </a:p>
        </p:txBody>
      </p:sp>
    </p:spTree>
    <p:extLst>
      <p:ext uri="{BB962C8B-B14F-4D97-AF65-F5344CB8AC3E}">
        <p14:creationId xmlns:p14="http://schemas.microsoft.com/office/powerpoint/2010/main" val="4293715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Une première application est de pouvoir redonner à</a:t>
            </a:r>
            <a:r>
              <a:rPr lang="fr-BE" baseline="0" dirty="0" smtClean="0"/>
              <a:t> un aliment un aspect naturel et appétissant. Par exemple, de nombreux seniors sont dénutris car ils en ont marre de manger des aliments aux textures adaptées. La 3DFP permet de reconstituer des aliments qui ressemblent à des aliments et redonner l’appétit au séniors. Même chose pour les soldats ou les astronautes qui consomme des aliments lyophilisés. </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28</a:t>
            </a:fld>
            <a:endParaRPr lang="fr-BE"/>
          </a:p>
        </p:txBody>
      </p:sp>
    </p:spTree>
    <p:extLst>
      <p:ext uri="{BB962C8B-B14F-4D97-AF65-F5344CB8AC3E}">
        <p14:creationId xmlns:p14="http://schemas.microsoft.com/office/powerpoint/2010/main" val="664305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Donner des aspects plus attractifs à des nouveaux</a:t>
            </a:r>
            <a:r>
              <a:rPr lang="fr-BE" baseline="0" dirty="0" smtClean="0"/>
              <a:t> </a:t>
            </a:r>
            <a:r>
              <a:rPr lang="fr-BE" dirty="0" smtClean="0"/>
              <a:t>ingrédients qui n’ont pas des aspects appétissants</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29</a:t>
            </a:fld>
            <a:endParaRPr lang="fr-BE"/>
          </a:p>
        </p:txBody>
      </p:sp>
    </p:spTree>
    <p:extLst>
      <p:ext uri="{BB962C8B-B14F-4D97-AF65-F5344CB8AC3E}">
        <p14:creationId xmlns:p14="http://schemas.microsoft.com/office/powerpoint/2010/main" val="2135946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Refaire chez soi des produits qui ressemblent à des produits transformés</a:t>
            </a:r>
            <a:r>
              <a:rPr lang="fr-BE" baseline="0" dirty="0" smtClean="0"/>
              <a:t> mais en maîtrisant leur composition et en évitant l’ajout d’additifs. On pourra donc faire des </a:t>
            </a:r>
            <a:r>
              <a:rPr lang="fr-BE" baseline="0" dirty="0" err="1" smtClean="0"/>
              <a:t>crakers</a:t>
            </a:r>
            <a:r>
              <a:rPr lang="fr-BE" baseline="0" dirty="0" smtClean="0"/>
              <a:t> apéritifs sans gluten avec de la farine bio et en forme de dinosaure pour l’anniversaire du petit dernier</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30</a:t>
            </a:fld>
            <a:endParaRPr lang="fr-BE"/>
          </a:p>
        </p:txBody>
      </p:sp>
    </p:spTree>
    <p:extLst>
      <p:ext uri="{BB962C8B-B14F-4D97-AF65-F5344CB8AC3E}">
        <p14:creationId xmlns:p14="http://schemas.microsoft.com/office/powerpoint/2010/main" val="956605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Et cela</a:t>
            </a:r>
            <a:r>
              <a:rPr lang="fr-BE" baseline="0" dirty="0" smtClean="0"/>
              <a:t> tout en respectant le terroir, en inclua</a:t>
            </a:r>
            <a:r>
              <a:rPr lang="fr-BE" baseline="0" dirty="0" smtClean="0"/>
              <a:t>n</a:t>
            </a:r>
            <a:r>
              <a:rPr lang="fr-BE" baseline="0" dirty="0" smtClean="0"/>
              <a:t>t les aspects sociétaux, les aspects santé et des aspects environnementaux</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3</a:t>
            </a:fld>
            <a:endParaRPr lang="fr-BE"/>
          </a:p>
        </p:txBody>
      </p:sp>
    </p:spTree>
    <p:extLst>
      <p:ext uri="{BB962C8B-B14F-4D97-AF65-F5344CB8AC3E}">
        <p14:creationId xmlns:p14="http://schemas.microsoft.com/office/powerpoint/2010/main" val="2693385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Pouvoir créer un produit</a:t>
            </a:r>
            <a:r>
              <a:rPr lang="fr-BE" baseline="0" dirty="0" smtClean="0"/>
              <a:t> répondant exactement à mes besoins nutritionnels et en fo</a:t>
            </a:r>
            <a:r>
              <a:rPr lang="fr-BE" baseline="0" dirty="0" smtClean="0"/>
              <a:t>n</a:t>
            </a:r>
            <a:r>
              <a:rPr lang="fr-BE" baseline="0" dirty="0" smtClean="0"/>
              <a:t>ction de mon état de santé en rajoutant des nutriments ou ingrédients santé</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31</a:t>
            </a:fld>
            <a:endParaRPr lang="fr-BE"/>
          </a:p>
        </p:txBody>
      </p:sp>
    </p:spTree>
    <p:extLst>
      <p:ext uri="{BB962C8B-B14F-4D97-AF65-F5344CB8AC3E}">
        <p14:creationId xmlns:p14="http://schemas.microsoft.com/office/powerpoint/2010/main" val="2242442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Pouvoir créer de nouveaux aliments ou design culinaire.</a:t>
            </a:r>
          </a:p>
          <a:p>
            <a:r>
              <a:rPr lang="fr-BE" dirty="0" smtClean="0"/>
              <a:t>Mais</a:t>
            </a:r>
            <a:r>
              <a:rPr lang="fr-BE" baseline="0" dirty="0" smtClean="0"/>
              <a:t> on peut également imaginer toute une série de fon</a:t>
            </a:r>
            <a:r>
              <a:rPr lang="fr-BE" baseline="0" dirty="0" smtClean="0"/>
              <a:t>c</a:t>
            </a:r>
            <a:r>
              <a:rPr lang="fr-BE" baseline="0" dirty="0" smtClean="0"/>
              <a:t>tionnalités gustatives, technologiques, santé… via la structure de l’aliment. Il y a encore beaucoup à explorer.</a:t>
            </a:r>
            <a:endParaRPr lang="fr-BE" dirty="0" smtClean="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32</a:t>
            </a:fld>
            <a:endParaRPr lang="fr-BE"/>
          </a:p>
        </p:txBody>
      </p:sp>
    </p:spTree>
    <p:extLst>
      <p:ext uri="{BB962C8B-B14F-4D97-AF65-F5344CB8AC3E}">
        <p14:creationId xmlns:p14="http://schemas.microsoft.com/office/powerpoint/2010/main" val="188498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Alors, pouvez-vous expliquer brièvement comment ça marche et quel est l’intérêt de travailler en équipes multidisciplinaires. Quels sont les paramètres à maîtriser?</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33</a:t>
            </a:fld>
            <a:endParaRPr lang="fr-BE"/>
          </a:p>
        </p:txBody>
      </p:sp>
    </p:spTree>
    <p:extLst>
      <p:ext uri="{BB962C8B-B14F-4D97-AF65-F5344CB8AC3E}">
        <p14:creationId xmlns:p14="http://schemas.microsoft.com/office/powerpoint/2010/main" val="3113921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Enfin, un dernier exemple de thématique</a:t>
            </a:r>
            <a:r>
              <a:rPr lang="fr-BE" baseline="0" dirty="0" smtClean="0"/>
              <a:t> de recherche est l’étude des volatils alimentaires.</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35</a:t>
            </a:fld>
            <a:endParaRPr lang="fr-BE"/>
          </a:p>
        </p:txBody>
      </p:sp>
    </p:spTree>
    <p:extLst>
      <p:ext uri="{BB962C8B-B14F-4D97-AF65-F5344CB8AC3E}">
        <p14:creationId xmlns:p14="http://schemas.microsoft.com/office/powerpoint/2010/main" val="2170727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Pourquoi est-il important d’étudier les volatils alimentaires? Lorsque l’on déguste un aliment, on le sent</a:t>
            </a:r>
            <a:r>
              <a:rPr lang="fr-BE" baseline="0" dirty="0" smtClean="0"/>
              <a:t> d’abord par la voie nasale. Puis on le met en bouche et les molécules sapides solubles actives les récepteurs de la langue. Mais en réalité l’</a:t>
            </a:r>
            <a:r>
              <a:rPr lang="fr-BE" baseline="0" dirty="0" err="1" smtClean="0"/>
              <a:t>essentil</a:t>
            </a:r>
            <a:r>
              <a:rPr lang="fr-BE" baseline="0" dirty="0" smtClean="0"/>
              <a:t> de la perception gustative vient des molécules aromatiques volatils </a:t>
            </a:r>
            <a:r>
              <a:rPr lang="fr-BE" baseline="0" dirty="0" err="1" smtClean="0"/>
              <a:t>relarguées</a:t>
            </a:r>
            <a:r>
              <a:rPr lang="fr-BE" baseline="0" dirty="0" smtClean="0"/>
              <a:t> dans la bouche et montant par la voie </a:t>
            </a:r>
            <a:r>
              <a:rPr lang="fr-BE" baseline="0" dirty="0" err="1" smtClean="0"/>
              <a:t>rétronasale</a:t>
            </a:r>
            <a:r>
              <a:rPr lang="fr-BE" baseline="0" dirty="0" smtClean="0"/>
              <a:t> vers les récepteurs olfactifs. Et il y a rarement une seule molécule mais plutôt un bouquet d’aromatique.</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36</a:t>
            </a:fld>
            <a:endParaRPr lang="fr-BE"/>
          </a:p>
        </p:txBody>
      </p:sp>
    </p:spTree>
    <p:extLst>
      <p:ext uri="{BB962C8B-B14F-4D97-AF65-F5344CB8AC3E}">
        <p14:creationId xmlns:p14="http://schemas.microsoft.com/office/powerpoint/2010/main" val="3839343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Cuisiner, c’est découper donc augmenter la surface de relargage, c’est cuire : créer de nouveaux arômes et en perdre, ajouter des exhausteurs de goût, ou créer</a:t>
            </a:r>
            <a:r>
              <a:rPr lang="fr-BE" baseline="0" dirty="0" smtClean="0"/>
              <a:t> des textures qui retardent ou accélèrent le relargage.</a:t>
            </a:r>
            <a:endParaRPr lang="fr-BE" dirty="0"/>
          </a:p>
        </p:txBody>
      </p:sp>
      <p:sp>
        <p:nvSpPr>
          <p:cNvPr id="4" name="Espace réservé du numéro de diapositive 3"/>
          <p:cNvSpPr>
            <a:spLocks noGrp="1"/>
          </p:cNvSpPr>
          <p:nvPr>
            <p:ph type="sldNum" sz="quarter" idx="10"/>
          </p:nvPr>
        </p:nvSpPr>
        <p:spPr/>
        <p:txBody>
          <a:bodyPr/>
          <a:lstStyle/>
          <a:p>
            <a:fld id="{5F19C512-9365-4268-BAC0-BF2A24B389D2}" type="slidenum">
              <a:rPr lang="fr-BE" smtClean="0"/>
              <a:t>37</a:t>
            </a:fld>
            <a:endParaRPr lang="fr-BE"/>
          </a:p>
        </p:txBody>
      </p:sp>
    </p:spTree>
    <p:extLst>
      <p:ext uri="{BB962C8B-B14F-4D97-AF65-F5344CB8AC3E}">
        <p14:creationId xmlns:p14="http://schemas.microsoft.com/office/powerpoint/2010/main" val="2613325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Quels</a:t>
            </a:r>
            <a:r>
              <a:rPr lang="fr-BE" baseline="0" dirty="0" smtClean="0"/>
              <a:t> sont dès lors les enjeux de l’étude des volatils : </a:t>
            </a:r>
          </a:p>
          <a:p>
            <a:pPr marL="228600" indent="-228600">
              <a:buAutoNum type="arabicPeriod"/>
            </a:pPr>
            <a:r>
              <a:rPr lang="fr-BE" baseline="0" dirty="0" smtClean="0"/>
              <a:t>En effet toutes les molécules du bouquet ne participent pas de la même façon à la construction du goût</a:t>
            </a:r>
          </a:p>
          <a:p>
            <a:pPr marL="228600" indent="-228600">
              <a:buAutoNum type="arabicPeriod"/>
            </a:pPr>
            <a:r>
              <a:rPr lang="fr-BE" baseline="0" dirty="0" smtClean="0"/>
              <a:t>Déterminer l’effet de la texture sur le relargage en bouche des arômes</a:t>
            </a:r>
          </a:p>
          <a:p>
            <a:pPr marL="228600" indent="-228600">
              <a:buAutoNum type="arabicPeriod"/>
            </a:pPr>
            <a:r>
              <a:rPr lang="fr-BE" baseline="0" dirty="0" smtClean="0"/>
              <a:t>Améliorer les techniques de cuisson afin de perdre le moins d’arômes possible ou de produire molécules délétères : développement de fours intelligent</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38</a:t>
            </a:fld>
            <a:endParaRPr lang="fr-BE"/>
          </a:p>
        </p:txBody>
      </p:sp>
    </p:spTree>
    <p:extLst>
      <p:ext uri="{BB962C8B-B14F-4D97-AF65-F5344CB8AC3E}">
        <p14:creationId xmlns:p14="http://schemas.microsoft.com/office/powerpoint/2010/main" val="2421029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On va tout d’abord capter en temps réel les volatils</a:t>
            </a:r>
            <a:r>
              <a:rPr lang="fr-BE" baseline="0" dirty="0" smtClean="0"/>
              <a:t> émis dans différents systèmes</a:t>
            </a:r>
          </a:p>
          <a:p>
            <a:r>
              <a:rPr lang="fr-BE" baseline="0" dirty="0" smtClean="0"/>
              <a:t>Puis séparer les différentes molécules du bouquet dans le Chromatographe</a:t>
            </a:r>
          </a:p>
          <a:p>
            <a:r>
              <a:rPr lang="fr-BE" baseline="0" dirty="0" smtClean="0"/>
              <a:t>Et enfin identifier les molécules en fon</a:t>
            </a:r>
            <a:r>
              <a:rPr lang="fr-BE" baseline="0" dirty="0" smtClean="0"/>
              <a:t>c</a:t>
            </a:r>
            <a:r>
              <a:rPr lang="fr-BE" baseline="0" dirty="0" smtClean="0"/>
              <a:t>tion de leur stru</a:t>
            </a:r>
            <a:r>
              <a:rPr lang="fr-BE" baseline="0" dirty="0" smtClean="0"/>
              <a:t>c</a:t>
            </a:r>
            <a:r>
              <a:rPr lang="fr-BE" baseline="0" dirty="0" smtClean="0"/>
              <a:t>ture et grâce à un port </a:t>
            </a:r>
            <a:r>
              <a:rPr lang="fr-BE" baseline="0" dirty="0" err="1" smtClean="0"/>
              <a:t>olfactométrique</a:t>
            </a:r>
            <a:r>
              <a:rPr lang="fr-BE" baseline="0" dirty="0" smtClean="0"/>
              <a:t>, venir sentir molécule après molécule afin de déterminer l’apport de chacune d’elle à la perception sensorielle</a:t>
            </a:r>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39</a:t>
            </a:fld>
            <a:endParaRPr lang="fr-BE"/>
          </a:p>
        </p:txBody>
      </p:sp>
    </p:spTree>
    <p:extLst>
      <p:ext uri="{BB962C8B-B14F-4D97-AF65-F5344CB8AC3E}">
        <p14:creationId xmlns:p14="http://schemas.microsoft.com/office/powerpoint/2010/main" val="216343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Alors Gaëtan, peux-tu nous présenter ces différentes techniques et tout d’abord le prélèvement des volatils</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40</a:t>
            </a:fld>
            <a:endParaRPr lang="fr-BE"/>
          </a:p>
        </p:txBody>
      </p:sp>
    </p:spTree>
    <p:extLst>
      <p:ext uri="{BB962C8B-B14F-4D97-AF65-F5344CB8AC3E}">
        <p14:creationId xmlns:p14="http://schemas.microsoft.com/office/powerpoint/2010/main" val="33370427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41</a:t>
            </a:fld>
            <a:endParaRPr lang="fr-BE"/>
          </a:p>
        </p:txBody>
      </p:sp>
    </p:spTree>
    <p:extLst>
      <p:ext uri="{BB962C8B-B14F-4D97-AF65-F5344CB8AC3E}">
        <p14:creationId xmlns:p14="http://schemas.microsoft.com/office/powerpoint/2010/main" val="96311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Alors regardons un peu dans le futur…</a:t>
            </a:r>
          </a:p>
          <a:p>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4</a:t>
            </a:fld>
            <a:endParaRPr lang="fr-BE"/>
          </a:p>
        </p:txBody>
      </p:sp>
    </p:spTree>
    <p:extLst>
      <p:ext uri="{BB962C8B-B14F-4D97-AF65-F5344CB8AC3E}">
        <p14:creationId xmlns:p14="http://schemas.microsoft.com/office/powerpoint/2010/main" val="339199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Tout d’abord, les modes</a:t>
            </a:r>
            <a:r>
              <a:rPr lang="fr-BE" baseline="0" dirty="0" smtClean="0"/>
              <a:t> de production vont évoluer. L’émergence des « consommateurs-producteurs » va être facilitée par de nouvelles technologies comme l’</a:t>
            </a:r>
            <a:r>
              <a:rPr lang="fr-BE" baseline="0" dirty="0" err="1" smtClean="0"/>
              <a:t>aquaponie</a:t>
            </a:r>
            <a:r>
              <a:rPr lang="fr-BE" baseline="0" dirty="0" smtClean="0"/>
              <a:t>, l’</a:t>
            </a:r>
            <a:r>
              <a:rPr lang="fr-BE" baseline="0" dirty="0" err="1" smtClean="0"/>
              <a:t>hydroponie</a:t>
            </a:r>
            <a:r>
              <a:rPr lang="fr-BE" baseline="0" dirty="0" smtClean="0"/>
              <a:t>, l’agriculture urbaine… Le consommateur pourra cultiver seul ou en collectivité chez lui, au travail, dans sa cuisine…</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5</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L’accès</a:t>
            </a:r>
            <a:r>
              <a:rPr lang="fr-BE" baseline="0" dirty="0" smtClean="0"/>
              <a:t> à de nouveaux ingrédients présentant des avantages nutritionnels et/ou environnementaux tels que les insectes, les algues et µalgues, les </a:t>
            </a:r>
            <a:r>
              <a:rPr lang="fr-BE" baseline="0" dirty="0" err="1" smtClean="0"/>
              <a:t>mycoprotéines</a:t>
            </a:r>
            <a:r>
              <a:rPr lang="fr-BE" baseline="0" dirty="0" smtClean="0"/>
              <a:t>… mais aussi les nouveaux emballages comme ici les verrines mangeables de chez </a:t>
            </a:r>
            <a:r>
              <a:rPr lang="fr-BE" baseline="0" dirty="0" err="1" smtClean="0"/>
              <a:t>DoEat</a:t>
            </a:r>
            <a:r>
              <a:rPr lang="fr-BE" baseline="0" dirty="0" smtClean="0"/>
              <a:t>.</a:t>
            </a:r>
          </a:p>
          <a:p>
            <a:r>
              <a:rPr lang="fr-BE" baseline="0" dirty="0" smtClean="0"/>
              <a:t>Et les nouveaux produits et ingrédients ont </a:t>
            </a:r>
            <a:r>
              <a:rPr lang="fr-BE" baseline="0" dirty="0" err="1" smtClean="0"/>
              <a:t>tjs</a:t>
            </a:r>
            <a:r>
              <a:rPr lang="fr-BE" baseline="0" dirty="0" smtClean="0"/>
              <a:t> existés : souvenez vous, à l’époque, les pâtes alimentaires étaient considérés comme exotiques et ma grand-mère disait c’est </a:t>
            </a:r>
            <a:r>
              <a:rPr lang="fr-BE" baseline="0" dirty="0" err="1" smtClean="0"/>
              <a:t>bizard</a:t>
            </a:r>
            <a:r>
              <a:rPr lang="fr-BE" baseline="0" dirty="0" smtClean="0"/>
              <a:t> ces choses, rien ne vaut une bonne patate! Et les ananas et les kiwis… Et on condamne les alginates ou </a:t>
            </a:r>
            <a:r>
              <a:rPr lang="fr-BE" baseline="0" dirty="0" err="1" smtClean="0"/>
              <a:t>carraghenanes</a:t>
            </a:r>
            <a:r>
              <a:rPr lang="fr-BE" baseline="0" dirty="0" smtClean="0"/>
              <a:t> agents de texture d’origine végétales alors que l’on consomme de la gélatine extraite de joues et d’os depuis le 19</a:t>
            </a:r>
            <a:r>
              <a:rPr lang="fr-BE" baseline="30000" dirty="0" smtClean="0"/>
              <a:t>ème</a:t>
            </a:r>
            <a:r>
              <a:rPr lang="fr-BE" baseline="0" dirty="0" smtClean="0"/>
              <a:t> siècle</a:t>
            </a:r>
          </a:p>
          <a:p>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6</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Des nouveaux modes de consommation adaptés à l’évolution de la société</a:t>
            </a:r>
            <a:r>
              <a:rPr lang="fr-BE" baseline="0" dirty="0" smtClean="0"/>
              <a:t>: le train-marché, les </a:t>
            </a:r>
            <a:r>
              <a:rPr lang="fr-BE" baseline="0" dirty="0" err="1" smtClean="0"/>
              <a:t>food</a:t>
            </a:r>
            <a:r>
              <a:rPr lang="fr-BE" baseline="0" dirty="0" smtClean="0"/>
              <a:t> truck, les nouveaux packaging comme les conserves réutilisables, les restaurant proposant une expériences uniques comme ce salon de thé où l’on se croirait en pleine </a:t>
            </a:r>
            <a:r>
              <a:rPr lang="fr-BE" baseline="0" dirty="0" err="1" smtClean="0"/>
              <a:t>fôret</a:t>
            </a:r>
            <a:r>
              <a:rPr lang="fr-BE" baseline="0" dirty="0" smtClean="0"/>
              <a:t>…</a:t>
            </a:r>
          </a:p>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7</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On a déjà</a:t>
            </a:r>
            <a:r>
              <a:rPr lang="fr-BE" baseline="0" dirty="0" smtClean="0"/>
              <a:t> parlé des « consommateurs-producteurs » cette mouvance vient d’un besoin de retour à la terre et de retrouver la qualité d’antan mais aussi de la révolution technologique des </a:t>
            </a:r>
            <a:r>
              <a:rPr lang="fr-BE" baseline="0" dirty="0" err="1" smtClean="0"/>
              <a:t>Makers</a:t>
            </a:r>
            <a:r>
              <a:rPr lang="fr-BE" baseline="0" dirty="0" smtClean="0"/>
              <a:t> : le faire soi-même et reprendre le contrôle, faire ses légumes </a:t>
            </a:r>
            <a:r>
              <a:rPr lang="fr-BE" baseline="0" dirty="0" err="1" smtClean="0"/>
              <a:t>lactofermentés</a:t>
            </a:r>
            <a:r>
              <a:rPr lang="fr-BE" baseline="0" dirty="0" smtClean="0"/>
              <a:t>, cultiver ses herbes ou ses champignons, faire ses propres équipements culinaires…</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8</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La Smart</a:t>
            </a:r>
            <a:r>
              <a:rPr lang="fr-BE" baseline="0" dirty="0" smtClean="0"/>
              <a:t> </a:t>
            </a:r>
            <a:r>
              <a:rPr lang="fr-BE" baseline="0" dirty="0" err="1" smtClean="0"/>
              <a:t>Kitchen</a:t>
            </a:r>
            <a:r>
              <a:rPr lang="fr-BE" baseline="0" dirty="0" smtClean="0"/>
              <a:t> est une cuisine équipée d’</a:t>
            </a:r>
            <a:r>
              <a:rPr lang="fr-BE" dirty="0" smtClean="0"/>
              <a:t>outils et équipements issus des nouvelles</a:t>
            </a:r>
            <a:r>
              <a:rPr lang="fr-BE" baseline="0" dirty="0" smtClean="0"/>
              <a:t> technologies tel que des cocottes qui accompagne le cuisinier pendant sa recette, un scanneur donnant la composition et valeurs nutritionnelles d’un plat, un couteau intelligent qui donne l’état de fraicheur de ce qu’il coupe, des frigos qui vous proposent une recette en fonction de son contenu et des dates de péremption ou encore cette cuisine </a:t>
            </a:r>
            <a:r>
              <a:rPr lang="fr-BE" baseline="0" dirty="0" err="1" smtClean="0"/>
              <a:t>eco</a:t>
            </a:r>
            <a:r>
              <a:rPr lang="fr-BE" baseline="0" dirty="0" smtClean="0"/>
              <a:t>-responsable qui avec des systèmes de recyclage intégrés développée par des designer </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9</a:t>
            </a:fld>
            <a:endParaRPr lang="fr-BE"/>
          </a:p>
        </p:txBody>
      </p:sp>
    </p:spTree>
    <p:extLst>
      <p:ext uri="{BB962C8B-B14F-4D97-AF65-F5344CB8AC3E}">
        <p14:creationId xmlns:p14="http://schemas.microsoft.com/office/powerpoint/2010/main" val="2558418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62BBB2EE-2320-4DDA-9750-522800F581E2}" type="datetimeFigureOut">
              <a:rPr lang="fr-BE" smtClean="0"/>
              <a:t>8/03/2015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2A1CBC4-5901-433E-A5CF-48689010E4B9}" type="slidenum">
              <a:rPr lang="fr-BE" smtClean="0"/>
              <a:t>‹N°›</a:t>
            </a:fld>
            <a:endParaRPr lang="fr-BE"/>
          </a:p>
        </p:txBody>
      </p:sp>
    </p:spTree>
    <p:extLst>
      <p:ext uri="{BB962C8B-B14F-4D97-AF65-F5344CB8AC3E}">
        <p14:creationId xmlns:p14="http://schemas.microsoft.com/office/powerpoint/2010/main" val="2984590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62BBB2EE-2320-4DDA-9750-522800F581E2}" type="datetimeFigureOut">
              <a:rPr lang="fr-BE" smtClean="0"/>
              <a:t>8/03/2015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2A1CBC4-5901-433E-A5CF-48689010E4B9}" type="slidenum">
              <a:rPr lang="fr-BE" smtClean="0"/>
              <a:t>‹N°›</a:t>
            </a:fld>
            <a:endParaRPr lang="fr-BE"/>
          </a:p>
        </p:txBody>
      </p:sp>
    </p:spTree>
    <p:extLst>
      <p:ext uri="{BB962C8B-B14F-4D97-AF65-F5344CB8AC3E}">
        <p14:creationId xmlns:p14="http://schemas.microsoft.com/office/powerpoint/2010/main" val="761511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62BBB2EE-2320-4DDA-9750-522800F581E2}" type="datetimeFigureOut">
              <a:rPr lang="fr-BE" smtClean="0"/>
              <a:t>8/03/2015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2A1CBC4-5901-433E-A5CF-48689010E4B9}" type="slidenum">
              <a:rPr lang="fr-BE" smtClean="0"/>
              <a:t>‹N°›</a:t>
            </a:fld>
            <a:endParaRPr lang="fr-BE"/>
          </a:p>
        </p:txBody>
      </p:sp>
    </p:spTree>
    <p:extLst>
      <p:ext uri="{BB962C8B-B14F-4D97-AF65-F5344CB8AC3E}">
        <p14:creationId xmlns:p14="http://schemas.microsoft.com/office/powerpoint/2010/main" val="2996697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62BBB2EE-2320-4DDA-9750-522800F581E2}" type="datetimeFigureOut">
              <a:rPr lang="fr-BE" smtClean="0"/>
              <a:t>8/03/2015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2A1CBC4-5901-433E-A5CF-48689010E4B9}" type="slidenum">
              <a:rPr lang="fr-BE" smtClean="0"/>
              <a:t>‹N°›</a:t>
            </a:fld>
            <a:endParaRPr lang="fr-BE"/>
          </a:p>
        </p:txBody>
      </p:sp>
    </p:spTree>
    <p:extLst>
      <p:ext uri="{BB962C8B-B14F-4D97-AF65-F5344CB8AC3E}">
        <p14:creationId xmlns:p14="http://schemas.microsoft.com/office/powerpoint/2010/main" val="188482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2BBB2EE-2320-4DDA-9750-522800F581E2}" type="datetimeFigureOut">
              <a:rPr lang="fr-BE" smtClean="0"/>
              <a:t>8/03/2015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2A1CBC4-5901-433E-A5CF-48689010E4B9}" type="slidenum">
              <a:rPr lang="fr-BE" smtClean="0"/>
              <a:t>‹N°›</a:t>
            </a:fld>
            <a:endParaRPr lang="fr-BE"/>
          </a:p>
        </p:txBody>
      </p:sp>
    </p:spTree>
    <p:extLst>
      <p:ext uri="{BB962C8B-B14F-4D97-AF65-F5344CB8AC3E}">
        <p14:creationId xmlns:p14="http://schemas.microsoft.com/office/powerpoint/2010/main" val="4205882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62BBB2EE-2320-4DDA-9750-522800F581E2}" type="datetimeFigureOut">
              <a:rPr lang="fr-BE" smtClean="0"/>
              <a:t>8/03/2015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2A1CBC4-5901-433E-A5CF-48689010E4B9}" type="slidenum">
              <a:rPr lang="fr-BE" smtClean="0"/>
              <a:t>‹N°›</a:t>
            </a:fld>
            <a:endParaRPr lang="fr-BE"/>
          </a:p>
        </p:txBody>
      </p:sp>
    </p:spTree>
    <p:extLst>
      <p:ext uri="{BB962C8B-B14F-4D97-AF65-F5344CB8AC3E}">
        <p14:creationId xmlns:p14="http://schemas.microsoft.com/office/powerpoint/2010/main" val="367015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62BBB2EE-2320-4DDA-9750-522800F581E2}" type="datetimeFigureOut">
              <a:rPr lang="fr-BE" smtClean="0"/>
              <a:t>8/03/2015</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22A1CBC4-5901-433E-A5CF-48689010E4B9}" type="slidenum">
              <a:rPr lang="fr-BE" smtClean="0"/>
              <a:t>‹N°›</a:t>
            </a:fld>
            <a:endParaRPr lang="fr-BE"/>
          </a:p>
        </p:txBody>
      </p:sp>
    </p:spTree>
    <p:extLst>
      <p:ext uri="{BB962C8B-B14F-4D97-AF65-F5344CB8AC3E}">
        <p14:creationId xmlns:p14="http://schemas.microsoft.com/office/powerpoint/2010/main" val="737079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62BBB2EE-2320-4DDA-9750-522800F581E2}" type="datetimeFigureOut">
              <a:rPr lang="fr-BE" smtClean="0"/>
              <a:t>8/03/2015</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22A1CBC4-5901-433E-A5CF-48689010E4B9}" type="slidenum">
              <a:rPr lang="fr-BE" smtClean="0"/>
              <a:t>‹N°›</a:t>
            </a:fld>
            <a:endParaRPr lang="fr-BE"/>
          </a:p>
        </p:txBody>
      </p:sp>
    </p:spTree>
    <p:extLst>
      <p:ext uri="{BB962C8B-B14F-4D97-AF65-F5344CB8AC3E}">
        <p14:creationId xmlns:p14="http://schemas.microsoft.com/office/powerpoint/2010/main" val="3390557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2BBB2EE-2320-4DDA-9750-522800F581E2}" type="datetimeFigureOut">
              <a:rPr lang="fr-BE" smtClean="0"/>
              <a:t>8/03/2015</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22A1CBC4-5901-433E-A5CF-48689010E4B9}" type="slidenum">
              <a:rPr lang="fr-BE" smtClean="0"/>
              <a:t>‹N°›</a:t>
            </a:fld>
            <a:endParaRPr lang="fr-BE"/>
          </a:p>
        </p:txBody>
      </p:sp>
    </p:spTree>
    <p:extLst>
      <p:ext uri="{BB962C8B-B14F-4D97-AF65-F5344CB8AC3E}">
        <p14:creationId xmlns:p14="http://schemas.microsoft.com/office/powerpoint/2010/main" val="2585559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2BBB2EE-2320-4DDA-9750-522800F581E2}" type="datetimeFigureOut">
              <a:rPr lang="fr-BE" smtClean="0"/>
              <a:t>8/03/2015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2A1CBC4-5901-433E-A5CF-48689010E4B9}" type="slidenum">
              <a:rPr lang="fr-BE" smtClean="0"/>
              <a:t>‹N°›</a:t>
            </a:fld>
            <a:endParaRPr lang="fr-BE"/>
          </a:p>
        </p:txBody>
      </p:sp>
    </p:spTree>
    <p:extLst>
      <p:ext uri="{BB962C8B-B14F-4D97-AF65-F5344CB8AC3E}">
        <p14:creationId xmlns:p14="http://schemas.microsoft.com/office/powerpoint/2010/main" val="3334688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2BBB2EE-2320-4DDA-9750-522800F581E2}" type="datetimeFigureOut">
              <a:rPr lang="fr-BE" smtClean="0"/>
              <a:t>8/03/2015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2A1CBC4-5901-433E-A5CF-48689010E4B9}" type="slidenum">
              <a:rPr lang="fr-BE" smtClean="0"/>
              <a:t>‹N°›</a:t>
            </a:fld>
            <a:endParaRPr lang="fr-BE"/>
          </a:p>
        </p:txBody>
      </p:sp>
    </p:spTree>
    <p:extLst>
      <p:ext uri="{BB962C8B-B14F-4D97-AF65-F5344CB8AC3E}">
        <p14:creationId xmlns:p14="http://schemas.microsoft.com/office/powerpoint/2010/main" val="1248018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BB2EE-2320-4DDA-9750-522800F581E2}" type="datetimeFigureOut">
              <a:rPr lang="fr-BE" smtClean="0"/>
              <a:t>8/03/2015</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A1CBC4-5901-433E-A5CF-48689010E4B9}" type="slidenum">
              <a:rPr lang="fr-BE" smtClean="0"/>
              <a:t>‹N°›</a:t>
            </a:fld>
            <a:endParaRPr lang="fr-BE"/>
          </a:p>
        </p:txBody>
      </p:sp>
    </p:spTree>
    <p:extLst>
      <p:ext uri="{BB962C8B-B14F-4D97-AF65-F5344CB8AC3E}">
        <p14:creationId xmlns:p14="http://schemas.microsoft.com/office/powerpoint/2010/main" val="529425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3.gif"/><Relationship Id="rId7"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s>
</file>

<file path=ppt/slides/_rels/slide2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3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jpeg"/></Relationships>
</file>

<file path=ppt/slides/_rels/slide36.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s>
</file>

<file path=ppt/slides/_rels/slide37.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111.jpeg"/><Relationship Id="rId9" Type="http://schemas.openxmlformats.org/officeDocument/2006/relationships/image" Target="../media/image116.jpeg"/></Relationships>
</file>

<file path=ppt/slides/_rels/slide3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2.jpeg"/><Relationship Id="rId7" Type="http://schemas.openxmlformats.org/officeDocument/2006/relationships/image" Target="../media/image10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17.jpeg"/><Relationship Id="rId4" Type="http://schemas.openxmlformats.org/officeDocument/2006/relationships/image" Target="../media/image104.jpeg"/><Relationship Id="rId9" Type="http://schemas.openxmlformats.org/officeDocument/2006/relationships/image" Target="../media/image118.png"/></Relationships>
</file>

<file path=ppt/slides/_rels/slide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22.gif"/><Relationship Id="rId5" Type="http://schemas.openxmlformats.org/officeDocument/2006/relationships/image" Target="../media/image121.gif"/><Relationship Id="rId4" Type="http://schemas.openxmlformats.org/officeDocument/2006/relationships/image" Target="../media/image120.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5.jpeg"/><Relationship Id="rId7"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24.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9" descr="https://encrypted-tbn2.gstatic.com/images?q=tbn:ANd9GcQhqbn83De_NmeSD3TDq1qGFekJVCWF8c_DQl_H05tb8wGiuLc81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4449020" cy="266429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Smart Gastronomy Lab\ID projets\3D Printing\Vidéo, photos\WP_20150220_0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9019" y="1700808"/>
            <a:ext cx="4694981" cy="2664296"/>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760690" y="233353"/>
            <a:ext cx="7987774" cy="1323439"/>
          </a:xfrm>
          <a:prstGeom prst="rect">
            <a:avLst/>
          </a:prstGeom>
          <a:noFill/>
        </p:spPr>
        <p:txBody>
          <a:bodyPr wrap="square" rtlCol="0">
            <a:spAutoFit/>
          </a:bodyPr>
          <a:lstStyle/>
          <a:p>
            <a:pPr algn="ctr"/>
            <a:r>
              <a:rPr lang="fr-BE" sz="4000" dirty="0">
                <a:solidFill>
                  <a:srgbClr val="CC0066"/>
                </a:solidFill>
              </a:rPr>
              <a:t>L'assiette du futur : surprises, passion, innovation et... gourmandise</a:t>
            </a:r>
            <a:endParaRPr lang="fr-FR" sz="4000" dirty="0">
              <a:solidFill>
                <a:srgbClr val="CC0066"/>
              </a:solidFill>
            </a:endParaRPr>
          </a:p>
        </p:txBody>
      </p:sp>
      <p:grpSp>
        <p:nvGrpSpPr>
          <p:cNvPr id="15" name="Groupe 14"/>
          <p:cNvGrpSpPr/>
          <p:nvPr/>
        </p:nvGrpSpPr>
        <p:grpSpPr>
          <a:xfrm>
            <a:off x="611560" y="5174893"/>
            <a:ext cx="6100153" cy="1494467"/>
            <a:chOff x="0" y="0"/>
            <a:chExt cx="2714625" cy="723900"/>
          </a:xfrm>
        </p:grpSpPr>
        <p:grpSp>
          <p:nvGrpSpPr>
            <p:cNvPr id="16" name="Groupe 15"/>
            <p:cNvGrpSpPr/>
            <p:nvPr/>
          </p:nvGrpSpPr>
          <p:grpSpPr>
            <a:xfrm>
              <a:off x="0" y="28575"/>
              <a:ext cx="2714625" cy="695325"/>
              <a:chOff x="0" y="0"/>
              <a:chExt cx="2714625" cy="695325"/>
            </a:xfrm>
          </p:grpSpPr>
          <p:pic>
            <p:nvPicPr>
              <p:cNvPr id="21" name="Image 20" descr="Smart Gastronomy Lab"/>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714625" cy="695325"/>
              </a:xfrm>
              <a:prstGeom prst="rect">
                <a:avLst/>
              </a:prstGeom>
              <a:noFill/>
              <a:ln>
                <a:noFill/>
              </a:ln>
            </p:spPr>
          </p:pic>
          <p:sp>
            <p:nvSpPr>
              <p:cNvPr id="22" name="Rectangle 21"/>
              <p:cNvSpPr/>
              <p:nvPr/>
            </p:nvSpPr>
            <p:spPr>
              <a:xfrm>
                <a:off x="923925" y="0"/>
                <a:ext cx="1790700" cy="390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a:p>
            </p:txBody>
          </p:sp>
        </p:grpSp>
        <p:pic>
          <p:nvPicPr>
            <p:cNvPr id="17" name="Image 16" descr="http://www.defialimentationwallonie.be/IMG/arton9.png?1392716346"/>
            <p:cNvPicPr>
              <a:picLocks noChangeAspect="1"/>
            </p:cNvPicPr>
            <p:nvPr/>
          </p:nvPicPr>
          <p:blipFill rotWithShape="1">
            <a:blip r:embed="rId6" cstate="print">
              <a:extLst>
                <a:ext uri="{28A0092B-C50C-407E-A947-70E740481C1C}">
                  <a14:useLocalDpi xmlns:a14="http://schemas.microsoft.com/office/drawing/2010/main" val="0"/>
                </a:ext>
              </a:extLst>
            </a:blip>
            <a:srcRect b="11364"/>
            <a:stretch/>
          </p:blipFill>
          <p:spPr bwMode="auto">
            <a:xfrm>
              <a:off x="971550" y="0"/>
              <a:ext cx="428625" cy="419100"/>
            </a:xfrm>
            <a:prstGeom prst="rect">
              <a:avLst/>
            </a:prstGeom>
            <a:noFill/>
            <a:ln>
              <a:noFill/>
            </a:ln>
            <a:extLst>
              <a:ext uri="{53640926-AAD7-44D8-BBD7-CCE9431645EC}">
                <a14:shadowObscured xmlns:a14="http://schemas.microsoft.com/office/drawing/2010/main"/>
              </a:ext>
            </a:extLst>
          </p:spPr>
        </p:pic>
        <p:pic>
          <p:nvPicPr>
            <p:cNvPr id="18" name="Image 17" descr="http://www.innovons.be/webdav/site/innovons/groups/AIBPNAMURd45415/public/entity_logo_BEP.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6850" y="19050"/>
              <a:ext cx="257175" cy="400050"/>
            </a:xfrm>
            <a:prstGeom prst="rect">
              <a:avLst/>
            </a:prstGeom>
            <a:noFill/>
            <a:ln>
              <a:noFill/>
            </a:ln>
          </p:spPr>
        </p:pic>
        <p:pic>
          <p:nvPicPr>
            <p:cNvPr id="19" name="Image 18" descr="http://www.awt.be/images/img/logo_kikk.jpg"/>
            <p:cNvPicPr>
              <a:picLocks noChangeAspect="1"/>
            </p:cNvPicPr>
            <p:nvPr/>
          </p:nvPicPr>
          <p:blipFill rotWithShape="1">
            <a:blip r:embed="rId8" cstate="print">
              <a:extLst>
                <a:ext uri="{28A0092B-C50C-407E-A947-70E740481C1C}">
                  <a14:useLocalDpi xmlns:a14="http://schemas.microsoft.com/office/drawing/2010/main" val="0"/>
                </a:ext>
              </a:extLst>
            </a:blip>
            <a:srcRect r="8000" b="35122"/>
            <a:stretch/>
          </p:blipFill>
          <p:spPr bwMode="auto">
            <a:xfrm>
              <a:off x="1809750" y="28575"/>
              <a:ext cx="381000" cy="371475"/>
            </a:xfrm>
            <a:prstGeom prst="rect">
              <a:avLst/>
            </a:prstGeom>
            <a:noFill/>
            <a:ln>
              <a:noFill/>
            </a:ln>
            <a:extLst>
              <a:ext uri="{53640926-AAD7-44D8-BBD7-CCE9431645EC}">
                <a14:shadowObscured xmlns:a14="http://schemas.microsoft.com/office/drawing/2010/main"/>
              </a:ext>
            </a:extLst>
          </p:spPr>
        </p:pic>
        <p:pic>
          <p:nvPicPr>
            <p:cNvPr id="20" name="Image 19" descr="http://m.bep.be/Images/trakk-lancement.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66950" y="9525"/>
              <a:ext cx="400050" cy="390525"/>
            </a:xfrm>
            <a:prstGeom prst="rect">
              <a:avLst/>
            </a:prstGeom>
            <a:noFill/>
            <a:ln>
              <a:noFill/>
            </a:ln>
          </p:spPr>
        </p:pic>
      </p:grpSp>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11601" t="5516" r="11945" b="4302"/>
          <a:stretch/>
        </p:blipFill>
        <p:spPr bwMode="auto">
          <a:xfrm>
            <a:off x="6948264" y="5086306"/>
            <a:ext cx="1967635" cy="151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ZoneTexte 23"/>
          <p:cNvSpPr txBox="1"/>
          <p:nvPr/>
        </p:nvSpPr>
        <p:spPr>
          <a:xfrm>
            <a:off x="2587030" y="4500409"/>
            <a:ext cx="3569146" cy="584775"/>
          </a:xfrm>
          <a:prstGeom prst="rect">
            <a:avLst/>
          </a:prstGeom>
          <a:noFill/>
        </p:spPr>
        <p:txBody>
          <a:bodyPr wrap="square" rtlCol="0">
            <a:spAutoFit/>
          </a:bodyPr>
          <a:lstStyle/>
          <a:p>
            <a:r>
              <a:rPr lang="fr-FR" sz="3200" b="1" dirty="0" smtClean="0">
                <a:solidFill>
                  <a:srgbClr val="D60093"/>
                </a:solidFill>
              </a:rPr>
              <a:t>Dr Dorothée Goffin</a:t>
            </a:r>
          </a:p>
        </p:txBody>
      </p:sp>
    </p:spTree>
    <p:extLst>
      <p:ext uri="{BB962C8B-B14F-4D97-AF65-F5344CB8AC3E}">
        <p14:creationId xmlns:p14="http://schemas.microsoft.com/office/powerpoint/2010/main" val="172776949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4112" name="Picture 16" descr="http://www.santepratique.fr/ressources/gallery/mysantemobil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486" t="11598" r="14543" b="9190"/>
          <a:stretch/>
        </p:blipFill>
        <p:spPr bwMode="auto">
          <a:xfrm>
            <a:off x="2" y="1123449"/>
            <a:ext cx="4644006" cy="3025631"/>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1" y="16748"/>
            <a:ext cx="9144000" cy="1015663"/>
          </a:xfrm>
          <a:prstGeom prst="rect">
            <a:avLst/>
          </a:prstGeom>
          <a:noFill/>
        </p:spPr>
        <p:txBody>
          <a:bodyPr wrap="square" rtlCol="0">
            <a:spAutoFit/>
          </a:bodyPr>
          <a:lstStyle/>
          <a:p>
            <a:pPr algn="ctr"/>
            <a:r>
              <a:rPr lang="fr-BE" sz="6000" dirty="0" smtClean="0">
                <a:solidFill>
                  <a:srgbClr val="CC0066"/>
                </a:solidFill>
              </a:rPr>
              <a:t>Alimentation personnalisée</a:t>
            </a:r>
            <a:endParaRPr lang="fr-BE" sz="6000" dirty="0">
              <a:solidFill>
                <a:srgbClr val="CC0066"/>
              </a:solidFill>
            </a:endParaRPr>
          </a:p>
        </p:txBody>
      </p:sp>
      <p:pic>
        <p:nvPicPr>
          <p:cNvPr id="22530" name="Picture 2" descr="http://2.bp.blogspot.com/-ZJGyPwt8V2M/Tl8ESxKeatI/AAAAAAAAAQE/DFFt6ZMCI48/s1600/Jessica+Tandy+Hume+Crony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4149080"/>
            <a:ext cx="4644005" cy="270892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www.patientnews.com/sites/default/files/DoctorsandPatie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9" y="4149080"/>
            <a:ext cx="4499992" cy="270892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uniqueweddingcaketoppers.com/includes/templates/classic/images/custom-wedding-cake-toppers.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1123449"/>
            <a:ext cx="4499991" cy="3025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974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12"/>
                                        </p:tgtEl>
                                        <p:attrNameLst>
                                          <p:attrName>style.visibility</p:attrName>
                                        </p:attrNameLst>
                                      </p:cBhvr>
                                      <p:to>
                                        <p:strVal val="visible"/>
                                      </p:to>
                                    </p:set>
                                    <p:animEffect transition="in" filter="wipe(up)">
                                      <p:cBhvr>
                                        <p:cTn id="7" dur="500"/>
                                        <p:tgtEl>
                                          <p:spTgt spid="41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534"/>
                                        </p:tgtEl>
                                        <p:attrNameLst>
                                          <p:attrName>style.visibility</p:attrName>
                                        </p:attrNameLst>
                                      </p:cBhvr>
                                      <p:to>
                                        <p:strVal val="visible"/>
                                      </p:to>
                                    </p:set>
                                    <p:animEffect transition="in" filter="wipe(up)">
                                      <p:cBhvr>
                                        <p:cTn id="12" dur="500"/>
                                        <p:tgtEl>
                                          <p:spTgt spid="225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530"/>
                                        </p:tgtEl>
                                        <p:attrNameLst>
                                          <p:attrName>style.visibility</p:attrName>
                                        </p:attrNameLst>
                                      </p:cBhvr>
                                      <p:to>
                                        <p:strVal val="visible"/>
                                      </p:to>
                                    </p:set>
                                    <p:animEffect transition="in" filter="wipe(up)">
                                      <p:cBhvr>
                                        <p:cTn id="17" dur="500"/>
                                        <p:tgtEl>
                                          <p:spTgt spid="225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532"/>
                                        </p:tgtEl>
                                        <p:attrNameLst>
                                          <p:attrName>style.visibility</p:attrName>
                                        </p:attrNameLst>
                                      </p:cBhvr>
                                      <p:to>
                                        <p:strVal val="visible"/>
                                      </p:to>
                                    </p:set>
                                    <p:animEffect transition="in" filter="wipe(down)">
                                      <p:cBhvr>
                                        <p:cTn id="22"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ourfoodfuture.com/wp-content/uploads/2012/08/GM-Tomato1.jpg"/>
          <p:cNvPicPr>
            <a:picLocks noChangeAspect="1" noChangeArrowheads="1"/>
          </p:cNvPicPr>
          <p:nvPr/>
        </p:nvPicPr>
        <p:blipFill rotWithShape="1">
          <a:blip r:embed="rId3">
            <a:extLst>
              <a:ext uri="{28A0092B-C50C-407E-A947-70E740481C1C}">
                <a14:useLocalDpi xmlns:a14="http://schemas.microsoft.com/office/drawing/2010/main" val="0"/>
              </a:ext>
            </a:extLst>
          </a:blip>
          <a:srcRect l="13240" t="10301" r="12703" b="16488"/>
          <a:stretch/>
        </p:blipFill>
        <p:spPr bwMode="auto">
          <a:xfrm>
            <a:off x="3707904" y="2420888"/>
            <a:ext cx="3024336" cy="2563815"/>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contenu 2"/>
          <p:cNvSpPr txBox="1">
            <a:spLocks/>
          </p:cNvSpPr>
          <p:nvPr/>
        </p:nvSpPr>
        <p:spPr>
          <a:xfrm>
            <a:off x="-66869" y="942185"/>
            <a:ext cx="4670165"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a:solidFill>
                  <a:srgbClr val="CC0066"/>
                </a:solidFill>
              </a:rPr>
              <a:t>Le consommateur-Acteur</a:t>
            </a:r>
            <a:endParaRPr lang="fr-FR" sz="4400" dirty="0">
              <a:solidFill>
                <a:srgbClr val="CC0066"/>
              </a:solidFill>
            </a:endParaRPr>
          </a:p>
        </p:txBody>
      </p:sp>
      <p:sp>
        <p:nvSpPr>
          <p:cNvPr id="13" name="Espace réservé du contenu 2"/>
          <p:cNvSpPr txBox="1">
            <a:spLocks/>
          </p:cNvSpPr>
          <p:nvPr/>
        </p:nvSpPr>
        <p:spPr>
          <a:xfrm>
            <a:off x="-49032" y="2708920"/>
            <a:ext cx="3774773"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a:solidFill>
                  <a:srgbClr val="CC0066"/>
                </a:solidFill>
              </a:rPr>
              <a:t>L’alimentation personnalisée </a:t>
            </a:r>
            <a:endParaRPr lang="fr-FR" sz="4400" dirty="0">
              <a:solidFill>
                <a:srgbClr val="CC0066"/>
              </a:solidFill>
            </a:endParaRPr>
          </a:p>
        </p:txBody>
      </p:sp>
      <p:sp>
        <p:nvSpPr>
          <p:cNvPr id="14" name="Espace réservé du contenu 2"/>
          <p:cNvSpPr txBox="1">
            <a:spLocks/>
          </p:cNvSpPr>
          <p:nvPr/>
        </p:nvSpPr>
        <p:spPr>
          <a:xfrm>
            <a:off x="129385" y="5805264"/>
            <a:ext cx="4670165"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a:solidFill>
                  <a:srgbClr val="CC0066"/>
                </a:solidFill>
              </a:rPr>
              <a:t>Le retour du terroir</a:t>
            </a:r>
            <a:endParaRPr lang="fr-FR" sz="4400" dirty="0">
              <a:solidFill>
                <a:srgbClr val="CC0066"/>
              </a:solidFill>
            </a:endParaRPr>
          </a:p>
        </p:txBody>
      </p:sp>
      <p:sp>
        <p:nvSpPr>
          <p:cNvPr id="15" name="Espace réservé du contenu 2"/>
          <p:cNvSpPr txBox="1">
            <a:spLocks/>
          </p:cNvSpPr>
          <p:nvPr/>
        </p:nvSpPr>
        <p:spPr>
          <a:xfrm>
            <a:off x="4603296" y="294136"/>
            <a:ext cx="4670165"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a:solidFill>
                  <a:srgbClr val="CC0066"/>
                </a:solidFill>
              </a:rPr>
              <a:t>La technologie au service du bien-mangé</a:t>
            </a:r>
            <a:endParaRPr lang="fr-FR" sz="4400" dirty="0">
              <a:solidFill>
                <a:srgbClr val="CC0066"/>
              </a:solidFill>
            </a:endParaRPr>
          </a:p>
        </p:txBody>
      </p:sp>
      <p:sp>
        <p:nvSpPr>
          <p:cNvPr id="16" name="Espace réservé du contenu 2"/>
          <p:cNvSpPr txBox="1">
            <a:spLocks/>
          </p:cNvSpPr>
          <p:nvPr/>
        </p:nvSpPr>
        <p:spPr>
          <a:xfrm>
            <a:off x="4459624" y="5155046"/>
            <a:ext cx="4670165"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a:solidFill>
                  <a:srgbClr val="CC0066"/>
                </a:solidFill>
              </a:rPr>
              <a:t>Le consommateur-Producteur</a:t>
            </a:r>
            <a:endParaRPr lang="fr-FR" sz="4400" dirty="0">
              <a:solidFill>
                <a:srgbClr val="CC0066"/>
              </a:solidFill>
            </a:endParaRPr>
          </a:p>
        </p:txBody>
      </p:sp>
    </p:spTree>
    <p:extLst>
      <p:ext uri="{BB962C8B-B14F-4D97-AF65-F5344CB8AC3E}">
        <p14:creationId xmlns:p14="http://schemas.microsoft.com/office/powerpoint/2010/main" val="3756715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5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5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5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25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p:cNvSpPr txBox="1">
            <a:spLocks/>
          </p:cNvSpPr>
          <p:nvPr/>
        </p:nvSpPr>
        <p:spPr>
          <a:xfrm>
            <a:off x="-33691" y="5049168"/>
            <a:ext cx="4670165"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rgbClr val="A1067F"/>
                </a:solidFill>
                <a:latin typeface="+mj-lt"/>
                <a:ea typeface="+mj-ea"/>
                <a:cs typeface="+mj-cs"/>
              </a:rPr>
              <a:t>Co-Création</a:t>
            </a:r>
            <a:endParaRPr lang="fr-FR" sz="4400" dirty="0">
              <a:solidFill>
                <a:srgbClr val="A1067F"/>
              </a:solidFill>
              <a:latin typeface="+mj-lt"/>
              <a:ea typeface="+mj-ea"/>
              <a:cs typeface="+mj-cs"/>
            </a:endParaRPr>
          </a:p>
        </p:txBody>
      </p:sp>
      <p:sp>
        <p:nvSpPr>
          <p:cNvPr id="9" name="Espace réservé du contenu 2"/>
          <p:cNvSpPr txBox="1">
            <a:spLocks/>
          </p:cNvSpPr>
          <p:nvPr/>
        </p:nvSpPr>
        <p:spPr>
          <a:xfrm>
            <a:off x="2000851" y="5949280"/>
            <a:ext cx="5670717"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rgbClr val="A1067F"/>
                </a:solidFill>
                <a:latin typeface="+mj-lt"/>
                <a:ea typeface="+mj-ea"/>
                <a:cs typeface="+mj-cs"/>
              </a:rPr>
              <a:t>Laboratoire d’usage</a:t>
            </a:r>
            <a:endParaRPr lang="fr-FR" sz="4400" dirty="0">
              <a:solidFill>
                <a:srgbClr val="A1067F"/>
              </a:solidFill>
              <a:latin typeface="+mj-lt"/>
              <a:ea typeface="+mj-ea"/>
              <a:cs typeface="+mj-cs"/>
            </a:endParaRPr>
          </a:p>
        </p:txBody>
      </p:sp>
      <p:sp>
        <p:nvSpPr>
          <p:cNvPr id="10" name="Espace réservé du contenu 2"/>
          <p:cNvSpPr txBox="1">
            <a:spLocks/>
          </p:cNvSpPr>
          <p:nvPr/>
        </p:nvSpPr>
        <p:spPr>
          <a:xfrm>
            <a:off x="4836210" y="4905152"/>
            <a:ext cx="4192945"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rgbClr val="A1067F"/>
                </a:solidFill>
                <a:latin typeface="+mj-lt"/>
                <a:ea typeface="+mj-ea"/>
                <a:cs typeface="+mj-cs"/>
              </a:rPr>
              <a:t>Prototypage</a:t>
            </a:r>
            <a:endParaRPr lang="fr-FR" sz="4400" dirty="0">
              <a:solidFill>
                <a:srgbClr val="A1067F"/>
              </a:solidFill>
              <a:latin typeface="+mj-lt"/>
              <a:ea typeface="+mj-ea"/>
              <a:cs typeface="+mj-cs"/>
            </a:endParaRPr>
          </a:p>
        </p:txBody>
      </p:sp>
      <p:pic>
        <p:nvPicPr>
          <p:cNvPr id="9218" name="Picture 2" descr="https://scontent-bru.xx.fbcdn.net/hphotos-xpf1/v/t1.0-9/10849994_867556586638750_860570691767132316_n.jpg?oh=f694671522b99d8688412fca1bf8c5ed&amp;oe=55940C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0558" y="1193724"/>
            <a:ext cx="4931832" cy="3693738"/>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0" y="0"/>
            <a:ext cx="9144000" cy="1015663"/>
          </a:xfrm>
          <a:prstGeom prst="rect">
            <a:avLst/>
          </a:prstGeom>
          <a:noFill/>
        </p:spPr>
        <p:txBody>
          <a:bodyPr wrap="square" rtlCol="0">
            <a:spAutoFit/>
          </a:bodyPr>
          <a:lstStyle/>
          <a:p>
            <a:pPr algn="ctr"/>
            <a:r>
              <a:rPr lang="fr-BE" sz="6000" dirty="0" smtClean="0">
                <a:solidFill>
                  <a:srgbClr val="CC0066"/>
                </a:solidFill>
              </a:rPr>
              <a:t>Living </a:t>
            </a:r>
            <a:r>
              <a:rPr lang="fr-BE" sz="6000" dirty="0" err="1" smtClean="0">
                <a:solidFill>
                  <a:srgbClr val="CC0066"/>
                </a:solidFill>
              </a:rPr>
              <a:t>Lab</a:t>
            </a:r>
            <a:endParaRPr lang="fr-BE" sz="6000" dirty="0">
              <a:solidFill>
                <a:srgbClr val="CC0066"/>
              </a:solidFill>
            </a:endParaRPr>
          </a:p>
        </p:txBody>
      </p:sp>
    </p:spTree>
    <p:extLst>
      <p:ext uri="{BB962C8B-B14F-4D97-AF65-F5344CB8AC3E}">
        <p14:creationId xmlns:p14="http://schemas.microsoft.com/office/powerpoint/2010/main" val="3558697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Smart Gastronomy Lab\Dossier de candidature\Jury\Lean-Startup-loop-fundamental.jpg"/>
          <p:cNvPicPr>
            <a:picLocks noChangeAspect="1" noChangeArrowheads="1"/>
          </p:cNvPicPr>
          <p:nvPr/>
        </p:nvPicPr>
        <p:blipFill rotWithShape="1">
          <a:blip r:embed="rId3">
            <a:extLst>
              <a:ext uri="{28A0092B-C50C-407E-A947-70E740481C1C}">
                <a14:useLocalDpi xmlns:a14="http://schemas.microsoft.com/office/drawing/2010/main" val="0"/>
              </a:ext>
            </a:extLst>
          </a:blip>
          <a:srcRect l="8548" t="2365" r="5968" b="408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Smart Gastronomy Lab\Dossier de candidature\Jury\Sans tit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1484784"/>
            <a:ext cx="2998797" cy="264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209367"/>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895474" y="0"/>
            <a:ext cx="10274157" cy="6858000"/>
            <a:chOff x="-895474" y="0"/>
            <a:chExt cx="10274157" cy="6858000"/>
          </a:xfrm>
        </p:grpSpPr>
        <p:pic>
          <p:nvPicPr>
            <p:cNvPr id="8" name="Image 7" descr="1402443_10151998133089868_1772680083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474" y="0"/>
              <a:ext cx="10274157" cy="6858000"/>
            </a:xfrm>
            <a:prstGeom prst="rect">
              <a:avLst/>
            </a:prstGeom>
          </p:spPr>
        </p:pic>
        <p:sp>
          <p:nvSpPr>
            <p:cNvPr id="9" name="ZoneTexte 8"/>
            <p:cNvSpPr txBox="1"/>
            <p:nvPr/>
          </p:nvSpPr>
          <p:spPr>
            <a:xfrm flipH="1">
              <a:off x="214224" y="280216"/>
              <a:ext cx="950895" cy="369332"/>
            </a:xfrm>
            <a:prstGeom prst="rect">
              <a:avLst/>
            </a:prstGeom>
            <a:noFill/>
          </p:spPr>
          <p:txBody>
            <a:bodyPr wrap="square" rtlCol="0">
              <a:spAutoFit/>
            </a:bodyPr>
            <a:lstStyle/>
            <a:p>
              <a:r>
                <a:rPr lang="fr-BE" b="1" dirty="0" smtClean="0">
                  <a:solidFill>
                    <a:schemeClr val="bg1"/>
                  </a:solidFill>
                </a:rPr>
                <a:t>Chef</a:t>
              </a:r>
              <a:endParaRPr lang="fr-BE" b="1" dirty="0">
                <a:solidFill>
                  <a:schemeClr val="bg1"/>
                </a:solidFill>
              </a:endParaRPr>
            </a:p>
          </p:txBody>
        </p:sp>
        <p:cxnSp>
          <p:nvCxnSpPr>
            <p:cNvPr id="10" name="Connecteur droit avec flèche 9"/>
            <p:cNvCxnSpPr/>
            <p:nvPr/>
          </p:nvCxnSpPr>
          <p:spPr>
            <a:xfrm>
              <a:off x="660175" y="649548"/>
              <a:ext cx="0" cy="100226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flipH="1">
              <a:off x="1401097" y="396680"/>
              <a:ext cx="1607574" cy="369332"/>
            </a:xfrm>
            <a:prstGeom prst="rect">
              <a:avLst/>
            </a:prstGeom>
            <a:noFill/>
          </p:spPr>
          <p:txBody>
            <a:bodyPr wrap="square" rtlCol="0">
              <a:spAutoFit/>
            </a:bodyPr>
            <a:lstStyle/>
            <a:p>
              <a:r>
                <a:rPr lang="fr-BE" b="1" dirty="0" smtClean="0">
                  <a:solidFill>
                    <a:schemeClr val="bg1"/>
                  </a:solidFill>
                </a:rPr>
                <a:t>Producteur</a:t>
              </a:r>
              <a:endParaRPr lang="fr-BE" b="1" dirty="0">
                <a:solidFill>
                  <a:schemeClr val="bg1"/>
                </a:solidFill>
              </a:endParaRPr>
            </a:p>
          </p:txBody>
        </p:sp>
        <p:cxnSp>
          <p:nvCxnSpPr>
            <p:cNvPr id="12" name="Connecteur droit avec flèche 11"/>
            <p:cNvCxnSpPr/>
            <p:nvPr/>
          </p:nvCxnSpPr>
          <p:spPr>
            <a:xfrm>
              <a:off x="2110435" y="766012"/>
              <a:ext cx="0" cy="100226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flipH="1">
              <a:off x="3895005" y="286386"/>
              <a:ext cx="1607574" cy="369332"/>
            </a:xfrm>
            <a:prstGeom prst="rect">
              <a:avLst/>
            </a:prstGeom>
            <a:noFill/>
          </p:spPr>
          <p:txBody>
            <a:bodyPr wrap="square" rtlCol="0">
              <a:spAutoFit/>
            </a:bodyPr>
            <a:lstStyle/>
            <a:p>
              <a:r>
                <a:rPr lang="fr-BE" b="1" dirty="0" smtClean="0">
                  <a:solidFill>
                    <a:schemeClr val="bg1"/>
                  </a:solidFill>
                </a:rPr>
                <a:t>Scientifiques</a:t>
              </a:r>
              <a:endParaRPr lang="fr-BE" b="1" dirty="0">
                <a:solidFill>
                  <a:schemeClr val="bg1"/>
                </a:solidFill>
              </a:endParaRPr>
            </a:p>
          </p:txBody>
        </p:sp>
        <p:cxnSp>
          <p:nvCxnSpPr>
            <p:cNvPr id="14" name="Connecteur droit avec flèche 13"/>
            <p:cNvCxnSpPr/>
            <p:nvPr/>
          </p:nvCxnSpPr>
          <p:spPr>
            <a:xfrm>
              <a:off x="4737075" y="655718"/>
              <a:ext cx="0" cy="83726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flipH="1">
              <a:off x="2172930" y="121377"/>
              <a:ext cx="1607574" cy="369332"/>
            </a:xfrm>
            <a:prstGeom prst="rect">
              <a:avLst/>
            </a:prstGeom>
            <a:noFill/>
          </p:spPr>
          <p:txBody>
            <a:bodyPr wrap="square" rtlCol="0">
              <a:spAutoFit/>
            </a:bodyPr>
            <a:lstStyle/>
            <a:p>
              <a:pPr algn="ctr"/>
              <a:r>
                <a:rPr lang="fr-BE" b="1" dirty="0" smtClean="0">
                  <a:solidFill>
                    <a:schemeClr val="bg1"/>
                  </a:solidFill>
                </a:rPr>
                <a:t>Artiste</a:t>
              </a:r>
              <a:endParaRPr lang="fr-BE" b="1" dirty="0">
                <a:solidFill>
                  <a:schemeClr val="bg1"/>
                </a:solidFill>
              </a:endParaRPr>
            </a:p>
          </p:txBody>
        </p:sp>
        <p:cxnSp>
          <p:nvCxnSpPr>
            <p:cNvPr id="16" name="Connecteur droit avec flèche 15"/>
            <p:cNvCxnSpPr/>
            <p:nvPr/>
          </p:nvCxnSpPr>
          <p:spPr>
            <a:xfrm>
              <a:off x="3029751" y="490709"/>
              <a:ext cx="0" cy="100226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flipH="1">
              <a:off x="5491316" y="121377"/>
              <a:ext cx="1607574" cy="369332"/>
            </a:xfrm>
            <a:prstGeom prst="rect">
              <a:avLst/>
            </a:prstGeom>
            <a:noFill/>
          </p:spPr>
          <p:txBody>
            <a:bodyPr wrap="square" rtlCol="0">
              <a:spAutoFit/>
            </a:bodyPr>
            <a:lstStyle/>
            <a:p>
              <a:r>
                <a:rPr lang="fr-BE" b="1" dirty="0" smtClean="0">
                  <a:solidFill>
                    <a:schemeClr val="bg1"/>
                  </a:solidFill>
                </a:rPr>
                <a:t>Développeur</a:t>
              </a:r>
              <a:endParaRPr lang="fr-BE" b="1" dirty="0">
                <a:solidFill>
                  <a:schemeClr val="bg1"/>
                </a:solidFill>
              </a:endParaRPr>
            </a:p>
          </p:txBody>
        </p:sp>
        <p:cxnSp>
          <p:nvCxnSpPr>
            <p:cNvPr id="18" name="Connecteur droit avec flèche 17"/>
            <p:cNvCxnSpPr/>
            <p:nvPr/>
          </p:nvCxnSpPr>
          <p:spPr>
            <a:xfrm>
              <a:off x="6200654" y="490709"/>
              <a:ext cx="0" cy="501134"/>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9" name="ZoneTexte 18"/>
            <p:cNvSpPr txBox="1"/>
            <p:nvPr/>
          </p:nvSpPr>
          <p:spPr>
            <a:xfrm flipH="1">
              <a:off x="7290620" y="171781"/>
              <a:ext cx="1853380" cy="369332"/>
            </a:xfrm>
            <a:prstGeom prst="rect">
              <a:avLst/>
            </a:prstGeom>
            <a:noFill/>
          </p:spPr>
          <p:txBody>
            <a:bodyPr wrap="square" rtlCol="0">
              <a:spAutoFit/>
            </a:bodyPr>
            <a:lstStyle/>
            <a:p>
              <a:r>
                <a:rPr lang="fr-BE" b="1" dirty="0" smtClean="0">
                  <a:solidFill>
                    <a:schemeClr val="bg1"/>
                  </a:solidFill>
                </a:rPr>
                <a:t>Entrepreneur</a:t>
              </a:r>
              <a:endParaRPr lang="fr-BE" b="1" dirty="0">
                <a:solidFill>
                  <a:schemeClr val="bg1"/>
                </a:solidFill>
              </a:endParaRPr>
            </a:p>
          </p:txBody>
        </p:sp>
        <p:cxnSp>
          <p:nvCxnSpPr>
            <p:cNvPr id="20" name="Connecteur droit avec flèche 19"/>
            <p:cNvCxnSpPr/>
            <p:nvPr/>
          </p:nvCxnSpPr>
          <p:spPr>
            <a:xfrm>
              <a:off x="7999958" y="541113"/>
              <a:ext cx="0" cy="100226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cxnSp>
        <p:nvCxnSpPr>
          <p:cNvPr id="21" name="Connecteur droit avec flèche 20"/>
          <p:cNvCxnSpPr/>
          <p:nvPr/>
        </p:nvCxnSpPr>
        <p:spPr>
          <a:xfrm flipH="1">
            <a:off x="3419872" y="655746"/>
            <a:ext cx="821732" cy="99607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4988509"/>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e 28"/>
          <p:cNvGrpSpPr/>
          <p:nvPr/>
        </p:nvGrpSpPr>
        <p:grpSpPr>
          <a:xfrm>
            <a:off x="5292080" y="0"/>
            <a:ext cx="3607776" cy="2780928"/>
            <a:chOff x="5580112" y="309366"/>
            <a:chExt cx="3096344" cy="2471562"/>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7177" t="28272" r="29342" b="29771"/>
            <a:stretch/>
          </p:blipFill>
          <p:spPr bwMode="auto">
            <a:xfrm>
              <a:off x="5580112" y="309366"/>
              <a:ext cx="3096344" cy="1176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Connecteur droit 7"/>
            <p:cNvCxnSpPr/>
            <p:nvPr/>
          </p:nvCxnSpPr>
          <p:spPr>
            <a:xfrm flipH="1">
              <a:off x="5580112" y="1486258"/>
              <a:ext cx="1296144" cy="1294670"/>
            </a:xfrm>
            <a:prstGeom prst="line">
              <a:avLst/>
            </a:prstGeom>
            <a:ln w="25400"/>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11" name="Groupe 10"/>
            <p:cNvGrpSpPr/>
            <p:nvPr/>
          </p:nvGrpSpPr>
          <p:grpSpPr>
            <a:xfrm>
              <a:off x="5765513" y="1882928"/>
              <a:ext cx="988250" cy="778764"/>
              <a:chOff x="6810068" y="5075858"/>
              <a:chExt cx="1796900" cy="1398384"/>
            </a:xfrm>
          </p:grpSpPr>
          <p:sp>
            <p:nvSpPr>
              <p:cNvPr id="13" name="Ellipse 12"/>
              <p:cNvSpPr/>
              <p:nvPr/>
            </p:nvSpPr>
            <p:spPr>
              <a:xfrm rot="10800000">
                <a:off x="6952136" y="5075858"/>
                <a:ext cx="1554252" cy="1398384"/>
              </a:xfrm>
              <a:prstGeom prst="ellipse">
                <a:avLst/>
              </a:prstGeom>
              <a:solidFill>
                <a:srgbClr val="CC00CC"/>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ZoneTexte 14"/>
              <p:cNvSpPr txBox="1"/>
              <p:nvPr/>
            </p:nvSpPr>
            <p:spPr>
              <a:xfrm>
                <a:off x="6810068" y="5524638"/>
                <a:ext cx="1796900" cy="540294"/>
              </a:xfrm>
              <a:prstGeom prst="rect">
                <a:avLst/>
              </a:prstGeom>
              <a:noFill/>
            </p:spPr>
            <p:txBody>
              <a:bodyPr wrap="square" rtlCol="0">
                <a:spAutoFit/>
              </a:bodyPr>
              <a:lstStyle/>
              <a:p>
                <a:pPr algn="ctr"/>
                <a:r>
                  <a:rPr lang="fr-BE" sz="1600" b="1" dirty="0" err="1" smtClean="0">
                    <a:solidFill>
                      <a:schemeClr val="bg1"/>
                    </a:solidFill>
                  </a:rPr>
                  <a:t>Technology</a:t>
                </a:r>
                <a:endParaRPr lang="fr-BE" sz="1600" b="1" dirty="0">
                  <a:solidFill>
                    <a:schemeClr val="bg1"/>
                  </a:solidFill>
                </a:endParaRPr>
              </a:p>
            </p:txBody>
          </p:sp>
        </p:grpSp>
      </p:grpSp>
      <p:grpSp>
        <p:nvGrpSpPr>
          <p:cNvPr id="30" name="Groupe 29"/>
          <p:cNvGrpSpPr/>
          <p:nvPr/>
        </p:nvGrpSpPr>
        <p:grpSpPr>
          <a:xfrm>
            <a:off x="498380" y="4059944"/>
            <a:ext cx="3551649" cy="2680209"/>
            <a:chOff x="1546964" y="4164050"/>
            <a:chExt cx="3004273" cy="2365964"/>
          </a:xfrm>
        </p:grpSpPr>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964" y="4920778"/>
              <a:ext cx="1650498" cy="1609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Connecteur droit 11"/>
            <p:cNvCxnSpPr/>
            <p:nvPr/>
          </p:nvCxnSpPr>
          <p:spPr>
            <a:xfrm flipV="1">
              <a:off x="3197462" y="4164050"/>
              <a:ext cx="1353775" cy="1281174"/>
            </a:xfrm>
            <a:prstGeom prst="line">
              <a:avLst/>
            </a:prstGeom>
            <a:ln w="25400"/>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16" name="Groupe 15"/>
            <p:cNvGrpSpPr/>
            <p:nvPr/>
          </p:nvGrpSpPr>
          <p:grpSpPr>
            <a:xfrm>
              <a:off x="3469121" y="4266508"/>
              <a:ext cx="1030871" cy="932378"/>
              <a:chOff x="6773704" y="495679"/>
              <a:chExt cx="1558101" cy="1398380"/>
            </a:xfrm>
          </p:grpSpPr>
          <p:sp>
            <p:nvSpPr>
              <p:cNvPr id="17" name="Ellipse 16"/>
              <p:cNvSpPr/>
              <p:nvPr/>
            </p:nvSpPr>
            <p:spPr>
              <a:xfrm rot="10800000">
                <a:off x="6773705" y="495679"/>
                <a:ext cx="1398380" cy="1398380"/>
              </a:xfrm>
              <a:prstGeom prst="ellipse">
                <a:avLst/>
              </a:prstGeom>
              <a:solidFill>
                <a:srgbClr val="61044D"/>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ZoneTexte 17"/>
              <p:cNvSpPr txBox="1"/>
              <p:nvPr/>
            </p:nvSpPr>
            <p:spPr>
              <a:xfrm>
                <a:off x="6773704" y="969532"/>
                <a:ext cx="1558101" cy="488978"/>
              </a:xfrm>
              <a:prstGeom prst="rect">
                <a:avLst/>
              </a:prstGeom>
              <a:noFill/>
            </p:spPr>
            <p:txBody>
              <a:bodyPr wrap="square" rtlCol="0">
                <a:spAutoFit/>
              </a:bodyPr>
              <a:lstStyle/>
              <a:p>
                <a:r>
                  <a:rPr lang="fr-BE" b="1" dirty="0" err="1" smtClean="0">
                    <a:solidFill>
                      <a:schemeClr val="bg1"/>
                    </a:solidFill>
                  </a:rPr>
                  <a:t>Creativity</a:t>
                </a:r>
                <a:endParaRPr lang="fr-BE" b="1" dirty="0">
                  <a:solidFill>
                    <a:schemeClr val="bg1"/>
                  </a:solidFill>
                </a:endParaRPr>
              </a:p>
            </p:txBody>
          </p:sp>
        </p:grpSp>
      </p:grpSp>
      <p:grpSp>
        <p:nvGrpSpPr>
          <p:cNvPr id="28" name="Groupe 27"/>
          <p:cNvGrpSpPr/>
          <p:nvPr/>
        </p:nvGrpSpPr>
        <p:grpSpPr>
          <a:xfrm>
            <a:off x="5129188" y="4059944"/>
            <a:ext cx="3933559" cy="2680208"/>
            <a:chOff x="5476990" y="3849806"/>
            <a:chExt cx="3422866" cy="2241754"/>
          </a:xfrm>
        </p:grpSpPr>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7795" t="11567" r="18291" b="15446"/>
            <a:stretch/>
          </p:blipFill>
          <p:spPr bwMode="auto">
            <a:xfrm>
              <a:off x="6989402" y="3849806"/>
              <a:ext cx="1910454" cy="2241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Connecteur droit 13"/>
            <p:cNvCxnSpPr/>
            <p:nvPr/>
          </p:nvCxnSpPr>
          <p:spPr>
            <a:xfrm flipH="1" flipV="1">
              <a:off x="5476990" y="3908804"/>
              <a:ext cx="1512412" cy="1248388"/>
            </a:xfrm>
            <a:prstGeom prst="line">
              <a:avLst/>
            </a:prstGeom>
            <a:ln w="25400"/>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19" name="Groupe 18"/>
            <p:cNvGrpSpPr/>
            <p:nvPr/>
          </p:nvGrpSpPr>
          <p:grpSpPr>
            <a:xfrm>
              <a:off x="5618733" y="4022578"/>
              <a:ext cx="1127303" cy="948106"/>
              <a:chOff x="6714641" y="1454931"/>
              <a:chExt cx="1909107" cy="1595578"/>
            </a:xfrm>
          </p:grpSpPr>
          <p:sp>
            <p:nvSpPr>
              <p:cNvPr id="20" name="Ellipse 19"/>
              <p:cNvSpPr/>
              <p:nvPr/>
            </p:nvSpPr>
            <p:spPr>
              <a:xfrm rot="10800000">
                <a:off x="6820754" y="1454931"/>
                <a:ext cx="1739078" cy="1595578"/>
              </a:xfrm>
              <a:prstGeom prst="ellipse">
                <a:avLst/>
              </a:prstGeom>
              <a:solidFill>
                <a:srgbClr val="A1067F"/>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ZoneTexte 20"/>
              <p:cNvSpPr txBox="1"/>
              <p:nvPr/>
            </p:nvSpPr>
            <p:spPr>
              <a:xfrm>
                <a:off x="6714641" y="1999150"/>
                <a:ext cx="1909107" cy="476550"/>
              </a:xfrm>
              <a:prstGeom prst="rect">
                <a:avLst/>
              </a:prstGeom>
              <a:noFill/>
            </p:spPr>
            <p:txBody>
              <a:bodyPr wrap="square" rtlCol="0">
                <a:spAutoFit/>
              </a:bodyPr>
              <a:lstStyle/>
              <a:p>
                <a:pPr algn="ctr"/>
                <a:r>
                  <a:rPr lang="fr-BE" sz="1600" b="1" dirty="0" err="1" smtClean="0">
                    <a:solidFill>
                      <a:schemeClr val="bg1"/>
                    </a:solidFill>
                  </a:rPr>
                  <a:t>Gastronomy</a:t>
                </a:r>
                <a:endParaRPr lang="fr-BE" sz="1600" b="1" dirty="0">
                  <a:solidFill>
                    <a:schemeClr val="bg1"/>
                  </a:solidFill>
                </a:endParaRPr>
              </a:p>
            </p:txBody>
          </p:sp>
        </p:grpSp>
      </p:grpSp>
      <p:grpSp>
        <p:nvGrpSpPr>
          <p:cNvPr id="6" name="Groupe 5"/>
          <p:cNvGrpSpPr/>
          <p:nvPr/>
        </p:nvGrpSpPr>
        <p:grpSpPr>
          <a:xfrm>
            <a:off x="536256" y="299848"/>
            <a:ext cx="3453191" cy="2941362"/>
            <a:chOff x="838463" y="332656"/>
            <a:chExt cx="3010264" cy="2797346"/>
          </a:xfrm>
        </p:grpSpPr>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463" y="332656"/>
              <a:ext cx="1069425"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Connecteur droit 9"/>
            <p:cNvCxnSpPr>
              <a:stCxn id="1027" idx="3"/>
            </p:cNvCxnSpPr>
            <p:nvPr/>
          </p:nvCxnSpPr>
          <p:spPr>
            <a:xfrm>
              <a:off x="1907888" y="1232756"/>
              <a:ext cx="1940839" cy="1897246"/>
            </a:xfrm>
            <a:prstGeom prst="line">
              <a:avLst/>
            </a:prstGeom>
            <a:ln w="25400"/>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5" name="Groupe 24"/>
            <p:cNvGrpSpPr/>
            <p:nvPr/>
          </p:nvGrpSpPr>
          <p:grpSpPr>
            <a:xfrm>
              <a:off x="2222315" y="1561582"/>
              <a:ext cx="923370" cy="890519"/>
              <a:chOff x="6866150" y="5075862"/>
              <a:chExt cx="1518126" cy="1398380"/>
            </a:xfrm>
          </p:grpSpPr>
          <p:sp>
            <p:nvSpPr>
              <p:cNvPr id="26" name="Ellipse 25"/>
              <p:cNvSpPr/>
              <p:nvPr/>
            </p:nvSpPr>
            <p:spPr>
              <a:xfrm rot="10800000">
                <a:off x="6952137" y="5075862"/>
                <a:ext cx="1398380" cy="1398380"/>
              </a:xfrm>
              <a:prstGeom prst="ellipse">
                <a:avLst/>
              </a:prstGeom>
              <a:solidFill>
                <a:srgbClr val="CC00FF"/>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p:cNvSpPr txBox="1"/>
              <p:nvPr/>
            </p:nvSpPr>
            <p:spPr>
              <a:xfrm>
                <a:off x="6866150" y="5520636"/>
                <a:ext cx="1518126" cy="551565"/>
              </a:xfrm>
              <a:prstGeom prst="rect">
                <a:avLst/>
              </a:prstGeom>
              <a:noFill/>
            </p:spPr>
            <p:txBody>
              <a:bodyPr wrap="square" rtlCol="0">
                <a:spAutoFit/>
              </a:bodyPr>
              <a:lstStyle/>
              <a:p>
                <a:pPr algn="ctr"/>
                <a:r>
                  <a:rPr lang="fr-BE" b="1" dirty="0" err="1" smtClean="0">
                    <a:solidFill>
                      <a:schemeClr val="bg1"/>
                    </a:solidFill>
                    <a:effectLst>
                      <a:outerShdw blurRad="38100" dist="38100" dir="2700000" algn="tl">
                        <a:srgbClr val="000000">
                          <a:alpha val="43137"/>
                        </a:srgbClr>
                      </a:outerShdw>
                    </a:effectLst>
                  </a:rPr>
                  <a:t>Industry</a:t>
                </a:r>
                <a:endParaRPr lang="fr-BE" b="1" dirty="0">
                  <a:solidFill>
                    <a:schemeClr val="bg1"/>
                  </a:solidFill>
                  <a:effectLst>
                    <a:outerShdw blurRad="38100" dist="38100" dir="2700000" algn="tl">
                      <a:srgbClr val="000000">
                        <a:alpha val="43137"/>
                      </a:srgbClr>
                    </a:outerShdw>
                  </a:effectLst>
                </a:endParaRPr>
              </a:p>
            </p:txBody>
          </p:sp>
        </p:grpSp>
      </p:grpSp>
      <p:grpSp>
        <p:nvGrpSpPr>
          <p:cNvPr id="4" name="Groupe 3"/>
          <p:cNvGrpSpPr/>
          <p:nvPr/>
        </p:nvGrpSpPr>
        <p:grpSpPr>
          <a:xfrm>
            <a:off x="2850376" y="2755992"/>
            <a:ext cx="3032192" cy="1510515"/>
            <a:chOff x="2855222" y="2755993"/>
            <a:chExt cx="2672647" cy="1352696"/>
          </a:xfrm>
        </p:grpSpPr>
        <p:grpSp>
          <p:nvGrpSpPr>
            <p:cNvPr id="22" name="Groupe 21"/>
            <p:cNvGrpSpPr/>
            <p:nvPr/>
          </p:nvGrpSpPr>
          <p:grpSpPr>
            <a:xfrm>
              <a:off x="2855222" y="3029298"/>
              <a:ext cx="862047" cy="806083"/>
              <a:chOff x="6859287" y="3372958"/>
              <a:chExt cx="1398380" cy="1398380"/>
            </a:xfrm>
          </p:grpSpPr>
          <p:sp>
            <p:nvSpPr>
              <p:cNvPr id="23" name="Ellipse 22"/>
              <p:cNvSpPr/>
              <p:nvPr/>
            </p:nvSpPr>
            <p:spPr>
              <a:xfrm rot="10800000">
                <a:off x="6859287" y="3372958"/>
                <a:ext cx="1398380" cy="1398380"/>
              </a:xfrm>
              <a:prstGeom prst="ellipse">
                <a:avLst/>
              </a:prstGeom>
              <a:solidFill>
                <a:srgbClr val="FF33CC"/>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ZoneTexte 23"/>
              <p:cNvSpPr txBox="1"/>
              <p:nvPr/>
            </p:nvSpPr>
            <p:spPr>
              <a:xfrm>
                <a:off x="6957578" y="3746047"/>
                <a:ext cx="1273839" cy="573769"/>
              </a:xfrm>
              <a:prstGeom prst="rect">
                <a:avLst/>
              </a:prstGeom>
              <a:noFill/>
            </p:spPr>
            <p:txBody>
              <a:bodyPr wrap="square" rtlCol="0">
                <a:spAutoFit/>
              </a:bodyPr>
              <a:lstStyle/>
              <a:p>
                <a:pPr algn="ctr"/>
                <a:r>
                  <a:rPr lang="fr-BE" b="1" dirty="0" smtClean="0">
                    <a:solidFill>
                      <a:schemeClr val="bg1"/>
                    </a:solidFill>
                  </a:rPr>
                  <a:t>Science</a:t>
                </a:r>
                <a:endParaRPr lang="fr-BE" b="1" dirty="0">
                  <a:solidFill>
                    <a:schemeClr val="bg1"/>
                  </a:solidFill>
                </a:endParaRPr>
              </a:p>
            </p:txBody>
          </p:sp>
        </p:grpSp>
        <p:grpSp>
          <p:nvGrpSpPr>
            <p:cNvPr id="3" name="Groupe 2"/>
            <p:cNvGrpSpPr/>
            <p:nvPr/>
          </p:nvGrpSpPr>
          <p:grpSpPr>
            <a:xfrm>
              <a:off x="3912624" y="2755993"/>
              <a:ext cx="1615245" cy="1352696"/>
              <a:chOff x="3113712" y="168004"/>
              <a:chExt cx="1615245" cy="1352696"/>
            </a:xfrm>
          </p:grpSpPr>
          <p:sp>
            <p:nvSpPr>
              <p:cNvPr id="2" name="Rectangle 1"/>
              <p:cNvSpPr/>
              <p:nvPr/>
            </p:nvSpPr>
            <p:spPr>
              <a:xfrm>
                <a:off x="3113713" y="188640"/>
                <a:ext cx="1615244" cy="1332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3" name="Picture 2" descr="http://www.gembloux.ulg.ac.be/wp-content/uploads/2014/02/Logo828x160px.png?cb1e5d"/>
              <p:cNvPicPr>
                <a:picLocks noChangeAspect="1" noChangeArrowheads="1"/>
              </p:cNvPicPr>
              <p:nvPr/>
            </p:nvPicPr>
            <p:blipFill rotWithShape="1">
              <a:blip r:embed="rId7">
                <a:extLst>
                  <a:ext uri="{28A0092B-C50C-407E-A947-70E740481C1C}">
                    <a14:useLocalDpi xmlns:a14="http://schemas.microsoft.com/office/drawing/2010/main" val="0"/>
                  </a:ext>
                </a:extLst>
              </a:blip>
              <a:srcRect r="73756"/>
              <a:stretch/>
            </p:blipFill>
            <p:spPr bwMode="auto">
              <a:xfrm>
                <a:off x="3113712" y="168004"/>
                <a:ext cx="1615244" cy="1352696"/>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120848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p:cNvSpPr txBox="1">
            <a:spLocks/>
          </p:cNvSpPr>
          <p:nvPr/>
        </p:nvSpPr>
        <p:spPr>
          <a:xfrm>
            <a:off x="-174051" y="631363"/>
            <a:ext cx="4670165"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rgbClr val="FFC000"/>
                </a:solidFill>
                <a:latin typeface="+mj-lt"/>
                <a:ea typeface="+mj-ea"/>
                <a:cs typeface="+mj-cs"/>
              </a:rPr>
              <a:t>Animation d’une communauté</a:t>
            </a:r>
            <a:endParaRPr lang="fr-FR" sz="4400" dirty="0">
              <a:solidFill>
                <a:srgbClr val="FFC000"/>
              </a:solidFill>
              <a:latin typeface="+mj-lt"/>
              <a:ea typeface="+mj-ea"/>
              <a:cs typeface="+mj-cs"/>
            </a:endParaRPr>
          </a:p>
        </p:txBody>
      </p:sp>
      <p:sp>
        <p:nvSpPr>
          <p:cNvPr id="9" name="Espace réservé du contenu 2"/>
          <p:cNvSpPr txBox="1">
            <a:spLocks/>
          </p:cNvSpPr>
          <p:nvPr/>
        </p:nvSpPr>
        <p:spPr>
          <a:xfrm>
            <a:off x="395536" y="5373216"/>
            <a:ext cx="5670717"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chemeClr val="accent5">
                    <a:lumMod val="75000"/>
                  </a:schemeClr>
                </a:solidFill>
                <a:latin typeface="+mj-lt"/>
                <a:ea typeface="+mj-ea"/>
                <a:cs typeface="+mj-cs"/>
              </a:rPr>
              <a:t>Accompagnement </a:t>
            </a:r>
            <a:r>
              <a:rPr lang="fr-FR" sz="4400" dirty="0" err="1" smtClean="0">
                <a:solidFill>
                  <a:schemeClr val="accent5">
                    <a:lumMod val="75000"/>
                  </a:schemeClr>
                </a:solidFill>
                <a:latin typeface="+mj-lt"/>
                <a:ea typeface="+mj-ea"/>
                <a:cs typeface="+mj-cs"/>
              </a:rPr>
              <a:t>lean</a:t>
            </a:r>
            <a:r>
              <a:rPr lang="fr-FR" sz="4400" dirty="0" smtClean="0">
                <a:solidFill>
                  <a:schemeClr val="accent5">
                    <a:lumMod val="75000"/>
                  </a:schemeClr>
                </a:solidFill>
                <a:latin typeface="+mj-lt"/>
                <a:ea typeface="+mj-ea"/>
                <a:cs typeface="+mj-cs"/>
              </a:rPr>
              <a:t> de l’innovation</a:t>
            </a:r>
            <a:endParaRPr lang="fr-FR" sz="4400" dirty="0">
              <a:solidFill>
                <a:schemeClr val="accent5">
                  <a:lumMod val="75000"/>
                </a:schemeClr>
              </a:solidFill>
              <a:latin typeface="+mj-lt"/>
              <a:ea typeface="+mj-ea"/>
              <a:cs typeface="+mj-cs"/>
            </a:endParaRPr>
          </a:p>
        </p:txBody>
      </p:sp>
      <p:sp>
        <p:nvSpPr>
          <p:cNvPr id="10" name="Espace réservé du contenu 2"/>
          <p:cNvSpPr txBox="1">
            <a:spLocks/>
          </p:cNvSpPr>
          <p:nvPr/>
        </p:nvSpPr>
        <p:spPr>
          <a:xfrm>
            <a:off x="3820479" y="304635"/>
            <a:ext cx="5266972"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chemeClr val="accent5">
                    <a:lumMod val="50000"/>
                  </a:schemeClr>
                </a:solidFill>
                <a:latin typeface="+mj-lt"/>
                <a:ea typeface="+mj-ea"/>
                <a:cs typeface="+mj-cs"/>
              </a:rPr>
              <a:t>Services d’innovation et de créativité</a:t>
            </a:r>
            <a:endParaRPr lang="fr-FR" sz="4400" dirty="0">
              <a:solidFill>
                <a:schemeClr val="accent5">
                  <a:lumMod val="50000"/>
                </a:schemeClr>
              </a:solidFill>
              <a:latin typeface="+mj-lt"/>
              <a:ea typeface="+mj-ea"/>
              <a:cs typeface="+mj-cs"/>
            </a:endParaRPr>
          </a:p>
        </p:txBody>
      </p:sp>
      <p:pic>
        <p:nvPicPr>
          <p:cNvPr id="9218" name="Picture 2" descr="https://scontent-bru.xx.fbcdn.net/hphotos-xpf1/v/t1.0-9/10849994_867556586638750_860570691767132316_n.jpg?oh=f694671522b99d8688412fca1bf8c5ed&amp;oe=55940C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3671" y="2224283"/>
            <a:ext cx="2185418" cy="1636788"/>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contenu 2"/>
          <p:cNvSpPr txBox="1">
            <a:spLocks/>
          </p:cNvSpPr>
          <p:nvPr/>
        </p:nvSpPr>
        <p:spPr>
          <a:xfrm>
            <a:off x="-174051" y="2220571"/>
            <a:ext cx="3435116"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rgbClr val="CC0066"/>
                </a:solidFill>
                <a:latin typeface="+mj-lt"/>
                <a:ea typeface="+mj-ea"/>
                <a:cs typeface="+mj-cs"/>
              </a:rPr>
              <a:t>Accélérateur de start-up</a:t>
            </a:r>
            <a:endParaRPr lang="fr-FR" sz="4400" dirty="0">
              <a:solidFill>
                <a:srgbClr val="CC0066"/>
              </a:solidFill>
              <a:latin typeface="+mj-lt"/>
              <a:ea typeface="+mj-ea"/>
              <a:cs typeface="+mj-cs"/>
            </a:endParaRPr>
          </a:p>
        </p:txBody>
      </p:sp>
      <p:sp>
        <p:nvSpPr>
          <p:cNvPr id="11" name="Espace réservé du contenu 2"/>
          <p:cNvSpPr txBox="1">
            <a:spLocks/>
          </p:cNvSpPr>
          <p:nvPr/>
        </p:nvSpPr>
        <p:spPr>
          <a:xfrm>
            <a:off x="4139952" y="4339859"/>
            <a:ext cx="5033183"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rgbClr val="7030A0"/>
                </a:solidFill>
                <a:latin typeface="+mj-lt"/>
                <a:ea typeface="+mj-ea"/>
                <a:cs typeface="+mj-cs"/>
              </a:rPr>
              <a:t>Etude des usages</a:t>
            </a:r>
            <a:endParaRPr lang="fr-FR" sz="4400" dirty="0">
              <a:solidFill>
                <a:srgbClr val="7030A0"/>
              </a:solidFill>
              <a:latin typeface="+mj-lt"/>
              <a:ea typeface="+mj-ea"/>
              <a:cs typeface="+mj-cs"/>
            </a:endParaRPr>
          </a:p>
        </p:txBody>
      </p:sp>
      <p:sp>
        <p:nvSpPr>
          <p:cNvPr id="13" name="Espace réservé du contenu 2"/>
          <p:cNvSpPr txBox="1">
            <a:spLocks/>
          </p:cNvSpPr>
          <p:nvPr/>
        </p:nvSpPr>
        <p:spPr>
          <a:xfrm>
            <a:off x="5487051" y="6016011"/>
            <a:ext cx="3600400"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rgbClr val="00B050"/>
                </a:solidFill>
                <a:latin typeface="+mj-lt"/>
                <a:ea typeface="+mj-ea"/>
                <a:cs typeface="+mj-cs"/>
              </a:rPr>
              <a:t>Recherche</a:t>
            </a:r>
            <a:endParaRPr lang="fr-FR" sz="4400" dirty="0">
              <a:solidFill>
                <a:srgbClr val="00B050"/>
              </a:solidFill>
              <a:latin typeface="+mj-lt"/>
              <a:ea typeface="+mj-ea"/>
              <a:cs typeface="+mj-cs"/>
            </a:endParaRPr>
          </a:p>
        </p:txBody>
      </p:sp>
      <p:sp>
        <p:nvSpPr>
          <p:cNvPr id="14" name="Espace réservé du contenu 2"/>
          <p:cNvSpPr txBox="1">
            <a:spLocks/>
          </p:cNvSpPr>
          <p:nvPr/>
        </p:nvSpPr>
        <p:spPr>
          <a:xfrm>
            <a:off x="5549427" y="2549077"/>
            <a:ext cx="3600400"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rgbClr val="00B050"/>
                </a:solidFill>
                <a:latin typeface="+mj-lt"/>
                <a:ea typeface="+mj-ea"/>
                <a:cs typeface="+mj-cs"/>
              </a:rPr>
              <a:t>Créer par le « Faire »</a:t>
            </a:r>
            <a:endParaRPr lang="fr-FR" sz="4400" dirty="0">
              <a:solidFill>
                <a:srgbClr val="00B050"/>
              </a:solidFill>
              <a:latin typeface="+mj-lt"/>
              <a:ea typeface="+mj-ea"/>
              <a:cs typeface="+mj-cs"/>
            </a:endParaRPr>
          </a:p>
        </p:txBody>
      </p:sp>
      <p:sp>
        <p:nvSpPr>
          <p:cNvPr id="15" name="Espace réservé du contenu 2"/>
          <p:cNvSpPr txBox="1">
            <a:spLocks/>
          </p:cNvSpPr>
          <p:nvPr/>
        </p:nvSpPr>
        <p:spPr>
          <a:xfrm>
            <a:off x="-396552" y="3861071"/>
            <a:ext cx="5266972"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err="1" smtClean="0">
                <a:solidFill>
                  <a:schemeClr val="accent5">
                    <a:lumMod val="50000"/>
                  </a:schemeClr>
                </a:solidFill>
                <a:latin typeface="+mj-lt"/>
                <a:ea typeface="+mj-ea"/>
                <a:cs typeface="+mj-cs"/>
              </a:rPr>
              <a:t>Dvpt</a:t>
            </a:r>
            <a:r>
              <a:rPr lang="fr-FR" sz="4400" dirty="0" smtClean="0">
                <a:solidFill>
                  <a:schemeClr val="accent5">
                    <a:lumMod val="50000"/>
                  </a:schemeClr>
                </a:solidFill>
                <a:latin typeface="+mj-lt"/>
                <a:ea typeface="+mj-ea"/>
                <a:cs typeface="+mj-cs"/>
              </a:rPr>
              <a:t> de nouvelles technologies</a:t>
            </a:r>
            <a:endParaRPr lang="fr-FR" sz="4400" dirty="0">
              <a:solidFill>
                <a:schemeClr val="accent5">
                  <a:lumMod val="50000"/>
                </a:schemeClr>
              </a:solidFill>
              <a:latin typeface="+mj-lt"/>
              <a:ea typeface="+mj-ea"/>
              <a:cs typeface="+mj-cs"/>
            </a:endParaRPr>
          </a:p>
        </p:txBody>
      </p:sp>
    </p:spTree>
    <p:extLst>
      <p:ext uri="{BB962C8B-B14F-4D97-AF65-F5344CB8AC3E}">
        <p14:creationId xmlns:p14="http://schemas.microsoft.com/office/powerpoint/2010/main" val="1526808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P spid="11"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9144000" cy="1015663"/>
          </a:xfrm>
          <a:prstGeom prst="rect">
            <a:avLst/>
          </a:prstGeom>
          <a:noFill/>
        </p:spPr>
        <p:txBody>
          <a:bodyPr wrap="square" rtlCol="0">
            <a:spAutoFit/>
          </a:bodyPr>
          <a:lstStyle/>
          <a:p>
            <a:pPr algn="ctr"/>
            <a:r>
              <a:rPr lang="fr-BE" sz="6000" dirty="0" smtClean="0">
                <a:solidFill>
                  <a:srgbClr val="CC0066"/>
                </a:solidFill>
              </a:rPr>
              <a:t>Philosophie SGL</a:t>
            </a:r>
            <a:endParaRPr lang="fr-BE" sz="6000" dirty="0">
              <a:solidFill>
                <a:srgbClr val="CC0066"/>
              </a:solidFill>
            </a:endParaRPr>
          </a:p>
        </p:txBody>
      </p:sp>
      <p:sp>
        <p:nvSpPr>
          <p:cNvPr id="3" name="Espace réservé du contenu 2"/>
          <p:cNvSpPr txBox="1">
            <a:spLocks/>
          </p:cNvSpPr>
          <p:nvPr/>
        </p:nvSpPr>
        <p:spPr>
          <a:xfrm>
            <a:off x="179512" y="1035990"/>
            <a:ext cx="8964488"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lgn="l">
              <a:buFont typeface="Wingdings" pitchFamily="2" charset="2"/>
              <a:buChar char="«"/>
            </a:pPr>
            <a:r>
              <a:rPr lang="fr-BE" sz="4400" dirty="0" smtClean="0">
                <a:solidFill>
                  <a:srgbClr val="A1067F"/>
                </a:solidFill>
                <a:latin typeface="+mj-lt"/>
                <a:ea typeface="+mj-ea"/>
                <a:cs typeface="+mj-cs"/>
              </a:rPr>
              <a:t>L’innovation de rupture</a:t>
            </a:r>
          </a:p>
          <a:p>
            <a:pPr marL="571500" indent="-571500" algn="l">
              <a:buFont typeface="Wingdings" pitchFamily="2" charset="2"/>
              <a:buChar char="«"/>
            </a:pPr>
            <a:r>
              <a:rPr lang="fr-BE" sz="4400" dirty="0" smtClean="0">
                <a:solidFill>
                  <a:srgbClr val="A1067F"/>
                </a:solidFill>
                <a:latin typeface="+mj-lt"/>
                <a:ea typeface="+mj-ea"/>
                <a:cs typeface="+mj-cs"/>
              </a:rPr>
              <a:t>La multidisciplinarité (expertises croisées</a:t>
            </a:r>
          </a:p>
          <a:p>
            <a:pPr marL="571500" indent="-571500" algn="l">
              <a:buFont typeface="Wingdings" pitchFamily="2" charset="2"/>
              <a:buChar char="«"/>
            </a:pPr>
            <a:r>
              <a:rPr lang="fr-BE" sz="4400" dirty="0" smtClean="0">
                <a:solidFill>
                  <a:srgbClr val="A1067F"/>
                </a:solidFill>
                <a:latin typeface="+mj-lt"/>
                <a:ea typeface="+mj-ea"/>
                <a:cs typeface="+mj-cs"/>
              </a:rPr>
              <a:t>La participation de la communauté</a:t>
            </a:r>
          </a:p>
          <a:p>
            <a:pPr marL="571500" indent="-571500" algn="l">
              <a:buFont typeface="Wingdings" pitchFamily="2" charset="2"/>
              <a:buChar char="«"/>
            </a:pPr>
            <a:r>
              <a:rPr lang="fr-BE" sz="4400" dirty="0" smtClean="0">
                <a:solidFill>
                  <a:srgbClr val="A1067F"/>
                </a:solidFill>
                <a:latin typeface="+mj-lt"/>
                <a:ea typeface="+mj-ea"/>
                <a:cs typeface="+mj-cs"/>
              </a:rPr>
              <a:t>La </a:t>
            </a:r>
            <a:r>
              <a:rPr lang="fr-BE" sz="4400" dirty="0">
                <a:solidFill>
                  <a:srgbClr val="A1067F"/>
                </a:solidFill>
                <a:latin typeface="+mj-lt"/>
                <a:ea typeface="+mj-ea"/>
                <a:cs typeface="+mj-cs"/>
              </a:rPr>
              <a:t>technologie au service du </a:t>
            </a:r>
            <a:r>
              <a:rPr lang="fr-BE" sz="4400" dirty="0" smtClean="0">
                <a:solidFill>
                  <a:srgbClr val="A1067F"/>
                </a:solidFill>
                <a:latin typeface="+mj-lt"/>
                <a:ea typeface="+mj-ea"/>
                <a:cs typeface="+mj-cs"/>
              </a:rPr>
              <a:t>terroir</a:t>
            </a:r>
          </a:p>
          <a:p>
            <a:pPr marL="571500" indent="-571500" algn="l">
              <a:buFont typeface="Wingdings" pitchFamily="2" charset="2"/>
              <a:buChar char="«"/>
            </a:pPr>
            <a:r>
              <a:rPr lang="fr-BE" sz="4400" dirty="0" smtClean="0">
                <a:solidFill>
                  <a:srgbClr val="A1067F"/>
                </a:solidFill>
                <a:latin typeface="+mj-lt"/>
                <a:ea typeface="+mj-ea"/>
                <a:cs typeface="+mj-cs"/>
              </a:rPr>
              <a:t>Les phases de test en conditions réelles</a:t>
            </a:r>
            <a:endParaRPr lang="fr-BE" sz="4400" dirty="0">
              <a:solidFill>
                <a:srgbClr val="A1067F"/>
              </a:solidFill>
              <a:latin typeface="+mj-lt"/>
              <a:ea typeface="+mj-ea"/>
              <a:cs typeface="+mj-cs"/>
            </a:endParaRPr>
          </a:p>
        </p:txBody>
      </p:sp>
    </p:spTree>
    <p:extLst>
      <p:ext uri="{BB962C8B-B14F-4D97-AF65-F5344CB8AC3E}">
        <p14:creationId xmlns:p14="http://schemas.microsoft.com/office/powerpoint/2010/main" val="222138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fablabasia.net/wp-content/uploads/2014/03/whatisfabl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6484" y="4148811"/>
            <a:ext cx="5627516" cy="27365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http://blog.lesoir.be/wp-content/uploads/sites/57/2014/01/mosaique_nouveau-nest_900px.jpg"/>
          <p:cNvPicPr>
            <a:picLocks noChangeAspect="1" noChangeArrowheads="1"/>
          </p:cNvPicPr>
          <p:nvPr/>
        </p:nvPicPr>
        <p:blipFill rotWithShape="1">
          <a:blip r:embed="rId4">
            <a:extLst>
              <a:ext uri="{28A0092B-C50C-407E-A947-70E740481C1C}">
                <a14:useLocalDpi xmlns:a14="http://schemas.microsoft.com/office/drawing/2010/main" val="0"/>
              </a:ext>
            </a:extLst>
          </a:blip>
          <a:srcRect l="34243"/>
          <a:stretch/>
        </p:blipFill>
        <p:spPr bwMode="auto">
          <a:xfrm>
            <a:off x="0" y="0"/>
            <a:ext cx="5125832" cy="29249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697458"/>
            <a:ext cx="2448272" cy="2714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http://www.wallonie.be/sites/wallonie/files/actualites/trakk-namu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9297" y="2314575"/>
            <a:ext cx="2250815" cy="2194545"/>
          </a:xfrm>
          <a:prstGeom prst="rect">
            <a:avLst/>
          </a:prstGeom>
          <a:noFill/>
          <a:extLst>
            <a:ext uri="{909E8E84-426E-40DD-AFC4-6F175D3DCCD1}">
              <a14:hiddenFill xmlns:a14="http://schemas.microsoft.com/office/drawing/2010/main">
                <a:solidFill>
                  <a:srgbClr val="FFFFFF"/>
                </a:solidFill>
              </a14:hiddenFill>
            </a:ext>
          </a:extLst>
        </p:spPr>
      </p:pic>
      <p:sp>
        <p:nvSpPr>
          <p:cNvPr id="7" name="Parenthèses 6"/>
          <p:cNvSpPr/>
          <p:nvPr/>
        </p:nvSpPr>
        <p:spPr>
          <a:xfrm>
            <a:off x="518840" y="3730963"/>
            <a:ext cx="2448272" cy="1811744"/>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sz="3200" b="1" dirty="0" err="1">
                <a:effectLst>
                  <a:outerShdw blurRad="38100" dist="38100" dir="2700000" algn="tl">
                    <a:srgbClr val="000000">
                      <a:alpha val="43137"/>
                    </a:srgbClr>
                  </a:outerShdw>
                </a:effectLst>
              </a:rPr>
              <a:t>CreativeLab</a:t>
            </a:r>
            <a:endParaRPr lang="fr-BE" sz="3200" b="1" dirty="0">
              <a:effectLst>
                <a:outerShdw blurRad="38100" dist="38100" dir="2700000" algn="tl">
                  <a:srgbClr val="000000">
                    <a:alpha val="43137"/>
                  </a:srgbClr>
                </a:outerShdw>
              </a:effectLst>
            </a:endParaRPr>
          </a:p>
          <a:p>
            <a:pPr algn="ctr"/>
            <a:r>
              <a:rPr lang="fr-BE" sz="3200" b="1" dirty="0">
                <a:effectLst>
                  <a:outerShdw blurRad="38100" dist="38100" dir="2700000" algn="tl">
                    <a:srgbClr val="000000">
                      <a:alpha val="43137"/>
                    </a:srgbClr>
                  </a:outerShdw>
                </a:effectLst>
              </a:rPr>
              <a:t>+</a:t>
            </a:r>
          </a:p>
          <a:p>
            <a:pPr algn="ctr"/>
            <a:r>
              <a:rPr lang="fr-BE" sz="3200" b="1" dirty="0" err="1">
                <a:effectLst>
                  <a:outerShdw blurRad="38100" dist="38100" dir="2700000" algn="tl">
                    <a:srgbClr val="000000">
                      <a:alpha val="43137"/>
                    </a:srgbClr>
                  </a:outerShdw>
                </a:effectLst>
              </a:rPr>
              <a:t>FabLab</a:t>
            </a:r>
            <a:endParaRPr lang="fr-BE"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5775008"/>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29499" y="1124743"/>
            <a:ext cx="9144002" cy="4176465"/>
            <a:chOff x="29499" y="908721"/>
            <a:chExt cx="9144002" cy="4176465"/>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513268" y="-1575048"/>
              <a:ext cx="4176464" cy="9144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211960" y="4365104"/>
              <a:ext cx="3960440" cy="720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 name="Parenthèses 1"/>
          <p:cNvSpPr/>
          <p:nvPr/>
        </p:nvSpPr>
        <p:spPr>
          <a:xfrm>
            <a:off x="5553285" y="620689"/>
            <a:ext cx="1296144" cy="576064"/>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b="1" dirty="0" smtClean="0">
                <a:effectLst>
                  <a:outerShdw blurRad="38100" dist="38100" dir="2700000" algn="tl">
                    <a:srgbClr val="000000">
                      <a:alpha val="43137"/>
                    </a:srgbClr>
                  </a:outerShdw>
                </a:effectLst>
              </a:rPr>
              <a:t>Restaurant d’essai</a:t>
            </a:r>
            <a:endParaRPr lang="fr-BE" b="1" dirty="0">
              <a:effectLst>
                <a:outerShdw blurRad="38100" dist="38100" dir="2700000" algn="tl">
                  <a:srgbClr val="000000">
                    <a:alpha val="43137"/>
                  </a:srgbClr>
                </a:outerShdw>
              </a:effectLst>
            </a:endParaRPr>
          </a:p>
        </p:txBody>
      </p:sp>
      <p:sp>
        <p:nvSpPr>
          <p:cNvPr id="4" name="Parenthèses 3"/>
          <p:cNvSpPr/>
          <p:nvPr/>
        </p:nvSpPr>
        <p:spPr>
          <a:xfrm>
            <a:off x="5292080" y="4941168"/>
            <a:ext cx="1296144" cy="576064"/>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b="1" dirty="0" err="1" smtClean="0">
                <a:effectLst>
                  <a:outerShdw blurRad="38100" dist="38100" dir="2700000" algn="tl">
                    <a:srgbClr val="000000">
                      <a:alpha val="43137"/>
                    </a:srgbClr>
                  </a:outerShdw>
                </a:effectLst>
              </a:rPr>
              <a:t>Creative</a:t>
            </a:r>
            <a:r>
              <a:rPr lang="fr-BE" b="1" dirty="0" smtClean="0">
                <a:effectLst>
                  <a:outerShdw blurRad="38100" dist="38100" dir="2700000" algn="tl">
                    <a:srgbClr val="000000">
                      <a:alpha val="43137"/>
                    </a:srgbClr>
                  </a:outerShdw>
                </a:effectLst>
              </a:rPr>
              <a:t> </a:t>
            </a:r>
            <a:r>
              <a:rPr lang="fr-BE" b="1" dirty="0" err="1" smtClean="0">
                <a:effectLst>
                  <a:outerShdw blurRad="38100" dist="38100" dir="2700000" algn="tl">
                    <a:srgbClr val="000000">
                      <a:alpha val="43137"/>
                    </a:srgbClr>
                  </a:outerShdw>
                </a:effectLst>
              </a:rPr>
              <a:t>kitchen</a:t>
            </a:r>
            <a:endParaRPr lang="fr-BE" b="1" dirty="0">
              <a:effectLst>
                <a:outerShdw blurRad="38100" dist="38100" dir="2700000" algn="tl">
                  <a:srgbClr val="000000">
                    <a:alpha val="43137"/>
                  </a:srgbClr>
                </a:outerShdw>
              </a:effectLst>
            </a:endParaRPr>
          </a:p>
        </p:txBody>
      </p:sp>
      <p:sp>
        <p:nvSpPr>
          <p:cNvPr id="5" name="Parenthèses 4"/>
          <p:cNvSpPr/>
          <p:nvPr/>
        </p:nvSpPr>
        <p:spPr>
          <a:xfrm>
            <a:off x="7469719" y="4941168"/>
            <a:ext cx="1368152" cy="576064"/>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b="1" dirty="0" smtClean="0">
                <a:effectLst>
                  <a:outerShdw blurRad="38100" dist="38100" dir="2700000" algn="tl">
                    <a:srgbClr val="000000">
                      <a:alpha val="43137"/>
                    </a:srgbClr>
                  </a:outerShdw>
                </a:effectLst>
              </a:rPr>
              <a:t>Laboratoire culinaire</a:t>
            </a:r>
            <a:endParaRPr lang="fr-BE" b="1" dirty="0">
              <a:effectLst>
                <a:outerShdw blurRad="38100" dist="38100" dir="2700000" algn="tl">
                  <a:srgbClr val="000000">
                    <a:alpha val="43137"/>
                  </a:srgbClr>
                </a:outerShdw>
              </a:effectLst>
            </a:endParaRPr>
          </a:p>
        </p:txBody>
      </p:sp>
      <p:sp>
        <p:nvSpPr>
          <p:cNvPr id="6" name="Parenthèses 5"/>
          <p:cNvSpPr/>
          <p:nvPr/>
        </p:nvSpPr>
        <p:spPr>
          <a:xfrm>
            <a:off x="6443942" y="6021288"/>
            <a:ext cx="1296144" cy="576064"/>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b="1" dirty="0" smtClean="0">
                <a:effectLst>
                  <a:outerShdw blurRad="38100" dist="38100" dir="2700000" algn="tl">
                    <a:srgbClr val="000000">
                      <a:alpha val="43137"/>
                    </a:srgbClr>
                  </a:outerShdw>
                </a:effectLst>
              </a:rPr>
              <a:t>Cooking </a:t>
            </a:r>
            <a:r>
              <a:rPr lang="fr-BE" b="1" dirty="0" err="1" smtClean="0">
                <a:effectLst>
                  <a:outerShdw blurRad="38100" dist="38100" dir="2700000" algn="tl">
                    <a:srgbClr val="000000">
                      <a:alpha val="43137"/>
                    </a:srgbClr>
                  </a:outerShdw>
                </a:effectLst>
              </a:rPr>
              <a:t>Lab</a:t>
            </a:r>
            <a:endParaRPr lang="fr-BE" b="1" dirty="0">
              <a:effectLst>
                <a:outerShdw blurRad="38100" dist="38100" dir="2700000" algn="tl">
                  <a:srgbClr val="000000">
                    <a:alpha val="43137"/>
                  </a:srgbClr>
                </a:outerShdw>
              </a:effectLst>
            </a:endParaRPr>
          </a:p>
        </p:txBody>
      </p:sp>
      <p:sp>
        <p:nvSpPr>
          <p:cNvPr id="7" name="Parenthèses 6"/>
          <p:cNvSpPr/>
          <p:nvPr/>
        </p:nvSpPr>
        <p:spPr>
          <a:xfrm>
            <a:off x="3923928" y="116632"/>
            <a:ext cx="1368152" cy="576064"/>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b="1" dirty="0" smtClean="0">
                <a:effectLst>
                  <a:outerShdw blurRad="38100" dist="38100" dir="2700000" algn="tl">
                    <a:srgbClr val="000000">
                      <a:alpha val="43137"/>
                    </a:srgbClr>
                  </a:outerShdw>
                </a:effectLst>
              </a:rPr>
              <a:t>Comptoir d’essai</a:t>
            </a:r>
            <a:endParaRPr lang="fr-BE" b="1" dirty="0">
              <a:effectLst>
                <a:outerShdw blurRad="38100" dist="38100" dir="2700000" algn="tl">
                  <a:srgbClr val="000000">
                    <a:alpha val="43137"/>
                  </a:srgbClr>
                </a:outerShdw>
              </a:effectLst>
            </a:endParaRPr>
          </a:p>
        </p:txBody>
      </p:sp>
      <p:sp>
        <p:nvSpPr>
          <p:cNvPr id="9" name="Parenthèse ouvrante 8"/>
          <p:cNvSpPr/>
          <p:nvPr/>
        </p:nvSpPr>
        <p:spPr>
          <a:xfrm rot="16200000">
            <a:off x="6992967" y="3960360"/>
            <a:ext cx="144016" cy="3545791"/>
          </a:xfrm>
          <a:prstGeom prst="leftBracket">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cxnSp>
        <p:nvCxnSpPr>
          <p:cNvPr id="11" name="Connecteur droit 10"/>
          <p:cNvCxnSpPr/>
          <p:nvPr/>
        </p:nvCxnSpPr>
        <p:spPr>
          <a:xfrm>
            <a:off x="6201357" y="1340768"/>
            <a:ext cx="386867" cy="1512168"/>
          </a:xfrm>
          <a:prstGeom prst="line">
            <a:avLst/>
          </a:prstGeom>
          <a:ln w="2540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971601" y="692696"/>
            <a:ext cx="3600399" cy="2160240"/>
          </a:xfrm>
          <a:prstGeom prst="line">
            <a:avLst/>
          </a:prstGeom>
          <a:ln w="2540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5885658" y="3789040"/>
            <a:ext cx="404743" cy="1008114"/>
          </a:xfrm>
          <a:prstGeom prst="line">
            <a:avLst/>
          </a:prstGeom>
          <a:ln w="2540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7940514" y="3789040"/>
            <a:ext cx="200429" cy="1008114"/>
          </a:xfrm>
          <a:prstGeom prst="line">
            <a:avLst/>
          </a:prstGeom>
          <a:ln w="25400">
            <a:solidFill>
              <a:srgbClr val="CC00CC"/>
            </a:solidFill>
          </a:ln>
        </p:spPr>
        <p:style>
          <a:lnRef idx="1">
            <a:schemeClr val="accent1"/>
          </a:lnRef>
          <a:fillRef idx="0">
            <a:schemeClr val="accent1"/>
          </a:fillRef>
          <a:effectRef idx="0">
            <a:schemeClr val="accent1"/>
          </a:effectRef>
          <a:fontRef idx="minor">
            <a:schemeClr val="tx1"/>
          </a:fontRef>
        </p:style>
      </p:cxnSp>
      <p:pic>
        <p:nvPicPr>
          <p:cNvPr id="24" name="Picture 9" descr="http://blog.lesoir.be/wp-content/uploads/sites/57/2014/01/mosaique_nouveau-nest_900px.jpg"/>
          <p:cNvPicPr>
            <a:picLocks noChangeAspect="1" noChangeArrowheads="1"/>
          </p:cNvPicPr>
          <p:nvPr/>
        </p:nvPicPr>
        <p:blipFill rotWithShape="1">
          <a:blip r:embed="rId4">
            <a:extLst>
              <a:ext uri="{28A0092B-C50C-407E-A947-70E740481C1C}">
                <a14:useLocalDpi xmlns:a14="http://schemas.microsoft.com/office/drawing/2010/main" val="0"/>
              </a:ext>
            </a:extLst>
          </a:blip>
          <a:srcRect l="67122" r="-1" b="50000"/>
          <a:stretch/>
        </p:blipFill>
        <p:spPr bwMode="auto">
          <a:xfrm>
            <a:off x="7415256" y="893006"/>
            <a:ext cx="1514288" cy="864095"/>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Connecteur droit 26"/>
          <p:cNvCxnSpPr/>
          <p:nvPr/>
        </p:nvCxnSpPr>
        <p:spPr>
          <a:xfrm>
            <a:off x="8172400" y="1757101"/>
            <a:ext cx="193433" cy="1277531"/>
          </a:xfrm>
          <a:prstGeom prst="line">
            <a:avLst/>
          </a:prstGeom>
          <a:ln w="25400">
            <a:solidFill>
              <a:srgbClr val="CC00CC"/>
            </a:solidFill>
          </a:ln>
        </p:spPr>
        <p:style>
          <a:lnRef idx="1">
            <a:schemeClr val="accent1"/>
          </a:lnRef>
          <a:fillRef idx="0">
            <a:schemeClr val="accent1"/>
          </a:fillRef>
          <a:effectRef idx="0">
            <a:schemeClr val="accent1"/>
          </a:effectRef>
          <a:fontRef idx="minor">
            <a:schemeClr val="tx1"/>
          </a:fontRef>
        </p:style>
      </p:cxnSp>
      <p:pic>
        <p:nvPicPr>
          <p:cNvPr id="6147" name="Picture 3" descr="D:\Smart Gastronomy Lab\Communication\Logo Gx couleu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538" y="5532919"/>
            <a:ext cx="3749741" cy="821861"/>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251520" y="233399"/>
            <a:ext cx="1440160" cy="830997"/>
          </a:xfrm>
          <a:prstGeom prst="rect">
            <a:avLst/>
          </a:prstGeom>
          <a:noFill/>
        </p:spPr>
        <p:txBody>
          <a:bodyPr wrap="square" rtlCol="0">
            <a:spAutoFit/>
          </a:bodyPr>
          <a:lstStyle/>
          <a:p>
            <a:r>
              <a:rPr lang="fr-BE" sz="4800" dirty="0" smtClean="0"/>
              <a:t>2016</a:t>
            </a:r>
            <a:endParaRPr lang="fr-BE" sz="4800" dirty="0"/>
          </a:p>
        </p:txBody>
      </p:sp>
      <p:sp>
        <p:nvSpPr>
          <p:cNvPr id="21" name="Parenthèses 20"/>
          <p:cNvSpPr/>
          <p:nvPr/>
        </p:nvSpPr>
        <p:spPr>
          <a:xfrm>
            <a:off x="2051720" y="233399"/>
            <a:ext cx="1368152" cy="576064"/>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b="1" dirty="0" smtClean="0">
                <a:effectLst>
                  <a:outerShdw blurRad="38100" dist="38100" dir="2700000" algn="tl">
                    <a:srgbClr val="000000">
                      <a:alpha val="43137"/>
                    </a:srgbClr>
                  </a:outerShdw>
                </a:effectLst>
              </a:rPr>
              <a:t>Cuisine d’essai</a:t>
            </a:r>
            <a:endParaRPr lang="fr-BE" b="1" dirty="0">
              <a:effectLst>
                <a:outerShdw blurRad="38100" dist="38100" dir="2700000" algn="tl">
                  <a:srgbClr val="000000">
                    <a:alpha val="43137"/>
                  </a:srgbClr>
                </a:outerShdw>
              </a:effectLst>
            </a:endParaRPr>
          </a:p>
        </p:txBody>
      </p:sp>
      <p:cxnSp>
        <p:nvCxnSpPr>
          <p:cNvPr id="23" name="Connecteur droit 22"/>
          <p:cNvCxnSpPr/>
          <p:nvPr/>
        </p:nvCxnSpPr>
        <p:spPr>
          <a:xfrm flipH="1">
            <a:off x="683568" y="893006"/>
            <a:ext cx="1944216" cy="1743906"/>
          </a:xfrm>
          <a:prstGeom prst="line">
            <a:avLst/>
          </a:prstGeom>
          <a:ln w="25400">
            <a:solidFill>
              <a:srgbClr val="CC00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151547"/>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aisouestcequonest.net/wp-content/uploads/2010/12/community-manag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604"/>
            <a:ext cx="9144000" cy="5849396"/>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187176" y="1652607"/>
            <a:ext cx="6840760" cy="1200329"/>
          </a:xfrm>
          <a:prstGeom prst="rect">
            <a:avLst/>
          </a:prstGeom>
          <a:noFill/>
        </p:spPr>
        <p:txBody>
          <a:bodyPr wrap="square" rtlCol="0">
            <a:spAutoFit/>
          </a:bodyPr>
          <a:lstStyle/>
          <a:p>
            <a:pPr algn="ctr" defTabSz="457200"/>
            <a:r>
              <a:rPr lang="en-US" sz="7200" b="1" dirty="0" err="1" smtClean="0">
                <a:solidFill>
                  <a:schemeClr val="bg1"/>
                </a:solidFill>
                <a:effectLst>
                  <a:outerShdw blurRad="38100" dist="38100" dir="2700000" algn="tl">
                    <a:srgbClr val="000000">
                      <a:alpha val="43137"/>
                    </a:srgbClr>
                  </a:outerShdw>
                </a:effectLst>
                <a:latin typeface="+mj-lt"/>
                <a:ea typeface="+mj-ea"/>
                <a:cs typeface="+mj-cs"/>
              </a:rPr>
              <a:t>Nourrir</a:t>
            </a:r>
            <a:r>
              <a:rPr lang="en-US" sz="7200" b="1" dirty="0" smtClean="0">
                <a:solidFill>
                  <a:schemeClr val="bg1"/>
                </a:solidFill>
                <a:effectLst>
                  <a:outerShdw blurRad="38100" dist="38100" dir="2700000" algn="tl">
                    <a:srgbClr val="000000">
                      <a:alpha val="43137"/>
                    </a:srgbClr>
                  </a:outerShdw>
                </a:effectLst>
                <a:latin typeface="+mj-lt"/>
                <a:ea typeface="+mj-ea"/>
                <a:cs typeface="+mj-cs"/>
              </a:rPr>
              <a:t> le monde</a:t>
            </a:r>
            <a:endParaRPr lang="fr-FR" sz="7200" b="1" dirty="0">
              <a:solidFill>
                <a:schemeClr val="bg1"/>
              </a:solidFill>
              <a:effectLst>
                <a:outerShdw blurRad="38100" dist="38100" dir="2700000" algn="tl">
                  <a:srgbClr val="000000">
                    <a:alpha val="43137"/>
                  </a:srgbClr>
                </a:outerShdw>
              </a:effectLst>
              <a:latin typeface="+mj-lt"/>
              <a:ea typeface="+mj-ea"/>
              <a:cs typeface="+mj-cs"/>
            </a:endParaRPr>
          </a:p>
        </p:txBody>
      </p:sp>
      <p:sp>
        <p:nvSpPr>
          <p:cNvPr id="2" name="ZoneTexte 1"/>
          <p:cNvSpPr txBox="1"/>
          <p:nvPr/>
        </p:nvSpPr>
        <p:spPr>
          <a:xfrm>
            <a:off x="1313190" y="3509969"/>
            <a:ext cx="6588732" cy="2123658"/>
          </a:xfrm>
          <a:prstGeom prst="rect">
            <a:avLst/>
          </a:prstGeom>
          <a:noFill/>
        </p:spPr>
        <p:txBody>
          <a:bodyPr wrap="square" rtlCol="0">
            <a:spAutoFit/>
          </a:bodyPr>
          <a:lstStyle/>
          <a:p>
            <a:pPr algn="ctr"/>
            <a:r>
              <a:rPr lang="fr-BE" sz="6000" dirty="0" smtClean="0">
                <a:solidFill>
                  <a:schemeClr val="bg1"/>
                </a:solidFill>
              </a:rPr>
              <a:t>9,5 </a:t>
            </a:r>
            <a:r>
              <a:rPr lang="fr-BE" sz="6600" dirty="0" smtClean="0">
                <a:solidFill>
                  <a:schemeClr val="bg1"/>
                </a:solidFill>
              </a:rPr>
              <a:t>milliards </a:t>
            </a:r>
            <a:r>
              <a:rPr lang="fr-BE" sz="6600" dirty="0" smtClean="0">
                <a:solidFill>
                  <a:schemeClr val="bg1"/>
                </a:solidFill>
              </a:rPr>
              <a:t>(2050)</a:t>
            </a:r>
            <a:r>
              <a:rPr lang="fr-BE" sz="6000" dirty="0" smtClean="0">
                <a:solidFill>
                  <a:schemeClr val="bg1"/>
                </a:solidFill>
              </a:rPr>
              <a:t> </a:t>
            </a:r>
            <a:endParaRPr lang="fr-BE" sz="6000" dirty="0">
              <a:solidFill>
                <a:schemeClr val="bg1"/>
              </a:solidFill>
            </a:endParaRPr>
          </a:p>
        </p:txBody>
      </p:sp>
      <p:sp>
        <p:nvSpPr>
          <p:cNvPr id="3" name="ZoneTexte 2"/>
          <p:cNvSpPr txBox="1"/>
          <p:nvPr/>
        </p:nvSpPr>
        <p:spPr>
          <a:xfrm>
            <a:off x="2051720" y="-99392"/>
            <a:ext cx="5040560" cy="1107996"/>
          </a:xfrm>
          <a:prstGeom prst="rect">
            <a:avLst/>
          </a:prstGeom>
          <a:noFill/>
        </p:spPr>
        <p:txBody>
          <a:bodyPr wrap="square" rtlCol="0">
            <a:spAutoFit/>
          </a:bodyPr>
          <a:lstStyle/>
          <a:p>
            <a:pPr algn="ctr"/>
            <a:r>
              <a:rPr lang="fr-BE" sz="6600" dirty="0" smtClean="0">
                <a:solidFill>
                  <a:srgbClr val="CC0066"/>
                </a:solidFill>
              </a:rPr>
              <a:t>Le défi</a:t>
            </a:r>
            <a:endParaRPr lang="fr-BE" sz="6600" dirty="0">
              <a:solidFill>
                <a:srgbClr val="CC0066"/>
              </a:solidFill>
            </a:endParaRPr>
          </a:p>
        </p:txBody>
      </p:sp>
    </p:spTree>
    <p:extLst>
      <p:ext uri="{BB962C8B-B14F-4D97-AF65-F5344CB8AC3E}">
        <p14:creationId xmlns:p14="http://schemas.microsoft.com/office/powerpoint/2010/main" val="933087714"/>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620688"/>
            <a:ext cx="4499992" cy="4968552"/>
            <a:chOff x="0" y="620688"/>
            <a:chExt cx="4499992" cy="4968552"/>
          </a:xfrm>
        </p:grpSpPr>
        <p:sp>
          <p:nvSpPr>
            <p:cNvPr id="3" name="Parenthèses 2"/>
            <p:cNvSpPr/>
            <p:nvPr/>
          </p:nvSpPr>
          <p:spPr>
            <a:xfrm>
              <a:off x="1043608" y="620688"/>
              <a:ext cx="2736304" cy="792088"/>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sz="2800" b="1" dirty="0" smtClean="0">
                  <a:effectLst>
                    <a:outerShdw blurRad="38100" dist="38100" dir="2700000" algn="tl">
                      <a:srgbClr val="000000">
                        <a:alpha val="43137"/>
                      </a:srgbClr>
                    </a:outerShdw>
                  </a:effectLst>
                </a:rPr>
                <a:t>Cuisine professionnelle</a:t>
              </a:r>
              <a:endParaRPr lang="fr-BE" sz="2800" b="1" dirty="0">
                <a:effectLst>
                  <a:outerShdw blurRad="38100" dist="38100" dir="2700000" algn="tl">
                    <a:srgbClr val="000000">
                      <a:alpha val="43137"/>
                    </a:srgbClr>
                  </a:outerShdw>
                </a:effectLst>
              </a:endParaRPr>
            </a:p>
          </p:txBody>
        </p:sp>
        <p:pic>
          <p:nvPicPr>
            <p:cNvPr id="6" name="Picture 2" descr="https://encrypted-tbn3.gstatic.com/images?q=tbn:ANd9GcQxWOimhyFLhaIO-mWezhPKNP9jTM8hzFvNB51_9aUdiYEtEDt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0824"/>
              <a:ext cx="4499992" cy="34984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e 4"/>
          <p:cNvGrpSpPr/>
          <p:nvPr/>
        </p:nvGrpSpPr>
        <p:grpSpPr>
          <a:xfrm>
            <a:off x="4499992" y="620688"/>
            <a:ext cx="4644008" cy="4968552"/>
            <a:chOff x="4499992" y="620688"/>
            <a:chExt cx="4644008" cy="4968552"/>
          </a:xfrm>
        </p:grpSpPr>
        <p:sp>
          <p:nvSpPr>
            <p:cNvPr id="4" name="Parenthèses 3"/>
            <p:cNvSpPr/>
            <p:nvPr/>
          </p:nvSpPr>
          <p:spPr>
            <a:xfrm>
              <a:off x="5724128" y="620688"/>
              <a:ext cx="2376264" cy="792088"/>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sz="2800" b="1" dirty="0">
                  <a:effectLst>
                    <a:outerShdw blurRad="38100" dist="38100" dir="2700000" algn="tl">
                      <a:srgbClr val="000000">
                        <a:alpha val="43137"/>
                      </a:srgbClr>
                    </a:outerShdw>
                  </a:effectLst>
                </a:rPr>
                <a:t>Laboratoire culinaire</a:t>
              </a:r>
            </a:p>
          </p:txBody>
        </p:sp>
        <p:pic>
          <p:nvPicPr>
            <p:cNvPr id="7" name="Picture 4" descr="http://www.xconomy.com/wordpress/wp-content/images/2013/10/Modernist-Cuisine-Kitchen-Lab-20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2090824"/>
              <a:ext cx="4644008" cy="34984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40080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enthèses 3"/>
          <p:cNvSpPr/>
          <p:nvPr/>
        </p:nvSpPr>
        <p:spPr>
          <a:xfrm>
            <a:off x="5652120" y="476672"/>
            <a:ext cx="2304256" cy="936104"/>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sz="3200" b="1" dirty="0">
                <a:effectLst>
                  <a:outerShdw blurRad="38100" dist="38100" dir="2700000" algn="tl">
                    <a:srgbClr val="000000">
                      <a:alpha val="43137"/>
                    </a:srgbClr>
                  </a:outerShdw>
                </a:effectLst>
              </a:rPr>
              <a:t>Laboratoire culinaire</a:t>
            </a:r>
          </a:p>
        </p:txBody>
      </p:sp>
      <p:sp>
        <p:nvSpPr>
          <p:cNvPr id="8" name="Parenthèses 7"/>
          <p:cNvSpPr/>
          <p:nvPr/>
        </p:nvSpPr>
        <p:spPr>
          <a:xfrm>
            <a:off x="3491880" y="1801562"/>
            <a:ext cx="2160240" cy="979366"/>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sz="3200" b="1" dirty="0">
                <a:effectLst>
                  <a:outerShdw blurRad="38100" dist="38100" dir="2700000" algn="tl">
                    <a:srgbClr val="000000">
                      <a:alpha val="43137"/>
                    </a:srgbClr>
                  </a:outerShdw>
                </a:effectLst>
              </a:rPr>
              <a:t>Cooking </a:t>
            </a:r>
            <a:r>
              <a:rPr lang="fr-BE" sz="3200" b="1" dirty="0" err="1">
                <a:effectLst>
                  <a:outerShdw blurRad="38100" dist="38100" dir="2700000" algn="tl">
                    <a:srgbClr val="000000">
                      <a:alpha val="43137"/>
                    </a:srgbClr>
                  </a:outerShdw>
                </a:effectLst>
              </a:rPr>
              <a:t>Lab</a:t>
            </a:r>
            <a:endParaRPr lang="fr-BE" sz="3200" b="1" dirty="0">
              <a:effectLst>
                <a:outerShdw blurRad="38100" dist="38100" dir="2700000" algn="tl">
                  <a:srgbClr val="000000">
                    <a:alpha val="43137"/>
                  </a:srgbClr>
                </a:outerShdw>
              </a:effectLst>
            </a:endParaRPr>
          </a:p>
        </p:txBody>
      </p:sp>
      <p:sp>
        <p:nvSpPr>
          <p:cNvPr id="9" name="Espace réservé du contenu 2"/>
          <p:cNvSpPr txBox="1">
            <a:spLocks/>
          </p:cNvSpPr>
          <p:nvPr/>
        </p:nvSpPr>
        <p:spPr>
          <a:xfrm>
            <a:off x="35496" y="3501031"/>
            <a:ext cx="5035901"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err="1" smtClean="0">
                <a:solidFill>
                  <a:srgbClr val="A1067F"/>
                </a:solidFill>
                <a:latin typeface="+mj-lt"/>
                <a:ea typeface="+mj-ea"/>
                <a:cs typeface="+mj-cs"/>
              </a:rPr>
              <a:t>FabLab</a:t>
            </a:r>
            <a:r>
              <a:rPr lang="fr-FR" sz="4400" dirty="0" smtClean="0">
                <a:solidFill>
                  <a:srgbClr val="A1067F"/>
                </a:solidFill>
                <a:latin typeface="+mj-lt"/>
                <a:ea typeface="+mj-ea"/>
                <a:cs typeface="+mj-cs"/>
              </a:rPr>
              <a:t> Culinaire</a:t>
            </a:r>
            <a:endParaRPr lang="fr-FR" sz="4400" dirty="0">
              <a:solidFill>
                <a:srgbClr val="A1067F"/>
              </a:solidFill>
              <a:latin typeface="+mj-lt"/>
              <a:ea typeface="+mj-ea"/>
              <a:cs typeface="+mj-cs"/>
            </a:endParaRPr>
          </a:p>
        </p:txBody>
      </p:sp>
      <p:pic>
        <p:nvPicPr>
          <p:cNvPr id="2050" name="Picture 2" descr="http://rwconnect.esomar.org/wp-content/uploads/2012/01/HiR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1" y="4437112"/>
            <a:ext cx="3041559"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tatic1.le-coin-des-mamans.fr/articles/1/82/1/@/938-les-cours-de-cuisine-pour-enfants-640x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3285006"/>
            <a:ext cx="2771800" cy="18001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lexpress.fr/medias/434/cours-de-cuisine-sur-le-gril-4_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5027753"/>
            <a:ext cx="2771800" cy="183024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es enjeux marketing des communautés en lig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824" y="4437112"/>
            <a:ext cx="3384376" cy="2419441"/>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3923928" y="231902"/>
            <a:ext cx="1296410" cy="1569660"/>
          </a:xfrm>
          <a:prstGeom prst="rect">
            <a:avLst/>
          </a:prstGeom>
          <a:noFill/>
        </p:spPr>
        <p:txBody>
          <a:bodyPr wrap="square" rtlCol="0">
            <a:spAutoFit/>
          </a:bodyPr>
          <a:lstStyle/>
          <a:p>
            <a:pPr algn="ctr"/>
            <a:r>
              <a:rPr lang="fr-BE" sz="9600" dirty="0" smtClean="0">
                <a:solidFill>
                  <a:srgbClr val="CC3399"/>
                </a:solidFill>
              </a:rPr>
              <a:t>+</a:t>
            </a:r>
            <a:endParaRPr lang="fr-BE" sz="9600" dirty="0">
              <a:solidFill>
                <a:srgbClr val="CC3399"/>
              </a:solidFill>
            </a:endParaRPr>
          </a:p>
        </p:txBody>
      </p:sp>
      <p:cxnSp>
        <p:nvCxnSpPr>
          <p:cNvPr id="16" name="Connecteur droit 15"/>
          <p:cNvCxnSpPr/>
          <p:nvPr/>
        </p:nvCxnSpPr>
        <p:spPr>
          <a:xfrm flipH="1">
            <a:off x="-36511" y="3284984"/>
            <a:ext cx="9180511" cy="0"/>
          </a:xfrm>
          <a:prstGeom prst="line">
            <a:avLst/>
          </a:prstGeom>
          <a:ln w="25400">
            <a:solidFill>
              <a:srgbClr val="CC3399"/>
            </a:solidFill>
          </a:ln>
        </p:spPr>
        <p:style>
          <a:lnRef idx="1">
            <a:schemeClr val="accent1"/>
          </a:lnRef>
          <a:fillRef idx="0">
            <a:schemeClr val="accent1"/>
          </a:fillRef>
          <a:effectRef idx="0">
            <a:schemeClr val="accent1"/>
          </a:effectRef>
          <a:fontRef idx="minor">
            <a:schemeClr val="tx1"/>
          </a:fontRef>
        </p:style>
      </p:cxnSp>
      <p:pic>
        <p:nvPicPr>
          <p:cNvPr id="2060" name="Picture 12" descr="http://i.ytimg.com/vi/tDOZrpFL23s/hqdefault.jpg"/>
          <p:cNvPicPr>
            <a:picLocks noChangeAspect="1" noChangeArrowheads="1"/>
          </p:cNvPicPr>
          <p:nvPr/>
        </p:nvPicPr>
        <p:blipFill rotWithShape="1">
          <a:blip r:embed="rId7">
            <a:extLst>
              <a:ext uri="{28A0092B-C50C-407E-A947-70E740481C1C}">
                <a14:useLocalDpi xmlns:a14="http://schemas.microsoft.com/office/drawing/2010/main" val="0"/>
              </a:ext>
            </a:extLst>
          </a:blip>
          <a:srcRect l="15749" t="10260" r="35420" b="23351"/>
          <a:stretch/>
        </p:blipFill>
        <p:spPr bwMode="auto">
          <a:xfrm>
            <a:off x="4859766" y="3284984"/>
            <a:ext cx="1512434" cy="1152128"/>
          </a:xfrm>
          <a:prstGeom prst="rect">
            <a:avLst/>
          </a:prstGeom>
          <a:noFill/>
          <a:extLst>
            <a:ext uri="{909E8E84-426E-40DD-AFC4-6F175D3DCCD1}">
              <a14:hiddenFill xmlns:a14="http://schemas.microsoft.com/office/drawing/2010/main">
                <a:solidFill>
                  <a:srgbClr val="FFFFFF"/>
                </a:solidFill>
              </a14:hiddenFill>
            </a:ext>
          </a:extLst>
        </p:spPr>
      </p:pic>
      <p:sp>
        <p:nvSpPr>
          <p:cNvPr id="13" name="Parenthèses 12"/>
          <p:cNvSpPr/>
          <p:nvPr/>
        </p:nvSpPr>
        <p:spPr>
          <a:xfrm>
            <a:off x="1043608" y="620688"/>
            <a:ext cx="2232248" cy="792088"/>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sz="2400" b="1" dirty="0" smtClean="0">
                <a:effectLst>
                  <a:outerShdw blurRad="38100" dist="38100" dir="2700000" algn="tl">
                    <a:srgbClr val="000000">
                      <a:alpha val="43137"/>
                    </a:srgbClr>
                  </a:outerShdw>
                </a:effectLst>
              </a:rPr>
              <a:t>Cuisine professionnelle</a:t>
            </a:r>
            <a:endParaRPr lang="fr-BE"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44274416"/>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enthèses 3"/>
          <p:cNvSpPr/>
          <p:nvPr/>
        </p:nvSpPr>
        <p:spPr>
          <a:xfrm>
            <a:off x="3131840" y="404664"/>
            <a:ext cx="2736304" cy="792088"/>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sz="3600" b="1" dirty="0">
                <a:effectLst>
                  <a:outerShdw blurRad="38100" dist="38100" dir="2700000" algn="tl">
                    <a:srgbClr val="000000">
                      <a:alpha val="43137"/>
                    </a:srgbClr>
                  </a:outerShdw>
                </a:effectLst>
              </a:rPr>
              <a:t>Restaurant d’essai</a:t>
            </a:r>
          </a:p>
        </p:txBody>
      </p:sp>
      <p:pic>
        <p:nvPicPr>
          <p:cNvPr id="8" name="Picture 14" descr="http://www.gourmetsandco.com/wp-content/uploads/2013/08/Restaurant-Manger-Cuisine-Ouver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0769"/>
            <a:ext cx="9144000"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861939"/>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expertime.com/actualites/PublishingImages/espace-coworking/coworking%2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8" y="1"/>
            <a:ext cx="4424576" cy="292494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routedusucces.fr/wp-content/uploads/2014/03/good-cowork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8552" y="3861048"/>
            <a:ext cx="4715448" cy="299695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tatic.cotemaison.fr/medias_9173/w_540,c_limit/cuisine-ikea-abstrakt-blanc_46968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1"/>
            <a:ext cx="4737720" cy="292494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formulevent.fr/wp-content/uploads/2014/05/traiteur-pour-vos-cocktails-%C3%A9v%C3%A9nementiel-mange-debout-au-premier-pla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79" y="3861048"/>
            <a:ext cx="4445363" cy="2996952"/>
          </a:xfrm>
          <a:prstGeom prst="rect">
            <a:avLst/>
          </a:prstGeom>
          <a:noFill/>
          <a:extLst>
            <a:ext uri="{909E8E84-426E-40DD-AFC4-6F175D3DCCD1}">
              <a14:hiddenFill xmlns:a14="http://schemas.microsoft.com/office/drawing/2010/main">
                <a:solidFill>
                  <a:srgbClr val="FFFFFF"/>
                </a:solidFill>
              </a14:hiddenFill>
            </a:ext>
          </a:extLst>
        </p:spPr>
      </p:pic>
      <p:sp>
        <p:nvSpPr>
          <p:cNvPr id="11" name="Parenthèses 10"/>
          <p:cNvSpPr/>
          <p:nvPr/>
        </p:nvSpPr>
        <p:spPr>
          <a:xfrm>
            <a:off x="925240" y="2996952"/>
            <a:ext cx="7005488" cy="792088"/>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sz="3600" b="1" dirty="0" smtClean="0">
                <a:effectLst>
                  <a:outerShdw blurRad="38100" dist="38100" dir="2700000" algn="tl">
                    <a:srgbClr val="000000">
                      <a:alpha val="43137"/>
                    </a:srgbClr>
                  </a:outerShdw>
                </a:effectLst>
              </a:rPr>
              <a:t>Espaces ouverts et modulables</a:t>
            </a:r>
            <a:endParaRPr lang="fr-BE"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14628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aisouestcequonest.net/wp-content/uploads/2010/12/community-manag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montpellier.aujourdhui.fr/uploads/assets/evenements/recto_fiche/2013/04/232577_conference-communaute-virtuel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342900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212218" y="829613"/>
            <a:ext cx="6840760" cy="2585323"/>
          </a:xfrm>
          <a:prstGeom prst="rect">
            <a:avLst/>
          </a:prstGeom>
          <a:noFill/>
        </p:spPr>
        <p:txBody>
          <a:bodyPr wrap="square" rtlCol="0">
            <a:spAutoFit/>
          </a:bodyPr>
          <a:lstStyle/>
          <a:p>
            <a:pPr algn="ctr" defTabSz="457200"/>
            <a:r>
              <a:rPr lang="en-US" sz="5400" b="1" dirty="0" err="1" smtClean="0">
                <a:solidFill>
                  <a:schemeClr val="bg1"/>
                </a:solidFill>
                <a:effectLst>
                  <a:outerShdw blurRad="38100" dist="38100" dir="2700000" algn="tl">
                    <a:srgbClr val="000000">
                      <a:alpha val="43137"/>
                    </a:srgbClr>
                  </a:outerShdw>
                </a:effectLst>
                <a:latin typeface="+mj-lt"/>
                <a:ea typeface="+mj-ea"/>
                <a:cs typeface="+mj-cs"/>
              </a:rPr>
              <a:t>Construire</a:t>
            </a:r>
            <a:r>
              <a:rPr lang="en-US" sz="5400" b="1" dirty="0" smtClean="0">
                <a:solidFill>
                  <a:schemeClr val="bg1"/>
                </a:solidFill>
                <a:effectLst>
                  <a:outerShdw blurRad="38100" dist="38100" dir="2700000" algn="tl">
                    <a:srgbClr val="000000">
                      <a:alpha val="43137"/>
                    </a:srgbClr>
                  </a:outerShdw>
                </a:effectLst>
                <a:latin typeface="+mj-lt"/>
                <a:ea typeface="+mj-ea"/>
                <a:cs typeface="+mj-cs"/>
              </a:rPr>
              <a:t> </a:t>
            </a:r>
            <a:r>
              <a:rPr lang="en-US" sz="5400" b="1" dirty="0" err="1" smtClean="0">
                <a:solidFill>
                  <a:schemeClr val="bg1"/>
                </a:solidFill>
                <a:effectLst>
                  <a:outerShdw blurRad="38100" dist="38100" dir="2700000" algn="tl">
                    <a:srgbClr val="000000">
                      <a:alpha val="43137"/>
                    </a:srgbClr>
                  </a:outerShdw>
                </a:effectLst>
                <a:latin typeface="+mj-lt"/>
                <a:ea typeface="+mj-ea"/>
                <a:cs typeface="+mj-cs"/>
              </a:rPr>
              <a:t>une</a:t>
            </a:r>
            <a:r>
              <a:rPr lang="en-US" sz="5400" b="1" dirty="0" smtClean="0">
                <a:solidFill>
                  <a:schemeClr val="bg1"/>
                </a:solidFill>
                <a:effectLst>
                  <a:outerShdw blurRad="38100" dist="38100" dir="2700000" algn="tl">
                    <a:srgbClr val="000000">
                      <a:alpha val="43137"/>
                    </a:srgbClr>
                  </a:outerShdw>
                </a:effectLst>
                <a:latin typeface="+mj-lt"/>
                <a:ea typeface="+mj-ea"/>
                <a:cs typeface="+mj-cs"/>
              </a:rPr>
              <a:t> </a:t>
            </a:r>
            <a:r>
              <a:rPr lang="en-US" sz="5400" b="1" dirty="0" err="1" smtClean="0">
                <a:solidFill>
                  <a:schemeClr val="bg1"/>
                </a:solidFill>
                <a:effectLst>
                  <a:outerShdw blurRad="38100" dist="38100" dir="2700000" algn="tl">
                    <a:srgbClr val="000000">
                      <a:alpha val="43137"/>
                    </a:srgbClr>
                  </a:outerShdw>
                </a:effectLst>
                <a:latin typeface="+mj-lt"/>
                <a:ea typeface="+mj-ea"/>
                <a:cs typeface="+mj-cs"/>
              </a:rPr>
              <a:t>communauté</a:t>
            </a:r>
            <a:r>
              <a:rPr lang="en-US" sz="5400" b="1" dirty="0" smtClean="0">
                <a:solidFill>
                  <a:schemeClr val="bg1"/>
                </a:solidFill>
                <a:effectLst>
                  <a:outerShdw blurRad="38100" dist="38100" dir="2700000" algn="tl">
                    <a:srgbClr val="000000">
                      <a:alpha val="43137"/>
                    </a:srgbClr>
                  </a:outerShdw>
                </a:effectLst>
                <a:latin typeface="+mj-lt"/>
                <a:ea typeface="+mj-ea"/>
                <a:cs typeface="+mj-cs"/>
              </a:rPr>
              <a:t> </a:t>
            </a:r>
            <a:r>
              <a:rPr lang="en-US" sz="5400" b="1" dirty="0" err="1" smtClean="0">
                <a:solidFill>
                  <a:schemeClr val="bg1"/>
                </a:solidFill>
                <a:effectLst>
                  <a:outerShdw blurRad="38100" dist="38100" dir="2700000" algn="tl">
                    <a:srgbClr val="000000">
                      <a:alpha val="43137"/>
                    </a:srgbClr>
                  </a:outerShdw>
                </a:effectLst>
                <a:latin typeface="+mj-lt"/>
                <a:ea typeface="+mj-ea"/>
                <a:cs typeface="+mj-cs"/>
              </a:rPr>
              <a:t>autour</a:t>
            </a:r>
            <a:r>
              <a:rPr lang="en-US" sz="5400" b="1" dirty="0" smtClean="0">
                <a:solidFill>
                  <a:schemeClr val="bg1"/>
                </a:solidFill>
                <a:effectLst>
                  <a:outerShdw blurRad="38100" dist="38100" dir="2700000" algn="tl">
                    <a:srgbClr val="000000">
                      <a:alpha val="43137"/>
                    </a:srgbClr>
                  </a:outerShdw>
                </a:effectLst>
                <a:latin typeface="+mj-lt"/>
                <a:ea typeface="+mj-ea"/>
                <a:cs typeface="+mj-cs"/>
              </a:rPr>
              <a:t> du SGL</a:t>
            </a:r>
            <a:endParaRPr lang="fr-FR" sz="5400"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255224837"/>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rojet First spin-off\Marketing\Photos\F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0"/>
            <a:ext cx="4896544" cy="679657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581341" y="16748"/>
            <a:ext cx="1415772" cy="6779824"/>
          </a:xfrm>
          <a:prstGeom prst="rect">
            <a:avLst/>
          </a:prstGeom>
          <a:noFill/>
        </p:spPr>
        <p:txBody>
          <a:bodyPr vert="vert270" wrap="square" rtlCol="0">
            <a:spAutoFit/>
          </a:bodyPr>
          <a:lstStyle/>
          <a:p>
            <a:pPr algn="ctr"/>
            <a:r>
              <a:rPr lang="fr-BE" sz="8000" dirty="0" smtClean="0">
                <a:solidFill>
                  <a:srgbClr val="CC0066"/>
                </a:solidFill>
              </a:rPr>
              <a:t>La Recherche</a:t>
            </a:r>
            <a:endParaRPr lang="fr-BE" sz="8000" dirty="0">
              <a:solidFill>
                <a:srgbClr val="CC0066"/>
              </a:solidFill>
            </a:endParaRPr>
          </a:p>
        </p:txBody>
      </p:sp>
    </p:spTree>
    <p:extLst>
      <p:ext uri="{BB962C8B-B14F-4D97-AF65-F5344CB8AC3E}">
        <p14:creationId xmlns:p14="http://schemas.microsoft.com/office/powerpoint/2010/main" val="3038903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or\AppData\Local\Temp\JLW-smartGLab-1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1032411"/>
            <a:ext cx="3939628" cy="583983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 y="16748"/>
            <a:ext cx="9144000" cy="1015663"/>
          </a:xfrm>
          <a:prstGeom prst="rect">
            <a:avLst/>
          </a:prstGeom>
          <a:noFill/>
        </p:spPr>
        <p:txBody>
          <a:bodyPr wrap="square" rtlCol="0">
            <a:spAutoFit/>
          </a:bodyPr>
          <a:lstStyle/>
          <a:p>
            <a:pPr algn="ctr"/>
            <a:r>
              <a:rPr lang="fr-BE" sz="6000" dirty="0" smtClean="0">
                <a:solidFill>
                  <a:srgbClr val="CC0066"/>
                </a:solidFill>
              </a:rPr>
              <a:t>La </a:t>
            </a:r>
            <a:r>
              <a:rPr lang="fr-BE" sz="6000" dirty="0" err="1" smtClean="0">
                <a:solidFill>
                  <a:srgbClr val="CC0066"/>
                </a:solidFill>
              </a:rPr>
              <a:t>Lactofermentation</a:t>
            </a:r>
            <a:endParaRPr lang="fr-BE" sz="6000" dirty="0">
              <a:solidFill>
                <a:srgbClr val="CC0066"/>
              </a:solidFill>
            </a:endParaRPr>
          </a:p>
        </p:txBody>
      </p:sp>
      <p:pic>
        <p:nvPicPr>
          <p:cNvPr id="1027" name="Picture 3" descr="C:\Users\dor\AppData\Local\Temp\JLW-smartGLab-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026148"/>
            <a:ext cx="5220073" cy="585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058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4" name="Image 3"/>
          <p:cNvPicPr>
            <a:picLocks noChangeAspect="1"/>
          </p:cNvPicPr>
          <p:nvPr/>
        </p:nvPicPr>
        <p:blipFill rotWithShape="1">
          <a:blip r:embed="rId3"/>
          <a:srcRect r="12130"/>
          <a:stretch/>
        </p:blipFill>
        <p:spPr>
          <a:xfrm>
            <a:off x="0" y="0"/>
            <a:ext cx="4190999" cy="6858000"/>
          </a:xfrm>
          <a:prstGeom prst="rect">
            <a:avLst/>
          </a:prstGeom>
        </p:spPr>
      </p:pic>
      <p:sp>
        <p:nvSpPr>
          <p:cNvPr id="5" name="ZoneTexte 4"/>
          <p:cNvSpPr txBox="1"/>
          <p:nvPr/>
        </p:nvSpPr>
        <p:spPr>
          <a:xfrm>
            <a:off x="4155050" y="2841366"/>
            <a:ext cx="5025462" cy="1446550"/>
          </a:xfrm>
          <a:prstGeom prst="rect">
            <a:avLst/>
          </a:prstGeom>
          <a:noFill/>
        </p:spPr>
        <p:txBody>
          <a:bodyPr wrap="square" rtlCol="0">
            <a:spAutoFit/>
          </a:bodyPr>
          <a:lstStyle/>
          <a:p>
            <a:pPr algn="ctr" defTabSz="457200"/>
            <a:r>
              <a:rPr lang="fr-FR" sz="4400" dirty="0" smtClean="0">
                <a:solidFill>
                  <a:srgbClr val="A1067F"/>
                </a:solidFill>
                <a:latin typeface="+mj-lt"/>
                <a:ea typeface="+mj-ea"/>
                <a:cs typeface="+mj-cs"/>
              </a:rPr>
              <a:t>L’impression 3D</a:t>
            </a:r>
          </a:p>
          <a:p>
            <a:pPr algn="ctr" defTabSz="457200"/>
            <a:r>
              <a:rPr lang="fr-FR" sz="4400" dirty="0" smtClean="0">
                <a:solidFill>
                  <a:srgbClr val="A1067F"/>
                </a:solidFill>
                <a:latin typeface="+mj-lt"/>
                <a:ea typeface="+mj-ea"/>
                <a:cs typeface="+mj-cs"/>
              </a:rPr>
              <a:t>alimentaire</a:t>
            </a:r>
            <a:endParaRPr lang="fr-FR" sz="4400" dirty="0">
              <a:solidFill>
                <a:srgbClr val="A1067F"/>
              </a:solidFill>
              <a:latin typeface="+mj-lt"/>
              <a:ea typeface="+mj-ea"/>
              <a:cs typeface="+mj-cs"/>
            </a:endParaRPr>
          </a:p>
        </p:txBody>
      </p:sp>
      <p:pic>
        <p:nvPicPr>
          <p:cNvPr id="7" name="Image 6" descr="Barilla développe une imprimante 3D pour imprimer des pâtes"/>
          <p:cNvPicPr/>
          <p:nvPr/>
        </p:nvPicPr>
        <p:blipFill>
          <a:blip r:embed="rId4">
            <a:extLst>
              <a:ext uri="{28A0092B-C50C-407E-A947-70E740481C1C}">
                <a14:useLocalDpi xmlns:a14="http://schemas.microsoft.com/office/drawing/2010/main" val="0"/>
              </a:ext>
            </a:extLst>
          </a:blip>
          <a:srcRect/>
          <a:stretch>
            <a:fillRect/>
          </a:stretch>
        </p:blipFill>
        <p:spPr bwMode="auto">
          <a:xfrm>
            <a:off x="4190999" y="-345200"/>
            <a:ext cx="4953000" cy="3105150"/>
          </a:xfrm>
          <a:prstGeom prst="rect">
            <a:avLst/>
          </a:prstGeom>
          <a:noFill/>
          <a:ln>
            <a:noFill/>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87916"/>
            <a:ext cx="2915816" cy="257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941" r="7393"/>
          <a:stretch/>
        </p:blipFill>
        <p:spPr bwMode="auto">
          <a:xfrm>
            <a:off x="2921744" y="4287916"/>
            <a:ext cx="3018408" cy="257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http://3dprintingindustry.com/wp-content/uploads/2014/11/tno-3d-printing-food-spore.png"/>
          <p:cNvPicPr>
            <a:picLocks noChangeAspect="1" noChangeArrowheads="1"/>
          </p:cNvPicPr>
          <p:nvPr/>
        </p:nvPicPr>
        <p:blipFill rotWithShape="1">
          <a:blip r:embed="rId7">
            <a:extLst>
              <a:ext uri="{28A0092B-C50C-407E-A947-70E740481C1C}">
                <a14:useLocalDpi xmlns:a14="http://schemas.microsoft.com/office/drawing/2010/main" val="0"/>
              </a:ext>
            </a:extLst>
          </a:blip>
          <a:srcRect b="11432"/>
          <a:stretch/>
        </p:blipFill>
        <p:spPr bwMode="auto">
          <a:xfrm>
            <a:off x="1977" y="2420888"/>
            <a:ext cx="4189022" cy="186702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biozoon 3D printed chick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8144" y="4287916"/>
            <a:ext cx="3275855" cy="2570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253685"/>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biozoon 3D printed chick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2" y="1985380"/>
            <a:ext cx="3083961" cy="24517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NO 3D printed carro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450"/>
          <a:stretch/>
        </p:blipFill>
        <p:spPr bwMode="auto">
          <a:xfrm>
            <a:off x="0" y="1968011"/>
            <a:ext cx="3131839" cy="24691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ufos-aliens.co.uk/china-space-460_998952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3131842" cy="196801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acmp-cgpm.be/assets/Fotos/_resampled/resizedimage342228-G1-BDL-ORBAN-Dani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2035" y="0"/>
            <a:ext cx="2948477" cy="200109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moothfood is a project designed to provide better meals for both the elderly and sufferers of dysphagia -- an inability to swallow food. | #3Dprinting #food #Smoothfood #innov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2035" y="2001096"/>
            <a:ext cx="2937000" cy="24517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2.bp.blogspot.com/-ZJGyPwt8V2M/Tl8ESxKeatI/AAAAAAAAAQE/DFFt6ZMCI48/s1600/Jessica+Tandy+Hume+Crony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 y="4437112"/>
            <a:ext cx="3148071" cy="24208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patientnews.com/sites/default/files/DoctorsandPatient.jpg"/>
          <p:cNvPicPr>
            <a:picLocks noChangeAspect="1" noChangeArrowheads="1"/>
          </p:cNvPicPr>
          <p:nvPr/>
        </p:nvPicPr>
        <p:blipFill rotWithShape="1">
          <a:blip r:embed="rId9">
            <a:extLst>
              <a:ext uri="{28A0092B-C50C-407E-A947-70E740481C1C}">
                <a14:useLocalDpi xmlns:a14="http://schemas.microsoft.com/office/drawing/2010/main" val="0"/>
              </a:ext>
            </a:extLst>
          </a:blip>
          <a:srcRect l="8596" r="9719"/>
          <a:stretch/>
        </p:blipFill>
        <p:spPr bwMode="auto">
          <a:xfrm>
            <a:off x="6232035" y="4437112"/>
            <a:ext cx="2911186" cy="2427874"/>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3148074" y="522341"/>
            <a:ext cx="3131838" cy="923330"/>
          </a:xfrm>
          <a:prstGeom prst="rect">
            <a:avLst/>
          </a:prstGeom>
          <a:noFill/>
        </p:spPr>
        <p:txBody>
          <a:bodyPr wrap="square" rtlCol="0">
            <a:spAutoFit/>
          </a:bodyPr>
          <a:lstStyle/>
          <a:p>
            <a:pPr algn="ctr"/>
            <a:r>
              <a:rPr lang="fr-BE" sz="5400" dirty="0" smtClean="0">
                <a:solidFill>
                  <a:srgbClr val="CC0066"/>
                </a:solidFill>
              </a:rPr>
              <a:t>Retrouver</a:t>
            </a:r>
            <a:endParaRPr lang="fr-BE" sz="5400" dirty="0">
              <a:solidFill>
                <a:srgbClr val="CC0066"/>
              </a:solidFill>
            </a:endParaRPr>
          </a:p>
        </p:txBody>
      </p:sp>
      <p:sp>
        <p:nvSpPr>
          <p:cNvPr id="16" name="ZoneTexte 15"/>
          <p:cNvSpPr txBox="1"/>
          <p:nvPr/>
        </p:nvSpPr>
        <p:spPr>
          <a:xfrm>
            <a:off x="3100197" y="4725144"/>
            <a:ext cx="3131838" cy="1754326"/>
          </a:xfrm>
          <a:prstGeom prst="rect">
            <a:avLst/>
          </a:prstGeom>
          <a:noFill/>
        </p:spPr>
        <p:txBody>
          <a:bodyPr wrap="square" rtlCol="0">
            <a:spAutoFit/>
          </a:bodyPr>
          <a:lstStyle/>
          <a:p>
            <a:pPr algn="ctr"/>
            <a:r>
              <a:rPr lang="fr-BE" sz="5400" dirty="0" smtClean="0">
                <a:solidFill>
                  <a:srgbClr val="CC0066"/>
                </a:solidFill>
              </a:rPr>
              <a:t>Une forme</a:t>
            </a:r>
            <a:endParaRPr lang="fr-BE" sz="5400" dirty="0">
              <a:solidFill>
                <a:srgbClr val="CC0066"/>
              </a:solidFill>
            </a:endParaRPr>
          </a:p>
        </p:txBody>
      </p:sp>
    </p:spTree>
    <p:extLst>
      <p:ext uri="{BB962C8B-B14F-4D97-AF65-F5344CB8AC3E}">
        <p14:creationId xmlns:p14="http://schemas.microsoft.com/office/powerpoint/2010/main" val="123781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ood by TNO Netherlands #3dPrintedF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18587"/>
            <a:ext cx="4644008" cy="323941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www.newscientist.com/data/images/ns/cms/dn23422/dn23422-2_12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2124561"/>
            <a:ext cx="4499992" cy="473343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3dprintingindustry.com/wp-content/uploads/2014/11/3D-printed-spore-food-from-TN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309"/>
            <a:ext cx="4644007" cy="363589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4644008" y="162506"/>
            <a:ext cx="4499992" cy="1754326"/>
          </a:xfrm>
          <a:prstGeom prst="rect">
            <a:avLst/>
          </a:prstGeom>
          <a:noFill/>
        </p:spPr>
        <p:txBody>
          <a:bodyPr wrap="square" rtlCol="0">
            <a:spAutoFit/>
          </a:bodyPr>
          <a:lstStyle/>
          <a:p>
            <a:pPr algn="ctr"/>
            <a:r>
              <a:rPr lang="fr-BE" sz="5400" dirty="0" smtClean="0">
                <a:solidFill>
                  <a:srgbClr val="CC0066"/>
                </a:solidFill>
              </a:rPr>
              <a:t>Nouveaux </a:t>
            </a:r>
          </a:p>
          <a:p>
            <a:pPr algn="ctr"/>
            <a:r>
              <a:rPr lang="fr-BE" sz="5400" dirty="0" smtClean="0">
                <a:solidFill>
                  <a:srgbClr val="CC0066"/>
                </a:solidFill>
              </a:rPr>
              <a:t>ingrédients</a:t>
            </a:r>
            <a:endParaRPr lang="fr-BE" sz="5400" dirty="0">
              <a:solidFill>
                <a:srgbClr val="CC0066"/>
              </a:solidFill>
            </a:endParaRPr>
          </a:p>
        </p:txBody>
      </p:sp>
    </p:spTree>
    <p:extLst>
      <p:ext uri="{BB962C8B-B14F-4D97-AF65-F5344CB8AC3E}">
        <p14:creationId xmlns:p14="http://schemas.microsoft.com/office/powerpoint/2010/main" val="969416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cdn.sheknows.com/articles/2011/01/rainbow-vegetables-and-fru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501008"/>
            <a:ext cx="4499993" cy="33569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4499992"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501008"/>
            <a:ext cx="4644009" cy="334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http://2.bp.blogspot.com/-f4cSSDwvsOI/USU8e0HX6dI/AAAAAAAAE7k/XelTxEYPn78/s1600/discosou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1" y="-11151"/>
            <a:ext cx="4644009" cy="3512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683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rinted spinach quiche dinosaurs #3dPrintedF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4788025" cy="34906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naturalmachines.com/site_media/107/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90632"/>
            <a:ext cx="4631465" cy="33673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naturalmachines.com/site_media/88/o/"/>
          <p:cNvPicPr>
            <a:picLocks noChangeAspect="1" noChangeArrowheads="1"/>
          </p:cNvPicPr>
          <p:nvPr/>
        </p:nvPicPr>
        <p:blipFill rotWithShape="1">
          <a:blip r:embed="rId5">
            <a:extLst>
              <a:ext uri="{28A0092B-C50C-407E-A947-70E740481C1C}">
                <a14:useLocalDpi xmlns:a14="http://schemas.microsoft.com/office/drawing/2010/main" val="0"/>
              </a:ext>
            </a:extLst>
          </a:blip>
          <a:srcRect l="17455" t="15599" r="18255" b="-1303"/>
          <a:stretch/>
        </p:blipFill>
        <p:spPr bwMode="auto">
          <a:xfrm>
            <a:off x="4631465" y="0"/>
            <a:ext cx="4512535" cy="3573016"/>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4631465" y="3501008"/>
            <a:ext cx="4499992" cy="3416320"/>
          </a:xfrm>
          <a:prstGeom prst="rect">
            <a:avLst/>
          </a:prstGeom>
          <a:noFill/>
        </p:spPr>
        <p:txBody>
          <a:bodyPr wrap="square" rtlCol="0">
            <a:spAutoFit/>
          </a:bodyPr>
          <a:lstStyle/>
          <a:p>
            <a:pPr algn="ctr"/>
            <a:r>
              <a:rPr lang="fr-BE" sz="5400" dirty="0" smtClean="0">
                <a:solidFill>
                  <a:srgbClr val="CC0066"/>
                </a:solidFill>
              </a:rPr>
              <a:t>Produits transformés de composition contrôlée</a:t>
            </a:r>
            <a:endParaRPr lang="fr-BE" sz="5400" dirty="0">
              <a:solidFill>
                <a:srgbClr val="CC0066"/>
              </a:solidFill>
            </a:endParaRPr>
          </a:p>
        </p:txBody>
      </p:sp>
    </p:spTree>
    <p:extLst>
      <p:ext uri="{BB962C8B-B14F-4D97-AF65-F5344CB8AC3E}">
        <p14:creationId xmlns:p14="http://schemas.microsoft.com/office/powerpoint/2010/main" val="9694167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images.gizmag.com/hero/cornucopia-digital-gastronomy-3d-food-printer-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40769"/>
            <a:ext cx="9144000" cy="551723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0" y="0"/>
            <a:ext cx="9143999" cy="923330"/>
          </a:xfrm>
          <a:prstGeom prst="rect">
            <a:avLst/>
          </a:prstGeom>
          <a:noFill/>
        </p:spPr>
        <p:txBody>
          <a:bodyPr wrap="square" rtlCol="0">
            <a:spAutoFit/>
          </a:bodyPr>
          <a:lstStyle/>
          <a:p>
            <a:pPr algn="ctr"/>
            <a:r>
              <a:rPr lang="fr-BE" sz="5400" dirty="0" smtClean="0">
                <a:solidFill>
                  <a:srgbClr val="CC0066"/>
                </a:solidFill>
              </a:rPr>
              <a:t>Nutrition </a:t>
            </a:r>
            <a:r>
              <a:rPr lang="fr-BE" sz="5400" dirty="0" smtClean="0">
                <a:solidFill>
                  <a:srgbClr val="CC0066"/>
                </a:solidFill>
              </a:rPr>
              <a:t>personnalisée</a:t>
            </a:r>
            <a:endParaRPr lang="fr-BE" sz="5400" dirty="0">
              <a:solidFill>
                <a:srgbClr val="CC0066"/>
              </a:solidFill>
            </a:endParaRPr>
          </a:p>
        </p:txBody>
      </p:sp>
    </p:spTree>
    <p:extLst>
      <p:ext uri="{BB962C8B-B14F-4D97-AF65-F5344CB8AC3E}">
        <p14:creationId xmlns:p14="http://schemas.microsoft.com/office/powerpoint/2010/main" val="2578196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www.naturalmachines.com/site_media/92/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624" y="1635"/>
            <a:ext cx="4943292" cy="270728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kullappreciationsociety.com/wp-content/uploads/2013/12/JOSH-HARKER_1-1024x10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4179624" cy="27089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qzprod.files.wordpress.com/2013/05/enjoy-your-meal.jpg?w=940"/>
          <p:cNvPicPr>
            <a:picLocks noChangeAspect="1" noChangeArrowheads="1"/>
          </p:cNvPicPr>
          <p:nvPr/>
        </p:nvPicPr>
        <p:blipFill rotWithShape="1">
          <a:blip r:embed="rId5">
            <a:extLst>
              <a:ext uri="{28A0092B-C50C-407E-A947-70E740481C1C}">
                <a14:useLocalDpi xmlns:a14="http://schemas.microsoft.com/office/drawing/2010/main" val="0"/>
              </a:ext>
            </a:extLst>
          </a:blip>
          <a:srcRect l="33027" t="8050" r="30022" b="49446"/>
          <a:stretch/>
        </p:blipFill>
        <p:spPr bwMode="auto">
          <a:xfrm>
            <a:off x="-12963" y="2708920"/>
            <a:ext cx="4192588" cy="4149079"/>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4464496" y="5072117"/>
            <a:ext cx="4499992" cy="1754326"/>
          </a:xfrm>
          <a:prstGeom prst="rect">
            <a:avLst/>
          </a:prstGeom>
          <a:noFill/>
        </p:spPr>
        <p:txBody>
          <a:bodyPr wrap="square" rtlCol="0">
            <a:spAutoFit/>
          </a:bodyPr>
          <a:lstStyle/>
          <a:p>
            <a:pPr algn="ctr"/>
            <a:r>
              <a:rPr lang="fr-BE" sz="5400" dirty="0" smtClean="0">
                <a:solidFill>
                  <a:srgbClr val="CC0066"/>
                </a:solidFill>
              </a:rPr>
              <a:t>La créativité culinaire…</a:t>
            </a:r>
            <a:endParaRPr lang="fr-BE" sz="5400" dirty="0">
              <a:solidFill>
                <a:srgbClr val="CC0066"/>
              </a:solidFill>
            </a:endParaRPr>
          </a:p>
        </p:txBody>
      </p:sp>
      <p:pic>
        <p:nvPicPr>
          <p:cNvPr id="7170" name="Picture 2" descr="http://the-sugar-lab.com/sites/default/files/3D_Printed_Sugar_Engagement_Diamond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79625" y="2693431"/>
            <a:ext cx="4964375" cy="2347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2332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scontent.xx.fbcdn.net/hphotos-xap1/t31.0-8/s960x960/10835051_864302863630789_6719046028918765769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124744"/>
            <a:ext cx="4572001" cy="5676473"/>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4590257" y="1628800"/>
            <a:ext cx="5025462" cy="3785652"/>
          </a:xfrm>
          <a:prstGeom prst="rect">
            <a:avLst/>
          </a:prstGeom>
          <a:noFill/>
        </p:spPr>
        <p:txBody>
          <a:bodyPr wrap="square" rtlCol="0">
            <a:spAutoFit/>
          </a:bodyPr>
          <a:lstStyle/>
          <a:p>
            <a:pPr defTabSz="457200"/>
            <a:r>
              <a:rPr lang="fr-FR" sz="4000" dirty="0" smtClean="0">
                <a:solidFill>
                  <a:srgbClr val="A1067F"/>
                </a:solidFill>
                <a:latin typeface="+mj-lt"/>
                <a:ea typeface="+mj-ea"/>
                <a:cs typeface="+mj-cs"/>
              </a:rPr>
              <a:t>Paramètres :</a:t>
            </a:r>
          </a:p>
          <a:p>
            <a:pPr defTabSz="457200"/>
            <a:endParaRPr lang="fr-FR" sz="4000" dirty="0" smtClean="0">
              <a:solidFill>
                <a:srgbClr val="A1067F"/>
              </a:solidFill>
              <a:latin typeface="+mj-lt"/>
              <a:ea typeface="+mj-ea"/>
              <a:cs typeface="+mj-cs"/>
            </a:endParaRPr>
          </a:p>
          <a:p>
            <a:pPr marL="571500" indent="-571500" defTabSz="457200">
              <a:buFont typeface="Wingdings" pitchFamily="2" charset="2"/>
              <a:buChar char="«"/>
            </a:pPr>
            <a:r>
              <a:rPr lang="fr-FR" sz="4000" dirty="0" smtClean="0">
                <a:solidFill>
                  <a:srgbClr val="A1067F"/>
                </a:solidFill>
                <a:latin typeface="+mj-lt"/>
                <a:ea typeface="+mj-ea"/>
                <a:cs typeface="+mj-cs"/>
              </a:rPr>
              <a:t>Mécaniques et physiques</a:t>
            </a:r>
          </a:p>
          <a:p>
            <a:pPr marL="571500" indent="-571500" defTabSz="457200">
              <a:buFont typeface="Wingdings" pitchFamily="2" charset="2"/>
              <a:buChar char="«"/>
            </a:pPr>
            <a:r>
              <a:rPr lang="fr-FR" sz="4000" dirty="0" err="1" smtClean="0">
                <a:solidFill>
                  <a:srgbClr val="A1067F"/>
                </a:solidFill>
                <a:latin typeface="+mj-lt"/>
                <a:ea typeface="+mj-ea"/>
                <a:cs typeface="+mj-cs"/>
              </a:rPr>
              <a:t>Technofonction</a:t>
            </a:r>
            <a:r>
              <a:rPr lang="fr-FR" sz="4000" dirty="0" smtClean="0">
                <a:solidFill>
                  <a:srgbClr val="A1067F"/>
                </a:solidFill>
                <a:latin typeface="+mj-lt"/>
                <a:ea typeface="+mj-ea"/>
                <a:cs typeface="+mj-cs"/>
              </a:rPr>
              <a:t> de la matrice</a:t>
            </a:r>
            <a:endParaRPr lang="fr-FR" sz="4000" dirty="0">
              <a:solidFill>
                <a:srgbClr val="A1067F"/>
              </a:solidFill>
              <a:latin typeface="+mj-lt"/>
              <a:ea typeface="+mj-ea"/>
              <a:cs typeface="+mj-cs"/>
            </a:endParaRPr>
          </a:p>
        </p:txBody>
      </p:sp>
      <p:sp>
        <p:nvSpPr>
          <p:cNvPr id="6" name="ZoneTexte 5"/>
          <p:cNvSpPr txBox="1"/>
          <p:nvPr/>
        </p:nvSpPr>
        <p:spPr>
          <a:xfrm>
            <a:off x="1" y="16748"/>
            <a:ext cx="9144000" cy="923330"/>
          </a:xfrm>
          <a:prstGeom prst="rect">
            <a:avLst/>
          </a:prstGeom>
          <a:noFill/>
        </p:spPr>
        <p:txBody>
          <a:bodyPr wrap="square" rtlCol="0">
            <a:spAutoFit/>
          </a:bodyPr>
          <a:lstStyle/>
          <a:p>
            <a:pPr algn="ctr"/>
            <a:r>
              <a:rPr lang="fr-BE" sz="5400" dirty="0" smtClean="0">
                <a:solidFill>
                  <a:srgbClr val="CC0066"/>
                </a:solidFill>
              </a:rPr>
              <a:t>Le </a:t>
            </a:r>
            <a:r>
              <a:rPr lang="fr-BE" sz="5400" dirty="0" err="1" smtClean="0">
                <a:solidFill>
                  <a:srgbClr val="CC0066"/>
                </a:solidFill>
              </a:rPr>
              <a:t>Geek</a:t>
            </a:r>
            <a:r>
              <a:rPr lang="fr-BE" sz="5400" dirty="0" smtClean="0">
                <a:solidFill>
                  <a:srgbClr val="CC0066"/>
                </a:solidFill>
              </a:rPr>
              <a:t>, le chimiste et le chef</a:t>
            </a:r>
            <a:endParaRPr lang="fr-BE" sz="5400" dirty="0">
              <a:solidFill>
                <a:srgbClr val="CC0066"/>
              </a:solidFill>
            </a:endParaRPr>
          </a:p>
        </p:txBody>
      </p:sp>
    </p:spTree>
    <p:extLst>
      <p:ext uri="{BB962C8B-B14F-4D97-AF65-F5344CB8AC3E}">
        <p14:creationId xmlns:p14="http://schemas.microsoft.com/office/powerpoint/2010/main" val="3235100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mart Gastronomy Lab\Missions-symposium-conférences\Horecatel 2015\Assiette du futur bis\image-0032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4713" y="-350838"/>
            <a:ext cx="13435013" cy="755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041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axigadget.com/wp-content/uploads/2012/02/samsung-zipel-four-ceramique-wifi.jpg"/>
          <p:cNvPicPr>
            <a:picLocks noChangeAspect="1" noChangeArrowheads="1"/>
          </p:cNvPicPr>
          <p:nvPr/>
        </p:nvPicPr>
        <p:blipFill rotWithShape="1">
          <a:blip r:embed="rId3">
            <a:extLst>
              <a:ext uri="{28A0092B-C50C-407E-A947-70E740481C1C}">
                <a14:useLocalDpi xmlns:a14="http://schemas.microsoft.com/office/drawing/2010/main" val="0"/>
              </a:ext>
            </a:extLst>
          </a:blip>
          <a:srcRect l="7174" r="6277" b="10550"/>
          <a:stretch/>
        </p:blipFill>
        <p:spPr bwMode="auto">
          <a:xfrm>
            <a:off x="-22122" y="4005064"/>
            <a:ext cx="3153962" cy="2868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logs.phoenixnewtimes.com/bella/modernistphotobook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537" y="0"/>
            <a:ext cx="5025463" cy="27042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http://3.bp.blogspot.com/-ruGCk800KzI/TqVVIyuxPMI/AAAAAAAAAlQ/rFNy2l2kHIE/s1600/pomegranate.png"/>
          <p:cNvPicPr>
            <a:picLocks noChangeAspect="1" noChangeArrowheads="1"/>
          </p:cNvPicPr>
          <p:nvPr/>
        </p:nvPicPr>
        <p:blipFill rotWithShape="1">
          <a:blip r:embed="rId5">
            <a:extLst>
              <a:ext uri="{28A0092B-C50C-407E-A947-70E740481C1C}">
                <a14:useLocalDpi xmlns:a14="http://schemas.microsoft.com/office/drawing/2010/main" val="0"/>
              </a:ext>
            </a:extLst>
          </a:blip>
          <a:srcRect l="5017" t="7739" r="5311" b="15827"/>
          <a:stretch/>
        </p:blipFill>
        <p:spPr bwMode="auto">
          <a:xfrm>
            <a:off x="2901984" y="4149080"/>
            <a:ext cx="3344525" cy="27363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3" name="Picture 9" descr="http://s2.e-monsite.com/2010/02/12/11671926emulsion-2-jp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6508" y="4149081"/>
            <a:ext cx="2897491" cy="2708920"/>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4118537" y="2564904"/>
            <a:ext cx="5025462" cy="1631216"/>
          </a:xfrm>
          <a:prstGeom prst="rect">
            <a:avLst/>
          </a:prstGeom>
          <a:noFill/>
        </p:spPr>
        <p:txBody>
          <a:bodyPr wrap="square" rtlCol="0">
            <a:spAutoFit/>
          </a:bodyPr>
          <a:lstStyle/>
          <a:p>
            <a:pPr algn="ctr" defTabSz="457200"/>
            <a:r>
              <a:rPr lang="fr-FR" sz="5000" dirty="0" smtClean="0">
                <a:solidFill>
                  <a:srgbClr val="A1067F"/>
                </a:solidFill>
                <a:latin typeface="+mj-lt"/>
                <a:ea typeface="+mj-ea"/>
                <a:cs typeface="+mj-cs"/>
              </a:rPr>
              <a:t>L’étude </a:t>
            </a:r>
          </a:p>
          <a:p>
            <a:pPr algn="ctr" defTabSz="457200"/>
            <a:r>
              <a:rPr lang="fr-FR" sz="5000" dirty="0" smtClean="0">
                <a:solidFill>
                  <a:srgbClr val="A1067F"/>
                </a:solidFill>
                <a:latin typeface="+mj-lt"/>
                <a:ea typeface="+mj-ea"/>
                <a:cs typeface="+mj-cs"/>
              </a:rPr>
              <a:t>des volatils</a:t>
            </a:r>
            <a:endParaRPr lang="fr-FR" sz="5000" dirty="0">
              <a:solidFill>
                <a:srgbClr val="A1067F"/>
              </a:solidFill>
              <a:latin typeface="+mj-lt"/>
              <a:ea typeface="+mj-ea"/>
              <a:cs typeface="+mj-cs"/>
            </a:endParaRPr>
          </a:p>
        </p:txBody>
      </p:sp>
      <p:pic>
        <p:nvPicPr>
          <p:cNvPr id="1035" name="Picture 11" descr="http://www.vins-bourgogne.fr/gallery_images/site/3/272/7345.jpg"/>
          <p:cNvPicPr>
            <a:picLocks noChangeAspect="1" noChangeArrowheads="1"/>
          </p:cNvPicPr>
          <p:nvPr/>
        </p:nvPicPr>
        <p:blipFill rotWithShape="1">
          <a:blip r:embed="rId7">
            <a:extLst>
              <a:ext uri="{28A0092B-C50C-407E-A947-70E740481C1C}">
                <a14:useLocalDpi xmlns:a14="http://schemas.microsoft.com/office/drawing/2010/main" val="0"/>
              </a:ext>
            </a:extLst>
          </a:blip>
          <a:srcRect l="7185" r="35279"/>
          <a:stretch/>
        </p:blipFill>
        <p:spPr bwMode="auto">
          <a:xfrm>
            <a:off x="-1" y="17778"/>
            <a:ext cx="4118537" cy="413130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eur droit 4"/>
          <p:cNvCxnSpPr/>
          <p:nvPr/>
        </p:nvCxnSpPr>
        <p:spPr>
          <a:xfrm>
            <a:off x="2901984" y="4149080"/>
            <a:ext cx="33445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440145"/>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http://www.vins-bourgogne.fr/gallery_images/site/3/272/7345.jpg"/>
          <p:cNvPicPr>
            <a:picLocks noChangeAspect="1" noChangeArrowheads="1"/>
          </p:cNvPicPr>
          <p:nvPr/>
        </p:nvPicPr>
        <p:blipFill rotWithShape="1">
          <a:blip r:embed="rId3">
            <a:extLst>
              <a:ext uri="{28A0092B-C50C-407E-A947-70E740481C1C}">
                <a14:useLocalDpi xmlns:a14="http://schemas.microsoft.com/office/drawing/2010/main" val="0"/>
              </a:ext>
            </a:extLst>
          </a:blip>
          <a:srcRect l="7185" r="35279"/>
          <a:stretch/>
        </p:blipFill>
        <p:spPr bwMode="auto">
          <a:xfrm>
            <a:off x="2951312" y="1141303"/>
            <a:ext cx="6192688" cy="571669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 y="16748"/>
            <a:ext cx="9144000" cy="923330"/>
          </a:xfrm>
          <a:prstGeom prst="rect">
            <a:avLst/>
          </a:prstGeom>
          <a:noFill/>
        </p:spPr>
        <p:txBody>
          <a:bodyPr wrap="square" rtlCol="0">
            <a:spAutoFit/>
          </a:bodyPr>
          <a:lstStyle/>
          <a:p>
            <a:pPr algn="ctr"/>
            <a:r>
              <a:rPr lang="fr-BE" sz="5400" dirty="0" smtClean="0">
                <a:solidFill>
                  <a:srgbClr val="CC0066"/>
                </a:solidFill>
              </a:rPr>
              <a:t>Physiologie du goût</a:t>
            </a:r>
            <a:endParaRPr lang="fr-BE" sz="5400" dirty="0">
              <a:solidFill>
                <a:srgbClr val="CC0066"/>
              </a:solidFill>
            </a:endParaRPr>
          </a:p>
        </p:txBody>
      </p:sp>
      <p:grpSp>
        <p:nvGrpSpPr>
          <p:cNvPr id="6" name="Groupe 5"/>
          <p:cNvGrpSpPr/>
          <p:nvPr/>
        </p:nvGrpSpPr>
        <p:grpSpPr>
          <a:xfrm>
            <a:off x="1" y="3573016"/>
            <a:ext cx="4211959" cy="3284984"/>
            <a:chOff x="568334" y="944110"/>
            <a:chExt cx="8121949" cy="5362331"/>
          </a:xfrm>
        </p:grpSpPr>
        <p:pic>
          <p:nvPicPr>
            <p:cNvPr id="7" name="Picture 2" descr="http://amis-naves.fr/wp-content/uploads/2012/04/fete-des-mama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9935" y="2223939"/>
              <a:ext cx="3894601" cy="38946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e 7"/>
            <p:cNvGrpSpPr/>
            <p:nvPr/>
          </p:nvGrpSpPr>
          <p:grpSpPr>
            <a:xfrm>
              <a:off x="568334" y="944110"/>
              <a:ext cx="8121949" cy="5362331"/>
              <a:chOff x="1052484" y="944110"/>
              <a:chExt cx="6863624" cy="3944253"/>
            </a:xfrm>
          </p:grpSpPr>
          <p:pic>
            <p:nvPicPr>
              <p:cNvPr id="9" name="Picture 8" descr="http://www.societechimiquedefrance.fr/IMG/png/Aromes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458"/>
              <a:stretch/>
            </p:blipFill>
            <p:spPr bwMode="auto">
              <a:xfrm>
                <a:off x="3282712" y="1213696"/>
                <a:ext cx="1132226" cy="7609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societechimiquedefrance.fr/IMG/png/Aromes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452" r="47873"/>
              <a:stretch/>
            </p:blipFill>
            <p:spPr bwMode="auto">
              <a:xfrm>
                <a:off x="7194655" y="2339510"/>
                <a:ext cx="721453" cy="9005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www.societechimiquedefrance.fr/IMG/png/Aromes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019" r="59895"/>
              <a:stretch/>
            </p:blipFill>
            <p:spPr bwMode="auto">
              <a:xfrm>
                <a:off x="6060546" y="2832203"/>
                <a:ext cx="1038980" cy="7795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societechimiquedefrance.fr/IMG/png/Aromes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1664"/>
              <a:stretch/>
            </p:blipFill>
            <p:spPr bwMode="auto">
              <a:xfrm>
                <a:off x="5881017" y="1155841"/>
                <a:ext cx="920061" cy="7939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ww.societechimiquedefrance.fr/IMG/png/Aromes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385" r="46469"/>
              <a:stretch/>
            </p:blipFill>
            <p:spPr bwMode="auto">
              <a:xfrm>
                <a:off x="1052484" y="2789805"/>
                <a:ext cx="1074718" cy="10550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societechimiquedefrance.fr/IMG/png/Aromes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092" r="65697"/>
              <a:stretch/>
            </p:blipFill>
            <p:spPr bwMode="auto">
              <a:xfrm>
                <a:off x="6280508" y="1799539"/>
                <a:ext cx="1012129" cy="9902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societechimiquedefrance.fr/IMG/png/Aromes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5195"/>
              <a:stretch/>
            </p:blipFill>
            <p:spPr bwMode="auto">
              <a:xfrm>
                <a:off x="4633395" y="944110"/>
                <a:ext cx="847288" cy="10756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societechimiquedefrance.fr/IMG/png/Aromes3.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5623" t="-247" b="247"/>
              <a:stretch/>
            </p:blipFill>
            <p:spPr bwMode="auto">
              <a:xfrm>
                <a:off x="6025421" y="3691405"/>
                <a:ext cx="1267215" cy="11969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www.societechimiquedefrance.fr/IMG/png/Aromes3.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716" r="25663"/>
              <a:stretch/>
            </p:blipFill>
            <p:spPr bwMode="auto">
              <a:xfrm>
                <a:off x="1415184" y="1332563"/>
                <a:ext cx="830877" cy="13084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societechimiquedefrance.fr/IMG/png/Aromes3.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603" r="54986"/>
              <a:stretch/>
            </p:blipFill>
            <p:spPr bwMode="auto">
              <a:xfrm>
                <a:off x="1789987" y="3568523"/>
                <a:ext cx="760880" cy="13063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societechimiquedefrance.fr/IMG/png/Aromes3.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154" r="68160"/>
              <a:stretch/>
            </p:blipFill>
            <p:spPr bwMode="auto">
              <a:xfrm>
                <a:off x="2246060" y="1155841"/>
                <a:ext cx="864806" cy="1011517"/>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845092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36088"/>
            <a:ext cx="8229600" cy="1143000"/>
          </a:xfrm>
        </p:spPr>
        <p:txBody>
          <a:bodyPr>
            <a:normAutofit/>
          </a:bodyPr>
          <a:lstStyle/>
          <a:p>
            <a:r>
              <a:rPr lang="fr-FR" sz="5400" dirty="0">
                <a:solidFill>
                  <a:srgbClr val="CC0066"/>
                </a:solidFill>
                <a:latin typeface="+mn-lt"/>
                <a:ea typeface="+mn-ea"/>
                <a:cs typeface="+mn-cs"/>
              </a:rPr>
              <a:t>Cuisiner c’est…</a:t>
            </a:r>
          </a:p>
        </p:txBody>
      </p:sp>
      <p:pic>
        <p:nvPicPr>
          <p:cNvPr id="7170" name="Picture 2" descr="https://www.likeachef.fr/upload/recettes/carottes-macedoine0318053610-medium-10318054002-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3" y="1145889"/>
            <a:ext cx="3044041" cy="3295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personal.amy-wong.com/wp-content/uploads/2011/12/modernist-cuisine-001.jpg"/>
          <p:cNvPicPr>
            <a:picLocks noChangeAspect="1" noChangeArrowheads="1"/>
          </p:cNvPicPr>
          <p:nvPr/>
        </p:nvPicPr>
        <p:blipFill rotWithShape="1">
          <a:blip r:embed="rId4">
            <a:extLst>
              <a:ext uri="{28A0092B-C50C-407E-A947-70E740481C1C}">
                <a14:useLocalDpi xmlns:a14="http://schemas.microsoft.com/office/drawing/2010/main" val="0"/>
              </a:ext>
            </a:extLst>
          </a:blip>
          <a:srcRect r="16398" b="15220"/>
          <a:stretch/>
        </p:blipFill>
        <p:spPr bwMode="auto">
          <a:xfrm>
            <a:off x="5892718" y="1145889"/>
            <a:ext cx="3251281" cy="317936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arvinintl.com/images/web-image/saltfacts/facts-of-sal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2719" y="4325257"/>
            <a:ext cx="3267208" cy="254026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vanityfair.com/culture/2013/10/modernist-cuisine-book-photos.sw.17.modernist-cuisine-ss13.jpg"/>
          <p:cNvPicPr>
            <a:picLocks noChangeAspect="1" noChangeArrowheads="1"/>
          </p:cNvPicPr>
          <p:nvPr/>
        </p:nvPicPr>
        <p:blipFill rotWithShape="1">
          <a:blip r:embed="rId6">
            <a:extLst>
              <a:ext uri="{28A0092B-C50C-407E-A947-70E740481C1C}">
                <a14:useLocalDpi xmlns:a14="http://schemas.microsoft.com/office/drawing/2010/main" val="0"/>
              </a:ext>
            </a:extLst>
          </a:blip>
          <a:srcRect l="6393" t="4856" r="3215"/>
          <a:stretch/>
        </p:blipFill>
        <p:spPr bwMode="auto">
          <a:xfrm>
            <a:off x="9585" y="4441371"/>
            <a:ext cx="2993303" cy="242415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finedininglovers.cdn.crosscast-system.com/BlogPost/l_2899_chef-step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2888" y="1145890"/>
            <a:ext cx="2889831" cy="217186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www.danger-sante.org/images/cuisine/beurre.jpg"/>
          <p:cNvPicPr>
            <a:picLocks noChangeAspect="1" noChangeArrowheads="1"/>
          </p:cNvPicPr>
          <p:nvPr/>
        </p:nvPicPr>
        <p:blipFill rotWithShape="1">
          <a:blip r:embed="rId8">
            <a:extLst>
              <a:ext uri="{28A0092B-C50C-407E-A947-70E740481C1C}">
                <a14:useLocalDpi xmlns:a14="http://schemas.microsoft.com/office/drawing/2010/main" val="0"/>
              </a:ext>
            </a:extLst>
          </a:blip>
          <a:srcRect b="8959"/>
          <a:stretch/>
        </p:blipFill>
        <p:spPr bwMode="auto">
          <a:xfrm>
            <a:off x="3002888" y="4441370"/>
            <a:ext cx="2889831" cy="2416629"/>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aa8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2888" y="3293746"/>
            <a:ext cx="2889831" cy="1423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101817"/>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blogs.phoenixnewtimes.com/bella/modernistphotoboo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153787"/>
            <a:ext cx="5025463" cy="27042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http://s2.e-monsite.com/2010/02/12/11671926emulsion-2-jp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7504" y="4153787"/>
            <a:ext cx="4118536" cy="270421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e 27"/>
          <p:cNvGrpSpPr/>
          <p:nvPr/>
        </p:nvGrpSpPr>
        <p:grpSpPr>
          <a:xfrm>
            <a:off x="6000995" y="1288038"/>
            <a:ext cx="3017406" cy="2787885"/>
            <a:chOff x="983673" y="0"/>
            <a:chExt cx="7827818" cy="6691745"/>
          </a:xfrm>
        </p:grpSpPr>
        <p:grpSp>
          <p:nvGrpSpPr>
            <p:cNvPr id="6" name="Groupe 5"/>
            <p:cNvGrpSpPr/>
            <p:nvPr/>
          </p:nvGrpSpPr>
          <p:grpSpPr>
            <a:xfrm>
              <a:off x="983673" y="0"/>
              <a:ext cx="7827818" cy="6691745"/>
              <a:chOff x="1744519" y="426274"/>
              <a:chExt cx="5961811" cy="5680027"/>
            </a:xfrm>
          </p:grpSpPr>
          <p:grpSp>
            <p:nvGrpSpPr>
              <p:cNvPr id="7" name="Groupe 6"/>
              <p:cNvGrpSpPr/>
              <p:nvPr/>
            </p:nvGrpSpPr>
            <p:grpSpPr>
              <a:xfrm>
                <a:off x="1744519" y="426274"/>
                <a:ext cx="5961811" cy="5680027"/>
                <a:chOff x="1744519" y="426274"/>
                <a:chExt cx="5961811" cy="5680027"/>
              </a:xfrm>
            </p:grpSpPr>
            <p:grpSp>
              <p:nvGrpSpPr>
                <p:cNvPr id="9" name="Groupe 8"/>
                <p:cNvGrpSpPr/>
                <p:nvPr/>
              </p:nvGrpSpPr>
              <p:grpSpPr>
                <a:xfrm>
                  <a:off x="1744519" y="426274"/>
                  <a:ext cx="5961811" cy="5680027"/>
                  <a:chOff x="1043673" y="1297222"/>
                  <a:chExt cx="4166269" cy="4262919"/>
                </a:xfrm>
              </p:grpSpPr>
              <p:pic>
                <p:nvPicPr>
                  <p:cNvPr id="16" name="Picture 2" descr="http://thumbs.dreamstime.com/z/monde-dans-des-mes-mains-92405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4141" b="8183"/>
                  <a:stretch/>
                </p:blipFill>
                <p:spPr bwMode="auto">
                  <a:xfrm>
                    <a:off x="1043673" y="1297222"/>
                    <a:ext cx="4166269" cy="4262919"/>
                  </a:xfrm>
                  <a:prstGeom prst="rect">
                    <a:avLst/>
                  </a:prstGeom>
                  <a:noFill/>
                  <a:extLst>
                    <a:ext uri="{909E8E84-426E-40DD-AFC4-6F175D3DCCD1}">
                      <a14:hiddenFill xmlns:a14="http://schemas.microsoft.com/office/drawing/2010/main">
                        <a:solidFill>
                          <a:srgbClr val="FFFFFF"/>
                        </a:solidFill>
                      </a14:hiddenFill>
                    </a:ext>
                  </a:extLst>
                </p:spPr>
              </p:pic>
              <p:sp>
                <p:nvSpPr>
                  <p:cNvPr id="17" name="Ellipse 16"/>
                  <p:cNvSpPr/>
                  <p:nvPr/>
                </p:nvSpPr>
                <p:spPr>
                  <a:xfrm>
                    <a:off x="2677562" y="2381381"/>
                    <a:ext cx="2279778" cy="216861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grpSp>
            <p:sp>
              <p:nvSpPr>
                <p:cNvPr id="10" name="Rectangle 9"/>
                <p:cNvSpPr/>
                <p:nvPr/>
              </p:nvSpPr>
              <p:spPr>
                <a:xfrm>
                  <a:off x="2050026" y="3298597"/>
                  <a:ext cx="958645" cy="755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1" name="Rectangle 10"/>
                <p:cNvSpPr/>
                <p:nvPr/>
              </p:nvSpPr>
              <p:spPr>
                <a:xfrm>
                  <a:off x="2050026" y="575187"/>
                  <a:ext cx="840658" cy="5899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2" name="Rectangle 11"/>
                <p:cNvSpPr/>
                <p:nvPr/>
              </p:nvSpPr>
              <p:spPr>
                <a:xfrm>
                  <a:off x="7084881" y="870155"/>
                  <a:ext cx="510538" cy="5014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3" name="Rectangle 12"/>
                <p:cNvSpPr/>
                <p:nvPr/>
              </p:nvSpPr>
              <p:spPr>
                <a:xfrm>
                  <a:off x="7084881" y="3604071"/>
                  <a:ext cx="510538" cy="45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4" name="Rectangle 13"/>
                <p:cNvSpPr/>
                <p:nvPr/>
              </p:nvSpPr>
              <p:spPr>
                <a:xfrm>
                  <a:off x="7084881" y="1908581"/>
                  <a:ext cx="621449" cy="7516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5" name="Parallélogramme 14"/>
                <p:cNvSpPr/>
                <p:nvPr/>
              </p:nvSpPr>
              <p:spPr>
                <a:xfrm rot="19419504">
                  <a:off x="3816121" y="2224715"/>
                  <a:ext cx="877857" cy="210902"/>
                </a:xfrm>
                <a:prstGeom prst="parallelogram">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grpSp>
          <p:sp>
            <p:nvSpPr>
              <p:cNvPr id="8" name="Rectangle 7"/>
              <p:cNvSpPr/>
              <p:nvPr/>
            </p:nvSpPr>
            <p:spPr>
              <a:xfrm>
                <a:off x="2050026" y="426274"/>
                <a:ext cx="420329" cy="9453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grpSp>
        <p:grpSp>
          <p:nvGrpSpPr>
            <p:cNvPr id="18" name="Groupe 17"/>
            <p:cNvGrpSpPr/>
            <p:nvPr/>
          </p:nvGrpSpPr>
          <p:grpSpPr>
            <a:xfrm>
              <a:off x="3141164" y="1588751"/>
              <a:ext cx="4748281" cy="3568120"/>
              <a:chOff x="3141164" y="1588751"/>
              <a:chExt cx="4748281" cy="3568120"/>
            </a:xfrm>
          </p:grpSpPr>
          <p:pic>
            <p:nvPicPr>
              <p:cNvPr id="19" name="Picture 8" descr="http://www.societechimiquedefrance.fr/IMG/png/Aromes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6458"/>
              <a:stretch/>
            </p:blipFill>
            <p:spPr bwMode="auto">
              <a:xfrm>
                <a:off x="3770823" y="2189106"/>
                <a:ext cx="1267902" cy="85213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www.societechimiquedefrance.fr/IMG/png/Aromes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452" r="47873"/>
              <a:stretch/>
            </p:blipFill>
            <p:spPr bwMode="auto">
              <a:xfrm>
                <a:off x="6562715" y="3662977"/>
                <a:ext cx="901815" cy="11257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www.societechimiquedefrance.fr/IMG/png/Aromes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1664"/>
              <a:stretch/>
            </p:blipFill>
            <p:spPr bwMode="auto">
              <a:xfrm>
                <a:off x="6453801" y="1588751"/>
                <a:ext cx="1070714" cy="9239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www.societechimiquedefrance.fr/IMG/png/Aromes2.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385" r="46469"/>
              <a:stretch/>
            </p:blipFill>
            <p:spPr bwMode="auto">
              <a:xfrm>
                <a:off x="3141164" y="3011483"/>
                <a:ext cx="1138819" cy="11180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societechimiquedefrance.fr/IMG/png/Aromes2.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092" r="65697"/>
              <a:stretch/>
            </p:blipFill>
            <p:spPr bwMode="auto">
              <a:xfrm>
                <a:off x="6746774" y="2512651"/>
                <a:ext cx="1142671" cy="11180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www.societechimiquedefrance.fr/IMG/png/Aromes2.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85195"/>
              <a:stretch/>
            </p:blipFill>
            <p:spPr bwMode="auto">
              <a:xfrm>
                <a:off x="5593549" y="2528359"/>
                <a:ext cx="1059113" cy="13446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ttp://www.societechimiquedefrance.fr/IMG/png/Aromes3.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5623" t="-247" b="247"/>
              <a:stretch/>
            </p:blipFill>
            <p:spPr bwMode="auto">
              <a:xfrm>
                <a:off x="5111171" y="3888684"/>
                <a:ext cx="1342630" cy="12681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www.societechimiquedefrance.fr/IMG/png/Aromes3.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603" r="54986"/>
              <a:stretch/>
            </p:blipFill>
            <p:spPr bwMode="auto">
              <a:xfrm>
                <a:off x="4129434" y="3309371"/>
                <a:ext cx="768148" cy="13188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ttp://www.societechimiquedefrance.fr/IMG/png/Aromes3.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154" r="68160"/>
              <a:stretch/>
            </p:blipFill>
            <p:spPr bwMode="auto">
              <a:xfrm>
                <a:off x="5071912" y="1690257"/>
                <a:ext cx="941644" cy="110139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9" name="ZoneTexte 28"/>
          <p:cNvSpPr txBox="1"/>
          <p:nvPr/>
        </p:nvSpPr>
        <p:spPr>
          <a:xfrm>
            <a:off x="1" y="16748"/>
            <a:ext cx="9144000" cy="923330"/>
          </a:xfrm>
          <a:prstGeom prst="rect">
            <a:avLst/>
          </a:prstGeom>
          <a:noFill/>
        </p:spPr>
        <p:txBody>
          <a:bodyPr wrap="square" rtlCol="0">
            <a:spAutoFit/>
          </a:bodyPr>
          <a:lstStyle/>
          <a:p>
            <a:pPr algn="ctr"/>
            <a:r>
              <a:rPr lang="fr-BE" sz="5400" dirty="0" smtClean="0">
                <a:solidFill>
                  <a:srgbClr val="CC0066"/>
                </a:solidFill>
              </a:rPr>
              <a:t>Enjeux étude des volatils</a:t>
            </a:r>
            <a:endParaRPr lang="fr-BE" sz="5400" dirty="0">
              <a:solidFill>
                <a:srgbClr val="CC0066"/>
              </a:solidFill>
            </a:endParaRPr>
          </a:p>
        </p:txBody>
      </p:sp>
      <p:sp>
        <p:nvSpPr>
          <p:cNvPr id="30" name="ZoneTexte 29"/>
          <p:cNvSpPr txBox="1"/>
          <p:nvPr/>
        </p:nvSpPr>
        <p:spPr>
          <a:xfrm>
            <a:off x="0" y="1162487"/>
            <a:ext cx="6581095" cy="2554545"/>
          </a:xfrm>
          <a:prstGeom prst="rect">
            <a:avLst/>
          </a:prstGeom>
          <a:noFill/>
        </p:spPr>
        <p:txBody>
          <a:bodyPr wrap="square" rtlCol="0">
            <a:spAutoFit/>
          </a:bodyPr>
          <a:lstStyle/>
          <a:p>
            <a:pPr marL="685800" indent="-685800" defTabSz="457200">
              <a:buFont typeface="Wingdings" pitchFamily="2" charset="2"/>
              <a:buChar char="«"/>
            </a:pPr>
            <a:r>
              <a:rPr lang="fr-FR" sz="3200" dirty="0" smtClean="0">
                <a:solidFill>
                  <a:srgbClr val="A1067F"/>
                </a:solidFill>
                <a:latin typeface="+mj-lt"/>
                <a:ea typeface="+mj-ea"/>
                <a:cs typeface="+mj-cs"/>
              </a:rPr>
              <a:t>Identifier les molécules qui construisent le goût</a:t>
            </a:r>
          </a:p>
          <a:p>
            <a:pPr marL="685800" indent="-685800" defTabSz="457200">
              <a:buFont typeface="Wingdings" pitchFamily="2" charset="2"/>
              <a:buChar char="«"/>
            </a:pPr>
            <a:r>
              <a:rPr lang="fr-FR" sz="3200" dirty="0" smtClean="0">
                <a:solidFill>
                  <a:srgbClr val="A1067F"/>
                </a:solidFill>
                <a:latin typeface="+mj-lt"/>
                <a:ea typeface="+mj-ea"/>
                <a:cs typeface="+mj-cs"/>
              </a:rPr>
              <a:t>Déterminer l’effet de la texture</a:t>
            </a:r>
          </a:p>
          <a:p>
            <a:pPr marL="685800" indent="-685800" defTabSz="457200">
              <a:buFont typeface="Wingdings" pitchFamily="2" charset="2"/>
              <a:buChar char="«"/>
            </a:pPr>
            <a:r>
              <a:rPr lang="fr-FR" sz="3200" dirty="0" smtClean="0">
                <a:solidFill>
                  <a:srgbClr val="A1067F"/>
                </a:solidFill>
                <a:latin typeface="+mj-lt"/>
                <a:ea typeface="+mj-ea"/>
                <a:cs typeface="+mj-cs"/>
              </a:rPr>
              <a:t>Améliorer les techniques de cuisson</a:t>
            </a:r>
            <a:endParaRPr lang="fr-FR" sz="3200" dirty="0">
              <a:solidFill>
                <a:srgbClr val="A1067F"/>
              </a:solidFill>
              <a:latin typeface="+mj-lt"/>
              <a:ea typeface="+mj-ea"/>
              <a:cs typeface="+mj-cs"/>
            </a:endParaRPr>
          </a:p>
        </p:txBody>
      </p:sp>
    </p:spTree>
    <p:extLst>
      <p:ext uri="{BB962C8B-B14F-4D97-AF65-F5344CB8AC3E}">
        <p14:creationId xmlns:p14="http://schemas.microsoft.com/office/powerpoint/2010/main" val="11858574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mdpi.com/metabolites/metabolites-04-00699/article_deploy/html/images/metabolites-04-00699-g001-102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7" t="5567" r="67922"/>
          <a:stretch/>
        </p:blipFill>
        <p:spPr bwMode="auto">
          <a:xfrm>
            <a:off x="323528" y="1737505"/>
            <a:ext cx="1224742" cy="26708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https://encrypted-tbn3.gstatic.com/images?q=tbn:ANd9GcT3KmVCLyAp4RTfAlhB-nG60apcIQ3ddYUypa88_5SlPik0SExz-4j6Jv1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1568424"/>
            <a:ext cx="2664296" cy="2664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http://www.masterchimie1.u-psud.fr/Chromatoweb/Images%20chromato/menthe.gif"/>
          <p:cNvPicPr>
            <a:picLocks noChangeAspect="1" noChangeArrowheads="1"/>
          </p:cNvPicPr>
          <p:nvPr/>
        </p:nvPicPr>
        <p:blipFill rotWithShape="1">
          <a:blip r:embed="rId5">
            <a:extLst>
              <a:ext uri="{28A0092B-C50C-407E-A947-70E740481C1C}">
                <a14:useLocalDpi xmlns:a14="http://schemas.microsoft.com/office/drawing/2010/main" val="0"/>
              </a:ext>
            </a:extLst>
          </a:blip>
          <a:srcRect t="29129" b="7106"/>
          <a:stretch/>
        </p:blipFill>
        <p:spPr bwMode="auto">
          <a:xfrm>
            <a:off x="4780923" y="4100486"/>
            <a:ext cx="2365414" cy="16878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techniques-ingenieur.fr/res/media/docbase/image/sl7146178-web/7146430-web.gif"/>
          <p:cNvPicPr>
            <a:picLocks noChangeAspect="1" noChangeArrowheads="1"/>
          </p:cNvPicPr>
          <p:nvPr/>
        </p:nvPicPr>
        <p:blipFill rotWithShape="1">
          <a:blip r:embed="rId6">
            <a:extLst>
              <a:ext uri="{28A0092B-C50C-407E-A947-70E740481C1C}">
                <a14:useLocalDpi xmlns:a14="http://schemas.microsoft.com/office/drawing/2010/main" val="0"/>
              </a:ext>
            </a:extLst>
          </a:blip>
          <a:srcRect l="42369" b="21204"/>
          <a:stretch/>
        </p:blipFill>
        <p:spPr bwMode="auto">
          <a:xfrm>
            <a:off x="4294818" y="1033919"/>
            <a:ext cx="4021598" cy="3375888"/>
          </a:xfrm>
          <a:prstGeom prst="rect">
            <a:avLst/>
          </a:prstGeom>
          <a:noFill/>
          <a:extLst>
            <a:ext uri="{909E8E84-426E-40DD-AFC4-6F175D3DCCD1}">
              <a14:hiddenFill xmlns:a14="http://schemas.microsoft.com/office/drawing/2010/main">
                <a:solidFill>
                  <a:srgbClr val="FFFFFF"/>
                </a:solidFill>
              </a14:hiddenFill>
            </a:ext>
          </a:extLst>
        </p:spPr>
      </p:pic>
      <p:sp>
        <p:nvSpPr>
          <p:cNvPr id="4" name="Flèche droite 3"/>
          <p:cNvSpPr/>
          <p:nvPr/>
        </p:nvSpPr>
        <p:spPr>
          <a:xfrm rot="1916172">
            <a:off x="4281709" y="4296581"/>
            <a:ext cx="792088" cy="177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Titre 1"/>
          <p:cNvSpPr>
            <a:spLocks noGrp="1"/>
          </p:cNvSpPr>
          <p:nvPr>
            <p:ph type="title"/>
          </p:nvPr>
        </p:nvSpPr>
        <p:spPr>
          <a:xfrm>
            <a:off x="15280" y="4581128"/>
            <a:ext cx="2231743" cy="995740"/>
          </a:xfrm>
        </p:spPr>
        <p:txBody>
          <a:bodyPr>
            <a:noAutofit/>
          </a:bodyPr>
          <a:lstStyle/>
          <a:p>
            <a:r>
              <a:rPr lang="fr-FR" sz="4000" dirty="0" smtClean="0">
                <a:solidFill>
                  <a:srgbClr val="CC0066"/>
                </a:solidFill>
                <a:latin typeface="+mn-lt"/>
                <a:ea typeface="+mn-ea"/>
                <a:cs typeface="+mn-cs"/>
              </a:rPr>
              <a:t>Capter</a:t>
            </a:r>
            <a:endParaRPr lang="fr-FR" sz="4000" dirty="0">
              <a:solidFill>
                <a:srgbClr val="CC0066"/>
              </a:solidFill>
              <a:latin typeface="+mn-lt"/>
              <a:ea typeface="+mn-ea"/>
              <a:cs typeface="+mn-cs"/>
            </a:endParaRPr>
          </a:p>
        </p:txBody>
      </p:sp>
      <p:sp>
        <p:nvSpPr>
          <p:cNvPr id="10" name="Titre 1"/>
          <p:cNvSpPr txBox="1">
            <a:spLocks/>
          </p:cNvSpPr>
          <p:nvPr/>
        </p:nvSpPr>
        <p:spPr>
          <a:xfrm>
            <a:off x="2080912" y="4581128"/>
            <a:ext cx="2231743" cy="9957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dirty="0">
                <a:solidFill>
                  <a:srgbClr val="CC0066"/>
                </a:solidFill>
                <a:latin typeface="+mn-lt"/>
                <a:ea typeface="+mn-ea"/>
                <a:cs typeface="+mn-cs"/>
              </a:rPr>
              <a:t>Séparer</a:t>
            </a:r>
          </a:p>
        </p:txBody>
      </p:sp>
      <p:sp>
        <p:nvSpPr>
          <p:cNvPr id="11" name="Titre 1"/>
          <p:cNvSpPr txBox="1">
            <a:spLocks/>
          </p:cNvSpPr>
          <p:nvPr/>
        </p:nvSpPr>
        <p:spPr>
          <a:xfrm>
            <a:off x="4847758" y="5788339"/>
            <a:ext cx="2231743" cy="9957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dirty="0">
                <a:solidFill>
                  <a:srgbClr val="CC0066"/>
                </a:solidFill>
                <a:latin typeface="+mn-lt"/>
                <a:ea typeface="+mn-ea"/>
                <a:cs typeface="+mn-cs"/>
              </a:rPr>
              <a:t>Identifier</a:t>
            </a:r>
          </a:p>
        </p:txBody>
      </p:sp>
      <p:sp>
        <p:nvSpPr>
          <p:cNvPr id="12" name="Titre 1"/>
          <p:cNvSpPr txBox="1">
            <a:spLocks/>
          </p:cNvSpPr>
          <p:nvPr/>
        </p:nvSpPr>
        <p:spPr>
          <a:xfrm>
            <a:off x="6116029" y="260648"/>
            <a:ext cx="2231743" cy="9957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dirty="0" smtClean="0">
                <a:solidFill>
                  <a:srgbClr val="CC0066"/>
                </a:solidFill>
                <a:latin typeface="+mn-lt"/>
                <a:ea typeface="+mn-ea"/>
                <a:cs typeface="+mn-cs"/>
              </a:rPr>
              <a:t>Evaluer</a:t>
            </a:r>
            <a:endParaRPr lang="fr-FR" sz="4000" dirty="0">
              <a:solidFill>
                <a:srgbClr val="CC0066"/>
              </a:solidFill>
              <a:latin typeface="+mn-lt"/>
              <a:ea typeface="+mn-ea"/>
              <a:cs typeface="+mn-cs"/>
            </a:endParaRPr>
          </a:p>
        </p:txBody>
      </p:sp>
    </p:spTree>
    <p:extLst>
      <p:ext uri="{BB962C8B-B14F-4D97-AF65-F5344CB8AC3E}">
        <p14:creationId xmlns:p14="http://schemas.microsoft.com/office/powerpoint/2010/main" val="169751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Smart Gastronomy Lab\Communication\Deep-Clar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36903" cy="6856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2597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or\AppData\Local\Microsoft\Windows\Temporary Internet Files\Content.Outlook\YX31VOVE\image-0037 2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2656"/>
            <a:ext cx="9144000" cy="6048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994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https://scontent-bru.xx.fbcdn.net/hphotos-xpf1/v/t1.0-9/10849994_867556586638750_860570691767132316_n.jpg?oh=f694671522b99d8688412fca1bf8c5ed&amp;oe=55940C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 y="-27384"/>
            <a:ext cx="9144000" cy="490876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e 21"/>
          <p:cNvGrpSpPr/>
          <p:nvPr/>
        </p:nvGrpSpPr>
        <p:grpSpPr>
          <a:xfrm>
            <a:off x="539552" y="173709"/>
            <a:ext cx="1283880" cy="1297618"/>
            <a:chOff x="6952137" y="5075862"/>
            <a:chExt cx="1398380" cy="1398380"/>
          </a:xfrm>
        </p:grpSpPr>
        <p:sp>
          <p:nvSpPr>
            <p:cNvPr id="14" name="Ellipse 13"/>
            <p:cNvSpPr/>
            <p:nvPr/>
          </p:nvSpPr>
          <p:spPr>
            <a:xfrm rot="10800000">
              <a:off x="6952137" y="5075862"/>
              <a:ext cx="1398380" cy="1398380"/>
            </a:xfrm>
            <a:prstGeom prst="ellipse">
              <a:avLst/>
            </a:prstGeom>
            <a:solidFill>
              <a:srgbClr val="CC00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ZoneTexte 14"/>
            <p:cNvSpPr txBox="1"/>
            <p:nvPr/>
          </p:nvSpPr>
          <p:spPr>
            <a:xfrm>
              <a:off x="6961964" y="5580477"/>
              <a:ext cx="1369745" cy="663352"/>
            </a:xfrm>
            <a:prstGeom prst="rect">
              <a:avLst/>
            </a:prstGeom>
            <a:noFill/>
          </p:spPr>
          <p:txBody>
            <a:bodyPr wrap="square" rtlCol="0">
              <a:spAutoFit/>
            </a:bodyPr>
            <a:lstStyle/>
            <a:p>
              <a:pPr algn="ctr"/>
              <a:r>
                <a:rPr lang="fr-BE" b="1" dirty="0" err="1" smtClean="0">
                  <a:solidFill>
                    <a:schemeClr val="bg1"/>
                  </a:solidFill>
                </a:rPr>
                <a:t>Creativity</a:t>
              </a:r>
              <a:endParaRPr lang="fr-BE" b="1" dirty="0">
                <a:solidFill>
                  <a:schemeClr val="bg1"/>
                </a:solidFill>
              </a:endParaRPr>
            </a:p>
            <a:p>
              <a:pPr algn="ctr"/>
              <a:endParaRPr lang="fr-BE" sz="1600" b="1" dirty="0">
                <a:solidFill>
                  <a:schemeClr val="bg1"/>
                </a:solidFill>
              </a:endParaRPr>
            </a:p>
          </p:txBody>
        </p:sp>
      </p:grpSp>
      <p:grpSp>
        <p:nvGrpSpPr>
          <p:cNvPr id="19" name="Groupe 18"/>
          <p:cNvGrpSpPr/>
          <p:nvPr/>
        </p:nvGrpSpPr>
        <p:grpSpPr>
          <a:xfrm>
            <a:off x="3707904" y="3433846"/>
            <a:ext cx="1440161" cy="1291298"/>
            <a:chOff x="6695601" y="358627"/>
            <a:chExt cx="1562065" cy="1535432"/>
          </a:xfrm>
        </p:grpSpPr>
        <p:sp>
          <p:nvSpPr>
            <p:cNvPr id="16" name="Ellipse 15"/>
            <p:cNvSpPr/>
            <p:nvPr/>
          </p:nvSpPr>
          <p:spPr>
            <a:xfrm rot="10800000">
              <a:off x="6695602" y="358627"/>
              <a:ext cx="1476483" cy="1535432"/>
            </a:xfrm>
            <a:prstGeom prst="ellipse">
              <a:avLst/>
            </a:prstGeom>
            <a:solidFill>
              <a:srgbClr val="6104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p:cNvSpPr txBox="1"/>
            <p:nvPr/>
          </p:nvSpPr>
          <p:spPr>
            <a:xfrm>
              <a:off x="6695601" y="853012"/>
              <a:ext cx="1562065" cy="768527"/>
            </a:xfrm>
            <a:prstGeom prst="rect">
              <a:avLst/>
            </a:prstGeom>
            <a:noFill/>
          </p:spPr>
          <p:txBody>
            <a:bodyPr wrap="square" rtlCol="0">
              <a:spAutoFit/>
            </a:bodyPr>
            <a:lstStyle/>
            <a:p>
              <a:r>
                <a:rPr lang="fr-BE" b="1" dirty="0" err="1">
                  <a:solidFill>
                    <a:schemeClr val="bg1"/>
                  </a:solidFill>
                </a:rPr>
                <a:t>Gastronomy</a:t>
              </a:r>
              <a:endParaRPr lang="fr-BE" b="1" dirty="0">
                <a:solidFill>
                  <a:schemeClr val="bg1"/>
                </a:solidFill>
              </a:endParaRPr>
            </a:p>
            <a:p>
              <a:endParaRPr lang="fr-BE" b="1" dirty="0">
                <a:solidFill>
                  <a:schemeClr val="bg1"/>
                </a:solidFill>
              </a:endParaRPr>
            </a:p>
          </p:txBody>
        </p:sp>
      </p:grpSp>
      <p:grpSp>
        <p:nvGrpSpPr>
          <p:cNvPr id="20" name="Groupe 19"/>
          <p:cNvGrpSpPr/>
          <p:nvPr/>
        </p:nvGrpSpPr>
        <p:grpSpPr>
          <a:xfrm>
            <a:off x="6532529" y="2771254"/>
            <a:ext cx="1392768" cy="1198344"/>
            <a:chOff x="7056245" y="1652129"/>
            <a:chExt cx="1608792" cy="1398380"/>
          </a:xfrm>
        </p:grpSpPr>
        <p:sp>
          <p:nvSpPr>
            <p:cNvPr id="17" name="Ellipse 16"/>
            <p:cNvSpPr/>
            <p:nvPr/>
          </p:nvSpPr>
          <p:spPr>
            <a:xfrm rot="10800000">
              <a:off x="7161452" y="1652129"/>
              <a:ext cx="1398380" cy="1398380"/>
            </a:xfrm>
            <a:prstGeom prst="ellipse">
              <a:avLst/>
            </a:prstGeom>
            <a:solidFill>
              <a:srgbClr val="A10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ZoneTexte 10"/>
            <p:cNvSpPr txBox="1"/>
            <p:nvPr/>
          </p:nvSpPr>
          <p:spPr>
            <a:xfrm>
              <a:off x="7056245" y="2094211"/>
              <a:ext cx="1608792" cy="754221"/>
            </a:xfrm>
            <a:prstGeom prst="rect">
              <a:avLst/>
            </a:prstGeom>
            <a:noFill/>
          </p:spPr>
          <p:txBody>
            <a:bodyPr wrap="square" rtlCol="0">
              <a:spAutoFit/>
            </a:bodyPr>
            <a:lstStyle/>
            <a:p>
              <a:pPr algn="ctr"/>
              <a:r>
                <a:rPr lang="fr-BE" b="1" dirty="0">
                  <a:solidFill>
                    <a:schemeClr val="bg1"/>
                  </a:solidFill>
                </a:rPr>
                <a:t>Science</a:t>
              </a:r>
            </a:p>
            <a:p>
              <a:pPr algn="ctr"/>
              <a:endParaRPr lang="fr-BE" b="1" dirty="0">
                <a:solidFill>
                  <a:schemeClr val="bg1"/>
                </a:solidFill>
              </a:endParaRPr>
            </a:p>
          </p:txBody>
        </p:sp>
      </p:grpSp>
      <p:grpSp>
        <p:nvGrpSpPr>
          <p:cNvPr id="21" name="Groupe 20"/>
          <p:cNvGrpSpPr/>
          <p:nvPr/>
        </p:nvGrpSpPr>
        <p:grpSpPr>
          <a:xfrm>
            <a:off x="7231289" y="118291"/>
            <a:ext cx="1388015" cy="1254401"/>
            <a:chOff x="6834793" y="3547657"/>
            <a:chExt cx="1598528" cy="1398380"/>
          </a:xfrm>
        </p:grpSpPr>
        <p:sp>
          <p:nvSpPr>
            <p:cNvPr id="18" name="Ellipse 17"/>
            <p:cNvSpPr/>
            <p:nvPr/>
          </p:nvSpPr>
          <p:spPr>
            <a:xfrm rot="10800000">
              <a:off x="6917721" y="3547657"/>
              <a:ext cx="1398380" cy="1398380"/>
            </a:xfrm>
            <a:prstGeom prst="ellipse">
              <a:avLst/>
            </a:prstGeom>
            <a:solidFill>
              <a:srgbClr val="FF33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11"/>
            <p:cNvSpPr txBox="1"/>
            <p:nvPr/>
          </p:nvSpPr>
          <p:spPr>
            <a:xfrm>
              <a:off x="6834793" y="4047433"/>
              <a:ext cx="1598528" cy="411724"/>
            </a:xfrm>
            <a:prstGeom prst="rect">
              <a:avLst/>
            </a:prstGeom>
            <a:noFill/>
          </p:spPr>
          <p:txBody>
            <a:bodyPr wrap="square" rtlCol="0">
              <a:spAutoFit/>
            </a:bodyPr>
            <a:lstStyle/>
            <a:p>
              <a:pPr algn="ctr"/>
              <a:r>
                <a:rPr lang="fr-BE" b="1" dirty="0" err="1" smtClean="0">
                  <a:solidFill>
                    <a:schemeClr val="bg1"/>
                  </a:solidFill>
                </a:rPr>
                <a:t>Technology</a:t>
              </a:r>
              <a:endParaRPr lang="fr-BE" b="1" dirty="0">
                <a:solidFill>
                  <a:schemeClr val="bg1"/>
                </a:solidFill>
              </a:endParaRPr>
            </a:p>
          </p:txBody>
        </p:sp>
      </p:grpSp>
      <p:grpSp>
        <p:nvGrpSpPr>
          <p:cNvPr id="23" name="Groupe 22"/>
          <p:cNvGrpSpPr/>
          <p:nvPr/>
        </p:nvGrpSpPr>
        <p:grpSpPr>
          <a:xfrm>
            <a:off x="1357762" y="5019023"/>
            <a:ext cx="6179121" cy="1722345"/>
            <a:chOff x="0" y="0"/>
            <a:chExt cx="2714625" cy="723900"/>
          </a:xfrm>
        </p:grpSpPr>
        <p:grpSp>
          <p:nvGrpSpPr>
            <p:cNvPr id="24" name="Groupe 23"/>
            <p:cNvGrpSpPr/>
            <p:nvPr/>
          </p:nvGrpSpPr>
          <p:grpSpPr>
            <a:xfrm>
              <a:off x="0" y="28575"/>
              <a:ext cx="2714625" cy="695325"/>
              <a:chOff x="0" y="0"/>
              <a:chExt cx="2714625" cy="695325"/>
            </a:xfrm>
          </p:grpSpPr>
          <p:pic>
            <p:nvPicPr>
              <p:cNvPr id="30" name="Image 29" descr="Smart Gastronomy Lab"/>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14625" cy="695325"/>
              </a:xfrm>
              <a:prstGeom prst="rect">
                <a:avLst/>
              </a:prstGeom>
              <a:noFill/>
              <a:ln>
                <a:noFill/>
              </a:ln>
            </p:spPr>
          </p:pic>
          <p:sp>
            <p:nvSpPr>
              <p:cNvPr id="31" name="Rectangle 30"/>
              <p:cNvSpPr/>
              <p:nvPr/>
            </p:nvSpPr>
            <p:spPr>
              <a:xfrm>
                <a:off x="923925" y="0"/>
                <a:ext cx="1790700" cy="390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a:p>
            </p:txBody>
          </p:sp>
        </p:grpSp>
        <p:pic>
          <p:nvPicPr>
            <p:cNvPr id="26" name="Image 25" descr="http://www.defialimentationwallonie.be/IMG/arton9.png?1392716346"/>
            <p:cNvPicPr>
              <a:picLocks noChangeAspect="1"/>
            </p:cNvPicPr>
            <p:nvPr/>
          </p:nvPicPr>
          <p:blipFill rotWithShape="1">
            <a:blip r:embed="rId5" cstate="print">
              <a:extLst>
                <a:ext uri="{28A0092B-C50C-407E-A947-70E740481C1C}">
                  <a14:useLocalDpi xmlns:a14="http://schemas.microsoft.com/office/drawing/2010/main" val="0"/>
                </a:ext>
              </a:extLst>
            </a:blip>
            <a:srcRect b="11364"/>
            <a:stretch/>
          </p:blipFill>
          <p:spPr bwMode="auto">
            <a:xfrm>
              <a:off x="971550" y="0"/>
              <a:ext cx="428625" cy="419100"/>
            </a:xfrm>
            <a:prstGeom prst="rect">
              <a:avLst/>
            </a:prstGeom>
            <a:noFill/>
            <a:ln>
              <a:noFill/>
            </a:ln>
            <a:extLst>
              <a:ext uri="{53640926-AAD7-44D8-BBD7-CCE9431645EC}">
                <a14:shadowObscured xmlns:a14="http://schemas.microsoft.com/office/drawing/2010/main"/>
              </a:ext>
            </a:extLst>
          </p:spPr>
        </p:pic>
        <p:pic>
          <p:nvPicPr>
            <p:cNvPr id="27" name="Image 26" descr="http://www.innovons.be/webdav/site/innovons/groups/AIBPNAMURd45415/public/entity_logo_BEP.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6850" y="19050"/>
              <a:ext cx="257175" cy="400050"/>
            </a:xfrm>
            <a:prstGeom prst="rect">
              <a:avLst/>
            </a:prstGeom>
            <a:noFill/>
            <a:ln>
              <a:noFill/>
            </a:ln>
          </p:spPr>
        </p:pic>
        <p:pic>
          <p:nvPicPr>
            <p:cNvPr id="28" name="Image 27" descr="http://www.awt.be/images/img/logo_kikk.jpg"/>
            <p:cNvPicPr>
              <a:picLocks noChangeAspect="1"/>
            </p:cNvPicPr>
            <p:nvPr/>
          </p:nvPicPr>
          <p:blipFill rotWithShape="1">
            <a:blip r:embed="rId7" cstate="print">
              <a:extLst>
                <a:ext uri="{28A0092B-C50C-407E-A947-70E740481C1C}">
                  <a14:useLocalDpi xmlns:a14="http://schemas.microsoft.com/office/drawing/2010/main" val="0"/>
                </a:ext>
              </a:extLst>
            </a:blip>
            <a:srcRect r="8000" b="35122"/>
            <a:stretch/>
          </p:blipFill>
          <p:spPr bwMode="auto">
            <a:xfrm>
              <a:off x="1809750" y="28575"/>
              <a:ext cx="381000" cy="371475"/>
            </a:xfrm>
            <a:prstGeom prst="rect">
              <a:avLst/>
            </a:prstGeom>
            <a:noFill/>
            <a:ln>
              <a:noFill/>
            </a:ln>
            <a:extLst>
              <a:ext uri="{53640926-AAD7-44D8-BBD7-CCE9431645EC}">
                <a14:shadowObscured xmlns:a14="http://schemas.microsoft.com/office/drawing/2010/main"/>
              </a:ext>
            </a:extLst>
          </p:spPr>
        </p:pic>
        <p:pic>
          <p:nvPicPr>
            <p:cNvPr id="29" name="Image 28" descr="http://m.bep.be/Images/trakk-lancement.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66950" y="9525"/>
              <a:ext cx="400050" cy="390525"/>
            </a:xfrm>
            <a:prstGeom prst="rect">
              <a:avLst/>
            </a:prstGeom>
            <a:noFill/>
            <a:ln>
              <a:noFill/>
            </a:ln>
          </p:spPr>
        </p:pic>
      </p:grpSp>
      <p:pic>
        <p:nvPicPr>
          <p:cNvPr id="33" name="irc_mi" descr="http://www.awt.be/images/ebu/logo_CW.jpg"/>
          <p:cNvPicPr>
            <a:picLocks noChangeAspect="1"/>
          </p:cNvPicPr>
          <p:nvPr/>
        </p:nvPicPr>
        <p:blipFill rotWithShape="1">
          <a:blip r:embed="rId9">
            <a:extLst>
              <a:ext uri="{28A0092B-C50C-407E-A947-70E740481C1C}">
                <a14:useLocalDpi xmlns:a14="http://schemas.microsoft.com/office/drawing/2010/main" val="0"/>
              </a:ext>
            </a:extLst>
          </a:blip>
          <a:srcRect l="6903" r="6420" b="15638"/>
          <a:stretch/>
        </p:blipFill>
        <p:spPr bwMode="auto">
          <a:xfrm>
            <a:off x="7659880" y="4949690"/>
            <a:ext cx="1358769" cy="1077972"/>
          </a:xfrm>
          <a:prstGeom prst="rect">
            <a:avLst/>
          </a:prstGeom>
          <a:noFill/>
          <a:ln>
            <a:noFill/>
          </a:ln>
        </p:spPr>
      </p:pic>
    </p:spTree>
    <p:extLst>
      <p:ext uri="{BB962C8B-B14F-4D97-AF65-F5344CB8AC3E}">
        <p14:creationId xmlns:p14="http://schemas.microsoft.com/office/powerpoint/2010/main" val="584788401"/>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4" name="ZoneTexte 13"/>
          <p:cNvSpPr txBox="1"/>
          <p:nvPr/>
        </p:nvSpPr>
        <p:spPr>
          <a:xfrm>
            <a:off x="-1" y="16748"/>
            <a:ext cx="9143999" cy="1015663"/>
          </a:xfrm>
          <a:prstGeom prst="rect">
            <a:avLst/>
          </a:prstGeom>
          <a:noFill/>
        </p:spPr>
        <p:txBody>
          <a:bodyPr wrap="square" rtlCol="0">
            <a:spAutoFit/>
          </a:bodyPr>
          <a:lstStyle/>
          <a:p>
            <a:pPr algn="ctr"/>
            <a:r>
              <a:rPr lang="fr-BE" sz="6000" dirty="0" smtClean="0">
                <a:solidFill>
                  <a:srgbClr val="CC0066"/>
                </a:solidFill>
              </a:rPr>
              <a:t>Méthodes de production</a:t>
            </a:r>
            <a:endParaRPr lang="fr-BE" sz="6000" dirty="0">
              <a:solidFill>
                <a:srgbClr val="CC0066"/>
              </a:solidFill>
            </a:endParaRPr>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40" t="4961" r="1852" b="4216"/>
          <a:stretch/>
        </p:blipFill>
        <p:spPr bwMode="auto">
          <a:xfrm>
            <a:off x="-29518" y="1073229"/>
            <a:ext cx="9173517" cy="285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9079" t="10927" r="29484" b="6351"/>
          <a:stretch/>
        </p:blipFill>
        <p:spPr bwMode="auto">
          <a:xfrm>
            <a:off x="-29517" y="3933055"/>
            <a:ext cx="3305373" cy="295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ZoneTexte 18"/>
          <p:cNvSpPr txBox="1"/>
          <p:nvPr/>
        </p:nvSpPr>
        <p:spPr>
          <a:xfrm>
            <a:off x="7351646" y="3491716"/>
            <a:ext cx="1792353" cy="369332"/>
          </a:xfrm>
          <a:prstGeom prst="rect">
            <a:avLst/>
          </a:prstGeom>
          <a:noFill/>
        </p:spPr>
        <p:txBody>
          <a:bodyPr wrap="square" rtlCol="0">
            <a:spAutoFit/>
          </a:bodyPr>
          <a:lstStyle/>
          <a:p>
            <a:r>
              <a:rPr lang="fr-BE" dirty="0" smtClean="0">
                <a:solidFill>
                  <a:schemeClr val="bg1"/>
                </a:solidFill>
              </a:rPr>
              <a:t>Toits vivants </a:t>
            </a:r>
            <a:r>
              <a:rPr lang="fr-BE" dirty="0" smtClean="0">
                <a:solidFill>
                  <a:schemeClr val="bg1"/>
                </a:solidFill>
                <a:sym typeface="Symbol"/>
              </a:rPr>
              <a:t></a:t>
            </a:r>
            <a:endParaRPr lang="fr-BE" dirty="0">
              <a:solidFill>
                <a:schemeClr val="bg1"/>
              </a:solidFill>
            </a:endParaRPr>
          </a:p>
        </p:txBody>
      </p:sp>
      <p:pic>
        <p:nvPicPr>
          <p:cNvPr id="1638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8784" t="18333" r="29722" b="6184"/>
          <a:stretch/>
        </p:blipFill>
        <p:spPr bwMode="auto">
          <a:xfrm>
            <a:off x="6012160" y="3933055"/>
            <a:ext cx="3168352"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Image 22" descr="Aquaponics-vs-Hydroponics.png"/>
          <p:cNvPicPr>
            <a:picLocks noChangeAspect="1"/>
          </p:cNvPicPr>
          <p:nvPr/>
        </p:nvPicPr>
        <p:blipFill rotWithShape="1">
          <a:blip r:embed="rId6">
            <a:extLst>
              <a:ext uri="{28A0092B-C50C-407E-A947-70E740481C1C}">
                <a14:useLocalDpi xmlns:a14="http://schemas.microsoft.com/office/drawing/2010/main" val="0"/>
              </a:ext>
            </a:extLst>
          </a:blip>
          <a:srcRect l="14265" r="11125"/>
          <a:stretch/>
        </p:blipFill>
        <p:spPr>
          <a:xfrm>
            <a:off x="3275856" y="3933054"/>
            <a:ext cx="2736304" cy="2924946"/>
          </a:xfrm>
          <a:prstGeom prst="rect">
            <a:avLst/>
          </a:prstGeom>
        </p:spPr>
      </p:pic>
      <p:sp>
        <p:nvSpPr>
          <p:cNvPr id="9" name="ZoneTexte 8"/>
          <p:cNvSpPr txBox="1"/>
          <p:nvPr/>
        </p:nvSpPr>
        <p:spPr>
          <a:xfrm>
            <a:off x="4867879" y="6488668"/>
            <a:ext cx="1216289" cy="369332"/>
          </a:xfrm>
          <a:prstGeom prst="rect">
            <a:avLst/>
          </a:prstGeom>
          <a:noFill/>
        </p:spPr>
        <p:txBody>
          <a:bodyPr wrap="square" rtlCol="0">
            <a:spAutoFit/>
          </a:bodyPr>
          <a:lstStyle/>
          <a:p>
            <a:r>
              <a:rPr lang="fr-BE" dirty="0" smtClean="0"/>
              <a:t>Phillips </a:t>
            </a:r>
            <a:r>
              <a:rPr lang="fr-BE" dirty="0" smtClean="0">
                <a:sym typeface="Symbol"/>
              </a:rPr>
              <a:t></a:t>
            </a:r>
            <a:endParaRPr lang="fr-BE" dirty="0"/>
          </a:p>
        </p:txBody>
      </p:sp>
    </p:spTree>
    <p:extLst>
      <p:ext uri="{BB962C8B-B14F-4D97-AF65-F5344CB8AC3E}">
        <p14:creationId xmlns:p14="http://schemas.microsoft.com/office/powerpoint/2010/main" val="3225422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wipe(up)">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389"/>
                                        </p:tgtEl>
                                        <p:attrNameLst>
                                          <p:attrName>style.visibility</p:attrName>
                                        </p:attrNameLst>
                                      </p:cBhvr>
                                      <p:to>
                                        <p:strVal val="visible"/>
                                      </p:to>
                                    </p:set>
                                    <p:animEffect transition="in" filter="wipe(up)">
                                      <p:cBhvr>
                                        <p:cTn id="17"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4110" name="Picture 14" descr="http://upload.wikimedia.org/wikipedia/commons/7/76/Insect_food_sta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848"/>
          <a:stretch/>
        </p:blipFill>
        <p:spPr bwMode="auto">
          <a:xfrm>
            <a:off x="5652120" y="3933056"/>
            <a:ext cx="3528392" cy="292494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36511" y="16748"/>
            <a:ext cx="9180512" cy="1015663"/>
          </a:xfrm>
          <a:prstGeom prst="rect">
            <a:avLst/>
          </a:prstGeom>
          <a:noFill/>
        </p:spPr>
        <p:txBody>
          <a:bodyPr wrap="square" rtlCol="0">
            <a:spAutoFit/>
          </a:bodyPr>
          <a:lstStyle/>
          <a:p>
            <a:pPr algn="ctr"/>
            <a:r>
              <a:rPr lang="fr-BE" sz="6000" dirty="0">
                <a:solidFill>
                  <a:srgbClr val="CC0066"/>
                </a:solidFill>
              </a:rPr>
              <a:t>Nouveaux ingrédients</a:t>
            </a:r>
          </a:p>
        </p:txBody>
      </p:sp>
      <p:pic>
        <p:nvPicPr>
          <p:cNvPr id="18" name="Picture 6" descr="http://www.wattitude.be/wp-content/uploads/image-green-k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8927" y="3933055"/>
            <a:ext cx="2371227" cy="29249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www.bien-et-bio.com/UserFiles/Image/produit/spaghetti_de_mer_cuisi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3933056"/>
            <a:ext cx="3605439" cy="29249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www.wattitude.be/wp-content/uploads/DO-EAT-vert_doea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0154" y="1124744"/>
            <a:ext cx="3203848" cy="28083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emballage"/>
          <p:cNvPicPr>
            <a:picLocks noChangeAspect="1" noChangeArrowheads="1"/>
          </p:cNvPicPr>
          <p:nvPr/>
        </p:nvPicPr>
        <p:blipFill rotWithShape="1">
          <a:blip r:embed="rId7">
            <a:extLst>
              <a:ext uri="{28A0092B-C50C-407E-A947-70E740481C1C}">
                <a14:useLocalDpi xmlns:a14="http://schemas.microsoft.com/office/drawing/2010/main" val="0"/>
              </a:ext>
            </a:extLst>
          </a:blip>
          <a:srcRect l="41120" t="11853" r="19100" b="13750"/>
          <a:stretch/>
        </p:blipFill>
        <p:spPr bwMode="auto">
          <a:xfrm>
            <a:off x="3419872" y="1124744"/>
            <a:ext cx="2520281"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ttp://farm8.staticflickr.com/7355/11838844093_cc3bc9b845_c.jpg"/>
          <p:cNvPicPr>
            <a:picLocks noChangeAspect="1" noChangeArrowheads="1"/>
          </p:cNvPicPr>
          <p:nvPr/>
        </p:nvPicPr>
        <p:blipFill rotWithShape="1">
          <a:blip r:embed="rId8">
            <a:extLst>
              <a:ext uri="{28A0092B-C50C-407E-A947-70E740481C1C}">
                <a14:useLocalDpi xmlns:a14="http://schemas.microsoft.com/office/drawing/2010/main" val="0"/>
              </a:ext>
            </a:extLst>
          </a:blip>
          <a:srcRect l="11804" t="18015" r="10318" b="9850"/>
          <a:stretch/>
        </p:blipFill>
        <p:spPr bwMode="auto">
          <a:xfrm>
            <a:off x="0" y="1124744"/>
            <a:ext cx="3568927" cy="2820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351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wipe(up)">
                                      <p:cBhvr>
                                        <p:cTn id="7" dur="5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par>
                                <p:cTn id="18" presetID="22" presetClass="entr" presetSubtype="1" fill="hold" nodeType="withEffect">
                                  <p:stCondLst>
                                    <p:cond delay="0"/>
                                  </p:stCondLst>
                                  <p:childTnLst>
                                    <p:set>
                                      <p:cBhvr>
                                        <p:cTn id="19" dur="1" fill="hold">
                                          <p:stCondLst>
                                            <p:cond delay="0"/>
                                          </p:stCondLst>
                                        </p:cTn>
                                        <p:tgtEl>
                                          <p:spTgt spid="4110"/>
                                        </p:tgtEl>
                                        <p:attrNameLst>
                                          <p:attrName>style.visibility</p:attrName>
                                        </p:attrNameLst>
                                      </p:cBhvr>
                                      <p:to>
                                        <p:strVal val="visible"/>
                                      </p:to>
                                    </p:set>
                                    <p:animEffect transition="in" filter="wipe(up)">
                                      <p:cBhvr>
                                        <p:cTn id="20" dur="500"/>
                                        <p:tgtEl>
                                          <p:spTgt spid="41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par>
                                <p:cTn id="26" presetID="22" presetClass="entr" presetSubtype="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ttp://please-surprise.me/wp-content/uploads/2014/10/ROC_7677s.jpg"/>
          <p:cNvPicPr>
            <a:picLocks noChangeAspect="1" noChangeArrowheads="1"/>
          </p:cNvPicPr>
          <p:nvPr/>
        </p:nvPicPr>
        <p:blipFill rotWithShape="1">
          <a:blip r:embed="rId3">
            <a:extLst>
              <a:ext uri="{28A0092B-C50C-407E-A947-70E740481C1C}">
                <a14:useLocalDpi xmlns:a14="http://schemas.microsoft.com/office/drawing/2010/main" val="0"/>
              </a:ext>
            </a:extLst>
          </a:blip>
          <a:srcRect l="19905" t="20763" r="10113" b="10595"/>
          <a:stretch/>
        </p:blipFill>
        <p:spPr bwMode="auto">
          <a:xfrm>
            <a:off x="0" y="4081109"/>
            <a:ext cx="3429927" cy="277689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7413" name="Picture 5" descr="http://www.mesadressesvertes.com/uploads/gen/Boco-restaurant-bio-cuisine-biologique-paris_fs.jpeg"/>
          <p:cNvPicPr>
            <a:picLocks noChangeAspect="1" noChangeArrowheads="1"/>
          </p:cNvPicPr>
          <p:nvPr/>
        </p:nvPicPr>
        <p:blipFill rotWithShape="1">
          <a:blip r:embed="rId4">
            <a:extLst>
              <a:ext uri="{28A0092B-C50C-407E-A947-70E740481C1C}">
                <a14:useLocalDpi xmlns:a14="http://schemas.microsoft.com/office/drawing/2010/main" val="0"/>
              </a:ext>
            </a:extLst>
          </a:blip>
          <a:srcRect l="30696" r="32387"/>
          <a:stretch/>
        </p:blipFill>
        <p:spPr bwMode="auto">
          <a:xfrm>
            <a:off x="3442084" y="4237072"/>
            <a:ext cx="1601667" cy="2601180"/>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descr="image-2.php.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3751" y="4081110"/>
            <a:ext cx="4100249" cy="2798082"/>
          </a:xfrm>
          <a:prstGeom prst="rect">
            <a:avLst/>
          </a:prstGeom>
        </p:spPr>
      </p:pic>
      <p:sp>
        <p:nvSpPr>
          <p:cNvPr id="3" name="ZoneTexte 2"/>
          <p:cNvSpPr txBox="1"/>
          <p:nvPr/>
        </p:nvSpPr>
        <p:spPr>
          <a:xfrm>
            <a:off x="7475686" y="6396335"/>
            <a:ext cx="1626054" cy="461665"/>
          </a:xfrm>
          <a:prstGeom prst="rect">
            <a:avLst/>
          </a:prstGeom>
          <a:noFill/>
        </p:spPr>
        <p:txBody>
          <a:bodyPr wrap="square" rtlCol="0">
            <a:spAutoFit/>
          </a:bodyPr>
          <a:lstStyle/>
          <a:p>
            <a:r>
              <a:rPr lang="fr-BE" sz="2400" dirty="0" smtClean="0">
                <a:solidFill>
                  <a:schemeClr val="bg1"/>
                </a:solidFill>
              </a:rPr>
              <a:t>The </a:t>
            </a:r>
            <a:r>
              <a:rPr lang="fr-BE" sz="2400" dirty="0" err="1" smtClean="0">
                <a:solidFill>
                  <a:schemeClr val="bg1"/>
                </a:solidFill>
              </a:rPr>
              <a:t>Glade</a:t>
            </a:r>
            <a:endParaRPr lang="fr-BE" sz="2400" dirty="0">
              <a:solidFill>
                <a:schemeClr val="bg1"/>
              </a:solidFill>
            </a:endParaRPr>
          </a:p>
        </p:txBody>
      </p:sp>
      <p:pic>
        <p:nvPicPr>
          <p:cNvPr id="1741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8902" t="10834" r="29722" b="6250"/>
          <a:stretch/>
        </p:blipFill>
        <p:spPr bwMode="auto">
          <a:xfrm>
            <a:off x="-1" y="1096542"/>
            <a:ext cx="4572509" cy="2984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ZoneTexte 21"/>
          <p:cNvSpPr txBox="1"/>
          <p:nvPr/>
        </p:nvSpPr>
        <p:spPr>
          <a:xfrm>
            <a:off x="-1" y="16748"/>
            <a:ext cx="9144001" cy="1015663"/>
          </a:xfrm>
          <a:prstGeom prst="rect">
            <a:avLst/>
          </a:prstGeom>
          <a:noFill/>
        </p:spPr>
        <p:txBody>
          <a:bodyPr wrap="square" rtlCol="0">
            <a:spAutoFit/>
          </a:bodyPr>
          <a:lstStyle/>
          <a:p>
            <a:pPr algn="ctr"/>
            <a:r>
              <a:rPr lang="fr-BE" sz="6000" dirty="0">
                <a:solidFill>
                  <a:srgbClr val="CC0066"/>
                </a:solidFill>
              </a:rPr>
              <a:t>Modes de consommation</a:t>
            </a:r>
          </a:p>
        </p:txBody>
      </p:sp>
      <p:pic>
        <p:nvPicPr>
          <p:cNvPr id="23"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8902" t="10833" r="29363" b="5876"/>
          <a:stretch/>
        </p:blipFill>
        <p:spPr bwMode="auto">
          <a:xfrm>
            <a:off x="4578568" y="1096542"/>
            <a:ext cx="4601944" cy="2984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786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wipe(up)">
                                      <p:cBhvr>
                                        <p:cTn id="7" dur="500"/>
                                        <p:tgtEl>
                                          <p:spTgt spid="4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414"/>
                                        </p:tgtEl>
                                        <p:attrNameLst>
                                          <p:attrName>style.visibility</p:attrName>
                                        </p:attrNameLst>
                                      </p:cBhvr>
                                      <p:to>
                                        <p:strVal val="visible"/>
                                      </p:to>
                                    </p:set>
                                    <p:animEffect transition="in" filter="wipe(up)">
                                      <p:cBhvr>
                                        <p:cTn id="17" dur="500"/>
                                        <p:tgtEl>
                                          <p:spTgt spid="174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7413"/>
                                        </p:tgtEl>
                                        <p:attrNameLst>
                                          <p:attrName>style.visibility</p:attrName>
                                        </p:attrNameLst>
                                      </p:cBhvr>
                                      <p:to>
                                        <p:strVal val="visible"/>
                                      </p:to>
                                    </p:set>
                                    <p:animEffect transition="in" filter="wipe(up)">
                                      <p:cBhvr>
                                        <p:cTn id="2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4" name="ZoneTexte 13"/>
          <p:cNvSpPr txBox="1"/>
          <p:nvPr/>
        </p:nvSpPr>
        <p:spPr>
          <a:xfrm>
            <a:off x="1" y="16748"/>
            <a:ext cx="9137084" cy="1015663"/>
          </a:xfrm>
          <a:prstGeom prst="rect">
            <a:avLst/>
          </a:prstGeom>
          <a:noFill/>
        </p:spPr>
        <p:txBody>
          <a:bodyPr wrap="square" rtlCol="0">
            <a:spAutoFit/>
          </a:bodyPr>
          <a:lstStyle/>
          <a:p>
            <a:pPr algn="ctr"/>
            <a:r>
              <a:rPr lang="fr-BE" sz="6000" dirty="0" smtClean="0">
                <a:solidFill>
                  <a:srgbClr val="CC0066"/>
                </a:solidFill>
              </a:rPr>
              <a:t>La Révolution des </a:t>
            </a:r>
            <a:r>
              <a:rPr lang="fr-BE" sz="6000" dirty="0" err="1" smtClean="0">
                <a:solidFill>
                  <a:srgbClr val="CC0066"/>
                </a:solidFill>
              </a:rPr>
              <a:t>Makers</a:t>
            </a:r>
            <a:endParaRPr lang="fr-BE" sz="6000" dirty="0">
              <a:solidFill>
                <a:srgbClr val="CC0066"/>
              </a:solidFill>
            </a:endParaRPr>
          </a:p>
        </p:txBody>
      </p:sp>
      <p:pic>
        <p:nvPicPr>
          <p:cNvPr id="19458" name="Picture 2" descr="C:\Users\ULg\AppData\Local\Temp\6511464547_0914d333a1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1124744"/>
            <a:ext cx="1947029"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ULg\AppData\Local\Temp\8166763252_0c4d2d0f81_o - copi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573016"/>
            <a:ext cx="6258599" cy="32801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https://pretapousser.fr/wp-content/uploads/2014/10/Kit-gris-face-pleurote-340.jpg"/>
          <p:cNvPicPr>
            <a:picLocks noChangeAspect="1" noChangeArrowheads="1"/>
          </p:cNvPicPr>
          <p:nvPr/>
        </p:nvPicPr>
        <p:blipFill rotWithShape="1">
          <a:blip r:embed="rId5">
            <a:extLst>
              <a:ext uri="{28A0092B-C50C-407E-A947-70E740481C1C}">
                <a14:useLocalDpi xmlns:a14="http://schemas.microsoft.com/office/drawing/2010/main" val="0"/>
              </a:ext>
            </a:extLst>
          </a:blip>
          <a:srcRect l="25618" r="5177"/>
          <a:stretch/>
        </p:blipFill>
        <p:spPr bwMode="auto">
          <a:xfrm>
            <a:off x="6272431" y="1124744"/>
            <a:ext cx="2871569" cy="5728458"/>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www.decostock.fr/boutique/images_produits/hurbz-kiga-jardiniere-balc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2765" y="1063857"/>
            <a:ext cx="2129666" cy="2509160"/>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p:cNvSpPr txBox="1"/>
          <p:nvPr/>
        </p:nvSpPr>
        <p:spPr>
          <a:xfrm>
            <a:off x="0" y="6391537"/>
            <a:ext cx="1626054" cy="461665"/>
          </a:xfrm>
          <a:prstGeom prst="rect">
            <a:avLst/>
          </a:prstGeom>
          <a:noFill/>
        </p:spPr>
        <p:txBody>
          <a:bodyPr wrap="square" rtlCol="0">
            <a:spAutoFit/>
          </a:bodyPr>
          <a:lstStyle/>
          <a:p>
            <a:r>
              <a:rPr lang="fr-BE" sz="2400" dirty="0" smtClean="0">
                <a:solidFill>
                  <a:schemeClr val="bg1"/>
                </a:solidFill>
              </a:rPr>
              <a:t>The KIKK </a:t>
            </a:r>
            <a:r>
              <a:rPr lang="fr-BE" sz="2400" dirty="0" smtClean="0">
                <a:solidFill>
                  <a:schemeClr val="bg1"/>
                </a:solidFill>
                <a:sym typeface="Symbol"/>
              </a:rPr>
              <a:t></a:t>
            </a:r>
            <a:endParaRPr lang="fr-BE" sz="2400" dirty="0">
              <a:solidFill>
                <a:schemeClr val="bg1"/>
              </a:solidFill>
            </a:endParaRPr>
          </a:p>
        </p:txBody>
      </p:sp>
      <p:sp>
        <p:nvSpPr>
          <p:cNvPr id="24" name="ZoneTexte 23"/>
          <p:cNvSpPr txBox="1"/>
          <p:nvPr/>
        </p:nvSpPr>
        <p:spPr>
          <a:xfrm>
            <a:off x="5352626" y="3234462"/>
            <a:ext cx="919806" cy="338554"/>
          </a:xfrm>
          <a:prstGeom prst="rect">
            <a:avLst/>
          </a:prstGeom>
          <a:noFill/>
        </p:spPr>
        <p:txBody>
          <a:bodyPr wrap="square" rtlCol="0">
            <a:spAutoFit/>
          </a:bodyPr>
          <a:lstStyle/>
          <a:p>
            <a:r>
              <a:rPr lang="fr-BE" sz="1600" dirty="0" err="1" smtClean="0"/>
              <a:t>Hurbz</a:t>
            </a:r>
            <a:r>
              <a:rPr lang="fr-BE" sz="1600" dirty="0" smtClean="0"/>
              <a:t> </a:t>
            </a:r>
            <a:r>
              <a:rPr lang="fr-BE" sz="1600" dirty="0" smtClean="0">
                <a:sym typeface="Symbol"/>
              </a:rPr>
              <a:t></a:t>
            </a:r>
            <a:endParaRPr lang="fr-BE" sz="1600" dirty="0"/>
          </a:p>
        </p:txBody>
      </p:sp>
      <p:sp>
        <p:nvSpPr>
          <p:cNvPr id="11" name="ZoneTexte 10"/>
          <p:cNvSpPr txBox="1"/>
          <p:nvPr/>
        </p:nvSpPr>
        <p:spPr>
          <a:xfrm>
            <a:off x="7452321" y="6493974"/>
            <a:ext cx="1684764" cy="338554"/>
          </a:xfrm>
          <a:prstGeom prst="rect">
            <a:avLst/>
          </a:prstGeom>
          <a:noFill/>
        </p:spPr>
        <p:txBody>
          <a:bodyPr wrap="square" rtlCol="0">
            <a:spAutoFit/>
          </a:bodyPr>
          <a:lstStyle/>
          <a:p>
            <a:r>
              <a:rPr lang="fr-BE" sz="1600" dirty="0" smtClean="0"/>
              <a:t>Prêt à pousser </a:t>
            </a:r>
            <a:r>
              <a:rPr lang="fr-BE" sz="1600" dirty="0" smtClean="0">
                <a:sym typeface="Symbol"/>
              </a:rPr>
              <a:t></a:t>
            </a:r>
            <a:endParaRPr lang="fr-BE" sz="1600" dirty="0"/>
          </a:p>
        </p:txBody>
      </p:sp>
      <p:pic>
        <p:nvPicPr>
          <p:cNvPr id="1026" name="Picture 2" descr="http://www.femmeactuelle.fr/var/femmeactuelle/storage/images/cuisine/recettes-de-cuisine/recettes-bocaux-maison-18478/12670089-2-fre-FR/nos-meilleures-recettes-de-bocaux-maiso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124744"/>
            <a:ext cx="2195736" cy="2448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2858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75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462"/>
                                        </p:tgtEl>
                                        <p:attrNameLst>
                                          <p:attrName>style.visibility</p:attrName>
                                        </p:attrNameLst>
                                      </p:cBhvr>
                                      <p:to>
                                        <p:strVal val="visible"/>
                                      </p:to>
                                    </p:set>
                                    <p:animEffect transition="in" filter="wipe(up)">
                                      <p:cBhvr>
                                        <p:cTn id="12" dur="500"/>
                                        <p:tgtEl>
                                          <p:spTgt spid="194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up)">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4116" name="Picture 20" descr="http://9409f0dc4580e894936fbde475eda04d.mesnotices.fr/cover-manual/MOULINEX/COOKEO-CE701100/31-12-13-15-03-46-1987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04" t="9402" r="6534" b="17648"/>
          <a:stretch/>
        </p:blipFill>
        <p:spPr bwMode="auto">
          <a:xfrm>
            <a:off x="0" y="1060520"/>
            <a:ext cx="3851920" cy="1720408"/>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1475656" y="16748"/>
            <a:ext cx="6120680" cy="1015663"/>
          </a:xfrm>
          <a:prstGeom prst="rect">
            <a:avLst/>
          </a:prstGeom>
          <a:noFill/>
        </p:spPr>
        <p:txBody>
          <a:bodyPr wrap="square" rtlCol="0">
            <a:spAutoFit/>
          </a:bodyPr>
          <a:lstStyle/>
          <a:p>
            <a:pPr algn="ctr"/>
            <a:r>
              <a:rPr lang="fr-BE" sz="6000" dirty="0" smtClean="0">
                <a:solidFill>
                  <a:srgbClr val="CC0066"/>
                </a:solidFill>
              </a:rPr>
              <a:t>La Smart </a:t>
            </a:r>
            <a:r>
              <a:rPr lang="fr-BE" sz="6000" dirty="0" err="1">
                <a:solidFill>
                  <a:srgbClr val="CC0066"/>
                </a:solidFill>
              </a:rPr>
              <a:t>Kitchen</a:t>
            </a:r>
            <a:endParaRPr lang="fr-BE" sz="6000" dirty="0">
              <a:solidFill>
                <a:srgbClr val="CC0066"/>
              </a:solidFill>
            </a:endParaRPr>
          </a:p>
        </p:txBody>
      </p:sp>
      <p:pic>
        <p:nvPicPr>
          <p:cNvPr id="15" name="Picture 8" descr="http://coreight.com/sites/default/files/maisin-futur-connecte-soir-cuisin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1131261"/>
            <a:ext cx="5292080" cy="23697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electroluxdesignlab.com/en/wp-content/uploads/sites/2/2013/03/smart-knife1-940x530.jpg"/>
          <p:cNvPicPr>
            <a:picLocks noChangeAspect="1" noChangeArrowheads="1"/>
          </p:cNvPicPr>
          <p:nvPr/>
        </p:nvPicPr>
        <p:blipFill rotWithShape="1">
          <a:blip r:embed="rId5">
            <a:extLst>
              <a:ext uri="{28A0092B-C50C-407E-A947-70E740481C1C}">
                <a14:useLocalDpi xmlns:a14="http://schemas.microsoft.com/office/drawing/2010/main" val="0"/>
              </a:ext>
            </a:extLst>
          </a:blip>
          <a:srcRect l="3408" b="21151"/>
          <a:stretch/>
        </p:blipFill>
        <p:spPr bwMode="auto">
          <a:xfrm>
            <a:off x="0" y="4847534"/>
            <a:ext cx="3851920" cy="2010466"/>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http://www.minimalisti.com/wp-content/uploads/2012/06/smart-kitchen-design-faltazi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920" y="3501008"/>
            <a:ext cx="5292080" cy="3353106"/>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descr="10036.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52936"/>
            <a:ext cx="3851920" cy="1994598"/>
          </a:xfrm>
          <a:prstGeom prst="rect">
            <a:avLst/>
          </a:prstGeom>
        </p:spPr>
      </p:pic>
      <p:sp>
        <p:nvSpPr>
          <p:cNvPr id="19" name="ZoneTexte 18"/>
          <p:cNvSpPr txBox="1"/>
          <p:nvPr/>
        </p:nvSpPr>
        <p:spPr>
          <a:xfrm>
            <a:off x="8028384" y="6346283"/>
            <a:ext cx="919806" cy="338554"/>
          </a:xfrm>
          <a:prstGeom prst="rect">
            <a:avLst/>
          </a:prstGeom>
          <a:noFill/>
        </p:spPr>
        <p:txBody>
          <a:bodyPr wrap="square" rtlCol="0">
            <a:spAutoFit/>
          </a:bodyPr>
          <a:lstStyle/>
          <a:p>
            <a:r>
              <a:rPr lang="fr-BE" sz="1600" dirty="0" err="1" smtClean="0"/>
              <a:t>Faltazi</a:t>
            </a:r>
            <a:r>
              <a:rPr lang="fr-BE" sz="1600" dirty="0" smtClean="0"/>
              <a:t> </a:t>
            </a:r>
            <a:r>
              <a:rPr lang="fr-BE" sz="1600" dirty="0" smtClean="0">
                <a:sym typeface="Symbol"/>
              </a:rPr>
              <a:t></a:t>
            </a:r>
            <a:endParaRPr lang="fr-BE" sz="1600" dirty="0"/>
          </a:p>
        </p:txBody>
      </p:sp>
      <p:sp>
        <p:nvSpPr>
          <p:cNvPr id="20" name="ZoneTexte 19"/>
          <p:cNvSpPr txBox="1"/>
          <p:nvPr/>
        </p:nvSpPr>
        <p:spPr>
          <a:xfrm>
            <a:off x="2993006" y="6495104"/>
            <a:ext cx="1290962" cy="338554"/>
          </a:xfrm>
          <a:prstGeom prst="rect">
            <a:avLst/>
          </a:prstGeom>
          <a:noFill/>
        </p:spPr>
        <p:txBody>
          <a:bodyPr wrap="square" rtlCol="0">
            <a:spAutoFit/>
          </a:bodyPr>
          <a:lstStyle/>
          <a:p>
            <a:r>
              <a:rPr lang="fr-BE" sz="1600" dirty="0" smtClean="0">
                <a:solidFill>
                  <a:srgbClr val="0070C0"/>
                </a:solidFill>
              </a:rPr>
              <a:t>Electrolux </a:t>
            </a:r>
            <a:r>
              <a:rPr lang="fr-BE" sz="1600" dirty="0" smtClean="0">
                <a:solidFill>
                  <a:srgbClr val="0070C0"/>
                </a:solidFill>
                <a:sym typeface="Symbol"/>
              </a:rPr>
              <a:t></a:t>
            </a:r>
            <a:endParaRPr lang="fr-BE" sz="1600" dirty="0">
              <a:solidFill>
                <a:srgbClr val="0070C0"/>
              </a:solidFill>
            </a:endParaRPr>
          </a:p>
        </p:txBody>
      </p:sp>
      <p:sp>
        <p:nvSpPr>
          <p:cNvPr id="2" name="ZoneTexte 1"/>
          <p:cNvSpPr txBox="1"/>
          <p:nvPr/>
        </p:nvSpPr>
        <p:spPr>
          <a:xfrm>
            <a:off x="8388424" y="3212976"/>
            <a:ext cx="919806" cy="307777"/>
          </a:xfrm>
          <a:prstGeom prst="rect">
            <a:avLst/>
          </a:prstGeom>
          <a:noFill/>
        </p:spPr>
        <p:txBody>
          <a:bodyPr wrap="square" rtlCol="0">
            <a:spAutoFit/>
          </a:bodyPr>
          <a:lstStyle/>
          <a:p>
            <a:pPr algn="ctr"/>
            <a:r>
              <a:rPr lang="fr-BE" sz="1400" dirty="0" smtClean="0"/>
              <a:t>Ikea ©</a:t>
            </a:r>
            <a:endParaRPr lang="fr-BE" sz="1400" dirty="0"/>
          </a:p>
        </p:txBody>
      </p:sp>
    </p:spTree>
    <p:extLst>
      <p:ext uri="{BB962C8B-B14F-4D97-AF65-F5344CB8AC3E}">
        <p14:creationId xmlns:p14="http://schemas.microsoft.com/office/powerpoint/2010/main" val="2991323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116"/>
                                        </p:tgtEl>
                                        <p:attrNameLst>
                                          <p:attrName>style.visibility</p:attrName>
                                        </p:attrNameLst>
                                      </p:cBhvr>
                                      <p:to>
                                        <p:strVal val="visible"/>
                                      </p:to>
                                    </p:set>
                                    <p:animEffect transition="in" filter="wipe(up)">
                                      <p:cBhvr>
                                        <p:cTn id="12" dur="500"/>
                                        <p:tgtEl>
                                          <p:spTgt spid="41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75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8434"/>
                                        </p:tgtEl>
                                        <p:attrNameLst>
                                          <p:attrName>style.visibility</p:attrName>
                                        </p:attrNameLst>
                                      </p:cBhvr>
                                      <p:to>
                                        <p:strVal val="visible"/>
                                      </p:to>
                                    </p:set>
                                    <p:animEffect transition="in" filter="wipe(up)">
                                      <p:cBhvr>
                                        <p:cTn id="2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858</TotalTime>
  <Words>1902</Words>
  <Application>Microsoft Office PowerPoint</Application>
  <PresentationFormat>Affichage à l'écran (4:3)</PresentationFormat>
  <Paragraphs>191</Paragraphs>
  <Slides>41</Slides>
  <Notes>39</Notes>
  <HiddenSlides>0</HiddenSlides>
  <MMClips>0</MMClips>
  <ScaleCrop>false</ScaleCrop>
  <HeadingPairs>
    <vt:vector size="4" baseType="variant">
      <vt:variant>
        <vt:lpstr>Thème</vt:lpstr>
      </vt:variant>
      <vt:variant>
        <vt:i4>1</vt:i4>
      </vt:variant>
      <vt:variant>
        <vt:lpstr>Titres des diapositives</vt:lpstr>
      </vt:variant>
      <vt:variant>
        <vt:i4>41</vt:i4>
      </vt:variant>
    </vt:vector>
  </HeadingPairs>
  <TitlesOfParts>
    <vt:vector size="42"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Cuisiner c’est…</vt:lpstr>
      <vt:lpstr>Présentation PowerPoint</vt:lpstr>
      <vt:lpstr>Capter</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dor</dc:creator>
  <cp:lastModifiedBy>dor</cp:lastModifiedBy>
  <cp:revision>53</cp:revision>
  <dcterms:created xsi:type="dcterms:W3CDTF">2015-03-04T09:23:38Z</dcterms:created>
  <dcterms:modified xsi:type="dcterms:W3CDTF">2015-03-09T00:22:01Z</dcterms:modified>
</cp:coreProperties>
</file>