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354" r:id="rId3"/>
    <p:sldId id="357" r:id="rId4"/>
    <p:sldId id="261" r:id="rId5"/>
    <p:sldId id="358" r:id="rId6"/>
    <p:sldId id="320" r:id="rId7"/>
    <p:sldId id="322" r:id="rId8"/>
    <p:sldId id="340" r:id="rId9"/>
    <p:sldId id="367" r:id="rId10"/>
    <p:sldId id="364" r:id="rId11"/>
    <p:sldId id="355" r:id="rId12"/>
    <p:sldId id="365" r:id="rId13"/>
    <p:sldId id="356" r:id="rId14"/>
    <p:sldId id="349" r:id="rId15"/>
    <p:sldId id="362" r:id="rId16"/>
    <p:sldId id="366" r:id="rId17"/>
    <p:sldId id="265" r:id="rId18"/>
    <p:sldId id="262" r:id="rId19"/>
    <p:sldId id="325" r:id="rId20"/>
    <p:sldId id="361" r:id="rId21"/>
    <p:sldId id="328" r:id="rId22"/>
    <p:sldId id="348" r:id="rId23"/>
    <p:sldId id="330" r:id="rId24"/>
    <p:sldId id="347" r:id="rId25"/>
    <p:sldId id="353" r:id="rId26"/>
    <p:sldId id="342" r:id="rId27"/>
    <p:sldId id="343" r:id="rId28"/>
    <p:sldId id="336" r:id="rId29"/>
    <p:sldId id="279" r:id="rId30"/>
    <p:sldId id="274" r:id="rId31"/>
    <p:sldId id="277" r:id="rId32"/>
    <p:sldId id="278" r:id="rId33"/>
    <p:sldId id="303" r:id="rId34"/>
    <p:sldId id="305" r:id="rId35"/>
    <p:sldId id="306" r:id="rId36"/>
    <p:sldId id="324" r:id="rId37"/>
    <p:sldId id="363" r:id="rId38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800080"/>
    <a:srgbClr val="FF66FF"/>
    <a:srgbClr val="FF6FCF"/>
    <a:srgbClr val="CC66FF"/>
    <a:srgbClr val="FF00FF"/>
    <a:srgbClr val="FF0000"/>
    <a:srgbClr val="8000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69085" autoAdjust="0"/>
  </p:normalViewPr>
  <p:slideViewPr>
    <p:cSldViewPr>
      <p:cViewPr varScale="1">
        <p:scale>
          <a:sx n="89" d="100"/>
          <a:sy n="89" d="100"/>
        </p:scale>
        <p:origin x="-1680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2D57B-59BB-4B02-AF3B-7CF4DB4816BA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0A8E-C036-482F-84AF-5D90F73E674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762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7132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4185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418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3385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Enfin, un dernier exemple de thématique</a:t>
            </a:r>
            <a:r>
              <a:rPr lang="fr-BE" baseline="0" dirty="0" smtClean="0"/>
              <a:t> de recherche est l’étude des volatils alimentaires.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0727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L’imprimante 3D pourrait donc être votre prochain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MoonShot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équipement de votre smart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kitchen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r>
              <a:rPr lang="fr-BE" dirty="0" smtClean="0"/>
              <a:t>Désacralisons la 3DFP, en créativité</a:t>
            </a:r>
            <a:r>
              <a:rPr lang="fr-BE" baseline="0" dirty="0" smtClean="0"/>
              <a:t> elle représente la bissociation de deux objets :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Pouvoir créer de nouveaux aliments ou design culinaire.</a:t>
            </a:r>
          </a:p>
          <a:p>
            <a:r>
              <a:rPr lang="fr-BE" dirty="0" smtClean="0"/>
              <a:t>Laisser exploser</a:t>
            </a:r>
            <a:r>
              <a:rPr lang="fr-BE" baseline="0" dirty="0" smtClean="0"/>
              <a:t> sa créativité à la maison mais aussi pour les artisans, les chefs…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4986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4305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5946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6605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Pouvoir créer un produit</a:t>
            </a:r>
            <a:r>
              <a:rPr lang="fr-BE" baseline="0" dirty="0" smtClean="0"/>
              <a:t> répondant exactement à mes besoins nutritionnels et en fonction de mon état de santé en rajoutant des nutriments ou ingrédients santé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244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Et cela</a:t>
            </a:r>
            <a:r>
              <a:rPr lang="fr-BE" baseline="0" dirty="0" smtClean="0"/>
              <a:t> tout en respectant le terroir, en incluant les aspects sociétaux, les aspects santé et des aspects environnementaux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3385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498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0A8E-C036-482F-84AF-5D90F73E6747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498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196" indent="-179196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5125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B2EE-2320-4DDA-9750-522800F581E2}" type="datetimeFigureOut">
              <a:rPr lang="fr-BE" smtClean="0"/>
              <a:t>19/05/15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CBC4-5901-433E-A5CF-48689010E4B9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36.jpeg"/><Relationship Id="rId9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16024" y="3121679"/>
            <a:ext cx="88924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Innovation alimentaire : Retour vers le futur</a:t>
            </a:r>
          </a:p>
        </p:txBody>
      </p:sp>
    </p:spTree>
    <p:extLst>
      <p:ext uri="{BB962C8B-B14F-4D97-AF65-F5344CB8AC3E}">
        <p14:creationId xmlns:p14="http://schemas.microsoft.com/office/powerpoint/2010/main" val="17277694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30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577"/>
          <a:stretch/>
        </p:blipFill>
        <p:spPr>
          <a:xfrm>
            <a:off x="827584" y="0"/>
            <a:ext cx="7516786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27584" y="4640237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chemeClr val="bg1"/>
                </a:solidFill>
              </a:rPr>
              <a:t>image: Star Trek – Voyager © Paramount </a:t>
            </a:r>
            <a:r>
              <a:rPr lang="fr-FR" sz="1400" b="1" dirty="0" err="1">
                <a:solidFill>
                  <a:schemeClr val="bg1"/>
                </a:solidFill>
              </a:rPr>
              <a:t>Television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1102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ourfoodfuture.com/wp-content/uploads/2012/08/GM-Tomat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10301" r="12703" b="16488"/>
          <a:stretch/>
        </p:blipFill>
        <p:spPr bwMode="auto">
          <a:xfrm>
            <a:off x="1123049" y="-1"/>
            <a:ext cx="676131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6338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cdn3.lebonbon.fr/wp-content/uploads/2013/01/fritures-num%C3%A9riques-une-le-bonbon-pa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" y="555526"/>
            <a:ext cx="50040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555526"/>
            <a:ext cx="486003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671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79912" y="843560"/>
            <a:ext cx="7200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900" dirty="0" smtClean="0">
                <a:solidFill>
                  <a:schemeClr val="bg1"/>
                </a:solidFill>
              </a:rPr>
              <a:t>?</a:t>
            </a:r>
            <a:endParaRPr lang="fr-FR" sz="239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908" y="699542"/>
            <a:ext cx="68175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572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03648" y="1072356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Crowdsourcing</a:t>
            </a:r>
            <a:endParaRPr lang="fr-FR" sz="5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9552" y="1925419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FF00FF"/>
                </a:solidFill>
              </a:rPr>
              <a:t>Economie</a:t>
            </a:r>
            <a:r>
              <a:rPr lang="fr-FR" sz="2800" dirty="0" smtClean="0">
                <a:solidFill>
                  <a:srgbClr val="FF00FF"/>
                </a:solidFill>
              </a:rPr>
              <a:t> </a:t>
            </a:r>
            <a:r>
              <a:rPr lang="fr-FR" sz="3600" dirty="0" smtClean="0">
                <a:solidFill>
                  <a:srgbClr val="FF00FF"/>
                </a:solidFill>
              </a:rPr>
              <a:t>du partage</a:t>
            </a:r>
            <a:endParaRPr lang="fr-FR" sz="3600" dirty="0">
              <a:solidFill>
                <a:srgbClr val="FF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386789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6FCF"/>
                </a:solidFill>
              </a:rPr>
              <a:t>Communauté d’utilisateurs</a:t>
            </a:r>
            <a:endParaRPr lang="fr-FR" sz="3600" b="1" dirty="0">
              <a:solidFill>
                <a:srgbClr val="FF6FC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79912" y="3643158"/>
            <a:ext cx="536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Expérience utilisateur</a:t>
            </a:r>
            <a:endParaRPr lang="fr-FR" sz="40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5576" y="2499742"/>
            <a:ext cx="3960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 smtClean="0">
                <a:solidFill>
                  <a:srgbClr val="FF0080"/>
                </a:solidFill>
              </a:rPr>
              <a:t>Living </a:t>
            </a:r>
            <a:r>
              <a:rPr lang="fr-FR" sz="6600" dirty="0" err="1" smtClean="0">
                <a:solidFill>
                  <a:srgbClr val="FF0080"/>
                </a:solidFill>
              </a:rPr>
              <a:t>Lab</a:t>
            </a:r>
            <a:endParaRPr lang="fr-FR" sz="6600" dirty="0">
              <a:solidFill>
                <a:srgbClr val="FF008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0" y="3067094"/>
            <a:ext cx="44644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CC66FF"/>
                </a:solidFill>
              </a:rPr>
              <a:t>L’innovation user-</a:t>
            </a:r>
            <a:r>
              <a:rPr lang="fr-FR" sz="3200" b="1" dirty="0" err="1" smtClean="0">
                <a:solidFill>
                  <a:srgbClr val="CC66FF"/>
                </a:solidFill>
              </a:rPr>
              <a:t>centric</a:t>
            </a:r>
            <a:endParaRPr lang="fr-FR" sz="3200" b="1" dirty="0">
              <a:solidFill>
                <a:srgbClr val="CC66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23928" y="424012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FF66FF"/>
                </a:solidFill>
              </a:rPr>
              <a:t>Innovation ouverte</a:t>
            </a:r>
            <a:endParaRPr lang="fr-FR" sz="4000" dirty="0">
              <a:solidFill>
                <a:srgbClr val="FF66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16016" y="206769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err="1" smtClean="0"/>
              <a:t>Problemsourcing</a:t>
            </a:r>
            <a:endParaRPr lang="fr-FR" sz="2800" b="1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995936" y="339502"/>
            <a:ext cx="5004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err="1" smtClean="0">
                <a:solidFill>
                  <a:srgbClr val="FF0080"/>
                </a:solidFill>
              </a:rPr>
              <a:t>Crowdfounding</a:t>
            </a:r>
            <a:endParaRPr lang="fr-FR" sz="6000" dirty="0">
              <a:solidFill>
                <a:srgbClr val="FF008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3528" y="55552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1" dirty="0" smtClean="0"/>
              <a:t>Do </a:t>
            </a:r>
            <a:r>
              <a:rPr lang="fr-FR" sz="3600" b="1" i="1" dirty="0" err="1" smtClean="0"/>
              <a:t>it</a:t>
            </a:r>
            <a:r>
              <a:rPr lang="fr-FR" sz="3600" b="1" i="1" dirty="0" smtClean="0"/>
              <a:t> </a:t>
            </a:r>
            <a:r>
              <a:rPr lang="fr-FR" sz="3600" b="1" i="1" dirty="0" err="1" smtClean="0"/>
              <a:t>yourself</a:t>
            </a:r>
            <a:endParaRPr lang="fr-FR" sz="2800" b="1" i="1" dirty="0"/>
          </a:p>
        </p:txBody>
      </p:sp>
    </p:spTree>
    <p:extLst>
      <p:ext uri="{BB962C8B-B14F-4D97-AF65-F5344CB8AC3E}">
        <p14:creationId xmlns:p14="http://schemas.microsoft.com/office/powerpoint/2010/main" val="2048946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-236562"/>
            <a:ext cx="864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 err="1" smtClean="0">
                <a:solidFill>
                  <a:srgbClr val="FF0080"/>
                </a:solidFill>
              </a:rPr>
              <a:t>Consomm’acteur</a:t>
            </a:r>
            <a:endParaRPr lang="fr-FR" sz="7200" dirty="0">
              <a:solidFill>
                <a:srgbClr val="FF008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512" y="407636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>
                <a:solidFill>
                  <a:srgbClr val="FF0080"/>
                </a:solidFill>
              </a:rPr>
              <a:t>Consommateur-producteur</a:t>
            </a:r>
            <a:endParaRPr lang="fr-FR" sz="6000" dirty="0">
              <a:solidFill>
                <a:srgbClr val="FF008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987574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89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1" y="12563"/>
            <a:ext cx="913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dirty="0" smtClean="0"/>
              <a:t>La Révolution des </a:t>
            </a:r>
            <a:r>
              <a:rPr lang="fr-BE" sz="4800" dirty="0" err="1" smtClean="0"/>
              <a:t>Makers</a:t>
            </a:r>
            <a:endParaRPr lang="fr-BE" sz="4800" dirty="0"/>
          </a:p>
        </p:txBody>
      </p:sp>
      <p:pic>
        <p:nvPicPr>
          <p:cNvPr id="19458" name="Picture 2" descr="C:\Users\ULg\AppData\Local\Temp\6511464547_0914d333a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39" y="843558"/>
            <a:ext cx="1947029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Lg\AppData\Local\Temp\8166763252_0c4d2d0f81_o - c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5" y="2679763"/>
            <a:ext cx="5868141" cy="24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s://pretapousser.fr/wp-content/uploads/2014/10/Kit-gris-face-pleurote-3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r="5177"/>
          <a:stretch/>
        </p:blipFill>
        <p:spPr bwMode="auto">
          <a:xfrm>
            <a:off x="6156176" y="843559"/>
            <a:ext cx="2555779" cy="42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decostock.fr/boutique/images_produits/hurbz-kiga-jardiniere-bal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43557"/>
            <a:ext cx="1872208" cy="18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353658" y="4793654"/>
            <a:ext cx="1626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</a:rPr>
              <a:t>The KIKK </a:t>
            </a:r>
            <a:r>
              <a:rPr lang="fr-BE" sz="1200" dirty="0" smtClean="0">
                <a:solidFill>
                  <a:schemeClr val="bg1"/>
                </a:solidFill>
                <a:sym typeface="Symbol"/>
              </a:rPr>
              <a:t></a:t>
            </a:r>
            <a:endParaRPr lang="fr-BE" sz="12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148064" y="2425846"/>
            <a:ext cx="91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 smtClean="0">
                <a:solidFill>
                  <a:srgbClr val="000000"/>
                </a:solidFill>
              </a:rPr>
              <a:t>Hurbz</a:t>
            </a:r>
            <a:r>
              <a:rPr lang="fr-BE" sz="1100" dirty="0" smtClean="0">
                <a:solidFill>
                  <a:srgbClr val="000000"/>
                </a:solidFill>
              </a:rPr>
              <a:t> </a:t>
            </a:r>
            <a:r>
              <a:rPr lang="fr-BE" sz="1100" dirty="0" smtClean="0">
                <a:solidFill>
                  <a:srgbClr val="000000"/>
                </a:solidFill>
                <a:sym typeface="Symbol"/>
              </a:rPr>
              <a:t></a:t>
            </a:r>
            <a:endParaRPr lang="fr-BE" sz="1100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52320" y="4870480"/>
            <a:ext cx="12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Prêt à pousser </a:t>
            </a:r>
            <a:r>
              <a:rPr lang="fr-BE" sz="1200" dirty="0" smtClean="0">
                <a:sym typeface="Symbol"/>
              </a:rPr>
              <a:t></a:t>
            </a:r>
            <a:endParaRPr lang="fr-BE" sz="1200" dirty="0"/>
          </a:p>
        </p:txBody>
      </p:sp>
      <p:pic>
        <p:nvPicPr>
          <p:cNvPr id="1026" name="Picture 2" descr="http://www.femmeactuelle.fr/var/femmeactuelle/storage/images/cuisine/recettes-de-cuisine/recettes-bocaux-maison-18478/12670089-2-fre-FR/nos-meilleures-recettes-de-bocaux-mai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843559"/>
            <a:ext cx="2051720" cy="183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8582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4784"/>
          <a:stretch/>
        </p:blipFill>
        <p:spPr>
          <a:xfrm>
            <a:off x="6387630" y="771550"/>
            <a:ext cx="2756370" cy="4371950"/>
          </a:xfrm>
          <a:prstGeom prst="rect">
            <a:avLst/>
          </a:prstGeom>
        </p:spPr>
      </p:pic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-1" y="-2053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dirty="0" smtClean="0">
                <a:solidFill>
                  <a:srgbClr val="FFFFFF"/>
                </a:solidFill>
              </a:rPr>
              <a:t>Consommateur-Producteur</a:t>
            </a:r>
            <a:endParaRPr lang="fr-BE" sz="4400" dirty="0">
              <a:solidFill>
                <a:srgbClr val="FFFF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4961" r="1852" b="4216"/>
          <a:stretch/>
        </p:blipFill>
        <p:spPr bwMode="auto">
          <a:xfrm>
            <a:off x="1619677" y="804923"/>
            <a:ext cx="4752524" cy="214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10927" r="29484" b="6351"/>
          <a:stretch/>
        </p:blipFill>
        <p:spPr bwMode="auto">
          <a:xfrm>
            <a:off x="-29517" y="2949793"/>
            <a:ext cx="2369269" cy="22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5004048" y="257175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FFFFFF"/>
                </a:solidFill>
              </a:rPr>
              <a:t>Toits</a:t>
            </a:r>
            <a:r>
              <a:rPr lang="fr-BE" sz="1400" dirty="0" smtClean="0">
                <a:solidFill>
                  <a:srgbClr val="FFFFFF"/>
                </a:solidFill>
              </a:rPr>
              <a:t> </a:t>
            </a:r>
            <a:r>
              <a:rPr lang="fr-BE" sz="1200" dirty="0" smtClean="0">
                <a:solidFill>
                  <a:srgbClr val="FFFFFF"/>
                </a:solidFill>
              </a:rPr>
              <a:t>vivants</a:t>
            </a:r>
            <a:r>
              <a:rPr lang="fr-BE" sz="1400" dirty="0" smtClean="0">
                <a:solidFill>
                  <a:srgbClr val="FFFFFF"/>
                </a:solidFill>
              </a:rPr>
              <a:t> </a:t>
            </a:r>
            <a:r>
              <a:rPr lang="fr-BE" sz="1400" dirty="0" smtClean="0">
                <a:solidFill>
                  <a:srgbClr val="FFFFFF"/>
                </a:solidFill>
                <a:sym typeface="Symbol"/>
              </a:rPr>
              <a:t></a:t>
            </a:r>
            <a:endParaRPr lang="fr-BE" sz="1400" dirty="0">
              <a:solidFill>
                <a:srgbClr val="FFFFFF"/>
              </a:solidFill>
            </a:endParaRPr>
          </a:p>
        </p:txBody>
      </p:sp>
      <p:pic>
        <p:nvPicPr>
          <p:cNvPr id="23" name="Image 22" descr="Aquaponics-vs-Hydroponic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r="11125"/>
          <a:stretch/>
        </p:blipFill>
        <p:spPr>
          <a:xfrm>
            <a:off x="4355976" y="2949790"/>
            <a:ext cx="2016224" cy="21937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43943" y="4866501"/>
            <a:ext cx="121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Phillips </a:t>
            </a:r>
            <a:r>
              <a:rPr lang="fr-BE" sz="1200" dirty="0" smtClean="0">
                <a:sym typeface="Symbol"/>
              </a:rPr>
              <a:t></a:t>
            </a:r>
            <a:endParaRPr lang="fr-BE" sz="1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l="14559" r="14067"/>
          <a:stretch/>
        </p:blipFill>
        <p:spPr>
          <a:xfrm>
            <a:off x="3" y="789552"/>
            <a:ext cx="2317491" cy="2168742"/>
          </a:xfrm>
          <a:prstGeom prst="rect">
            <a:avLst/>
          </a:prstGeom>
        </p:spPr>
      </p:pic>
      <p:pic>
        <p:nvPicPr>
          <p:cNvPr id="12" name="Picture 2" descr="https://9pfmiw.by3301.livefilestore.com/y2mDCZS0twKpiQd8YQ6v4jXUZoglbwkee9ECW5SInzavnnX3-gVWDWxTXqer22aGUd9WB--ocy6lFTU9Z8NbkA_6ETEyATxYyXpHTsiMBWyoOu-dV0dl1ImwiLx9c9XDWhX/DSCN2896%20%28Small%29.JPG?psi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33496" b="883"/>
          <a:stretch/>
        </p:blipFill>
        <p:spPr bwMode="auto">
          <a:xfrm>
            <a:off x="2267744" y="2931791"/>
            <a:ext cx="2106135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372200" y="4857370"/>
            <a:ext cx="1792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/>
                </a:solidFill>
              </a:rPr>
              <a:t>Hyundai </a:t>
            </a:r>
            <a:r>
              <a:rPr lang="fr-BE" sz="1200" dirty="0" smtClean="0">
                <a:solidFill>
                  <a:schemeClr val="bg1"/>
                </a:solidFill>
                <a:sym typeface="Symbol"/>
              </a:rPr>
              <a:t></a:t>
            </a:r>
            <a:endParaRPr lang="fr-B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2214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10" name="Picture 14" descr="http://upload.wikimedia.org/wikipedia/commons/7/76/Insect_food_st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8"/>
          <a:stretch/>
        </p:blipFill>
        <p:spPr bwMode="auto">
          <a:xfrm>
            <a:off x="5652120" y="2949794"/>
            <a:ext cx="3528392" cy="21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" y="5147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dirty="0" smtClean="0"/>
              <a:t>Accès à de nouveaux ingrédients</a:t>
            </a:r>
            <a:endParaRPr lang="fr-BE" sz="4400" dirty="0"/>
          </a:p>
        </p:txBody>
      </p:sp>
      <p:pic>
        <p:nvPicPr>
          <p:cNvPr id="18" name="Picture 6" descr="http://www.wattitude.be/wp-content/uploads/image-green-k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30" y="2949793"/>
            <a:ext cx="2371227" cy="219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bien-et-bio.com/UserFiles/Image/produit/spaghetti_de_mer_cuis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49792"/>
            <a:ext cx="3605439" cy="2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www.wattitude.be/wp-content/uploads/DO-EAT-vert_doea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4" y="843558"/>
            <a:ext cx="3203848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farm8.staticflickr.com/7355/11838844093_cc3bc9b845_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18015" r="10318" b="9850"/>
          <a:stretch/>
        </p:blipFill>
        <p:spPr bwMode="auto">
          <a:xfrm>
            <a:off x="1" y="843558"/>
            <a:ext cx="2987824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bs.twimg.com/media/BlBSd2NCQAAXZAa.jpg:lar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r="26957"/>
          <a:stretch/>
        </p:blipFill>
        <p:spPr bwMode="auto">
          <a:xfrm>
            <a:off x="2987824" y="843558"/>
            <a:ext cx="2952328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330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0"/>
            <a:ext cx="68660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471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6" name="Picture 2" descr="http://2.bp.blogspot.com/-ZJGyPwt8V2M/Tl8ESxKeatI/AAAAAAAAAQE/DFFt6ZMCI48/s1600/Jessica+Tandy+Hume+Crony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582"/>
            <a:ext cx="45720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" y="24724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6000" dirty="0">
                <a:solidFill>
                  <a:srgbClr val="FFFFFF"/>
                </a:solidFill>
              </a:rPr>
              <a:t>Alimentation personnalisée</a:t>
            </a:r>
          </a:p>
        </p:txBody>
      </p:sp>
      <p:pic>
        <p:nvPicPr>
          <p:cNvPr id="9" name="Picture 6" descr="http://uniqueweddingcaketoppers.com/includes/templates/classic/images/custom-wedding-cake-topper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8612"/>
            <a:ext cx="4572003" cy="36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193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567"/>
            <a:ext cx="3851920" cy="2843808"/>
          </a:xfrm>
          <a:prstGeom prst="rect">
            <a:avLst/>
          </a:prstGeom>
        </p:spPr>
      </p:pic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19" name="Grouper 18"/>
          <p:cNvGrpSpPr/>
          <p:nvPr/>
        </p:nvGrpSpPr>
        <p:grpSpPr>
          <a:xfrm>
            <a:off x="0" y="3075805"/>
            <a:ext cx="3779912" cy="2067695"/>
            <a:chOff x="0" y="2949793"/>
            <a:chExt cx="3918746" cy="2193708"/>
          </a:xfrm>
        </p:grpSpPr>
        <p:pic>
          <p:nvPicPr>
            <p:cNvPr id="20" name="Picture 10" descr="http://electroluxdesignlab.com/en/wp-content/uploads/sites/2/2013/03/smart-knife1-940x53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" b="21151"/>
            <a:stretch/>
          </p:blipFill>
          <p:spPr bwMode="auto">
            <a:xfrm>
              <a:off x="0" y="2949793"/>
              <a:ext cx="3851920" cy="2193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2627784" y="4804946"/>
              <a:ext cx="12909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>
                  <a:solidFill>
                    <a:srgbClr val="FFFFFF"/>
                  </a:solidFill>
                </a:rPr>
                <a:t>Electrolux </a:t>
              </a:r>
              <a:r>
                <a:rPr lang="fr-BE" sz="1600" dirty="0" smtClean="0">
                  <a:solidFill>
                    <a:srgbClr val="FFFFFF"/>
                  </a:solidFill>
                  <a:sym typeface="Symbol"/>
                </a:rPr>
                <a:t></a:t>
              </a:r>
              <a:endParaRPr lang="fr-BE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0" y="20477"/>
            <a:ext cx="3851920" cy="2144021"/>
            <a:chOff x="0" y="2852936"/>
            <a:chExt cx="3851920" cy="1994598"/>
          </a:xfrm>
        </p:grpSpPr>
        <p:pic>
          <p:nvPicPr>
            <p:cNvPr id="23" name="Image 22" descr="10036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52936"/>
              <a:ext cx="3851920" cy="1994598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179512" y="4365104"/>
              <a:ext cx="1290962" cy="314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>
                  <a:solidFill>
                    <a:srgbClr val="FFFFFF"/>
                  </a:solidFill>
                </a:rPr>
                <a:t>Tellspec </a:t>
              </a:r>
              <a:r>
                <a:rPr lang="fr-BE" sz="1600" dirty="0" smtClean="0">
                  <a:solidFill>
                    <a:srgbClr val="FFFFFF"/>
                  </a:solidFill>
                  <a:sym typeface="Symbol"/>
                </a:rPr>
                <a:t></a:t>
              </a:r>
              <a:endParaRPr lang="fr-BE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5256584" y="3057868"/>
            <a:ext cx="3923928" cy="2085632"/>
            <a:chOff x="4433534" y="2751334"/>
            <a:chExt cx="4788024" cy="241010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534" y="2751334"/>
              <a:ext cx="4788024" cy="2410104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6732240" y="4677984"/>
              <a:ext cx="2071484" cy="42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dirty="0" smtClean="0">
                  <a:solidFill>
                    <a:schemeClr val="bg1"/>
                  </a:solidFill>
                </a:rPr>
                <a:t>6senslab ©</a:t>
              </a:r>
              <a:endParaRPr lang="fr-BE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12" name="Picture 16" descr="http://www.santepratique.fr/ressources/gallery/mysantemobile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11598" r="14543" b="9190"/>
          <a:stretch/>
        </p:blipFill>
        <p:spPr bwMode="auto">
          <a:xfrm>
            <a:off x="3131840" y="1419622"/>
            <a:ext cx="3562750" cy="23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2974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2" name="ZoneTexte 21"/>
          <p:cNvSpPr txBox="1"/>
          <p:nvPr/>
        </p:nvSpPr>
        <p:spPr>
          <a:xfrm>
            <a:off x="0" y="-9254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dirty="0" smtClean="0">
                <a:solidFill>
                  <a:srgbClr val="FFFFFF"/>
                </a:solidFill>
              </a:rPr>
              <a:t>Mieux distribuer</a:t>
            </a:r>
            <a:endParaRPr lang="fr-BE" sz="4800" dirty="0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3558"/>
            <a:ext cx="4572000" cy="42484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3558"/>
            <a:ext cx="4572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868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0" y="1256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dirty="0">
                <a:solidFill>
                  <a:srgbClr val="FFFFFF"/>
                </a:solidFill>
              </a:rPr>
              <a:t>Smart </a:t>
            </a:r>
            <a:r>
              <a:rPr lang="fr-BE" sz="4800" dirty="0" smtClean="0">
                <a:solidFill>
                  <a:srgbClr val="FFFFFF"/>
                </a:solidFill>
              </a:rPr>
              <a:t>Kitchen : outils de gestion</a:t>
            </a:r>
            <a:endParaRPr lang="fr-BE" sz="4800" dirty="0">
              <a:solidFill>
                <a:srgbClr val="FFFFFF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491880" y="2949793"/>
            <a:ext cx="5652120" cy="2202266"/>
            <a:chOff x="0" y="3429000"/>
            <a:chExt cx="6300192" cy="3427338"/>
          </a:xfrm>
        </p:grpSpPr>
        <p:pic>
          <p:nvPicPr>
            <p:cNvPr id="18434" name="Picture 2" descr="http://www.minimalisti.com/wp-content/uploads/2012/06/smart-kitchen-design-faltazi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6300192" cy="342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4735602" y="6309320"/>
              <a:ext cx="1188252" cy="52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err="1" smtClean="0"/>
                <a:t>Faltazi</a:t>
              </a:r>
              <a:r>
                <a:rPr lang="fr-BE" sz="1600" dirty="0" smtClean="0"/>
                <a:t> </a:t>
              </a:r>
              <a:r>
                <a:rPr lang="fr-BE" sz="1600" dirty="0" smtClean="0">
                  <a:sym typeface="Symbol"/>
                </a:rPr>
                <a:t></a:t>
              </a:r>
              <a:endParaRPr lang="fr-BE" sz="1600" dirty="0"/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0" y="897565"/>
            <a:ext cx="5508104" cy="2030337"/>
            <a:chOff x="0" y="908720"/>
            <a:chExt cx="5508104" cy="2506122"/>
          </a:xfrm>
        </p:grpSpPr>
        <p:pic>
          <p:nvPicPr>
            <p:cNvPr id="15" name="Picture 8" descr="http://coreight.com/sites/default/files/maisin-futur-connecte-soir-cuisine-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08720"/>
              <a:ext cx="5508104" cy="2466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4499992" y="2996952"/>
              <a:ext cx="919806" cy="417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Ikea </a:t>
              </a:r>
              <a:r>
                <a:rPr lang="fr-BE" sz="1600" dirty="0" smtClean="0">
                  <a:sym typeface="Symbol"/>
                </a:rPr>
                <a:t></a:t>
              </a:r>
              <a:endParaRPr lang="fr-B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67677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logs.phoenixnewtimes.com/bella/modernistphotoboo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9542"/>
            <a:ext cx="4104456" cy="17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0" y="0"/>
            <a:ext cx="910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5400" dirty="0" smtClean="0">
                <a:solidFill>
                  <a:srgbClr val="FFFFFF"/>
                </a:solidFill>
              </a:rPr>
              <a:t>Meilleures pratiques</a:t>
            </a:r>
            <a:endParaRPr lang="fr-FR" sz="5400" dirty="0">
              <a:solidFill>
                <a:srgbClr val="FFFFFF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572000" y="2643758"/>
            <a:ext cx="4139952" cy="2499742"/>
            <a:chOff x="-22122" y="4005064"/>
            <a:chExt cx="3153962" cy="2868999"/>
          </a:xfrm>
        </p:grpSpPr>
        <p:pic>
          <p:nvPicPr>
            <p:cNvPr id="1026" name="Picture 2" descr="http://www.maxigadget.com/wp-content/uploads/2012/02/samsung-zipel-four-ceramique-wifi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4" r="6277" b="10550"/>
            <a:stretch/>
          </p:blipFill>
          <p:spPr bwMode="auto">
            <a:xfrm>
              <a:off x="-22122" y="4005064"/>
              <a:ext cx="3153962" cy="2868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179512" y="6462245"/>
              <a:ext cx="790340" cy="340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© Samsung</a:t>
              </a:r>
              <a:endParaRPr lang="fr-FR" dirty="0"/>
            </a:p>
          </p:txBody>
        </p:sp>
      </p:grpSp>
      <p:pic>
        <p:nvPicPr>
          <p:cNvPr id="8" name="Picture 20" descr="http://9409f0dc4580e894936fbde475eda04d.mesnotices.fr/cover-manual/MOULINEX/COOKEO-CE701100/31-12-13-15-03-46-1987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9402" r="6534" b="17648"/>
          <a:stretch/>
        </p:blipFill>
        <p:spPr bwMode="auto">
          <a:xfrm>
            <a:off x="0" y="1059582"/>
            <a:ext cx="3491880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r 8"/>
          <p:cNvGrpSpPr/>
          <p:nvPr/>
        </p:nvGrpSpPr>
        <p:grpSpPr>
          <a:xfrm>
            <a:off x="0" y="3192366"/>
            <a:ext cx="3563888" cy="1944215"/>
            <a:chOff x="4815956" y="1710099"/>
            <a:chExt cx="2492348" cy="1660437"/>
          </a:xfrm>
        </p:grpSpPr>
        <p:pic>
          <p:nvPicPr>
            <p:cNvPr id="10" name="Picture 6" descr="http://static1.squarespace.com/static/5117fd69e4b0b8b2ffe6b953/t/54610dbfe4b098772e54b98a/1415646656246/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956" y="1711285"/>
              <a:ext cx="2492348" cy="165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6182624" y="1710099"/>
              <a:ext cx="10782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200" dirty="0" err="1" smtClean="0">
                  <a:solidFill>
                    <a:srgbClr val="FFFFFF"/>
                  </a:solidFill>
                </a:rPr>
                <a:t>iGrill</a:t>
              </a:r>
              <a:endParaRPr lang="fr-BE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7534428" y="235572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dirty="0" smtClean="0">
                <a:solidFill>
                  <a:srgbClr val="FFFFFF"/>
                </a:solidFill>
              </a:rPr>
              <a:t>Modernist cuisine ©</a:t>
            </a:r>
            <a:endParaRPr lang="fr-BE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190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588224" y="4783408"/>
            <a:ext cx="239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</a:rPr>
              <a:t>Natural Machines</a:t>
            </a:r>
            <a:endParaRPr lang="fr-F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771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4211960" y="1383618"/>
            <a:ext cx="919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bg1"/>
                </a:solidFill>
              </a:rPr>
              <a:t>Barilla </a:t>
            </a:r>
            <a:r>
              <a:rPr lang="fr-BE" sz="1600" dirty="0" smtClean="0">
                <a:solidFill>
                  <a:schemeClr val="bg1"/>
                </a:solidFill>
                <a:sym typeface="Symbol"/>
              </a:rPr>
              <a:t></a:t>
            </a:r>
            <a:endParaRPr lang="fr-BE" sz="160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48344"/>
          <a:stretch/>
        </p:blipFill>
        <p:spPr>
          <a:xfrm>
            <a:off x="251521" y="393710"/>
            <a:ext cx="3600400" cy="43974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456" y="1383619"/>
            <a:ext cx="4932040" cy="26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014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0"/>
            <a:ext cx="4176464" cy="51435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7290" r="8481"/>
          <a:stretch/>
        </p:blipFill>
        <p:spPr>
          <a:xfrm>
            <a:off x="2483768" y="0"/>
            <a:ext cx="2016224" cy="29317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30162" r="26216"/>
          <a:stretch/>
        </p:blipFill>
        <p:spPr>
          <a:xfrm>
            <a:off x="539552" y="0"/>
            <a:ext cx="2016224" cy="29317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2859782"/>
            <a:ext cx="3960440" cy="2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959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4211960" y="1383618"/>
            <a:ext cx="919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bg1"/>
                </a:solidFill>
              </a:rPr>
              <a:t>Barilla </a:t>
            </a:r>
            <a:r>
              <a:rPr lang="fr-BE" sz="1600" dirty="0" smtClean="0">
                <a:solidFill>
                  <a:schemeClr val="bg1"/>
                </a:solidFill>
                <a:sym typeface="Symbol"/>
              </a:rPr>
              <a:t></a:t>
            </a:r>
            <a:endParaRPr lang="fr-BE" sz="160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72" y="1"/>
            <a:ext cx="5296027" cy="51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naturalmachines.com/site_media/92/o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24" y="1227"/>
            <a:ext cx="4943292" cy="20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kullappreciationsociety.com/wp-content/uploads/2013/12/JOSH-HARKER_1-1024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79624" cy="203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qzprod.files.wordpress.com/2013/05/enjoy-your-meal.jpg?w=94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7" t="8050" r="30022" b="49446"/>
          <a:stretch/>
        </p:blipFill>
        <p:spPr bwMode="auto">
          <a:xfrm>
            <a:off x="-12963" y="2031691"/>
            <a:ext cx="4192588" cy="31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464496" y="3651870"/>
            <a:ext cx="4499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dirty="0" smtClean="0">
                <a:solidFill>
                  <a:srgbClr val="FFFFFF"/>
                </a:solidFill>
              </a:rPr>
              <a:t>La créativité culinaire…</a:t>
            </a:r>
            <a:endParaRPr lang="fr-BE" sz="4400" dirty="0">
              <a:solidFill>
                <a:srgbClr val="FFFFFF"/>
              </a:solidFill>
            </a:endParaRPr>
          </a:p>
        </p:txBody>
      </p:sp>
      <p:pic>
        <p:nvPicPr>
          <p:cNvPr id="7170" name="Picture 2" descr="http://the-sugar-lab.com/sites/default/files/3D_Printed_Sugar_Engagement_Diamon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28" y="2020073"/>
            <a:ext cx="4964375" cy="17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332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cdn.sheknows.com/articles/2011/01/rainbow-vegetables-and-fru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9542"/>
            <a:ext cx="449999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699542"/>
            <a:ext cx="464400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6862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iozoon 3D printed chick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5" y="1489036"/>
            <a:ext cx="3083961" cy="18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NO 3D printed carrot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3" y="1476009"/>
            <a:ext cx="3131839" cy="18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ufos-aliens.co.uk/china-space-460_99895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31842" cy="14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acmp-cgpm.be/assets/Fotos/_resampled/resizedimage342228-G1-BDL-ORBAN-Dani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38" y="0"/>
            <a:ext cx="2948477" cy="150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moothfood is a project designed to provide better meals for both the elderly and sufferers of dysphagia -- an inability to swallow food. | #3Dprinting #food #Smoothfood #innov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35" y="1500823"/>
            <a:ext cx="2937000" cy="18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2.bp.blogspot.com/-ZJGyPwt8V2M/Tl8ESxKeatI/AAAAAAAAAQE/DFFt6ZMCI48/s1600/Jessica+Tandy+Hume+Crony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3327834"/>
            <a:ext cx="3148071" cy="181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patientnews.com/sites/default/files/DoctorsandPatien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r="9719"/>
          <a:stretch/>
        </p:blipFill>
        <p:spPr bwMode="auto">
          <a:xfrm>
            <a:off x="6232035" y="3327835"/>
            <a:ext cx="2911186" cy="182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148074" y="391756"/>
            <a:ext cx="3131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smtClean="0">
                <a:solidFill>
                  <a:srgbClr val="FFFFFF"/>
                </a:solidFill>
              </a:rPr>
              <a:t>Retrouver</a:t>
            </a:r>
            <a:endParaRPr lang="fr-BE" sz="5400" dirty="0">
              <a:solidFill>
                <a:srgbClr val="FFFF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00197" y="3291830"/>
            <a:ext cx="313183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smtClean="0">
                <a:solidFill>
                  <a:srgbClr val="FFFFFF"/>
                </a:solidFill>
              </a:rPr>
              <a:t>Une forme</a:t>
            </a:r>
            <a:endParaRPr lang="fr-BE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175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by TNO Netherlands #3dPrinted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941"/>
            <a:ext cx="4644008" cy="24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newscientist.com/data/images/ns/cms/dn23422/dn23422-2_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93422"/>
            <a:ext cx="4499992" cy="35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3dprintingindustry.com/wp-content/uploads/2014/11/3D-printed-spore-food-from-T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2982"/>
            <a:ext cx="4644007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644008" y="-92546"/>
            <a:ext cx="44999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smtClean="0">
                <a:solidFill>
                  <a:srgbClr val="FFFFFF"/>
                </a:solidFill>
              </a:rPr>
              <a:t>Nouveaux </a:t>
            </a:r>
          </a:p>
          <a:p>
            <a:pPr algn="ctr"/>
            <a:r>
              <a:rPr lang="fr-BE" sz="5400" dirty="0" smtClean="0">
                <a:solidFill>
                  <a:srgbClr val="FFFFFF"/>
                </a:solidFill>
              </a:rPr>
              <a:t>ingrédients</a:t>
            </a:r>
            <a:endParaRPr lang="fr-BE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167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rinted spinach quiche dinosaurs #3dPrinted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788025" cy="26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naturalmachines.com/site_media/107/o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17974"/>
            <a:ext cx="4631465" cy="252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naturalmachines.com/site_media/88/o/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15599" r="18255" b="-1303"/>
          <a:stretch/>
        </p:blipFill>
        <p:spPr bwMode="auto">
          <a:xfrm>
            <a:off x="4631468" y="0"/>
            <a:ext cx="4512535" cy="26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631465" y="2499742"/>
            <a:ext cx="44999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dirty="0" smtClean="0">
                <a:solidFill>
                  <a:srgbClr val="FFFFFF"/>
                </a:solidFill>
              </a:rPr>
              <a:t>Produits transformés de composition</a:t>
            </a:r>
            <a:r>
              <a:rPr lang="fr-BE" sz="4400" dirty="0" smtClean="0">
                <a:solidFill>
                  <a:srgbClr val="FFFFFF"/>
                </a:solidFill>
              </a:rPr>
              <a:t> </a:t>
            </a:r>
            <a:r>
              <a:rPr lang="fr-BE" sz="4000" dirty="0" smtClean="0">
                <a:solidFill>
                  <a:srgbClr val="FFFFFF"/>
                </a:solidFill>
              </a:rPr>
              <a:t>contrôlée</a:t>
            </a:r>
            <a:endParaRPr lang="fr-BE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167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gizmag.com/hero/cornucopia-digital-gastronomy-3d-food-printer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2176" r="22704"/>
          <a:stretch/>
        </p:blipFill>
        <p:spPr bwMode="auto">
          <a:xfrm>
            <a:off x="1619672" y="1314683"/>
            <a:ext cx="5976664" cy="36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" y="0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smtClean="0">
                <a:solidFill>
                  <a:srgbClr val="FFFFFF"/>
                </a:solidFill>
              </a:rPr>
              <a:t>Nutrition personnalisée</a:t>
            </a:r>
            <a:endParaRPr lang="fr-BE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8533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187624" y="14148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smtClean="0">
                <a:solidFill>
                  <a:srgbClr val="FFFFFF"/>
                </a:solidFill>
              </a:rPr>
              <a:t>Nouvelles fonctions…?</a:t>
            </a:r>
            <a:endParaRPr lang="fr-BE" sz="5400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79712" y="3813889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r-BE" dirty="0" smtClean="0">
                <a:solidFill>
                  <a:srgbClr val="FF00FF"/>
                </a:solidFill>
              </a:rPr>
              <a:t>Optimisation du goût</a:t>
            </a:r>
            <a:endParaRPr lang="fr-BE" dirty="0">
              <a:solidFill>
                <a:srgbClr val="FF00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8904" t="24234" b="27363"/>
          <a:stretch/>
        </p:blipFill>
        <p:spPr>
          <a:xfrm>
            <a:off x="323528" y="1329612"/>
            <a:ext cx="853268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195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611560" y="141480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smtClean="0"/>
              <a:t>Nouvelles fonctionnalités…?</a:t>
            </a:r>
            <a:endParaRPr lang="fr-BE" sz="5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5496" y="343584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fr-BE" dirty="0" smtClean="0">
                <a:solidFill>
                  <a:srgbClr val="FF00FF"/>
                </a:solidFill>
              </a:rPr>
              <a:t>Aspects nutritionnels</a:t>
            </a:r>
            <a:endParaRPr lang="fr-BE" dirty="0">
              <a:solidFill>
                <a:srgbClr val="FF00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005577"/>
            <a:ext cx="3096344" cy="24383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944" y="1923678"/>
            <a:ext cx="4800533" cy="28083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96139" y="4785996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©</a:t>
            </a:r>
            <a:r>
              <a:rPr lang="fr-FR" dirty="0" err="1" smtClean="0"/>
              <a:t>Chloe</a:t>
            </a:r>
            <a:r>
              <a:rPr lang="fr-FR" dirty="0" smtClean="0"/>
              <a:t>́</a:t>
            </a:r>
            <a:r>
              <a:rPr lang="fr-FR" dirty="0"/>
              <a:t>-</a:t>
            </a:r>
            <a:r>
              <a:rPr lang="fr-FR" dirty="0" err="1"/>
              <a:t>Rutzerveld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5820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9548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 err="1" smtClean="0">
                <a:latin typeface="+mj-lt"/>
                <a:ea typeface="+mj-ea"/>
                <a:cs typeface="+mj-cs"/>
              </a:rPr>
              <a:t>L’alimentaire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: </a:t>
            </a:r>
          </a:p>
          <a:p>
            <a:pPr algn="ctr" defTabSz="457200"/>
            <a:r>
              <a:rPr lang="en-US" sz="4400" dirty="0" smtClean="0">
                <a:latin typeface="+mj-lt"/>
                <a:ea typeface="+mj-ea"/>
                <a:cs typeface="+mj-cs"/>
              </a:rPr>
              <a:t>Le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nouvel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Eldorado pour la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technologie</a:t>
            </a:r>
            <a:endParaRPr lang="fr-FR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http://www.life-in-the-bay.com/wp-content/uploads/2014/08/1395308240_silicon-valley-sign-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9662"/>
            <a:ext cx="64807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17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18164" b="18073"/>
          <a:stretch/>
        </p:blipFill>
        <p:spPr>
          <a:xfrm>
            <a:off x="179512" y="771550"/>
            <a:ext cx="878269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9907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isouestcequonest.net/wp-content/uploads/2010/12/community-manag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87176" y="1239457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7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Nourrir</a:t>
            </a:r>
            <a:r>
              <a:rPr lang="en-US" sz="7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le monde</a:t>
            </a:r>
            <a:endParaRPr lang="fr-FR" sz="7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13190" y="2632477"/>
            <a:ext cx="65887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6000" dirty="0" smtClean="0">
                <a:solidFill>
                  <a:srgbClr val="FFFFFF"/>
                </a:solidFill>
              </a:rPr>
              <a:t>9,5 </a:t>
            </a:r>
            <a:r>
              <a:rPr lang="fr-BE" sz="6600" dirty="0" smtClean="0">
                <a:solidFill>
                  <a:srgbClr val="FFFFFF"/>
                </a:solidFill>
              </a:rPr>
              <a:t>milliards (2050)</a:t>
            </a:r>
            <a:r>
              <a:rPr lang="fr-BE" sz="6000" dirty="0" smtClean="0">
                <a:solidFill>
                  <a:srgbClr val="FFFFFF"/>
                </a:solidFill>
              </a:rPr>
              <a:t> </a:t>
            </a:r>
            <a:endParaRPr lang="fr-BE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877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0"/>
            <a:ext cx="80648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491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dria.tm.fr/vars/images/Recherch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/>
          <a:stretch/>
        </p:blipFill>
        <p:spPr bwMode="auto">
          <a:xfrm>
            <a:off x="-36512" y="-34252"/>
            <a:ext cx="4593152" cy="517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6652" r="13386"/>
          <a:stretch/>
        </p:blipFill>
        <p:spPr>
          <a:xfrm>
            <a:off x="4572000" y="0"/>
            <a:ext cx="4608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93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58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3278"/>
            <a:ext cx="6732488" cy="41946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568" y="4011910"/>
            <a:ext cx="7848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6600" dirty="0" smtClean="0">
                <a:solidFill>
                  <a:srgbClr val="FFFFFF"/>
                </a:solidFill>
                <a:latin typeface="Savoye LET Plain:1.0"/>
                <a:cs typeface="Savoye LET Plain:1.0"/>
              </a:rPr>
              <a:t>Ceci n’est pas une pizza</a:t>
            </a:r>
            <a:endParaRPr lang="fr-FR" sz="6600" dirty="0">
              <a:solidFill>
                <a:srgbClr val="FFFFFF"/>
              </a:solidFill>
              <a:latin typeface="Savoye LET Plain:1.0"/>
              <a:cs typeface="Savoye LET Plain:1.0"/>
            </a:endParaRPr>
          </a:p>
        </p:txBody>
      </p:sp>
    </p:spTree>
    <p:extLst>
      <p:ext uri="{BB962C8B-B14F-4D97-AF65-F5344CB8AC3E}">
        <p14:creationId xmlns:p14="http://schemas.microsoft.com/office/powerpoint/2010/main" val="11455200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20471"/>
          <a:stretch/>
        </p:blipFill>
        <p:spPr>
          <a:xfrm>
            <a:off x="1619672" y="0"/>
            <a:ext cx="58326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8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14195</TotalTime>
  <Words>304</Words>
  <Application>Microsoft Macintosh PowerPoint</Application>
  <PresentationFormat>Présentation à l'écran (16:9)</PresentationFormat>
  <Paragraphs>95</Paragraphs>
  <Slides>37</Slides>
  <Notes>32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Noir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dor</dc:creator>
  <cp:lastModifiedBy>Dorothée Goffin</cp:lastModifiedBy>
  <cp:revision>150</cp:revision>
  <dcterms:created xsi:type="dcterms:W3CDTF">2015-03-04T09:23:38Z</dcterms:created>
  <dcterms:modified xsi:type="dcterms:W3CDTF">2015-05-20T20:57:37Z</dcterms:modified>
</cp:coreProperties>
</file>