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22" r:id="rId3"/>
    <p:sldId id="261" r:id="rId4"/>
    <p:sldId id="270" r:id="rId5"/>
    <p:sldId id="320" r:id="rId6"/>
    <p:sldId id="321" r:id="rId7"/>
    <p:sldId id="269" r:id="rId8"/>
    <p:sldId id="262" r:id="rId9"/>
    <p:sldId id="325" r:id="rId10"/>
    <p:sldId id="326" r:id="rId11"/>
    <p:sldId id="265" r:id="rId12"/>
    <p:sldId id="328" r:id="rId13"/>
    <p:sldId id="329" r:id="rId14"/>
    <p:sldId id="330" r:id="rId15"/>
    <p:sldId id="331" r:id="rId16"/>
    <p:sldId id="323" r:id="rId17"/>
    <p:sldId id="324" r:id="rId18"/>
    <p:sldId id="319" r:id="rId19"/>
    <p:sldId id="299" r:id="rId20"/>
    <p:sldId id="281" r:id="rId21"/>
    <p:sldId id="282" r:id="rId22"/>
    <p:sldId id="283" r:id="rId23"/>
    <p:sldId id="284" r:id="rId24"/>
    <p:sldId id="298" r:id="rId25"/>
    <p:sldId id="291" r:id="rId26"/>
    <p:sldId id="285" r:id="rId27"/>
    <p:sldId id="286" r:id="rId28"/>
    <p:sldId id="287" r:id="rId29"/>
    <p:sldId id="288" r:id="rId30"/>
    <p:sldId id="289" r:id="rId31"/>
    <p:sldId id="290" r:id="rId32"/>
    <p:sldId id="296" r:id="rId33"/>
    <p:sldId id="276" r:id="rId34"/>
    <p:sldId id="271" r:id="rId35"/>
    <p:sldId id="302" r:id="rId36"/>
    <p:sldId id="335" r:id="rId37"/>
    <p:sldId id="315" r:id="rId38"/>
    <p:sldId id="316" r:id="rId39"/>
    <p:sldId id="334" r:id="rId40"/>
    <p:sldId id="336" r:id="rId41"/>
    <p:sldId id="274" r:id="rId42"/>
    <p:sldId id="277" r:id="rId43"/>
    <p:sldId id="278" r:id="rId44"/>
    <p:sldId id="303" r:id="rId45"/>
    <p:sldId id="279" r:id="rId46"/>
    <p:sldId id="305" r:id="rId47"/>
    <p:sldId id="306" r:id="rId48"/>
    <p:sldId id="313" r:id="rId49"/>
    <p:sldId id="309" r:id="rId50"/>
    <p:sldId id="318" r:id="rId51"/>
    <p:sldId id="337" r:id="rId52"/>
    <p:sldId id="311" r:id="rId53"/>
    <p:sldId id="312" r:id="rId5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FF"/>
    <a:srgbClr val="FF008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81" autoAdjust="0"/>
  </p:normalViewPr>
  <p:slideViewPr>
    <p:cSldViewPr>
      <p:cViewPr varScale="1">
        <p:scale>
          <a:sx n="79" d="100"/>
          <a:sy n="79" d="100"/>
        </p:scale>
        <p:origin x="-1952"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B2D57B-59BB-4B02-AF3B-7CF4DB4816BA}" type="datetimeFigureOut">
              <a:rPr lang="fr-BE" smtClean="0"/>
              <a:t>29/04/15</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6F0A8E-C036-482F-84AF-5D90F73E6747}" type="slidenum">
              <a:rPr lang="fr-BE" smtClean="0"/>
              <a:t>‹#›</a:t>
            </a:fld>
            <a:endParaRPr lang="fr-BE"/>
          </a:p>
        </p:txBody>
      </p:sp>
    </p:spTree>
    <p:extLst>
      <p:ext uri="{BB962C8B-B14F-4D97-AF65-F5344CB8AC3E}">
        <p14:creationId xmlns:p14="http://schemas.microsoft.com/office/powerpoint/2010/main" val="179762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Bonjour à tous et merci d’êtr</a:t>
            </a:r>
            <a:r>
              <a:rPr lang="fr-BE" baseline="0" dirty="0" smtClean="0"/>
              <a:t>e venus si nombreux. Aujourd’hui, nous allons vous livrer notre vision de l’assiette et la cuisine du futur étayée par une recherche  documentaire de plus d’un an et surtout à travers nos convictions fortes. Hier la production de masse et l’industrie a permis une standardisation de la qualité des produits et demain la science et la technologie va paradoxalement nous permettre le retour vers, d’une part, des produits du terroir, une alimentation personnalisée et l’émergence du consommateur-acteur.</a:t>
            </a:r>
          </a:p>
          <a:p>
            <a:r>
              <a:rPr lang="fr-BE" baseline="0" dirty="0" smtClean="0"/>
              <a:t>Je vous présenterai ensuite ce qu’est le Smart </a:t>
            </a:r>
            <a:r>
              <a:rPr lang="fr-BE" baseline="0" dirty="0" err="1" smtClean="0"/>
              <a:t>Gastronomy</a:t>
            </a:r>
            <a:r>
              <a:rPr lang="fr-BE" baseline="0" dirty="0" smtClean="0"/>
              <a:t> </a:t>
            </a:r>
            <a:r>
              <a:rPr lang="fr-BE" baseline="0" dirty="0" err="1" smtClean="0"/>
              <a:t>Lab</a:t>
            </a:r>
            <a:r>
              <a:rPr lang="fr-BE" baseline="0" dirty="0" smtClean="0"/>
              <a:t> et comment s’inscrit-il dans cette vision et enfin, nous vous </a:t>
            </a:r>
            <a:r>
              <a:rPr lang="fr-BE" baseline="0" smtClean="0"/>
              <a:t>présenterons une technologie au service </a:t>
            </a:r>
            <a:r>
              <a:rPr lang="fr-BE" baseline="0" dirty="0" smtClean="0"/>
              <a:t>du mieux-manger</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1</a:t>
            </a:fld>
            <a:endParaRPr lang="fr-BE"/>
          </a:p>
        </p:txBody>
      </p:sp>
    </p:spTree>
    <p:extLst>
      <p:ext uri="{BB962C8B-B14F-4D97-AF65-F5344CB8AC3E}">
        <p14:creationId xmlns:p14="http://schemas.microsoft.com/office/powerpoint/2010/main" val="1937132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10</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On a déjà</a:t>
            </a:r>
            <a:r>
              <a:rPr lang="fr-BE" baseline="0" dirty="0" smtClean="0"/>
              <a:t> parlé des « consommateurs-producteurs » cette mouvance vient d’un besoin de retour à la terre et de retrouver la qualité d’antan mais aussi de la révolution technologique des </a:t>
            </a:r>
            <a:r>
              <a:rPr lang="fr-BE" baseline="0" dirty="0" err="1" smtClean="0"/>
              <a:t>Makers</a:t>
            </a:r>
            <a:r>
              <a:rPr lang="fr-BE" baseline="0" dirty="0" smtClean="0"/>
              <a:t> : le faire soi-même et reprendre le contrôle, faire ses légumes </a:t>
            </a:r>
            <a:r>
              <a:rPr lang="fr-BE" baseline="0" dirty="0" err="1" smtClean="0"/>
              <a:t>lactofermentés</a:t>
            </a:r>
            <a:r>
              <a:rPr lang="fr-BE" baseline="0" dirty="0" smtClean="0"/>
              <a:t>, cultiver ses herbes ou ses champignons, faire ses propres équipements culinaires…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11</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12</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Patients, soldiers, seniors, astronauts…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13</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Kitchen with specific and high technology devices which aims to improve culinary practices</a:t>
            </a:r>
            <a:r>
              <a:rPr lang="fr-BE" baseline="0" dirty="0" smtClean="0"/>
              <a:t> and logistic inside the kitchen to minimize waste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14</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15</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16</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17</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19</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t>
            </a:r>
            <a:r>
              <a:rPr lang="fr-BE" baseline="0" dirty="0" smtClean="0"/>
              <a:t>e Smart </a:t>
            </a:r>
            <a:r>
              <a:rPr lang="fr-BE" baseline="0" dirty="0" err="1" smtClean="0"/>
              <a:t>Gastronomy</a:t>
            </a:r>
            <a:r>
              <a:rPr lang="fr-BE" baseline="0" dirty="0" smtClean="0"/>
              <a:t> </a:t>
            </a:r>
            <a:r>
              <a:rPr lang="fr-BE" baseline="0" dirty="0" err="1" smtClean="0"/>
              <a:t>Lab</a:t>
            </a:r>
            <a:r>
              <a:rPr lang="fr-BE" baseline="0" dirty="0" smtClean="0"/>
              <a:t> a été construit autour de ces concepts. C’est un Living </a:t>
            </a:r>
            <a:r>
              <a:rPr lang="fr-BE" baseline="0" dirty="0" err="1" smtClean="0"/>
              <a:t>Lab</a:t>
            </a:r>
            <a:r>
              <a:rPr lang="fr-BE" baseline="0" dirty="0" smtClean="0"/>
              <a:t>, structure d’innovation dans le domaine alimentaire qui est un laboratoire de </a:t>
            </a:r>
            <a:r>
              <a:rPr lang="fr-BE" baseline="0" dirty="0" err="1" smtClean="0"/>
              <a:t>co</a:t>
            </a:r>
            <a:r>
              <a:rPr lang="fr-BE" baseline="0" dirty="0" smtClean="0"/>
              <a:t>-création, de prototypage et d’usage.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20</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Les deux principes</a:t>
            </a:r>
            <a:r>
              <a:rPr lang="fr-BE" baseline="0" dirty="0" smtClean="0"/>
              <a:t> fondamentaux des LL sont : premièrement de mettre l’usager au centre de la démarche et donc de l’impliquer dans les différentes phase du processus d’innovation : la créativité, le prototypage, les phases de tests… Cette démarche Lean permet de </a:t>
            </a:r>
            <a:r>
              <a:rPr lang="fr-BE" baseline="0" dirty="0" err="1" smtClean="0"/>
              <a:t>co</a:t>
            </a:r>
            <a:r>
              <a:rPr lang="fr-BE" baseline="0" dirty="0" smtClean="0"/>
              <a:t>-développer avec l’usager des produits plus adaptés à leurs besoins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21</a:t>
            </a:fld>
            <a:endParaRPr lang="fr-BE"/>
          </a:p>
        </p:txBody>
      </p:sp>
    </p:spTree>
    <p:extLst>
      <p:ext uri="{BB962C8B-B14F-4D97-AF65-F5344CB8AC3E}">
        <p14:creationId xmlns:p14="http://schemas.microsoft.com/office/powerpoint/2010/main" val="2270616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smtClean="0"/>
              <a:t>Le deuxième est d’avoir une approche multidisciplinaire et donc de rassembler, des chefs, des producteurs, des scientifiques, des </a:t>
            </a:r>
            <a:r>
              <a:rPr lang="fr-BE" baseline="0" dirty="0" err="1" smtClean="0"/>
              <a:t>geeks</a:t>
            </a:r>
            <a:r>
              <a:rPr lang="fr-BE" baseline="0" dirty="0" smtClean="0"/>
              <a:t>, des artistes des designers, des entrepreneurs…</a:t>
            </a:r>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22</a:t>
            </a:fld>
            <a:endParaRPr lang="fr-BE"/>
          </a:p>
        </p:txBody>
      </p:sp>
    </p:spTree>
    <p:extLst>
      <p:ext uri="{BB962C8B-B14F-4D97-AF65-F5344CB8AC3E}">
        <p14:creationId xmlns:p14="http://schemas.microsoft.com/office/powerpoint/2010/main" val="2087831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smtClean="0"/>
              <a:t>Dès lors, les partenaires du SGL intègrent cet aspect : </a:t>
            </a:r>
            <a:r>
              <a:rPr lang="fr-BE" baseline="0" dirty="0" err="1" smtClean="0"/>
              <a:t>GxABT</a:t>
            </a:r>
            <a:r>
              <a:rPr lang="fr-BE" baseline="0" dirty="0" smtClean="0"/>
              <a:t> pour les aspects scientifiques et la coordination, Génération W pour la connaissance des produits et de leur sublimation, le KIKK festival pour les nouvelles technologies, le BEP le lien avec le tissu économique et le TRAKK (Hub créatif Namurois) pour la créativité et l’accès à la communauté</a:t>
            </a:r>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23</a:t>
            </a:fld>
            <a:endParaRPr lang="fr-BE"/>
          </a:p>
        </p:txBody>
      </p:sp>
    </p:spTree>
    <p:extLst>
      <p:ext uri="{BB962C8B-B14F-4D97-AF65-F5344CB8AC3E}">
        <p14:creationId xmlns:p14="http://schemas.microsoft.com/office/powerpoint/2010/main" val="466670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Le</a:t>
            </a:r>
            <a:r>
              <a:rPr lang="fr-BE" baseline="0" dirty="0" smtClean="0"/>
              <a:t> SGL propose donc des services d’innovation et de créativité de design de nouveaux produits, l’animation d’une communauté (workshop, </a:t>
            </a:r>
            <a:r>
              <a:rPr lang="fr-BE" baseline="0" dirty="0" err="1" smtClean="0"/>
              <a:t>summer</a:t>
            </a:r>
            <a:r>
              <a:rPr lang="fr-BE" baseline="0" dirty="0" smtClean="0"/>
              <a:t> </a:t>
            </a:r>
            <a:r>
              <a:rPr lang="fr-BE" baseline="0" dirty="0" err="1" smtClean="0"/>
              <a:t>school</a:t>
            </a:r>
            <a:r>
              <a:rPr lang="fr-BE" baseline="0" dirty="0" smtClean="0"/>
              <a:t> sur la </a:t>
            </a:r>
            <a:r>
              <a:rPr lang="fr-BE" baseline="0" dirty="0" err="1" smtClean="0"/>
              <a:t>gastronomy</a:t>
            </a:r>
            <a:r>
              <a:rPr lang="fr-BE" baseline="0" dirty="0" smtClean="0"/>
              <a:t>, défis culinaires, formations, sensibilisations, tests de nouveaux produits…), Créer par le faire grâce au </a:t>
            </a:r>
            <a:r>
              <a:rPr lang="fr-BE" baseline="0" dirty="0" err="1" smtClean="0"/>
              <a:t>Fablab</a:t>
            </a:r>
            <a:r>
              <a:rPr lang="fr-BE" baseline="0" dirty="0" smtClean="0"/>
              <a:t> culinaire, un accélérateur de start-ups, le développement de nouvelles technologie, l’étude des usages en conditions réelles, un accompagnement </a:t>
            </a:r>
            <a:r>
              <a:rPr lang="fr-BE" baseline="0" dirty="0" err="1" smtClean="0"/>
              <a:t>lean</a:t>
            </a:r>
            <a:r>
              <a:rPr lang="fr-BE" baseline="0" dirty="0" smtClean="0"/>
              <a:t> de l’innovation et de la recherche scientifique dans des domaines émergents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24</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828" indent="-179828">
              <a:buFont typeface="Arial" pitchFamily="34" charset="0"/>
              <a:buChar char="•"/>
            </a:pPr>
            <a:r>
              <a:rPr lang="fr-BE" dirty="0" smtClean="0"/>
              <a:t>Le SGL sera donc un lieu de rencontre pour sa communauté composée à la fois d’experts</a:t>
            </a:r>
            <a:r>
              <a:rPr lang="fr-BE" baseline="0" dirty="0" smtClean="0"/>
              <a:t> et d’utilisateurs. Différents </a:t>
            </a:r>
            <a:r>
              <a:rPr lang="fr-BE" baseline="0" dirty="0" err="1" smtClean="0"/>
              <a:t>labs</a:t>
            </a:r>
            <a:r>
              <a:rPr lang="fr-BE" baseline="0" dirty="0" smtClean="0"/>
              <a:t> seront donc développés : un </a:t>
            </a:r>
            <a:r>
              <a:rPr lang="fr-BE" baseline="0" dirty="0" err="1" smtClean="0"/>
              <a:t>Creative</a:t>
            </a:r>
            <a:r>
              <a:rPr lang="fr-BE" baseline="0" dirty="0" smtClean="0"/>
              <a:t> </a:t>
            </a:r>
            <a:r>
              <a:rPr lang="fr-BE" baseline="0" dirty="0" err="1" smtClean="0"/>
              <a:t>Lab</a:t>
            </a:r>
            <a:r>
              <a:rPr lang="fr-BE" baseline="0" dirty="0" smtClean="0"/>
              <a:t> et un </a:t>
            </a:r>
            <a:r>
              <a:rPr lang="fr-BE" baseline="0" dirty="0" err="1" smtClean="0"/>
              <a:t>Fablab</a:t>
            </a:r>
            <a:r>
              <a:rPr lang="fr-BE" baseline="0" dirty="0" smtClean="0"/>
              <a:t> seront mutualisés avec le TRAKK à Namur</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26</a:t>
            </a:fld>
            <a:endParaRPr lang="fr-BE"/>
          </a:p>
        </p:txBody>
      </p:sp>
    </p:spTree>
    <p:extLst>
      <p:ext uri="{BB962C8B-B14F-4D97-AF65-F5344CB8AC3E}">
        <p14:creationId xmlns:p14="http://schemas.microsoft.com/office/powerpoint/2010/main" val="184418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Et un nouveau bâtiment composé d’espaces ouverts sera érigé en fin</a:t>
            </a:r>
            <a:r>
              <a:rPr lang="fr-BE" baseline="0" dirty="0" smtClean="0"/>
              <a:t> 2016 à Gembloux comprenant toutes les fonctionnalité du SGL :</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27</a:t>
            </a:fld>
            <a:endParaRPr lang="fr-BE"/>
          </a:p>
        </p:txBody>
      </p:sp>
    </p:spTree>
    <p:extLst>
      <p:ext uri="{BB962C8B-B14F-4D97-AF65-F5344CB8AC3E}">
        <p14:creationId xmlns:p14="http://schemas.microsoft.com/office/powerpoint/2010/main" val="3510278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Une cuisine professionnelle et un laboratoire culinaire contenant</a:t>
            </a:r>
            <a:r>
              <a:rPr lang="fr-BE" baseline="0" dirty="0" smtClean="0"/>
              <a:t> des équipements culinaires de pointe et des équipements de laboratoire comme une sonde US, une centrifugeuse à tubes, un distillateur, des imprimantes 3D, un </a:t>
            </a:r>
            <a:r>
              <a:rPr lang="fr-BE" baseline="0" dirty="0" err="1" smtClean="0"/>
              <a:t>olfactomètre</a:t>
            </a:r>
            <a:r>
              <a:rPr lang="fr-BE" baseline="0" dirty="0" smtClean="0"/>
              <a:t>…</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28</a:t>
            </a:fld>
            <a:endParaRPr lang="fr-BE"/>
          </a:p>
        </p:txBody>
      </p:sp>
    </p:spTree>
    <p:extLst>
      <p:ext uri="{BB962C8B-B14F-4D97-AF65-F5344CB8AC3E}">
        <p14:creationId xmlns:p14="http://schemas.microsoft.com/office/powerpoint/2010/main" val="2788995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Ces deux espaces seront ouverts un jour par semaine au public</a:t>
            </a:r>
            <a:r>
              <a:rPr lang="fr-BE" baseline="0" dirty="0" smtClean="0"/>
              <a:t>, chefs et artisans en tant que </a:t>
            </a:r>
            <a:r>
              <a:rPr lang="fr-BE" baseline="0" dirty="0" err="1" smtClean="0"/>
              <a:t>Fablab</a:t>
            </a:r>
            <a:r>
              <a:rPr lang="fr-BE" baseline="0" dirty="0" smtClean="0"/>
              <a:t> culinaire pour tester des nouveaux équipements, nouvelles recettes… Et pourra être privatisé pour du développement de produits ou de la formation</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29</a:t>
            </a:fld>
            <a:endParaRPr lang="fr-BE"/>
          </a:p>
        </p:txBody>
      </p:sp>
    </p:spTree>
    <p:extLst>
      <p:ext uri="{BB962C8B-B14F-4D97-AF65-F5344CB8AC3E}">
        <p14:creationId xmlns:p14="http://schemas.microsoft.com/office/powerpoint/2010/main" val="2788995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 restaurant d’essai qui permettra de tester des nouvelles recettes, ingrédients, concepts sur une durée définie et cela en conditions réelles de consommation,</a:t>
            </a:r>
            <a:r>
              <a:rPr lang="fr-BE" baseline="0" dirty="0" smtClean="0"/>
              <a:t> le restaurant étant ouvert tous les jours midi et soir.</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30</a:t>
            </a:fld>
            <a:endParaRPr lang="fr-BE"/>
          </a:p>
        </p:txBody>
      </p:sp>
    </p:spTree>
    <p:extLst>
      <p:ext uri="{BB962C8B-B14F-4D97-AF65-F5344CB8AC3E}">
        <p14:creationId xmlns:p14="http://schemas.microsoft.com/office/powerpoint/2010/main" val="2392710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Une cuisine ménagère d’essai</a:t>
            </a:r>
            <a:r>
              <a:rPr lang="fr-BE" baseline="0" dirty="0" smtClean="0"/>
              <a:t> pour tester des équipements en conditions réelles et des espaces ouverts et modulables de </a:t>
            </a:r>
            <a:r>
              <a:rPr lang="fr-BE" baseline="0" dirty="0" err="1" smtClean="0"/>
              <a:t>co-working</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31</a:t>
            </a:fld>
            <a:endParaRPr lang="fr-BE"/>
          </a:p>
        </p:txBody>
      </p:sp>
    </p:spTree>
    <p:extLst>
      <p:ext uri="{BB962C8B-B14F-4D97-AF65-F5344CB8AC3E}">
        <p14:creationId xmlns:p14="http://schemas.microsoft.com/office/powerpoint/2010/main" val="14319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r>
              <a:rPr lang="fr-BE" dirty="0" smtClean="0"/>
              <a:t>Car le défi</a:t>
            </a:r>
            <a:r>
              <a:rPr lang="fr-BE" baseline="0" dirty="0" smtClean="0"/>
              <a:t> est grand…. 9,5 milliards en 2050</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828" indent="-179828">
              <a:buFont typeface="Arial" pitchFamily="34" charset="0"/>
              <a:buChar char="•"/>
            </a:pPr>
            <a:r>
              <a:rPr lang="fr-BE" dirty="0" smtClean="0"/>
              <a:t>En attendant</a:t>
            </a:r>
            <a:r>
              <a:rPr lang="fr-BE" baseline="0" dirty="0" smtClean="0"/>
              <a:t> le bâtiment, une version provisoire du SGL au sein de </a:t>
            </a:r>
            <a:r>
              <a:rPr lang="fr-BE" baseline="0" dirty="0" err="1" smtClean="0"/>
              <a:t>GxABT</a:t>
            </a:r>
            <a:r>
              <a:rPr lang="fr-BE" baseline="0" dirty="0" smtClean="0"/>
              <a:t> réunira la cuisine pro, le laboratoire culinaire et une créative room afin de réaliser ses activités et de construire la communauté du SGL d’ores et déjà les deux premières années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32</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Du côté de la recherche, le SGL développe différentes technologies au service</a:t>
            </a:r>
            <a:r>
              <a:rPr lang="fr-BE" baseline="0" dirty="0" smtClean="0"/>
              <a:t> du bien-manger.</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33</a:t>
            </a:fld>
            <a:endParaRPr lang="fr-BE"/>
          </a:p>
        </p:txBody>
      </p:sp>
    </p:spTree>
    <p:extLst>
      <p:ext uri="{BB962C8B-B14F-4D97-AF65-F5344CB8AC3E}">
        <p14:creationId xmlns:p14="http://schemas.microsoft.com/office/powerpoint/2010/main" val="2850232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828" indent="-179828">
              <a:buFont typeface="Arial" pitchFamily="34" charset="0"/>
              <a:buChar char="•"/>
            </a:pPr>
            <a:r>
              <a:rPr lang="fr-BE" dirty="0" smtClean="0"/>
              <a:t>Une autre thématique de recherche est</a:t>
            </a:r>
            <a:r>
              <a:rPr lang="fr-BE" baseline="0" dirty="0" smtClean="0"/>
              <a:t> celle de l’impression 3D des aliments. Cette technique, outre ses aspects ludiques et créatifs, présente de nombreuses applications concrètes ou la forme présente une grande importance </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34</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35</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r>
              <a:rPr lang="fr-BE" dirty="0" smtClean="0"/>
              <a:t>La technique utilisée est celle de la </a:t>
            </a:r>
            <a:r>
              <a:rPr lang="fr-FR" sz="1200" kern="1200" dirty="0" smtClean="0">
                <a:solidFill>
                  <a:srgbClr val="A1067F"/>
                </a:solidFill>
                <a:latin typeface="+mn-lt"/>
                <a:ea typeface="+mn-ea"/>
                <a:cs typeface="+mn-cs"/>
              </a:rPr>
              <a:t>FDM (</a:t>
            </a:r>
            <a:r>
              <a:rPr lang="fr-FR" sz="1200" kern="1200" dirty="0" err="1" smtClean="0">
                <a:solidFill>
                  <a:srgbClr val="A1067F"/>
                </a:solidFill>
                <a:latin typeface="+mn-lt"/>
                <a:ea typeface="+mn-ea"/>
                <a:cs typeface="+mn-cs"/>
              </a:rPr>
              <a:t>Fused</a:t>
            </a:r>
            <a:r>
              <a:rPr lang="fr-FR" sz="1200" kern="1200" dirty="0" smtClean="0">
                <a:solidFill>
                  <a:srgbClr val="A1067F"/>
                </a:solidFill>
                <a:latin typeface="+mn-lt"/>
                <a:ea typeface="+mn-ea"/>
                <a:cs typeface="+mn-cs"/>
              </a:rPr>
              <a:t> </a:t>
            </a:r>
            <a:r>
              <a:rPr lang="fr-FR" sz="1200" kern="1200" dirty="0" err="1" smtClean="0">
                <a:solidFill>
                  <a:srgbClr val="A1067F"/>
                </a:solidFill>
                <a:latin typeface="+mn-lt"/>
                <a:ea typeface="+mn-ea"/>
                <a:cs typeface="+mn-cs"/>
              </a:rPr>
              <a:t>Deposition</a:t>
            </a:r>
            <a:r>
              <a:rPr lang="fr-FR" sz="1200" kern="1200" dirty="0" smtClean="0">
                <a:solidFill>
                  <a:srgbClr val="A1067F"/>
                </a:solidFill>
                <a:latin typeface="+mn-lt"/>
                <a:ea typeface="+mn-ea"/>
                <a:cs typeface="+mn-cs"/>
              </a:rPr>
              <a:t> </a:t>
            </a:r>
            <a:r>
              <a:rPr lang="fr-FR" sz="1200" kern="1200" dirty="0" err="1" smtClean="0">
                <a:solidFill>
                  <a:srgbClr val="A1067F"/>
                </a:solidFill>
                <a:latin typeface="+mn-lt"/>
                <a:ea typeface="+mn-ea"/>
                <a:cs typeface="+mn-cs"/>
              </a:rPr>
              <a:t>modeling</a:t>
            </a:r>
            <a:r>
              <a:rPr lang="fr-FR" sz="1200" kern="1200" dirty="0" smtClean="0">
                <a:solidFill>
                  <a:srgbClr val="A1067F"/>
                </a:solidFill>
                <a:latin typeface="+mn-lt"/>
                <a:ea typeface="+mn-ea"/>
                <a:cs typeface="+mn-cs"/>
              </a:rPr>
              <a:t>). Le principe est de réaliser informatiquement un dessin en 3D. Ce dessin en 3D est ensuite  saucissonné en une</a:t>
            </a:r>
            <a:r>
              <a:rPr lang="fr-FR" sz="1200" kern="1200" baseline="0" dirty="0" smtClean="0">
                <a:solidFill>
                  <a:srgbClr val="A1067F"/>
                </a:solidFill>
                <a:latin typeface="+mn-lt"/>
                <a:ea typeface="+mn-ea"/>
                <a:cs typeface="+mn-cs"/>
              </a:rPr>
              <a:t> accumulation de fines couches dont l</a:t>
            </a:r>
            <a:r>
              <a:rPr lang="fr-FR" sz="1200" kern="1200" dirty="0" smtClean="0">
                <a:solidFill>
                  <a:srgbClr val="A1067F"/>
                </a:solidFill>
                <a:latin typeface="+mn-lt"/>
                <a:ea typeface="+mn-ea"/>
                <a:cs typeface="+mn-cs"/>
              </a:rPr>
              <a:t>es coordonnées </a:t>
            </a:r>
            <a:r>
              <a:rPr lang="fr-FR" sz="1200" kern="1200" baseline="0" dirty="0" smtClean="0">
                <a:solidFill>
                  <a:srgbClr val="A1067F"/>
                </a:solidFill>
                <a:latin typeface="+mn-lt"/>
                <a:ea typeface="+mn-ea"/>
                <a:cs typeface="+mn-cs"/>
              </a:rPr>
              <a:t>sont transformées en coordonnées de position de la tête d’impression qui est en fait une sorte de seringue contenant la matrice alimentaire. La tête d’impression va déposer couche par couche la matrice afin de construire la forme. Il faut ensuite que la matrice fige (par refroidissement ou chauffage ou réaction) ou soit assez visqueuse pour garder sa forme.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36</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r>
              <a:rPr lang="fr-BE" dirty="0" smtClean="0"/>
              <a:t>La technique utilisée est celle de la </a:t>
            </a:r>
            <a:r>
              <a:rPr lang="fr-FR" sz="1200" kern="1200" dirty="0" smtClean="0">
                <a:solidFill>
                  <a:srgbClr val="A1067F"/>
                </a:solidFill>
                <a:latin typeface="+mn-lt"/>
                <a:ea typeface="+mn-ea"/>
                <a:cs typeface="+mn-cs"/>
              </a:rPr>
              <a:t>FDM (</a:t>
            </a:r>
            <a:r>
              <a:rPr lang="fr-FR" sz="1200" kern="1200" dirty="0" err="1" smtClean="0">
                <a:solidFill>
                  <a:srgbClr val="A1067F"/>
                </a:solidFill>
                <a:latin typeface="+mn-lt"/>
                <a:ea typeface="+mn-ea"/>
                <a:cs typeface="+mn-cs"/>
              </a:rPr>
              <a:t>Fused</a:t>
            </a:r>
            <a:r>
              <a:rPr lang="fr-FR" sz="1200" kern="1200" dirty="0" smtClean="0">
                <a:solidFill>
                  <a:srgbClr val="A1067F"/>
                </a:solidFill>
                <a:latin typeface="+mn-lt"/>
                <a:ea typeface="+mn-ea"/>
                <a:cs typeface="+mn-cs"/>
              </a:rPr>
              <a:t> </a:t>
            </a:r>
            <a:r>
              <a:rPr lang="fr-FR" sz="1200" kern="1200" dirty="0" err="1" smtClean="0">
                <a:solidFill>
                  <a:srgbClr val="A1067F"/>
                </a:solidFill>
                <a:latin typeface="+mn-lt"/>
                <a:ea typeface="+mn-ea"/>
                <a:cs typeface="+mn-cs"/>
              </a:rPr>
              <a:t>Deposition</a:t>
            </a:r>
            <a:r>
              <a:rPr lang="fr-FR" sz="1200" kern="1200" dirty="0" smtClean="0">
                <a:solidFill>
                  <a:srgbClr val="A1067F"/>
                </a:solidFill>
                <a:latin typeface="+mn-lt"/>
                <a:ea typeface="+mn-ea"/>
                <a:cs typeface="+mn-cs"/>
              </a:rPr>
              <a:t> </a:t>
            </a:r>
            <a:r>
              <a:rPr lang="fr-FR" sz="1200" kern="1200" dirty="0" err="1" smtClean="0">
                <a:solidFill>
                  <a:srgbClr val="A1067F"/>
                </a:solidFill>
                <a:latin typeface="+mn-lt"/>
                <a:ea typeface="+mn-ea"/>
                <a:cs typeface="+mn-cs"/>
              </a:rPr>
              <a:t>modeling</a:t>
            </a:r>
            <a:r>
              <a:rPr lang="fr-FR" sz="1200" kern="1200" dirty="0" smtClean="0">
                <a:solidFill>
                  <a:srgbClr val="A1067F"/>
                </a:solidFill>
                <a:latin typeface="+mn-lt"/>
                <a:ea typeface="+mn-ea"/>
                <a:cs typeface="+mn-cs"/>
              </a:rPr>
              <a:t>). Le principe est de réaliser informatiquement un dessin en 3D. Ce dessin en 3D est ensuite  saucissonné en une</a:t>
            </a:r>
            <a:r>
              <a:rPr lang="fr-FR" sz="1200" kern="1200" baseline="0" dirty="0" smtClean="0">
                <a:solidFill>
                  <a:srgbClr val="A1067F"/>
                </a:solidFill>
                <a:latin typeface="+mn-lt"/>
                <a:ea typeface="+mn-ea"/>
                <a:cs typeface="+mn-cs"/>
              </a:rPr>
              <a:t> accumulation de fines couches dont l</a:t>
            </a:r>
            <a:r>
              <a:rPr lang="fr-FR" sz="1200" kern="1200" dirty="0" smtClean="0">
                <a:solidFill>
                  <a:srgbClr val="A1067F"/>
                </a:solidFill>
                <a:latin typeface="+mn-lt"/>
                <a:ea typeface="+mn-ea"/>
                <a:cs typeface="+mn-cs"/>
              </a:rPr>
              <a:t>es coordonnées </a:t>
            </a:r>
            <a:r>
              <a:rPr lang="fr-FR" sz="1200" kern="1200" baseline="0" dirty="0" smtClean="0">
                <a:solidFill>
                  <a:srgbClr val="A1067F"/>
                </a:solidFill>
                <a:latin typeface="+mn-lt"/>
                <a:ea typeface="+mn-ea"/>
                <a:cs typeface="+mn-cs"/>
              </a:rPr>
              <a:t>sont transformées en coordonnées de position de la tête d’impression qui est en fait une sorte de seringue contenant la matrice alimentaire. La tête d’impression va déposer couche par couche la matrice afin de construire la forme. Il faut ensuite que la matrice fige (par refroidissement ou chauffage ou réaction) ou soit assez visqueuse pour garder sa forme.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37</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38</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39</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40</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Une première application est de pouvoir redonner à</a:t>
            </a:r>
            <a:r>
              <a:rPr lang="fr-BE" baseline="0" dirty="0" smtClean="0"/>
              <a:t> un aliment un aspect naturel et appétissant. Par exemple, de nombreux seniors sont dénutris car ils en ont marre de manger des aliments aux textures adaptées. La 3DFP permet de reconstituer des aliments qui ressemblent à des aliments et redonner l’appétit au séniors. Même chose pour les soldats ou les astronautes qui consomme des aliments lyophilisés. </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41</a:t>
            </a:fld>
            <a:endParaRPr lang="fr-BE"/>
          </a:p>
        </p:txBody>
      </p:sp>
    </p:spTree>
    <p:extLst>
      <p:ext uri="{BB962C8B-B14F-4D97-AF65-F5344CB8AC3E}">
        <p14:creationId xmlns:p14="http://schemas.microsoft.com/office/powerpoint/2010/main" val="664305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Et cela</a:t>
            </a:r>
            <a:r>
              <a:rPr lang="fr-BE" baseline="0" dirty="0" smtClean="0"/>
              <a:t> tout en respectant le terroir, en incluant les aspects sociétaux, les aspects santé et des aspects environnementaux</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4</a:t>
            </a:fld>
            <a:endParaRPr lang="fr-BE"/>
          </a:p>
        </p:txBody>
      </p:sp>
    </p:spTree>
    <p:extLst>
      <p:ext uri="{BB962C8B-B14F-4D97-AF65-F5344CB8AC3E}">
        <p14:creationId xmlns:p14="http://schemas.microsoft.com/office/powerpoint/2010/main" val="2693385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Donner des aspects plus attractifs à des nouveaux</a:t>
            </a:r>
            <a:r>
              <a:rPr lang="fr-BE" baseline="0" dirty="0" smtClean="0"/>
              <a:t> </a:t>
            </a:r>
            <a:r>
              <a:rPr lang="fr-BE" dirty="0" smtClean="0"/>
              <a:t>ingrédients qui n’ont pas des aspects appétissants (mycoprotéines, insectes, microalgues….)</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42</a:t>
            </a:fld>
            <a:endParaRPr lang="fr-BE"/>
          </a:p>
        </p:txBody>
      </p:sp>
    </p:spTree>
    <p:extLst>
      <p:ext uri="{BB962C8B-B14F-4D97-AF65-F5344CB8AC3E}">
        <p14:creationId xmlns:p14="http://schemas.microsoft.com/office/powerpoint/2010/main" val="2135946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Refaire chez soi des produits qui ressemblent à des produits transformés</a:t>
            </a:r>
            <a:r>
              <a:rPr lang="fr-BE" baseline="0" dirty="0" smtClean="0"/>
              <a:t> mais en maîtrisant leur composition et en évitant l’ajout d’additifs. On pourra donc faire des </a:t>
            </a:r>
            <a:r>
              <a:rPr lang="fr-BE" baseline="0" dirty="0" err="1" smtClean="0"/>
              <a:t>crakers</a:t>
            </a:r>
            <a:r>
              <a:rPr lang="fr-BE" baseline="0" dirty="0" smtClean="0"/>
              <a:t> apéritifs sans gluten avec de la farine bio et en forme de dinosaure pour l’anniversaire du petit dernier</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43</a:t>
            </a:fld>
            <a:endParaRPr lang="fr-BE"/>
          </a:p>
        </p:txBody>
      </p:sp>
    </p:spTree>
    <p:extLst>
      <p:ext uri="{BB962C8B-B14F-4D97-AF65-F5344CB8AC3E}">
        <p14:creationId xmlns:p14="http://schemas.microsoft.com/office/powerpoint/2010/main" val="956605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Pouvoir créer un produit</a:t>
            </a:r>
            <a:r>
              <a:rPr lang="fr-BE" baseline="0" dirty="0" smtClean="0"/>
              <a:t> répondant exactement à mes besoins nutritionnels et en fonction de mon état de santé en rajoutant des nutriments ou ingrédients santé</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44</a:t>
            </a:fld>
            <a:endParaRPr lang="fr-BE"/>
          </a:p>
        </p:txBody>
      </p:sp>
    </p:spTree>
    <p:extLst>
      <p:ext uri="{BB962C8B-B14F-4D97-AF65-F5344CB8AC3E}">
        <p14:creationId xmlns:p14="http://schemas.microsoft.com/office/powerpoint/2010/main" val="2242442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Pouvoir créer de nouveaux aliments ou design culinaire.</a:t>
            </a:r>
          </a:p>
          <a:p>
            <a:r>
              <a:rPr lang="fr-BE" dirty="0" smtClean="0"/>
              <a:t>Laisser exploser</a:t>
            </a:r>
            <a:r>
              <a:rPr lang="fr-BE" baseline="0" dirty="0" smtClean="0"/>
              <a:t> sa créativité à la maison mais aussi pour les artisans, les chefs…</a:t>
            </a:r>
            <a:endParaRPr lang="fr-BE" dirty="0" smtClean="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45</a:t>
            </a:fld>
            <a:endParaRPr lang="fr-BE"/>
          </a:p>
        </p:txBody>
      </p:sp>
    </p:spTree>
    <p:extLst>
      <p:ext uri="{BB962C8B-B14F-4D97-AF65-F5344CB8AC3E}">
        <p14:creationId xmlns:p14="http://schemas.microsoft.com/office/powerpoint/2010/main" val="188498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On sait que la texture et la forme conditionne l’expérience</a:t>
            </a:r>
            <a:r>
              <a:rPr lang="fr-BE" baseline="0" dirty="0" smtClean="0"/>
              <a:t> gustative. Ici un designer japonais propose des cubes de même dimension façonnés à partir du même chocolat et l’expérience gustative est à chaque fois renouvellée…</a:t>
            </a:r>
            <a:endParaRPr lang="fr-BE" dirty="0" smtClean="0"/>
          </a:p>
          <a:p>
            <a:r>
              <a:rPr lang="fr-BE" dirty="0" smtClean="0"/>
              <a:t>La 3DFP pourrait également permettre de sublimer le goût</a:t>
            </a:r>
            <a:r>
              <a:rPr lang="fr-BE" baseline="0" dirty="0" smtClean="0"/>
              <a:t> de certains aliments</a:t>
            </a:r>
            <a:endParaRPr lang="fr-BE" dirty="0" smtClean="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46</a:t>
            </a:fld>
            <a:endParaRPr lang="fr-BE"/>
          </a:p>
        </p:txBody>
      </p:sp>
    </p:spTree>
    <p:extLst>
      <p:ext uri="{BB962C8B-B14F-4D97-AF65-F5344CB8AC3E}">
        <p14:creationId xmlns:p14="http://schemas.microsoft.com/office/powerpoint/2010/main" val="188498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 possibilité de trouver des fonctionnalités</a:t>
            </a:r>
            <a:r>
              <a:rPr lang="fr-BE" baseline="0" dirty="0" smtClean="0"/>
              <a:t> de protection d’ingrédients, par exemple des ingrédients santé.</a:t>
            </a:r>
            <a:endParaRPr lang="fr-BE" dirty="0" smtClean="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47</a:t>
            </a:fld>
            <a:endParaRPr lang="fr-BE"/>
          </a:p>
        </p:txBody>
      </p:sp>
    </p:spTree>
    <p:extLst>
      <p:ext uri="{BB962C8B-B14F-4D97-AF65-F5344CB8AC3E}">
        <p14:creationId xmlns:p14="http://schemas.microsoft.com/office/powerpoint/2010/main" val="1884986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 3DFP</a:t>
            </a:r>
            <a:r>
              <a:rPr lang="fr-BE" baseline="0" dirty="0" smtClean="0"/>
              <a:t> est un </a:t>
            </a:r>
            <a:r>
              <a:rPr lang="fr-BE" sz="1200" dirty="0" smtClean="0">
                <a:solidFill>
                  <a:srgbClr val="CC0066"/>
                </a:solidFill>
              </a:rPr>
              <a:t>domaine de recherche multidisciplinaire, complexe et passionnant. </a:t>
            </a:r>
          </a:p>
          <a:p>
            <a:r>
              <a:rPr lang="fr-BE" sz="1200" dirty="0" smtClean="0">
                <a:solidFill>
                  <a:srgbClr val="CC0066"/>
                </a:solidFill>
              </a:rPr>
              <a:t>Il faut effectivement maîtriser à la fois les paramètres de l’imprimante T°, vitesse d’extrusion, vitesse de dépôt, propriétés</a:t>
            </a:r>
            <a:r>
              <a:rPr lang="fr-BE" sz="1200" baseline="0" dirty="0" smtClean="0">
                <a:solidFill>
                  <a:srgbClr val="CC0066"/>
                </a:solidFill>
              </a:rPr>
              <a:t> mécaniques… et les propriétés techno-fonctionnelles des matrices alimentaires. En effet, en 3DP classique de polymères, ces matrices sont très bien maîtrisées et figent instantannement après le dépôt. En 3DFP, chaque matrice possède ses propres fonctions et il faut jouer sur la précipitation de protéines, la cristallisation de matières grasses ou de sucres comme pour le chocolat…. Ou une fixation par chauffage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48</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Dans ce contexte la force</a:t>
            </a:r>
            <a:r>
              <a:rPr lang="fr-BE" baseline="0" dirty="0" smtClean="0"/>
              <a:t> du SGL est de pouvoir réunir des experts de différentes disciplines et une communauté diversifiée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49</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50</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De la cire d’abeille, des substituts de repas équilibrés, des préparation à base d’insectes, des pâtes alimentaires, du carmel beurre salé, du massepain…</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51</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5</a:t>
            </a:fld>
            <a:endParaRPr lang="fr-BE"/>
          </a:p>
        </p:txBody>
      </p:sp>
    </p:spTree>
    <p:extLst>
      <p:ext uri="{BB962C8B-B14F-4D97-AF65-F5344CB8AC3E}">
        <p14:creationId xmlns:p14="http://schemas.microsoft.com/office/powerpoint/2010/main" val="3895125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De la cire d’abeille, des substituts de repas équilibrés, des préparation à base d’insectes, des pâtes alimentaires, du carmel beurre salé, du massepain…</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52</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53</a:t>
            </a:fld>
            <a:endParaRPr lang="fr-BE"/>
          </a:p>
        </p:txBody>
      </p:sp>
    </p:spTree>
    <p:extLst>
      <p:ext uri="{BB962C8B-B14F-4D97-AF65-F5344CB8AC3E}">
        <p14:creationId xmlns:p14="http://schemas.microsoft.com/office/powerpoint/2010/main" val="9631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6</a:t>
            </a:fld>
            <a:endParaRPr lang="fr-BE"/>
          </a:p>
        </p:txBody>
      </p:sp>
    </p:spTree>
    <p:extLst>
      <p:ext uri="{BB962C8B-B14F-4D97-AF65-F5344CB8AC3E}">
        <p14:creationId xmlns:p14="http://schemas.microsoft.com/office/powerpoint/2010/main" val="306775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Alors regardons un peu dans le futur…</a:t>
            </a:r>
          </a:p>
          <a:p>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7</a:t>
            </a:fld>
            <a:endParaRPr lang="fr-BE"/>
          </a:p>
        </p:txBody>
      </p:sp>
    </p:spTree>
    <p:extLst>
      <p:ext uri="{BB962C8B-B14F-4D97-AF65-F5344CB8AC3E}">
        <p14:creationId xmlns:p14="http://schemas.microsoft.com/office/powerpoint/2010/main" val="33919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Tout d’abord, les modes</a:t>
            </a:r>
            <a:r>
              <a:rPr lang="fr-BE" baseline="0" dirty="0" smtClean="0"/>
              <a:t> de production vont évoluer. L’émergence des « consommateurs-producteurs » va être facilitée par de nouvelles technologies comme l’</a:t>
            </a:r>
            <a:r>
              <a:rPr lang="fr-BE" baseline="0" dirty="0" err="1" smtClean="0"/>
              <a:t>aquaponie</a:t>
            </a:r>
            <a:r>
              <a:rPr lang="fr-BE" baseline="0" dirty="0" smtClean="0"/>
              <a:t>, l’</a:t>
            </a:r>
            <a:r>
              <a:rPr lang="fr-BE" baseline="0" dirty="0" err="1" smtClean="0"/>
              <a:t>hydroponie</a:t>
            </a:r>
            <a:r>
              <a:rPr lang="fr-BE" baseline="0" dirty="0" smtClean="0"/>
              <a:t>, l’agriculture urbaine… Le consommateur pourra cultiver seul ou en collectivité chez lui, au travail, dans sa cuisine…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8</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9</a:t>
            </a:fld>
            <a:endParaRPr lang="fr-BE"/>
          </a:p>
        </p:txBody>
      </p:sp>
    </p:spTree>
    <p:extLst>
      <p:ext uri="{BB962C8B-B14F-4D97-AF65-F5344CB8AC3E}">
        <p14:creationId xmlns:p14="http://schemas.microsoft.com/office/powerpoint/2010/main" val="2558418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62BBB2EE-2320-4DDA-9750-522800F581E2}" type="datetimeFigureOut">
              <a:rPr lang="fr-BE" smtClean="0"/>
              <a:t>29/04/15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2984590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2BBB2EE-2320-4DDA-9750-522800F581E2}" type="datetimeFigureOut">
              <a:rPr lang="fr-BE" smtClean="0"/>
              <a:t>29/04/15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76151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2BBB2EE-2320-4DDA-9750-522800F581E2}" type="datetimeFigureOut">
              <a:rPr lang="fr-BE" smtClean="0"/>
              <a:t>29/04/15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299669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2BBB2EE-2320-4DDA-9750-522800F581E2}" type="datetimeFigureOut">
              <a:rPr lang="fr-BE" smtClean="0"/>
              <a:t>29/04/15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188482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2BBB2EE-2320-4DDA-9750-522800F581E2}" type="datetimeFigureOut">
              <a:rPr lang="fr-BE" smtClean="0"/>
              <a:t>29/04/15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420588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62BBB2EE-2320-4DDA-9750-522800F581E2}" type="datetimeFigureOut">
              <a:rPr lang="fr-BE" smtClean="0"/>
              <a:t>29/04/15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367015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62BBB2EE-2320-4DDA-9750-522800F581E2}" type="datetimeFigureOut">
              <a:rPr lang="fr-BE" smtClean="0"/>
              <a:t>29/04/15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73707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62BBB2EE-2320-4DDA-9750-522800F581E2}" type="datetimeFigureOut">
              <a:rPr lang="fr-BE" smtClean="0"/>
              <a:t>29/04/15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3390557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BBB2EE-2320-4DDA-9750-522800F581E2}" type="datetimeFigureOut">
              <a:rPr lang="fr-BE" smtClean="0"/>
              <a:t>29/04/15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2585559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2BBB2EE-2320-4DDA-9750-522800F581E2}" type="datetimeFigureOut">
              <a:rPr lang="fr-BE" smtClean="0"/>
              <a:t>29/04/15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333468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2BBB2EE-2320-4DDA-9750-522800F581E2}" type="datetimeFigureOut">
              <a:rPr lang="fr-BE" smtClean="0"/>
              <a:t>29/04/15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2A1CBC4-5901-433E-A5CF-48689010E4B9}" type="slidenum">
              <a:rPr lang="fr-BE" smtClean="0"/>
              <a:t>‹#›</a:t>
            </a:fld>
            <a:endParaRPr lang="fr-BE"/>
          </a:p>
        </p:txBody>
      </p:sp>
    </p:spTree>
    <p:extLst>
      <p:ext uri="{BB962C8B-B14F-4D97-AF65-F5344CB8AC3E}">
        <p14:creationId xmlns:p14="http://schemas.microsoft.com/office/powerpoint/2010/main" val="12480184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BB2EE-2320-4DDA-9750-522800F581E2}" type="datetimeFigureOut">
              <a:rPr lang="fr-BE" smtClean="0"/>
              <a:t>29/04/15</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1CBC4-5901-433E-A5CF-48689010E4B9}" type="slidenum">
              <a:rPr lang="fr-BE" smtClean="0"/>
              <a:t>‹#›</a:t>
            </a:fld>
            <a:endParaRPr lang="fr-BE"/>
          </a:p>
        </p:txBody>
      </p:sp>
    </p:spTree>
    <p:extLst>
      <p:ext uri="{BB962C8B-B14F-4D97-AF65-F5344CB8AC3E}">
        <p14:creationId xmlns:p14="http://schemas.microsoft.com/office/powerpoint/2010/main" val="529425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gif"/><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7.jp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png"/><Relationship Id="rId6" Type="http://schemas.openxmlformats.org/officeDocument/2006/relationships/image" Target="../media/image77.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5.jpeg"/><Relationship Id="rId5"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82.gif"/><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5" Type="http://schemas.openxmlformats.org/officeDocument/2006/relationships/image" Target="../media/image96.png"/><Relationship Id="rId6" Type="http://schemas.openxmlformats.org/officeDocument/2006/relationships/image" Target="../media/image97.jpeg"/><Relationship Id="rId7" Type="http://schemas.openxmlformats.org/officeDocument/2006/relationships/image" Target="../media/image98.png"/><Relationship Id="rId8"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48.jpeg"/><Relationship Id="rId5" Type="http://schemas.openxmlformats.org/officeDocument/2006/relationships/image" Target="../media/image39.jpeg"/><Relationship Id="rId6" Type="http://schemas.openxmlformats.org/officeDocument/2006/relationships/image" Target="../media/image34.jpeg"/><Relationship Id="rId7" Type="http://schemas.openxmlformats.org/officeDocument/2006/relationships/image" Target="../media/image31.png"/><Relationship Id="rId8" Type="http://schemas.openxmlformats.org/officeDocument/2006/relationships/image" Target="../media/image25.jpeg"/><Relationship Id="rId9"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108.jpeg"/><Relationship Id="rId8" Type="http://schemas.openxmlformats.org/officeDocument/2006/relationships/image" Target="../media/image45.jpeg"/><Relationship Id="rId9"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15.jpeg"/></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5" Type="http://schemas.openxmlformats.org/officeDocument/2006/relationships/image" Target="../media/image118.jpeg"/><Relationship Id="rId6" Type="http://schemas.openxmlformats.org/officeDocument/2006/relationships/image" Target="../media/image119.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21.png"/></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1" Type="http://schemas.openxmlformats.org/officeDocument/2006/relationships/image" Target="../media/image131.png"/><Relationship Id="rId12" Type="http://schemas.openxmlformats.org/officeDocument/2006/relationships/image" Target="../media/image132.png"/><Relationship Id="rId13" Type="http://schemas.openxmlformats.org/officeDocument/2006/relationships/image" Target="../media/image133.png"/><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4.jpe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jpeg"/><Relationship Id="rId7" Type="http://schemas.openxmlformats.org/officeDocument/2006/relationships/image" Target="../media/image127.jpeg"/><Relationship Id="rId8" Type="http://schemas.openxmlformats.org/officeDocument/2006/relationships/image" Target="../media/image128.gif"/><Relationship Id="rId9" Type="http://schemas.openxmlformats.org/officeDocument/2006/relationships/image" Target="../media/image129.png"/><Relationship Id="rId10"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1" Type="http://schemas.openxmlformats.org/officeDocument/2006/relationships/image" Target="../media/image142.jpeg"/><Relationship Id="rId12" Type="http://schemas.openxmlformats.org/officeDocument/2006/relationships/image" Target="../media/image143.jpeg"/><Relationship Id="rId13" Type="http://schemas.openxmlformats.org/officeDocument/2006/relationships/image" Target="../media/image144.png"/><Relationship Id="rId14" Type="http://schemas.openxmlformats.org/officeDocument/2006/relationships/image" Target="../media/image145.png"/><Relationship Id="rId15"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eg"/><Relationship Id="rId6" Type="http://schemas.openxmlformats.org/officeDocument/2006/relationships/image" Target="../media/image137.jpeg"/><Relationship Id="rId7" Type="http://schemas.openxmlformats.org/officeDocument/2006/relationships/image" Target="../media/image138.jpeg"/><Relationship Id="rId8" Type="http://schemas.openxmlformats.org/officeDocument/2006/relationships/image" Target="../media/image139.jpeg"/><Relationship Id="rId9" Type="http://schemas.openxmlformats.org/officeDocument/2006/relationships/image" Target="../media/image140.jpeg"/><Relationship Id="rId10" Type="http://schemas.openxmlformats.org/officeDocument/2006/relationships/image" Target="../media/image141.jpeg"/></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4.png"/><Relationship Id="rId6" Type="http://schemas.openxmlformats.org/officeDocument/2006/relationships/image" Target="../media/image155.png"/><Relationship Id="rId7"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hyperlink" Target="http://www.smartgastronomy.be/" TargetMode="External"/><Relationship Id="rId5" Type="http://schemas.openxmlformats.org/officeDocument/2006/relationships/image" Target="../media/image157.jpe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0.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png"/><Relationship Id="rId7" Type="http://schemas.openxmlformats.org/officeDocument/2006/relationships/image" Target="../media/image27.jpeg"/><Relationship Id="rId8"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rotWithShape="1">
          <a:blip r:embed="rId3"/>
          <a:srcRect t="57046" b="21790"/>
          <a:stretch/>
        </p:blipFill>
        <p:spPr>
          <a:xfrm>
            <a:off x="539552" y="1628800"/>
            <a:ext cx="8064896" cy="3168352"/>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01" t="5516" r="11945" b="4302"/>
          <a:stretch/>
        </p:blipFill>
        <p:spPr bwMode="auto">
          <a:xfrm>
            <a:off x="7236296" y="5632999"/>
            <a:ext cx="1391571" cy="1068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rotWithShape="1">
          <a:blip r:embed="rId3"/>
          <a:srcRect l="6725" t="81481" r="7397" b="5020"/>
          <a:stretch/>
        </p:blipFill>
        <p:spPr>
          <a:xfrm>
            <a:off x="163287" y="5883674"/>
            <a:ext cx="3112569" cy="847326"/>
          </a:xfrm>
          <a:prstGeom prst="rect">
            <a:avLst/>
          </a:prstGeom>
        </p:spPr>
      </p:pic>
      <p:pic>
        <p:nvPicPr>
          <p:cNvPr id="25" name="Image 24"/>
          <p:cNvPicPr>
            <a:picLocks noChangeAspect="1"/>
          </p:cNvPicPr>
          <p:nvPr/>
        </p:nvPicPr>
        <p:blipFill rotWithShape="1">
          <a:blip r:embed="rId3">
            <a:alphaModFix/>
          </a:blip>
          <a:srcRect t="6135" b="74288"/>
          <a:stretch/>
        </p:blipFill>
        <p:spPr>
          <a:xfrm>
            <a:off x="2771800" y="176245"/>
            <a:ext cx="3672408" cy="1524563"/>
          </a:xfrm>
          <a:prstGeom prst="rect">
            <a:avLst/>
          </a:prstGeom>
        </p:spPr>
      </p:pic>
      <p:sp>
        <p:nvSpPr>
          <p:cNvPr id="6" name="ZoneTexte 5"/>
          <p:cNvSpPr txBox="1"/>
          <p:nvPr/>
        </p:nvSpPr>
        <p:spPr>
          <a:xfrm>
            <a:off x="395536" y="4869160"/>
            <a:ext cx="8568952" cy="707886"/>
          </a:xfrm>
          <a:prstGeom prst="rect">
            <a:avLst/>
          </a:prstGeom>
          <a:noFill/>
        </p:spPr>
        <p:txBody>
          <a:bodyPr wrap="square" rtlCol="0">
            <a:spAutoFit/>
          </a:bodyPr>
          <a:lstStyle/>
          <a:p>
            <a:pPr algn="ctr"/>
            <a:r>
              <a:rPr lang="fr-BE" sz="4000" dirty="0" smtClean="0">
                <a:solidFill>
                  <a:srgbClr val="376092"/>
                </a:solidFill>
              </a:rPr>
              <a:t>Pr Eric Haubruge &amp; Dr Dorothée Goffin</a:t>
            </a:r>
            <a:endParaRPr lang="fr-BE" sz="4000" dirty="0">
              <a:solidFill>
                <a:srgbClr val="376092"/>
              </a:solidFill>
            </a:endParaRPr>
          </a:p>
        </p:txBody>
      </p:sp>
    </p:spTree>
    <p:extLst>
      <p:ext uri="{BB962C8B-B14F-4D97-AF65-F5344CB8AC3E}">
        <p14:creationId xmlns:p14="http://schemas.microsoft.com/office/powerpoint/2010/main" val="172776949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ttp://please-surprise.me/wp-content/uploads/2014/10/ROC_7677s.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05" t="20763" r="10113" b="10595"/>
          <a:stretch/>
        </p:blipFill>
        <p:spPr bwMode="auto">
          <a:xfrm>
            <a:off x="1" y="4081109"/>
            <a:ext cx="3059832" cy="277689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8" name="Image 17" descr="image-2.php.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4081110"/>
            <a:ext cx="3347864" cy="2798082"/>
          </a:xfrm>
          <a:prstGeom prst="rect">
            <a:avLst/>
          </a:prstGeom>
        </p:spPr>
      </p:pic>
      <p:sp>
        <p:nvSpPr>
          <p:cNvPr id="3" name="ZoneTexte 2"/>
          <p:cNvSpPr txBox="1"/>
          <p:nvPr/>
        </p:nvSpPr>
        <p:spPr>
          <a:xfrm>
            <a:off x="7475686" y="6396335"/>
            <a:ext cx="1626054" cy="461665"/>
          </a:xfrm>
          <a:prstGeom prst="rect">
            <a:avLst/>
          </a:prstGeom>
          <a:noFill/>
        </p:spPr>
        <p:txBody>
          <a:bodyPr wrap="square" rtlCol="0">
            <a:spAutoFit/>
          </a:bodyPr>
          <a:lstStyle/>
          <a:p>
            <a:r>
              <a:rPr lang="fr-BE" sz="2400" dirty="0" smtClean="0">
                <a:solidFill>
                  <a:schemeClr val="bg1"/>
                </a:solidFill>
              </a:rPr>
              <a:t>The </a:t>
            </a:r>
            <a:r>
              <a:rPr lang="fr-BE" sz="2400" dirty="0" err="1" smtClean="0">
                <a:solidFill>
                  <a:schemeClr val="bg1"/>
                </a:solidFill>
              </a:rPr>
              <a:t>Glade</a:t>
            </a:r>
            <a:endParaRPr lang="fr-BE" sz="2400" dirty="0">
              <a:solidFill>
                <a:schemeClr val="bg1"/>
              </a:solidFill>
            </a:endParaRPr>
          </a:p>
        </p:txBody>
      </p:sp>
      <p:pic>
        <p:nvPicPr>
          <p:cNvPr id="1741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8902" t="10834" r="29722" b="6250"/>
          <a:stretch/>
        </p:blipFill>
        <p:spPr bwMode="auto">
          <a:xfrm>
            <a:off x="-1" y="1096542"/>
            <a:ext cx="4572509" cy="298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1"/>
          <p:cNvSpPr txBox="1"/>
          <p:nvPr/>
        </p:nvSpPr>
        <p:spPr>
          <a:xfrm>
            <a:off x="0" y="149731"/>
            <a:ext cx="9144000" cy="830997"/>
          </a:xfrm>
          <a:prstGeom prst="rect">
            <a:avLst/>
          </a:prstGeom>
          <a:noFill/>
        </p:spPr>
        <p:txBody>
          <a:bodyPr wrap="square" rtlCol="0">
            <a:spAutoFit/>
          </a:bodyPr>
          <a:lstStyle/>
          <a:p>
            <a:pPr algn="ctr"/>
            <a:r>
              <a:rPr lang="fr-BE" sz="4800" dirty="0">
                <a:solidFill>
                  <a:srgbClr val="CC0066"/>
                </a:solidFill>
              </a:rPr>
              <a:t>Modes de consommation</a:t>
            </a:r>
            <a:endParaRPr lang="fr-BE" sz="4800" dirty="0">
              <a:solidFill>
                <a:srgbClr val="CC0066"/>
              </a:solidFill>
            </a:endParaRPr>
          </a:p>
        </p:txBody>
      </p:sp>
      <p:pic>
        <p:nvPicPr>
          <p:cNvPr id="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902" t="10833" r="29363" b="5876"/>
          <a:stretch/>
        </p:blipFill>
        <p:spPr bwMode="auto">
          <a:xfrm>
            <a:off x="4578568" y="1096542"/>
            <a:ext cx="4601944" cy="298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Restaurant sublimotion à Ibiz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3" y="4077072"/>
            <a:ext cx="3024335" cy="27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8698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1" y="16748"/>
            <a:ext cx="9137084" cy="1015663"/>
          </a:xfrm>
          <a:prstGeom prst="rect">
            <a:avLst/>
          </a:prstGeom>
          <a:noFill/>
        </p:spPr>
        <p:txBody>
          <a:bodyPr wrap="square" rtlCol="0">
            <a:spAutoFit/>
          </a:bodyPr>
          <a:lstStyle/>
          <a:p>
            <a:pPr algn="ctr"/>
            <a:r>
              <a:rPr lang="fr-BE" sz="6000" dirty="0" smtClean="0">
                <a:solidFill>
                  <a:srgbClr val="CC0066"/>
                </a:solidFill>
              </a:rPr>
              <a:t>La Révolution des </a:t>
            </a:r>
            <a:r>
              <a:rPr lang="fr-BE" sz="6000" dirty="0" err="1" smtClean="0">
                <a:solidFill>
                  <a:srgbClr val="CC0066"/>
                </a:solidFill>
              </a:rPr>
              <a:t>Makers</a:t>
            </a:r>
            <a:endParaRPr lang="fr-BE" sz="6000" dirty="0">
              <a:solidFill>
                <a:srgbClr val="CC0066"/>
              </a:solidFill>
            </a:endParaRPr>
          </a:p>
        </p:txBody>
      </p:sp>
      <p:pic>
        <p:nvPicPr>
          <p:cNvPr id="19458" name="Picture 2" descr="C:\Users\ULg\AppData\Local\Temp\6511464547_0914d333a1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124744"/>
            <a:ext cx="1947029"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ULg\AppData\Local\Temp\8166763252_0c4d2d0f81_o - copi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73016"/>
            <a:ext cx="6258599" cy="32801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s://pretapousser.fr/wp-content/uploads/2014/10/Kit-gris-face-pleurote-340.jpg"/>
          <p:cNvPicPr>
            <a:picLocks noChangeAspect="1" noChangeArrowheads="1"/>
          </p:cNvPicPr>
          <p:nvPr/>
        </p:nvPicPr>
        <p:blipFill rotWithShape="1">
          <a:blip r:embed="rId5">
            <a:extLst>
              <a:ext uri="{28A0092B-C50C-407E-A947-70E740481C1C}">
                <a14:useLocalDpi xmlns:a14="http://schemas.microsoft.com/office/drawing/2010/main" val="0"/>
              </a:ext>
            </a:extLst>
          </a:blip>
          <a:srcRect l="25618" r="5177"/>
          <a:stretch/>
        </p:blipFill>
        <p:spPr bwMode="auto">
          <a:xfrm>
            <a:off x="6272431" y="1124744"/>
            <a:ext cx="2871569" cy="5728458"/>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www.decostock.fr/boutique/images_produits/hurbz-kiga-jardiniere-balc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2765" y="1063857"/>
            <a:ext cx="2129666" cy="2509160"/>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0" y="6391537"/>
            <a:ext cx="1626054" cy="461665"/>
          </a:xfrm>
          <a:prstGeom prst="rect">
            <a:avLst/>
          </a:prstGeom>
          <a:noFill/>
        </p:spPr>
        <p:txBody>
          <a:bodyPr wrap="square" rtlCol="0">
            <a:spAutoFit/>
          </a:bodyPr>
          <a:lstStyle/>
          <a:p>
            <a:r>
              <a:rPr lang="fr-BE" sz="2400" dirty="0" smtClean="0">
                <a:solidFill>
                  <a:schemeClr val="bg1"/>
                </a:solidFill>
              </a:rPr>
              <a:t>The KIKK </a:t>
            </a:r>
            <a:r>
              <a:rPr lang="fr-BE" sz="2400" dirty="0" smtClean="0">
                <a:solidFill>
                  <a:schemeClr val="bg1"/>
                </a:solidFill>
                <a:sym typeface="Symbol"/>
              </a:rPr>
              <a:t></a:t>
            </a:r>
            <a:endParaRPr lang="fr-BE" sz="2400" dirty="0">
              <a:solidFill>
                <a:schemeClr val="bg1"/>
              </a:solidFill>
            </a:endParaRPr>
          </a:p>
        </p:txBody>
      </p:sp>
      <p:sp>
        <p:nvSpPr>
          <p:cNvPr id="24" name="ZoneTexte 23"/>
          <p:cNvSpPr txBox="1"/>
          <p:nvPr/>
        </p:nvSpPr>
        <p:spPr>
          <a:xfrm>
            <a:off x="5352626" y="3234462"/>
            <a:ext cx="919806" cy="338554"/>
          </a:xfrm>
          <a:prstGeom prst="rect">
            <a:avLst/>
          </a:prstGeom>
          <a:noFill/>
        </p:spPr>
        <p:txBody>
          <a:bodyPr wrap="square" rtlCol="0">
            <a:spAutoFit/>
          </a:bodyPr>
          <a:lstStyle/>
          <a:p>
            <a:r>
              <a:rPr lang="fr-BE" sz="1600" dirty="0" err="1" smtClean="0"/>
              <a:t>Hurbz</a:t>
            </a:r>
            <a:r>
              <a:rPr lang="fr-BE" sz="1600" dirty="0" smtClean="0"/>
              <a:t> </a:t>
            </a:r>
            <a:r>
              <a:rPr lang="fr-BE" sz="1600" dirty="0" smtClean="0">
                <a:sym typeface="Symbol"/>
              </a:rPr>
              <a:t></a:t>
            </a:r>
            <a:endParaRPr lang="fr-BE" sz="1600" dirty="0"/>
          </a:p>
        </p:txBody>
      </p:sp>
      <p:sp>
        <p:nvSpPr>
          <p:cNvPr id="11" name="ZoneTexte 10"/>
          <p:cNvSpPr txBox="1"/>
          <p:nvPr/>
        </p:nvSpPr>
        <p:spPr>
          <a:xfrm>
            <a:off x="7452321" y="6493974"/>
            <a:ext cx="1684764" cy="338554"/>
          </a:xfrm>
          <a:prstGeom prst="rect">
            <a:avLst/>
          </a:prstGeom>
          <a:noFill/>
        </p:spPr>
        <p:txBody>
          <a:bodyPr wrap="square" rtlCol="0">
            <a:spAutoFit/>
          </a:bodyPr>
          <a:lstStyle/>
          <a:p>
            <a:r>
              <a:rPr lang="fr-BE" sz="1600" dirty="0" smtClean="0"/>
              <a:t>Prêt à pousser </a:t>
            </a:r>
            <a:r>
              <a:rPr lang="fr-BE" sz="1600" dirty="0" smtClean="0">
                <a:sym typeface="Symbol"/>
              </a:rPr>
              <a:t></a:t>
            </a:r>
            <a:endParaRPr lang="fr-BE" sz="1600" dirty="0"/>
          </a:p>
        </p:txBody>
      </p:sp>
      <p:pic>
        <p:nvPicPr>
          <p:cNvPr id="1026" name="Picture 2" descr="http://www.femmeactuelle.fr/var/femmeactuelle/storage/images/cuisine/recettes-de-cuisine/recettes-bocaux-maison-18478/12670089-2-fre-FR/nos-meilleures-recettes-de-bocaux-mais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124744"/>
            <a:ext cx="2195736" cy="244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28582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112" name="Picture 16" descr="http://www.santepratique.fr/ressources/gallery/mysantemobil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86" t="11598" r="14543" b="9190"/>
          <a:stretch/>
        </p:blipFill>
        <p:spPr bwMode="auto">
          <a:xfrm>
            <a:off x="2" y="1123449"/>
            <a:ext cx="4644006" cy="302563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0" y="16748"/>
            <a:ext cx="9143999" cy="1015663"/>
          </a:xfrm>
          <a:prstGeom prst="rect">
            <a:avLst/>
          </a:prstGeom>
          <a:noFill/>
        </p:spPr>
        <p:txBody>
          <a:bodyPr wrap="square" rtlCol="0">
            <a:spAutoFit/>
          </a:bodyPr>
          <a:lstStyle/>
          <a:p>
            <a:pPr algn="ctr"/>
            <a:r>
              <a:rPr lang="fr-BE" sz="6000" dirty="0">
                <a:solidFill>
                  <a:srgbClr val="CC0066"/>
                </a:solidFill>
              </a:rPr>
              <a:t>Alimentation personnalisée</a:t>
            </a:r>
            <a:endParaRPr lang="fr-BE" sz="6000" dirty="0">
              <a:solidFill>
                <a:srgbClr val="CC0066"/>
              </a:solidFill>
            </a:endParaRPr>
          </a:p>
        </p:txBody>
      </p:sp>
      <p:pic>
        <p:nvPicPr>
          <p:cNvPr id="22534" name="Picture 6" descr="http://uniqueweddingcaketoppers.com/includes/templates/classic/images/custom-wedding-cake-topper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123449"/>
            <a:ext cx="4499991" cy="302563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r 11"/>
          <p:cNvGrpSpPr/>
          <p:nvPr/>
        </p:nvGrpSpPr>
        <p:grpSpPr>
          <a:xfrm>
            <a:off x="4645729" y="4149080"/>
            <a:ext cx="4498271" cy="2708920"/>
            <a:chOff x="-22668" y="1124744"/>
            <a:chExt cx="4498271" cy="2808312"/>
          </a:xfrm>
        </p:grpSpPr>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8" y="1124744"/>
              <a:ext cx="4498271"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475656" y="3212976"/>
              <a:ext cx="1650009" cy="461665"/>
            </a:xfrm>
            <a:prstGeom prst="rect">
              <a:avLst/>
            </a:prstGeom>
          </p:spPr>
          <p:txBody>
            <a:bodyPr wrap="square">
              <a:spAutoFit/>
            </a:bodyPr>
            <a:lstStyle/>
            <a:p>
              <a:pPr algn="r"/>
              <a:r>
                <a:rPr lang="fr-BE" sz="2400" dirty="0" smtClean="0">
                  <a:solidFill>
                    <a:schemeClr val="bg1"/>
                  </a:solidFill>
                  <a:latin typeface="DaunPenh" panose="01010101010101010101" pitchFamily="2" charset="0"/>
                  <a:cs typeface="DaunPenh" panose="01010101010101010101" pitchFamily="2" charset="0"/>
                </a:rPr>
                <a:t>sportsman</a:t>
              </a:r>
              <a:endParaRPr lang="fr-BE" sz="2400" dirty="0">
                <a:solidFill>
                  <a:schemeClr val="bg1"/>
                </a:solidFill>
                <a:latin typeface="DaunPenh" panose="01010101010101010101" pitchFamily="2" charset="0"/>
                <a:cs typeface="DaunPenh" panose="01010101010101010101" pitchFamily="2" charset="0"/>
              </a:endParaRPr>
            </a:p>
          </p:txBody>
        </p:sp>
      </p:grpSp>
      <p:grpSp>
        <p:nvGrpSpPr>
          <p:cNvPr id="16" name="Grouper 15"/>
          <p:cNvGrpSpPr/>
          <p:nvPr/>
        </p:nvGrpSpPr>
        <p:grpSpPr>
          <a:xfrm>
            <a:off x="-11368" y="4149080"/>
            <a:ext cx="4655376" cy="2708920"/>
            <a:chOff x="0" y="3933056"/>
            <a:chExt cx="4427984" cy="2913436"/>
          </a:xfrm>
        </p:grpSpPr>
        <p:pic>
          <p:nvPicPr>
            <p:cNvPr id="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33056"/>
              <a:ext cx="4427984" cy="291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899592" y="6021288"/>
              <a:ext cx="2599781" cy="461665"/>
            </a:xfrm>
            <a:prstGeom prst="rect">
              <a:avLst/>
            </a:prstGeom>
          </p:spPr>
          <p:txBody>
            <a:bodyPr wrap="square">
              <a:spAutoFit/>
            </a:bodyPr>
            <a:lstStyle/>
            <a:p>
              <a:pPr algn="r"/>
              <a:r>
                <a:rPr lang="fr-BE" sz="2400" dirty="0" smtClean="0">
                  <a:solidFill>
                    <a:schemeClr val="bg1"/>
                  </a:solidFill>
                  <a:latin typeface="DaunPenh" panose="01010101010101010101" pitchFamily="2" charset="0"/>
                  <a:cs typeface="DaunPenh" panose="01010101010101010101" pitchFamily="2" charset="0"/>
                </a:rPr>
                <a:t>Pregnant woman</a:t>
              </a:r>
              <a:endParaRPr lang="fr-BE" sz="2400" dirty="0">
                <a:solidFill>
                  <a:schemeClr val="bg1"/>
                </a:solidFill>
                <a:latin typeface="DaunPenh" panose="01010101010101010101" pitchFamily="2" charset="0"/>
                <a:cs typeface="DaunPenh" panose="01010101010101010101" pitchFamily="2" charset="0"/>
              </a:endParaRPr>
            </a:p>
          </p:txBody>
        </p:sp>
      </p:grpSp>
    </p:spTree>
    <p:extLst>
      <p:ext uri="{BB962C8B-B14F-4D97-AF65-F5344CB8AC3E}">
        <p14:creationId xmlns:p14="http://schemas.microsoft.com/office/powerpoint/2010/main" val="42232974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2" name="Picture 8" descr="http://www.ufos-aliens.co.uk/china-space-460_99895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5" y="3894516"/>
            <a:ext cx="4716016" cy="29634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acmp-cgpm.be/assets/Fotos/_resampled/resizedimage342228-G1-BDL-ORBAN-Dani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124743"/>
            <a:ext cx="4716017" cy="28097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2.bp.blogspot.com/-ZJGyPwt8V2M/Tl8ESxKeatI/AAAAAAAAAQE/DFFt6ZMCI48/s1600/Jessica+Tandy+Hume+Crony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3933056"/>
            <a:ext cx="4427981"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patientnews.com/sites/default/files/DoctorsandPatie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24744"/>
            <a:ext cx="4427983" cy="2808312"/>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 y="32962"/>
            <a:ext cx="9143999" cy="1015663"/>
          </a:xfrm>
          <a:prstGeom prst="rect">
            <a:avLst/>
          </a:prstGeom>
          <a:noFill/>
        </p:spPr>
        <p:txBody>
          <a:bodyPr wrap="square" rtlCol="0">
            <a:spAutoFit/>
          </a:bodyPr>
          <a:lstStyle/>
          <a:p>
            <a:pPr algn="ctr"/>
            <a:r>
              <a:rPr lang="fr-BE" sz="6000" dirty="0">
                <a:solidFill>
                  <a:srgbClr val="CC0066"/>
                </a:solidFill>
              </a:rPr>
              <a:t>Alimentation personnalisée</a:t>
            </a:r>
            <a:endParaRPr lang="fr-BE" sz="6000" dirty="0">
              <a:solidFill>
                <a:srgbClr val="CC0066"/>
              </a:solidFill>
            </a:endParaRPr>
          </a:p>
        </p:txBody>
      </p:sp>
    </p:spTree>
    <p:extLst>
      <p:ext uri="{BB962C8B-B14F-4D97-AF65-F5344CB8AC3E}">
        <p14:creationId xmlns:p14="http://schemas.microsoft.com/office/powerpoint/2010/main" val="341656839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1475656" y="16748"/>
            <a:ext cx="6120680" cy="1107996"/>
          </a:xfrm>
          <a:prstGeom prst="rect">
            <a:avLst/>
          </a:prstGeom>
          <a:noFill/>
        </p:spPr>
        <p:txBody>
          <a:bodyPr wrap="square" rtlCol="0">
            <a:spAutoFit/>
          </a:bodyPr>
          <a:lstStyle/>
          <a:p>
            <a:pPr algn="ctr"/>
            <a:r>
              <a:rPr lang="fr-BE" sz="6600" dirty="0">
                <a:solidFill>
                  <a:srgbClr val="CC0066"/>
                </a:solidFill>
              </a:rPr>
              <a:t>Smart</a:t>
            </a:r>
            <a:r>
              <a:rPr lang="fr-BE" sz="6600" dirty="0">
                <a:solidFill>
                  <a:srgbClr val="CC0066"/>
                </a:solidFill>
              </a:rPr>
              <a:t> </a:t>
            </a:r>
            <a:r>
              <a:rPr lang="fr-BE" sz="6600" dirty="0" err="1">
                <a:solidFill>
                  <a:srgbClr val="CC0066"/>
                </a:solidFill>
              </a:rPr>
              <a:t>Kitchen</a:t>
            </a:r>
            <a:endParaRPr lang="fr-BE" sz="6600" dirty="0">
              <a:solidFill>
                <a:srgbClr val="CC0066"/>
              </a:solidFill>
            </a:endParaRPr>
          </a:p>
        </p:txBody>
      </p:sp>
      <p:grpSp>
        <p:nvGrpSpPr>
          <p:cNvPr id="3" name="Grouper 2"/>
          <p:cNvGrpSpPr/>
          <p:nvPr/>
        </p:nvGrpSpPr>
        <p:grpSpPr>
          <a:xfrm>
            <a:off x="3491880" y="3933056"/>
            <a:ext cx="5652120" cy="2936354"/>
            <a:chOff x="0" y="3429000"/>
            <a:chExt cx="6300192" cy="3427338"/>
          </a:xfrm>
        </p:grpSpPr>
        <p:pic>
          <p:nvPicPr>
            <p:cNvPr id="18434" name="Picture 2" descr="http://www.minimalisti.com/wp-content/uploads/2012/06/smart-kitchen-design-faltaz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6300192" cy="3427338"/>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4735602" y="6309320"/>
              <a:ext cx="1188252" cy="395163"/>
            </a:xfrm>
            <a:prstGeom prst="rect">
              <a:avLst/>
            </a:prstGeom>
            <a:noFill/>
          </p:spPr>
          <p:txBody>
            <a:bodyPr wrap="square" rtlCol="0">
              <a:spAutoFit/>
            </a:bodyPr>
            <a:lstStyle/>
            <a:p>
              <a:r>
                <a:rPr lang="fr-BE" sz="1600" dirty="0" err="1" smtClean="0"/>
                <a:t>Faltazi</a:t>
              </a:r>
              <a:r>
                <a:rPr lang="fr-BE" sz="1600" dirty="0" smtClean="0"/>
                <a:t> </a:t>
              </a:r>
              <a:r>
                <a:rPr lang="fr-BE" sz="1600" dirty="0" smtClean="0">
                  <a:sym typeface="Symbol"/>
                </a:rPr>
                <a:t></a:t>
              </a:r>
              <a:endParaRPr lang="fr-BE" sz="1600" dirty="0"/>
            </a:p>
          </p:txBody>
        </p:sp>
      </p:grpSp>
      <p:grpSp>
        <p:nvGrpSpPr>
          <p:cNvPr id="2" name="Grouper 1"/>
          <p:cNvGrpSpPr/>
          <p:nvPr/>
        </p:nvGrpSpPr>
        <p:grpSpPr>
          <a:xfrm>
            <a:off x="0" y="1196752"/>
            <a:ext cx="5508104" cy="2664296"/>
            <a:chOff x="0" y="908720"/>
            <a:chExt cx="5508104" cy="2466481"/>
          </a:xfrm>
        </p:grpSpPr>
        <p:pic>
          <p:nvPicPr>
            <p:cNvPr id="15" name="Picture 8" descr="http://coreight.com/sites/default/files/maisin-futur-connecte-soir-cuisin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8720"/>
              <a:ext cx="5508104" cy="246648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4499992" y="2996952"/>
              <a:ext cx="919806" cy="338554"/>
            </a:xfrm>
            <a:prstGeom prst="rect">
              <a:avLst/>
            </a:prstGeom>
            <a:noFill/>
          </p:spPr>
          <p:txBody>
            <a:bodyPr wrap="square" rtlCol="0">
              <a:spAutoFit/>
            </a:bodyPr>
            <a:lstStyle/>
            <a:p>
              <a:r>
                <a:rPr lang="fr-BE" sz="1600" dirty="0" smtClean="0"/>
                <a:t>Ikea </a:t>
              </a:r>
              <a:r>
                <a:rPr lang="fr-BE" sz="1600" dirty="0" smtClean="0">
                  <a:sym typeface="Symbol"/>
                </a:rPr>
                <a:t></a:t>
              </a:r>
              <a:endParaRPr lang="fr-BE" sz="1600" dirty="0"/>
            </a:p>
          </p:txBody>
        </p:sp>
      </p:grpSp>
    </p:spTree>
    <p:extLst>
      <p:ext uri="{BB962C8B-B14F-4D97-AF65-F5344CB8AC3E}">
        <p14:creationId xmlns:p14="http://schemas.microsoft.com/office/powerpoint/2010/main" val="9067677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116" name="Picture 20" descr="http://9409f0dc4580e894936fbde475eda04d.mesnotices.fr/cover-manual/MOULINEX/COOKEO-CE701100/31-12-13-15-03-46-1987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04" t="9402" r="6534" b="17648"/>
          <a:stretch/>
        </p:blipFill>
        <p:spPr bwMode="auto">
          <a:xfrm>
            <a:off x="216024" y="1060520"/>
            <a:ext cx="3491880" cy="200844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1475656" y="16748"/>
            <a:ext cx="6120680" cy="1107996"/>
          </a:xfrm>
          <a:prstGeom prst="rect">
            <a:avLst/>
          </a:prstGeom>
          <a:noFill/>
        </p:spPr>
        <p:txBody>
          <a:bodyPr wrap="square" rtlCol="0">
            <a:spAutoFit/>
          </a:bodyPr>
          <a:lstStyle/>
          <a:p>
            <a:pPr algn="ctr"/>
            <a:r>
              <a:rPr lang="fr-BE" sz="6600" dirty="0">
                <a:solidFill>
                  <a:srgbClr val="CC0066"/>
                </a:solidFill>
              </a:rPr>
              <a:t>Smart </a:t>
            </a:r>
            <a:r>
              <a:rPr lang="fr-BE" sz="6600" dirty="0" err="1">
                <a:solidFill>
                  <a:srgbClr val="CC0066"/>
                </a:solidFill>
              </a:rPr>
              <a:t>Kitchen</a:t>
            </a:r>
            <a:endParaRPr lang="fr-BE" sz="6600" dirty="0">
              <a:solidFill>
                <a:srgbClr val="CC0066"/>
              </a:solidFill>
            </a:endParaRPr>
          </a:p>
        </p:txBody>
      </p:sp>
      <p:pic>
        <p:nvPicPr>
          <p:cNvPr id="16" name="Picture 10" descr="http://electroluxdesignlab.com/en/wp-content/uploads/sites/2/2013/03/smart-knife1-940x530.jpg"/>
          <p:cNvPicPr>
            <a:picLocks noChangeAspect="1" noChangeArrowheads="1"/>
          </p:cNvPicPr>
          <p:nvPr/>
        </p:nvPicPr>
        <p:blipFill rotWithShape="1">
          <a:blip r:embed="rId4">
            <a:extLst>
              <a:ext uri="{28A0092B-C50C-407E-A947-70E740481C1C}">
                <a14:useLocalDpi xmlns:a14="http://schemas.microsoft.com/office/drawing/2010/main" val="0"/>
              </a:ext>
            </a:extLst>
          </a:blip>
          <a:srcRect l="3408" b="21151"/>
          <a:stretch/>
        </p:blipFill>
        <p:spPr bwMode="auto">
          <a:xfrm>
            <a:off x="0" y="4847534"/>
            <a:ext cx="3851920" cy="2010466"/>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2627784" y="6495104"/>
            <a:ext cx="1290962" cy="338554"/>
          </a:xfrm>
          <a:prstGeom prst="rect">
            <a:avLst/>
          </a:prstGeom>
          <a:noFill/>
        </p:spPr>
        <p:txBody>
          <a:bodyPr wrap="square" rtlCol="0">
            <a:spAutoFit/>
          </a:bodyPr>
          <a:lstStyle/>
          <a:p>
            <a:r>
              <a:rPr lang="fr-BE" sz="1600" dirty="0" smtClean="0">
                <a:solidFill>
                  <a:srgbClr val="FFFFFF"/>
                </a:solidFill>
              </a:rPr>
              <a:t>Electrolux </a:t>
            </a:r>
            <a:r>
              <a:rPr lang="fr-BE" sz="1600" dirty="0" smtClean="0">
                <a:solidFill>
                  <a:srgbClr val="FFFFFF"/>
                </a:solidFill>
                <a:sym typeface="Symbol"/>
              </a:rPr>
              <a:t></a:t>
            </a:r>
            <a:endParaRPr lang="fr-BE" sz="1600" dirty="0">
              <a:solidFill>
                <a:srgbClr val="FFFFFF"/>
              </a:solidFill>
            </a:endParaRPr>
          </a:p>
        </p:txBody>
      </p:sp>
      <p:grpSp>
        <p:nvGrpSpPr>
          <p:cNvPr id="3" name="Grouper 2"/>
          <p:cNvGrpSpPr/>
          <p:nvPr/>
        </p:nvGrpSpPr>
        <p:grpSpPr>
          <a:xfrm>
            <a:off x="3851920" y="1052736"/>
            <a:ext cx="1872208" cy="2088232"/>
            <a:chOff x="3658756" y="1710099"/>
            <a:chExt cx="1100554" cy="1660437"/>
          </a:xfrm>
        </p:grpSpPr>
        <p:pic>
          <p:nvPicPr>
            <p:cNvPr id="11" name="Picture 2" descr="tastebud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756" y="1710099"/>
              <a:ext cx="1078286" cy="1660437"/>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3681024" y="1710099"/>
              <a:ext cx="1078286" cy="276999"/>
            </a:xfrm>
            <a:prstGeom prst="rect">
              <a:avLst/>
            </a:prstGeom>
            <a:noFill/>
          </p:spPr>
          <p:txBody>
            <a:bodyPr wrap="square" rtlCol="0">
              <a:spAutoFit/>
            </a:bodyPr>
            <a:lstStyle/>
            <a:p>
              <a:r>
                <a:rPr lang="fr-BE" sz="1200" dirty="0" smtClean="0">
                  <a:solidFill>
                    <a:schemeClr val="bg1"/>
                  </a:solidFill>
                </a:rPr>
                <a:t>Taste Bud</a:t>
              </a:r>
              <a:endParaRPr lang="fr-BE" sz="1200" dirty="0">
                <a:solidFill>
                  <a:schemeClr val="bg1"/>
                </a:solidFill>
              </a:endParaRPr>
            </a:p>
          </p:txBody>
        </p:sp>
      </p:grpSp>
      <p:grpSp>
        <p:nvGrpSpPr>
          <p:cNvPr id="5" name="Grouper 4"/>
          <p:cNvGrpSpPr/>
          <p:nvPr/>
        </p:nvGrpSpPr>
        <p:grpSpPr>
          <a:xfrm>
            <a:off x="3851920" y="3136715"/>
            <a:ext cx="2492348" cy="1660437"/>
            <a:chOff x="4815956" y="1710099"/>
            <a:chExt cx="2492348" cy="1660437"/>
          </a:xfrm>
        </p:grpSpPr>
        <p:pic>
          <p:nvPicPr>
            <p:cNvPr id="12" name="Picture 6" descr="http://static1.squarespace.com/static/5117fd69e4b0b8b2ffe6b953/t/54610dbfe4b098772e54b98a/14156466562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5956" y="1711285"/>
              <a:ext cx="2492348" cy="1659251"/>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6182624" y="1710099"/>
              <a:ext cx="1078286" cy="276999"/>
            </a:xfrm>
            <a:prstGeom prst="rect">
              <a:avLst/>
            </a:prstGeom>
            <a:noFill/>
          </p:spPr>
          <p:txBody>
            <a:bodyPr wrap="square" rtlCol="0">
              <a:spAutoFit/>
            </a:bodyPr>
            <a:lstStyle/>
            <a:p>
              <a:pPr algn="r"/>
              <a:r>
                <a:rPr lang="fr-BE" sz="1200" dirty="0" err="1" smtClean="0">
                  <a:solidFill>
                    <a:schemeClr val="bg1"/>
                  </a:solidFill>
                </a:rPr>
                <a:t>iGrill</a:t>
              </a:r>
              <a:endParaRPr lang="fr-BE" sz="1200" dirty="0">
                <a:solidFill>
                  <a:schemeClr val="bg1"/>
                </a:solidFill>
              </a:endParaRPr>
            </a:p>
          </p:txBody>
        </p:sp>
      </p:grpSp>
      <p:grpSp>
        <p:nvGrpSpPr>
          <p:cNvPr id="6" name="Grouper 5"/>
          <p:cNvGrpSpPr/>
          <p:nvPr/>
        </p:nvGrpSpPr>
        <p:grpSpPr>
          <a:xfrm>
            <a:off x="0" y="3140968"/>
            <a:ext cx="3851920" cy="1706566"/>
            <a:chOff x="0" y="2852936"/>
            <a:chExt cx="3851920" cy="1994598"/>
          </a:xfrm>
        </p:grpSpPr>
        <p:pic>
          <p:nvPicPr>
            <p:cNvPr id="18" name="Image 17" descr="1003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52936"/>
              <a:ext cx="3851920" cy="1994598"/>
            </a:xfrm>
            <a:prstGeom prst="rect">
              <a:avLst/>
            </a:prstGeom>
          </p:spPr>
        </p:pic>
        <p:sp>
          <p:nvSpPr>
            <p:cNvPr id="22" name="ZoneTexte 21"/>
            <p:cNvSpPr txBox="1"/>
            <p:nvPr/>
          </p:nvSpPr>
          <p:spPr>
            <a:xfrm>
              <a:off x="179512" y="4365104"/>
              <a:ext cx="1290962" cy="338554"/>
            </a:xfrm>
            <a:prstGeom prst="rect">
              <a:avLst/>
            </a:prstGeom>
            <a:noFill/>
          </p:spPr>
          <p:txBody>
            <a:bodyPr wrap="square" rtlCol="0">
              <a:spAutoFit/>
            </a:bodyPr>
            <a:lstStyle/>
            <a:p>
              <a:r>
                <a:rPr lang="fr-BE" sz="1600" dirty="0" smtClean="0">
                  <a:solidFill>
                    <a:schemeClr val="bg1"/>
                  </a:solidFill>
                </a:rPr>
                <a:t>Tellspec </a:t>
              </a:r>
              <a:r>
                <a:rPr lang="fr-BE" sz="1600" dirty="0" smtClean="0">
                  <a:solidFill>
                    <a:schemeClr val="bg1"/>
                  </a:solidFill>
                  <a:sym typeface="Symbol"/>
                </a:rPr>
                <a:t></a:t>
              </a:r>
              <a:endParaRPr lang="fr-BE" sz="1600" dirty="0">
                <a:solidFill>
                  <a:schemeClr val="bg1"/>
                </a:solidFill>
              </a:endParaRPr>
            </a:p>
          </p:txBody>
        </p:sp>
      </p:grpSp>
      <p:grpSp>
        <p:nvGrpSpPr>
          <p:cNvPr id="7" name="Grouper 6"/>
          <p:cNvGrpSpPr/>
          <p:nvPr/>
        </p:nvGrpSpPr>
        <p:grpSpPr>
          <a:xfrm>
            <a:off x="3851921" y="4797152"/>
            <a:ext cx="3024336" cy="2060848"/>
            <a:chOff x="4211960" y="3861048"/>
            <a:chExt cx="3546227" cy="2366640"/>
          </a:xfrm>
        </p:grpSpPr>
        <p:pic>
          <p:nvPicPr>
            <p:cNvPr id="2" name="Image 1"/>
            <p:cNvPicPr>
              <a:picLocks noChangeAspect="1"/>
            </p:cNvPicPr>
            <p:nvPr/>
          </p:nvPicPr>
          <p:blipFill>
            <a:blip r:embed="rId8"/>
            <a:stretch>
              <a:fillRect/>
            </a:stretch>
          </p:blipFill>
          <p:spPr>
            <a:xfrm>
              <a:off x="4211960" y="3861048"/>
              <a:ext cx="3546227" cy="2366640"/>
            </a:xfrm>
            <a:prstGeom prst="rect">
              <a:avLst/>
            </a:prstGeom>
          </p:spPr>
        </p:pic>
        <p:sp>
          <p:nvSpPr>
            <p:cNvPr id="23" name="ZoneTexte 22"/>
            <p:cNvSpPr txBox="1"/>
            <p:nvPr/>
          </p:nvSpPr>
          <p:spPr>
            <a:xfrm>
              <a:off x="4355976" y="5733256"/>
              <a:ext cx="1290962" cy="338554"/>
            </a:xfrm>
            <a:prstGeom prst="rect">
              <a:avLst/>
            </a:prstGeom>
            <a:noFill/>
          </p:spPr>
          <p:txBody>
            <a:bodyPr wrap="square" rtlCol="0">
              <a:spAutoFit/>
            </a:bodyPr>
            <a:lstStyle/>
            <a:p>
              <a:r>
                <a:rPr lang="fr-BE" sz="1600" dirty="0" smtClean="0">
                  <a:solidFill>
                    <a:srgbClr val="FFFFFF"/>
                  </a:solidFill>
                </a:rPr>
                <a:t>Ifavine </a:t>
              </a:r>
              <a:r>
                <a:rPr lang="fr-BE" sz="1600" dirty="0" smtClean="0">
                  <a:solidFill>
                    <a:srgbClr val="FFFFFF"/>
                  </a:solidFill>
                  <a:sym typeface="Symbol"/>
                </a:rPr>
                <a:t></a:t>
              </a:r>
              <a:endParaRPr lang="fr-BE" sz="1600" dirty="0">
                <a:solidFill>
                  <a:srgbClr val="FFFFFF"/>
                </a:solidFill>
              </a:endParaRPr>
            </a:p>
          </p:txBody>
        </p:sp>
      </p:grpSp>
      <p:grpSp>
        <p:nvGrpSpPr>
          <p:cNvPr id="9" name="Grouper 8"/>
          <p:cNvGrpSpPr/>
          <p:nvPr/>
        </p:nvGrpSpPr>
        <p:grpSpPr>
          <a:xfrm>
            <a:off x="6444208" y="3522494"/>
            <a:ext cx="2699792" cy="3146866"/>
            <a:chOff x="6329784" y="3717032"/>
            <a:chExt cx="2814216" cy="3146866"/>
          </a:xfrm>
        </p:grpSpPr>
        <p:pic>
          <p:nvPicPr>
            <p:cNvPr id="8" name="Image 7"/>
            <p:cNvPicPr>
              <a:picLocks noChangeAspect="1"/>
            </p:cNvPicPr>
            <p:nvPr/>
          </p:nvPicPr>
          <p:blipFill>
            <a:blip r:embed="rId9"/>
            <a:stretch>
              <a:fillRect/>
            </a:stretch>
          </p:blipFill>
          <p:spPr>
            <a:xfrm>
              <a:off x="6329784" y="3717032"/>
              <a:ext cx="2814216" cy="2814216"/>
            </a:xfrm>
            <a:prstGeom prst="rect">
              <a:avLst/>
            </a:prstGeom>
          </p:spPr>
        </p:pic>
        <p:sp>
          <p:nvSpPr>
            <p:cNvPr id="24" name="ZoneTexte 23"/>
            <p:cNvSpPr txBox="1"/>
            <p:nvPr/>
          </p:nvSpPr>
          <p:spPr>
            <a:xfrm>
              <a:off x="6930263" y="6525344"/>
              <a:ext cx="1524987" cy="338554"/>
            </a:xfrm>
            <a:prstGeom prst="rect">
              <a:avLst/>
            </a:prstGeom>
            <a:noFill/>
          </p:spPr>
          <p:txBody>
            <a:bodyPr wrap="square" rtlCol="0">
              <a:spAutoFit/>
            </a:bodyPr>
            <a:lstStyle/>
            <a:p>
              <a:r>
                <a:rPr lang="fr-BE" sz="1600" dirty="0" smtClean="0"/>
                <a:t>Flavor fork ©</a:t>
              </a:r>
              <a:endParaRPr lang="fr-BE" sz="1600" dirty="0"/>
            </a:p>
          </p:txBody>
        </p:sp>
      </p:grpSp>
      <p:grpSp>
        <p:nvGrpSpPr>
          <p:cNvPr id="13" name="Grouper 12"/>
          <p:cNvGrpSpPr/>
          <p:nvPr/>
        </p:nvGrpSpPr>
        <p:grpSpPr>
          <a:xfrm>
            <a:off x="5652120" y="1052736"/>
            <a:ext cx="3491881" cy="2088231"/>
            <a:chOff x="5724126" y="1080576"/>
            <a:chExt cx="3407942" cy="2283435"/>
          </a:xfrm>
        </p:grpSpPr>
        <p:pic>
          <p:nvPicPr>
            <p:cNvPr id="10" name="Image 9"/>
            <p:cNvPicPr>
              <a:picLocks noChangeAspect="1"/>
            </p:cNvPicPr>
            <p:nvPr/>
          </p:nvPicPr>
          <p:blipFill>
            <a:blip r:embed="rId10"/>
            <a:stretch>
              <a:fillRect/>
            </a:stretch>
          </p:blipFill>
          <p:spPr>
            <a:xfrm>
              <a:off x="5724127" y="1080576"/>
              <a:ext cx="3407941" cy="2283435"/>
            </a:xfrm>
            <a:prstGeom prst="rect">
              <a:avLst/>
            </a:prstGeom>
          </p:spPr>
        </p:pic>
        <p:sp>
          <p:nvSpPr>
            <p:cNvPr id="26" name="ZoneTexte 25"/>
            <p:cNvSpPr txBox="1"/>
            <p:nvPr/>
          </p:nvSpPr>
          <p:spPr>
            <a:xfrm>
              <a:off x="5724126" y="1080576"/>
              <a:ext cx="1368152" cy="338554"/>
            </a:xfrm>
            <a:prstGeom prst="rect">
              <a:avLst/>
            </a:prstGeom>
            <a:noFill/>
          </p:spPr>
          <p:txBody>
            <a:bodyPr wrap="square" rtlCol="0">
              <a:spAutoFit/>
            </a:bodyPr>
            <a:lstStyle/>
            <a:p>
              <a:r>
                <a:rPr lang="fr-BE" sz="1600" dirty="0" smtClean="0"/>
                <a:t>Happy fork ©</a:t>
              </a:r>
              <a:endParaRPr lang="fr-BE" sz="1600" dirty="0"/>
            </a:p>
          </p:txBody>
        </p:sp>
      </p:grpSp>
    </p:spTree>
    <p:extLst>
      <p:ext uri="{BB962C8B-B14F-4D97-AF65-F5344CB8AC3E}">
        <p14:creationId xmlns:p14="http://schemas.microsoft.com/office/powerpoint/2010/main" val="414893851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83568" y="1118354"/>
            <a:ext cx="7632848" cy="1446550"/>
          </a:xfrm>
          <a:prstGeom prst="rect">
            <a:avLst/>
          </a:prstGeom>
          <a:solidFill>
            <a:schemeClr val="accent1"/>
          </a:solidFill>
          <a:scene3d>
            <a:camera prst="orthographicFront"/>
            <a:lightRig rig="threePt" dir="t"/>
          </a:scene3d>
          <a:sp3d>
            <a:bevelT/>
          </a:sp3d>
        </p:spPr>
        <p:txBody>
          <a:bodyPr wrap="square" rtlCol="0">
            <a:spAutoFit/>
          </a:bodyPr>
          <a:lstStyle/>
          <a:p>
            <a:pPr algn="ctr" defTabSz="457200"/>
            <a:r>
              <a:rPr lang="en-US" sz="4400" dirty="0" smtClean="0">
                <a:solidFill>
                  <a:schemeClr val="accent5">
                    <a:lumMod val="40000"/>
                    <a:lumOff val="60000"/>
                  </a:schemeClr>
                </a:solidFill>
                <a:latin typeface="+mj-lt"/>
                <a:ea typeface="+mj-ea"/>
                <a:cs typeface="+mj-cs"/>
              </a:rPr>
              <a:t>Innovations </a:t>
            </a:r>
            <a:r>
              <a:rPr lang="en-US" sz="4400" dirty="0" err="1" smtClean="0">
                <a:solidFill>
                  <a:schemeClr val="accent5">
                    <a:lumMod val="40000"/>
                    <a:lumOff val="60000"/>
                  </a:schemeClr>
                </a:solidFill>
                <a:latin typeface="+mj-lt"/>
                <a:ea typeface="+mj-ea"/>
                <a:cs typeface="+mj-cs"/>
              </a:rPr>
              <a:t>incrémentales</a:t>
            </a:r>
            <a:r>
              <a:rPr lang="en-US" sz="4400" dirty="0" smtClean="0">
                <a:solidFill>
                  <a:schemeClr val="accent5">
                    <a:lumMod val="40000"/>
                    <a:lumOff val="60000"/>
                  </a:schemeClr>
                </a:solidFill>
                <a:latin typeface="+mj-lt"/>
                <a:ea typeface="+mj-ea"/>
                <a:cs typeface="+mj-cs"/>
              </a:rPr>
              <a:t> </a:t>
            </a:r>
            <a:r>
              <a:rPr lang="en-US" sz="4400" dirty="0" err="1" smtClean="0">
                <a:solidFill>
                  <a:schemeClr val="accent5">
                    <a:lumMod val="40000"/>
                    <a:lumOff val="60000"/>
                  </a:schemeClr>
                </a:solidFill>
                <a:latin typeface="+mj-lt"/>
                <a:ea typeface="+mj-ea"/>
                <a:cs typeface="+mj-cs"/>
              </a:rPr>
              <a:t>menées</a:t>
            </a:r>
            <a:r>
              <a:rPr lang="en-US" sz="4400" dirty="0" smtClean="0">
                <a:solidFill>
                  <a:schemeClr val="accent5">
                    <a:lumMod val="40000"/>
                    <a:lumOff val="60000"/>
                  </a:schemeClr>
                </a:solidFill>
                <a:latin typeface="+mj-lt"/>
                <a:ea typeface="+mj-ea"/>
                <a:cs typeface="+mj-cs"/>
              </a:rPr>
              <a:t> par les </a:t>
            </a:r>
            <a:r>
              <a:rPr lang="en-US" sz="4400" dirty="0" err="1" smtClean="0">
                <a:solidFill>
                  <a:schemeClr val="accent5">
                    <a:lumMod val="40000"/>
                    <a:lumOff val="60000"/>
                  </a:schemeClr>
                </a:solidFill>
                <a:latin typeface="+mj-lt"/>
                <a:ea typeface="+mj-ea"/>
                <a:cs typeface="+mj-cs"/>
              </a:rPr>
              <a:t>multinationales</a:t>
            </a:r>
            <a:endParaRPr lang="fr-FR" sz="4400" dirty="0">
              <a:solidFill>
                <a:schemeClr val="accent5">
                  <a:lumMod val="40000"/>
                  <a:lumOff val="60000"/>
                </a:schemeClr>
              </a:solidFill>
              <a:latin typeface="+mj-lt"/>
              <a:ea typeface="+mj-ea"/>
              <a:cs typeface="+mj-cs"/>
            </a:endParaRPr>
          </a:p>
        </p:txBody>
      </p:sp>
      <p:sp>
        <p:nvSpPr>
          <p:cNvPr id="6" name="ZoneTexte 5"/>
          <p:cNvSpPr txBox="1"/>
          <p:nvPr/>
        </p:nvSpPr>
        <p:spPr>
          <a:xfrm>
            <a:off x="892423" y="16748"/>
            <a:ext cx="7135961" cy="1107996"/>
          </a:xfrm>
          <a:prstGeom prst="rect">
            <a:avLst/>
          </a:prstGeom>
          <a:noFill/>
        </p:spPr>
        <p:txBody>
          <a:bodyPr wrap="square" rtlCol="0">
            <a:spAutoFit/>
          </a:bodyPr>
          <a:lstStyle/>
          <a:p>
            <a:pPr algn="ctr"/>
            <a:r>
              <a:rPr lang="fr-BE" sz="6600" dirty="0" smtClean="0">
                <a:solidFill>
                  <a:schemeClr val="accent5">
                    <a:lumMod val="75000"/>
                  </a:schemeClr>
                </a:solidFill>
              </a:rPr>
              <a:t>Aujourd’hui</a:t>
            </a:r>
            <a:endParaRPr lang="fr-BE" sz="6600" dirty="0">
              <a:solidFill>
                <a:schemeClr val="accent5">
                  <a:lumMod val="75000"/>
                </a:schemeClr>
              </a:solidFill>
            </a:endParaRPr>
          </a:p>
        </p:txBody>
      </p:sp>
      <p:grpSp>
        <p:nvGrpSpPr>
          <p:cNvPr id="4" name="Groupe 3"/>
          <p:cNvGrpSpPr/>
          <p:nvPr/>
        </p:nvGrpSpPr>
        <p:grpSpPr>
          <a:xfrm>
            <a:off x="971600" y="2780928"/>
            <a:ext cx="7382731" cy="3528392"/>
            <a:chOff x="971600" y="2780928"/>
            <a:chExt cx="7382731" cy="3528392"/>
          </a:xfrm>
        </p:grpSpPr>
        <p:sp>
          <p:nvSpPr>
            <p:cNvPr id="5" name="ZoneTexte 4"/>
            <p:cNvSpPr txBox="1"/>
            <p:nvPr/>
          </p:nvSpPr>
          <p:spPr>
            <a:xfrm>
              <a:off x="1153531" y="4862770"/>
              <a:ext cx="7200800" cy="1446550"/>
            </a:xfrm>
            <a:prstGeom prst="rect">
              <a:avLst/>
            </a:prstGeom>
            <a:solidFill>
              <a:schemeClr val="accent1"/>
            </a:solidFill>
            <a:scene3d>
              <a:camera prst="orthographicFront"/>
              <a:lightRig rig="threePt" dir="t"/>
            </a:scene3d>
            <a:sp3d>
              <a:bevelT/>
            </a:sp3d>
          </p:spPr>
          <p:txBody>
            <a:bodyPr wrap="square" rtlCol="0">
              <a:spAutoFit/>
            </a:bodyPr>
            <a:lstStyle>
              <a:defPPr>
                <a:defRPr lang="fr-FR"/>
              </a:defPPr>
              <a:lvl1pPr algn="ctr" defTabSz="457200">
                <a:defRPr sz="4400">
                  <a:solidFill>
                    <a:schemeClr val="accent5">
                      <a:lumMod val="40000"/>
                      <a:lumOff val="60000"/>
                    </a:schemeClr>
                  </a:solidFill>
                  <a:latin typeface="+mj-lt"/>
                  <a:ea typeface="+mj-ea"/>
                  <a:cs typeface="+mj-cs"/>
                </a:defRPr>
              </a:lvl1pPr>
            </a:lstStyle>
            <a:p>
              <a:r>
                <a:rPr lang="en-US" dirty="0" smtClean="0"/>
                <a:t>Innovations de rupture </a:t>
              </a:r>
              <a:r>
                <a:rPr lang="en-US" dirty="0" err="1" smtClean="0"/>
                <a:t>menées</a:t>
              </a:r>
              <a:r>
                <a:rPr lang="en-US" dirty="0" smtClean="0"/>
                <a:t> par les </a:t>
              </a:r>
              <a:r>
                <a:rPr lang="en-US" dirty="0"/>
                <a:t>start-ups</a:t>
              </a:r>
              <a:endParaRPr lang="fr-FR" dirty="0"/>
            </a:p>
          </p:txBody>
        </p:sp>
        <p:grpSp>
          <p:nvGrpSpPr>
            <p:cNvPr id="3" name="Groupe 2"/>
            <p:cNvGrpSpPr/>
            <p:nvPr/>
          </p:nvGrpSpPr>
          <p:grpSpPr>
            <a:xfrm>
              <a:off x="971600" y="2780928"/>
              <a:ext cx="7135961" cy="2088758"/>
              <a:chOff x="971600" y="2780928"/>
              <a:chExt cx="7135961" cy="2088758"/>
            </a:xfrm>
          </p:grpSpPr>
          <p:sp>
            <p:nvSpPr>
              <p:cNvPr id="2" name="Flèche vers le bas 1"/>
              <p:cNvSpPr/>
              <p:nvPr/>
            </p:nvSpPr>
            <p:spPr>
              <a:xfrm>
                <a:off x="4139952" y="2780928"/>
                <a:ext cx="757995"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971600" y="3761690"/>
                <a:ext cx="7135961" cy="1107996"/>
              </a:xfrm>
              <a:prstGeom prst="rect">
                <a:avLst/>
              </a:prstGeom>
              <a:noFill/>
            </p:spPr>
            <p:txBody>
              <a:bodyPr wrap="square" rtlCol="0">
                <a:spAutoFit/>
              </a:bodyPr>
              <a:lstStyle/>
              <a:p>
                <a:pPr algn="ctr"/>
                <a:r>
                  <a:rPr lang="fr-BE" sz="6600" dirty="0" smtClean="0">
                    <a:solidFill>
                      <a:schemeClr val="accent5">
                        <a:lumMod val="75000"/>
                      </a:schemeClr>
                    </a:solidFill>
                  </a:rPr>
                  <a:t>Le Futur</a:t>
                </a:r>
                <a:endParaRPr lang="fr-BE" sz="6600" dirty="0">
                  <a:solidFill>
                    <a:schemeClr val="accent5">
                      <a:lumMod val="75000"/>
                    </a:schemeClr>
                  </a:solidFill>
                </a:endParaRPr>
              </a:p>
            </p:txBody>
          </p:sp>
        </p:grpSp>
      </p:grpSp>
      <p:sp>
        <p:nvSpPr>
          <p:cNvPr id="9" name="ZoneTexte 8"/>
          <p:cNvSpPr txBox="1"/>
          <p:nvPr/>
        </p:nvSpPr>
        <p:spPr>
          <a:xfrm>
            <a:off x="864096" y="2782669"/>
            <a:ext cx="7596336" cy="646331"/>
          </a:xfrm>
          <a:prstGeom prst="rect">
            <a:avLst/>
          </a:prstGeom>
          <a:noFill/>
        </p:spPr>
        <p:txBody>
          <a:bodyPr wrap="square" rtlCol="0">
            <a:spAutoFit/>
          </a:bodyPr>
          <a:lstStyle/>
          <a:p>
            <a:pPr algn="ctr"/>
            <a:r>
              <a:rPr lang="fr-BE" sz="3600" dirty="0" smtClean="0">
                <a:solidFill>
                  <a:srgbClr val="CC00CC"/>
                </a:solidFill>
              </a:rPr>
              <a:t>Défi de nourrir le monde et contraintes</a:t>
            </a:r>
            <a:endParaRPr lang="fr-BE" sz="3600" dirty="0">
              <a:solidFill>
                <a:srgbClr val="CC00CC"/>
              </a:solidFill>
            </a:endParaRPr>
          </a:p>
        </p:txBody>
      </p:sp>
    </p:spTree>
    <p:extLst>
      <p:ext uri="{BB962C8B-B14F-4D97-AF65-F5344CB8AC3E}">
        <p14:creationId xmlns:p14="http://schemas.microsoft.com/office/powerpoint/2010/main" val="53540431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260648"/>
            <a:ext cx="9144000" cy="1323439"/>
          </a:xfrm>
          <a:prstGeom prst="rect">
            <a:avLst/>
          </a:prstGeom>
          <a:noFill/>
        </p:spPr>
        <p:txBody>
          <a:bodyPr wrap="square" rtlCol="0">
            <a:spAutoFit/>
          </a:bodyPr>
          <a:lstStyle/>
          <a:p>
            <a:pPr algn="ctr" defTabSz="457200"/>
            <a:r>
              <a:rPr lang="en-US" sz="4000" b="1" dirty="0" err="1" smtClean="0">
                <a:solidFill>
                  <a:srgbClr val="A1067F"/>
                </a:solidFill>
                <a:latin typeface="+mj-lt"/>
                <a:ea typeface="+mj-ea"/>
                <a:cs typeface="+mj-cs"/>
              </a:rPr>
              <a:t>L’alimentaire</a:t>
            </a:r>
            <a:r>
              <a:rPr lang="en-US" sz="4000" b="1" dirty="0" smtClean="0">
                <a:solidFill>
                  <a:srgbClr val="A1067F"/>
                </a:solidFill>
                <a:latin typeface="+mj-lt"/>
                <a:ea typeface="+mj-ea"/>
                <a:cs typeface="+mj-cs"/>
              </a:rPr>
              <a:t> </a:t>
            </a:r>
            <a:r>
              <a:rPr lang="en-US" sz="4000" b="1" dirty="0" smtClean="0">
                <a:solidFill>
                  <a:srgbClr val="A1067F"/>
                </a:solidFill>
                <a:latin typeface="+mj-lt"/>
                <a:ea typeface="+mj-ea"/>
                <a:cs typeface="+mj-cs"/>
              </a:rPr>
              <a:t>: </a:t>
            </a:r>
          </a:p>
          <a:p>
            <a:pPr algn="ctr" defTabSz="457200"/>
            <a:r>
              <a:rPr lang="en-US" sz="4000" b="1" dirty="0" smtClean="0">
                <a:solidFill>
                  <a:srgbClr val="A1067F"/>
                </a:solidFill>
                <a:latin typeface="+mj-lt"/>
                <a:ea typeface="+mj-ea"/>
                <a:cs typeface="+mj-cs"/>
              </a:rPr>
              <a:t>Le </a:t>
            </a:r>
            <a:r>
              <a:rPr lang="en-US" sz="4000" b="1" dirty="0" err="1" smtClean="0">
                <a:solidFill>
                  <a:srgbClr val="A1067F"/>
                </a:solidFill>
                <a:latin typeface="+mj-lt"/>
                <a:ea typeface="+mj-ea"/>
                <a:cs typeface="+mj-cs"/>
              </a:rPr>
              <a:t>nouvel</a:t>
            </a:r>
            <a:r>
              <a:rPr lang="en-US" sz="4000" b="1" dirty="0" smtClean="0">
                <a:solidFill>
                  <a:srgbClr val="A1067F"/>
                </a:solidFill>
                <a:latin typeface="+mj-lt"/>
                <a:ea typeface="+mj-ea"/>
                <a:cs typeface="+mj-cs"/>
              </a:rPr>
              <a:t> Eldorado pour la </a:t>
            </a:r>
            <a:r>
              <a:rPr lang="en-US" sz="4000" b="1" dirty="0" err="1" smtClean="0">
                <a:solidFill>
                  <a:srgbClr val="A1067F"/>
                </a:solidFill>
                <a:latin typeface="+mj-lt"/>
                <a:ea typeface="+mj-ea"/>
                <a:cs typeface="+mj-cs"/>
              </a:rPr>
              <a:t>technologie</a:t>
            </a:r>
            <a:endParaRPr lang="fr-FR" sz="4000" b="1" dirty="0">
              <a:solidFill>
                <a:srgbClr val="A1067F"/>
              </a:solidFill>
              <a:latin typeface="+mj-lt"/>
              <a:ea typeface="+mj-ea"/>
              <a:cs typeface="+mj-cs"/>
            </a:endParaRPr>
          </a:p>
        </p:txBody>
      </p:sp>
      <p:pic>
        <p:nvPicPr>
          <p:cNvPr id="6146" name="Picture 2" descr="http://modernmeadow.com/image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683" y="4925517"/>
            <a:ext cx="2808312" cy="8640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sandboxgeneral.com/wp-content/uploads/2014/05/Soylent-Updated-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4195064"/>
            <a:ext cx="2278832" cy="107187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techmunchatl.com/wp-content/uploads/2014/09/bymt_logo_rgb_1000p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7995" y="4577386"/>
            <a:ext cx="1984923" cy="1984923"/>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871" y="4577386"/>
            <a:ext cx="1362758" cy="156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http://www.life-in-the-bay.com/wp-content/uploads/2014/08/1395308240_silicon-valley-sign-l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760" y="1916832"/>
            <a:ext cx="4218983" cy="209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717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2654300" y="2933700"/>
            <a:ext cx="3822700" cy="990600"/>
          </a:xfrm>
          <a:prstGeom prst="rect">
            <a:avLst/>
          </a:prstGeom>
        </p:spPr>
      </p:pic>
      <p:pic>
        <p:nvPicPr>
          <p:cNvPr id="12" name="Image 11"/>
          <p:cNvPicPr>
            <a:picLocks noChangeAspect="1"/>
          </p:cNvPicPr>
          <p:nvPr/>
        </p:nvPicPr>
        <p:blipFill>
          <a:blip r:embed="rId3"/>
          <a:stretch>
            <a:fillRect/>
          </a:stretch>
        </p:blipFill>
        <p:spPr>
          <a:xfrm>
            <a:off x="0" y="457200"/>
            <a:ext cx="9144000" cy="5929313"/>
          </a:xfrm>
          <a:prstGeom prst="rect">
            <a:avLst/>
          </a:prstGeom>
        </p:spPr>
      </p:pic>
    </p:spTree>
    <p:extLst>
      <p:ext uri="{BB962C8B-B14F-4D97-AF65-F5344CB8AC3E}">
        <p14:creationId xmlns:p14="http://schemas.microsoft.com/office/powerpoint/2010/main" val="16521505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ourfoodfuture.com/wp-content/uploads/2012/08/GM-Tomato1.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40" t="10301" r="12703" b="16488"/>
          <a:stretch/>
        </p:blipFill>
        <p:spPr bwMode="auto">
          <a:xfrm>
            <a:off x="3995936" y="2420888"/>
            <a:ext cx="3024336" cy="2563815"/>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contenu 2"/>
          <p:cNvSpPr txBox="1">
            <a:spLocks/>
          </p:cNvSpPr>
          <p:nvPr/>
        </p:nvSpPr>
        <p:spPr>
          <a:xfrm>
            <a:off x="-66869" y="942185"/>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chemeClr val="accent1">
                    <a:lumMod val="75000"/>
                  </a:schemeClr>
                </a:solidFill>
              </a:rPr>
              <a:t>Le consommateur-Acteur</a:t>
            </a:r>
          </a:p>
        </p:txBody>
      </p:sp>
      <p:sp>
        <p:nvSpPr>
          <p:cNvPr id="13" name="Espace réservé du contenu 2"/>
          <p:cNvSpPr txBox="1">
            <a:spLocks/>
          </p:cNvSpPr>
          <p:nvPr/>
        </p:nvSpPr>
        <p:spPr>
          <a:xfrm>
            <a:off x="-49032" y="2708920"/>
            <a:ext cx="3774773"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rgbClr val="CC0066"/>
                </a:solidFill>
              </a:rPr>
              <a:t>L’alimentation personnalisée </a:t>
            </a:r>
          </a:p>
        </p:txBody>
      </p:sp>
      <p:sp>
        <p:nvSpPr>
          <p:cNvPr id="14" name="Espace réservé du contenu 2"/>
          <p:cNvSpPr txBox="1">
            <a:spLocks/>
          </p:cNvSpPr>
          <p:nvPr/>
        </p:nvSpPr>
        <p:spPr>
          <a:xfrm>
            <a:off x="129385" y="5805264"/>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rgbClr val="CC0066"/>
                </a:solidFill>
              </a:rPr>
              <a:t>Le retour du terroir</a:t>
            </a:r>
          </a:p>
        </p:txBody>
      </p:sp>
      <p:sp>
        <p:nvSpPr>
          <p:cNvPr id="15" name="Espace réservé du contenu 2"/>
          <p:cNvSpPr txBox="1">
            <a:spLocks/>
          </p:cNvSpPr>
          <p:nvPr/>
        </p:nvSpPr>
        <p:spPr>
          <a:xfrm>
            <a:off x="4603296" y="294136"/>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rgbClr val="CC0066"/>
                </a:solidFill>
              </a:rPr>
              <a:t>La technologie au service du bien-mangé</a:t>
            </a:r>
          </a:p>
        </p:txBody>
      </p:sp>
      <p:sp>
        <p:nvSpPr>
          <p:cNvPr id="16" name="Espace réservé du contenu 2"/>
          <p:cNvSpPr txBox="1">
            <a:spLocks/>
          </p:cNvSpPr>
          <p:nvPr/>
        </p:nvSpPr>
        <p:spPr>
          <a:xfrm>
            <a:off x="4459624" y="5155046"/>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chemeClr val="accent1">
                    <a:lumMod val="75000"/>
                  </a:schemeClr>
                </a:solidFill>
              </a:rPr>
              <a:t>Le consommateur-Producteur</a:t>
            </a:r>
          </a:p>
        </p:txBody>
      </p:sp>
      <p:sp>
        <p:nvSpPr>
          <p:cNvPr id="9" name="Espace réservé du contenu 2"/>
          <p:cNvSpPr txBox="1">
            <a:spLocks/>
          </p:cNvSpPr>
          <p:nvPr/>
        </p:nvSpPr>
        <p:spPr>
          <a:xfrm>
            <a:off x="-2781" y="4365104"/>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a:solidFill>
                  <a:schemeClr val="accent1">
                    <a:lumMod val="75000"/>
                  </a:schemeClr>
                </a:solidFill>
              </a:rPr>
              <a:t>L’économie </a:t>
            </a:r>
            <a:r>
              <a:rPr lang="fr-FR" sz="4400" dirty="0">
                <a:solidFill>
                  <a:schemeClr val="accent1">
                    <a:lumMod val="75000"/>
                  </a:schemeClr>
                </a:solidFill>
              </a:rPr>
              <a:t>collaborat</a:t>
            </a:r>
            <a:r>
              <a:rPr lang="fr-FR" sz="4400" dirty="0">
                <a:solidFill>
                  <a:schemeClr val="accent1">
                    <a:lumMod val="75000"/>
                  </a:schemeClr>
                </a:solidFill>
              </a:rPr>
              <a:t>ive</a:t>
            </a:r>
            <a:endParaRPr lang="fr-FR" sz="4400" dirty="0">
              <a:solidFill>
                <a:schemeClr val="accent1">
                  <a:lumMod val="75000"/>
                </a:schemeClr>
              </a:solidFill>
            </a:endParaRPr>
          </a:p>
        </p:txBody>
      </p:sp>
    </p:spTree>
    <p:extLst>
      <p:ext uri="{BB962C8B-B14F-4D97-AF65-F5344CB8AC3E}">
        <p14:creationId xmlns:p14="http://schemas.microsoft.com/office/powerpoint/2010/main" val="37567155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ourfoodfuture.com/wp-content/uploads/2012/08/GM-Tomato1.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40" t="10301" r="12703" b="16488"/>
          <a:stretch/>
        </p:blipFill>
        <p:spPr bwMode="auto">
          <a:xfrm>
            <a:off x="999206" y="332656"/>
            <a:ext cx="7173193" cy="608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6588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content-bru.xx.fbcdn.net/hphotos-xpf1/v/t1.0-9/10849994_867556586638750_860570691767132316_n.jpg?oh=f694671522b99d8688412fca1bf8c5ed&amp;oe=55940C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93124" cy="6911368"/>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2"/>
          <p:cNvSpPr txBox="1">
            <a:spLocks/>
          </p:cNvSpPr>
          <p:nvPr/>
        </p:nvSpPr>
        <p:spPr>
          <a:xfrm>
            <a:off x="2339752" y="5301208"/>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A1067F"/>
                </a:solidFill>
                <a:latin typeface="+mj-lt"/>
                <a:ea typeface="+mj-ea"/>
                <a:cs typeface="+mj-cs"/>
              </a:rPr>
              <a:t>Co-Création</a:t>
            </a:r>
            <a:endParaRPr lang="fr-FR" sz="4400" dirty="0">
              <a:solidFill>
                <a:srgbClr val="A1067F"/>
              </a:solidFill>
              <a:latin typeface="+mj-lt"/>
              <a:ea typeface="+mj-ea"/>
              <a:cs typeface="+mj-cs"/>
            </a:endParaRPr>
          </a:p>
        </p:txBody>
      </p:sp>
      <p:sp>
        <p:nvSpPr>
          <p:cNvPr id="9" name="Espace réservé du contenu 2"/>
          <p:cNvSpPr txBox="1">
            <a:spLocks/>
          </p:cNvSpPr>
          <p:nvPr/>
        </p:nvSpPr>
        <p:spPr>
          <a:xfrm>
            <a:off x="3059832" y="6093296"/>
            <a:ext cx="5670717"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A1067F"/>
                </a:solidFill>
                <a:latin typeface="+mj-lt"/>
                <a:ea typeface="+mj-ea"/>
                <a:cs typeface="+mj-cs"/>
              </a:rPr>
              <a:t>Laboratoire d’usage</a:t>
            </a:r>
            <a:endParaRPr lang="fr-FR" sz="4400" dirty="0">
              <a:solidFill>
                <a:srgbClr val="A1067F"/>
              </a:solidFill>
              <a:latin typeface="+mj-lt"/>
              <a:ea typeface="+mj-ea"/>
              <a:cs typeface="+mj-cs"/>
            </a:endParaRPr>
          </a:p>
        </p:txBody>
      </p:sp>
      <p:sp>
        <p:nvSpPr>
          <p:cNvPr id="10" name="Espace réservé du contenu 2"/>
          <p:cNvSpPr txBox="1">
            <a:spLocks/>
          </p:cNvSpPr>
          <p:nvPr/>
        </p:nvSpPr>
        <p:spPr>
          <a:xfrm>
            <a:off x="4951055" y="4509120"/>
            <a:ext cx="419294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A1067F"/>
                </a:solidFill>
                <a:latin typeface="+mj-lt"/>
                <a:ea typeface="+mj-ea"/>
                <a:cs typeface="+mj-cs"/>
              </a:rPr>
              <a:t>Prototypage</a:t>
            </a:r>
            <a:endParaRPr lang="fr-FR" sz="4400" dirty="0">
              <a:solidFill>
                <a:srgbClr val="A1067F"/>
              </a:solidFill>
              <a:latin typeface="+mj-lt"/>
              <a:ea typeface="+mj-ea"/>
              <a:cs typeface="+mj-cs"/>
            </a:endParaRPr>
          </a:p>
        </p:txBody>
      </p:sp>
      <p:sp>
        <p:nvSpPr>
          <p:cNvPr id="12" name="ZoneTexte 11"/>
          <p:cNvSpPr txBox="1"/>
          <p:nvPr/>
        </p:nvSpPr>
        <p:spPr>
          <a:xfrm>
            <a:off x="0" y="0"/>
            <a:ext cx="7380312" cy="1015663"/>
          </a:xfrm>
          <a:prstGeom prst="rect">
            <a:avLst/>
          </a:prstGeom>
          <a:noFill/>
        </p:spPr>
        <p:txBody>
          <a:bodyPr wrap="square" rtlCol="0">
            <a:spAutoFit/>
          </a:bodyPr>
          <a:lstStyle/>
          <a:p>
            <a:pPr algn="ctr"/>
            <a:r>
              <a:rPr lang="fr-BE" sz="6000" dirty="0" smtClean="0">
                <a:solidFill>
                  <a:srgbClr val="CC0066"/>
                </a:solidFill>
              </a:rPr>
              <a:t>Living </a:t>
            </a:r>
            <a:r>
              <a:rPr lang="fr-BE" sz="6000" dirty="0" err="1" smtClean="0">
                <a:solidFill>
                  <a:srgbClr val="CC0066"/>
                </a:solidFill>
              </a:rPr>
              <a:t>Lab</a:t>
            </a:r>
            <a:endParaRPr lang="fr-BE" sz="6000" dirty="0">
              <a:solidFill>
                <a:srgbClr val="CC0066"/>
              </a:solidFill>
            </a:endParaRPr>
          </a:p>
        </p:txBody>
      </p:sp>
    </p:spTree>
    <p:extLst>
      <p:ext uri="{BB962C8B-B14F-4D97-AF65-F5344CB8AC3E}">
        <p14:creationId xmlns:p14="http://schemas.microsoft.com/office/powerpoint/2010/main" val="355869747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mart Gastronomy Lab\Dossier de candidature\Jury\Lean-Startup-loop-fundamental.jpg"/>
          <p:cNvPicPr>
            <a:picLocks noChangeAspect="1" noChangeArrowheads="1"/>
          </p:cNvPicPr>
          <p:nvPr/>
        </p:nvPicPr>
        <p:blipFill rotWithShape="1">
          <a:blip r:embed="rId3">
            <a:extLst>
              <a:ext uri="{28A0092B-C50C-407E-A947-70E740481C1C}">
                <a14:useLocalDpi xmlns:a14="http://schemas.microsoft.com/office/drawing/2010/main" val="0"/>
              </a:ext>
            </a:extLst>
          </a:blip>
          <a:srcRect l="8548" t="2365" r="5968" b="408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Smart Gastronomy Lab\Dossier de candidature\Jury\Sans tit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484784"/>
            <a:ext cx="2998797" cy="264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20936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895474" y="0"/>
            <a:ext cx="10274157" cy="6858000"/>
            <a:chOff x="-895474" y="0"/>
            <a:chExt cx="10274157" cy="6858000"/>
          </a:xfrm>
        </p:grpSpPr>
        <p:pic>
          <p:nvPicPr>
            <p:cNvPr id="8" name="Image 7" descr="1402443_10151998133089868_1772680083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474" y="0"/>
              <a:ext cx="10274157" cy="6858000"/>
            </a:xfrm>
            <a:prstGeom prst="rect">
              <a:avLst/>
            </a:prstGeom>
          </p:spPr>
        </p:pic>
        <p:sp>
          <p:nvSpPr>
            <p:cNvPr id="9" name="ZoneTexte 8"/>
            <p:cNvSpPr txBox="1"/>
            <p:nvPr/>
          </p:nvSpPr>
          <p:spPr>
            <a:xfrm flipH="1">
              <a:off x="214224" y="280216"/>
              <a:ext cx="950895" cy="369332"/>
            </a:xfrm>
            <a:prstGeom prst="rect">
              <a:avLst/>
            </a:prstGeom>
            <a:noFill/>
          </p:spPr>
          <p:txBody>
            <a:bodyPr wrap="square" rtlCol="0">
              <a:spAutoFit/>
            </a:bodyPr>
            <a:lstStyle/>
            <a:p>
              <a:r>
                <a:rPr lang="fr-BE" b="1" dirty="0" smtClean="0">
                  <a:solidFill>
                    <a:schemeClr val="bg1"/>
                  </a:solidFill>
                </a:rPr>
                <a:t>Chef</a:t>
              </a:r>
              <a:endParaRPr lang="fr-BE" b="1" dirty="0">
                <a:solidFill>
                  <a:schemeClr val="bg1"/>
                </a:solidFill>
              </a:endParaRPr>
            </a:p>
          </p:txBody>
        </p:sp>
        <p:cxnSp>
          <p:nvCxnSpPr>
            <p:cNvPr id="10" name="Connecteur droit avec flèche 9"/>
            <p:cNvCxnSpPr/>
            <p:nvPr/>
          </p:nvCxnSpPr>
          <p:spPr>
            <a:xfrm>
              <a:off x="660175" y="649548"/>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flipH="1">
              <a:off x="1401097" y="396680"/>
              <a:ext cx="1607574" cy="369332"/>
            </a:xfrm>
            <a:prstGeom prst="rect">
              <a:avLst/>
            </a:prstGeom>
            <a:noFill/>
          </p:spPr>
          <p:txBody>
            <a:bodyPr wrap="square" rtlCol="0">
              <a:spAutoFit/>
            </a:bodyPr>
            <a:lstStyle/>
            <a:p>
              <a:r>
                <a:rPr lang="fr-BE" b="1" dirty="0" smtClean="0">
                  <a:solidFill>
                    <a:schemeClr val="bg1"/>
                  </a:solidFill>
                </a:rPr>
                <a:t>Producteur</a:t>
              </a:r>
              <a:endParaRPr lang="fr-BE" b="1" dirty="0">
                <a:solidFill>
                  <a:schemeClr val="bg1"/>
                </a:solidFill>
              </a:endParaRPr>
            </a:p>
          </p:txBody>
        </p:sp>
        <p:cxnSp>
          <p:nvCxnSpPr>
            <p:cNvPr id="12" name="Connecteur droit avec flèche 11"/>
            <p:cNvCxnSpPr/>
            <p:nvPr/>
          </p:nvCxnSpPr>
          <p:spPr>
            <a:xfrm>
              <a:off x="2110435" y="766012"/>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flipH="1">
              <a:off x="3895005" y="286386"/>
              <a:ext cx="1607574" cy="369332"/>
            </a:xfrm>
            <a:prstGeom prst="rect">
              <a:avLst/>
            </a:prstGeom>
            <a:noFill/>
          </p:spPr>
          <p:txBody>
            <a:bodyPr wrap="square" rtlCol="0">
              <a:spAutoFit/>
            </a:bodyPr>
            <a:lstStyle/>
            <a:p>
              <a:r>
                <a:rPr lang="fr-BE" b="1" dirty="0" smtClean="0">
                  <a:solidFill>
                    <a:schemeClr val="bg1"/>
                  </a:solidFill>
                </a:rPr>
                <a:t>Scientifiques</a:t>
              </a:r>
              <a:endParaRPr lang="fr-BE" b="1" dirty="0">
                <a:solidFill>
                  <a:schemeClr val="bg1"/>
                </a:solidFill>
              </a:endParaRPr>
            </a:p>
          </p:txBody>
        </p:sp>
        <p:cxnSp>
          <p:nvCxnSpPr>
            <p:cNvPr id="14" name="Connecteur droit avec flèche 13"/>
            <p:cNvCxnSpPr/>
            <p:nvPr/>
          </p:nvCxnSpPr>
          <p:spPr>
            <a:xfrm>
              <a:off x="4737075" y="655718"/>
              <a:ext cx="0" cy="83726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flipH="1">
              <a:off x="2172930" y="121377"/>
              <a:ext cx="1607574" cy="369332"/>
            </a:xfrm>
            <a:prstGeom prst="rect">
              <a:avLst/>
            </a:prstGeom>
            <a:noFill/>
          </p:spPr>
          <p:txBody>
            <a:bodyPr wrap="square" rtlCol="0">
              <a:spAutoFit/>
            </a:bodyPr>
            <a:lstStyle/>
            <a:p>
              <a:pPr algn="ctr"/>
              <a:r>
                <a:rPr lang="fr-BE" b="1" dirty="0" smtClean="0">
                  <a:solidFill>
                    <a:schemeClr val="bg1"/>
                  </a:solidFill>
                </a:rPr>
                <a:t>Artiste</a:t>
              </a:r>
              <a:endParaRPr lang="fr-BE" b="1" dirty="0">
                <a:solidFill>
                  <a:schemeClr val="bg1"/>
                </a:solidFill>
              </a:endParaRPr>
            </a:p>
          </p:txBody>
        </p:sp>
        <p:cxnSp>
          <p:nvCxnSpPr>
            <p:cNvPr id="16" name="Connecteur droit avec flèche 15"/>
            <p:cNvCxnSpPr/>
            <p:nvPr/>
          </p:nvCxnSpPr>
          <p:spPr>
            <a:xfrm>
              <a:off x="3029751" y="490709"/>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flipH="1">
              <a:off x="5491316" y="121377"/>
              <a:ext cx="1607574" cy="369332"/>
            </a:xfrm>
            <a:prstGeom prst="rect">
              <a:avLst/>
            </a:prstGeom>
            <a:noFill/>
          </p:spPr>
          <p:txBody>
            <a:bodyPr wrap="square" rtlCol="0">
              <a:spAutoFit/>
            </a:bodyPr>
            <a:lstStyle/>
            <a:p>
              <a:r>
                <a:rPr lang="fr-BE" b="1" dirty="0" smtClean="0">
                  <a:solidFill>
                    <a:schemeClr val="bg1"/>
                  </a:solidFill>
                </a:rPr>
                <a:t>Développeur</a:t>
              </a:r>
              <a:endParaRPr lang="fr-BE" b="1" dirty="0">
                <a:solidFill>
                  <a:schemeClr val="bg1"/>
                </a:solidFill>
              </a:endParaRPr>
            </a:p>
          </p:txBody>
        </p:sp>
        <p:cxnSp>
          <p:nvCxnSpPr>
            <p:cNvPr id="18" name="Connecteur droit avec flèche 17"/>
            <p:cNvCxnSpPr/>
            <p:nvPr/>
          </p:nvCxnSpPr>
          <p:spPr>
            <a:xfrm>
              <a:off x="6200654" y="490709"/>
              <a:ext cx="0" cy="50113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flipH="1">
              <a:off x="7290620" y="171781"/>
              <a:ext cx="1853380" cy="369332"/>
            </a:xfrm>
            <a:prstGeom prst="rect">
              <a:avLst/>
            </a:prstGeom>
            <a:noFill/>
          </p:spPr>
          <p:txBody>
            <a:bodyPr wrap="square" rtlCol="0">
              <a:spAutoFit/>
            </a:bodyPr>
            <a:lstStyle/>
            <a:p>
              <a:r>
                <a:rPr lang="fr-BE" b="1" dirty="0" smtClean="0">
                  <a:solidFill>
                    <a:schemeClr val="bg1"/>
                  </a:solidFill>
                </a:rPr>
                <a:t>Entrepreneur</a:t>
              </a:r>
              <a:endParaRPr lang="fr-BE" b="1" dirty="0">
                <a:solidFill>
                  <a:schemeClr val="bg1"/>
                </a:solidFill>
              </a:endParaRPr>
            </a:p>
          </p:txBody>
        </p:sp>
        <p:cxnSp>
          <p:nvCxnSpPr>
            <p:cNvPr id="20" name="Connecteur droit avec flèche 19"/>
            <p:cNvCxnSpPr/>
            <p:nvPr/>
          </p:nvCxnSpPr>
          <p:spPr>
            <a:xfrm>
              <a:off x="7999958" y="541113"/>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cxnSp>
        <p:nvCxnSpPr>
          <p:cNvPr id="21" name="Connecteur droit avec flèche 20"/>
          <p:cNvCxnSpPr/>
          <p:nvPr/>
        </p:nvCxnSpPr>
        <p:spPr>
          <a:xfrm flipH="1">
            <a:off x="3419872" y="655746"/>
            <a:ext cx="821732" cy="99607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49885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 28"/>
          <p:cNvGrpSpPr/>
          <p:nvPr/>
        </p:nvGrpSpPr>
        <p:grpSpPr>
          <a:xfrm>
            <a:off x="5292080" y="0"/>
            <a:ext cx="3607776" cy="2780928"/>
            <a:chOff x="5580112" y="309366"/>
            <a:chExt cx="3096344" cy="2471562"/>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177" t="28272" r="29342" b="29771"/>
            <a:stretch/>
          </p:blipFill>
          <p:spPr bwMode="auto">
            <a:xfrm>
              <a:off x="5580112" y="309366"/>
              <a:ext cx="3096344" cy="117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cteur droit 7"/>
            <p:cNvCxnSpPr/>
            <p:nvPr/>
          </p:nvCxnSpPr>
          <p:spPr>
            <a:xfrm flipH="1">
              <a:off x="5580112" y="1486258"/>
              <a:ext cx="1296144" cy="1294670"/>
            </a:xfrm>
            <a:prstGeom prst="line">
              <a:avLst/>
            </a:prstGeom>
            <a:ln w="25400"/>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1" name="Groupe 10"/>
            <p:cNvGrpSpPr/>
            <p:nvPr/>
          </p:nvGrpSpPr>
          <p:grpSpPr>
            <a:xfrm>
              <a:off x="5765513" y="1882928"/>
              <a:ext cx="988250" cy="778764"/>
              <a:chOff x="6810068" y="5075858"/>
              <a:chExt cx="1796900" cy="1398384"/>
            </a:xfrm>
          </p:grpSpPr>
          <p:sp>
            <p:nvSpPr>
              <p:cNvPr id="13" name="Ellipse 12"/>
              <p:cNvSpPr/>
              <p:nvPr/>
            </p:nvSpPr>
            <p:spPr>
              <a:xfrm rot="10800000">
                <a:off x="6952136" y="5075858"/>
                <a:ext cx="1554252" cy="1398384"/>
              </a:xfrm>
              <a:prstGeom prst="ellipse">
                <a:avLst/>
              </a:prstGeom>
              <a:solidFill>
                <a:srgbClr val="CC00CC"/>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6810068" y="5524638"/>
                <a:ext cx="1796900" cy="540294"/>
              </a:xfrm>
              <a:prstGeom prst="rect">
                <a:avLst/>
              </a:prstGeom>
              <a:noFill/>
            </p:spPr>
            <p:txBody>
              <a:bodyPr wrap="square" rtlCol="0">
                <a:spAutoFit/>
              </a:bodyPr>
              <a:lstStyle/>
              <a:p>
                <a:pPr algn="ctr"/>
                <a:r>
                  <a:rPr lang="fr-BE" sz="1600" b="1" dirty="0" err="1" smtClean="0">
                    <a:solidFill>
                      <a:schemeClr val="bg1"/>
                    </a:solidFill>
                  </a:rPr>
                  <a:t>Technology</a:t>
                </a:r>
                <a:endParaRPr lang="fr-BE" sz="1600" b="1" dirty="0">
                  <a:solidFill>
                    <a:schemeClr val="bg1"/>
                  </a:solidFill>
                </a:endParaRPr>
              </a:p>
            </p:txBody>
          </p:sp>
        </p:grpSp>
      </p:grpSp>
      <p:grpSp>
        <p:nvGrpSpPr>
          <p:cNvPr id="30" name="Groupe 29"/>
          <p:cNvGrpSpPr/>
          <p:nvPr/>
        </p:nvGrpSpPr>
        <p:grpSpPr>
          <a:xfrm>
            <a:off x="498380" y="4059944"/>
            <a:ext cx="3551649" cy="2680209"/>
            <a:chOff x="1546964" y="4164050"/>
            <a:chExt cx="3004273" cy="2365964"/>
          </a:xfrm>
        </p:grpSpPr>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964" y="4920778"/>
              <a:ext cx="1650498" cy="1609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cteur droit 11"/>
            <p:cNvCxnSpPr/>
            <p:nvPr/>
          </p:nvCxnSpPr>
          <p:spPr>
            <a:xfrm flipV="1">
              <a:off x="3197462" y="4164050"/>
              <a:ext cx="1353775" cy="1281174"/>
            </a:xfrm>
            <a:prstGeom prst="line">
              <a:avLst/>
            </a:prstGeom>
            <a:ln w="25400"/>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6" name="Groupe 15"/>
            <p:cNvGrpSpPr/>
            <p:nvPr/>
          </p:nvGrpSpPr>
          <p:grpSpPr>
            <a:xfrm>
              <a:off x="3469121" y="4266508"/>
              <a:ext cx="1030871" cy="932378"/>
              <a:chOff x="6773704" y="495679"/>
              <a:chExt cx="1558101" cy="1398380"/>
            </a:xfrm>
          </p:grpSpPr>
          <p:sp>
            <p:nvSpPr>
              <p:cNvPr id="17" name="Ellipse 16"/>
              <p:cNvSpPr/>
              <p:nvPr/>
            </p:nvSpPr>
            <p:spPr>
              <a:xfrm rot="10800000">
                <a:off x="6773705" y="495679"/>
                <a:ext cx="1398380" cy="1398380"/>
              </a:xfrm>
              <a:prstGeom prst="ellipse">
                <a:avLst/>
              </a:prstGeom>
              <a:solidFill>
                <a:srgbClr val="61044D"/>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ZoneTexte 17"/>
              <p:cNvSpPr txBox="1"/>
              <p:nvPr/>
            </p:nvSpPr>
            <p:spPr>
              <a:xfrm>
                <a:off x="6773704" y="969532"/>
                <a:ext cx="1558101" cy="488978"/>
              </a:xfrm>
              <a:prstGeom prst="rect">
                <a:avLst/>
              </a:prstGeom>
              <a:noFill/>
            </p:spPr>
            <p:txBody>
              <a:bodyPr wrap="square" rtlCol="0">
                <a:spAutoFit/>
              </a:bodyPr>
              <a:lstStyle/>
              <a:p>
                <a:r>
                  <a:rPr lang="fr-BE" b="1" dirty="0" err="1" smtClean="0">
                    <a:solidFill>
                      <a:schemeClr val="bg1"/>
                    </a:solidFill>
                  </a:rPr>
                  <a:t>Creativity</a:t>
                </a:r>
                <a:endParaRPr lang="fr-BE" b="1" dirty="0">
                  <a:solidFill>
                    <a:schemeClr val="bg1"/>
                  </a:solidFill>
                </a:endParaRPr>
              </a:p>
            </p:txBody>
          </p:sp>
        </p:grpSp>
      </p:grpSp>
      <p:grpSp>
        <p:nvGrpSpPr>
          <p:cNvPr id="28" name="Groupe 27"/>
          <p:cNvGrpSpPr/>
          <p:nvPr/>
        </p:nvGrpSpPr>
        <p:grpSpPr>
          <a:xfrm>
            <a:off x="5129188" y="4059944"/>
            <a:ext cx="3933559" cy="2680208"/>
            <a:chOff x="5476990" y="3849806"/>
            <a:chExt cx="3422866" cy="2241754"/>
          </a:xfrm>
        </p:grpSpPr>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7795" t="11567" r="18291" b="15446"/>
            <a:stretch/>
          </p:blipFill>
          <p:spPr bwMode="auto">
            <a:xfrm>
              <a:off x="6989402" y="3849806"/>
              <a:ext cx="1910454" cy="2241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cteur droit 13"/>
            <p:cNvCxnSpPr/>
            <p:nvPr/>
          </p:nvCxnSpPr>
          <p:spPr>
            <a:xfrm flipH="1" flipV="1">
              <a:off x="5476990" y="3908804"/>
              <a:ext cx="1512412" cy="1248388"/>
            </a:xfrm>
            <a:prstGeom prst="line">
              <a:avLst/>
            </a:prstGeom>
            <a:ln w="25400"/>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9" name="Groupe 18"/>
            <p:cNvGrpSpPr/>
            <p:nvPr/>
          </p:nvGrpSpPr>
          <p:grpSpPr>
            <a:xfrm>
              <a:off x="5618733" y="4022578"/>
              <a:ext cx="1127303" cy="948106"/>
              <a:chOff x="6714641" y="1454931"/>
              <a:chExt cx="1909107" cy="1595578"/>
            </a:xfrm>
          </p:grpSpPr>
          <p:sp>
            <p:nvSpPr>
              <p:cNvPr id="20" name="Ellipse 19"/>
              <p:cNvSpPr/>
              <p:nvPr/>
            </p:nvSpPr>
            <p:spPr>
              <a:xfrm rot="10800000">
                <a:off x="6820754" y="1454931"/>
                <a:ext cx="1739078" cy="1595578"/>
              </a:xfrm>
              <a:prstGeom prst="ellipse">
                <a:avLst/>
              </a:prstGeom>
              <a:solidFill>
                <a:srgbClr val="A1067F"/>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6714641" y="1999150"/>
                <a:ext cx="1909107" cy="476550"/>
              </a:xfrm>
              <a:prstGeom prst="rect">
                <a:avLst/>
              </a:prstGeom>
              <a:noFill/>
            </p:spPr>
            <p:txBody>
              <a:bodyPr wrap="square" rtlCol="0">
                <a:spAutoFit/>
              </a:bodyPr>
              <a:lstStyle/>
              <a:p>
                <a:pPr algn="ctr"/>
                <a:r>
                  <a:rPr lang="fr-BE" sz="1600" b="1" dirty="0" err="1" smtClean="0">
                    <a:solidFill>
                      <a:schemeClr val="bg1"/>
                    </a:solidFill>
                  </a:rPr>
                  <a:t>Gastronomy</a:t>
                </a:r>
                <a:endParaRPr lang="fr-BE" sz="1600" b="1" dirty="0">
                  <a:solidFill>
                    <a:schemeClr val="bg1"/>
                  </a:solidFill>
                </a:endParaRPr>
              </a:p>
            </p:txBody>
          </p:sp>
        </p:grpSp>
      </p:grpSp>
      <p:grpSp>
        <p:nvGrpSpPr>
          <p:cNvPr id="6" name="Groupe 5"/>
          <p:cNvGrpSpPr/>
          <p:nvPr/>
        </p:nvGrpSpPr>
        <p:grpSpPr>
          <a:xfrm>
            <a:off x="536256" y="299848"/>
            <a:ext cx="3453191" cy="2941362"/>
            <a:chOff x="838463" y="332656"/>
            <a:chExt cx="3010264" cy="2797346"/>
          </a:xfrm>
        </p:grpSpPr>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463" y="332656"/>
              <a:ext cx="1069425"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cteur droit 9"/>
            <p:cNvCxnSpPr>
              <a:stCxn id="1027" idx="3"/>
            </p:cNvCxnSpPr>
            <p:nvPr/>
          </p:nvCxnSpPr>
          <p:spPr>
            <a:xfrm>
              <a:off x="1907888" y="1232756"/>
              <a:ext cx="1940839" cy="1897246"/>
            </a:xfrm>
            <a:prstGeom prst="line">
              <a:avLst/>
            </a:prstGeom>
            <a:ln w="25400"/>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5" name="Groupe 24"/>
            <p:cNvGrpSpPr/>
            <p:nvPr/>
          </p:nvGrpSpPr>
          <p:grpSpPr>
            <a:xfrm>
              <a:off x="2222315" y="1561582"/>
              <a:ext cx="923370" cy="890519"/>
              <a:chOff x="6866150" y="5075862"/>
              <a:chExt cx="1518126" cy="1398380"/>
            </a:xfrm>
          </p:grpSpPr>
          <p:sp>
            <p:nvSpPr>
              <p:cNvPr id="26" name="Ellipse 25"/>
              <p:cNvSpPr/>
              <p:nvPr/>
            </p:nvSpPr>
            <p:spPr>
              <a:xfrm rot="10800000">
                <a:off x="6952137" y="5075862"/>
                <a:ext cx="1398380" cy="1398380"/>
              </a:xfrm>
              <a:prstGeom prst="ellipse">
                <a:avLst/>
              </a:prstGeom>
              <a:solidFill>
                <a:srgbClr val="CC00FF"/>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p:cNvSpPr txBox="1"/>
              <p:nvPr/>
            </p:nvSpPr>
            <p:spPr>
              <a:xfrm>
                <a:off x="6866150" y="5520636"/>
                <a:ext cx="1518126" cy="551565"/>
              </a:xfrm>
              <a:prstGeom prst="rect">
                <a:avLst/>
              </a:prstGeom>
              <a:noFill/>
            </p:spPr>
            <p:txBody>
              <a:bodyPr wrap="square" rtlCol="0">
                <a:spAutoFit/>
              </a:bodyPr>
              <a:lstStyle/>
              <a:p>
                <a:pPr algn="ctr"/>
                <a:r>
                  <a:rPr lang="fr-BE" b="1" dirty="0" err="1" smtClean="0">
                    <a:solidFill>
                      <a:schemeClr val="bg1"/>
                    </a:solidFill>
                    <a:effectLst>
                      <a:outerShdw blurRad="38100" dist="38100" dir="2700000" algn="tl">
                        <a:srgbClr val="000000">
                          <a:alpha val="43137"/>
                        </a:srgbClr>
                      </a:outerShdw>
                    </a:effectLst>
                  </a:rPr>
                  <a:t>Industry</a:t>
                </a:r>
                <a:endParaRPr lang="fr-BE" b="1" dirty="0">
                  <a:solidFill>
                    <a:schemeClr val="bg1"/>
                  </a:solidFill>
                  <a:effectLst>
                    <a:outerShdw blurRad="38100" dist="38100" dir="2700000" algn="tl">
                      <a:srgbClr val="000000">
                        <a:alpha val="43137"/>
                      </a:srgbClr>
                    </a:outerShdw>
                  </a:effectLst>
                </a:endParaRPr>
              </a:p>
            </p:txBody>
          </p:sp>
        </p:grpSp>
      </p:grpSp>
      <p:grpSp>
        <p:nvGrpSpPr>
          <p:cNvPr id="4" name="Groupe 3"/>
          <p:cNvGrpSpPr/>
          <p:nvPr/>
        </p:nvGrpSpPr>
        <p:grpSpPr>
          <a:xfrm>
            <a:off x="2850376" y="2755992"/>
            <a:ext cx="3032192" cy="1510515"/>
            <a:chOff x="2855222" y="2755993"/>
            <a:chExt cx="2672647" cy="1352696"/>
          </a:xfrm>
        </p:grpSpPr>
        <p:grpSp>
          <p:nvGrpSpPr>
            <p:cNvPr id="22" name="Groupe 21"/>
            <p:cNvGrpSpPr/>
            <p:nvPr/>
          </p:nvGrpSpPr>
          <p:grpSpPr>
            <a:xfrm>
              <a:off x="2855222" y="3029298"/>
              <a:ext cx="862047" cy="806083"/>
              <a:chOff x="6859287" y="3372958"/>
              <a:chExt cx="1398380" cy="1398380"/>
            </a:xfrm>
          </p:grpSpPr>
          <p:sp>
            <p:nvSpPr>
              <p:cNvPr id="23" name="Ellipse 22"/>
              <p:cNvSpPr/>
              <p:nvPr/>
            </p:nvSpPr>
            <p:spPr>
              <a:xfrm rot="10800000">
                <a:off x="6859287" y="3372958"/>
                <a:ext cx="1398380" cy="1398380"/>
              </a:xfrm>
              <a:prstGeom prst="ellipse">
                <a:avLst/>
              </a:prstGeom>
              <a:solidFill>
                <a:srgbClr val="FF33CC"/>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6957578" y="3746047"/>
                <a:ext cx="1273839" cy="573769"/>
              </a:xfrm>
              <a:prstGeom prst="rect">
                <a:avLst/>
              </a:prstGeom>
              <a:noFill/>
            </p:spPr>
            <p:txBody>
              <a:bodyPr wrap="square" rtlCol="0">
                <a:spAutoFit/>
              </a:bodyPr>
              <a:lstStyle/>
              <a:p>
                <a:pPr algn="ctr"/>
                <a:r>
                  <a:rPr lang="fr-BE" b="1" dirty="0" smtClean="0">
                    <a:solidFill>
                      <a:schemeClr val="bg1"/>
                    </a:solidFill>
                  </a:rPr>
                  <a:t>Science</a:t>
                </a:r>
                <a:endParaRPr lang="fr-BE" b="1" dirty="0">
                  <a:solidFill>
                    <a:schemeClr val="bg1"/>
                  </a:solidFill>
                </a:endParaRPr>
              </a:p>
            </p:txBody>
          </p:sp>
        </p:grpSp>
        <p:grpSp>
          <p:nvGrpSpPr>
            <p:cNvPr id="3" name="Groupe 2"/>
            <p:cNvGrpSpPr/>
            <p:nvPr/>
          </p:nvGrpSpPr>
          <p:grpSpPr>
            <a:xfrm>
              <a:off x="3912624" y="2755993"/>
              <a:ext cx="1615245" cy="1352696"/>
              <a:chOff x="3113712" y="168004"/>
              <a:chExt cx="1615245" cy="1352696"/>
            </a:xfrm>
          </p:grpSpPr>
          <p:sp>
            <p:nvSpPr>
              <p:cNvPr id="2" name="Rectangle 1"/>
              <p:cNvSpPr/>
              <p:nvPr/>
            </p:nvSpPr>
            <p:spPr>
              <a:xfrm>
                <a:off x="3113713" y="188640"/>
                <a:ext cx="1615244" cy="1332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3" name="Picture 2" descr="http://www.gembloux.ulg.ac.be/wp-content/uploads/2014/02/Logo828x160px.png?cb1e5d"/>
              <p:cNvPicPr>
                <a:picLocks noChangeAspect="1" noChangeArrowheads="1"/>
              </p:cNvPicPr>
              <p:nvPr/>
            </p:nvPicPr>
            <p:blipFill rotWithShape="1">
              <a:blip r:embed="rId7">
                <a:extLst>
                  <a:ext uri="{28A0092B-C50C-407E-A947-70E740481C1C}">
                    <a14:useLocalDpi xmlns:a14="http://schemas.microsoft.com/office/drawing/2010/main" val="0"/>
                  </a:ext>
                </a:extLst>
              </a:blip>
              <a:srcRect r="73756"/>
              <a:stretch/>
            </p:blipFill>
            <p:spPr bwMode="auto">
              <a:xfrm>
                <a:off x="3113712" y="168004"/>
                <a:ext cx="1615244" cy="135269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1208485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174051" y="631363"/>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FFC000"/>
                </a:solidFill>
                <a:latin typeface="+mj-lt"/>
                <a:ea typeface="+mj-ea"/>
                <a:cs typeface="+mj-cs"/>
              </a:rPr>
              <a:t>Animation d’une communauté</a:t>
            </a:r>
            <a:endParaRPr lang="fr-FR" sz="4400" dirty="0">
              <a:solidFill>
                <a:srgbClr val="FFC000"/>
              </a:solidFill>
              <a:latin typeface="+mj-lt"/>
              <a:ea typeface="+mj-ea"/>
              <a:cs typeface="+mj-cs"/>
            </a:endParaRPr>
          </a:p>
        </p:txBody>
      </p:sp>
      <p:sp>
        <p:nvSpPr>
          <p:cNvPr id="9" name="Espace réservé du contenu 2"/>
          <p:cNvSpPr txBox="1">
            <a:spLocks/>
          </p:cNvSpPr>
          <p:nvPr/>
        </p:nvSpPr>
        <p:spPr>
          <a:xfrm>
            <a:off x="395536" y="5373216"/>
            <a:ext cx="5670717"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chemeClr val="accent5">
                    <a:lumMod val="75000"/>
                  </a:schemeClr>
                </a:solidFill>
                <a:latin typeface="+mj-lt"/>
                <a:ea typeface="+mj-ea"/>
                <a:cs typeface="+mj-cs"/>
              </a:rPr>
              <a:t>Accompagnement </a:t>
            </a:r>
            <a:r>
              <a:rPr lang="fr-FR" sz="4400" dirty="0" err="1" smtClean="0">
                <a:solidFill>
                  <a:schemeClr val="accent5">
                    <a:lumMod val="75000"/>
                  </a:schemeClr>
                </a:solidFill>
                <a:latin typeface="+mj-lt"/>
                <a:ea typeface="+mj-ea"/>
                <a:cs typeface="+mj-cs"/>
              </a:rPr>
              <a:t>lean</a:t>
            </a:r>
            <a:r>
              <a:rPr lang="fr-FR" sz="4400" dirty="0" smtClean="0">
                <a:solidFill>
                  <a:schemeClr val="accent5">
                    <a:lumMod val="75000"/>
                  </a:schemeClr>
                </a:solidFill>
                <a:latin typeface="+mj-lt"/>
                <a:ea typeface="+mj-ea"/>
                <a:cs typeface="+mj-cs"/>
              </a:rPr>
              <a:t> de l’innovation</a:t>
            </a:r>
            <a:endParaRPr lang="fr-FR" sz="4400" dirty="0">
              <a:solidFill>
                <a:schemeClr val="accent5">
                  <a:lumMod val="75000"/>
                </a:schemeClr>
              </a:solidFill>
              <a:latin typeface="+mj-lt"/>
              <a:ea typeface="+mj-ea"/>
              <a:cs typeface="+mj-cs"/>
            </a:endParaRPr>
          </a:p>
        </p:txBody>
      </p:sp>
      <p:sp>
        <p:nvSpPr>
          <p:cNvPr id="10" name="Espace réservé du contenu 2"/>
          <p:cNvSpPr txBox="1">
            <a:spLocks/>
          </p:cNvSpPr>
          <p:nvPr/>
        </p:nvSpPr>
        <p:spPr>
          <a:xfrm>
            <a:off x="3820479" y="304635"/>
            <a:ext cx="5266972"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chemeClr val="accent5">
                    <a:lumMod val="50000"/>
                  </a:schemeClr>
                </a:solidFill>
                <a:latin typeface="+mj-lt"/>
                <a:ea typeface="+mj-ea"/>
                <a:cs typeface="+mj-cs"/>
              </a:rPr>
              <a:t>Services d’innovation et de créativité</a:t>
            </a:r>
            <a:endParaRPr lang="fr-FR" sz="4400" dirty="0">
              <a:solidFill>
                <a:schemeClr val="accent5">
                  <a:lumMod val="50000"/>
                </a:schemeClr>
              </a:solidFill>
              <a:latin typeface="+mj-lt"/>
              <a:ea typeface="+mj-ea"/>
              <a:cs typeface="+mj-cs"/>
            </a:endParaRPr>
          </a:p>
        </p:txBody>
      </p:sp>
      <p:pic>
        <p:nvPicPr>
          <p:cNvPr id="9218" name="Picture 2" descr="https://scontent-bru.xx.fbcdn.net/hphotos-xpf1/v/t1.0-9/10849994_867556586638750_860570691767132316_n.jpg?oh=f694671522b99d8688412fca1bf8c5ed&amp;oe=55940C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3671" y="2224283"/>
            <a:ext cx="2185418" cy="1636788"/>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2"/>
          <p:cNvSpPr txBox="1">
            <a:spLocks/>
          </p:cNvSpPr>
          <p:nvPr/>
        </p:nvSpPr>
        <p:spPr>
          <a:xfrm>
            <a:off x="-174051" y="2220571"/>
            <a:ext cx="3435116"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CC0066"/>
                </a:solidFill>
                <a:latin typeface="+mj-lt"/>
                <a:ea typeface="+mj-ea"/>
                <a:cs typeface="+mj-cs"/>
              </a:rPr>
              <a:t>Accélérateur de start-up</a:t>
            </a:r>
            <a:endParaRPr lang="fr-FR" sz="4400" dirty="0">
              <a:solidFill>
                <a:srgbClr val="CC0066"/>
              </a:solidFill>
              <a:latin typeface="+mj-lt"/>
              <a:ea typeface="+mj-ea"/>
              <a:cs typeface="+mj-cs"/>
            </a:endParaRPr>
          </a:p>
        </p:txBody>
      </p:sp>
      <p:sp>
        <p:nvSpPr>
          <p:cNvPr id="11" name="Espace réservé du contenu 2"/>
          <p:cNvSpPr txBox="1">
            <a:spLocks/>
          </p:cNvSpPr>
          <p:nvPr/>
        </p:nvSpPr>
        <p:spPr>
          <a:xfrm>
            <a:off x="4139952" y="4339859"/>
            <a:ext cx="5033183"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7030A0"/>
                </a:solidFill>
                <a:latin typeface="+mj-lt"/>
                <a:ea typeface="+mj-ea"/>
                <a:cs typeface="+mj-cs"/>
              </a:rPr>
              <a:t>Etude des usages</a:t>
            </a:r>
            <a:endParaRPr lang="fr-FR" sz="4400" dirty="0">
              <a:solidFill>
                <a:srgbClr val="7030A0"/>
              </a:solidFill>
              <a:latin typeface="+mj-lt"/>
              <a:ea typeface="+mj-ea"/>
              <a:cs typeface="+mj-cs"/>
            </a:endParaRPr>
          </a:p>
        </p:txBody>
      </p:sp>
      <p:sp>
        <p:nvSpPr>
          <p:cNvPr id="13" name="Espace réservé du contenu 2"/>
          <p:cNvSpPr txBox="1">
            <a:spLocks/>
          </p:cNvSpPr>
          <p:nvPr/>
        </p:nvSpPr>
        <p:spPr>
          <a:xfrm>
            <a:off x="5487051" y="6016011"/>
            <a:ext cx="3600400"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00B050"/>
                </a:solidFill>
                <a:latin typeface="+mj-lt"/>
                <a:ea typeface="+mj-ea"/>
                <a:cs typeface="+mj-cs"/>
              </a:rPr>
              <a:t>Recherche</a:t>
            </a:r>
            <a:endParaRPr lang="fr-FR" sz="4400" dirty="0">
              <a:solidFill>
                <a:srgbClr val="00B050"/>
              </a:solidFill>
              <a:latin typeface="+mj-lt"/>
              <a:ea typeface="+mj-ea"/>
              <a:cs typeface="+mj-cs"/>
            </a:endParaRPr>
          </a:p>
        </p:txBody>
      </p:sp>
      <p:sp>
        <p:nvSpPr>
          <p:cNvPr id="14" name="Espace réservé du contenu 2"/>
          <p:cNvSpPr txBox="1">
            <a:spLocks/>
          </p:cNvSpPr>
          <p:nvPr/>
        </p:nvSpPr>
        <p:spPr>
          <a:xfrm>
            <a:off x="5549427" y="2549077"/>
            <a:ext cx="3600400"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00B050"/>
                </a:solidFill>
                <a:latin typeface="+mj-lt"/>
                <a:ea typeface="+mj-ea"/>
                <a:cs typeface="+mj-cs"/>
              </a:rPr>
              <a:t>Créer par le « Faire »</a:t>
            </a:r>
            <a:endParaRPr lang="fr-FR" sz="4400" dirty="0">
              <a:solidFill>
                <a:srgbClr val="00B050"/>
              </a:solidFill>
              <a:latin typeface="+mj-lt"/>
              <a:ea typeface="+mj-ea"/>
              <a:cs typeface="+mj-cs"/>
            </a:endParaRPr>
          </a:p>
        </p:txBody>
      </p:sp>
      <p:sp>
        <p:nvSpPr>
          <p:cNvPr id="15" name="Espace réservé du contenu 2"/>
          <p:cNvSpPr txBox="1">
            <a:spLocks/>
          </p:cNvSpPr>
          <p:nvPr/>
        </p:nvSpPr>
        <p:spPr>
          <a:xfrm>
            <a:off x="-396552" y="3861071"/>
            <a:ext cx="5266972"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err="1" smtClean="0">
                <a:solidFill>
                  <a:schemeClr val="accent5">
                    <a:lumMod val="50000"/>
                  </a:schemeClr>
                </a:solidFill>
                <a:latin typeface="+mj-lt"/>
                <a:ea typeface="+mj-ea"/>
                <a:cs typeface="+mj-cs"/>
              </a:rPr>
              <a:t>Dvpt</a:t>
            </a:r>
            <a:r>
              <a:rPr lang="fr-FR" sz="4400" dirty="0" smtClean="0">
                <a:solidFill>
                  <a:schemeClr val="accent5">
                    <a:lumMod val="50000"/>
                  </a:schemeClr>
                </a:solidFill>
                <a:latin typeface="+mj-lt"/>
                <a:ea typeface="+mj-ea"/>
                <a:cs typeface="+mj-cs"/>
              </a:rPr>
              <a:t> de nouvelles technologies</a:t>
            </a:r>
            <a:endParaRPr lang="fr-FR" sz="4400" dirty="0">
              <a:solidFill>
                <a:schemeClr val="accent5">
                  <a:lumMod val="50000"/>
                </a:schemeClr>
              </a:solidFill>
              <a:latin typeface="+mj-lt"/>
              <a:ea typeface="+mj-ea"/>
              <a:cs typeface="+mj-cs"/>
            </a:endParaRPr>
          </a:p>
        </p:txBody>
      </p:sp>
    </p:spTree>
    <p:extLst>
      <p:ext uri="{BB962C8B-B14F-4D97-AF65-F5344CB8AC3E}">
        <p14:creationId xmlns:p14="http://schemas.microsoft.com/office/powerpoint/2010/main" val="15268088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1015663"/>
          </a:xfrm>
          <a:prstGeom prst="rect">
            <a:avLst/>
          </a:prstGeom>
          <a:noFill/>
        </p:spPr>
        <p:txBody>
          <a:bodyPr wrap="square" rtlCol="0">
            <a:spAutoFit/>
          </a:bodyPr>
          <a:lstStyle/>
          <a:p>
            <a:pPr algn="ctr"/>
            <a:r>
              <a:rPr lang="fr-BE" sz="6000" dirty="0" smtClean="0">
                <a:solidFill>
                  <a:srgbClr val="CC0066"/>
                </a:solidFill>
              </a:rPr>
              <a:t>Philosophie SGL</a:t>
            </a:r>
            <a:endParaRPr lang="fr-BE" sz="6000" dirty="0">
              <a:solidFill>
                <a:srgbClr val="CC0066"/>
              </a:solidFill>
            </a:endParaRPr>
          </a:p>
        </p:txBody>
      </p:sp>
      <p:sp>
        <p:nvSpPr>
          <p:cNvPr id="3" name="Espace réservé du contenu 2"/>
          <p:cNvSpPr txBox="1">
            <a:spLocks/>
          </p:cNvSpPr>
          <p:nvPr/>
        </p:nvSpPr>
        <p:spPr>
          <a:xfrm>
            <a:off x="179512" y="1035990"/>
            <a:ext cx="8964488"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lgn="l">
              <a:buFont typeface="Wingdings" pitchFamily="2" charset="2"/>
              <a:buChar char="«"/>
            </a:pPr>
            <a:r>
              <a:rPr lang="fr-BE" sz="4400" dirty="0" smtClean="0">
                <a:solidFill>
                  <a:srgbClr val="A1067F"/>
                </a:solidFill>
                <a:latin typeface="+mj-lt"/>
                <a:ea typeface="+mj-ea"/>
                <a:cs typeface="+mj-cs"/>
              </a:rPr>
              <a:t>L’innovation de rupture</a:t>
            </a:r>
          </a:p>
          <a:p>
            <a:pPr marL="571500" indent="-571500" algn="l">
              <a:buFont typeface="Wingdings" pitchFamily="2" charset="2"/>
              <a:buChar char="«"/>
            </a:pPr>
            <a:r>
              <a:rPr lang="fr-BE" sz="4400" dirty="0" smtClean="0">
                <a:solidFill>
                  <a:srgbClr val="A1067F"/>
                </a:solidFill>
                <a:latin typeface="+mj-lt"/>
                <a:ea typeface="+mj-ea"/>
                <a:cs typeface="+mj-cs"/>
              </a:rPr>
              <a:t>La multidisciplinarité (expertises croisées</a:t>
            </a:r>
          </a:p>
          <a:p>
            <a:pPr marL="571500" indent="-571500" algn="l">
              <a:buFont typeface="Wingdings" pitchFamily="2" charset="2"/>
              <a:buChar char="«"/>
            </a:pPr>
            <a:r>
              <a:rPr lang="fr-BE" sz="4400" dirty="0" smtClean="0">
                <a:solidFill>
                  <a:srgbClr val="A1067F"/>
                </a:solidFill>
                <a:latin typeface="+mj-lt"/>
                <a:ea typeface="+mj-ea"/>
                <a:cs typeface="+mj-cs"/>
              </a:rPr>
              <a:t>La participation de la communauté</a:t>
            </a:r>
          </a:p>
          <a:p>
            <a:pPr marL="571500" indent="-571500" algn="l">
              <a:buFont typeface="Wingdings" pitchFamily="2" charset="2"/>
              <a:buChar char="«"/>
            </a:pPr>
            <a:r>
              <a:rPr lang="fr-BE" sz="4400" dirty="0" smtClean="0">
                <a:solidFill>
                  <a:srgbClr val="A1067F"/>
                </a:solidFill>
                <a:latin typeface="+mj-lt"/>
                <a:ea typeface="+mj-ea"/>
                <a:cs typeface="+mj-cs"/>
              </a:rPr>
              <a:t>La </a:t>
            </a:r>
            <a:r>
              <a:rPr lang="fr-BE" sz="4400" dirty="0">
                <a:solidFill>
                  <a:srgbClr val="A1067F"/>
                </a:solidFill>
                <a:latin typeface="+mj-lt"/>
                <a:ea typeface="+mj-ea"/>
                <a:cs typeface="+mj-cs"/>
              </a:rPr>
              <a:t>technologie au service du </a:t>
            </a:r>
            <a:r>
              <a:rPr lang="fr-BE" sz="4400" dirty="0" smtClean="0">
                <a:solidFill>
                  <a:srgbClr val="A1067F"/>
                </a:solidFill>
                <a:latin typeface="+mj-lt"/>
                <a:ea typeface="+mj-ea"/>
                <a:cs typeface="+mj-cs"/>
              </a:rPr>
              <a:t>terroir</a:t>
            </a:r>
          </a:p>
          <a:p>
            <a:pPr marL="571500" indent="-571500" algn="l">
              <a:buFont typeface="Wingdings" pitchFamily="2" charset="2"/>
              <a:buChar char="«"/>
            </a:pPr>
            <a:r>
              <a:rPr lang="fr-BE" sz="4400" dirty="0" smtClean="0">
                <a:solidFill>
                  <a:srgbClr val="A1067F"/>
                </a:solidFill>
                <a:latin typeface="+mj-lt"/>
                <a:ea typeface="+mj-ea"/>
                <a:cs typeface="+mj-cs"/>
              </a:rPr>
              <a:t>Les phases de test en conditions réelles</a:t>
            </a:r>
            <a:endParaRPr lang="fr-BE" sz="4400" dirty="0">
              <a:solidFill>
                <a:srgbClr val="A1067F"/>
              </a:solidFill>
              <a:latin typeface="+mj-lt"/>
              <a:ea typeface="+mj-ea"/>
              <a:cs typeface="+mj-cs"/>
            </a:endParaRPr>
          </a:p>
        </p:txBody>
      </p:sp>
    </p:spTree>
    <p:extLst>
      <p:ext uri="{BB962C8B-B14F-4D97-AF65-F5344CB8AC3E}">
        <p14:creationId xmlns:p14="http://schemas.microsoft.com/office/powerpoint/2010/main" val="222138730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fablabasia.net/wp-content/uploads/2014/03/whatisfabl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6484" y="4148811"/>
            <a:ext cx="5627516" cy="27365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http://blog.lesoir.be/wp-content/uploads/sites/57/2014/01/mosaique_nouveau-nest_9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34243"/>
          <a:stretch/>
        </p:blipFill>
        <p:spPr bwMode="auto">
          <a:xfrm>
            <a:off x="0" y="0"/>
            <a:ext cx="5125832" cy="2924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697458"/>
            <a:ext cx="2448272" cy="271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www.wallonie.be/sites/wallonie/files/actualites/trakk-namu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9297" y="2314575"/>
            <a:ext cx="2250815" cy="2194545"/>
          </a:xfrm>
          <a:prstGeom prst="rect">
            <a:avLst/>
          </a:prstGeom>
          <a:noFill/>
          <a:extLst>
            <a:ext uri="{909E8E84-426E-40dd-AFC4-6F175D3DCCD1}">
              <a14:hiddenFill xmlns:a14="http://schemas.microsoft.com/office/drawing/2010/main">
                <a:solidFill>
                  <a:srgbClr val="FFFFFF"/>
                </a:solidFill>
              </a14:hiddenFill>
            </a:ext>
          </a:extLst>
        </p:spPr>
      </p:pic>
      <p:sp>
        <p:nvSpPr>
          <p:cNvPr id="7" name="Parenthèses 6"/>
          <p:cNvSpPr/>
          <p:nvPr/>
        </p:nvSpPr>
        <p:spPr>
          <a:xfrm>
            <a:off x="518840" y="3730963"/>
            <a:ext cx="2448272" cy="181174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3200" b="1" dirty="0" err="1">
                <a:effectLst>
                  <a:outerShdw blurRad="38100" dist="38100" dir="2700000" algn="tl">
                    <a:srgbClr val="000000">
                      <a:alpha val="43137"/>
                    </a:srgbClr>
                  </a:outerShdw>
                </a:effectLst>
              </a:rPr>
              <a:t>CreativeLab</a:t>
            </a:r>
            <a:endParaRPr lang="fr-BE" sz="3200" b="1" dirty="0">
              <a:effectLst>
                <a:outerShdw blurRad="38100" dist="38100" dir="2700000" algn="tl">
                  <a:srgbClr val="000000">
                    <a:alpha val="43137"/>
                  </a:srgbClr>
                </a:outerShdw>
              </a:effectLst>
            </a:endParaRPr>
          </a:p>
          <a:p>
            <a:pPr algn="ctr"/>
            <a:r>
              <a:rPr lang="fr-BE" sz="3200" b="1" dirty="0">
                <a:effectLst>
                  <a:outerShdw blurRad="38100" dist="38100" dir="2700000" algn="tl">
                    <a:srgbClr val="000000">
                      <a:alpha val="43137"/>
                    </a:srgbClr>
                  </a:outerShdw>
                </a:effectLst>
              </a:rPr>
              <a:t>+</a:t>
            </a:r>
          </a:p>
          <a:p>
            <a:pPr algn="ctr"/>
            <a:r>
              <a:rPr lang="fr-BE" sz="3200" b="1" dirty="0" err="1">
                <a:effectLst>
                  <a:outerShdw blurRad="38100" dist="38100" dir="2700000" algn="tl">
                    <a:srgbClr val="000000">
                      <a:alpha val="43137"/>
                    </a:srgbClr>
                  </a:outerShdw>
                </a:effectLst>
              </a:rPr>
              <a:t>FabLab</a:t>
            </a:r>
            <a:endParaRPr lang="fr-BE"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577500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29499" y="1124743"/>
            <a:ext cx="9144002" cy="4176465"/>
            <a:chOff x="29499" y="908721"/>
            <a:chExt cx="9144002" cy="4176465"/>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13268" y="-1575048"/>
              <a:ext cx="4176464" cy="914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11960" y="4365104"/>
              <a:ext cx="3960440" cy="720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 name="Parenthèses 1"/>
          <p:cNvSpPr/>
          <p:nvPr/>
        </p:nvSpPr>
        <p:spPr>
          <a:xfrm>
            <a:off x="5553285" y="620689"/>
            <a:ext cx="1296144"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smtClean="0">
                <a:effectLst>
                  <a:outerShdw blurRad="38100" dist="38100" dir="2700000" algn="tl">
                    <a:srgbClr val="000000">
                      <a:alpha val="43137"/>
                    </a:srgbClr>
                  </a:outerShdw>
                </a:effectLst>
              </a:rPr>
              <a:t>Restaurant d’essai</a:t>
            </a:r>
            <a:endParaRPr lang="fr-BE" b="1" dirty="0">
              <a:effectLst>
                <a:outerShdw blurRad="38100" dist="38100" dir="2700000" algn="tl">
                  <a:srgbClr val="000000">
                    <a:alpha val="43137"/>
                  </a:srgbClr>
                </a:outerShdw>
              </a:effectLst>
            </a:endParaRPr>
          </a:p>
        </p:txBody>
      </p:sp>
      <p:sp>
        <p:nvSpPr>
          <p:cNvPr id="4" name="Parenthèses 3"/>
          <p:cNvSpPr/>
          <p:nvPr/>
        </p:nvSpPr>
        <p:spPr>
          <a:xfrm>
            <a:off x="5292080" y="4941168"/>
            <a:ext cx="1296144"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err="1" smtClean="0">
                <a:effectLst>
                  <a:outerShdw blurRad="38100" dist="38100" dir="2700000" algn="tl">
                    <a:srgbClr val="000000">
                      <a:alpha val="43137"/>
                    </a:srgbClr>
                  </a:outerShdw>
                </a:effectLst>
              </a:rPr>
              <a:t>Creative</a:t>
            </a:r>
            <a:r>
              <a:rPr lang="fr-BE" b="1" dirty="0" smtClean="0">
                <a:effectLst>
                  <a:outerShdw blurRad="38100" dist="38100" dir="2700000" algn="tl">
                    <a:srgbClr val="000000">
                      <a:alpha val="43137"/>
                    </a:srgbClr>
                  </a:outerShdw>
                </a:effectLst>
              </a:rPr>
              <a:t> </a:t>
            </a:r>
            <a:r>
              <a:rPr lang="fr-BE" b="1" dirty="0" err="1" smtClean="0">
                <a:effectLst>
                  <a:outerShdw blurRad="38100" dist="38100" dir="2700000" algn="tl">
                    <a:srgbClr val="000000">
                      <a:alpha val="43137"/>
                    </a:srgbClr>
                  </a:outerShdw>
                </a:effectLst>
              </a:rPr>
              <a:t>kitchen</a:t>
            </a:r>
            <a:endParaRPr lang="fr-BE" b="1" dirty="0">
              <a:effectLst>
                <a:outerShdw blurRad="38100" dist="38100" dir="2700000" algn="tl">
                  <a:srgbClr val="000000">
                    <a:alpha val="43137"/>
                  </a:srgbClr>
                </a:outerShdw>
              </a:effectLst>
            </a:endParaRPr>
          </a:p>
        </p:txBody>
      </p:sp>
      <p:sp>
        <p:nvSpPr>
          <p:cNvPr id="5" name="Parenthèses 4"/>
          <p:cNvSpPr/>
          <p:nvPr/>
        </p:nvSpPr>
        <p:spPr>
          <a:xfrm>
            <a:off x="7469719" y="4941168"/>
            <a:ext cx="1368152"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smtClean="0">
                <a:effectLst>
                  <a:outerShdw blurRad="38100" dist="38100" dir="2700000" algn="tl">
                    <a:srgbClr val="000000">
                      <a:alpha val="43137"/>
                    </a:srgbClr>
                  </a:outerShdw>
                </a:effectLst>
              </a:rPr>
              <a:t>Laboratoire culinaire</a:t>
            </a:r>
            <a:endParaRPr lang="fr-BE" b="1" dirty="0">
              <a:effectLst>
                <a:outerShdw blurRad="38100" dist="38100" dir="2700000" algn="tl">
                  <a:srgbClr val="000000">
                    <a:alpha val="43137"/>
                  </a:srgbClr>
                </a:outerShdw>
              </a:effectLst>
            </a:endParaRPr>
          </a:p>
        </p:txBody>
      </p:sp>
      <p:sp>
        <p:nvSpPr>
          <p:cNvPr id="6" name="Parenthèses 5"/>
          <p:cNvSpPr/>
          <p:nvPr/>
        </p:nvSpPr>
        <p:spPr>
          <a:xfrm>
            <a:off x="6443942" y="6021288"/>
            <a:ext cx="1296144"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smtClean="0">
                <a:effectLst>
                  <a:outerShdw blurRad="38100" dist="38100" dir="2700000" algn="tl">
                    <a:srgbClr val="000000">
                      <a:alpha val="43137"/>
                    </a:srgbClr>
                  </a:outerShdw>
                </a:effectLst>
              </a:rPr>
              <a:t>Cooking </a:t>
            </a:r>
            <a:r>
              <a:rPr lang="fr-BE" b="1" dirty="0" err="1" smtClean="0">
                <a:effectLst>
                  <a:outerShdw blurRad="38100" dist="38100" dir="2700000" algn="tl">
                    <a:srgbClr val="000000">
                      <a:alpha val="43137"/>
                    </a:srgbClr>
                  </a:outerShdw>
                </a:effectLst>
              </a:rPr>
              <a:t>Lab</a:t>
            </a:r>
            <a:endParaRPr lang="fr-BE" b="1" dirty="0">
              <a:effectLst>
                <a:outerShdw blurRad="38100" dist="38100" dir="2700000" algn="tl">
                  <a:srgbClr val="000000">
                    <a:alpha val="43137"/>
                  </a:srgbClr>
                </a:outerShdw>
              </a:effectLst>
            </a:endParaRPr>
          </a:p>
        </p:txBody>
      </p:sp>
      <p:sp>
        <p:nvSpPr>
          <p:cNvPr id="7" name="Parenthèses 6"/>
          <p:cNvSpPr/>
          <p:nvPr/>
        </p:nvSpPr>
        <p:spPr>
          <a:xfrm>
            <a:off x="3923928" y="116632"/>
            <a:ext cx="1368152"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smtClean="0">
                <a:effectLst>
                  <a:outerShdw blurRad="38100" dist="38100" dir="2700000" algn="tl">
                    <a:srgbClr val="000000">
                      <a:alpha val="43137"/>
                    </a:srgbClr>
                  </a:outerShdw>
                </a:effectLst>
              </a:rPr>
              <a:t>Comptoir d’essai</a:t>
            </a:r>
            <a:endParaRPr lang="fr-BE" b="1" dirty="0">
              <a:effectLst>
                <a:outerShdw blurRad="38100" dist="38100" dir="2700000" algn="tl">
                  <a:srgbClr val="000000">
                    <a:alpha val="43137"/>
                  </a:srgbClr>
                </a:outerShdw>
              </a:effectLst>
            </a:endParaRPr>
          </a:p>
        </p:txBody>
      </p:sp>
      <p:sp>
        <p:nvSpPr>
          <p:cNvPr id="9" name="Parenthèse ouvrante 8"/>
          <p:cNvSpPr/>
          <p:nvPr/>
        </p:nvSpPr>
        <p:spPr>
          <a:xfrm rot="16200000">
            <a:off x="6992967" y="3960360"/>
            <a:ext cx="144016" cy="3545791"/>
          </a:xfrm>
          <a:prstGeom prst="leftBracket">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cxnSp>
        <p:nvCxnSpPr>
          <p:cNvPr id="11" name="Connecteur droit 10"/>
          <p:cNvCxnSpPr/>
          <p:nvPr/>
        </p:nvCxnSpPr>
        <p:spPr>
          <a:xfrm>
            <a:off x="6201357" y="1340768"/>
            <a:ext cx="386867" cy="1512168"/>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971601" y="692696"/>
            <a:ext cx="3600399" cy="2160240"/>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5885658" y="3789040"/>
            <a:ext cx="404743" cy="1008114"/>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7940514" y="3789040"/>
            <a:ext cx="200429" cy="1008114"/>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pic>
        <p:nvPicPr>
          <p:cNvPr id="24" name="Picture 9" descr="http://blog.lesoir.be/wp-content/uploads/sites/57/2014/01/mosaique_nouveau-nest_9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67122" r="-1" b="50000"/>
          <a:stretch/>
        </p:blipFill>
        <p:spPr bwMode="auto">
          <a:xfrm>
            <a:off x="7415256" y="893006"/>
            <a:ext cx="1514288" cy="86409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cteur droit 26"/>
          <p:cNvCxnSpPr/>
          <p:nvPr/>
        </p:nvCxnSpPr>
        <p:spPr>
          <a:xfrm>
            <a:off x="8172400" y="1757101"/>
            <a:ext cx="193433" cy="1277531"/>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pic>
        <p:nvPicPr>
          <p:cNvPr id="6147" name="Picture 3" descr="D:\Smart Gastronomy Lab\Communication\Logo Gx couleu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38" y="5532919"/>
            <a:ext cx="3749741" cy="821861"/>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251520" y="233399"/>
            <a:ext cx="1440160" cy="830997"/>
          </a:xfrm>
          <a:prstGeom prst="rect">
            <a:avLst/>
          </a:prstGeom>
          <a:noFill/>
        </p:spPr>
        <p:txBody>
          <a:bodyPr wrap="square" rtlCol="0">
            <a:spAutoFit/>
          </a:bodyPr>
          <a:lstStyle/>
          <a:p>
            <a:r>
              <a:rPr lang="fr-BE" sz="4800" dirty="0" smtClean="0"/>
              <a:t>2017</a:t>
            </a:r>
            <a:endParaRPr lang="fr-BE" sz="4800" dirty="0"/>
          </a:p>
        </p:txBody>
      </p:sp>
      <p:sp>
        <p:nvSpPr>
          <p:cNvPr id="21" name="Parenthèses 20"/>
          <p:cNvSpPr/>
          <p:nvPr/>
        </p:nvSpPr>
        <p:spPr>
          <a:xfrm>
            <a:off x="2051720" y="233399"/>
            <a:ext cx="1368152" cy="57606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b="1" dirty="0" smtClean="0">
                <a:effectLst>
                  <a:outerShdw blurRad="38100" dist="38100" dir="2700000" algn="tl">
                    <a:srgbClr val="000000">
                      <a:alpha val="43137"/>
                    </a:srgbClr>
                  </a:outerShdw>
                </a:effectLst>
              </a:rPr>
              <a:t>Cuisine d’essai</a:t>
            </a:r>
            <a:endParaRPr lang="fr-BE" b="1" dirty="0">
              <a:effectLst>
                <a:outerShdw blurRad="38100" dist="38100" dir="2700000" algn="tl">
                  <a:srgbClr val="000000">
                    <a:alpha val="43137"/>
                  </a:srgbClr>
                </a:outerShdw>
              </a:effectLst>
            </a:endParaRPr>
          </a:p>
        </p:txBody>
      </p:sp>
      <p:cxnSp>
        <p:nvCxnSpPr>
          <p:cNvPr id="23" name="Connecteur droit 22"/>
          <p:cNvCxnSpPr/>
          <p:nvPr/>
        </p:nvCxnSpPr>
        <p:spPr>
          <a:xfrm flipH="1">
            <a:off x="683568" y="893006"/>
            <a:ext cx="1944216" cy="1743906"/>
          </a:xfrm>
          <a:prstGeom prst="line">
            <a:avLst/>
          </a:prstGeom>
          <a:ln w="25400">
            <a:solidFill>
              <a:srgbClr val="CC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1515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620688"/>
            <a:ext cx="4499992" cy="4968552"/>
            <a:chOff x="0" y="620688"/>
            <a:chExt cx="4499992" cy="4968552"/>
          </a:xfrm>
        </p:grpSpPr>
        <p:sp>
          <p:nvSpPr>
            <p:cNvPr id="3" name="Parenthèses 2"/>
            <p:cNvSpPr/>
            <p:nvPr/>
          </p:nvSpPr>
          <p:spPr>
            <a:xfrm>
              <a:off x="1043608" y="620688"/>
              <a:ext cx="2736304" cy="792088"/>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2800" b="1" dirty="0" smtClean="0">
                  <a:effectLst>
                    <a:outerShdw blurRad="38100" dist="38100" dir="2700000" algn="tl">
                      <a:srgbClr val="000000">
                        <a:alpha val="43137"/>
                      </a:srgbClr>
                    </a:outerShdw>
                  </a:effectLst>
                </a:rPr>
                <a:t>Cuisine professionnelle</a:t>
              </a:r>
              <a:endParaRPr lang="fr-BE" sz="2800" b="1" dirty="0">
                <a:effectLst>
                  <a:outerShdw blurRad="38100" dist="38100" dir="2700000" algn="tl">
                    <a:srgbClr val="000000">
                      <a:alpha val="43137"/>
                    </a:srgbClr>
                  </a:outerShdw>
                </a:effectLst>
              </a:endParaRPr>
            </a:p>
          </p:txBody>
        </p:sp>
        <p:pic>
          <p:nvPicPr>
            <p:cNvPr id="6" name="Picture 2" descr="https://encrypted-tbn3.gstatic.com/images?q=tbn:ANd9GcQxWOimhyFLhaIO-mWezhPKNP9jTM8hzFvNB51_9aUdiYEtEDt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0824"/>
              <a:ext cx="4499992" cy="3498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e 4"/>
          <p:cNvGrpSpPr/>
          <p:nvPr/>
        </p:nvGrpSpPr>
        <p:grpSpPr>
          <a:xfrm>
            <a:off x="4499992" y="620688"/>
            <a:ext cx="4644008" cy="4968552"/>
            <a:chOff x="4499992" y="620688"/>
            <a:chExt cx="4644008" cy="4968552"/>
          </a:xfrm>
        </p:grpSpPr>
        <p:sp>
          <p:nvSpPr>
            <p:cNvPr id="4" name="Parenthèses 3"/>
            <p:cNvSpPr/>
            <p:nvPr/>
          </p:nvSpPr>
          <p:spPr>
            <a:xfrm>
              <a:off x="5724128" y="620688"/>
              <a:ext cx="2376264" cy="792088"/>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2800" b="1" dirty="0">
                  <a:effectLst>
                    <a:outerShdw blurRad="38100" dist="38100" dir="2700000" algn="tl">
                      <a:srgbClr val="000000">
                        <a:alpha val="43137"/>
                      </a:srgbClr>
                    </a:outerShdw>
                  </a:effectLst>
                </a:rPr>
                <a:t>Laboratoire culinaire</a:t>
              </a:r>
            </a:p>
          </p:txBody>
        </p:sp>
        <p:pic>
          <p:nvPicPr>
            <p:cNvPr id="7" name="Picture 4" descr="http://www.xconomy.com/wordpress/wp-content/images/2013/10/Modernist-Cuisine-Kitchen-Lab-2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2090824"/>
              <a:ext cx="4644008" cy="34984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00806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enthèses 3"/>
          <p:cNvSpPr/>
          <p:nvPr/>
        </p:nvSpPr>
        <p:spPr>
          <a:xfrm>
            <a:off x="5652120" y="476672"/>
            <a:ext cx="2304256" cy="936104"/>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3200" b="1" dirty="0">
                <a:effectLst>
                  <a:outerShdw blurRad="38100" dist="38100" dir="2700000" algn="tl">
                    <a:srgbClr val="000000">
                      <a:alpha val="43137"/>
                    </a:srgbClr>
                  </a:outerShdw>
                </a:effectLst>
              </a:rPr>
              <a:t>Laboratoire culinaire</a:t>
            </a:r>
          </a:p>
        </p:txBody>
      </p:sp>
      <p:sp>
        <p:nvSpPr>
          <p:cNvPr id="8" name="Parenthèses 7"/>
          <p:cNvSpPr/>
          <p:nvPr/>
        </p:nvSpPr>
        <p:spPr>
          <a:xfrm>
            <a:off x="3491880" y="1801562"/>
            <a:ext cx="2160240" cy="979366"/>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3200" b="1" dirty="0">
                <a:effectLst>
                  <a:outerShdw blurRad="38100" dist="38100" dir="2700000" algn="tl">
                    <a:srgbClr val="000000">
                      <a:alpha val="43137"/>
                    </a:srgbClr>
                  </a:outerShdw>
                </a:effectLst>
              </a:rPr>
              <a:t>Cooking </a:t>
            </a:r>
            <a:r>
              <a:rPr lang="fr-BE" sz="3200" b="1" dirty="0" err="1">
                <a:effectLst>
                  <a:outerShdw blurRad="38100" dist="38100" dir="2700000" algn="tl">
                    <a:srgbClr val="000000">
                      <a:alpha val="43137"/>
                    </a:srgbClr>
                  </a:outerShdw>
                </a:effectLst>
              </a:rPr>
              <a:t>Lab</a:t>
            </a:r>
            <a:endParaRPr lang="fr-BE" sz="3200" b="1" dirty="0">
              <a:effectLst>
                <a:outerShdw blurRad="38100" dist="38100" dir="2700000" algn="tl">
                  <a:srgbClr val="000000">
                    <a:alpha val="43137"/>
                  </a:srgbClr>
                </a:outerShdw>
              </a:effectLst>
            </a:endParaRPr>
          </a:p>
        </p:txBody>
      </p:sp>
      <p:sp>
        <p:nvSpPr>
          <p:cNvPr id="9" name="Espace réservé du contenu 2"/>
          <p:cNvSpPr txBox="1">
            <a:spLocks/>
          </p:cNvSpPr>
          <p:nvPr/>
        </p:nvSpPr>
        <p:spPr>
          <a:xfrm>
            <a:off x="35496" y="3501031"/>
            <a:ext cx="5035901"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err="1" smtClean="0">
                <a:solidFill>
                  <a:srgbClr val="A1067F"/>
                </a:solidFill>
                <a:latin typeface="+mj-lt"/>
                <a:ea typeface="+mj-ea"/>
                <a:cs typeface="+mj-cs"/>
              </a:rPr>
              <a:t>FabLab</a:t>
            </a:r>
            <a:r>
              <a:rPr lang="fr-FR" sz="4400" dirty="0" smtClean="0">
                <a:solidFill>
                  <a:srgbClr val="A1067F"/>
                </a:solidFill>
                <a:latin typeface="+mj-lt"/>
                <a:ea typeface="+mj-ea"/>
                <a:cs typeface="+mj-cs"/>
              </a:rPr>
              <a:t> Culinaire</a:t>
            </a:r>
            <a:endParaRPr lang="fr-FR" sz="4400" dirty="0">
              <a:solidFill>
                <a:srgbClr val="A1067F"/>
              </a:solidFill>
              <a:latin typeface="+mj-lt"/>
              <a:ea typeface="+mj-ea"/>
              <a:cs typeface="+mj-cs"/>
            </a:endParaRPr>
          </a:p>
        </p:txBody>
      </p:sp>
      <p:pic>
        <p:nvPicPr>
          <p:cNvPr id="2050" name="Picture 2" descr="http://rwconnect.esomar.org/wp-content/uploads/2012/01/HiR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1" y="4437112"/>
            <a:ext cx="3041559"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atic1.le-coin-des-mamans.fr/articles/1/82/1/@/938-les-cours-de-cuisine-pour-enfants-640x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285006"/>
            <a:ext cx="2771800" cy="18001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lexpress.fr/medias/434/cours-de-cuisine-sur-le-gril-4_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5027753"/>
            <a:ext cx="2771800" cy="183024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es enjeux marketing des communautés en lig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24" y="4437112"/>
            <a:ext cx="3384376" cy="241944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3923928" y="231902"/>
            <a:ext cx="1296410" cy="1569660"/>
          </a:xfrm>
          <a:prstGeom prst="rect">
            <a:avLst/>
          </a:prstGeom>
          <a:noFill/>
        </p:spPr>
        <p:txBody>
          <a:bodyPr wrap="square" rtlCol="0">
            <a:spAutoFit/>
          </a:bodyPr>
          <a:lstStyle/>
          <a:p>
            <a:pPr algn="ctr"/>
            <a:r>
              <a:rPr lang="fr-BE" sz="9600" dirty="0" smtClean="0">
                <a:solidFill>
                  <a:srgbClr val="CC3399"/>
                </a:solidFill>
              </a:rPr>
              <a:t>+</a:t>
            </a:r>
            <a:endParaRPr lang="fr-BE" sz="9600" dirty="0">
              <a:solidFill>
                <a:srgbClr val="CC3399"/>
              </a:solidFill>
            </a:endParaRPr>
          </a:p>
        </p:txBody>
      </p:sp>
      <p:cxnSp>
        <p:nvCxnSpPr>
          <p:cNvPr id="16" name="Connecteur droit 15"/>
          <p:cNvCxnSpPr/>
          <p:nvPr/>
        </p:nvCxnSpPr>
        <p:spPr>
          <a:xfrm flipH="1">
            <a:off x="-36511" y="3284984"/>
            <a:ext cx="9180511" cy="0"/>
          </a:xfrm>
          <a:prstGeom prst="line">
            <a:avLst/>
          </a:prstGeom>
          <a:ln w="25400">
            <a:solidFill>
              <a:srgbClr val="CC3399"/>
            </a:solidFill>
          </a:ln>
        </p:spPr>
        <p:style>
          <a:lnRef idx="1">
            <a:schemeClr val="accent1"/>
          </a:lnRef>
          <a:fillRef idx="0">
            <a:schemeClr val="accent1"/>
          </a:fillRef>
          <a:effectRef idx="0">
            <a:schemeClr val="accent1"/>
          </a:effectRef>
          <a:fontRef idx="minor">
            <a:schemeClr val="tx1"/>
          </a:fontRef>
        </p:style>
      </p:cxnSp>
      <p:pic>
        <p:nvPicPr>
          <p:cNvPr id="2060" name="Picture 12" descr="http://i.ytimg.com/vi/tDOZrpFL23s/hqdefault.jpg"/>
          <p:cNvPicPr>
            <a:picLocks noChangeAspect="1" noChangeArrowheads="1"/>
          </p:cNvPicPr>
          <p:nvPr/>
        </p:nvPicPr>
        <p:blipFill rotWithShape="1">
          <a:blip r:embed="rId7">
            <a:extLst>
              <a:ext uri="{28A0092B-C50C-407E-A947-70E740481C1C}">
                <a14:useLocalDpi xmlns:a14="http://schemas.microsoft.com/office/drawing/2010/main" val="0"/>
              </a:ext>
            </a:extLst>
          </a:blip>
          <a:srcRect l="15749" t="10260" r="35420" b="23351"/>
          <a:stretch/>
        </p:blipFill>
        <p:spPr bwMode="auto">
          <a:xfrm>
            <a:off x="4859766" y="3284984"/>
            <a:ext cx="1512434" cy="1152128"/>
          </a:xfrm>
          <a:prstGeom prst="rect">
            <a:avLst/>
          </a:prstGeom>
          <a:noFill/>
          <a:extLst>
            <a:ext uri="{909E8E84-426E-40dd-AFC4-6F175D3DCCD1}">
              <a14:hiddenFill xmlns:a14="http://schemas.microsoft.com/office/drawing/2010/main">
                <a:solidFill>
                  <a:srgbClr val="FFFFFF"/>
                </a:solidFill>
              </a14:hiddenFill>
            </a:ext>
          </a:extLst>
        </p:spPr>
      </p:pic>
      <p:sp>
        <p:nvSpPr>
          <p:cNvPr id="13" name="Parenthèses 12"/>
          <p:cNvSpPr/>
          <p:nvPr/>
        </p:nvSpPr>
        <p:spPr>
          <a:xfrm>
            <a:off x="1043608" y="620688"/>
            <a:ext cx="2232248" cy="792088"/>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2400" b="1" dirty="0" smtClean="0">
                <a:effectLst>
                  <a:outerShdw blurRad="38100" dist="38100" dir="2700000" algn="tl">
                    <a:srgbClr val="000000">
                      <a:alpha val="43137"/>
                    </a:srgbClr>
                  </a:outerShdw>
                </a:effectLst>
              </a:rPr>
              <a:t>Cuisine professionnelle</a:t>
            </a:r>
            <a:endParaRPr lang="fr-BE"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42744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aisouestcequonest.net/wp-content/uploads/2010/12/community-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604"/>
            <a:ext cx="9144000" cy="584939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187176" y="1652607"/>
            <a:ext cx="6840760" cy="1200329"/>
          </a:xfrm>
          <a:prstGeom prst="rect">
            <a:avLst/>
          </a:prstGeom>
          <a:noFill/>
        </p:spPr>
        <p:txBody>
          <a:bodyPr wrap="square" rtlCol="0">
            <a:spAutoFit/>
          </a:bodyPr>
          <a:lstStyle/>
          <a:p>
            <a:pPr algn="ctr" defTabSz="457200"/>
            <a:r>
              <a:rPr lang="en-US" sz="7200" b="1" dirty="0" err="1" smtClean="0">
                <a:solidFill>
                  <a:schemeClr val="bg1"/>
                </a:solidFill>
                <a:effectLst>
                  <a:outerShdw blurRad="38100" dist="38100" dir="2700000" algn="tl">
                    <a:srgbClr val="000000">
                      <a:alpha val="43137"/>
                    </a:srgbClr>
                  </a:outerShdw>
                </a:effectLst>
                <a:latin typeface="+mj-lt"/>
                <a:ea typeface="+mj-ea"/>
                <a:cs typeface="+mj-cs"/>
              </a:rPr>
              <a:t>Nourrir</a:t>
            </a:r>
            <a:r>
              <a:rPr lang="en-US" sz="7200" b="1" dirty="0" smtClean="0">
                <a:solidFill>
                  <a:schemeClr val="bg1"/>
                </a:solidFill>
                <a:effectLst>
                  <a:outerShdw blurRad="38100" dist="38100" dir="2700000" algn="tl">
                    <a:srgbClr val="000000">
                      <a:alpha val="43137"/>
                    </a:srgbClr>
                  </a:outerShdw>
                </a:effectLst>
                <a:latin typeface="+mj-lt"/>
                <a:ea typeface="+mj-ea"/>
                <a:cs typeface="+mj-cs"/>
              </a:rPr>
              <a:t> le monde</a:t>
            </a:r>
            <a:endParaRPr lang="fr-FR" sz="7200" b="1" dirty="0">
              <a:solidFill>
                <a:schemeClr val="bg1"/>
              </a:solidFill>
              <a:effectLst>
                <a:outerShdw blurRad="38100" dist="38100" dir="2700000" algn="tl">
                  <a:srgbClr val="000000">
                    <a:alpha val="43137"/>
                  </a:srgbClr>
                </a:outerShdw>
              </a:effectLst>
              <a:latin typeface="+mj-lt"/>
              <a:ea typeface="+mj-ea"/>
              <a:cs typeface="+mj-cs"/>
            </a:endParaRPr>
          </a:p>
        </p:txBody>
      </p:sp>
      <p:sp>
        <p:nvSpPr>
          <p:cNvPr id="2" name="ZoneTexte 1"/>
          <p:cNvSpPr txBox="1"/>
          <p:nvPr/>
        </p:nvSpPr>
        <p:spPr>
          <a:xfrm>
            <a:off x="1313190" y="3509969"/>
            <a:ext cx="6588732" cy="2123658"/>
          </a:xfrm>
          <a:prstGeom prst="rect">
            <a:avLst/>
          </a:prstGeom>
          <a:noFill/>
        </p:spPr>
        <p:txBody>
          <a:bodyPr wrap="square" rtlCol="0">
            <a:spAutoFit/>
          </a:bodyPr>
          <a:lstStyle/>
          <a:p>
            <a:pPr algn="ctr"/>
            <a:r>
              <a:rPr lang="fr-BE" sz="6000" dirty="0" smtClean="0">
                <a:solidFill>
                  <a:schemeClr val="bg1"/>
                </a:solidFill>
              </a:rPr>
              <a:t>9,5 </a:t>
            </a:r>
            <a:r>
              <a:rPr lang="fr-BE" sz="6600" dirty="0" smtClean="0">
                <a:solidFill>
                  <a:schemeClr val="bg1"/>
                </a:solidFill>
              </a:rPr>
              <a:t>milliards (2050)</a:t>
            </a:r>
            <a:r>
              <a:rPr lang="fr-BE" sz="6000" dirty="0" smtClean="0">
                <a:solidFill>
                  <a:schemeClr val="bg1"/>
                </a:solidFill>
              </a:rPr>
              <a:t> </a:t>
            </a:r>
            <a:endParaRPr lang="fr-BE" sz="6000" dirty="0">
              <a:solidFill>
                <a:schemeClr val="bg1"/>
              </a:solidFill>
            </a:endParaRPr>
          </a:p>
        </p:txBody>
      </p:sp>
      <p:sp>
        <p:nvSpPr>
          <p:cNvPr id="3" name="ZoneTexte 2"/>
          <p:cNvSpPr txBox="1"/>
          <p:nvPr/>
        </p:nvSpPr>
        <p:spPr>
          <a:xfrm>
            <a:off x="2051720" y="-99392"/>
            <a:ext cx="5040560" cy="1107996"/>
          </a:xfrm>
          <a:prstGeom prst="rect">
            <a:avLst/>
          </a:prstGeom>
          <a:noFill/>
        </p:spPr>
        <p:txBody>
          <a:bodyPr wrap="square" rtlCol="0">
            <a:spAutoFit/>
          </a:bodyPr>
          <a:lstStyle/>
          <a:p>
            <a:pPr algn="ctr"/>
            <a:r>
              <a:rPr lang="fr-BE" sz="6600" dirty="0" smtClean="0">
                <a:solidFill>
                  <a:srgbClr val="CC0066"/>
                </a:solidFill>
              </a:rPr>
              <a:t>Le défi</a:t>
            </a:r>
            <a:endParaRPr lang="fr-BE" sz="6600" dirty="0">
              <a:solidFill>
                <a:srgbClr val="CC0066"/>
              </a:solidFill>
            </a:endParaRPr>
          </a:p>
        </p:txBody>
      </p:sp>
    </p:spTree>
    <p:extLst>
      <p:ext uri="{BB962C8B-B14F-4D97-AF65-F5344CB8AC3E}">
        <p14:creationId xmlns:p14="http://schemas.microsoft.com/office/powerpoint/2010/main" val="93308771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enthèses 3"/>
          <p:cNvSpPr/>
          <p:nvPr/>
        </p:nvSpPr>
        <p:spPr>
          <a:xfrm>
            <a:off x="3131840" y="404664"/>
            <a:ext cx="2736304" cy="792088"/>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3600" b="1" dirty="0">
                <a:effectLst>
                  <a:outerShdw blurRad="38100" dist="38100" dir="2700000" algn="tl">
                    <a:srgbClr val="000000">
                      <a:alpha val="43137"/>
                    </a:srgbClr>
                  </a:outerShdw>
                </a:effectLst>
              </a:rPr>
              <a:t>Restaurant d’essai</a:t>
            </a:r>
          </a:p>
        </p:txBody>
      </p:sp>
      <p:pic>
        <p:nvPicPr>
          <p:cNvPr id="8" name="Picture 14" descr="http://www.gourmetsandco.com/wp-content/uploads/2013/08/Restaurant-Manger-Cuisine-Ouver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0769"/>
            <a:ext cx="914400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619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expertime.com/actualites/PublishingImages/espace-coworking/coworking%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 y="1"/>
            <a:ext cx="4424576" cy="29249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routedusucces.fr/wp-content/uploads/2014/03/good-cowor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552" y="3861048"/>
            <a:ext cx="4715448" cy="29969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tatic.cotemaison.fr/medias_9173/w_540,c_limit/cuisine-ikea-abstrakt-blanc_46968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
            <a:ext cx="4737720" cy="292494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formulevent.fr/wp-content/uploads/2014/05/traiteur-pour-vos-cocktails-%C3%A9v%C3%A9nementiel-mange-debout-au-premier-pl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79" y="3861048"/>
            <a:ext cx="4445363" cy="2996952"/>
          </a:xfrm>
          <a:prstGeom prst="rect">
            <a:avLst/>
          </a:prstGeom>
          <a:noFill/>
          <a:extLst>
            <a:ext uri="{909E8E84-426E-40dd-AFC4-6F175D3DCCD1}">
              <a14:hiddenFill xmlns:a14="http://schemas.microsoft.com/office/drawing/2010/main">
                <a:solidFill>
                  <a:srgbClr val="FFFFFF"/>
                </a:solidFill>
              </a14:hiddenFill>
            </a:ext>
          </a:extLst>
        </p:spPr>
      </p:pic>
      <p:sp>
        <p:nvSpPr>
          <p:cNvPr id="11" name="Parenthèses 10"/>
          <p:cNvSpPr/>
          <p:nvPr/>
        </p:nvSpPr>
        <p:spPr>
          <a:xfrm>
            <a:off x="925240" y="2996952"/>
            <a:ext cx="7005488" cy="792088"/>
          </a:xfrm>
          <a:prstGeom prst="bracketPair">
            <a:avLst/>
          </a:prstGeom>
          <a:ln w="2540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BE" sz="3600" b="1" dirty="0" smtClean="0">
                <a:effectLst>
                  <a:outerShdw blurRad="38100" dist="38100" dir="2700000" algn="tl">
                    <a:srgbClr val="000000">
                      <a:alpha val="43137"/>
                    </a:srgbClr>
                  </a:outerShdw>
                </a:effectLst>
              </a:rPr>
              <a:t>Espaces ouverts et modulables</a:t>
            </a:r>
            <a:endParaRPr lang="fr-BE"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1462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aisouestcequonest.net/wp-content/uploads/2010/12/community-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ontpellier.aujourdhui.fr/uploads/assets/evenements/recto_fiche/2013/04/232577_conference-communaute-virtuel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4290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212218" y="829613"/>
            <a:ext cx="6840760" cy="2585323"/>
          </a:xfrm>
          <a:prstGeom prst="rect">
            <a:avLst/>
          </a:prstGeom>
          <a:noFill/>
        </p:spPr>
        <p:txBody>
          <a:bodyPr wrap="square" rtlCol="0">
            <a:spAutoFit/>
          </a:bodyPr>
          <a:lstStyle/>
          <a:p>
            <a:pPr algn="ctr" defTabSz="457200"/>
            <a:r>
              <a:rPr lang="en-US" sz="5400" b="1" dirty="0" err="1" smtClean="0">
                <a:solidFill>
                  <a:schemeClr val="bg1"/>
                </a:solidFill>
                <a:effectLst>
                  <a:outerShdw blurRad="38100" dist="38100" dir="2700000" algn="tl">
                    <a:srgbClr val="000000">
                      <a:alpha val="43137"/>
                    </a:srgbClr>
                  </a:outerShdw>
                </a:effectLst>
                <a:latin typeface="+mj-lt"/>
                <a:ea typeface="+mj-ea"/>
                <a:cs typeface="+mj-cs"/>
              </a:rPr>
              <a:t>Construire</a:t>
            </a:r>
            <a:r>
              <a:rPr lang="en-US" sz="5400" b="1" dirty="0" smtClean="0">
                <a:solidFill>
                  <a:schemeClr val="bg1"/>
                </a:solidFill>
                <a:effectLst>
                  <a:outerShdw blurRad="38100" dist="38100" dir="2700000" algn="tl">
                    <a:srgbClr val="000000">
                      <a:alpha val="43137"/>
                    </a:srgbClr>
                  </a:outerShdw>
                </a:effectLst>
                <a:latin typeface="+mj-lt"/>
                <a:ea typeface="+mj-ea"/>
                <a:cs typeface="+mj-cs"/>
              </a:rPr>
              <a:t> </a:t>
            </a:r>
            <a:r>
              <a:rPr lang="en-US" sz="5400" b="1" dirty="0" err="1" smtClean="0">
                <a:solidFill>
                  <a:schemeClr val="bg1"/>
                </a:solidFill>
                <a:effectLst>
                  <a:outerShdw blurRad="38100" dist="38100" dir="2700000" algn="tl">
                    <a:srgbClr val="000000">
                      <a:alpha val="43137"/>
                    </a:srgbClr>
                  </a:outerShdw>
                </a:effectLst>
                <a:latin typeface="+mj-lt"/>
                <a:ea typeface="+mj-ea"/>
                <a:cs typeface="+mj-cs"/>
              </a:rPr>
              <a:t>une</a:t>
            </a:r>
            <a:r>
              <a:rPr lang="en-US" sz="5400" b="1" dirty="0" smtClean="0">
                <a:solidFill>
                  <a:schemeClr val="bg1"/>
                </a:solidFill>
                <a:effectLst>
                  <a:outerShdw blurRad="38100" dist="38100" dir="2700000" algn="tl">
                    <a:srgbClr val="000000">
                      <a:alpha val="43137"/>
                    </a:srgbClr>
                  </a:outerShdw>
                </a:effectLst>
                <a:latin typeface="+mj-lt"/>
                <a:ea typeface="+mj-ea"/>
                <a:cs typeface="+mj-cs"/>
              </a:rPr>
              <a:t> </a:t>
            </a:r>
            <a:r>
              <a:rPr lang="en-US" sz="5400" b="1" dirty="0" err="1" smtClean="0">
                <a:solidFill>
                  <a:schemeClr val="bg1"/>
                </a:solidFill>
                <a:effectLst>
                  <a:outerShdw blurRad="38100" dist="38100" dir="2700000" algn="tl">
                    <a:srgbClr val="000000">
                      <a:alpha val="43137"/>
                    </a:srgbClr>
                  </a:outerShdw>
                </a:effectLst>
                <a:latin typeface="+mj-lt"/>
                <a:ea typeface="+mj-ea"/>
                <a:cs typeface="+mj-cs"/>
              </a:rPr>
              <a:t>communauté</a:t>
            </a:r>
            <a:r>
              <a:rPr lang="en-US" sz="5400" b="1" dirty="0" smtClean="0">
                <a:solidFill>
                  <a:schemeClr val="bg1"/>
                </a:solidFill>
                <a:effectLst>
                  <a:outerShdw blurRad="38100" dist="38100" dir="2700000" algn="tl">
                    <a:srgbClr val="000000">
                      <a:alpha val="43137"/>
                    </a:srgbClr>
                  </a:outerShdw>
                </a:effectLst>
                <a:latin typeface="+mj-lt"/>
                <a:ea typeface="+mj-ea"/>
                <a:cs typeface="+mj-cs"/>
              </a:rPr>
              <a:t> </a:t>
            </a:r>
            <a:r>
              <a:rPr lang="en-US" sz="5400" b="1" dirty="0" err="1" smtClean="0">
                <a:solidFill>
                  <a:schemeClr val="bg1"/>
                </a:solidFill>
                <a:effectLst>
                  <a:outerShdw blurRad="38100" dist="38100" dir="2700000" algn="tl">
                    <a:srgbClr val="000000">
                      <a:alpha val="43137"/>
                    </a:srgbClr>
                  </a:outerShdw>
                </a:effectLst>
                <a:latin typeface="+mj-lt"/>
                <a:ea typeface="+mj-ea"/>
                <a:cs typeface="+mj-cs"/>
              </a:rPr>
              <a:t>autour</a:t>
            </a:r>
            <a:r>
              <a:rPr lang="en-US" sz="5400" b="1" dirty="0" smtClean="0">
                <a:solidFill>
                  <a:schemeClr val="bg1"/>
                </a:solidFill>
                <a:effectLst>
                  <a:outerShdw blurRad="38100" dist="38100" dir="2700000" algn="tl">
                    <a:srgbClr val="000000">
                      <a:alpha val="43137"/>
                    </a:srgbClr>
                  </a:outerShdw>
                </a:effectLst>
                <a:latin typeface="+mj-lt"/>
                <a:ea typeface="+mj-ea"/>
                <a:cs typeface="+mj-cs"/>
              </a:rPr>
              <a:t> du SGL</a:t>
            </a:r>
            <a:endParaRPr lang="fr-FR" sz="5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25522483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rojet First spin-off\Marketing\Photos\F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0"/>
            <a:ext cx="4896544" cy="679657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581341" y="16748"/>
            <a:ext cx="1415772" cy="6779824"/>
          </a:xfrm>
          <a:prstGeom prst="rect">
            <a:avLst/>
          </a:prstGeom>
          <a:noFill/>
        </p:spPr>
        <p:txBody>
          <a:bodyPr vert="vert270" wrap="square" rtlCol="0">
            <a:spAutoFit/>
          </a:bodyPr>
          <a:lstStyle/>
          <a:p>
            <a:pPr algn="ctr"/>
            <a:r>
              <a:rPr lang="fr-BE" sz="8000" dirty="0" smtClean="0">
                <a:solidFill>
                  <a:srgbClr val="CC0066"/>
                </a:solidFill>
              </a:rPr>
              <a:t>La Recherche</a:t>
            </a:r>
            <a:endParaRPr lang="fr-BE" sz="8000" dirty="0">
              <a:solidFill>
                <a:srgbClr val="CC0066"/>
              </a:solidFill>
            </a:endParaRPr>
          </a:p>
        </p:txBody>
      </p:sp>
    </p:spTree>
    <p:extLst>
      <p:ext uri="{BB962C8B-B14F-4D97-AF65-F5344CB8AC3E}">
        <p14:creationId xmlns:p14="http://schemas.microsoft.com/office/powerpoint/2010/main" val="30389033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Image 3"/>
          <p:cNvPicPr>
            <a:picLocks noChangeAspect="1"/>
          </p:cNvPicPr>
          <p:nvPr/>
        </p:nvPicPr>
        <p:blipFill rotWithShape="1">
          <a:blip r:embed="rId3"/>
          <a:srcRect r="12130"/>
          <a:stretch/>
        </p:blipFill>
        <p:spPr>
          <a:xfrm>
            <a:off x="0" y="0"/>
            <a:ext cx="4190999" cy="6858000"/>
          </a:xfrm>
          <a:prstGeom prst="rect">
            <a:avLst/>
          </a:prstGeom>
        </p:spPr>
      </p:pic>
      <p:sp>
        <p:nvSpPr>
          <p:cNvPr id="5" name="ZoneTexte 4"/>
          <p:cNvSpPr txBox="1"/>
          <p:nvPr/>
        </p:nvSpPr>
        <p:spPr>
          <a:xfrm>
            <a:off x="4155050" y="2841366"/>
            <a:ext cx="5025462" cy="1446550"/>
          </a:xfrm>
          <a:prstGeom prst="rect">
            <a:avLst/>
          </a:prstGeom>
          <a:noFill/>
        </p:spPr>
        <p:txBody>
          <a:bodyPr wrap="square" rtlCol="0">
            <a:spAutoFit/>
          </a:bodyPr>
          <a:lstStyle/>
          <a:p>
            <a:pPr algn="ctr" defTabSz="457200"/>
            <a:r>
              <a:rPr lang="fr-FR" sz="4400" dirty="0" smtClean="0">
                <a:solidFill>
                  <a:srgbClr val="A1067F"/>
                </a:solidFill>
                <a:latin typeface="+mj-lt"/>
                <a:ea typeface="+mj-ea"/>
                <a:cs typeface="+mj-cs"/>
              </a:rPr>
              <a:t>L’impression 3D</a:t>
            </a:r>
          </a:p>
          <a:p>
            <a:pPr algn="ctr" defTabSz="457200"/>
            <a:r>
              <a:rPr lang="fr-FR" sz="4400" dirty="0" smtClean="0">
                <a:solidFill>
                  <a:srgbClr val="A1067F"/>
                </a:solidFill>
                <a:latin typeface="+mj-lt"/>
                <a:ea typeface="+mj-ea"/>
                <a:cs typeface="+mj-cs"/>
              </a:rPr>
              <a:t>alimentaire</a:t>
            </a:r>
            <a:endParaRPr lang="fr-FR" sz="4400" dirty="0">
              <a:solidFill>
                <a:srgbClr val="A1067F"/>
              </a:solidFill>
              <a:latin typeface="+mj-lt"/>
              <a:ea typeface="+mj-ea"/>
              <a:cs typeface="+mj-cs"/>
            </a:endParaRPr>
          </a:p>
        </p:txBody>
      </p:sp>
      <p:pic>
        <p:nvPicPr>
          <p:cNvPr id="7" name="Image 6" descr="Barilla développe une imprimante 3D pour imprimer des pâtes"/>
          <p:cNvPicPr/>
          <p:nvPr/>
        </p:nvPicPr>
        <p:blipFill>
          <a:blip r:embed="rId4">
            <a:extLst>
              <a:ext uri="{28A0092B-C50C-407E-A947-70E740481C1C}">
                <a14:useLocalDpi xmlns:a14="http://schemas.microsoft.com/office/drawing/2010/main" val="0"/>
              </a:ext>
            </a:extLst>
          </a:blip>
          <a:srcRect/>
          <a:stretch>
            <a:fillRect/>
          </a:stretch>
        </p:blipFill>
        <p:spPr bwMode="auto">
          <a:xfrm>
            <a:off x="4190999" y="-345200"/>
            <a:ext cx="4953000" cy="3105150"/>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87916"/>
            <a:ext cx="2915816" cy="25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41" r="7393"/>
          <a:stretch/>
        </p:blipFill>
        <p:spPr bwMode="auto">
          <a:xfrm>
            <a:off x="2921744" y="4287916"/>
            <a:ext cx="3018408" cy="257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3dprintingindustry.com/wp-content/uploads/2014/11/tno-3d-printing-food-spore.png"/>
          <p:cNvPicPr>
            <a:picLocks noChangeAspect="1" noChangeArrowheads="1"/>
          </p:cNvPicPr>
          <p:nvPr/>
        </p:nvPicPr>
        <p:blipFill rotWithShape="1">
          <a:blip r:embed="rId7">
            <a:extLst>
              <a:ext uri="{28A0092B-C50C-407E-A947-70E740481C1C}">
                <a14:useLocalDpi xmlns:a14="http://schemas.microsoft.com/office/drawing/2010/main" val="0"/>
              </a:ext>
            </a:extLst>
          </a:blip>
          <a:srcRect b="11432"/>
          <a:stretch/>
        </p:blipFill>
        <p:spPr bwMode="auto">
          <a:xfrm>
            <a:off x="1977" y="2420888"/>
            <a:ext cx="4189022" cy="186702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biozoon 3D printed chick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8144" y="4287916"/>
            <a:ext cx="3275855" cy="2570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5368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131840" y="2492896"/>
            <a:ext cx="5832648" cy="1938992"/>
          </a:xfrm>
          <a:prstGeom prst="rect">
            <a:avLst/>
          </a:prstGeom>
          <a:noFill/>
        </p:spPr>
        <p:txBody>
          <a:bodyPr wrap="square" rtlCol="0">
            <a:spAutoFit/>
          </a:bodyPr>
          <a:lstStyle/>
          <a:p>
            <a:pPr algn="ctr" defTabSz="457200"/>
            <a:r>
              <a:rPr lang="fr-FR" sz="4000" b="1" dirty="0" smtClean="0">
                <a:solidFill>
                  <a:srgbClr val="A1067F"/>
                </a:solidFill>
                <a:latin typeface="+mj-lt"/>
                <a:ea typeface="+mj-ea"/>
                <a:cs typeface="+mj-cs"/>
              </a:rPr>
              <a:t>La 3DFP</a:t>
            </a:r>
            <a:r>
              <a:rPr lang="fr-FR" sz="4000" dirty="0" smtClean="0">
                <a:solidFill>
                  <a:srgbClr val="A1067F"/>
                </a:solidFill>
                <a:latin typeface="+mj-lt"/>
                <a:ea typeface="+mj-ea"/>
                <a:cs typeface="+mj-cs"/>
              </a:rPr>
              <a:t> : une technologie au service de l’innovation de rupture en alimentaire</a:t>
            </a:r>
            <a:endParaRPr lang="fr-FR" sz="4000" dirty="0">
              <a:solidFill>
                <a:srgbClr val="A1067F"/>
              </a:solidFill>
              <a:latin typeface="+mj-lt"/>
              <a:ea typeface="+mj-ea"/>
              <a:cs typeface="+mj-cs"/>
            </a:endParaRPr>
          </a:p>
        </p:txBody>
      </p:sp>
      <p:sp>
        <p:nvSpPr>
          <p:cNvPr id="14" name="ZoneTexte 13"/>
          <p:cNvSpPr txBox="1"/>
          <p:nvPr/>
        </p:nvSpPr>
        <p:spPr>
          <a:xfrm>
            <a:off x="4211960" y="1844824"/>
            <a:ext cx="919806" cy="338554"/>
          </a:xfrm>
          <a:prstGeom prst="rect">
            <a:avLst/>
          </a:prstGeom>
          <a:noFill/>
        </p:spPr>
        <p:txBody>
          <a:bodyPr wrap="square" rtlCol="0">
            <a:spAutoFit/>
          </a:bodyPr>
          <a:lstStyle/>
          <a:p>
            <a:r>
              <a:rPr lang="fr-BE" sz="1600" dirty="0" smtClean="0">
                <a:solidFill>
                  <a:schemeClr val="bg1"/>
                </a:solidFill>
              </a:rPr>
              <a:t>Barilla </a:t>
            </a:r>
            <a:r>
              <a:rPr lang="fr-BE" sz="1600" dirty="0" smtClean="0">
                <a:solidFill>
                  <a:schemeClr val="bg1"/>
                </a:solidFill>
                <a:sym typeface="Symbol"/>
              </a:rPr>
              <a:t></a:t>
            </a:r>
            <a:endParaRPr lang="fr-BE" sz="1600" dirty="0">
              <a:solidFill>
                <a:schemeClr val="bg1"/>
              </a:solidFill>
            </a:endParaRPr>
          </a:p>
        </p:txBody>
      </p:sp>
      <p:pic>
        <p:nvPicPr>
          <p:cNvPr id="16" name="Picture 6" descr="http://cdn3.lebonbon.fr/wp-content/uploads/2013/01/fritures-num%C3%A9riques-une-le-bonbon-par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2864500" cy="18002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er 16"/>
          <p:cNvGrpSpPr/>
          <p:nvPr/>
        </p:nvGrpSpPr>
        <p:grpSpPr>
          <a:xfrm>
            <a:off x="2915816" y="4581128"/>
            <a:ext cx="3118713" cy="1830006"/>
            <a:chOff x="4099054" y="2036440"/>
            <a:chExt cx="5547897" cy="2466481"/>
          </a:xfrm>
        </p:grpSpPr>
        <p:pic>
          <p:nvPicPr>
            <p:cNvPr id="18" name="Picture 8" descr="http://coreight.com/sites/default/files/maisin-futur-connecte-soir-cuisin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054" y="2036440"/>
              <a:ext cx="5508104" cy="2466481"/>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8070015" y="3977487"/>
              <a:ext cx="1576936" cy="456303"/>
            </a:xfrm>
            <a:prstGeom prst="rect">
              <a:avLst/>
            </a:prstGeom>
            <a:noFill/>
          </p:spPr>
          <p:txBody>
            <a:bodyPr wrap="square" rtlCol="0">
              <a:spAutoFit/>
            </a:bodyPr>
            <a:lstStyle/>
            <a:p>
              <a:r>
                <a:rPr lang="fr-BE" sz="1600" dirty="0" smtClean="0"/>
                <a:t>Ikea </a:t>
              </a:r>
              <a:r>
                <a:rPr lang="fr-BE" sz="1600" dirty="0" smtClean="0">
                  <a:sym typeface="Symbol"/>
                </a:rPr>
                <a:t></a:t>
              </a:r>
              <a:endParaRPr lang="fr-BE" sz="1600" dirty="0"/>
            </a:p>
          </p:txBody>
        </p:sp>
      </p:grpSp>
      <p:pic>
        <p:nvPicPr>
          <p:cNvPr id="20" name="Picture 16" descr="http://www.santepratique.fr/ressources/gallery/mysantemobil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86" t="11598" r="14543" b="9190"/>
          <a:stretch/>
        </p:blipFill>
        <p:spPr bwMode="auto">
          <a:xfrm>
            <a:off x="3563888" y="260648"/>
            <a:ext cx="2771798" cy="18058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ULg\AppData\Local\Temp\6511464547_0914d333a1_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1947029"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8902" t="10834" r="29722" b="6250"/>
          <a:stretch/>
        </p:blipFill>
        <p:spPr bwMode="auto">
          <a:xfrm>
            <a:off x="323529" y="2276872"/>
            <a:ext cx="2808312" cy="1833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8" descr="http://www.bien-et-bio.com/UserFiles/Image/produit/spaghetti_de_mer_cuisin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4437112"/>
            <a:ext cx="2376264" cy="19277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9pfmiw.by3301.livefilestore.com/y2mDCZS0twKpiQd8YQ6v4jXUZoglbwkee9ECW5SInzavnnX3-gVWDWxTXqer22aGUd9WB--ocy6lFTU9Z8NbkA_6ETEyATxYyXpHTsiMBWyoOu-dV0dl1ImwiLx9c9XDWhX/DSCN2896%20%28Small%29.JPG?psid"/>
          <p:cNvPicPr>
            <a:picLocks noChangeAspect="1" noChangeArrowheads="1"/>
          </p:cNvPicPr>
          <p:nvPr/>
        </p:nvPicPr>
        <p:blipFill rotWithShape="1">
          <a:blip r:embed="rId9">
            <a:extLst>
              <a:ext uri="{28A0092B-C50C-407E-A947-70E740481C1C}">
                <a14:useLocalDpi xmlns:a14="http://schemas.microsoft.com/office/drawing/2010/main" val="0"/>
              </a:ext>
            </a:extLst>
          </a:blip>
          <a:srcRect r="18202" b="883"/>
          <a:stretch/>
        </p:blipFill>
        <p:spPr bwMode="auto">
          <a:xfrm>
            <a:off x="6300192" y="4437112"/>
            <a:ext cx="2600816" cy="1981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3062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79512" y="260648"/>
            <a:ext cx="8712968" cy="923330"/>
          </a:xfrm>
          <a:prstGeom prst="rect">
            <a:avLst/>
          </a:prstGeom>
          <a:noFill/>
        </p:spPr>
        <p:txBody>
          <a:bodyPr wrap="square" rtlCol="0">
            <a:spAutoFit/>
          </a:bodyPr>
          <a:lstStyle/>
          <a:p>
            <a:pPr algn="ctr" defTabSz="457200"/>
            <a:r>
              <a:rPr lang="fr-FR" sz="5400" b="1" dirty="0" smtClean="0">
                <a:solidFill>
                  <a:srgbClr val="A1067F"/>
                </a:solidFill>
                <a:latin typeface="+mj-lt"/>
                <a:ea typeface="+mj-ea"/>
                <a:cs typeface="+mj-cs"/>
              </a:rPr>
              <a:t>La </a:t>
            </a:r>
            <a:r>
              <a:rPr lang="fr-FR" sz="5400" b="1" dirty="0" smtClean="0">
                <a:solidFill>
                  <a:srgbClr val="A1067F"/>
                </a:solidFill>
                <a:latin typeface="+mj-lt"/>
                <a:ea typeface="+mj-ea"/>
                <a:cs typeface="+mj-cs"/>
              </a:rPr>
              <a:t>3DFP</a:t>
            </a:r>
            <a:r>
              <a:rPr lang="fr-FR" sz="5400" dirty="0" smtClean="0">
                <a:solidFill>
                  <a:srgbClr val="A1067F"/>
                </a:solidFill>
                <a:latin typeface="+mj-lt"/>
                <a:ea typeface="+mj-ea"/>
                <a:cs typeface="+mj-cs"/>
              </a:rPr>
              <a:t>?</a:t>
            </a:r>
            <a:endParaRPr lang="fr-FR" sz="5400" dirty="0">
              <a:solidFill>
                <a:srgbClr val="A1067F"/>
              </a:solidFill>
              <a:latin typeface="+mj-lt"/>
              <a:ea typeface="+mj-ea"/>
              <a:cs typeface="+mj-cs"/>
            </a:endParaRPr>
          </a:p>
        </p:txBody>
      </p:sp>
      <p:sp>
        <p:nvSpPr>
          <p:cNvPr id="14" name="ZoneTexte 13"/>
          <p:cNvSpPr txBox="1"/>
          <p:nvPr/>
        </p:nvSpPr>
        <p:spPr>
          <a:xfrm>
            <a:off x="4211960" y="1844824"/>
            <a:ext cx="919806" cy="338554"/>
          </a:xfrm>
          <a:prstGeom prst="rect">
            <a:avLst/>
          </a:prstGeom>
          <a:noFill/>
        </p:spPr>
        <p:txBody>
          <a:bodyPr wrap="square" rtlCol="0">
            <a:spAutoFit/>
          </a:bodyPr>
          <a:lstStyle/>
          <a:p>
            <a:r>
              <a:rPr lang="fr-BE" sz="1600" dirty="0" smtClean="0">
                <a:solidFill>
                  <a:schemeClr val="bg1"/>
                </a:solidFill>
              </a:rPr>
              <a:t>Barilla </a:t>
            </a:r>
            <a:r>
              <a:rPr lang="fr-BE" sz="1600" dirty="0" smtClean="0">
                <a:solidFill>
                  <a:schemeClr val="bg1"/>
                </a:solidFill>
                <a:sym typeface="Symbol"/>
              </a:rPr>
              <a:t></a:t>
            </a:r>
            <a:endParaRPr lang="fr-BE" sz="1600" dirty="0">
              <a:solidFill>
                <a:schemeClr val="bg1"/>
              </a:solidFill>
            </a:endParaRPr>
          </a:p>
        </p:txBody>
      </p:sp>
      <p:pic>
        <p:nvPicPr>
          <p:cNvPr id="2" name="Image 1"/>
          <p:cNvPicPr>
            <a:picLocks noChangeAspect="1"/>
          </p:cNvPicPr>
          <p:nvPr/>
        </p:nvPicPr>
        <p:blipFill rotWithShape="1">
          <a:blip r:embed="rId3"/>
          <a:srcRect l="4556" t="27425" b="5303"/>
          <a:stretch/>
        </p:blipFill>
        <p:spPr>
          <a:xfrm>
            <a:off x="1907704" y="1772816"/>
            <a:ext cx="5688632" cy="4266416"/>
          </a:xfrm>
          <a:prstGeom prst="rect">
            <a:avLst/>
          </a:prstGeom>
        </p:spPr>
      </p:pic>
    </p:spTree>
    <p:extLst>
      <p:ext uri="{BB962C8B-B14F-4D97-AF65-F5344CB8AC3E}">
        <p14:creationId xmlns:p14="http://schemas.microsoft.com/office/powerpoint/2010/main" val="14155346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79512" y="116632"/>
            <a:ext cx="8712968" cy="1323439"/>
          </a:xfrm>
          <a:prstGeom prst="rect">
            <a:avLst/>
          </a:prstGeom>
          <a:noFill/>
        </p:spPr>
        <p:txBody>
          <a:bodyPr wrap="square" rtlCol="0">
            <a:spAutoFit/>
          </a:bodyPr>
          <a:lstStyle/>
          <a:p>
            <a:pPr algn="ctr" defTabSz="457200"/>
            <a:r>
              <a:rPr lang="fr-FR" sz="4000" b="1" dirty="0" smtClean="0">
                <a:solidFill>
                  <a:srgbClr val="A1067F"/>
                </a:solidFill>
                <a:latin typeface="+mj-lt"/>
                <a:ea typeface="+mj-ea"/>
                <a:cs typeface="+mj-cs"/>
              </a:rPr>
              <a:t>La 3DFP</a:t>
            </a:r>
            <a:r>
              <a:rPr lang="fr-FR" sz="4000" dirty="0" smtClean="0">
                <a:solidFill>
                  <a:srgbClr val="A1067F"/>
                </a:solidFill>
                <a:latin typeface="+mj-lt"/>
                <a:ea typeface="+mj-ea"/>
                <a:cs typeface="+mj-cs"/>
              </a:rPr>
              <a:t> technique FDM (</a:t>
            </a:r>
            <a:r>
              <a:rPr lang="fr-FR" sz="4000" dirty="0" err="1" smtClean="0">
                <a:solidFill>
                  <a:srgbClr val="A1067F"/>
                </a:solidFill>
                <a:latin typeface="+mj-lt"/>
                <a:ea typeface="+mj-ea"/>
                <a:cs typeface="+mj-cs"/>
              </a:rPr>
              <a:t>Fused</a:t>
            </a:r>
            <a:r>
              <a:rPr lang="fr-FR" sz="4000" dirty="0" smtClean="0">
                <a:solidFill>
                  <a:srgbClr val="A1067F"/>
                </a:solidFill>
                <a:latin typeface="+mj-lt"/>
                <a:ea typeface="+mj-ea"/>
                <a:cs typeface="+mj-cs"/>
              </a:rPr>
              <a:t> </a:t>
            </a:r>
            <a:r>
              <a:rPr lang="fr-FR" sz="4000" dirty="0" err="1" smtClean="0">
                <a:solidFill>
                  <a:srgbClr val="A1067F"/>
                </a:solidFill>
                <a:latin typeface="+mj-lt"/>
                <a:ea typeface="+mj-ea"/>
                <a:cs typeface="+mj-cs"/>
              </a:rPr>
              <a:t>Deposition</a:t>
            </a:r>
            <a:r>
              <a:rPr lang="fr-FR" sz="4000" dirty="0" smtClean="0">
                <a:solidFill>
                  <a:srgbClr val="A1067F"/>
                </a:solidFill>
                <a:latin typeface="+mj-lt"/>
                <a:ea typeface="+mj-ea"/>
                <a:cs typeface="+mj-cs"/>
              </a:rPr>
              <a:t> </a:t>
            </a:r>
            <a:r>
              <a:rPr lang="fr-FR" sz="4000" dirty="0" err="1" smtClean="0">
                <a:solidFill>
                  <a:srgbClr val="A1067F"/>
                </a:solidFill>
                <a:latin typeface="+mj-lt"/>
                <a:ea typeface="+mj-ea"/>
                <a:cs typeface="+mj-cs"/>
              </a:rPr>
              <a:t>modeling</a:t>
            </a:r>
            <a:r>
              <a:rPr lang="fr-FR" sz="4000" dirty="0" smtClean="0">
                <a:solidFill>
                  <a:srgbClr val="A1067F"/>
                </a:solidFill>
                <a:latin typeface="+mj-lt"/>
                <a:ea typeface="+mj-ea"/>
                <a:cs typeface="+mj-cs"/>
              </a:rPr>
              <a:t>)?</a:t>
            </a:r>
            <a:endParaRPr lang="fr-FR" sz="4000" dirty="0">
              <a:solidFill>
                <a:srgbClr val="A1067F"/>
              </a:solidFill>
              <a:latin typeface="+mj-lt"/>
              <a:ea typeface="+mj-ea"/>
              <a:cs typeface="+mj-cs"/>
            </a:endParaRPr>
          </a:p>
        </p:txBody>
      </p:sp>
      <p:sp>
        <p:nvSpPr>
          <p:cNvPr id="14" name="ZoneTexte 13"/>
          <p:cNvSpPr txBox="1"/>
          <p:nvPr/>
        </p:nvSpPr>
        <p:spPr>
          <a:xfrm>
            <a:off x="4211960" y="1844824"/>
            <a:ext cx="919806" cy="338554"/>
          </a:xfrm>
          <a:prstGeom prst="rect">
            <a:avLst/>
          </a:prstGeom>
          <a:noFill/>
        </p:spPr>
        <p:txBody>
          <a:bodyPr wrap="square" rtlCol="0">
            <a:spAutoFit/>
          </a:bodyPr>
          <a:lstStyle/>
          <a:p>
            <a:r>
              <a:rPr lang="fr-BE" sz="1600" dirty="0" smtClean="0">
                <a:solidFill>
                  <a:schemeClr val="bg1"/>
                </a:solidFill>
              </a:rPr>
              <a:t>Barilla </a:t>
            </a:r>
            <a:r>
              <a:rPr lang="fr-BE" sz="1600" dirty="0" smtClean="0">
                <a:solidFill>
                  <a:schemeClr val="bg1"/>
                </a:solidFill>
                <a:sym typeface="Symbol"/>
              </a:rPr>
              <a:t></a:t>
            </a:r>
            <a:endParaRPr lang="fr-BE" sz="1600" dirty="0">
              <a:solidFill>
                <a:schemeClr val="bg1"/>
              </a:solidFill>
            </a:endParaRPr>
          </a:p>
        </p:txBody>
      </p:sp>
      <p:pic>
        <p:nvPicPr>
          <p:cNvPr id="13" name="Picture 4" descr="https://lh5.googleusercontent.com/wnqTxPzh-2paSlEmDf43FvBmuu9O1kocxs_YD24qEHqKcJjTsYBEFm65QUgE4S4C0MosGv-iw_giQp8U4LjW4UEdjY0-BVPBgbMfVk7FWSKaJfd61Jni4n4xv-ZoYgUKvFN7mhc2mw"/>
          <p:cNvPicPr>
            <a:picLocks noChangeAspect="1" noChangeArrowheads="1"/>
          </p:cNvPicPr>
          <p:nvPr/>
        </p:nvPicPr>
        <p:blipFill rotWithShape="1">
          <a:blip r:embed="rId3">
            <a:extLst>
              <a:ext uri="{28A0092B-C50C-407E-A947-70E740481C1C}">
                <a14:useLocalDpi xmlns:a14="http://schemas.microsoft.com/office/drawing/2010/main" val="0"/>
              </a:ext>
            </a:extLst>
          </a:blip>
          <a:srcRect l="18568" t="11664" r="28911" b="9987"/>
          <a:stretch/>
        </p:blipFill>
        <p:spPr bwMode="auto">
          <a:xfrm>
            <a:off x="2123728" y="1700808"/>
            <a:ext cx="4752528" cy="410445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771800" y="5949280"/>
            <a:ext cx="3399248" cy="646331"/>
          </a:xfrm>
          <a:prstGeom prst="rect">
            <a:avLst/>
          </a:prstGeom>
          <a:noFill/>
        </p:spPr>
        <p:txBody>
          <a:bodyPr wrap="square" rtlCol="0">
            <a:spAutoFit/>
          </a:bodyPr>
          <a:lstStyle/>
          <a:p>
            <a:pPr algn="ctr"/>
            <a:r>
              <a:rPr lang="fr-FR" sz="3600" dirty="0" smtClean="0">
                <a:solidFill>
                  <a:srgbClr val="376092"/>
                </a:solidFill>
              </a:rPr>
              <a:t>Liquides et p</a:t>
            </a:r>
            <a:r>
              <a:rPr lang="fr-FR" sz="3600" dirty="0" smtClean="0">
                <a:solidFill>
                  <a:srgbClr val="376092"/>
                </a:solidFill>
              </a:rPr>
              <a:t>âtes</a:t>
            </a:r>
            <a:endParaRPr lang="fr-FR" sz="3600" dirty="0">
              <a:solidFill>
                <a:srgbClr val="376092"/>
              </a:solidFill>
            </a:endParaRPr>
          </a:p>
        </p:txBody>
      </p:sp>
    </p:spTree>
    <p:extLst>
      <p:ext uri="{BB962C8B-B14F-4D97-AF65-F5344CB8AC3E}">
        <p14:creationId xmlns:p14="http://schemas.microsoft.com/office/powerpoint/2010/main" val="229502679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79512" y="260648"/>
            <a:ext cx="8712968" cy="1200329"/>
          </a:xfrm>
          <a:prstGeom prst="rect">
            <a:avLst/>
          </a:prstGeom>
          <a:noFill/>
        </p:spPr>
        <p:txBody>
          <a:bodyPr wrap="square" rtlCol="0">
            <a:spAutoFit/>
          </a:bodyPr>
          <a:lstStyle/>
          <a:p>
            <a:pPr algn="ctr" defTabSz="457200"/>
            <a:r>
              <a:rPr lang="fr-FR" sz="3600" b="1" dirty="0" smtClean="0">
                <a:solidFill>
                  <a:srgbClr val="A1067F"/>
                </a:solidFill>
                <a:latin typeface="+mj-lt"/>
                <a:ea typeface="+mj-ea"/>
                <a:cs typeface="+mj-cs"/>
              </a:rPr>
              <a:t>La 3DFP</a:t>
            </a:r>
            <a:r>
              <a:rPr lang="fr-FR" sz="3600" dirty="0" smtClean="0">
                <a:solidFill>
                  <a:srgbClr val="A1067F"/>
                </a:solidFill>
                <a:latin typeface="+mj-lt"/>
                <a:ea typeface="+mj-ea"/>
                <a:cs typeface="+mj-cs"/>
              </a:rPr>
              <a:t> technique </a:t>
            </a:r>
            <a:r>
              <a:rPr lang="fr-FR" sz="3600" dirty="0" smtClean="0">
                <a:solidFill>
                  <a:srgbClr val="A1067F"/>
                </a:solidFill>
                <a:latin typeface="+mj-lt"/>
                <a:ea typeface="+mj-ea"/>
                <a:cs typeface="+mj-cs"/>
              </a:rPr>
              <a:t>SLM (</a:t>
            </a:r>
            <a:r>
              <a:rPr lang="fr-FR" sz="3600" dirty="0" err="1" smtClean="0">
                <a:solidFill>
                  <a:srgbClr val="A1067F"/>
                </a:solidFill>
                <a:latin typeface="+mj-lt"/>
                <a:ea typeface="+mj-ea"/>
                <a:cs typeface="+mj-cs"/>
              </a:rPr>
              <a:t>Selected</a:t>
            </a:r>
            <a:r>
              <a:rPr lang="fr-FR" sz="3600" dirty="0" smtClean="0">
                <a:solidFill>
                  <a:srgbClr val="A1067F"/>
                </a:solidFill>
                <a:latin typeface="+mj-lt"/>
                <a:ea typeface="+mj-ea"/>
                <a:cs typeface="+mj-cs"/>
              </a:rPr>
              <a:t> laser </a:t>
            </a:r>
            <a:r>
              <a:rPr lang="fr-FR" sz="3600" dirty="0" err="1" smtClean="0">
                <a:solidFill>
                  <a:srgbClr val="A1067F"/>
                </a:solidFill>
                <a:latin typeface="+mj-lt"/>
                <a:ea typeface="+mj-ea"/>
                <a:cs typeface="+mj-cs"/>
              </a:rPr>
              <a:t>melting</a:t>
            </a:r>
            <a:r>
              <a:rPr lang="fr-FR" sz="3600" dirty="0" smtClean="0">
                <a:solidFill>
                  <a:srgbClr val="A1067F"/>
                </a:solidFill>
                <a:latin typeface="+mj-lt"/>
                <a:ea typeface="+mj-ea"/>
                <a:cs typeface="+mj-cs"/>
              </a:rPr>
              <a:t>)</a:t>
            </a:r>
            <a:r>
              <a:rPr lang="fr-FR" sz="3600" dirty="0" smtClean="0">
                <a:solidFill>
                  <a:srgbClr val="A1067F"/>
                </a:solidFill>
                <a:latin typeface="+mj-lt"/>
                <a:ea typeface="+mj-ea"/>
                <a:cs typeface="+mj-cs"/>
              </a:rPr>
              <a:t>?</a:t>
            </a:r>
            <a:endParaRPr lang="fr-FR" sz="3600" dirty="0">
              <a:solidFill>
                <a:srgbClr val="A1067F"/>
              </a:solidFill>
              <a:latin typeface="+mj-lt"/>
              <a:ea typeface="+mj-ea"/>
              <a:cs typeface="+mj-cs"/>
            </a:endParaRPr>
          </a:p>
        </p:txBody>
      </p:sp>
      <p:sp>
        <p:nvSpPr>
          <p:cNvPr id="14" name="ZoneTexte 13"/>
          <p:cNvSpPr txBox="1"/>
          <p:nvPr/>
        </p:nvSpPr>
        <p:spPr>
          <a:xfrm>
            <a:off x="4211960" y="1844824"/>
            <a:ext cx="919806" cy="338554"/>
          </a:xfrm>
          <a:prstGeom prst="rect">
            <a:avLst/>
          </a:prstGeom>
          <a:noFill/>
        </p:spPr>
        <p:txBody>
          <a:bodyPr wrap="square" rtlCol="0">
            <a:spAutoFit/>
          </a:bodyPr>
          <a:lstStyle/>
          <a:p>
            <a:r>
              <a:rPr lang="fr-BE" sz="1600" dirty="0" smtClean="0">
                <a:solidFill>
                  <a:schemeClr val="bg1"/>
                </a:solidFill>
              </a:rPr>
              <a:t>Barilla </a:t>
            </a:r>
            <a:r>
              <a:rPr lang="fr-BE" sz="1600" dirty="0" smtClean="0">
                <a:solidFill>
                  <a:schemeClr val="bg1"/>
                </a:solidFill>
                <a:sym typeface="Symbol"/>
              </a:rPr>
              <a:t></a:t>
            </a:r>
            <a:endParaRPr lang="fr-BE" sz="1600" dirty="0">
              <a:solidFill>
                <a:schemeClr val="bg1"/>
              </a:solidFill>
            </a:endParaRPr>
          </a:p>
        </p:txBody>
      </p:sp>
      <p:pic>
        <p:nvPicPr>
          <p:cNvPr id="7" name="Picture 2" descr="https://lh3.googleusercontent.com/wwr8cZ4wMIYdlCpFM38IMk7VGqZI47M7lgzm2Q8MvLeuJcV6eaXSviyIocnvmNFtANvWO5u8H-NQjsyfOLIPCzouM0LV_VEU9_tDiROQqc4mmri114QVVbPt9EblqHY3F0ctFn4kVw"/>
          <p:cNvPicPr>
            <a:picLocks noChangeAspect="1" noChangeArrowheads="1"/>
          </p:cNvPicPr>
          <p:nvPr/>
        </p:nvPicPr>
        <p:blipFill rotWithShape="1">
          <a:blip r:embed="rId3">
            <a:extLst>
              <a:ext uri="{28A0092B-C50C-407E-A947-70E740481C1C}">
                <a14:useLocalDpi xmlns:a14="http://schemas.microsoft.com/office/drawing/2010/main" val="0"/>
              </a:ext>
            </a:extLst>
          </a:blip>
          <a:srcRect l="21755" t="15303" r="22772" b="8152"/>
          <a:stretch/>
        </p:blipFill>
        <p:spPr bwMode="auto">
          <a:xfrm>
            <a:off x="1835696" y="1556792"/>
            <a:ext cx="5479278" cy="437718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771800" y="5949280"/>
            <a:ext cx="3399248" cy="646331"/>
          </a:xfrm>
          <a:prstGeom prst="rect">
            <a:avLst/>
          </a:prstGeom>
          <a:noFill/>
        </p:spPr>
        <p:txBody>
          <a:bodyPr wrap="square" rtlCol="0">
            <a:spAutoFit/>
          </a:bodyPr>
          <a:lstStyle/>
          <a:p>
            <a:pPr algn="ctr"/>
            <a:r>
              <a:rPr lang="fr-FR" sz="3600" dirty="0" smtClean="0">
                <a:solidFill>
                  <a:srgbClr val="376092"/>
                </a:solidFill>
              </a:rPr>
              <a:t>Poudres</a:t>
            </a:r>
            <a:endParaRPr lang="fr-FR" sz="3600" dirty="0">
              <a:solidFill>
                <a:srgbClr val="376092"/>
              </a:solidFill>
            </a:endParaRPr>
          </a:p>
        </p:txBody>
      </p:sp>
    </p:spTree>
    <p:extLst>
      <p:ext uri="{BB962C8B-B14F-4D97-AF65-F5344CB8AC3E}">
        <p14:creationId xmlns:p14="http://schemas.microsoft.com/office/powerpoint/2010/main" val="8169702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79512" y="188640"/>
            <a:ext cx="8712968" cy="1200329"/>
          </a:xfrm>
          <a:prstGeom prst="rect">
            <a:avLst/>
          </a:prstGeom>
          <a:noFill/>
        </p:spPr>
        <p:txBody>
          <a:bodyPr wrap="square" rtlCol="0">
            <a:spAutoFit/>
          </a:bodyPr>
          <a:lstStyle/>
          <a:p>
            <a:pPr algn="ctr" defTabSz="457200"/>
            <a:r>
              <a:rPr lang="fr-FR" sz="4000" b="1" dirty="0" smtClean="0">
                <a:solidFill>
                  <a:srgbClr val="A1067F"/>
                </a:solidFill>
                <a:latin typeface="+mj-lt"/>
                <a:ea typeface="+mj-ea"/>
                <a:cs typeface="+mj-cs"/>
              </a:rPr>
              <a:t>La 3DFP</a:t>
            </a:r>
            <a:r>
              <a:rPr lang="fr-FR" sz="4000" dirty="0" smtClean="0">
                <a:solidFill>
                  <a:srgbClr val="A1067F"/>
                </a:solidFill>
                <a:latin typeface="+mj-lt"/>
                <a:ea typeface="+mj-ea"/>
                <a:cs typeface="+mj-cs"/>
              </a:rPr>
              <a:t> technique </a:t>
            </a:r>
            <a:r>
              <a:rPr lang="fr-FR" sz="4000" dirty="0" smtClean="0">
                <a:solidFill>
                  <a:srgbClr val="A1067F"/>
                </a:solidFill>
                <a:latin typeface="+mj-lt"/>
                <a:ea typeface="+mj-ea"/>
                <a:cs typeface="+mj-cs"/>
              </a:rPr>
              <a:t>LOM </a:t>
            </a:r>
            <a:r>
              <a:rPr lang="fr-FR" sz="3200" dirty="0" smtClean="0">
                <a:solidFill>
                  <a:srgbClr val="A1067F"/>
                </a:solidFill>
                <a:latin typeface="+mj-lt"/>
                <a:ea typeface="+mj-ea"/>
                <a:cs typeface="+mj-cs"/>
              </a:rPr>
              <a:t>(</a:t>
            </a:r>
            <a:r>
              <a:rPr lang="fr-FR" sz="3200" dirty="0" err="1" smtClean="0">
                <a:solidFill>
                  <a:srgbClr val="A1067F"/>
                </a:solidFill>
                <a:latin typeface="+mj-lt"/>
                <a:ea typeface="+mj-ea"/>
                <a:cs typeface="+mj-cs"/>
              </a:rPr>
              <a:t>Laminated</a:t>
            </a:r>
            <a:r>
              <a:rPr lang="fr-FR" sz="3200" dirty="0" smtClean="0">
                <a:solidFill>
                  <a:srgbClr val="A1067F"/>
                </a:solidFill>
                <a:latin typeface="+mj-lt"/>
                <a:ea typeface="+mj-ea"/>
                <a:cs typeface="+mj-cs"/>
              </a:rPr>
              <a:t> </a:t>
            </a:r>
            <a:r>
              <a:rPr lang="fr-FR" sz="3200" dirty="0" err="1" smtClean="0">
                <a:solidFill>
                  <a:srgbClr val="A1067F"/>
                </a:solidFill>
                <a:latin typeface="+mj-lt"/>
                <a:ea typeface="+mj-ea"/>
                <a:cs typeface="+mj-cs"/>
              </a:rPr>
              <a:t>object</a:t>
            </a:r>
            <a:r>
              <a:rPr lang="fr-FR" sz="3200" dirty="0" smtClean="0">
                <a:solidFill>
                  <a:srgbClr val="A1067F"/>
                </a:solidFill>
                <a:latin typeface="+mj-lt"/>
                <a:ea typeface="+mj-ea"/>
                <a:cs typeface="+mj-cs"/>
              </a:rPr>
              <a:t> </a:t>
            </a:r>
            <a:r>
              <a:rPr lang="fr-FR" sz="3200" dirty="0" err="1" smtClean="0">
                <a:solidFill>
                  <a:srgbClr val="A1067F"/>
                </a:solidFill>
                <a:latin typeface="+mj-lt"/>
                <a:ea typeface="+mj-ea"/>
                <a:cs typeface="+mj-cs"/>
              </a:rPr>
              <a:t>manufacturing</a:t>
            </a:r>
            <a:r>
              <a:rPr lang="fr-FR" sz="3200" dirty="0" smtClean="0">
                <a:solidFill>
                  <a:srgbClr val="A1067F"/>
                </a:solidFill>
                <a:latin typeface="+mj-lt"/>
                <a:ea typeface="+mj-ea"/>
                <a:cs typeface="+mj-cs"/>
              </a:rPr>
              <a:t>)</a:t>
            </a:r>
            <a:r>
              <a:rPr lang="fr-FR" sz="3200" dirty="0" smtClean="0">
                <a:solidFill>
                  <a:srgbClr val="A1067F"/>
                </a:solidFill>
                <a:latin typeface="+mj-lt"/>
                <a:ea typeface="+mj-ea"/>
                <a:cs typeface="+mj-cs"/>
              </a:rPr>
              <a:t>?</a:t>
            </a:r>
            <a:endParaRPr lang="fr-FR" sz="3200" dirty="0">
              <a:solidFill>
                <a:srgbClr val="A1067F"/>
              </a:solidFill>
              <a:latin typeface="+mj-lt"/>
              <a:ea typeface="+mj-ea"/>
              <a:cs typeface="+mj-cs"/>
            </a:endParaRPr>
          </a:p>
        </p:txBody>
      </p:sp>
      <p:sp>
        <p:nvSpPr>
          <p:cNvPr id="14" name="ZoneTexte 13"/>
          <p:cNvSpPr txBox="1"/>
          <p:nvPr/>
        </p:nvSpPr>
        <p:spPr>
          <a:xfrm>
            <a:off x="4211960" y="1844824"/>
            <a:ext cx="919806" cy="338554"/>
          </a:xfrm>
          <a:prstGeom prst="rect">
            <a:avLst/>
          </a:prstGeom>
          <a:noFill/>
        </p:spPr>
        <p:txBody>
          <a:bodyPr wrap="square" rtlCol="0">
            <a:spAutoFit/>
          </a:bodyPr>
          <a:lstStyle/>
          <a:p>
            <a:r>
              <a:rPr lang="fr-BE" sz="1600" dirty="0" smtClean="0">
                <a:solidFill>
                  <a:schemeClr val="bg1"/>
                </a:solidFill>
              </a:rPr>
              <a:t>Barilla </a:t>
            </a:r>
            <a:r>
              <a:rPr lang="fr-BE" sz="1600" dirty="0" smtClean="0">
                <a:solidFill>
                  <a:schemeClr val="bg1"/>
                </a:solidFill>
                <a:sym typeface="Symbol"/>
              </a:rPr>
              <a:t></a:t>
            </a:r>
            <a:endParaRPr lang="fr-BE" sz="1600" dirty="0">
              <a:solidFill>
                <a:schemeClr val="bg1"/>
              </a:solidFill>
            </a:endParaRPr>
          </a:p>
        </p:txBody>
      </p:sp>
      <p:pic>
        <p:nvPicPr>
          <p:cNvPr id="6" name="Picture 2" descr="https://lh5.googleusercontent.com/kE1N0Bgpf3tDJniA6a1RUbkTK4dCh9Y6-Q7VK9b92ARLu28aUrnBX2pP_NgxSa-OINIDI3pGtFODoTJ39DsJiHEif48_ZbQFpnUOTFufw1mp7RHpXuFYYsjyGYpS41fjZY7TMcFebA"/>
          <p:cNvPicPr>
            <a:picLocks noChangeAspect="1" noChangeArrowheads="1"/>
          </p:cNvPicPr>
          <p:nvPr/>
        </p:nvPicPr>
        <p:blipFill rotWithShape="1">
          <a:blip r:embed="rId3">
            <a:extLst>
              <a:ext uri="{28A0092B-C50C-407E-A947-70E740481C1C}">
                <a14:useLocalDpi xmlns:a14="http://schemas.microsoft.com/office/drawing/2010/main" val="0"/>
              </a:ext>
            </a:extLst>
          </a:blip>
          <a:srcRect l="21672" t="15321" r="22371" b="7781"/>
          <a:stretch/>
        </p:blipFill>
        <p:spPr bwMode="auto">
          <a:xfrm>
            <a:off x="1763688" y="1484784"/>
            <a:ext cx="5760640" cy="43924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972952" y="5949280"/>
            <a:ext cx="3399248" cy="646331"/>
          </a:xfrm>
          <a:prstGeom prst="rect">
            <a:avLst/>
          </a:prstGeom>
          <a:noFill/>
        </p:spPr>
        <p:txBody>
          <a:bodyPr wrap="square" rtlCol="0">
            <a:spAutoFit/>
          </a:bodyPr>
          <a:lstStyle/>
          <a:p>
            <a:pPr algn="ctr"/>
            <a:r>
              <a:rPr lang="fr-FR" sz="3600" dirty="0" smtClean="0">
                <a:solidFill>
                  <a:srgbClr val="376092"/>
                </a:solidFill>
              </a:rPr>
              <a:t>Poudres</a:t>
            </a:r>
            <a:endParaRPr lang="fr-FR" sz="3600" dirty="0">
              <a:solidFill>
                <a:srgbClr val="376092"/>
              </a:solidFill>
            </a:endParaRPr>
          </a:p>
        </p:txBody>
      </p:sp>
    </p:spTree>
    <p:extLst>
      <p:ext uri="{BB962C8B-B14F-4D97-AF65-F5344CB8AC3E}">
        <p14:creationId xmlns:p14="http://schemas.microsoft.com/office/powerpoint/2010/main" val="357798899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cdn.sheknows.com/articles/2011/01/rainbow-vegetables-and-fru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501008"/>
            <a:ext cx="4499993" cy="3356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4499992"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501008"/>
            <a:ext cx="4644009" cy="334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http://2.bp.blogspot.com/-f4cSSDwvsOI/USU8e0HX6dI/AAAAAAAAE7k/XelTxEYPn78/s1600/discosou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1" y="-11151"/>
            <a:ext cx="4644009" cy="351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68346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4211960" y="1844824"/>
            <a:ext cx="919806" cy="338554"/>
          </a:xfrm>
          <a:prstGeom prst="rect">
            <a:avLst/>
          </a:prstGeom>
          <a:noFill/>
        </p:spPr>
        <p:txBody>
          <a:bodyPr wrap="square" rtlCol="0">
            <a:spAutoFit/>
          </a:bodyPr>
          <a:lstStyle/>
          <a:p>
            <a:r>
              <a:rPr lang="fr-BE" sz="1600" dirty="0" smtClean="0">
                <a:solidFill>
                  <a:schemeClr val="bg1"/>
                </a:solidFill>
              </a:rPr>
              <a:t>Barilla </a:t>
            </a:r>
            <a:r>
              <a:rPr lang="fr-BE" sz="1600" dirty="0" smtClean="0">
                <a:solidFill>
                  <a:schemeClr val="bg1"/>
                </a:solidFill>
                <a:sym typeface="Symbol"/>
              </a:rPr>
              <a:t></a:t>
            </a:r>
            <a:endParaRPr lang="fr-BE" sz="1600" dirty="0">
              <a:solidFill>
                <a:schemeClr val="bg1"/>
              </a:solidFill>
            </a:endParaRPr>
          </a:p>
        </p:txBody>
      </p:sp>
      <p:pic>
        <p:nvPicPr>
          <p:cNvPr id="2" name="Image 1"/>
          <p:cNvPicPr>
            <a:picLocks noChangeAspect="1"/>
          </p:cNvPicPr>
          <p:nvPr/>
        </p:nvPicPr>
        <p:blipFill>
          <a:blip r:embed="rId3"/>
          <a:stretch>
            <a:fillRect/>
          </a:stretch>
        </p:blipFill>
        <p:spPr>
          <a:xfrm>
            <a:off x="1940269" y="0"/>
            <a:ext cx="5296027" cy="6887652"/>
          </a:xfrm>
          <a:prstGeom prst="rect">
            <a:avLst/>
          </a:prstGeom>
        </p:spPr>
      </p:pic>
    </p:spTree>
    <p:extLst>
      <p:ext uri="{BB962C8B-B14F-4D97-AF65-F5344CB8AC3E}">
        <p14:creationId xmlns:p14="http://schemas.microsoft.com/office/powerpoint/2010/main" val="130447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biozoon 3D printed chick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2" y="1985380"/>
            <a:ext cx="3083961" cy="2451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NO 3D printed carro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450"/>
          <a:stretch/>
        </p:blipFill>
        <p:spPr bwMode="auto">
          <a:xfrm>
            <a:off x="0" y="1968011"/>
            <a:ext cx="3131839" cy="24691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ufos-aliens.co.uk/china-space-460_998952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3131842" cy="196801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acmp-cgpm.be/assets/Fotos/_resampled/resizedimage342228-G1-BDL-ORBAN-Dani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035" y="0"/>
            <a:ext cx="2948477" cy="200109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moothfood is a project designed to provide better meals for both the elderly and sufferers of dysphagia -- an inability to swallow food. | #3Dprinting #food #Smoothfood #innov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2035" y="2001096"/>
            <a:ext cx="2937000" cy="24517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2.bp.blogspot.com/-ZJGyPwt8V2M/Tl8ESxKeatI/AAAAAAAAAQE/DFFt6ZMCI48/s1600/Jessica+Tandy+Hume+Crony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 y="4437112"/>
            <a:ext cx="314807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patientnews.com/sites/default/files/DoctorsandPatient.jpg"/>
          <p:cNvPicPr>
            <a:picLocks noChangeAspect="1" noChangeArrowheads="1"/>
          </p:cNvPicPr>
          <p:nvPr/>
        </p:nvPicPr>
        <p:blipFill rotWithShape="1">
          <a:blip r:embed="rId9">
            <a:extLst>
              <a:ext uri="{28A0092B-C50C-407E-A947-70E740481C1C}">
                <a14:useLocalDpi xmlns:a14="http://schemas.microsoft.com/office/drawing/2010/main" val="0"/>
              </a:ext>
            </a:extLst>
          </a:blip>
          <a:srcRect l="8596" r="9719"/>
          <a:stretch/>
        </p:blipFill>
        <p:spPr bwMode="auto">
          <a:xfrm>
            <a:off x="6232035" y="4437112"/>
            <a:ext cx="2911186" cy="242787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3148074" y="522341"/>
            <a:ext cx="3131838" cy="923330"/>
          </a:xfrm>
          <a:prstGeom prst="rect">
            <a:avLst/>
          </a:prstGeom>
          <a:noFill/>
        </p:spPr>
        <p:txBody>
          <a:bodyPr wrap="square" rtlCol="0">
            <a:spAutoFit/>
          </a:bodyPr>
          <a:lstStyle/>
          <a:p>
            <a:pPr algn="ctr"/>
            <a:r>
              <a:rPr lang="fr-BE" sz="5400" dirty="0" smtClean="0">
                <a:solidFill>
                  <a:srgbClr val="CC0066"/>
                </a:solidFill>
              </a:rPr>
              <a:t>Retrouver</a:t>
            </a:r>
            <a:endParaRPr lang="fr-BE" sz="5400" dirty="0">
              <a:solidFill>
                <a:srgbClr val="CC0066"/>
              </a:solidFill>
            </a:endParaRPr>
          </a:p>
        </p:txBody>
      </p:sp>
      <p:sp>
        <p:nvSpPr>
          <p:cNvPr id="16" name="ZoneTexte 15"/>
          <p:cNvSpPr txBox="1"/>
          <p:nvPr/>
        </p:nvSpPr>
        <p:spPr>
          <a:xfrm>
            <a:off x="3100197" y="4725144"/>
            <a:ext cx="3131838" cy="1754326"/>
          </a:xfrm>
          <a:prstGeom prst="rect">
            <a:avLst/>
          </a:prstGeom>
          <a:noFill/>
        </p:spPr>
        <p:txBody>
          <a:bodyPr wrap="square" rtlCol="0">
            <a:spAutoFit/>
          </a:bodyPr>
          <a:lstStyle/>
          <a:p>
            <a:pPr algn="ctr"/>
            <a:r>
              <a:rPr lang="fr-BE" sz="5400" dirty="0" smtClean="0">
                <a:solidFill>
                  <a:srgbClr val="CC0066"/>
                </a:solidFill>
              </a:rPr>
              <a:t>Une forme</a:t>
            </a:r>
            <a:endParaRPr lang="fr-BE" sz="5400" dirty="0">
              <a:solidFill>
                <a:srgbClr val="CC0066"/>
              </a:solidFill>
            </a:endParaRPr>
          </a:p>
        </p:txBody>
      </p:sp>
    </p:spTree>
    <p:extLst>
      <p:ext uri="{BB962C8B-B14F-4D97-AF65-F5344CB8AC3E}">
        <p14:creationId xmlns:p14="http://schemas.microsoft.com/office/powerpoint/2010/main" val="12378175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od by TNO Netherlands #3dPrinted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8587"/>
            <a:ext cx="4644008" cy="323941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newscientist.com/data/images/ns/cms/dn23422/dn23422-2_1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124561"/>
            <a:ext cx="4499992" cy="47334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3dprintingindustry.com/wp-content/uploads/2014/11/3D-printed-spore-food-from-TN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309"/>
            <a:ext cx="4644007" cy="363589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4644008" y="162506"/>
            <a:ext cx="4499992" cy="1754326"/>
          </a:xfrm>
          <a:prstGeom prst="rect">
            <a:avLst/>
          </a:prstGeom>
          <a:noFill/>
        </p:spPr>
        <p:txBody>
          <a:bodyPr wrap="square" rtlCol="0">
            <a:spAutoFit/>
          </a:bodyPr>
          <a:lstStyle/>
          <a:p>
            <a:pPr algn="ctr"/>
            <a:r>
              <a:rPr lang="fr-BE" sz="5400" dirty="0" smtClean="0">
                <a:solidFill>
                  <a:srgbClr val="CC0066"/>
                </a:solidFill>
              </a:rPr>
              <a:t>Nouveaux </a:t>
            </a:r>
          </a:p>
          <a:p>
            <a:pPr algn="ctr"/>
            <a:r>
              <a:rPr lang="fr-BE" sz="5400" dirty="0" smtClean="0">
                <a:solidFill>
                  <a:srgbClr val="CC0066"/>
                </a:solidFill>
              </a:rPr>
              <a:t>ingrédients</a:t>
            </a:r>
            <a:endParaRPr lang="fr-BE" sz="5400" dirty="0">
              <a:solidFill>
                <a:srgbClr val="CC0066"/>
              </a:solidFill>
            </a:endParaRPr>
          </a:p>
        </p:txBody>
      </p:sp>
    </p:spTree>
    <p:extLst>
      <p:ext uri="{BB962C8B-B14F-4D97-AF65-F5344CB8AC3E}">
        <p14:creationId xmlns:p14="http://schemas.microsoft.com/office/powerpoint/2010/main" val="9694167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rinted spinach quiche dinosaurs #3dPrinted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788025" cy="34906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naturalmachines.com/site_media/107/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0632"/>
            <a:ext cx="4631465" cy="33673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naturalmachines.com/site_media/88/o/"/>
          <p:cNvPicPr>
            <a:picLocks noChangeAspect="1" noChangeArrowheads="1"/>
          </p:cNvPicPr>
          <p:nvPr/>
        </p:nvPicPr>
        <p:blipFill rotWithShape="1">
          <a:blip r:embed="rId5">
            <a:extLst>
              <a:ext uri="{28A0092B-C50C-407E-A947-70E740481C1C}">
                <a14:useLocalDpi xmlns:a14="http://schemas.microsoft.com/office/drawing/2010/main" val="0"/>
              </a:ext>
            </a:extLst>
          </a:blip>
          <a:srcRect l="17455" t="15599" r="18255" b="-1303"/>
          <a:stretch/>
        </p:blipFill>
        <p:spPr bwMode="auto">
          <a:xfrm>
            <a:off x="4631465" y="0"/>
            <a:ext cx="4512535" cy="3573016"/>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4631465" y="3501008"/>
            <a:ext cx="4499992" cy="3416320"/>
          </a:xfrm>
          <a:prstGeom prst="rect">
            <a:avLst/>
          </a:prstGeom>
          <a:noFill/>
        </p:spPr>
        <p:txBody>
          <a:bodyPr wrap="square" rtlCol="0">
            <a:spAutoFit/>
          </a:bodyPr>
          <a:lstStyle/>
          <a:p>
            <a:pPr algn="ctr"/>
            <a:r>
              <a:rPr lang="fr-BE" sz="5400" dirty="0" smtClean="0">
                <a:solidFill>
                  <a:srgbClr val="CC0066"/>
                </a:solidFill>
              </a:rPr>
              <a:t>Produits transformés de composition contrôlée</a:t>
            </a:r>
            <a:endParaRPr lang="fr-BE" sz="5400" dirty="0">
              <a:solidFill>
                <a:srgbClr val="CC0066"/>
              </a:solidFill>
            </a:endParaRPr>
          </a:p>
        </p:txBody>
      </p:sp>
    </p:spTree>
    <p:extLst>
      <p:ext uri="{BB962C8B-B14F-4D97-AF65-F5344CB8AC3E}">
        <p14:creationId xmlns:p14="http://schemas.microsoft.com/office/powerpoint/2010/main" val="9694167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mages.gizmag.com/hero/cornucopia-digital-gastronomy-3d-food-printer-4.jpg"/>
          <p:cNvPicPr>
            <a:picLocks noChangeAspect="1" noChangeArrowheads="1"/>
          </p:cNvPicPr>
          <p:nvPr/>
        </p:nvPicPr>
        <p:blipFill rotWithShape="1">
          <a:blip r:embed="rId3">
            <a:extLst>
              <a:ext uri="{28A0092B-C50C-407E-A947-70E740481C1C}">
                <a14:useLocalDpi xmlns:a14="http://schemas.microsoft.com/office/drawing/2010/main" val="0"/>
              </a:ext>
            </a:extLst>
          </a:blip>
          <a:srcRect l="20524" t="2176" r="22704"/>
          <a:stretch/>
        </p:blipFill>
        <p:spPr bwMode="auto">
          <a:xfrm>
            <a:off x="2879419" y="1772188"/>
            <a:ext cx="3086146" cy="320860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0" y="0"/>
            <a:ext cx="9143999" cy="923330"/>
          </a:xfrm>
          <a:prstGeom prst="rect">
            <a:avLst/>
          </a:prstGeom>
          <a:noFill/>
        </p:spPr>
        <p:txBody>
          <a:bodyPr wrap="square" rtlCol="0">
            <a:spAutoFit/>
          </a:bodyPr>
          <a:lstStyle/>
          <a:p>
            <a:pPr algn="ctr"/>
            <a:r>
              <a:rPr lang="fr-BE" sz="5400" dirty="0" smtClean="0">
                <a:solidFill>
                  <a:srgbClr val="CC0066"/>
                </a:solidFill>
              </a:rPr>
              <a:t>Nutrition personnalisée</a:t>
            </a:r>
            <a:endParaRPr lang="fr-BE" sz="5400" dirty="0">
              <a:solidFill>
                <a:srgbClr val="CC0066"/>
              </a:solidFill>
            </a:endParaRPr>
          </a:p>
        </p:txBody>
      </p:sp>
      <p:sp>
        <p:nvSpPr>
          <p:cNvPr id="4" name="ZoneTexte 3"/>
          <p:cNvSpPr txBox="1"/>
          <p:nvPr/>
        </p:nvSpPr>
        <p:spPr>
          <a:xfrm>
            <a:off x="251520" y="1772816"/>
            <a:ext cx="2952328" cy="1569660"/>
          </a:xfrm>
          <a:prstGeom prst="rect">
            <a:avLst/>
          </a:prstGeom>
          <a:noFill/>
        </p:spPr>
        <p:txBody>
          <a:bodyPr wrap="square" rtlCol="0">
            <a:spAutoFit/>
          </a:bodyPr>
          <a:lstStyle>
            <a:defPPr>
              <a:defRPr lang="fr-FR"/>
            </a:defPPr>
            <a:lvl1pPr algn="ctr">
              <a:defRPr sz="4800">
                <a:solidFill>
                  <a:schemeClr val="accent4">
                    <a:lumMod val="75000"/>
                  </a:schemeClr>
                </a:solidFill>
              </a:defRPr>
            </a:lvl1pPr>
          </a:lstStyle>
          <a:p>
            <a:r>
              <a:rPr lang="fr-BE" dirty="0" smtClean="0"/>
              <a:t>Besoins spécifiques</a:t>
            </a:r>
            <a:endParaRPr lang="fr-BE" dirty="0"/>
          </a:p>
        </p:txBody>
      </p:sp>
      <p:sp>
        <p:nvSpPr>
          <p:cNvPr id="5" name="ZoneTexte 4"/>
          <p:cNvSpPr txBox="1"/>
          <p:nvPr/>
        </p:nvSpPr>
        <p:spPr>
          <a:xfrm>
            <a:off x="467544" y="4797152"/>
            <a:ext cx="3491880" cy="830997"/>
          </a:xfrm>
          <a:prstGeom prst="rect">
            <a:avLst/>
          </a:prstGeom>
          <a:noFill/>
        </p:spPr>
        <p:txBody>
          <a:bodyPr wrap="square" rtlCol="0">
            <a:spAutoFit/>
          </a:bodyPr>
          <a:lstStyle/>
          <a:p>
            <a:pPr algn="ctr"/>
            <a:r>
              <a:rPr lang="fr-BE" sz="4800" dirty="0">
                <a:solidFill>
                  <a:schemeClr val="accent4">
                    <a:lumMod val="75000"/>
                  </a:schemeClr>
                </a:solidFill>
              </a:rPr>
              <a:t>Allergies</a:t>
            </a:r>
          </a:p>
        </p:txBody>
      </p:sp>
      <p:sp>
        <p:nvSpPr>
          <p:cNvPr id="7" name="ZoneTexte 6"/>
          <p:cNvSpPr txBox="1"/>
          <p:nvPr/>
        </p:nvSpPr>
        <p:spPr>
          <a:xfrm>
            <a:off x="5364088" y="5013176"/>
            <a:ext cx="3491880" cy="1569660"/>
          </a:xfrm>
          <a:prstGeom prst="rect">
            <a:avLst/>
          </a:prstGeom>
          <a:noFill/>
        </p:spPr>
        <p:txBody>
          <a:bodyPr wrap="square" rtlCol="0">
            <a:spAutoFit/>
          </a:bodyPr>
          <a:lstStyle/>
          <a:p>
            <a:pPr algn="ctr"/>
            <a:r>
              <a:rPr lang="fr-BE" sz="4800" dirty="0" smtClean="0">
                <a:solidFill>
                  <a:schemeClr val="accent4">
                    <a:lumMod val="75000"/>
                  </a:schemeClr>
                </a:solidFill>
              </a:rPr>
              <a:t>Nouvelles saveurs</a:t>
            </a:r>
            <a:endParaRPr lang="fr-BE" sz="4800" dirty="0">
              <a:solidFill>
                <a:schemeClr val="accent4">
                  <a:lumMod val="75000"/>
                </a:schemeClr>
              </a:solidFill>
            </a:endParaRPr>
          </a:p>
        </p:txBody>
      </p:sp>
      <p:sp>
        <p:nvSpPr>
          <p:cNvPr id="8" name="ZoneTexte 7"/>
          <p:cNvSpPr txBox="1"/>
          <p:nvPr/>
        </p:nvSpPr>
        <p:spPr>
          <a:xfrm>
            <a:off x="6012160" y="1772816"/>
            <a:ext cx="2880320" cy="1569660"/>
          </a:xfrm>
          <a:prstGeom prst="rect">
            <a:avLst/>
          </a:prstGeom>
          <a:noFill/>
        </p:spPr>
        <p:txBody>
          <a:bodyPr wrap="square" rtlCol="0">
            <a:spAutoFit/>
          </a:bodyPr>
          <a:lstStyle/>
          <a:p>
            <a:pPr algn="ctr"/>
            <a:r>
              <a:rPr lang="fr-BE" sz="4800" dirty="0" smtClean="0">
                <a:solidFill>
                  <a:schemeClr val="accent4">
                    <a:lumMod val="75000"/>
                  </a:schemeClr>
                </a:solidFill>
              </a:rPr>
              <a:t>Régime spécifique</a:t>
            </a:r>
            <a:endParaRPr lang="fr-BE" sz="4800" dirty="0">
              <a:solidFill>
                <a:schemeClr val="accent4">
                  <a:lumMod val="75000"/>
                </a:schemeClr>
              </a:solidFill>
            </a:endParaRPr>
          </a:p>
        </p:txBody>
      </p:sp>
    </p:spTree>
    <p:extLst>
      <p:ext uri="{BB962C8B-B14F-4D97-AF65-F5344CB8AC3E}">
        <p14:creationId xmlns:p14="http://schemas.microsoft.com/office/powerpoint/2010/main" val="24319853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naturalmachines.com/site_media/92/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624" y="1635"/>
            <a:ext cx="4943292" cy="270728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kullappreciationsociety.com/wp-content/uploads/2013/12/JOSH-HARKER_1-1024x1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4179624" cy="27089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qzprod.files.wordpress.com/2013/05/enjoy-your-meal.jpg?w=940"/>
          <p:cNvPicPr>
            <a:picLocks noChangeAspect="1" noChangeArrowheads="1"/>
          </p:cNvPicPr>
          <p:nvPr/>
        </p:nvPicPr>
        <p:blipFill rotWithShape="1">
          <a:blip r:embed="rId5">
            <a:extLst>
              <a:ext uri="{28A0092B-C50C-407E-A947-70E740481C1C}">
                <a14:useLocalDpi xmlns:a14="http://schemas.microsoft.com/office/drawing/2010/main" val="0"/>
              </a:ext>
            </a:extLst>
          </a:blip>
          <a:srcRect l="33027" t="8050" r="30022" b="49446"/>
          <a:stretch/>
        </p:blipFill>
        <p:spPr bwMode="auto">
          <a:xfrm>
            <a:off x="-12963" y="2708920"/>
            <a:ext cx="4192588" cy="4149079"/>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4464496" y="5072117"/>
            <a:ext cx="4499992" cy="1754326"/>
          </a:xfrm>
          <a:prstGeom prst="rect">
            <a:avLst/>
          </a:prstGeom>
          <a:noFill/>
        </p:spPr>
        <p:txBody>
          <a:bodyPr wrap="square" rtlCol="0">
            <a:spAutoFit/>
          </a:bodyPr>
          <a:lstStyle/>
          <a:p>
            <a:pPr algn="ctr"/>
            <a:r>
              <a:rPr lang="fr-BE" sz="5400" dirty="0" smtClean="0">
                <a:solidFill>
                  <a:srgbClr val="CC0066"/>
                </a:solidFill>
              </a:rPr>
              <a:t>La créativité culinaire…</a:t>
            </a:r>
            <a:endParaRPr lang="fr-BE" sz="5400" dirty="0">
              <a:solidFill>
                <a:srgbClr val="CC0066"/>
              </a:solidFill>
            </a:endParaRPr>
          </a:p>
        </p:txBody>
      </p:sp>
      <p:pic>
        <p:nvPicPr>
          <p:cNvPr id="7170" name="Picture 2" descr="http://the-sugar-lab.com/sites/default/files/3D_Printed_Sugar_Engagement_Diamond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9625" y="2693431"/>
            <a:ext cx="4964375" cy="234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23325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187624" y="188640"/>
            <a:ext cx="6696744" cy="923330"/>
          </a:xfrm>
          <a:prstGeom prst="rect">
            <a:avLst/>
          </a:prstGeom>
          <a:noFill/>
        </p:spPr>
        <p:txBody>
          <a:bodyPr wrap="square" rtlCol="0">
            <a:spAutoFit/>
          </a:bodyPr>
          <a:lstStyle/>
          <a:p>
            <a:pPr algn="ctr"/>
            <a:r>
              <a:rPr lang="fr-BE" sz="5400" dirty="0" smtClean="0">
                <a:solidFill>
                  <a:srgbClr val="CC0066"/>
                </a:solidFill>
              </a:rPr>
              <a:t>Nouvelles fonction…?</a:t>
            </a:r>
            <a:endParaRPr lang="fr-BE" sz="5400" dirty="0">
              <a:solidFill>
                <a:srgbClr val="CC0066"/>
              </a:solidFill>
            </a:endParaRPr>
          </a:p>
        </p:txBody>
      </p:sp>
      <p:sp>
        <p:nvSpPr>
          <p:cNvPr id="13" name="ZoneTexte 12"/>
          <p:cNvSpPr txBox="1"/>
          <p:nvPr/>
        </p:nvSpPr>
        <p:spPr>
          <a:xfrm>
            <a:off x="2123728" y="5085184"/>
            <a:ext cx="5544616" cy="830997"/>
          </a:xfrm>
          <a:prstGeom prst="rect">
            <a:avLst/>
          </a:prstGeom>
          <a:noFill/>
        </p:spPr>
        <p:txBody>
          <a:bodyPr wrap="square" rtlCol="0">
            <a:spAutoFit/>
          </a:bodyPr>
          <a:lstStyle>
            <a:defPPr>
              <a:defRPr lang="fr-FR"/>
            </a:defPPr>
            <a:lvl1pPr algn="ctr">
              <a:defRPr sz="4800">
                <a:solidFill>
                  <a:schemeClr val="accent4">
                    <a:lumMod val="75000"/>
                  </a:schemeClr>
                </a:solidFill>
              </a:defRPr>
            </a:lvl1pPr>
          </a:lstStyle>
          <a:p>
            <a:r>
              <a:rPr lang="fr-BE" dirty="0" smtClean="0"/>
              <a:t>Optimisation du goût</a:t>
            </a:r>
            <a:endParaRPr lang="fr-BE" dirty="0"/>
          </a:p>
        </p:txBody>
      </p:sp>
      <p:pic>
        <p:nvPicPr>
          <p:cNvPr id="2" name="Image 1"/>
          <p:cNvPicPr>
            <a:picLocks noChangeAspect="1"/>
          </p:cNvPicPr>
          <p:nvPr/>
        </p:nvPicPr>
        <p:blipFill rotWithShape="1">
          <a:blip r:embed="rId3"/>
          <a:srcRect l="8904" t="24234" b="27363"/>
          <a:stretch/>
        </p:blipFill>
        <p:spPr>
          <a:xfrm>
            <a:off x="323528" y="1772816"/>
            <a:ext cx="8532688" cy="3168352"/>
          </a:xfrm>
          <a:prstGeom prst="rect">
            <a:avLst/>
          </a:prstGeom>
        </p:spPr>
      </p:pic>
    </p:spTree>
    <p:extLst>
      <p:ext uri="{BB962C8B-B14F-4D97-AF65-F5344CB8AC3E}">
        <p14:creationId xmlns:p14="http://schemas.microsoft.com/office/powerpoint/2010/main" val="16614019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611560" y="188640"/>
            <a:ext cx="8136904" cy="923330"/>
          </a:xfrm>
          <a:prstGeom prst="rect">
            <a:avLst/>
          </a:prstGeom>
          <a:noFill/>
        </p:spPr>
        <p:txBody>
          <a:bodyPr wrap="square" rtlCol="0">
            <a:spAutoFit/>
          </a:bodyPr>
          <a:lstStyle/>
          <a:p>
            <a:pPr algn="ctr"/>
            <a:r>
              <a:rPr lang="fr-BE" sz="5400" dirty="0" smtClean="0">
                <a:solidFill>
                  <a:srgbClr val="CC0066"/>
                </a:solidFill>
              </a:rPr>
              <a:t>Nouvelles fonctionnalités…?</a:t>
            </a:r>
            <a:endParaRPr lang="fr-BE" sz="5400" dirty="0">
              <a:solidFill>
                <a:srgbClr val="CC0066"/>
              </a:solidFill>
            </a:endParaRPr>
          </a:p>
        </p:txBody>
      </p:sp>
      <p:sp>
        <p:nvSpPr>
          <p:cNvPr id="13" name="ZoneTexte 12"/>
          <p:cNvSpPr txBox="1"/>
          <p:nvPr/>
        </p:nvSpPr>
        <p:spPr>
          <a:xfrm>
            <a:off x="683568" y="5406315"/>
            <a:ext cx="8424936" cy="830997"/>
          </a:xfrm>
          <a:prstGeom prst="rect">
            <a:avLst/>
          </a:prstGeom>
          <a:noFill/>
        </p:spPr>
        <p:txBody>
          <a:bodyPr wrap="square" rtlCol="0">
            <a:spAutoFit/>
          </a:bodyPr>
          <a:lstStyle>
            <a:defPPr>
              <a:defRPr lang="fr-FR"/>
            </a:defPPr>
            <a:lvl1pPr algn="ctr">
              <a:defRPr sz="4800">
                <a:solidFill>
                  <a:schemeClr val="accent4">
                    <a:lumMod val="75000"/>
                  </a:schemeClr>
                </a:solidFill>
              </a:defRPr>
            </a:lvl1pPr>
          </a:lstStyle>
          <a:p>
            <a:r>
              <a:rPr lang="fr-BE" dirty="0" smtClean="0"/>
              <a:t>Protection d’ingredient santé</a:t>
            </a:r>
            <a:endParaRPr lang="fr-BE" dirty="0"/>
          </a:p>
        </p:txBody>
      </p:sp>
      <p:pic>
        <p:nvPicPr>
          <p:cNvPr id="3" name="Image 2"/>
          <p:cNvPicPr>
            <a:picLocks noChangeAspect="1"/>
          </p:cNvPicPr>
          <p:nvPr/>
        </p:nvPicPr>
        <p:blipFill>
          <a:blip r:embed="rId3"/>
          <a:stretch>
            <a:fillRect/>
          </a:stretch>
        </p:blipFill>
        <p:spPr>
          <a:xfrm>
            <a:off x="2667000" y="1422400"/>
            <a:ext cx="3810000" cy="4000500"/>
          </a:xfrm>
          <a:prstGeom prst="rect">
            <a:avLst/>
          </a:prstGeom>
        </p:spPr>
      </p:pic>
    </p:spTree>
    <p:extLst>
      <p:ext uri="{BB962C8B-B14F-4D97-AF65-F5344CB8AC3E}">
        <p14:creationId xmlns:p14="http://schemas.microsoft.com/office/powerpoint/2010/main" val="20365820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ZoneTexte 42"/>
          <p:cNvSpPr txBox="1"/>
          <p:nvPr/>
        </p:nvSpPr>
        <p:spPr>
          <a:xfrm>
            <a:off x="611560" y="188640"/>
            <a:ext cx="8136904" cy="1569660"/>
          </a:xfrm>
          <a:prstGeom prst="rect">
            <a:avLst/>
          </a:prstGeom>
          <a:noFill/>
        </p:spPr>
        <p:txBody>
          <a:bodyPr wrap="square" rtlCol="0">
            <a:spAutoFit/>
          </a:bodyPr>
          <a:lstStyle/>
          <a:p>
            <a:pPr algn="ctr"/>
            <a:r>
              <a:rPr lang="fr-BE" sz="4800" dirty="0" smtClean="0">
                <a:solidFill>
                  <a:srgbClr val="CC0066"/>
                </a:solidFill>
              </a:rPr>
              <a:t>3DFP : domaine de recherche multidisciplinaire et complexe</a:t>
            </a:r>
            <a:endParaRPr lang="fr-BE" sz="4800" dirty="0">
              <a:solidFill>
                <a:srgbClr val="CC0066"/>
              </a:solidFill>
            </a:endParaRPr>
          </a:p>
        </p:txBody>
      </p:sp>
      <p:pic>
        <p:nvPicPr>
          <p:cNvPr id="44" name="Picture 2" descr="https://scontent.xx.fbcdn.net/hphotos-xap1/t31.0-8/s960x960/10835051_864302863630789_6719046028918765769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04864"/>
            <a:ext cx="4018901" cy="38437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a:stretch>
            <a:fillRect/>
          </a:stretch>
        </p:blipFill>
        <p:spPr>
          <a:xfrm>
            <a:off x="4499992" y="2204864"/>
            <a:ext cx="4354769" cy="3816424"/>
          </a:xfrm>
          <a:prstGeom prst="rect">
            <a:avLst/>
          </a:prstGeom>
        </p:spPr>
      </p:pic>
    </p:spTree>
    <p:extLst>
      <p:ext uri="{BB962C8B-B14F-4D97-AF65-F5344CB8AC3E}">
        <p14:creationId xmlns:p14="http://schemas.microsoft.com/office/powerpoint/2010/main" val="247516511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content-bru.xx.fbcdn.net/hphotos-xpf1/v/t1.0-9/10849994_867556586638750_860570691767132316_n.jpg?oh=f694671522b99d8688412fca1bf8c5ed&amp;oe=55940C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610498"/>
            <a:ext cx="4350924" cy="325866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2"/>
          <p:cNvGrpSpPr/>
          <p:nvPr/>
        </p:nvGrpSpPr>
        <p:grpSpPr>
          <a:xfrm>
            <a:off x="526126" y="3861048"/>
            <a:ext cx="1484451" cy="993744"/>
            <a:chOff x="5108204" y="1672785"/>
            <a:chExt cx="1484451" cy="993744"/>
          </a:xfrm>
        </p:grpSpPr>
        <p:pic>
          <p:nvPicPr>
            <p:cNvPr id="16" name="Image 15"/>
            <p:cNvPicPr>
              <a:picLocks noChangeAspect="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50251" y="1672785"/>
              <a:ext cx="607901" cy="607901"/>
            </a:xfrm>
            <a:prstGeom prst="rect">
              <a:avLst/>
            </a:prstGeom>
          </p:spPr>
        </p:pic>
        <p:sp>
          <p:nvSpPr>
            <p:cNvPr id="17" name="Rectangle 16"/>
            <p:cNvSpPr/>
            <p:nvPr/>
          </p:nvSpPr>
          <p:spPr>
            <a:xfrm>
              <a:off x="5108204" y="2204864"/>
              <a:ext cx="1484451"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Citoyens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18" name="Groupe 4"/>
          <p:cNvGrpSpPr/>
          <p:nvPr/>
        </p:nvGrpSpPr>
        <p:grpSpPr>
          <a:xfrm>
            <a:off x="5364088" y="188640"/>
            <a:ext cx="689928" cy="1101884"/>
            <a:chOff x="7657340" y="2183100"/>
            <a:chExt cx="689928" cy="1101884"/>
          </a:xfrm>
        </p:grpSpPr>
        <p:pic>
          <p:nvPicPr>
            <p:cNvPr id="19" name="Picture 4" descr="http://www.enjoy-your-car.com/81-194-large/petit-chef.jpg"/>
            <p:cNvPicPr>
              <a:picLocks noChangeAspect="1" noChangeArrowheads="1"/>
            </p:cNvPicPr>
            <p:nvPr/>
          </p:nvPicPr>
          <p:blipFill>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57340" y="2183100"/>
              <a:ext cx="689928" cy="68992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7691962" y="2823319"/>
              <a:ext cx="620684"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chefs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21" name="Groupe 10"/>
          <p:cNvGrpSpPr/>
          <p:nvPr/>
        </p:nvGrpSpPr>
        <p:grpSpPr>
          <a:xfrm>
            <a:off x="3679156" y="5157192"/>
            <a:ext cx="2493291" cy="986502"/>
            <a:chOff x="4902659" y="5352435"/>
            <a:chExt cx="2493291" cy="986502"/>
          </a:xfrm>
        </p:grpSpPr>
        <p:pic>
          <p:nvPicPr>
            <p:cNvPr id="22" name="Image 21"/>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843727" y="5352435"/>
              <a:ext cx="611146" cy="611146"/>
            </a:xfrm>
            <a:prstGeom prst="rect">
              <a:avLst/>
            </a:prstGeom>
          </p:spPr>
        </p:pic>
        <p:sp>
          <p:nvSpPr>
            <p:cNvPr id="23" name="Rectangle 22"/>
            <p:cNvSpPr/>
            <p:nvPr/>
          </p:nvSpPr>
          <p:spPr>
            <a:xfrm>
              <a:off x="4902659" y="5877272"/>
              <a:ext cx="2493291"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Pouvoir publics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24" name="Groupe 3"/>
          <p:cNvGrpSpPr/>
          <p:nvPr/>
        </p:nvGrpSpPr>
        <p:grpSpPr>
          <a:xfrm>
            <a:off x="6717507" y="2852936"/>
            <a:ext cx="2066040" cy="1073180"/>
            <a:chOff x="6874890" y="4192860"/>
            <a:chExt cx="2066040" cy="1073180"/>
          </a:xfrm>
        </p:grpSpPr>
        <p:pic>
          <p:nvPicPr>
            <p:cNvPr id="25" name="Picture 14" descr="http://images.clipartpanda.com/microscope-clipart-RcdKnA7ai.jpeg"/>
            <p:cNvPicPr>
              <a:picLocks noChangeAspect="1" noChangeArrowheads="1"/>
            </p:cNvPicPr>
            <p:nvPr/>
          </p:nvPicPr>
          <p:blipFill rotWithShape="1">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8745" t="14326" r="18802" b="11742"/>
            <a:stretch/>
          </p:blipFill>
          <p:spPr bwMode="auto">
            <a:xfrm>
              <a:off x="7634796" y="4192860"/>
              <a:ext cx="546226" cy="64662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874890" y="4804375"/>
              <a:ext cx="2066040"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scientifiques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27" name="Groupe 11"/>
          <p:cNvGrpSpPr/>
          <p:nvPr/>
        </p:nvGrpSpPr>
        <p:grpSpPr>
          <a:xfrm>
            <a:off x="1288885" y="5301208"/>
            <a:ext cx="1586793" cy="888224"/>
            <a:chOff x="3326531" y="4264776"/>
            <a:chExt cx="1586793" cy="888224"/>
          </a:xfrm>
        </p:grpSpPr>
        <p:pic>
          <p:nvPicPr>
            <p:cNvPr id="28" name="Picture 12" descr="http://entreprises.expertpublic.fr/files/2012/10/chapeau_diplome.gif"/>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98408" y="4264776"/>
              <a:ext cx="643036" cy="53835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326531" y="4691335"/>
              <a:ext cx="1586793"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Etudiants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30" name="Groupe 2"/>
          <p:cNvGrpSpPr/>
          <p:nvPr/>
        </p:nvGrpSpPr>
        <p:grpSpPr>
          <a:xfrm>
            <a:off x="2748729" y="260648"/>
            <a:ext cx="1878188" cy="1045568"/>
            <a:chOff x="3235535" y="2170317"/>
            <a:chExt cx="1878188" cy="1045568"/>
          </a:xfrm>
        </p:grpSpPr>
        <p:pic>
          <p:nvPicPr>
            <p:cNvPr id="31" name="Image 30"/>
            <p:cNvPicPr>
              <a:picLocks noChangeAspect="1"/>
            </p:cNvPicPr>
            <p:nvPr/>
          </p:nvPicPr>
          <p:blipFill>
            <a:blip r:embed="rId9"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843419" y="2170317"/>
              <a:ext cx="662416" cy="662416"/>
            </a:xfrm>
            <a:prstGeom prst="rect">
              <a:avLst/>
            </a:prstGeom>
          </p:spPr>
        </p:pic>
        <p:sp>
          <p:nvSpPr>
            <p:cNvPr id="32" name="Rectangle 31"/>
            <p:cNvSpPr/>
            <p:nvPr/>
          </p:nvSpPr>
          <p:spPr>
            <a:xfrm>
              <a:off x="3235535" y="2754220"/>
              <a:ext cx="1878188"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Entreprises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33" name="Groupe 15"/>
          <p:cNvGrpSpPr/>
          <p:nvPr/>
        </p:nvGrpSpPr>
        <p:grpSpPr>
          <a:xfrm>
            <a:off x="6640261" y="4437112"/>
            <a:ext cx="1980230" cy="1161560"/>
            <a:chOff x="2967853" y="3131536"/>
            <a:chExt cx="1980230" cy="1161560"/>
          </a:xfrm>
        </p:grpSpPr>
        <p:pic>
          <p:nvPicPr>
            <p:cNvPr id="34" name="Picture 2" descr="http://yumanlink.com/wp-content/uploads/2014/12/icon_26782-150x150.png"/>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55050" y="3131536"/>
              <a:ext cx="823666" cy="82366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967853" y="3831431"/>
              <a:ext cx="1980230"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producteurs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36" name="Groupe 19"/>
          <p:cNvGrpSpPr/>
          <p:nvPr/>
        </p:nvGrpSpPr>
        <p:grpSpPr>
          <a:xfrm>
            <a:off x="455274" y="2132856"/>
            <a:ext cx="1416223" cy="1169218"/>
            <a:chOff x="3206411" y="2979862"/>
            <a:chExt cx="1416223" cy="1169218"/>
          </a:xfrm>
        </p:grpSpPr>
        <p:pic>
          <p:nvPicPr>
            <p:cNvPr id="37" name="Image 36"/>
            <p:cNvPicPr>
              <a:picLocks noChangeAspect="1"/>
            </p:cNvPicPr>
            <p:nvPr/>
          </p:nvPicPr>
          <p:blipFill>
            <a:blip r:embed="rId11"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61350" y="2979862"/>
              <a:ext cx="906338" cy="906338"/>
            </a:xfrm>
            <a:prstGeom prst="rect">
              <a:avLst/>
            </a:prstGeom>
          </p:spPr>
        </p:pic>
        <p:sp>
          <p:nvSpPr>
            <p:cNvPr id="38" name="Rectangle 37"/>
            <p:cNvSpPr/>
            <p:nvPr/>
          </p:nvSpPr>
          <p:spPr>
            <a:xfrm>
              <a:off x="3206411" y="3687415"/>
              <a:ext cx="1416223"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Artisans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3" name="Grouper 2"/>
          <p:cNvGrpSpPr/>
          <p:nvPr/>
        </p:nvGrpSpPr>
        <p:grpSpPr>
          <a:xfrm>
            <a:off x="539552" y="476672"/>
            <a:ext cx="1744912" cy="1278142"/>
            <a:chOff x="611560" y="566682"/>
            <a:chExt cx="1744912" cy="1278142"/>
          </a:xfrm>
        </p:grpSpPr>
        <p:pic>
          <p:nvPicPr>
            <p:cNvPr id="39" name="Image 38"/>
            <p:cNvPicPr>
              <a:picLocks noChangeAspect="1"/>
            </p:cNvPicPr>
            <p:nvPr/>
          </p:nvPicPr>
          <p:blipFill>
            <a:blip r:embed="rId12">
              <a:duotone>
                <a:schemeClr val="accent2">
                  <a:shade val="45000"/>
                  <a:satMod val="135000"/>
                </a:schemeClr>
                <a:prstClr val="white"/>
              </a:duotone>
              <a:clrChange>
                <a:clrFrom>
                  <a:srgbClr val="FFFFFF"/>
                </a:clrFrom>
                <a:clrTo>
                  <a:srgbClr val="FFFFFF">
                    <a:alpha val="0"/>
                  </a:srgbClr>
                </a:clrTo>
              </a:clrChange>
            </a:blip>
            <a:stretch>
              <a:fillRect/>
            </a:stretch>
          </p:blipFill>
          <p:spPr>
            <a:xfrm>
              <a:off x="611560" y="566682"/>
              <a:ext cx="1691680" cy="1057300"/>
            </a:xfrm>
            <a:prstGeom prst="rect">
              <a:avLst/>
            </a:prstGeom>
          </p:spPr>
        </p:pic>
        <p:sp>
          <p:nvSpPr>
            <p:cNvPr id="41" name="Rectangle 40"/>
            <p:cNvSpPr/>
            <p:nvPr/>
          </p:nvSpPr>
          <p:spPr>
            <a:xfrm>
              <a:off x="683568" y="1383159"/>
              <a:ext cx="1672904"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Designers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2" name="Grouper 1"/>
          <p:cNvGrpSpPr/>
          <p:nvPr/>
        </p:nvGrpSpPr>
        <p:grpSpPr>
          <a:xfrm>
            <a:off x="7092280" y="692696"/>
            <a:ext cx="1317511" cy="1469777"/>
            <a:chOff x="595434" y="3284984"/>
            <a:chExt cx="1245503" cy="1469777"/>
          </a:xfrm>
        </p:grpSpPr>
        <p:pic>
          <p:nvPicPr>
            <p:cNvPr id="40" name="Image 39"/>
            <p:cNvPicPr>
              <a:picLocks noChangeAspect="1"/>
            </p:cNvPicPr>
            <p:nvPr/>
          </p:nvPicPr>
          <p:blipFill>
            <a:blip r:embed="rId13">
              <a:duotone>
                <a:schemeClr val="accent2">
                  <a:shade val="45000"/>
                  <a:satMod val="135000"/>
                </a:schemeClr>
                <a:prstClr val="white"/>
              </a:duotone>
              <a:clrChange>
                <a:clrFrom>
                  <a:srgbClr val="FFFFFF"/>
                </a:clrFrom>
                <a:clrTo>
                  <a:srgbClr val="FFFFFF">
                    <a:alpha val="0"/>
                  </a:srgbClr>
                </a:clrTo>
              </a:clrChange>
            </a:blip>
            <a:stretch>
              <a:fillRect/>
            </a:stretch>
          </p:blipFill>
          <p:spPr>
            <a:xfrm>
              <a:off x="611560" y="3284984"/>
              <a:ext cx="1099840" cy="1099840"/>
            </a:xfrm>
            <a:prstGeom prst="rect">
              <a:avLst/>
            </a:prstGeom>
            <a:noFill/>
          </p:spPr>
        </p:pic>
        <p:sp>
          <p:nvSpPr>
            <p:cNvPr id="42" name="Rectangle 41"/>
            <p:cNvSpPr/>
            <p:nvPr/>
          </p:nvSpPr>
          <p:spPr>
            <a:xfrm>
              <a:off x="595434" y="4293096"/>
              <a:ext cx="1245503" cy="461665"/>
            </a:xfrm>
            <a:prstGeom prst="rect">
              <a:avLst/>
            </a:prstGeom>
          </p:spPr>
          <p:txBody>
            <a:bodyPr wrap="none">
              <a:spAutoFit/>
            </a:bodyPr>
            <a:lstStyle/>
            <a:p>
              <a:pPr algn="ctr"/>
              <a:r>
                <a:rPr lang="fr-FR" sz="2400" b="1" dirty="0" err="1" smtClean="0">
                  <a:solidFill>
                    <a:srgbClr val="B11B34"/>
                  </a:solidFill>
                  <a:latin typeface="DaunPenh" panose="01010101010101010101" pitchFamily="2" charset="0"/>
                  <a:cs typeface="DaunPenh" panose="01010101010101010101" pitchFamily="2" charset="0"/>
                </a:rPr>
                <a:t>Makers</a:t>
              </a:r>
              <a:endParaRPr lang="fr-FR" sz="2400" dirty="0">
                <a:solidFill>
                  <a:srgbClr val="B11B34"/>
                </a:solidFill>
                <a:latin typeface="DaunPenh" panose="01010101010101010101" pitchFamily="2" charset="0"/>
                <a:cs typeface="DaunPenh" panose="01010101010101010101" pitchFamily="2" charset="0"/>
              </a:endParaRPr>
            </a:p>
          </p:txBody>
        </p:sp>
      </p:grpSp>
    </p:spTree>
    <p:extLst>
      <p:ext uri="{BB962C8B-B14F-4D97-AF65-F5344CB8AC3E}">
        <p14:creationId xmlns:p14="http://schemas.microsoft.com/office/powerpoint/2010/main" val="144959796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vc-co.com/wp-content/uploads/2012/11/agroalimentaire-chaine-prod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015" y="0"/>
            <a:ext cx="4632986" cy="3356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dria.tm.fr/vars/images/Recherch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38" y="-45669"/>
            <a:ext cx="4545754" cy="34026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gmoseralini.org/wp-content/uploads/2013/05/EFSA-22.jpg"/>
          <p:cNvPicPr>
            <a:picLocks noChangeAspect="1" noChangeArrowheads="1"/>
          </p:cNvPicPr>
          <p:nvPr/>
        </p:nvPicPr>
        <p:blipFill rotWithShape="1">
          <a:blip r:embed="rId5">
            <a:extLst>
              <a:ext uri="{28A0092B-C50C-407E-A947-70E740481C1C}">
                <a14:useLocalDpi xmlns:a14="http://schemas.microsoft.com/office/drawing/2010/main" val="0"/>
              </a:ext>
            </a:extLst>
          </a:blip>
          <a:srcRect l="7806" t="24834" r="8570" b="22765"/>
          <a:stretch/>
        </p:blipFill>
        <p:spPr bwMode="auto">
          <a:xfrm>
            <a:off x="288032" y="5102523"/>
            <a:ext cx="3995936" cy="17455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fr.ria.ru/images/19019/09/1901909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1014" y="3356992"/>
            <a:ext cx="4632987" cy="34910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encrypted-tbn2.gstatic.com/images?q=tbn:ANd9GcSc7wKSzGyarFFMRhiybwMXNhSPRAnBaTU-W-sP47pvdm_PTAAIW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806" y="3501008"/>
            <a:ext cx="3958666"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1193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892423" y="16748"/>
            <a:ext cx="7135961" cy="923330"/>
          </a:xfrm>
          <a:prstGeom prst="rect">
            <a:avLst/>
          </a:prstGeom>
          <a:noFill/>
        </p:spPr>
        <p:txBody>
          <a:bodyPr wrap="square" rtlCol="0">
            <a:spAutoFit/>
          </a:bodyPr>
          <a:lstStyle/>
          <a:p>
            <a:pPr algn="ctr"/>
            <a:r>
              <a:rPr lang="fr-BE" sz="5400" dirty="0">
                <a:solidFill>
                  <a:srgbClr val="CC0066"/>
                </a:solidFill>
              </a:rPr>
              <a:t>Réalisations du SGL</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0" y="1124744"/>
            <a:ext cx="2496711" cy="1872208"/>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3501008"/>
            <a:ext cx="1080121" cy="1560174"/>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3581" y="3501008"/>
            <a:ext cx="1052870" cy="1404070"/>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5" y="2996952"/>
            <a:ext cx="1718356" cy="2160240"/>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9480" y="980728"/>
            <a:ext cx="2195736" cy="2548582"/>
          </a:xfrm>
          <a:prstGeom prst="rect">
            <a:avLst/>
          </a:prstGeom>
        </p:spPr>
      </p:pic>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2360" y="5010164"/>
            <a:ext cx="1331640" cy="1847836"/>
          </a:xfrm>
          <a:prstGeom prst="rect">
            <a:avLst/>
          </a:prstGeom>
        </p:spPr>
      </p:pic>
      <p:pic>
        <p:nvPicPr>
          <p:cNvPr id="17" name="Imag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1680" y="2996952"/>
            <a:ext cx="1457909" cy="2088232"/>
          </a:xfrm>
          <a:prstGeom prst="rect">
            <a:avLst/>
          </a:prstGeom>
        </p:spPr>
      </p:pic>
      <p:pic>
        <p:nvPicPr>
          <p:cNvPr id="18" name="Imag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3767" y="1124744"/>
            <a:ext cx="2232249" cy="1872208"/>
          </a:xfrm>
          <a:prstGeom prst="rect">
            <a:avLst/>
          </a:prstGeom>
        </p:spPr>
      </p:pic>
      <p:pic>
        <p:nvPicPr>
          <p:cNvPr id="19" name="Imag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085184"/>
            <a:ext cx="2771800" cy="1772558"/>
          </a:xfrm>
          <a:prstGeom prst="rect">
            <a:avLst/>
          </a:prstGeom>
        </p:spPr>
      </p:pic>
      <p:pic>
        <p:nvPicPr>
          <p:cNvPr id="20" name="Image 19"/>
          <p:cNvPicPr>
            <a:picLocks noChangeAspect="1"/>
          </p:cNvPicPr>
          <p:nvPr/>
        </p:nvPicPr>
        <p:blipFill rotWithShape="1">
          <a:blip r:embed="rId12" cstate="print">
            <a:extLst>
              <a:ext uri="{28A0092B-C50C-407E-A947-70E740481C1C}">
                <a14:useLocalDpi xmlns:a14="http://schemas.microsoft.com/office/drawing/2010/main" val="0"/>
              </a:ext>
            </a:extLst>
          </a:blip>
          <a:srcRect l="22794" t="32702" r="16371" b="22260"/>
          <a:stretch/>
        </p:blipFill>
        <p:spPr>
          <a:xfrm>
            <a:off x="4716016" y="1124744"/>
            <a:ext cx="2232248" cy="2664296"/>
          </a:xfrm>
          <a:prstGeom prst="rect">
            <a:avLst/>
          </a:prstGeom>
        </p:spPr>
      </p:pic>
      <p:pic>
        <p:nvPicPr>
          <p:cNvPr id="2" name="Image 1"/>
          <p:cNvPicPr>
            <a:picLocks noChangeAspect="1"/>
          </p:cNvPicPr>
          <p:nvPr/>
        </p:nvPicPr>
        <p:blipFill>
          <a:blip r:embed="rId13"/>
          <a:stretch>
            <a:fillRect/>
          </a:stretch>
        </p:blipFill>
        <p:spPr>
          <a:xfrm>
            <a:off x="3131840" y="2996953"/>
            <a:ext cx="1584176" cy="2160240"/>
          </a:xfrm>
          <a:prstGeom prst="rect">
            <a:avLst/>
          </a:prstGeom>
        </p:spPr>
      </p:pic>
      <p:pic>
        <p:nvPicPr>
          <p:cNvPr id="3" name="Image 2"/>
          <p:cNvPicPr>
            <a:picLocks noChangeAspect="1"/>
          </p:cNvPicPr>
          <p:nvPr/>
        </p:nvPicPr>
        <p:blipFill>
          <a:blip r:embed="rId14"/>
          <a:stretch>
            <a:fillRect/>
          </a:stretch>
        </p:blipFill>
        <p:spPr>
          <a:xfrm>
            <a:off x="4788024" y="3861048"/>
            <a:ext cx="2160239" cy="2973379"/>
          </a:xfrm>
          <a:prstGeom prst="rect">
            <a:avLst/>
          </a:prstGeom>
        </p:spPr>
      </p:pic>
      <p:pic>
        <p:nvPicPr>
          <p:cNvPr id="6" name="Image 5"/>
          <p:cNvPicPr>
            <a:picLocks noChangeAspect="1"/>
          </p:cNvPicPr>
          <p:nvPr/>
        </p:nvPicPr>
        <p:blipFill>
          <a:blip r:embed="rId15"/>
          <a:stretch>
            <a:fillRect/>
          </a:stretch>
        </p:blipFill>
        <p:spPr>
          <a:xfrm>
            <a:off x="2771800" y="5010164"/>
            <a:ext cx="2016224" cy="1847836"/>
          </a:xfrm>
          <a:prstGeom prst="rect">
            <a:avLst/>
          </a:prstGeom>
        </p:spPr>
      </p:pic>
    </p:spTree>
    <p:extLst>
      <p:ext uri="{BB962C8B-B14F-4D97-AF65-F5344CB8AC3E}">
        <p14:creationId xmlns:p14="http://schemas.microsoft.com/office/powerpoint/2010/main" val="5720228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576064" y="-14610"/>
            <a:ext cx="8028384" cy="923330"/>
          </a:xfrm>
          <a:prstGeom prst="rect">
            <a:avLst/>
          </a:prstGeom>
          <a:noFill/>
        </p:spPr>
        <p:txBody>
          <a:bodyPr wrap="square" rtlCol="0">
            <a:spAutoFit/>
          </a:bodyPr>
          <a:lstStyle/>
          <a:p>
            <a:pPr algn="ctr"/>
            <a:r>
              <a:rPr lang="fr-BE" sz="5400" dirty="0">
                <a:solidFill>
                  <a:srgbClr val="CC0066"/>
                </a:solidFill>
              </a:rPr>
              <a:t>Exemples de Matrices</a:t>
            </a:r>
            <a:endParaRPr lang="fr-BE" sz="5400" dirty="0">
              <a:solidFill>
                <a:srgbClr val="CC0066"/>
              </a:solidFill>
            </a:endParaRPr>
          </a:p>
        </p:txBody>
      </p:sp>
      <p:pic>
        <p:nvPicPr>
          <p:cNvPr id="8" name="Image 7"/>
          <p:cNvPicPr>
            <a:picLocks noChangeAspect="1"/>
          </p:cNvPicPr>
          <p:nvPr/>
        </p:nvPicPr>
        <p:blipFill>
          <a:blip r:embed="rId3"/>
          <a:stretch>
            <a:fillRect/>
          </a:stretch>
        </p:blipFill>
        <p:spPr>
          <a:xfrm>
            <a:off x="0" y="1052736"/>
            <a:ext cx="2699792" cy="2376264"/>
          </a:xfrm>
          <a:prstGeom prst="rect">
            <a:avLst/>
          </a:prstGeom>
        </p:spPr>
      </p:pic>
      <p:pic>
        <p:nvPicPr>
          <p:cNvPr id="9" name="Image 8"/>
          <p:cNvPicPr>
            <a:picLocks noChangeAspect="1"/>
          </p:cNvPicPr>
          <p:nvPr/>
        </p:nvPicPr>
        <p:blipFill>
          <a:blip r:embed="rId4"/>
          <a:stretch>
            <a:fillRect/>
          </a:stretch>
        </p:blipFill>
        <p:spPr>
          <a:xfrm>
            <a:off x="2627784" y="1052736"/>
            <a:ext cx="2376264" cy="2376264"/>
          </a:xfrm>
          <a:prstGeom prst="rect">
            <a:avLst/>
          </a:prstGeom>
        </p:spPr>
      </p:pic>
      <p:pic>
        <p:nvPicPr>
          <p:cNvPr id="10" name="Image 9"/>
          <p:cNvPicPr>
            <a:picLocks noChangeAspect="1"/>
          </p:cNvPicPr>
          <p:nvPr/>
        </p:nvPicPr>
        <p:blipFill>
          <a:blip r:embed="rId5"/>
          <a:stretch>
            <a:fillRect/>
          </a:stretch>
        </p:blipFill>
        <p:spPr>
          <a:xfrm>
            <a:off x="5004048" y="1052736"/>
            <a:ext cx="4139952" cy="2376264"/>
          </a:xfrm>
          <a:prstGeom prst="rect">
            <a:avLst/>
          </a:prstGeom>
        </p:spPr>
      </p:pic>
      <p:pic>
        <p:nvPicPr>
          <p:cNvPr id="11" name="Image 10"/>
          <p:cNvPicPr>
            <a:picLocks noChangeAspect="1"/>
          </p:cNvPicPr>
          <p:nvPr/>
        </p:nvPicPr>
        <p:blipFill>
          <a:blip r:embed="rId6"/>
          <a:stretch>
            <a:fillRect/>
          </a:stretch>
        </p:blipFill>
        <p:spPr>
          <a:xfrm>
            <a:off x="13728" y="3429000"/>
            <a:ext cx="4342248" cy="3429000"/>
          </a:xfrm>
          <a:prstGeom prst="rect">
            <a:avLst/>
          </a:prstGeom>
        </p:spPr>
      </p:pic>
      <p:pic>
        <p:nvPicPr>
          <p:cNvPr id="15" name="Image 14"/>
          <p:cNvPicPr>
            <a:picLocks noChangeAspect="1"/>
          </p:cNvPicPr>
          <p:nvPr/>
        </p:nvPicPr>
        <p:blipFill>
          <a:blip r:embed="rId7"/>
          <a:stretch>
            <a:fillRect/>
          </a:stretch>
        </p:blipFill>
        <p:spPr>
          <a:xfrm>
            <a:off x="4355976" y="3428999"/>
            <a:ext cx="4788024" cy="3429001"/>
          </a:xfrm>
          <a:prstGeom prst="rect">
            <a:avLst/>
          </a:prstGeom>
        </p:spPr>
      </p:pic>
    </p:spTree>
    <p:extLst>
      <p:ext uri="{BB962C8B-B14F-4D97-AF65-F5344CB8AC3E}">
        <p14:creationId xmlns:p14="http://schemas.microsoft.com/office/powerpoint/2010/main" val="20555515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0" y="211287"/>
            <a:ext cx="9144000" cy="830997"/>
          </a:xfrm>
          <a:prstGeom prst="rect">
            <a:avLst/>
          </a:prstGeom>
          <a:noFill/>
        </p:spPr>
        <p:txBody>
          <a:bodyPr wrap="square" rtlCol="0">
            <a:spAutoFit/>
          </a:bodyPr>
          <a:lstStyle/>
          <a:p>
            <a:pPr algn="ctr"/>
            <a:r>
              <a:rPr lang="fr-BE" sz="4800" dirty="0">
                <a:solidFill>
                  <a:srgbClr val="CC0066"/>
                </a:solidFill>
              </a:rPr>
              <a:t>Ex de Matrices qui seront </a:t>
            </a:r>
            <a:r>
              <a:rPr lang="fr-BE" sz="4800" dirty="0" smtClean="0">
                <a:solidFill>
                  <a:srgbClr val="CC0066"/>
                </a:solidFill>
              </a:rPr>
              <a:t>étudiées</a:t>
            </a:r>
            <a:endParaRPr lang="fr-BE" sz="4800" dirty="0">
              <a:solidFill>
                <a:srgbClr val="CC0066"/>
              </a:solidFill>
            </a:endParaRPr>
          </a:p>
        </p:txBody>
      </p:sp>
      <p:pic>
        <p:nvPicPr>
          <p:cNvPr id="2" name="Image 1"/>
          <p:cNvPicPr>
            <a:picLocks noChangeAspect="1"/>
          </p:cNvPicPr>
          <p:nvPr/>
        </p:nvPicPr>
        <p:blipFill>
          <a:blip r:embed="rId3"/>
          <a:stretch>
            <a:fillRect/>
          </a:stretch>
        </p:blipFill>
        <p:spPr>
          <a:xfrm>
            <a:off x="0" y="1268760"/>
            <a:ext cx="3289300" cy="2592288"/>
          </a:xfrm>
          <a:prstGeom prst="rect">
            <a:avLst/>
          </a:prstGeom>
        </p:spPr>
      </p:pic>
      <p:pic>
        <p:nvPicPr>
          <p:cNvPr id="3" name="Image 2"/>
          <p:cNvPicPr>
            <a:picLocks noChangeAspect="1"/>
          </p:cNvPicPr>
          <p:nvPr/>
        </p:nvPicPr>
        <p:blipFill>
          <a:blip r:embed="rId4"/>
          <a:stretch>
            <a:fillRect/>
          </a:stretch>
        </p:blipFill>
        <p:spPr>
          <a:xfrm>
            <a:off x="0" y="3861048"/>
            <a:ext cx="5364088" cy="2996952"/>
          </a:xfrm>
          <a:prstGeom prst="rect">
            <a:avLst/>
          </a:prstGeom>
        </p:spPr>
      </p:pic>
      <p:pic>
        <p:nvPicPr>
          <p:cNvPr id="5" name="Image 4"/>
          <p:cNvPicPr>
            <a:picLocks noChangeAspect="1"/>
          </p:cNvPicPr>
          <p:nvPr/>
        </p:nvPicPr>
        <p:blipFill>
          <a:blip r:embed="rId5"/>
          <a:stretch>
            <a:fillRect/>
          </a:stretch>
        </p:blipFill>
        <p:spPr>
          <a:xfrm>
            <a:off x="6141330" y="1124744"/>
            <a:ext cx="3014624" cy="2736304"/>
          </a:xfrm>
          <a:prstGeom prst="rect">
            <a:avLst/>
          </a:prstGeom>
        </p:spPr>
      </p:pic>
      <p:sp>
        <p:nvSpPr>
          <p:cNvPr id="6" name="ZoneTexte 5"/>
          <p:cNvSpPr txBox="1"/>
          <p:nvPr/>
        </p:nvSpPr>
        <p:spPr>
          <a:xfrm>
            <a:off x="5436096" y="5877272"/>
            <a:ext cx="3697618" cy="954107"/>
          </a:xfrm>
          <a:prstGeom prst="rect">
            <a:avLst/>
          </a:prstGeom>
          <a:noFill/>
        </p:spPr>
        <p:txBody>
          <a:bodyPr wrap="square" rtlCol="0">
            <a:spAutoFit/>
          </a:bodyPr>
          <a:lstStyle/>
          <a:p>
            <a:r>
              <a:rPr lang="fr-FR" sz="2800" dirty="0" smtClean="0"/>
              <a:t>Autre techno additive </a:t>
            </a:r>
            <a:r>
              <a:rPr lang="fr-FR" sz="2800" dirty="0" err="1" smtClean="0"/>
              <a:t>manufacturing</a:t>
            </a:r>
            <a:r>
              <a:rPr lang="fr-FR" sz="2800" dirty="0" smtClean="0"/>
              <a:t>…</a:t>
            </a:r>
            <a:endParaRPr lang="fr-FR" sz="2800" dirty="0"/>
          </a:p>
        </p:txBody>
      </p:sp>
      <p:pic>
        <p:nvPicPr>
          <p:cNvPr id="7" name="Image 6"/>
          <p:cNvPicPr>
            <a:picLocks noChangeAspect="1"/>
          </p:cNvPicPr>
          <p:nvPr/>
        </p:nvPicPr>
        <p:blipFill>
          <a:blip r:embed="rId6"/>
          <a:stretch>
            <a:fillRect/>
          </a:stretch>
        </p:blipFill>
        <p:spPr>
          <a:xfrm>
            <a:off x="5436096" y="3861048"/>
            <a:ext cx="3707904" cy="1944216"/>
          </a:xfrm>
          <a:prstGeom prst="rect">
            <a:avLst/>
          </a:prstGeom>
        </p:spPr>
      </p:pic>
      <p:pic>
        <p:nvPicPr>
          <p:cNvPr id="13" name="Image 12"/>
          <p:cNvPicPr>
            <a:picLocks noChangeAspect="1"/>
          </p:cNvPicPr>
          <p:nvPr/>
        </p:nvPicPr>
        <p:blipFill>
          <a:blip r:embed="rId7"/>
          <a:stretch>
            <a:fillRect/>
          </a:stretch>
        </p:blipFill>
        <p:spPr>
          <a:xfrm>
            <a:off x="3275856" y="1196752"/>
            <a:ext cx="2967732" cy="2664296"/>
          </a:xfrm>
          <a:prstGeom prst="rect">
            <a:avLst/>
          </a:prstGeom>
        </p:spPr>
      </p:pic>
    </p:spTree>
    <p:extLst>
      <p:ext uri="{BB962C8B-B14F-4D97-AF65-F5344CB8AC3E}">
        <p14:creationId xmlns:p14="http://schemas.microsoft.com/office/powerpoint/2010/main" val="2611287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1859" y="980728"/>
            <a:ext cx="8632141" cy="998984"/>
          </a:xfrm>
        </p:spPr>
        <p:txBody>
          <a:bodyPr>
            <a:noAutofit/>
          </a:bodyPr>
          <a:lstStyle/>
          <a:p>
            <a:pPr defTabSz="457200">
              <a:spcBef>
                <a:spcPct val="20000"/>
              </a:spcBef>
            </a:pPr>
            <a:r>
              <a:rPr lang="fr-BE" sz="4000" b="1" dirty="0" smtClean="0">
                <a:solidFill>
                  <a:schemeClr val="accent5">
                    <a:lumMod val="75000"/>
                  </a:schemeClr>
                </a:solidFill>
              </a:rPr>
              <a:t>SMART GASTRONOMY LAB</a:t>
            </a:r>
            <a:br>
              <a:rPr lang="fr-BE" sz="4000" b="1" dirty="0" smtClean="0">
                <a:solidFill>
                  <a:schemeClr val="accent5">
                    <a:lumMod val="75000"/>
                  </a:schemeClr>
                </a:solidFill>
              </a:rPr>
            </a:br>
            <a:r>
              <a:rPr lang="fr-BE" sz="4000" b="1" dirty="0" smtClean="0">
                <a:solidFill>
                  <a:schemeClr val="accent5">
                    <a:lumMod val="75000"/>
                  </a:schemeClr>
                </a:solidFill>
              </a:rPr>
              <a:t>The Living </a:t>
            </a:r>
            <a:r>
              <a:rPr lang="fr-BE" sz="4000" b="1" dirty="0" err="1" smtClean="0">
                <a:solidFill>
                  <a:schemeClr val="accent5">
                    <a:lumMod val="75000"/>
                  </a:schemeClr>
                </a:solidFill>
              </a:rPr>
              <a:t>Lab</a:t>
            </a:r>
            <a:r>
              <a:rPr lang="fr-BE" sz="4000" b="1" dirty="0" smtClean="0">
                <a:solidFill>
                  <a:schemeClr val="accent5">
                    <a:lumMod val="75000"/>
                  </a:schemeClr>
                </a:solidFill>
              </a:rPr>
              <a:t> for Food Innovation</a:t>
            </a:r>
            <a:endParaRPr lang="fr-BE" sz="4000" b="1" dirty="0">
              <a:solidFill>
                <a:schemeClr val="accent5">
                  <a:lumMod val="75000"/>
                </a:schemeClr>
              </a:solidFill>
            </a:endParaRPr>
          </a:p>
        </p:txBody>
      </p:sp>
      <p:pic>
        <p:nvPicPr>
          <p:cNvPr id="16386" name="Picture 2" descr="http://www.gembloux.ulg.ac.be/wp-content/uploads/2014/02/Logo828x160px.png?cb1e5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88640"/>
            <a:ext cx="2888212" cy="634772"/>
          </a:xfrm>
          <a:prstGeom prst="rect">
            <a:avLst/>
          </a:prstGeom>
          <a:noFill/>
          <a:extLst>
            <a:ext uri="{909E8E84-426E-40dd-AFC4-6F175D3DCCD1}">
              <a14:hiddenFill xmlns:a14="http://schemas.microsoft.com/office/drawing/2010/main">
                <a:solidFill>
                  <a:srgbClr val="FFFFFF"/>
                </a:solidFill>
              </a14:hiddenFill>
            </a:ext>
          </a:extLst>
        </p:spPr>
      </p:pic>
      <p:sp>
        <p:nvSpPr>
          <p:cNvPr id="26" name="Titre 1"/>
          <p:cNvSpPr txBox="1">
            <a:spLocks/>
          </p:cNvSpPr>
          <p:nvPr/>
        </p:nvSpPr>
        <p:spPr>
          <a:xfrm>
            <a:off x="1691680" y="2060848"/>
            <a:ext cx="5466681" cy="720080"/>
          </a:xfrm>
          <a:prstGeom prst="rect">
            <a:avLst/>
          </a:prstGeom>
          <a:noFill/>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smtClean="0">
                <a:solidFill>
                  <a:srgbClr val="00B0F0"/>
                </a:solidFill>
              </a:rPr>
              <a:t>Pr</a:t>
            </a:r>
            <a:r>
              <a:rPr lang="en-US" sz="3200" dirty="0" smtClean="0">
                <a:solidFill>
                  <a:srgbClr val="00B0F0"/>
                </a:solidFill>
              </a:rPr>
              <a:t> Eric </a:t>
            </a:r>
            <a:r>
              <a:rPr lang="en-US" sz="3200" dirty="0" err="1" smtClean="0">
                <a:solidFill>
                  <a:srgbClr val="00B0F0"/>
                </a:solidFill>
              </a:rPr>
              <a:t>Haubruge</a:t>
            </a:r>
            <a:r>
              <a:rPr lang="en-US" sz="3200" dirty="0" smtClean="0">
                <a:solidFill>
                  <a:srgbClr val="00B0F0"/>
                </a:solidFill>
              </a:rPr>
              <a:t> </a:t>
            </a:r>
            <a:r>
              <a:rPr lang="en-US" sz="3200" dirty="0">
                <a:solidFill>
                  <a:srgbClr val="00B0F0"/>
                </a:solidFill>
              </a:rPr>
              <a:t> </a:t>
            </a:r>
            <a:r>
              <a:rPr lang="en-US" sz="3200" dirty="0" smtClean="0">
                <a:solidFill>
                  <a:srgbClr val="00B0F0"/>
                </a:solidFill>
              </a:rPr>
              <a:t>&amp; </a:t>
            </a:r>
            <a:r>
              <a:rPr lang="en-US" sz="3200" dirty="0" err="1" smtClean="0">
                <a:solidFill>
                  <a:srgbClr val="00B0F0"/>
                </a:solidFill>
              </a:rPr>
              <a:t>Dr</a:t>
            </a:r>
            <a:r>
              <a:rPr lang="en-US" sz="3200" dirty="0" smtClean="0">
                <a:solidFill>
                  <a:srgbClr val="00B0F0"/>
                </a:solidFill>
              </a:rPr>
              <a:t> </a:t>
            </a:r>
            <a:r>
              <a:rPr lang="en-US" sz="3200" dirty="0" smtClean="0">
                <a:solidFill>
                  <a:srgbClr val="00B0F0"/>
                </a:solidFill>
              </a:rPr>
              <a:t>Dorothée Goffin</a:t>
            </a:r>
            <a:endParaRPr lang="fr-BE" sz="3200" dirty="0">
              <a:solidFill>
                <a:srgbClr val="00B0F0"/>
              </a:solidFill>
            </a:endParaRPr>
          </a:p>
        </p:txBody>
      </p:sp>
      <p:sp>
        <p:nvSpPr>
          <p:cNvPr id="7" name="Titre 1"/>
          <p:cNvSpPr txBox="1">
            <a:spLocks/>
          </p:cNvSpPr>
          <p:nvPr/>
        </p:nvSpPr>
        <p:spPr>
          <a:xfrm>
            <a:off x="1835696" y="5517232"/>
            <a:ext cx="5466681" cy="107013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B0F0"/>
                </a:solidFill>
                <a:hlinkClick r:id="rId4"/>
              </a:rPr>
              <a:t>www.smartgastronomy.be</a:t>
            </a:r>
            <a:endParaRPr lang="fr-BE" sz="3200" dirty="0">
              <a:solidFill>
                <a:srgbClr val="00B0F0"/>
              </a:solidFill>
            </a:endParaRPr>
          </a:p>
        </p:txBody>
      </p:sp>
      <p:grpSp>
        <p:nvGrpSpPr>
          <p:cNvPr id="4" name="Grouper 3"/>
          <p:cNvGrpSpPr/>
          <p:nvPr/>
        </p:nvGrpSpPr>
        <p:grpSpPr>
          <a:xfrm>
            <a:off x="1907704" y="2780928"/>
            <a:ext cx="2353444" cy="3145532"/>
            <a:chOff x="395536" y="3573016"/>
            <a:chExt cx="2353444" cy="3145532"/>
          </a:xfrm>
        </p:grpSpPr>
        <p:pic>
          <p:nvPicPr>
            <p:cNvPr id="9" name="Picture 8" descr="http://www.cutevector.com/incl/data/big/0539-facebook-3d-logo-vect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3573016"/>
              <a:ext cx="1190624" cy="10048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Votre QR Cod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4365104"/>
              <a:ext cx="2353444" cy="23534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er 4"/>
          <p:cNvGrpSpPr/>
          <p:nvPr/>
        </p:nvGrpSpPr>
        <p:grpSpPr>
          <a:xfrm>
            <a:off x="4860032" y="2780928"/>
            <a:ext cx="2464501" cy="3184581"/>
            <a:chOff x="6300192" y="3501008"/>
            <a:chExt cx="2464501" cy="3184581"/>
          </a:xfrm>
        </p:grpSpPr>
        <p:pic>
          <p:nvPicPr>
            <p:cNvPr id="8" name="Picture 6" descr="https://joeariniello.files.wordpress.com/2012/04/twitter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4356" y="3501008"/>
              <a:ext cx="840012" cy="10138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Votre QR Cod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4221088"/>
              <a:ext cx="2464501" cy="24645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48484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orporatewellnessmagazine.com/wp-content/uploads/2014/01786B65A1B71555191A81981745FDEC9B-main-article-75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 y="0"/>
            <a:ext cx="9153606" cy="687010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79512" y="5508524"/>
            <a:ext cx="6696744" cy="923330"/>
          </a:xfrm>
          <a:prstGeom prst="rect">
            <a:avLst/>
          </a:prstGeom>
          <a:noFill/>
        </p:spPr>
        <p:txBody>
          <a:bodyPr wrap="square" rtlCol="0">
            <a:spAutoFit/>
          </a:bodyPr>
          <a:lstStyle/>
          <a:p>
            <a:r>
              <a:rPr lang="fr-BE" sz="5400" dirty="0" err="1" smtClean="0">
                <a:solidFill>
                  <a:schemeClr val="bg1"/>
                </a:solidFill>
              </a:rPr>
              <a:t>Incremental</a:t>
            </a:r>
            <a:r>
              <a:rPr lang="fr-BE" sz="5400" dirty="0" smtClean="0">
                <a:solidFill>
                  <a:schemeClr val="bg1"/>
                </a:solidFill>
              </a:rPr>
              <a:t> innovation</a:t>
            </a:r>
            <a:endParaRPr lang="fr-BE" sz="5400" dirty="0">
              <a:solidFill>
                <a:schemeClr val="bg1"/>
              </a:solidFill>
            </a:endParaRPr>
          </a:p>
        </p:txBody>
      </p:sp>
    </p:spTree>
    <p:extLst>
      <p:ext uri="{BB962C8B-B14F-4D97-AF65-F5344CB8AC3E}">
        <p14:creationId xmlns:p14="http://schemas.microsoft.com/office/powerpoint/2010/main" val="117858227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mart Gastronomy Lab\Communication\Deep-Clar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36903" cy="6856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25972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1" y="16748"/>
            <a:ext cx="9143999" cy="1015663"/>
          </a:xfrm>
          <a:prstGeom prst="rect">
            <a:avLst/>
          </a:prstGeom>
          <a:noFill/>
        </p:spPr>
        <p:txBody>
          <a:bodyPr wrap="square" rtlCol="0">
            <a:spAutoFit/>
          </a:bodyPr>
          <a:lstStyle/>
          <a:p>
            <a:pPr algn="ctr"/>
            <a:r>
              <a:rPr lang="fr-BE" sz="6000" dirty="0" smtClean="0">
                <a:solidFill>
                  <a:srgbClr val="CC0066"/>
                </a:solidFill>
              </a:rPr>
              <a:t>Méthodes de production</a:t>
            </a:r>
            <a:endParaRPr lang="fr-BE" sz="6000" dirty="0">
              <a:solidFill>
                <a:srgbClr val="CC0066"/>
              </a:solidFill>
            </a:endParaRPr>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40" t="4961" r="1852" b="4216"/>
          <a:stretch/>
        </p:blipFill>
        <p:spPr bwMode="auto">
          <a:xfrm>
            <a:off x="1619673" y="1073229"/>
            <a:ext cx="5616623" cy="285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079" t="10927" r="29484" b="6351"/>
          <a:stretch/>
        </p:blipFill>
        <p:spPr bwMode="auto">
          <a:xfrm>
            <a:off x="-29517" y="3933055"/>
            <a:ext cx="2585293" cy="295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ZoneTexte 18"/>
          <p:cNvSpPr txBox="1"/>
          <p:nvPr/>
        </p:nvSpPr>
        <p:spPr>
          <a:xfrm>
            <a:off x="5364088" y="3429000"/>
            <a:ext cx="1792353" cy="369332"/>
          </a:xfrm>
          <a:prstGeom prst="rect">
            <a:avLst/>
          </a:prstGeom>
          <a:noFill/>
        </p:spPr>
        <p:txBody>
          <a:bodyPr wrap="square" rtlCol="0">
            <a:spAutoFit/>
          </a:bodyPr>
          <a:lstStyle/>
          <a:p>
            <a:r>
              <a:rPr lang="fr-BE" dirty="0" smtClean="0">
                <a:solidFill>
                  <a:schemeClr val="bg1"/>
                </a:solidFill>
              </a:rPr>
              <a:t>Toits vivants </a:t>
            </a:r>
            <a:r>
              <a:rPr lang="fr-BE" dirty="0" smtClean="0">
                <a:solidFill>
                  <a:schemeClr val="bg1"/>
                </a:solidFill>
                <a:sym typeface="Symbol"/>
              </a:rPr>
              <a:t></a:t>
            </a:r>
            <a:endParaRPr lang="fr-BE" dirty="0">
              <a:solidFill>
                <a:schemeClr val="bg1"/>
              </a:solidFill>
            </a:endParaRPr>
          </a:p>
        </p:txBody>
      </p:sp>
      <p:pic>
        <p:nvPicPr>
          <p:cNvPr id="1638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784" t="18333" r="29722" b="6184"/>
          <a:stretch/>
        </p:blipFill>
        <p:spPr bwMode="auto">
          <a:xfrm>
            <a:off x="6804248" y="3933055"/>
            <a:ext cx="2376264"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Image 22" descr="Aquaponics-vs-Hydroponics.png"/>
          <p:cNvPicPr>
            <a:picLocks noChangeAspect="1"/>
          </p:cNvPicPr>
          <p:nvPr/>
        </p:nvPicPr>
        <p:blipFill rotWithShape="1">
          <a:blip r:embed="rId6">
            <a:extLst>
              <a:ext uri="{28A0092B-C50C-407E-A947-70E740481C1C}">
                <a14:useLocalDpi xmlns:a14="http://schemas.microsoft.com/office/drawing/2010/main" val="0"/>
              </a:ext>
            </a:extLst>
          </a:blip>
          <a:srcRect l="14265" r="11125"/>
          <a:stretch/>
        </p:blipFill>
        <p:spPr>
          <a:xfrm>
            <a:off x="4644008" y="3933054"/>
            <a:ext cx="2160240" cy="2924946"/>
          </a:xfrm>
          <a:prstGeom prst="rect">
            <a:avLst/>
          </a:prstGeom>
        </p:spPr>
      </p:pic>
      <p:sp>
        <p:nvSpPr>
          <p:cNvPr id="9" name="ZoneTexte 8"/>
          <p:cNvSpPr txBox="1"/>
          <p:nvPr/>
        </p:nvSpPr>
        <p:spPr>
          <a:xfrm>
            <a:off x="4867879" y="6488668"/>
            <a:ext cx="1216289" cy="369332"/>
          </a:xfrm>
          <a:prstGeom prst="rect">
            <a:avLst/>
          </a:prstGeom>
          <a:noFill/>
        </p:spPr>
        <p:txBody>
          <a:bodyPr wrap="square" rtlCol="0">
            <a:spAutoFit/>
          </a:bodyPr>
          <a:lstStyle/>
          <a:p>
            <a:r>
              <a:rPr lang="fr-BE" dirty="0" smtClean="0"/>
              <a:t>Phillips </a:t>
            </a:r>
            <a:r>
              <a:rPr lang="fr-BE" dirty="0" smtClean="0">
                <a:sym typeface="Symbol"/>
              </a:rPr>
              <a:t></a:t>
            </a:r>
            <a:endParaRPr lang="fr-BE" dirty="0"/>
          </a:p>
        </p:txBody>
      </p:sp>
      <p:pic>
        <p:nvPicPr>
          <p:cNvPr id="2" name="Image 1"/>
          <p:cNvPicPr>
            <a:picLocks noChangeAspect="1"/>
          </p:cNvPicPr>
          <p:nvPr/>
        </p:nvPicPr>
        <p:blipFill rotWithShape="1">
          <a:blip r:embed="rId7"/>
          <a:srcRect l="14559" r="14067"/>
          <a:stretch/>
        </p:blipFill>
        <p:spPr>
          <a:xfrm>
            <a:off x="0" y="1052736"/>
            <a:ext cx="2317491" cy="2891656"/>
          </a:xfrm>
          <a:prstGeom prst="rect">
            <a:avLst/>
          </a:prstGeom>
        </p:spPr>
      </p:pic>
      <p:pic>
        <p:nvPicPr>
          <p:cNvPr id="3" name="Image 2"/>
          <p:cNvPicPr>
            <a:picLocks noChangeAspect="1"/>
          </p:cNvPicPr>
          <p:nvPr/>
        </p:nvPicPr>
        <p:blipFill rotWithShape="1">
          <a:blip r:embed="rId8"/>
          <a:srcRect l="22354" r="49020"/>
          <a:stretch/>
        </p:blipFill>
        <p:spPr>
          <a:xfrm>
            <a:off x="7164288" y="980728"/>
            <a:ext cx="1979712" cy="2952328"/>
          </a:xfrm>
          <a:prstGeom prst="rect">
            <a:avLst/>
          </a:prstGeom>
        </p:spPr>
      </p:pic>
      <p:pic>
        <p:nvPicPr>
          <p:cNvPr id="12" name="Picture 2" descr="https://9pfmiw.by3301.livefilestore.com/y2mDCZS0twKpiQd8YQ6v4jXUZoglbwkee9ECW5SInzavnnX3-gVWDWxTXqer22aGUd9WB--ocy6lFTU9Z8NbkA_6ETEyATxYyXpHTsiMBWyoOu-dV0dl1ImwiLx9c9XDWhX/DSCN2896%20%28Small%29.JPG?psid"/>
          <p:cNvPicPr>
            <a:picLocks noChangeAspect="1" noChangeArrowheads="1"/>
          </p:cNvPicPr>
          <p:nvPr/>
        </p:nvPicPr>
        <p:blipFill rotWithShape="1">
          <a:blip r:embed="rId9">
            <a:extLst>
              <a:ext uri="{28A0092B-C50C-407E-A947-70E740481C1C}">
                <a14:useLocalDpi xmlns:a14="http://schemas.microsoft.com/office/drawing/2010/main" val="0"/>
              </a:ext>
            </a:extLst>
          </a:blip>
          <a:srcRect l="13337" r="33496" b="883"/>
          <a:stretch/>
        </p:blipFill>
        <p:spPr bwMode="auto">
          <a:xfrm>
            <a:off x="2555776" y="3978604"/>
            <a:ext cx="2106135" cy="287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4221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wipe(up)">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wipe(up)">
                                      <p:cBhvr>
                                        <p:cTn id="1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110" name="Picture 14" descr="http://upload.wikimedia.org/wikipedia/commons/7/76/Insect_food_st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48"/>
          <a:stretch/>
        </p:blipFill>
        <p:spPr bwMode="auto">
          <a:xfrm>
            <a:off x="5652120" y="3933056"/>
            <a:ext cx="3528392" cy="292494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0" y="16748"/>
            <a:ext cx="9143999" cy="1015663"/>
          </a:xfrm>
          <a:prstGeom prst="rect">
            <a:avLst/>
          </a:prstGeom>
          <a:noFill/>
        </p:spPr>
        <p:txBody>
          <a:bodyPr wrap="square" rtlCol="0">
            <a:spAutoFit/>
          </a:bodyPr>
          <a:lstStyle/>
          <a:p>
            <a:pPr algn="ctr"/>
            <a:r>
              <a:rPr lang="fr-BE" sz="6000" dirty="0">
                <a:solidFill>
                  <a:srgbClr val="CC0066"/>
                </a:solidFill>
              </a:rPr>
              <a:t>Nouveaux </a:t>
            </a:r>
            <a:r>
              <a:rPr lang="fr-BE" sz="6000" dirty="0" smtClean="0">
                <a:solidFill>
                  <a:srgbClr val="CC0066"/>
                </a:solidFill>
              </a:rPr>
              <a:t>ingrédients</a:t>
            </a:r>
            <a:endParaRPr lang="fr-BE" sz="6000" dirty="0">
              <a:solidFill>
                <a:srgbClr val="CC0066"/>
              </a:solidFill>
            </a:endParaRPr>
          </a:p>
        </p:txBody>
      </p:sp>
      <p:pic>
        <p:nvPicPr>
          <p:cNvPr id="18" name="Picture 6" descr="http://www.wattitude.be/wp-content/uploads/image-green-k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927" y="3933055"/>
            <a:ext cx="2371227" cy="29249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bien-et-bio.com/UserFiles/Image/produit/spaghetti_de_mer_cuis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3933056"/>
            <a:ext cx="3605439" cy="29249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www.wattitude.be/wp-content/uploads/DO-EAT-vert_doea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4" y="1124744"/>
            <a:ext cx="3203848" cy="2808312"/>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farm8.staticflickr.com/7355/11838844093_cc3bc9b845_c.jpg"/>
          <p:cNvPicPr>
            <a:picLocks noChangeAspect="1" noChangeArrowheads="1"/>
          </p:cNvPicPr>
          <p:nvPr/>
        </p:nvPicPr>
        <p:blipFill rotWithShape="1">
          <a:blip r:embed="rId7">
            <a:extLst>
              <a:ext uri="{28A0092B-C50C-407E-A947-70E740481C1C}">
                <a14:useLocalDpi xmlns:a14="http://schemas.microsoft.com/office/drawing/2010/main" val="0"/>
              </a:ext>
            </a:extLst>
          </a:blip>
          <a:srcRect l="11804" t="18015" r="10318" b="9850"/>
          <a:stretch/>
        </p:blipFill>
        <p:spPr bwMode="auto">
          <a:xfrm>
            <a:off x="1" y="1124744"/>
            <a:ext cx="2987824"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bs.twimg.com/media/BlBSd2NCQAAXZAa.jpg:lar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418" r="26957"/>
          <a:stretch/>
        </p:blipFill>
        <p:spPr bwMode="auto">
          <a:xfrm>
            <a:off x="2987824" y="1124744"/>
            <a:ext cx="295232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3330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1034</TotalTime>
  <Words>1884</Words>
  <Application>Microsoft Macintosh PowerPoint</Application>
  <PresentationFormat>Présentation à l'écran (4:3)</PresentationFormat>
  <Paragraphs>233</Paragraphs>
  <Slides>53</Slides>
  <Notes>51</Notes>
  <HiddenSlides>0</HiddenSlides>
  <MMClips>0</MMClips>
  <ScaleCrop>false</ScaleCrop>
  <HeadingPairs>
    <vt:vector size="4" baseType="variant">
      <vt:variant>
        <vt:lpstr>Thème</vt:lpstr>
      </vt:variant>
      <vt:variant>
        <vt:i4>1</vt:i4>
      </vt:variant>
      <vt:variant>
        <vt:lpstr>Titres des diapositives</vt:lpstr>
      </vt:variant>
      <vt:variant>
        <vt:i4>53</vt:i4>
      </vt:variant>
    </vt:vector>
  </HeadingPairs>
  <TitlesOfParts>
    <vt:vector size="54"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SMART GASTRONOMY LAB The Living Lab for Food Innovation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dor</dc:creator>
  <cp:lastModifiedBy>Dorothée Goffin</cp:lastModifiedBy>
  <cp:revision>71</cp:revision>
  <dcterms:created xsi:type="dcterms:W3CDTF">2015-03-04T09:23:38Z</dcterms:created>
  <dcterms:modified xsi:type="dcterms:W3CDTF">2015-04-29T23:24:33Z</dcterms:modified>
</cp:coreProperties>
</file>