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3" r:id="rId2"/>
    <p:sldId id="293" r:id="rId3"/>
    <p:sldId id="347" r:id="rId4"/>
    <p:sldId id="284" r:id="rId5"/>
    <p:sldId id="298" r:id="rId6"/>
    <p:sldId id="309" r:id="rId7"/>
    <p:sldId id="306" r:id="rId8"/>
    <p:sldId id="308" r:id="rId9"/>
    <p:sldId id="277" r:id="rId10"/>
    <p:sldId id="307" r:id="rId11"/>
    <p:sldId id="310" r:id="rId12"/>
    <p:sldId id="356" r:id="rId13"/>
    <p:sldId id="305" r:id="rId14"/>
    <p:sldId id="345" r:id="rId15"/>
    <p:sldId id="301" r:id="rId16"/>
    <p:sldId id="260" r:id="rId17"/>
    <p:sldId id="357" r:id="rId18"/>
    <p:sldId id="312" r:id="rId19"/>
    <p:sldId id="313" r:id="rId20"/>
    <p:sldId id="314" r:id="rId21"/>
    <p:sldId id="315" r:id="rId22"/>
    <p:sldId id="316" r:id="rId23"/>
    <p:sldId id="358" r:id="rId24"/>
    <p:sldId id="359" r:id="rId25"/>
    <p:sldId id="350" r:id="rId26"/>
    <p:sldId id="355" r:id="rId27"/>
    <p:sldId id="354" r:id="rId28"/>
    <p:sldId id="348" r:id="rId29"/>
    <p:sldId id="349" r:id="rId30"/>
    <p:sldId id="311" r:id="rId31"/>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008040"/>
    <a:srgbClr val="00FFFF"/>
    <a:srgbClr val="8000FF"/>
    <a:srgbClr val="FF0080"/>
    <a:srgbClr val="80FF00"/>
    <a:srgbClr val="CC00CC"/>
    <a:srgbClr val="00FF00"/>
    <a:srgbClr val="66FF33"/>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37" autoAdjust="0"/>
  </p:normalViewPr>
  <p:slideViewPr>
    <p:cSldViewPr>
      <p:cViewPr varScale="1">
        <p:scale>
          <a:sx n="88" d="100"/>
          <a:sy n="88" d="100"/>
        </p:scale>
        <p:origin x="-1656"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2"/>
          </a:xfrm>
          <a:prstGeom prst="rect">
            <a:avLst/>
          </a:prstGeom>
        </p:spPr>
        <p:txBody>
          <a:bodyPr vert="horz" lIns="95571" tIns="47786" rIns="95571" bIns="47786" rtlCol="0"/>
          <a:lstStyle>
            <a:lvl1pPr algn="l">
              <a:defRPr sz="1300"/>
            </a:lvl1pPr>
          </a:lstStyle>
          <a:p>
            <a:endParaRPr lang="fr-BE"/>
          </a:p>
        </p:txBody>
      </p:sp>
      <p:sp>
        <p:nvSpPr>
          <p:cNvPr id="3" name="Espace réservé de la date 2"/>
          <p:cNvSpPr>
            <a:spLocks noGrp="1"/>
          </p:cNvSpPr>
          <p:nvPr>
            <p:ph type="dt" idx="1"/>
          </p:nvPr>
        </p:nvSpPr>
        <p:spPr>
          <a:xfrm>
            <a:off x="3850443" y="0"/>
            <a:ext cx="2945659" cy="496412"/>
          </a:xfrm>
          <a:prstGeom prst="rect">
            <a:avLst/>
          </a:prstGeom>
        </p:spPr>
        <p:txBody>
          <a:bodyPr vert="horz" lIns="95571" tIns="47786" rIns="95571" bIns="47786" rtlCol="0"/>
          <a:lstStyle>
            <a:lvl1pPr algn="r">
              <a:defRPr sz="1300"/>
            </a:lvl1pPr>
          </a:lstStyle>
          <a:p>
            <a:fld id="{8FEF9BC1-30D6-4538-A3FB-012181A78001}" type="datetimeFigureOut">
              <a:rPr lang="fr-BE" smtClean="0"/>
              <a:t>29/04/15</a:t>
            </a:fld>
            <a:endParaRPr lang="fr-BE"/>
          </a:p>
        </p:txBody>
      </p:sp>
      <p:sp>
        <p:nvSpPr>
          <p:cNvPr id="4" name="Espace réservé de l'image des diapositives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5571" tIns="47786" rIns="95571" bIns="47786" rtlCol="0" anchor="ctr"/>
          <a:lstStyle/>
          <a:p>
            <a:endParaRPr lang="fr-BE"/>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5571" tIns="47786" rIns="95571" bIns="47786"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430091"/>
            <a:ext cx="2945659" cy="496412"/>
          </a:xfrm>
          <a:prstGeom prst="rect">
            <a:avLst/>
          </a:prstGeom>
        </p:spPr>
        <p:txBody>
          <a:bodyPr vert="horz" lIns="95571" tIns="47786" rIns="95571" bIns="47786" rtlCol="0" anchor="b"/>
          <a:lstStyle>
            <a:lvl1pPr algn="l">
              <a:defRPr sz="1300"/>
            </a:lvl1pPr>
          </a:lstStyle>
          <a:p>
            <a:endParaRPr lang="fr-BE"/>
          </a:p>
        </p:txBody>
      </p:sp>
      <p:sp>
        <p:nvSpPr>
          <p:cNvPr id="7" name="Espace réservé du numéro de diapositive 6"/>
          <p:cNvSpPr>
            <a:spLocks noGrp="1"/>
          </p:cNvSpPr>
          <p:nvPr>
            <p:ph type="sldNum" sz="quarter" idx="5"/>
          </p:nvPr>
        </p:nvSpPr>
        <p:spPr>
          <a:xfrm>
            <a:off x="3850443" y="9430091"/>
            <a:ext cx="2945659" cy="496412"/>
          </a:xfrm>
          <a:prstGeom prst="rect">
            <a:avLst/>
          </a:prstGeom>
        </p:spPr>
        <p:txBody>
          <a:bodyPr vert="horz" lIns="95571" tIns="47786" rIns="95571" bIns="47786" rtlCol="0" anchor="b"/>
          <a:lstStyle>
            <a:lvl1pPr algn="r">
              <a:defRPr sz="1300"/>
            </a:lvl1pPr>
          </a:lstStyle>
          <a:p>
            <a:fld id="{8338C36B-26E2-4583-8909-54AA1B664821}" type="slidenum">
              <a:rPr lang="fr-BE" smtClean="0"/>
              <a:t>‹#›</a:t>
            </a:fld>
            <a:endParaRPr lang="fr-BE"/>
          </a:p>
        </p:txBody>
      </p:sp>
    </p:spTree>
    <p:extLst>
      <p:ext uri="{BB962C8B-B14F-4D97-AF65-F5344CB8AC3E}">
        <p14:creationId xmlns:p14="http://schemas.microsoft.com/office/powerpoint/2010/main" val="9908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a:t>
            </a:fld>
            <a:endParaRPr lang="fr-BE"/>
          </a:p>
        </p:txBody>
      </p:sp>
    </p:spTree>
    <p:extLst>
      <p:ext uri="{BB962C8B-B14F-4D97-AF65-F5344CB8AC3E}">
        <p14:creationId xmlns:p14="http://schemas.microsoft.com/office/powerpoint/2010/main" val="9631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At home, in collective</a:t>
            </a:r>
            <a:r>
              <a:rPr lang="fr-BE" baseline="0" dirty="0" smtClean="0"/>
              <a:t> garden, at work during coffee break…</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10</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11</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Patients, soldiers, seniors, astronauts…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12</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Kitchen with specific and high technology devices which aims to improve culinary practices</a:t>
            </a:r>
            <a:r>
              <a:rPr lang="fr-BE" baseline="0" dirty="0" smtClean="0"/>
              <a:t> and logistic inside the kitchen to minimize waste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13</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14</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15</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16</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17</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Une première application est de pouvoir redonner à</a:t>
            </a:r>
            <a:r>
              <a:rPr lang="fr-BE" baseline="0" dirty="0" smtClean="0"/>
              <a:t> un aliment un aspect naturel et appétissant. Par exemple, de nombreux seniors sont dénutris car ils en ont marre de manger des aliments aux textures adaptées. La 3DFP permet de reconstituer des aliments qui ressemblent à des aliments et redonner l’appétit au séniors. Même chose pour les soldats ou les astronautes qui consomme des aliments lyophilisés. </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18</a:t>
            </a:fld>
            <a:endParaRPr lang="fr-BE"/>
          </a:p>
        </p:txBody>
      </p:sp>
    </p:spTree>
    <p:extLst>
      <p:ext uri="{BB962C8B-B14F-4D97-AF65-F5344CB8AC3E}">
        <p14:creationId xmlns:p14="http://schemas.microsoft.com/office/powerpoint/2010/main" val="664305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Donner des aspects plus attractifs à des nouveaux</a:t>
            </a:r>
            <a:r>
              <a:rPr lang="fr-BE" baseline="0" dirty="0" smtClean="0"/>
              <a:t> </a:t>
            </a:r>
            <a:r>
              <a:rPr lang="fr-BE" dirty="0" smtClean="0"/>
              <a:t>ingrédients qui n’ont pas des aspects appétissants</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19</a:t>
            </a:fld>
            <a:endParaRPr lang="fr-BE"/>
          </a:p>
        </p:txBody>
      </p:sp>
    </p:spTree>
    <p:extLst>
      <p:ext uri="{BB962C8B-B14F-4D97-AF65-F5344CB8AC3E}">
        <p14:creationId xmlns:p14="http://schemas.microsoft.com/office/powerpoint/2010/main" val="213594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a:t>
            </a:fld>
            <a:endParaRPr lang="fr-BE"/>
          </a:p>
        </p:txBody>
      </p:sp>
    </p:spTree>
    <p:extLst>
      <p:ext uri="{BB962C8B-B14F-4D97-AF65-F5344CB8AC3E}">
        <p14:creationId xmlns:p14="http://schemas.microsoft.com/office/powerpoint/2010/main" val="4293715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Refaire chez soi des produits qui ressemblent à des produits transformés</a:t>
            </a:r>
            <a:r>
              <a:rPr lang="fr-BE" baseline="0" dirty="0" smtClean="0"/>
              <a:t> mais en maîtrisant leur composition et en évitant l’ajout d’additifs. On pourra donc faire des </a:t>
            </a:r>
            <a:r>
              <a:rPr lang="fr-BE" baseline="0" dirty="0" err="1" smtClean="0"/>
              <a:t>crakers</a:t>
            </a:r>
            <a:r>
              <a:rPr lang="fr-BE" baseline="0" dirty="0" smtClean="0"/>
              <a:t> apéritifs sans gluten avec de la farine bio et en forme de dinosaure pour l’anniversaire du petit dernier</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20</a:t>
            </a:fld>
            <a:endParaRPr lang="fr-BE"/>
          </a:p>
        </p:txBody>
      </p:sp>
    </p:spTree>
    <p:extLst>
      <p:ext uri="{BB962C8B-B14F-4D97-AF65-F5344CB8AC3E}">
        <p14:creationId xmlns:p14="http://schemas.microsoft.com/office/powerpoint/2010/main" val="95660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un produit</a:t>
            </a:r>
            <a:r>
              <a:rPr lang="fr-BE" baseline="0" dirty="0" smtClean="0"/>
              <a:t> répondant exactement à mes besoins nutritionnels et en fonction de mon état de santé en rajoutant des nutriments ou ingrédients santé</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21</a:t>
            </a:fld>
            <a:endParaRPr lang="fr-BE"/>
          </a:p>
        </p:txBody>
      </p:sp>
    </p:spTree>
    <p:extLst>
      <p:ext uri="{BB962C8B-B14F-4D97-AF65-F5344CB8AC3E}">
        <p14:creationId xmlns:p14="http://schemas.microsoft.com/office/powerpoint/2010/main" val="2242442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de nouveaux aliments ou design culinaire.</a:t>
            </a:r>
          </a:p>
          <a:p>
            <a:r>
              <a:rPr lang="fr-BE" dirty="0" smtClean="0"/>
              <a:t>Mais</a:t>
            </a:r>
            <a:r>
              <a:rPr lang="fr-BE" baseline="0" dirty="0" smtClean="0"/>
              <a:t> on peut également imaginer toute une série de fonctionnalités gustatives, technologiques, santé… via la structure de l’aliment. Il y a encore beaucoup à explorer.</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22</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de nouveaux aliments ou design culinaire.</a:t>
            </a:r>
          </a:p>
          <a:p>
            <a:r>
              <a:rPr lang="fr-BE" dirty="0" smtClean="0"/>
              <a:t>Mais</a:t>
            </a:r>
            <a:r>
              <a:rPr lang="fr-BE" baseline="0" dirty="0" smtClean="0"/>
              <a:t> on peut également imaginer toute une série de fonctionnalités gustatives, technologiques, santé… via la structure de l’aliment. Il y a encore beaucoup à explorer.</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23</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Pouvoir créer de nouveaux aliments ou design culinaire.</a:t>
            </a:r>
          </a:p>
          <a:p>
            <a:r>
              <a:rPr lang="fr-BE" dirty="0" smtClean="0"/>
              <a:t>Mais</a:t>
            </a:r>
            <a:r>
              <a:rPr lang="fr-BE" baseline="0" dirty="0" smtClean="0"/>
              <a:t> on peut également imaginer toute une série de fonctionnalités gustatives, technologiques, santé… via la structure de l’aliment. Il y a encore beaucoup à explorer.</a:t>
            </a:r>
            <a:endParaRPr lang="fr-BE" dirty="0" smtClean="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24</a:t>
            </a:fld>
            <a:endParaRPr lang="fr-BE"/>
          </a:p>
        </p:txBody>
      </p:sp>
    </p:spTree>
    <p:extLst>
      <p:ext uri="{BB962C8B-B14F-4D97-AF65-F5344CB8AC3E}">
        <p14:creationId xmlns:p14="http://schemas.microsoft.com/office/powerpoint/2010/main" val="18849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t>
            </a:r>
            <a:r>
              <a:rPr lang="fr-BE" baseline="0" dirty="0" smtClean="0"/>
              <a:t>e Smart </a:t>
            </a:r>
            <a:r>
              <a:rPr lang="fr-BE" baseline="0" dirty="0" err="1" smtClean="0"/>
              <a:t>Gastronomy</a:t>
            </a:r>
            <a:r>
              <a:rPr lang="fr-BE" baseline="0" dirty="0" smtClean="0"/>
              <a:t> </a:t>
            </a:r>
            <a:r>
              <a:rPr lang="fr-BE" baseline="0" dirty="0" err="1" smtClean="0"/>
              <a:t>Lab</a:t>
            </a:r>
            <a:r>
              <a:rPr lang="fr-BE" baseline="0" dirty="0" smtClean="0"/>
              <a:t> a été construit autour de ces concepts. C’est un Living </a:t>
            </a:r>
            <a:r>
              <a:rPr lang="fr-BE" baseline="0" dirty="0" err="1" smtClean="0"/>
              <a:t>Lab</a:t>
            </a:r>
            <a:r>
              <a:rPr lang="fr-BE" baseline="0" dirty="0" smtClean="0"/>
              <a:t>, structure d’innovation dans le domaine alimentaire qui est un laboratoire de </a:t>
            </a:r>
            <a:r>
              <a:rPr lang="fr-BE" baseline="0" dirty="0" err="1" smtClean="0"/>
              <a:t>co</a:t>
            </a:r>
            <a:r>
              <a:rPr lang="fr-BE" baseline="0" dirty="0" smtClean="0"/>
              <a:t>-création, de prototypage et d’usage.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25</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baseline="0" dirty="0" smtClean="0"/>
              <a:t>Le deuxième est d’avoir une approche multidisciplinaire et donc de rassembler, des chefs, des producteurs, des scientifiques, des </a:t>
            </a:r>
            <a:r>
              <a:rPr lang="fr-BE" baseline="0" dirty="0" err="1" smtClean="0"/>
              <a:t>geeks</a:t>
            </a:r>
            <a:r>
              <a:rPr lang="fr-BE" baseline="0" dirty="0" smtClean="0"/>
              <a:t>, des artistes des designers, des entrepreneurs…</a:t>
            </a:r>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26</a:t>
            </a:fld>
            <a:endParaRPr lang="fr-BE"/>
          </a:p>
        </p:txBody>
      </p:sp>
    </p:spTree>
    <p:extLst>
      <p:ext uri="{BB962C8B-B14F-4D97-AF65-F5344CB8AC3E}">
        <p14:creationId xmlns:p14="http://schemas.microsoft.com/office/powerpoint/2010/main" val="2087831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a:t>
            </a:r>
            <a:r>
              <a:rPr lang="fr-BE" baseline="0" dirty="0" smtClean="0"/>
              <a:t>e Smart </a:t>
            </a:r>
            <a:r>
              <a:rPr lang="fr-BE" baseline="0" dirty="0" err="1" smtClean="0"/>
              <a:t>Gastronomy</a:t>
            </a:r>
            <a:r>
              <a:rPr lang="fr-BE" baseline="0" dirty="0" smtClean="0"/>
              <a:t> </a:t>
            </a:r>
            <a:r>
              <a:rPr lang="fr-BE" baseline="0" dirty="0" err="1" smtClean="0"/>
              <a:t>Lab</a:t>
            </a:r>
            <a:r>
              <a:rPr lang="fr-BE" baseline="0" dirty="0" smtClean="0"/>
              <a:t> a été construit autour de ces concepts. C’est un Living </a:t>
            </a:r>
            <a:r>
              <a:rPr lang="fr-BE" baseline="0" dirty="0" err="1" smtClean="0"/>
              <a:t>Lab</a:t>
            </a:r>
            <a:r>
              <a:rPr lang="fr-BE" baseline="0" dirty="0" smtClean="0"/>
              <a:t>, structure d’innovation dans le domaine alimentaire qui est un laboratoire de </a:t>
            </a:r>
            <a:r>
              <a:rPr lang="fr-BE" baseline="0" dirty="0" err="1" smtClean="0"/>
              <a:t>co</a:t>
            </a:r>
            <a:r>
              <a:rPr lang="fr-BE" baseline="0" dirty="0" smtClean="0"/>
              <a:t>-création, de prototypage et d’usage.</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27</a:t>
            </a:fld>
            <a:endParaRPr lang="fr-BE"/>
          </a:p>
        </p:txBody>
      </p:sp>
    </p:spTree>
    <p:extLst>
      <p:ext uri="{BB962C8B-B14F-4D97-AF65-F5344CB8AC3E}">
        <p14:creationId xmlns:p14="http://schemas.microsoft.com/office/powerpoint/2010/main" val="3837479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28</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Bee wax, insects, meal substitutes, pasta,</a:t>
            </a:r>
            <a:r>
              <a:rPr lang="fr-BE" baseline="0" dirty="0" smtClean="0"/>
              <a:t> salted butter fudge, and other additive manufacturing technics</a:t>
            </a: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29</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Rural context,</a:t>
            </a:r>
            <a:r>
              <a:rPr lang="fr-BE" baseline="0" dirty="0" smtClean="0"/>
              <a:t> social aspects, nutrition and health, sustainability</a:t>
            </a:r>
            <a:endParaRPr lang="fr-BE" dirty="0"/>
          </a:p>
        </p:txBody>
      </p:sp>
      <p:sp>
        <p:nvSpPr>
          <p:cNvPr id="4" name="Espace réservé du numéro de diapositive 3"/>
          <p:cNvSpPr>
            <a:spLocks noGrp="1"/>
          </p:cNvSpPr>
          <p:nvPr>
            <p:ph type="sldNum" sz="quarter" idx="10"/>
          </p:nvPr>
        </p:nvSpPr>
        <p:spPr/>
        <p:txBody>
          <a:bodyPr/>
          <a:lstStyle/>
          <a:p>
            <a:fld id="{E96F0A8E-C036-482F-84AF-5D90F73E6747}" type="slidenum">
              <a:rPr lang="fr-BE" smtClean="0"/>
              <a:t>3</a:t>
            </a:fld>
            <a:endParaRPr lang="fr-BE"/>
          </a:p>
        </p:txBody>
      </p:sp>
    </p:spTree>
    <p:extLst>
      <p:ext uri="{BB962C8B-B14F-4D97-AF65-F5344CB8AC3E}">
        <p14:creationId xmlns:p14="http://schemas.microsoft.com/office/powerpoint/2010/main" val="2693385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30</a:t>
            </a:fld>
            <a:endParaRPr lang="fr-BE"/>
          </a:p>
        </p:txBody>
      </p:sp>
    </p:spTree>
    <p:extLst>
      <p:ext uri="{BB962C8B-B14F-4D97-AF65-F5344CB8AC3E}">
        <p14:creationId xmlns:p14="http://schemas.microsoft.com/office/powerpoint/2010/main" val="96311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4</a:t>
            </a:fld>
            <a:endParaRPr lang="fr-BE"/>
          </a:p>
        </p:txBody>
      </p:sp>
    </p:spTree>
    <p:extLst>
      <p:ext uri="{BB962C8B-B14F-4D97-AF65-F5344CB8AC3E}">
        <p14:creationId xmlns:p14="http://schemas.microsoft.com/office/powerpoint/2010/main" val="389512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9196" indent="-179196">
              <a:buFont typeface="Arial" pitchFamily="34" charset="0"/>
              <a:buChar char="•"/>
            </a:pPr>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5</a:t>
            </a:fld>
            <a:endParaRPr lang="fr-BE"/>
          </a:p>
        </p:txBody>
      </p:sp>
    </p:spTree>
    <p:extLst>
      <p:ext uri="{BB962C8B-B14F-4D97-AF65-F5344CB8AC3E}">
        <p14:creationId xmlns:p14="http://schemas.microsoft.com/office/powerpoint/2010/main" val="1844185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6</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7</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8</a:t>
            </a:fld>
            <a:endParaRPr lang="fr-BE"/>
          </a:p>
        </p:txBody>
      </p:sp>
    </p:spTree>
    <p:extLst>
      <p:ext uri="{BB962C8B-B14F-4D97-AF65-F5344CB8AC3E}">
        <p14:creationId xmlns:p14="http://schemas.microsoft.com/office/powerpoint/2010/main" val="2558418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8338C36B-26E2-4583-8909-54AA1B664821}" type="slidenum">
              <a:rPr lang="fr-BE" smtClean="0"/>
              <a:t>9</a:t>
            </a:fld>
            <a:endParaRPr lang="fr-BE"/>
          </a:p>
        </p:txBody>
      </p:sp>
    </p:spTree>
    <p:extLst>
      <p:ext uri="{BB962C8B-B14F-4D97-AF65-F5344CB8AC3E}">
        <p14:creationId xmlns:p14="http://schemas.microsoft.com/office/powerpoint/2010/main" val="255841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298549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68055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283705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124554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26506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43FBF4F-DC44-4945-B1DA-4B86D68F6704}"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322876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43FBF4F-DC44-4945-B1DA-4B86D68F6704}" type="datetimeFigureOut">
              <a:rPr lang="fr-BE" smtClean="0"/>
              <a:t>29/04/15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57938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A43FBF4F-DC44-4945-B1DA-4B86D68F6704}" type="datetimeFigureOut">
              <a:rPr lang="fr-BE" smtClean="0"/>
              <a:t>29/04/15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35788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43FBF4F-DC44-4945-B1DA-4B86D68F6704}" type="datetimeFigureOut">
              <a:rPr lang="fr-BE" smtClean="0"/>
              <a:t>29/04/15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417598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3FBF4F-DC44-4945-B1DA-4B86D68F6704}"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374647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43FBF4F-DC44-4945-B1DA-4B86D68F6704}" type="datetimeFigureOut">
              <a:rPr lang="fr-BE" smtClean="0"/>
              <a:t>29/04/15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5F8B942-2FD7-490C-85FE-991A6529AA6B}" type="slidenum">
              <a:rPr lang="fr-BE" smtClean="0"/>
              <a:t>‹#›</a:t>
            </a:fld>
            <a:endParaRPr lang="fr-BE"/>
          </a:p>
        </p:txBody>
      </p:sp>
    </p:spTree>
    <p:extLst>
      <p:ext uri="{BB962C8B-B14F-4D97-AF65-F5344CB8AC3E}">
        <p14:creationId xmlns:p14="http://schemas.microsoft.com/office/powerpoint/2010/main" val="31739857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FBF4F-DC44-4945-B1DA-4B86D68F6704}" type="datetimeFigureOut">
              <a:rPr lang="fr-BE" smtClean="0"/>
              <a:t>29/04/15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B942-2FD7-490C-85FE-991A6529AA6B}" type="slidenum">
              <a:rPr lang="fr-BE" smtClean="0"/>
              <a:t>‹#›</a:t>
            </a:fld>
            <a:endParaRPr lang="fr-BE"/>
          </a:p>
        </p:txBody>
      </p:sp>
    </p:spTree>
    <p:extLst>
      <p:ext uri="{BB962C8B-B14F-4D97-AF65-F5344CB8AC3E}">
        <p14:creationId xmlns:p14="http://schemas.microsoft.com/office/powerpoint/2010/main" val="3662802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gif"/><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46.jpeg"/><Relationship Id="rId5" Type="http://schemas.openxmlformats.org/officeDocument/2006/relationships/image" Target="../media/image37.jpeg"/><Relationship Id="rId6" Type="http://schemas.openxmlformats.org/officeDocument/2006/relationships/image" Target="../media/image32.jpeg"/><Relationship Id="rId7" Type="http://schemas.openxmlformats.org/officeDocument/2006/relationships/image" Target="../media/image29.png"/><Relationship Id="rId8" Type="http://schemas.openxmlformats.org/officeDocument/2006/relationships/image" Target="../media/image23.jpeg"/><Relationship Id="rId9"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68.jpeg"/><Relationship Id="rId8" Type="http://schemas.openxmlformats.org/officeDocument/2006/relationships/image" Target="../media/image43.jpeg"/><Relationship Id="rId9"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3.jpg"/></Relationships>
</file>

<file path=ppt/slides/_rels/slide27.xml.rels><?xml version="1.0" encoding="UTF-8" standalone="yes"?>
<Relationships xmlns="http://schemas.openxmlformats.org/package/2006/relationships"><Relationship Id="rId11" Type="http://schemas.openxmlformats.org/officeDocument/2006/relationships/image" Target="../media/image91.png"/><Relationship Id="rId12" Type="http://schemas.openxmlformats.org/officeDocument/2006/relationships/image" Target="../media/image92.png"/><Relationship Id="rId13"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2.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8" Type="http://schemas.openxmlformats.org/officeDocument/2006/relationships/image" Target="../media/image88.gif"/><Relationship Id="rId9" Type="http://schemas.openxmlformats.org/officeDocument/2006/relationships/image" Target="../media/image89.png"/><Relationship Id="rId10" Type="http://schemas.openxmlformats.org/officeDocument/2006/relationships/image" Target="../media/image90.png"/></Relationships>
</file>

<file path=ppt/slides/_rels/slide28.xml.rels><?xml version="1.0" encoding="UTF-8" standalone="yes"?>
<Relationships xmlns="http://schemas.openxmlformats.org/package/2006/relationships"><Relationship Id="rId11" Type="http://schemas.openxmlformats.org/officeDocument/2006/relationships/image" Target="../media/image102.jpeg"/><Relationship Id="rId12" Type="http://schemas.openxmlformats.org/officeDocument/2006/relationships/image" Target="../media/image103.jpeg"/><Relationship Id="rId13" Type="http://schemas.openxmlformats.org/officeDocument/2006/relationships/image" Target="../media/image104.png"/><Relationship Id="rId1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jpeg"/><Relationship Id="rId9" Type="http://schemas.openxmlformats.org/officeDocument/2006/relationships/image" Target="../media/image100.jpeg"/><Relationship Id="rId10" Type="http://schemas.openxmlformats.org/officeDocument/2006/relationships/image" Target="../media/image101.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smartgastronomy.be/" TargetMode="External"/><Relationship Id="rId5" Type="http://schemas.openxmlformats.org/officeDocument/2006/relationships/image" Target="../media/image111.jpe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alphaModFix amt="30000"/>
          </a:blip>
          <a:stretch>
            <a:fillRect/>
          </a:stretch>
        </p:blipFill>
        <p:spPr>
          <a:xfrm>
            <a:off x="-17853" y="1"/>
            <a:ext cx="9144000" cy="6857999"/>
          </a:xfrm>
          <a:prstGeom prst="rect">
            <a:avLst/>
          </a:prstGeom>
        </p:spPr>
      </p:pic>
      <p:sp>
        <p:nvSpPr>
          <p:cNvPr id="2" name="Titre 1"/>
          <p:cNvSpPr>
            <a:spLocks noGrp="1"/>
          </p:cNvSpPr>
          <p:nvPr>
            <p:ph type="title"/>
          </p:nvPr>
        </p:nvSpPr>
        <p:spPr>
          <a:xfrm>
            <a:off x="167401" y="2276872"/>
            <a:ext cx="8976599" cy="998984"/>
          </a:xfrm>
        </p:spPr>
        <p:txBody>
          <a:bodyPr>
            <a:noAutofit/>
          </a:bodyPr>
          <a:lstStyle/>
          <a:p>
            <a:pPr defTabSz="457200">
              <a:spcBef>
                <a:spcPct val="20000"/>
              </a:spcBef>
            </a:pPr>
            <a:r>
              <a:rPr lang="fr-FR" sz="4000" smtClean="0">
                <a:solidFill>
                  <a:srgbClr val="0080FF"/>
                </a:solidFill>
                <a:effectLst>
                  <a:outerShdw blurRad="50800" dist="38100" dir="2700000" algn="tl" rotWithShape="0">
                    <a:prstClr val="black">
                      <a:alpha val="40000"/>
                    </a:prstClr>
                  </a:outerShdw>
                </a:effectLst>
                <a:latin typeface="+mn-lt"/>
                <a:ea typeface="+mn-ea"/>
                <a:cs typeface="+mn-cs"/>
              </a:rPr>
              <a:t>3DFP, </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a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device</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of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choice</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inside</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the smart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kitchen</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experience</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to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improve</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the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culinary</a:t>
            </a:r>
            <a:r>
              <a:rPr lang="fr-FR" sz="4000" dirty="0">
                <a:solidFill>
                  <a:srgbClr val="0080FF"/>
                </a:solidFill>
                <a:effectLst>
                  <a:outerShdw blurRad="50800" dist="38100" dir="2700000" algn="tl" rotWithShape="0">
                    <a:prstClr val="black">
                      <a:alpha val="40000"/>
                    </a:prstClr>
                  </a:outerShdw>
                </a:effectLst>
                <a:latin typeface="+mn-lt"/>
                <a:ea typeface="+mn-ea"/>
                <a:cs typeface="+mn-cs"/>
              </a:rPr>
              <a:t> practice for nutrition and </a:t>
            </a:r>
            <a:r>
              <a:rPr lang="fr-FR" sz="4000" dirty="0" err="1">
                <a:solidFill>
                  <a:srgbClr val="0080FF"/>
                </a:solidFill>
                <a:effectLst>
                  <a:outerShdw blurRad="50800" dist="38100" dir="2700000" algn="tl" rotWithShape="0">
                    <a:prstClr val="black">
                      <a:alpha val="40000"/>
                    </a:prstClr>
                  </a:outerShdw>
                </a:effectLst>
                <a:latin typeface="+mn-lt"/>
                <a:ea typeface="+mn-ea"/>
                <a:cs typeface="+mn-cs"/>
              </a:rPr>
              <a:t>pleasure</a:t>
            </a:r>
            <a:r>
              <a:rPr lang="fr-FR" sz="4000" dirty="0" smtClean="0">
                <a:solidFill>
                  <a:srgbClr val="0080FF"/>
                </a:solidFill>
                <a:effectLst>
                  <a:outerShdw blurRad="50800" dist="38100" dir="2700000" algn="tl" rotWithShape="0">
                    <a:prstClr val="black">
                      <a:alpha val="40000"/>
                    </a:prstClr>
                  </a:outerShdw>
                </a:effectLst>
                <a:latin typeface="+mn-lt"/>
                <a:ea typeface="+mn-ea"/>
                <a:cs typeface="+mn-cs"/>
              </a:rPr>
              <a:t>.</a:t>
            </a:r>
            <a:endParaRPr lang="fr-BE" sz="4000" dirty="0">
              <a:solidFill>
                <a:srgbClr val="0080FF"/>
              </a:solidFill>
              <a:effectLst>
                <a:outerShdw blurRad="50800" dist="38100" dir="2700000" algn="tl" rotWithShape="0">
                  <a:prstClr val="black">
                    <a:alpha val="40000"/>
                  </a:prstClr>
                </a:outerShdw>
              </a:effectLst>
              <a:latin typeface="+mn-lt"/>
              <a:ea typeface="+mn-ea"/>
              <a:cs typeface="+mn-cs"/>
            </a:endParaRPr>
          </a:p>
        </p:txBody>
      </p:sp>
      <p:pic>
        <p:nvPicPr>
          <p:cNvPr id="16386" name="Picture 2" descr="http://www.gembloux.ulg.ac.be/wp-content/uploads/2014/02/Logo828x160px.png?cb1e5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0983" y="260648"/>
            <a:ext cx="2621091" cy="576064"/>
          </a:xfrm>
          <a:prstGeom prst="rect">
            <a:avLst/>
          </a:prstGeom>
          <a:noFill/>
          <a:extLst>
            <a:ext uri="{909E8E84-426E-40dd-AFC4-6F175D3DCCD1}">
              <a14:hiddenFill xmlns:a14="http://schemas.microsoft.com/office/drawing/2010/main">
                <a:solidFill>
                  <a:srgbClr val="FFFFFF"/>
                </a:solidFill>
              </a14:hiddenFill>
            </a:ext>
          </a:extLst>
        </p:spPr>
      </p:pic>
      <p:sp>
        <p:nvSpPr>
          <p:cNvPr id="26" name="Titre 1"/>
          <p:cNvSpPr txBox="1">
            <a:spLocks/>
          </p:cNvSpPr>
          <p:nvPr/>
        </p:nvSpPr>
        <p:spPr>
          <a:xfrm>
            <a:off x="323528" y="5661248"/>
            <a:ext cx="5466681" cy="107013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rgbClr val="3366FF"/>
                </a:solidFill>
              </a:rPr>
              <a:t>Dr</a:t>
            </a:r>
            <a:r>
              <a:rPr lang="en-US" sz="3200" dirty="0" smtClean="0">
                <a:solidFill>
                  <a:srgbClr val="3366FF"/>
                </a:solidFill>
              </a:rPr>
              <a:t> Dorothée Goffin</a:t>
            </a:r>
          </a:p>
          <a:p>
            <a:r>
              <a:rPr lang="en-US" sz="3200" dirty="0" smtClean="0">
                <a:solidFill>
                  <a:srgbClr val="3366FF"/>
                </a:solidFill>
              </a:rPr>
              <a:t>SMART GASTRONOMY LAB</a:t>
            </a:r>
            <a:endParaRPr lang="fr-BE" sz="3200" dirty="0">
              <a:solidFill>
                <a:srgbClr val="3366FF"/>
              </a:solidFill>
            </a:endParaRPr>
          </a:p>
        </p:txBody>
      </p:sp>
      <p:pic>
        <p:nvPicPr>
          <p:cNvPr id="4" name="Image 3"/>
          <p:cNvPicPr>
            <a:picLocks noChangeAspect="1"/>
          </p:cNvPicPr>
          <p:nvPr/>
        </p:nvPicPr>
        <p:blipFill>
          <a:blip r:embed="rId5"/>
          <a:stretch>
            <a:fillRect/>
          </a:stretch>
        </p:blipFill>
        <p:spPr>
          <a:xfrm>
            <a:off x="5542731" y="5013176"/>
            <a:ext cx="3610809" cy="1844824"/>
          </a:xfrm>
          <a:prstGeom prst="rect">
            <a:avLst/>
          </a:prstGeom>
        </p:spPr>
      </p:pic>
    </p:spTree>
    <p:extLst>
      <p:ext uri="{BB962C8B-B14F-4D97-AF65-F5344CB8AC3E}">
        <p14:creationId xmlns:p14="http://schemas.microsoft.com/office/powerpoint/2010/main" val="346614753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956047" y="16748"/>
            <a:ext cx="7288361" cy="1107996"/>
          </a:xfrm>
          <a:prstGeom prst="rect">
            <a:avLst/>
          </a:prstGeom>
          <a:noFill/>
        </p:spPr>
        <p:txBody>
          <a:bodyPr wrap="square" rtlCol="0">
            <a:spAutoFit/>
          </a:bodyPr>
          <a:lstStyle/>
          <a:p>
            <a:pPr algn="ctr"/>
            <a:r>
              <a:rPr lang="fr-BE" sz="6600" dirty="0" err="1" smtClean="0">
                <a:solidFill>
                  <a:schemeClr val="accent5">
                    <a:lumMod val="75000"/>
                  </a:schemeClr>
                </a:solidFill>
              </a:rPr>
              <a:t>Makers</a:t>
            </a:r>
            <a:r>
              <a:rPr lang="fr-BE" sz="6600" dirty="0" smtClean="0">
                <a:solidFill>
                  <a:schemeClr val="accent5">
                    <a:lumMod val="75000"/>
                  </a:schemeClr>
                </a:solidFill>
              </a:rPr>
              <a:t> </a:t>
            </a:r>
            <a:r>
              <a:rPr lang="fr-BE" sz="6600" dirty="0" err="1" smtClean="0">
                <a:solidFill>
                  <a:schemeClr val="accent5">
                    <a:lumMod val="75000"/>
                  </a:schemeClr>
                </a:solidFill>
              </a:rPr>
              <a:t>Revolution</a:t>
            </a:r>
            <a:endParaRPr lang="fr-BE" sz="6600" dirty="0">
              <a:solidFill>
                <a:schemeClr val="accent5">
                  <a:lumMod val="75000"/>
                </a:schemeClr>
              </a:solidFill>
            </a:endParaRPr>
          </a:p>
        </p:txBody>
      </p:sp>
      <p:pic>
        <p:nvPicPr>
          <p:cNvPr id="19458" name="Picture 2" descr="C:\Users\ULg\AppData\Local\Temp\6511464547_0914d333a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955" y="1124744"/>
            <a:ext cx="19470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Lg\AppData\Local\Temp\8166763252_0c4d2d0f81_o - copi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73016"/>
            <a:ext cx="6516216" cy="32801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pretapousser.fr/wp-content/uploads/2014/10/Kit-gris-face-pleurote-340.jpg"/>
          <p:cNvPicPr>
            <a:picLocks noChangeAspect="1" noChangeArrowheads="1"/>
          </p:cNvPicPr>
          <p:nvPr/>
        </p:nvPicPr>
        <p:blipFill rotWithShape="1">
          <a:blip r:embed="rId5">
            <a:extLst>
              <a:ext uri="{28A0092B-C50C-407E-A947-70E740481C1C}">
                <a14:useLocalDpi xmlns:a14="http://schemas.microsoft.com/office/drawing/2010/main" val="0"/>
              </a:ext>
            </a:extLst>
          </a:blip>
          <a:srcRect l="25618" r="5177"/>
          <a:stretch/>
        </p:blipFill>
        <p:spPr bwMode="auto">
          <a:xfrm>
            <a:off x="6516216" y="1124744"/>
            <a:ext cx="2627784" cy="572845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decostock.fr/boutique/images_produits/hurbz-kiga-jardiniere-balc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6550" y="1063857"/>
            <a:ext cx="2129666" cy="250916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0" y="6391537"/>
            <a:ext cx="1626054" cy="461665"/>
          </a:xfrm>
          <a:prstGeom prst="rect">
            <a:avLst/>
          </a:prstGeom>
          <a:noFill/>
        </p:spPr>
        <p:txBody>
          <a:bodyPr wrap="square" rtlCol="0">
            <a:spAutoFit/>
          </a:bodyPr>
          <a:lstStyle/>
          <a:p>
            <a:r>
              <a:rPr lang="fr-BE" sz="2400" dirty="0" smtClean="0">
                <a:solidFill>
                  <a:schemeClr val="bg1"/>
                </a:solidFill>
              </a:rPr>
              <a:t>The KIKK </a:t>
            </a:r>
            <a:r>
              <a:rPr lang="fr-BE" sz="2400" dirty="0" smtClean="0">
                <a:solidFill>
                  <a:schemeClr val="bg1"/>
                </a:solidFill>
                <a:sym typeface="Symbol"/>
              </a:rPr>
              <a:t></a:t>
            </a:r>
            <a:endParaRPr lang="fr-BE" sz="2400" dirty="0">
              <a:solidFill>
                <a:schemeClr val="bg1"/>
              </a:solidFill>
            </a:endParaRPr>
          </a:p>
        </p:txBody>
      </p:sp>
      <p:sp>
        <p:nvSpPr>
          <p:cNvPr id="24" name="ZoneTexte 23"/>
          <p:cNvSpPr txBox="1"/>
          <p:nvPr/>
        </p:nvSpPr>
        <p:spPr>
          <a:xfrm>
            <a:off x="5352626" y="3234462"/>
            <a:ext cx="919806" cy="338554"/>
          </a:xfrm>
          <a:prstGeom prst="rect">
            <a:avLst/>
          </a:prstGeom>
          <a:noFill/>
        </p:spPr>
        <p:txBody>
          <a:bodyPr wrap="square" rtlCol="0">
            <a:spAutoFit/>
          </a:bodyPr>
          <a:lstStyle/>
          <a:p>
            <a:r>
              <a:rPr lang="fr-BE" sz="1600" dirty="0" err="1" smtClean="0"/>
              <a:t>Hurbz</a:t>
            </a:r>
            <a:r>
              <a:rPr lang="fr-BE" sz="1600" dirty="0" smtClean="0"/>
              <a:t> </a:t>
            </a:r>
            <a:r>
              <a:rPr lang="fr-BE" sz="1600" dirty="0" smtClean="0">
                <a:sym typeface="Symbol"/>
              </a:rPr>
              <a:t></a:t>
            </a:r>
            <a:endParaRPr lang="fr-BE" sz="1600" dirty="0"/>
          </a:p>
        </p:txBody>
      </p:sp>
      <p:sp>
        <p:nvSpPr>
          <p:cNvPr id="11" name="ZoneTexte 10"/>
          <p:cNvSpPr txBox="1"/>
          <p:nvPr/>
        </p:nvSpPr>
        <p:spPr>
          <a:xfrm>
            <a:off x="7452321" y="6493974"/>
            <a:ext cx="1684764" cy="338554"/>
          </a:xfrm>
          <a:prstGeom prst="rect">
            <a:avLst/>
          </a:prstGeom>
          <a:noFill/>
        </p:spPr>
        <p:txBody>
          <a:bodyPr wrap="square" rtlCol="0">
            <a:spAutoFit/>
          </a:bodyPr>
          <a:lstStyle/>
          <a:p>
            <a:r>
              <a:rPr lang="fr-BE" sz="1600" dirty="0" smtClean="0"/>
              <a:t>Prêt à pousser </a:t>
            </a:r>
            <a:r>
              <a:rPr lang="fr-BE" sz="1600" dirty="0" smtClean="0">
                <a:sym typeface="Symbol"/>
              </a:rPr>
              <a:t></a:t>
            </a:r>
            <a:endParaRPr lang="fr-BE" sz="1600" dirty="0"/>
          </a:p>
        </p:txBody>
      </p:sp>
      <p:pic>
        <p:nvPicPr>
          <p:cNvPr id="1026" name="Picture 2" descr="http://www.femmeactuelle.fr/var/femmeactuelle/storage/images/cuisine/recettes-de-cuisine/recettes-bocaux-maison-18478/12670089-2-fre-FR/nos-meilleures-recettes-de-bocaux-mais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124744"/>
            <a:ext cx="2483768" cy="244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6502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2" name="Picture 16" descr="http://www.santepratique.fr/ressources/gallery/mysantemobil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486" t="11598" r="14543" b="9190"/>
          <a:stretch/>
        </p:blipFill>
        <p:spPr bwMode="auto">
          <a:xfrm>
            <a:off x="2" y="1123449"/>
            <a:ext cx="4644006" cy="302563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892423" y="16748"/>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Customised Food</a:t>
            </a:r>
            <a:endParaRPr lang="fr-BE" sz="6600" dirty="0">
              <a:solidFill>
                <a:schemeClr val="accent5">
                  <a:lumMod val="75000"/>
                </a:schemeClr>
              </a:solidFill>
            </a:endParaRPr>
          </a:p>
        </p:txBody>
      </p:sp>
      <p:pic>
        <p:nvPicPr>
          <p:cNvPr id="22534" name="Picture 6" descr="http://uniqueweddingcaketoppers.com/includes/templates/classic/images/custom-wedding-cake-topper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123449"/>
            <a:ext cx="4499991" cy="302563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r 11"/>
          <p:cNvGrpSpPr/>
          <p:nvPr/>
        </p:nvGrpSpPr>
        <p:grpSpPr>
          <a:xfrm>
            <a:off x="4645729" y="4149080"/>
            <a:ext cx="4498271" cy="2708920"/>
            <a:chOff x="-22668" y="1124744"/>
            <a:chExt cx="4498271" cy="2808312"/>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8" y="1124744"/>
              <a:ext cx="449827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475656" y="3212976"/>
              <a:ext cx="1650009" cy="461665"/>
            </a:xfrm>
            <a:prstGeom prst="rect">
              <a:avLst/>
            </a:prstGeom>
          </p:spPr>
          <p:txBody>
            <a:bodyPr wrap="square">
              <a:spAutoFit/>
            </a:bodyPr>
            <a:lstStyle/>
            <a:p>
              <a:pPr algn="r"/>
              <a:r>
                <a:rPr lang="fr-BE" sz="2400" dirty="0" smtClean="0">
                  <a:solidFill>
                    <a:schemeClr val="bg1"/>
                  </a:solidFill>
                  <a:latin typeface="DaunPenh" panose="01010101010101010101" pitchFamily="2" charset="0"/>
                  <a:cs typeface="DaunPenh" panose="01010101010101010101" pitchFamily="2" charset="0"/>
                </a:rPr>
                <a:t>sportsman</a:t>
              </a:r>
              <a:endParaRPr lang="fr-BE" sz="2400" dirty="0">
                <a:solidFill>
                  <a:schemeClr val="bg1"/>
                </a:solidFill>
                <a:latin typeface="DaunPenh" panose="01010101010101010101" pitchFamily="2" charset="0"/>
                <a:cs typeface="DaunPenh" panose="01010101010101010101" pitchFamily="2" charset="0"/>
              </a:endParaRPr>
            </a:p>
          </p:txBody>
        </p:sp>
      </p:grpSp>
      <p:grpSp>
        <p:nvGrpSpPr>
          <p:cNvPr id="16" name="Grouper 15"/>
          <p:cNvGrpSpPr/>
          <p:nvPr/>
        </p:nvGrpSpPr>
        <p:grpSpPr>
          <a:xfrm>
            <a:off x="-11368" y="4149080"/>
            <a:ext cx="4655376" cy="2708920"/>
            <a:chOff x="0" y="3933056"/>
            <a:chExt cx="4427984" cy="2913436"/>
          </a:xfrm>
        </p:grpSpPr>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3056"/>
              <a:ext cx="4427984" cy="291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899592" y="6021288"/>
              <a:ext cx="2599781" cy="461665"/>
            </a:xfrm>
            <a:prstGeom prst="rect">
              <a:avLst/>
            </a:prstGeom>
          </p:spPr>
          <p:txBody>
            <a:bodyPr wrap="square">
              <a:spAutoFit/>
            </a:bodyPr>
            <a:lstStyle/>
            <a:p>
              <a:pPr algn="r"/>
              <a:r>
                <a:rPr lang="fr-BE" sz="2400" dirty="0" smtClean="0">
                  <a:solidFill>
                    <a:schemeClr val="bg1"/>
                  </a:solidFill>
                  <a:latin typeface="DaunPenh" panose="01010101010101010101" pitchFamily="2" charset="0"/>
                  <a:cs typeface="DaunPenh" panose="01010101010101010101" pitchFamily="2" charset="0"/>
                </a:rPr>
                <a:t>Pregnant woman</a:t>
              </a:r>
              <a:endParaRPr lang="fr-BE" sz="2400" dirty="0">
                <a:solidFill>
                  <a:schemeClr val="bg1"/>
                </a:solidFill>
                <a:latin typeface="DaunPenh" panose="01010101010101010101" pitchFamily="2" charset="0"/>
                <a:cs typeface="DaunPenh" panose="01010101010101010101" pitchFamily="2" charset="0"/>
              </a:endParaRPr>
            </a:p>
          </p:txBody>
        </p:sp>
      </p:grpSp>
    </p:spTree>
    <p:extLst>
      <p:ext uri="{BB962C8B-B14F-4D97-AF65-F5344CB8AC3E}">
        <p14:creationId xmlns:p14="http://schemas.microsoft.com/office/powerpoint/2010/main" val="22157546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892423" y="16748"/>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Customised Food</a:t>
            </a:r>
            <a:endParaRPr lang="fr-BE" sz="6600" dirty="0">
              <a:solidFill>
                <a:schemeClr val="accent5">
                  <a:lumMod val="75000"/>
                </a:schemeClr>
              </a:solidFill>
            </a:endParaRPr>
          </a:p>
        </p:txBody>
      </p:sp>
      <p:pic>
        <p:nvPicPr>
          <p:cNvPr id="12" name="Picture 8" descr="http://www.ufos-aliens.co.uk/china-space-460_99895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3894516"/>
            <a:ext cx="4716016" cy="2963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acmp-cgpm.be/assets/Fotos/_resampled/resizedimage342228-G1-BDL-ORBAN-Dani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124743"/>
            <a:ext cx="4716017" cy="2809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2.bp.blogspot.com/-ZJGyPwt8V2M/Tl8ESxKeatI/AAAAAAAAAQE/DFFt6ZMCI48/s1600/Jessica+Tandy+Hume+Crony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933056"/>
            <a:ext cx="4427981"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patientnews.com/sites/default/files/DoctorsandPati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24744"/>
            <a:ext cx="4427983"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0146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475656" y="16748"/>
            <a:ext cx="6120680" cy="1107996"/>
          </a:xfrm>
          <a:prstGeom prst="rect">
            <a:avLst/>
          </a:prstGeom>
          <a:noFill/>
        </p:spPr>
        <p:txBody>
          <a:bodyPr wrap="square" rtlCol="0">
            <a:spAutoFit/>
          </a:bodyPr>
          <a:lstStyle/>
          <a:p>
            <a:pPr algn="ctr"/>
            <a:r>
              <a:rPr lang="fr-BE" sz="6600" dirty="0" smtClean="0">
                <a:solidFill>
                  <a:schemeClr val="accent5">
                    <a:lumMod val="75000"/>
                  </a:schemeClr>
                </a:solidFill>
              </a:rPr>
              <a:t>Smart </a:t>
            </a:r>
            <a:r>
              <a:rPr lang="fr-BE" sz="6600" dirty="0" err="1" smtClean="0">
                <a:solidFill>
                  <a:schemeClr val="accent5">
                    <a:lumMod val="75000"/>
                  </a:schemeClr>
                </a:solidFill>
              </a:rPr>
              <a:t>Kitchen</a:t>
            </a:r>
            <a:endParaRPr lang="fr-BE" sz="6600" dirty="0">
              <a:solidFill>
                <a:schemeClr val="accent5">
                  <a:lumMod val="75000"/>
                </a:schemeClr>
              </a:solidFill>
            </a:endParaRPr>
          </a:p>
        </p:txBody>
      </p:sp>
      <p:grpSp>
        <p:nvGrpSpPr>
          <p:cNvPr id="3" name="Grouper 2"/>
          <p:cNvGrpSpPr/>
          <p:nvPr/>
        </p:nvGrpSpPr>
        <p:grpSpPr>
          <a:xfrm>
            <a:off x="3491880" y="3933056"/>
            <a:ext cx="5652120" cy="2936354"/>
            <a:chOff x="0" y="3429000"/>
            <a:chExt cx="6300192" cy="3427338"/>
          </a:xfrm>
        </p:grpSpPr>
        <p:pic>
          <p:nvPicPr>
            <p:cNvPr id="18434" name="Picture 2" descr="http://www.minimalisti.com/wp-content/uploads/2012/06/smart-kitchen-design-faltaz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6300192" cy="3427338"/>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4735602" y="6309320"/>
              <a:ext cx="1188252" cy="395163"/>
            </a:xfrm>
            <a:prstGeom prst="rect">
              <a:avLst/>
            </a:prstGeom>
            <a:noFill/>
          </p:spPr>
          <p:txBody>
            <a:bodyPr wrap="square" rtlCol="0">
              <a:spAutoFit/>
            </a:bodyPr>
            <a:lstStyle/>
            <a:p>
              <a:r>
                <a:rPr lang="fr-BE" sz="1600" dirty="0" err="1" smtClean="0"/>
                <a:t>Faltazi</a:t>
              </a:r>
              <a:r>
                <a:rPr lang="fr-BE" sz="1600" dirty="0" smtClean="0"/>
                <a:t> </a:t>
              </a:r>
              <a:r>
                <a:rPr lang="fr-BE" sz="1600" dirty="0" smtClean="0">
                  <a:sym typeface="Symbol"/>
                </a:rPr>
                <a:t></a:t>
              </a:r>
              <a:endParaRPr lang="fr-BE" sz="1600" dirty="0"/>
            </a:p>
          </p:txBody>
        </p:sp>
      </p:grpSp>
      <p:grpSp>
        <p:nvGrpSpPr>
          <p:cNvPr id="2" name="Grouper 1"/>
          <p:cNvGrpSpPr/>
          <p:nvPr/>
        </p:nvGrpSpPr>
        <p:grpSpPr>
          <a:xfrm>
            <a:off x="0" y="1196752"/>
            <a:ext cx="5508104" cy="2664296"/>
            <a:chOff x="0" y="908720"/>
            <a:chExt cx="5508104" cy="2466481"/>
          </a:xfrm>
        </p:grpSpPr>
        <p:pic>
          <p:nvPicPr>
            <p:cNvPr id="15" name="Picture 8" descr="http://coreight.com/sites/default/files/maisin-futur-connecte-soir-cuisi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720"/>
              <a:ext cx="5508104" cy="246648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4499992" y="2996952"/>
              <a:ext cx="919806" cy="338554"/>
            </a:xfrm>
            <a:prstGeom prst="rect">
              <a:avLst/>
            </a:prstGeom>
            <a:noFill/>
          </p:spPr>
          <p:txBody>
            <a:bodyPr wrap="square" rtlCol="0">
              <a:spAutoFit/>
            </a:bodyPr>
            <a:lstStyle/>
            <a:p>
              <a:r>
                <a:rPr lang="fr-BE" sz="1600" dirty="0" smtClean="0"/>
                <a:t>Ikea </a:t>
              </a:r>
              <a:r>
                <a:rPr lang="fr-BE" sz="1600" dirty="0" smtClean="0">
                  <a:sym typeface="Symbol"/>
                </a:rPr>
                <a:t></a:t>
              </a:r>
              <a:endParaRPr lang="fr-BE" sz="1600" dirty="0"/>
            </a:p>
          </p:txBody>
        </p:sp>
      </p:grpSp>
    </p:spTree>
    <p:extLst>
      <p:ext uri="{BB962C8B-B14F-4D97-AF65-F5344CB8AC3E}">
        <p14:creationId xmlns:p14="http://schemas.microsoft.com/office/powerpoint/2010/main" val="23157308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6" name="Picture 20" descr="http://9409f0dc4580e894936fbde475eda04d.mesnotices.fr/cover-manual/MOULINEX/COOKEO-CE701100/31-12-13-15-03-46-1987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04" t="9402" r="6534" b="17648"/>
          <a:stretch/>
        </p:blipFill>
        <p:spPr bwMode="auto">
          <a:xfrm>
            <a:off x="216024" y="1060520"/>
            <a:ext cx="3491880" cy="200844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475656" y="16748"/>
            <a:ext cx="6120680" cy="1107996"/>
          </a:xfrm>
          <a:prstGeom prst="rect">
            <a:avLst/>
          </a:prstGeom>
          <a:noFill/>
        </p:spPr>
        <p:txBody>
          <a:bodyPr wrap="square" rtlCol="0">
            <a:spAutoFit/>
          </a:bodyPr>
          <a:lstStyle/>
          <a:p>
            <a:pPr algn="ctr"/>
            <a:r>
              <a:rPr lang="fr-BE" sz="6600" dirty="0" smtClean="0">
                <a:solidFill>
                  <a:schemeClr val="accent5">
                    <a:lumMod val="75000"/>
                  </a:schemeClr>
                </a:solidFill>
              </a:rPr>
              <a:t>Smart </a:t>
            </a:r>
            <a:r>
              <a:rPr lang="fr-BE" sz="6600" dirty="0" err="1" smtClean="0">
                <a:solidFill>
                  <a:schemeClr val="accent5">
                    <a:lumMod val="75000"/>
                  </a:schemeClr>
                </a:solidFill>
              </a:rPr>
              <a:t>Kitchen</a:t>
            </a:r>
            <a:endParaRPr lang="fr-BE" sz="6600" dirty="0">
              <a:solidFill>
                <a:schemeClr val="accent5">
                  <a:lumMod val="75000"/>
                </a:schemeClr>
              </a:solidFill>
            </a:endParaRPr>
          </a:p>
        </p:txBody>
      </p:sp>
      <p:pic>
        <p:nvPicPr>
          <p:cNvPr id="16" name="Picture 10" descr="http://electroluxdesignlab.com/en/wp-content/uploads/sites/2/2013/03/smart-knife1-940x530.jpg"/>
          <p:cNvPicPr>
            <a:picLocks noChangeAspect="1" noChangeArrowheads="1"/>
          </p:cNvPicPr>
          <p:nvPr/>
        </p:nvPicPr>
        <p:blipFill rotWithShape="1">
          <a:blip r:embed="rId4">
            <a:extLst>
              <a:ext uri="{28A0092B-C50C-407E-A947-70E740481C1C}">
                <a14:useLocalDpi xmlns:a14="http://schemas.microsoft.com/office/drawing/2010/main" val="0"/>
              </a:ext>
            </a:extLst>
          </a:blip>
          <a:srcRect l="3408" b="21151"/>
          <a:stretch/>
        </p:blipFill>
        <p:spPr bwMode="auto">
          <a:xfrm>
            <a:off x="0" y="4847534"/>
            <a:ext cx="3851920" cy="2010466"/>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2627784" y="6495104"/>
            <a:ext cx="1290962" cy="338554"/>
          </a:xfrm>
          <a:prstGeom prst="rect">
            <a:avLst/>
          </a:prstGeom>
          <a:noFill/>
        </p:spPr>
        <p:txBody>
          <a:bodyPr wrap="square" rtlCol="0">
            <a:spAutoFit/>
          </a:bodyPr>
          <a:lstStyle/>
          <a:p>
            <a:r>
              <a:rPr lang="fr-BE" sz="1600" dirty="0" smtClean="0">
                <a:solidFill>
                  <a:srgbClr val="FFFFFF"/>
                </a:solidFill>
              </a:rPr>
              <a:t>Electrolux </a:t>
            </a:r>
            <a:r>
              <a:rPr lang="fr-BE" sz="1600" dirty="0" smtClean="0">
                <a:solidFill>
                  <a:srgbClr val="FFFFFF"/>
                </a:solidFill>
                <a:sym typeface="Symbol"/>
              </a:rPr>
              <a:t></a:t>
            </a:r>
            <a:endParaRPr lang="fr-BE" sz="1600" dirty="0">
              <a:solidFill>
                <a:srgbClr val="FFFFFF"/>
              </a:solidFill>
            </a:endParaRPr>
          </a:p>
        </p:txBody>
      </p:sp>
      <p:grpSp>
        <p:nvGrpSpPr>
          <p:cNvPr id="3" name="Grouper 2"/>
          <p:cNvGrpSpPr/>
          <p:nvPr/>
        </p:nvGrpSpPr>
        <p:grpSpPr>
          <a:xfrm>
            <a:off x="3851920" y="1052736"/>
            <a:ext cx="1872208" cy="2088232"/>
            <a:chOff x="3658756" y="1710099"/>
            <a:chExt cx="1100554" cy="1660437"/>
          </a:xfrm>
        </p:grpSpPr>
        <p:pic>
          <p:nvPicPr>
            <p:cNvPr id="11" name="Picture 2" descr="tastebud_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756" y="1710099"/>
              <a:ext cx="1078286" cy="1660437"/>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3681024" y="1710099"/>
              <a:ext cx="1078286" cy="276999"/>
            </a:xfrm>
            <a:prstGeom prst="rect">
              <a:avLst/>
            </a:prstGeom>
            <a:noFill/>
          </p:spPr>
          <p:txBody>
            <a:bodyPr wrap="square" rtlCol="0">
              <a:spAutoFit/>
            </a:bodyPr>
            <a:lstStyle/>
            <a:p>
              <a:r>
                <a:rPr lang="fr-BE" sz="1200" dirty="0" smtClean="0">
                  <a:solidFill>
                    <a:schemeClr val="bg1"/>
                  </a:solidFill>
                </a:rPr>
                <a:t>Taste Bud</a:t>
              </a:r>
              <a:endParaRPr lang="fr-BE" sz="1200" dirty="0">
                <a:solidFill>
                  <a:schemeClr val="bg1"/>
                </a:solidFill>
              </a:endParaRPr>
            </a:p>
          </p:txBody>
        </p:sp>
      </p:grpSp>
      <p:grpSp>
        <p:nvGrpSpPr>
          <p:cNvPr id="5" name="Grouper 4"/>
          <p:cNvGrpSpPr/>
          <p:nvPr/>
        </p:nvGrpSpPr>
        <p:grpSpPr>
          <a:xfrm>
            <a:off x="3851920" y="3136715"/>
            <a:ext cx="2492348" cy="1660437"/>
            <a:chOff x="4815956" y="1710099"/>
            <a:chExt cx="2492348" cy="1660437"/>
          </a:xfrm>
        </p:grpSpPr>
        <p:pic>
          <p:nvPicPr>
            <p:cNvPr id="12" name="Picture 6" descr="http://static1.squarespace.com/static/5117fd69e4b0b8b2ffe6b953/t/54610dbfe4b098772e54b98a/14156466562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5956" y="1711285"/>
              <a:ext cx="2492348" cy="1659251"/>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6182624" y="1710099"/>
              <a:ext cx="1078286" cy="276999"/>
            </a:xfrm>
            <a:prstGeom prst="rect">
              <a:avLst/>
            </a:prstGeom>
            <a:noFill/>
          </p:spPr>
          <p:txBody>
            <a:bodyPr wrap="square" rtlCol="0">
              <a:spAutoFit/>
            </a:bodyPr>
            <a:lstStyle/>
            <a:p>
              <a:pPr algn="r"/>
              <a:r>
                <a:rPr lang="fr-BE" sz="1200" dirty="0" err="1" smtClean="0">
                  <a:solidFill>
                    <a:schemeClr val="bg1"/>
                  </a:solidFill>
                </a:rPr>
                <a:t>iGrill</a:t>
              </a:r>
              <a:endParaRPr lang="fr-BE" sz="1200" dirty="0">
                <a:solidFill>
                  <a:schemeClr val="bg1"/>
                </a:solidFill>
              </a:endParaRPr>
            </a:p>
          </p:txBody>
        </p:sp>
      </p:grpSp>
      <p:grpSp>
        <p:nvGrpSpPr>
          <p:cNvPr id="6" name="Grouper 5"/>
          <p:cNvGrpSpPr/>
          <p:nvPr/>
        </p:nvGrpSpPr>
        <p:grpSpPr>
          <a:xfrm>
            <a:off x="0" y="3140968"/>
            <a:ext cx="3851920" cy="1706566"/>
            <a:chOff x="0" y="2852936"/>
            <a:chExt cx="3851920" cy="1994598"/>
          </a:xfrm>
        </p:grpSpPr>
        <p:pic>
          <p:nvPicPr>
            <p:cNvPr id="18" name="Image 17" descr="1003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52936"/>
              <a:ext cx="3851920" cy="1994598"/>
            </a:xfrm>
            <a:prstGeom prst="rect">
              <a:avLst/>
            </a:prstGeom>
          </p:spPr>
        </p:pic>
        <p:sp>
          <p:nvSpPr>
            <p:cNvPr id="22" name="ZoneTexte 21"/>
            <p:cNvSpPr txBox="1"/>
            <p:nvPr/>
          </p:nvSpPr>
          <p:spPr>
            <a:xfrm>
              <a:off x="179512" y="4365104"/>
              <a:ext cx="1290962" cy="338554"/>
            </a:xfrm>
            <a:prstGeom prst="rect">
              <a:avLst/>
            </a:prstGeom>
            <a:noFill/>
          </p:spPr>
          <p:txBody>
            <a:bodyPr wrap="square" rtlCol="0">
              <a:spAutoFit/>
            </a:bodyPr>
            <a:lstStyle/>
            <a:p>
              <a:r>
                <a:rPr lang="fr-BE" sz="1600" dirty="0" smtClean="0">
                  <a:solidFill>
                    <a:schemeClr val="bg1"/>
                  </a:solidFill>
                </a:rPr>
                <a:t>Tellspec </a:t>
              </a:r>
              <a:r>
                <a:rPr lang="fr-BE" sz="1600" dirty="0" smtClean="0">
                  <a:solidFill>
                    <a:schemeClr val="bg1"/>
                  </a:solidFill>
                  <a:sym typeface="Symbol"/>
                </a:rPr>
                <a:t></a:t>
              </a:r>
              <a:endParaRPr lang="fr-BE" sz="1600" dirty="0">
                <a:solidFill>
                  <a:schemeClr val="bg1"/>
                </a:solidFill>
              </a:endParaRPr>
            </a:p>
          </p:txBody>
        </p:sp>
      </p:grpSp>
      <p:grpSp>
        <p:nvGrpSpPr>
          <p:cNvPr id="7" name="Grouper 6"/>
          <p:cNvGrpSpPr/>
          <p:nvPr/>
        </p:nvGrpSpPr>
        <p:grpSpPr>
          <a:xfrm>
            <a:off x="3851921" y="4797152"/>
            <a:ext cx="3024336" cy="2060848"/>
            <a:chOff x="4211960" y="3861048"/>
            <a:chExt cx="3546227" cy="2366640"/>
          </a:xfrm>
        </p:grpSpPr>
        <p:pic>
          <p:nvPicPr>
            <p:cNvPr id="2" name="Image 1"/>
            <p:cNvPicPr>
              <a:picLocks noChangeAspect="1"/>
            </p:cNvPicPr>
            <p:nvPr/>
          </p:nvPicPr>
          <p:blipFill>
            <a:blip r:embed="rId8"/>
            <a:stretch>
              <a:fillRect/>
            </a:stretch>
          </p:blipFill>
          <p:spPr>
            <a:xfrm>
              <a:off x="4211960" y="3861048"/>
              <a:ext cx="3546227" cy="2366640"/>
            </a:xfrm>
            <a:prstGeom prst="rect">
              <a:avLst/>
            </a:prstGeom>
          </p:spPr>
        </p:pic>
        <p:sp>
          <p:nvSpPr>
            <p:cNvPr id="23" name="ZoneTexte 22"/>
            <p:cNvSpPr txBox="1"/>
            <p:nvPr/>
          </p:nvSpPr>
          <p:spPr>
            <a:xfrm>
              <a:off x="4355976" y="5733256"/>
              <a:ext cx="1290962" cy="338554"/>
            </a:xfrm>
            <a:prstGeom prst="rect">
              <a:avLst/>
            </a:prstGeom>
            <a:noFill/>
          </p:spPr>
          <p:txBody>
            <a:bodyPr wrap="square" rtlCol="0">
              <a:spAutoFit/>
            </a:bodyPr>
            <a:lstStyle/>
            <a:p>
              <a:r>
                <a:rPr lang="fr-BE" sz="1600" dirty="0" smtClean="0">
                  <a:solidFill>
                    <a:srgbClr val="FFFFFF"/>
                  </a:solidFill>
                </a:rPr>
                <a:t>Ifavine </a:t>
              </a:r>
              <a:r>
                <a:rPr lang="fr-BE" sz="1600" dirty="0" smtClean="0">
                  <a:solidFill>
                    <a:srgbClr val="FFFFFF"/>
                  </a:solidFill>
                  <a:sym typeface="Symbol"/>
                </a:rPr>
                <a:t></a:t>
              </a:r>
              <a:endParaRPr lang="fr-BE" sz="1600" dirty="0">
                <a:solidFill>
                  <a:srgbClr val="FFFFFF"/>
                </a:solidFill>
              </a:endParaRPr>
            </a:p>
          </p:txBody>
        </p:sp>
      </p:grpSp>
      <p:grpSp>
        <p:nvGrpSpPr>
          <p:cNvPr id="9" name="Grouper 8"/>
          <p:cNvGrpSpPr/>
          <p:nvPr/>
        </p:nvGrpSpPr>
        <p:grpSpPr>
          <a:xfrm>
            <a:off x="6444208" y="3522494"/>
            <a:ext cx="2699792" cy="3146866"/>
            <a:chOff x="6329784" y="3717032"/>
            <a:chExt cx="2814216" cy="3146866"/>
          </a:xfrm>
        </p:grpSpPr>
        <p:pic>
          <p:nvPicPr>
            <p:cNvPr id="8" name="Image 7"/>
            <p:cNvPicPr>
              <a:picLocks noChangeAspect="1"/>
            </p:cNvPicPr>
            <p:nvPr/>
          </p:nvPicPr>
          <p:blipFill>
            <a:blip r:embed="rId9"/>
            <a:stretch>
              <a:fillRect/>
            </a:stretch>
          </p:blipFill>
          <p:spPr>
            <a:xfrm>
              <a:off x="6329784" y="3717032"/>
              <a:ext cx="2814216" cy="2814216"/>
            </a:xfrm>
            <a:prstGeom prst="rect">
              <a:avLst/>
            </a:prstGeom>
          </p:spPr>
        </p:pic>
        <p:sp>
          <p:nvSpPr>
            <p:cNvPr id="24" name="ZoneTexte 23"/>
            <p:cNvSpPr txBox="1"/>
            <p:nvPr/>
          </p:nvSpPr>
          <p:spPr>
            <a:xfrm>
              <a:off x="6930263" y="6525344"/>
              <a:ext cx="1524987" cy="338554"/>
            </a:xfrm>
            <a:prstGeom prst="rect">
              <a:avLst/>
            </a:prstGeom>
            <a:noFill/>
          </p:spPr>
          <p:txBody>
            <a:bodyPr wrap="square" rtlCol="0">
              <a:spAutoFit/>
            </a:bodyPr>
            <a:lstStyle/>
            <a:p>
              <a:r>
                <a:rPr lang="fr-BE" sz="1600" dirty="0" smtClean="0"/>
                <a:t>Flavor fork ©</a:t>
              </a:r>
              <a:endParaRPr lang="fr-BE" sz="1600" dirty="0"/>
            </a:p>
          </p:txBody>
        </p:sp>
      </p:grpSp>
      <p:grpSp>
        <p:nvGrpSpPr>
          <p:cNvPr id="13" name="Grouper 12"/>
          <p:cNvGrpSpPr/>
          <p:nvPr/>
        </p:nvGrpSpPr>
        <p:grpSpPr>
          <a:xfrm>
            <a:off x="5652120" y="1052736"/>
            <a:ext cx="3491881" cy="2088231"/>
            <a:chOff x="5724126" y="1080576"/>
            <a:chExt cx="3407942" cy="2283435"/>
          </a:xfrm>
        </p:grpSpPr>
        <p:pic>
          <p:nvPicPr>
            <p:cNvPr id="10" name="Image 9"/>
            <p:cNvPicPr>
              <a:picLocks noChangeAspect="1"/>
            </p:cNvPicPr>
            <p:nvPr/>
          </p:nvPicPr>
          <p:blipFill>
            <a:blip r:embed="rId10"/>
            <a:stretch>
              <a:fillRect/>
            </a:stretch>
          </p:blipFill>
          <p:spPr>
            <a:xfrm>
              <a:off x="5724127" y="1080576"/>
              <a:ext cx="3407941" cy="2283435"/>
            </a:xfrm>
            <a:prstGeom prst="rect">
              <a:avLst/>
            </a:prstGeom>
          </p:spPr>
        </p:pic>
        <p:sp>
          <p:nvSpPr>
            <p:cNvPr id="26" name="ZoneTexte 25"/>
            <p:cNvSpPr txBox="1"/>
            <p:nvPr/>
          </p:nvSpPr>
          <p:spPr>
            <a:xfrm>
              <a:off x="5724126" y="1080576"/>
              <a:ext cx="1368152" cy="338554"/>
            </a:xfrm>
            <a:prstGeom prst="rect">
              <a:avLst/>
            </a:prstGeom>
            <a:noFill/>
          </p:spPr>
          <p:txBody>
            <a:bodyPr wrap="square" rtlCol="0">
              <a:spAutoFit/>
            </a:bodyPr>
            <a:lstStyle/>
            <a:p>
              <a:r>
                <a:rPr lang="fr-BE" sz="1600" dirty="0" smtClean="0"/>
                <a:t>Happy fork ©</a:t>
              </a:r>
              <a:endParaRPr lang="fr-BE" sz="1600" dirty="0"/>
            </a:p>
          </p:txBody>
        </p:sp>
      </p:grpSp>
    </p:spTree>
    <p:extLst>
      <p:ext uri="{BB962C8B-B14F-4D97-AF65-F5344CB8AC3E}">
        <p14:creationId xmlns:p14="http://schemas.microsoft.com/office/powerpoint/2010/main" val="14116018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9552" y="260648"/>
            <a:ext cx="8064896" cy="1446550"/>
          </a:xfrm>
          <a:prstGeom prst="rect">
            <a:avLst/>
          </a:prstGeom>
          <a:noFill/>
        </p:spPr>
        <p:txBody>
          <a:bodyPr wrap="square" rtlCol="0">
            <a:spAutoFit/>
          </a:bodyPr>
          <a:lstStyle/>
          <a:p>
            <a:pPr algn="ctr" defTabSz="457200"/>
            <a:r>
              <a:rPr lang="en-US" sz="4400" b="1" dirty="0" smtClean="0">
                <a:solidFill>
                  <a:srgbClr val="A1067F"/>
                </a:solidFill>
                <a:latin typeface="+mj-lt"/>
                <a:ea typeface="+mj-ea"/>
                <a:cs typeface="+mj-cs"/>
              </a:rPr>
              <a:t>FOOD : </a:t>
            </a:r>
          </a:p>
          <a:p>
            <a:pPr algn="ctr" defTabSz="457200"/>
            <a:r>
              <a:rPr lang="en-US" sz="4400" b="1" dirty="0" smtClean="0">
                <a:solidFill>
                  <a:srgbClr val="A1067F"/>
                </a:solidFill>
                <a:latin typeface="+mj-lt"/>
                <a:ea typeface="+mj-ea"/>
                <a:cs typeface="+mj-cs"/>
              </a:rPr>
              <a:t>The new Eldorado for technology</a:t>
            </a:r>
            <a:endParaRPr lang="fr-FR" sz="4400" b="1" dirty="0">
              <a:solidFill>
                <a:srgbClr val="A1067F"/>
              </a:solidFill>
              <a:latin typeface="+mj-lt"/>
              <a:ea typeface="+mj-ea"/>
              <a:cs typeface="+mj-cs"/>
            </a:endParaRPr>
          </a:p>
        </p:txBody>
      </p:sp>
      <p:pic>
        <p:nvPicPr>
          <p:cNvPr id="6146" name="Picture 2" descr="http://modernmeadow.com/image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9683" y="4925517"/>
            <a:ext cx="2808312" cy="8640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sandboxgeneral.com/wp-content/uploads/2014/05/Soylent-Updated-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4195064"/>
            <a:ext cx="2278832" cy="10718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techmunchatl.com/wp-content/uploads/2014/09/bymt_logo_rgb_10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7995" y="4577386"/>
            <a:ext cx="1984923" cy="198492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71" y="4577386"/>
            <a:ext cx="1362758" cy="156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www.life-in-the-bay.com/wp-content/uploads/2014/08/1395308240_silicon-valley-sign-l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257" y="1923905"/>
            <a:ext cx="4218983" cy="209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229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pic>
        <p:nvPicPr>
          <p:cNvPr id="4" name="Image 3"/>
          <p:cNvPicPr>
            <a:picLocks noChangeAspect="1"/>
          </p:cNvPicPr>
          <p:nvPr/>
        </p:nvPicPr>
        <p:blipFill rotWithShape="1">
          <a:blip r:embed="rId3"/>
          <a:srcRect r="12130"/>
          <a:stretch/>
        </p:blipFill>
        <p:spPr>
          <a:xfrm>
            <a:off x="0" y="0"/>
            <a:ext cx="4190999" cy="6858000"/>
          </a:xfrm>
          <a:prstGeom prst="rect">
            <a:avLst/>
          </a:prstGeom>
        </p:spPr>
      </p:pic>
      <p:sp>
        <p:nvSpPr>
          <p:cNvPr id="5" name="ZoneTexte 4"/>
          <p:cNvSpPr txBox="1"/>
          <p:nvPr/>
        </p:nvSpPr>
        <p:spPr>
          <a:xfrm>
            <a:off x="4067944" y="2282096"/>
            <a:ext cx="5076056" cy="1938992"/>
          </a:xfrm>
          <a:prstGeom prst="rect">
            <a:avLst/>
          </a:prstGeom>
          <a:noFill/>
        </p:spPr>
        <p:txBody>
          <a:bodyPr wrap="square" rtlCol="0">
            <a:spAutoFit/>
          </a:bodyPr>
          <a:lstStyle/>
          <a:p>
            <a:pPr algn="ctr" defTabSz="457200"/>
            <a:r>
              <a:rPr lang="fr-FR" sz="4000" b="1" dirty="0" smtClean="0">
                <a:solidFill>
                  <a:srgbClr val="A1067F"/>
                </a:solidFill>
                <a:latin typeface="+mj-lt"/>
                <a:ea typeface="+mj-ea"/>
                <a:cs typeface="+mj-cs"/>
              </a:rPr>
              <a:t>3DFP</a:t>
            </a:r>
            <a:r>
              <a:rPr lang="fr-FR" sz="4000" dirty="0" smtClean="0">
                <a:solidFill>
                  <a:srgbClr val="A1067F"/>
                </a:solidFill>
                <a:latin typeface="+mj-lt"/>
                <a:ea typeface="+mj-ea"/>
                <a:cs typeface="+mj-cs"/>
              </a:rPr>
              <a:t> : the </a:t>
            </a:r>
            <a:r>
              <a:rPr lang="fr-FR" sz="4000" dirty="0" err="1" smtClean="0">
                <a:solidFill>
                  <a:srgbClr val="A1067F"/>
                </a:solidFill>
                <a:latin typeface="+mj-lt"/>
                <a:ea typeface="+mj-ea"/>
                <a:cs typeface="+mj-cs"/>
              </a:rPr>
              <a:t>technology</a:t>
            </a:r>
            <a:r>
              <a:rPr lang="fr-FR" sz="4000" dirty="0" smtClean="0">
                <a:solidFill>
                  <a:srgbClr val="A1067F"/>
                </a:solidFill>
                <a:latin typeface="+mj-lt"/>
                <a:ea typeface="+mj-ea"/>
                <a:cs typeface="+mj-cs"/>
              </a:rPr>
              <a:t> for disruptive </a:t>
            </a:r>
            <a:r>
              <a:rPr lang="fr-FR" sz="4000" dirty="0" err="1" smtClean="0">
                <a:solidFill>
                  <a:srgbClr val="A1067F"/>
                </a:solidFill>
                <a:latin typeface="+mj-lt"/>
                <a:ea typeface="+mj-ea"/>
                <a:cs typeface="+mj-cs"/>
              </a:rPr>
              <a:t>food</a:t>
            </a:r>
            <a:r>
              <a:rPr lang="fr-FR" sz="4000" dirty="0" smtClean="0">
                <a:solidFill>
                  <a:srgbClr val="A1067F"/>
                </a:solidFill>
                <a:latin typeface="+mj-lt"/>
                <a:ea typeface="+mj-ea"/>
                <a:cs typeface="+mj-cs"/>
              </a:rPr>
              <a:t> innovation</a:t>
            </a:r>
            <a:endParaRPr lang="fr-FR" sz="4000" dirty="0">
              <a:solidFill>
                <a:srgbClr val="A1067F"/>
              </a:solidFill>
              <a:latin typeface="+mj-lt"/>
              <a:ea typeface="+mj-ea"/>
              <a:cs typeface="+mj-cs"/>
            </a:endParaRPr>
          </a:p>
        </p:txBody>
      </p:sp>
      <p:pic>
        <p:nvPicPr>
          <p:cNvPr id="7" name="Image 6" descr="Barilla développe une imprimante 3D pour imprimer des pâtes"/>
          <p:cNvPicPr/>
          <p:nvPr/>
        </p:nvPicPr>
        <p:blipFill>
          <a:blip r:embed="rId4">
            <a:extLst>
              <a:ext uri="{28A0092B-C50C-407E-A947-70E740481C1C}">
                <a14:useLocalDpi xmlns:a14="http://schemas.microsoft.com/office/drawing/2010/main" val="0"/>
              </a:ext>
            </a:extLst>
          </a:blip>
          <a:srcRect/>
          <a:stretch>
            <a:fillRect/>
          </a:stretch>
        </p:blipFill>
        <p:spPr bwMode="auto">
          <a:xfrm>
            <a:off x="4190999" y="-345200"/>
            <a:ext cx="4953000" cy="2504385"/>
          </a:xfrm>
          <a:prstGeom prst="rect">
            <a:avLst/>
          </a:prstGeom>
          <a:noFill/>
          <a:ln>
            <a:noFill/>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7916"/>
            <a:ext cx="2915816" cy="25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41" r="7393"/>
          <a:stretch/>
        </p:blipFill>
        <p:spPr bwMode="auto">
          <a:xfrm>
            <a:off x="2921744" y="4287916"/>
            <a:ext cx="3018408" cy="257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3dprintingindustry.com/wp-content/uploads/2014/11/tno-3d-printing-food-spore.png"/>
          <p:cNvPicPr>
            <a:picLocks noChangeAspect="1" noChangeArrowheads="1"/>
          </p:cNvPicPr>
          <p:nvPr/>
        </p:nvPicPr>
        <p:blipFill rotWithShape="1">
          <a:blip r:embed="rId7">
            <a:extLst>
              <a:ext uri="{28A0092B-C50C-407E-A947-70E740481C1C}">
                <a14:useLocalDpi xmlns:a14="http://schemas.microsoft.com/office/drawing/2010/main" val="0"/>
              </a:ext>
            </a:extLst>
          </a:blip>
          <a:srcRect b="11432"/>
          <a:stretch/>
        </p:blipFill>
        <p:spPr bwMode="auto">
          <a:xfrm>
            <a:off x="1977" y="2420888"/>
            <a:ext cx="4189022" cy="186702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biozoon 3D printed chick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4287916"/>
            <a:ext cx="3275855" cy="2570084"/>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843808" y="3933056"/>
            <a:ext cx="919806" cy="338554"/>
          </a:xfrm>
          <a:prstGeom prst="rect">
            <a:avLst/>
          </a:prstGeom>
          <a:noFill/>
        </p:spPr>
        <p:txBody>
          <a:bodyPr wrap="square" rtlCol="0">
            <a:spAutoFit/>
          </a:bodyPr>
          <a:lstStyle/>
          <a:p>
            <a:r>
              <a:rPr lang="fr-BE" sz="1600" dirty="0" smtClean="0"/>
              <a:t>TNO </a:t>
            </a:r>
            <a:r>
              <a:rPr lang="fr-BE" sz="1600" dirty="0" smtClean="0">
                <a:sym typeface="Symbol"/>
              </a:rPr>
              <a:t></a:t>
            </a:r>
            <a:endParaRPr lang="fr-BE" sz="1600" dirty="0"/>
          </a:p>
        </p:txBody>
      </p:sp>
      <p:sp>
        <p:nvSpPr>
          <p:cNvPr id="11" name="ZoneTexte 10"/>
          <p:cNvSpPr txBox="1"/>
          <p:nvPr/>
        </p:nvSpPr>
        <p:spPr>
          <a:xfrm>
            <a:off x="1187624" y="6519446"/>
            <a:ext cx="1872208" cy="338554"/>
          </a:xfrm>
          <a:prstGeom prst="rect">
            <a:avLst/>
          </a:prstGeom>
          <a:noFill/>
        </p:spPr>
        <p:txBody>
          <a:bodyPr wrap="square" rtlCol="0">
            <a:spAutoFit/>
          </a:bodyPr>
          <a:lstStyle/>
          <a:p>
            <a:r>
              <a:rPr lang="fr-BE" sz="1600" dirty="0" smtClean="0"/>
              <a:t>Natural Machines </a:t>
            </a:r>
            <a:r>
              <a:rPr lang="fr-BE" sz="1600" dirty="0" smtClean="0">
                <a:sym typeface="Symbol"/>
              </a:rPr>
              <a:t></a:t>
            </a:r>
            <a:endParaRPr lang="fr-BE" sz="1600" dirty="0"/>
          </a:p>
        </p:txBody>
      </p:sp>
      <p:sp>
        <p:nvSpPr>
          <p:cNvPr id="12" name="ZoneTexte 11"/>
          <p:cNvSpPr txBox="1"/>
          <p:nvPr/>
        </p:nvSpPr>
        <p:spPr>
          <a:xfrm>
            <a:off x="2843808" y="4293096"/>
            <a:ext cx="1224136" cy="338554"/>
          </a:xfrm>
          <a:prstGeom prst="rect">
            <a:avLst/>
          </a:prstGeom>
          <a:noFill/>
        </p:spPr>
        <p:txBody>
          <a:bodyPr wrap="square" rtlCol="0">
            <a:spAutoFit/>
          </a:bodyPr>
          <a:lstStyle/>
          <a:p>
            <a:r>
              <a:rPr lang="fr-BE" sz="1600" dirty="0" smtClean="0"/>
              <a:t>Sugarlab </a:t>
            </a:r>
            <a:r>
              <a:rPr lang="fr-BE" sz="1600" dirty="0" smtClean="0">
                <a:sym typeface="Symbol"/>
              </a:rPr>
              <a:t></a:t>
            </a:r>
            <a:endParaRPr lang="fr-BE" sz="1600" dirty="0"/>
          </a:p>
        </p:txBody>
      </p:sp>
      <p:sp>
        <p:nvSpPr>
          <p:cNvPr id="13" name="ZoneTexte 12"/>
          <p:cNvSpPr txBox="1"/>
          <p:nvPr/>
        </p:nvSpPr>
        <p:spPr>
          <a:xfrm>
            <a:off x="5868144" y="6514985"/>
            <a:ext cx="1584176" cy="338554"/>
          </a:xfrm>
          <a:prstGeom prst="rect">
            <a:avLst/>
          </a:prstGeom>
          <a:noFill/>
        </p:spPr>
        <p:txBody>
          <a:bodyPr wrap="square" rtlCol="0">
            <a:spAutoFit/>
          </a:bodyPr>
          <a:lstStyle/>
          <a:p>
            <a:r>
              <a:rPr lang="fr-BE" sz="1600" dirty="0" smtClean="0"/>
              <a:t>Performance </a:t>
            </a:r>
            <a:r>
              <a:rPr lang="fr-BE" sz="1600" dirty="0" smtClean="0">
                <a:sym typeface="Symbol"/>
              </a:rPr>
              <a:t></a:t>
            </a:r>
            <a:endParaRPr lang="fr-BE" sz="1600" dirty="0"/>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sp>
        <p:nvSpPr>
          <p:cNvPr id="15" name="ZoneTexte 14"/>
          <p:cNvSpPr txBox="1"/>
          <p:nvPr/>
        </p:nvSpPr>
        <p:spPr>
          <a:xfrm>
            <a:off x="0" y="2060848"/>
            <a:ext cx="1907704" cy="338554"/>
          </a:xfrm>
          <a:prstGeom prst="rect">
            <a:avLst/>
          </a:prstGeom>
          <a:noFill/>
        </p:spPr>
        <p:txBody>
          <a:bodyPr wrap="square" rtlCol="0">
            <a:spAutoFit/>
          </a:bodyPr>
          <a:lstStyle/>
          <a:p>
            <a:r>
              <a:rPr lang="fr-BE" sz="1600" dirty="0" smtClean="0"/>
              <a:t>Seraph Robotics </a:t>
            </a:r>
            <a:r>
              <a:rPr lang="fr-BE" sz="1600" dirty="0" smtClean="0">
                <a:sym typeface="Symbol"/>
              </a:rPr>
              <a:t></a:t>
            </a:r>
            <a:endParaRPr lang="fr-BE" sz="1600" dirty="0"/>
          </a:p>
        </p:txBody>
      </p:sp>
    </p:spTree>
    <p:extLst>
      <p:ext uri="{BB962C8B-B14F-4D97-AF65-F5344CB8AC3E}">
        <p14:creationId xmlns:p14="http://schemas.microsoft.com/office/powerpoint/2010/main" val="36511274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131840" y="2492896"/>
            <a:ext cx="5076056" cy="1938992"/>
          </a:xfrm>
          <a:prstGeom prst="rect">
            <a:avLst/>
          </a:prstGeom>
          <a:noFill/>
        </p:spPr>
        <p:txBody>
          <a:bodyPr wrap="square" rtlCol="0">
            <a:spAutoFit/>
          </a:bodyPr>
          <a:lstStyle/>
          <a:p>
            <a:pPr algn="ctr" defTabSz="457200"/>
            <a:r>
              <a:rPr lang="fr-FR" sz="4000" b="1" dirty="0" smtClean="0">
                <a:solidFill>
                  <a:srgbClr val="A1067F"/>
                </a:solidFill>
                <a:latin typeface="+mj-lt"/>
                <a:ea typeface="+mj-ea"/>
                <a:cs typeface="+mj-cs"/>
              </a:rPr>
              <a:t>3DFP</a:t>
            </a:r>
            <a:r>
              <a:rPr lang="fr-FR" sz="4000" dirty="0" smtClean="0">
                <a:solidFill>
                  <a:srgbClr val="A1067F"/>
                </a:solidFill>
                <a:latin typeface="+mj-lt"/>
                <a:ea typeface="+mj-ea"/>
                <a:cs typeface="+mj-cs"/>
              </a:rPr>
              <a:t> : the </a:t>
            </a:r>
            <a:r>
              <a:rPr lang="fr-FR" sz="4000" dirty="0" err="1" smtClean="0">
                <a:solidFill>
                  <a:srgbClr val="A1067F"/>
                </a:solidFill>
                <a:latin typeface="+mj-lt"/>
                <a:ea typeface="+mj-ea"/>
                <a:cs typeface="+mj-cs"/>
              </a:rPr>
              <a:t>technology</a:t>
            </a:r>
            <a:r>
              <a:rPr lang="fr-FR" sz="4000" dirty="0" smtClean="0">
                <a:solidFill>
                  <a:srgbClr val="A1067F"/>
                </a:solidFill>
                <a:latin typeface="+mj-lt"/>
                <a:ea typeface="+mj-ea"/>
                <a:cs typeface="+mj-cs"/>
              </a:rPr>
              <a:t> for disruptive </a:t>
            </a:r>
            <a:r>
              <a:rPr lang="fr-FR" sz="4000" dirty="0" err="1" smtClean="0">
                <a:solidFill>
                  <a:srgbClr val="A1067F"/>
                </a:solidFill>
                <a:latin typeface="+mj-lt"/>
                <a:ea typeface="+mj-ea"/>
                <a:cs typeface="+mj-cs"/>
              </a:rPr>
              <a:t>food</a:t>
            </a:r>
            <a:r>
              <a:rPr lang="fr-FR" sz="4000" dirty="0" smtClean="0">
                <a:solidFill>
                  <a:srgbClr val="A1067F"/>
                </a:solidFill>
                <a:latin typeface="+mj-lt"/>
                <a:ea typeface="+mj-ea"/>
                <a:cs typeface="+mj-cs"/>
              </a:rPr>
              <a:t> innovation </a:t>
            </a:r>
            <a:r>
              <a:rPr lang="fr-FR" sz="4000" dirty="0" err="1" smtClean="0">
                <a:solidFill>
                  <a:srgbClr val="A1067F"/>
                </a:solidFill>
                <a:latin typeface="+mj-lt"/>
                <a:ea typeface="+mj-ea"/>
                <a:cs typeface="+mj-cs"/>
              </a:rPr>
              <a:t>at</a:t>
            </a:r>
            <a:r>
              <a:rPr lang="fr-FR" sz="4000" dirty="0" smtClean="0">
                <a:solidFill>
                  <a:srgbClr val="A1067F"/>
                </a:solidFill>
                <a:latin typeface="+mj-lt"/>
                <a:ea typeface="+mj-ea"/>
                <a:cs typeface="+mj-cs"/>
              </a:rPr>
              <a:t> home</a:t>
            </a:r>
            <a:endParaRPr lang="fr-FR" sz="4000" dirty="0">
              <a:solidFill>
                <a:srgbClr val="A1067F"/>
              </a:solidFill>
              <a:latin typeface="+mj-lt"/>
              <a:ea typeface="+mj-ea"/>
              <a:cs typeface="+mj-cs"/>
            </a:endParaRPr>
          </a:p>
        </p:txBody>
      </p:sp>
      <p:sp>
        <p:nvSpPr>
          <p:cNvPr id="14" name="ZoneTexte 13"/>
          <p:cNvSpPr txBox="1"/>
          <p:nvPr/>
        </p:nvSpPr>
        <p:spPr>
          <a:xfrm>
            <a:off x="4211960" y="1844824"/>
            <a:ext cx="919806" cy="338554"/>
          </a:xfrm>
          <a:prstGeom prst="rect">
            <a:avLst/>
          </a:prstGeom>
          <a:noFill/>
        </p:spPr>
        <p:txBody>
          <a:bodyPr wrap="square" rtlCol="0">
            <a:spAutoFit/>
          </a:bodyPr>
          <a:lstStyle/>
          <a:p>
            <a:r>
              <a:rPr lang="fr-BE" sz="1600" dirty="0" smtClean="0">
                <a:solidFill>
                  <a:schemeClr val="bg1"/>
                </a:solidFill>
              </a:rPr>
              <a:t>Barilla </a:t>
            </a:r>
            <a:r>
              <a:rPr lang="fr-BE" sz="1600" dirty="0" smtClean="0">
                <a:solidFill>
                  <a:schemeClr val="bg1"/>
                </a:solidFill>
                <a:sym typeface="Symbol"/>
              </a:rPr>
              <a:t></a:t>
            </a:r>
            <a:endParaRPr lang="fr-BE" sz="1600" dirty="0">
              <a:solidFill>
                <a:schemeClr val="bg1"/>
              </a:solidFill>
            </a:endParaRPr>
          </a:p>
        </p:txBody>
      </p:sp>
      <p:pic>
        <p:nvPicPr>
          <p:cNvPr id="16" name="Picture 6" descr="http://cdn3.lebonbon.fr/wp-content/uploads/2013/01/fritures-num%C3%A9riques-une-le-bonbon-pa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2864500" cy="18002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er 16"/>
          <p:cNvGrpSpPr/>
          <p:nvPr/>
        </p:nvGrpSpPr>
        <p:grpSpPr>
          <a:xfrm>
            <a:off x="2915816" y="4581128"/>
            <a:ext cx="3118713" cy="1830006"/>
            <a:chOff x="4099054" y="2036440"/>
            <a:chExt cx="5547897" cy="2466481"/>
          </a:xfrm>
        </p:grpSpPr>
        <p:pic>
          <p:nvPicPr>
            <p:cNvPr id="18" name="Picture 8" descr="http://coreight.com/sites/default/files/maisin-futur-connecte-soir-cuisin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054" y="2036440"/>
              <a:ext cx="5508104" cy="2466481"/>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p:cNvSpPr txBox="1"/>
            <p:nvPr/>
          </p:nvSpPr>
          <p:spPr>
            <a:xfrm>
              <a:off x="8070015" y="3977487"/>
              <a:ext cx="1576936" cy="456303"/>
            </a:xfrm>
            <a:prstGeom prst="rect">
              <a:avLst/>
            </a:prstGeom>
            <a:noFill/>
          </p:spPr>
          <p:txBody>
            <a:bodyPr wrap="square" rtlCol="0">
              <a:spAutoFit/>
            </a:bodyPr>
            <a:lstStyle/>
            <a:p>
              <a:r>
                <a:rPr lang="fr-BE" sz="1600" dirty="0" smtClean="0"/>
                <a:t>Ikea </a:t>
              </a:r>
              <a:r>
                <a:rPr lang="fr-BE" sz="1600" dirty="0" smtClean="0">
                  <a:sym typeface="Symbol"/>
                </a:rPr>
                <a:t></a:t>
              </a:r>
              <a:endParaRPr lang="fr-BE" sz="1600" dirty="0"/>
            </a:p>
          </p:txBody>
        </p:sp>
      </p:grpSp>
      <p:pic>
        <p:nvPicPr>
          <p:cNvPr id="20" name="Picture 16" descr="http://www.santepratique.fr/ressources/gallery/mysantemobil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86" t="11598" r="14543" b="9190"/>
          <a:stretch/>
        </p:blipFill>
        <p:spPr bwMode="auto">
          <a:xfrm>
            <a:off x="3563888" y="260648"/>
            <a:ext cx="2771798" cy="18058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ULg\AppData\Local\Temp\6511464547_0914d333a1_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264" y="116632"/>
            <a:ext cx="1947029"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8902" t="10834" r="29722" b="6250"/>
          <a:stretch/>
        </p:blipFill>
        <p:spPr bwMode="auto">
          <a:xfrm>
            <a:off x="323529" y="2276872"/>
            <a:ext cx="2808312" cy="1833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descr="http://www.bien-et-bio.com/UserFiles/Image/produit/spaghetti_de_mer_cuisin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4437112"/>
            <a:ext cx="2376264" cy="1927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9pfmiw.by3301.livefilestore.com/y2mDCZS0twKpiQd8YQ6v4jXUZoglbwkee9ECW5SInzavnnX3-gVWDWxTXqer22aGUd9WB--ocy6lFTU9Z8NbkA_6ETEyATxYyXpHTsiMBWyoOu-dV0dl1ImwiLx9c9XDWhX/DSCN2896%20%28Small%29.JPG?psid"/>
          <p:cNvPicPr>
            <a:picLocks noChangeAspect="1" noChangeArrowheads="1"/>
          </p:cNvPicPr>
          <p:nvPr/>
        </p:nvPicPr>
        <p:blipFill rotWithShape="1">
          <a:blip r:embed="rId9">
            <a:extLst>
              <a:ext uri="{28A0092B-C50C-407E-A947-70E740481C1C}">
                <a14:useLocalDpi xmlns:a14="http://schemas.microsoft.com/office/drawing/2010/main" val="0"/>
              </a:ext>
            </a:extLst>
          </a:blip>
          <a:srcRect r="18202" b="883"/>
          <a:stretch/>
        </p:blipFill>
        <p:spPr bwMode="auto">
          <a:xfrm>
            <a:off x="6300192" y="4437112"/>
            <a:ext cx="2600816" cy="198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7375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biozoon 3D printed chick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2" y="1985380"/>
            <a:ext cx="3083961" cy="2451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NO 3D printed carro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450"/>
          <a:stretch/>
        </p:blipFill>
        <p:spPr bwMode="auto">
          <a:xfrm>
            <a:off x="0" y="1968011"/>
            <a:ext cx="3131839" cy="24691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ufos-aliens.co.uk/china-space-460_99895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131842" cy="196801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cmp-cgpm.be/assets/Fotos/_resampled/resizedimage342228-G1-BDL-ORBAN-Dani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035" y="0"/>
            <a:ext cx="2948477" cy="200109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moothfood is a project designed to provide better meals for both the elderly and sufferers of dysphagia -- an inability to swallow food. | #3Dprinting #food #Smoothfood #innov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2035" y="2001096"/>
            <a:ext cx="2937000" cy="2451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2.bp.blogspot.com/-ZJGyPwt8V2M/Tl8ESxKeatI/AAAAAAAAAQE/DFFt6ZMCI48/s1600/Jessica+Tandy+Hume+Crony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 y="4437112"/>
            <a:ext cx="314807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patientnews.com/sites/default/files/DoctorsandPatient.jpg"/>
          <p:cNvPicPr>
            <a:picLocks noChangeAspect="1" noChangeArrowheads="1"/>
          </p:cNvPicPr>
          <p:nvPr/>
        </p:nvPicPr>
        <p:blipFill rotWithShape="1">
          <a:blip r:embed="rId9">
            <a:extLst>
              <a:ext uri="{28A0092B-C50C-407E-A947-70E740481C1C}">
                <a14:useLocalDpi xmlns:a14="http://schemas.microsoft.com/office/drawing/2010/main" val="0"/>
              </a:ext>
            </a:extLst>
          </a:blip>
          <a:srcRect l="8596" r="9719"/>
          <a:stretch/>
        </p:blipFill>
        <p:spPr bwMode="auto">
          <a:xfrm>
            <a:off x="6232035" y="4437112"/>
            <a:ext cx="2911186" cy="2427874"/>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3059832" y="522341"/>
            <a:ext cx="3220080" cy="923330"/>
          </a:xfrm>
          <a:prstGeom prst="rect">
            <a:avLst/>
          </a:prstGeom>
          <a:noFill/>
        </p:spPr>
        <p:txBody>
          <a:bodyPr wrap="square" rtlCol="0">
            <a:spAutoFit/>
          </a:bodyPr>
          <a:lstStyle/>
          <a:p>
            <a:pPr algn="ctr"/>
            <a:r>
              <a:rPr lang="fr-BE" sz="5400" dirty="0" smtClean="0">
                <a:solidFill>
                  <a:srgbClr val="CC0066"/>
                </a:solidFill>
              </a:rPr>
              <a:t>Rediscover</a:t>
            </a:r>
            <a:endParaRPr lang="fr-BE" sz="5400" dirty="0">
              <a:solidFill>
                <a:srgbClr val="CC0066"/>
              </a:solidFill>
            </a:endParaRPr>
          </a:p>
        </p:txBody>
      </p:sp>
      <p:sp>
        <p:nvSpPr>
          <p:cNvPr id="16" name="ZoneTexte 15"/>
          <p:cNvSpPr txBox="1"/>
          <p:nvPr/>
        </p:nvSpPr>
        <p:spPr>
          <a:xfrm>
            <a:off x="3100197" y="5097958"/>
            <a:ext cx="3131838" cy="923330"/>
          </a:xfrm>
          <a:prstGeom prst="rect">
            <a:avLst/>
          </a:prstGeom>
          <a:noFill/>
        </p:spPr>
        <p:txBody>
          <a:bodyPr wrap="square" rtlCol="0">
            <a:spAutoFit/>
          </a:bodyPr>
          <a:lstStyle/>
          <a:p>
            <a:pPr algn="ctr"/>
            <a:r>
              <a:rPr lang="fr-BE" sz="5400" dirty="0" smtClean="0">
                <a:solidFill>
                  <a:srgbClr val="CC0066"/>
                </a:solidFill>
              </a:rPr>
              <a:t>A shape</a:t>
            </a:r>
            <a:endParaRPr lang="fr-BE" sz="5400" dirty="0">
              <a:solidFill>
                <a:srgbClr val="CC0066"/>
              </a:solidFill>
            </a:endParaRPr>
          </a:p>
        </p:txBody>
      </p:sp>
      <p:sp>
        <p:nvSpPr>
          <p:cNvPr id="11" name="ZoneTexte 10"/>
          <p:cNvSpPr txBox="1"/>
          <p:nvPr/>
        </p:nvSpPr>
        <p:spPr>
          <a:xfrm>
            <a:off x="0" y="4077072"/>
            <a:ext cx="919806" cy="338554"/>
          </a:xfrm>
          <a:prstGeom prst="rect">
            <a:avLst/>
          </a:prstGeom>
          <a:noFill/>
        </p:spPr>
        <p:txBody>
          <a:bodyPr wrap="square" rtlCol="0">
            <a:spAutoFit/>
          </a:bodyPr>
          <a:lstStyle/>
          <a:p>
            <a:r>
              <a:rPr lang="fr-BE" sz="1600" dirty="0" smtClean="0"/>
              <a:t>TNO </a:t>
            </a:r>
            <a:r>
              <a:rPr lang="fr-BE" sz="1600" dirty="0" smtClean="0">
                <a:sym typeface="Symbol"/>
              </a:rPr>
              <a:t></a:t>
            </a:r>
            <a:endParaRPr lang="fr-BE" sz="1600" dirty="0"/>
          </a:p>
        </p:txBody>
      </p:sp>
      <p:sp>
        <p:nvSpPr>
          <p:cNvPr id="12" name="ZoneTexte 11"/>
          <p:cNvSpPr txBox="1"/>
          <p:nvPr/>
        </p:nvSpPr>
        <p:spPr>
          <a:xfrm>
            <a:off x="3131840" y="4077072"/>
            <a:ext cx="1584176" cy="338554"/>
          </a:xfrm>
          <a:prstGeom prst="rect">
            <a:avLst/>
          </a:prstGeom>
          <a:noFill/>
        </p:spPr>
        <p:txBody>
          <a:bodyPr wrap="square" rtlCol="0">
            <a:spAutoFit/>
          </a:bodyPr>
          <a:lstStyle/>
          <a:p>
            <a:r>
              <a:rPr lang="fr-BE" sz="1600" dirty="0" smtClean="0"/>
              <a:t>Performance </a:t>
            </a:r>
            <a:r>
              <a:rPr lang="fr-BE" sz="1600" dirty="0" smtClean="0">
                <a:sym typeface="Symbol"/>
              </a:rPr>
              <a:t></a:t>
            </a:r>
            <a:endParaRPr lang="fr-BE" sz="1600" dirty="0"/>
          </a:p>
        </p:txBody>
      </p:sp>
    </p:spTree>
    <p:extLst>
      <p:ext uri="{BB962C8B-B14F-4D97-AF65-F5344CB8AC3E}">
        <p14:creationId xmlns:p14="http://schemas.microsoft.com/office/powerpoint/2010/main" val="38367702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od by TNO Netherland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8587"/>
            <a:ext cx="4644008" cy="32394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newscientist.com/data/images/ns/cms/dn23422/dn23422-2_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124561"/>
            <a:ext cx="4499992" cy="47334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dprintingindustry.com/wp-content/uploads/2014/11/3D-printed-spore-food-from-TN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309"/>
            <a:ext cx="4644007" cy="36358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4644008" y="162506"/>
            <a:ext cx="4499992" cy="1754327"/>
          </a:xfrm>
          <a:prstGeom prst="rect">
            <a:avLst/>
          </a:prstGeom>
          <a:noFill/>
        </p:spPr>
        <p:txBody>
          <a:bodyPr wrap="square" rtlCol="0">
            <a:spAutoFit/>
          </a:bodyPr>
          <a:lstStyle/>
          <a:p>
            <a:pPr algn="ctr"/>
            <a:r>
              <a:rPr lang="fr-BE" sz="5400" dirty="0" smtClean="0">
                <a:solidFill>
                  <a:srgbClr val="CC0066"/>
                </a:solidFill>
              </a:rPr>
              <a:t>New Ingredients</a:t>
            </a:r>
            <a:endParaRPr lang="fr-BE" sz="5400" dirty="0">
              <a:solidFill>
                <a:srgbClr val="CC0066"/>
              </a:solidFill>
            </a:endParaRPr>
          </a:p>
        </p:txBody>
      </p:sp>
      <p:sp>
        <p:nvSpPr>
          <p:cNvPr id="6" name="ZoneTexte 5"/>
          <p:cNvSpPr txBox="1"/>
          <p:nvPr/>
        </p:nvSpPr>
        <p:spPr>
          <a:xfrm>
            <a:off x="3635896" y="3140968"/>
            <a:ext cx="919806" cy="338554"/>
          </a:xfrm>
          <a:prstGeom prst="rect">
            <a:avLst/>
          </a:prstGeom>
          <a:noFill/>
        </p:spPr>
        <p:txBody>
          <a:bodyPr wrap="square" rtlCol="0">
            <a:spAutoFit/>
          </a:bodyPr>
          <a:lstStyle/>
          <a:p>
            <a:r>
              <a:rPr lang="fr-BE" sz="1600" dirty="0" smtClean="0"/>
              <a:t>TNO </a:t>
            </a:r>
            <a:r>
              <a:rPr lang="fr-BE" sz="1600" dirty="0" smtClean="0">
                <a:sym typeface="Symbol"/>
              </a:rPr>
              <a:t></a:t>
            </a:r>
            <a:endParaRPr lang="fr-BE" sz="1600" dirty="0"/>
          </a:p>
        </p:txBody>
      </p:sp>
    </p:spTree>
    <p:extLst>
      <p:ext uri="{BB962C8B-B14F-4D97-AF65-F5344CB8AC3E}">
        <p14:creationId xmlns:p14="http://schemas.microsoft.com/office/powerpoint/2010/main" val="15339212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aisouestcequonest.net/wp-content/uploads/2010/12/community-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604"/>
            <a:ext cx="9144000" cy="584939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187176" y="2132856"/>
            <a:ext cx="6840760" cy="2308324"/>
          </a:xfrm>
          <a:prstGeom prst="rect">
            <a:avLst/>
          </a:prstGeom>
          <a:noFill/>
        </p:spPr>
        <p:txBody>
          <a:bodyPr wrap="square" rtlCol="0">
            <a:spAutoFit/>
          </a:bodyPr>
          <a:lstStyle/>
          <a:p>
            <a:pPr algn="ctr" defTabSz="457200"/>
            <a:r>
              <a:rPr lang="en-US" sz="7200" b="1" dirty="0" smtClean="0">
                <a:solidFill>
                  <a:schemeClr val="bg1"/>
                </a:solidFill>
                <a:effectLst>
                  <a:outerShdw blurRad="38100" dist="38100" dir="2700000" algn="tl">
                    <a:srgbClr val="000000">
                      <a:alpha val="43137"/>
                    </a:srgbClr>
                  </a:outerShdw>
                </a:effectLst>
                <a:latin typeface="+mj-lt"/>
                <a:ea typeface="+mj-ea"/>
                <a:cs typeface="+mj-cs"/>
              </a:rPr>
              <a:t>FEED THE WORLD!</a:t>
            </a:r>
            <a:endParaRPr lang="fr-FR" sz="7200" b="1" dirty="0">
              <a:solidFill>
                <a:schemeClr val="bg1"/>
              </a:solidFill>
              <a:effectLst>
                <a:outerShdw blurRad="38100" dist="38100" dir="2700000" algn="tl">
                  <a:srgbClr val="000000">
                    <a:alpha val="43137"/>
                  </a:srgbClr>
                </a:outerShdw>
              </a:effectLst>
              <a:latin typeface="+mj-lt"/>
              <a:ea typeface="+mj-ea"/>
              <a:cs typeface="+mj-cs"/>
            </a:endParaRPr>
          </a:p>
        </p:txBody>
      </p:sp>
      <p:sp>
        <p:nvSpPr>
          <p:cNvPr id="2" name="ZoneTexte 1"/>
          <p:cNvSpPr txBox="1"/>
          <p:nvPr/>
        </p:nvSpPr>
        <p:spPr>
          <a:xfrm>
            <a:off x="1403648" y="4581128"/>
            <a:ext cx="6588732" cy="1107996"/>
          </a:xfrm>
          <a:prstGeom prst="rect">
            <a:avLst/>
          </a:prstGeom>
          <a:noFill/>
        </p:spPr>
        <p:txBody>
          <a:bodyPr wrap="square" rtlCol="0">
            <a:spAutoFit/>
          </a:bodyPr>
          <a:lstStyle/>
          <a:p>
            <a:pPr algn="ctr"/>
            <a:r>
              <a:rPr lang="fr-BE" sz="6000" dirty="0" smtClean="0">
                <a:solidFill>
                  <a:schemeClr val="bg1"/>
                </a:solidFill>
              </a:rPr>
              <a:t>9,5 </a:t>
            </a:r>
            <a:r>
              <a:rPr lang="fr-BE" sz="6600" dirty="0" smtClean="0">
                <a:solidFill>
                  <a:schemeClr val="bg1"/>
                </a:solidFill>
              </a:rPr>
              <a:t>billions (2050)</a:t>
            </a:r>
            <a:r>
              <a:rPr lang="fr-BE" sz="6000" dirty="0" smtClean="0">
                <a:solidFill>
                  <a:schemeClr val="bg1"/>
                </a:solidFill>
              </a:rPr>
              <a:t> </a:t>
            </a:r>
            <a:endParaRPr lang="fr-BE" sz="6000" dirty="0">
              <a:solidFill>
                <a:schemeClr val="bg1"/>
              </a:solidFill>
            </a:endParaRPr>
          </a:p>
        </p:txBody>
      </p:sp>
      <p:sp>
        <p:nvSpPr>
          <p:cNvPr id="3" name="ZoneTexte 2"/>
          <p:cNvSpPr txBox="1"/>
          <p:nvPr/>
        </p:nvSpPr>
        <p:spPr>
          <a:xfrm>
            <a:off x="2051720" y="-99392"/>
            <a:ext cx="5040560" cy="1107996"/>
          </a:xfrm>
          <a:prstGeom prst="rect">
            <a:avLst/>
          </a:prstGeom>
          <a:noFill/>
        </p:spPr>
        <p:txBody>
          <a:bodyPr wrap="square" rtlCol="0">
            <a:spAutoFit/>
          </a:bodyPr>
          <a:lstStyle/>
          <a:p>
            <a:pPr algn="ctr"/>
            <a:r>
              <a:rPr lang="fr-BE" sz="6600" dirty="0" err="1" smtClean="0">
                <a:solidFill>
                  <a:schemeClr val="accent5">
                    <a:lumMod val="75000"/>
                  </a:schemeClr>
                </a:solidFill>
              </a:rPr>
              <a:t>Problem</a:t>
            </a:r>
            <a:r>
              <a:rPr lang="fr-BE" sz="6600" dirty="0" smtClean="0">
                <a:solidFill>
                  <a:schemeClr val="accent5">
                    <a:lumMod val="75000"/>
                  </a:schemeClr>
                </a:solidFill>
              </a:rPr>
              <a:t>:</a:t>
            </a:r>
            <a:endParaRPr lang="fr-BE" sz="6600" dirty="0">
              <a:solidFill>
                <a:schemeClr val="accent5">
                  <a:lumMod val="75000"/>
                </a:schemeClr>
              </a:solidFill>
            </a:endParaRPr>
          </a:p>
        </p:txBody>
      </p:sp>
    </p:spTree>
    <p:extLst>
      <p:ext uri="{BB962C8B-B14F-4D97-AF65-F5344CB8AC3E}">
        <p14:creationId xmlns:p14="http://schemas.microsoft.com/office/powerpoint/2010/main" val="331446135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inted spinach quiche dinosaurs #3dPrinted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788025" cy="3490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naturalmachines.com/site_media/107/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0632"/>
            <a:ext cx="4631465" cy="33673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naturalmachines.com/site_media/88/o/"/>
          <p:cNvPicPr>
            <a:picLocks noChangeAspect="1" noChangeArrowheads="1"/>
          </p:cNvPicPr>
          <p:nvPr/>
        </p:nvPicPr>
        <p:blipFill rotWithShape="1">
          <a:blip r:embed="rId5">
            <a:extLst>
              <a:ext uri="{28A0092B-C50C-407E-A947-70E740481C1C}">
                <a14:useLocalDpi xmlns:a14="http://schemas.microsoft.com/office/drawing/2010/main" val="0"/>
              </a:ext>
            </a:extLst>
          </a:blip>
          <a:srcRect l="17455" t="15599" r="18255" b="-1303"/>
          <a:stretch/>
        </p:blipFill>
        <p:spPr bwMode="auto">
          <a:xfrm>
            <a:off x="4631465" y="0"/>
            <a:ext cx="4512535" cy="3573016"/>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4631465" y="3940021"/>
            <a:ext cx="4499992" cy="2585323"/>
          </a:xfrm>
          <a:prstGeom prst="rect">
            <a:avLst/>
          </a:prstGeom>
          <a:noFill/>
        </p:spPr>
        <p:txBody>
          <a:bodyPr wrap="square" rtlCol="0">
            <a:spAutoFit/>
          </a:bodyPr>
          <a:lstStyle/>
          <a:p>
            <a:pPr algn="ctr"/>
            <a:r>
              <a:rPr lang="fr-BE" sz="5400" dirty="0" smtClean="0">
                <a:solidFill>
                  <a:srgbClr val="CC0066"/>
                </a:solidFill>
              </a:rPr>
              <a:t>Processed food with controlled composition</a:t>
            </a:r>
            <a:endParaRPr lang="fr-BE" sz="5400" dirty="0">
              <a:solidFill>
                <a:srgbClr val="CC0066"/>
              </a:solidFill>
            </a:endParaRPr>
          </a:p>
        </p:txBody>
      </p:sp>
    </p:spTree>
    <p:extLst>
      <p:ext uri="{BB962C8B-B14F-4D97-AF65-F5344CB8AC3E}">
        <p14:creationId xmlns:p14="http://schemas.microsoft.com/office/powerpoint/2010/main" val="3059961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s.gizmag.com/hero/cornucopia-digital-gastronomy-3d-food-printer-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524" t="2176" r="22704"/>
          <a:stretch/>
        </p:blipFill>
        <p:spPr bwMode="auto">
          <a:xfrm>
            <a:off x="2879419" y="1772188"/>
            <a:ext cx="3086146" cy="320860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0" y="0"/>
            <a:ext cx="9143999" cy="923330"/>
          </a:xfrm>
          <a:prstGeom prst="rect">
            <a:avLst/>
          </a:prstGeom>
          <a:noFill/>
        </p:spPr>
        <p:txBody>
          <a:bodyPr wrap="square" rtlCol="0">
            <a:spAutoFit/>
          </a:bodyPr>
          <a:lstStyle/>
          <a:p>
            <a:pPr algn="ctr"/>
            <a:r>
              <a:rPr lang="fr-BE" sz="5400" dirty="0" smtClean="0">
                <a:solidFill>
                  <a:srgbClr val="CC0066"/>
                </a:solidFill>
              </a:rPr>
              <a:t>Customised Nutrition</a:t>
            </a:r>
            <a:endParaRPr lang="fr-BE" sz="5400" dirty="0">
              <a:solidFill>
                <a:srgbClr val="CC0066"/>
              </a:solidFill>
            </a:endParaRPr>
          </a:p>
        </p:txBody>
      </p:sp>
      <p:sp>
        <p:nvSpPr>
          <p:cNvPr id="4" name="ZoneTexte 3"/>
          <p:cNvSpPr txBox="1"/>
          <p:nvPr/>
        </p:nvSpPr>
        <p:spPr>
          <a:xfrm>
            <a:off x="251520" y="1772816"/>
            <a:ext cx="2652816" cy="1569660"/>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a:t>Specific needs</a:t>
            </a:r>
          </a:p>
        </p:txBody>
      </p:sp>
      <p:sp>
        <p:nvSpPr>
          <p:cNvPr id="5" name="ZoneTexte 4"/>
          <p:cNvSpPr txBox="1"/>
          <p:nvPr/>
        </p:nvSpPr>
        <p:spPr>
          <a:xfrm>
            <a:off x="467544" y="4797152"/>
            <a:ext cx="3491880" cy="830997"/>
          </a:xfrm>
          <a:prstGeom prst="rect">
            <a:avLst/>
          </a:prstGeom>
          <a:noFill/>
        </p:spPr>
        <p:txBody>
          <a:bodyPr wrap="square" rtlCol="0">
            <a:spAutoFit/>
          </a:bodyPr>
          <a:lstStyle/>
          <a:p>
            <a:pPr algn="ctr"/>
            <a:r>
              <a:rPr lang="fr-BE" sz="4800" dirty="0">
                <a:solidFill>
                  <a:schemeClr val="accent4">
                    <a:lumMod val="75000"/>
                  </a:schemeClr>
                </a:solidFill>
              </a:rPr>
              <a:t>Allergies</a:t>
            </a:r>
          </a:p>
        </p:txBody>
      </p:sp>
      <p:sp>
        <p:nvSpPr>
          <p:cNvPr id="7" name="ZoneTexte 6"/>
          <p:cNvSpPr txBox="1"/>
          <p:nvPr/>
        </p:nvSpPr>
        <p:spPr>
          <a:xfrm>
            <a:off x="5364088" y="5661248"/>
            <a:ext cx="3491880" cy="830997"/>
          </a:xfrm>
          <a:prstGeom prst="rect">
            <a:avLst/>
          </a:prstGeom>
          <a:noFill/>
        </p:spPr>
        <p:txBody>
          <a:bodyPr wrap="square" rtlCol="0">
            <a:spAutoFit/>
          </a:bodyPr>
          <a:lstStyle/>
          <a:p>
            <a:pPr algn="ctr"/>
            <a:r>
              <a:rPr lang="fr-BE" sz="4800" dirty="0">
                <a:solidFill>
                  <a:schemeClr val="accent4">
                    <a:lumMod val="75000"/>
                  </a:schemeClr>
                </a:solidFill>
              </a:rPr>
              <a:t>New</a:t>
            </a:r>
            <a:r>
              <a:rPr lang="fr-BE" sz="3600" dirty="0" smtClean="0">
                <a:solidFill>
                  <a:srgbClr val="CC0066"/>
                </a:solidFill>
              </a:rPr>
              <a:t> </a:t>
            </a:r>
            <a:r>
              <a:rPr lang="fr-BE" sz="4800" dirty="0">
                <a:solidFill>
                  <a:schemeClr val="accent4">
                    <a:lumMod val="75000"/>
                  </a:schemeClr>
                </a:solidFill>
              </a:rPr>
              <a:t>taste</a:t>
            </a:r>
          </a:p>
        </p:txBody>
      </p:sp>
      <p:sp>
        <p:nvSpPr>
          <p:cNvPr id="8" name="ZoneTexte 7"/>
          <p:cNvSpPr txBox="1"/>
          <p:nvPr/>
        </p:nvSpPr>
        <p:spPr>
          <a:xfrm>
            <a:off x="6012160" y="1772816"/>
            <a:ext cx="2652816" cy="1569660"/>
          </a:xfrm>
          <a:prstGeom prst="rect">
            <a:avLst/>
          </a:prstGeom>
          <a:noFill/>
        </p:spPr>
        <p:txBody>
          <a:bodyPr wrap="square" rtlCol="0">
            <a:spAutoFit/>
          </a:bodyPr>
          <a:lstStyle/>
          <a:p>
            <a:pPr algn="ctr"/>
            <a:r>
              <a:rPr lang="fr-BE" sz="4800" dirty="0" smtClean="0">
                <a:solidFill>
                  <a:schemeClr val="accent4">
                    <a:lumMod val="75000"/>
                  </a:schemeClr>
                </a:solidFill>
              </a:rPr>
              <a:t>Specific diet</a:t>
            </a:r>
            <a:endParaRPr lang="fr-BE" sz="4800" dirty="0">
              <a:solidFill>
                <a:schemeClr val="accent4">
                  <a:lumMod val="75000"/>
                </a:schemeClr>
              </a:solidFill>
            </a:endParaRPr>
          </a:p>
        </p:txBody>
      </p:sp>
    </p:spTree>
    <p:extLst>
      <p:ext uri="{BB962C8B-B14F-4D97-AF65-F5344CB8AC3E}">
        <p14:creationId xmlns:p14="http://schemas.microsoft.com/office/powerpoint/2010/main" val="37038820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naturalmachines.com/site_media/92/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624" y="1635"/>
            <a:ext cx="4943292" cy="270728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kullappreciationsociety.com/wp-content/uploads/2013/12/JOSH-HARKER_1-1024x1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4179624" cy="2708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qzprod.files.wordpress.com/2013/05/enjoy-your-meal.jpg?w=940"/>
          <p:cNvPicPr>
            <a:picLocks noChangeAspect="1" noChangeArrowheads="1"/>
          </p:cNvPicPr>
          <p:nvPr/>
        </p:nvPicPr>
        <p:blipFill rotWithShape="1">
          <a:blip r:embed="rId5">
            <a:extLst>
              <a:ext uri="{28A0092B-C50C-407E-A947-70E740481C1C}">
                <a14:useLocalDpi xmlns:a14="http://schemas.microsoft.com/office/drawing/2010/main" val="0"/>
              </a:ext>
            </a:extLst>
          </a:blip>
          <a:srcRect l="33027" t="8050" r="30022" b="49446"/>
          <a:stretch/>
        </p:blipFill>
        <p:spPr bwMode="auto">
          <a:xfrm>
            <a:off x="-12963" y="2708920"/>
            <a:ext cx="4192588" cy="4149079"/>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4464496" y="5072117"/>
            <a:ext cx="4499992" cy="1754327"/>
          </a:xfrm>
          <a:prstGeom prst="rect">
            <a:avLst/>
          </a:prstGeom>
          <a:noFill/>
        </p:spPr>
        <p:txBody>
          <a:bodyPr wrap="square" rtlCol="0">
            <a:spAutoFit/>
          </a:bodyPr>
          <a:lstStyle/>
          <a:p>
            <a:pPr algn="ctr"/>
            <a:r>
              <a:rPr lang="fr-BE" sz="5400" dirty="0" smtClean="0">
                <a:solidFill>
                  <a:srgbClr val="CC0066"/>
                </a:solidFill>
              </a:rPr>
              <a:t>Culinary creativity…</a:t>
            </a:r>
            <a:endParaRPr lang="fr-BE" sz="5400" dirty="0">
              <a:solidFill>
                <a:srgbClr val="CC0066"/>
              </a:solidFill>
            </a:endParaRPr>
          </a:p>
        </p:txBody>
      </p:sp>
      <p:pic>
        <p:nvPicPr>
          <p:cNvPr id="7170" name="Picture 2" descr="http://the-sugar-lab.com/sites/default/files/3D_Printed_Sugar_Engagement_Diamon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9625" y="2693431"/>
            <a:ext cx="4964375" cy="234785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07504" y="5877272"/>
            <a:ext cx="919806" cy="338554"/>
          </a:xfrm>
          <a:prstGeom prst="rect">
            <a:avLst/>
          </a:prstGeom>
          <a:noFill/>
        </p:spPr>
        <p:txBody>
          <a:bodyPr wrap="square" rtlCol="0">
            <a:spAutoFit/>
          </a:bodyPr>
          <a:lstStyle/>
          <a:p>
            <a:r>
              <a:rPr lang="fr-BE" sz="1600" dirty="0" smtClean="0"/>
              <a:t>TNO </a:t>
            </a:r>
            <a:r>
              <a:rPr lang="fr-BE" sz="1600" dirty="0" smtClean="0">
                <a:sym typeface="Symbol"/>
              </a:rPr>
              <a:t></a:t>
            </a:r>
            <a:endParaRPr lang="fr-BE" sz="1600" dirty="0"/>
          </a:p>
        </p:txBody>
      </p:sp>
      <p:sp>
        <p:nvSpPr>
          <p:cNvPr id="8" name="ZoneTexte 7"/>
          <p:cNvSpPr txBox="1"/>
          <p:nvPr/>
        </p:nvSpPr>
        <p:spPr>
          <a:xfrm>
            <a:off x="2915816" y="2204864"/>
            <a:ext cx="1207838" cy="338554"/>
          </a:xfrm>
          <a:prstGeom prst="rect">
            <a:avLst/>
          </a:prstGeom>
          <a:noFill/>
        </p:spPr>
        <p:txBody>
          <a:bodyPr wrap="square" rtlCol="0">
            <a:spAutoFit/>
          </a:bodyPr>
          <a:lstStyle/>
          <a:p>
            <a:r>
              <a:rPr lang="fr-BE" sz="1600" dirty="0" smtClean="0">
                <a:solidFill>
                  <a:srgbClr val="FFFFFF"/>
                </a:solidFill>
              </a:rPr>
              <a:t>Sugarlab </a:t>
            </a:r>
            <a:r>
              <a:rPr lang="fr-BE" sz="1600" dirty="0" smtClean="0">
                <a:solidFill>
                  <a:srgbClr val="FFFFFF"/>
                </a:solidFill>
                <a:sym typeface="Symbol"/>
              </a:rPr>
              <a:t></a:t>
            </a:r>
            <a:endParaRPr lang="fr-BE" sz="1600" dirty="0">
              <a:solidFill>
                <a:srgbClr val="FFFFFF"/>
              </a:solidFill>
            </a:endParaRPr>
          </a:p>
        </p:txBody>
      </p:sp>
      <p:sp>
        <p:nvSpPr>
          <p:cNvPr id="9" name="ZoneTexte 8"/>
          <p:cNvSpPr txBox="1"/>
          <p:nvPr/>
        </p:nvSpPr>
        <p:spPr>
          <a:xfrm>
            <a:off x="4211960" y="2276872"/>
            <a:ext cx="1872208" cy="338554"/>
          </a:xfrm>
          <a:prstGeom prst="rect">
            <a:avLst/>
          </a:prstGeom>
          <a:noFill/>
        </p:spPr>
        <p:txBody>
          <a:bodyPr wrap="square" rtlCol="0">
            <a:spAutoFit/>
          </a:bodyPr>
          <a:lstStyle/>
          <a:p>
            <a:r>
              <a:rPr lang="fr-BE" sz="1600" dirty="0" smtClean="0"/>
              <a:t>Natural Machines </a:t>
            </a:r>
            <a:r>
              <a:rPr lang="fr-BE" sz="1600" dirty="0" smtClean="0">
                <a:sym typeface="Symbol"/>
              </a:rPr>
              <a:t></a:t>
            </a:r>
            <a:endParaRPr lang="fr-BE" sz="1600" dirty="0"/>
          </a:p>
        </p:txBody>
      </p:sp>
      <p:sp>
        <p:nvSpPr>
          <p:cNvPr id="11" name="ZoneTexte 10"/>
          <p:cNvSpPr txBox="1"/>
          <p:nvPr/>
        </p:nvSpPr>
        <p:spPr>
          <a:xfrm>
            <a:off x="4283968" y="4581128"/>
            <a:ext cx="1207838" cy="338554"/>
          </a:xfrm>
          <a:prstGeom prst="rect">
            <a:avLst/>
          </a:prstGeom>
          <a:noFill/>
        </p:spPr>
        <p:txBody>
          <a:bodyPr wrap="square" rtlCol="0">
            <a:spAutoFit/>
          </a:bodyPr>
          <a:lstStyle/>
          <a:p>
            <a:r>
              <a:rPr lang="fr-BE" sz="1600" dirty="0" smtClean="0">
                <a:solidFill>
                  <a:srgbClr val="FFFFFF"/>
                </a:solidFill>
              </a:rPr>
              <a:t>Sugarlab </a:t>
            </a:r>
            <a:r>
              <a:rPr lang="fr-BE" sz="1600" dirty="0" smtClean="0">
                <a:solidFill>
                  <a:srgbClr val="FFFFFF"/>
                </a:solidFill>
                <a:sym typeface="Symbol"/>
              </a:rPr>
              <a:t></a:t>
            </a:r>
            <a:endParaRPr lang="fr-BE" sz="1600" dirty="0">
              <a:solidFill>
                <a:srgbClr val="FFFFFF"/>
              </a:solidFill>
            </a:endParaRPr>
          </a:p>
        </p:txBody>
      </p:sp>
    </p:spTree>
    <p:extLst>
      <p:ext uri="{BB962C8B-B14F-4D97-AF65-F5344CB8AC3E}">
        <p14:creationId xmlns:p14="http://schemas.microsoft.com/office/powerpoint/2010/main" val="9074061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619672" y="188640"/>
            <a:ext cx="6048672" cy="923330"/>
          </a:xfrm>
          <a:prstGeom prst="rect">
            <a:avLst/>
          </a:prstGeom>
          <a:noFill/>
        </p:spPr>
        <p:txBody>
          <a:bodyPr wrap="square" rtlCol="0">
            <a:spAutoFit/>
          </a:bodyPr>
          <a:lstStyle/>
          <a:p>
            <a:pPr algn="ctr"/>
            <a:r>
              <a:rPr lang="fr-BE" sz="5400" dirty="0" smtClean="0">
                <a:solidFill>
                  <a:srgbClr val="CC0066"/>
                </a:solidFill>
              </a:rPr>
              <a:t>New functions…?</a:t>
            </a:r>
            <a:endParaRPr lang="fr-BE" sz="5400" dirty="0">
              <a:solidFill>
                <a:srgbClr val="CC0066"/>
              </a:solidFill>
            </a:endParaRPr>
          </a:p>
        </p:txBody>
      </p:sp>
      <p:sp>
        <p:nvSpPr>
          <p:cNvPr id="13" name="ZoneTexte 12"/>
          <p:cNvSpPr txBox="1"/>
          <p:nvPr/>
        </p:nvSpPr>
        <p:spPr>
          <a:xfrm>
            <a:off x="2123728" y="5085184"/>
            <a:ext cx="5544616" cy="830997"/>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smtClean="0"/>
              <a:t>Taste optimisation</a:t>
            </a:r>
            <a:endParaRPr lang="fr-BE" dirty="0"/>
          </a:p>
        </p:txBody>
      </p:sp>
      <p:pic>
        <p:nvPicPr>
          <p:cNvPr id="2" name="Image 1"/>
          <p:cNvPicPr>
            <a:picLocks noChangeAspect="1"/>
          </p:cNvPicPr>
          <p:nvPr/>
        </p:nvPicPr>
        <p:blipFill rotWithShape="1">
          <a:blip r:embed="rId3"/>
          <a:srcRect l="8904" t="24234" b="27363"/>
          <a:stretch/>
        </p:blipFill>
        <p:spPr>
          <a:xfrm>
            <a:off x="323528" y="1772816"/>
            <a:ext cx="8532688" cy="3168352"/>
          </a:xfrm>
          <a:prstGeom prst="rect">
            <a:avLst/>
          </a:prstGeom>
        </p:spPr>
      </p:pic>
    </p:spTree>
    <p:extLst>
      <p:ext uri="{BB962C8B-B14F-4D97-AF65-F5344CB8AC3E}">
        <p14:creationId xmlns:p14="http://schemas.microsoft.com/office/powerpoint/2010/main" val="1018040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547664" y="188640"/>
            <a:ext cx="6048672" cy="923330"/>
          </a:xfrm>
          <a:prstGeom prst="rect">
            <a:avLst/>
          </a:prstGeom>
          <a:noFill/>
        </p:spPr>
        <p:txBody>
          <a:bodyPr wrap="square" rtlCol="0">
            <a:spAutoFit/>
          </a:bodyPr>
          <a:lstStyle/>
          <a:p>
            <a:pPr algn="ctr"/>
            <a:r>
              <a:rPr lang="fr-BE" sz="5400" dirty="0" smtClean="0">
                <a:solidFill>
                  <a:srgbClr val="CC0066"/>
                </a:solidFill>
              </a:rPr>
              <a:t>New functions…?</a:t>
            </a:r>
            <a:endParaRPr lang="fr-BE" sz="5400" dirty="0">
              <a:solidFill>
                <a:srgbClr val="CC0066"/>
              </a:solidFill>
            </a:endParaRPr>
          </a:p>
        </p:txBody>
      </p:sp>
      <p:sp>
        <p:nvSpPr>
          <p:cNvPr id="13" name="ZoneTexte 12"/>
          <p:cNvSpPr txBox="1"/>
          <p:nvPr/>
        </p:nvSpPr>
        <p:spPr>
          <a:xfrm>
            <a:off x="683568" y="5406315"/>
            <a:ext cx="8424936" cy="830997"/>
          </a:xfrm>
          <a:prstGeom prst="rect">
            <a:avLst/>
          </a:prstGeom>
          <a:noFill/>
        </p:spPr>
        <p:txBody>
          <a:bodyPr wrap="square" rtlCol="0">
            <a:spAutoFit/>
          </a:bodyPr>
          <a:lstStyle>
            <a:defPPr>
              <a:defRPr lang="fr-FR"/>
            </a:defPPr>
            <a:lvl1pPr algn="ctr">
              <a:defRPr sz="4800">
                <a:solidFill>
                  <a:schemeClr val="accent4">
                    <a:lumMod val="75000"/>
                  </a:schemeClr>
                </a:solidFill>
              </a:defRPr>
            </a:lvl1pPr>
          </a:lstStyle>
          <a:p>
            <a:r>
              <a:rPr lang="fr-BE" dirty="0" smtClean="0"/>
              <a:t>Health ingredient protection</a:t>
            </a:r>
            <a:endParaRPr lang="fr-BE" dirty="0"/>
          </a:p>
        </p:txBody>
      </p:sp>
      <p:pic>
        <p:nvPicPr>
          <p:cNvPr id="3" name="Image 2"/>
          <p:cNvPicPr>
            <a:picLocks noChangeAspect="1"/>
          </p:cNvPicPr>
          <p:nvPr/>
        </p:nvPicPr>
        <p:blipFill>
          <a:blip r:embed="rId3"/>
          <a:stretch>
            <a:fillRect/>
          </a:stretch>
        </p:blipFill>
        <p:spPr>
          <a:xfrm>
            <a:off x="2667000" y="1422400"/>
            <a:ext cx="3810000" cy="4000500"/>
          </a:xfrm>
          <a:prstGeom prst="rect">
            <a:avLst/>
          </a:prstGeom>
        </p:spPr>
      </p:pic>
    </p:spTree>
    <p:extLst>
      <p:ext uri="{BB962C8B-B14F-4D97-AF65-F5344CB8AC3E}">
        <p14:creationId xmlns:p14="http://schemas.microsoft.com/office/powerpoint/2010/main" val="10393330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p:cNvSpPr txBox="1">
            <a:spLocks/>
          </p:cNvSpPr>
          <p:nvPr/>
        </p:nvSpPr>
        <p:spPr>
          <a:xfrm>
            <a:off x="-33691" y="5049168"/>
            <a:ext cx="467016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Co-</a:t>
            </a:r>
            <a:r>
              <a:rPr lang="fr-FR" sz="4400" dirty="0" err="1" smtClean="0">
                <a:solidFill>
                  <a:srgbClr val="A1067F"/>
                </a:solidFill>
                <a:latin typeface="+mj-lt"/>
                <a:ea typeface="+mj-ea"/>
                <a:cs typeface="+mj-cs"/>
              </a:rPr>
              <a:t>Creation</a:t>
            </a:r>
            <a:endParaRPr lang="fr-FR" sz="4400" dirty="0">
              <a:solidFill>
                <a:srgbClr val="A1067F"/>
              </a:solidFill>
              <a:latin typeface="+mj-lt"/>
              <a:ea typeface="+mj-ea"/>
              <a:cs typeface="+mj-cs"/>
            </a:endParaRPr>
          </a:p>
        </p:txBody>
      </p:sp>
      <p:sp>
        <p:nvSpPr>
          <p:cNvPr id="9" name="Espace réservé du contenu 2"/>
          <p:cNvSpPr txBox="1">
            <a:spLocks/>
          </p:cNvSpPr>
          <p:nvPr/>
        </p:nvSpPr>
        <p:spPr>
          <a:xfrm>
            <a:off x="2000851" y="5949280"/>
            <a:ext cx="5670717"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smtClean="0">
                <a:solidFill>
                  <a:srgbClr val="A1067F"/>
                </a:solidFill>
                <a:latin typeface="+mj-lt"/>
                <a:ea typeface="+mj-ea"/>
                <a:cs typeface="+mj-cs"/>
              </a:rPr>
              <a:t>User </a:t>
            </a:r>
            <a:r>
              <a:rPr lang="fr-FR" sz="4400" dirty="0" err="1" smtClean="0">
                <a:solidFill>
                  <a:srgbClr val="A1067F"/>
                </a:solidFill>
                <a:latin typeface="+mj-lt"/>
                <a:ea typeface="+mj-ea"/>
                <a:cs typeface="+mj-cs"/>
              </a:rPr>
              <a:t>experience</a:t>
            </a:r>
            <a:endParaRPr lang="fr-FR" sz="4400" dirty="0">
              <a:solidFill>
                <a:srgbClr val="A1067F"/>
              </a:solidFill>
              <a:latin typeface="+mj-lt"/>
              <a:ea typeface="+mj-ea"/>
              <a:cs typeface="+mj-cs"/>
            </a:endParaRPr>
          </a:p>
        </p:txBody>
      </p:sp>
      <p:sp>
        <p:nvSpPr>
          <p:cNvPr id="10" name="Espace réservé du contenu 2"/>
          <p:cNvSpPr txBox="1">
            <a:spLocks/>
          </p:cNvSpPr>
          <p:nvPr/>
        </p:nvSpPr>
        <p:spPr>
          <a:xfrm>
            <a:off x="4836210" y="4905152"/>
            <a:ext cx="4192945" cy="6480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61044D"/>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4400" dirty="0" err="1" smtClean="0">
                <a:solidFill>
                  <a:srgbClr val="A1067F"/>
                </a:solidFill>
                <a:latin typeface="+mj-lt"/>
                <a:ea typeface="+mj-ea"/>
                <a:cs typeface="+mj-cs"/>
              </a:rPr>
              <a:t>Prototyping</a:t>
            </a:r>
            <a:endParaRPr lang="fr-FR" sz="4400" dirty="0">
              <a:solidFill>
                <a:srgbClr val="A1067F"/>
              </a:solidFill>
              <a:latin typeface="+mj-lt"/>
              <a:ea typeface="+mj-ea"/>
              <a:cs typeface="+mj-cs"/>
            </a:endParaRPr>
          </a:p>
        </p:txBody>
      </p:sp>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558" y="1193724"/>
            <a:ext cx="4931832" cy="369373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0" y="0"/>
            <a:ext cx="9144000" cy="1015663"/>
          </a:xfrm>
          <a:prstGeom prst="rect">
            <a:avLst/>
          </a:prstGeom>
          <a:noFill/>
        </p:spPr>
        <p:txBody>
          <a:bodyPr wrap="square" rtlCol="0">
            <a:spAutoFit/>
          </a:bodyPr>
          <a:lstStyle/>
          <a:p>
            <a:pPr algn="ctr"/>
            <a:r>
              <a:rPr lang="fr-BE" sz="6000" dirty="0" smtClean="0">
                <a:solidFill>
                  <a:srgbClr val="CC0066"/>
                </a:solidFill>
              </a:rPr>
              <a:t>Living </a:t>
            </a:r>
            <a:r>
              <a:rPr lang="fr-BE" sz="6000" dirty="0" err="1" smtClean="0">
                <a:solidFill>
                  <a:srgbClr val="CC0066"/>
                </a:solidFill>
              </a:rPr>
              <a:t>Lab</a:t>
            </a:r>
            <a:endParaRPr lang="fr-BE" sz="6000" dirty="0">
              <a:solidFill>
                <a:srgbClr val="CC0066"/>
              </a:solidFill>
            </a:endParaRPr>
          </a:p>
        </p:txBody>
      </p:sp>
    </p:spTree>
    <p:extLst>
      <p:ext uri="{BB962C8B-B14F-4D97-AF65-F5344CB8AC3E}">
        <p14:creationId xmlns:p14="http://schemas.microsoft.com/office/powerpoint/2010/main" val="42811073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895474" y="0"/>
            <a:ext cx="10274157" cy="6858000"/>
            <a:chOff x="-895474" y="0"/>
            <a:chExt cx="10274157" cy="6858000"/>
          </a:xfrm>
        </p:grpSpPr>
        <p:pic>
          <p:nvPicPr>
            <p:cNvPr id="8" name="Image 7" descr="1402443_10151998133089868_177268008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474" y="0"/>
              <a:ext cx="10274157" cy="6858000"/>
            </a:xfrm>
            <a:prstGeom prst="rect">
              <a:avLst/>
            </a:prstGeom>
          </p:spPr>
        </p:pic>
        <p:sp>
          <p:nvSpPr>
            <p:cNvPr id="9" name="ZoneTexte 8"/>
            <p:cNvSpPr txBox="1"/>
            <p:nvPr/>
          </p:nvSpPr>
          <p:spPr>
            <a:xfrm flipH="1">
              <a:off x="214224" y="280216"/>
              <a:ext cx="950895" cy="369332"/>
            </a:xfrm>
            <a:prstGeom prst="rect">
              <a:avLst/>
            </a:prstGeom>
            <a:noFill/>
          </p:spPr>
          <p:txBody>
            <a:bodyPr wrap="square" rtlCol="0">
              <a:spAutoFit/>
            </a:bodyPr>
            <a:lstStyle/>
            <a:p>
              <a:r>
                <a:rPr lang="fr-BE" b="1" dirty="0" smtClean="0">
                  <a:solidFill>
                    <a:schemeClr val="bg1"/>
                  </a:solidFill>
                </a:rPr>
                <a:t>Chef</a:t>
              </a:r>
              <a:endParaRPr lang="fr-BE" b="1" dirty="0">
                <a:solidFill>
                  <a:schemeClr val="bg1"/>
                </a:solidFill>
              </a:endParaRPr>
            </a:p>
          </p:txBody>
        </p:sp>
        <p:cxnSp>
          <p:nvCxnSpPr>
            <p:cNvPr id="10" name="Connecteur droit avec flèche 9"/>
            <p:cNvCxnSpPr/>
            <p:nvPr/>
          </p:nvCxnSpPr>
          <p:spPr>
            <a:xfrm>
              <a:off x="660175" y="649548"/>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flipH="1">
              <a:off x="1401097" y="396680"/>
              <a:ext cx="1607574" cy="369332"/>
            </a:xfrm>
            <a:prstGeom prst="rect">
              <a:avLst/>
            </a:prstGeom>
            <a:noFill/>
          </p:spPr>
          <p:txBody>
            <a:bodyPr wrap="square" rtlCol="0">
              <a:spAutoFit/>
            </a:bodyPr>
            <a:lstStyle/>
            <a:p>
              <a:r>
                <a:rPr lang="fr-BE" b="1" dirty="0" smtClean="0">
                  <a:solidFill>
                    <a:schemeClr val="bg1"/>
                  </a:solidFill>
                </a:rPr>
                <a:t>Producer</a:t>
              </a:r>
              <a:endParaRPr lang="fr-BE" b="1" dirty="0">
                <a:solidFill>
                  <a:schemeClr val="bg1"/>
                </a:solidFill>
              </a:endParaRPr>
            </a:p>
          </p:txBody>
        </p:sp>
        <p:cxnSp>
          <p:nvCxnSpPr>
            <p:cNvPr id="12" name="Connecteur droit avec flèche 11"/>
            <p:cNvCxnSpPr/>
            <p:nvPr/>
          </p:nvCxnSpPr>
          <p:spPr>
            <a:xfrm>
              <a:off x="2110435" y="766012"/>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flipH="1">
              <a:off x="3895005" y="286386"/>
              <a:ext cx="1607574" cy="369332"/>
            </a:xfrm>
            <a:prstGeom prst="rect">
              <a:avLst/>
            </a:prstGeom>
            <a:noFill/>
          </p:spPr>
          <p:txBody>
            <a:bodyPr wrap="square" rtlCol="0">
              <a:spAutoFit/>
            </a:bodyPr>
            <a:lstStyle/>
            <a:p>
              <a:r>
                <a:rPr lang="fr-BE" b="1" dirty="0" smtClean="0">
                  <a:solidFill>
                    <a:schemeClr val="bg1"/>
                  </a:solidFill>
                </a:rPr>
                <a:t>Scientists</a:t>
              </a:r>
              <a:endParaRPr lang="fr-BE" b="1" dirty="0">
                <a:solidFill>
                  <a:schemeClr val="bg1"/>
                </a:solidFill>
              </a:endParaRPr>
            </a:p>
          </p:txBody>
        </p:sp>
        <p:cxnSp>
          <p:nvCxnSpPr>
            <p:cNvPr id="14" name="Connecteur droit avec flèche 13"/>
            <p:cNvCxnSpPr/>
            <p:nvPr/>
          </p:nvCxnSpPr>
          <p:spPr>
            <a:xfrm>
              <a:off x="4737075" y="655718"/>
              <a:ext cx="0" cy="83726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flipH="1">
              <a:off x="2172930" y="121377"/>
              <a:ext cx="1607574" cy="369332"/>
            </a:xfrm>
            <a:prstGeom prst="rect">
              <a:avLst/>
            </a:prstGeom>
            <a:noFill/>
          </p:spPr>
          <p:txBody>
            <a:bodyPr wrap="square" rtlCol="0">
              <a:spAutoFit/>
            </a:bodyPr>
            <a:lstStyle/>
            <a:p>
              <a:pPr algn="ctr"/>
              <a:r>
                <a:rPr lang="fr-BE" b="1" dirty="0" smtClean="0">
                  <a:solidFill>
                    <a:schemeClr val="bg1"/>
                  </a:solidFill>
                </a:rPr>
                <a:t>Artiste</a:t>
              </a:r>
              <a:endParaRPr lang="fr-BE" b="1" dirty="0">
                <a:solidFill>
                  <a:schemeClr val="bg1"/>
                </a:solidFill>
              </a:endParaRPr>
            </a:p>
          </p:txBody>
        </p:sp>
        <p:cxnSp>
          <p:nvCxnSpPr>
            <p:cNvPr id="16" name="Connecteur droit avec flèche 15"/>
            <p:cNvCxnSpPr/>
            <p:nvPr/>
          </p:nvCxnSpPr>
          <p:spPr>
            <a:xfrm>
              <a:off x="3029751" y="490709"/>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flipH="1">
              <a:off x="5491316" y="121377"/>
              <a:ext cx="1607574" cy="369332"/>
            </a:xfrm>
            <a:prstGeom prst="rect">
              <a:avLst/>
            </a:prstGeom>
            <a:noFill/>
          </p:spPr>
          <p:txBody>
            <a:bodyPr wrap="square" rtlCol="0">
              <a:spAutoFit/>
            </a:bodyPr>
            <a:lstStyle/>
            <a:p>
              <a:r>
                <a:rPr lang="fr-BE" b="1" dirty="0" smtClean="0">
                  <a:solidFill>
                    <a:schemeClr val="bg1"/>
                  </a:solidFill>
                </a:rPr>
                <a:t>Developer</a:t>
              </a:r>
              <a:endParaRPr lang="fr-BE" b="1" dirty="0">
                <a:solidFill>
                  <a:schemeClr val="bg1"/>
                </a:solidFill>
              </a:endParaRPr>
            </a:p>
          </p:txBody>
        </p:sp>
        <p:cxnSp>
          <p:nvCxnSpPr>
            <p:cNvPr id="18" name="Connecteur droit avec flèche 17"/>
            <p:cNvCxnSpPr/>
            <p:nvPr/>
          </p:nvCxnSpPr>
          <p:spPr>
            <a:xfrm>
              <a:off x="6200654" y="490709"/>
              <a:ext cx="0" cy="50113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flipH="1">
              <a:off x="7290620" y="171781"/>
              <a:ext cx="1853380" cy="369332"/>
            </a:xfrm>
            <a:prstGeom prst="rect">
              <a:avLst/>
            </a:prstGeom>
            <a:noFill/>
          </p:spPr>
          <p:txBody>
            <a:bodyPr wrap="square" rtlCol="0">
              <a:spAutoFit/>
            </a:bodyPr>
            <a:lstStyle/>
            <a:p>
              <a:r>
                <a:rPr lang="fr-BE" b="1" dirty="0" smtClean="0">
                  <a:solidFill>
                    <a:schemeClr val="bg1"/>
                  </a:solidFill>
                </a:rPr>
                <a:t>Entrepreneur</a:t>
              </a:r>
              <a:endParaRPr lang="fr-BE" b="1" dirty="0">
                <a:solidFill>
                  <a:schemeClr val="bg1"/>
                </a:solidFill>
              </a:endParaRPr>
            </a:p>
          </p:txBody>
        </p:sp>
        <p:cxnSp>
          <p:nvCxnSpPr>
            <p:cNvPr id="20" name="Connecteur droit avec flèche 19"/>
            <p:cNvCxnSpPr/>
            <p:nvPr/>
          </p:nvCxnSpPr>
          <p:spPr>
            <a:xfrm>
              <a:off x="7999958" y="541113"/>
              <a:ext cx="0" cy="100226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Connecteur droit avec flèche 20"/>
          <p:cNvCxnSpPr/>
          <p:nvPr/>
        </p:nvCxnSpPr>
        <p:spPr>
          <a:xfrm flipH="1">
            <a:off x="3419872" y="655746"/>
            <a:ext cx="821732" cy="99607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09118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content-bru.xx.fbcdn.net/hphotos-xpf1/v/t1.0-9/10849994_867556586638750_860570691767132316_n.jpg?oh=f694671522b99d8688412fca1bf8c5ed&amp;oe=55940C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610498"/>
            <a:ext cx="4350924" cy="325866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2"/>
          <p:cNvGrpSpPr/>
          <p:nvPr/>
        </p:nvGrpSpPr>
        <p:grpSpPr>
          <a:xfrm>
            <a:off x="611560" y="3861048"/>
            <a:ext cx="1313581" cy="993744"/>
            <a:chOff x="5193638" y="1672785"/>
            <a:chExt cx="1313581" cy="993744"/>
          </a:xfrm>
        </p:grpSpPr>
        <p:pic>
          <p:nvPicPr>
            <p:cNvPr id="16" name="Image 15"/>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50251" y="1672785"/>
              <a:ext cx="607901" cy="607901"/>
            </a:xfrm>
            <a:prstGeom prst="rect">
              <a:avLst/>
            </a:prstGeom>
          </p:spPr>
        </p:pic>
        <p:sp>
          <p:nvSpPr>
            <p:cNvPr id="17" name="Rectangle 16"/>
            <p:cNvSpPr/>
            <p:nvPr/>
          </p:nvSpPr>
          <p:spPr>
            <a:xfrm>
              <a:off x="5193638" y="2204864"/>
              <a:ext cx="1313581"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citizens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18" name="Groupe 4"/>
          <p:cNvGrpSpPr/>
          <p:nvPr/>
        </p:nvGrpSpPr>
        <p:grpSpPr>
          <a:xfrm>
            <a:off x="5364088" y="188640"/>
            <a:ext cx="689928" cy="1101884"/>
            <a:chOff x="7657340" y="2183100"/>
            <a:chExt cx="689928" cy="1101884"/>
          </a:xfrm>
        </p:grpSpPr>
        <p:pic>
          <p:nvPicPr>
            <p:cNvPr id="19" name="Picture 4" descr="http://www.enjoy-your-car.com/81-194-large/petit-chef.jpg"/>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57340" y="2183100"/>
              <a:ext cx="689928" cy="6899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7691962" y="2823319"/>
              <a:ext cx="620684"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chefs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1" name="Groupe 10"/>
          <p:cNvGrpSpPr/>
          <p:nvPr/>
        </p:nvGrpSpPr>
        <p:grpSpPr>
          <a:xfrm>
            <a:off x="3563888" y="5157192"/>
            <a:ext cx="2723823" cy="986502"/>
            <a:chOff x="4787391" y="5352435"/>
            <a:chExt cx="2723823" cy="986502"/>
          </a:xfrm>
        </p:grpSpPr>
        <p:pic>
          <p:nvPicPr>
            <p:cNvPr id="22" name="Image 21"/>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43727" y="5352435"/>
              <a:ext cx="611146" cy="611146"/>
            </a:xfrm>
            <a:prstGeom prst="rect">
              <a:avLst/>
            </a:prstGeom>
          </p:spPr>
        </p:pic>
        <p:sp>
          <p:nvSpPr>
            <p:cNvPr id="23" name="Rectangle 22"/>
            <p:cNvSpPr/>
            <p:nvPr/>
          </p:nvSpPr>
          <p:spPr>
            <a:xfrm>
              <a:off x="4787391" y="5877272"/>
              <a:ext cx="2723823"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Local </a:t>
              </a:r>
              <a:r>
                <a:rPr lang="fr-FR" sz="2400" b="1" dirty="0" err="1" smtClean="0">
                  <a:solidFill>
                    <a:srgbClr val="B11B34"/>
                  </a:solidFill>
                  <a:latin typeface="DaunPenh" panose="01010101010101010101" pitchFamily="2" charset="0"/>
                  <a:cs typeface="DaunPenh" panose="01010101010101010101" pitchFamily="2" charset="0"/>
                </a:rPr>
                <a:t>community</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4" name="Groupe 3"/>
          <p:cNvGrpSpPr/>
          <p:nvPr/>
        </p:nvGrpSpPr>
        <p:grpSpPr>
          <a:xfrm>
            <a:off x="6948264" y="2852936"/>
            <a:ext cx="1604526" cy="1073180"/>
            <a:chOff x="7105647" y="4192860"/>
            <a:chExt cx="1604526" cy="1073180"/>
          </a:xfrm>
        </p:grpSpPr>
        <p:pic>
          <p:nvPicPr>
            <p:cNvPr id="25" name="Picture 14" descr="http://images.clipartpanda.com/microscope-clipart-RcdKnA7ai.jpeg"/>
            <p:cNvPicPr>
              <a:picLocks noChangeAspect="1" noChangeArrowheads="1"/>
            </p:cNvPicPr>
            <p:nvPr/>
          </p:nvPicPr>
          <p:blipFill rotWithShape="1">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8745" t="14326" r="18802" b="11742"/>
            <a:stretch/>
          </p:blipFill>
          <p:spPr bwMode="auto">
            <a:xfrm>
              <a:off x="7634796" y="4192860"/>
              <a:ext cx="546226" cy="64662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105647" y="4804375"/>
              <a:ext cx="1604526"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scientists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7" name="Groupe 11"/>
          <p:cNvGrpSpPr/>
          <p:nvPr/>
        </p:nvGrpSpPr>
        <p:grpSpPr>
          <a:xfrm>
            <a:off x="1331640" y="5301208"/>
            <a:ext cx="1501282" cy="888224"/>
            <a:chOff x="3369286" y="4264776"/>
            <a:chExt cx="1501282" cy="888224"/>
          </a:xfrm>
        </p:grpSpPr>
        <p:pic>
          <p:nvPicPr>
            <p:cNvPr id="28" name="Picture 12" descr="http://entreprises.expertpublic.fr/files/2012/10/chapeau_diplome.gif"/>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98408" y="4264776"/>
              <a:ext cx="643036" cy="53835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369286" y="4691335"/>
              <a:ext cx="1501282"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Students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0" name="Groupe 2"/>
          <p:cNvGrpSpPr/>
          <p:nvPr/>
        </p:nvGrpSpPr>
        <p:grpSpPr>
          <a:xfrm>
            <a:off x="2915816" y="260648"/>
            <a:ext cx="1544012" cy="1045568"/>
            <a:chOff x="3402622" y="2170317"/>
            <a:chExt cx="1544012" cy="1045568"/>
          </a:xfrm>
        </p:grpSpPr>
        <p:pic>
          <p:nvPicPr>
            <p:cNvPr id="31" name="Image 30"/>
            <p:cNvPicPr>
              <a:picLocks noChangeAspect="1"/>
            </p:cNvPicPr>
            <p:nvPr/>
          </p:nvPicPr>
          <p:blipFill>
            <a:blip r:embed="rId9"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43419" y="2170317"/>
              <a:ext cx="662416" cy="662416"/>
            </a:xfrm>
            <a:prstGeom prst="rect">
              <a:avLst/>
            </a:prstGeom>
          </p:spPr>
        </p:pic>
        <p:sp>
          <p:nvSpPr>
            <p:cNvPr id="32" name="Rectangle 31"/>
            <p:cNvSpPr/>
            <p:nvPr/>
          </p:nvSpPr>
          <p:spPr>
            <a:xfrm>
              <a:off x="3402622" y="2754220"/>
              <a:ext cx="1544012"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company</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3" name="Groupe 15"/>
          <p:cNvGrpSpPr/>
          <p:nvPr/>
        </p:nvGrpSpPr>
        <p:grpSpPr>
          <a:xfrm>
            <a:off x="6785508" y="4437112"/>
            <a:ext cx="1689735" cy="1161560"/>
            <a:chOff x="3113100" y="3131536"/>
            <a:chExt cx="1689735" cy="1161560"/>
          </a:xfrm>
        </p:grpSpPr>
        <p:pic>
          <p:nvPicPr>
            <p:cNvPr id="34" name="Picture 2" descr="http://yumanlink.com/wp-content/uploads/2014/12/icon_26782-150x150.png"/>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55050" y="3131536"/>
              <a:ext cx="823666" cy="823666"/>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3113100" y="3831431"/>
              <a:ext cx="1689735"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producers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6" name="Groupe 19"/>
          <p:cNvGrpSpPr/>
          <p:nvPr/>
        </p:nvGrpSpPr>
        <p:grpSpPr>
          <a:xfrm>
            <a:off x="395536" y="2132856"/>
            <a:ext cx="1535697" cy="1169218"/>
            <a:chOff x="3146673" y="2979862"/>
            <a:chExt cx="1535697" cy="1169218"/>
          </a:xfrm>
        </p:grpSpPr>
        <p:pic>
          <p:nvPicPr>
            <p:cNvPr id="37" name="Image 36"/>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61350" y="2979862"/>
              <a:ext cx="906338" cy="906338"/>
            </a:xfrm>
            <a:prstGeom prst="rect">
              <a:avLst/>
            </a:prstGeom>
          </p:spPr>
        </p:pic>
        <p:sp>
          <p:nvSpPr>
            <p:cNvPr id="38" name="Rectangle 37"/>
            <p:cNvSpPr/>
            <p:nvPr/>
          </p:nvSpPr>
          <p:spPr>
            <a:xfrm>
              <a:off x="3146673" y="3687415"/>
              <a:ext cx="1535697"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Craftmen</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3" name="Grouper 2"/>
          <p:cNvGrpSpPr/>
          <p:nvPr/>
        </p:nvGrpSpPr>
        <p:grpSpPr>
          <a:xfrm>
            <a:off x="539552" y="476672"/>
            <a:ext cx="1744912" cy="1278142"/>
            <a:chOff x="611560" y="566682"/>
            <a:chExt cx="1744912" cy="1278142"/>
          </a:xfrm>
        </p:grpSpPr>
        <p:pic>
          <p:nvPicPr>
            <p:cNvPr id="39" name="Image 38"/>
            <p:cNvPicPr>
              <a:picLocks noChangeAspect="1"/>
            </p:cNvPicPr>
            <p:nvPr/>
          </p:nvPicPr>
          <p:blipFill>
            <a:blip r:embed="rId12">
              <a:duotone>
                <a:schemeClr val="accent2">
                  <a:shade val="45000"/>
                  <a:satMod val="135000"/>
                </a:schemeClr>
                <a:prstClr val="white"/>
              </a:duotone>
              <a:clrChange>
                <a:clrFrom>
                  <a:srgbClr val="FFFFFF"/>
                </a:clrFrom>
                <a:clrTo>
                  <a:srgbClr val="FFFFFF">
                    <a:alpha val="0"/>
                  </a:srgbClr>
                </a:clrTo>
              </a:clrChange>
            </a:blip>
            <a:stretch>
              <a:fillRect/>
            </a:stretch>
          </p:blipFill>
          <p:spPr>
            <a:xfrm>
              <a:off x="611560" y="566682"/>
              <a:ext cx="1691680" cy="1057300"/>
            </a:xfrm>
            <a:prstGeom prst="rect">
              <a:avLst/>
            </a:prstGeom>
          </p:spPr>
        </p:pic>
        <p:sp>
          <p:nvSpPr>
            <p:cNvPr id="41" name="Rectangle 40"/>
            <p:cNvSpPr/>
            <p:nvPr/>
          </p:nvSpPr>
          <p:spPr>
            <a:xfrm>
              <a:off x="683568" y="1383159"/>
              <a:ext cx="1672904" cy="461665"/>
            </a:xfrm>
            <a:prstGeom prst="rect">
              <a:avLst/>
            </a:prstGeom>
          </p:spPr>
          <p:txBody>
            <a:bodyPr wrap="none">
              <a:spAutoFit/>
            </a:bodyPr>
            <a:lstStyle/>
            <a:p>
              <a:pPr algn="ctr"/>
              <a:r>
                <a:rPr lang="fr-FR" sz="2400" b="1" dirty="0" smtClean="0">
                  <a:solidFill>
                    <a:srgbClr val="B11B34"/>
                  </a:solidFill>
                  <a:latin typeface="DaunPenh" panose="01010101010101010101" pitchFamily="2" charset="0"/>
                  <a:cs typeface="DaunPenh" panose="01010101010101010101" pitchFamily="2" charset="0"/>
                </a:rPr>
                <a:t>Designers</a:t>
              </a:r>
              <a:endParaRPr lang="fr-FR" sz="2400" dirty="0">
                <a:solidFill>
                  <a:srgbClr val="B11B34"/>
                </a:solidFill>
                <a:latin typeface="DaunPenh" panose="01010101010101010101" pitchFamily="2" charset="0"/>
                <a:cs typeface="DaunPenh" panose="01010101010101010101" pitchFamily="2" charset="0"/>
              </a:endParaRPr>
            </a:p>
          </p:txBody>
        </p:sp>
      </p:grpSp>
      <p:grpSp>
        <p:nvGrpSpPr>
          <p:cNvPr id="2" name="Grouper 1"/>
          <p:cNvGrpSpPr/>
          <p:nvPr/>
        </p:nvGrpSpPr>
        <p:grpSpPr>
          <a:xfrm>
            <a:off x="7092280" y="692696"/>
            <a:ext cx="1317511" cy="1469777"/>
            <a:chOff x="595434" y="3284984"/>
            <a:chExt cx="1245503" cy="1469777"/>
          </a:xfrm>
        </p:grpSpPr>
        <p:pic>
          <p:nvPicPr>
            <p:cNvPr id="40" name="Image 39"/>
            <p:cNvPicPr>
              <a:picLocks noChangeAspect="1"/>
            </p:cNvPicPr>
            <p:nvPr/>
          </p:nvPicPr>
          <p:blipFill>
            <a:blip r:embed="rId13">
              <a:duotone>
                <a:schemeClr val="accent2">
                  <a:shade val="45000"/>
                  <a:satMod val="135000"/>
                </a:schemeClr>
                <a:prstClr val="white"/>
              </a:duotone>
              <a:clrChange>
                <a:clrFrom>
                  <a:srgbClr val="FFFFFF"/>
                </a:clrFrom>
                <a:clrTo>
                  <a:srgbClr val="FFFFFF">
                    <a:alpha val="0"/>
                  </a:srgbClr>
                </a:clrTo>
              </a:clrChange>
            </a:blip>
            <a:stretch>
              <a:fillRect/>
            </a:stretch>
          </p:blipFill>
          <p:spPr>
            <a:xfrm>
              <a:off x="611560" y="3284984"/>
              <a:ext cx="1099840" cy="1099840"/>
            </a:xfrm>
            <a:prstGeom prst="rect">
              <a:avLst/>
            </a:prstGeom>
            <a:noFill/>
          </p:spPr>
        </p:pic>
        <p:sp>
          <p:nvSpPr>
            <p:cNvPr id="42" name="Rectangle 41"/>
            <p:cNvSpPr/>
            <p:nvPr/>
          </p:nvSpPr>
          <p:spPr>
            <a:xfrm>
              <a:off x="595434" y="4293096"/>
              <a:ext cx="1245503" cy="461665"/>
            </a:xfrm>
            <a:prstGeom prst="rect">
              <a:avLst/>
            </a:prstGeom>
          </p:spPr>
          <p:txBody>
            <a:bodyPr wrap="none">
              <a:spAutoFit/>
            </a:bodyPr>
            <a:lstStyle/>
            <a:p>
              <a:pPr algn="ctr"/>
              <a:r>
                <a:rPr lang="fr-FR" sz="2400" b="1" dirty="0" err="1" smtClean="0">
                  <a:solidFill>
                    <a:srgbClr val="B11B34"/>
                  </a:solidFill>
                  <a:latin typeface="DaunPenh" panose="01010101010101010101" pitchFamily="2" charset="0"/>
                  <a:cs typeface="DaunPenh" panose="01010101010101010101" pitchFamily="2" charset="0"/>
                </a:rPr>
                <a:t>Makers</a:t>
              </a:r>
              <a:endParaRPr lang="fr-FR" sz="2400" dirty="0">
                <a:solidFill>
                  <a:srgbClr val="B11B34"/>
                </a:solidFill>
                <a:latin typeface="DaunPenh" panose="01010101010101010101" pitchFamily="2" charset="0"/>
                <a:cs typeface="DaunPenh" panose="01010101010101010101" pitchFamily="2" charset="0"/>
              </a:endParaRPr>
            </a:p>
          </p:txBody>
        </p:sp>
      </p:grpSp>
    </p:spTree>
    <p:extLst>
      <p:ext uri="{BB962C8B-B14F-4D97-AF65-F5344CB8AC3E}">
        <p14:creationId xmlns:p14="http://schemas.microsoft.com/office/powerpoint/2010/main" val="369240769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892423" y="16748"/>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SGL Chocolate 3DP</a:t>
            </a:r>
            <a:endParaRPr lang="fr-BE" sz="6600" dirty="0">
              <a:solidFill>
                <a:schemeClr val="accent5">
                  <a:lumMod val="75000"/>
                </a:schemeClr>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0" y="1124744"/>
            <a:ext cx="2496711" cy="1872208"/>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3501008"/>
            <a:ext cx="1080121" cy="1560174"/>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3581" y="3501008"/>
            <a:ext cx="1052870" cy="140407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5" y="2996952"/>
            <a:ext cx="1718356" cy="2160240"/>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9480" y="980728"/>
            <a:ext cx="2195736" cy="2548582"/>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2360" y="5010164"/>
            <a:ext cx="1331640" cy="1847836"/>
          </a:xfrm>
          <a:prstGeom prst="rect">
            <a:avLst/>
          </a:prstGeom>
        </p:spPr>
      </p:pic>
      <p:pic>
        <p:nvPicPr>
          <p:cNvPr id="17" name="Imag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1680" y="2996952"/>
            <a:ext cx="1457909" cy="2088232"/>
          </a:xfrm>
          <a:prstGeom prst="rect">
            <a:avLst/>
          </a:prstGeom>
        </p:spPr>
      </p:pic>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3767" y="1124744"/>
            <a:ext cx="2232249" cy="1872208"/>
          </a:xfrm>
          <a:prstGeom prst="rect">
            <a:avLst/>
          </a:prstGeom>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157192"/>
            <a:ext cx="2771800" cy="1700550"/>
          </a:xfrm>
          <a:prstGeom prst="rect">
            <a:avLst/>
          </a:prstGeom>
        </p:spPr>
      </p:pic>
      <p:pic>
        <p:nvPicPr>
          <p:cNvPr id="20" name="Image 19"/>
          <p:cNvPicPr>
            <a:picLocks noChangeAspect="1"/>
          </p:cNvPicPr>
          <p:nvPr/>
        </p:nvPicPr>
        <p:blipFill rotWithShape="1">
          <a:blip r:embed="rId12" cstate="print">
            <a:extLst>
              <a:ext uri="{28A0092B-C50C-407E-A947-70E740481C1C}">
                <a14:useLocalDpi xmlns:a14="http://schemas.microsoft.com/office/drawing/2010/main" val="0"/>
              </a:ext>
            </a:extLst>
          </a:blip>
          <a:srcRect l="22794" t="32702" r="16371" b="10077"/>
          <a:stretch/>
        </p:blipFill>
        <p:spPr>
          <a:xfrm>
            <a:off x="4716016" y="1124744"/>
            <a:ext cx="2232248" cy="2880320"/>
          </a:xfrm>
          <a:prstGeom prst="rect">
            <a:avLst/>
          </a:prstGeom>
        </p:spPr>
      </p:pic>
      <p:pic>
        <p:nvPicPr>
          <p:cNvPr id="2" name="Image 1"/>
          <p:cNvPicPr>
            <a:picLocks noChangeAspect="1"/>
          </p:cNvPicPr>
          <p:nvPr/>
        </p:nvPicPr>
        <p:blipFill>
          <a:blip r:embed="rId13"/>
          <a:stretch>
            <a:fillRect/>
          </a:stretch>
        </p:blipFill>
        <p:spPr>
          <a:xfrm>
            <a:off x="3131840" y="2996953"/>
            <a:ext cx="1584176" cy="2160240"/>
          </a:xfrm>
          <a:prstGeom prst="rect">
            <a:avLst/>
          </a:prstGeom>
        </p:spPr>
      </p:pic>
      <p:pic>
        <p:nvPicPr>
          <p:cNvPr id="3" name="Image 2"/>
          <p:cNvPicPr>
            <a:picLocks noChangeAspect="1"/>
          </p:cNvPicPr>
          <p:nvPr/>
        </p:nvPicPr>
        <p:blipFill>
          <a:blip r:embed="rId14"/>
          <a:stretch>
            <a:fillRect/>
          </a:stretch>
        </p:blipFill>
        <p:spPr>
          <a:xfrm>
            <a:off x="4788024" y="3981491"/>
            <a:ext cx="2160239" cy="2852936"/>
          </a:xfrm>
          <a:prstGeom prst="rect">
            <a:avLst/>
          </a:prstGeom>
        </p:spPr>
      </p:pic>
    </p:spTree>
    <p:extLst>
      <p:ext uri="{BB962C8B-B14F-4D97-AF65-F5344CB8AC3E}">
        <p14:creationId xmlns:p14="http://schemas.microsoft.com/office/powerpoint/2010/main" val="36744295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539552" y="16748"/>
            <a:ext cx="8028384" cy="1107996"/>
          </a:xfrm>
          <a:prstGeom prst="rect">
            <a:avLst/>
          </a:prstGeom>
          <a:noFill/>
        </p:spPr>
        <p:txBody>
          <a:bodyPr wrap="square" rtlCol="0">
            <a:spAutoFit/>
          </a:bodyPr>
          <a:lstStyle/>
          <a:p>
            <a:pPr algn="ctr"/>
            <a:r>
              <a:rPr lang="fr-BE" sz="6600" dirty="0" smtClean="0">
                <a:solidFill>
                  <a:schemeClr val="accent5">
                    <a:lumMod val="75000"/>
                  </a:schemeClr>
                </a:solidFill>
              </a:rPr>
              <a:t>SGL 3DFP in the pipe</a:t>
            </a:r>
            <a:endParaRPr lang="fr-BE" sz="6600" dirty="0">
              <a:solidFill>
                <a:schemeClr val="accent5">
                  <a:lumMod val="75000"/>
                </a:schemeClr>
              </a:solidFill>
            </a:endParaRPr>
          </a:p>
        </p:txBody>
      </p:sp>
      <p:pic>
        <p:nvPicPr>
          <p:cNvPr id="2" name="Image 1"/>
          <p:cNvPicPr>
            <a:picLocks noChangeAspect="1"/>
          </p:cNvPicPr>
          <p:nvPr/>
        </p:nvPicPr>
        <p:blipFill>
          <a:blip r:embed="rId3"/>
          <a:stretch>
            <a:fillRect/>
          </a:stretch>
        </p:blipFill>
        <p:spPr>
          <a:xfrm>
            <a:off x="0" y="1268760"/>
            <a:ext cx="3289300" cy="2592288"/>
          </a:xfrm>
          <a:prstGeom prst="rect">
            <a:avLst/>
          </a:prstGeom>
        </p:spPr>
      </p:pic>
      <p:pic>
        <p:nvPicPr>
          <p:cNvPr id="3" name="Image 2"/>
          <p:cNvPicPr>
            <a:picLocks noChangeAspect="1"/>
          </p:cNvPicPr>
          <p:nvPr/>
        </p:nvPicPr>
        <p:blipFill>
          <a:blip r:embed="rId4"/>
          <a:stretch>
            <a:fillRect/>
          </a:stretch>
        </p:blipFill>
        <p:spPr>
          <a:xfrm>
            <a:off x="0" y="3861048"/>
            <a:ext cx="5364088" cy="2996952"/>
          </a:xfrm>
          <a:prstGeom prst="rect">
            <a:avLst/>
          </a:prstGeom>
        </p:spPr>
      </p:pic>
      <p:pic>
        <p:nvPicPr>
          <p:cNvPr id="5" name="Image 4"/>
          <p:cNvPicPr>
            <a:picLocks noChangeAspect="1"/>
          </p:cNvPicPr>
          <p:nvPr/>
        </p:nvPicPr>
        <p:blipFill>
          <a:blip r:embed="rId5"/>
          <a:stretch>
            <a:fillRect/>
          </a:stretch>
        </p:blipFill>
        <p:spPr>
          <a:xfrm>
            <a:off x="6141330" y="1124744"/>
            <a:ext cx="3014624" cy="2736304"/>
          </a:xfrm>
          <a:prstGeom prst="rect">
            <a:avLst/>
          </a:prstGeom>
        </p:spPr>
      </p:pic>
      <p:sp>
        <p:nvSpPr>
          <p:cNvPr id="6" name="ZoneTexte 5"/>
          <p:cNvSpPr txBox="1"/>
          <p:nvPr/>
        </p:nvSpPr>
        <p:spPr>
          <a:xfrm>
            <a:off x="5436096" y="6237312"/>
            <a:ext cx="3697618" cy="523220"/>
          </a:xfrm>
          <a:prstGeom prst="rect">
            <a:avLst/>
          </a:prstGeom>
          <a:noFill/>
        </p:spPr>
        <p:txBody>
          <a:bodyPr wrap="square" rtlCol="0">
            <a:spAutoFit/>
          </a:bodyPr>
          <a:lstStyle/>
          <a:p>
            <a:r>
              <a:rPr lang="fr-FR" sz="2800" dirty="0" err="1" smtClean="0"/>
              <a:t>Other</a:t>
            </a:r>
            <a:r>
              <a:rPr lang="fr-FR" sz="2800" dirty="0" smtClean="0"/>
              <a:t> AM </a:t>
            </a:r>
            <a:r>
              <a:rPr lang="fr-FR" sz="2800" dirty="0" err="1" smtClean="0"/>
              <a:t>technology</a:t>
            </a:r>
            <a:r>
              <a:rPr lang="fr-FR" sz="2800" dirty="0" smtClean="0"/>
              <a:t>…</a:t>
            </a:r>
            <a:endParaRPr lang="fr-FR" sz="2800" dirty="0"/>
          </a:p>
        </p:txBody>
      </p:sp>
      <p:pic>
        <p:nvPicPr>
          <p:cNvPr id="7" name="Image 6"/>
          <p:cNvPicPr>
            <a:picLocks noChangeAspect="1"/>
          </p:cNvPicPr>
          <p:nvPr/>
        </p:nvPicPr>
        <p:blipFill>
          <a:blip r:embed="rId6"/>
          <a:stretch>
            <a:fillRect/>
          </a:stretch>
        </p:blipFill>
        <p:spPr>
          <a:xfrm>
            <a:off x="5436096" y="3861048"/>
            <a:ext cx="3707904" cy="2492896"/>
          </a:xfrm>
          <a:prstGeom prst="rect">
            <a:avLst/>
          </a:prstGeom>
        </p:spPr>
      </p:pic>
      <p:pic>
        <p:nvPicPr>
          <p:cNvPr id="13" name="Image 12"/>
          <p:cNvPicPr>
            <a:picLocks noChangeAspect="1"/>
          </p:cNvPicPr>
          <p:nvPr/>
        </p:nvPicPr>
        <p:blipFill>
          <a:blip r:embed="rId7"/>
          <a:stretch>
            <a:fillRect/>
          </a:stretch>
        </p:blipFill>
        <p:spPr>
          <a:xfrm>
            <a:off x="3275856" y="1196752"/>
            <a:ext cx="2967732" cy="2664296"/>
          </a:xfrm>
          <a:prstGeom prst="rect">
            <a:avLst/>
          </a:prstGeom>
        </p:spPr>
      </p:pic>
    </p:spTree>
    <p:extLst>
      <p:ext uri="{BB962C8B-B14F-4D97-AF65-F5344CB8AC3E}">
        <p14:creationId xmlns:p14="http://schemas.microsoft.com/office/powerpoint/2010/main" val="27748454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cdn.sheknows.com/articles/2011/01/rainbow-vegetables-and-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501008"/>
            <a:ext cx="4499993"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4499992" cy="350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501008"/>
            <a:ext cx="4644009" cy="334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2.bp.blogspot.com/-f4cSSDwvsOI/USU8e0HX6dI/AAAAAAAAE7k/XelTxEYPn78/s1600/discosou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1" y="-11151"/>
            <a:ext cx="4644009" cy="351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854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859" y="980728"/>
            <a:ext cx="8632141" cy="998984"/>
          </a:xfrm>
        </p:spPr>
        <p:txBody>
          <a:bodyPr>
            <a:noAutofit/>
          </a:bodyPr>
          <a:lstStyle/>
          <a:p>
            <a:pPr defTabSz="457200">
              <a:spcBef>
                <a:spcPct val="20000"/>
              </a:spcBef>
            </a:pPr>
            <a:r>
              <a:rPr lang="fr-BE" sz="4000" b="1" dirty="0" smtClean="0">
                <a:solidFill>
                  <a:schemeClr val="accent5">
                    <a:lumMod val="75000"/>
                  </a:schemeClr>
                </a:solidFill>
              </a:rPr>
              <a:t>SMART GASTRONOMY LAB</a:t>
            </a:r>
            <a:br>
              <a:rPr lang="fr-BE" sz="4000" b="1" dirty="0" smtClean="0">
                <a:solidFill>
                  <a:schemeClr val="accent5">
                    <a:lumMod val="75000"/>
                  </a:schemeClr>
                </a:solidFill>
              </a:rPr>
            </a:br>
            <a:r>
              <a:rPr lang="fr-BE" sz="4000" b="1" dirty="0" smtClean="0">
                <a:solidFill>
                  <a:schemeClr val="accent5">
                    <a:lumMod val="75000"/>
                  </a:schemeClr>
                </a:solidFill>
              </a:rPr>
              <a:t>The Living </a:t>
            </a:r>
            <a:r>
              <a:rPr lang="fr-BE" sz="4000" b="1" dirty="0" err="1" smtClean="0">
                <a:solidFill>
                  <a:schemeClr val="accent5">
                    <a:lumMod val="75000"/>
                  </a:schemeClr>
                </a:solidFill>
              </a:rPr>
              <a:t>Lab</a:t>
            </a:r>
            <a:r>
              <a:rPr lang="fr-BE" sz="4000" b="1" dirty="0" smtClean="0">
                <a:solidFill>
                  <a:schemeClr val="accent5">
                    <a:lumMod val="75000"/>
                  </a:schemeClr>
                </a:solidFill>
              </a:rPr>
              <a:t> for Food Innovation</a:t>
            </a:r>
            <a:endParaRPr lang="fr-BE" sz="4000" b="1" dirty="0">
              <a:solidFill>
                <a:schemeClr val="accent5">
                  <a:lumMod val="75000"/>
                </a:schemeClr>
              </a:solidFill>
            </a:endParaRPr>
          </a:p>
        </p:txBody>
      </p:sp>
      <p:pic>
        <p:nvPicPr>
          <p:cNvPr id="16386" name="Picture 2" descr="http://www.gembloux.ulg.ac.be/wp-content/uploads/2014/02/Logo828x160px.png?cb1e5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88640"/>
            <a:ext cx="2888212" cy="634772"/>
          </a:xfrm>
          <a:prstGeom prst="rect">
            <a:avLst/>
          </a:prstGeom>
          <a:noFill/>
          <a:extLst>
            <a:ext uri="{909E8E84-426E-40dd-AFC4-6F175D3DCCD1}">
              <a14:hiddenFill xmlns:a14="http://schemas.microsoft.com/office/drawing/2010/main">
                <a:solidFill>
                  <a:srgbClr val="FFFFFF"/>
                </a:solidFill>
              </a14:hiddenFill>
            </a:ext>
          </a:extLst>
        </p:spPr>
      </p:pic>
      <p:sp>
        <p:nvSpPr>
          <p:cNvPr id="26" name="Titre 1"/>
          <p:cNvSpPr txBox="1">
            <a:spLocks/>
          </p:cNvSpPr>
          <p:nvPr/>
        </p:nvSpPr>
        <p:spPr>
          <a:xfrm>
            <a:off x="1691680" y="2060848"/>
            <a:ext cx="5466681" cy="72008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solidFill>
                  <a:srgbClr val="00B0F0"/>
                </a:solidFill>
              </a:rPr>
              <a:t>Dr</a:t>
            </a:r>
            <a:r>
              <a:rPr lang="en-US" sz="3200" dirty="0" smtClean="0">
                <a:solidFill>
                  <a:srgbClr val="00B0F0"/>
                </a:solidFill>
              </a:rPr>
              <a:t> Dorothée Goffin</a:t>
            </a:r>
            <a:endParaRPr lang="fr-BE" sz="3200" dirty="0">
              <a:solidFill>
                <a:srgbClr val="00B0F0"/>
              </a:solidFill>
            </a:endParaRPr>
          </a:p>
        </p:txBody>
      </p:sp>
      <p:sp>
        <p:nvSpPr>
          <p:cNvPr id="7" name="Titre 1"/>
          <p:cNvSpPr txBox="1">
            <a:spLocks/>
          </p:cNvSpPr>
          <p:nvPr/>
        </p:nvSpPr>
        <p:spPr>
          <a:xfrm>
            <a:off x="1835696" y="5517232"/>
            <a:ext cx="5466681" cy="107013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B0F0"/>
                </a:solidFill>
                <a:hlinkClick r:id="rId4"/>
              </a:rPr>
              <a:t>www.smartgastronomy.be</a:t>
            </a:r>
            <a:endParaRPr lang="fr-BE" sz="3200" dirty="0">
              <a:solidFill>
                <a:srgbClr val="00B0F0"/>
              </a:solidFill>
            </a:endParaRPr>
          </a:p>
        </p:txBody>
      </p:sp>
      <p:grpSp>
        <p:nvGrpSpPr>
          <p:cNvPr id="4" name="Grouper 3"/>
          <p:cNvGrpSpPr/>
          <p:nvPr/>
        </p:nvGrpSpPr>
        <p:grpSpPr>
          <a:xfrm>
            <a:off x="1907704" y="2780928"/>
            <a:ext cx="2353444" cy="3145532"/>
            <a:chOff x="395536" y="3573016"/>
            <a:chExt cx="2353444" cy="3145532"/>
          </a:xfrm>
        </p:grpSpPr>
        <p:pic>
          <p:nvPicPr>
            <p:cNvPr id="9" name="Picture 8" descr="http://www.cutevector.com/incl/data/big/0539-facebook-3d-logo-vect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573016"/>
              <a:ext cx="1190624" cy="10048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Votre QR Cod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4365104"/>
              <a:ext cx="2353444" cy="2353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r 4"/>
          <p:cNvGrpSpPr/>
          <p:nvPr/>
        </p:nvGrpSpPr>
        <p:grpSpPr>
          <a:xfrm>
            <a:off x="4860032" y="2780928"/>
            <a:ext cx="2464501" cy="3184581"/>
            <a:chOff x="6300192" y="3501008"/>
            <a:chExt cx="2464501" cy="3184581"/>
          </a:xfrm>
        </p:grpSpPr>
        <p:pic>
          <p:nvPicPr>
            <p:cNvPr id="8" name="Picture 6" descr="https://joeariniello.files.wordpress.com/2012/04/twitter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4356" y="3501008"/>
              <a:ext cx="840012" cy="1013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Votre QR Cod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4221088"/>
              <a:ext cx="2464501" cy="24645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72554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vc-co.com/wp-content/uploads/2012/11/agroalimentaire-chaine-prod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015" y="0"/>
            <a:ext cx="463298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dria.tm.fr/vars/images/Recherc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8" y="-45669"/>
            <a:ext cx="4545754" cy="34026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gmoseralini.org/wp-content/uploads/2013/05/EFSA-22.jpg"/>
          <p:cNvPicPr>
            <a:picLocks noChangeAspect="1" noChangeArrowheads="1"/>
          </p:cNvPicPr>
          <p:nvPr/>
        </p:nvPicPr>
        <p:blipFill rotWithShape="1">
          <a:blip r:embed="rId5">
            <a:extLst>
              <a:ext uri="{28A0092B-C50C-407E-A947-70E740481C1C}">
                <a14:useLocalDpi xmlns:a14="http://schemas.microsoft.com/office/drawing/2010/main" val="0"/>
              </a:ext>
            </a:extLst>
          </a:blip>
          <a:srcRect l="7806" t="24834" r="8570" b="22765"/>
          <a:stretch/>
        </p:blipFill>
        <p:spPr bwMode="auto">
          <a:xfrm>
            <a:off x="288032" y="5102523"/>
            <a:ext cx="3995936" cy="17455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fr.ria.ru/images/19019/09/1901909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014" y="3356992"/>
            <a:ext cx="4632987" cy="349106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encrypted-tbn2.gstatic.com/images?q=tbn:ANd9GcSc7wKSzGyarFFMRhiybwMXNhSPRAnBaTU-W-sP47pvdm_PTAAIW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06" y="3501008"/>
            <a:ext cx="3958666"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5954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cdn3.lebonbon.fr/wp-content/uploads/2013/01/fritures-num%C3%A9riques-une-le-bonbon-pa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22826" cy="573325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051720" y="-99392"/>
            <a:ext cx="5040560" cy="1107996"/>
          </a:xfrm>
          <a:prstGeom prst="rect">
            <a:avLst/>
          </a:prstGeom>
          <a:noFill/>
        </p:spPr>
        <p:txBody>
          <a:bodyPr wrap="square" rtlCol="0">
            <a:spAutoFit/>
          </a:bodyPr>
          <a:lstStyle/>
          <a:p>
            <a:pPr algn="ctr"/>
            <a:r>
              <a:rPr lang="fr-BE" sz="6600" dirty="0" err="1" smtClean="0">
                <a:solidFill>
                  <a:schemeClr val="accent5">
                    <a:lumMod val="75000"/>
                  </a:schemeClr>
                </a:solidFill>
              </a:rPr>
              <a:t>Revolution</a:t>
            </a:r>
            <a:endParaRPr lang="fr-BE" sz="6600" dirty="0">
              <a:solidFill>
                <a:schemeClr val="accent5">
                  <a:lumMod val="75000"/>
                </a:schemeClr>
              </a:solidFill>
            </a:endParaRPr>
          </a:p>
        </p:txBody>
      </p:sp>
    </p:spTree>
    <p:extLst>
      <p:ext uri="{BB962C8B-B14F-4D97-AF65-F5344CB8AC3E}">
        <p14:creationId xmlns:p14="http://schemas.microsoft.com/office/powerpoint/2010/main" val="22870549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1115616" y="545116"/>
            <a:ext cx="6768752" cy="2123658"/>
          </a:xfrm>
          <a:prstGeom prst="rect">
            <a:avLst/>
          </a:prstGeom>
          <a:noFill/>
        </p:spPr>
        <p:txBody>
          <a:bodyPr wrap="square" rtlCol="0">
            <a:spAutoFit/>
          </a:bodyPr>
          <a:lstStyle/>
          <a:p>
            <a:pPr algn="ctr"/>
            <a:r>
              <a:rPr lang="fr-BE" sz="6600" dirty="0" err="1" smtClean="0">
                <a:solidFill>
                  <a:schemeClr val="accent5">
                    <a:lumMod val="75000"/>
                  </a:schemeClr>
                </a:solidFill>
              </a:rPr>
              <a:t>What</a:t>
            </a:r>
            <a:r>
              <a:rPr lang="fr-BE" sz="6600" dirty="0" smtClean="0">
                <a:solidFill>
                  <a:schemeClr val="accent5">
                    <a:lumMod val="75000"/>
                  </a:schemeClr>
                </a:solidFill>
              </a:rPr>
              <a:t> the Future </a:t>
            </a:r>
            <a:r>
              <a:rPr lang="fr-BE" sz="6600" dirty="0" err="1" smtClean="0">
                <a:solidFill>
                  <a:schemeClr val="accent5">
                    <a:lumMod val="75000"/>
                  </a:schemeClr>
                </a:solidFill>
              </a:rPr>
              <a:t>holds</a:t>
            </a:r>
            <a:r>
              <a:rPr lang="fr-BE" sz="6600" dirty="0" smtClean="0">
                <a:solidFill>
                  <a:schemeClr val="accent5">
                    <a:lumMod val="75000"/>
                  </a:schemeClr>
                </a:solidFill>
              </a:rPr>
              <a:t> for </a:t>
            </a:r>
            <a:r>
              <a:rPr lang="fr-BE" sz="6600" dirty="0" err="1" smtClean="0">
                <a:solidFill>
                  <a:schemeClr val="accent5">
                    <a:lumMod val="75000"/>
                  </a:schemeClr>
                </a:solidFill>
              </a:rPr>
              <a:t>our</a:t>
            </a:r>
            <a:r>
              <a:rPr lang="fr-BE" sz="6600" dirty="0" smtClean="0">
                <a:solidFill>
                  <a:schemeClr val="accent5">
                    <a:lumMod val="75000"/>
                  </a:schemeClr>
                </a:solidFill>
              </a:rPr>
              <a:t> </a:t>
            </a:r>
            <a:r>
              <a:rPr lang="fr-BE" sz="6600" dirty="0" err="1" smtClean="0">
                <a:solidFill>
                  <a:schemeClr val="accent5">
                    <a:lumMod val="75000"/>
                  </a:schemeClr>
                </a:solidFill>
              </a:rPr>
              <a:t>food</a:t>
            </a:r>
            <a:endParaRPr lang="fr-BE" sz="6600" dirty="0">
              <a:solidFill>
                <a:schemeClr val="accent5">
                  <a:lumMod val="75000"/>
                </a:schemeClr>
              </a:solidFill>
            </a:endParaRPr>
          </a:p>
        </p:txBody>
      </p:sp>
      <p:pic>
        <p:nvPicPr>
          <p:cNvPr id="8" name="Picture 2" descr="http://www.ourfoodfuture.com/wp-content/uploads/2012/08/GM-Tomato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40" t="10301" r="12703" b="16488"/>
          <a:stretch/>
        </p:blipFill>
        <p:spPr bwMode="auto">
          <a:xfrm>
            <a:off x="2846776" y="2924944"/>
            <a:ext cx="3453416" cy="292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37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4" name="ZoneTexte 13"/>
          <p:cNvSpPr txBox="1"/>
          <p:nvPr/>
        </p:nvSpPr>
        <p:spPr>
          <a:xfrm>
            <a:off x="755576" y="16748"/>
            <a:ext cx="7596336" cy="1107996"/>
          </a:xfrm>
          <a:prstGeom prst="rect">
            <a:avLst/>
          </a:prstGeom>
          <a:noFill/>
        </p:spPr>
        <p:txBody>
          <a:bodyPr wrap="square" rtlCol="0">
            <a:spAutoFit/>
          </a:bodyPr>
          <a:lstStyle/>
          <a:p>
            <a:pPr algn="ctr"/>
            <a:r>
              <a:rPr lang="fr-BE" sz="6600" dirty="0" smtClean="0">
                <a:solidFill>
                  <a:schemeClr val="accent5">
                    <a:lumMod val="75000"/>
                  </a:schemeClr>
                </a:solidFill>
              </a:rPr>
              <a:t>New </a:t>
            </a:r>
            <a:r>
              <a:rPr lang="fr-BE" sz="6600" dirty="0" err="1" smtClean="0">
                <a:solidFill>
                  <a:schemeClr val="accent5">
                    <a:lumMod val="75000"/>
                  </a:schemeClr>
                </a:solidFill>
              </a:rPr>
              <a:t>ways</a:t>
            </a:r>
            <a:r>
              <a:rPr lang="fr-BE" sz="6600" dirty="0" smtClean="0">
                <a:solidFill>
                  <a:schemeClr val="accent5">
                    <a:lumMod val="75000"/>
                  </a:schemeClr>
                </a:solidFill>
              </a:rPr>
              <a:t> to </a:t>
            </a:r>
            <a:r>
              <a:rPr lang="fr-BE" sz="6600" dirty="0" err="1" smtClean="0">
                <a:solidFill>
                  <a:schemeClr val="accent5">
                    <a:lumMod val="75000"/>
                  </a:schemeClr>
                </a:solidFill>
              </a:rPr>
              <a:t>produce</a:t>
            </a:r>
            <a:endParaRPr lang="fr-BE" sz="6600" dirty="0">
              <a:solidFill>
                <a:schemeClr val="accent5">
                  <a:lumMod val="75000"/>
                </a:schemeClr>
              </a:solidFill>
            </a:endParaRPr>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40" t="4961" r="1852" b="4216"/>
          <a:stretch/>
        </p:blipFill>
        <p:spPr bwMode="auto">
          <a:xfrm>
            <a:off x="-29518" y="1073229"/>
            <a:ext cx="5393606" cy="285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079" t="10927" r="29484" b="6351"/>
          <a:stretch/>
        </p:blipFill>
        <p:spPr bwMode="auto">
          <a:xfrm>
            <a:off x="-29517" y="3933055"/>
            <a:ext cx="3305373"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8"/>
          <p:cNvSpPr txBox="1"/>
          <p:nvPr/>
        </p:nvSpPr>
        <p:spPr>
          <a:xfrm>
            <a:off x="7351646" y="3491716"/>
            <a:ext cx="1792353" cy="369332"/>
          </a:xfrm>
          <a:prstGeom prst="rect">
            <a:avLst/>
          </a:prstGeom>
          <a:noFill/>
        </p:spPr>
        <p:txBody>
          <a:bodyPr wrap="square" rtlCol="0">
            <a:spAutoFit/>
          </a:bodyPr>
          <a:lstStyle/>
          <a:p>
            <a:r>
              <a:rPr lang="fr-BE" dirty="0" smtClean="0">
                <a:solidFill>
                  <a:schemeClr val="bg1"/>
                </a:solidFill>
              </a:rPr>
              <a:t>Toits vivants </a:t>
            </a:r>
            <a:r>
              <a:rPr lang="fr-BE" dirty="0" smtClean="0">
                <a:solidFill>
                  <a:schemeClr val="bg1"/>
                </a:solidFill>
                <a:sym typeface="Symbol"/>
              </a:rPr>
              <a:t></a:t>
            </a:r>
            <a:endParaRPr lang="fr-BE" dirty="0">
              <a:solidFill>
                <a:schemeClr val="bg1"/>
              </a:solidFill>
            </a:endParaRPr>
          </a:p>
        </p:txBody>
      </p:sp>
      <p:pic>
        <p:nvPicPr>
          <p:cNvPr id="1638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8784" t="18333" r="29722" b="6184"/>
          <a:stretch/>
        </p:blipFill>
        <p:spPr bwMode="auto">
          <a:xfrm>
            <a:off x="6012160" y="3933055"/>
            <a:ext cx="316835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age 22" descr="Aquaponics-vs-Hydroponics.png"/>
          <p:cNvPicPr>
            <a:picLocks noChangeAspect="1"/>
          </p:cNvPicPr>
          <p:nvPr/>
        </p:nvPicPr>
        <p:blipFill rotWithShape="1">
          <a:blip r:embed="rId6">
            <a:extLst>
              <a:ext uri="{28A0092B-C50C-407E-A947-70E740481C1C}">
                <a14:useLocalDpi xmlns:a14="http://schemas.microsoft.com/office/drawing/2010/main" val="0"/>
              </a:ext>
            </a:extLst>
          </a:blip>
          <a:srcRect l="14265" r="11125"/>
          <a:stretch/>
        </p:blipFill>
        <p:spPr>
          <a:xfrm>
            <a:off x="3275856" y="3933054"/>
            <a:ext cx="2736304" cy="2924946"/>
          </a:xfrm>
          <a:prstGeom prst="rect">
            <a:avLst/>
          </a:prstGeom>
        </p:spPr>
      </p:pic>
      <p:sp>
        <p:nvSpPr>
          <p:cNvPr id="9" name="ZoneTexte 8"/>
          <p:cNvSpPr txBox="1"/>
          <p:nvPr/>
        </p:nvSpPr>
        <p:spPr>
          <a:xfrm>
            <a:off x="4867879" y="6488668"/>
            <a:ext cx="1216289" cy="369332"/>
          </a:xfrm>
          <a:prstGeom prst="rect">
            <a:avLst/>
          </a:prstGeom>
          <a:noFill/>
        </p:spPr>
        <p:txBody>
          <a:bodyPr wrap="square" rtlCol="0">
            <a:spAutoFit/>
          </a:bodyPr>
          <a:lstStyle/>
          <a:p>
            <a:r>
              <a:rPr lang="fr-BE" dirty="0" smtClean="0"/>
              <a:t>Phillips </a:t>
            </a:r>
            <a:r>
              <a:rPr lang="fr-BE" dirty="0" smtClean="0">
                <a:sym typeface="Symbol"/>
              </a:rPr>
              <a:t></a:t>
            </a:r>
            <a:endParaRPr lang="fr-BE" dirty="0"/>
          </a:p>
        </p:txBody>
      </p:sp>
      <p:pic>
        <p:nvPicPr>
          <p:cNvPr id="10" name="Picture 2" descr="https://9pfmiw.by3301.livefilestore.com/y2mDCZS0twKpiQd8YQ6v4jXUZoglbwkee9ECW5SInzavnnX3-gVWDWxTXqer22aGUd9WB--ocy6lFTU9Z8NbkA_6ETEyATxYyXpHTsiMBWyoOu-dV0dl1ImwiLx9c9XDWhX/DSCN2896%20%28Small%29.JPG?psid"/>
          <p:cNvPicPr>
            <a:picLocks noChangeAspect="1" noChangeArrowheads="1"/>
          </p:cNvPicPr>
          <p:nvPr/>
        </p:nvPicPr>
        <p:blipFill rotWithShape="1">
          <a:blip r:embed="rId7">
            <a:extLst>
              <a:ext uri="{28A0092B-C50C-407E-A947-70E740481C1C}">
                <a14:useLocalDpi xmlns:a14="http://schemas.microsoft.com/office/drawing/2010/main" val="0"/>
              </a:ext>
            </a:extLst>
          </a:blip>
          <a:srcRect r="18202" b="883"/>
          <a:stretch/>
        </p:blipFill>
        <p:spPr bwMode="auto">
          <a:xfrm>
            <a:off x="5364088" y="1052736"/>
            <a:ext cx="3779912" cy="28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73086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4110" name="Picture 14" descr="http://upload.wikimedia.org/wikipedia/commons/7/76/Insect_food_st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48"/>
          <a:stretch/>
        </p:blipFill>
        <p:spPr bwMode="auto">
          <a:xfrm>
            <a:off x="5652120" y="3933056"/>
            <a:ext cx="3528392" cy="292494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892423" y="16748"/>
            <a:ext cx="7135961" cy="1107996"/>
          </a:xfrm>
          <a:prstGeom prst="rect">
            <a:avLst/>
          </a:prstGeom>
          <a:noFill/>
        </p:spPr>
        <p:txBody>
          <a:bodyPr wrap="square" rtlCol="0">
            <a:spAutoFit/>
          </a:bodyPr>
          <a:lstStyle/>
          <a:p>
            <a:pPr algn="ctr"/>
            <a:r>
              <a:rPr lang="fr-BE" sz="6600" dirty="0" smtClean="0">
                <a:solidFill>
                  <a:schemeClr val="accent5">
                    <a:lumMod val="75000"/>
                  </a:schemeClr>
                </a:solidFill>
              </a:rPr>
              <a:t>New </a:t>
            </a:r>
            <a:r>
              <a:rPr lang="fr-BE" sz="6600" dirty="0" err="1" smtClean="0">
                <a:solidFill>
                  <a:schemeClr val="accent5">
                    <a:lumMod val="75000"/>
                  </a:schemeClr>
                </a:solidFill>
              </a:rPr>
              <a:t>ingredients</a:t>
            </a:r>
            <a:endParaRPr lang="fr-BE" sz="6600" dirty="0">
              <a:solidFill>
                <a:schemeClr val="accent5">
                  <a:lumMod val="75000"/>
                </a:schemeClr>
              </a:solidFill>
            </a:endParaRPr>
          </a:p>
        </p:txBody>
      </p:sp>
      <p:pic>
        <p:nvPicPr>
          <p:cNvPr id="18" name="Picture 6" descr="http://www.wattitude.be/wp-content/uploads/image-green-k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927" y="3933055"/>
            <a:ext cx="2371227" cy="29249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www.bien-et-bio.com/UserFiles/Image/produit/spaghetti_de_mer_cuis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933056"/>
            <a:ext cx="3605439"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www.wattitude.be/wp-content/uploads/DO-EAT-vert_doea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154" y="1124744"/>
            <a:ext cx="3203848"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farm8.staticflickr.com/7355/11838844093_cc3bc9b845_c.jpg"/>
          <p:cNvPicPr>
            <a:picLocks noChangeAspect="1" noChangeArrowheads="1"/>
          </p:cNvPicPr>
          <p:nvPr/>
        </p:nvPicPr>
        <p:blipFill rotWithShape="1">
          <a:blip r:embed="rId7">
            <a:extLst>
              <a:ext uri="{28A0092B-C50C-407E-A947-70E740481C1C}">
                <a14:useLocalDpi xmlns:a14="http://schemas.microsoft.com/office/drawing/2010/main" val="0"/>
              </a:ext>
            </a:extLst>
          </a:blip>
          <a:srcRect l="11804" t="18015" r="10318" b="9850"/>
          <a:stretch/>
        </p:blipFill>
        <p:spPr bwMode="auto">
          <a:xfrm>
            <a:off x="1" y="1124744"/>
            <a:ext cx="298782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bs.twimg.com/media/BlBSd2NCQAAXZAa.jpg:lar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18" r="26957"/>
          <a:stretch/>
        </p:blipFill>
        <p:spPr bwMode="auto">
          <a:xfrm>
            <a:off x="2987824" y="1124744"/>
            <a:ext cx="295232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5310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ttp://please-surprise.me/wp-content/uploads/2014/10/ROC_7677s.jpg"/>
          <p:cNvPicPr>
            <a:picLocks noChangeAspect="1" noChangeArrowheads="1"/>
          </p:cNvPicPr>
          <p:nvPr/>
        </p:nvPicPr>
        <p:blipFill rotWithShape="1">
          <a:blip r:embed="rId3">
            <a:extLst>
              <a:ext uri="{28A0092B-C50C-407E-A947-70E740481C1C}">
                <a14:useLocalDpi xmlns:a14="http://schemas.microsoft.com/office/drawing/2010/main" val="0"/>
              </a:ext>
            </a:extLst>
          </a:blip>
          <a:srcRect l="19905" t="20763" r="10113" b="10595"/>
          <a:stretch/>
        </p:blipFill>
        <p:spPr bwMode="auto">
          <a:xfrm>
            <a:off x="1" y="4081109"/>
            <a:ext cx="3059832" cy="27768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data:image/jpeg;base64,/9j/4AAQSkZJRgABAQAAAQABAAD/2wCEAAkGBhQSERUUExQWFRUVGBcXFxgYFxgaHxgZGhoXGBcaGxsZHCYeFx4jHRUXIC8gIycpLCwsGh8xNTAqNSYrLCkBCQoKDgwOGg8PGiwkHyQsLCwsKSwsLCwsLC4sLCwpLCwsLCwpLCwpLCwpKSwsLCwpLCksLCwsLCwsKSwsLCwsLP/AABEIALQBGAMBIgACEQEDEQH/xAAcAAABBQEBAQAAAAAAAAAAAAAFAAMEBgcCAQj/xAA/EAABAgMFBgMGBAQGAwEAAAABAhEAAyEEBRIxQQYiUWFxgRORoQcyscHR8BRCYuEjUqLxFTNygpKyF0PCJP/EABkBAAMBAQEAAAAAAAAAAAAAAAIDBAEABf/EACoRAAICAgICAQQBBAMAAAAAAAABAhEDIRIxBEFREyIycYEUkbHhUmHB/9oADAMBAAIRAxEAPwCwtCKYYM1o6CnjxLPVHBHpMcR7hjjj0KEeYhCwQ3MpGnHWOPDN4COAqHARGGnLmFh4wlzRxiMu3oH5ow4lCGZyNREf/Ex+UExyu2TCWwt1glCTOsewxyZgiKrEQd4BojpAJqVF+FIJYWzOSJ5ngQxNto4w2qzAj3XKeJzEJMwGgatGAhiwr2zORz4pIcA96QyueoVYNrWISr+QJmBLzFAEmoAZIJNe0cJvNSpfiCWkAlmKg5/25kc4LhBdg8mE8BIornQR1JkYskrVA6XeZQoiYChJDjtnzi/3DMlTEpKVAJZ3gJSSaUUJyZJRBl27HrWHWPDA5AkwUseycuZNUApSUoSHFAVKL1g1Pl40gy5gIBYv6w1JsKsSl+IpFCzMehMVb9CubfbKVe9zmQsjQVq9Bz0gZMWkgsSekGpdpneItU5SVJBZ1a6BhA7aaSiUDPBSlDDEkcSWoICT+Ox0J+pAxdpYulPnDsu2lQziXcdym2DHLUAjIqLs/AcTHdr2OtMtImYMQ1w1bqM4CpSQznHoGzAcwe0JLK6wkTe3KEpD1GcLe+w+htUvjDEyQ8SxMehzjhSY66NasghxQx6pHDKJEyXSGcBT0ggWjqQrnDxTDGB6iHZc3Q0McYepVXhCh4S30hRnFs3kWhTER3LUBAmWpb1mJjuZLZTFZ7CB+lI3kgou1ARHm3gkVxCIUyyJOeI8NI4kyAAdxIPMvGrDfbM5Eo3qjjnDa7WomiC3GGgvmB0EelTh2UrR9INYYncjwzptPdD848XiUC8xv9Oce+CaUSkHiY7lzQCd5I6Vg+EV6Mtsj2dCSWZRbiWhyZJAALJS3eIlstCJa0qdSgc9Ih3htXJlA+6/MuYJV6OptbDCZtc89AI9npdLtlkVFopCtu501WGzoKjxZm5xHvOxW9YdUwNwCmrwD5npBcfTA5JbW/0XaZecuWHUtCW0d4DWvbGzJ/8AYTyH7RnVqsM1P+YCH/mMcypCcKySCwTlo6h9G7w5Yl8iXn+EXmb7RpKTuy1q6/vHknao2lCgkCUMqlnDEmoioXNdP4mfLkywSqYpg+Q1JPIAE9o2u5PZPIs0sqnTFzWdWEboy4ZnzjZY0loBZm+ylGXLCPEWAiZhccjQM3EuXfgIsGz9n8FaFpUkgslKgT7xzBZQId2imX/bpU0lchPhhw0t1KFOL5HpSJFlTMxhCVJURLEzdL0o6aZEOzcogyqbdr0VQcUtlrvaSZpWtYolKUKoHQamg1HMcDAJWOzKSJa3xAqUkFwBp0jk32pISoEgHTIkOxZ86+sBBaFALw5qJJJ/KHyHaO5Ka2jnEs0nbtcugAYsXFH7QbsXtQKgXQacIzQzUKGF20HWCezG1arGSkpSpC2xOATT+8HDFxVpkTTUqsti72EwOoqVqAaAQXuS4pdoCVLZRVWpcDtHVy/hrS0yWEj+YACh5jQw5a0KkHxJY3fzBOn6gPiIDJhdc1sC37LjZLCiVICUMAlwG0Jdi3Uw1d+OzyFLKwqpOEl9al9IrVhvZZUjCQqWqiieeR7PBpc1IZKpiQkaEgOOsMjOLQxdFR2purCoTkZTC55KNdNIDSpr55xoVvs8oyyMTp1NKvFOvS6AneDhOvSByVdjoZa0yEpIPWOAoihj2RbZZZq8yYkfi9GAgaXtlNjAsqtBSPTZOJAjpc9WppxjhUt6jOOtI7s58FCTQk9I8/EJ0SH5x43nHCpcby+DGjv8aoZ5ctIUMpVxhRls6g9JScQGFIPMxJnlzVYFNA9YBE17xPKtzoYKUzVElrmpwk4iTyEQfxaXYI7k59o6l5N1iVd+zc2crdGFP8yqDtqYB5KOpE7Z+6JlpKlJwy5YoThdzwFY9m7MWgqVLxDAzheQ8s3i82S702eQiUnQVPE5qPnA6ZOKipsgwheTM/QuLvZWV7LoCPeJVm6h5sNPjAG+Lsmy5JnSUKmhJIUlI3kmmn5hUZRb59pE2Z4YzIBID5VBPSCdqMoSsKa009e8apI7m0z5xvu/bQVlCwqWR+XWA3hk1UfONf2w9l9onjxZeAKSCAg0KwTifFkkuTQ8TUPGYXdcs2fMEuWgqWdAMtCTwA1MenilBr7SXK5t7YX2W3EKUhsRUzk6AUDdTFnlW2b7rlVCxzarEvx49It2zHswkWZG/wDxVliVGgHJKdK6lzFqRcScNB+0Iy47laYyGXiqoyCZZcdCMYo+IfAcXgNelwPjUhg4AKQGqFA/Bw8bZbdlkzkstNODsfMRQr8uGZIXV1JJLMKAcDwo0EnJdnakOeyC7EyvEmKlgTCcIUcwBmAMxpXVuUaXaJhKSzOxZ4zG4LzMiclDMmaWS7UVSmI5DhpGhWWarFhWCDz1hnK3sS40ZvZNmLRPmrCpHhjE6nAALkvhLF83pSLLK2PmSn8MI6KSxI/1J+Yi6WeelRanIj7pBZCQw1jFjj6NeSRjc7Yueuz4MAdCzhJNDiL0o+rZQAtmxdrDhcmYw1AcdiM4+gFWLElThj+X5REmXepSAxBIbPLnlAfT2asjR833/sLa7KgzZko+HR1AglPNQBdI5xXpcwiPribd6FJKSAoEFJervQgjhGRe0j2UoSgz7EjCoVVLSQElIBJKQfdI4Ch4PFCSFN27Zm913quQrHLUUq5a8jxHWLtdntPQzT0EHLEmo6kadnjMETWh5U4EZMYHjRxoFq2jkGYVWacUFVSkpUEk8qMIl2ba9JUUT0gqBYtT0MZtJtBTkz9qR0ni7vm8S5PFjO30d+jX0bYyE0CV00zHxgRtHtiCMJAQgjU1MZzOJ0UW6xBtCiTUk93gI+HvbOdkiTfMxCiUks5oYtF1bZoVuzaHj+8UkwsMWyxRkOhmlE1uz2xKhQgiOzu1FR8Iy6775mSTumnA/dIulzbUom0JZXA/dYknhcSqGSM+uw+wVlHDaGOUh95HcQ9LWFUhNUHY0qXCh0pbmIUbZ1HtqlsfOJdnqkjl8I8toyPQwrCat1EB6CQa2VmShNAmpBcbpOh+EX5YZjpGUqUE1JbC9Yu+zF7+JZ0LJxIU4fVJBKa+WcSZscn966Ba9h+9rQEp5swHWAkhBTLrVRUacSYOKsgO+7vkeEMzJQcnVvLv2gYy5S2LVKNIHSpabOhWFONTbxDYjqAXanCIOzaDaVqmrSEpSrRTgqzIPEij6ORziXOkKmqCEKP6lcjmIITEplIEqWGSkafHq/nD1JejBWy0glsw9YGytm5CJq50uWETFjfKQ2LWoFO+cOyUYlcgX6mJ4W2eQyhMszi7TCUFVMhyZ+mogxYw+cVi224Ga6csoL3TbsnMergy80pfJLOFaDvhBqDsYGXpdSVpUCKEEHoYKS7SDHk1QIit0xStGGX1dws89UsEkgJUmgooAFJLhmJ+YjQLEg2mzoUAJRUhMwJFRUO6CCwSXqMxkeY/bu4ComdLFUoIUBmQN8EcSK04CDWzFjMuySEqJohJY5pKkuodK5aQuHwMm7VgWzzig0oQag/OD103zoqhMB9rZKgfFQHSkfxG/wCzctYE2O8nFCO4gKcXoHs1BNqBTmCY8SoCKvdttcAPkIKSZ9KmG8rBom+KNKQIvK1J3k5u7iB167ZWeWsoxupPvMCQCMwTk41AcjVopt+bZiWjxEsoKUUpd3UavT8oHOvJOcZz3Rzjqyge0S4pVmtI8BBRLUl2qU4nIIS5fJqc4q8sP0iwbQX4q0qxTVJpkl6D94rxmJSaV7QzsBSsnCyJwuRwIPLIxHaoSHU9BQ+UT7PZN1JmLEocy5PROneLLszckkrExKlTGIw0o+R76VhM8qimxkI85UVFVhmFaZfhrxEswSX5BtYfvq6PCAJSpBOikkP0cRr0uTLlKUfECZgdhlhcZaPnwiFfF3InjCtLoA3iaE68XDxG/Np7Wiv+k5bTMXKYJXPsvNtOIoYJH5jkTwHGLNbdipSg8lSgcmO8HfnkG5xZdm2ko8G0rDpoghDU/URFMfLxyVpi/wCmmnsyy3XNNk/5qCA7Pz5GIJBFQe8b1NuqTOS1JiD0UIpN9ey84sVnUAkmqVPTpx6Q2OaMtAywtbRXri2rUghMw0/m+v1i5ypomAKQWVn1jOL7uVdnmmWvMBw2RHJ4euO/1SSAXKPVPT6RmTFe0HDL6kaVJnvQ0PCFDF3WyVPSCVMeUKJOI9utMJ2gulJ7R4ksrqAYnFUkJyVMbsPrALaXaAIkkBKE0agqB15wCh6sbHbAG2e0rEolnP7eLR7Cr4UqXaJCiClBTMSDnvuF9nSnuqMftE8zFlRzP20SbJjQQpClIUMlJJBHQisehjxKMaIMuXnLXS6Pq1E/w2B9w/0n6RKXJB4seEU/Y7a5FtkI3gZiUgTEmhxMxLcCauIOSbX4Rq5QfSPG8nx/pvlHr/H+huOfL9hFA8OiUvEX8KpZ3t0agZnqY5n35LFAXgZOvxVcNI8+WetIpjBvbJtsvFEndAc8oBzJ0xZJBJBh6z3SuacZUQ/6QSeZKnHpBmTdSkUEwimqJZB8kpPqIqw+DLN92ToCeZQ0uyjWu3qRNKVApwmj89YPXNeIURXP1it+1FExAkqdFCtONKTVwCEqSVHgSCCdaVgVsjfKZIR4kxM1iScJyFWcEApI4KA+cetHCoVFEbnyds2mUh05seMPFbAOzNFUsu3lnUhTKUSCxAFQfh3iZZb3MwB6BnijXoXsKWplAjiM+HOAV13x4kpiN+WpUqYAGGNBYkDgaHvEsTcQYPlX6QCvSwKlWhFolEYFkItKcqAMiY2pFB2A1MZvs1fBE27vxUmzKSlQC5rpAZyxopq0YHOMtk35OlJZwQNVZ9Hid7Q70Wu3TUhe6jClLf6Uk+piorBObnrB0K3ZeLs9o6kEukUBLg6DN+7DvGh3JtjLmyQrGFFswPeIzppGH/gwAmW7KVWao5IDnCmlSwGIjUkD8rwYuW5bXPTMNhQoy5bpKgUJUrFwCi5UQHZOTtqBApfA31ssF4Sx4pmCiQsg1fACSpDE1LP1+MB78upE1AKQquophVQHXXhBG6tkLVZpBNoRhlqUCU4wVAqYAkBwK8S4OnDnw1BP8QKSl6IYb1KK+PlyiWScJf4KY1KJm9qsapasKh34w2hwXGcaLe9xCcgqLJoN0s6aUdWpb6NnFQVs9NMxKEpxFSgkH3Q5IAfE2EVFTSKoZVJbETxOPQPlWdUxQABUpRYABypRoANSSY0nZTZO0ysPjkySp8CSAQ/8pYslTORqexBsmynswk2UomzVGbPSXBchCFfpGZb+ZXVhFptssLSUqDghiPvIjjBTipKmBGXF2jO7RavCnKlhQVMTVRzCK51pRshWjNwKSrduFIQVBRBKj+YPR9c+GdRAK2bOmTPWvGEtiKXBIIACiC6ktiFQxzSoUasJO1qUoVuYXo6apL61rly7x5uTE7PShmXTLUmRJDqKziL4QNM+TPTXiGcwwm68SS7gj3yaEP8Al/1GrDgDDdgnJnMoLEwBA90poToAPiR2h6xWzEvG+KpYn8pyP+416O0STx12imMr6I8+zmWAlKiAkvUkDRwQM2ifZL9JV/GwSkkODvUNKHQejQ2u2hUwqV7oD4cL72YAIzOr0+DwpqkrAWXDEpAJO8riA3bqD22DlHaBcUwtbbJZ7WghaUTQKPqnoc09ozPa/Yz8OPElkqluzHNL5V1HOLabdNkk4cgWId6lsmY/ZgFthtNjkKlKCwstmBhIcFwXY/GPU8fK5aIc2NJWVS5r4VJVnuv5QogqS4fWPIfLDGTsTDyJRVGzJmMhT8H8ozja28SuZgHU9TkIul6WvCg8Kv0FYzNUzGtSzqXiXxoXKyvPLhjr5FKls0Sk8IblVziRpF55oZ2YtcyRNE2WWIDFxQg6HyjaNmL+FpkAkgrDpWnge+hFf7RidzzwAcRAHOkFLLtH4C8cpZxcgSDyOhEJlvTB5NSNrFzoUcj5/ZidZLkQ1UxRtmfaZLtBCFjwpnAndIGqT/8AJr1jR7DawoB8xwhMfGxp/iPeWT9ni7KU1TkNOUdKbC5Dc46tlrYQAvu/ZcmRMVMW2FJNXp5Q9JIXdgP2kGWuxKJUHQtBGVS+FvJR8ow212ohW6ACNf7Qe2pv4TrWSmbjRhSElIerOoB21MCp9nK6tMJ/0fvBJe2ZWzmzbRLCcK0hY0UCZcxPSYhioclhQgvdO1trlpw2ecZjl8EwOoM2RdiKQHkXHOWkqRKmKSn3iElhrXhSOJdgXmEqfln6VgVXoLfs0GX7ZcCW/DKx6hSwBi10f0iKr2vzVJKTZ0uQR75avLDl3iBZ7rK5P/65ZCg3hrZprVcLJNU0DY0kuaECLVeuz1gn2SSizlEidLIACwy1hQriUB/FLsQaVowxAR3NdM3g+zMZiDM39TVXXj3+9YkWKyqT/ESGUFJCD+vN60oA/Khi3XXsospKZmBg7AMpaTTNqJB1BfNmBqBd/WD8GhBcqQtSgF4ThFSTUk1KQlPZWcJWZN8YhuFbZM2O2Ol26dMlmaoSpQSoqSN6YtTh958I3VFyDQDmY2LZvZ+XZLOiQhIdI3l4QkzFarUBmTzJ6xmOxe06bNMVJmEJlzDiQogBlHME8DzyI4GNckz8QDGohy1oVd7IN4WMTEKQoFlApLFixpmMvlGd39s4tBOFijRRAOAPkR5DEI1i0yhnAe8LvC0mjghiOIOcKy4+SGQnxZlU6YlgAUpSDvEsl1VYDU5Oe3OGRPE5wAMNXKjppXR97oBo7wR2huNMtgpGJGIrClAHCo5glnGQ8uUQ7BKSk4lJHhlIUklQoaGqBlnEd0itOyXZtqZ1lAQR40umBLspKQA4SrUANRQYcQ7Rb7uvWXaE4panAz0KTwUDl8ODxQ6qUZiEEZpALhgGZnFA9eZJ5RzKxCcDJOBcvNQHvEgnCWDFPEc0w+GRp0KnjT2gtttdK176ZjJDDApRCXBoRo8Z7Pu9T1+LxeUbVTGCZ8pwS2ND+ZSXfqD2iFeN5yJhwpUkDitKkn+pNGgMlt8ok8oyiUoWFKS6kkh6tn9+UErrvidZlHAfElFzT3k+bkZ6OOcT7RYUqqkgjiGERDdxd0kP9+cAsj6kZDK4B+7b6kTEZ4VOKEvWtKsGLjybUxLRPSFBRLYGwMKBWIaEgVYdulaZMupTvhY8UsH6jInp/eVZrznopRbfzAPwzzemsC1FdFsfIi+y0rWVlQWkqmZtwpVw2dR8IDW66hNSUq91t5QOR6mhbKOrJtGwIUZgJJNWAKjqsvUucyPJ4Jm+JU2SJRUkECoUcnJcpH5s3bjAfct+x/KMlrozG87qXZ11qkk4VDJQHwzFIUH9rvCWhKgSZjsN4HdbUDLSvH0Uetim5RTZ5mRcZUENrrS0tfMAecUpIZPWLPtgt0dVj0BivKq1NPv4QvxlUCrzH96XwjtFNR6w6lR5ef7wyg8ofQkU+/SKCI7lqIag8/3ieiXiy/tHFy3aZ03w6gVKi2QGbc6gd4Jybsno/wAqXjKQcRz1OFLOOJyf0qhzSlTGUmeWW50YkuspbeUU5gg5JpVTsKZPkdbrd+2MyVOlDGmYjdK8SSk4dQCCxLVyq2j0oc60Tg5wNqMTkPUkMR84Uu1rAqkF166JOZJOZBPHSO5K+wdGyz/aFJVMwpwmVmqZiqKEvhZ8I515ccr2vt0+fPMoLXOlzD4ktJAQAly2Jg9GzJyZ6uBFk2pJUpALCWRUgMXD+8fd1q7wTs94MTiBUKjEWxAdjVP010yXNbWzHa6KtbrDMkKCThBIcFNPVgY9sgmLcFSikJKvecUqaPwJi0Wm7UzpiFqLpSnLjVx2zfpEe9JARNlzEgJ95CiKfldJPDI+kBDOm1F9gcmAkWPEQwckgAAOSaAANV3YNGobM+y/8Og2i1rShSAVIQVgIQoB0mas0opiwLBqlWUd7EbPJKETVzEmYlZWkhlzEJIwoSrGSE6qG6S7Vowv34VAqRiPFZxns9E9EsIe2mtBJmL3xbyStwSpJdJCsQZnCnIcUamTF9Ij2a0zFpCioLIYpUwSpgygDXCA4cuNT1jQ9trmTNQZxAKkOVE6pY8t5jhodCQ+kZ9imKJUmWpVCCySQwpUmgFYjqnsujO0W67LcibuqOgID1ByUyuLvXWIt52VU1EyTNAMpT4TR2GSgORAfmBoQ9RuiXNm2kJlOCHxKqwABqS2bsxcZtXW4m2LlqwzgUltxWI4CWqxAcFqMWodXqhw4Sv0C96KVPsKpSpQmIC1S1IUA9JgSQGfQKZuWsbJYrxUDX4+dYqcubZlzZZnJChi5pwuzLGFsiASC4IGsW6fcCwXSoKHA0I75H0iyE/qLRK48GWREwKbhHYAKSBTOKzY7wMs4VOGLcvODlntiVBx6ftDk7MZDtl1hQINQaRUL52MCgcKigKcGjhuIrQ+nKNH8R6co5VYQQw+xC5YVIKM2jFbxu1chalMt1UoSUnLIaFhr2iDdloKGQtKwZjqfDQFt4K1Bp/akbNMu1IJDdIDXvsgiccsKv5hQ96ModYU8DStdjY5vTKDJmJXMBJ3UhhWrmprRqMO8RbZdSJmaVOos4Ln9WWrA61PSLDfGxQCChK1Vqas57CmQgGq5lyZZSSSkpwuFElL0zZw/HnCnzitrY1Si2Ab0u9KCyAtIQWIo5rUE4c27RKEpaWJ3pamYlLEPkaUUPJnyaJFgulLCXVnd1Mc8+r0DZQWmWKZhCEoZAoACK9axkpylutE+WMVXyCUSeEPSbCpZYJBOvLqdIM2DZuYo7zJT1cnyoIskm7kS0UADfbx2PBKb3pE6XyU8bPpIY58eB5RWbZZQXSplB249xF42qvOXZ5RUthi3RzcHhXJzGVW/aAqpLDfqOfYZCPQjjUFSOl3oiXrYPDV7zg6HMcH5QoglTly5MKDDX/ZZ9oN+Wg/rHq8Ap6KwftiMVnf+Vj5KaAk5VTCsP40WeXuafykcyzB64rkM9Kl4gliwo5fOoBoP3gHIQ+QJzJ6DU8In3JKnLtEtFnfxJighPAk/wA2mEZl9AYZJSa+17I2XK6rrTJDsMZBClVq5fsMvKJaJzBYo5dlOR0BDtQh+b1iz3tsquSnEk40gDFRiKVLcNeWvGK5PswNfsx5E5Pl93Zik4MFTLxDrC0pCiWY0DuCQpnfkRkMuKWLQElKyGBDYAWL+86SzMwKGUzFy7MII2u7woU0qOUBrVZlgFial9M9TlrDo+RjupKgudjc+zgpKADhmACYkDIgoLHdcMUhjmxAfN+UAFiSQlmGTMHYg8QdCIbM2Y+IFhmaatnwennEMqUEkFSi5BNKhsmrFCzQ9M3kgvOmYEuFEJSc1ZVIYs5Kajv5w0u1pZaSssRjLAENvPnkagAZVGcQ5W+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HNWlCmAI1dnALHzizLmDvFCv4NaCpwPGqjR1JACk8yzHvyjpK0Yi43TfOIsrPjx+kWCTOBZoy27LQoFls44cIt913jkNIyM2tM1osc2zAnF09I8U1Y4k2kER5OIMMBI1qu5Ksx5iKvfF3IGLF7rHFTTUv0i4WhiNYqG2EqYuRNTK99SFpT1KSBmaZxtHGO3NtGPGwqLJJISurKLsCX91xGl3baAR0EYTbLHMlqwzUrQoflWCk6jI9DBS6NrbRII3saQGwr4aMcx8OUDwSejrN7lsA5Ijy8LSmWjEtQSGLk6AZ5xj/wD5Pm6SUhsnWogHQsw+PlA6+turVapeCYUBLMcCSMQ4FyfRoYjD3bPa1VrmYQE+FLUcBq6tHJOhrQDURWnj0iPI6zRQo9aFHHFzkywRNl8FKborL4esV+fZ6lyEgZ9eAGp+6RYrUfCtJ0C6Hlz7EAwOvux7zksC/OozET43v9ouyrljv3F1/DBnivuoSQDpUqUc3P0AbqaxoHsbuxBtqpiiCqTKUsAEEJKimWSTkSEqVlQOHL5Z+Fk7qAQDmMyRT3jqOWXKJEhYRzJcEA0bgVDME6B+oilELPpyxXgifLTNl7yFZKYgKD5hxUEVB1DEUIisbUbM4Hmyhu5qSNP1DlxGmeWRrZy8ZcyySVShhlmWjADmEgMAcw4ZjzEEyp4hz4lLQdWjJSmI0+UDpFq2kuDAozZY3D7yR+U0qOXw6ZV5aHjypxaYlqmCF2Ovw7/ZiLPsI1DQWVLZX3n9vCXLBEKs4r0mzYKs7P8AEjSJ4tYWkpKXJriLuk088iO+sSU2RwfvWGjZAh4a8snGg4zaVI8RJoOnzMPJlxwk0jxS2rlxgOSkwCdddtMtRIZ8qjjXs9PSLXdF8AjRJ+MZ7JvOWZglhQKlcNTrUUdhB6Qshni/DyS6HQaaNGsV4YiG6GDqQWDGM8uK8gJoxU05ZRcpF4gBgYtg7WzXoJTJ0D7VPFSYa/F4k1+jwKttqLkvQQdg0Rr8vRMuUpa2YDI6nQdSWEYxeKpk0gzFrWoBgVKUojoSS0aDtVtAmTLxApM5TCWkt/uWRwFepYVrGVTlLVmSesbQEk2w1ce0ngzR401akabxVhPE5lmcfKNPum8EKZaFO7FwXB6NSMMMmJVz3lMs01MxByNUuQFDUH66Fo5xTCTo+i7JerZln4wQlXmCcjWkYxN9p0tkp8JZBIxF0hhqAK4iDzEFbN7TbKlJ35hPAoUX6PQecYk0a6NRtlrahJ+UZvtd7TPBZMtIKjUBWnBSuT5DXiIAbQe1lUyUUWdK0KNMawhwNWAJc6RQLTaFLUVrJKlFyTrDECT74vqba1pmTsJWlIS4SEuAVEOBR94igFIhpkQ0lcOJtPJ4KzjpVnhtbAR0u2HID75xFOb5n0EccdKEeNHSATk5PSvYRNs9yzVflbrn5aQLkl2HHHKf4ogNCgx/hklH+ZMc/wAqa/B/UiFA8/hMb9BruSX8lk2os9Arv219PhESUfHk1qpLBXUDdV/uHqFRYL3kukHgW9CPlFRTN/DznrhZlDign4pPwiXC+Ua9oplL6c7fT0yBaJasgKagfPU96Q5JkJ/MXPBLf9sm6AwXva78QxAuM6ZKGim7N25QJkBlMlLkVc19BQDq8WwlyVkeXG8cq9Gj7AbYoSJNjIUFDGRqlnXMZ3d2ejadI06XPo70j5uXPWlaZiVb8tiFAvhIqMt3PQcWjW9h9tUWtKkqGCYgAlDgggu5RV2DVBycVOcZOPIUmXWcQqlGND9Ipe0F0+Cp0j+Go0/SeH0/aLPKnAA8DDk+UmZLKVVBz+sefnxclrsNpMzhYr960jhcujxPva7lSlEafXLtEeXZ1TKJBLE/b6R5TTFU7IaSG++JjxFmUs7qXH3mYMybhaqy54DLz1zgkLGwoABD4YZS7CUPkr5utve8hAG+bI6lAMQwYDloe/xi7WmQ4YlvlFMvazrSopQoKCHfcKlDE5ZR9xApmS/6Y9Lx8CizprWir2izkEFNCCCDwOkTJu2M4NRAbRyX+kDrzkreqiQaivHlTnppAwoivh8gpMstl29mYxjSnDR2BccxWvSLpdPtPkLX4a1GWAzLIOFfEVqjqaFs4yTDHjRnBB2zc752ykplOJqMLpqlSTw4RWLx9o0kIOBRmKI3QEkB/wBTs3ZzGZ4Iclyn+6R3BHWSLRalzFmYslSlFycv7AZAQ5JtHH+3cw2mVx++2sNKTWv0++kGYECkHJjDcyTrDCJ5GWXOg7AZxJl2lw5DDjQD1zjqOIxkw0qVBJMsGorzjlcrpGHA9MmPZ0phllE+VIJFEkjjp5nOOkXOrCMSsIGpPzLD4xjkl2MjinLpAcp/tDkqQVUAJ5AQTT+Hl6mYeVR5lk+QMNzr+VkhKUD/AJH1p6QNt9IZ9KEfyl/Y5lXCtVVMhPX4nLzMPfhrMj3lYyNE1How9TAyZaVzDUqWeFT6Q7IspVmQkdyfIZdyI3jJ9s76kI/jH++yau+sNJctKeZqfIMPjEKdeK10Uon9On/EUjo2ZAOZV98B8zDwBbdRQcqdS3zJjuMY9mPLkmRUylHIN1+grCgrZrsWo73lx+TwoB5oIxYpF+tqHB5KH/Y/WKle1kdSkaiqeuo70HVoudrT/mef9IMAdoLI5JHD6/SIcUuLstyRUo0B7qthSAiYMKVOUO5I4jiRk/YioIPl63WQXB3cyMwNXDUIP0OURr1sZ98PxLZ0/OOY1HCvFnrrvphgmVGhFWHHmknTMHLUG5f8oiItNfTn/DG7NLBcISV8zQDPMCg0qVNTIxFtNhKSFJUCRV0EnDzcBvImDtpu0FlJqnMDFuh9Ro3MfJoJXZI8ceGlKlYwRgQDLQKGpSl5s9s99Sa6xRGpq0S5IPG6Y3/5ZmOkeADQYjjZzqRukAcqxfdhtqRbErCkhC0n3MTnDRlZBxXNs4yPaDZRdmUxUiaBQrlkqANHSogMlVQ6XPeDnsouuYq2+MHKJSFhRKtZiSlKeepbIN0dbin2Ca/bLCmYGVlp9IjzLGlKQEgADQRKnTwkM8R7Xa0j8wrziR4ldjQbaE9ohWi2NQZx3aryQPzB4pO0W3spAKZQK5uRf3UnmXr0HciGRx/BjZJ2l2zRZ90ArmGoGQA4qPB3oM2OUUqbtdPXZxJWQUiiThSDhdykqFSH7nUtAW0WlcxZUtRUpRqT906R40UR+3oW9liXZP4AU2HdBcnPUnL0fWIFqsZDPmRxEeTL0MwS0GiUBKactS7uc6UHWsERMSxApx/Mo0r0Ipnzyg3TMBBs9MoaMuCM0BNPLU5feUNeFAUaQ0oh2XLf7+3h7wKxxNOgqY048WsN9tDDf3PyES5F1zFMAkvo/wAhmfKJhuVMus+YEngSx/4h1eggeaHRwTe6r9gjC+XmaemnrEizXctTMkngTup9amJyr1kS/wDLQVkUc7o+avURDtG0E1WRCB+kN/Ud71jOUn6C4Y4/lK/0Thc2EPOmBPAOw8jU+UcKvKRL90KmHyHmr5AQGRiWaAqPH6kxJ/wss6lAPwr/AFFk+RMZxb7O+qo/hH/0en3/ADD7uFHSp/5K+TRCClzSfemEa1P9okKlyhkFKLVq79yAB5GOxNURugADu3nQZ8NYKoxAcpz7GBdqmBJSH4FyOug6PHqbOgZnF6/Bh6mJkm71L95z1q3aJ8i5WUxzZxzH7OPMGFyzRXQSxN9gmWs5JDffJh8YdlXctTP2ByPJtIsIuhKWbIl0nVKuH07jURJRLBBcAEUUPgociz8m4phDzyfQ1YkiBYboSQC1MuaVff3WCcu7wNHIzHEcufDuOnkpRSSWem8P508W4jXmeBEEkBwGL6pPEcD988wWTJvsaqIIsoAce6cuXAfTgacIUTFyszoXxD4n68q8XUCaE5o3jzA+B+kDbWl8L6oHy+sKFAw7GPoCz5QZPavA4YrV4yglYwhsSPEpoplO3AFssvRlCizx+mSZgrs9a1OkPRTuNAdSOHwg9NATvMFApKigk4SWJqAQ4cDOFCijH+aGPeF2XDaSwI/wuVMW8wzACAolKJVcpUuXhQjUOxLE1rGZXTtTPsZWmQoJExndIUxALEPkanlypChQ6XZ5y6D2y229omr8KYUrZ99QOI0epBY+UWe3TyVJSdQo+WEf/RhQoXNK0Gnoy3am+Z34ibLCyEJVhAFKMNc69Yr6U/KFCgq0YxwJrHqxChRjOOpBqIK2Rf8ADS1MZLtpU5PHsKNiYKerfKRQEVqa1ycnKIks15cBT4VhQo00n3dYkzEup+gLDThB60WKXIsvjJQCp2YuB/SQT5woUS3eSmetjili5Lsqdpv+ctJ38AP5ZYCB3w1V3JgcDXrChQ+qPNnJt7PBm0Grvu9GIBncO5YtnoaekewoJCyNMtqvEKAyQDmBXPiXbs0eolAsouSWckvoDrHsKFZm10OxJMl2SxpryJHlBez2NKVpYe84PYEj4ephQojm9lUSSiWAaaKw9vtvLmXctAZCjqgFSeRCVHyoQ3BREewoB9oL5JElLkpORhrLCrXElJ5hSwgv5v1HUFQoxGejy0pwhRGaHI8iW6adIm2EbykaZjkXzHxhQoP0d7JCVvhOpAfukn0+ZhQoUKQR/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8" name="Image 17" descr="image-2.ph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4081110"/>
            <a:ext cx="3347864" cy="2798082"/>
          </a:xfrm>
          <a:prstGeom prst="rect">
            <a:avLst/>
          </a:prstGeom>
        </p:spPr>
      </p:pic>
      <p:sp>
        <p:nvSpPr>
          <p:cNvPr id="3" name="ZoneTexte 2"/>
          <p:cNvSpPr txBox="1"/>
          <p:nvPr/>
        </p:nvSpPr>
        <p:spPr>
          <a:xfrm>
            <a:off x="7475686" y="6396335"/>
            <a:ext cx="1626054" cy="461665"/>
          </a:xfrm>
          <a:prstGeom prst="rect">
            <a:avLst/>
          </a:prstGeom>
          <a:noFill/>
        </p:spPr>
        <p:txBody>
          <a:bodyPr wrap="square" rtlCol="0">
            <a:spAutoFit/>
          </a:bodyPr>
          <a:lstStyle/>
          <a:p>
            <a:r>
              <a:rPr lang="fr-BE" sz="2400" dirty="0" smtClean="0">
                <a:solidFill>
                  <a:schemeClr val="bg1"/>
                </a:solidFill>
              </a:rPr>
              <a:t>The </a:t>
            </a:r>
            <a:r>
              <a:rPr lang="fr-BE" sz="2400" dirty="0" err="1" smtClean="0">
                <a:solidFill>
                  <a:schemeClr val="bg1"/>
                </a:solidFill>
              </a:rPr>
              <a:t>Glade</a:t>
            </a:r>
            <a:endParaRPr lang="fr-BE" sz="2400" dirty="0">
              <a:solidFill>
                <a:schemeClr val="bg1"/>
              </a:solidFill>
            </a:endParaRPr>
          </a:p>
        </p:txBody>
      </p:sp>
      <p:pic>
        <p:nvPicPr>
          <p:cNvPr id="1741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8902" t="10834" r="29722" b="6250"/>
          <a:stretch/>
        </p:blipFill>
        <p:spPr bwMode="auto">
          <a:xfrm>
            <a:off x="-1" y="1096542"/>
            <a:ext cx="4572509"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ZoneTexte 21"/>
          <p:cNvSpPr txBox="1"/>
          <p:nvPr/>
        </p:nvSpPr>
        <p:spPr>
          <a:xfrm>
            <a:off x="0" y="149731"/>
            <a:ext cx="9144000" cy="830997"/>
          </a:xfrm>
          <a:prstGeom prst="rect">
            <a:avLst/>
          </a:prstGeom>
          <a:noFill/>
        </p:spPr>
        <p:txBody>
          <a:bodyPr wrap="square" rtlCol="0">
            <a:spAutoFit/>
          </a:bodyPr>
          <a:lstStyle/>
          <a:p>
            <a:pPr algn="ctr"/>
            <a:r>
              <a:rPr lang="fr-BE" sz="4800" dirty="0" smtClean="0">
                <a:solidFill>
                  <a:schemeClr val="accent5">
                    <a:lumMod val="75000"/>
                  </a:schemeClr>
                </a:solidFill>
              </a:rPr>
              <a:t>New ways to distribute &amp; consume</a:t>
            </a:r>
            <a:endParaRPr lang="fr-BE" sz="4800" dirty="0">
              <a:solidFill>
                <a:schemeClr val="accent5">
                  <a:lumMod val="75000"/>
                </a:schemeClr>
              </a:solidFill>
            </a:endParaRPr>
          </a:p>
        </p:txBody>
      </p:sp>
      <p:pic>
        <p:nvPicPr>
          <p:cNvPr id="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902" t="10833" r="29363" b="5876"/>
          <a:stretch/>
        </p:blipFill>
        <p:spPr bwMode="auto">
          <a:xfrm>
            <a:off x="4578568" y="1096542"/>
            <a:ext cx="4601944" cy="29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Restaurant sublimotion à Ibiz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3" y="4077072"/>
            <a:ext cx="3024335"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59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5279</TotalTime>
  <Words>723</Words>
  <Application>Microsoft Macintosh PowerPoint</Application>
  <PresentationFormat>Présentation à l'écran (4:3)</PresentationFormat>
  <Paragraphs>140</Paragraphs>
  <Slides>30</Slides>
  <Notes>30</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Thème Office</vt:lpstr>
      <vt:lpstr>3DFP, a device of choice inside the smart kitchen experience to improve the culinary practice for nutrition and pleasure.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SMART GASTRONOMY LAB The Living Lab for Food Innovation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ULg</dc:creator>
  <cp:lastModifiedBy>Dorothée Goffin</cp:lastModifiedBy>
  <cp:revision>161</cp:revision>
  <cp:lastPrinted>2014-12-09T14:26:07Z</cp:lastPrinted>
  <dcterms:created xsi:type="dcterms:W3CDTF">2014-11-06T21:16:37Z</dcterms:created>
  <dcterms:modified xsi:type="dcterms:W3CDTF">2015-04-29T06:56:38Z</dcterms:modified>
</cp:coreProperties>
</file>