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40"/>
  </p:notesMasterIdLst>
  <p:sldIdLst>
    <p:sldId id="256" r:id="rId2"/>
    <p:sldId id="259" r:id="rId3"/>
    <p:sldId id="260" r:id="rId4"/>
    <p:sldId id="257" r:id="rId5"/>
    <p:sldId id="262" r:id="rId6"/>
    <p:sldId id="264" r:id="rId7"/>
    <p:sldId id="293" r:id="rId8"/>
    <p:sldId id="272" r:id="rId9"/>
    <p:sldId id="295" r:id="rId10"/>
    <p:sldId id="271" r:id="rId11"/>
    <p:sldId id="286" r:id="rId12"/>
    <p:sldId id="268" r:id="rId13"/>
    <p:sldId id="287" r:id="rId14"/>
    <p:sldId id="269" r:id="rId15"/>
    <p:sldId id="265" r:id="rId16"/>
    <p:sldId id="266" r:id="rId17"/>
    <p:sldId id="267" r:id="rId18"/>
    <p:sldId id="258" r:id="rId19"/>
    <p:sldId id="273" r:id="rId20"/>
    <p:sldId id="275" r:id="rId21"/>
    <p:sldId id="276" r:id="rId22"/>
    <p:sldId id="274" r:id="rId23"/>
    <p:sldId id="270" r:id="rId24"/>
    <p:sldId id="285" r:id="rId25"/>
    <p:sldId id="282" r:id="rId26"/>
    <p:sldId id="283" r:id="rId27"/>
    <p:sldId id="291" r:id="rId28"/>
    <p:sldId id="289" r:id="rId29"/>
    <p:sldId id="278" r:id="rId30"/>
    <p:sldId id="279" r:id="rId31"/>
    <p:sldId id="292" r:id="rId32"/>
    <p:sldId id="280" r:id="rId33"/>
    <p:sldId id="281" r:id="rId34"/>
    <p:sldId id="290" r:id="rId35"/>
    <p:sldId id="294" r:id="rId36"/>
    <p:sldId id="284" r:id="rId37"/>
    <p:sldId id="296" r:id="rId38"/>
    <p:sldId id="297" r:id="rId39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A30BDD3F-06C0-420A-895B-8692379CFB8E}" type="datetimeFigureOut">
              <a:rPr lang="fr-BE" smtClean="0"/>
              <a:t>29-05-15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1877DBB7-F88F-47F0-AF62-7056A3F5FA9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9566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7DBB7-F88F-47F0-AF62-7056A3F5FA9C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48630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7DBB7-F88F-47F0-AF62-7056A3F5FA9C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88666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B799A5E-17C8-40E7-8D1A-1E52110FF475}" type="datetime1">
              <a:rPr lang="fr-BE" smtClean="0"/>
              <a:t>29-05-15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(c) Nicolas Petit, 2015                                   www.lcii.eu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8D24D-41E6-4F63-840D-0EB552626DEC}" type="slidenum">
              <a:rPr lang="fr-BE" smtClean="0"/>
              <a:t>‹N°›</a:t>
            </a:fld>
            <a:endParaRPr lang="fr-BE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184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465EC-C5EB-4A4E-8F04-10E8788D456C}" type="datetime1">
              <a:rPr lang="fr-BE" smtClean="0"/>
              <a:t>29-05-15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(c) Nicolas Petit, 2015                                   www.lcii.eu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8D24D-41E6-4F63-840D-0EB552626DE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4529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44FD5-B297-4B26-8C5C-2935B8A7AC50}" type="datetime1">
              <a:rPr lang="fr-BE" smtClean="0"/>
              <a:t>29-05-15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(c) Nicolas Petit, 2015                                   www.lcii.eu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8D24D-41E6-4F63-840D-0EB552626DEC}" type="slidenum">
              <a:rPr lang="fr-BE" smtClean="0"/>
              <a:t>‹N°›</a:t>
            </a:fld>
            <a:endParaRPr lang="fr-BE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886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B670C-9C94-478C-AC0B-9892991A563D}" type="datetime1">
              <a:rPr lang="fr-BE" smtClean="0"/>
              <a:t>29-05-15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(c) Nicolas Petit, 2015                                   www.lcii.eu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8D24D-41E6-4F63-840D-0EB552626DE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76824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901D-3E52-487B-B886-6D8DFF933DBA}" type="datetime1">
              <a:rPr lang="fr-BE" smtClean="0"/>
              <a:t>29-05-15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(c) Nicolas Petit, 2015                                   www.lcii.eu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8D24D-41E6-4F63-840D-0EB552626DEC}" type="slidenum">
              <a:rPr lang="fr-BE" smtClean="0"/>
              <a:t>‹N°›</a:t>
            </a:fld>
            <a:endParaRPr lang="fr-BE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826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A92F-7997-46E5-BC1F-72B50A2E0293}" type="datetime1">
              <a:rPr lang="fr-BE" smtClean="0"/>
              <a:t>29-05-15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(c) Nicolas Petit, 2015                                   www.lcii.eu</a:t>
            </a: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8D24D-41E6-4F63-840D-0EB552626DE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09366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3D5E-D4B3-43B5-AA37-DF4727CF0A95}" type="datetime1">
              <a:rPr lang="fr-BE" smtClean="0"/>
              <a:t>29-05-15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(c) Nicolas Petit, 2015                                   www.lcii.eu</a:t>
            </a:r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8D24D-41E6-4F63-840D-0EB552626DE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76566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5E2B-EF6D-403D-8C3E-2985BF51B04A}" type="datetime1">
              <a:rPr lang="fr-BE" smtClean="0"/>
              <a:t>29-05-15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(c) Nicolas Petit, 2015                                   www.lcii.eu</a:t>
            </a:r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8D24D-41E6-4F63-840D-0EB552626DE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23051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6C37F-15E9-49E8-B91C-2E9AACCC2796}" type="datetime1">
              <a:rPr lang="fr-BE" smtClean="0"/>
              <a:t>29-05-15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(c) Nicolas Petit, 2015                                   www.lcii.eu</a:t>
            </a:r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8D24D-41E6-4F63-840D-0EB552626DE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74159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597B5-FDD9-4EB5-8FE8-4DB45AC28D25}" type="datetime1">
              <a:rPr lang="fr-BE" smtClean="0"/>
              <a:t>29-05-15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(c) Nicolas Petit, 2015                                   www.lcii.eu</a:t>
            </a: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8D24D-41E6-4F63-840D-0EB552626DE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7307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F51C0-9A36-4F49-B3E5-6191DCA8225C}" type="datetime1">
              <a:rPr lang="fr-BE" smtClean="0"/>
              <a:t>29-05-15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(c) Nicolas Petit, 2015                                   www.lcii.eu</a:t>
            </a: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8D24D-41E6-4F63-840D-0EB552626DEC}" type="slidenum">
              <a:rPr lang="fr-BE" smtClean="0"/>
              <a:t>‹N°›</a:t>
            </a:fld>
            <a:endParaRPr lang="fr-BE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518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C6187C5B-C415-427F-8D87-5053F44DB337}" type="datetime1">
              <a:rPr lang="fr-BE" smtClean="0"/>
              <a:t>29-05-15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fr-BE" smtClean="0"/>
              <a:t>(c) Nicolas Petit, 2015                                   www.lcii.eu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1CE8D24D-41E6-4F63-840D-0EB552626DEC}" type="slidenum">
              <a:rPr lang="fr-BE" smtClean="0"/>
              <a:t>‹N°›</a:t>
            </a:fld>
            <a:endParaRPr lang="fr-BE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928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tc.gov/news-events/press-releases/2009/08/statement-bureau-competition-director-richard-feinstein-regarding" TargetMode="Externa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bits.blogs.nytimes.com/2015/02/09/apple-grabs-93-of-the-handset-industrys-profit-report-says/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ultofmac.com/148548/in-1985-bill-gates-pitched-apple-to-make-macintosh-into-windows/" TargetMode="External"/><Relationship Id="rId2" Type="http://schemas.openxmlformats.org/officeDocument/2006/relationships/hyperlink" Target="http://techland.time.com/2012/07/16/arm-vs-intel-how-the-processor-wars-will-benefit-consumers-most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utoritedelaconcurrence.fr/doc/economics_open_closed_systems.pdf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red.com/2015/01/smartest-richest-companies-cant-crack-mobile-future-belongs-anyone-can/" TargetMode="External"/><Relationship Id="rId2" Type="http://schemas.openxmlformats.org/officeDocument/2006/relationships/hyperlink" Target="http://thenextweb.com/insider/2013/05/17/rivals-a-short-history-of-google-and-microsoft-long-burning-turf-and-platform-war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slate.com/articles/technology/low_concept/features/2013/wargames/what_if_google_and_apple_went_to_war_in_real_life.html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thevarguy.com/information-technology-merger-and-acquistion-news/013014/lenovo-buying-spree-delivers-motorola-mobility-goo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ttnews.com/2466216/four-tech-giants-reach-tentative-415-mln-settlement-in-antitrust-hiring-case.aspx" TargetMode="External"/><Relationship Id="rId2" Type="http://schemas.openxmlformats.org/officeDocument/2006/relationships/hyperlink" Target="http://www.wsj.com/articles/uber-and-lyft-force-investors-to-play-favorites-1424811518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smtClean="0"/>
              <a:t>Antitrust and The challenge of </a:t>
            </a:r>
            <a:r>
              <a:rPr lang="fr-BE" dirty="0" err="1" smtClean="0"/>
              <a:t>policing</a:t>
            </a:r>
            <a:r>
              <a:rPr lang="fr-BE" dirty="0" smtClean="0"/>
              <a:t> « </a:t>
            </a:r>
            <a:r>
              <a:rPr lang="fr-BE" i="1" dirty="0" err="1" smtClean="0"/>
              <a:t>moligopolists</a:t>
            </a:r>
            <a:r>
              <a:rPr lang="fr-BE" dirty="0" smtClean="0"/>
              <a:t> »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Nicolas PETIT</a:t>
            </a:r>
          </a:p>
          <a:p>
            <a:r>
              <a:rPr lang="fr-BE" dirty="0" smtClean="0"/>
              <a:t>CLEEN </a:t>
            </a:r>
            <a:r>
              <a:rPr lang="fr-BE" dirty="0" err="1" smtClean="0"/>
              <a:t>Annual</a:t>
            </a:r>
            <a:r>
              <a:rPr lang="fr-BE" dirty="0" smtClean="0"/>
              <a:t> </a:t>
            </a:r>
            <a:r>
              <a:rPr lang="fr-BE" dirty="0" err="1" smtClean="0"/>
              <a:t>Conference</a:t>
            </a:r>
            <a:endParaRPr lang="fr-BE" dirty="0" smtClean="0"/>
          </a:p>
          <a:p>
            <a:r>
              <a:rPr lang="fr-BE" dirty="0" smtClean="0"/>
              <a:t>29 May 2015</a:t>
            </a:r>
          </a:p>
          <a:p>
            <a:r>
              <a:rPr lang="fr-BE" dirty="0" smtClean="0"/>
              <a:t>Twitter: @</a:t>
            </a:r>
            <a:r>
              <a:rPr lang="fr-BE" dirty="0" err="1" smtClean="0"/>
              <a:t>CompetitionProf</a:t>
            </a:r>
            <a:r>
              <a:rPr lang="fr-BE" dirty="0" smtClean="0"/>
              <a:t>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73857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Where</a:t>
            </a:r>
            <a:r>
              <a:rPr lang="fr-BE" dirty="0" smtClean="0"/>
              <a:t> do </a:t>
            </a:r>
            <a:r>
              <a:rPr lang="fr-BE" dirty="0" err="1" smtClean="0"/>
              <a:t>moligopolists</a:t>
            </a:r>
            <a:r>
              <a:rPr lang="fr-BE" dirty="0" smtClean="0"/>
              <a:t> </a:t>
            </a:r>
            <a:r>
              <a:rPr lang="fr-BE" dirty="0" err="1" smtClean="0"/>
              <a:t>compete</a:t>
            </a:r>
            <a:r>
              <a:rPr lang="fr-BE" dirty="0" smtClean="0"/>
              <a:t>? (</a:t>
            </a:r>
            <a:r>
              <a:rPr lang="fr-BE" dirty="0"/>
              <a:t>3</a:t>
            </a:r>
            <a:r>
              <a:rPr lang="fr-BE" dirty="0" smtClean="0"/>
              <a:t>)</a:t>
            </a:r>
            <a:endParaRPr lang="fr-BE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 err="1" smtClean="0"/>
              <a:t>Moligopolists</a:t>
            </a:r>
            <a:r>
              <a:rPr lang="fr-BE" dirty="0" smtClean="0"/>
              <a:t> </a:t>
            </a:r>
            <a:r>
              <a:rPr lang="fr-BE" dirty="0" err="1" smtClean="0"/>
              <a:t>compete</a:t>
            </a:r>
            <a:r>
              <a:rPr lang="fr-BE" dirty="0" smtClean="0"/>
              <a:t> on </a:t>
            </a:r>
            <a:r>
              <a:rPr lang="fr-BE" dirty="0" smtClean="0">
                <a:solidFill>
                  <a:srgbClr val="FF0000"/>
                </a:solidFill>
              </a:rPr>
              <a:t>data </a:t>
            </a:r>
            <a:r>
              <a:rPr lang="fr-BE" dirty="0" smtClean="0"/>
              <a:t>and </a:t>
            </a:r>
            <a:r>
              <a:rPr lang="fr-BE" dirty="0" err="1" smtClean="0">
                <a:solidFill>
                  <a:srgbClr val="FF0000"/>
                </a:solidFill>
              </a:rPr>
              <a:t>freebies</a:t>
            </a:r>
            <a:endParaRPr lang="fr-BE" dirty="0" smtClean="0">
              <a:solidFill>
                <a:srgbClr val="FF0000"/>
              </a:solidFill>
            </a:endParaRPr>
          </a:p>
          <a:p>
            <a:pPr lvl="1"/>
            <a:r>
              <a:rPr lang="fr-BE" dirty="0" err="1" smtClean="0"/>
              <a:t>Bork</a:t>
            </a:r>
            <a:r>
              <a:rPr lang="fr-BE" dirty="0" smtClean="0"/>
              <a:t> and </a:t>
            </a:r>
            <a:r>
              <a:rPr lang="fr-BE" dirty="0" err="1" smtClean="0"/>
              <a:t>Sidak</a:t>
            </a:r>
            <a:r>
              <a:rPr lang="fr-BE" dirty="0" smtClean="0"/>
              <a:t> (2012): </a:t>
            </a:r>
            <a:r>
              <a:rPr lang="en-US" dirty="0" smtClean="0"/>
              <a:t>"</a:t>
            </a:r>
            <a:r>
              <a:rPr lang="en-US" i="1" dirty="0" smtClean="0"/>
              <a:t>the two-sided market for Internet search: Internet users have demand for free search, and advertisers have demand for viewers</a:t>
            </a:r>
            <a:r>
              <a:rPr lang="en-US" dirty="0" smtClean="0"/>
              <a:t>”; “</a:t>
            </a:r>
            <a:r>
              <a:rPr lang="en-US" i="1" dirty="0" smtClean="0"/>
              <a:t>search engines compete on quality alone</a:t>
            </a:r>
            <a:r>
              <a:rPr lang="en-US" dirty="0" smtClean="0"/>
              <a:t>”</a:t>
            </a:r>
          </a:p>
          <a:p>
            <a:pPr lvl="1"/>
            <a:r>
              <a:rPr lang="en-US" dirty="0" err="1" smtClean="0"/>
              <a:t>Luccheta</a:t>
            </a:r>
            <a:r>
              <a:rPr lang="en-US" dirty="0" smtClean="0"/>
              <a:t> (2012): “</a:t>
            </a:r>
            <a:r>
              <a:rPr lang="en-US" i="1" dirty="0" smtClean="0"/>
              <a:t>Probably not. In the upstream market [...] it buys eyeballs from single consumers in exchange of search services (</a:t>
            </a:r>
            <a:r>
              <a:rPr lang="en-US" i="1" dirty="0" err="1" smtClean="0"/>
              <a:t>inkind</a:t>
            </a:r>
            <a:r>
              <a:rPr lang="en-US" i="1" dirty="0" smtClean="0"/>
              <a:t> payment). Then, it sells well-profiled eyeballs to advertisers in the downstream market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But how to monetize data that is given away and how to make SSNIP assessment when price=0 + market is two sided?</a:t>
            </a:r>
          </a:p>
          <a:p>
            <a:pPr lvl="1"/>
            <a:r>
              <a:rPr lang="en-US" dirty="0"/>
              <a:t>Antitrust law </a:t>
            </a:r>
            <a:r>
              <a:rPr lang="en-US" dirty="0" smtClean="0"/>
              <a:t>deals </a:t>
            </a:r>
            <a:r>
              <a:rPr lang="en-US" dirty="0"/>
              <a:t>indirectly with free </a:t>
            </a:r>
            <a:r>
              <a:rPr lang="en-US" dirty="0" smtClean="0"/>
              <a:t>markets: </a:t>
            </a:r>
            <a:r>
              <a:rPr lang="en-US" dirty="0"/>
              <a:t>“</a:t>
            </a:r>
            <a:r>
              <a:rPr lang="en-US" i="1" dirty="0"/>
              <a:t>search </a:t>
            </a:r>
            <a:r>
              <a:rPr lang="en-US" i="1" dirty="0" smtClean="0"/>
              <a:t>advertising”</a:t>
            </a:r>
            <a:r>
              <a:rPr lang="en-US" dirty="0" smtClean="0"/>
              <a:t> </a:t>
            </a:r>
            <a:r>
              <a:rPr lang="en-US" dirty="0"/>
              <a:t>is not yet a </a:t>
            </a:r>
            <a:r>
              <a:rPr lang="en-US" dirty="0" smtClean="0"/>
              <a:t>market, but online ad is </a:t>
            </a:r>
            <a:r>
              <a:rPr lang="en-US" dirty="0"/>
              <a:t>(</a:t>
            </a:r>
            <a:r>
              <a:rPr lang="en-US" i="1" dirty="0"/>
              <a:t>Google/DoubleClick</a:t>
            </a:r>
            <a:r>
              <a:rPr lang="en-US" dirty="0"/>
              <a:t>; </a:t>
            </a:r>
            <a:r>
              <a:rPr lang="en-US" i="1" dirty="0"/>
              <a:t>Microsoft/Yahoo</a:t>
            </a:r>
            <a:r>
              <a:rPr lang="en-US" dirty="0"/>
              <a:t>); Internet search </a:t>
            </a:r>
            <a:r>
              <a:rPr lang="en-US" dirty="0" smtClean="0"/>
              <a:t>left unclear </a:t>
            </a:r>
            <a:r>
              <a:rPr lang="en-US" dirty="0"/>
              <a:t>(</a:t>
            </a:r>
            <a:r>
              <a:rPr lang="en-US" i="1" dirty="0"/>
              <a:t>Microsoft/Yahoo</a:t>
            </a:r>
            <a:r>
              <a:rPr lang="en-US" dirty="0"/>
              <a:t>); Data collection </a:t>
            </a:r>
            <a:r>
              <a:rPr lang="en-US" dirty="0" smtClean="0"/>
              <a:t>not viewed as a market, but indirect relevance for ad business (</a:t>
            </a:r>
            <a:r>
              <a:rPr lang="en-US" i="1" dirty="0" smtClean="0"/>
              <a:t>Facebook/</a:t>
            </a:r>
            <a:r>
              <a:rPr lang="en-US" i="1" dirty="0" err="1" smtClean="0"/>
              <a:t>Whats’App</a:t>
            </a:r>
            <a:r>
              <a:rPr lang="en-US" dirty="0"/>
              <a:t>) </a:t>
            </a:r>
            <a:endParaRPr lang="fr-BE" dirty="0" smtClean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(c) Nicolas Petit, 2015                                   www.lcii.eu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0254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Bottom</a:t>
            </a:r>
            <a:r>
              <a:rPr lang="fr-BE" dirty="0" smtClean="0"/>
              <a:t> </a:t>
            </a:r>
            <a:r>
              <a:rPr lang="fr-BE" dirty="0" err="1" smtClean="0"/>
              <a:t>lines</a:t>
            </a:r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965192" cy="822960"/>
          </a:xfrm>
        </p:spPr>
        <p:txBody>
          <a:bodyPr/>
          <a:lstStyle/>
          <a:p>
            <a:r>
              <a:rPr lang="fr-BE" dirty="0" err="1"/>
              <a:t>Moligopolists</a:t>
            </a:r>
            <a:r>
              <a:rPr lang="fr-BE" dirty="0"/>
              <a:t> </a:t>
            </a:r>
            <a:r>
              <a:rPr lang="fr-BE" dirty="0" err="1"/>
              <a:t>compete</a:t>
            </a:r>
            <a:r>
              <a:rPr lang="fr-BE" dirty="0"/>
              <a:t> in </a:t>
            </a:r>
            <a:r>
              <a:rPr lang="fr-BE" dirty="0" err="1"/>
              <a:t>same</a:t>
            </a:r>
            <a:r>
              <a:rPr lang="fr-BE" dirty="0"/>
              <a:t> </a:t>
            </a:r>
            <a:r>
              <a:rPr lang="fr-BE" dirty="0" err="1"/>
              <a:t>market</a:t>
            </a:r>
            <a:r>
              <a:rPr lang="fr-BE" dirty="0"/>
              <a:t>?</a:t>
            </a:r>
          </a:p>
          <a:p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Statement </a:t>
            </a:r>
            <a:r>
              <a:rPr lang="en-US" dirty="0"/>
              <a:t>of Bureau of Competition Director Richard Feinstein Regarding the Announcement that Google CEO Eric Schmidt Has Resigned from Apple's </a:t>
            </a:r>
            <a:r>
              <a:rPr lang="en-US" dirty="0" smtClean="0"/>
              <a:t>Board</a:t>
            </a:r>
            <a:r>
              <a:rPr lang="en-US" dirty="0"/>
              <a:t>, 2009</a:t>
            </a:r>
            <a:r>
              <a:rPr lang="en-US" dirty="0" smtClean="0"/>
              <a:t>:“</a:t>
            </a:r>
            <a:r>
              <a:rPr lang="en-US" i="1" dirty="0"/>
              <a:t>We have been investigating the Google/Apple interlocking directorates issue for some time and commend them for recognizing that sharing directors raises competitive issues, as Google and Apple increasingly compete with each </a:t>
            </a:r>
            <a:r>
              <a:rPr lang="en-US" i="1" dirty="0" smtClean="0"/>
              <a:t>other</a:t>
            </a:r>
            <a:r>
              <a:rPr lang="en-US" dirty="0" smtClean="0"/>
              <a:t>”</a:t>
            </a:r>
          </a:p>
          <a:p>
            <a:r>
              <a:rPr lang="en-US" dirty="0" smtClean="0">
                <a:hlinkClick r:id="rId2"/>
              </a:rPr>
              <a:t>https://www.ftc.gov/news-events/press-releases/2009/08/statement-bureau-competition-director-richard-feinstein-regarding</a:t>
            </a:r>
            <a:r>
              <a:rPr lang="en-US" dirty="0" smtClean="0"/>
              <a:t> </a:t>
            </a:r>
          </a:p>
          <a:p>
            <a:endParaRPr lang="fr-BE" dirty="0" smtClean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989320" y="2050024"/>
            <a:ext cx="4754880" cy="822960"/>
          </a:xfrm>
        </p:spPr>
        <p:txBody>
          <a:bodyPr/>
          <a:lstStyle/>
          <a:p>
            <a:r>
              <a:rPr lang="fr-BE" dirty="0" smtClean="0"/>
              <a:t>AT implications</a:t>
            </a:r>
            <a:endParaRPr lang="fr-BE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BE" sz="2400" dirty="0" err="1"/>
              <a:t>Risk</a:t>
            </a:r>
            <a:r>
              <a:rPr lang="fr-BE" sz="2400" dirty="0"/>
              <a:t> of </a:t>
            </a:r>
            <a:r>
              <a:rPr lang="fr-BE" sz="2400" dirty="0" err="1"/>
              <a:t>missing</a:t>
            </a:r>
            <a:r>
              <a:rPr lang="fr-BE" sz="2400" dirty="0"/>
              <a:t> the </a:t>
            </a:r>
            <a:r>
              <a:rPr lang="fr-BE" sz="2400" dirty="0" err="1"/>
              <a:t>forest</a:t>
            </a:r>
            <a:r>
              <a:rPr lang="fr-BE" sz="2400" dirty="0"/>
              <a:t> for the </a:t>
            </a:r>
            <a:r>
              <a:rPr lang="fr-BE" sz="2400" dirty="0" err="1" smtClean="0"/>
              <a:t>trees</a:t>
            </a:r>
            <a:endParaRPr lang="fr-BE" sz="2400" dirty="0"/>
          </a:p>
          <a:p>
            <a:r>
              <a:rPr lang="fr-BE" sz="2400" dirty="0" err="1" smtClean="0"/>
              <a:t>Introduce</a:t>
            </a:r>
            <a:r>
              <a:rPr lang="fr-BE" sz="2400" dirty="0" smtClean="0"/>
              <a:t> </a:t>
            </a:r>
            <a:r>
              <a:rPr lang="fr-BE" sz="2400" dirty="0" err="1" smtClean="0"/>
              <a:t>literature</a:t>
            </a:r>
            <a:r>
              <a:rPr lang="fr-BE" sz="2400" dirty="0" smtClean="0"/>
              <a:t> </a:t>
            </a:r>
            <a:r>
              <a:rPr lang="fr-BE" sz="2400" dirty="0"/>
              <a:t>on </a:t>
            </a:r>
            <a:r>
              <a:rPr lang="fr-BE" sz="2400" dirty="0" err="1"/>
              <a:t>dynamic</a:t>
            </a:r>
            <a:r>
              <a:rPr lang="fr-BE" sz="2400" dirty="0"/>
              <a:t> </a:t>
            </a:r>
            <a:r>
              <a:rPr lang="fr-BE" sz="2400" dirty="0" err="1" smtClean="0"/>
              <a:t>capabilities</a:t>
            </a:r>
            <a:r>
              <a:rPr lang="fr-BE" sz="2400" dirty="0" smtClean="0"/>
              <a:t> (</a:t>
            </a:r>
            <a:r>
              <a:rPr lang="fr-BE" sz="2400" dirty="0" err="1" smtClean="0"/>
              <a:t>Teece</a:t>
            </a:r>
            <a:r>
              <a:rPr lang="fr-BE" sz="2400" dirty="0" smtClean="0"/>
              <a:t> and Pisano, 1994)</a:t>
            </a:r>
            <a:endParaRPr lang="fr-BE" sz="2400" dirty="0"/>
          </a:p>
          <a:p>
            <a:r>
              <a:rPr lang="fr-BE" sz="2400" dirty="0" smtClean="0"/>
              <a:t>Abandon </a:t>
            </a:r>
            <a:r>
              <a:rPr lang="fr-BE" sz="2400" dirty="0" err="1" smtClean="0"/>
              <a:t>market</a:t>
            </a:r>
            <a:r>
              <a:rPr lang="fr-BE" sz="2400" dirty="0" smtClean="0"/>
              <a:t> </a:t>
            </a:r>
            <a:r>
              <a:rPr lang="fr-BE" sz="2400" dirty="0" err="1" smtClean="0"/>
              <a:t>definition</a:t>
            </a:r>
            <a:r>
              <a:rPr lang="fr-BE" sz="2400" dirty="0" smtClean="0"/>
              <a:t>? L. </a:t>
            </a:r>
            <a:r>
              <a:rPr lang="fr-BE" sz="2400" dirty="0" err="1" smtClean="0"/>
              <a:t>Kaplow</a:t>
            </a:r>
            <a:r>
              <a:rPr lang="fr-BE" sz="2400" dirty="0" smtClean="0"/>
              <a:t>, « </a:t>
            </a:r>
            <a:r>
              <a:rPr lang="fr-BE" sz="2400" dirty="0" err="1" smtClean="0"/>
              <a:t>Market</a:t>
            </a:r>
            <a:r>
              <a:rPr lang="fr-BE" sz="2400" dirty="0" smtClean="0"/>
              <a:t> </a:t>
            </a:r>
            <a:r>
              <a:rPr lang="fr-BE" sz="2400" dirty="0" err="1" smtClean="0"/>
              <a:t>Definition</a:t>
            </a:r>
            <a:r>
              <a:rPr lang="fr-BE" sz="2400" dirty="0" smtClean="0"/>
              <a:t>: Impossible and </a:t>
            </a:r>
            <a:r>
              <a:rPr lang="fr-BE" sz="2400" dirty="0" err="1" smtClean="0"/>
              <a:t>Counterproductive</a:t>
            </a:r>
            <a:r>
              <a:rPr lang="fr-BE" sz="2400" dirty="0" smtClean="0"/>
              <a:t> », </a:t>
            </a:r>
            <a:r>
              <a:rPr lang="fr-BE" sz="2400" i="1" dirty="0"/>
              <a:t>Antitrust Law Journal</a:t>
            </a:r>
            <a:r>
              <a:rPr lang="fr-BE" sz="2400" dirty="0"/>
              <a:t>, </a:t>
            </a:r>
            <a:r>
              <a:rPr lang="fr-BE" sz="2400" dirty="0" smtClean="0"/>
              <a:t>2014: </a:t>
            </a:r>
            <a:r>
              <a:rPr lang="en-US" sz="2400" dirty="0" smtClean="0"/>
              <a:t>“</a:t>
            </a:r>
            <a:r>
              <a:rPr lang="en-US" sz="2400" i="1" dirty="0" smtClean="0"/>
              <a:t>At </a:t>
            </a:r>
            <a:r>
              <a:rPr lang="en-US" sz="2400" i="1" dirty="0"/>
              <a:t>least to industrial organization </a:t>
            </a:r>
            <a:r>
              <a:rPr lang="en-US" sz="2400" i="1" dirty="0" smtClean="0"/>
              <a:t>economists [...] the </a:t>
            </a:r>
            <a:r>
              <a:rPr lang="en-US" sz="2400" i="1" dirty="0"/>
              <a:t>notion of a </a:t>
            </a:r>
            <a:r>
              <a:rPr lang="en-US" sz="2400" i="1" u="sng" dirty="0"/>
              <a:t>relevant market does not exist in the field</a:t>
            </a:r>
            <a:r>
              <a:rPr lang="en-US" sz="2400" dirty="0" smtClean="0"/>
              <a:t>”</a:t>
            </a:r>
          </a:p>
          <a:p>
            <a:r>
              <a:rPr lang="en-US" sz="2400" dirty="0" smtClean="0"/>
              <a:t>But market definition can be useful</a:t>
            </a:r>
          </a:p>
          <a:p>
            <a:pPr lvl="1"/>
            <a:r>
              <a:rPr lang="en-US" dirty="0" smtClean="0"/>
              <a:t>For “out-of-monopoly market” efficiency assessments </a:t>
            </a:r>
          </a:p>
          <a:p>
            <a:pPr lvl="1"/>
            <a:r>
              <a:rPr lang="en-US" dirty="0" smtClean="0"/>
              <a:t>Innovation markets must be taken seriously, and defined</a:t>
            </a:r>
            <a:endParaRPr lang="fr-BE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(c) Nicolas Petit, 2015                                   www.lcii.eu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9856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Gauging</a:t>
            </a:r>
            <a:r>
              <a:rPr lang="fr-BE" dirty="0" smtClean="0"/>
              <a:t> </a:t>
            </a:r>
            <a:r>
              <a:rPr lang="fr-BE" dirty="0" err="1" smtClean="0"/>
              <a:t>Market</a:t>
            </a:r>
            <a:r>
              <a:rPr lang="fr-BE" dirty="0" smtClean="0"/>
              <a:t> power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BE" sz="5000" cap="all" spc="200" dirty="0">
                <a:solidFill>
                  <a:srgbClr val="2E2B21">
                    <a:lumMod val="90000"/>
                    <a:lumOff val="10000"/>
                  </a:srgbClr>
                </a:solidFill>
                <a:latin typeface="Tw Cen MT Condensed" panose="020B0606020104020203"/>
                <a:ea typeface="+mj-ea"/>
                <a:cs typeface="+mj-cs"/>
              </a:rPr>
              <a:t>II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(c) Nicolas Petit, 2015                                   www.lcii.eu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8503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Existing</a:t>
            </a:r>
            <a:r>
              <a:rPr lang="fr-BE" dirty="0" smtClean="0"/>
              <a:t> </a:t>
            </a:r>
            <a:r>
              <a:rPr lang="fr-BE" dirty="0" err="1" smtClean="0"/>
              <a:t>framework</a:t>
            </a:r>
            <a:endParaRPr lang="fr-BE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Guidance Paper, §11, focus on power over price/output</a:t>
            </a:r>
          </a:p>
          <a:p>
            <a:pPr lvl="1"/>
            <a:r>
              <a:rPr lang="en-US" dirty="0" smtClean="0"/>
              <a:t>“</a:t>
            </a:r>
            <a:r>
              <a:rPr lang="en-US" i="1" dirty="0" smtClean="0"/>
              <a:t>the </a:t>
            </a:r>
            <a:r>
              <a:rPr lang="en-US" i="1" dirty="0"/>
              <a:t>expression ‘increase prices’ includes the power to </a:t>
            </a:r>
            <a:r>
              <a:rPr lang="en-US" i="1" dirty="0" smtClean="0"/>
              <a:t>maintain prices </a:t>
            </a:r>
            <a:r>
              <a:rPr lang="en-US" i="1" dirty="0"/>
              <a:t>above the competitive level and is used as </a:t>
            </a:r>
            <a:r>
              <a:rPr lang="en-US" i="1" dirty="0" smtClean="0">
                <a:solidFill>
                  <a:srgbClr val="FF0000"/>
                </a:solidFill>
              </a:rPr>
              <a:t>shorthand</a:t>
            </a:r>
            <a:r>
              <a:rPr lang="en-US" i="1" dirty="0" smtClean="0"/>
              <a:t> for </a:t>
            </a:r>
            <a:r>
              <a:rPr lang="en-US" i="1" dirty="0"/>
              <a:t>the various ways in which the parameters </a:t>
            </a:r>
            <a:r>
              <a:rPr lang="en-US" i="1" dirty="0" smtClean="0"/>
              <a:t>of competition </a:t>
            </a:r>
            <a:r>
              <a:rPr lang="en-US" i="1" dirty="0"/>
              <a:t>— such as prices, output, innovation, </a:t>
            </a:r>
            <a:r>
              <a:rPr lang="en-US" i="1" dirty="0" smtClean="0"/>
              <a:t>the variety </a:t>
            </a:r>
            <a:r>
              <a:rPr lang="en-US" i="1" dirty="0"/>
              <a:t>or quality of goods or </a:t>
            </a:r>
            <a:r>
              <a:rPr lang="en-US" i="1" dirty="0" smtClean="0"/>
              <a:t>services” </a:t>
            </a:r>
          </a:p>
          <a:p>
            <a:r>
              <a:rPr lang="en-US" dirty="0" smtClean="0"/>
              <a:t>Guidance Paper, § 12, three-pronged method</a:t>
            </a:r>
          </a:p>
          <a:p>
            <a:pPr lvl="1"/>
            <a:r>
              <a:rPr lang="fr-BE" dirty="0"/>
              <a:t>« </a:t>
            </a:r>
            <a:r>
              <a:rPr lang="en-US" i="1" dirty="0" smtClean="0"/>
              <a:t>market </a:t>
            </a:r>
            <a:r>
              <a:rPr lang="en-US" i="1" dirty="0"/>
              <a:t>position of the dominant </a:t>
            </a:r>
            <a:r>
              <a:rPr lang="en-US" i="1" dirty="0" smtClean="0"/>
              <a:t>undertaking and its</a:t>
            </a:r>
            <a:r>
              <a:rPr lang="en-US" i="1" dirty="0"/>
              <a:t> </a:t>
            </a:r>
            <a:r>
              <a:rPr lang="fr-BE" i="1" dirty="0" err="1" smtClean="0"/>
              <a:t>competitors</a:t>
            </a:r>
            <a:r>
              <a:rPr lang="fr-BE" i="1" dirty="0" smtClean="0"/>
              <a:t> </a:t>
            </a:r>
            <a:r>
              <a:rPr lang="fr-BE" dirty="0" smtClean="0"/>
              <a:t>»</a:t>
            </a:r>
          </a:p>
          <a:p>
            <a:pPr lvl="1"/>
            <a:r>
              <a:rPr lang="fr-BE" dirty="0" smtClean="0"/>
              <a:t>« </a:t>
            </a:r>
            <a:r>
              <a:rPr lang="fr-BE" i="1" dirty="0" smtClean="0"/>
              <a:t>expansion </a:t>
            </a:r>
            <a:r>
              <a:rPr lang="fr-BE" i="1" dirty="0"/>
              <a:t>and </a:t>
            </a:r>
            <a:r>
              <a:rPr lang="fr-BE" i="1" dirty="0" smtClean="0"/>
              <a:t>entry </a:t>
            </a:r>
            <a:r>
              <a:rPr lang="fr-BE" dirty="0" smtClean="0"/>
              <a:t>»</a:t>
            </a:r>
          </a:p>
          <a:p>
            <a:pPr lvl="1"/>
            <a:r>
              <a:rPr lang="fr-BE" dirty="0" smtClean="0"/>
              <a:t>« </a:t>
            </a:r>
            <a:r>
              <a:rPr lang="fr-BE" i="1" dirty="0" err="1" smtClean="0"/>
              <a:t>countervailing</a:t>
            </a:r>
            <a:r>
              <a:rPr lang="fr-BE" i="1" dirty="0" smtClean="0"/>
              <a:t> </a:t>
            </a:r>
            <a:r>
              <a:rPr lang="fr-BE" i="1" dirty="0" err="1"/>
              <a:t>buyer</a:t>
            </a:r>
            <a:r>
              <a:rPr lang="fr-BE" i="1" dirty="0"/>
              <a:t> </a:t>
            </a:r>
            <a:r>
              <a:rPr lang="fr-BE" i="1" dirty="0" smtClean="0"/>
              <a:t>power</a:t>
            </a:r>
            <a:r>
              <a:rPr lang="fr-BE" dirty="0" smtClean="0"/>
              <a:t> »</a:t>
            </a:r>
            <a:endParaRPr lang="fr-BE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(c) Nicolas Petit, 2015                                   www.lcii.eu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4302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Structural </a:t>
            </a:r>
            <a:r>
              <a:rPr lang="fr-BE" dirty="0" err="1" smtClean="0"/>
              <a:t>factors</a:t>
            </a:r>
            <a:r>
              <a:rPr lang="fr-BE" dirty="0" smtClean="0"/>
              <a:t> (i)</a:t>
            </a:r>
            <a:endParaRPr lang="fr-BE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Antitrust </a:t>
            </a:r>
            <a:r>
              <a:rPr lang="fr-BE" dirty="0" err="1" smtClean="0"/>
              <a:t>economics</a:t>
            </a:r>
            <a:endParaRPr lang="fr-BE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r-BE" dirty="0" err="1" smtClean="0"/>
              <a:t>Market</a:t>
            </a:r>
            <a:r>
              <a:rPr lang="fr-BE" dirty="0" smtClean="0"/>
              <a:t> </a:t>
            </a:r>
            <a:r>
              <a:rPr lang="fr-BE" dirty="0" err="1" smtClean="0"/>
              <a:t>shares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the </a:t>
            </a:r>
            <a:r>
              <a:rPr lang="fr-BE" dirty="0" err="1" smtClean="0"/>
              <a:t>pick</a:t>
            </a:r>
            <a:r>
              <a:rPr lang="fr-BE" dirty="0" smtClean="0"/>
              <a:t> of the </a:t>
            </a:r>
            <a:r>
              <a:rPr lang="fr-BE" dirty="0" err="1" smtClean="0"/>
              <a:t>crop</a:t>
            </a:r>
            <a:r>
              <a:rPr lang="fr-BE" dirty="0" smtClean="0"/>
              <a:t> for antitrust </a:t>
            </a:r>
            <a:r>
              <a:rPr lang="fr-BE" dirty="0" err="1" smtClean="0"/>
              <a:t>agencies</a:t>
            </a:r>
            <a:endParaRPr lang="fr-BE" dirty="0" smtClean="0"/>
          </a:p>
          <a:p>
            <a:r>
              <a:rPr lang="fr-BE" dirty="0" smtClean="0"/>
              <a:t>HHI</a:t>
            </a:r>
          </a:p>
          <a:p>
            <a:r>
              <a:rPr lang="fr-BE" dirty="0"/>
              <a:t>Concentration ratios</a:t>
            </a:r>
          </a:p>
          <a:p>
            <a:r>
              <a:rPr lang="fr-BE" dirty="0" err="1" smtClean="0"/>
              <a:t>Lerner</a:t>
            </a:r>
            <a:r>
              <a:rPr lang="fr-BE" dirty="0" smtClean="0"/>
              <a:t> Index</a:t>
            </a:r>
          </a:p>
          <a:p>
            <a:r>
              <a:rPr lang="fr-BE" dirty="0" smtClean="0"/>
              <a:t>Critical </a:t>
            </a:r>
            <a:r>
              <a:rPr lang="fr-BE" dirty="0" err="1" smtClean="0"/>
              <a:t>loss</a:t>
            </a:r>
            <a:r>
              <a:rPr lang="fr-BE" dirty="0" smtClean="0"/>
              <a:t> </a:t>
            </a:r>
            <a:r>
              <a:rPr lang="fr-BE" dirty="0" err="1" smtClean="0"/>
              <a:t>analysis</a:t>
            </a:r>
            <a:endParaRPr lang="fr-BE" dirty="0" smtClean="0"/>
          </a:p>
          <a:p>
            <a:endParaRPr lang="fr-BE" dirty="0" smtClean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BE" dirty="0" err="1" smtClean="0"/>
              <a:t>What</a:t>
            </a:r>
            <a:r>
              <a:rPr lang="fr-BE" dirty="0" smtClean="0"/>
              <a:t> </a:t>
            </a:r>
            <a:r>
              <a:rPr lang="fr-BE" dirty="0" err="1" smtClean="0"/>
              <a:t>happens</a:t>
            </a:r>
            <a:r>
              <a:rPr lang="fr-BE" dirty="0" smtClean="0"/>
              <a:t> in practice</a:t>
            </a:r>
            <a:endParaRPr lang="fr-BE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BE" dirty="0" smtClean="0"/>
              <a:t>Profusion of </a:t>
            </a:r>
            <a:r>
              <a:rPr lang="fr-BE" dirty="0" err="1" smtClean="0"/>
              <a:t>confusing</a:t>
            </a:r>
            <a:r>
              <a:rPr lang="fr-BE" dirty="0" smtClean="0"/>
              <a:t> arguments</a:t>
            </a:r>
          </a:p>
          <a:p>
            <a:r>
              <a:rPr lang="fr-BE" dirty="0" err="1" smtClean="0"/>
              <a:t>Complex</a:t>
            </a:r>
            <a:r>
              <a:rPr lang="fr-BE" dirty="0" smtClean="0"/>
              <a:t> to </a:t>
            </a:r>
            <a:r>
              <a:rPr lang="fr-BE" dirty="0" err="1" smtClean="0"/>
              <a:t>separate</a:t>
            </a:r>
            <a:r>
              <a:rPr lang="fr-BE" dirty="0" smtClean="0"/>
              <a:t> </a:t>
            </a:r>
            <a:r>
              <a:rPr lang="fr-BE" dirty="0" err="1" smtClean="0"/>
              <a:t>wheat</a:t>
            </a:r>
            <a:r>
              <a:rPr lang="fr-BE" dirty="0" smtClean="0"/>
              <a:t> </a:t>
            </a:r>
            <a:r>
              <a:rPr lang="fr-BE" dirty="0" err="1" smtClean="0"/>
              <a:t>from</a:t>
            </a:r>
            <a:r>
              <a:rPr lang="fr-BE" dirty="0" smtClean="0"/>
              <a:t> </a:t>
            </a:r>
            <a:r>
              <a:rPr lang="fr-BE" dirty="0" err="1" smtClean="0"/>
              <a:t>chaff</a:t>
            </a:r>
            <a:endParaRPr lang="fr-BE" dirty="0" smtClean="0"/>
          </a:p>
          <a:p>
            <a:r>
              <a:rPr lang="fr-BE" dirty="0" err="1" smtClean="0"/>
              <a:t>Example</a:t>
            </a:r>
            <a:r>
              <a:rPr lang="fr-BE" dirty="0" smtClean="0"/>
              <a:t> of the smartphone </a:t>
            </a:r>
            <a:r>
              <a:rPr lang="fr-BE" dirty="0" err="1" smtClean="0"/>
              <a:t>industry</a:t>
            </a:r>
            <a:endParaRPr lang="fr-BE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(c) Nicolas Petit, 2015                                   www.lcii.eu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9776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Market</a:t>
            </a:r>
            <a:r>
              <a:rPr lang="fr-BE" dirty="0" smtClean="0"/>
              <a:t> Share smartphones Volumes</a:t>
            </a:r>
            <a:endParaRPr lang="fr-BE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1811549"/>
            <a:ext cx="4100844" cy="2728152"/>
          </a:xfrm>
        </p:spPr>
      </p:pic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032823"/>
              </p:ext>
            </p:extLst>
          </p:nvPr>
        </p:nvGraphicFramePr>
        <p:xfrm>
          <a:off x="4069254" y="4749495"/>
          <a:ext cx="7848600" cy="1691640"/>
        </p:xfrm>
        <a:graphic>
          <a:graphicData uri="http://schemas.openxmlformats.org/drawingml/2006/table">
            <a:tbl>
              <a:tblPr/>
              <a:tblGrid>
                <a:gridCol w="533400"/>
                <a:gridCol w="1219200"/>
                <a:gridCol w="1219200"/>
                <a:gridCol w="1219200"/>
                <a:gridCol w="1219200"/>
                <a:gridCol w="1219200"/>
                <a:gridCol w="12192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BE" sz="900" dirty="0" err="1">
                          <a:effectLst/>
                        </a:rPr>
                        <a:t>Period</a:t>
                      </a:r>
                      <a:endParaRPr lang="fr-BE" sz="9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>
                          <a:effectLst/>
                        </a:rPr>
                        <a:t>Samsung</a:t>
                      </a:r>
                    </a:p>
                  </a:txBody>
                  <a:tcPr anchor="ctr">
                    <a:lnL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80A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2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 dirty="0">
                          <a:effectLst/>
                        </a:rPr>
                        <a:t>Apple</a:t>
                      </a:r>
                    </a:p>
                  </a:txBody>
                  <a:tcPr anchor="ctr">
                    <a:lnL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4068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8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>
                          <a:effectLst/>
                        </a:rPr>
                        <a:t>Xiaomi</a:t>
                      </a:r>
                    </a:p>
                  </a:txBody>
                  <a:tcPr anchor="ctr">
                    <a:lnL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685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5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>
                          <a:effectLst/>
                        </a:rPr>
                        <a:t>Lenovo</a:t>
                      </a:r>
                    </a:p>
                  </a:txBody>
                  <a:tcPr anchor="ctr">
                    <a:lnL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389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6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>
                          <a:effectLst/>
                        </a:rPr>
                        <a:t>LG</a:t>
                      </a:r>
                    </a:p>
                  </a:txBody>
                  <a:tcPr anchor="ctr">
                    <a:lnL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298F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1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>
                          <a:effectLst/>
                        </a:rPr>
                        <a:t>Others</a:t>
                      </a:r>
                    </a:p>
                  </a:txBody>
                  <a:tcPr anchor="ctr">
                    <a:lnL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5240" cap="flat" cmpd="sng" algn="ctr">
                      <a:solidFill>
                        <a:srgbClr val="D88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CC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BE" sz="900" b="1">
                          <a:effectLst/>
                        </a:rPr>
                        <a:t>Q3 2014</a:t>
                      </a:r>
                    </a:p>
                  </a:txBody>
                  <a:tcPr anchor="ctr">
                    <a:lnL>
                      <a:noFill/>
                    </a:lnL>
                    <a:lnR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>
                          <a:effectLst/>
                        </a:rPr>
                        <a:t>23.7%</a:t>
                      </a:r>
                    </a:p>
                  </a:txBody>
                  <a:tcPr anchor="ctr">
                    <a:lnL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>
                          <a:effectLst/>
                        </a:rPr>
                        <a:t>11.7%</a:t>
                      </a:r>
                    </a:p>
                  </a:txBody>
                  <a:tcPr anchor="ctr">
                    <a:lnL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 dirty="0">
                          <a:effectLst/>
                        </a:rPr>
                        <a:t>5.2%</a:t>
                      </a:r>
                    </a:p>
                  </a:txBody>
                  <a:tcPr anchor="ctr">
                    <a:lnL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 dirty="0">
                          <a:effectLst/>
                        </a:rPr>
                        <a:t>5.1%</a:t>
                      </a:r>
                    </a:p>
                  </a:txBody>
                  <a:tcPr anchor="ctr">
                    <a:lnL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>
                          <a:effectLst/>
                        </a:rPr>
                        <a:t>5.0%</a:t>
                      </a:r>
                    </a:p>
                  </a:txBody>
                  <a:tcPr anchor="ctr">
                    <a:lnL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>
                          <a:effectLst/>
                        </a:rPr>
                        <a:t>49.3%</a:t>
                      </a:r>
                    </a:p>
                  </a:txBody>
                  <a:tcPr anchor="ctr">
                    <a:lnL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BE" sz="900" b="1" dirty="0">
                          <a:effectLst/>
                        </a:rPr>
                        <a:t>Q3 2013</a:t>
                      </a:r>
                    </a:p>
                  </a:txBody>
                  <a:tcPr anchor="ctr">
                    <a:lnL>
                      <a:noFill/>
                    </a:lnL>
                    <a:lnR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>
                          <a:effectLst/>
                        </a:rPr>
                        <a:t>32.2%</a:t>
                      </a:r>
                    </a:p>
                  </a:txBody>
                  <a:tcPr anchor="ctr">
                    <a:lnL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>
                          <a:effectLst/>
                        </a:rPr>
                        <a:t>12.8%</a:t>
                      </a:r>
                    </a:p>
                  </a:txBody>
                  <a:tcPr anchor="ctr">
                    <a:lnL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>
                          <a:effectLst/>
                        </a:rPr>
                        <a:t>2.1%</a:t>
                      </a:r>
                    </a:p>
                  </a:txBody>
                  <a:tcPr anchor="ctr">
                    <a:lnL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>
                          <a:effectLst/>
                        </a:rPr>
                        <a:t>4.7%</a:t>
                      </a:r>
                    </a:p>
                  </a:txBody>
                  <a:tcPr anchor="ctr">
                    <a:lnL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>
                          <a:effectLst/>
                        </a:rPr>
                        <a:t>4.6%</a:t>
                      </a:r>
                    </a:p>
                  </a:txBody>
                  <a:tcPr anchor="ctr">
                    <a:lnL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>
                          <a:effectLst/>
                        </a:rPr>
                        <a:t>43.6%</a:t>
                      </a:r>
                    </a:p>
                  </a:txBody>
                  <a:tcPr anchor="ctr">
                    <a:lnL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BE" sz="900" b="1">
                          <a:effectLst/>
                        </a:rPr>
                        <a:t>Q3 2012</a:t>
                      </a:r>
                    </a:p>
                  </a:txBody>
                  <a:tcPr anchor="ctr">
                    <a:lnL>
                      <a:noFill/>
                    </a:lnL>
                    <a:lnR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>
                          <a:effectLst/>
                        </a:rPr>
                        <a:t>31.2%</a:t>
                      </a:r>
                    </a:p>
                  </a:txBody>
                  <a:tcPr anchor="ctr">
                    <a:lnL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 dirty="0">
                          <a:effectLst/>
                        </a:rPr>
                        <a:t>14.4%</a:t>
                      </a:r>
                    </a:p>
                  </a:txBody>
                  <a:tcPr anchor="ctr">
                    <a:lnL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>
                          <a:effectLst/>
                        </a:rPr>
                        <a:t>1.0%</a:t>
                      </a:r>
                    </a:p>
                  </a:txBody>
                  <a:tcPr anchor="ctr">
                    <a:lnL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>
                          <a:effectLst/>
                        </a:rPr>
                        <a:t>3.7%</a:t>
                      </a:r>
                    </a:p>
                  </a:txBody>
                  <a:tcPr anchor="ctr">
                    <a:lnL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>
                          <a:effectLst/>
                        </a:rPr>
                        <a:t>3.7%</a:t>
                      </a:r>
                    </a:p>
                  </a:txBody>
                  <a:tcPr anchor="ctr">
                    <a:lnL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>
                          <a:effectLst/>
                        </a:rPr>
                        <a:t>46.0%</a:t>
                      </a:r>
                    </a:p>
                  </a:txBody>
                  <a:tcPr anchor="ctr">
                    <a:lnL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BE" sz="900" b="1">
                          <a:effectLst/>
                        </a:rPr>
                        <a:t>Q3 2011</a:t>
                      </a:r>
                    </a:p>
                  </a:txBody>
                  <a:tcPr anchor="ctr">
                    <a:lnL>
                      <a:noFill/>
                    </a:lnL>
                    <a:lnR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>
                          <a:effectLst/>
                        </a:rPr>
                        <a:t>22.7%</a:t>
                      </a:r>
                    </a:p>
                  </a:txBody>
                  <a:tcPr anchor="ctr">
                    <a:lnL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>
                          <a:effectLst/>
                        </a:rPr>
                        <a:t>13.8%</a:t>
                      </a:r>
                    </a:p>
                  </a:txBody>
                  <a:tcPr anchor="ctr">
                    <a:lnL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>
                          <a:effectLst/>
                        </a:rPr>
                        <a:t>-</a:t>
                      </a:r>
                    </a:p>
                  </a:txBody>
                  <a:tcPr anchor="ctr">
                    <a:lnL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>
                          <a:effectLst/>
                        </a:rPr>
                        <a:t>0.4%</a:t>
                      </a:r>
                    </a:p>
                  </a:txBody>
                  <a:tcPr anchor="ctr">
                    <a:lnL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>
                          <a:effectLst/>
                        </a:rPr>
                        <a:t>3.7%</a:t>
                      </a:r>
                    </a:p>
                  </a:txBody>
                  <a:tcPr anchor="ctr">
                    <a:lnL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 dirty="0">
                          <a:effectLst/>
                        </a:rPr>
                        <a:t>59.4%</a:t>
                      </a:r>
                    </a:p>
                  </a:txBody>
                  <a:tcPr anchor="ctr">
                    <a:lnL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(c) Nicolas Petit, 2015                                   www.lcii.eu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4365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Market</a:t>
            </a:r>
            <a:r>
              <a:rPr lang="fr-BE" dirty="0" smtClean="0"/>
              <a:t> </a:t>
            </a:r>
            <a:r>
              <a:rPr lang="fr-BE" dirty="0" err="1" smtClean="0"/>
              <a:t>share</a:t>
            </a:r>
            <a:r>
              <a:rPr lang="fr-BE" dirty="0" smtClean="0"/>
              <a:t> smartphones profits</a:t>
            </a:r>
            <a:endParaRPr lang="fr-BE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415" y="2286000"/>
            <a:ext cx="5901308" cy="4022725"/>
          </a:xfr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(c) Nicolas Petit, 2015                                   www.lcii.eu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8381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Market</a:t>
            </a:r>
            <a:r>
              <a:rPr lang="fr-BE" dirty="0" smtClean="0"/>
              <a:t> </a:t>
            </a:r>
            <a:r>
              <a:rPr lang="fr-BE" dirty="0" err="1" smtClean="0"/>
              <a:t>share</a:t>
            </a:r>
            <a:r>
              <a:rPr lang="fr-BE" dirty="0" smtClean="0"/>
              <a:t> smartphones OS</a:t>
            </a:r>
            <a:endParaRPr lang="fr-BE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1800160"/>
            <a:ext cx="4421728" cy="2941626"/>
          </a:xfrm>
        </p:spPr>
      </p:pic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207931"/>
              </p:ext>
            </p:extLst>
          </p:nvPr>
        </p:nvGraphicFramePr>
        <p:xfrm>
          <a:off x="4320531" y="4834434"/>
          <a:ext cx="6629400" cy="1691640"/>
        </p:xfrm>
        <a:graphic>
          <a:graphicData uri="http://schemas.openxmlformats.org/drawingml/2006/table">
            <a:tbl>
              <a:tblPr/>
              <a:tblGrid>
                <a:gridCol w="533400"/>
                <a:gridCol w="1219200"/>
                <a:gridCol w="1219200"/>
                <a:gridCol w="1219200"/>
                <a:gridCol w="1219200"/>
                <a:gridCol w="12192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BE" sz="900" dirty="0" err="1">
                          <a:effectLst/>
                        </a:rPr>
                        <a:t>Period</a:t>
                      </a:r>
                      <a:endParaRPr lang="fr-BE" sz="9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>
                          <a:effectLst/>
                        </a:rPr>
                        <a:t>Android</a:t>
                      </a:r>
                    </a:p>
                  </a:txBody>
                  <a:tcPr anchor="ctr">
                    <a:lnL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80A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2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>
                          <a:effectLst/>
                        </a:rPr>
                        <a:t>iOS</a:t>
                      </a:r>
                    </a:p>
                  </a:txBody>
                  <a:tcPr anchor="ctr">
                    <a:lnL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4068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8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>
                          <a:effectLst/>
                        </a:rPr>
                        <a:t>Windows Phone</a:t>
                      </a:r>
                    </a:p>
                  </a:txBody>
                  <a:tcPr anchor="ctr">
                    <a:lnL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685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5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>
                          <a:effectLst/>
                        </a:rPr>
                        <a:t>BlackBerry OS</a:t>
                      </a:r>
                    </a:p>
                  </a:txBody>
                  <a:tcPr anchor="ctr">
                    <a:lnL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389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6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>
                          <a:effectLst/>
                        </a:rPr>
                        <a:t>Others</a:t>
                      </a:r>
                    </a:p>
                  </a:txBody>
                  <a:tcPr anchor="ctr">
                    <a:lnL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5240" cap="flat" cmpd="sng" algn="ctr">
                      <a:solidFill>
                        <a:srgbClr val="D88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CC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BE" sz="900" b="1">
                          <a:effectLst/>
                        </a:rPr>
                        <a:t>Q3 2014</a:t>
                      </a:r>
                    </a:p>
                  </a:txBody>
                  <a:tcPr anchor="ctr">
                    <a:lnL>
                      <a:noFill/>
                    </a:lnL>
                    <a:lnR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 dirty="0">
                          <a:effectLst/>
                        </a:rPr>
                        <a:t>84.4%</a:t>
                      </a:r>
                    </a:p>
                  </a:txBody>
                  <a:tcPr anchor="ctr">
                    <a:lnL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>
                          <a:effectLst/>
                        </a:rPr>
                        <a:t>11.7%</a:t>
                      </a:r>
                    </a:p>
                  </a:txBody>
                  <a:tcPr anchor="ctr">
                    <a:lnL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>
                          <a:effectLst/>
                        </a:rPr>
                        <a:t>2.9%</a:t>
                      </a:r>
                    </a:p>
                  </a:txBody>
                  <a:tcPr anchor="ctr">
                    <a:lnL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>
                          <a:effectLst/>
                        </a:rPr>
                        <a:t>0.5%</a:t>
                      </a:r>
                    </a:p>
                  </a:txBody>
                  <a:tcPr anchor="ctr">
                    <a:lnL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>
                          <a:effectLst/>
                        </a:rPr>
                        <a:t>0.6%</a:t>
                      </a:r>
                    </a:p>
                  </a:txBody>
                  <a:tcPr anchor="ctr">
                    <a:lnL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BE" sz="900" b="1">
                          <a:effectLst/>
                        </a:rPr>
                        <a:t>Q3 2013</a:t>
                      </a:r>
                    </a:p>
                  </a:txBody>
                  <a:tcPr anchor="ctr">
                    <a:lnL>
                      <a:noFill/>
                    </a:lnL>
                    <a:lnR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>
                          <a:effectLst/>
                        </a:rPr>
                        <a:t>81.2%</a:t>
                      </a:r>
                    </a:p>
                  </a:txBody>
                  <a:tcPr anchor="ctr">
                    <a:lnL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>
                          <a:effectLst/>
                        </a:rPr>
                        <a:t>12.8%</a:t>
                      </a:r>
                    </a:p>
                  </a:txBody>
                  <a:tcPr anchor="ctr">
                    <a:lnL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>
                          <a:effectLst/>
                        </a:rPr>
                        <a:t>3.6%</a:t>
                      </a:r>
                    </a:p>
                  </a:txBody>
                  <a:tcPr anchor="ctr">
                    <a:lnL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>
                          <a:effectLst/>
                        </a:rPr>
                        <a:t>1.7%</a:t>
                      </a:r>
                    </a:p>
                  </a:txBody>
                  <a:tcPr anchor="ctr">
                    <a:lnL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>
                          <a:effectLst/>
                        </a:rPr>
                        <a:t>0.6%</a:t>
                      </a:r>
                    </a:p>
                  </a:txBody>
                  <a:tcPr anchor="ctr">
                    <a:lnL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BE" sz="900" b="1">
                          <a:effectLst/>
                        </a:rPr>
                        <a:t>Q3 2012</a:t>
                      </a:r>
                    </a:p>
                  </a:txBody>
                  <a:tcPr anchor="ctr">
                    <a:lnL>
                      <a:noFill/>
                    </a:lnL>
                    <a:lnR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>
                          <a:effectLst/>
                        </a:rPr>
                        <a:t>74.9%</a:t>
                      </a:r>
                    </a:p>
                  </a:txBody>
                  <a:tcPr anchor="ctr">
                    <a:lnL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>
                          <a:effectLst/>
                        </a:rPr>
                        <a:t>14.4%</a:t>
                      </a:r>
                    </a:p>
                  </a:txBody>
                  <a:tcPr anchor="ctr">
                    <a:lnL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>
                          <a:effectLst/>
                        </a:rPr>
                        <a:t>2.0%</a:t>
                      </a:r>
                    </a:p>
                  </a:txBody>
                  <a:tcPr anchor="ctr">
                    <a:lnL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>
                          <a:effectLst/>
                        </a:rPr>
                        <a:t>4.1%</a:t>
                      </a:r>
                    </a:p>
                  </a:txBody>
                  <a:tcPr anchor="ctr">
                    <a:lnL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>
                          <a:effectLst/>
                        </a:rPr>
                        <a:t>4.5%</a:t>
                      </a:r>
                    </a:p>
                  </a:txBody>
                  <a:tcPr anchor="ctr">
                    <a:lnL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BE" sz="900" b="1">
                          <a:effectLst/>
                        </a:rPr>
                        <a:t>Q3 2011</a:t>
                      </a:r>
                    </a:p>
                  </a:txBody>
                  <a:tcPr anchor="ctr">
                    <a:lnL>
                      <a:noFill/>
                    </a:lnL>
                    <a:lnR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>
                          <a:effectLst/>
                        </a:rPr>
                        <a:t>57.4%</a:t>
                      </a:r>
                    </a:p>
                  </a:txBody>
                  <a:tcPr anchor="ctr">
                    <a:lnL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>
                          <a:effectLst/>
                        </a:rPr>
                        <a:t>13.8%</a:t>
                      </a:r>
                    </a:p>
                  </a:txBody>
                  <a:tcPr anchor="ctr">
                    <a:lnL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>
                          <a:effectLst/>
                        </a:rPr>
                        <a:t>1.2%</a:t>
                      </a:r>
                    </a:p>
                  </a:txBody>
                  <a:tcPr anchor="ctr">
                    <a:lnL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>
                          <a:effectLst/>
                        </a:rPr>
                        <a:t>9.6%</a:t>
                      </a:r>
                    </a:p>
                  </a:txBody>
                  <a:tcPr anchor="ctr">
                    <a:lnL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 dirty="0">
                          <a:effectLst/>
                        </a:rPr>
                        <a:t>18.0%</a:t>
                      </a:r>
                    </a:p>
                  </a:txBody>
                  <a:tcPr anchor="ctr">
                    <a:lnL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(c) Nicolas Petit, 2015                                   www.lcii.eu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36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How to </a:t>
            </a:r>
            <a:r>
              <a:rPr lang="fr-BE" dirty="0" err="1" smtClean="0"/>
              <a:t>read</a:t>
            </a:r>
            <a:r>
              <a:rPr lang="fr-BE" dirty="0" smtClean="0"/>
              <a:t> </a:t>
            </a:r>
            <a:r>
              <a:rPr lang="fr-BE" dirty="0" err="1" smtClean="0"/>
              <a:t>this</a:t>
            </a:r>
            <a:r>
              <a:rPr lang="fr-BE" dirty="0" smtClean="0"/>
              <a:t>?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fr-BE" dirty="0" smtClean="0"/>
              <a:t>Apple </a:t>
            </a:r>
            <a:r>
              <a:rPr lang="fr-BE" dirty="0"/>
              <a:t>and Samsung </a:t>
            </a:r>
            <a:r>
              <a:rPr lang="fr-BE" dirty="0" err="1" smtClean="0"/>
              <a:t>both</a:t>
            </a:r>
            <a:r>
              <a:rPr lang="fr-BE" dirty="0" smtClean="0"/>
              <a:t> dominant in a </a:t>
            </a:r>
            <a:r>
              <a:rPr lang="fr-BE" dirty="0" err="1" smtClean="0"/>
              <a:t>same</a:t>
            </a:r>
            <a:r>
              <a:rPr lang="fr-BE" dirty="0" smtClean="0"/>
              <a:t> relevant </a:t>
            </a:r>
            <a:r>
              <a:rPr lang="fr-BE" dirty="0" err="1" smtClean="0"/>
              <a:t>market</a:t>
            </a:r>
            <a:r>
              <a:rPr lang="fr-BE" dirty="0" smtClean="0"/>
              <a:t>?</a:t>
            </a:r>
            <a:endParaRPr lang="fr-BE" dirty="0"/>
          </a:p>
          <a:p>
            <a:r>
              <a:rPr lang="fr-BE" dirty="0" smtClean="0"/>
              <a:t>No one </a:t>
            </a:r>
            <a:r>
              <a:rPr lang="fr-BE" dirty="0" err="1" smtClean="0"/>
              <a:t>is</a:t>
            </a:r>
            <a:r>
              <a:rPr lang="fr-BE" dirty="0" smtClean="0"/>
              <a:t> dominant? Apple </a:t>
            </a:r>
            <a:r>
              <a:rPr lang="fr-BE" dirty="0" err="1" smtClean="0"/>
              <a:t>competes</a:t>
            </a:r>
            <a:r>
              <a:rPr lang="fr-BE" dirty="0" smtClean="0"/>
              <a:t> on profits, Samsung on size, basta...</a:t>
            </a:r>
          </a:p>
          <a:p>
            <a:endParaRPr lang="fr-BE" dirty="0" smtClean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128016" lvl="1" indent="0">
              <a:buNone/>
            </a:pPr>
            <a:r>
              <a:rPr lang="fr-BE" sz="2200" dirty="0"/>
              <a:t>But </a:t>
            </a:r>
            <a:r>
              <a:rPr lang="fr-BE" sz="2200" dirty="0" err="1"/>
              <a:t>can</a:t>
            </a:r>
            <a:r>
              <a:rPr lang="fr-BE" sz="2200" dirty="0"/>
              <a:t> </a:t>
            </a:r>
            <a:r>
              <a:rPr lang="fr-BE" sz="2200" dirty="0" err="1"/>
              <a:t>you</a:t>
            </a:r>
            <a:r>
              <a:rPr lang="fr-BE" sz="2200" dirty="0"/>
              <a:t> </a:t>
            </a:r>
            <a:r>
              <a:rPr lang="fr-BE" sz="2200" dirty="0" err="1"/>
              <a:t>really</a:t>
            </a:r>
            <a:r>
              <a:rPr lang="fr-BE" sz="2200" dirty="0"/>
              <a:t> capture 93% of the </a:t>
            </a:r>
            <a:r>
              <a:rPr lang="fr-BE" sz="2200" dirty="0" err="1"/>
              <a:t>industry</a:t>
            </a:r>
            <a:r>
              <a:rPr lang="fr-BE" sz="2200" dirty="0"/>
              <a:t> profits, </a:t>
            </a:r>
            <a:r>
              <a:rPr lang="fr-BE" sz="2200" dirty="0" err="1"/>
              <a:t>without</a:t>
            </a:r>
            <a:r>
              <a:rPr lang="fr-BE" sz="2200" dirty="0"/>
              <a:t> </a:t>
            </a:r>
            <a:r>
              <a:rPr lang="fr-BE" sz="2200" dirty="0" err="1"/>
              <a:t>being</a:t>
            </a:r>
            <a:r>
              <a:rPr lang="fr-BE" sz="2200" dirty="0"/>
              <a:t> dominant?:</a:t>
            </a:r>
            <a:endParaRPr lang="en-US" sz="2200" dirty="0"/>
          </a:p>
          <a:p>
            <a:pPr marL="310896" lvl="2" indent="0">
              <a:buNone/>
            </a:pPr>
            <a:r>
              <a:rPr lang="en-US" dirty="0" smtClean="0"/>
              <a:t>“</a:t>
            </a:r>
            <a:r>
              <a:rPr lang="en-US" i="1" dirty="0"/>
              <a:t>Apple's </a:t>
            </a:r>
            <a:r>
              <a:rPr lang="en-US" i="1" dirty="0">
                <a:solidFill>
                  <a:srgbClr val="FF0000"/>
                </a:solidFill>
              </a:rPr>
              <a:t>domination in the smartphone market compelled </a:t>
            </a:r>
            <a:r>
              <a:rPr lang="en-US" i="1" dirty="0" err="1">
                <a:solidFill>
                  <a:srgbClr val="FF0000"/>
                </a:solidFill>
              </a:rPr>
              <a:t>Canaccord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Genuity</a:t>
            </a:r>
            <a:r>
              <a:rPr lang="en-US" i="1" dirty="0">
                <a:solidFill>
                  <a:srgbClr val="FF0000"/>
                </a:solidFill>
              </a:rPr>
              <a:t> to raise its price target on Apple stock to $145 </a:t>
            </a:r>
            <a:r>
              <a:rPr lang="en-US" i="1" dirty="0"/>
              <a:t>on Monday, advising investors to buy in on the continued strength of the new iPhone 6, which decimated profits for competitors last quarter</a:t>
            </a:r>
            <a:r>
              <a:rPr lang="en-US" dirty="0"/>
              <a:t>”.</a:t>
            </a:r>
            <a:endParaRPr lang="fr-BE" dirty="0">
              <a:hlinkClick r:id="rId2"/>
            </a:endParaRPr>
          </a:p>
          <a:p>
            <a:r>
              <a:rPr lang="fr-BE" dirty="0">
                <a:hlinkClick r:id="rId2"/>
              </a:rPr>
              <a:t>http://appleinsider.com/articles/15/02/09/canaccord-raises-apple-price-target-to-145-estimates-iphone-captured-93-of-smartphone-profits</a:t>
            </a:r>
          </a:p>
          <a:p>
            <a:r>
              <a:rPr lang="fr-BE" dirty="0" smtClean="0">
                <a:hlinkClick r:id="rId2"/>
              </a:rPr>
              <a:t>http</a:t>
            </a:r>
            <a:r>
              <a:rPr lang="fr-BE" dirty="0">
                <a:hlinkClick r:id="rId2"/>
              </a:rPr>
              <a:t>://bits.blogs.nytimes.com/2015/02/09/apple-grabs-93-of-the-handset-industrys-profit-report-says/</a:t>
            </a:r>
            <a:r>
              <a:rPr lang="fr-BE" dirty="0"/>
              <a:t> </a:t>
            </a:r>
          </a:p>
          <a:p>
            <a:pPr lvl="1"/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(c) Nicolas Petit, 2015                                   www.lcii.eu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7142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Barriers</a:t>
            </a:r>
            <a:r>
              <a:rPr lang="fr-BE" dirty="0" smtClean="0"/>
              <a:t> to entry (and expansion) (II)</a:t>
            </a:r>
            <a:endParaRPr lang="fr-BE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 err="1" smtClean="0"/>
              <a:t>Unsettled</a:t>
            </a:r>
            <a:r>
              <a:rPr lang="fr-BE" dirty="0" smtClean="0"/>
              <a:t> </a:t>
            </a:r>
            <a:r>
              <a:rPr lang="fr-BE" dirty="0" err="1" smtClean="0"/>
              <a:t>debate</a:t>
            </a:r>
            <a:r>
              <a:rPr lang="fr-BE" dirty="0" smtClean="0"/>
              <a:t> in antitrust </a:t>
            </a:r>
            <a:r>
              <a:rPr lang="fr-BE" dirty="0" err="1" smtClean="0"/>
              <a:t>policy</a:t>
            </a:r>
            <a:r>
              <a:rPr lang="fr-BE" dirty="0" smtClean="0"/>
              <a:t> on the concept of </a:t>
            </a:r>
            <a:r>
              <a:rPr lang="fr-BE" dirty="0" err="1" smtClean="0"/>
              <a:t>barrier</a:t>
            </a:r>
            <a:r>
              <a:rPr lang="fr-BE" dirty="0" smtClean="0"/>
              <a:t> to entry</a:t>
            </a:r>
          </a:p>
          <a:p>
            <a:pPr lvl="1"/>
            <a:r>
              <a:rPr lang="en-US" dirty="0" smtClean="0"/>
              <a:t>Bain, </a:t>
            </a:r>
            <a:r>
              <a:rPr lang="en-US" i="1" dirty="0"/>
              <a:t>Barriers to new competition</a:t>
            </a:r>
            <a:r>
              <a:rPr lang="en-US" dirty="0"/>
              <a:t>, Cambridge : Harvard University Press, </a:t>
            </a:r>
            <a:r>
              <a:rPr lang="en-US" dirty="0" smtClean="0"/>
              <a:t>1956 </a:t>
            </a:r>
          </a:p>
          <a:p>
            <a:pPr lvl="1"/>
            <a:r>
              <a:rPr lang="en-US" dirty="0" smtClean="0"/>
              <a:t>Stigler “</a:t>
            </a:r>
            <a:r>
              <a:rPr lang="en-US" i="1" dirty="0" smtClean="0"/>
              <a:t>costs that must be incurred by an entrant that were not incurred by established firms</a:t>
            </a:r>
            <a:r>
              <a:rPr lang="en-US" dirty="0" smtClean="0"/>
              <a:t>” </a:t>
            </a:r>
            <a:endParaRPr lang="fr-BE" dirty="0" smtClean="0"/>
          </a:p>
          <a:p>
            <a:r>
              <a:rPr lang="fr-BE" dirty="0" err="1" smtClean="0"/>
              <a:t>Bainian</a:t>
            </a:r>
            <a:r>
              <a:rPr lang="fr-BE" dirty="0" smtClean="0"/>
              <a:t> focus on </a:t>
            </a:r>
            <a:r>
              <a:rPr lang="fr-BE" dirty="0" err="1" smtClean="0"/>
              <a:t>incumbency</a:t>
            </a:r>
            <a:r>
              <a:rPr lang="fr-BE" dirty="0" smtClean="0"/>
              <a:t> as a </a:t>
            </a:r>
            <a:r>
              <a:rPr lang="fr-BE" dirty="0" err="1" smtClean="0"/>
              <a:t>barrier</a:t>
            </a:r>
            <a:r>
              <a:rPr lang="fr-BE" dirty="0" smtClean="0"/>
              <a:t> to entry </a:t>
            </a:r>
            <a:r>
              <a:rPr lang="fr-BE" dirty="0" err="1" smtClean="0"/>
              <a:t>deep</a:t>
            </a:r>
            <a:r>
              <a:rPr lang="fr-BE" dirty="0" smtClean="0"/>
              <a:t> </a:t>
            </a:r>
            <a:r>
              <a:rPr lang="fr-BE" dirty="0" err="1" smtClean="0"/>
              <a:t>ingrained</a:t>
            </a:r>
            <a:r>
              <a:rPr lang="fr-BE" dirty="0" smtClean="0"/>
              <a:t> in AT </a:t>
            </a:r>
            <a:r>
              <a:rPr lang="fr-BE" dirty="0" err="1" smtClean="0"/>
              <a:t>policy</a:t>
            </a:r>
            <a:endParaRPr lang="fr-BE" dirty="0" smtClean="0"/>
          </a:p>
          <a:p>
            <a:pPr lvl="1"/>
            <a:r>
              <a:rPr lang="fr-BE" dirty="0" smtClean="0"/>
              <a:t>Guidance </a:t>
            </a:r>
            <a:r>
              <a:rPr lang="fr-BE" dirty="0" err="1" smtClean="0"/>
              <a:t>paper</a:t>
            </a:r>
            <a:r>
              <a:rPr lang="fr-BE" dirty="0" smtClean="0"/>
              <a:t>, §17 </a:t>
            </a:r>
            <a:r>
              <a:rPr lang="fr-BE" dirty="0" err="1" smtClean="0"/>
              <a:t>lists</a:t>
            </a:r>
            <a:r>
              <a:rPr lang="fr-BE" dirty="0" smtClean="0"/>
              <a:t> </a:t>
            </a:r>
            <a:r>
              <a:rPr lang="fr-BE" dirty="0" err="1" smtClean="0"/>
              <a:t>economies</a:t>
            </a:r>
            <a:r>
              <a:rPr lang="fr-BE" dirty="0" smtClean="0"/>
              <a:t> of </a:t>
            </a:r>
            <a:r>
              <a:rPr lang="fr-BE" dirty="0" err="1" smtClean="0"/>
              <a:t>scale</a:t>
            </a:r>
            <a:r>
              <a:rPr lang="fr-BE" dirty="0" smtClean="0"/>
              <a:t> as a possible </a:t>
            </a:r>
            <a:r>
              <a:rPr lang="fr-BE" dirty="0" err="1" smtClean="0"/>
              <a:t>barrier</a:t>
            </a:r>
            <a:endParaRPr lang="fr-BE" dirty="0" smtClean="0"/>
          </a:p>
          <a:p>
            <a:pPr lvl="1"/>
            <a:r>
              <a:rPr lang="en-US" dirty="0" smtClean="0"/>
              <a:t>Horizontal merger guidelines, §71 consider that “</a:t>
            </a:r>
            <a:r>
              <a:rPr lang="en-US" i="1" dirty="0" smtClean="0"/>
              <a:t>barriers </a:t>
            </a:r>
            <a:r>
              <a:rPr lang="en-US" i="1" dirty="0"/>
              <a:t>to entry may also exist because of the established position of the incumbent firms on the </a:t>
            </a:r>
            <a:r>
              <a:rPr lang="en-US" i="1" dirty="0" smtClean="0"/>
              <a:t>market</a:t>
            </a:r>
            <a:r>
              <a:rPr lang="en-US" dirty="0" smtClean="0"/>
              <a:t>”</a:t>
            </a:r>
            <a:endParaRPr lang="fr-BE" dirty="0" smtClean="0"/>
          </a:p>
          <a:p>
            <a:pPr lvl="1"/>
            <a:r>
              <a:rPr lang="fr-BE" dirty="0" smtClean="0"/>
              <a:t>In </a:t>
            </a:r>
            <a:r>
              <a:rPr lang="fr-BE" i="1" dirty="0" smtClean="0"/>
              <a:t>Intel</a:t>
            </a:r>
            <a:r>
              <a:rPr lang="fr-BE" dirty="0" smtClean="0"/>
              <a:t>, the Commission </a:t>
            </a:r>
            <a:r>
              <a:rPr lang="fr-BE" dirty="0" err="1" smtClean="0"/>
              <a:t>noted</a:t>
            </a:r>
            <a:r>
              <a:rPr lang="fr-BE" dirty="0" smtClean="0"/>
              <a:t> </a:t>
            </a:r>
            <a:r>
              <a:rPr lang="fr-BE" dirty="0" err="1" smtClean="0"/>
              <a:t>that</a:t>
            </a:r>
            <a:r>
              <a:rPr lang="fr-BE" dirty="0" smtClean="0"/>
              <a:t> </a:t>
            </a:r>
            <a:r>
              <a:rPr lang="fr-BE" dirty="0" err="1" smtClean="0"/>
              <a:t>scale</a:t>
            </a:r>
            <a:r>
              <a:rPr lang="fr-BE" dirty="0" smtClean="0"/>
              <a:t> </a:t>
            </a:r>
            <a:r>
              <a:rPr lang="fr-BE" dirty="0" err="1" smtClean="0"/>
              <a:t>was</a:t>
            </a:r>
            <a:r>
              <a:rPr lang="fr-BE" dirty="0" smtClean="0"/>
              <a:t> a </a:t>
            </a:r>
            <a:r>
              <a:rPr lang="fr-BE" dirty="0" err="1" smtClean="0"/>
              <a:t>barrier</a:t>
            </a:r>
            <a:r>
              <a:rPr lang="fr-BE" dirty="0" smtClean="0"/>
              <a:t> to entry, §866: </a:t>
            </a:r>
            <a:r>
              <a:rPr lang="en-US" dirty="0" smtClean="0"/>
              <a:t>“</a:t>
            </a:r>
            <a:r>
              <a:rPr lang="en-US" i="1" dirty="0" smtClean="0"/>
              <a:t>it will be necessary to achieve a high capacity </a:t>
            </a:r>
            <a:r>
              <a:rPr lang="en-US" i="1" dirty="0" err="1" smtClean="0"/>
              <a:t>utilisation</a:t>
            </a:r>
            <a:r>
              <a:rPr lang="en-US" i="1" dirty="0" smtClean="0"/>
              <a:t> to </a:t>
            </a:r>
            <a:r>
              <a:rPr lang="en-US" i="1" dirty="0" err="1" smtClean="0"/>
              <a:t>maximise</a:t>
            </a:r>
            <a:r>
              <a:rPr lang="en-US" i="1" dirty="0" smtClean="0"/>
              <a:t> average cost reductions and hence compete most efficiently with the producers already in the market (essentially, AMD and Intel)</a:t>
            </a:r>
            <a:r>
              <a:rPr lang="en-US" dirty="0" smtClean="0"/>
              <a:t>”</a:t>
            </a:r>
          </a:p>
          <a:p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(c) Nicolas Petit, 2015                                   www.lcii.eu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6092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World of Antitrust (AT) </a:t>
            </a:r>
            <a:r>
              <a:rPr lang="fr-BE" dirty="0" err="1" smtClean="0"/>
              <a:t>officials</a:t>
            </a:r>
            <a:r>
              <a:rPr lang="fr-BE" dirty="0" smtClean="0"/>
              <a:t>, </a:t>
            </a:r>
            <a:r>
              <a:rPr lang="fr-BE" dirty="0" err="1" smtClean="0"/>
              <a:t>lawyers</a:t>
            </a:r>
            <a:r>
              <a:rPr lang="fr-BE" dirty="0" smtClean="0"/>
              <a:t> and </a:t>
            </a:r>
            <a:r>
              <a:rPr lang="fr-BE" dirty="0" err="1" smtClean="0"/>
              <a:t>economists</a:t>
            </a:r>
            <a:endParaRPr lang="fr-BE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BE" dirty="0" err="1" smtClean="0"/>
              <a:t>Archipelago</a:t>
            </a:r>
            <a:r>
              <a:rPr lang="fr-BE" dirty="0" smtClean="0"/>
              <a:t> of relevant </a:t>
            </a:r>
            <a:r>
              <a:rPr lang="fr-BE" dirty="0" err="1" smtClean="0"/>
              <a:t>markets</a:t>
            </a:r>
            <a:r>
              <a:rPr lang="fr-BE" dirty="0" smtClean="0"/>
              <a:t> </a:t>
            </a:r>
            <a:r>
              <a:rPr lang="fr-BE" dirty="0" err="1" smtClean="0"/>
              <a:t>with</a:t>
            </a:r>
            <a:r>
              <a:rPr lang="fr-BE" dirty="0" smtClean="0"/>
              <a:t> </a:t>
            </a:r>
            <a:r>
              <a:rPr lang="fr-BE" dirty="0" err="1" smtClean="0"/>
              <a:t>monopolists</a:t>
            </a:r>
            <a:r>
              <a:rPr lang="fr-BE" dirty="0" smtClean="0"/>
              <a:t> on </a:t>
            </a:r>
            <a:r>
              <a:rPr lang="fr-BE" dirty="0" err="1" smtClean="0"/>
              <a:t>each</a:t>
            </a:r>
            <a:r>
              <a:rPr lang="fr-BE" dirty="0" smtClean="0"/>
              <a:t> </a:t>
            </a:r>
            <a:r>
              <a:rPr lang="fr-BE" dirty="0" err="1" smtClean="0"/>
              <a:t>island</a:t>
            </a:r>
            <a:endParaRPr lang="fr-BE" dirty="0" smtClean="0"/>
          </a:p>
          <a:p>
            <a:endParaRPr lang="fr-BE" dirty="0" smtClean="0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fr-BE" dirty="0"/>
              <a:t>Microsoft (OS for PC)</a:t>
            </a:r>
          </a:p>
          <a:p>
            <a:pPr lvl="1"/>
            <a:r>
              <a:rPr lang="fr-BE" dirty="0"/>
              <a:t>Google (Mobile OS)</a:t>
            </a:r>
          </a:p>
          <a:p>
            <a:pPr lvl="1"/>
            <a:r>
              <a:rPr lang="fr-BE" dirty="0"/>
              <a:t>Intel (x86 </a:t>
            </a:r>
            <a:r>
              <a:rPr lang="fr-BE" dirty="0" err="1"/>
              <a:t>CPUs</a:t>
            </a:r>
            <a:r>
              <a:rPr lang="fr-BE" dirty="0"/>
              <a:t>)</a:t>
            </a:r>
          </a:p>
          <a:p>
            <a:pPr lvl="1"/>
            <a:r>
              <a:rPr lang="fr-BE" dirty="0"/>
              <a:t>Samsung (</a:t>
            </a:r>
            <a:r>
              <a:rPr lang="fr-BE" dirty="0" err="1"/>
              <a:t>SEPs</a:t>
            </a:r>
            <a:r>
              <a:rPr lang="fr-BE" dirty="0"/>
              <a:t>) and Apple (</a:t>
            </a:r>
            <a:r>
              <a:rPr lang="fr-BE" dirty="0" err="1"/>
              <a:t>SEPs</a:t>
            </a:r>
            <a:r>
              <a:rPr lang="fr-BE" dirty="0"/>
              <a:t>)</a:t>
            </a:r>
          </a:p>
          <a:p>
            <a:pPr lvl="1"/>
            <a:r>
              <a:rPr lang="fr-BE" dirty="0" err="1" smtClean="0"/>
              <a:t>Rambus</a:t>
            </a:r>
            <a:r>
              <a:rPr lang="fr-BE" dirty="0" smtClean="0"/>
              <a:t> (JEDEC </a:t>
            </a:r>
            <a:r>
              <a:rPr lang="fr-BE" dirty="0" err="1" smtClean="0"/>
              <a:t>compliant</a:t>
            </a:r>
            <a:r>
              <a:rPr lang="fr-BE" dirty="0" smtClean="0"/>
              <a:t> </a:t>
            </a:r>
            <a:r>
              <a:rPr lang="fr-BE" dirty="0" err="1" smtClean="0"/>
              <a:t>products</a:t>
            </a:r>
            <a:r>
              <a:rPr lang="fr-BE" dirty="0" smtClean="0"/>
              <a:t>)</a:t>
            </a:r>
            <a:endParaRPr lang="fr-BE" dirty="0"/>
          </a:p>
          <a:p>
            <a:pPr lvl="1"/>
            <a:r>
              <a:rPr lang="fr-BE" dirty="0" smtClean="0"/>
              <a:t>IBM (mainframe maintenance)</a:t>
            </a:r>
            <a:endParaRPr lang="fr-BE" dirty="0"/>
          </a:p>
          <a:p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(c) Nicolas Petit, 2015                                   www.lcii.eu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0040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Barriers</a:t>
            </a:r>
            <a:r>
              <a:rPr lang="fr-BE" dirty="0" smtClean="0"/>
              <a:t> to entry (and expansion) (ii)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smtClean="0"/>
              <a:t>P</a:t>
            </a:r>
            <a:r>
              <a:rPr lang="fr-BE" dirty="0" smtClean="0"/>
              <a:t>. </a:t>
            </a:r>
            <a:r>
              <a:rPr lang="fr-BE" dirty="0" err="1" smtClean="0"/>
              <a:t>Thiel</a:t>
            </a:r>
            <a:r>
              <a:rPr lang="fr-BE" dirty="0" smtClean="0"/>
              <a:t>, </a:t>
            </a:r>
            <a:r>
              <a:rPr lang="en-US" i="1" dirty="0" smtClean="0"/>
              <a:t>Zero to One</a:t>
            </a:r>
            <a:r>
              <a:rPr lang="en-US" dirty="0" smtClean="0"/>
              <a:t>, 2012: </a:t>
            </a:r>
            <a:r>
              <a:rPr lang="en-US" dirty="0"/>
              <a:t>“</a:t>
            </a:r>
            <a:r>
              <a:rPr lang="fr-BE" i="1" dirty="0"/>
              <a:t>F</a:t>
            </a:r>
            <a:r>
              <a:rPr lang="en-US" i="1" dirty="0" err="1"/>
              <a:t>irst</a:t>
            </a:r>
            <a:r>
              <a:rPr lang="en-US" i="1" dirty="0"/>
              <a:t> mover isn’t what’s important — it’s the last mover</a:t>
            </a:r>
            <a:r>
              <a:rPr lang="en-US" dirty="0" smtClean="0"/>
              <a:t>”</a:t>
            </a:r>
            <a:endParaRPr lang="fr-BE" dirty="0"/>
          </a:p>
          <a:p>
            <a:r>
              <a:rPr lang="fr-BE" dirty="0" smtClean="0"/>
              <a:t>C. Christensen, </a:t>
            </a:r>
            <a:r>
              <a:rPr lang="fr-BE" i="1" dirty="0" smtClean="0"/>
              <a:t>The </a:t>
            </a:r>
            <a:r>
              <a:rPr lang="fr-BE" i="1" dirty="0" err="1" smtClean="0"/>
              <a:t>Innovators</a:t>
            </a:r>
            <a:r>
              <a:rPr lang="fr-BE" i="1" dirty="0" smtClean="0"/>
              <a:t> </a:t>
            </a:r>
            <a:r>
              <a:rPr lang="fr-BE" i="1" dirty="0" err="1" smtClean="0"/>
              <a:t>Dilemma</a:t>
            </a:r>
            <a:r>
              <a:rPr lang="fr-BE" i="1" dirty="0" smtClean="0"/>
              <a:t>, </a:t>
            </a:r>
            <a:r>
              <a:rPr lang="fr-BE" dirty="0" smtClean="0"/>
              <a:t>1997 and the </a:t>
            </a:r>
            <a:r>
              <a:rPr lang="fr-BE" dirty="0" err="1" smtClean="0"/>
              <a:t>role</a:t>
            </a:r>
            <a:r>
              <a:rPr lang="fr-BE" dirty="0" smtClean="0"/>
              <a:t> of disruptive technologies</a:t>
            </a:r>
          </a:p>
          <a:p>
            <a:r>
              <a:rPr lang="fr-BE" dirty="0" smtClean="0"/>
              <a:t>C. Anderson, </a:t>
            </a:r>
            <a:r>
              <a:rPr lang="fr-BE" dirty="0" smtClean="0"/>
              <a:t>Free on </a:t>
            </a:r>
            <a:r>
              <a:rPr lang="fr-BE" dirty="0" smtClean="0"/>
              <a:t>Yahoo 25 MB mail </a:t>
            </a:r>
            <a:r>
              <a:rPr lang="fr-BE" dirty="0" err="1" smtClean="0"/>
              <a:t>accounts</a:t>
            </a:r>
            <a:r>
              <a:rPr lang="fr-BE" dirty="0" smtClean="0"/>
              <a:t> for v Google 2 </a:t>
            </a:r>
            <a:r>
              <a:rPr lang="fr-BE" dirty="0" smtClean="0"/>
              <a:t>GB for free in 2004; Yahoo </a:t>
            </a:r>
            <a:r>
              <a:rPr lang="fr-BE" dirty="0" err="1" smtClean="0"/>
              <a:t>significantly</a:t>
            </a:r>
            <a:r>
              <a:rPr lang="fr-BE" dirty="0" smtClean="0"/>
              <a:t> </a:t>
            </a:r>
            <a:r>
              <a:rPr lang="fr-BE" dirty="0" err="1" smtClean="0"/>
              <a:t>impacted</a:t>
            </a:r>
            <a:r>
              <a:rPr lang="fr-BE" dirty="0" smtClean="0"/>
              <a:t>, </a:t>
            </a:r>
            <a:r>
              <a:rPr lang="fr-BE" dirty="0" err="1" smtClean="0"/>
              <a:t>though</a:t>
            </a:r>
            <a:r>
              <a:rPr lang="fr-BE" dirty="0" smtClean="0"/>
              <a:t> </a:t>
            </a:r>
            <a:r>
              <a:rPr lang="fr-BE" dirty="0" err="1" smtClean="0"/>
              <a:t>erosion</a:t>
            </a:r>
            <a:r>
              <a:rPr lang="fr-BE" dirty="0" smtClean="0"/>
              <a:t> </a:t>
            </a:r>
            <a:r>
              <a:rPr lang="fr-BE" dirty="0" err="1" smtClean="0"/>
              <a:t>was</a:t>
            </a:r>
            <a:r>
              <a:rPr lang="fr-BE" dirty="0" smtClean="0"/>
              <a:t> slow (</a:t>
            </a:r>
            <a:r>
              <a:rPr lang="fr-BE" dirty="0" err="1" smtClean="0"/>
              <a:t>now</a:t>
            </a:r>
            <a:r>
              <a:rPr lang="fr-BE" dirty="0" smtClean="0"/>
              <a:t> 8</a:t>
            </a:r>
            <a:r>
              <a:rPr lang="fr-BE" dirty="0"/>
              <a:t>, Gmail 2: https://</a:t>
            </a:r>
            <a:r>
              <a:rPr lang="fr-BE" dirty="0" smtClean="0"/>
              <a:t>emailclientmarketshare.com/)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(c) Nicolas Petit, 2015                                   www.lcii.eu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7001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Barriers</a:t>
            </a:r>
            <a:r>
              <a:rPr lang="fr-BE" dirty="0" smtClean="0"/>
              <a:t> to entry (and expansion) (II)</a:t>
            </a:r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i="1" dirty="0" smtClean="0"/>
              <a:t>Intel</a:t>
            </a:r>
            <a:endParaRPr lang="fr-BE" i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1024128" y="2967787"/>
            <a:ext cx="4754880" cy="3709057"/>
          </a:xfrm>
        </p:spPr>
        <p:txBody>
          <a:bodyPr>
            <a:normAutofit lnSpcReduction="10000"/>
          </a:bodyPr>
          <a:lstStyle/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r>
              <a:rPr lang="fr-BE" dirty="0" smtClean="0">
                <a:hlinkClick r:id="rId2"/>
              </a:rPr>
              <a:t>http</a:t>
            </a:r>
            <a:r>
              <a:rPr lang="fr-BE" dirty="0">
                <a:hlinkClick r:id="rId2"/>
              </a:rPr>
              <a:t>://techland.time.com/2012/07/16/arm-vs-intel-how-the-processor-wars-will-benefit-consumers-most</a:t>
            </a:r>
            <a:r>
              <a:rPr lang="fr-BE" dirty="0" smtClean="0">
                <a:hlinkClick r:id="rId2"/>
              </a:rPr>
              <a:t>/</a:t>
            </a:r>
            <a:r>
              <a:rPr lang="fr-BE" dirty="0" smtClean="0"/>
              <a:t> </a:t>
            </a:r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BE" dirty="0" err="1" smtClean="0"/>
              <a:t>Others</a:t>
            </a:r>
            <a:endParaRPr lang="fr-BE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BE" dirty="0" err="1" smtClean="0"/>
              <a:t>Incumbency</a:t>
            </a:r>
            <a:r>
              <a:rPr lang="fr-BE" dirty="0" smtClean="0"/>
              <a:t> </a:t>
            </a:r>
            <a:r>
              <a:rPr lang="fr-BE" dirty="0" err="1" smtClean="0"/>
              <a:t>played</a:t>
            </a:r>
            <a:r>
              <a:rPr lang="fr-BE" dirty="0" smtClean="0"/>
              <a:t> no </a:t>
            </a:r>
            <a:r>
              <a:rPr lang="fr-BE" dirty="0" err="1" smtClean="0"/>
              <a:t>role</a:t>
            </a:r>
            <a:endParaRPr lang="fr-BE" dirty="0"/>
          </a:p>
          <a:p>
            <a:pPr lvl="1"/>
            <a:r>
              <a:rPr lang="fr-BE" dirty="0" smtClean="0"/>
              <a:t>Google </a:t>
            </a:r>
          </a:p>
          <a:p>
            <a:pPr lvl="2"/>
            <a:r>
              <a:rPr lang="fr-BE" dirty="0"/>
              <a:t>35th </a:t>
            </a:r>
            <a:r>
              <a:rPr lang="fr-BE" dirty="0" err="1"/>
              <a:t>search</a:t>
            </a:r>
            <a:r>
              <a:rPr lang="fr-BE" dirty="0"/>
              <a:t> </a:t>
            </a:r>
            <a:r>
              <a:rPr lang="fr-BE" dirty="0" err="1"/>
              <a:t>engine</a:t>
            </a:r>
            <a:r>
              <a:rPr lang="fr-BE" dirty="0"/>
              <a:t> to enter the </a:t>
            </a:r>
            <a:r>
              <a:rPr lang="fr-BE" dirty="0" err="1"/>
              <a:t>market</a:t>
            </a:r>
            <a:endParaRPr lang="fr-BE" dirty="0"/>
          </a:p>
          <a:p>
            <a:pPr lvl="2"/>
            <a:r>
              <a:rPr lang="fr-BE" dirty="0" smtClean="0"/>
              <a:t>6 </a:t>
            </a:r>
            <a:r>
              <a:rPr lang="fr-BE" dirty="0" err="1" smtClean="0"/>
              <a:t>years</a:t>
            </a:r>
            <a:r>
              <a:rPr lang="fr-BE" dirty="0" smtClean="0"/>
              <a:t> </a:t>
            </a:r>
            <a:r>
              <a:rPr lang="fr-BE" dirty="0" err="1" smtClean="0"/>
              <a:t>old</a:t>
            </a:r>
            <a:r>
              <a:rPr lang="fr-BE" dirty="0" smtClean="0"/>
              <a:t> </a:t>
            </a:r>
            <a:r>
              <a:rPr lang="fr-BE" dirty="0" err="1" smtClean="0"/>
              <a:t>market</a:t>
            </a:r>
            <a:r>
              <a:rPr lang="fr-BE" dirty="0" smtClean="0"/>
              <a:t> for </a:t>
            </a:r>
            <a:r>
              <a:rPr lang="fr-BE" dirty="0" err="1" smtClean="0"/>
              <a:t>search</a:t>
            </a:r>
            <a:r>
              <a:rPr lang="fr-BE" dirty="0" smtClean="0"/>
              <a:t> </a:t>
            </a:r>
            <a:r>
              <a:rPr lang="fr-BE" dirty="0" err="1"/>
              <a:t>engines</a:t>
            </a:r>
            <a:endParaRPr lang="fr-BE" dirty="0"/>
          </a:p>
          <a:p>
            <a:pPr lvl="2"/>
            <a:r>
              <a:rPr lang="fr-BE" dirty="0" err="1"/>
              <a:t>With</a:t>
            </a:r>
            <a:r>
              <a:rPr lang="fr-BE" dirty="0"/>
              <a:t> large </a:t>
            </a:r>
            <a:r>
              <a:rPr lang="fr-BE" dirty="0" err="1"/>
              <a:t>companies</a:t>
            </a:r>
            <a:r>
              <a:rPr lang="fr-BE" dirty="0"/>
              <a:t> (Yahoo, Lycos, etc.)</a:t>
            </a:r>
          </a:p>
          <a:p>
            <a:pPr lvl="2"/>
            <a:r>
              <a:rPr lang="fr-BE" dirty="0"/>
              <a:t>Confirmation in </a:t>
            </a:r>
            <a:r>
              <a:rPr lang="fr-BE" dirty="0" err="1"/>
              <a:t>Gandal</a:t>
            </a:r>
            <a:r>
              <a:rPr lang="fr-BE" dirty="0"/>
              <a:t>, 2001, </a:t>
            </a:r>
            <a:r>
              <a:rPr lang="en-US" i="1" dirty="0"/>
              <a:t>International Journal of Industrial Organization</a:t>
            </a:r>
            <a:r>
              <a:rPr lang="en-US" dirty="0"/>
              <a:t>, </a:t>
            </a:r>
            <a:r>
              <a:rPr lang="fr-BE" dirty="0"/>
              <a:t>19 (2001) 1103–1117</a:t>
            </a:r>
          </a:p>
          <a:p>
            <a:pPr lvl="1"/>
            <a:r>
              <a:rPr lang="fr-BE" dirty="0" smtClean="0"/>
              <a:t>Microsoft</a:t>
            </a:r>
          </a:p>
          <a:p>
            <a:pPr lvl="2"/>
            <a:r>
              <a:rPr lang="fr-BE" dirty="0" smtClean="0"/>
              <a:t>In </a:t>
            </a:r>
            <a:r>
              <a:rPr lang="fr-BE" dirty="0" err="1" smtClean="0"/>
              <a:t>June</a:t>
            </a:r>
            <a:r>
              <a:rPr lang="fr-BE" dirty="0" smtClean="0"/>
              <a:t> 1985, Mac </a:t>
            </a:r>
            <a:r>
              <a:rPr lang="fr-BE" dirty="0" err="1" smtClean="0"/>
              <a:t>was</a:t>
            </a:r>
            <a:r>
              <a:rPr lang="fr-BE" dirty="0" smtClean="0"/>
              <a:t> the </a:t>
            </a:r>
            <a:r>
              <a:rPr lang="fr-BE" dirty="0" err="1" smtClean="0"/>
              <a:t>market</a:t>
            </a:r>
            <a:r>
              <a:rPr lang="fr-BE" dirty="0" smtClean="0"/>
              <a:t> leader in OS, MSFT DOS a distant rival</a:t>
            </a:r>
          </a:p>
          <a:p>
            <a:pPr lvl="2"/>
            <a:r>
              <a:rPr lang="fr-BE" dirty="0" smtClean="0"/>
              <a:t>Mac </a:t>
            </a:r>
            <a:r>
              <a:rPr lang="fr-BE" dirty="0" err="1" smtClean="0"/>
              <a:t>had</a:t>
            </a:r>
            <a:r>
              <a:rPr lang="fr-BE" dirty="0" smtClean="0"/>
              <a:t> the dominant GUI, </a:t>
            </a:r>
            <a:r>
              <a:rPr lang="fr-BE" dirty="0" err="1" smtClean="0"/>
              <a:t>which</a:t>
            </a:r>
            <a:r>
              <a:rPr lang="fr-BE" dirty="0" smtClean="0"/>
              <a:t> </a:t>
            </a:r>
            <a:r>
              <a:rPr lang="fr-BE" dirty="0" err="1" smtClean="0"/>
              <a:t>it</a:t>
            </a:r>
            <a:r>
              <a:rPr lang="fr-BE" dirty="0" smtClean="0"/>
              <a:t> </a:t>
            </a:r>
            <a:r>
              <a:rPr lang="fr-BE" dirty="0" err="1" smtClean="0"/>
              <a:t>bought</a:t>
            </a:r>
            <a:r>
              <a:rPr lang="fr-BE" dirty="0" smtClean="0"/>
              <a:t> </a:t>
            </a:r>
            <a:r>
              <a:rPr lang="fr-BE" dirty="0" err="1" smtClean="0"/>
              <a:t>from</a:t>
            </a:r>
            <a:r>
              <a:rPr lang="fr-BE" dirty="0" smtClean="0"/>
              <a:t> Xerox: killer </a:t>
            </a:r>
            <a:r>
              <a:rPr lang="fr-BE" dirty="0" err="1" smtClean="0"/>
              <a:t>app</a:t>
            </a:r>
            <a:endParaRPr lang="fr-BE" dirty="0" smtClean="0"/>
          </a:p>
          <a:p>
            <a:pPr lvl="2"/>
            <a:r>
              <a:rPr lang="fr-BE" dirty="0" smtClean="0"/>
              <a:t>Bill Gates </a:t>
            </a:r>
            <a:r>
              <a:rPr lang="fr-BE" dirty="0" err="1" smtClean="0"/>
              <a:t>letter</a:t>
            </a:r>
            <a:r>
              <a:rPr lang="fr-BE" dirty="0" smtClean="0"/>
              <a:t> </a:t>
            </a:r>
            <a:r>
              <a:rPr lang="fr-BE" dirty="0"/>
              <a:t>to Apple: </a:t>
            </a:r>
            <a:r>
              <a:rPr lang="fr-BE" dirty="0">
                <a:hlinkClick r:id="rId3"/>
              </a:rPr>
              <a:t>http://www.cultofmac.com/148548/in-1985-bill-gates-pitched-apple-to-make-macintosh-into-windows</a:t>
            </a:r>
            <a:r>
              <a:rPr lang="fr-BE" dirty="0" smtClean="0">
                <a:hlinkClick r:id="rId3"/>
              </a:rPr>
              <a:t>/</a:t>
            </a:r>
            <a:endParaRPr lang="fr-BE" dirty="0" smtClean="0"/>
          </a:p>
          <a:p>
            <a:pPr lvl="2"/>
            <a:r>
              <a:rPr lang="fr-BE" dirty="0" smtClean="0"/>
              <a:t>MSFT </a:t>
            </a:r>
            <a:r>
              <a:rPr lang="fr-BE" dirty="0" err="1" smtClean="0"/>
              <a:t>developed</a:t>
            </a:r>
            <a:r>
              <a:rPr lang="fr-BE" dirty="0" smtClean="0"/>
              <a:t> the Excel </a:t>
            </a:r>
            <a:r>
              <a:rPr lang="fr-BE" dirty="0" err="1" smtClean="0"/>
              <a:t>spreadsheet</a:t>
            </a:r>
            <a:endParaRPr lang="fr-BE" dirty="0" smtClean="0"/>
          </a:p>
          <a:p>
            <a:pPr lvl="2"/>
            <a:endParaRPr lang="fr-BE" dirty="0" smtClean="0"/>
          </a:p>
          <a:p>
            <a:pPr lvl="1"/>
            <a:endParaRPr lang="fr-BE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135" y="3002596"/>
            <a:ext cx="3132865" cy="2432649"/>
          </a:xfrm>
          <a:prstGeom prst="rect">
            <a:avLst/>
          </a:prstGeom>
        </p:spPr>
      </p:pic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(c) Nicolas Petit, 2015                                   www.lcii.eu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1175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Countervailing</a:t>
            </a:r>
            <a:r>
              <a:rPr lang="fr-BE" dirty="0" smtClean="0"/>
              <a:t> power (III)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BE" dirty="0" err="1"/>
              <a:t>Two</a:t>
            </a:r>
            <a:r>
              <a:rPr lang="fr-BE" dirty="0"/>
              <a:t> </a:t>
            </a:r>
            <a:r>
              <a:rPr lang="fr-BE" dirty="0" err="1"/>
              <a:t>decisions</a:t>
            </a:r>
            <a:r>
              <a:rPr lang="fr-BE" dirty="0"/>
              <a:t> in 2014 </a:t>
            </a:r>
            <a:r>
              <a:rPr lang="fr-BE" dirty="0" err="1"/>
              <a:t>involving</a:t>
            </a:r>
            <a:r>
              <a:rPr lang="fr-BE" dirty="0"/>
              <a:t> Apple</a:t>
            </a:r>
          </a:p>
          <a:p>
            <a:pPr lvl="1"/>
            <a:r>
              <a:rPr lang="fr-BE" dirty="0"/>
              <a:t>Antitrust, 39939, 29.04.2014, Samsung – </a:t>
            </a:r>
            <a:r>
              <a:rPr lang="fr-BE" dirty="0" err="1"/>
              <a:t>Enforcement</a:t>
            </a:r>
            <a:r>
              <a:rPr lang="fr-BE" dirty="0"/>
              <a:t> of UMTS </a:t>
            </a:r>
            <a:r>
              <a:rPr lang="fr-BE" dirty="0" err="1"/>
              <a:t>SEPs</a:t>
            </a:r>
            <a:endParaRPr lang="fr-BE" dirty="0"/>
          </a:p>
          <a:p>
            <a:pPr lvl="1"/>
            <a:r>
              <a:rPr lang="fr-BE" dirty="0"/>
              <a:t>Antitrust, 39985, 29.04.2014, Motorola – </a:t>
            </a:r>
            <a:r>
              <a:rPr lang="fr-BE" dirty="0" err="1"/>
              <a:t>Enforcement</a:t>
            </a:r>
            <a:r>
              <a:rPr lang="fr-BE" dirty="0"/>
              <a:t> of GPRS SEPS</a:t>
            </a:r>
          </a:p>
          <a:p>
            <a:r>
              <a:rPr lang="fr-BE" dirty="0" err="1"/>
              <a:t>Proceedings</a:t>
            </a:r>
            <a:r>
              <a:rPr lang="fr-BE" dirty="0"/>
              <a:t> </a:t>
            </a:r>
            <a:r>
              <a:rPr lang="fr-BE" dirty="0" err="1"/>
              <a:t>related</a:t>
            </a:r>
            <a:r>
              <a:rPr lang="fr-BE" dirty="0"/>
              <a:t> to </a:t>
            </a:r>
            <a:r>
              <a:rPr lang="fr-BE" dirty="0" err="1"/>
              <a:t>enforcement</a:t>
            </a:r>
            <a:r>
              <a:rPr lang="fr-BE" dirty="0"/>
              <a:t> of Standard Essential </a:t>
            </a:r>
            <a:r>
              <a:rPr lang="fr-BE" dirty="0" smtClean="0"/>
              <a:t>Patents </a:t>
            </a:r>
            <a:r>
              <a:rPr lang="fr-BE" dirty="0" err="1" smtClean="0"/>
              <a:t>before</a:t>
            </a:r>
            <a:r>
              <a:rPr lang="fr-BE" dirty="0" smtClean="0"/>
              <a:t> courts</a:t>
            </a:r>
            <a:endParaRPr lang="fr-BE" dirty="0"/>
          </a:p>
          <a:p>
            <a:r>
              <a:rPr lang="fr-BE" dirty="0"/>
              <a:t>Narrow </a:t>
            </a:r>
            <a:r>
              <a:rPr lang="fr-BE" dirty="0" err="1" smtClean="0">
                <a:solidFill>
                  <a:srgbClr val="FF0000"/>
                </a:solidFill>
              </a:rPr>
              <a:t>technology</a:t>
            </a:r>
            <a:r>
              <a:rPr lang="fr-BE" dirty="0" smtClean="0">
                <a:solidFill>
                  <a:srgbClr val="FF0000"/>
                </a:solidFill>
              </a:rPr>
              <a:t> </a:t>
            </a:r>
            <a:r>
              <a:rPr lang="fr-BE" dirty="0" err="1" smtClean="0">
                <a:solidFill>
                  <a:srgbClr val="FF0000"/>
                </a:solidFill>
              </a:rPr>
              <a:t>market</a:t>
            </a:r>
            <a:r>
              <a:rPr lang="fr-BE" dirty="0" smtClean="0">
                <a:solidFill>
                  <a:srgbClr val="FF0000"/>
                </a:solidFill>
              </a:rPr>
              <a:t>  </a:t>
            </a:r>
            <a:r>
              <a:rPr lang="fr-BE" dirty="0"/>
              <a:t>(« </a:t>
            </a:r>
            <a:r>
              <a:rPr lang="fr-BE" i="1" dirty="0"/>
              <a:t>Motorola </a:t>
            </a:r>
            <a:r>
              <a:rPr lang="fr-BE" i="1" dirty="0" err="1"/>
              <a:t>Cudak</a:t>
            </a:r>
            <a:r>
              <a:rPr lang="fr-BE" i="1" dirty="0"/>
              <a:t> GPRS </a:t>
            </a:r>
            <a:r>
              <a:rPr lang="fr-BE" i="1" dirty="0" err="1"/>
              <a:t>SEPs</a:t>
            </a:r>
            <a:r>
              <a:rPr lang="fr-BE" i="1" dirty="0"/>
              <a:t> </a:t>
            </a:r>
            <a:r>
              <a:rPr lang="fr-BE" dirty="0"/>
              <a:t>») </a:t>
            </a:r>
            <a:r>
              <a:rPr lang="fr-BE" dirty="0" err="1"/>
              <a:t>where</a:t>
            </a:r>
            <a:r>
              <a:rPr lang="fr-BE" dirty="0"/>
              <a:t> Motorola </a:t>
            </a:r>
            <a:r>
              <a:rPr lang="fr-BE" dirty="0" err="1"/>
              <a:t>is</a:t>
            </a:r>
            <a:r>
              <a:rPr lang="fr-BE" dirty="0"/>
              <a:t> </a:t>
            </a:r>
            <a:r>
              <a:rPr lang="fr-BE" dirty="0" err="1"/>
              <a:t>inevitably</a:t>
            </a:r>
            <a:r>
              <a:rPr lang="fr-BE" dirty="0"/>
              <a:t> a </a:t>
            </a:r>
            <a:r>
              <a:rPr lang="fr-BE" dirty="0" err="1"/>
              <a:t>monopolist</a:t>
            </a:r>
            <a:endParaRPr lang="fr-BE" dirty="0"/>
          </a:p>
          <a:p>
            <a:r>
              <a:rPr lang="en-US" dirty="0"/>
              <a:t>Motorola counter-argued that </a:t>
            </a:r>
            <a:r>
              <a:rPr lang="en-US" dirty="0" smtClean="0"/>
              <a:t>Apple had countervailing power: “</a:t>
            </a:r>
            <a:r>
              <a:rPr lang="en-US" i="1" dirty="0" smtClean="0"/>
              <a:t>Apple </a:t>
            </a:r>
            <a:r>
              <a:rPr lang="en-US" i="1" dirty="0"/>
              <a:t>is one of the world's largest companies and is estimated to account for 70% of all smartphone profits worldwide whereas Motorola has made substantial losses in the past few year</a:t>
            </a:r>
            <a:r>
              <a:rPr lang="en-US" dirty="0"/>
              <a:t>”, §238</a:t>
            </a:r>
          </a:p>
          <a:p>
            <a:r>
              <a:rPr lang="en-US" dirty="0"/>
              <a:t>But the Commission said it did not matter: “</a:t>
            </a:r>
            <a:r>
              <a:rPr lang="en-US" i="1" dirty="0"/>
              <a:t>It is, however, possible for both a seller and for a buyer to hold a dominant position within the meaning of Article 102 TFEU</a:t>
            </a:r>
            <a:r>
              <a:rPr lang="en-US" dirty="0"/>
              <a:t>”, §</a:t>
            </a:r>
            <a:r>
              <a:rPr lang="en-US" dirty="0" smtClean="0"/>
              <a:t>246 …</a:t>
            </a:r>
          </a:p>
          <a:p>
            <a:r>
              <a:rPr lang="en-US" dirty="0" smtClean="0"/>
              <a:t>How can one be dominant and dominated at the same time?</a:t>
            </a:r>
          </a:p>
          <a:p>
            <a:r>
              <a:rPr lang="en-US" dirty="0" smtClean="0"/>
              <a:t>Samsung “</a:t>
            </a:r>
            <a:r>
              <a:rPr lang="en-US" i="1" dirty="0" smtClean="0"/>
              <a:t>pinch to zoom</a:t>
            </a:r>
            <a:r>
              <a:rPr lang="en-US" dirty="0" smtClean="0"/>
              <a:t>” dispute with Apple. No SEP. And eventually worked around + invalidated</a:t>
            </a:r>
            <a:endParaRPr lang="fr-BE" dirty="0"/>
          </a:p>
          <a:p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(c) Nicolas Petit, 2015                                   www.lcii.eu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9324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Bottom</a:t>
            </a:r>
            <a:r>
              <a:rPr lang="fr-BE" dirty="0" smtClean="0"/>
              <a:t> </a:t>
            </a:r>
            <a:r>
              <a:rPr lang="fr-BE" dirty="0" err="1" smtClean="0"/>
              <a:t>lines</a:t>
            </a:r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Observations</a:t>
            </a:r>
            <a:endParaRPr lang="fr-BE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BE" dirty="0" err="1" smtClean="0"/>
              <a:t>Moligopolists</a:t>
            </a:r>
            <a:r>
              <a:rPr lang="fr-BE" dirty="0" smtClean="0"/>
              <a:t> </a:t>
            </a:r>
            <a:r>
              <a:rPr lang="fr-BE" dirty="0" err="1" smtClean="0"/>
              <a:t>may</a:t>
            </a:r>
            <a:r>
              <a:rPr lang="fr-BE" dirty="0" smtClean="0"/>
              <a:t> have power over </a:t>
            </a:r>
            <a:r>
              <a:rPr lang="fr-BE" dirty="0" err="1" smtClean="0"/>
              <a:t>price</a:t>
            </a:r>
            <a:r>
              <a:rPr lang="fr-BE" dirty="0" smtClean="0"/>
              <a:t> and output, but not </a:t>
            </a:r>
            <a:r>
              <a:rPr lang="fr-BE" dirty="0" err="1" smtClean="0"/>
              <a:t>necessarily</a:t>
            </a:r>
            <a:r>
              <a:rPr lang="fr-BE" dirty="0" smtClean="0"/>
              <a:t> on innovation</a:t>
            </a:r>
          </a:p>
          <a:p>
            <a:r>
              <a:rPr lang="fr-BE" dirty="0" err="1" smtClean="0"/>
              <a:t>Moligopolists</a:t>
            </a:r>
            <a:r>
              <a:rPr lang="fr-BE" dirty="0" smtClean="0"/>
              <a:t> </a:t>
            </a:r>
            <a:r>
              <a:rPr lang="fr-BE" dirty="0" err="1" smtClean="0"/>
              <a:t>often</a:t>
            </a:r>
            <a:r>
              <a:rPr lang="fr-BE" dirty="0" smtClean="0"/>
              <a:t> </a:t>
            </a:r>
            <a:r>
              <a:rPr lang="fr-BE" dirty="0" err="1" smtClean="0"/>
              <a:t>compete</a:t>
            </a:r>
            <a:r>
              <a:rPr lang="fr-BE" dirty="0" smtClean="0"/>
              <a:t> on distinct </a:t>
            </a:r>
            <a:r>
              <a:rPr lang="fr-BE" dirty="0" err="1" smtClean="0"/>
              <a:t>markets</a:t>
            </a:r>
            <a:r>
              <a:rPr lang="fr-BE" dirty="0" smtClean="0"/>
              <a:t>, and </a:t>
            </a:r>
            <a:r>
              <a:rPr lang="fr-BE" dirty="0" err="1" smtClean="0"/>
              <a:t>rarely</a:t>
            </a:r>
            <a:r>
              <a:rPr lang="fr-BE" dirty="0" smtClean="0"/>
              <a:t> on </a:t>
            </a:r>
            <a:r>
              <a:rPr lang="fr-BE" dirty="0" err="1" smtClean="0"/>
              <a:t>overlapping</a:t>
            </a:r>
            <a:r>
              <a:rPr lang="fr-BE" dirty="0" smtClean="0"/>
              <a:t> </a:t>
            </a:r>
            <a:r>
              <a:rPr lang="fr-BE" dirty="0" err="1" smtClean="0"/>
              <a:t>markets</a:t>
            </a:r>
            <a:endParaRPr lang="fr-BE" dirty="0" smtClean="0"/>
          </a:p>
          <a:p>
            <a:r>
              <a:rPr lang="fr-BE" dirty="0" err="1" smtClean="0"/>
              <a:t>Moligopolists</a:t>
            </a:r>
            <a:r>
              <a:rPr lang="fr-BE" dirty="0" smtClean="0"/>
              <a:t> </a:t>
            </a:r>
            <a:r>
              <a:rPr lang="fr-BE" dirty="0" err="1" smtClean="0"/>
              <a:t>can</a:t>
            </a:r>
            <a:r>
              <a:rPr lang="fr-BE" dirty="0" smtClean="0"/>
              <a:t> </a:t>
            </a:r>
            <a:r>
              <a:rPr lang="fr-BE" dirty="0" err="1" smtClean="0"/>
              <a:t>be</a:t>
            </a:r>
            <a:r>
              <a:rPr lang="fr-BE" dirty="0" smtClean="0"/>
              <a:t> </a:t>
            </a:r>
            <a:r>
              <a:rPr lang="fr-BE" dirty="0" err="1" smtClean="0"/>
              <a:t>displaced</a:t>
            </a:r>
            <a:r>
              <a:rPr lang="fr-BE" dirty="0" smtClean="0"/>
              <a:t> by </a:t>
            </a:r>
            <a:r>
              <a:rPr lang="fr-BE" dirty="0" err="1" smtClean="0"/>
              <a:t>competition</a:t>
            </a:r>
            <a:r>
              <a:rPr lang="fr-BE" dirty="0" smtClean="0"/>
              <a:t> at the </a:t>
            </a:r>
            <a:r>
              <a:rPr lang="fr-BE" dirty="0" err="1" smtClean="0"/>
              <a:t>periphery</a:t>
            </a:r>
            <a:r>
              <a:rPr lang="fr-BE" dirty="0" smtClean="0"/>
              <a:t> (RIM </a:t>
            </a:r>
            <a:r>
              <a:rPr lang="fr-BE" dirty="0" err="1" smtClean="0"/>
              <a:t>did</a:t>
            </a:r>
            <a:r>
              <a:rPr lang="fr-BE" dirty="0" smtClean="0"/>
              <a:t> not </a:t>
            </a:r>
            <a:r>
              <a:rPr lang="fr-BE" dirty="0" err="1" smtClean="0"/>
              <a:t>see</a:t>
            </a:r>
            <a:r>
              <a:rPr lang="fr-BE" dirty="0" smtClean="0"/>
              <a:t> </a:t>
            </a:r>
            <a:r>
              <a:rPr lang="fr-BE" dirty="0" err="1" smtClean="0"/>
              <a:t>rise</a:t>
            </a:r>
            <a:r>
              <a:rPr lang="fr-BE" dirty="0" smtClean="0"/>
              <a:t> of </a:t>
            </a:r>
            <a:r>
              <a:rPr lang="fr-BE" dirty="0" err="1" smtClean="0"/>
              <a:t>touch</a:t>
            </a:r>
            <a:r>
              <a:rPr lang="fr-BE" dirty="0" smtClean="0"/>
              <a:t> </a:t>
            </a:r>
            <a:r>
              <a:rPr lang="fr-BE" dirty="0" err="1" smtClean="0"/>
              <a:t>screen</a:t>
            </a:r>
            <a:r>
              <a:rPr lang="fr-BE" dirty="0" smtClean="0"/>
              <a:t>; Intel </a:t>
            </a:r>
            <a:r>
              <a:rPr lang="fr-BE" dirty="0" err="1" smtClean="0"/>
              <a:t>did</a:t>
            </a:r>
            <a:r>
              <a:rPr lang="fr-BE" dirty="0" smtClean="0"/>
              <a:t> not </a:t>
            </a:r>
            <a:r>
              <a:rPr lang="fr-BE" dirty="0" err="1" smtClean="0"/>
              <a:t>anticipate</a:t>
            </a:r>
            <a:r>
              <a:rPr lang="fr-BE" dirty="0" smtClean="0"/>
              <a:t> </a:t>
            </a:r>
            <a:r>
              <a:rPr lang="fr-BE" dirty="0" err="1" smtClean="0"/>
              <a:t>tablet</a:t>
            </a:r>
            <a:r>
              <a:rPr lang="fr-BE" dirty="0" smtClean="0"/>
              <a:t> </a:t>
            </a:r>
            <a:r>
              <a:rPr lang="fr-BE" dirty="0" err="1" smtClean="0"/>
              <a:t>growth</a:t>
            </a:r>
            <a:r>
              <a:rPr lang="fr-BE" dirty="0" smtClean="0"/>
              <a:t>)</a:t>
            </a:r>
          </a:p>
          <a:p>
            <a:r>
              <a:rPr lang="fr-BE" dirty="0" err="1" smtClean="0"/>
              <a:t>Moligopolists</a:t>
            </a:r>
            <a:r>
              <a:rPr lang="fr-BE" dirty="0" smtClean="0"/>
              <a:t> engage in </a:t>
            </a:r>
            <a:r>
              <a:rPr lang="fr-BE" dirty="0" err="1" smtClean="0"/>
              <a:t>preemptive</a:t>
            </a:r>
            <a:r>
              <a:rPr lang="fr-BE" dirty="0" smtClean="0"/>
              <a:t> </a:t>
            </a:r>
            <a:r>
              <a:rPr lang="fr-BE" dirty="0" err="1" smtClean="0"/>
              <a:t>competition</a:t>
            </a:r>
            <a:r>
              <a:rPr lang="fr-BE" dirty="0" smtClean="0"/>
              <a:t>, on future </a:t>
            </a:r>
            <a:r>
              <a:rPr lang="fr-BE" dirty="0" err="1" smtClean="0"/>
              <a:t>products</a:t>
            </a:r>
            <a:r>
              <a:rPr lang="fr-BE" dirty="0" smtClean="0"/>
              <a:t>/</a:t>
            </a:r>
            <a:r>
              <a:rPr lang="fr-BE" dirty="0" err="1" smtClean="0"/>
              <a:t>markets</a:t>
            </a:r>
            <a:endParaRPr lang="fr-BE" dirty="0" smtClean="0"/>
          </a:p>
          <a:p>
            <a:r>
              <a:rPr lang="fr-BE" dirty="0" err="1" smtClean="0"/>
              <a:t>Moligopolists</a:t>
            </a:r>
            <a:r>
              <a:rPr lang="fr-BE" dirty="0" smtClean="0"/>
              <a:t> </a:t>
            </a:r>
            <a:r>
              <a:rPr lang="fr-BE" dirty="0" err="1" smtClean="0"/>
              <a:t>durability</a:t>
            </a:r>
            <a:r>
              <a:rPr lang="fr-BE" dirty="0" smtClean="0"/>
              <a:t>/</a:t>
            </a:r>
            <a:r>
              <a:rPr lang="fr-BE" dirty="0" err="1" smtClean="0"/>
              <a:t>resilience</a:t>
            </a:r>
            <a:endParaRPr lang="fr-BE" dirty="0" smtClean="0"/>
          </a:p>
          <a:p>
            <a:pPr lvl="1"/>
            <a:r>
              <a:rPr lang="fr-BE" dirty="0" err="1" smtClean="0"/>
              <a:t>Microsoft’s</a:t>
            </a:r>
            <a:r>
              <a:rPr lang="fr-BE" dirty="0" smtClean="0"/>
              <a:t> </a:t>
            </a:r>
            <a:r>
              <a:rPr lang="fr-BE" dirty="0" err="1" smtClean="0"/>
              <a:t>several</a:t>
            </a:r>
            <a:r>
              <a:rPr lang="fr-BE" dirty="0" smtClean="0"/>
              <a:t> </a:t>
            </a:r>
            <a:r>
              <a:rPr lang="fr-BE" dirty="0" err="1" smtClean="0"/>
              <a:t>lives</a:t>
            </a:r>
            <a:endParaRPr lang="fr-BE" dirty="0" smtClean="0"/>
          </a:p>
          <a:p>
            <a:pPr lvl="1"/>
            <a:r>
              <a:rPr lang="fr-BE" dirty="0" err="1" smtClean="0"/>
              <a:t>Apple’s</a:t>
            </a:r>
            <a:r>
              <a:rPr lang="fr-BE" dirty="0" smtClean="0"/>
              <a:t> </a:t>
            </a:r>
            <a:r>
              <a:rPr lang="fr-BE" dirty="0" err="1" smtClean="0"/>
              <a:t>several</a:t>
            </a:r>
            <a:r>
              <a:rPr lang="fr-BE" dirty="0" smtClean="0"/>
              <a:t> </a:t>
            </a:r>
            <a:r>
              <a:rPr lang="fr-BE" dirty="0" err="1" smtClean="0"/>
              <a:t>lives</a:t>
            </a:r>
            <a:endParaRPr lang="fr-BE" dirty="0" smtClean="0"/>
          </a:p>
          <a:p>
            <a:endParaRPr lang="fr-BE" dirty="0" smtClean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BE" dirty="0" smtClean="0"/>
              <a:t>Policy questions</a:t>
            </a:r>
            <a:endParaRPr lang="fr-BE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fr-BE" sz="1900" dirty="0"/>
              <a:t>Power over </a:t>
            </a:r>
            <a:r>
              <a:rPr lang="fr-BE" sz="1900" dirty="0" err="1"/>
              <a:t>price</a:t>
            </a:r>
            <a:r>
              <a:rPr lang="fr-BE" sz="1900" dirty="0"/>
              <a:t> </a:t>
            </a:r>
            <a:r>
              <a:rPr lang="fr-BE" sz="1900" dirty="0" err="1" smtClean="0"/>
              <a:t>outdated</a:t>
            </a:r>
            <a:r>
              <a:rPr lang="fr-BE" sz="1900" dirty="0" smtClean="0"/>
              <a:t>?</a:t>
            </a:r>
            <a:endParaRPr lang="fr-BE" sz="1900" dirty="0"/>
          </a:p>
          <a:p>
            <a:r>
              <a:rPr lang="fr-BE" sz="1900" dirty="0" err="1"/>
              <a:t>Monopolists</a:t>
            </a:r>
            <a:r>
              <a:rPr lang="fr-BE" sz="1900" dirty="0"/>
              <a:t> </a:t>
            </a:r>
            <a:r>
              <a:rPr lang="fr-BE" sz="1900" dirty="0" err="1" smtClean="0"/>
              <a:t>often</a:t>
            </a:r>
            <a:r>
              <a:rPr lang="fr-BE" sz="1900" dirty="0" smtClean="0"/>
              <a:t> </a:t>
            </a:r>
            <a:r>
              <a:rPr lang="fr-BE" sz="1900" dirty="0"/>
              <a:t>last </a:t>
            </a:r>
            <a:r>
              <a:rPr lang="fr-BE" sz="1900" dirty="0" err="1"/>
              <a:t>movers</a:t>
            </a:r>
            <a:r>
              <a:rPr lang="fr-BE" sz="1900" dirty="0"/>
              <a:t> (Microsoft, Google, etc</a:t>
            </a:r>
            <a:r>
              <a:rPr lang="fr-BE" sz="1900" dirty="0" smtClean="0"/>
              <a:t>.) =&gt; obsessive focus on </a:t>
            </a:r>
            <a:r>
              <a:rPr lang="fr-BE" sz="1900" dirty="0" err="1" smtClean="0"/>
              <a:t>early</a:t>
            </a:r>
            <a:r>
              <a:rPr lang="fr-BE" sz="1900" dirty="0" smtClean="0"/>
              <a:t> </a:t>
            </a:r>
            <a:r>
              <a:rPr lang="fr-BE" sz="1900" dirty="0" err="1"/>
              <a:t>market</a:t>
            </a:r>
            <a:r>
              <a:rPr lang="fr-BE" sz="1900" dirty="0"/>
              <a:t> </a:t>
            </a:r>
            <a:r>
              <a:rPr lang="fr-BE" sz="1900" dirty="0" err="1" smtClean="0"/>
              <a:t>development</a:t>
            </a:r>
            <a:r>
              <a:rPr lang="fr-BE" sz="1900" dirty="0" smtClean="0"/>
              <a:t>?</a:t>
            </a:r>
            <a:endParaRPr lang="fr-BE" sz="1900" dirty="0"/>
          </a:p>
          <a:p>
            <a:r>
              <a:rPr lang="fr-BE" sz="1900" dirty="0" smtClean="0"/>
              <a:t>Antitrust </a:t>
            </a:r>
            <a:r>
              <a:rPr lang="fr-BE" sz="1900" dirty="0" err="1" smtClean="0"/>
              <a:t>authorities</a:t>
            </a:r>
            <a:r>
              <a:rPr lang="fr-BE" sz="1900" dirty="0" smtClean="0"/>
              <a:t> to focus on </a:t>
            </a:r>
            <a:r>
              <a:rPr lang="fr-BE" sz="1900" dirty="0" err="1" smtClean="0"/>
              <a:t>barriers</a:t>
            </a:r>
            <a:r>
              <a:rPr lang="fr-BE" sz="1900" dirty="0" smtClean="0"/>
              <a:t> to entry but </a:t>
            </a:r>
            <a:r>
              <a:rPr lang="fr-BE" sz="1900" dirty="0" err="1" smtClean="0"/>
              <a:t>also</a:t>
            </a:r>
            <a:r>
              <a:rPr lang="fr-BE" sz="1900" dirty="0" smtClean="0"/>
              <a:t> on </a:t>
            </a:r>
            <a:r>
              <a:rPr lang="fr-BE" sz="1900" dirty="0" err="1" smtClean="0"/>
              <a:t>barriers</a:t>
            </a:r>
            <a:r>
              <a:rPr lang="fr-BE" sz="1900" dirty="0" smtClean="0"/>
              <a:t> to </a:t>
            </a:r>
            <a:r>
              <a:rPr lang="fr-BE" sz="1900" dirty="0" err="1" smtClean="0"/>
              <a:t>periphery</a:t>
            </a:r>
            <a:r>
              <a:rPr lang="fr-BE" sz="1900" dirty="0"/>
              <a:t>?</a:t>
            </a:r>
            <a:endParaRPr lang="fr-BE" sz="1900" dirty="0" smtClean="0"/>
          </a:p>
          <a:p>
            <a:r>
              <a:rPr lang="fr-BE" sz="1900" dirty="0" smtClean="0"/>
              <a:t>Time </a:t>
            </a:r>
            <a:r>
              <a:rPr lang="fr-BE" sz="1900" dirty="0" err="1" smtClean="0"/>
              <a:t>matters</a:t>
            </a:r>
            <a:r>
              <a:rPr lang="fr-BE" sz="1900" dirty="0" smtClean="0"/>
              <a:t>: permanence &gt; dominance?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(c) Nicolas Petit, 2015                                   www.lcii.eu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2755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4"/>
          <p:cNvGrpSpPr>
            <a:grpSpLocks noChangeAspect="1"/>
          </p:cNvGrpSpPr>
          <p:nvPr/>
        </p:nvGrpSpPr>
        <p:grpSpPr bwMode="auto">
          <a:xfrm>
            <a:off x="1570008" y="0"/>
            <a:ext cx="5316423" cy="6881272"/>
            <a:chOff x="567" y="77"/>
            <a:chExt cx="3924" cy="5079"/>
          </a:xfrm>
        </p:grpSpPr>
        <p:sp>
          <p:nvSpPr>
            <p:cNvPr id="17" name="AutoShape 3"/>
            <p:cNvSpPr>
              <a:spLocks noChangeAspect="1" noChangeArrowheads="1" noTextEdit="1"/>
            </p:cNvSpPr>
            <p:nvPr/>
          </p:nvSpPr>
          <p:spPr bwMode="auto">
            <a:xfrm>
              <a:off x="567" y="77"/>
              <a:ext cx="3917" cy="5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77"/>
              <a:ext cx="3924" cy="5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ZoneTexte 17"/>
          <p:cNvSpPr txBox="1"/>
          <p:nvPr/>
        </p:nvSpPr>
        <p:spPr>
          <a:xfrm>
            <a:off x="7578114" y="336889"/>
            <a:ext cx="38173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200" dirty="0" smtClean="0"/>
              <a:t>Power over </a:t>
            </a:r>
            <a:r>
              <a:rPr lang="fr-BE" sz="3200" dirty="0" err="1" smtClean="0"/>
              <a:t>price</a:t>
            </a:r>
            <a:r>
              <a:rPr lang="fr-BE" sz="3200" dirty="0" smtClean="0"/>
              <a:t>/output v R&amp;D </a:t>
            </a:r>
            <a:r>
              <a:rPr lang="fr-BE" sz="3200" dirty="0" err="1" smtClean="0"/>
              <a:t>investments</a:t>
            </a:r>
            <a:r>
              <a:rPr lang="fr-BE" sz="3200" dirty="0" smtClean="0"/>
              <a:t>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578114" y="2360547"/>
            <a:ext cx="39658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i="1" dirty="0" err="1" smtClean="0"/>
              <a:t>Firms</a:t>
            </a:r>
            <a:r>
              <a:rPr lang="fr-BE" i="1" dirty="0" smtClean="0"/>
              <a:t> </a:t>
            </a:r>
            <a:r>
              <a:rPr lang="fr-BE" i="1" dirty="0" err="1" smtClean="0"/>
              <a:t>from</a:t>
            </a:r>
            <a:r>
              <a:rPr lang="fr-BE" i="1" dirty="0" smtClean="0"/>
              <a:t> </a:t>
            </a:r>
            <a:r>
              <a:rPr lang="fr-BE" i="1" dirty="0" err="1" smtClean="0"/>
              <a:t>this</a:t>
            </a:r>
            <a:r>
              <a:rPr lang="fr-BE" i="1" dirty="0" smtClean="0"/>
              <a:t> chart </a:t>
            </a:r>
            <a:r>
              <a:rPr lang="fr-BE" i="1" dirty="0" err="1" smtClean="0"/>
              <a:t>subject</a:t>
            </a:r>
            <a:r>
              <a:rPr lang="fr-BE" i="1" dirty="0" smtClean="0"/>
              <a:t> </a:t>
            </a:r>
            <a:r>
              <a:rPr lang="fr-BE" i="1" dirty="0"/>
              <a:t>to </a:t>
            </a:r>
            <a:r>
              <a:rPr lang="fr-BE" i="1" dirty="0" err="1" smtClean="0"/>
              <a:t>recent</a:t>
            </a:r>
            <a:r>
              <a:rPr lang="fr-BE" i="1" dirty="0" smtClean="0"/>
              <a:t> antitrust </a:t>
            </a:r>
            <a:r>
              <a:rPr lang="fr-BE" i="1" dirty="0" err="1" smtClean="0"/>
              <a:t>proceedings</a:t>
            </a:r>
            <a:r>
              <a:rPr lang="fr-BE" i="1" dirty="0" smtClean="0"/>
              <a:t>?</a:t>
            </a:r>
            <a:endParaRPr lang="fr-BE" i="1" dirty="0"/>
          </a:p>
          <a:p>
            <a:pPr algn="ctr"/>
            <a:endParaRPr lang="fr-BE" dirty="0"/>
          </a:p>
          <a:p>
            <a:pPr marL="342900" indent="-342900" algn="ctr">
              <a:buFont typeface="+mj-lt"/>
              <a:buAutoNum type="arabicPeriod"/>
            </a:pPr>
            <a:r>
              <a:rPr lang="fr-BE" dirty="0"/>
              <a:t>Samsung (</a:t>
            </a:r>
            <a:r>
              <a:rPr lang="fr-BE" dirty="0">
                <a:solidFill>
                  <a:srgbClr val="FF0000"/>
                </a:solidFill>
              </a:rPr>
              <a:t>2</a:t>
            </a:r>
            <a:r>
              <a:rPr lang="fr-BE" dirty="0"/>
              <a:t>)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fr-BE" dirty="0"/>
              <a:t>Microsoft (</a:t>
            </a:r>
            <a:r>
              <a:rPr lang="fr-BE" dirty="0">
                <a:solidFill>
                  <a:srgbClr val="FF0000"/>
                </a:solidFill>
              </a:rPr>
              <a:t>3</a:t>
            </a:r>
            <a:r>
              <a:rPr lang="fr-BE" dirty="0"/>
              <a:t>)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fr-BE" dirty="0"/>
              <a:t>Intel (</a:t>
            </a:r>
            <a:r>
              <a:rPr lang="fr-BE" dirty="0">
                <a:solidFill>
                  <a:srgbClr val="FF0000"/>
                </a:solidFill>
              </a:rPr>
              <a:t>4</a:t>
            </a:r>
            <a:r>
              <a:rPr lang="fr-BE" dirty="0"/>
              <a:t>)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fr-BE" dirty="0"/>
              <a:t>Google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fr-BE" dirty="0"/>
              <a:t>Cisco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fr-BE" dirty="0"/>
              <a:t>IBM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fr-BE" dirty="0"/>
              <a:t>Nokia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fr-BE" dirty="0"/>
              <a:t>Sony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fr-BE" dirty="0"/>
              <a:t>Ericsson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fr-BE" dirty="0"/>
              <a:t>Oracle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fr-BE" dirty="0" err="1"/>
              <a:t>Huawei</a:t>
            </a:r>
            <a:endParaRPr lang="fr-BE" dirty="0"/>
          </a:p>
          <a:p>
            <a:pPr marL="342900" indent="-342900" algn="ctr">
              <a:buFont typeface="+mj-lt"/>
              <a:buAutoNum type="arabicPeriod"/>
            </a:pPr>
            <a:r>
              <a:rPr lang="fr-BE" dirty="0" err="1"/>
              <a:t>Qualcomm</a:t>
            </a:r>
            <a:endParaRPr lang="fr-BE" dirty="0"/>
          </a:p>
          <a:p>
            <a:pPr algn="ctr"/>
            <a:endParaRPr lang="fr-BE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(c) Nicolas Petit, 2015                                   www.lcii.eu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8213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Theories</a:t>
            </a:r>
            <a:r>
              <a:rPr lang="fr-BE" dirty="0" smtClean="0"/>
              <a:t> of </a:t>
            </a:r>
            <a:r>
              <a:rPr lang="fr-BE" dirty="0" err="1" smtClean="0"/>
              <a:t>harm</a:t>
            </a:r>
            <a:r>
              <a:rPr lang="fr-BE" dirty="0" smtClean="0"/>
              <a:t> and </a:t>
            </a:r>
            <a:r>
              <a:rPr lang="fr-BE" dirty="0" err="1" smtClean="0"/>
              <a:t>liability</a:t>
            </a:r>
            <a:endParaRPr lang="fr-BE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BE" sz="5000" dirty="0" smtClean="0"/>
              <a:t>III</a:t>
            </a:r>
            <a:endParaRPr lang="fr-BE" sz="5000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(c) Nicolas Petit, 2015                                   www.lcii.eu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0972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Theories</a:t>
            </a:r>
            <a:r>
              <a:rPr lang="fr-BE" dirty="0" smtClean="0"/>
              <a:t> of </a:t>
            </a:r>
            <a:r>
              <a:rPr lang="fr-BE" dirty="0" err="1" smtClean="0"/>
              <a:t>harm</a:t>
            </a:r>
            <a:r>
              <a:rPr lang="fr-BE" dirty="0" smtClean="0"/>
              <a:t> (</a:t>
            </a:r>
            <a:r>
              <a:rPr lang="fr-BE" dirty="0" err="1" smtClean="0"/>
              <a:t>econ</a:t>
            </a:r>
            <a:r>
              <a:rPr lang="fr-BE" dirty="0" smtClean="0"/>
              <a:t>)</a:t>
            </a:r>
            <a:endParaRPr lang="fr-BE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/>
              <a:t>Story </a:t>
            </a:r>
            <a:r>
              <a:rPr lang="fr-BE" dirty="0" err="1"/>
              <a:t>telling</a:t>
            </a:r>
            <a:r>
              <a:rPr lang="fr-BE" dirty="0"/>
              <a:t> </a:t>
            </a:r>
            <a:r>
              <a:rPr lang="fr-BE" dirty="0" err="1"/>
              <a:t>is</a:t>
            </a:r>
            <a:r>
              <a:rPr lang="fr-BE" dirty="0"/>
              <a:t> fine</a:t>
            </a:r>
          </a:p>
          <a:p>
            <a:pPr lvl="1"/>
            <a:r>
              <a:rPr lang="fr-BE" dirty="0" err="1" smtClean="0"/>
              <a:t>Eating</a:t>
            </a:r>
            <a:r>
              <a:rPr lang="fr-BE" dirty="0" smtClean="0"/>
              <a:t> rival </a:t>
            </a:r>
            <a:r>
              <a:rPr lang="fr-BE" dirty="0" err="1" smtClean="0"/>
              <a:t>market</a:t>
            </a:r>
            <a:r>
              <a:rPr lang="fr-BE" dirty="0" smtClean="0"/>
              <a:t> </a:t>
            </a:r>
            <a:r>
              <a:rPr lang="fr-BE" dirty="0" err="1" smtClean="0"/>
              <a:t>share</a:t>
            </a:r>
            <a:r>
              <a:rPr lang="fr-BE" dirty="0" smtClean="0"/>
              <a:t> to capture direct and indirect network </a:t>
            </a:r>
            <a:r>
              <a:rPr lang="fr-BE" dirty="0" err="1" smtClean="0"/>
              <a:t>externalities</a:t>
            </a:r>
            <a:endParaRPr lang="fr-BE" dirty="0" smtClean="0"/>
          </a:p>
          <a:p>
            <a:pPr lvl="1"/>
            <a:r>
              <a:rPr lang="fr-BE" dirty="0" smtClean="0"/>
              <a:t>Antitrust </a:t>
            </a:r>
            <a:r>
              <a:rPr lang="fr-BE" dirty="0" err="1" smtClean="0"/>
              <a:t>economics</a:t>
            </a:r>
            <a:r>
              <a:rPr lang="fr-BE" dirty="0" smtClean="0"/>
              <a:t> has all the </a:t>
            </a:r>
            <a:r>
              <a:rPr lang="fr-BE" dirty="0" err="1" smtClean="0"/>
              <a:t>needed</a:t>
            </a:r>
            <a:r>
              <a:rPr lang="fr-BE" dirty="0" smtClean="0"/>
              <a:t> </a:t>
            </a:r>
            <a:r>
              <a:rPr lang="fr-BE" dirty="0" err="1" smtClean="0"/>
              <a:t>theories</a:t>
            </a:r>
            <a:r>
              <a:rPr lang="fr-BE" dirty="0" smtClean="0"/>
              <a:t>: horizontal, vertical and </a:t>
            </a:r>
            <a:r>
              <a:rPr lang="fr-BE" dirty="0" err="1" smtClean="0"/>
              <a:t>conglomeral</a:t>
            </a:r>
            <a:r>
              <a:rPr lang="fr-BE" dirty="0" smtClean="0"/>
              <a:t> </a:t>
            </a:r>
            <a:r>
              <a:rPr lang="fr-BE" dirty="0" err="1" smtClean="0"/>
              <a:t>foreclosure</a:t>
            </a:r>
            <a:endParaRPr lang="fr-BE" dirty="0" smtClean="0"/>
          </a:p>
          <a:p>
            <a:pPr lvl="1"/>
            <a:r>
              <a:rPr lang="fr-BE" dirty="0" smtClean="0"/>
              <a:t>Network </a:t>
            </a:r>
            <a:r>
              <a:rPr lang="fr-BE" dirty="0" err="1" smtClean="0"/>
              <a:t>effects</a:t>
            </a:r>
            <a:r>
              <a:rPr lang="fr-BE" dirty="0" smtClean="0"/>
              <a:t> (« </a:t>
            </a:r>
            <a:r>
              <a:rPr lang="fr-BE" dirty="0" err="1" smtClean="0"/>
              <a:t>snowball</a:t>
            </a:r>
            <a:r>
              <a:rPr lang="fr-BE" dirty="0" smtClean="0"/>
              <a:t> </a:t>
            </a:r>
            <a:r>
              <a:rPr lang="fr-BE" dirty="0" err="1" smtClean="0"/>
              <a:t>effect</a:t>
            </a:r>
            <a:r>
              <a:rPr lang="fr-BE" dirty="0" smtClean="0"/>
              <a:t> ») and </a:t>
            </a:r>
            <a:r>
              <a:rPr lang="fr-BE" dirty="0" err="1" smtClean="0"/>
              <a:t>switching</a:t>
            </a:r>
            <a:r>
              <a:rPr lang="fr-BE" dirty="0" smtClean="0"/>
              <a:t> </a:t>
            </a:r>
            <a:r>
              <a:rPr lang="fr-BE" dirty="0" err="1" smtClean="0"/>
              <a:t>costs</a:t>
            </a:r>
            <a:r>
              <a:rPr lang="fr-BE" dirty="0" smtClean="0"/>
              <a:t> (« lock-in ») </a:t>
            </a:r>
          </a:p>
          <a:p>
            <a:pPr lvl="1"/>
            <a:r>
              <a:rPr lang="fr-BE" dirty="0" err="1" smtClean="0"/>
              <a:t>Often</a:t>
            </a:r>
            <a:r>
              <a:rPr lang="fr-BE" dirty="0" smtClean="0"/>
              <a:t>, 2 </a:t>
            </a:r>
            <a:r>
              <a:rPr lang="fr-BE" dirty="0" err="1" smtClean="0"/>
              <a:t>markets</a:t>
            </a:r>
            <a:r>
              <a:rPr lang="fr-BE" dirty="0" smtClean="0"/>
              <a:t> </a:t>
            </a:r>
            <a:r>
              <a:rPr lang="fr-BE" dirty="0" err="1" smtClean="0"/>
              <a:t>strategies</a:t>
            </a:r>
            <a:r>
              <a:rPr lang="fr-BE" dirty="0" smtClean="0"/>
              <a:t>: </a:t>
            </a:r>
          </a:p>
          <a:p>
            <a:pPr lvl="2"/>
            <a:r>
              <a:rPr lang="fr-BE" dirty="0"/>
              <a:t>Vertical: « </a:t>
            </a:r>
            <a:r>
              <a:rPr lang="fr-BE" i="1" dirty="0" err="1"/>
              <a:t>Walled</a:t>
            </a:r>
            <a:r>
              <a:rPr lang="fr-BE" i="1" dirty="0"/>
              <a:t> </a:t>
            </a:r>
            <a:r>
              <a:rPr lang="fr-BE" i="1" dirty="0" err="1"/>
              <a:t>garden</a:t>
            </a:r>
            <a:r>
              <a:rPr lang="fr-BE" dirty="0"/>
              <a:t> » (</a:t>
            </a:r>
            <a:r>
              <a:rPr lang="fr-BE" i="1" dirty="0"/>
              <a:t>AOL/</a:t>
            </a:r>
            <a:r>
              <a:rPr lang="fr-BE" i="1" dirty="0" err="1"/>
              <a:t>TimeWarner</a:t>
            </a:r>
            <a:r>
              <a:rPr lang="fr-BE" dirty="0"/>
              <a:t>)</a:t>
            </a:r>
          </a:p>
          <a:p>
            <a:pPr lvl="2"/>
            <a:r>
              <a:rPr lang="fr-BE" dirty="0" err="1"/>
              <a:t>Conglomeral</a:t>
            </a:r>
            <a:r>
              <a:rPr lang="fr-BE" dirty="0"/>
              <a:t>: « </a:t>
            </a:r>
            <a:r>
              <a:rPr lang="fr-BE" i="1" dirty="0"/>
              <a:t>Platform </a:t>
            </a:r>
            <a:r>
              <a:rPr lang="fr-BE" i="1" dirty="0" err="1"/>
              <a:t>threat</a:t>
            </a:r>
            <a:r>
              <a:rPr lang="fr-BE" dirty="0"/>
              <a:t> » (</a:t>
            </a:r>
            <a:r>
              <a:rPr lang="fr-BE" i="1" dirty="0"/>
              <a:t>Microsoft</a:t>
            </a:r>
            <a:r>
              <a:rPr lang="fr-BE" dirty="0"/>
              <a:t>)</a:t>
            </a:r>
          </a:p>
          <a:p>
            <a:pPr lvl="1"/>
            <a:r>
              <a:rPr lang="fr-BE" dirty="0" err="1" smtClean="0"/>
              <a:t>See</a:t>
            </a:r>
            <a:r>
              <a:rPr lang="fr-BE" dirty="0" smtClean="0"/>
              <a:t> joint </a:t>
            </a:r>
            <a:r>
              <a:rPr lang="fr-BE" dirty="0" err="1" smtClean="0"/>
              <a:t>study</a:t>
            </a:r>
            <a:r>
              <a:rPr lang="fr-BE" dirty="0" smtClean="0"/>
              <a:t> CMA and FCA on open and </a:t>
            </a:r>
            <a:r>
              <a:rPr lang="fr-BE" dirty="0" err="1" smtClean="0"/>
              <a:t>closed</a:t>
            </a:r>
            <a:r>
              <a:rPr lang="fr-BE" dirty="0" smtClean="0"/>
              <a:t> </a:t>
            </a:r>
            <a:r>
              <a:rPr lang="fr-BE" dirty="0" err="1" smtClean="0"/>
              <a:t>systems</a:t>
            </a:r>
            <a:r>
              <a:rPr lang="fr-BE" dirty="0" smtClean="0"/>
              <a:t>: </a:t>
            </a:r>
            <a:r>
              <a:rPr lang="fr-BE" dirty="0" smtClean="0">
                <a:hlinkClick r:id="rId2"/>
              </a:rPr>
              <a:t>http://www.autoritedelaconcurrence.fr/doc/economics_open_closed_systems.pdf</a:t>
            </a:r>
            <a:r>
              <a:rPr lang="fr-BE" dirty="0" smtClean="0"/>
              <a:t> 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(c) Nicolas Petit, 2015                                   www.lcii.eu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3602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Theories</a:t>
            </a:r>
            <a:r>
              <a:rPr lang="fr-BE" dirty="0" smtClean="0"/>
              <a:t> of </a:t>
            </a:r>
            <a:r>
              <a:rPr lang="fr-BE" dirty="0" err="1" smtClean="0"/>
              <a:t>harm</a:t>
            </a:r>
            <a:r>
              <a:rPr lang="fr-BE" dirty="0" smtClean="0"/>
              <a:t> (</a:t>
            </a:r>
            <a:r>
              <a:rPr lang="fr-BE" dirty="0" err="1" smtClean="0"/>
              <a:t>econ</a:t>
            </a:r>
            <a:r>
              <a:rPr lang="fr-BE" dirty="0" smtClean="0"/>
              <a:t>)</a:t>
            </a:r>
            <a:endParaRPr lang="fr-BE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Evidence (or </a:t>
            </a:r>
            <a:r>
              <a:rPr lang="fr-BE" dirty="0" err="1" smtClean="0"/>
              <a:t>testing</a:t>
            </a:r>
            <a:r>
              <a:rPr lang="fr-BE" dirty="0" smtClean="0"/>
              <a:t>) </a:t>
            </a:r>
            <a:r>
              <a:rPr lang="fr-BE" dirty="0" err="1" smtClean="0"/>
              <a:t>is</a:t>
            </a:r>
            <a:r>
              <a:rPr lang="fr-BE" dirty="0" smtClean="0"/>
              <a:t> </a:t>
            </a:r>
            <a:r>
              <a:rPr lang="fr-BE" dirty="0" err="1" smtClean="0"/>
              <a:t>problematic</a:t>
            </a:r>
            <a:endParaRPr lang="fr-BE" dirty="0" smtClean="0"/>
          </a:p>
          <a:p>
            <a:pPr lvl="1"/>
            <a:r>
              <a:rPr lang="fr-BE" dirty="0" smtClean="0"/>
              <a:t>Case-</a:t>
            </a:r>
            <a:r>
              <a:rPr lang="fr-BE" dirty="0" err="1" smtClean="0"/>
              <a:t>evidence</a:t>
            </a:r>
            <a:r>
              <a:rPr lang="fr-BE" dirty="0" smtClean="0"/>
              <a:t> </a:t>
            </a:r>
            <a:r>
              <a:rPr lang="fr-BE" dirty="0" err="1"/>
              <a:t>that</a:t>
            </a:r>
            <a:r>
              <a:rPr lang="fr-BE" dirty="0"/>
              <a:t> dominant </a:t>
            </a:r>
            <a:r>
              <a:rPr lang="fr-BE" dirty="0" err="1"/>
              <a:t>firms</a:t>
            </a:r>
            <a:r>
              <a:rPr lang="fr-BE" dirty="0"/>
              <a:t> </a:t>
            </a:r>
            <a:r>
              <a:rPr lang="fr-BE" dirty="0" err="1"/>
              <a:t>losing</a:t>
            </a:r>
            <a:r>
              <a:rPr lang="fr-BE" dirty="0"/>
              <a:t> </a:t>
            </a:r>
            <a:r>
              <a:rPr lang="fr-BE" dirty="0" err="1"/>
              <a:t>shares</a:t>
            </a:r>
            <a:r>
              <a:rPr lang="fr-BE" dirty="0"/>
              <a:t> and profits: Microsoft IE, Intel </a:t>
            </a:r>
            <a:r>
              <a:rPr lang="fr-BE" dirty="0" err="1"/>
              <a:t>CPUs</a:t>
            </a:r>
            <a:r>
              <a:rPr lang="fr-BE" dirty="0"/>
              <a:t>, etc. </a:t>
            </a:r>
          </a:p>
          <a:p>
            <a:pPr lvl="2"/>
            <a:r>
              <a:rPr lang="fr-BE" dirty="0"/>
              <a:t>Absence of </a:t>
            </a:r>
            <a:r>
              <a:rPr lang="fr-BE" dirty="0" err="1"/>
              <a:t>foreclosure</a:t>
            </a:r>
            <a:r>
              <a:rPr lang="fr-BE" dirty="0"/>
              <a:t> </a:t>
            </a:r>
            <a:r>
              <a:rPr lang="fr-BE" dirty="0" err="1"/>
              <a:t>effects</a:t>
            </a:r>
            <a:r>
              <a:rPr lang="fr-BE" dirty="0"/>
              <a:t> or proof of </a:t>
            </a:r>
            <a:r>
              <a:rPr lang="fr-BE" dirty="0" err="1"/>
              <a:t>attempted</a:t>
            </a:r>
            <a:r>
              <a:rPr lang="fr-BE" dirty="0"/>
              <a:t> </a:t>
            </a:r>
            <a:r>
              <a:rPr lang="fr-BE" dirty="0" err="1"/>
              <a:t>foreclosure</a:t>
            </a:r>
            <a:r>
              <a:rPr lang="fr-BE" dirty="0"/>
              <a:t>?</a:t>
            </a:r>
          </a:p>
          <a:p>
            <a:pPr lvl="2"/>
            <a:r>
              <a:rPr lang="fr-BE" dirty="0"/>
              <a:t>Dominant </a:t>
            </a:r>
            <a:r>
              <a:rPr lang="fr-BE" dirty="0" err="1"/>
              <a:t>firm</a:t>
            </a:r>
            <a:r>
              <a:rPr lang="fr-BE" dirty="0"/>
              <a:t> </a:t>
            </a:r>
            <a:r>
              <a:rPr lang="fr-BE" dirty="0" err="1"/>
              <a:t>decline</a:t>
            </a:r>
            <a:r>
              <a:rPr lang="fr-BE" dirty="0"/>
              <a:t> </a:t>
            </a:r>
            <a:r>
              <a:rPr lang="fr-BE" dirty="0" err="1"/>
              <a:t>should</a:t>
            </a:r>
            <a:r>
              <a:rPr lang="fr-BE" dirty="0"/>
              <a:t> have gone </a:t>
            </a:r>
            <a:r>
              <a:rPr lang="fr-BE" dirty="0" err="1"/>
              <a:t>faster</a:t>
            </a:r>
            <a:r>
              <a:rPr lang="fr-BE" dirty="0"/>
              <a:t>: </a:t>
            </a:r>
            <a:r>
              <a:rPr lang="fr-BE" dirty="0" err="1"/>
              <a:t>you</a:t>
            </a:r>
            <a:r>
              <a:rPr lang="fr-BE" dirty="0"/>
              <a:t> dope, </a:t>
            </a:r>
            <a:r>
              <a:rPr lang="fr-BE" dirty="0" err="1"/>
              <a:t>you</a:t>
            </a:r>
            <a:r>
              <a:rPr lang="fr-BE" dirty="0"/>
              <a:t> </a:t>
            </a:r>
            <a:r>
              <a:rPr lang="fr-BE" dirty="0" err="1"/>
              <a:t>loose</a:t>
            </a:r>
            <a:r>
              <a:rPr lang="fr-BE" dirty="0"/>
              <a:t>. But </a:t>
            </a:r>
            <a:r>
              <a:rPr lang="fr-BE" dirty="0" err="1"/>
              <a:t>still</a:t>
            </a:r>
            <a:r>
              <a:rPr lang="fr-BE" dirty="0"/>
              <a:t> </a:t>
            </a:r>
            <a:r>
              <a:rPr lang="fr-BE" dirty="0" err="1"/>
              <a:t>sanctioned</a:t>
            </a:r>
            <a:r>
              <a:rPr lang="fr-BE" dirty="0"/>
              <a:t> </a:t>
            </a:r>
            <a:r>
              <a:rPr lang="fr-BE" dirty="0" err="1"/>
              <a:t>because</a:t>
            </a:r>
            <a:r>
              <a:rPr lang="fr-BE" dirty="0"/>
              <a:t> </a:t>
            </a:r>
            <a:r>
              <a:rPr lang="fr-BE" dirty="0" err="1"/>
              <a:t>you</a:t>
            </a:r>
            <a:r>
              <a:rPr lang="fr-BE" dirty="0"/>
              <a:t> </a:t>
            </a:r>
            <a:r>
              <a:rPr lang="fr-BE" dirty="0" err="1"/>
              <a:t>would</a:t>
            </a:r>
            <a:r>
              <a:rPr lang="fr-BE" dirty="0"/>
              <a:t> have </a:t>
            </a:r>
            <a:r>
              <a:rPr lang="fr-BE" dirty="0" err="1"/>
              <a:t>lost</a:t>
            </a:r>
            <a:r>
              <a:rPr lang="fr-BE" dirty="0"/>
              <a:t> </a:t>
            </a:r>
            <a:r>
              <a:rPr lang="fr-BE" dirty="0" err="1"/>
              <a:t>worse</a:t>
            </a:r>
            <a:r>
              <a:rPr lang="fr-BE" dirty="0"/>
              <a:t>? </a:t>
            </a:r>
          </a:p>
          <a:p>
            <a:pPr lvl="2"/>
            <a:r>
              <a:rPr lang="fr-BE" dirty="0"/>
              <a:t>Rival </a:t>
            </a:r>
            <a:r>
              <a:rPr lang="fr-BE" dirty="0" err="1"/>
              <a:t>should</a:t>
            </a:r>
            <a:r>
              <a:rPr lang="fr-BE" dirty="0"/>
              <a:t> have </a:t>
            </a:r>
            <a:r>
              <a:rPr lang="fr-BE" dirty="0" err="1"/>
              <a:t>thrived</a:t>
            </a:r>
            <a:r>
              <a:rPr lang="fr-BE" dirty="0"/>
              <a:t> </a:t>
            </a:r>
            <a:r>
              <a:rPr lang="fr-BE" dirty="0" err="1"/>
              <a:t>faster</a:t>
            </a:r>
            <a:endParaRPr lang="fr-BE" dirty="0"/>
          </a:p>
          <a:p>
            <a:pPr lvl="1"/>
            <a:r>
              <a:rPr lang="fr-BE" dirty="0" err="1"/>
              <a:t>Counterfactual</a:t>
            </a:r>
            <a:r>
              <a:rPr lang="fr-BE" dirty="0"/>
              <a:t> </a:t>
            </a:r>
            <a:r>
              <a:rPr lang="fr-BE" dirty="0" err="1"/>
              <a:t>analysis</a:t>
            </a:r>
            <a:r>
              <a:rPr lang="fr-BE" dirty="0"/>
              <a:t> </a:t>
            </a:r>
            <a:r>
              <a:rPr lang="fr-BE" dirty="0" err="1" smtClean="0"/>
              <a:t>needed</a:t>
            </a:r>
            <a:r>
              <a:rPr lang="fr-BE" dirty="0" smtClean="0"/>
              <a:t> </a:t>
            </a:r>
            <a:r>
              <a:rPr lang="fr-BE" dirty="0"/>
              <a:t>to test abuse; but </a:t>
            </a:r>
            <a:r>
              <a:rPr lang="fr-BE" dirty="0" err="1"/>
              <a:t>counterfactual</a:t>
            </a:r>
            <a:r>
              <a:rPr lang="fr-BE" dirty="0"/>
              <a:t> </a:t>
            </a:r>
            <a:r>
              <a:rPr lang="fr-BE" dirty="0" err="1"/>
              <a:t>analysis</a:t>
            </a:r>
            <a:r>
              <a:rPr lang="fr-BE" dirty="0"/>
              <a:t> </a:t>
            </a:r>
            <a:r>
              <a:rPr lang="fr-BE" dirty="0" err="1"/>
              <a:t>is</a:t>
            </a:r>
            <a:r>
              <a:rPr lang="fr-BE" dirty="0"/>
              <a:t> </a:t>
            </a:r>
            <a:r>
              <a:rPr lang="fr-BE" dirty="0" err="1"/>
              <a:t>complex</a:t>
            </a:r>
            <a:r>
              <a:rPr lang="fr-BE" dirty="0"/>
              <a:t> in digital </a:t>
            </a:r>
            <a:r>
              <a:rPr lang="fr-BE" dirty="0" err="1" smtClean="0"/>
              <a:t>economy</a:t>
            </a:r>
            <a:endParaRPr lang="fr-BE" dirty="0"/>
          </a:p>
          <a:p>
            <a:r>
              <a:rPr lang="fr-BE" dirty="0" err="1" smtClean="0"/>
              <a:t>Other</a:t>
            </a:r>
            <a:r>
              <a:rPr lang="fr-BE" dirty="0" smtClean="0"/>
              <a:t> sources of </a:t>
            </a:r>
            <a:r>
              <a:rPr lang="fr-BE" dirty="0" err="1" smtClean="0"/>
              <a:t>contradictory</a:t>
            </a:r>
            <a:r>
              <a:rPr lang="fr-BE" dirty="0" smtClean="0"/>
              <a:t> </a:t>
            </a:r>
            <a:r>
              <a:rPr lang="fr-BE" dirty="0" err="1" smtClean="0"/>
              <a:t>evidence</a:t>
            </a:r>
            <a:r>
              <a:rPr lang="fr-BE" dirty="0" smtClean="0"/>
              <a:t> (</a:t>
            </a:r>
            <a:r>
              <a:rPr lang="fr-BE" dirty="0" err="1"/>
              <a:t>event</a:t>
            </a:r>
            <a:r>
              <a:rPr lang="fr-BE" dirty="0"/>
              <a:t> </a:t>
            </a:r>
            <a:r>
              <a:rPr lang="fr-BE" dirty="0" err="1"/>
              <a:t>study</a:t>
            </a:r>
            <a:r>
              <a:rPr lang="fr-BE" dirty="0"/>
              <a:t>): J. Wright (2011) </a:t>
            </a:r>
            <a:r>
              <a:rPr lang="fr-BE" dirty="0" err="1"/>
              <a:t>finds</a:t>
            </a:r>
            <a:r>
              <a:rPr lang="fr-BE" dirty="0"/>
              <a:t> </a:t>
            </a:r>
            <a:r>
              <a:rPr lang="fr-BE" dirty="0" err="1"/>
              <a:t>that</a:t>
            </a:r>
            <a:r>
              <a:rPr lang="fr-BE" dirty="0"/>
              <a:t> AMD </a:t>
            </a:r>
            <a:r>
              <a:rPr lang="fr-BE" dirty="0" err="1" smtClean="0"/>
              <a:t>experienced</a:t>
            </a:r>
            <a:r>
              <a:rPr lang="fr-BE" dirty="0" smtClean="0"/>
              <a:t> </a:t>
            </a:r>
            <a:r>
              <a:rPr lang="fr-BE" dirty="0" err="1"/>
              <a:t>significant</a:t>
            </a:r>
            <a:r>
              <a:rPr lang="fr-BE" dirty="0"/>
              <a:t> </a:t>
            </a:r>
            <a:r>
              <a:rPr lang="fr-BE" dirty="0" err="1"/>
              <a:t>financial</a:t>
            </a:r>
            <a:r>
              <a:rPr lang="fr-BE" dirty="0"/>
              <a:t> gains </a:t>
            </a:r>
            <a:r>
              <a:rPr lang="fr-BE" dirty="0" err="1"/>
              <a:t>until</a:t>
            </a:r>
            <a:r>
              <a:rPr lang="fr-BE" dirty="0"/>
              <a:t> </a:t>
            </a:r>
            <a:r>
              <a:rPr lang="fr-BE" dirty="0" smtClean="0"/>
              <a:t>2006 =&gt; how to </a:t>
            </a:r>
            <a:r>
              <a:rPr lang="fr-BE" dirty="0" err="1" smtClean="0"/>
              <a:t>explain</a:t>
            </a:r>
            <a:endParaRPr lang="fr-BE" dirty="0"/>
          </a:p>
          <a:p>
            <a:r>
              <a:rPr lang="fr-BE" dirty="0" err="1" smtClean="0"/>
              <a:t>Little</a:t>
            </a:r>
            <a:r>
              <a:rPr lang="fr-BE" dirty="0" smtClean="0"/>
              <a:t> </a:t>
            </a:r>
            <a:r>
              <a:rPr lang="fr-BE" dirty="0" err="1" smtClean="0"/>
              <a:t>work</a:t>
            </a:r>
            <a:r>
              <a:rPr lang="fr-BE" dirty="0" smtClean="0"/>
              <a:t> on magnitude </a:t>
            </a:r>
            <a:r>
              <a:rPr lang="fr-BE" dirty="0"/>
              <a:t>of </a:t>
            </a:r>
            <a:r>
              <a:rPr lang="fr-BE" dirty="0" err="1" smtClean="0"/>
              <a:t>anticompetitive</a:t>
            </a:r>
            <a:r>
              <a:rPr lang="fr-BE" dirty="0" smtClean="0"/>
              <a:t> </a:t>
            </a:r>
            <a:r>
              <a:rPr lang="fr-BE" dirty="0" err="1" smtClean="0"/>
              <a:t>effects</a:t>
            </a:r>
            <a:r>
              <a:rPr lang="fr-BE" dirty="0"/>
              <a:t>: </a:t>
            </a:r>
            <a:r>
              <a:rPr lang="fr-BE" dirty="0" smtClean="0"/>
              <a:t>« </a:t>
            </a:r>
            <a:r>
              <a:rPr lang="fr-BE" i="1" dirty="0" err="1" smtClean="0"/>
              <a:t>Hold</a:t>
            </a:r>
            <a:r>
              <a:rPr lang="fr-BE" i="1" dirty="0" smtClean="0"/>
              <a:t> up</a:t>
            </a:r>
            <a:r>
              <a:rPr lang="fr-BE" dirty="0" smtClean="0"/>
              <a:t> » </a:t>
            </a:r>
            <a:r>
              <a:rPr lang="fr-BE" dirty="0"/>
              <a:t>and the patent </a:t>
            </a:r>
            <a:r>
              <a:rPr lang="fr-BE" dirty="0" err="1" smtClean="0"/>
              <a:t>war</a:t>
            </a:r>
            <a:r>
              <a:rPr lang="fr-BE" dirty="0" smtClean="0"/>
              <a:t>, </a:t>
            </a:r>
            <a:r>
              <a:rPr lang="en-GB" dirty="0"/>
              <a:t>$100 million in total legal costs incurred by Apple in 2012 represent less than 0.1% of its total revenues…</a:t>
            </a:r>
            <a:r>
              <a:rPr lang="fr-BE" dirty="0"/>
              <a:t> </a:t>
            </a:r>
            <a:r>
              <a:rPr lang="fr-BE" dirty="0" err="1"/>
              <a:t>What</a:t>
            </a:r>
            <a:r>
              <a:rPr lang="fr-BE" dirty="0"/>
              <a:t> </a:t>
            </a:r>
            <a:r>
              <a:rPr lang="fr-BE" dirty="0" err="1"/>
              <a:t>kind</a:t>
            </a:r>
            <a:r>
              <a:rPr lang="fr-BE" dirty="0"/>
              <a:t> of </a:t>
            </a:r>
            <a:r>
              <a:rPr lang="fr-BE" dirty="0" err="1"/>
              <a:t>leverage</a:t>
            </a:r>
            <a:r>
              <a:rPr lang="fr-BE" dirty="0"/>
              <a:t> </a:t>
            </a:r>
            <a:r>
              <a:rPr lang="fr-BE" dirty="0" err="1"/>
              <a:t>is</a:t>
            </a:r>
            <a:r>
              <a:rPr lang="fr-BE" dirty="0"/>
              <a:t> </a:t>
            </a:r>
            <a:r>
              <a:rPr lang="fr-BE" dirty="0" err="1" smtClean="0"/>
              <a:t>this</a:t>
            </a:r>
            <a:r>
              <a:rPr lang="fr-BE" dirty="0" smtClean="0"/>
              <a:t>? </a:t>
            </a:r>
            <a:r>
              <a:rPr lang="fr-BE" dirty="0" err="1" smtClean="0"/>
              <a:t>Unable</a:t>
            </a:r>
            <a:r>
              <a:rPr lang="fr-BE" dirty="0" smtClean="0"/>
              <a:t> to </a:t>
            </a:r>
            <a:r>
              <a:rPr lang="fr-BE" dirty="0" err="1" smtClean="0"/>
              <a:t>hold</a:t>
            </a:r>
            <a:r>
              <a:rPr lang="fr-BE" dirty="0" smtClean="0"/>
              <a:t> up/</a:t>
            </a:r>
            <a:r>
              <a:rPr lang="fr-BE" dirty="0" err="1" smtClean="0"/>
              <a:t>exclude</a:t>
            </a:r>
            <a:r>
              <a:rPr lang="fr-BE" dirty="0" smtClean="0"/>
              <a:t>?</a:t>
            </a:r>
            <a:endParaRPr lang="fr-BE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(c) Nicolas Petit, 2015                                   www.lcii.eu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432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Theories</a:t>
            </a:r>
            <a:r>
              <a:rPr lang="fr-BE" dirty="0" smtClean="0"/>
              <a:t> of </a:t>
            </a:r>
            <a:r>
              <a:rPr lang="fr-BE" dirty="0" err="1" smtClean="0"/>
              <a:t>liability</a:t>
            </a:r>
            <a:r>
              <a:rPr lang="fr-BE" dirty="0" smtClean="0"/>
              <a:t> (</a:t>
            </a:r>
            <a:r>
              <a:rPr lang="fr-BE" dirty="0" err="1" smtClean="0"/>
              <a:t>law</a:t>
            </a:r>
            <a:r>
              <a:rPr lang="fr-BE" dirty="0" smtClean="0"/>
              <a:t>)</a:t>
            </a:r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Abuse </a:t>
            </a:r>
            <a:r>
              <a:rPr lang="fr-BE" dirty="0" err="1"/>
              <a:t>legislation</a:t>
            </a:r>
            <a:r>
              <a:rPr lang="fr-BE" dirty="0"/>
              <a:t> </a:t>
            </a:r>
            <a:r>
              <a:rPr lang="fr-BE" dirty="0" err="1"/>
              <a:t>is</a:t>
            </a:r>
            <a:r>
              <a:rPr lang="fr-BE" dirty="0"/>
              <a:t> </a:t>
            </a:r>
            <a:r>
              <a:rPr lang="fr-BE" dirty="0" err="1" smtClean="0"/>
              <a:t>elastic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fr-BE" i="1" dirty="0" err="1" smtClean="0"/>
              <a:t>Rambus</a:t>
            </a:r>
            <a:r>
              <a:rPr lang="fr-BE" dirty="0" smtClean="0"/>
              <a:t>: gap case and the road to dominance story (L-H. </a:t>
            </a:r>
            <a:r>
              <a:rPr lang="fr-BE" dirty="0" err="1" smtClean="0"/>
              <a:t>Röller</a:t>
            </a:r>
            <a:r>
              <a:rPr lang="fr-BE" dirty="0" smtClean="0"/>
              <a:t>) =&gt; abuse of a non-dominant position</a:t>
            </a:r>
          </a:p>
          <a:p>
            <a:r>
              <a:rPr lang="fr-BE" i="1" dirty="0" smtClean="0"/>
              <a:t>Microsoft – WMP and Internet Explorer</a:t>
            </a:r>
            <a:r>
              <a:rPr lang="fr-BE" dirty="0" smtClean="0"/>
              <a:t>: </a:t>
            </a:r>
            <a:r>
              <a:rPr lang="fr-BE" dirty="0" err="1" smtClean="0"/>
              <a:t>access</a:t>
            </a:r>
            <a:r>
              <a:rPr lang="fr-BE" dirty="0" smtClean="0"/>
              <a:t> to </a:t>
            </a:r>
            <a:r>
              <a:rPr lang="fr-BE" dirty="0" err="1" smtClean="0"/>
              <a:t>convenient</a:t>
            </a:r>
            <a:r>
              <a:rPr lang="fr-BE" dirty="0" smtClean="0"/>
              <a:t> distribution </a:t>
            </a:r>
            <a:r>
              <a:rPr lang="fr-BE" dirty="0" err="1" smtClean="0"/>
              <a:t>facility</a:t>
            </a:r>
            <a:r>
              <a:rPr lang="fr-BE" dirty="0" smtClean="0"/>
              <a:t> =&gt; </a:t>
            </a:r>
            <a:r>
              <a:rPr lang="fr-BE" dirty="0" err="1" smtClean="0"/>
              <a:t>circumvented</a:t>
            </a:r>
            <a:r>
              <a:rPr lang="fr-BE" dirty="0" smtClean="0"/>
              <a:t>, </a:t>
            </a:r>
            <a:r>
              <a:rPr lang="fr-BE" dirty="0" err="1" smtClean="0"/>
              <a:t>with</a:t>
            </a:r>
            <a:r>
              <a:rPr lang="fr-BE" dirty="0" smtClean="0"/>
              <a:t> reclassification as abusive </a:t>
            </a:r>
            <a:r>
              <a:rPr lang="fr-BE" dirty="0" err="1" smtClean="0"/>
              <a:t>tying</a:t>
            </a:r>
            <a:endParaRPr lang="fr-BE" dirty="0"/>
          </a:p>
          <a:p>
            <a:r>
              <a:rPr lang="fr-BE" i="1" dirty="0"/>
              <a:t>Google </a:t>
            </a:r>
            <a:r>
              <a:rPr lang="fr-BE" i="1" dirty="0" err="1" smtClean="0"/>
              <a:t>Search</a:t>
            </a:r>
            <a:r>
              <a:rPr lang="fr-BE" dirty="0" smtClean="0"/>
              <a:t>: </a:t>
            </a:r>
            <a:r>
              <a:rPr lang="fr-BE" dirty="0" err="1" smtClean="0"/>
              <a:t>duty</a:t>
            </a:r>
            <a:r>
              <a:rPr lang="fr-BE" dirty="0" smtClean="0"/>
              <a:t> to not </a:t>
            </a:r>
            <a:r>
              <a:rPr lang="fr-BE" dirty="0" err="1" smtClean="0"/>
              <a:t>favour</a:t>
            </a:r>
            <a:r>
              <a:rPr lang="fr-BE" dirty="0" smtClean="0"/>
              <a:t> </a:t>
            </a:r>
            <a:r>
              <a:rPr lang="fr-BE" dirty="0" err="1" smtClean="0"/>
              <a:t>own</a:t>
            </a:r>
            <a:r>
              <a:rPr lang="fr-BE" dirty="0" smtClean="0"/>
              <a:t> </a:t>
            </a:r>
            <a:r>
              <a:rPr lang="fr-BE" dirty="0" err="1" smtClean="0"/>
              <a:t>search</a:t>
            </a:r>
            <a:r>
              <a:rPr lang="fr-BE" dirty="0" smtClean="0"/>
              <a:t> services over </a:t>
            </a:r>
            <a:r>
              <a:rPr lang="fr-BE" dirty="0" err="1" smtClean="0"/>
              <a:t>other</a:t>
            </a:r>
            <a:r>
              <a:rPr lang="fr-BE" dirty="0" smtClean="0"/>
              <a:t>? Essential </a:t>
            </a:r>
            <a:r>
              <a:rPr lang="fr-BE" dirty="0" err="1" smtClean="0"/>
              <a:t>facility</a:t>
            </a:r>
            <a:r>
              <a:rPr lang="fr-BE" dirty="0" smtClean="0"/>
              <a:t>? </a:t>
            </a:r>
            <a:r>
              <a:rPr lang="fr-BE" dirty="0" err="1" smtClean="0"/>
              <a:t>Search</a:t>
            </a:r>
            <a:r>
              <a:rPr lang="fr-BE" dirty="0" smtClean="0"/>
              <a:t> </a:t>
            </a:r>
            <a:r>
              <a:rPr lang="fr-BE" dirty="0" err="1" smtClean="0"/>
              <a:t>neutrality</a:t>
            </a:r>
            <a:r>
              <a:rPr lang="fr-BE" dirty="0" smtClean="0"/>
              <a:t>? Discrimination?</a:t>
            </a:r>
            <a:endParaRPr lang="fr-BE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fr-BE" dirty="0" err="1" smtClean="0"/>
              <a:t>Should</a:t>
            </a:r>
            <a:r>
              <a:rPr lang="fr-BE" dirty="0" smtClean="0"/>
              <a:t> </a:t>
            </a:r>
            <a:r>
              <a:rPr lang="fr-BE" dirty="0" err="1" smtClean="0"/>
              <a:t>it</a:t>
            </a:r>
            <a:r>
              <a:rPr lang="fr-BE" dirty="0" smtClean="0"/>
              <a:t> </a:t>
            </a:r>
            <a:r>
              <a:rPr lang="fr-BE" dirty="0" err="1" smtClean="0"/>
              <a:t>be</a:t>
            </a:r>
            <a:r>
              <a:rPr lang="fr-BE" dirty="0" smtClean="0"/>
              <a:t> </a:t>
            </a:r>
            <a:r>
              <a:rPr lang="fr-BE" dirty="0" err="1" smtClean="0"/>
              <a:t>rigidified</a:t>
            </a:r>
            <a:r>
              <a:rPr lang="fr-BE" dirty="0" smtClean="0"/>
              <a:t>?</a:t>
            </a:r>
            <a:endParaRPr lang="fr-BE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BE" dirty="0" err="1" smtClean="0"/>
              <a:t>Yes</a:t>
            </a:r>
            <a:r>
              <a:rPr lang="fr-BE" dirty="0" smtClean="0"/>
              <a:t>: </a:t>
            </a:r>
            <a:r>
              <a:rPr lang="fr-BE" dirty="0"/>
              <a:t>caution </a:t>
            </a:r>
            <a:r>
              <a:rPr lang="fr-BE" dirty="0" err="1" smtClean="0"/>
              <a:t>warranted</a:t>
            </a:r>
            <a:r>
              <a:rPr lang="fr-BE" dirty="0" smtClean="0"/>
              <a:t> </a:t>
            </a:r>
            <a:r>
              <a:rPr lang="fr-BE" dirty="0" err="1" smtClean="0"/>
              <a:t>given</a:t>
            </a:r>
            <a:r>
              <a:rPr lang="fr-BE" dirty="0" smtClean="0"/>
              <a:t> the </a:t>
            </a:r>
            <a:r>
              <a:rPr lang="fr-BE" dirty="0" err="1" smtClean="0"/>
              <a:t>amount</a:t>
            </a:r>
            <a:r>
              <a:rPr lang="fr-BE" dirty="0" smtClean="0"/>
              <a:t> of </a:t>
            </a:r>
            <a:r>
              <a:rPr lang="fr-BE" dirty="0" err="1" smtClean="0"/>
              <a:t>oligopolistic</a:t>
            </a:r>
            <a:r>
              <a:rPr lang="fr-BE" dirty="0" smtClean="0"/>
              <a:t> </a:t>
            </a:r>
            <a:r>
              <a:rPr lang="fr-BE" dirty="0" err="1" smtClean="0"/>
              <a:t>competition</a:t>
            </a:r>
            <a:r>
              <a:rPr lang="fr-BE" dirty="0" smtClean="0"/>
              <a:t> </a:t>
            </a:r>
            <a:r>
              <a:rPr lang="fr-BE" dirty="0" err="1" smtClean="0"/>
              <a:t>outside</a:t>
            </a:r>
            <a:r>
              <a:rPr lang="fr-BE" dirty="0" smtClean="0"/>
              <a:t> the </a:t>
            </a:r>
            <a:r>
              <a:rPr lang="fr-BE" dirty="0" err="1" smtClean="0"/>
              <a:t>monopoly</a:t>
            </a:r>
            <a:r>
              <a:rPr lang="fr-BE" dirty="0" smtClean="0"/>
              <a:t> </a:t>
            </a:r>
            <a:r>
              <a:rPr lang="fr-BE" dirty="0" err="1" smtClean="0"/>
              <a:t>market</a:t>
            </a:r>
            <a:r>
              <a:rPr lang="fr-BE" dirty="0" smtClean="0"/>
              <a:t>, </a:t>
            </a:r>
            <a:r>
              <a:rPr lang="fr-BE" dirty="0" err="1" smtClean="0"/>
              <a:t>risks</a:t>
            </a:r>
            <a:r>
              <a:rPr lang="fr-BE" dirty="0" smtClean="0"/>
              <a:t> of type I </a:t>
            </a:r>
            <a:r>
              <a:rPr lang="fr-BE" dirty="0" err="1" smtClean="0"/>
              <a:t>errors</a:t>
            </a:r>
            <a:endParaRPr lang="fr-BE" dirty="0" smtClean="0"/>
          </a:p>
          <a:p>
            <a:r>
              <a:rPr lang="fr-BE" dirty="0" smtClean="0"/>
              <a:t>No: </a:t>
            </a:r>
            <a:r>
              <a:rPr lang="fr-BE" dirty="0" err="1" smtClean="0"/>
              <a:t>adaptability</a:t>
            </a:r>
            <a:r>
              <a:rPr lang="fr-BE" dirty="0" smtClean="0"/>
              <a:t> </a:t>
            </a:r>
            <a:r>
              <a:rPr lang="fr-BE" dirty="0" err="1" smtClean="0"/>
              <a:t>needed</a:t>
            </a:r>
            <a:r>
              <a:rPr lang="fr-BE" dirty="0" smtClean="0"/>
              <a:t> to </a:t>
            </a:r>
            <a:r>
              <a:rPr lang="fr-BE" dirty="0" err="1" smtClean="0"/>
              <a:t>cover</a:t>
            </a:r>
            <a:r>
              <a:rPr lang="fr-BE" dirty="0" smtClean="0"/>
              <a:t> new </a:t>
            </a:r>
            <a:r>
              <a:rPr lang="fr-BE" dirty="0" err="1" smtClean="0"/>
              <a:t>kinds</a:t>
            </a:r>
            <a:r>
              <a:rPr lang="fr-BE" dirty="0" smtClean="0"/>
              <a:t> of abuse, </a:t>
            </a:r>
            <a:r>
              <a:rPr lang="fr-BE" dirty="0" err="1" smtClean="0"/>
              <a:t>risks</a:t>
            </a:r>
            <a:r>
              <a:rPr lang="fr-BE" dirty="0" smtClean="0"/>
              <a:t> of type II </a:t>
            </a:r>
            <a:r>
              <a:rPr lang="fr-BE" dirty="0" err="1" smtClean="0"/>
              <a:t>errors</a:t>
            </a:r>
            <a:endParaRPr lang="fr-BE" dirty="0" smtClean="0"/>
          </a:p>
          <a:p>
            <a:r>
              <a:rPr lang="fr-BE" dirty="0" err="1" smtClean="0"/>
              <a:t>Debate</a:t>
            </a:r>
            <a:r>
              <a:rPr lang="fr-BE" dirty="0" smtClean="0"/>
              <a:t> </a:t>
            </a:r>
            <a:r>
              <a:rPr lang="fr-BE" dirty="0" err="1" smtClean="0"/>
              <a:t>needed</a:t>
            </a:r>
            <a:r>
              <a:rPr lang="fr-BE" dirty="0" smtClean="0"/>
              <a:t> on the </a:t>
            </a:r>
            <a:r>
              <a:rPr lang="fr-BE" dirty="0" err="1" smtClean="0"/>
              <a:t>probability</a:t>
            </a:r>
            <a:r>
              <a:rPr lang="fr-BE" dirty="0" smtClean="0"/>
              <a:t> and </a:t>
            </a:r>
            <a:r>
              <a:rPr lang="fr-BE" dirty="0" err="1" smtClean="0"/>
              <a:t>seriousness</a:t>
            </a:r>
            <a:r>
              <a:rPr lang="fr-BE" dirty="0" smtClean="0"/>
              <a:t> of </a:t>
            </a:r>
            <a:r>
              <a:rPr lang="fr-BE" dirty="0" err="1" smtClean="0"/>
              <a:t>welfare</a:t>
            </a:r>
            <a:r>
              <a:rPr lang="fr-BE" dirty="0" smtClean="0"/>
              <a:t> </a:t>
            </a:r>
            <a:r>
              <a:rPr lang="fr-BE" dirty="0" err="1" smtClean="0"/>
              <a:t>losses</a:t>
            </a:r>
            <a:r>
              <a:rPr lang="fr-BE" dirty="0" smtClean="0"/>
              <a:t> </a:t>
            </a:r>
            <a:r>
              <a:rPr lang="fr-BE" dirty="0" err="1" smtClean="0"/>
              <a:t>caused</a:t>
            </a:r>
            <a:r>
              <a:rPr lang="fr-BE" dirty="0" smtClean="0"/>
              <a:t> by type I and II </a:t>
            </a:r>
            <a:r>
              <a:rPr lang="fr-BE" dirty="0" err="1" smtClean="0"/>
              <a:t>decisional</a:t>
            </a:r>
            <a:r>
              <a:rPr lang="fr-BE" dirty="0" smtClean="0"/>
              <a:t> </a:t>
            </a:r>
            <a:r>
              <a:rPr lang="fr-BE" dirty="0" err="1" smtClean="0"/>
              <a:t>errors</a:t>
            </a:r>
            <a:r>
              <a:rPr lang="fr-BE" dirty="0" smtClean="0"/>
              <a:t> in digital </a:t>
            </a:r>
            <a:r>
              <a:rPr lang="fr-BE" dirty="0" err="1" smtClean="0"/>
              <a:t>economy</a:t>
            </a:r>
            <a:endParaRPr lang="fr-BE" dirty="0" smtClean="0"/>
          </a:p>
          <a:p>
            <a:endParaRPr lang="fr-BE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(c) Nicolas Petit, 2015                                   www.lcii.eu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8267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remedies</a:t>
            </a:r>
            <a:endParaRPr lang="fr-BE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BE" sz="5000" dirty="0" smtClean="0"/>
              <a:t>IV</a:t>
            </a:r>
            <a:endParaRPr lang="fr-BE" sz="5000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(c) Nicolas Petit, 2015                                   www.lcii.eu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7269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World of </a:t>
            </a:r>
            <a:r>
              <a:rPr lang="fr-BE" dirty="0" smtClean="0"/>
              <a:t>business corporations and </a:t>
            </a:r>
            <a:r>
              <a:rPr lang="fr-BE" dirty="0" err="1" smtClean="0"/>
              <a:t>analysts</a:t>
            </a:r>
            <a:endParaRPr lang="fr-BE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The </a:t>
            </a:r>
            <a:r>
              <a:rPr lang="fr-BE" dirty="0" err="1" smtClean="0"/>
              <a:t>tech</a:t>
            </a:r>
            <a:r>
              <a:rPr lang="fr-BE" dirty="0" smtClean="0"/>
              <a:t> world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fr-BE" dirty="0" smtClean="0">
                <a:hlinkClick r:id="rId2"/>
              </a:rPr>
              <a:t>http</a:t>
            </a:r>
            <a:r>
              <a:rPr lang="fr-BE" dirty="0">
                <a:hlinkClick r:id="rId2"/>
              </a:rPr>
              <a:t>://uk.businessinsider.com/face-apple-and-microsoft-versus-google-2014-12?r=US</a:t>
            </a:r>
          </a:p>
          <a:p>
            <a:r>
              <a:rPr lang="fr-BE" dirty="0" smtClean="0">
                <a:hlinkClick r:id="rId2"/>
              </a:rPr>
              <a:t>http</a:t>
            </a:r>
            <a:r>
              <a:rPr lang="fr-BE" dirty="0">
                <a:hlinkClick r:id="rId2"/>
              </a:rPr>
              <a:t>://thenextweb.com/insider/2013/05/17/rivals-a-short-history-of-google-and-microsoft-long-burning-turf-and-platform-war</a:t>
            </a:r>
            <a:r>
              <a:rPr lang="fr-BE" dirty="0" smtClean="0">
                <a:hlinkClick r:id="rId2"/>
              </a:rPr>
              <a:t>/</a:t>
            </a:r>
            <a:r>
              <a:rPr lang="fr-BE" dirty="0"/>
              <a:t> </a:t>
            </a:r>
            <a:endParaRPr lang="fr-BE" dirty="0" smtClean="0"/>
          </a:p>
          <a:p>
            <a:r>
              <a:rPr lang="fr-BE" dirty="0" smtClean="0">
                <a:hlinkClick r:id="rId3"/>
              </a:rPr>
              <a:t>http</a:t>
            </a:r>
            <a:r>
              <a:rPr lang="fr-BE" dirty="0">
                <a:hlinkClick r:id="rId3"/>
              </a:rPr>
              <a:t>://www.wired.com/2015/01/smartest-richest-companies-cant-crack-mobile-future-belongs-anyone-can</a:t>
            </a:r>
            <a:r>
              <a:rPr lang="fr-BE" dirty="0" smtClean="0">
                <a:hlinkClick r:id="rId3"/>
              </a:rPr>
              <a:t>/</a:t>
            </a:r>
            <a:r>
              <a:rPr lang="fr-BE" dirty="0" smtClean="0"/>
              <a:t> </a:t>
            </a:r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BE" dirty="0" smtClean="0"/>
              <a:t>The </a:t>
            </a:r>
            <a:r>
              <a:rPr lang="fr-BE" dirty="0" err="1" smtClean="0"/>
              <a:t>tech</a:t>
            </a:r>
            <a:r>
              <a:rPr lang="fr-BE" dirty="0" smtClean="0"/>
              <a:t> </a:t>
            </a:r>
            <a:r>
              <a:rPr lang="fr-BE" dirty="0" err="1" smtClean="0"/>
              <a:t>war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BE" dirty="0" smtClean="0"/>
              <a:t>Google, Microsoft, Facebook, Amazon, Apple are all </a:t>
            </a:r>
            <a:r>
              <a:rPr lang="fr-BE" dirty="0" err="1" smtClean="0"/>
              <a:t>competitors</a:t>
            </a:r>
            <a:r>
              <a:rPr lang="fr-BE" dirty="0" smtClean="0"/>
              <a:t> at </a:t>
            </a:r>
            <a:r>
              <a:rPr lang="fr-BE" dirty="0" err="1" smtClean="0"/>
              <a:t>war</a:t>
            </a:r>
            <a:r>
              <a:rPr lang="fr-BE" dirty="0" smtClean="0"/>
              <a:t> in the </a:t>
            </a:r>
            <a:r>
              <a:rPr lang="fr-BE" dirty="0" err="1" smtClean="0"/>
              <a:t>market</a:t>
            </a:r>
            <a:endParaRPr lang="fr-BE" dirty="0" smtClean="0"/>
          </a:p>
          <a:p>
            <a:r>
              <a:rPr lang="fr-BE" dirty="0" err="1" smtClean="0"/>
              <a:t>Some</a:t>
            </a:r>
            <a:r>
              <a:rPr lang="fr-BE" dirty="0" smtClean="0"/>
              <a:t> of </a:t>
            </a:r>
            <a:r>
              <a:rPr lang="fr-BE" dirty="0" err="1" smtClean="0"/>
              <a:t>their</a:t>
            </a:r>
            <a:r>
              <a:rPr lang="fr-BE" dirty="0" smtClean="0"/>
              <a:t> </a:t>
            </a:r>
            <a:r>
              <a:rPr lang="fr-BE" dirty="0" err="1" smtClean="0"/>
              <a:t>activities</a:t>
            </a:r>
            <a:r>
              <a:rPr lang="fr-BE" dirty="0" smtClean="0"/>
              <a:t> </a:t>
            </a:r>
            <a:r>
              <a:rPr lang="fr-BE" dirty="0" err="1" smtClean="0"/>
              <a:t>overlap</a:t>
            </a:r>
            <a:r>
              <a:rPr lang="fr-BE" dirty="0" smtClean="0"/>
              <a:t>, but </a:t>
            </a:r>
            <a:r>
              <a:rPr lang="fr-BE" dirty="0" err="1" smtClean="0"/>
              <a:t>their</a:t>
            </a:r>
            <a:r>
              <a:rPr lang="fr-BE" dirty="0" smtClean="0"/>
              <a:t> </a:t>
            </a:r>
            <a:r>
              <a:rPr lang="fr-BE" dirty="0" err="1" smtClean="0"/>
              <a:t>core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distinct (Google </a:t>
            </a:r>
            <a:r>
              <a:rPr lang="fr-BE" dirty="0" err="1" smtClean="0"/>
              <a:t>search</a:t>
            </a:r>
            <a:r>
              <a:rPr lang="fr-BE" dirty="0" smtClean="0"/>
              <a:t>, Apple smartphone, Microsoft OS, Facebook social networks, Amazon online commerce)</a:t>
            </a:r>
          </a:p>
          <a:p>
            <a:r>
              <a:rPr lang="fr-BE" dirty="0" smtClean="0"/>
              <a:t>As a </a:t>
            </a:r>
            <a:r>
              <a:rPr lang="fr-BE" dirty="0" err="1" smtClean="0"/>
              <a:t>result</a:t>
            </a:r>
            <a:r>
              <a:rPr lang="fr-BE" dirty="0" smtClean="0"/>
              <a:t>, </a:t>
            </a:r>
            <a:r>
              <a:rPr lang="fr-BE" dirty="0" err="1" smtClean="0"/>
              <a:t>they</a:t>
            </a:r>
            <a:r>
              <a:rPr lang="fr-BE" dirty="0" smtClean="0"/>
              <a:t> dont </a:t>
            </a:r>
            <a:r>
              <a:rPr lang="fr-BE" dirty="0" err="1" smtClean="0"/>
              <a:t>compete</a:t>
            </a:r>
            <a:r>
              <a:rPr lang="fr-BE" dirty="0" smtClean="0"/>
              <a:t> </a:t>
            </a:r>
            <a:r>
              <a:rPr lang="fr-BE" dirty="0" err="1" smtClean="0"/>
              <a:t>head</a:t>
            </a:r>
            <a:r>
              <a:rPr lang="fr-BE" dirty="0" smtClean="0"/>
              <a:t> on in a relevant </a:t>
            </a:r>
            <a:r>
              <a:rPr lang="fr-BE" dirty="0" err="1" smtClean="0"/>
              <a:t>market</a:t>
            </a:r>
            <a:endParaRPr lang="fr-BE" dirty="0" smtClean="0"/>
          </a:p>
          <a:p>
            <a:r>
              <a:rPr lang="fr-BE" dirty="0">
                <a:hlinkClick r:id="rId4"/>
              </a:rPr>
              <a:t>http://</a:t>
            </a:r>
            <a:r>
              <a:rPr lang="fr-BE" dirty="0" smtClean="0">
                <a:hlinkClick r:id="rId4"/>
              </a:rPr>
              <a:t>www.slate.com/articles/technology/low_concept/features/2013/wargames/what_if_google_and_apple_went_to_war_in_real_life.html</a:t>
            </a:r>
            <a:r>
              <a:rPr lang="fr-BE" dirty="0" smtClean="0"/>
              <a:t> </a:t>
            </a:r>
            <a:endParaRPr lang="fr-BE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(c) Nicolas Petit, 2015                                   www.lcii.eu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5643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Designing</a:t>
            </a:r>
            <a:r>
              <a:rPr lang="fr-BE" dirty="0" smtClean="0"/>
              <a:t> effective </a:t>
            </a:r>
            <a:r>
              <a:rPr lang="fr-BE" dirty="0" err="1" smtClean="0"/>
              <a:t>remedies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hard</a:t>
            </a:r>
            <a:endParaRPr lang="fr-BE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024129" y="2009955"/>
            <a:ext cx="9720071" cy="4321834"/>
          </a:xfrm>
        </p:spPr>
        <p:txBody>
          <a:bodyPr>
            <a:normAutofit fontScale="85000" lnSpcReduction="20000"/>
          </a:bodyPr>
          <a:lstStyle/>
          <a:p>
            <a:r>
              <a:rPr lang="fr-BE" i="1" dirty="0" smtClean="0"/>
              <a:t>Microsoft, WMP</a:t>
            </a:r>
            <a:r>
              <a:rPr lang="fr-BE" dirty="0" smtClean="0"/>
              <a:t>: </a:t>
            </a:r>
            <a:r>
              <a:rPr lang="en-US" dirty="0" smtClean="0"/>
              <a:t>retailers </a:t>
            </a:r>
            <a:r>
              <a:rPr lang="en-US" dirty="0"/>
              <a:t>bought 1,787 copies which amounted to less than </a:t>
            </a:r>
            <a:r>
              <a:rPr lang="en-US" dirty="0" smtClean="0"/>
              <a:t>0.005% of </a:t>
            </a:r>
            <a:r>
              <a:rPr lang="en-US" dirty="0"/>
              <a:t>the copies of all sales of Windows </a:t>
            </a:r>
            <a:r>
              <a:rPr lang="en-US" dirty="0" smtClean="0"/>
              <a:t>XP (heavy resting costs for retailers unwilling to compensate OEMs, etc.)</a:t>
            </a:r>
            <a:r>
              <a:rPr lang="fr-BE" dirty="0" smtClean="0"/>
              <a:t>; </a:t>
            </a:r>
            <a:r>
              <a:rPr lang="fr-BE" dirty="0" err="1" smtClean="0"/>
              <a:t>Excluded</a:t>
            </a:r>
            <a:r>
              <a:rPr lang="fr-BE" dirty="0" smtClean="0"/>
              <a:t> Real Networks </a:t>
            </a:r>
            <a:r>
              <a:rPr lang="fr-BE" dirty="0" err="1" smtClean="0"/>
              <a:t>launches</a:t>
            </a:r>
            <a:r>
              <a:rPr lang="fr-BE" dirty="0" smtClean="0"/>
              <a:t> but </a:t>
            </a:r>
            <a:r>
              <a:rPr lang="fr-BE" dirty="0" err="1" smtClean="0"/>
              <a:t>contemporary</a:t>
            </a:r>
            <a:r>
              <a:rPr lang="fr-BE" dirty="0" smtClean="0"/>
              <a:t> to the investigation, Real </a:t>
            </a:r>
            <a:r>
              <a:rPr lang="fr-BE" dirty="0" err="1" smtClean="0"/>
              <a:t>launches</a:t>
            </a:r>
            <a:r>
              <a:rPr lang="fr-BE" dirty="0" smtClean="0"/>
              <a:t> </a:t>
            </a:r>
            <a:r>
              <a:rPr lang="fr-BE" dirty="0" err="1" smtClean="0"/>
              <a:t>successful</a:t>
            </a:r>
            <a:r>
              <a:rPr lang="fr-BE" dirty="0" smtClean="0"/>
              <a:t> </a:t>
            </a:r>
            <a:r>
              <a:rPr lang="fr-BE" dirty="0" err="1" smtClean="0"/>
              <a:t>Raphsody</a:t>
            </a:r>
            <a:r>
              <a:rPr lang="fr-BE" dirty="0" smtClean="0"/>
              <a:t> service in 2001…</a:t>
            </a:r>
          </a:p>
          <a:p>
            <a:r>
              <a:rPr lang="fr-BE" i="1" dirty="0"/>
              <a:t>Microsoft, Server OS</a:t>
            </a:r>
            <a:r>
              <a:rPr lang="fr-BE" dirty="0"/>
              <a:t>: </a:t>
            </a:r>
            <a:r>
              <a:rPr lang="en-US" dirty="0"/>
              <a:t>MS still has 85% in PC OS and server OS share </a:t>
            </a:r>
            <a:r>
              <a:rPr lang="en-US" dirty="0" smtClean="0"/>
              <a:t>increased…</a:t>
            </a:r>
            <a:endParaRPr lang="fr-BE" dirty="0"/>
          </a:p>
          <a:p>
            <a:r>
              <a:rPr lang="fr-BE" sz="2200" i="1" dirty="0" smtClean="0"/>
              <a:t>Intel</a:t>
            </a:r>
            <a:r>
              <a:rPr lang="fr-BE" sz="2200" dirty="0" smtClean="0"/>
              <a:t>: </a:t>
            </a:r>
            <a:r>
              <a:rPr lang="en-US" dirty="0" smtClean="0"/>
              <a:t>AMD’s </a:t>
            </a:r>
            <a:r>
              <a:rPr lang="en-US" dirty="0"/>
              <a:t>share decreased </a:t>
            </a:r>
            <a:r>
              <a:rPr lang="en-US" dirty="0" smtClean="0"/>
              <a:t>since 2006 </a:t>
            </a:r>
            <a:r>
              <a:rPr lang="en-US" dirty="0"/>
              <a:t>to </a:t>
            </a:r>
            <a:r>
              <a:rPr lang="en-US" dirty="0" smtClean="0"/>
              <a:t>20-30% in 2014; AMD </a:t>
            </a:r>
            <a:r>
              <a:rPr lang="en-US" dirty="0"/>
              <a:t>announced 2012 it will refocus away from X86 to </a:t>
            </a:r>
            <a:r>
              <a:rPr lang="en-US" dirty="0" smtClean="0"/>
              <a:t>tablets; ARM </a:t>
            </a:r>
            <a:r>
              <a:rPr lang="en-US" dirty="0"/>
              <a:t>entry in tablets, and now CPUs</a:t>
            </a:r>
          </a:p>
          <a:p>
            <a:r>
              <a:rPr lang="fr-BE" i="1" dirty="0" err="1" smtClean="0"/>
              <a:t>Rambus</a:t>
            </a:r>
            <a:r>
              <a:rPr lang="fr-BE" dirty="0" smtClean="0"/>
              <a:t>: C</a:t>
            </a:r>
            <a:r>
              <a:rPr lang="en-US" dirty="0" err="1" smtClean="0"/>
              <a:t>ommitments</a:t>
            </a:r>
            <a:r>
              <a:rPr lang="en-US" dirty="0" smtClean="0"/>
              <a:t> </a:t>
            </a:r>
            <a:r>
              <a:rPr lang="en-US" dirty="0"/>
              <a:t>by Rambus to license its patents worldwide at either a zero royalty rate (for technology reading on standards that were adopted when Rambus was a member of JEDEC) or a 1.5% royalty </a:t>
            </a:r>
            <a:r>
              <a:rPr lang="en-US" dirty="0" smtClean="0"/>
              <a:t>rate for future JEDEC compliant products. Many JEDEC-based products sold at 0,75% or 1% rate…</a:t>
            </a:r>
          </a:p>
          <a:p>
            <a:r>
              <a:rPr lang="en-US" i="1" dirty="0" smtClean="0"/>
              <a:t>Motorola</a:t>
            </a:r>
            <a:r>
              <a:rPr lang="en-US" dirty="0" smtClean="0"/>
              <a:t>: 2014 decision addressed to Motorola … but toothless, because it is Google that has kept most patents following </a:t>
            </a:r>
            <a:r>
              <a:rPr lang="en-US" dirty="0"/>
              <a:t>de-merger (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thevarguy.com/information-technology-merger-and-acquistion-news/013014/lenovo-buying-spree-delivers-motorola-mobility-goo</a:t>
            </a:r>
            <a:r>
              <a:rPr lang="en-US" dirty="0" smtClean="0"/>
              <a:t>) </a:t>
            </a:r>
          </a:p>
          <a:p>
            <a:r>
              <a:rPr lang="en-US" dirty="0" smtClean="0"/>
              <a:t>Need </a:t>
            </a:r>
            <a:r>
              <a:rPr lang="en-US" i="1" dirty="0" smtClean="0">
                <a:solidFill>
                  <a:srgbClr val="FF0000"/>
                </a:solidFill>
              </a:rPr>
              <a:t>ex post </a:t>
            </a:r>
            <a:r>
              <a:rPr lang="en-US" dirty="0" smtClean="0">
                <a:solidFill>
                  <a:srgbClr val="FF0000"/>
                </a:solidFill>
              </a:rPr>
              <a:t>assessment of remedial effectiveness </a:t>
            </a:r>
            <a:r>
              <a:rPr lang="en-US" dirty="0" smtClean="0"/>
              <a:t>in digital markets</a:t>
            </a:r>
            <a:endParaRPr lang="fr-BE" dirty="0" smtClean="0"/>
          </a:p>
          <a:p>
            <a:endParaRPr lang="fr-BE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(c) Nicolas Petit, 2015                                   www.lcii.eu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8833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18" y="133547"/>
            <a:ext cx="5597555" cy="367070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4617" y="3186631"/>
            <a:ext cx="5220108" cy="3412576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(c) Nicolas Petit, 2015                                   www.lcii.eu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6099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Process</a:t>
            </a:r>
            <a:endParaRPr lang="fr-BE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BE" sz="5000" dirty="0" smtClean="0"/>
              <a:t>V</a:t>
            </a:r>
            <a:endParaRPr lang="fr-BE" sz="5000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(c) Nicolas Petit, 2015                                   www.lcii.eu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1876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Time of the essence?</a:t>
            </a:r>
            <a:endParaRPr lang="fr-BE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smtClean="0"/>
              <a:t>Antitrust is slow</a:t>
            </a:r>
            <a:endParaRPr lang="fr-BE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28016" lvl="1" indent="0">
              <a:buNone/>
            </a:pPr>
            <a:r>
              <a:rPr lang="en-US" dirty="0" smtClean="0"/>
              <a:t>Duration of proceedings</a:t>
            </a:r>
          </a:p>
          <a:p>
            <a:pPr lvl="1"/>
            <a:r>
              <a:rPr lang="en-US" i="1" dirty="0" smtClean="0"/>
              <a:t>Google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6 years </a:t>
            </a:r>
            <a:r>
              <a:rPr lang="en-US" dirty="0" smtClean="0"/>
              <a:t>old</a:t>
            </a:r>
          </a:p>
          <a:p>
            <a:pPr lvl="1"/>
            <a:r>
              <a:rPr lang="en-US" i="1" dirty="0" smtClean="0"/>
              <a:t>Intel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9 years </a:t>
            </a:r>
            <a:r>
              <a:rPr lang="en-US" dirty="0" smtClean="0"/>
              <a:t>following complaint</a:t>
            </a:r>
          </a:p>
          <a:p>
            <a:pPr lvl="1"/>
            <a:r>
              <a:rPr lang="en-US" i="1" dirty="0" smtClean="0"/>
              <a:t>Microsoft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6 years </a:t>
            </a:r>
            <a:r>
              <a:rPr lang="en-US" dirty="0" smtClean="0"/>
              <a:t>following complaint, but </a:t>
            </a:r>
            <a:r>
              <a:rPr lang="en-US" dirty="0" smtClean="0">
                <a:solidFill>
                  <a:srgbClr val="FF0000"/>
                </a:solidFill>
              </a:rPr>
              <a:t>implementation of remedy took 10 years</a:t>
            </a:r>
            <a:r>
              <a:rPr lang="en-US" dirty="0" smtClean="0"/>
              <a:t> (Sun 1998 complaint led to 2004 decision implemented 2008)</a:t>
            </a:r>
          </a:p>
          <a:p>
            <a:pPr lvl="1"/>
            <a:r>
              <a:rPr lang="en-US" i="1" dirty="0" smtClean="0"/>
              <a:t>Astra Zeneca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7 years </a:t>
            </a:r>
            <a:r>
              <a:rPr lang="en-US" dirty="0" smtClean="0"/>
              <a:t>following complaints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BE" smtClean="0"/>
              <a:t>Alternatives</a:t>
            </a:r>
            <a:endParaRPr lang="fr-BE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BE" i="1" dirty="0" smtClean="0"/>
              <a:t>Ex ante </a:t>
            </a:r>
            <a:r>
              <a:rPr lang="fr-BE" dirty="0" err="1" smtClean="0"/>
              <a:t>regulation</a:t>
            </a:r>
            <a:r>
              <a:rPr lang="fr-BE" dirty="0" smtClean="0"/>
              <a:t>?</a:t>
            </a:r>
          </a:p>
          <a:p>
            <a:pPr lvl="1"/>
            <a:r>
              <a:rPr lang="fr-BE" dirty="0" smtClean="0"/>
              <a:t>Net </a:t>
            </a:r>
            <a:r>
              <a:rPr lang="fr-BE" dirty="0" err="1" smtClean="0"/>
              <a:t>neutrality</a:t>
            </a:r>
            <a:r>
              <a:rPr lang="fr-BE" dirty="0"/>
              <a:t> </a:t>
            </a:r>
            <a:r>
              <a:rPr lang="fr-BE" dirty="0" err="1" smtClean="0"/>
              <a:t>example</a:t>
            </a:r>
            <a:r>
              <a:rPr lang="fr-BE" dirty="0" smtClean="0"/>
              <a:t>?</a:t>
            </a:r>
          </a:p>
          <a:p>
            <a:pPr lvl="1"/>
            <a:r>
              <a:rPr lang="fr-BE" dirty="0" err="1" smtClean="0"/>
              <a:t>Risks</a:t>
            </a:r>
            <a:r>
              <a:rPr lang="fr-BE" dirty="0" smtClean="0"/>
              <a:t> of </a:t>
            </a:r>
            <a:r>
              <a:rPr lang="fr-BE" dirty="0" err="1" smtClean="0"/>
              <a:t>rent</a:t>
            </a:r>
            <a:r>
              <a:rPr lang="fr-BE" dirty="0" smtClean="0"/>
              <a:t> </a:t>
            </a:r>
            <a:r>
              <a:rPr lang="fr-BE" dirty="0" err="1" smtClean="0"/>
              <a:t>seeking</a:t>
            </a:r>
            <a:r>
              <a:rPr lang="fr-BE" dirty="0"/>
              <a:t>?</a:t>
            </a:r>
            <a:endParaRPr lang="fr-BE" dirty="0" smtClean="0"/>
          </a:p>
          <a:p>
            <a:r>
              <a:rPr lang="fr-BE" i="1" dirty="0" smtClean="0"/>
              <a:t>Ex post </a:t>
            </a:r>
            <a:r>
              <a:rPr lang="fr-BE" dirty="0" smtClean="0"/>
              <a:t>but </a:t>
            </a:r>
            <a:r>
              <a:rPr lang="fr-BE" dirty="0" err="1" smtClean="0"/>
              <a:t>faster</a:t>
            </a:r>
            <a:r>
              <a:rPr lang="fr-BE" dirty="0" smtClean="0"/>
              <a:t>?</a:t>
            </a:r>
            <a:endParaRPr lang="fr-BE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(c) Nicolas Petit, 2015                                   www.lcii.eu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366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Tools </a:t>
            </a:r>
            <a:r>
              <a:rPr lang="fr-BE" dirty="0" err="1" smtClean="0"/>
              <a:t>exist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EU Commission has powers to make quick impact</a:t>
            </a:r>
          </a:p>
          <a:p>
            <a:r>
              <a:rPr lang="en-US" dirty="0" smtClean="0"/>
              <a:t>Article </a:t>
            </a:r>
            <a:r>
              <a:rPr lang="en-US" dirty="0"/>
              <a:t>8(1) of Regulation </a:t>
            </a:r>
            <a:r>
              <a:rPr lang="en-US" dirty="0" smtClean="0"/>
              <a:t>1/2003</a:t>
            </a:r>
          </a:p>
          <a:p>
            <a:pPr lvl="1"/>
            <a:r>
              <a:rPr lang="en-US" i="1" dirty="0" smtClean="0"/>
              <a:t>“[</a:t>
            </a:r>
            <a:r>
              <a:rPr lang="en-US" i="1" dirty="0" err="1"/>
              <a:t>i</a:t>
            </a:r>
            <a:r>
              <a:rPr lang="en-US" i="1" dirty="0"/>
              <a:t>]n cases of urgency due to the risk of serious and irreparable damage to competition, the Commission, acting on its own initiative may by decision, on the basis of a prima facie finding of infringement, order interim </a:t>
            </a:r>
            <a:r>
              <a:rPr lang="en-US" i="1" dirty="0" smtClean="0"/>
              <a:t>measures”; </a:t>
            </a:r>
          </a:p>
          <a:p>
            <a:pPr lvl="1"/>
            <a:r>
              <a:rPr lang="en-US" i="1" dirty="0" smtClean="0"/>
              <a:t>“[</a:t>
            </a:r>
            <a:r>
              <a:rPr lang="en-US" i="1" dirty="0"/>
              <a:t>a] decision under paragraph 1 shall apply for a specified period of time and may be renewed in so far this is necessary and appropriate</a:t>
            </a:r>
            <a:r>
              <a:rPr lang="en-US" i="1" dirty="0" smtClean="0"/>
              <a:t>.”</a:t>
            </a:r>
          </a:p>
          <a:p>
            <a:pPr marL="128016" lvl="1" indent="0">
              <a:buNone/>
            </a:pPr>
            <a:r>
              <a:rPr lang="en-US" sz="2200" dirty="0" smtClean="0"/>
              <a:t>Article </a:t>
            </a:r>
            <a:r>
              <a:rPr lang="en-US" sz="2200" dirty="0"/>
              <a:t>9 </a:t>
            </a:r>
            <a:r>
              <a:rPr lang="en-US" sz="2200" dirty="0" smtClean="0"/>
              <a:t>commitments</a:t>
            </a:r>
            <a:endParaRPr lang="fr-BE" sz="2200" dirty="0"/>
          </a:p>
          <a:p>
            <a:pPr lvl="1"/>
            <a:r>
              <a:rPr lang="fr-BE" sz="2200" dirty="0" smtClean="0"/>
              <a:t>Timing </a:t>
            </a:r>
            <a:r>
              <a:rPr lang="fr-BE" sz="2200" dirty="0" err="1" smtClean="0"/>
              <a:t>is</a:t>
            </a:r>
            <a:r>
              <a:rPr lang="fr-BE" sz="2200" dirty="0" smtClean="0"/>
              <a:t> slow </a:t>
            </a:r>
            <a:r>
              <a:rPr lang="fr-BE" sz="2200" dirty="0" err="1" smtClean="0"/>
              <a:t>too</a:t>
            </a:r>
            <a:r>
              <a:rPr lang="fr-BE" sz="2200" dirty="0" smtClean="0"/>
              <a:t>: </a:t>
            </a:r>
            <a:r>
              <a:rPr lang="fr-BE" sz="2200" i="1" dirty="0" smtClean="0"/>
              <a:t>Rio Tinto </a:t>
            </a:r>
            <a:r>
              <a:rPr lang="fr-BE" sz="2200" dirty="0" smtClean="0"/>
              <a:t>(4y and 11m); </a:t>
            </a:r>
            <a:r>
              <a:rPr lang="fr-BE" sz="2200" i="1" dirty="0" smtClean="0"/>
              <a:t>Google </a:t>
            </a:r>
            <a:r>
              <a:rPr lang="fr-BE" sz="2200" dirty="0" smtClean="0"/>
              <a:t>(5y)</a:t>
            </a:r>
          </a:p>
          <a:p>
            <a:pPr lvl="1"/>
            <a:r>
              <a:rPr lang="fr-BE" sz="2200" dirty="0" smtClean="0"/>
              <a:t>Compliance and monitoring issues (Microsoft, </a:t>
            </a:r>
            <a:r>
              <a:rPr lang="fr-BE" sz="2200" i="1" dirty="0" smtClean="0"/>
              <a:t>Browser</a:t>
            </a:r>
            <a:r>
              <a:rPr lang="fr-BE" sz="2200" dirty="0" smtClean="0"/>
              <a:t>)</a:t>
            </a:r>
            <a:endParaRPr lang="en-US" sz="2200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(c) Nicolas Petit, 2015                                   www.lcii.eu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9924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CONCLUSION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BE" sz="5000" dirty="0" smtClean="0"/>
              <a:t>VI</a:t>
            </a:r>
            <a:endParaRPr lang="fr-BE" sz="50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(c) Nicolas Petit, 2015                                   www.lcii.eu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0582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GENERAL </a:t>
            </a:r>
            <a:r>
              <a:rPr lang="fr-BE" dirty="0" err="1" smtClean="0"/>
              <a:t>Take</a:t>
            </a:r>
            <a:r>
              <a:rPr lang="fr-BE" dirty="0" smtClean="0"/>
              <a:t> </a:t>
            </a:r>
            <a:r>
              <a:rPr lang="fr-BE" dirty="0" err="1" smtClean="0"/>
              <a:t>aways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BE" dirty="0" err="1" smtClean="0"/>
              <a:t>Need</a:t>
            </a:r>
            <a:r>
              <a:rPr lang="fr-BE" dirty="0" smtClean="0"/>
              <a:t> </a:t>
            </a:r>
            <a:r>
              <a:rPr lang="fr-BE" dirty="0"/>
              <a:t>a </a:t>
            </a:r>
            <a:r>
              <a:rPr lang="fr-BE" dirty="0" err="1">
                <a:solidFill>
                  <a:srgbClr val="FF0000"/>
                </a:solidFill>
              </a:rPr>
              <a:t>theory</a:t>
            </a:r>
            <a:r>
              <a:rPr lang="fr-BE" dirty="0">
                <a:solidFill>
                  <a:srgbClr val="FF0000"/>
                </a:solidFill>
              </a:rPr>
              <a:t> of the « </a:t>
            </a:r>
            <a:r>
              <a:rPr lang="fr-BE" i="1" dirty="0" err="1">
                <a:solidFill>
                  <a:srgbClr val="FF0000"/>
                </a:solidFill>
              </a:rPr>
              <a:t>whole</a:t>
            </a:r>
            <a:r>
              <a:rPr lang="fr-BE" dirty="0">
                <a:solidFill>
                  <a:srgbClr val="FF0000"/>
                </a:solidFill>
              </a:rPr>
              <a:t> </a:t>
            </a:r>
            <a:r>
              <a:rPr lang="fr-BE" dirty="0" smtClean="0">
                <a:solidFill>
                  <a:srgbClr val="FF0000"/>
                </a:solidFill>
              </a:rPr>
              <a:t>» </a:t>
            </a:r>
            <a:r>
              <a:rPr lang="fr-BE" dirty="0" err="1" smtClean="0">
                <a:solidFill>
                  <a:srgbClr val="FF0000"/>
                </a:solidFill>
              </a:rPr>
              <a:t>where</a:t>
            </a:r>
            <a:r>
              <a:rPr lang="fr-BE" dirty="0" smtClean="0">
                <a:solidFill>
                  <a:srgbClr val="FF0000"/>
                </a:solidFill>
              </a:rPr>
              <a:t> more </a:t>
            </a:r>
            <a:r>
              <a:rPr lang="fr-BE" dirty="0" err="1" smtClean="0">
                <a:solidFill>
                  <a:srgbClr val="FF0000"/>
                </a:solidFill>
              </a:rPr>
              <a:t>than</a:t>
            </a:r>
            <a:r>
              <a:rPr lang="fr-BE" dirty="0" smtClean="0">
                <a:solidFill>
                  <a:srgbClr val="FF0000"/>
                </a:solidFill>
              </a:rPr>
              <a:t> one </a:t>
            </a:r>
            <a:r>
              <a:rPr lang="fr-BE" dirty="0" err="1" smtClean="0">
                <a:solidFill>
                  <a:srgbClr val="FF0000"/>
                </a:solidFill>
              </a:rPr>
              <a:t>narrow</a:t>
            </a:r>
            <a:r>
              <a:rPr lang="fr-BE" dirty="0" smtClean="0">
                <a:solidFill>
                  <a:srgbClr val="FF0000"/>
                </a:solidFill>
              </a:rPr>
              <a:t> </a:t>
            </a:r>
            <a:r>
              <a:rPr lang="fr-BE" dirty="0" err="1" smtClean="0">
                <a:solidFill>
                  <a:srgbClr val="FF0000"/>
                </a:solidFill>
              </a:rPr>
              <a:t>market</a:t>
            </a:r>
            <a:r>
              <a:rPr lang="fr-BE" dirty="0" smtClean="0">
                <a:solidFill>
                  <a:srgbClr val="FF0000"/>
                </a:solidFill>
              </a:rPr>
              <a:t> </a:t>
            </a:r>
            <a:r>
              <a:rPr lang="fr-BE" dirty="0" err="1" smtClean="0">
                <a:solidFill>
                  <a:srgbClr val="FF0000"/>
                </a:solidFill>
              </a:rPr>
              <a:t>matters</a:t>
            </a:r>
            <a:endParaRPr lang="fr-BE" dirty="0" smtClean="0"/>
          </a:p>
          <a:p>
            <a:r>
              <a:rPr lang="fr-BE" dirty="0" err="1"/>
              <a:t>Moligopolists</a:t>
            </a:r>
            <a:r>
              <a:rPr lang="fr-BE" dirty="0"/>
              <a:t> </a:t>
            </a:r>
            <a:r>
              <a:rPr lang="fr-BE" dirty="0" err="1"/>
              <a:t>seek</a:t>
            </a:r>
            <a:r>
              <a:rPr lang="fr-BE" dirty="0"/>
              <a:t> to </a:t>
            </a:r>
            <a:r>
              <a:rPr lang="fr-BE" dirty="0" err="1"/>
              <a:t>develop</a:t>
            </a:r>
            <a:r>
              <a:rPr lang="fr-BE" dirty="0"/>
              <a:t> an </a:t>
            </a:r>
            <a:r>
              <a:rPr lang="fr-BE" dirty="0" err="1"/>
              <a:t>outter</a:t>
            </a:r>
            <a:r>
              <a:rPr lang="fr-BE" dirty="0"/>
              <a:t> </a:t>
            </a:r>
            <a:r>
              <a:rPr lang="fr-BE" dirty="0" err="1"/>
              <a:t>core</a:t>
            </a:r>
            <a:r>
              <a:rPr lang="fr-BE" dirty="0"/>
              <a:t> </a:t>
            </a:r>
            <a:r>
              <a:rPr lang="fr-BE" dirty="0" err="1"/>
              <a:t>where</a:t>
            </a:r>
            <a:r>
              <a:rPr lang="fr-BE" dirty="0"/>
              <a:t> </a:t>
            </a:r>
            <a:r>
              <a:rPr lang="fr-BE" dirty="0" err="1"/>
              <a:t>they</a:t>
            </a:r>
            <a:r>
              <a:rPr lang="fr-BE" dirty="0"/>
              <a:t> </a:t>
            </a:r>
            <a:r>
              <a:rPr lang="fr-BE" dirty="0" err="1"/>
              <a:t>become</a:t>
            </a:r>
            <a:r>
              <a:rPr lang="fr-BE" dirty="0"/>
              <a:t> </a:t>
            </a:r>
            <a:r>
              <a:rPr lang="fr-BE" dirty="0" err="1"/>
              <a:t>monopolists</a:t>
            </a:r>
            <a:r>
              <a:rPr lang="fr-BE" dirty="0"/>
              <a:t>, and </a:t>
            </a:r>
            <a:r>
              <a:rPr lang="fr-BE" dirty="0" err="1"/>
              <a:t>only</a:t>
            </a:r>
            <a:r>
              <a:rPr lang="fr-BE" dirty="0"/>
              <a:t> </a:t>
            </a:r>
            <a:r>
              <a:rPr lang="fr-BE" dirty="0" err="1"/>
              <a:t>compete</a:t>
            </a:r>
            <a:r>
              <a:rPr lang="fr-BE" dirty="0"/>
              <a:t> as </a:t>
            </a:r>
            <a:r>
              <a:rPr lang="fr-BE" dirty="0" err="1"/>
              <a:t>oligopolists</a:t>
            </a:r>
            <a:r>
              <a:rPr lang="fr-BE" dirty="0"/>
              <a:t> in the </a:t>
            </a:r>
            <a:r>
              <a:rPr lang="fr-BE" dirty="0" err="1"/>
              <a:t>inner</a:t>
            </a:r>
            <a:r>
              <a:rPr lang="fr-BE" dirty="0"/>
              <a:t> </a:t>
            </a:r>
            <a:r>
              <a:rPr lang="fr-BE" dirty="0" err="1" smtClean="0"/>
              <a:t>periphery</a:t>
            </a:r>
            <a:r>
              <a:rPr lang="fr-BE" dirty="0" smtClean="0"/>
              <a:t>?</a:t>
            </a:r>
            <a:endParaRPr lang="fr-BE" dirty="0"/>
          </a:p>
          <a:p>
            <a:r>
              <a:rPr lang="fr-BE" dirty="0" err="1"/>
              <a:t>Moligopolists</a:t>
            </a:r>
            <a:r>
              <a:rPr lang="fr-BE" dirty="0"/>
              <a:t> vie to </a:t>
            </a:r>
            <a:r>
              <a:rPr lang="fr-BE" dirty="0" err="1"/>
              <a:t>find</a:t>
            </a:r>
            <a:r>
              <a:rPr lang="fr-BE" dirty="0"/>
              <a:t> new </a:t>
            </a:r>
            <a:r>
              <a:rPr lang="fr-BE" dirty="0" err="1"/>
              <a:t>outter</a:t>
            </a:r>
            <a:r>
              <a:rPr lang="fr-BE" dirty="0"/>
              <a:t> </a:t>
            </a:r>
            <a:r>
              <a:rPr lang="fr-BE" dirty="0" err="1"/>
              <a:t>cores</a:t>
            </a:r>
            <a:r>
              <a:rPr lang="fr-BE" dirty="0"/>
              <a:t> (</a:t>
            </a:r>
            <a:r>
              <a:rPr lang="fr-BE" dirty="0" err="1"/>
              <a:t>like</a:t>
            </a:r>
            <a:r>
              <a:rPr lang="fr-BE" dirty="0"/>
              <a:t> </a:t>
            </a:r>
            <a:r>
              <a:rPr lang="fr-BE" dirty="0" err="1"/>
              <a:t>oil</a:t>
            </a:r>
            <a:r>
              <a:rPr lang="fr-BE" dirty="0"/>
              <a:t> exploration) </a:t>
            </a:r>
            <a:r>
              <a:rPr lang="fr-BE" dirty="0" err="1"/>
              <a:t>then</a:t>
            </a:r>
            <a:r>
              <a:rPr lang="fr-BE" dirty="0"/>
              <a:t> </a:t>
            </a:r>
            <a:r>
              <a:rPr lang="fr-BE" dirty="0" err="1"/>
              <a:t>try</a:t>
            </a:r>
            <a:r>
              <a:rPr lang="fr-BE" dirty="0"/>
              <a:t> to </a:t>
            </a:r>
            <a:r>
              <a:rPr lang="fr-BE" dirty="0" err="1"/>
              <a:t>build</a:t>
            </a:r>
            <a:r>
              <a:rPr lang="fr-BE" dirty="0"/>
              <a:t> </a:t>
            </a:r>
            <a:r>
              <a:rPr lang="fr-BE" dirty="0" err="1"/>
              <a:t>walled</a:t>
            </a:r>
            <a:r>
              <a:rPr lang="fr-BE" dirty="0"/>
              <a:t> </a:t>
            </a:r>
            <a:r>
              <a:rPr lang="fr-BE" dirty="0" err="1"/>
              <a:t>garden</a:t>
            </a:r>
            <a:r>
              <a:rPr lang="fr-BE" dirty="0"/>
              <a:t> </a:t>
            </a:r>
            <a:r>
              <a:rPr lang="fr-BE" dirty="0" err="1"/>
              <a:t>with</a:t>
            </a:r>
            <a:r>
              <a:rPr lang="fr-BE" dirty="0"/>
              <a:t> </a:t>
            </a:r>
            <a:r>
              <a:rPr lang="fr-BE" dirty="0" err="1"/>
              <a:t>periphery</a:t>
            </a:r>
            <a:r>
              <a:rPr lang="fr-BE" dirty="0"/>
              <a:t> </a:t>
            </a:r>
            <a:r>
              <a:rPr lang="fr-BE" dirty="0" err="1" smtClean="0"/>
              <a:t>barriers</a:t>
            </a:r>
            <a:r>
              <a:rPr lang="fr-BE" dirty="0" smtClean="0"/>
              <a:t>?</a:t>
            </a:r>
            <a:endParaRPr lang="fr-BE" dirty="0"/>
          </a:p>
          <a:p>
            <a:r>
              <a:rPr lang="fr-BE" dirty="0" smtClean="0"/>
              <a:t>AT obsessive attention to RM</a:t>
            </a:r>
          </a:p>
          <a:p>
            <a:r>
              <a:rPr lang="fr-BE" dirty="0" err="1" smtClean="0"/>
              <a:t>Risk</a:t>
            </a:r>
            <a:r>
              <a:rPr lang="fr-BE" dirty="0" smtClean="0"/>
              <a:t> to focus on bug bites and </a:t>
            </a:r>
            <a:r>
              <a:rPr lang="fr-BE" dirty="0" err="1" smtClean="0"/>
              <a:t>lose</a:t>
            </a:r>
            <a:r>
              <a:rPr lang="fr-BE" dirty="0" smtClean="0"/>
              <a:t> </a:t>
            </a:r>
            <a:r>
              <a:rPr lang="fr-BE" dirty="0" err="1" smtClean="0"/>
              <a:t>big</a:t>
            </a:r>
            <a:r>
              <a:rPr lang="fr-BE" dirty="0" smtClean="0"/>
              <a:t> </a:t>
            </a:r>
            <a:r>
              <a:rPr lang="fr-BE" dirty="0" err="1" smtClean="0"/>
              <a:t>picture</a:t>
            </a:r>
            <a:r>
              <a:rPr lang="fr-BE" dirty="0" smtClean="0"/>
              <a:t>; and </a:t>
            </a:r>
            <a:r>
              <a:rPr lang="fr-BE" dirty="0" err="1" smtClean="0"/>
              <a:t>risks</a:t>
            </a:r>
            <a:r>
              <a:rPr lang="fr-BE" dirty="0" smtClean="0"/>
              <a:t> of </a:t>
            </a:r>
            <a:r>
              <a:rPr lang="fr-BE" dirty="0" err="1" smtClean="0"/>
              <a:t>losing</a:t>
            </a:r>
            <a:r>
              <a:rPr lang="fr-BE" dirty="0" smtClean="0"/>
              <a:t> </a:t>
            </a:r>
            <a:r>
              <a:rPr lang="fr-BE" dirty="0" err="1" smtClean="0"/>
              <a:t>relevancy</a:t>
            </a:r>
            <a:r>
              <a:rPr lang="fr-BE" dirty="0" smtClean="0"/>
              <a:t> to the </a:t>
            </a:r>
            <a:r>
              <a:rPr lang="fr-BE" dirty="0" err="1" smtClean="0"/>
              <a:t>benefit</a:t>
            </a:r>
            <a:r>
              <a:rPr lang="fr-BE" dirty="0" smtClean="0"/>
              <a:t> of </a:t>
            </a:r>
            <a:r>
              <a:rPr lang="fr-BE" i="1" dirty="0" smtClean="0"/>
              <a:t>ex ante </a:t>
            </a:r>
            <a:r>
              <a:rPr lang="fr-BE" dirty="0" err="1" smtClean="0"/>
              <a:t>populistic</a:t>
            </a:r>
            <a:r>
              <a:rPr lang="fr-BE" dirty="0" smtClean="0"/>
              <a:t> </a:t>
            </a:r>
            <a:r>
              <a:rPr lang="fr-BE" dirty="0" err="1" smtClean="0"/>
              <a:t>regulation</a:t>
            </a:r>
            <a:r>
              <a:rPr lang="fr-BE" dirty="0" smtClean="0"/>
              <a:t> (incl. </a:t>
            </a:r>
            <a:r>
              <a:rPr lang="fr-BE" dirty="0" err="1" smtClean="0"/>
              <a:t>rent</a:t>
            </a:r>
            <a:r>
              <a:rPr lang="fr-BE" dirty="0" smtClean="0"/>
              <a:t> </a:t>
            </a:r>
            <a:r>
              <a:rPr lang="fr-BE" dirty="0" err="1" smtClean="0"/>
              <a:t>seeking</a:t>
            </a:r>
            <a:r>
              <a:rPr lang="fr-BE" dirty="0" smtClean="0"/>
              <a:t> </a:t>
            </a:r>
            <a:r>
              <a:rPr lang="fr-BE" dirty="0" err="1" smtClean="0"/>
              <a:t>risk</a:t>
            </a:r>
            <a:r>
              <a:rPr lang="fr-BE" dirty="0" smtClean="0"/>
              <a:t>)</a:t>
            </a:r>
          </a:p>
          <a:p>
            <a:r>
              <a:rPr lang="fr-BE" dirty="0" err="1" smtClean="0"/>
              <a:t>Incumbency</a:t>
            </a:r>
            <a:r>
              <a:rPr lang="fr-BE" dirty="0" smtClean="0"/>
              <a:t> v last to </a:t>
            </a:r>
            <a:r>
              <a:rPr lang="fr-BE" dirty="0" err="1" smtClean="0"/>
              <a:t>market</a:t>
            </a:r>
            <a:endParaRPr lang="fr-BE" dirty="0" smtClean="0"/>
          </a:p>
          <a:p>
            <a:r>
              <a:rPr lang="fr-BE" dirty="0" smtClean="0"/>
              <a:t>Permanence, </a:t>
            </a:r>
            <a:r>
              <a:rPr lang="fr-BE" dirty="0" err="1" smtClean="0"/>
              <a:t>resilience</a:t>
            </a:r>
            <a:r>
              <a:rPr lang="fr-BE" dirty="0" smtClean="0"/>
              <a:t> and the illusion </a:t>
            </a:r>
            <a:r>
              <a:rPr lang="fr-BE" dirty="0" err="1" smtClean="0"/>
              <a:t>that</a:t>
            </a:r>
            <a:r>
              <a:rPr lang="fr-BE" dirty="0" smtClean="0"/>
              <a:t> </a:t>
            </a:r>
            <a:r>
              <a:rPr lang="fr-BE" dirty="0" err="1" smtClean="0"/>
              <a:t>tech</a:t>
            </a:r>
            <a:r>
              <a:rPr lang="fr-BE" dirty="0" smtClean="0"/>
              <a:t> </a:t>
            </a:r>
            <a:r>
              <a:rPr lang="fr-BE" dirty="0" err="1" smtClean="0"/>
              <a:t>companies</a:t>
            </a:r>
            <a:r>
              <a:rPr lang="fr-BE" dirty="0" smtClean="0"/>
              <a:t> are new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(c) Nicolas Petit, 2015                                   www.lcii.eu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170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Take</a:t>
            </a:r>
            <a:r>
              <a:rPr lang="fr-BE" dirty="0" smtClean="0"/>
              <a:t> </a:t>
            </a:r>
            <a:r>
              <a:rPr lang="fr-BE" dirty="0" err="1" smtClean="0"/>
              <a:t>aways</a:t>
            </a:r>
            <a:r>
              <a:rPr lang="fr-BE" dirty="0" smtClean="0"/>
              <a:t> for </a:t>
            </a:r>
            <a:r>
              <a:rPr lang="fr-BE" dirty="0" err="1" smtClean="0"/>
              <a:t>lawyers</a:t>
            </a:r>
            <a:r>
              <a:rPr lang="fr-BE" dirty="0" smtClean="0"/>
              <a:t> and </a:t>
            </a:r>
            <a:r>
              <a:rPr lang="fr-BE" dirty="0" err="1" smtClean="0"/>
              <a:t>economists</a:t>
            </a:r>
            <a:r>
              <a:rPr lang="fr-BE" dirty="0" smtClean="0"/>
              <a:t>?</a:t>
            </a:r>
            <a:endParaRPr lang="fr-BE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 smtClean="0"/>
              <a:t>Take</a:t>
            </a:r>
            <a:r>
              <a:rPr lang="fr-BE" dirty="0" smtClean="0"/>
              <a:t> </a:t>
            </a:r>
            <a:r>
              <a:rPr lang="fr-BE" dirty="0" err="1" smtClean="0"/>
              <a:t>aways</a:t>
            </a:r>
            <a:r>
              <a:rPr lang="fr-BE" dirty="0" smtClean="0"/>
              <a:t> for IO?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r-BE" sz="2000" dirty="0" err="1"/>
              <a:t>Need</a:t>
            </a:r>
            <a:r>
              <a:rPr lang="fr-BE" sz="2000" dirty="0"/>
              <a:t> more </a:t>
            </a:r>
            <a:r>
              <a:rPr lang="fr-BE" sz="2000" dirty="0" err="1"/>
              <a:t>thinking</a:t>
            </a:r>
            <a:r>
              <a:rPr lang="fr-BE" sz="2000" dirty="0"/>
              <a:t> on how to balance </a:t>
            </a:r>
            <a:r>
              <a:rPr lang="fr-BE" sz="2000" dirty="0" err="1"/>
              <a:t>markets</a:t>
            </a:r>
            <a:r>
              <a:rPr lang="fr-BE" sz="2000" dirty="0"/>
              <a:t> and </a:t>
            </a:r>
            <a:r>
              <a:rPr lang="fr-BE" sz="2000" dirty="0" err="1"/>
              <a:t>think</a:t>
            </a:r>
            <a:r>
              <a:rPr lang="fr-BE" sz="2000" dirty="0"/>
              <a:t> more in </a:t>
            </a:r>
            <a:r>
              <a:rPr lang="fr-BE" sz="2000" dirty="0" err="1" smtClean="0"/>
              <a:t>equilibrium</a:t>
            </a:r>
            <a:r>
              <a:rPr lang="fr-BE" sz="2000" dirty="0" smtClean="0"/>
              <a:t>?</a:t>
            </a:r>
            <a:endParaRPr lang="fr-BE" sz="2000" dirty="0"/>
          </a:p>
          <a:p>
            <a:r>
              <a:rPr lang="fr-BE" sz="2000" dirty="0"/>
              <a:t>IO tends to </a:t>
            </a:r>
            <a:r>
              <a:rPr lang="fr-BE" sz="2000" dirty="0" err="1"/>
              <a:t>generate</a:t>
            </a:r>
            <a:r>
              <a:rPr lang="fr-BE" sz="2000" dirty="0"/>
              <a:t> </a:t>
            </a:r>
            <a:r>
              <a:rPr lang="fr-BE" sz="2000" dirty="0" err="1"/>
              <a:t>assumptions</a:t>
            </a:r>
            <a:r>
              <a:rPr lang="fr-BE" sz="2000" dirty="0"/>
              <a:t> </a:t>
            </a:r>
            <a:r>
              <a:rPr lang="fr-BE" sz="2000" dirty="0" err="1"/>
              <a:t>remote</a:t>
            </a:r>
            <a:r>
              <a:rPr lang="fr-BE" sz="2000" dirty="0"/>
              <a:t> </a:t>
            </a:r>
            <a:r>
              <a:rPr lang="fr-BE" sz="2000" dirty="0" err="1"/>
              <a:t>from</a:t>
            </a:r>
            <a:r>
              <a:rPr lang="fr-BE" sz="2000" dirty="0"/>
              <a:t> </a:t>
            </a:r>
            <a:r>
              <a:rPr lang="fr-BE" sz="2000" dirty="0" err="1"/>
              <a:t>day</a:t>
            </a:r>
            <a:r>
              <a:rPr lang="fr-BE" sz="2000" dirty="0"/>
              <a:t> to </a:t>
            </a:r>
            <a:r>
              <a:rPr lang="fr-BE" sz="2000" dirty="0" err="1"/>
              <a:t>day</a:t>
            </a:r>
            <a:r>
              <a:rPr lang="fr-BE" sz="2000" dirty="0"/>
              <a:t> </a:t>
            </a:r>
            <a:r>
              <a:rPr lang="fr-BE" sz="2000" dirty="0" err="1"/>
              <a:t>market</a:t>
            </a:r>
            <a:r>
              <a:rPr lang="fr-BE" sz="2000" dirty="0"/>
              <a:t> reality; inductive </a:t>
            </a:r>
            <a:r>
              <a:rPr lang="fr-BE" sz="2000" dirty="0" err="1"/>
              <a:t>reasoning</a:t>
            </a:r>
            <a:r>
              <a:rPr lang="fr-BE" sz="2000" dirty="0"/>
              <a:t>, not </a:t>
            </a:r>
            <a:r>
              <a:rPr lang="fr-BE" sz="2000" dirty="0" err="1"/>
              <a:t>deductive</a:t>
            </a:r>
            <a:r>
              <a:rPr lang="fr-BE" sz="2000" dirty="0"/>
              <a:t>; </a:t>
            </a:r>
            <a:r>
              <a:rPr lang="fr-BE" sz="2000" dirty="0" err="1"/>
              <a:t>comes</a:t>
            </a:r>
            <a:r>
              <a:rPr lang="fr-BE" sz="2000" dirty="0"/>
              <a:t> close to </a:t>
            </a:r>
            <a:r>
              <a:rPr lang="fr-BE" sz="2000" dirty="0" err="1"/>
              <a:t>advocacy</a:t>
            </a:r>
            <a:r>
              <a:rPr lang="fr-BE" sz="2000" dirty="0"/>
              <a:t>; bridge </a:t>
            </a:r>
            <a:r>
              <a:rPr lang="fr-BE" sz="2000" dirty="0" err="1"/>
              <a:t>with</a:t>
            </a:r>
            <a:r>
              <a:rPr lang="fr-BE" sz="2000" dirty="0"/>
              <a:t> business sciences </a:t>
            </a:r>
            <a:r>
              <a:rPr lang="fr-BE" sz="2000" dirty="0" err="1"/>
              <a:t>would</a:t>
            </a:r>
            <a:r>
              <a:rPr lang="fr-BE" sz="2000" dirty="0"/>
              <a:t> help; more </a:t>
            </a:r>
            <a:r>
              <a:rPr lang="fr-BE" sz="2000" dirty="0" err="1"/>
              <a:t>empirical</a:t>
            </a:r>
            <a:r>
              <a:rPr lang="fr-BE" sz="2000" dirty="0"/>
              <a:t>: business </a:t>
            </a:r>
            <a:r>
              <a:rPr lang="fr-BE" sz="2000" dirty="0" err="1" smtClean="0"/>
              <a:t>facts</a:t>
            </a:r>
            <a:r>
              <a:rPr lang="fr-BE" sz="2000" dirty="0" smtClean="0"/>
              <a:t>?</a:t>
            </a:r>
            <a:endParaRPr lang="fr-BE" sz="2000" dirty="0"/>
          </a:p>
          <a:p>
            <a:r>
              <a:rPr lang="fr-BE" sz="2000" dirty="0"/>
              <a:t>Tools to </a:t>
            </a:r>
            <a:r>
              <a:rPr lang="fr-BE" sz="2000" dirty="0" err="1"/>
              <a:t>measure</a:t>
            </a:r>
            <a:r>
              <a:rPr lang="fr-BE" sz="2000" dirty="0"/>
              <a:t> non </a:t>
            </a:r>
            <a:r>
              <a:rPr lang="fr-BE" sz="2000" dirty="0" err="1"/>
              <a:t>price</a:t>
            </a:r>
            <a:r>
              <a:rPr lang="fr-BE" sz="2000" dirty="0"/>
              <a:t> </a:t>
            </a:r>
            <a:r>
              <a:rPr lang="fr-BE" sz="2000" dirty="0" err="1"/>
              <a:t>competition</a:t>
            </a:r>
            <a:r>
              <a:rPr lang="fr-BE" sz="2000" dirty="0"/>
              <a:t>: talents, acquisitions, </a:t>
            </a:r>
            <a:r>
              <a:rPr lang="fr-BE" sz="2000" dirty="0" err="1"/>
              <a:t>share</a:t>
            </a:r>
            <a:r>
              <a:rPr lang="fr-BE" sz="2000" dirty="0"/>
              <a:t> </a:t>
            </a:r>
            <a:r>
              <a:rPr lang="fr-BE" sz="2000" dirty="0" smtClean="0"/>
              <a:t>value?</a:t>
            </a:r>
            <a:endParaRPr lang="fr-BE" sz="200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BE" dirty="0" err="1" smtClean="0"/>
              <a:t>Take</a:t>
            </a:r>
            <a:r>
              <a:rPr lang="fr-BE" dirty="0" smtClean="0"/>
              <a:t> </a:t>
            </a:r>
            <a:r>
              <a:rPr lang="fr-BE" dirty="0" err="1" smtClean="0"/>
              <a:t>aways</a:t>
            </a:r>
            <a:r>
              <a:rPr lang="fr-BE" dirty="0" smtClean="0"/>
              <a:t> for AT </a:t>
            </a:r>
            <a:r>
              <a:rPr lang="fr-BE" dirty="0" err="1" smtClean="0"/>
              <a:t>lawyers</a:t>
            </a:r>
            <a:r>
              <a:rPr lang="fr-BE" dirty="0" smtClean="0"/>
              <a:t>?</a:t>
            </a:r>
            <a:endParaRPr lang="fr-BE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605540"/>
          </a:xfrm>
        </p:spPr>
        <p:txBody>
          <a:bodyPr>
            <a:noAutofit/>
          </a:bodyPr>
          <a:lstStyle/>
          <a:p>
            <a:r>
              <a:rPr lang="fr-BE" sz="2000" dirty="0" err="1"/>
              <a:t>Avoid</a:t>
            </a:r>
            <a:r>
              <a:rPr lang="fr-BE" sz="2000" dirty="0"/>
              <a:t> </a:t>
            </a:r>
            <a:r>
              <a:rPr lang="fr-BE" sz="2000" dirty="0" err="1"/>
              <a:t>object</a:t>
            </a:r>
            <a:r>
              <a:rPr lang="fr-BE" sz="2000" dirty="0"/>
              <a:t>-type restrictions (</a:t>
            </a:r>
            <a:r>
              <a:rPr lang="fr-BE" sz="2000" i="1" dirty="0"/>
              <a:t>per se</a:t>
            </a:r>
            <a:r>
              <a:rPr lang="fr-BE" sz="2000" dirty="0"/>
              <a:t> prohibition </a:t>
            </a:r>
            <a:r>
              <a:rPr lang="fr-BE" sz="2000" dirty="0" err="1"/>
              <a:t>rules</a:t>
            </a:r>
            <a:r>
              <a:rPr lang="fr-BE" sz="2000" dirty="0"/>
              <a:t>) and use </a:t>
            </a:r>
            <a:r>
              <a:rPr lang="fr-BE" sz="2000" dirty="0" err="1"/>
              <a:t>rule</a:t>
            </a:r>
            <a:r>
              <a:rPr lang="fr-BE" sz="2000" dirty="0"/>
              <a:t> of </a:t>
            </a:r>
            <a:r>
              <a:rPr lang="fr-BE" sz="2000" dirty="0" err="1"/>
              <a:t>reason</a:t>
            </a:r>
            <a:r>
              <a:rPr lang="fr-BE" sz="2000" dirty="0"/>
              <a:t>, to balance </a:t>
            </a:r>
            <a:r>
              <a:rPr lang="fr-BE" sz="2000" dirty="0" err="1"/>
              <a:t>degree</a:t>
            </a:r>
            <a:r>
              <a:rPr lang="fr-BE" sz="2000" dirty="0"/>
              <a:t> of </a:t>
            </a:r>
            <a:r>
              <a:rPr lang="fr-BE" sz="2000" dirty="0" err="1"/>
              <a:t>monopoly</a:t>
            </a:r>
            <a:r>
              <a:rPr lang="fr-BE" sz="2000" dirty="0"/>
              <a:t> power in relevant </a:t>
            </a:r>
            <a:r>
              <a:rPr lang="fr-BE" sz="2000" dirty="0" err="1"/>
              <a:t>market</a:t>
            </a:r>
            <a:r>
              <a:rPr lang="fr-BE" sz="2000" dirty="0"/>
              <a:t> </a:t>
            </a:r>
            <a:r>
              <a:rPr lang="fr-BE" sz="2000" dirty="0" err="1"/>
              <a:t>with</a:t>
            </a:r>
            <a:r>
              <a:rPr lang="fr-BE" sz="2000" dirty="0"/>
              <a:t> </a:t>
            </a:r>
            <a:r>
              <a:rPr lang="fr-BE" sz="2000" dirty="0" err="1"/>
              <a:t>intensity</a:t>
            </a:r>
            <a:r>
              <a:rPr lang="fr-BE" sz="2000" dirty="0"/>
              <a:t> of </a:t>
            </a:r>
            <a:r>
              <a:rPr lang="fr-BE" sz="2000" dirty="0" err="1"/>
              <a:t>oligopolistic</a:t>
            </a:r>
            <a:r>
              <a:rPr lang="fr-BE" sz="2000" dirty="0"/>
              <a:t> </a:t>
            </a:r>
            <a:r>
              <a:rPr lang="fr-BE" sz="2000" dirty="0" err="1"/>
              <a:t>competition</a:t>
            </a:r>
            <a:r>
              <a:rPr lang="fr-BE" sz="2000" dirty="0"/>
              <a:t> </a:t>
            </a:r>
            <a:r>
              <a:rPr lang="fr-BE" sz="2000" dirty="0" err="1"/>
              <a:t>outside</a:t>
            </a:r>
            <a:r>
              <a:rPr lang="fr-BE" sz="2000" dirty="0"/>
              <a:t>: 101(1)-102(1) </a:t>
            </a:r>
            <a:r>
              <a:rPr lang="fr-BE" sz="2000" dirty="0" err="1"/>
              <a:t>assessment</a:t>
            </a:r>
            <a:r>
              <a:rPr lang="fr-BE" sz="2000" dirty="0"/>
              <a:t>? </a:t>
            </a:r>
          </a:p>
          <a:p>
            <a:r>
              <a:rPr lang="fr-BE" sz="2000" dirty="0" err="1"/>
              <a:t>Integration</a:t>
            </a:r>
            <a:r>
              <a:rPr lang="fr-BE" sz="2000" dirty="0"/>
              <a:t> of future </a:t>
            </a:r>
            <a:r>
              <a:rPr lang="fr-BE" sz="2000" dirty="0" err="1"/>
              <a:t>markets</a:t>
            </a:r>
            <a:r>
              <a:rPr lang="fr-BE" sz="2000" dirty="0"/>
              <a:t> in AT </a:t>
            </a:r>
            <a:r>
              <a:rPr lang="fr-BE" sz="2000" dirty="0" err="1" smtClean="0"/>
              <a:t>analysis</a:t>
            </a:r>
            <a:r>
              <a:rPr lang="fr-BE" sz="2000" dirty="0" smtClean="0"/>
              <a:t>: </a:t>
            </a:r>
            <a:r>
              <a:rPr lang="fr-BE" sz="2000" dirty="0" err="1"/>
              <a:t>need</a:t>
            </a:r>
            <a:r>
              <a:rPr lang="fr-BE" sz="2000" dirty="0"/>
              <a:t> </a:t>
            </a:r>
            <a:r>
              <a:rPr lang="fr-BE" sz="2000" dirty="0" err="1"/>
              <a:t>framework</a:t>
            </a:r>
            <a:r>
              <a:rPr lang="fr-BE" sz="2000" dirty="0"/>
              <a:t> to </a:t>
            </a:r>
            <a:r>
              <a:rPr lang="fr-BE" sz="2000" dirty="0" err="1"/>
              <a:t>delineate</a:t>
            </a:r>
            <a:r>
              <a:rPr lang="fr-BE" sz="2000" dirty="0"/>
              <a:t> </a:t>
            </a:r>
            <a:r>
              <a:rPr lang="fr-BE" sz="2000" dirty="0" err="1"/>
              <a:t>them</a:t>
            </a:r>
            <a:r>
              <a:rPr lang="fr-BE" sz="2000" dirty="0"/>
              <a:t>; </a:t>
            </a:r>
            <a:r>
              <a:rPr lang="fr-BE" sz="2000" dirty="0" err="1"/>
              <a:t>degree</a:t>
            </a:r>
            <a:r>
              <a:rPr lang="fr-BE" sz="2000" dirty="0"/>
              <a:t> of </a:t>
            </a:r>
            <a:r>
              <a:rPr lang="fr-BE" sz="2000" dirty="0" err="1"/>
              <a:t>early</a:t>
            </a:r>
            <a:r>
              <a:rPr lang="fr-BE" sz="2000" dirty="0"/>
              <a:t> </a:t>
            </a:r>
            <a:r>
              <a:rPr lang="fr-BE" sz="2000" dirty="0" err="1"/>
              <a:t>competition</a:t>
            </a:r>
            <a:r>
              <a:rPr lang="fr-BE" sz="2000" dirty="0"/>
              <a:t> on </a:t>
            </a:r>
            <a:r>
              <a:rPr lang="fr-BE" sz="2000" dirty="0" err="1"/>
              <a:t>those</a:t>
            </a:r>
            <a:r>
              <a:rPr lang="fr-BE" sz="2000" dirty="0"/>
              <a:t> </a:t>
            </a:r>
            <a:r>
              <a:rPr lang="fr-BE" sz="2000" dirty="0" err="1"/>
              <a:t>markets</a:t>
            </a:r>
            <a:r>
              <a:rPr lang="fr-BE" sz="2000" dirty="0"/>
              <a:t> to balance </a:t>
            </a:r>
            <a:r>
              <a:rPr lang="fr-BE" sz="2000" dirty="0" err="1"/>
              <a:t>actual</a:t>
            </a:r>
            <a:r>
              <a:rPr lang="fr-BE" sz="2000" dirty="0"/>
              <a:t> restrictions in relevant </a:t>
            </a:r>
            <a:r>
              <a:rPr lang="fr-BE" sz="2000" dirty="0" err="1"/>
              <a:t>markets</a:t>
            </a:r>
            <a:r>
              <a:rPr lang="fr-BE" sz="2000" dirty="0"/>
              <a:t>: 101(3)-102(3) </a:t>
            </a:r>
            <a:r>
              <a:rPr lang="fr-BE" sz="2000" dirty="0" err="1"/>
              <a:t>assessment</a:t>
            </a:r>
            <a:r>
              <a:rPr lang="fr-BE" sz="2000" dirty="0"/>
              <a:t>? Tools to </a:t>
            </a:r>
            <a:r>
              <a:rPr lang="fr-BE" sz="2000" dirty="0" err="1"/>
              <a:t>measure</a:t>
            </a:r>
            <a:r>
              <a:rPr lang="fr-BE" sz="2000" dirty="0"/>
              <a:t> </a:t>
            </a:r>
            <a:r>
              <a:rPr lang="fr-BE" sz="2000" dirty="0" err="1"/>
              <a:t>intensity</a:t>
            </a:r>
            <a:r>
              <a:rPr lang="fr-BE" sz="2000" dirty="0"/>
              <a:t> of R&amp;D </a:t>
            </a:r>
            <a:r>
              <a:rPr lang="fr-BE" sz="2000" dirty="0" err="1" smtClean="0"/>
              <a:t>competition</a:t>
            </a:r>
            <a:r>
              <a:rPr lang="fr-BE" sz="2000" dirty="0" smtClean="0"/>
              <a:t>?</a:t>
            </a:r>
            <a:endParaRPr lang="fr-BE" sz="20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(c) Nicolas Petit, 2015                                   www.lcii.eu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997161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Next</a:t>
            </a:r>
            <a:endParaRPr lang="fr-BE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Book on </a:t>
            </a:r>
            <a:r>
              <a:rPr lang="fr-BE" dirty="0" err="1" smtClean="0"/>
              <a:t>Moligopolists</a:t>
            </a:r>
            <a:endParaRPr lang="fr-BE" dirty="0" smtClean="0"/>
          </a:p>
          <a:p>
            <a:r>
              <a:rPr lang="fr-BE" dirty="0" smtClean="0"/>
              <a:t>Method: </a:t>
            </a:r>
          </a:p>
          <a:p>
            <a:pPr lvl="1"/>
            <a:r>
              <a:rPr lang="fr-BE" dirty="0" err="1" smtClean="0"/>
              <a:t>Verify</a:t>
            </a:r>
            <a:r>
              <a:rPr lang="fr-BE" dirty="0" smtClean="0"/>
              <a:t> </a:t>
            </a:r>
            <a:r>
              <a:rPr lang="fr-BE" dirty="0" err="1" smtClean="0"/>
              <a:t>paradox</a:t>
            </a:r>
            <a:r>
              <a:rPr lang="fr-BE" dirty="0" smtClean="0"/>
              <a:t> </a:t>
            </a:r>
            <a:r>
              <a:rPr lang="fr-BE" dirty="0" err="1" smtClean="0"/>
              <a:t>with</a:t>
            </a:r>
            <a:r>
              <a:rPr lang="fr-BE" dirty="0" smtClean="0"/>
              <a:t> </a:t>
            </a:r>
            <a:r>
              <a:rPr lang="fr-BE" dirty="0" err="1" smtClean="0"/>
              <a:t>systematic</a:t>
            </a:r>
            <a:r>
              <a:rPr lang="fr-BE" dirty="0" smtClean="0"/>
              <a:t> </a:t>
            </a:r>
            <a:r>
              <a:rPr lang="fr-BE" dirty="0" err="1" smtClean="0"/>
              <a:t>survey</a:t>
            </a:r>
            <a:r>
              <a:rPr lang="fr-BE" dirty="0" smtClean="0"/>
              <a:t> of business </a:t>
            </a:r>
            <a:r>
              <a:rPr lang="fr-BE" dirty="0" err="1" smtClean="0"/>
              <a:t>analysts</a:t>
            </a:r>
            <a:r>
              <a:rPr lang="fr-BE" dirty="0" smtClean="0"/>
              <a:t> reports (</a:t>
            </a:r>
            <a:r>
              <a:rPr lang="fr-BE" dirty="0" err="1" smtClean="0"/>
              <a:t>CRAs</a:t>
            </a:r>
            <a:r>
              <a:rPr lang="fr-BE" dirty="0" smtClean="0"/>
              <a:t>?); focus on 5-10 </a:t>
            </a:r>
            <a:r>
              <a:rPr lang="fr-BE" dirty="0" err="1" smtClean="0"/>
              <a:t>firms</a:t>
            </a:r>
            <a:endParaRPr lang="fr-BE" dirty="0" smtClean="0"/>
          </a:p>
          <a:p>
            <a:pPr lvl="1"/>
            <a:r>
              <a:rPr lang="fr-BE" dirty="0" smtClean="0"/>
              <a:t>Ex post impact </a:t>
            </a:r>
            <a:r>
              <a:rPr lang="fr-BE" dirty="0" err="1" smtClean="0"/>
              <a:t>assessment</a:t>
            </a:r>
            <a:r>
              <a:rPr lang="fr-BE" dirty="0" smtClean="0"/>
              <a:t> of </a:t>
            </a:r>
            <a:r>
              <a:rPr lang="fr-BE" dirty="0" err="1" smtClean="0"/>
              <a:t>Commisson</a:t>
            </a:r>
            <a:r>
              <a:rPr lang="fr-BE" dirty="0" smtClean="0"/>
              <a:t> </a:t>
            </a:r>
            <a:r>
              <a:rPr lang="fr-BE" dirty="0" err="1" smtClean="0"/>
              <a:t>decision</a:t>
            </a:r>
            <a:r>
              <a:rPr lang="fr-BE" dirty="0" smtClean="0"/>
              <a:t> in DE </a:t>
            </a:r>
            <a:r>
              <a:rPr lang="fr-BE" dirty="0" err="1" smtClean="0"/>
              <a:t>markets</a:t>
            </a:r>
            <a:endParaRPr lang="fr-BE" dirty="0" smtClean="0"/>
          </a:p>
          <a:p>
            <a:endParaRPr lang="fr-BE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(c) Nicolas Petit, 2015                                   www.lcii.eu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23538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The </a:t>
            </a:r>
            <a:r>
              <a:rPr lang="fr-BE" dirty="0" err="1" smtClean="0"/>
              <a:t>moligopoly</a:t>
            </a:r>
            <a:r>
              <a:rPr lang="fr-BE" dirty="0" smtClean="0"/>
              <a:t> </a:t>
            </a:r>
            <a:r>
              <a:rPr lang="fr-BE" smtClean="0"/>
              <a:t>paradox</a:t>
            </a:r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BE" dirty="0" err="1" smtClean="0"/>
              <a:t>Monopolists</a:t>
            </a:r>
            <a:r>
              <a:rPr lang="fr-BE" dirty="0" smtClean="0"/>
              <a:t> (AT) </a:t>
            </a:r>
            <a:r>
              <a:rPr lang="fr-BE" dirty="0" err="1"/>
              <a:t>exposed</a:t>
            </a:r>
            <a:r>
              <a:rPr lang="fr-BE" dirty="0"/>
              <a:t> to </a:t>
            </a:r>
            <a:r>
              <a:rPr lang="fr-BE" dirty="0" err="1"/>
              <a:t>cutthroat</a:t>
            </a:r>
            <a:r>
              <a:rPr lang="fr-BE" dirty="0"/>
              <a:t> </a:t>
            </a:r>
            <a:r>
              <a:rPr lang="fr-BE" dirty="0" err="1"/>
              <a:t>competition</a:t>
            </a:r>
            <a:r>
              <a:rPr lang="fr-BE" dirty="0"/>
              <a:t> </a:t>
            </a:r>
            <a:r>
              <a:rPr lang="fr-BE" dirty="0" smtClean="0"/>
              <a:t>(Tech) of </a:t>
            </a:r>
            <a:r>
              <a:rPr lang="fr-BE" dirty="0"/>
              <a:t>large </a:t>
            </a:r>
            <a:r>
              <a:rPr lang="fr-BE" dirty="0" err="1"/>
              <a:t>rivals</a:t>
            </a:r>
            <a:r>
              <a:rPr lang="fr-BE" dirty="0"/>
              <a:t> </a:t>
            </a:r>
            <a:r>
              <a:rPr lang="fr-BE" dirty="0" err="1"/>
              <a:t>outside</a:t>
            </a:r>
            <a:r>
              <a:rPr lang="fr-BE" dirty="0"/>
              <a:t> of </a:t>
            </a:r>
            <a:r>
              <a:rPr lang="fr-BE" dirty="0" err="1"/>
              <a:t>their</a:t>
            </a:r>
            <a:r>
              <a:rPr lang="fr-BE" dirty="0"/>
              <a:t> RM?</a:t>
            </a:r>
          </a:p>
          <a:p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BE" dirty="0" err="1" smtClean="0"/>
              <a:t>Fair</a:t>
            </a:r>
            <a:r>
              <a:rPr lang="fr-BE" dirty="0" smtClean="0"/>
              <a:t> to </a:t>
            </a:r>
            <a:r>
              <a:rPr lang="fr-BE" dirty="0" err="1" smtClean="0"/>
              <a:t>say</a:t>
            </a:r>
            <a:r>
              <a:rPr lang="fr-BE" dirty="0" smtClean="0"/>
              <a:t> </a:t>
            </a:r>
            <a:r>
              <a:rPr lang="fr-BE" dirty="0" err="1" smtClean="0"/>
              <a:t>that</a:t>
            </a:r>
            <a:r>
              <a:rPr lang="fr-BE" dirty="0" smtClean="0"/>
              <a:t> antitrust </a:t>
            </a:r>
            <a:r>
              <a:rPr lang="fr-BE" dirty="0" err="1" smtClean="0"/>
              <a:t>policy</a:t>
            </a:r>
            <a:r>
              <a:rPr lang="fr-BE" dirty="0" smtClean="0"/>
              <a:t> has </a:t>
            </a:r>
            <a:r>
              <a:rPr lang="fr-BE" dirty="0" err="1" smtClean="0"/>
              <a:t>traditionally</a:t>
            </a:r>
            <a:r>
              <a:rPr lang="fr-BE" dirty="0" smtClean="0"/>
              <a:t> </a:t>
            </a:r>
            <a:r>
              <a:rPr lang="fr-BE" dirty="0" err="1" smtClean="0"/>
              <a:t>approached</a:t>
            </a:r>
            <a:r>
              <a:rPr lang="fr-BE" dirty="0" smtClean="0"/>
              <a:t> </a:t>
            </a:r>
            <a:r>
              <a:rPr lang="fr-BE" dirty="0" err="1" smtClean="0"/>
              <a:t>monopoly</a:t>
            </a:r>
            <a:r>
              <a:rPr lang="fr-BE" dirty="0" smtClean="0"/>
              <a:t> </a:t>
            </a:r>
            <a:r>
              <a:rPr lang="fr-BE" dirty="0" err="1" smtClean="0"/>
              <a:t>with</a:t>
            </a:r>
            <a:r>
              <a:rPr lang="fr-BE" dirty="0" smtClean="0"/>
              <a:t> a structural spin: </a:t>
            </a:r>
            <a:r>
              <a:rPr lang="fr-BE" dirty="0" err="1" smtClean="0"/>
              <a:t>crude</a:t>
            </a:r>
            <a:r>
              <a:rPr lang="fr-BE" dirty="0" smtClean="0"/>
              <a:t> </a:t>
            </a:r>
            <a:r>
              <a:rPr lang="fr-BE" dirty="0" err="1" smtClean="0"/>
              <a:t>rules</a:t>
            </a:r>
            <a:r>
              <a:rPr lang="fr-BE" dirty="0" smtClean="0"/>
              <a:t> on abuse of dominance and </a:t>
            </a:r>
            <a:r>
              <a:rPr lang="fr-BE" dirty="0" err="1" smtClean="0"/>
              <a:t>blunt</a:t>
            </a:r>
            <a:r>
              <a:rPr lang="fr-BE" dirty="0" smtClean="0"/>
              <a:t> </a:t>
            </a:r>
            <a:r>
              <a:rPr lang="fr-BE" dirty="0" err="1" smtClean="0"/>
              <a:t>merger</a:t>
            </a:r>
            <a:r>
              <a:rPr lang="fr-BE" dirty="0" smtClean="0"/>
              <a:t> </a:t>
            </a:r>
            <a:r>
              <a:rPr lang="fr-BE" dirty="0" err="1" smtClean="0"/>
              <a:t>presumptions</a:t>
            </a:r>
            <a:endParaRPr lang="fr-BE" dirty="0" smtClean="0"/>
          </a:p>
          <a:p>
            <a:r>
              <a:rPr lang="fr-BE" dirty="0" err="1" smtClean="0"/>
              <a:t>Risk</a:t>
            </a:r>
            <a:r>
              <a:rPr lang="fr-BE" dirty="0" smtClean="0"/>
              <a:t> of type I </a:t>
            </a:r>
            <a:r>
              <a:rPr lang="fr-BE" dirty="0" err="1" smtClean="0"/>
              <a:t>errors</a:t>
            </a:r>
            <a:r>
              <a:rPr lang="fr-BE" dirty="0" smtClean="0"/>
              <a:t> (false convictions)</a:t>
            </a:r>
            <a:endParaRPr lang="fr-BE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BE" dirty="0" err="1"/>
              <a:t>Handful</a:t>
            </a:r>
            <a:r>
              <a:rPr lang="fr-BE" dirty="0"/>
              <a:t> of </a:t>
            </a:r>
            <a:r>
              <a:rPr lang="fr-BE" dirty="0" err="1"/>
              <a:t>technology</a:t>
            </a:r>
            <a:r>
              <a:rPr lang="fr-BE" dirty="0"/>
              <a:t> </a:t>
            </a:r>
            <a:r>
              <a:rPr lang="fr-BE" dirty="0" err="1" smtClean="0"/>
              <a:t>oligopolists</a:t>
            </a:r>
            <a:r>
              <a:rPr lang="fr-BE" dirty="0" smtClean="0"/>
              <a:t> (Tech) </a:t>
            </a:r>
            <a:r>
              <a:rPr lang="fr-BE" dirty="0" err="1"/>
              <a:t>with</a:t>
            </a:r>
            <a:r>
              <a:rPr lang="fr-BE" dirty="0"/>
              <a:t> </a:t>
            </a:r>
            <a:r>
              <a:rPr lang="fr-BE" dirty="0" err="1"/>
              <a:t>entrenched</a:t>
            </a:r>
            <a:r>
              <a:rPr lang="fr-BE" dirty="0"/>
              <a:t> </a:t>
            </a:r>
            <a:r>
              <a:rPr lang="fr-BE" dirty="0" err="1"/>
              <a:t>market</a:t>
            </a:r>
            <a:r>
              <a:rPr lang="fr-BE" dirty="0"/>
              <a:t> positions </a:t>
            </a:r>
            <a:r>
              <a:rPr lang="fr-BE" dirty="0" smtClean="0"/>
              <a:t>(AT) in </a:t>
            </a:r>
            <a:r>
              <a:rPr lang="fr-BE" dirty="0"/>
              <a:t>distinct </a:t>
            </a:r>
            <a:r>
              <a:rPr lang="fr-BE" dirty="0" smtClean="0"/>
              <a:t>segments and intense coordination?</a:t>
            </a:r>
            <a:endParaRPr lang="fr-BE" dirty="0"/>
          </a:p>
          <a:p>
            <a:endParaRPr lang="fr-BE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BE" dirty="0" err="1" smtClean="0"/>
              <a:t>Fair</a:t>
            </a:r>
            <a:r>
              <a:rPr lang="fr-BE" dirty="0" smtClean="0"/>
              <a:t> to </a:t>
            </a:r>
            <a:r>
              <a:rPr lang="fr-BE" dirty="0" err="1" smtClean="0"/>
              <a:t>say</a:t>
            </a:r>
            <a:r>
              <a:rPr lang="fr-BE" dirty="0" smtClean="0"/>
              <a:t> </a:t>
            </a:r>
            <a:r>
              <a:rPr lang="fr-BE" dirty="0" err="1" smtClean="0"/>
              <a:t>that</a:t>
            </a:r>
            <a:r>
              <a:rPr lang="fr-BE" dirty="0" smtClean="0"/>
              <a:t> antitrust </a:t>
            </a:r>
            <a:r>
              <a:rPr lang="fr-BE" dirty="0" err="1" smtClean="0"/>
              <a:t>policy</a:t>
            </a:r>
            <a:r>
              <a:rPr lang="fr-BE" dirty="0" smtClean="0"/>
              <a:t> has </a:t>
            </a:r>
            <a:r>
              <a:rPr lang="fr-BE" dirty="0" err="1" smtClean="0"/>
              <a:t>traditionally</a:t>
            </a:r>
            <a:r>
              <a:rPr lang="fr-BE" dirty="0" smtClean="0"/>
              <a:t> </a:t>
            </a:r>
            <a:r>
              <a:rPr lang="fr-BE" dirty="0" err="1" smtClean="0"/>
              <a:t>had</a:t>
            </a:r>
            <a:r>
              <a:rPr lang="fr-BE" dirty="0" smtClean="0"/>
              <a:t> a tough time </a:t>
            </a:r>
            <a:r>
              <a:rPr lang="fr-BE" dirty="0" err="1" smtClean="0"/>
              <a:t>with</a:t>
            </a:r>
            <a:r>
              <a:rPr lang="fr-BE" dirty="0" smtClean="0"/>
              <a:t> </a:t>
            </a:r>
            <a:r>
              <a:rPr lang="fr-BE" dirty="0" err="1" smtClean="0"/>
              <a:t>oligopoly</a:t>
            </a:r>
            <a:r>
              <a:rPr lang="fr-BE" dirty="0" smtClean="0"/>
              <a:t> </a:t>
            </a:r>
            <a:r>
              <a:rPr lang="fr-BE" dirty="0" err="1" smtClean="0"/>
              <a:t>markets</a:t>
            </a:r>
            <a:r>
              <a:rPr lang="fr-BE" dirty="0" smtClean="0"/>
              <a:t> (</a:t>
            </a:r>
            <a:r>
              <a:rPr lang="fr-BE" dirty="0" err="1" smtClean="0"/>
              <a:t>outside</a:t>
            </a:r>
            <a:r>
              <a:rPr lang="fr-BE" dirty="0" smtClean="0"/>
              <a:t> </a:t>
            </a:r>
            <a:r>
              <a:rPr lang="fr-BE" dirty="0" err="1" smtClean="0"/>
              <a:t>merger</a:t>
            </a:r>
            <a:r>
              <a:rPr lang="fr-BE" dirty="0" smtClean="0"/>
              <a:t> control)</a:t>
            </a:r>
          </a:p>
          <a:p>
            <a:r>
              <a:rPr lang="fr-BE" dirty="0" err="1" smtClean="0"/>
              <a:t>Risk</a:t>
            </a:r>
            <a:r>
              <a:rPr lang="fr-BE" dirty="0" smtClean="0"/>
              <a:t> of type 2 </a:t>
            </a:r>
            <a:r>
              <a:rPr lang="fr-BE" dirty="0" err="1" smtClean="0"/>
              <a:t>errors</a:t>
            </a:r>
            <a:r>
              <a:rPr lang="fr-BE" dirty="0" smtClean="0"/>
              <a:t> (false </a:t>
            </a:r>
            <a:r>
              <a:rPr lang="fr-BE" dirty="0" err="1" smtClean="0"/>
              <a:t>acquittals</a:t>
            </a:r>
            <a:r>
              <a:rPr lang="fr-BE" dirty="0" smtClean="0"/>
              <a:t>)</a:t>
            </a:r>
          </a:p>
          <a:p>
            <a:r>
              <a:rPr lang="fr-BE" dirty="0" smtClean="0"/>
              <a:t>+ Intense </a:t>
            </a:r>
            <a:r>
              <a:rPr lang="fr-BE" dirty="0" err="1" smtClean="0"/>
              <a:t>wedge</a:t>
            </a:r>
            <a:r>
              <a:rPr lang="fr-BE" dirty="0" smtClean="0"/>
              <a:t> of </a:t>
            </a:r>
            <a:r>
              <a:rPr lang="fr-BE" dirty="0" err="1" smtClean="0"/>
              <a:t>ties</a:t>
            </a:r>
            <a:r>
              <a:rPr lang="fr-BE" dirty="0" smtClean="0"/>
              <a:t> </a:t>
            </a:r>
            <a:r>
              <a:rPr lang="fr-BE" dirty="0" err="1" smtClean="0"/>
              <a:t>amongst</a:t>
            </a:r>
            <a:r>
              <a:rPr lang="fr-BE" dirty="0" smtClean="0"/>
              <a:t> non </a:t>
            </a:r>
            <a:r>
              <a:rPr lang="fr-BE" dirty="0" err="1" smtClean="0"/>
              <a:t>rivals</a:t>
            </a:r>
            <a:r>
              <a:rPr lang="fr-BE" dirty="0" smtClean="0"/>
              <a:t>: antitrust </a:t>
            </a:r>
            <a:r>
              <a:rPr lang="fr-BE" dirty="0" err="1"/>
              <a:t>policy</a:t>
            </a:r>
            <a:r>
              <a:rPr lang="fr-BE" dirty="0"/>
              <a:t> </a:t>
            </a:r>
            <a:r>
              <a:rPr lang="fr-BE" dirty="0" err="1"/>
              <a:t>does</a:t>
            </a:r>
            <a:r>
              <a:rPr lang="fr-BE" dirty="0"/>
              <a:t> not </a:t>
            </a:r>
            <a:r>
              <a:rPr lang="fr-BE" dirty="0" smtClean="0"/>
              <a:t>deal </a:t>
            </a:r>
            <a:r>
              <a:rPr lang="fr-BE" dirty="0" err="1"/>
              <a:t>with</a:t>
            </a:r>
            <a:r>
              <a:rPr lang="fr-BE" dirty="0"/>
              <a:t> coordination </a:t>
            </a:r>
            <a:r>
              <a:rPr lang="fr-BE" dirty="0" err="1"/>
              <a:t>amongst</a:t>
            </a:r>
            <a:r>
              <a:rPr lang="fr-BE" dirty="0"/>
              <a:t> non </a:t>
            </a:r>
            <a:r>
              <a:rPr lang="fr-BE" dirty="0" err="1" smtClean="0"/>
              <a:t>competitors</a:t>
            </a:r>
            <a:endParaRPr lang="fr-BE" dirty="0"/>
          </a:p>
          <a:p>
            <a:endParaRPr lang="fr-BE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(c) Nicolas Petit, 2015                                   www.lcii.eu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1333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IS A new </a:t>
            </a:r>
            <a:r>
              <a:rPr lang="fr-BE" dirty="0" err="1" smtClean="0"/>
              <a:t>paradigm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</a:t>
            </a:r>
            <a:r>
              <a:rPr lang="fr-BE" dirty="0" err="1" smtClean="0"/>
              <a:t>needed</a:t>
            </a:r>
            <a:r>
              <a:rPr lang="fr-BE" dirty="0" smtClean="0"/>
              <a:t>?</a:t>
            </a:r>
            <a:endParaRPr lang="fr-BE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 smtClean="0"/>
              <a:t>Classic</a:t>
            </a:r>
            <a:r>
              <a:rPr lang="fr-BE" dirty="0" smtClean="0"/>
              <a:t> antitrust </a:t>
            </a:r>
            <a:r>
              <a:rPr lang="fr-BE" dirty="0" err="1" smtClean="0"/>
              <a:t>approach</a:t>
            </a:r>
            <a:endParaRPr lang="fr-BE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BE" dirty="0" err="1" smtClean="0"/>
              <a:t>Define</a:t>
            </a:r>
            <a:r>
              <a:rPr lang="fr-BE" dirty="0" smtClean="0"/>
              <a:t> a relevant </a:t>
            </a:r>
            <a:r>
              <a:rPr lang="fr-BE" dirty="0" err="1" smtClean="0"/>
              <a:t>market</a:t>
            </a:r>
            <a:endParaRPr lang="fr-BE" dirty="0" smtClean="0"/>
          </a:p>
          <a:p>
            <a:pPr marL="457200" indent="-457200">
              <a:buFont typeface="+mj-lt"/>
              <a:buAutoNum type="arabicPeriod"/>
            </a:pPr>
            <a:r>
              <a:rPr lang="fr-BE" dirty="0" err="1" smtClean="0"/>
              <a:t>Establish</a:t>
            </a:r>
            <a:r>
              <a:rPr lang="fr-BE" dirty="0" smtClean="0"/>
              <a:t> </a:t>
            </a:r>
            <a:r>
              <a:rPr lang="fr-BE" dirty="0" err="1" smtClean="0"/>
              <a:t>market</a:t>
            </a:r>
            <a:r>
              <a:rPr lang="fr-BE" dirty="0" smtClean="0"/>
              <a:t> power</a:t>
            </a:r>
          </a:p>
          <a:p>
            <a:pPr marL="457200" indent="-457200">
              <a:buFont typeface="+mj-lt"/>
              <a:buAutoNum type="arabicPeriod"/>
            </a:pPr>
            <a:r>
              <a:rPr lang="fr-BE" dirty="0" err="1" smtClean="0"/>
              <a:t>Formulate</a:t>
            </a:r>
            <a:r>
              <a:rPr lang="fr-BE" dirty="0" smtClean="0"/>
              <a:t> a </a:t>
            </a:r>
            <a:r>
              <a:rPr lang="fr-BE" dirty="0" err="1" smtClean="0"/>
              <a:t>theory</a:t>
            </a:r>
            <a:r>
              <a:rPr lang="fr-BE" dirty="0" smtClean="0"/>
              <a:t> of </a:t>
            </a:r>
            <a:r>
              <a:rPr lang="fr-BE" dirty="0" err="1" smtClean="0"/>
              <a:t>harm</a:t>
            </a:r>
            <a:r>
              <a:rPr lang="fr-BE" dirty="0" smtClean="0"/>
              <a:t> (</a:t>
            </a:r>
            <a:r>
              <a:rPr lang="fr-BE" dirty="0" err="1" smtClean="0"/>
              <a:t>econ</a:t>
            </a:r>
            <a:r>
              <a:rPr lang="fr-BE" dirty="0" smtClean="0"/>
              <a:t>) and of </a:t>
            </a:r>
            <a:r>
              <a:rPr lang="fr-BE" dirty="0" err="1" smtClean="0"/>
              <a:t>liability</a:t>
            </a:r>
            <a:r>
              <a:rPr lang="fr-BE" dirty="0" smtClean="0"/>
              <a:t> (</a:t>
            </a:r>
            <a:r>
              <a:rPr lang="fr-BE" dirty="0" err="1" smtClean="0"/>
              <a:t>law</a:t>
            </a:r>
            <a:r>
              <a:rPr lang="fr-BE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fr-BE" dirty="0" err="1" smtClean="0"/>
              <a:t>Craft</a:t>
            </a:r>
            <a:r>
              <a:rPr lang="fr-BE" dirty="0" smtClean="0"/>
              <a:t> </a:t>
            </a:r>
            <a:r>
              <a:rPr lang="fr-BE" dirty="0" err="1" smtClean="0"/>
              <a:t>remedies</a:t>
            </a:r>
            <a:endParaRPr lang="fr-BE" dirty="0"/>
          </a:p>
          <a:p>
            <a:pPr marL="457200" indent="-457200">
              <a:buFont typeface="+mj-lt"/>
              <a:buAutoNum type="arabicPeriod"/>
            </a:pPr>
            <a:r>
              <a:rPr lang="fr-BE" dirty="0" err="1" smtClean="0"/>
              <a:t>Procedural</a:t>
            </a:r>
            <a:r>
              <a:rPr lang="fr-BE" dirty="0" smtClean="0"/>
              <a:t> </a:t>
            </a:r>
            <a:r>
              <a:rPr lang="fr-BE" dirty="0" err="1" smtClean="0"/>
              <a:t>choice</a:t>
            </a:r>
            <a:r>
              <a:rPr lang="fr-BE" dirty="0" smtClean="0"/>
              <a:t>: </a:t>
            </a:r>
            <a:r>
              <a:rPr lang="fr-BE" i="1" dirty="0" smtClean="0"/>
              <a:t>ex ante </a:t>
            </a:r>
            <a:r>
              <a:rPr lang="fr-BE" dirty="0" smtClean="0"/>
              <a:t>or </a:t>
            </a:r>
            <a:r>
              <a:rPr lang="fr-BE" i="1" dirty="0" smtClean="0"/>
              <a:t>ex post</a:t>
            </a:r>
          </a:p>
          <a:p>
            <a:endParaRPr lang="fr-BE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BE" dirty="0" smtClean="0"/>
              <a:t>New antitrust </a:t>
            </a:r>
            <a:r>
              <a:rPr lang="fr-BE" dirty="0" err="1" smtClean="0"/>
              <a:t>approach</a:t>
            </a:r>
            <a:r>
              <a:rPr lang="fr-BE" dirty="0" smtClean="0"/>
              <a:t>?</a:t>
            </a:r>
            <a:endParaRPr lang="fr-BE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fr-BE" dirty="0" err="1"/>
              <a:t>Existing</a:t>
            </a:r>
            <a:r>
              <a:rPr lang="fr-BE" dirty="0"/>
              <a:t> </a:t>
            </a:r>
            <a:r>
              <a:rPr lang="fr-BE" dirty="0" err="1"/>
              <a:t>research</a:t>
            </a:r>
            <a:r>
              <a:rPr lang="fr-BE" dirty="0"/>
              <a:t>: </a:t>
            </a:r>
            <a:r>
              <a:rPr lang="fr-BE" dirty="0" smtClean="0"/>
              <a:t>Y. </a:t>
            </a:r>
            <a:r>
              <a:rPr lang="fr-BE" dirty="0" err="1" smtClean="0"/>
              <a:t>Zvetiev</a:t>
            </a:r>
            <a:r>
              <a:rPr lang="fr-BE" dirty="0" smtClean="0"/>
              <a:t>; </a:t>
            </a:r>
            <a:r>
              <a:rPr lang="fr-BE" dirty="0"/>
              <a:t>J. </a:t>
            </a:r>
            <a:r>
              <a:rPr lang="fr-BE" dirty="0" smtClean="0"/>
              <a:t>Wright; </a:t>
            </a:r>
            <a:r>
              <a:rPr lang="fr-BE" dirty="0"/>
              <a:t>J. Wright and D. </a:t>
            </a:r>
            <a:r>
              <a:rPr lang="fr-BE" dirty="0" err="1" smtClean="0"/>
              <a:t>Ginsburg</a:t>
            </a:r>
            <a:r>
              <a:rPr lang="fr-BE" dirty="0" smtClean="0"/>
              <a:t>; </a:t>
            </a:r>
            <a:r>
              <a:rPr lang="fr-BE" dirty="0"/>
              <a:t>G. </a:t>
            </a:r>
            <a:r>
              <a:rPr lang="fr-BE" dirty="0" err="1"/>
              <a:t>Sidak</a:t>
            </a:r>
            <a:r>
              <a:rPr lang="fr-BE" dirty="0"/>
              <a:t> and D. </a:t>
            </a:r>
            <a:r>
              <a:rPr lang="fr-BE" dirty="0" err="1"/>
              <a:t>Teece</a:t>
            </a:r>
            <a:endParaRPr lang="fr-BE" dirty="0"/>
          </a:p>
          <a:p>
            <a:pPr lvl="1"/>
            <a:r>
              <a:rPr lang="fr-BE" dirty="0" smtClean="0"/>
              <a:t>Antitrust </a:t>
            </a:r>
            <a:r>
              <a:rPr lang="fr-BE" dirty="0" err="1" smtClean="0"/>
              <a:t>enforcement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</a:t>
            </a:r>
            <a:r>
              <a:rPr lang="fr-BE" dirty="0" err="1" smtClean="0"/>
              <a:t>too</a:t>
            </a:r>
            <a:r>
              <a:rPr lang="fr-BE" dirty="0" smtClean="0"/>
              <a:t> </a:t>
            </a:r>
            <a:r>
              <a:rPr lang="fr-BE" dirty="0" err="1" smtClean="0"/>
              <a:t>blunt</a:t>
            </a:r>
            <a:endParaRPr lang="fr-BE" dirty="0" smtClean="0"/>
          </a:p>
          <a:p>
            <a:pPr lvl="1"/>
            <a:r>
              <a:rPr lang="fr-BE" dirty="0" err="1" smtClean="0"/>
              <a:t>When</a:t>
            </a:r>
            <a:r>
              <a:rPr lang="fr-BE" dirty="0" smtClean="0"/>
              <a:t> antitrust </a:t>
            </a:r>
            <a:r>
              <a:rPr lang="fr-BE" dirty="0" err="1" smtClean="0"/>
              <a:t>is</a:t>
            </a:r>
            <a:r>
              <a:rPr lang="fr-BE" dirty="0" smtClean="0"/>
              <a:t> </a:t>
            </a:r>
            <a:r>
              <a:rPr lang="fr-BE" dirty="0" err="1" smtClean="0"/>
              <a:t>well</a:t>
            </a:r>
            <a:r>
              <a:rPr lang="fr-BE" dirty="0" smtClean="0"/>
              <a:t> </a:t>
            </a:r>
            <a:r>
              <a:rPr lang="fr-BE" dirty="0" err="1" smtClean="0"/>
              <a:t>applied</a:t>
            </a:r>
            <a:r>
              <a:rPr lang="fr-BE" dirty="0" smtClean="0"/>
              <a:t> </a:t>
            </a:r>
            <a:r>
              <a:rPr lang="fr-BE" dirty="0" err="1" smtClean="0"/>
              <a:t>it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not </a:t>
            </a:r>
            <a:r>
              <a:rPr lang="fr-BE" dirty="0" err="1" smtClean="0"/>
              <a:t>applied</a:t>
            </a:r>
            <a:r>
              <a:rPr lang="fr-BE" dirty="0" smtClean="0"/>
              <a:t> </a:t>
            </a:r>
            <a:r>
              <a:rPr lang="fr-BE" dirty="0" err="1" smtClean="0"/>
              <a:t>systematically</a:t>
            </a:r>
            <a:r>
              <a:rPr lang="fr-BE" dirty="0" smtClean="0"/>
              <a:t> or </a:t>
            </a:r>
            <a:r>
              <a:rPr lang="fr-BE" dirty="0" err="1" smtClean="0"/>
              <a:t>only</a:t>
            </a:r>
            <a:r>
              <a:rPr lang="fr-BE" dirty="0" smtClean="0"/>
              <a:t> at the </a:t>
            </a:r>
            <a:r>
              <a:rPr lang="fr-BE" dirty="0" err="1" smtClean="0"/>
              <a:t>margins</a:t>
            </a:r>
            <a:endParaRPr lang="fr-BE" dirty="0"/>
          </a:p>
          <a:p>
            <a:pPr lvl="1"/>
            <a:r>
              <a:rPr lang="fr-BE" dirty="0" err="1" smtClean="0"/>
              <a:t>Other</a:t>
            </a:r>
            <a:r>
              <a:rPr lang="fr-BE" dirty="0" smtClean="0"/>
              <a:t> </a:t>
            </a:r>
            <a:r>
              <a:rPr lang="fr-BE" dirty="0" err="1" smtClean="0"/>
              <a:t>tools</a:t>
            </a:r>
            <a:r>
              <a:rPr lang="fr-BE" dirty="0" smtClean="0"/>
              <a:t> </a:t>
            </a:r>
            <a:r>
              <a:rPr lang="fr-BE" dirty="0" err="1" smtClean="0"/>
              <a:t>ought</a:t>
            </a:r>
            <a:r>
              <a:rPr lang="fr-BE" dirty="0" smtClean="0"/>
              <a:t> to </a:t>
            </a:r>
            <a:r>
              <a:rPr lang="fr-BE" dirty="0" err="1" smtClean="0"/>
              <a:t>be</a:t>
            </a:r>
            <a:r>
              <a:rPr lang="fr-BE" dirty="0" smtClean="0"/>
              <a:t> </a:t>
            </a:r>
            <a:r>
              <a:rPr lang="fr-BE" dirty="0" err="1" smtClean="0"/>
              <a:t>invented</a:t>
            </a:r>
            <a:r>
              <a:rPr lang="fr-BE" dirty="0" smtClean="0"/>
              <a:t>?</a:t>
            </a:r>
          </a:p>
          <a:p>
            <a:r>
              <a:rPr lang="fr-BE" dirty="0" err="1" smtClean="0"/>
              <a:t>Submission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</a:t>
            </a:r>
            <a:r>
              <a:rPr lang="fr-BE" dirty="0" err="1" smtClean="0"/>
              <a:t>that</a:t>
            </a:r>
            <a:r>
              <a:rPr lang="fr-BE" dirty="0" smtClean="0"/>
              <a:t> </a:t>
            </a:r>
            <a:r>
              <a:rPr lang="fr-BE" dirty="0" err="1" smtClean="0"/>
              <a:t>we</a:t>
            </a:r>
            <a:r>
              <a:rPr lang="fr-BE" dirty="0" smtClean="0"/>
              <a:t> </a:t>
            </a:r>
            <a:r>
              <a:rPr lang="fr-BE" dirty="0" err="1" smtClean="0"/>
              <a:t>many</a:t>
            </a:r>
            <a:r>
              <a:rPr lang="fr-BE" dirty="0" smtClean="0"/>
              <a:t> not </a:t>
            </a:r>
            <a:r>
              <a:rPr lang="fr-BE" dirty="0" err="1" smtClean="0"/>
              <a:t>fully</a:t>
            </a:r>
            <a:r>
              <a:rPr lang="fr-BE" dirty="0" smtClean="0"/>
              <a:t> </a:t>
            </a:r>
            <a:r>
              <a:rPr lang="fr-BE" dirty="0" err="1" smtClean="0"/>
              <a:t>understand</a:t>
            </a:r>
            <a:r>
              <a:rPr lang="fr-BE" dirty="0" smtClean="0"/>
              <a:t> </a:t>
            </a:r>
            <a:r>
              <a:rPr lang="fr-BE" dirty="0"/>
              <a:t>the </a:t>
            </a:r>
            <a:r>
              <a:rPr lang="fr-BE" dirty="0" err="1"/>
              <a:t>complex</a:t>
            </a:r>
            <a:r>
              <a:rPr lang="fr-BE" dirty="0"/>
              <a:t> </a:t>
            </a:r>
            <a:r>
              <a:rPr lang="fr-BE" dirty="0" err="1" smtClean="0"/>
              <a:t>competition</a:t>
            </a:r>
            <a:r>
              <a:rPr lang="fr-BE" dirty="0" smtClean="0"/>
              <a:t> </a:t>
            </a:r>
            <a:r>
              <a:rPr lang="fr-BE" dirty="0" err="1"/>
              <a:t>relationships</a:t>
            </a:r>
            <a:r>
              <a:rPr lang="fr-BE" dirty="0"/>
              <a:t> </a:t>
            </a:r>
            <a:r>
              <a:rPr lang="fr-BE" dirty="0" err="1"/>
              <a:t>above</a:t>
            </a:r>
            <a:r>
              <a:rPr lang="fr-BE" dirty="0"/>
              <a:t>, </a:t>
            </a:r>
            <a:r>
              <a:rPr lang="fr-BE" dirty="0" err="1"/>
              <a:t>beyond</a:t>
            </a:r>
            <a:r>
              <a:rPr lang="fr-BE" dirty="0"/>
              <a:t> and </a:t>
            </a:r>
            <a:r>
              <a:rPr lang="fr-BE" dirty="0" err="1"/>
              <a:t>accross</a:t>
            </a:r>
            <a:r>
              <a:rPr lang="fr-BE" dirty="0"/>
              <a:t> relevant </a:t>
            </a:r>
            <a:r>
              <a:rPr lang="fr-BE" dirty="0" err="1" smtClean="0"/>
              <a:t>markets</a:t>
            </a:r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(c) Nicolas Petit, 2015                                   www.lcii.eu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7217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Market</a:t>
            </a:r>
            <a:r>
              <a:rPr lang="fr-BE" dirty="0" smtClean="0"/>
              <a:t> </a:t>
            </a:r>
            <a:r>
              <a:rPr lang="fr-BE" dirty="0" err="1" smtClean="0"/>
              <a:t>definition</a:t>
            </a:r>
            <a:endParaRPr lang="fr-BE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BE" sz="5000" dirty="0" smtClean="0"/>
              <a:t>I</a:t>
            </a:r>
            <a:endParaRPr lang="fr-BE" sz="50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(c) Nicolas Petit, 2015                                   www.lcii.eu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176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Where</a:t>
            </a:r>
            <a:r>
              <a:rPr lang="fr-BE" dirty="0" smtClean="0"/>
              <a:t> do </a:t>
            </a:r>
            <a:r>
              <a:rPr lang="fr-BE" dirty="0" err="1" smtClean="0"/>
              <a:t>moligopolists</a:t>
            </a:r>
            <a:r>
              <a:rPr lang="fr-BE" dirty="0" smtClean="0"/>
              <a:t> </a:t>
            </a:r>
            <a:r>
              <a:rPr lang="fr-BE" dirty="0" err="1" smtClean="0"/>
              <a:t>compete</a:t>
            </a:r>
            <a:r>
              <a:rPr lang="fr-BE" dirty="0" smtClean="0"/>
              <a:t>?</a:t>
            </a:r>
            <a:endParaRPr lang="fr-BE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err="1"/>
              <a:t>Moligopolist</a:t>
            </a:r>
            <a:r>
              <a:rPr lang="fr-BE" dirty="0"/>
              <a:t> </a:t>
            </a:r>
            <a:r>
              <a:rPr lang="fr-BE" dirty="0" err="1"/>
              <a:t>is</a:t>
            </a:r>
            <a:r>
              <a:rPr lang="fr-BE" dirty="0"/>
              <a:t> </a:t>
            </a:r>
            <a:r>
              <a:rPr lang="fr-BE" dirty="0" err="1"/>
              <a:t>firm</a:t>
            </a:r>
            <a:r>
              <a:rPr lang="fr-BE" dirty="0"/>
              <a:t> </a:t>
            </a:r>
            <a:r>
              <a:rPr lang="fr-BE" dirty="0" err="1"/>
              <a:t>with</a:t>
            </a:r>
            <a:r>
              <a:rPr lang="fr-BE" dirty="0"/>
              <a:t> </a:t>
            </a:r>
            <a:r>
              <a:rPr lang="fr-BE" dirty="0" err="1"/>
              <a:t>monopoly</a:t>
            </a:r>
            <a:r>
              <a:rPr lang="fr-BE" dirty="0"/>
              <a:t> </a:t>
            </a:r>
            <a:r>
              <a:rPr lang="fr-BE" dirty="0" smtClean="0"/>
              <a:t>but </a:t>
            </a:r>
            <a:r>
              <a:rPr lang="fr-BE" dirty="0" err="1" smtClean="0"/>
              <a:t>that</a:t>
            </a:r>
            <a:r>
              <a:rPr lang="fr-BE" dirty="0" smtClean="0"/>
              <a:t> </a:t>
            </a:r>
            <a:r>
              <a:rPr lang="fr-BE" dirty="0" err="1" smtClean="0"/>
              <a:t>compete</a:t>
            </a:r>
            <a:r>
              <a:rPr lang="fr-BE" dirty="0" smtClean="0"/>
              <a:t> at </a:t>
            </a:r>
            <a:r>
              <a:rPr lang="fr-BE" dirty="0"/>
              <a:t>the </a:t>
            </a:r>
            <a:r>
              <a:rPr lang="fr-BE" dirty="0" err="1"/>
              <a:t>same</a:t>
            </a:r>
            <a:r>
              <a:rPr lang="fr-BE" dirty="0"/>
              <a:t> time in </a:t>
            </a:r>
            <a:r>
              <a:rPr lang="fr-BE" dirty="0" err="1" smtClean="0"/>
              <a:t>oligopoly</a:t>
            </a:r>
            <a:endParaRPr lang="fr-BE" dirty="0" smtClean="0"/>
          </a:p>
          <a:p>
            <a:pPr lvl="1"/>
            <a:r>
              <a:rPr lang="fr-BE" dirty="0" smtClean="0"/>
              <a:t>Microsoft </a:t>
            </a:r>
            <a:r>
              <a:rPr lang="fr-BE" dirty="0" err="1"/>
              <a:t>monopolist</a:t>
            </a:r>
            <a:r>
              <a:rPr lang="fr-BE" dirty="0"/>
              <a:t> in OS, </a:t>
            </a:r>
            <a:r>
              <a:rPr lang="fr-BE" dirty="0" err="1"/>
              <a:t>oligopolist</a:t>
            </a:r>
            <a:r>
              <a:rPr lang="fr-BE" dirty="0"/>
              <a:t> in browser, </a:t>
            </a:r>
            <a:r>
              <a:rPr lang="fr-BE" dirty="0" err="1"/>
              <a:t>search</a:t>
            </a:r>
            <a:r>
              <a:rPr lang="fr-BE" dirty="0"/>
              <a:t> and </a:t>
            </a:r>
            <a:r>
              <a:rPr lang="fr-BE" dirty="0" err="1" smtClean="0"/>
              <a:t>further</a:t>
            </a:r>
            <a:endParaRPr lang="fr-BE" dirty="0"/>
          </a:p>
          <a:p>
            <a:pPr lvl="1"/>
            <a:r>
              <a:rPr lang="fr-BE" dirty="0"/>
              <a:t>Google </a:t>
            </a:r>
            <a:r>
              <a:rPr lang="fr-BE" dirty="0" err="1"/>
              <a:t>monopolist</a:t>
            </a:r>
            <a:r>
              <a:rPr lang="fr-BE" dirty="0"/>
              <a:t> in </a:t>
            </a:r>
            <a:r>
              <a:rPr lang="fr-BE" dirty="0" err="1"/>
              <a:t>search</a:t>
            </a:r>
            <a:r>
              <a:rPr lang="fr-BE" dirty="0"/>
              <a:t>, </a:t>
            </a:r>
            <a:r>
              <a:rPr lang="fr-BE" dirty="0" err="1"/>
              <a:t>oligopolist</a:t>
            </a:r>
            <a:r>
              <a:rPr lang="fr-BE" dirty="0"/>
              <a:t> in car, glasses and </a:t>
            </a:r>
            <a:r>
              <a:rPr lang="fr-BE" dirty="0" err="1" smtClean="0"/>
              <a:t>other</a:t>
            </a:r>
            <a:endParaRPr lang="fr-BE" dirty="0"/>
          </a:p>
          <a:p>
            <a:pPr lvl="1"/>
            <a:r>
              <a:rPr lang="fr-BE" dirty="0"/>
              <a:t>Apple </a:t>
            </a:r>
            <a:r>
              <a:rPr lang="fr-BE" dirty="0" err="1"/>
              <a:t>monopolist</a:t>
            </a:r>
            <a:r>
              <a:rPr lang="fr-BE" dirty="0"/>
              <a:t> in </a:t>
            </a:r>
            <a:r>
              <a:rPr lang="fr-BE" dirty="0" err="1"/>
              <a:t>handset</a:t>
            </a:r>
            <a:r>
              <a:rPr lang="fr-BE" dirty="0"/>
              <a:t>, </a:t>
            </a:r>
            <a:r>
              <a:rPr lang="fr-BE" dirty="0" err="1"/>
              <a:t>oligopolist</a:t>
            </a:r>
            <a:r>
              <a:rPr lang="fr-BE" dirty="0"/>
              <a:t> in social </a:t>
            </a:r>
            <a:r>
              <a:rPr lang="fr-BE" dirty="0" smtClean="0"/>
              <a:t>network</a:t>
            </a:r>
          </a:p>
          <a:p>
            <a:pPr marL="128016" lvl="1" indent="0">
              <a:buNone/>
            </a:pPr>
            <a:r>
              <a:rPr lang="fr-BE" sz="2200" dirty="0" err="1" smtClean="0"/>
              <a:t>Should</a:t>
            </a:r>
            <a:r>
              <a:rPr lang="fr-BE" sz="2200" dirty="0" smtClean="0"/>
              <a:t> </a:t>
            </a:r>
            <a:r>
              <a:rPr lang="fr-BE" sz="2200" dirty="0" err="1" smtClean="0"/>
              <a:t>we</a:t>
            </a:r>
            <a:r>
              <a:rPr lang="fr-BE" sz="2200" dirty="0" smtClean="0"/>
              <a:t> </a:t>
            </a:r>
            <a:r>
              <a:rPr lang="fr-BE" sz="2200" dirty="0" err="1" smtClean="0"/>
              <a:t>seek</a:t>
            </a:r>
            <a:r>
              <a:rPr lang="fr-BE" sz="2200" dirty="0" smtClean="0"/>
              <a:t> to </a:t>
            </a:r>
            <a:r>
              <a:rPr lang="fr-BE" sz="2200" dirty="0" err="1" smtClean="0"/>
              <a:t>approach</a:t>
            </a:r>
            <a:r>
              <a:rPr lang="fr-BE" sz="2200" dirty="0" smtClean="0"/>
              <a:t> </a:t>
            </a:r>
            <a:r>
              <a:rPr lang="fr-BE" sz="2200" dirty="0" err="1"/>
              <a:t>this</a:t>
            </a:r>
            <a:r>
              <a:rPr lang="fr-BE" sz="2200" dirty="0"/>
              <a:t> </a:t>
            </a:r>
            <a:r>
              <a:rPr lang="fr-BE" sz="2200" dirty="0" err="1"/>
              <a:t>multidimensional</a:t>
            </a:r>
            <a:r>
              <a:rPr lang="fr-BE" sz="2200" dirty="0"/>
              <a:t> </a:t>
            </a:r>
            <a:r>
              <a:rPr lang="fr-BE" sz="2200" dirty="0" err="1" smtClean="0"/>
              <a:t>competition</a:t>
            </a:r>
            <a:r>
              <a:rPr lang="fr-BE" sz="2200" dirty="0" smtClean="0"/>
              <a:t> </a:t>
            </a:r>
            <a:r>
              <a:rPr lang="fr-BE" sz="2200" dirty="0"/>
              <a:t>in a </a:t>
            </a:r>
            <a:r>
              <a:rPr lang="fr-BE" sz="2200" dirty="0" err="1"/>
              <a:t>holistic</a:t>
            </a:r>
            <a:r>
              <a:rPr lang="fr-BE" sz="2200" dirty="0"/>
              <a:t> </a:t>
            </a:r>
            <a:r>
              <a:rPr lang="fr-BE" sz="2200" dirty="0" err="1" smtClean="0"/>
              <a:t>manner</a:t>
            </a:r>
            <a:r>
              <a:rPr lang="fr-BE" sz="2200" dirty="0" smtClean="0"/>
              <a:t>, and if </a:t>
            </a:r>
            <a:r>
              <a:rPr lang="fr-BE" sz="2200" dirty="0" err="1" smtClean="0"/>
              <a:t>yes</a:t>
            </a:r>
            <a:r>
              <a:rPr lang="fr-BE" sz="2200" dirty="0" smtClean="0"/>
              <a:t> how? </a:t>
            </a:r>
          </a:p>
          <a:p>
            <a:pPr marL="128016" lvl="1" indent="0">
              <a:buNone/>
            </a:pPr>
            <a:r>
              <a:rPr lang="fr-BE" sz="2200" dirty="0" err="1" smtClean="0"/>
              <a:t>After</a:t>
            </a:r>
            <a:r>
              <a:rPr lang="fr-BE" sz="2200" dirty="0" smtClean="0"/>
              <a:t> all, a </a:t>
            </a:r>
            <a:r>
              <a:rPr lang="fr-BE" sz="2200" dirty="0" err="1" smtClean="0"/>
              <a:t>firm</a:t>
            </a:r>
            <a:r>
              <a:rPr lang="fr-BE" sz="2200" dirty="0" smtClean="0"/>
              <a:t> </a:t>
            </a:r>
            <a:r>
              <a:rPr lang="fr-BE" sz="2200" dirty="0" err="1" smtClean="0"/>
              <a:t>is</a:t>
            </a:r>
            <a:r>
              <a:rPr lang="fr-BE" sz="2200" dirty="0" smtClean="0"/>
              <a:t> a </a:t>
            </a:r>
            <a:r>
              <a:rPr lang="fr-BE" sz="2200" dirty="0" err="1" smtClean="0"/>
              <a:t>singular</a:t>
            </a:r>
            <a:r>
              <a:rPr lang="fr-BE" sz="2200" dirty="0" smtClean="0"/>
              <a:t> </a:t>
            </a:r>
            <a:r>
              <a:rPr lang="fr-BE" sz="2200" dirty="0" err="1" smtClean="0"/>
              <a:t>entity</a:t>
            </a:r>
            <a:r>
              <a:rPr lang="fr-BE" sz="2200" dirty="0" smtClean="0"/>
              <a:t>, and </a:t>
            </a:r>
            <a:r>
              <a:rPr lang="fr-BE" sz="2200" dirty="0" err="1" smtClean="0"/>
              <a:t>it</a:t>
            </a:r>
            <a:r>
              <a:rPr lang="fr-BE" sz="2200" dirty="0" smtClean="0"/>
              <a:t> </a:t>
            </a:r>
            <a:r>
              <a:rPr lang="fr-BE" sz="2200" dirty="0" err="1" smtClean="0"/>
              <a:t>is</a:t>
            </a:r>
            <a:r>
              <a:rPr lang="fr-BE" sz="2200" dirty="0" smtClean="0"/>
              <a:t> </a:t>
            </a:r>
            <a:r>
              <a:rPr lang="fr-BE" sz="2200" dirty="0" err="1" smtClean="0"/>
              <a:t>artificial</a:t>
            </a:r>
            <a:r>
              <a:rPr lang="fr-BE" sz="2200" dirty="0" smtClean="0"/>
              <a:t> and </a:t>
            </a:r>
            <a:r>
              <a:rPr lang="fr-BE" sz="2200" dirty="0" err="1" smtClean="0"/>
              <a:t>arbitrary</a:t>
            </a:r>
            <a:r>
              <a:rPr lang="fr-BE" sz="2200" dirty="0" smtClean="0"/>
              <a:t> to </a:t>
            </a:r>
            <a:r>
              <a:rPr lang="fr-BE" sz="2200" dirty="0" err="1" smtClean="0"/>
              <a:t>view</a:t>
            </a:r>
            <a:r>
              <a:rPr lang="fr-BE" sz="2200" dirty="0" smtClean="0"/>
              <a:t> </a:t>
            </a:r>
            <a:r>
              <a:rPr lang="fr-BE" sz="2200" dirty="0" err="1" smtClean="0"/>
              <a:t>it</a:t>
            </a:r>
            <a:r>
              <a:rPr lang="fr-BE" sz="2200" dirty="0" smtClean="0"/>
              <a:t> as a bundle of </a:t>
            </a:r>
            <a:r>
              <a:rPr lang="fr-BE" sz="2200" dirty="0" err="1" smtClean="0"/>
              <a:t>insulated</a:t>
            </a:r>
            <a:r>
              <a:rPr lang="fr-BE" sz="2200" dirty="0" smtClean="0"/>
              <a:t> production </a:t>
            </a:r>
            <a:r>
              <a:rPr lang="fr-BE" sz="2200" smtClean="0"/>
              <a:t>functions</a:t>
            </a:r>
            <a:endParaRPr lang="fr-BE" sz="2200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(c) Nicolas Petit, 2015                                   www.lcii.eu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4663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Where</a:t>
            </a:r>
            <a:r>
              <a:rPr lang="fr-BE" dirty="0"/>
              <a:t> do </a:t>
            </a:r>
            <a:r>
              <a:rPr lang="fr-BE" dirty="0" err="1"/>
              <a:t>moligopolists</a:t>
            </a:r>
            <a:r>
              <a:rPr lang="fr-BE" dirty="0"/>
              <a:t> </a:t>
            </a:r>
            <a:r>
              <a:rPr lang="fr-BE" dirty="0" err="1"/>
              <a:t>compete</a:t>
            </a:r>
            <a:r>
              <a:rPr lang="fr-BE" dirty="0"/>
              <a:t>? </a:t>
            </a:r>
            <a:r>
              <a:rPr lang="fr-BE" dirty="0" smtClean="0"/>
              <a:t>(</a:t>
            </a:r>
            <a:r>
              <a:rPr lang="fr-BE" dirty="0"/>
              <a:t>2</a:t>
            </a:r>
            <a:r>
              <a:rPr lang="fr-BE" dirty="0" smtClean="0"/>
              <a:t>)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24129" y="1828800"/>
            <a:ext cx="9720071" cy="4606506"/>
          </a:xfrm>
        </p:spPr>
        <p:txBody>
          <a:bodyPr>
            <a:normAutofit fontScale="92500" lnSpcReduction="20000"/>
          </a:bodyPr>
          <a:lstStyle/>
          <a:p>
            <a:r>
              <a:rPr lang="fr-BE" dirty="0" err="1" smtClean="0"/>
              <a:t>Moligopolists</a:t>
            </a:r>
            <a:r>
              <a:rPr lang="fr-BE" dirty="0" smtClean="0"/>
              <a:t> </a:t>
            </a:r>
            <a:r>
              <a:rPr lang="fr-BE" dirty="0" err="1" smtClean="0"/>
              <a:t>compete</a:t>
            </a:r>
            <a:r>
              <a:rPr lang="fr-BE" dirty="0" smtClean="0"/>
              <a:t> for </a:t>
            </a:r>
            <a:r>
              <a:rPr lang="fr-BE" dirty="0" smtClean="0">
                <a:solidFill>
                  <a:srgbClr val="FF0000"/>
                </a:solidFill>
              </a:rPr>
              <a:t>future</a:t>
            </a:r>
            <a:r>
              <a:rPr lang="fr-BE" dirty="0" smtClean="0"/>
              <a:t> </a:t>
            </a:r>
            <a:r>
              <a:rPr lang="fr-BE" dirty="0" err="1" smtClean="0"/>
              <a:t>products</a:t>
            </a:r>
            <a:r>
              <a:rPr lang="fr-BE" dirty="0" smtClean="0"/>
              <a:t> and services</a:t>
            </a:r>
          </a:p>
          <a:p>
            <a:pPr lvl="1"/>
            <a:r>
              <a:rPr lang="fr-BE" dirty="0" err="1" smtClean="0"/>
              <a:t>Actual</a:t>
            </a:r>
            <a:r>
              <a:rPr lang="fr-BE" dirty="0" smtClean="0"/>
              <a:t> </a:t>
            </a:r>
            <a:r>
              <a:rPr lang="fr-BE" dirty="0" err="1"/>
              <a:t>competition</a:t>
            </a:r>
            <a:r>
              <a:rPr lang="fr-BE" dirty="0"/>
              <a:t> </a:t>
            </a:r>
            <a:r>
              <a:rPr lang="fr-BE" dirty="0" err="1" smtClean="0"/>
              <a:t>irrelevant</a:t>
            </a:r>
            <a:r>
              <a:rPr lang="fr-BE" dirty="0" smtClean="0"/>
              <a:t> </a:t>
            </a:r>
            <a:r>
              <a:rPr lang="fr-BE" dirty="0"/>
              <a:t>for </a:t>
            </a:r>
            <a:r>
              <a:rPr lang="fr-BE" dirty="0" err="1" smtClean="0"/>
              <a:t>Moligopolists</a:t>
            </a:r>
            <a:r>
              <a:rPr lang="fr-BE" dirty="0" smtClean="0"/>
              <a:t>? </a:t>
            </a:r>
            <a:endParaRPr lang="fr-BE" dirty="0"/>
          </a:p>
          <a:p>
            <a:pPr lvl="1"/>
            <a:r>
              <a:rPr lang="fr-BE" dirty="0" err="1"/>
              <a:t>Process</a:t>
            </a:r>
            <a:r>
              <a:rPr lang="fr-BE" dirty="0"/>
              <a:t> of constant </a:t>
            </a:r>
            <a:r>
              <a:rPr lang="fr-BE" dirty="0" err="1"/>
              <a:t>tinkering</a:t>
            </a:r>
            <a:r>
              <a:rPr lang="fr-BE" dirty="0"/>
              <a:t> </a:t>
            </a:r>
            <a:r>
              <a:rPr lang="fr-BE" dirty="0" err="1"/>
              <a:t>with</a:t>
            </a:r>
            <a:r>
              <a:rPr lang="fr-BE" dirty="0"/>
              <a:t> </a:t>
            </a:r>
            <a:r>
              <a:rPr lang="fr-BE" dirty="0" err="1"/>
              <a:t>ideas</a:t>
            </a:r>
            <a:r>
              <a:rPr lang="fr-BE" dirty="0"/>
              <a:t> to </a:t>
            </a:r>
            <a:r>
              <a:rPr lang="fr-BE" dirty="0" err="1"/>
              <a:t>find</a:t>
            </a:r>
            <a:r>
              <a:rPr lang="fr-BE" dirty="0"/>
              <a:t> </a:t>
            </a:r>
            <a:r>
              <a:rPr lang="fr-BE" dirty="0" smtClean="0"/>
              <a:t>the</a:t>
            </a:r>
            <a:r>
              <a:rPr lang="fr-BE" dirty="0"/>
              <a:t> new </a:t>
            </a:r>
            <a:r>
              <a:rPr lang="fr-BE" dirty="0" smtClean="0"/>
              <a:t>black: Google car; Microsoft </a:t>
            </a:r>
            <a:r>
              <a:rPr lang="fr-BE" dirty="0" err="1" smtClean="0"/>
              <a:t>Hololens</a:t>
            </a:r>
            <a:r>
              <a:rPr lang="fr-BE" dirty="0" smtClean="0"/>
              <a:t>; Amazon </a:t>
            </a:r>
            <a:r>
              <a:rPr lang="fr-BE" dirty="0"/>
              <a:t>drones</a:t>
            </a:r>
          </a:p>
          <a:p>
            <a:pPr lvl="1"/>
            <a:r>
              <a:rPr lang="fr-BE" dirty="0" smtClean="0"/>
              <a:t>EU Guidelines </a:t>
            </a:r>
            <a:r>
              <a:rPr lang="fr-BE" dirty="0"/>
              <a:t>on </a:t>
            </a:r>
            <a:r>
              <a:rPr lang="fr-BE" dirty="0" err="1" smtClean="0"/>
              <a:t>technology</a:t>
            </a:r>
            <a:r>
              <a:rPr lang="fr-BE" dirty="0" smtClean="0"/>
              <a:t> </a:t>
            </a:r>
            <a:r>
              <a:rPr lang="fr-BE" dirty="0" err="1"/>
              <a:t>transfer</a:t>
            </a:r>
            <a:r>
              <a:rPr lang="fr-BE" dirty="0"/>
              <a:t>, 2014: </a:t>
            </a:r>
            <a:r>
              <a:rPr lang="en-US" dirty="0"/>
              <a:t>“</a:t>
            </a:r>
            <a:r>
              <a:rPr lang="en-US" i="1" dirty="0"/>
              <a:t>Some </a:t>
            </a:r>
            <a:r>
              <a:rPr lang="en-US" i="1" dirty="0" err="1"/>
              <a:t>licence</a:t>
            </a:r>
            <a:r>
              <a:rPr lang="en-US" i="1" dirty="0"/>
              <a:t> agreements may affect competition in innovation. In </a:t>
            </a:r>
            <a:r>
              <a:rPr lang="en-US" i="1" dirty="0" err="1"/>
              <a:t>analysing</a:t>
            </a:r>
            <a:r>
              <a:rPr lang="en-US" i="1" dirty="0"/>
              <a:t> such effects, however, the Commission will normally confine itself to examining the impact of the agreement on competition within existing product and technology markets</a:t>
            </a:r>
            <a:r>
              <a:rPr lang="en-US" dirty="0"/>
              <a:t>”</a:t>
            </a:r>
            <a:endParaRPr lang="fr-BE" dirty="0"/>
          </a:p>
          <a:p>
            <a:r>
              <a:rPr lang="fr-BE" dirty="0" err="1" smtClean="0"/>
              <a:t>Moligopolists</a:t>
            </a:r>
            <a:r>
              <a:rPr lang="fr-BE" dirty="0" smtClean="0"/>
              <a:t> </a:t>
            </a:r>
            <a:r>
              <a:rPr lang="fr-BE" dirty="0" err="1" smtClean="0"/>
              <a:t>compete</a:t>
            </a:r>
            <a:r>
              <a:rPr lang="fr-BE" dirty="0" smtClean="0"/>
              <a:t> for </a:t>
            </a:r>
            <a:r>
              <a:rPr lang="fr-BE" dirty="0" smtClean="0">
                <a:solidFill>
                  <a:srgbClr val="FF0000"/>
                </a:solidFill>
              </a:rPr>
              <a:t>stock </a:t>
            </a:r>
            <a:r>
              <a:rPr lang="fr-BE" dirty="0" err="1" smtClean="0">
                <a:solidFill>
                  <a:srgbClr val="FF0000"/>
                </a:solidFill>
              </a:rPr>
              <a:t>market</a:t>
            </a:r>
            <a:r>
              <a:rPr lang="fr-BE" dirty="0" smtClean="0">
                <a:solidFill>
                  <a:srgbClr val="FF0000"/>
                </a:solidFill>
              </a:rPr>
              <a:t> </a:t>
            </a:r>
            <a:r>
              <a:rPr lang="fr-BE" dirty="0" err="1" smtClean="0"/>
              <a:t>valuation</a:t>
            </a:r>
            <a:r>
              <a:rPr lang="fr-BE" dirty="0" smtClean="0"/>
              <a:t> and </a:t>
            </a:r>
            <a:r>
              <a:rPr lang="fr-BE" dirty="0" smtClean="0">
                <a:solidFill>
                  <a:srgbClr val="FF0000"/>
                </a:solidFill>
              </a:rPr>
              <a:t>venture capital</a:t>
            </a:r>
          </a:p>
          <a:p>
            <a:pPr lvl="1"/>
            <a:r>
              <a:rPr lang="en-US" dirty="0" smtClean="0"/>
              <a:t>24 February 2015, </a:t>
            </a:r>
            <a:r>
              <a:rPr lang="en-US" dirty="0"/>
              <a:t>Wall Street </a:t>
            </a:r>
            <a:r>
              <a:rPr lang="en-US" dirty="0" smtClean="0"/>
              <a:t>Journal: “</a:t>
            </a:r>
            <a:r>
              <a:rPr lang="en-US" i="1" dirty="0" smtClean="0"/>
              <a:t>In </a:t>
            </a:r>
            <a:r>
              <a:rPr lang="en-US" i="1" dirty="0"/>
              <a:t>their current fundraising efforts, both Uber Technologies Inc. and Lyft Inc. have asked potential investors to sign agreements stating they won’t invest in competitors for a period of six months to a year, according to people familiar with the </a:t>
            </a:r>
            <a:r>
              <a:rPr lang="en-US" i="1" dirty="0" smtClean="0"/>
              <a:t>policies</a:t>
            </a:r>
            <a:r>
              <a:rPr lang="en-US" dirty="0"/>
              <a:t>”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www.wsj.com/articles/uber-and-lyft-force-investors-to-play-favorites-1424811518</a:t>
            </a:r>
            <a:r>
              <a:rPr lang="en-US" dirty="0" smtClean="0"/>
              <a:t> </a:t>
            </a:r>
            <a:endParaRPr lang="fr-BE" dirty="0" smtClean="0">
              <a:solidFill>
                <a:srgbClr val="FF0000"/>
              </a:solidFill>
            </a:endParaRPr>
          </a:p>
          <a:p>
            <a:r>
              <a:rPr lang="fr-BE" dirty="0" err="1" smtClean="0"/>
              <a:t>Moligopolists</a:t>
            </a:r>
            <a:r>
              <a:rPr lang="fr-BE" dirty="0" smtClean="0"/>
              <a:t> </a:t>
            </a:r>
            <a:r>
              <a:rPr lang="fr-BE" dirty="0" err="1" smtClean="0"/>
              <a:t>compete</a:t>
            </a:r>
            <a:r>
              <a:rPr lang="fr-BE" dirty="0" smtClean="0"/>
              <a:t> for </a:t>
            </a:r>
            <a:r>
              <a:rPr lang="fr-BE" dirty="0" smtClean="0">
                <a:solidFill>
                  <a:srgbClr val="FF0000"/>
                </a:solidFill>
              </a:rPr>
              <a:t>talents</a:t>
            </a:r>
          </a:p>
          <a:p>
            <a:pPr lvl="1"/>
            <a:r>
              <a:rPr lang="fr-BE" dirty="0"/>
              <a:t>3 March 2015, </a:t>
            </a:r>
            <a:r>
              <a:rPr lang="en-US" dirty="0"/>
              <a:t>Four Tech Giants Reach Tentative $415 </a:t>
            </a:r>
            <a:r>
              <a:rPr lang="en-US" dirty="0" err="1"/>
              <a:t>Mln</a:t>
            </a:r>
            <a:r>
              <a:rPr lang="en-US" dirty="0"/>
              <a:t> Settlement In Antitrust Hiring Case; emails of late Apple's co-founder Steve Jobs, former Google CEO Eric Schmidt, Google Co-founder Sergey </a:t>
            </a:r>
            <a:r>
              <a:rPr lang="en-US" dirty="0" err="1"/>
              <a:t>Brin</a:t>
            </a:r>
            <a:r>
              <a:rPr lang="en-US" dirty="0"/>
              <a:t> and some others that revealed plans to avoid hiring each others prized </a:t>
            </a:r>
            <a:r>
              <a:rPr lang="en-US" dirty="0" smtClean="0"/>
              <a:t>engineers</a:t>
            </a:r>
            <a:r>
              <a:rPr lang="fr-BE" dirty="0" smtClean="0"/>
              <a:t>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www.rttnews.com/2466216/four-tech-giants-reach-tentative-415-mln-settlement-in-antitrust-hiring-case.aspx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Acquisition war: see following slide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(c) Nicolas Petit, 2015                                   www.lcii.eu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5706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(c) Nicolas Petit, 2015                                   www.lcii.eu</a:t>
            </a:r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585788"/>
            <a:ext cx="9720263" cy="1498600"/>
          </a:xfrm>
        </p:spPr>
        <p:txBody>
          <a:bodyPr/>
          <a:lstStyle/>
          <a:p>
            <a:r>
              <a:rPr lang="fr-BE" dirty="0" smtClean="0"/>
              <a:t> </a:t>
            </a:r>
            <a:endParaRPr lang="fr-BE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38" y="1611133"/>
            <a:ext cx="5026025" cy="3659187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101" y="508958"/>
            <a:ext cx="5395480" cy="571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8117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égral">
  <a:themeElements>
    <a:clrScheme name="Inté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é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é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1338</TotalTime>
  <Words>2797</Words>
  <Application>Microsoft Office PowerPoint</Application>
  <PresentationFormat>Grand écran</PresentationFormat>
  <Paragraphs>370</Paragraphs>
  <Slides>38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43" baseType="lpstr">
      <vt:lpstr>Calibri</vt:lpstr>
      <vt:lpstr>Tw Cen MT</vt:lpstr>
      <vt:lpstr>Tw Cen MT Condensed</vt:lpstr>
      <vt:lpstr>Wingdings 3</vt:lpstr>
      <vt:lpstr>Intégral</vt:lpstr>
      <vt:lpstr>Antitrust and The challenge of policing « moligopolists »</vt:lpstr>
      <vt:lpstr>World of Antitrust (AT) officials, lawyers and economists</vt:lpstr>
      <vt:lpstr>World of business corporations and analysts</vt:lpstr>
      <vt:lpstr>The moligopoly paradox</vt:lpstr>
      <vt:lpstr>IS A new paradigm is needed?</vt:lpstr>
      <vt:lpstr>Market definition</vt:lpstr>
      <vt:lpstr>Where do moligopolists compete?</vt:lpstr>
      <vt:lpstr>Where do moligopolists compete? (2)</vt:lpstr>
      <vt:lpstr> </vt:lpstr>
      <vt:lpstr>Where do moligopolists compete? (3)</vt:lpstr>
      <vt:lpstr>Bottom lines</vt:lpstr>
      <vt:lpstr>Gauging Market power</vt:lpstr>
      <vt:lpstr>Existing framework</vt:lpstr>
      <vt:lpstr>Structural factors (i)</vt:lpstr>
      <vt:lpstr>Market Share smartphones Volumes</vt:lpstr>
      <vt:lpstr>Market share smartphones profits</vt:lpstr>
      <vt:lpstr>Market share smartphones OS</vt:lpstr>
      <vt:lpstr>How to read this?</vt:lpstr>
      <vt:lpstr>Barriers to entry (and expansion) (II)</vt:lpstr>
      <vt:lpstr>Barriers to entry (and expansion) (ii)</vt:lpstr>
      <vt:lpstr>Barriers to entry (and expansion) (II)</vt:lpstr>
      <vt:lpstr>Countervailing power (III)</vt:lpstr>
      <vt:lpstr>Bottom lines</vt:lpstr>
      <vt:lpstr>Présentation PowerPoint</vt:lpstr>
      <vt:lpstr>Theories of harm and liability</vt:lpstr>
      <vt:lpstr>Theories of harm (econ)</vt:lpstr>
      <vt:lpstr>Theories of harm (econ)</vt:lpstr>
      <vt:lpstr>Theories of liability (law)</vt:lpstr>
      <vt:lpstr>remedies</vt:lpstr>
      <vt:lpstr>Designing effective remedies is hard</vt:lpstr>
      <vt:lpstr>Présentation PowerPoint</vt:lpstr>
      <vt:lpstr>Process</vt:lpstr>
      <vt:lpstr>Time of the essence?</vt:lpstr>
      <vt:lpstr>Tools exist</vt:lpstr>
      <vt:lpstr>CONCLUSION</vt:lpstr>
      <vt:lpstr>GENERAL Take aways</vt:lpstr>
      <vt:lpstr>Take aways for lawyers and economists?</vt:lpstr>
      <vt:lpstr>Next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Nicolas Petit</dc:creator>
  <cp:lastModifiedBy>Nicolas Petit</cp:lastModifiedBy>
  <cp:revision>84</cp:revision>
  <cp:lastPrinted>2015-05-29T04:35:52Z</cp:lastPrinted>
  <dcterms:created xsi:type="dcterms:W3CDTF">2015-03-05T13:22:52Z</dcterms:created>
  <dcterms:modified xsi:type="dcterms:W3CDTF">2015-05-29T07:41:01Z</dcterms:modified>
</cp:coreProperties>
</file>