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63" r:id="rId2"/>
    <p:sldId id="390" r:id="rId3"/>
    <p:sldId id="426" r:id="rId4"/>
    <p:sldId id="350" r:id="rId5"/>
    <p:sldId id="424" r:id="rId6"/>
    <p:sldId id="358" r:id="rId7"/>
    <p:sldId id="348" r:id="rId8"/>
    <p:sldId id="427" r:id="rId9"/>
    <p:sldId id="428" r:id="rId10"/>
    <p:sldId id="431" r:id="rId11"/>
    <p:sldId id="430" r:id="rId12"/>
    <p:sldId id="432" r:id="rId13"/>
    <p:sldId id="444" r:id="rId14"/>
    <p:sldId id="452" r:id="rId15"/>
    <p:sldId id="435" r:id="rId16"/>
    <p:sldId id="445" r:id="rId17"/>
    <p:sldId id="438" r:id="rId18"/>
    <p:sldId id="441" r:id="rId19"/>
    <p:sldId id="440" r:id="rId20"/>
    <p:sldId id="442" r:id="rId21"/>
    <p:sldId id="451" r:id="rId22"/>
    <p:sldId id="443" r:id="rId23"/>
    <p:sldId id="439" r:id="rId24"/>
    <p:sldId id="448" r:id="rId25"/>
    <p:sldId id="453" r:id="rId26"/>
    <p:sldId id="434" r:id="rId27"/>
    <p:sldId id="455" r:id="rId28"/>
    <p:sldId id="459" r:id="rId29"/>
    <p:sldId id="454" r:id="rId30"/>
    <p:sldId id="460" r:id="rId31"/>
    <p:sldId id="437" r:id="rId32"/>
    <p:sldId id="461" r:id="rId33"/>
    <p:sldId id="462" r:id="rId34"/>
    <p:sldId id="456" r:id="rId35"/>
    <p:sldId id="457" r:id="rId36"/>
    <p:sldId id="458" r:id="rId37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9900"/>
    <a:srgbClr val="FF3300"/>
    <a:srgbClr val="0033CC"/>
    <a:srgbClr val="CCFFCC"/>
    <a:srgbClr val="CCFF99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87" autoAdjust="0"/>
    <p:restoredTop sz="98151" autoAdjust="0"/>
  </p:normalViewPr>
  <p:slideViewPr>
    <p:cSldViewPr>
      <p:cViewPr>
        <p:scale>
          <a:sx n="66" d="100"/>
          <a:sy n="66" d="100"/>
        </p:scale>
        <p:origin x="-1380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F7DB13-D9E5-45CD-97CD-D7E18359B697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6682A-F25A-4921-8EEB-A969CB9F42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79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Ladies</a:t>
            </a:r>
            <a:r>
              <a:rPr lang="fr-BE" baseline="0" dirty="0" smtClean="0"/>
              <a:t> and gentlemen, I </a:t>
            </a:r>
            <a:r>
              <a:rPr lang="fr-BE" baseline="0" dirty="0" err="1" smtClean="0"/>
              <a:t>would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like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present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talk, a collaborative </a:t>
            </a:r>
            <a:r>
              <a:rPr lang="fr-BE" baseline="0" dirty="0" err="1" smtClean="0"/>
              <a:t>conceptualization</a:t>
            </a:r>
            <a:r>
              <a:rPr lang="fr-BE" baseline="0" dirty="0" smtClean="0"/>
              <a:t> model in </a:t>
            </a:r>
            <a:r>
              <a:rPr lang="fr-BE" baseline="0" dirty="0" err="1" smtClean="0"/>
              <a:t>order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fill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gaps </a:t>
            </a:r>
            <a:r>
              <a:rPr lang="fr-BE" baseline="0" dirty="0" err="1" smtClean="0"/>
              <a:t>regarding</a:t>
            </a:r>
            <a:r>
              <a:rPr lang="fr-BE" baseline="0" dirty="0" smtClean="0"/>
              <a:t> trace </a:t>
            </a:r>
            <a:r>
              <a:rPr lang="fr-BE" baseline="0" dirty="0" err="1" smtClean="0"/>
              <a:t>element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flows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</a:t>
            </a:r>
            <a:r>
              <a:rPr lang="fr-BE" i="1" baseline="0" dirty="0" smtClean="0"/>
              <a:t>P. </a:t>
            </a:r>
            <a:r>
              <a:rPr lang="fr-BE" i="1" baseline="0" dirty="0" err="1" smtClean="0"/>
              <a:t>oceanica</a:t>
            </a:r>
            <a:r>
              <a:rPr lang="fr-BE" i="1" baseline="0" dirty="0" smtClean="0"/>
              <a:t> </a:t>
            </a:r>
            <a:r>
              <a:rPr lang="fr-BE" baseline="0" dirty="0" err="1" smtClean="0"/>
              <a:t>meadows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notably</a:t>
            </a:r>
            <a:r>
              <a:rPr lang="fr-BE" dirty="0" smtClean="0"/>
              <a:t> an </a:t>
            </a:r>
            <a:r>
              <a:rPr lang="fr-BE" dirty="0" err="1" smtClean="0"/>
              <a:t>interesting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because</a:t>
            </a:r>
            <a:r>
              <a:rPr lang="fr-BE" dirty="0" smtClean="0"/>
              <a:t> of </a:t>
            </a:r>
            <a:r>
              <a:rPr lang="fr-BE" dirty="0" err="1" smtClean="0"/>
              <a:t>its</a:t>
            </a:r>
            <a:r>
              <a:rPr lang="fr-BE" dirty="0" smtClean="0"/>
              <a:t> </a:t>
            </a:r>
            <a:r>
              <a:rPr lang="fr-BE" dirty="0" err="1" smtClean="0"/>
              <a:t>nearly</a:t>
            </a:r>
            <a:r>
              <a:rPr lang="fr-BE" dirty="0" smtClean="0"/>
              <a:t> </a:t>
            </a:r>
            <a:r>
              <a:rPr lang="fr-BE" dirty="0" err="1" smtClean="0"/>
              <a:t>circum-Mediterranean</a:t>
            </a:r>
            <a:r>
              <a:rPr lang="fr-BE" dirty="0" smtClean="0"/>
              <a:t> distribution. It </a:t>
            </a:r>
            <a:r>
              <a:rPr lang="fr-BE" dirty="0" err="1" smtClean="0"/>
              <a:t>therefore</a:t>
            </a:r>
            <a:r>
              <a:rPr lang="fr-BE" dirty="0" smtClean="0"/>
              <a:t> </a:t>
            </a:r>
            <a:r>
              <a:rPr lang="fr-BE" dirty="0" err="1" smtClean="0"/>
              <a:t>allows</a:t>
            </a:r>
            <a:r>
              <a:rPr lang="fr-BE" dirty="0" smtClean="0"/>
              <a:t> monitoring </a:t>
            </a:r>
            <a:r>
              <a:rPr lang="fr-BE" dirty="0" err="1" smtClean="0"/>
              <a:t>surveys</a:t>
            </a:r>
            <a:r>
              <a:rPr lang="fr-BE" dirty="0" smtClean="0"/>
              <a:t> at </a:t>
            </a:r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different</a:t>
            </a:r>
            <a:r>
              <a:rPr lang="fr-BE" dirty="0" smtClean="0"/>
              <a:t> spatial </a:t>
            </a:r>
            <a:r>
              <a:rPr lang="fr-BE" dirty="0" err="1" smtClean="0"/>
              <a:t>scales</a:t>
            </a:r>
            <a:r>
              <a:rPr lang="fr-BE" dirty="0" smtClean="0"/>
              <a:t> 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3492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… to global </a:t>
            </a:r>
            <a:r>
              <a:rPr lang="fr-BE" dirty="0" err="1" smtClean="0"/>
              <a:t>scale</a:t>
            </a:r>
            <a:r>
              <a:rPr lang="fr-BE" dirty="0" smtClean="0"/>
              <a:t>,</a:t>
            </a:r>
            <a:r>
              <a:rPr lang="fr-BE" baseline="0" dirty="0" smtClean="0"/>
              <a:t> i.e. at the 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whole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Mediterranean</a:t>
            </a:r>
            <a:r>
              <a:rPr lang="fr-BE" baseline="0" dirty="0" smtClean="0"/>
              <a:t>:</a:t>
            </a:r>
          </a:p>
          <a:p>
            <a:r>
              <a:rPr lang="fr-BE" dirty="0" smtClean="0"/>
              <a:t>110 sites </a:t>
            </a:r>
            <a:r>
              <a:rPr lang="fr-BE" dirty="0" err="1" smtClean="0"/>
              <a:t>sampled</a:t>
            </a:r>
            <a:r>
              <a:rPr lang="fr-BE" dirty="0" smtClean="0"/>
              <a:t> for </a:t>
            </a:r>
            <a:r>
              <a:rPr lang="fr-BE" i="1" dirty="0" smtClean="0"/>
              <a:t>P. </a:t>
            </a:r>
            <a:r>
              <a:rPr lang="fr-BE" i="1" dirty="0" err="1" smtClean="0"/>
              <a:t>oceanica</a:t>
            </a:r>
            <a:r>
              <a:rPr lang="fr-BE" i="1" dirty="0" smtClean="0"/>
              <a:t> </a:t>
            </a:r>
            <a:r>
              <a:rPr lang="fr-BE" dirty="0" err="1" smtClean="0"/>
              <a:t>adult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296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16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57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6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92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8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90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8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4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84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9E3-60DB-4673-A064-4120688DA459}" type="datetimeFigureOut">
              <a:rPr lang="fr-BE" smtClean="0"/>
              <a:t>24/05/2015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6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9.png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10" Type="http://schemas.openxmlformats.org/officeDocument/2006/relationships/image" Target="../media/image39.tif"/><Relationship Id="rId4" Type="http://schemas.openxmlformats.org/officeDocument/2006/relationships/image" Target="../media/image9.png"/><Relationship Id="rId9" Type="http://schemas.openxmlformats.org/officeDocument/2006/relationships/image" Target="../media/image3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t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iff"/><Relationship Id="rId4" Type="http://schemas.openxmlformats.org/officeDocument/2006/relationships/image" Target="../media/image47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6.jpe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4.jpeg"/><Relationship Id="rId5" Type="http://schemas.openxmlformats.org/officeDocument/2006/relationships/image" Target="../media/image2.emf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1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Relationship Id="rId9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9.png"/><Relationship Id="rId9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.emf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emf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1.emf"/><Relationship Id="rId5" Type="http://schemas.openxmlformats.org/officeDocument/2006/relationships/image" Target="../media/image3.png"/><Relationship Id="rId10" Type="http://schemas.openxmlformats.org/officeDocument/2006/relationships/image" Target="../media/image30.emf"/><Relationship Id="rId4" Type="http://schemas.openxmlformats.org/officeDocument/2006/relationships/image" Target="../media/image2.emf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825391" y="1370964"/>
            <a:ext cx="7182322" cy="5360989"/>
            <a:chOff x="1907704" y="1431924"/>
            <a:chExt cx="7182322" cy="5360989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6"/>
            <a:stretch/>
          </p:blipFill>
          <p:spPr>
            <a:xfrm>
              <a:off x="1907704" y="1454949"/>
              <a:ext cx="7147841" cy="5330027"/>
            </a:xfrm>
            <a:prstGeom prst="rect">
              <a:avLst/>
            </a:prstGeom>
          </p:spPr>
        </p:pic>
        <p:sp>
          <p:nvSpPr>
            <p:cNvPr id="12" name="Triangle rectangle 11"/>
            <p:cNvSpPr/>
            <p:nvPr/>
          </p:nvSpPr>
          <p:spPr bwMode="auto">
            <a:xfrm rot="5400000">
              <a:off x="2818370" y="521258"/>
              <a:ext cx="5360989" cy="718232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4" y="1664221"/>
              <a:ext cx="5820370" cy="4069035"/>
              <a:chOff x="1521837" y="1637813"/>
              <a:chExt cx="5819446" cy="4069298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7" y="1637813"/>
                <a:ext cx="5819446" cy="169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sz="2600" dirty="0"/>
                  <a:t>Trace element contamination severity of coastal waters: A first </a:t>
                </a:r>
                <a:r>
                  <a:rPr lang="en-US" sz="2600" dirty="0" err="1"/>
                  <a:t>bioassessment</a:t>
                </a:r>
                <a:r>
                  <a:rPr lang="en-US" sz="2600" dirty="0"/>
                  <a:t> </a:t>
                </a:r>
                <a:endParaRPr lang="en-US" sz="2600" dirty="0" smtClean="0"/>
              </a:p>
              <a:p>
                <a:r>
                  <a:rPr lang="en-US" sz="2600" dirty="0" smtClean="0"/>
                  <a:t>at </a:t>
                </a:r>
                <a:r>
                  <a:rPr lang="en-US" sz="2600" dirty="0"/>
                  <a:t>the </a:t>
                </a:r>
                <a:r>
                  <a:rPr lang="en-US" sz="2600" dirty="0" smtClean="0"/>
                  <a:t>scale </a:t>
                </a:r>
                <a:r>
                  <a:rPr lang="en-US" sz="2600" dirty="0"/>
                  <a:t>of the whole </a:t>
                </a:r>
                <a:endParaRPr lang="en-US" sz="2600" dirty="0" smtClean="0"/>
              </a:p>
              <a:p>
                <a:r>
                  <a:rPr lang="en-US" sz="2600" dirty="0" smtClean="0"/>
                  <a:t>Mediterranean</a:t>
                </a:r>
                <a:endParaRPr lang="fr-BE" sz="2600" dirty="0"/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644875"/>
                <a:ext cx="3659272" cy="2062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fr-FR" sz="1600" dirty="0" smtClean="0"/>
                  <a:t>J. </a:t>
                </a:r>
                <a:r>
                  <a:rPr lang="fr-BE" altLang="fr-FR" sz="1600" dirty="0" err="1" smtClean="0"/>
                  <a:t>Richir</a:t>
                </a:r>
                <a:r>
                  <a:rPr lang="fr-BE" altLang="fr-FR" sz="1600" dirty="0" smtClean="0"/>
                  <a:t>, M. Salivas-Decaux, </a:t>
                </a:r>
              </a:p>
              <a:p>
                <a:pPr eaLnBrk="1" hangingPunct="1"/>
                <a:r>
                  <a:rPr lang="fr-BE" altLang="fr-FR" sz="1600" dirty="0" smtClean="0"/>
                  <a:t>C. </a:t>
                </a:r>
                <a:r>
                  <a:rPr lang="fr-BE" altLang="fr-FR" sz="1600" dirty="0" err="1" smtClean="0"/>
                  <a:t>Lafabrie</a:t>
                </a:r>
                <a:r>
                  <a:rPr lang="fr-BE" altLang="fr-FR" sz="1600" dirty="0" smtClean="0"/>
                  <a:t>, C. </a:t>
                </a:r>
                <a:r>
                  <a:rPr lang="fr-BE" altLang="fr-FR" sz="1600" dirty="0"/>
                  <a:t>Lopez y </a:t>
                </a:r>
                <a:r>
                  <a:rPr lang="fr-BE" altLang="fr-FR" sz="1600" dirty="0" err="1" smtClean="0"/>
                  <a:t>Royo</a:t>
                </a:r>
                <a:r>
                  <a:rPr lang="fr-BE" altLang="fr-FR" sz="1600" dirty="0" smtClean="0"/>
                  <a:t>, </a:t>
                </a:r>
              </a:p>
              <a:p>
                <a:pPr eaLnBrk="1" hangingPunct="1"/>
                <a:r>
                  <a:rPr lang="fr-BE" altLang="fr-FR" sz="1600" dirty="0" smtClean="0"/>
                  <a:t>P. Lejeune, G. </a:t>
                </a:r>
                <a:r>
                  <a:rPr lang="fr-BE" altLang="fr-FR" sz="1600" dirty="0" err="1" smtClean="0"/>
                  <a:t>Pergent</a:t>
                </a:r>
                <a:r>
                  <a:rPr lang="fr-BE" altLang="fr-FR" sz="1600" dirty="0" smtClean="0"/>
                  <a:t>, </a:t>
                </a:r>
              </a:p>
              <a:p>
                <a:pPr eaLnBrk="1" hangingPunct="1"/>
                <a:r>
                  <a:rPr lang="fr-BE" altLang="fr-FR" sz="1600" dirty="0" smtClean="0"/>
                  <a:t>C. </a:t>
                </a:r>
                <a:r>
                  <a:rPr lang="fr-BE" altLang="fr-FR" sz="1600" dirty="0" err="1" smtClean="0"/>
                  <a:t>Pergent</a:t>
                </a:r>
                <a:r>
                  <a:rPr lang="fr-BE" altLang="fr-FR" sz="1600" dirty="0" smtClean="0"/>
                  <a:t>-Martini, </a:t>
                </a:r>
              </a:p>
              <a:p>
                <a:pPr eaLnBrk="1" hangingPunct="1"/>
                <a:r>
                  <a:rPr lang="fr-BE" altLang="fr-FR" sz="1600" dirty="0" smtClean="0"/>
                  <a:t>S. </a:t>
                </a:r>
                <a:r>
                  <a:rPr lang="fr-BE" altLang="fr-FR" sz="1600" dirty="0" err="1" smtClean="0"/>
                  <a:t>Gobert</a:t>
                </a:r>
                <a:endParaRPr lang="fr-BE" altLang="fr-FR" sz="1200" dirty="0" smtClean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/>
                  <a:t>Oristano, </a:t>
                </a:r>
                <a:r>
                  <a:rPr lang="fr-BE" altLang="fr-FR" sz="1600" dirty="0" smtClean="0"/>
                  <a:t>Italy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05-2015</a:t>
                </a:r>
                <a:endParaRPr lang="fr-BE" altLang="fr-FR" sz="1600" dirty="0"/>
              </a:p>
            </p:txBody>
          </p:sp>
        </p:grpSp>
      </p:grpSp>
      <p:pic>
        <p:nvPicPr>
          <p:cNvPr id="17" name="Picture 11" descr="Logo Capmed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480"/>
            <a:ext cx="1617837" cy="1215059"/>
          </a:xfrm>
          <a:prstGeom prst="rect">
            <a:avLst/>
          </a:prstGeom>
        </p:spPr>
      </p:pic>
      <p:pic>
        <p:nvPicPr>
          <p:cNvPr id="18" name="Image 17" descr="LOGO_STARES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910" y="59864"/>
            <a:ext cx="1623550" cy="837283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8671771" y="88519"/>
            <a:ext cx="471999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logo Ocea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8" y="88519"/>
            <a:ext cx="1198538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067994" y="6409790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5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33" y="1962532"/>
            <a:ext cx="4140848" cy="3105636"/>
          </a:xfrm>
          <a:prstGeom prst="rect">
            <a:avLst/>
          </a:prstGeom>
        </p:spPr>
      </p:pic>
      <p:pic>
        <p:nvPicPr>
          <p:cNvPr id="7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49313" y="404813"/>
            <a:ext cx="1710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200" y="1040036"/>
            <a:ext cx="446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Spatial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Variation Index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688" y="16195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TESVI = [(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/ (∑(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/x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)/n)]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76056" y="103584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Trace Element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36096" y="1457414"/>
            <a:ext cx="3203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TEPI = (Cf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1449" y="5120024"/>
            <a:ext cx="87293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TESVI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TEPI         efficient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complementary indices to monitor the pollution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TEs. They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led: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ordering of TEs according to the overall spatial variability of their environmental levels along the French Mediterranean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littoral;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quantification of the global pollution in TEs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between monitored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sites.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lèche droite 40"/>
          <p:cNvSpPr/>
          <p:nvPr/>
        </p:nvSpPr>
        <p:spPr>
          <a:xfrm>
            <a:off x="2115563" y="5164686"/>
            <a:ext cx="576064" cy="295126"/>
          </a:xfrm>
          <a:prstGeom prst="rightArrow">
            <a:avLst/>
          </a:prstGeom>
          <a:solidFill>
            <a:srgbClr val="009900">
              <a:alpha val="3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59" name="Groupe 58"/>
          <p:cNvGrpSpPr/>
          <p:nvPr/>
        </p:nvGrpSpPr>
        <p:grpSpPr>
          <a:xfrm>
            <a:off x="-10008" y="0"/>
            <a:ext cx="9154008" cy="4855357"/>
            <a:chOff x="-10008" y="0"/>
            <a:chExt cx="9154008" cy="4855357"/>
          </a:xfrm>
        </p:grpSpPr>
        <p:grpSp>
          <p:nvGrpSpPr>
            <p:cNvPr id="4" name="Groupe 2"/>
            <p:cNvGrpSpPr>
              <a:grpSpLocks/>
            </p:cNvGrpSpPr>
            <p:nvPr/>
          </p:nvGrpSpPr>
          <p:grpSpPr bwMode="auto">
            <a:xfrm>
              <a:off x="0" y="0"/>
              <a:ext cx="9144000" cy="896814"/>
              <a:chOff x="0" y="0"/>
              <a:chExt cx="9144000" cy="89681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30213" y="0"/>
                <a:ext cx="503237" cy="896814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4320381" y="-3928268"/>
                <a:ext cx="503237" cy="91440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BE"/>
              </a:p>
            </p:txBody>
          </p:sp>
        </p:grpSp>
        <p:cxnSp>
          <p:nvCxnSpPr>
            <p:cNvPr id="45" name="Connecteur droit 44"/>
            <p:cNvCxnSpPr/>
            <p:nvPr/>
          </p:nvCxnSpPr>
          <p:spPr>
            <a:xfrm flipH="1">
              <a:off x="-10008" y="4852182"/>
              <a:ext cx="9154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721349" y="896815"/>
              <a:ext cx="0" cy="3958542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pollution indices</a:t>
            </a:r>
            <a:endParaRPr lang="fr-BE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/>
          <a:stretch/>
        </p:blipFill>
        <p:spPr>
          <a:xfrm>
            <a:off x="190463" y="2293642"/>
            <a:ext cx="4345676" cy="221547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772149" y="1819424"/>
            <a:ext cx="1074787" cy="1543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3" name="Image 42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74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6" name="Rectangle 8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7" name="Rectangle 86"/>
          <p:cNvSpPr/>
          <p:nvPr/>
        </p:nvSpPr>
        <p:spPr bwMode="auto">
          <a:xfrm rot="16200000">
            <a:off x="4320382" y="-530524"/>
            <a:ext cx="503237" cy="91440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3810495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spatial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84" y="956826"/>
            <a:ext cx="6233478" cy="277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18436" y="3111455"/>
            <a:ext cx="1766342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 …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pollution indices</a:t>
            </a:r>
            <a:endParaRPr lang="fr-BE" sz="2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1234232" y="4593828"/>
            <a:ext cx="61926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component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fr-BE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GIS </a:t>
            </a:r>
            <a:r>
              <a:rPr lang="fr-B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Sub-areas differences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/>
          <a:stretch/>
        </p:blipFill>
        <p:spPr>
          <a:xfrm>
            <a:off x="985839" y="939454"/>
            <a:ext cx="8121333" cy="343282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6" t="86852" r="8268" b="1342"/>
          <a:stretch/>
        </p:blipFill>
        <p:spPr>
          <a:xfrm>
            <a:off x="976933" y="4928468"/>
            <a:ext cx="1059128" cy="102081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10988" r="6926" b="9215"/>
          <a:stretch/>
        </p:blipFill>
        <p:spPr>
          <a:xfrm>
            <a:off x="2192883" y="4481451"/>
            <a:ext cx="6806099" cy="22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44" y="0"/>
            <a:ext cx="6371799" cy="6858000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5834063" cy="6858000"/>
            <a:chOff x="0" y="0"/>
            <a:chExt cx="5834553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665658" y="-2273546"/>
              <a:ext cx="503237" cy="583455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variability</a:t>
            </a:r>
            <a:endParaRPr lang="fr-BE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3078298" y="987078"/>
            <a:ext cx="2501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Proportional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ordinate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fr-BE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191005" y="207189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189100" y="375155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189100" y="54416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333069" y="20741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331164" y="375384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331164" y="544393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7326972" y="3840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93"/>
          <a:stretch/>
        </p:blipFill>
        <p:spPr>
          <a:xfrm>
            <a:off x="44730" y="895350"/>
            <a:ext cx="2656041" cy="26990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781671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8"/>
          <a:stretch/>
        </p:blipFill>
        <p:spPr bwMode="auto">
          <a:xfrm>
            <a:off x="936472" y="3933056"/>
            <a:ext cx="1848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5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7" y="0"/>
            <a:ext cx="8479753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36" y="326247"/>
            <a:ext cx="170688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8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4" y="0"/>
            <a:ext cx="8479753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34" y="325798"/>
            <a:ext cx="170688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3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799215"/>
            <a:chOff x="0" y="0"/>
            <a:chExt cx="9144768" cy="6799215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79921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720"/>
            <a:ext cx="9144000" cy="47109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345"/>
          <a:stretch/>
        </p:blipFill>
        <p:spPr>
          <a:xfrm>
            <a:off x="4067945" y="19910"/>
            <a:ext cx="5052072" cy="2143119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4743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contamination</a:t>
            </a:r>
            <a:endParaRPr lang="fr-BE" sz="2400" dirty="0"/>
          </a:p>
        </p:txBody>
      </p:sp>
      <p:sp>
        <p:nvSpPr>
          <p:cNvPr id="3" name="Flèche droite 2"/>
          <p:cNvSpPr/>
          <p:nvPr/>
        </p:nvSpPr>
        <p:spPr>
          <a:xfrm rot="623514">
            <a:off x="735664" y="4067324"/>
            <a:ext cx="8308159" cy="187523"/>
          </a:xfrm>
          <a:prstGeom prst="rightArrow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34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9" y="0"/>
            <a:ext cx="8479753" cy="6858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09" y="315007"/>
            <a:ext cx="167640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5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3030" r="22399" b="1642"/>
          <a:stretch/>
        </p:blipFill>
        <p:spPr>
          <a:xfrm>
            <a:off x="2239943" y="1036097"/>
            <a:ext cx="5299324" cy="5416677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-3493" y="0"/>
            <a:ext cx="9144002" cy="6858000"/>
            <a:chOff x="-9526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20723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11239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6276083" y="6277532"/>
            <a:ext cx="13081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Ag, TEPI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55565" y="6087927"/>
            <a:ext cx="545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75788" y="3394530"/>
            <a:ext cx="5453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component analysis</a:t>
            </a:r>
            <a:endParaRPr lang="fr-BE" sz="24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1820055" y="3570587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lèche droite 17"/>
          <p:cNvSpPr/>
          <p:nvPr/>
        </p:nvSpPr>
        <p:spPr>
          <a:xfrm rot="7761576">
            <a:off x="2948666" y="5927416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 droite 19"/>
          <p:cNvSpPr/>
          <p:nvPr/>
        </p:nvSpPr>
        <p:spPr>
          <a:xfrm rot="3600000">
            <a:off x="6505331" y="6133043"/>
            <a:ext cx="321100" cy="12721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37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9" y="1340768"/>
            <a:ext cx="7801662" cy="208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2455" y="3717627"/>
            <a:ext cx="7791995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 matrix of parametric Pearson’s correlation coefficients and non-parametric Spearman’s rank correlation coefficients between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 concentrations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values in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Correlations significant 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0.05 are in bold; correlations significant at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&lt; 0.01 are in bold underlined.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Correlation analysis</a:t>
            </a:r>
            <a:endParaRPr lang="fr-BE" sz="2400" dirty="0"/>
          </a:p>
        </p:txBody>
      </p:sp>
      <p:sp>
        <p:nvSpPr>
          <p:cNvPr id="3" name="Rectangle 2"/>
          <p:cNvSpPr/>
          <p:nvPr/>
        </p:nvSpPr>
        <p:spPr>
          <a:xfrm>
            <a:off x="2026319" y="1351035"/>
            <a:ext cx="840705" cy="2032000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 rot="16200000">
            <a:off x="3634122" y="1113244"/>
            <a:ext cx="215900" cy="3431505"/>
          </a:xfrm>
          <a:prstGeom prst="rect">
            <a:avLst/>
          </a:prstGeom>
          <a:solidFill>
            <a:schemeClr val="bg2">
              <a:lumMod val="50000"/>
              <a:alpha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 rot="16200000">
            <a:off x="4937606" y="262571"/>
            <a:ext cx="215529" cy="6025400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96" y="4701904"/>
            <a:ext cx="1145176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24" y="4701904"/>
            <a:ext cx="1149852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72" y="4701904"/>
            <a:ext cx="1153046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89" y="4701904"/>
            <a:ext cx="1148014" cy="1981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52" y="4701904"/>
            <a:ext cx="1160760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7" y="4701904"/>
            <a:ext cx="1208295" cy="19812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56" y="4701904"/>
            <a:ext cx="1130243" cy="198349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10" y="6738776"/>
            <a:ext cx="6865238" cy="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6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093296"/>
            <a:chOff x="0" y="0"/>
            <a:chExt cx="9144000" cy="6093296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093296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Coastal</a:t>
            </a:r>
            <a:r>
              <a:rPr lang="fr-BE" sz="2400" dirty="0" smtClean="0">
                <a:latin typeface="Arial" charset="0"/>
                <a:cs typeface="Arial" charset="0"/>
              </a:rPr>
              <a:t> pollution of the </a:t>
            </a:r>
            <a:r>
              <a:rPr lang="fr-BE" sz="2400" dirty="0" err="1" smtClean="0">
                <a:latin typeface="Arial" charset="0"/>
                <a:cs typeface="Arial" charset="0"/>
              </a:rPr>
              <a:t>Mediterranean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31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30913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1" y="5016281"/>
            <a:ext cx="3397673" cy="12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83560" y="6290270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(UNEP/MAP, 2012;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State of the Mediterranean Marine and Coastal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42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" t="-3059" r="1" b="-1"/>
          <a:stretch/>
        </p:blipFill>
        <p:spPr>
          <a:xfrm>
            <a:off x="431800" y="1268760"/>
            <a:ext cx="8707419" cy="442752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Connecteur droit 3"/>
          <p:cNvCxnSpPr/>
          <p:nvPr/>
        </p:nvCxnSpPr>
        <p:spPr>
          <a:xfrm flipV="1">
            <a:off x="4434334" y="1500535"/>
            <a:ext cx="1141" cy="366529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  <p:sp>
        <p:nvSpPr>
          <p:cNvPr id="7" name="Flèche gauche 6"/>
          <p:cNvSpPr/>
          <p:nvPr/>
        </p:nvSpPr>
        <p:spPr>
          <a:xfrm>
            <a:off x="4133602" y="2237656"/>
            <a:ext cx="288032" cy="216024"/>
          </a:xfrm>
          <a:prstGeom prst="leftArrow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lèche gauche 18"/>
          <p:cNvSpPr/>
          <p:nvPr/>
        </p:nvSpPr>
        <p:spPr>
          <a:xfrm rot="10800000">
            <a:off x="4449068" y="2237656"/>
            <a:ext cx="288032" cy="216024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625403" y="2059732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BE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35377" y="2060456"/>
            <a:ext cx="161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BE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contaminated</a:t>
            </a:r>
            <a:endParaRPr lang="fr-BE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5380" y="5877272"/>
            <a:ext cx="7878256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Dendrographic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classification after cluster analysis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Ag, As, Cd, Cu, Hg, Ni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concentrations measured in the blades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and TEPI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values calculated from mean normalized TE concentrations.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85" y="1705000"/>
            <a:ext cx="8136731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0075" y="2223918"/>
            <a:ext cx="1590676" cy="911506"/>
          </a:xfrm>
          <a:prstGeom prst="rect">
            <a:avLst/>
          </a:prstGeom>
          <a:solidFill>
            <a:srgbClr val="FF33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1682422" y="3135634"/>
            <a:ext cx="1454478" cy="559347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3140075" y="3135635"/>
            <a:ext cx="1593584" cy="561186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6306542" y="4315325"/>
            <a:ext cx="2667601" cy="959148"/>
          </a:xfrm>
          <a:prstGeom prst="rect">
            <a:avLst/>
          </a:prstGeom>
          <a:solidFill>
            <a:srgbClr val="0033CC">
              <a:alpha val="40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/>
          <p:cNvSpPr/>
          <p:nvPr/>
        </p:nvSpPr>
        <p:spPr>
          <a:xfrm>
            <a:off x="1682421" y="3693292"/>
            <a:ext cx="1457654" cy="25502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730272" y="3693666"/>
            <a:ext cx="1575278" cy="26770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4724401" y="3961372"/>
            <a:ext cx="1581149" cy="3528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6306542" y="3959472"/>
            <a:ext cx="2667601" cy="354795"/>
          </a:xfrm>
          <a:prstGeom prst="rect">
            <a:avLst/>
          </a:prstGeom>
          <a:solidFill>
            <a:srgbClr val="009900">
              <a:alpha val="40000"/>
            </a:srgb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1612052" y="1201921"/>
            <a:ext cx="159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HC by Cd, Ni; LC by 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36266" y="1196752"/>
            <a:ext cx="130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HC by Ag, As, Pb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64088" y="1200944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LC by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7350" y="5951021"/>
            <a:ext cx="7316793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values calculated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from mean normalized Ag, As, Cd, Cu, Hg, Ni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concentrations measured in the blades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adult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leaves.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Sampling sites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are sorted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the graph according to the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dendrographic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classification after cluster analysis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trace element concentrations 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TEPI values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Cluster analysis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2031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365152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3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CONCLUS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400" dirty="0"/>
          </a:p>
        </p:txBody>
      </p:sp>
      <p:sp>
        <p:nvSpPr>
          <p:cNvPr id="2" name="Rectangle 1"/>
          <p:cNvSpPr/>
          <p:nvPr/>
        </p:nvSpPr>
        <p:spPr>
          <a:xfrm>
            <a:off x="1137957" y="1060713"/>
            <a:ext cx="782653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coastal management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the development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of appropriate </a:t>
            </a:r>
            <a:r>
              <a:rPr lang="en-US" sz="1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 classification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Combined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utilization of several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monitoring  tools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water quality scale;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 (TEPI and TESVI);</a:t>
            </a:r>
          </a:p>
          <a:p>
            <a:pPr marL="800100" lvl="1" indent="-3429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analysis (PCA, CA, correlation analysis and GIS mapping).</a:t>
            </a: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Mediterranean: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assess TE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contamination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threats;</a:t>
            </a: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depict contamination gradients; </a:t>
            </a:r>
          </a:p>
          <a:p>
            <a:pPr marL="914400" lvl="1" indent="-45720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To monitor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 contamination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at regional or local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scales. </a:t>
            </a:r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b="1" u="sng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to privilege such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approach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es to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accurately monitor the TE contamination rate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of coastal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waters and to transfer </a:t>
            </a:r>
            <a:r>
              <a:rPr lang="en-US" sz="1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information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on this </a:t>
            </a:r>
            <a:r>
              <a:rPr lang="en-US" sz="19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problem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managers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and policy makers.</a:t>
            </a:r>
            <a:endParaRPr lang="fr-B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1253916" y="2002744"/>
            <a:ext cx="630568" cy="21602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1496973"/>
            <a:ext cx="4318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ACKNOWLEDGEMENTS</a:t>
            </a:r>
            <a:endParaRPr lang="fr-BE" altLang="fr-FR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0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12" name="Image 11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188939" y="1137101"/>
            <a:ext cx="755952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collaboration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several laboratories from all around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Mediterranean: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Saïd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Belbacha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Rachid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Semroud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(Algeria);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Zagreb,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Tatjana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Bakran-Petricioli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(Croatia); 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Melina Marcou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Myroula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Hadjichristoforou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Cyprus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Dr Stéphane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Sartoretto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Ifremer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Center of Toulon,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Berangère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Casalta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(France);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Georges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Skoufas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Dr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Eugenia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Apostolaki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Institute of Oceanography, Hellenic Centre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Marine Research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(Greece);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Cristina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Pier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Panzalis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(Italy);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Borg (Malta);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Borut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Mavric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Lovrenc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Lipej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Boris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Weitzmann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Dr Yolanda Fernandez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Torquemade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F. Javier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Zapata Salgado, Elvira Alvarez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Pérez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Dr Javier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Romero,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Izaskun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Llagostera (Spain); 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Habib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Langar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); Dr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Akçalı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Billür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Celebi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(Turkey).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thank Steven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Barillec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Nicolas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Renzo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Biondo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their help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1202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63" b="-1952"/>
          <a:stretch/>
        </p:blipFill>
        <p:spPr bwMode="auto">
          <a:xfrm>
            <a:off x="76604" y="890524"/>
            <a:ext cx="9018399" cy="448269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-1" y="5373216"/>
            <a:ext cx="9144003" cy="1484784"/>
          </a:xfrm>
          <a:prstGeom prst="rect">
            <a:avLst/>
          </a:prstGeom>
        </p:spPr>
      </p:pic>
      <p:sp>
        <p:nvSpPr>
          <p:cNvPr id="14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More info …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39552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1" y="0"/>
            <a:ext cx="8479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4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8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6799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4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71810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6" y="88826"/>
            <a:ext cx="4968668" cy="33124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6" y="3477692"/>
            <a:ext cx="4968668" cy="33124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2" y="85403"/>
            <a:ext cx="2952328" cy="44328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62" y="4615594"/>
            <a:ext cx="1440159" cy="2162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7109923" y="4615594"/>
            <a:ext cx="1441567" cy="21623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0"/>
            <a:ext cx="485518" cy="6858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POSIDONIA OCEANICA</a:t>
            </a:r>
            <a:endParaRPr lang="fr-B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3626" y="6516879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2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8805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9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42796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8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38831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8" y="0"/>
            <a:ext cx="8479753" cy="6858000"/>
          </a:xfrm>
          <a:prstGeom prst="rect">
            <a:avLst/>
          </a:prstGeom>
        </p:spPr>
      </p:pic>
      <p:sp>
        <p:nvSpPr>
          <p:cNvPr id="8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9128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9" y="0"/>
            <a:ext cx="8479753" cy="6858000"/>
          </a:xfrm>
          <a:prstGeom prst="rect">
            <a:avLst/>
          </a:prstGeom>
        </p:spPr>
      </p:pic>
      <p:sp>
        <p:nvSpPr>
          <p:cNvPr id="9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30302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" y="0"/>
            <a:ext cx="8479753" cy="6858000"/>
          </a:xfrm>
          <a:prstGeom prst="rect">
            <a:avLst/>
          </a:prstGeom>
        </p:spPr>
      </p:pic>
      <p:sp>
        <p:nvSpPr>
          <p:cNvPr id="8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5232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3" y="0"/>
            <a:ext cx="8479753" cy="6858000"/>
          </a:xfrm>
          <a:prstGeom prst="rect">
            <a:avLst/>
          </a:prstGeom>
        </p:spPr>
      </p:pic>
      <p:sp>
        <p:nvSpPr>
          <p:cNvPr id="8" name="ZoneTexte 45"/>
          <p:cNvSpPr txBox="1">
            <a:spLocks noChangeArrowheads="1"/>
          </p:cNvSpPr>
          <p:nvPr/>
        </p:nvSpPr>
        <p:spPr bwMode="auto">
          <a:xfrm>
            <a:off x="0" y="2017871"/>
            <a:ext cx="4318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G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 </a:t>
            </a:r>
          </a:p>
          <a:p>
            <a:pPr algn="ctr" eaLnBrk="1" hangingPunct="1"/>
            <a:endParaRPr lang="fr-BE" altLang="fr-FR" b="1" dirty="0"/>
          </a:p>
          <a:p>
            <a:pPr algn="ctr" eaLnBrk="1" hangingPunct="1"/>
            <a:r>
              <a:rPr lang="fr-BE" altLang="fr-FR" b="1" dirty="0" smtClean="0"/>
              <a:t>MAPP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NG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10376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760"/>
            <a:ext cx="9148067" cy="44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3450" y="5951021"/>
            <a:ext cx="8103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distribution  of  </a:t>
            </a:r>
            <a:r>
              <a:rPr lang="fr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fr-BE" sz="12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(Michel, 2012;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redrawn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data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Lipkin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2003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Procaccini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2003;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Boudouresque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2006;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Gobert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 2006;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Meinesz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et 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al.,  2009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1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: Gibraltar; 2: Almeria; 3: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Oran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4: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Coasts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of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Syria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and  Lebanon;  A: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Rhone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 B:  Po 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: Nile </a:t>
            </a:r>
            <a:r>
              <a:rPr lang="fr-BE" sz="1200" dirty="0" err="1">
                <a:latin typeface="Arial" panose="020B0604020202020204" pitchFamily="34" charset="0"/>
                <a:cs typeface="Arial" panose="020B0604020202020204" pitchFamily="34" charset="0"/>
              </a:rPr>
              <a:t>estuary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 smtClean="0"/>
              <a:t>oceanica</a:t>
            </a:r>
            <a:r>
              <a:rPr lang="fr-BE" sz="2400" dirty="0" smtClean="0"/>
              <a:t> distribution</a:t>
            </a:r>
            <a:endParaRPr lang="fr-BE" sz="24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5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2" name="Image 21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0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Objectives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1268760"/>
            <a:ext cx="704081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time, the TE contamination in the entire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Mediterranean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biomonitored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propose a new 5-level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 quality scale;</a:t>
            </a: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calculate coastal water pollution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indices from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bioaccumulated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TE levels measured in that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bioindicator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>
              <a:spcAft>
                <a:spcPts val="1800"/>
              </a:spcAft>
              <a:buClr>
                <a:srgbClr val="009900"/>
              </a:buClr>
              <a:buFont typeface="+mj-lt"/>
              <a:buAutoNum type="romanL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produce, on the basis of these data, accurate maps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contamination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Mediterranean by TEs. 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3822" y="4653136"/>
            <a:ext cx="70346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work: 		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a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holistic approach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order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scientists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stakeholders and decision makers with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global tool 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bioassess</a:t>
            </a:r>
            <a:r>
              <a:rPr lang="en-US" sz="20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 contamination severity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Mediterranean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coastal waters.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1298239" y="5063694"/>
            <a:ext cx="828664" cy="237514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OBJECT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VES</a:t>
            </a:r>
            <a:endParaRPr lang="fr-BE" altLang="fr-FR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4" name="Image 23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07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430213" y="0"/>
            <a:ext cx="503237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" name="Rectangle 3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sz="1500"/>
          </a:p>
        </p:txBody>
      </p:sp>
      <p:pic>
        <p:nvPicPr>
          <p:cNvPr id="38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849313" y="404813"/>
            <a:ext cx="6503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Monitoring survey along Mediterranean coasts</a:t>
            </a:r>
            <a:endParaRPr lang="fr-B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8295" y="1043211"/>
            <a:ext cx="7826668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110 sites differing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their levels of exposure 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contaminants sampled for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1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3" name="Image 22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43"/>
          <a:stretch/>
        </p:blipFill>
        <p:spPr>
          <a:xfrm>
            <a:off x="0" y="5373254"/>
            <a:ext cx="9143771" cy="1484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6826" r="273" b="536"/>
          <a:stretch/>
        </p:blipFill>
        <p:spPr>
          <a:xfrm>
            <a:off x="1588" y="1515953"/>
            <a:ext cx="9152111" cy="38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smtClean="0"/>
              <a:t>P. </a:t>
            </a:r>
            <a:r>
              <a:rPr lang="fr-BE" sz="2400" i="1" dirty="0" err="1" smtClean="0"/>
              <a:t>oceanica</a:t>
            </a:r>
            <a:r>
              <a:rPr lang="fr-BE" sz="2400" dirty="0" smtClean="0"/>
              <a:t> </a:t>
            </a:r>
            <a:r>
              <a:rPr lang="fr-BE" sz="2400" dirty="0" err="1" smtClean="0"/>
              <a:t>compartmentalization</a:t>
            </a:r>
            <a:endParaRPr lang="fr-BE" sz="2400" dirty="0"/>
          </a:p>
        </p:txBody>
      </p:sp>
      <p:sp>
        <p:nvSpPr>
          <p:cNvPr id="10244" name="Rectangle 72"/>
          <p:cNvSpPr>
            <a:spLocks noChangeArrowheads="1"/>
          </p:cNvSpPr>
          <p:nvPr/>
        </p:nvSpPr>
        <p:spPr bwMode="auto">
          <a:xfrm>
            <a:off x="933450" y="5930696"/>
            <a:ext cx="8102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latin typeface="Arial" pitchFamily="34" charset="0"/>
                <a:cs typeface="Arial" pitchFamily="34" charset="0"/>
              </a:rPr>
              <a:t>Left: </a:t>
            </a:r>
            <a:r>
              <a:rPr lang="en-GB" sz="1400" i="1" dirty="0">
                <a:latin typeface="Arial" pitchFamily="34" charset="0"/>
                <a:cs typeface="Arial" pitchFamily="34" charset="0"/>
              </a:rPr>
              <a:t>P. oceanica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shoots fixed on a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rhizome. Right: (A) shoot of leaves on a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plagiotropic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rhizome; (B, C) adult leaves; (D) intermediate leaf; (E) juvenile leaf 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(modified after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Libes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1400" dirty="0" err="1" smtClean="0">
                <a:latin typeface="Arial" pitchFamily="34" charset="0"/>
                <a:cs typeface="Arial" pitchFamily="34" charset="0"/>
              </a:rPr>
              <a:t>Boudouresque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, 1987).</a:t>
            </a:r>
            <a:endParaRPr lang="fr-BE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06217"/>
            <a:ext cx="3672408" cy="47990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4" y="1137093"/>
            <a:ext cx="4644768" cy="4583813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2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4" name="Image 23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36500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Trace elements monitored 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90" y="3944818"/>
            <a:ext cx="1560264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8" y="1111838"/>
            <a:ext cx="1566636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82" y="3952844"/>
            <a:ext cx="1570988" cy="27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70" y="1106778"/>
            <a:ext cx="1565943" cy="270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6" y="1083805"/>
            <a:ext cx="1581497" cy="270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52" y="1111838"/>
            <a:ext cx="1648171" cy="27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74" y="3944818"/>
            <a:ext cx="1539917" cy="2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86" y="3839687"/>
            <a:ext cx="6865238" cy="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22" name="Picture 8" descr="logo Ocean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 descr="Logo Capmed 2.pd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4" name="Image 23" descr="LOGO_STARESO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40379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3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36" name="Image 35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stats: 5-level water quality scale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ésultat de recherche d'images pour &quot;smiley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0" r="1"/>
          <a:stretch/>
        </p:blipFill>
        <p:spPr bwMode="auto">
          <a:xfrm>
            <a:off x="7462378" y="0"/>
            <a:ext cx="1681368" cy="14127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56" y="1268760"/>
            <a:ext cx="7715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52" y="1271792"/>
            <a:ext cx="77152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47" y="1268760"/>
            <a:ext cx="769035" cy="49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44" y="1268761"/>
            <a:ext cx="76442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4650358" y="1190402"/>
            <a:ext cx="2040384" cy="1662534"/>
            <a:chOff x="4644008" y="1046386"/>
            <a:chExt cx="2040384" cy="1662534"/>
          </a:xfrm>
        </p:grpSpPr>
        <p:grpSp>
          <p:nvGrpSpPr>
            <p:cNvPr id="9" name="Groupe 8"/>
            <p:cNvGrpSpPr/>
            <p:nvPr/>
          </p:nvGrpSpPr>
          <p:grpSpPr>
            <a:xfrm>
              <a:off x="4644008" y="1428027"/>
              <a:ext cx="2040384" cy="1280893"/>
              <a:chOff x="4644008" y="1428027"/>
              <a:chExt cx="2040384" cy="1280893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05"/>
              <a:stretch/>
            </p:blipFill>
            <p:spPr bwMode="auto">
              <a:xfrm>
                <a:off x="5818545" y="1428027"/>
                <a:ext cx="865847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5735"/>
              <a:stretch/>
            </p:blipFill>
            <p:spPr bwMode="auto">
              <a:xfrm>
                <a:off x="4644008" y="1428504"/>
                <a:ext cx="1188240" cy="12804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654550" y="1428027"/>
                <a:ext cx="1091803" cy="235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4644008" y="1046386"/>
              <a:ext cx="2040384" cy="647421"/>
            </a:xfrm>
            <a:prstGeom prst="rect">
              <a:avLst/>
            </a:prstGeom>
            <a:noFill/>
          </p:spPr>
          <p:txBody>
            <a:bodyPr wrap="square" lIns="0" rIns="0" bIns="46800" rtlCol="0">
              <a:spAutoFit/>
            </a:bodyPr>
            <a:lstStyle/>
            <a:p>
              <a:pPr algn="just"/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Superior </a:t>
              </a:r>
              <a:r>
                <a:rPr lang="fr-B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limit</a:t>
              </a:r>
              <a:r>
                <a:rPr lang="fr-B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quartiles</a:t>
              </a:r>
              <a:endParaRPr lang="fr-B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054656" y="942028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905027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780171" y="947052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3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644267" y="941104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 4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6176" y="6254010"/>
            <a:ext cx="172973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Quartile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637842"/>
              </p:ext>
            </p:extLst>
          </p:nvPr>
        </p:nvGraphicFramePr>
        <p:xfrm>
          <a:off x="4658522" y="4095080"/>
          <a:ext cx="364003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030"/>
              </a:tblGrid>
              <a:tr h="370840">
                <a:tc>
                  <a:txBody>
                    <a:bodyPr/>
                    <a:lstStyle/>
                    <a:p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&lt; 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 </a:t>
                      </a:r>
                      <a:endParaRPr lang="fr-B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low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medium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>
                        <a:alpha val="6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&gt; 4</a:t>
                      </a:r>
                      <a:r>
                        <a:rPr lang="fr-BE" b="0" baseline="30000" dirty="0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qu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fr-BE" b="0" dirty="0" err="1" smtClean="0">
                          <a:solidFill>
                            <a:schemeClr val="tx1"/>
                          </a:solidFill>
                        </a:rPr>
                        <a:t>very</a:t>
                      </a:r>
                      <a:r>
                        <a:rPr lang="fr-BE" b="0" dirty="0" smtClean="0">
                          <a:solidFill>
                            <a:schemeClr val="tx1"/>
                          </a:solidFill>
                        </a:rPr>
                        <a:t> high CL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53316" y="3297176"/>
            <a:ext cx="2629887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rIns="0">
            <a:spAutoFit/>
          </a:bodyPr>
          <a:lstStyle/>
          <a:p>
            <a:pPr algn="ctr"/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5 contamination levels</a:t>
            </a:r>
            <a:endParaRPr lang="fr-BE" sz="2000" u="sng" dirty="0"/>
          </a:p>
        </p:txBody>
      </p:sp>
      <p:sp>
        <p:nvSpPr>
          <p:cNvPr id="38" name="ZoneTexte 45"/>
          <p:cNvSpPr txBox="1">
            <a:spLocks noChangeArrowheads="1"/>
          </p:cNvSpPr>
          <p:nvPr/>
        </p:nvSpPr>
        <p:spPr bwMode="auto">
          <a:xfrm>
            <a:off x="0" y="1366168"/>
            <a:ext cx="4318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M </a:t>
            </a:r>
          </a:p>
          <a:p>
            <a:pPr algn="ctr" eaLnBrk="1" hangingPunct="1"/>
            <a:r>
              <a:rPr lang="fr-BE" altLang="fr-FR" b="1" dirty="0" smtClean="0"/>
              <a:t>ATER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AL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b="1" dirty="0" smtClean="0"/>
          </a:p>
          <a:p>
            <a:pPr algn="ctr" eaLnBrk="1" hangingPunct="1"/>
            <a:r>
              <a:rPr lang="fr-BE" altLang="fr-FR" b="1" dirty="0" smtClean="0"/>
              <a:t>METHODS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7073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8064</TotalTime>
  <Words>2098</Words>
  <Application>Microsoft Office PowerPoint</Application>
  <PresentationFormat>Affichage à l'écran (4:3)</PresentationFormat>
  <Paragraphs>367</Paragraphs>
  <Slides>36</Slides>
  <Notes>33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247</cp:revision>
  <cp:lastPrinted>2014-02-18T12:01:13Z</cp:lastPrinted>
  <dcterms:created xsi:type="dcterms:W3CDTF">2014-02-14T13:52:17Z</dcterms:created>
  <dcterms:modified xsi:type="dcterms:W3CDTF">2015-05-24T18:27:54Z</dcterms:modified>
</cp:coreProperties>
</file>