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401800" cy="7254875"/>
  <p:notesSz cx="6858000" cy="9144000"/>
  <p:defaultTextStyle>
    <a:defPPr>
      <a:defRPr lang="fr-FR"/>
    </a:defPPr>
    <a:lvl1pPr marL="0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8712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7424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6134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74846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93558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12270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30982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49692" algn="l" defTabSz="12374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>
        <p:scale>
          <a:sx n="120" d="100"/>
          <a:sy n="120" d="100"/>
        </p:scale>
        <p:origin x="3138" y="1746"/>
      </p:cViewPr>
      <p:guideLst>
        <p:guide orient="horz" pos="2286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2E385-4D35-4D27-8A5D-25A5F250ADA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685800"/>
            <a:ext cx="6804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212AF-3169-45FB-8ED7-829AD9B9BD35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8712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7424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6134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74846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93558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12270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30982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49692" algn="l" defTabSz="12374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685800"/>
            <a:ext cx="68040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12AF-3169-45FB-8ED7-829AD9B9BD35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0135" y="2253715"/>
            <a:ext cx="12241531" cy="155509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0272" y="4111097"/>
            <a:ext cx="10081260" cy="18540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6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3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0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49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441306" y="290532"/>
            <a:ext cx="3240406" cy="619015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091" y="290532"/>
            <a:ext cx="9481184" cy="619015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7642" y="4661931"/>
            <a:ext cx="12241531" cy="144089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37642" y="3074927"/>
            <a:ext cx="12241531" cy="1587003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87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742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6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48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3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122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309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496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090" y="1692806"/>
            <a:ext cx="6360796" cy="478788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20916" y="1692806"/>
            <a:ext cx="6360796" cy="4787882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89" y="1623951"/>
            <a:ext cx="6363297" cy="676785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18712" indent="0">
              <a:buNone/>
              <a:defRPr sz="2800" b="1"/>
            </a:lvl2pPr>
            <a:lvl3pPr marL="1237424" indent="0">
              <a:buNone/>
              <a:defRPr sz="2400" b="1"/>
            </a:lvl3pPr>
            <a:lvl4pPr marL="1856134" indent="0">
              <a:buNone/>
              <a:defRPr sz="2200" b="1"/>
            </a:lvl4pPr>
            <a:lvl5pPr marL="2474846" indent="0">
              <a:buNone/>
              <a:defRPr sz="2200" b="1"/>
            </a:lvl5pPr>
            <a:lvl6pPr marL="3093558" indent="0">
              <a:buNone/>
              <a:defRPr sz="2200" b="1"/>
            </a:lvl6pPr>
            <a:lvl7pPr marL="3712270" indent="0">
              <a:buNone/>
              <a:defRPr sz="2200" b="1"/>
            </a:lvl7pPr>
            <a:lvl8pPr marL="4330982" indent="0">
              <a:buNone/>
              <a:defRPr sz="2200" b="1"/>
            </a:lvl8pPr>
            <a:lvl9pPr marL="4949692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0089" y="2300735"/>
            <a:ext cx="6363297" cy="41799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315915" y="1623951"/>
            <a:ext cx="6365796" cy="676785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18712" indent="0">
              <a:buNone/>
              <a:defRPr sz="2800" b="1"/>
            </a:lvl2pPr>
            <a:lvl3pPr marL="1237424" indent="0">
              <a:buNone/>
              <a:defRPr sz="2400" b="1"/>
            </a:lvl3pPr>
            <a:lvl4pPr marL="1856134" indent="0">
              <a:buNone/>
              <a:defRPr sz="2200" b="1"/>
            </a:lvl4pPr>
            <a:lvl5pPr marL="2474846" indent="0">
              <a:buNone/>
              <a:defRPr sz="2200" b="1"/>
            </a:lvl5pPr>
            <a:lvl6pPr marL="3093558" indent="0">
              <a:buNone/>
              <a:defRPr sz="2200" b="1"/>
            </a:lvl6pPr>
            <a:lvl7pPr marL="3712270" indent="0">
              <a:buNone/>
              <a:defRPr sz="2200" b="1"/>
            </a:lvl7pPr>
            <a:lvl8pPr marL="4330982" indent="0">
              <a:buNone/>
              <a:defRPr sz="2200" b="1"/>
            </a:lvl8pPr>
            <a:lvl9pPr marL="4949692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315915" y="2300735"/>
            <a:ext cx="6365796" cy="41799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92" y="288852"/>
            <a:ext cx="4738093" cy="122929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0705" y="288852"/>
            <a:ext cx="8051006" cy="6191835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20092" y="1518151"/>
            <a:ext cx="4738093" cy="4962536"/>
          </a:xfrm>
        </p:spPr>
        <p:txBody>
          <a:bodyPr/>
          <a:lstStyle>
            <a:lvl1pPr marL="0" indent="0">
              <a:buNone/>
              <a:defRPr sz="1900"/>
            </a:lvl1pPr>
            <a:lvl2pPr marL="618712" indent="0">
              <a:buNone/>
              <a:defRPr sz="1600"/>
            </a:lvl2pPr>
            <a:lvl3pPr marL="1237424" indent="0">
              <a:buNone/>
              <a:defRPr sz="1400"/>
            </a:lvl3pPr>
            <a:lvl4pPr marL="1856134" indent="0">
              <a:buNone/>
              <a:defRPr sz="1200"/>
            </a:lvl4pPr>
            <a:lvl5pPr marL="2474846" indent="0">
              <a:buNone/>
              <a:defRPr sz="1200"/>
            </a:lvl5pPr>
            <a:lvl6pPr marL="3093558" indent="0">
              <a:buNone/>
              <a:defRPr sz="1200"/>
            </a:lvl6pPr>
            <a:lvl7pPr marL="3712270" indent="0">
              <a:buNone/>
              <a:defRPr sz="1200"/>
            </a:lvl7pPr>
            <a:lvl8pPr marL="4330982" indent="0">
              <a:buNone/>
              <a:defRPr sz="1200"/>
            </a:lvl8pPr>
            <a:lvl9pPr marL="4949692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2854" y="5078412"/>
            <a:ext cx="8641080" cy="5995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22854" y="648237"/>
            <a:ext cx="8641080" cy="4352925"/>
          </a:xfrm>
        </p:spPr>
        <p:txBody>
          <a:bodyPr/>
          <a:lstStyle>
            <a:lvl1pPr marL="0" indent="0">
              <a:buNone/>
              <a:defRPr sz="4300"/>
            </a:lvl1pPr>
            <a:lvl2pPr marL="618712" indent="0">
              <a:buNone/>
              <a:defRPr sz="3800"/>
            </a:lvl2pPr>
            <a:lvl3pPr marL="1237424" indent="0">
              <a:buNone/>
              <a:defRPr sz="3300"/>
            </a:lvl3pPr>
            <a:lvl4pPr marL="1856134" indent="0">
              <a:buNone/>
              <a:defRPr sz="2800"/>
            </a:lvl4pPr>
            <a:lvl5pPr marL="2474846" indent="0">
              <a:buNone/>
              <a:defRPr sz="2800"/>
            </a:lvl5pPr>
            <a:lvl6pPr marL="3093558" indent="0">
              <a:buNone/>
              <a:defRPr sz="2800"/>
            </a:lvl6pPr>
            <a:lvl7pPr marL="3712270" indent="0">
              <a:buNone/>
              <a:defRPr sz="2800"/>
            </a:lvl7pPr>
            <a:lvl8pPr marL="4330982" indent="0">
              <a:buNone/>
              <a:defRPr sz="2800"/>
            </a:lvl8pPr>
            <a:lvl9pPr marL="4949692" indent="0">
              <a:buNone/>
              <a:defRPr sz="28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22854" y="5677949"/>
            <a:ext cx="8641080" cy="851439"/>
          </a:xfrm>
        </p:spPr>
        <p:txBody>
          <a:bodyPr/>
          <a:lstStyle>
            <a:lvl1pPr marL="0" indent="0">
              <a:buNone/>
              <a:defRPr sz="1900"/>
            </a:lvl1pPr>
            <a:lvl2pPr marL="618712" indent="0">
              <a:buNone/>
              <a:defRPr sz="1600"/>
            </a:lvl2pPr>
            <a:lvl3pPr marL="1237424" indent="0">
              <a:buNone/>
              <a:defRPr sz="1400"/>
            </a:lvl3pPr>
            <a:lvl4pPr marL="1856134" indent="0">
              <a:buNone/>
              <a:defRPr sz="1200"/>
            </a:lvl4pPr>
            <a:lvl5pPr marL="2474846" indent="0">
              <a:buNone/>
              <a:defRPr sz="1200"/>
            </a:lvl5pPr>
            <a:lvl6pPr marL="3093558" indent="0">
              <a:buNone/>
              <a:defRPr sz="1200"/>
            </a:lvl6pPr>
            <a:lvl7pPr marL="3712270" indent="0">
              <a:buNone/>
              <a:defRPr sz="1200"/>
            </a:lvl7pPr>
            <a:lvl8pPr marL="4330982" indent="0">
              <a:buNone/>
              <a:defRPr sz="1200"/>
            </a:lvl8pPr>
            <a:lvl9pPr marL="4949692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0092" y="290532"/>
            <a:ext cx="12961620" cy="1209146"/>
          </a:xfrm>
          <a:prstGeom prst="rect">
            <a:avLst/>
          </a:prstGeom>
        </p:spPr>
        <p:txBody>
          <a:bodyPr vert="horz" lIns="123742" tIns="61870" rIns="123742" bIns="6187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92" y="1692806"/>
            <a:ext cx="12961620" cy="4787882"/>
          </a:xfrm>
          <a:prstGeom prst="rect">
            <a:avLst/>
          </a:prstGeom>
        </p:spPr>
        <p:txBody>
          <a:bodyPr vert="horz" lIns="123742" tIns="61870" rIns="123742" bIns="6187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0089" y="6724195"/>
            <a:ext cx="3360421" cy="386255"/>
          </a:xfrm>
          <a:prstGeom prst="rect">
            <a:avLst/>
          </a:prstGeom>
        </p:spPr>
        <p:txBody>
          <a:bodyPr vert="horz" lIns="123742" tIns="61870" rIns="123742" bIns="6187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AF51-F70B-41DB-BB6C-E233B004799F}" type="datetimeFigureOut">
              <a:rPr lang="fr-BE" smtClean="0"/>
              <a:pPr/>
              <a:t>8/04/2015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20617" y="6724195"/>
            <a:ext cx="4560570" cy="386255"/>
          </a:xfrm>
          <a:prstGeom prst="rect">
            <a:avLst/>
          </a:prstGeom>
        </p:spPr>
        <p:txBody>
          <a:bodyPr vert="horz" lIns="123742" tIns="61870" rIns="123742" bIns="6187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321290" y="6724195"/>
            <a:ext cx="3360421" cy="386255"/>
          </a:xfrm>
          <a:prstGeom prst="rect">
            <a:avLst/>
          </a:prstGeom>
        </p:spPr>
        <p:txBody>
          <a:bodyPr vert="horz" lIns="123742" tIns="61870" rIns="123742" bIns="6187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C51A-CF01-4462-88EA-35AD51B7256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742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4034" indent="-464034" algn="l" defTabSz="123742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407" indent="-386695" algn="l" defTabSz="1237424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779" indent="-309355" algn="l" defTabSz="123742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65491" indent="-309355" algn="l" defTabSz="12374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84203" indent="-309355" algn="l" defTabSz="123742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02913" indent="-309355" algn="l" defTabSz="123742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21625" indent="-309355" algn="l" defTabSz="123742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640337" indent="-309355" algn="l" defTabSz="123742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259049" indent="-309355" algn="l" defTabSz="123742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8712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424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6134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846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558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2270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982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692" algn="l" defTabSz="12374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46"/>
          <p:cNvGrpSpPr>
            <a:grpSpLocks/>
          </p:cNvGrpSpPr>
          <p:nvPr/>
        </p:nvGrpSpPr>
        <p:grpSpPr bwMode="auto">
          <a:xfrm>
            <a:off x="10729292" y="6805445"/>
            <a:ext cx="2499535" cy="350384"/>
            <a:chOff x="4016375" y="9350375"/>
            <a:chExt cx="2536825" cy="40322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016375" y="9350375"/>
              <a:ext cx="403225" cy="403225"/>
            </a:xfrm>
            <a:prstGeom prst="rect">
              <a:avLst/>
            </a:prstGeom>
            <a:solidFill>
              <a:srgbClr val="8DC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altLang="fr-FR">
                <a:solidFill>
                  <a:srgbClr val="2D3235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4549775" y="9350375"/>
              <a:ext cx="403225" cy="403225"/>
            </a:xfrm>
            <a:prstGeom prst="rect">
              <a:avLst/>
            </a:prstGeom>
            <a:solidFill>
              <a:srgbClr val="0098C6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altLang="fr-FR">
                <a:solidFill>
                  <a:srgbClr val="2D3235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Rectangle 40"/>
            <p:cNvSpPr>
              <a:spLocks noChangeArrowheads="1"/>
            </p:cNvSpPr>
            <p:nvPr/>
          </p:nvSpPr>
          <p:spPr bwMode="auto">
            <a:xfrm>
              <a:off x="5083175" y="9350375"/>
              <a:ext cx="403225" cy="403225"/>
            </a:xfrm>
            <a:prstGeom prst="rect">
              <a:avLst/>
            </a:prstGeom>
            <a:solidFill>
              <a:srgbClr val="DC5B26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altLang="fr-FR">
                  <a:solidFill>
                    <a:srgbClr val="2D3235"/>
                  </a:solidFill>
                  <a:latin typeface="Calibri" pitchFamily="34" charset="0"/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5616575" y="9350375"/>
              <a:ext cx="403225" cy="403225"/>
            </a:xfrm>
            <a:prstGeom prst="rect">
              <a:avLst/>
            </a:prstGeom>
            <a:solidFill>
              <a:srgbClr val="CD0066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altLang="fr-FR">
                <a:solidFill>
                  <a:srgbClr val="2D3235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Rectangle 42"/>
            <p:cNvSpPr>
              <a:spLocks noChangeArrowheads="1"/>
            </p:cNvSpPr>
            <p:nvPr/>
          </p:nvSpPr>
          <p:spPr bwMode="auto">
            <a:xfrm>
              <a:off x="6149975" y="9350375"/>
              <a:ext cx="403225" cy="403225"/>
            </a:xfrm>
            <a:prstGeom prst="rect">
              <a:avLst/>
            </a:prstGeom>
            <a:solidFill>
              <a:srgbClr val="383579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altLang="fr-FR">
                <a:solidFill>
                  <a:srgbClr val="2D3235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272908" y="6738218"/>
            <a:ext cx="1512168" cy="417611"/>
            <a:chOff x="2404616" y="5869260"/>
            <a:chExt cx="2959472" cy="800100"/>
          </a:xfrm>
        </p:grpSpPr>
        <p:sp>
          <p:nvSpPr>
            <p:cNvPr id="10" name="Rectangle à coins arrondis 43"/>
            <p:cNvSpPr>
              <a:spLocks noChangeArrowheads="1"/>
            </p:cNvSpPr>
            <p:nvPr/>
          </p:nvSpPr>
          <p:spPr bwMode="auto">
            <a:xfrm>
              <a:off x="2404616" y="5869260"/>
              <a:ext cx="2959472" cy="800100"/>
            </a:xfrm>
            <a:prstGeom prst="roundRect">
              <a:avLst>
                <a:gd name="adj" fmla="val 16667"/>
              </a:avLst>
            </a:prstGeom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altLang="fr-FR">
                <a:solidFill>
                  <a:srgbClr val="2D3235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pic>
          <p:nvPicPr>
            <p:cNvPr id="11" name="Image 65" descr="ULg_logo HQ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1613" y="6024835"/>
              <a:ext cx="682625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http://www.rtl.be/televie/GED/00000000/1100/119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3650" y="6007373"/>
              <a:ext cx="576263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3" descr="http://www.giga.ulg.ac.be/upload/docs/image/jpeg/2010-08/frs-fnrs_rose_transp_cop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1675" y="6086748"/>
              <a:ext cx="6604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4" descr="GIGA_logo cmjn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6624" y="6013276"/>
              <a:ext cx="657340" cy="55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ZoneTexte 67"/>
          <p:cNvSpPr txBox="1">
            <a:spLocks noChangeArrowheads="1"/>
          </p:cNvSpPr>
          <p:nvPr/>
        </p:nvSpPr>
        <p:spPr bwMode="auto">
          <a:xfrm>
            <a:off x="1543980" y="749905"/>
            <a:ext cx="12758117" cy="7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42" tIns="61870" rIns="123742" bIns="61870">
            <a:spAutoFit/>
          </a:bodyPr>
          <a:lstStyle/>
          <a:p>
            <a:r>
              <a:rPr lang="fr-FR" altLang="fr-FR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altLang="fr-FR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HENDRICKS</a:t>
            </a:r>
            <a:r>
              <a:rPr lang="fr-FR" alt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</a:t>
            </a:r>
            <a:r>
              <a:rPr lang="fr-FR" altLang="fr-F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JANSSEN, R. DELCOMBEL, J. DUBAIL, </a:t>
            </a:r>
            <a:r>
              <a:rPr lang="fr-FR" alt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DEROANNE , A</a:t>
            </a:r>
            <a:r>
              <a:rPr lang="fr-FR" altLang="fr-F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COLIGE</a:t>
            </a:r>
          </a:p>
          <a:p>
            <a:r>
              <a:rPr lang="en-US" altLang="fr-F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Laboratory of Connective Tissues Biology, GIGA-Cancer, University of </a:t>
            </a:r>
            <a:r>
              <a:rPr lang="en-US" altLang="fr-FR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Liège</a:t>
            </a:r>
            <a:r>
              <a:rPr lang="en-US" altLang="fr-F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Tour de </a:t>
            </a:r>
            <a:r>
              <a:rPr lang="en-US" altLang="fr-FR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Pathologie</a:t>
            </a:r>
            <a:r>
              <a:rPr lang="en-US" altLang="fr-F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B23/3, B-4000 </a:t>
            </a:r>
            <a:r>
              <a:rPr lang="en-US" altLang="fr-FR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Sart-Tilman</a:t>
            </a:r>
            <a:r>
              <a:rPr lang="en-US" altLang="fr-FR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Belgium</a:t>
            </a:r>
            <a:endParaRPr lang="fr-BE" altLang="fr-FR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altLang="fr-FR" sz="1400" dirty="0">
              <a:solidFill>
                <a:schemeClr val="bg1"/>
              </a:solidFill>
              <a:latin typeface="Calibri" pitchFamily="-65" charset="0"/>
              <a:cs typeface="Times New Roman" pitchFamily="18" charset="0"/>
            </a:endParaRPr>
          </a:p>
        </p:txBody>
      </p:sp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1530271" y="-37820"/>
            <a:ext cx="12264930" cy="149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42" tIns="61870" rIns="123742" bIns="61870">
            <a:spAutoFit/>
          </a:bodyPr>
          <a:lstStyle/>
          <a:p>
            <a:pPr algn="just"/>
            <a:r>
              <a:rPr lang="en-US" altLang="fr-FR" b="1" dirty="0">
                <a:solidFill>
                  <a:srgbClr val="CD0066"/>
                </a:solidFill>
                <a:latin typeface="Times New Roman" pitchFamily="18" charset="0"/>
                <a:cs typeface="Times New Roman" pitchFamily="18" charset="0"/>
              </a:rPr>
              <a:t>Study of a new splice variant of Neuropilin-1: antagonistic functions in the regulation of tumor progression?</a:t>
            </a:r>
            <a:endParaRPr lang="fr-BE" altLang="fr-FR" dirty="0">
              <a:solidFill>
                <a:srgbClr val="CD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altLang="fr-FR" sz="41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à coins arrondis 43"/>
          <p:cNvSpPr>
            <a:spLocks noChangeArrowheads="1"/>
          </p:cNvSpPr>
          <p:nvPr/>
        </p:nvSpPr>
        <p:spPr bwMode="auto">
          <a:xfrm>
            <a:off x="257517" y="1251173"/>
            <a:ext cx="4339614" cy="1946212"/>
          </a:xfrm>
          <a:prstGeom prst="roundRect">
            <a:avLst>
              <a:gd name="adj" fmla="val 16667"/>
            </a:avLst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3742" tIns="61870" rIns="123742" bIns="61870" anchor="ctr"/>
          <a:lstStyle/>
          <a:p>
            <a:pPr algn="just">
              <a:defRPr/>
            </a:pPr>
            <a:r>
              <a:rPr lang="en-US" altLang="fr-FR" sz="1000" u="sng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Introduction</a:t>
            </a:r>
          </a:p>
          <a:p>
            <a:pPr algn="just">
              <a:defRPr/>
            </a:pP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Neuropilin-1 (NRP1) is a </a:t>
            </a:r>
            <a:r>
              <a:rPr lang="en-US" altLang="fr-FR" sz="100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transmembrane</a:t>
            </a: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glycoprotein and a co-receptor for several soluble factors, including some variants of the Vascular Endothelial Growth Factor A (VEGF-A).  Therefore it contributes to regulate angiogenesis but is also linked to cancer formation.  </a:t>
            </a:r>
            <a:r>
              <a:rPr lang="en-US" altLang="fr-FR" sz="100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Neuropilin</a:t>
            </a: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can be considered as a </a:t>
            </a:r>
            <a:r>
              <a:rPr lang="en-US" altLang="fr-FR" sz="100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proteoglycan</a:t>
            </a: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as it can be modified by the addition of a </a:t>
            </a:r>
            <a:r>
              <a:rPr lang="en-US" altLang="fr-FR" sz="100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glycosaminoglycan</a:t>
            </a: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side chain on serine 612.</a:t>
            </a:r>
            <a:r>
              <a:rPr lang="fr-FR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Six splice variants of NRP1 have been described in the literature.  An additional form was recently identified.  As compared to the full size NRP1 (NRP1-FS), it lacks the 7 amino acids encoded by the last 21 bases of </a:t>
            </a:r>
            <a:r>
              <a:rPr lang="en-US" altLang="fr-FR" sz="100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exon</a:t>
            </a:r>
            <a:r>
              <a:rPr lang="en-US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11.  This new variant was named NRP1-</a:t>
            </a:r>
            <a:r>
              <a:rPr lang="el-GR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Δ</a:t>
            </a:r>
            <a:r>
              <a:rPr lang="fr-BE" altLang="fr-FR" sz="100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7.  </a:t>
            </a:r>
            <a:endParaRPr lang="fr-BE" altLang="fr-FR" sz="1000" dirty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" name="Rectangle à coins arrondis 43"/>
          <p:cNvSpPr>
            <a:spLocks noChangeArrowheads="1"/>
          </p:cNvSpPr>
          <p:nvPr/>
        </p:nvSpPr>
        <p:spPr bwMode="auto">
          <a:xfrm>
            <a:off x="4705823" y="1251173"/>
            <a:ext cx="9438460" cy="1955418"/>
          </a:xfrm>
          <a:prstGeom prst="roundRect">
            <a:avLst>
              <a:gd name="adj" fmla="val 16667"/>
            </a:avLst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3742" tIns="61870" rIns="123742" bIns="61870" anchor="ctr"/>
          <a:lstStyle/>
          <a:p>
            <a:pPr algn="just">
              <a:defRPr/>
            </a:pPr>
            <a:r>
              <a:rPr lang="fr-FR" altLang="fr-FR" sz="950" u="sng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Objectives and </a:t>
            </a:r>
            <a:r>
              <a:rPr lang="fr-FR" altLang="fr-FR" sz="950" u="sng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methodology</a:t>
            </a:r>
            <a:endParaRPr lang="fr-FR" altLang="fr-FR" sz="950" dirty="0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defRPr/>
            </a:pP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 the 7 amino acids deletion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the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NRP1-Δ7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occurs 2 amino acids downstream of Ser612, the </a:t>
            </a:r>
            <a:r>
              <a:rPr lang="en-US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glycosylation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process could be affected and the function of the entire molecule could be modified.</a:t>
            </a:r>
            <a:r>
              <a:rPr lang="fr-FR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aim of this study was to characterize the functional properties of this new splice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variant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especially in models relevant to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fr-BE" altLang="fr-FR" sz="950" dirty="0" smtClean="0">
                <a:solidFill>
                  <a:srgbClr val="2D3235"/>
                </a:solidFill>
                <a:latin typeface="Times New Roman"/>
                <a:ea typeface="ＭＳ Ｐゴシック" pitchFamily="34" charset="-128"/>
                <a:cs typeface="Times New Roman"/>
              </a:rPr>
              <a:t>tumorigenesis </a:t>
            </a:r>
            <a:r>
              <a:rPr lang="fr-BE" altLang="fr-FR" sz="950" dirty="0" smtClean="0">
                <a:solidFill>
                  <a:srgbClr val="2D3235"/>
                </a:solidFill>
                <a:latin typeface="Times New Roman"/>
                <a:ea typeface="ＭＳ Ｐゴシック" pitchFamily="34" charset="-128"/>
                <a:cs typeface="Times New Roman"/>
              </a:rPr>
              <a:t>and </a:t>
            </a:r>
            <a:r>
              <a:rPr lang="fr-BE" altLang="fr-FR" sz="950" dirty="0" smtClean="0">
                <a:solidFill>
                  <a:srgbClr val="2D3235"/>
                </a:solidFill>
                <a:latin typeface="Times New Roman"/>
                <a:ea typeface="ＭＳ Ｐゴシック" pitchFamily="34" charset="-128"/>
                <a:cs typeface="Times New Roman"/>
              </a:rPr>
              <a:t>angiogenesis.  </a:t>
            </a:r>
            <a:r>
              <a:rPr lang="fr-BE" altLang="fr-FR" sz="950" dirty="0" smtClean="0">
                <a:solidFill>
                  <a:srgbClr val="2D3235"/>
                </a:solidFill>
                <a:latin typeface="Times New Roman"/>
                <a:ea typeface="ＭＳ Ｐゴシック" pitchFamily="34" charset="-128"/>
                <a:cs typeface="Times New Roman"/>
              </a:rPr>
              <a:t>To this purpose, </a:t>
            </a:r>
            <a:r>
              <a:rPr lang="fr-FR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PC3 prostate cancer </a:t>
            </a:r>
            <a:r>
              <a:rPr lang="fr-FR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cells</a:t>
            </a:r>
            <a:r>
              <a:rPr lang="fr-FR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fr-FR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were</a:t>
            </a:r>
            <a:r>
              <a:rPr lang="fr-FR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fr-FR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engineered</a:t>
            </a:r>
            <a:r>
              <a:rPr lang="fr-FR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express NRP1-FS or –</a:t>
            </a:r>
            <a:r>
              <a:rPr lang="el-GR" altLang="fr-FR" sz="950" dirty="0" smtClean="0">
                <a:solidFill>
                  <a:srgbClr val="2D3235"/>
                </a:solidFill>
                <a:latin typeface="Times New Roman"/>
                <a:ea typeface="ＭＳ Ｐゴシック" pitchFamily="34" charset="-128"/>
                <a:cs typeface="Times New Roman"/>
              </a:rPr>
              <a:t>Δ</a:t>
            </a:r>
            <a:r>
              <a:rPr lang="fr-BE" altLang="fr-FR" sz="950" dirty="0" smtClean="0">
                <a:solidFill>
                  <a:srgbClr val="2D3235"/>
                </a:solidFill>
                <a:latin typeface="Times New Roman"/>
                <a:ea typeface="ＭＳ Ｐゴシック" pitchFamily="34" charset="-128"/>
                <a:cs typeface="Times New Roman"/>
              </a:rPr>
              <a:t>7 only in the presence of doxycycline.    </a:t>
            </a:r>
            <a:endParaRPr lang="fr-FR" altLang="fr-FR" sz="950" dirty="0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defRPr/>
            </a:pPr>
            <a:r>
              <a:rPr lang="fr-FR" altLang="fr-FR" sz="950" u="sng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Key </a:t>
            </a:r>
            <a:r>
              <a:rPr lang="fr-FR" altLang="fr-FR" sz="950" u="sng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findings</a:t>
            </a:r>
            <a:endParaRPr lang="fr-FR" altLang="fr-FR" sz="950" dirty="0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NRP1-Δ7 transcript is expressed in many different cell lines and represents from 10 to 30% of the total amount of NRP1 mRNA. 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Recombinant NRP1-Δ7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less </a:t>
            </a:r>
            <a:r>
              <a:rPr lang="en-US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glycosylated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on serine 612, which can modify its biological functions.</a:t>
            </a:r>
            <a:endParaRPr lang="fr-FR" altLang="fr-FR" sz="950" dirty="0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BE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While NRP1-FS overexpression stimulates PC3 migration, increased expression of NRP1-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Δ7 inhibits it.</a:t>
            </a:r>
            <a:endParaRPr lang="en-US" altLang="fr-FR" sz="950" dirty="0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NRP1-FS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enhances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cell proliferation </a:t>
            </a:r>
            <a:r>
              <a:rPr lang="en-US" altLang="fr-FR" sz="950" i="1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vitro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 tumor growth in an anchorage-independent model (soft agar).  On the contrary, NRP1-Δ7 reduced these two processes,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although the synthesis of endogenous NRP1-FS is not modified. 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This suggests a mechanism of competition between the two </a:t>
            </a:r>
            <a:r>
              <a:rPr lang="en-US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isoforms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Doxycycline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-responsive PC3 cells were also used to form tumors in nude mice.  While NRP1-FS </a:t>
            </a:r>
            <a:r>
              <a:rPr lang="en-US" altLang="fr-FR" sz="950" dirty="0" err="1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overexpression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favors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tumor growth, </a:t>
            </a:r>
            <a:r>
              <a:rPr lang="en-US" altLang="fr-FR" sz="950" dirty="0" smtClean="0">
                <a:solidFill>
                  <a:srgbClr val="2D323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NRP1-Δ7 represses it, which is potentially related to a decrease in tumor angiogenesis.</a:t>
            </a:r>
            <a:endParaRPr lang="en-US" altLang="fr-FR" sz="950" dirty="0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fr-FR" altLang="fr-FR" sz="950" dirty="0" err="1" smtClean="0">
              <a:solidFill>
                <a:srgbClr val="2D323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9" name="Rectangle à coins arrondis 43"/>
          <p:cNvSpPr>
            <a:spLocks noChangeArrowheads="1"/>
          </p:cNvSpPr>
          <p:nvPr/>
        </p:nvSpPr>
        <p:spPr bwMode="auto">
          <a:xfrm>
            <a:off x="276568" y="3289923"/>
            <a:ext cx="13886765" cy="3361850"/>
          </a:xfrm>
          <a:prstGeom prst="roundRect">
            <a:avLst>
              <a:gd name="adj" fmla="val 16667"/>
            </a:avLst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3742" tIns="61870" rIns="123742" bIns="61870" anchor="ctr"/>
          <a:lstStyle/>
          <a:p>
            <a:pPr algn="ctr">
              <a:defRPr/>
            </a:pPr>
            <a:endParaRPr lang="fr-FR" altLang="fr-FR">
              <a:solidFill>
                <a:srgbClr val="2D3235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" name="ZoneTexte 68"/>
          <p:cNvSpPr txBox="1">
            <a:spLocks noChangeArrowheads="1"/>
          </p:cNvSpPr>
          <p:nvPr/>
        </p:nvSpPr>
        <p:spPr bwMode="auto">
          <a:xfrm>
            <a:off x="1675581" y="6640643"/>
            <a:ext cx="3947993" cy="3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742" tIns="61870" rIns="123742" bIns="61870">
            <a:spAutoFit/>
          </a:bodyPr>
          <a:lstStyle/>
          <a:p>
            <a:pPr algn="r"/>
            <a:r>
              <a:rPr lang="fr-FR" alt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Contact : C.Hendricks@doct.ulg.ac.be</a:t>
            </a:r>
          </a:p>
        </p:txBody>
      </p:sp>
      <p:sp>
        <p:nvSpPr>
          <p:cNvPr id="22" name="ZoneTexte 67"/>
          <p:cNvSpPr txBox="1">
            <a:spLocks noChangeArrowheads="1"/>
          </p:cNvSpPr>
          <p:nvPr/>
        </p:nvSpPr>
        <p:spPr bwMode="auto">
          <a:xfrm>
            <a:off x="257518" y="9066"/>
            <a:ext cx="1762121" cy="49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42" tIns="61870" rIns="123742" bIns="61870">
            <a:spAutoFit/>
          </a:bodyPr>
          <a:lstStyle/>
          <a:p>
            <a:r>
              <a:rPr lang="fr-BE" altLang="fr-FR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#5135</a:t>
            </a:r>
            <a:endParaRPr lang="fr-FR" altLang="fr-FR" dirty="0">
              <a:solidFill>
                <a:schemeClr val="bg1"/>
              </a:solidFill>
              <a:latin typeface="Calibri" pitchFamily="-65" charset="0"/>
              <a:cs typeface="Times New Roman" pitchFamily="18" charset="0"/>
            </a:endParaRPr>
          </a:p>
        </p:txBody>
      </p:sp>
      <p:sp>
        <p:nvSpPr>
          <p:cNvPr id="23" name="ZoneTexte 68"/>
          <p:cNvSpPr txBox="1">
            <a:spLocks noChangeArrowheads="1"/>
          </p:cNvSpPr>
          <p:nvPr/>
        </p:nvSpPr>
        <p:spPr bwMode="auto">
          <a:xfrm>
            <a:off x="19150" y="6918223"/>
            <a:ext cx="5240380" cy="2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42" tIns="61870" rIns="123742" bIns="61870">
            <a:spAutoFit/>
          </a:bodyPr>
          <a:lstStyle/>
          <a:p>
            <a:pPr algn="r"/>
            <a:r>
              <a:rPr lang="fr-FR" altLang="fr-FR" sz="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r>
              <a:rPr lang="fr-FR" altLang="fr-FR" sz="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F. Olivier, for </a:t>
            </a:r>
            <a:r>
              <a:rPr lang="fr-FR" altLang="fr-FR" sz="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fr-FR" altLang="fr-FR" sz="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assistance</a:t>
            </a:r>
            <a:endParaRPr lang="fr-FR" altLang="fr-FR" sz="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Image 56" descr="Présentation 12-03-26.jpg"/>
          <p:cNvPicPr>
            <a:picLocks noChangeAspect="1"/>
          </p:cNvPicPr>
          <p:nvPr/>
        </p:nvPicPr>
        <p:blipFill>
          <a:blip r:embed="rId7" cstate="print"/>
          <a:srcRect l="21297" t="36216" r="73158" b="47737"/>
          <a:stretch>
            <a:fillRect/>
          </a:stretch>
        </p:blipFill>
        <p:spPr bwMode="auto">
          <a:xfrm>
            <a:off x="576164" y="3375030"/>
            <a:ext cx="216024" cy="4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 t="78523" b="-2148"/>
          <a:stretch>
            <a:fillRect/>
          </a:stretch>
        </p:blipFill>
        <p:spPr bwMode="auto">
          <a:xfrm>
            <a:off x="576164" y="4853290"/>
            <a:ext cx="23762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35"/>
          <p:cNvSpPr txBox="1">
            <a:spLocks noChangeArrowheads="1"/>
          </p:cNvSpPr>
          <p:nvPr/>
        </p:nvSpPr>
        <p:spPr bwMode="auto">
          <a:xfrm>
            <a:off x="1747342" y="4671174"/>
            <a:ext cx="1533939" cy="2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600" dirty="0">
                <a:latin typeface="Times New Roman" pitchFamily="18" charset="0"/>
                <a:cs typeface="Times New Roman" pitchFamily="18" charset="0"/>
              </a:rPr>
              <a:t>Ser612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t="14043" b="5080"/>
          <a:stretch>
            <a:fillRect/>
          </a:stretch>
        </p:blipFill>
        <p:spPr bwMode="auto">
          <a:xfrm>
            <a:off x="6281770" y="4319321"/>
            <a:ext cx="2005188" cy="96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5960819" y="5302522"/>
            <a:ext cx="2680241" cy="1282760"/>
          </a:xfrm>
          <a:prstGeom prst="rect">
            <a:avLst/>
          </a:prstGeom>
          <a:noFill/>
        </p:spPr>
        <p:txBody>
          <a:bodyPr wrap="square" lIns="157835" tIns="78917" rIns="157835" bIns="78917" rtlCol="0">
            <a:spAutoFit/>
          </a:bodyPr>
          <a:lstStyle/>
          <a:p>
            <a:pPr algn="just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Fig. 3: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Proliferation of PC3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transfected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with either NRP1-FS or –Δ7 was evaluated by DNA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quantification. 18 hours after seeding,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doxycycline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was added in the culture medium (day 0)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and cells were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harvested 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5 days later.  NRP1-FS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was shown to elicit cell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proliferation while NRP1-Δ7-expressing cells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proliferated at a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lower.  </a:t>
            </a:r>
            <a:endParaRPr lang="fr-BE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BE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9054" y="5139605"/>
            <a:ext cx="2838923" cy="1405870"/>
          </a:xfrm>
          <a:prstGeom prst="rect">
            <a:avLst/>
          </a:prstGeom>
        </p:spPr>
        <p:txBody>
          <a:bodyPr wrap="square" lIns="157835" tIns="78917" rIns="157835" bIns="78917">
            <a:spAutoFit/>
          </a:bodyPr>
          <a:lstStyle/>
          <a:p>
            <a:pPr algn="just"/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Fig. 1: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 Expression of NRP1 in different human cell lines was measured by RT-PCR. NRP1-</a:t>
            </a:r>
            <a:r>
              <a:rPr lang="el-GR" altLang="fr-FR" sz="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7 represents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10-30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% of the total amount of the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NRP1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transcripts </a:t>
            </a:r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.  Western blotting analysis of cells transfected with an empty vector (T0) or vectors coding for NRP1-FS or -</a:t>
            </a:r>
            <a:r>
              <a:rPr lang="el-GR" altLang="fr-FR" sz="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7 revealed very high molecular weight products in NRP1-FS that were much less abundant in NRP1-</a:t>
            </a:r>
            <a:r>
              <a:rPr lang="el-GR" altLang="fr-FR" sz="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7.  These products are characteristic of glycosaminoglycans side chains </a:t>
            </a:r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fr-BE" altLang="fr-FR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 b="11197"/>
          <a:stretch>
            <a:fillRect/>
          </a:stretch>
        </p:blipFill>
        <p:spPr bwMode="auto">
          <a:xfrm>
            <a:off x="6288215" y="3381998"/>
            <a:ext cx="1992805" cy="88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1"/>
          <p:cNvSpPr txBox="1">
            <a:spLocks noChangeArrowheads="1"/>
          </p:cNvSpPr>
          <p:nvPr/>
        </p:nvSpPr>
        <p:spPr bwMode="auto">
          <a:xfrm>
            <a:off x="3136236" y="5139605"/>
            <a:ext cx="392256" cy="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7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fr-BE" altLang="fr-FR" sz="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 t="12352"/>
          <a:stretch>
            <a:fillRect/>
          </a:stretch>
        </p:blipFill>
        <p:spPr bwMode="auto">
          <a:xfrm>
            <a:off x="11089332" y="4055189"/>
            <a:ext cx="1189683" cy="10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2" cstate="print"/>
          <a:srcRect l="27021" t="9604" r="15533" b="5756"/>
          <a:stretch>
            <a:fillRect/>
          </a:stretch>
        </p:blipFill>
        <p:spPr bwMode="auto">
          <a:xfrm>
            <a:off x="4551911" y="5455331"/>
            <a:ext cx="1352845" cy="119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 l="6639" t="9604" b="5756"/>
          <a:stretch>
            <a:fillRect/>
          </a:stretch>
        </p:blipFill>
        <p:spPr bwMode="auto">
          <a:xfrm>
            <a:off x="3183760" y="5421699"/>
            <a:ext cx="12808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 l="20128" t="9604" r="22426" b="7680"/>
          <a:stretch>
            <a:fillRect/>
          </a:stretch>
        </p:blipFill>
        <p:spPr bwMode="auto">
          <a:xfrm>
            <a:off x="8889300" y="5593079"/>
            <a:ext cx="1224136" cy="105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5" cstate="print"/>
          <a:srcRect l="17830" t="9604" r="22426" b="5756"/>
          <a:stretch>
            <a:fillRect/>
          </a:stretch>
        </p:blipFill>
        <p:spPr bwMode="auto">
          <a:xfrm>
            <a:off x="8872048" y="4457625"/>
            <a:ext cx="1241388" cy="10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ZoneTexte 164"/>
          <p:cNvSpPr txBox="1">
            <a:spLocks noChangeArrowheads="1"/>
          </p:cNvSpPr>
          <p:nvPr/>
        </p:nvSpPr>
        <p:spPr bwMode="auto">
          <a:xfrm>
            <a:off x="2970993" y="3314901"/>
            <a:ext cx="33242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900" b="1" dirty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Migration of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PC3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engineered to express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NRP1-FS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or -</a:t>
            </a:r>
            <a:r>
              <a:rPr lang="el-GR" altLang="fr-FR" sz="9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in presence of doxycycline was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assessed by wound healing assay.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Due to the small difference in size (7a.a.), NRP1-FS and –</a:t>
            </a:r>
            <a:r>
              <a:rPr lang="en-US" altLang="fr-FR" sz="9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Δ7 cannot be separated by SDS-PAGE.  The relative production of recombinant NRP1 can be estimated by comparing NRP1 expression in absence and presence of </a:t>
            </a:r>
            <a:r>
              <a:rPr lang="en-US" altLang="fr-FR" sz="9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Doxycycline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fr-FR" sz="900" dirty="0">
                <a:latin typeface="Times New Roman" pitchFamily="18" charset="0"/>
                <a:cs typeface="Times New Roman" pitchFamily="18" charset="0"/>
              </a:rPr>
              <a:t>As compared to controls and to </a:t>
            </a:r>
            <a:r>
              <a:rPr lang="en-US" altLang="fr-FR" sz="900" dirty="0" smtClean="0">
                <a:latin typeface="Times New Roman" pitchFamily="18" charset="0"/>
                <a:cs typeface="Times New Roman" pitchFamily="18" charset="0"/>
              </a:rPr>
              <a:t>NRP1-FS </a:t>
            </a:r>
            <a:r>
              <a:rPr lang="en-US" altLang="fr-FR" sz="900" dirty="0">
                <a:latin typeface="Times New Roman" pitchFamily="18" charset="0"/>
                <a:cs typeface="Times New Roman" pitchFamily="18" charset="0"/>
              </a:rPr>
              <a:t>expressing cells, a decreased migration rate was observed with cells producing NRP1- </a:t>
            </a:r>
            <a:r>
              <a:rPr lang="en-US" altLang="fr-FR" sz="900" dirty="0" smtClean="0">
                <a:latin typeface="Times New Roman" pitchFamily="18" charset="0"/>
                <a:cs typeface="Times New Roman" pitchFamily="18" charset="0"/>
              </a:rPr>
              <a:t>Δ7 </a:t>
            </a:r>
            <a:r>
              <a:rPr lang="en-US" altLang="fr-FR" sz="900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US" altLang="fr-FR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BE" altLang="fr-FR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oneTexte 164"/>
          <p:cNvSpPr txBox="1">
            <a:spLocks noChangeArrowheads="1"/>
          </p:cNvSpPr>
          <p:nvPr/>
        </p:nvSpPr>
        <p:spPr bwMode="auto">
          <a:xfrm>
            <a:off x="8290545" y="3315771"/>
            <a:ext cx="252028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900" b="1" dirty="0">
                <a:latin typeface="Times New Roman" pitchFamily="18" charset="0"/>
                <a:cs typeface="Times New Roman" pitchFamily="18" charset="0"/>
              </a:rPr>
              <a:t>Fig. 4: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 Growth of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PC3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expressing either NRP1-FS or –</a:t>
            </a:r>
            <a:r>
              <a:rPr lang="el-GR" altLang="fr-FR" sz="9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7 was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evaluated in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soft agar in presence of doxycycline (dox+).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PC3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overexpressing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NRP1-FS formed a higher number of colonies as compared to the control condition. 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On the contrary, the expression of NRP1-</a:t>
            </a:r>
            <a:r>
              <a:rPr lang="el-GR" altLang="fr-FR" sz="9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7 was associated with a decreased tumor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fr-BE" altLang="fr-FR" sz="900" i="1" dirty="0" smtClean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BE" altLang="fr-FR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oneTexte 164"/>
          <p:cNvSpPr txBox="1">
            <a:spLocks noChangeArrowheads="1"/>
          </p:cNvSpPr>
          <p:nvPr/>
        </p:nvSpPr>
        <p:spPr bwMode="auto">
          <a:xfrm>
            <a:off x="3679201" y="4573161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NRP1-FS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ZoneTexte 164"/>
          <p:cNvSpPr txBox="1">
            <a:spLocks noChangeArrowheads="1"/>
          </p:cNvSpPr>
          <p:nvPr/>
        </p:nvSpPr>
        <p:spPr bwMode="auto">
          <a:xfrm>
            <a:off x="5076283" y="4566186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</a:t>
            </a:r>
            <a:r>
              <a:rPr lang="el-GR" altLang="fr-FR" sz="600" dirty="0" smtClean="0">
                <a:latin typeface="Times New Roman"/>
                <a:cs typeface="Times New Roman"/>
              </a:rPr>
              <a:t>Δ</a:t>
            </a:r>
            <a:r>
              <a:rPr lang="fr-BE" altLang="fr-FR" sz="600" dirty="0" smtClean="0">
                <a:latin typeface="Times New Roman"/>
                <a:cs typeface="Times New Roman"/>
              </a:rPr>
              <a:t>7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Image 52" descr="Diapositive1.JPG"/>
          <p:cNvPicPr>
            <a:picLocks noChangeAspect="1"/>
          </p:cNvPicPr>
          <p:nvPr/>
        </p:nvPicPr>
        <p:blipFill>
          <a:blip r:embed="rId16" cstate="print"/>
          <a:srcRect l="40162" t="51449" r="44876" b="34901"/>
          <a:stretch>
            <a:fillRect/>
          </a:stretch>
        </p:blipFill>
        <p:spPr>
          <a:xfrm>
            <a:off x="4896644" y="4699441"/>
            <a:ext cx="644086" cy="440690"/>
          </a:xfrm>
          <a:prstGeom prst="rect">
            <a:avLst/>
          </a:prstGeom>
        </p:spPr>
      </p:pic>
      <p:pic>
        <p:nvPicPr>
          <p:cNvPr id="54" name="Image 53" descr="Diapositive1.JPG"/>
          <p:cNvPicPr>
            <a:picLocks noChangeAspect="1"/>
          </p:cNvPicPr>
          <p:nvPr/>
        </p:nvPicPr>
        <p:blipFill>
          <a:blip r:embed="rId16" cstate="print"/>
          <a:srcRect l="21262" t="51449" r="63080" b="34901"/>
          <a:stretch>
            <a:fillRect/>
          </a:stretch>
        </p:blipFill>
        <p:spPr>
          <a:xfrm>
            <a:off x="3465049" y="4699441"/>
            <a:ext cx="674565" cy="441035"/>
          </a:xfrm>
          <a:prstGeom prst="rect">
            <a:avLst/>
          </a:prstGeom>
        </p:spPr>
      </p:pic>
      <p:sp>
        <p:nvSpPr>
          <p:cNvPr id="55" name="ZoneTexte 164"/>
          <p:cNvSpPr txBox="1">
            <a:spLocks noChangeArrowheads="1"/>
          </p:cNvSpPr>
          <p:nvPr/>
        </p:nvSpPr>
        <p:spPr bwMode="auto">
          <a:xfrm>
            <a:off x="3637641" y="5098955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Ratio = 2.64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164"/>
          <p:cNvSpPr txBox="1">
            <a:spLocks noChangeArrowheads="1"/>
          </p:cNvSpPr>
          <p:nvPr/>
        </p:nvSpPr>
        <p:spPr bwMode="auto">
          <a:xfrm>
            <a:off x="5031135" y="5096172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Ratio = 3.82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ZoneTexte 1"/>
          <p:cNvSpPr txBox="1">
            <a:spLocks noChangeArrowheads="1"/>
          </p:cNvSpPr>
          <p:nvPr/>
        </p:nvSpPr>
        <p:spPr bwMode="auto">
          <a:xfrm>
            <a:off x="3140711" y="4521517"/>
            <a:ext cx="392256" cy="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7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fr-BE" altLang="fr-FR" sz="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oneTexte 164"/>
          <p:cNvSpPr txBox="1">
            <a:spLocks noChangeArrowheads="1"/>
          </p:cNvSpPr>
          <p:nvPr/>
        </p:nvSpPr>
        <p:spPr bwMode="auto">
          <a:xfrm>
            <a:off x="3693474" y="5283621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NRP1-FS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ZoneTexte 164"/>
          <p:cNvSpPr txBox="1">
            <a:spLocks noChangeArrowheads="1"/>
          </p:cNvSpPr>
          <p:nvPr/>
        </p:nvSpPr>
        <p:spPr bwMode="auto">
          <a:xfrm>
            <a:off x="5112668" y="5314979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</a:t>
            </a:r>
            <a:r>
              <a:rPr lang="el-GR" altLang="fr-FR" sz="600" dirty="0" smtClean="0">
                <a:latin typeface="Times New Roman"/>
                <a:cs typeface="Times New Roman"/>
              </a:rPr>
              <a:t>Δ</a:t>
            </a:r>
            <a:r>
              <a:rPr lang="fr-BE" altLang="fr-FR" sz="600" dirty="0" smtClean="0">
                <a:latin typeface="Times New Roman"/>
                <a:cs typeface="Times New Roman"/>
              </a:rPr>
              <a:t>7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ZoneTexte 164"/>
          <p:cNvSpPr txBox="1">
            <a:spLocks noChangeArrowheads="1"/>
          </p:cNvSpPr>
          <p:nvPr/>
        </p:nvSpPr>
        <p:spPr bwMode="auto">
          <a:xfrm>
            <a:off x="6713427" y="4347517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</a:t>
            </a:r>
            <a:r>
              <a:rPr lang="el-GR" altLang="fr-FR" sz="600" dirty="0" smtClean="0">
                <a:latin typeface="Times New Roman"/>
                <a:cs typeface="Times New Roman"/>
              </a:rPr>
              <a:t>Δ</a:t>
            </a:r>
            <a:r>
              <a:rPr lang="fr-BE" altLang="fr-FR" sz="600" dirty="0" smtClean="0">
                <a:latin typeface="Times New Roman"/>
                <a:cs typeface="Times New Roman"/>
              </a:rPr>
              <a:t>7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ZoneTexte 164"/>
          <p:cNvSpPr txBox="1">
            <a:spLocks noChangeArrowheads="1"/>
          </p:cNvSpPr>
          <p:nvPr/>
        </p:nvSpPr>
        <p:spPr bwMode="auto">
          <a:xfrm>
            <a:off x="9330873" y="5480595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</a:t>
            </a:r>
            <a:r>
              <a:rPr lang="el-GR" altLang="fr-FR" sz="600" dirty="0" smtClean="0">
                <a:latin typeface="Times New Roman"/>
                <a:cs typeface="Times New Roman"/>
              </a:rPr>
              <a:t>Δ</a:t>
            </a:r>
            <a:r>
              <a:rPr lang="fr-BE" altLang="fr-FR" sz="600" dirty="0" smtClean="0">
                <a:latin typeface="Times New Roman"/>
                <a:cs typeface="Times New Roman"/>
              </a:rPr>
              <a:t>7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ZoneTexte 164"/>
          <p:cNvSpPr txBox="1">
            <a:spLocks noChangeArrowheads="1"/>
          </p:cNvSpPr>
          <p:nvPr/>
        </p:nvSpPr>
        <p:spPr bwMode="auto">
          <a:xfrm>
            <a:off x="6713427" y="3392363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NRP1-FS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ZoneTexte 164"/>
          <p:cNvSpPr txBox="1">
            <a:spLocks noChangeArrowheads="1"/>
          </p:cNvSpPr>
          <p:nvPr/>
        </p:nvSpPr>
        <p:spPr bwMode="auto">
          <a:xfrm>
            <a:off x="9321348" y="4347517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NRP1-FS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ZoneTexte 164"/>
          <p:cNvSpPr txBox="1">
            <a:spLocks noChangeArrowheads="1"/>
          </p:cNvSpPr>
          <p:nvPr/>
        </p:nvSpPr>
        <p:spPr bwMode="auto">
          <a:xfrm>
            <a:off x="11574338" y="3934519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NRP1-FS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Image 69" descr="Diapositive1.JPG"/>
          <p:cNvPicPr>
            <a:picLocks noChangeAspect="1"/>
          </p:cNvPicPr>
          <p:nvPr/>
        </p:nvPicPr>
        <p:blipFill>
          <a:blip r:embed="rId17" cstate="print"/>
          <a:srcRect l="25987" t="38849" r="18101" b="34901"/>
          <a:stretch>
            <a:fillRect/>
          </a:stretch>
        </p:blipFill>
        <p:spPr>
          <a:xfrm>
            <a:off x="11553064" y="5010880"/>
            <a:ext cx="1840524" cy="648072"/>
          </a:xfrm>
          <a:prstGeom prst="rect">
            <a:avLst/>
          </a:prstGeom>
        </p:spPr>
      </p:pic>
      <p:sp>
        <p:nvSpPr>
          <p:cNvPr id="71" name="ZoneTexte 1"/>
          <p:cNvSpPr txBox="1">
            <a:spLocks noChangeArrowheads="1"/>
          </p:cNvSpPr>
          <p:nvPr/>
        </p:nvSpPr>
        <p:spPr bwMode="auto">
          <a:xfrm>
            <a:off x="11129124" y="3267397"/>
            <a:ext cx="392256" cy="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7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fr-BE" altLang="fr-FR" sz="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ZoneTexte 164"/>
          <p:cNvSpPr txBox="1">
            <a:spLocks noChangeArrowheads="1"/>
          </p:cNvSpPr>
          <p:nvPr/>
        </p:nvSpPr>
        <p:spPr bwMode="auto">
          <a:xfrm>
            <a:off x="10309944" y="5614455"/>
            <a:ext cx="371915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900" b="1" dirty="0">
                <a:latin typeface="Times New Roman" pitchFamily="18" charset="0"/>
                <a:cs typeface="Times New Roman" pitchFamily="18" charset="0"/>
              </a:rPr>
              <a:t>Fig. 5: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PC3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conditionally expressing NRP1-FS or –</a:t>
            </a:r>
            <a:r>
              <a:rPr lang="el-GR" altLang="fr-FR" sz="9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7 were injected in the flanks of nude mice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that receive (dox+) or not (ctrl, dox-) doxycycline in drinking water. Tumor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growth was evaluated by measuring tumor weight.  </a:t>
            </a:r>
            <a:r>
              <a:rPr lang="fr-BE" altLang="fr-FR" sz="900" b="1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of NRP1-FS elicited tumor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growth, while NRP1-</a:t>
            </a:r>
            <a:r>
              <a:rPr lang="el-GR" altLang="fr-FR" sz="9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7 seemed to reduce the proliferation </a:t>
            </a:r>
            <a:r>
              <a:rPr lang="fr-BE" altLang="fr-FR" sz="900" i="1" dirty="0">
                <a:latin typeface="Times New Roman" pitchFamily="18" charset="0"/>
                <a:cs typeface="Times New Roman" pitchFamily="18" charset="0"/>
              </a:rPr>
              <a:t>in vivo.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altLang="fr-FR" sz="900" b="1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fr-BE" altLang="fr-FR" sz="9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Tumors were also analyzed for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CD31 expression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by immunohistochemistry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Tumors expressing 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NRP1-</a:t>
            </a:r>
            <a:r>
              <a:rPr lang="el-GR" altLang="fr-FR" sz="9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fr-BE" altLang="fr-FR" sz="9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fr-BE" altLang="fr-FR" sz="900" dirty="0" smtClean="0">
                <a:latin typeface="Times New Roman" pitchFamily="18" charset="0"/>
                <a:cs typeface="Times New Roman" pitchFamily="18" charset="0"/>
              </a:rPr>
              <a:t>were less vascularized.  </a:t>
            </a:r>
            <a:endParaRPr lang="fr-BE" altLang="fr-FR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ZoneTexte 1"/>
          <p:cNvSpPr txBox="1">
            <a:spLocks noChangeArrowheads="1"/>
          </p:cNvSpPr>
          <p:nvPr/>
        </p:nvSpPr>
        <p:spPr bwMode="auto">
          <a:xfrm>
            <a:off x="11161340" y="4923581"/>
            <a:ext cx="392256" cy="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7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fr-BE" altLang="fr-FR" sz="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ZoneTexte 1"/>
          <p:cNvSpPr txBox="1">
            <a:spLocks noChangeArrowheads="1"/>
          </p:cNvSpPr>
          <p:nvPr/>
        </p:nvSpPr>
        <p:spPr bwMode="auto">
          <a:xfrm>
            <a:off x="511556" y="3987477"/>
            <a:ext cx="392256" cy="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7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fr-BE" altLang="fr-FR" sz="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ZoneTexte 1"/>
          <p:cNvSpPr txBox="1">
            <a:spLocks noChangeArrowheads="1"/>
          </p:cNvSpPr>
          <p:nvPr/>
        </p:nvSpPr>
        <p:spPr bwMode="auto">
          <a:xfrm>
            <a:off x="504156" y="3339405"/>
            <a:ext cx="392256" cy="2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7835" tIns="78917" rIns="157835" bIns="78917">
            <a:spAutoFit/>
          </a:bodyPr>
          <a:lstStyle/>
          <a:p>
            <a:r>
              <a:rPr lang="fr-BE" altLang="fr-FR" sz="7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fr-BE" altLang="fr-FR" sz="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8" cstate="print"/>
          <a:srcRect b="8354"/>
          <a:stretch>
            <a:fillRect/>
          </a:stretch>
        </p:blipFill>
        <p:spPr bwMode="auto">
          <a:xfrm>
            <a:off x="12313467" y="4010683"/>
            <a:ext cx="1166441" cy="97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ZoneTexte 164"/>
          <p:cNvSpPr txBox="1">
            <a:spLocks noChangeArrowheads="1"/>
          </p:cNvSpPr>
          <p:nvPr/>
        </p:nvSpPr>
        <p:spPr bwMode="auto">
          <a:xfrm>
            <a:off x="12778407" y="3933502"/>
            <a:ext cx="6480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BE" altLang="fr-FR" sz="600" dirty="0" smtClean="0">
                <a:latin typeface="Times New Roman" pitchFamily="18" charset="0"/>
                <a:cs typeface="Times New Roman" pitchFamily="18" charset="0"/>
              </a:rPr>
              <a:t>NRP1-</a:t>
            </a:r>
            <a:r>
              <a:rPr lang="el-GR" altLang="fr-FR" sz="600" dirty="0" smtClean="0">
                <a:latin typeface="Times New Roman"/>
                <a:cs typeface="Times New Roman"/>
              </a:rPr>
              <a:t>Δ</a:t>
            </a:r>
            <a:r>
              <a:rPr lang="fr-BE" altLang="fr-FR" sz="600" dirty="0" smtClean="0">
                <a:latin typeface="Times New Roman"/>
                <a:cs typeface="Times New Roman"/>
              </a:rPr>
              <a:t>7</a:t>
            </a:r>
            <a:endParaRPr lang="fr-BE" altLang="fr-FR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Image 65" descr="Diapositive1.JPG"/>
          <p:cNvPicPr>
            <a:picLocks noChangeAspect="1"/>
          </p:cNvPicPr>
          <p:nvPr/>
        </p:nvPicPr>
        <p:blipFill>
          <a:blip r:embed="rId19" cstate="print"/>
          <a:srcRect l="22438" t="2620" r="60631" b="80450"/>
          <a:stretch>
            <a:fillRect/>
          </a:stretch>
        </p:blipFill>
        <p:spPr>
          <a:xfrm>
            <a:off x="11377364" y="3305497"/>
            <a:ext cx="864096" cy="648072"/>
          </a:xfrm>
          <a:prstGeom prst="rect">
            <a:avLst/>
          </a:prstGeom>
        </p:spPr>
      </p:pic>
      <p:pic>
        <p:nvPicPr>
          <p:cNvPr id="67" name="Image 66" descr="Diapositive1.JPG"/>
          <p:cNvPicPr>
            <a:picLocks noChangeAspect="1"/>
          </p:cNvPicPr>
          <p:nvPr/>
        </p:nvPicPr>
        <p:blipFill>
          <a:blip r:embed="rId19" cstate="print"/>
          <a:srcRect l="40616" t="2620" r="43700" b="80450"/>
          <a:stretch>
            <a:fillRect/>
          </a:stretch>
        </p:blipFill>
        <p:spPr>
          <a:xfrm>
            <a:off x="12580292" y="3311847"/>
            <a:ext cx="800472" cy="648072"/>
          </a:xfrm>
          <a:prstGeom prst="rect">
            <a:avLst/>
          </a:prstGeom>
        </p:spPr>
      </p:pic>
      <p:pic>
        <p:nvPicPr>
          <p:cNvPr id="68" name="Image 67" descr="Diapositive1.JPG"/>
          <p:cNvPicPr>
            <a:picLocks noChangeAspect="1"/>
          </p:cNvPicPr>
          <p:nvPr/>
        </p:nvPicPr>
        <p:blipFill>
          <a:blip r:embed="rId20" cstate="print"/>
          <a:srcRect l="24800" t="18500" r="12988" b="62600"/>
          <a:stretch>
            <a:fillRect/>
          </a:stretch>
        </p:blipFill>
        <p:spPr>
          <a:xfrm>
            <a:off x="831943" y="3339405"/>
            <a:ext cx="2160240" cy="492207"/>
          </a:xfrm>
          <a:prstGeom prst="rect">
            <a:avLst/>
          </a:prstGeom>
        </p:spPr>
      </p:pic>
      <p:pic>
        <p:nvPicPr>
          <p:cNvPr id="77" name="Image 76" descr="Diapositive1.JPG"/>
          <p:cNvPicPr>
            <a:picLocks noChangeAspect="1"/>
          </p:cNvPicPr>
          <p:nvPr/>
        </p:nvPicPr>
        <p:blipFill>
          <a:blip r:embed="rId21" cstate="print"/>
          <a:srcRect l="15350" t="15350" r="51575" b="60500"/>
          <a:stretch>
            <a:fillRect/>
          </a:stretch>
        </p:blipFill>
        <p:spPr>
          <a:xfrm>
            <a:off x="1008212" y="3843461"/>
            <a:ext cx="1368152" cy="749226"/>
          </a:xfrm>
          <a:prstGeom prst="rect">
            <a:avLst/>
          </a:prstGeom>
        </p:spPr>
      </p:pic>
      <p:pic>
        <p:nvPicPr>
          <p:cNvPr id="78" name="Image 77" descr="Diapositive1.JPG"/>
          <p:cNvPicPr>
            <a:picLocks noChangeAspect="1"/>
          </p:cNvPicPr>
          <p:nvPr/>
        </p:nvPicPr>
        <p:blipFill>
          <a:blip r:embed="rId21" cstate="print"/>
          <a:srcRect l="15350" t="45800" r="51575" b="50000"/>
          <a:stretch>
            <a:fillRect/>
          </a:stretch>
        </p:blipFill>
        <p:spPr>
          <a:xfrm>
            <a:off x="896449" y="4579443"/>
            <a:ext cx="1512168" cy="144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854</Words>
  <Application>Microsoft Office PowerPoint</Application>
  <PresentationFormat>Personnalisé</PresentationFormat>
  <Paragraphs>41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Céline Hendricks</dc:creator>
  <cp:lastModifiedBy>Céline Hendricks</cp:lastModifiedBy>
  <cp:revision>126</cp:revision>
  <dcterms:created xsi:type="dcterms:W3CDTF">2015-03-25T06:18:07Z</dcterms:created>
  <dcterms:modified xsi:type="dcterms:W3CDTF">2015-04-08T11:01:56Z</dcterms:modified>
</cp:coreProperties>
</file>