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60" r:id="rId2"/>
    <p:sldId id="259" r:id="rId3"/>
    <p:sldId id="278" r:id="rId4"/>
    <p:sldId id="257" r:id="rId5"/>
    <p:sldId id="292" r:id="rId6"/>
    <p:sldId id="275" r:id="rId7"/>
    <p:sldId id="290" r:id="rId8"/>
    <p:sldId id="299" r:id="rId9"/>
    <p:sldId id="302" r:id="rId10"/>
    <p:sldId id="294" r:id="rId11"/>
    <p:sldId id="265" r:id="rId12"/>
    <p:sldId id="266" r:id="rId13"/>
    <p:sldId id="304" r:id="rId14"/>
    <p:sldId id="303" r:id="rId15"/>
    <p:sldId id="308" r:id="rId16"/>
    <p:sldId id="270" r:id="rId17"/>
    <p:sldId id="289" r:id="rId18"/>
    <p:sldId id="309" r:id="rId19"/>
    <p:sldId id="288" r:id="rId20"/>
    <p:sldId id="310" r:id="rId21"/>
    <p:sldId id="295" r:id="rId22"/>
    <p:sldId id="305" r:id="rId23"/>
    <p:sldId id="298" r:id="rId24"/>
    <p:sldId id="268" r:id="rId25"/>
    <p:sldId id="307" r:id="rId26"/>
    <p:sldId id="261" r:id="rId27"/>
    <p:sldId id="274" r:id="rId28"/>
    <p:sldId id="262" r:id="rId29"/>
    <p:sldId id="277" r:id="rId30"/>
    <p:sldId id="276" r:id="rId31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FAC090"/>
    <a:srgbClr val="008000"/>
    <a:srgbClr val="4F81BD"/>
    <a:srgbClr val="FFCC66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27" autoAdjust="0"/>
    <p:restoredTop sz="94660"/>
  </p:normalViewPr>
  <p:slideViewPr>
    <p:cSldViewPr>
      <p:cViewPr>
        <p:scale>
          <a:sx n="125" d="100"/>
          <a:sy n="125" d="100"/>
        </p:scale>
        <p:origin x="-312" y="-78"/>
      </p:cViewPr>
      <p:guideLst>
        <p:guide orient="horz" pos="2160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A6F9CD-6F0B-42F6-8589-167545F6B658}" type="datetimeFigureOut">
              <a:rPr lang="fr-BE" smtClean="0"/>
              <a:t>24/05/2015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DD74EF-F662-4D42-9B9F-B9C7918FC729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0719751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6401162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16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7131756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D74EF-F662-4D42-9B9F-B9C7918FC729}" type="slidenum">
              <a:rPr lang="fr-BE" smtClean="0"/>
              <a:t>19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619981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22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7131756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23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7131756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24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7131756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25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6401162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26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7131756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27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7131756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28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7131756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29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7131756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7131756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30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7131756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7131756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E95F1E-F00A-4F2D-AEB2-DB102453F40B}" type="slidenum">
              <a:rPr lang="fr-BE" smtClean="0"/>
              <a:t>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9613577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E95F1E-F00A-4F2D-AEB2-DB102453F40B}" type="slidenum">
              <a:rPr lang="fr-BE" smtClean="0"/>
              <a:t>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6586000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11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7131756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12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7131756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13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7131756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14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7131756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76C21-CB44-412A-A4E9-8B02BA0F2D7C}" type="datetimeFigureOut">
              <a:rPr lang="fr-BE" smtClean="0"/>
              <a:t>24/05/2015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F2129-CD48-4F14-A8D7-9FF5489A77E0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9843207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76C21-CB44-412A-A4E9-8B02BA0F2D7C}" type="datetimeFigureOut">
              <a:rPr lang="fr-BE" smtClean="0"/>
              <a:t>24/05/2015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F2129-CD48-4F14-A8D7-9FF5489A77E0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7067460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76C21-CB44-412A-A4E9-8B02BA0F2D7C}" type="datetimeFigureOut">
              <a:rPr lang="fr-BE" smtClean="0"/>
              <a:t>24/05/2015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F2129-CD48-4F14-A8D7-9FF5489A77E0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639250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76C21-CB44-412A-A4E9-8B02BA0F2D7C}" type="datetimeFigureOut">
              <a:rPr lang="fr-BE" smtClean="0"/>
              <a:t>24/05/2015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F2129-CD48-4F14-A8D7-9FF5489A77E0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910561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76C21-CB44-412A-A4E9-8B02BA0F2D7C}" type="datetimeFigureOut">
              <a:rPr lang="fr-BE" smtClean="0"/>
              <a:t>24/05/2015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F2129-CD48-4F14-A8D7-9FF5489A77E0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2363147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76C21-CB44-412A-A4E9-8B02BA0F2D7C}" type="datetimeFigureOut">
              <a:rPr lang="fr-BE" smtClean="0"/>
              <a:t>24/05/2015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F2129-CD48-4F14-A8D7-9FF5489A77E0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0128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76C21-CB44-412A-A4E9-8B02BA0F2D7C}" type="datetimeFigureOut">
              <a:rPr lang="fr-BE" smtClean="0"/>
              <a:t>24/05/2015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F2129-CD48-4F14-A8D7-9FF5489A77E0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66833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76C21-CB44-412A-A4E9-8B02BA0F2D7C}" type="datetimeFigureOut">
              <a:rPr lang="fr-BE" smtClean="0"/>
              <a:t>24/05/2015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F2129-CD48-4F14-A8D7-9FF5489A77E0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2650003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76C21-CB44-412A-A4E9-8B02BA0F2D7C}" type="datetimeFigureOut">
              <a:rPr lang="fr-BE" smtClean="0"/>
              <a:t>24/05/2015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F2129-CD48-4F14-A8D7-9FF5489A77E0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9449559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76C21-CB44-412A-A4E9-8B02BA0F2D7C}" type="datetimeFigureOut">
              <a:rPr lang="fr-BE" smtClean="0"/>
              <a:t>24/05/2015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F2129-CD48-4F14-A8D7-9FF5489A77E0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83843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76C21-CB44-412A-A4E9-8B02BA0F2D7C}" type="datetimeFigureOut">
              <a:rPr lang="fr-BE" smtClean="0"/>
              <a:t>24/05/2015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F2129-CD48-4F14-A8D7-9FF5489A77E0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917586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B76C21-CB44-412A-A4E9-8B02BA0F2D7C}" type="datetimeFigureOut">
              <a:rPr lang="fr-BE" smtClean="0"/>
              <a:t>24/05/2015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5F2129-CD48-4F14-A8D7-9FF5489A77E0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73035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10" Type="http://schemas.openxmlformats.org/officeDocument/2006/relationships/image" Target="../media/image8.png"/><Relationship Id="rId4" Type="http://schemas.openxmlformats.org/officeDocument/2006/relationships/image" Target="../media/image2.jpe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8.png"/><Relationship Id="rId7" Type="http://schemas.openxmlformats.org/officeDocument/2006/relationships/image" Target="../media/image3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29.png"/><Relationship Id="rId4" Type="http://schemas.openxmlformats.org/officeDocument/2006/relationships/image" Target="../media/image28.tif"/><Relationship Id="rId9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tiff"/><Relationship Id="rId5" Type="http://schemas.openxmlformats.org/officeDocument/2006/relationships/image" Target="../media/image30.tif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tif"/><Relationship Id="rId5" Type="http://schemas.openxmlformats.org/officeDocument/2006/relationships/image" Target="../media/image31.tiff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tiff"/><Relationship Id="rId5" Type="http://schemas.openxmlformats.org/officeDocument/2006/relationships/image" Target="../media/image33.tif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tif"/><Relationship Id="rId5" Type="http://schemas.openxmlformats.org/officeDocument/2006/relationships/image" Target="../media/image31.tiff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tif"/><Relationship Id="rId5" Type="http://schemas.openxmlformats.org/officeDocument/2006/relationships/image" Target="../media/image36.jpeg"/><Relationship Id="rId10" Type="http://schemas.openxmlformats.org/officeDocument/2006/relationships/image" Target="../media/image5.png"/><Relationship Id="rId4" Type="http://schemas.openxmlformats.org/officeDocument/2006/relationships/image" Target="../media/image35.png"/><Relationship Id="rId9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7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emf"/><Relationship Id="rId5" Type="http://schemas.openxmlformats.org/officeDocument/2006/relationships/image" Target="../media/image10.png"/><Relationship Id="rId10" Type="http://schemas.openxmlformats.org/officeDocument/2006/relationships/image" Target="../media/image39.tif"/><Relationship Id="rId4" Type="http://schemas.openxmlformats.org/officeDocument/2006/relationships/image" Target="../media/image8.png"/><Relationship Id="rId9" Type="http://schemas.openxmlformats.org/officeDocument/2006/relationships/image" Target="../media/image38.t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8.png"/><Relationship Id="rId7" Type="http://schemas.openxmlformats.org/officeDocument/2006/relationships/image" Target="../media/image3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Relationship Id="rId9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32.t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7.png"/><Relationship Id="rId7" Type="http://schemas.openxmlformats.org/officeDocument/2006/relationships/image" Target="../media/image3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42.jpeg"/><Relationship Id="rId5" Type="http://schemas.openxmlformats.org/officeDocument/2006/relationships/image" Target="../media/image32.tif"/><Relationship Id="rId10" Type="http://schemas.openxmlformats.org/officeDocument/2006/relationships/image" Target="../media/image43.jpeg"/><Relationship Id="rId4" Type="http://schemas.openxmlformats.org/officeDocument/2006/relationships/image" Target="../media/image8.png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7.png"/><Relationship Id="rId7" Type="http://schemas.openxmlformats.org/officeDocument/2006/relationships/image" Target="../media/image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tif"/><Relationship Id="rId4" Type="http://schemas.openxmlformats.org/officeDocument/2006/relationships/image" Target="../media/image8.png"/><Relationship Id="rId9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8.png"/><Relationship Id="rId7" Type="http://schemas.openxmlformats.org/officeDocument/2006/relationships/image" Target="../media/image4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11" Type="http://schemas.openxmlformats.org/officeDocument/2006/relationships/image" Target="../media/image5.png"/><Relationship Id="rId5" Type="http://schemas.openxmlformats.org/officeDocument/2006/relationships/image" Target="../media/image46.tiff"/><Relationship Id="rId10" Type="http://schemas.openxmlformats.org/officeDocument/2006/relationships/image" Target="../media/image4.png"/><Relationship Id="rId4" Type="http://schemas.openxmlformats.org/officeDocument/2006/relationships/image" Target="../media/image45.png"/><Relationship Id="rId9" Type="http://schemas.openxmlformats.org/officeDocument/2006/relationships/image" Target="../media/image3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8.png"/><Relationship Id="rId7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emf"/><Relationship Id="rId11" Type="http://schemas.openxmlformats.org/officeDocument/2006/relationships/image" Target="../media/image50.tiff"/><Relationship Id="rId5" Type="http://schemas.openxmlformats.org/officeDocument/2006/relationships/image" Target="../media/image10.png"/><Relationship Id="rId10" Type="http://schemas.openxmlformats.org/officeDocument/2006/relationships/image" Target="../media/image22.jpeg"/><Relationship Id="rId4" Type="http://schemas.openxmlformats.org/officeDocument/2006/relationships/image" Target="../media/image46.tiff"/><Relationship Id="rId9" Type="http://schemas.openxmlformats.org/officeDocument/2006/relationships/image" Target="../media/image49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tiff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tiff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7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emf"/><Relationship Id="rId5" Type="http://schemas.openxmlformats.org/officeDocument/2006/relationships/image" Target="../media/image10.png"/><Relationship Id="rId10" Type="http://schemas.openxmlformats.org/officeDocument/2006/relationships/image" Target="../media/image53.jpeg"/><Relationship Id="rId4" Type="http://schemas.openxmlformats.org/officeDocument/2006/relationships/image" Target="../media/image8.png"/><Relationship Id="rId9" Type="http://schemas.openxmlformats.org/officeDocument/2006/relationships/image" Target="../media/image1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10" Type="http://schemas.openxmlformats.org/officeDocument/2006/relationships/image" Target="../media/image8.png"/><Relationship Id="rId4" Type="http://schemas.openxmlformats.org/officeDocument/2006/relationships/image" Target="../media/image2.jpeg"/><Relationship Id="rId9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tiff"/><Relationship Id="rId4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tif"/><Relationship Id="rId4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tiff"/><Relationship Id="rId4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tiff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tiff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8.png"/><Relationship Id="rId7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emf"/><Relationship Id="rId5" Type="http://schemas.openxmlformats.org/officeDocument/2006/relationships/image" Target="../media/image10.png"/><Relationship Id="rId4" Type="http://schemas.openxmlformats.org/officeDocument/2006/relationships/image" Target="../media/image12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7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7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tiff"/><Relationship Id="rId5" Type="http://schemas.openxmlformats.org/officeDocument/2006/relationships/image" Target="../media/image20.tif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8.png"/><Relationship Id="rId7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emf"/><Relationship Id="rId5" Type="http://schemas.openxmlformats.org/officeDocument/2006/relationships/image" Target="../media/image10.png"/><Relationship Id="rId4" Type="http://schemas.openxmlformats.org/officeDocument/2006/relationships/image" Target="../media/image24.tif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tif"/><Relationship Id="rId11" Type="http://schemas.openxmlformats.org/officeDocument/2006/relationships/image" Target="../media/image27.jpeg"/><Relationship Id="rId5" Type="http://schemas.openxmlformats.org/officeDocument/2006/relationships/image" Target="../media/image25.jpeg"/><Relationship Id="rId10" Type="http://schemas.openxmlformats.org/officeDocument/2006/relationships/image" Target="../media/image5.png"/><Relationship Id="rId4" Type="http://schemas.openxmlformats.org/officeDocument/2006/relationships/image" Target="../media/image8.png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744" y="1966042"/>
            <a:ext cx="7126488" cy="4750991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81" t="19053" r="-88" b="9898"/>
          <a:stretch/>
        </p:blipFill>
        <p:spPr>
          <a:xfrm rot="10800000">
            <a:off x="3822700" y="1428016"/>
            <a:ext cx="5150532" cy="3764366"/>
          </a:xfrm>
          <a:prstGeom prst="rect">
            <a:avLst/>
          </a:prstGeom>
        </p:spPr>
      </p:pic>
      <p:grpSp>
        <p:nvGrpSpPr>
          <p:cNvPr id="2050" name="Groupe 25"/>
          <p:cNvGrpSpPr>
            <a:grpSpLocks/>
          </p:cNvGrpSpPr>
          <p:nvPr/>
        </p:nvGrpSpPr>
        <p:grpSpPr bwMode="auto">
          <a:xfrm>
            <a:off x="0" y="0"/>
            <a:ext cx="9144000" cy="6112021"/>
            <a:chOff x="0" y="0"/>
            <a:chExt cx="9144000" cy="6112021"/>
          </a:xfrm>
        </p:grpSpPr>
        <p:sp>
          <p:nvSpPr>
            <p:cNvPr id="23" name="Rectangle 22"/>
            <p:cNvSpPr/>
            <p:nvPr/>
          </p:nvSpPr>
          <p:spPr>
            <a:xfrm>
              <a:off x="430213" y="0"/>
              <a:ext cx="503237" cy="6112021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 dirty="0"/>
            </a:p>
          </p:txBody>
        </p:sp>
        <p:sp>
          <p:nvSpPr>
            <p:cNvPr id="24" name="Rectangle 23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 dirty="0"/>
            </a:p>
          </p:txBody>
        </p:sp>
      </p:grpSp>
      <p:sp>
        <p:nvSpPr>
          <p:cNvPr id="12" name="Triangle rectangle 11"/>
          <p:cNvSpPr/>
          <p:nvPr/>
        </p:nvSpPr>
        <p:spPr bwMode="auto">
          <a:xfrm rot="5400000">
            <a:off x="2736057" y="460298"/>
            <a:ext cx="5360989" cy="7182322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 dirty="0"/>
          </a:p>
        </p:txBody>
      </p:sp>
      <p:grpSp>
        <p:nvGrpSpPr>
          <p:cNvPr id="5" name="Groupe 4"/>
          <p:cNvGrpSpPr/>
          <p:nvPr/>
        </p:nvGrpSpPr>
        <p:grpSpPr>
          <a:xfrm>
            <a:off x="1271824" y="1403515"/>
            <a:ext cx="7159625" cy="5298277"/>
            <a:chOff x="1354137" y="1464475"/>
            <a:chExt cx="7159625" cy="5298277"/>
          </a:xfrm>
        </p:grpSpPr>
        <p:sp>
          <p:nvSpPr>
            <p:cNvPr id="16" name="Triangle rectangle 15"/>
            <p:cNvSpPr/>
            <p:nvPr/>
          </p:nvSpPr>
          <p:spPr bwMode="auto">
            <a:xfrm rot="5400000">
              <a:off x="2284811" y="533801"/>
              <a:ext cx="5298277" cy="7159625"/>
            </a:xfrm>
            <a:prstGeom prst="rtTriangle">
              <a:avLst/>
            </a:prstGeom>
            <a:solidFill>
              <a:schemeClr val="bg1"/>
            </a:solidFill>
            <a:ln w="3175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 dirty="0"/>
            </a:p>
          </p:txBody>
        </p:sp>
        <p:grpSp>
          <p:nvGrpSpPr>
            <p:cNvPr id="2057" name="Groupe 19"/>
            <p:cNvGrpSpPr>
              <a:grpSpLocks/>
            </p:cNvGrpSpPr>
            <p:nvPr/>
          </p:nvGrpSpPr>
          <p:grpSpPr bwMode="auto">
            <a:xfrm>
              <a:off x="1547663" y="1561898"/>
              <a:ext cx="6275002" cy="3941663"/>
              <a:chOff x="1521836" y="1535501"/>
              <a:chExt cx="6274006" cy="3941906"/>
            </a:xfrm>
          </p:grpSpPr>
          <p:sp>
            <p:nvSpPr>
              <p:cNvPr id="2058" name="Rectangle 5"/>
              <p:cNvSpPr>
                <a:spLocks noChangeArrowheads="1"/>
              </p:cNvSpPr>
              <p:nvPr/>
            </p:nvSpPr>
            <p:spPr bwMode="auto">
              <a:xfrm>
                <a:off x="1521836" y="1535501"/>
                <a:ext cx="6274006" cy="12927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anchor="ctr">
                <a:spAutoFit/>
              </a:bodyPr>
              <a:lstStyle/>
              <a:p>
                <a:r>
                  <a:rPr lang="en-US" sz="2600" dirty="0" err="1" smtClean="0"/>
                  <a:t>Seagrasses</a:t>
                </a:r>
                <a:r>
                  <a:rPr lang="en-US" sz="2600" dirty="0" smtClean="0"/>
                  <a:t> or caged mussels to </a:t>
                </a:r>
                <a:r>
                  <a:rPr lang="en-US" sz="2600" dirty="0" err="1" smtClean="0"/>
                  <a:t>bioassess</a:t>
                </a:r>
                <a:r>
                  <a:rPr lang="en-US" sz="2600" dirty="0" smtClean="0"/>
                  <a:t> the contamination rate of Mediterranean </a:t>
                </a:r>
              </a:p>
              <a:p>
                <a:r>
                  <a:rPr lang="en-US" sz="2600" dirty="0" smtClean="0"/>
                  <a:t>coastal waters? That is the question</a:t>
                </a:r>
                <a:endParaRPr lang="fr-BE" sz="2600" dirty="0"/>
              </a:p>
            </p:txBody>
          </p:sp>
          <p:sp>
            <p:nvSpPr>
              <p:cNvPr id="2059" name="Text Box 7"/>
              <p:cNvSpPr txBox="1">
                <a:spLocks noChangeArrowheads="1"/>
              </p:cNvSpPr>
              <p:nvPr/>
            </p:nvSpPr>
            <p:spPr bwMode="auto">
              <a:xfrm>
                <a:off x="1521837" y="3168941"/>
                <a:ext cx="4186104" cy="23084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fr-BE" altLang="fr-FR" sz="1600" dirty="0" smtClean="0"/>
                  <a:t>J. </a:t>
                </a:r>
                <a:r>
                  <a:rPr lang="fr-BE" altLang="fr-FR" sz="1600" dirty="0" err="1" smtClean="0"/>
                  <a:t>Richir</a:t>
                </a:r>
                <a:r>
                  <a:rPr lang="fr-BE" altLang="fr-FR" sz="1600" dirty="0" smtClean="0"/>
                  <a:t>, F.</a:t>
                </a:r>
                <a:r>
                  <a:rPr lang="fr-BE" sz="1600" dirty="0" smtClean="0"/>
                  <a:t> </a:t>
                </a:r>
                <a:r>
                  <a:rPr lang="fr-BE" sz="1600" dirty="0" err="1" smtClean="0"/>
                  <a:t>Galgani</a:t>
                </a:r>
                <a:r>
                  <a:rPr lang="fr-BE" sz="1600" dirty="0" smtClean="0"/>
                  <a:t>, J. </a:t>
                </a:r>
                <a:r>
                  <a:rPr lang="fr-BE" sz="1600" dirty="0" err="1" smtClean="0"/>
                  <a:t>Benedicto</a:t>
                </a:r>
                <a:r>
                  <a:rPr lang="fr-BE" sz="1600" dirty="0" smtClean="0"/>
                  <a:t>, B. Andral, P. Lejeune, </a:t>
                </a:r>
                <a:r>
                  <a:rPr lang="fr-BE" altLang="fr-FR" sz="1600" dirty="0" smtClean="0"/>
                  <a:t>M. Salivas-Decaux, </a:t>
                </a:r>
              </a:p>
              <a:p>
                <a:pPr eaLnBrk="1" hangingPunct="1"/>
                <a:r>
                  <a:rPr lang="fr-BE" altLang="fr-FR" sz="1600" dirty="0" smtClean="0"/>
                  <a:t>C. </a:t>
                </a:r>
                <a:r>
                  <a:rPr lang="fr-BE" altLang="fr-FR" sz="1600" dirty="0" err="1" smtClean="0"/>
                  <a:t>Lafabrie</a:t>
                </a:r>
                <a:r>
                  <a:rPr lang="fr-BE" altLang="fr-FR" sz="1600" dirty="0" smtClean="0"/>
                  <a:t>, C. Lopez y </a:t>
                </a:r>
                <a:r>
                  <a:rPr lang="fr-BE" altLang="fr-FR" sz="1600" dirty="0" err="1" smtClean="0"/>
                  <a:t>Royo</a:t>
                </a:r>
                <a:r>
                  <a:rPr lang="fr-BE" altLang="fr-FR" sz="1600" dirty="0" smtClean="0"/>
                  <a:t>, </a:t>
                </a:r>
              </a:p>
              <a:p>
                <a:pPr eaLnBrk="1" hangingPunct="1"/>
                <a:r>
                  <a:rPr lang="fr-BE" altLang="fr-FR" sz="1600" dirty="0" smtClean="0"/>
                  <a:t>G. </a:t>
                </a:r>
                <a:r>
                  <a:rPr lang="fr-BE" altLang="fr-FR" sz="1600" dirty="0" err="1" smtClean="0"/>
                  <a:t>Pergent</a:t>
                </a:r>
                <a:r>
                  <a:rPr lang="fr-BE" altLang="fr-FR" sz="1600" dirty="0" smtClean="0"/>
                  <a:t>, C. </a:t>
                </a:r>
                <a:r>
                  <a:rPr lang="fr-BE" altLang="fr-FR" sz="1600" dirty="0" err="1" smtClean="0"/>
                  <a:t>Pergent</a:t>
                </a:r>
                <a:r>
                  <a:rPr lang="fr-BE" altLang="fr-FR" sz="1600" dirty="0" smtClean="0"/>
                  <a:t>-Martini, </a:t>
                </a:r>
              </a:p>
              <a:p>
                <a:pPr eaLnBrk="1" hangingPunct="1"/>
                <a:r>
                  <a:rPr lang="fr-BE" altLang="fr-FR" sz="1600" dirty="0" smtClean="0"/>
                  <a:t>S. </a:t>
                </a:r>
                <a:r>
                  <a:rPr lang="fr-BE" altLang="fr-FR" sz="1600" dirty="0" err="1" smtClean="0"/>
                  <a:t>Gobert</a:t>
                </a:r>
                <a:endParaRPr lang="fr-BE" altLang="fr-FR" sz="1200" dirty="0" smtClean="0"/>
              </a:p>
              <a:p>
                <a:pPr eaLnBrk="1" hangingPunct="1"/>
                <a:endParaRPr lang="fr-BE" altLang="fr-FR" sz="1600" dirty="0" smtClean="0"/>
              </a:p>
              <a:p>
                <a:pPr eaLnBrk="1" hangingPunct="1"/>
                <a:endParaRPr lang="fr-BE" altLang="fr-FR" sz="1600" dirty="0" smtClean="0"/>
              </a:p>
              <a:p>
                <a:pPr eaLnBrk="1" hangingPunct="1"/>
                <a:r>
                  <a:rPr lang="fr-BE" altLang="fr-FR" sz="1600" dirty="0"/>
                  <a:t>Oristano, </a:t>
                </a:r>
                <a:r>
                  <a:rPr lang="fr-BE" altLang="fr-FR" sz="1600" dirty="0" smtClean="0"/>
                  <a:t>Italy</a:t>
                </a:r>
                <a:endParaRPr lang="fr-BE" altLang="fr-FR" sz="1600" dirty="0"/>
              </a:p>
              <a:p>
                <a:pPr eaLnBrk="1" hangingPunct="1"/>
                <a:r>
                  <a:rPr lang="fr-BE" altLang="fr-FR" sz="1600" dirty="0" smtClean="0"/>
                  <a:t>05-2015</a:t>
                </a:r>
                <a:endParaRPr lang="fr-BE" altLang="fr-FR" sz="1600" dirty="0"/>
              </a:p>
            </p:txBody>
          </p:sp>
        </p:grpSp>
      </p:grpSp>
      <p:pic>
        <p:nvPicPr>
          <p:cNvPr id="17" name="Picture 11" descr="Logo Capmed 2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" y="480"/>
            <a:ext cx="1617837" cy="1215059"/>
          </a:xfrm>
          <a:prstGeom prst="rect">
            <a:avLst/>
          </a:prstGeom>
        </p:spPr>
      </p:pic>
      <p:pic>
        <p:nvPicPr>
          <p:cNvPr id="18" name="Image 17" descr="LOGO_STARESO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5910" y="59864"/>
            <a:ext cx="1623550" cy="837283"/>
          </a:xfrm>
          <a:prstGeom prst="rect">
            <a:avLst/>
          </a:prstGeom>
        </p:spPr>
      </p:pic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07"/>
          <a:stretch>
            <a:fillRect/>
          </a:stretch>
        </p:blipFill>
        <p:spPr bwMode="auto">
          <a:xfrm>
            <a:off x="8671771" y="88519"/>
            <a:ext cx="471999" cy="806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8" descr="logo Ocean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198" y="88519"/>
            <a:ext cx="1198538" cy="806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2111536" y="6395276"/>
            <a:ext cx="1608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b="1" dirty="0" smtClean="0">
                <a:solidFill>
                  <a:schemeClr val="bg1"/>
                </a:solidFill>
              </a:rPr>
              <a:t>Arnaud Abadie</a:t>
            </a:r>
            <a:endParaRPr lang="fr-BE" b="1" dirty="0">
              <a:solidFill>
                <a:schemeClr val="bg1"/>
              </a:solidFill>
            </a:endParaRPr>
          </a:p>
        </p:txBody>
      </p:sp>
      <p:grpSp>
        <p:nvGrpSpPr>
          <p:cNvPr id="22" name="Groupe 21"/>
          <p:cNvGrpSpPr>
            <a:grpSpLocks noChangeAspect="1"/>
          </p:cNvGrpSpPr>
          <p:nvPr/>
        </p:nvGrpSpPr>
        <p:grpSpPr>
          <a:xfrm>
            <a:off x="92259" y="6112021"/>
            <a:ext cx="850284" cy="745461"/>
            <a:chOff x="8413" y="21430"/>
            <a:chExt cx="420992" cy="369093"/>
          </a:xfrm>
          <a:solidFill>
            <a:schemeClr val="bg1"/>
          </a:solidFill>
        </p:grpSpPr>
        <p:pic>
          <p:nvPicPr>
            <p:cNvPr id="25" name="Image 51" descr="Imagex.bmp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62" r="19474"/>
            <a:stretch/>
          </p:blipFill>
          <p:spPr bwMode="auto">
            <a:xfrm>
              <a:off x="8413" y="21430"/>
              <a:ext cx="241606" cy="36115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8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981"/>
            <a:stretch>
              <a:fillRect/>
            </a:stretch>
          </p:blipFill>
          <p:spPr bwMode="auto">
            <a:xfrm>
              <a:off x="243668" y="38098"/>
              <a:ext cx="185737" cy="3524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84764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e 14"/>
          <p:cNvGrpSpPr/>
          <p:nvPr/>
        </p:nvGrpSpPr>
        <p:grpSpPr>
          <a:xfrm>
            <a:off x="8413" y="31182"/>
            <a:ext cx="420992" cy="369093"/>
            <a:chOff x="8413" y="21430"/>
            <a:chExt cx="420992" cy="369093"/>
          </a:xfrm>
        </p:grpSpPr>
        <p:pic>
          <p:nvPicPr>
            <p:cNvPr id="16" name="Image 51" descr="Imagex.bmp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62" r="19474"/>
            <a:stretch/>
          </p:blipFill>
          <p:spPr bwMode="auto">
            <a:xfrm>
              <a:off x="8413" y="21430"/>
              <a:ext cx="241606" cy="361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981"/>
            <a:stretch>
              <a:fillRect/>
            </a:stretch>
          </p:blipFill>
          <p:spPr bwMode="auto">
            <a:xfrm>
              <a:off x="243668" y="38098"/>
              <a:ext cx="185737" cy="35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626" name="Groupe 2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28" name="Rectangle 27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29" name="Rectangle 28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sp>
        <p:nvSpPr>
          <p:cNvPr id="26627" name="Text Box 43"/>
          <p:cNvSpPr txBox="1">
            <a:spLocks noChangeArrowheads="1"/>
          </p:cNvSpPr>
          <p:nvPr/>
        </p:nvSpPr>
        <p:spPr bwMode="auto">
          <a:xfrm>
            <a:off x="836612" y="400050"/>
            <a:ext cx="53195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GB" sz="2400" dirty="0" smtClean="0"/>
              <a:t>TE monitoring survey in the </a:t>
            </a:r>
            <a:r>
              <a:rPr lang="en-GB" sz="2400" dirty="0" err="1" smtClean="0"/>
              <a:t>Calvi</a:t>
            </a:r>
            <a:r>
              <a:rPr lang="en-GB" sz="2400" dirty="0" smtClean="0"/>
              <a:t> Bay</a:t>
            </a:r>
            <a:endParaRPr lang="en-GB" sz="2400" dirty="0"/>
          </a:p>
        </p:txBody>
      </p:sp>
      <p:grpSp>
        <p:nvGrpSpPr>
          <p:cNvPr id="2" name="Groupe 1"/>
          <p:cNvGrpSpPr/>
          <p:nvPr/>
        </p:nvGrpSpPr>
        <p:grpSpPr>
          <a:xfrm>
            <a:off x="926306" y="889105"/>
            <a:ext cx="8217694" cy="5683969"/>
            <a:chOff x="931069" y="1273423"/>
            <a:chExt cx="8217694" cy="5683969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4921" y="1281359"/>
              <a:ext cx="8203842" cy="5676033"/>
            </a:xfrm>
            <a:prstGeom prst="rect">
              <a:avLst/>
            </a:prstGeom>
          </p:spPr>
        </p:pic>
        <p:grpSp>
          <p:nvGrpSpPr>
            <p:cNvPr id="26630" name="Groupe 17"/>
            <p:cNvGrpSpPr>
              <a:grpSpLocks/>
            </p:cNvGrpSpPr>
            <p:nvPr/>
          </p:nvGrpSpPr>
          <p:grpSpPr bwMode="auto">
            <a:xfrm>
              <a:off x="931069" y="1273423"/>
              <a:ext cx="1368425" cy="2482850"/>
              <a:chOff x="971550" y="908050"/>
              <a:chExt cx="1368425" cy="2482850"/>
            </a:xfrm>
          </p:grpSpPr>
          <p:pic>
            <p:nvPicPr>
              <p:cNvPr id="26637" name="Image 22" descr="Corse.png"/>
              <p:cNvPicPr preferRelativeResize="0"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1550" y="908050"/>
                <a:ext cx="1368425" cy="24828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" name="Ellipse 23"/>
              <p:cNvSpPr>
                <a:spLocks noChangeAspect="1"/>
              </p:cNvSpPr>
              <p:nvPr/>
            </p:nvSpPr>
            <p:spPr>
              <a:xfrm>
                <a:off x="1068388" y="1404938"/>
                <a:ext cx="269875" cy="323850"/>
              </a:xfrm>
              <a:prstGeom prst="ellipse">
                <a:avLst/>
              </a:prstGeom>
              <a:solidFill>
                <a:srgbClr val="FFC000">
                  <a:alpha val="50000"/>
                </a:srgbClr>
              </a:solidFill>
              <a:ln w="12700"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BE"/>
              </a:p>
            </p:txBody>
          </p:sp>
        </p:grpSp>
      </p:grpSp>
      <p:grpSp>
        <p:nvGrpSpPr>
          <p:cNvPr id="18" name="Groupe 17"/>
          <p:cNvGrpSpPr/>
          <p:nvPr/>
        </p:nvGrpSpPr>
        <p:grpSpPr>
          <a:xfrm>
            <a:off x="6890770" y="20495"/>
            <a:ext cx="2253001" cy="882221"/>
            <a:chOff x="6890770" y="20495"/>
            <a:chExt cx="2253001" cy="882221"/>
          </a:xfrm>
        </p:grpSpPr>
        <p:pic>
          <p:nvPicPr>
            <p:cNvPr id="19" name="Picture 8" descr="logo Oceano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0770" y="20495"/>
              <a:ext cx="552316" cy="371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1" descr="Logo Capmed 2.pdf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8352" y="42448"/>
              <a:ext cx="1139434" cy="855760"/>
            </a:xfrm>
            <a:prstGeom prst="rect">
              <a:avLst/>
            </a:prstGeom>
          </p:spPr>
        </p:pic>
        <p:pic>
          <p:nvPicPr>
            <p:cNvPr id="21" name="Image 20" descr="LOGO_STARESO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493122" y="20761"/>
              <a:ext cx="720080" cy="371353"/>
            </a:xfrm>
            <a:prstGeom prst="rect">
              <a:avLst/>
            </a:prstGeom>
          </p:spPr>
        </p:pic>
        <p:pic>
          <p:nvPicPr>
            <p:cNvPr id="22" name="Picture 7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07"/>
            <a:stretch>
              <a:fillRect/>
            </a:stretch>
          </p:blipFill>
          <p:spPr bwMode="auto">
            <a:xfrm>
              <a:off x="8627662" y="20761"/>
              <a:ext cx="516109" cy="8819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" name="ZoneTexte 45"/>
          <p:cNvSpPr txBox="1">
            <a:spLocks noChangeArrowheads="1"/>
          </p:cNvSpPr>
          <p:nvPr/>
        </p:nvSpPr>
        <p:spPr bwMode="auto">
          <a:xfrm>
            <a:off x="0" y="1823333"/>
            <a:ext cx="431800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fr-BE" sz="2200" b="1" dirty="0" smtClean="0">
                <a:latin typeface="Arial" charset="0"/>
                <a:cs typeface="Arial" charset="0"/>
              </a:rPr>
              <a:t>CASE </a:t>
            </a:r>
          </a:p>
          <a:p>
            <a:pPr algn="ctr" eaLnBrk="1" hangingPunct="1"/>
            <a:endParaRPr lang="fr-BE" sz="2200" b="1" dirty="0">
              <a:latin typeface="Arial" charset="0"/>
              <a:cs typeface="Arial" charset="0"/>
            </a:endParaRPr>
          </a:p>
          <a:p>
            <a:pPr algn="ctr" eaLnBrk="1" hangingPunct="1"/>
            <a:r>
              <a:rPr lang="fr-BE" sz="2200" b="1" dirty="0" smtClean="0">
                <a:latin typeface="Arial" charset="0"/>
                <a:cs typeface="Arial" charset="0"/>
              </a:rPr>
              <a:t>STUDY</a:t>
            </a:r>
            <a:endParaRPr lang="fr-BE" sz="2200" b="1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6439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e 12"/>
          <p:cNvGrpSpPr/>
          <p:nvPr/>
        </p:nvGrpSpPr>
        <p:grpSpPr>
          <a:xfrm>
            <a:off x="8413" y="31182"/>
            <a:ext cx="420992" cy="369093"/>
            <a:chOff x="8413" y="21430"/>
            <a:chExt cx="420992" cy="369093"/>
          </a:xfrm>
        </p:grpSpPr>
        <p:pic>
          <p:nvPicPr>
            <p:cNvPr id="14" name="Image 51" descr="Imagex.bmp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62" r="19474"/>
            <a:stretch/>
          </p:blipFill>
          <p:spPr bwMode="auto">
            <a:xfrm>
              <a:off x="8413" y="21430"/>
              <a:ext cx="241606" cy="361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981"/>
            <a:stretch>
              <a:fillRect/>
            </a:stretch>
          </p:blipFill>
          <p:spPr bwMode="auto">
            <a:xfrm>
              <a:off x="243668" y="38098"/>
              <a:ext cx="185737" cy="35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Imag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990936"/>
            <a:ext cx="8314944" cy="5678424"/>
          </a:xfrm>
          <a:prstGeom prst="rect">
            <a:avLst/>
          </a:prstGeom>
        </p:spPr>
      </p:pic>
      <p:grpSp>
        <p:nvGrpSpPr>
          <p:cNvPr id="22533" name="Groupe 2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28" name="Rectangle 27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29" name="Rectangle 28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sp>
        <p:nvSpPr>
          <p:cNvPr id="22534" name="Text Box 43"/>
          <p:cNvSpPr txBox="1">
            <a:spLocks noChangeArrowheads="1"/>
          </p:cNvSpPr>
          <p:nvPr/>
        </p:nvSpPr>
        <p:spPr bwMode="auto">
          <a:xfrm>
            <a:off x="836612" y="400050"/>
            <a:ext cx="62556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BE" sz="2400" i="1" dirty="0" smtClean="0">
                <a:latin typeface="Arial" charset="0"/>
                <a:cs typeface="Arial" charset="0"/>
              </a:rPr>
              <a:t>M. </a:t>
            </a:r>
            <a:r>
              <a:rPr lang="fr-BE" sz="2400" i="1" dirty="0" err="1" smtClean="0">
                <a:latin typeface="Arial" charset="0"/>
                <a:cs typeface="Arial" charset="0"/>
              </a:rPr>
              <a:t>galloprovincilias</a:t>
            </a:r>
            <a:r>
              <a:rPr lang="fr-BE" sz="2400" dirty="0" smtClean="0">
                <a:latin typeface="Arial" charset="0"/>
                <a:cs typeface="Arial" charset="0"/>
              </a:rPr>
              <a:t> </a:t>
            </a:r>
            <a:r>
              <a:rPr lang="fr-BE" sz="2400" i="1" dirty="0" smtClean="0">
                <a:latin typeface="Arial" charset="0"/>
                <a:cs typeface="Arial" charset="0"/>
              </a:rPr>
              <a:t>vs. P. </a:t>
            </a:r>
            <a:r>
              <a:rPr lang="fr-BE" sz="2400" i="1" dirty="0" err="1" smtClean="0">
                <a:latin typeface="Arial" charset="0"/>
                <a:cs typeface="Arial" charset="0"/>
              </a:rPr>
              <a:t>oceanica</a:t>
            </a:r>
            <a:endParaRPr lang="fr-BE" sz="2400" i="1" dirty="0">
              <a:latin typeface="Arial" charset="0"/>
              <a:cs typeface="Arial" charset="0"/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99" r="14206"/>
          <a:stretch/>
        </p:blipFill>
        <p:spPr>
          <a:xfrm>
            <a:off x="7330966" y="-5877"/>
            <a:ext cx="1814159" cy="901228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838325" y="1279111"/>
            <a:ext cx="13668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M. gallo.</a:t>
            </a:r>
            <a:endParaRPr lang="fr-BE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3271838" y="1278156"/>
            <a:ext cx="13858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P. </a:t>
            </a:r>
            <a:r>
              <a:rPr lang="fr-BE" sz="1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oceanica</a:t>
            </a:r>
            <a:endParaRPr lang="fr-BE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5799783" y="1279111"/>
            <a:ext cx="13668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M. gallo.</a:t>
            </a:r>
            <a:endParaRPr lang="fr-BE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7233296" y="1278156"/>
            <a:ext cx="13858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P. </a:t>
            </a:r>
            <a:r>
              <a:rPr lang="fr-BE" sz="1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oceanica</a:t>
            </a:r>
            <a:endParaRPr lang="fr-BE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ZoneTexte 31"/>
          <p:cNvSpPr txBox="1"/>
          <p:nvPr/>
        </p:nvSpPr>
        <p:spPr>
          <a:xfrm>
            <a:off x="1838325" y="3971338"/>
            <a:ext cx="13668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M. gallo.</a:t>
            </a:r>
            <a:endParaRPr lang="fr-BE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ZoneTexte 34"/>
          <p:cNvSpPr txBox="1"/>
          <p:nvPr/>
        </p:nvSpPr>
        <p:spPr>
          <a:xfrm>
            <a:off x="3271838" y="3970383"/>
            <a:ext cx="13858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P. </a:t>
            </a:r>
            <a:r>
              <a:rPr lang="fr-BE" sz="1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oceanica</a:t>
            </a:r>
            <a:endParaRPr lang="fr-BE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5798765" y="3974835"/>
            <a:ext cx="13668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M. gallo.</a:t>
            </a:r>
            <a:endParaRPr lang="fr-BE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ZoneTexte 38"/>
          <p:cNvSpPr txBox="1"/>
          <p:nvPr/>
        </p:nvSpPr>
        <p:spPr>
          <a:xfrm>
            <a:off x="7232278" y="3973880"/>
            <a:ext cx="13858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P. </a:t>
            </a:r>
            <a:r>
              <a:rPr lang="fr-BE" sz="1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oceanica</a:t>
            </a:r>
            <a:endParaRPr lang="fr-BE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ZoneTexte 45"/>
          <p:cNvSpPr txBox="1">
            <a:spLocks noChangeArrowheads="1"/>
          </p:cNvSpPr>
          <p:nvPr/>
        </p:nvSpPr>
        <p:spPr bwMode="auto">
          <a:xfrm>
            <a:off x="0" y="1823333"/>
            <a:ext cx="431800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fr-BE" sz="2200" b="1" dirty="0" smtClean="0">
                <a:latin typeface="Arial" charset="0"/>
                <a:cs typeface="Arial" charset="0"/>
              </a:rPr>
              <a:t>CASE </a:t>
            </a:r>
          </a:p>
          <a:p>
            <a:pPr algn="ctr" eaLnBrk="1" hangingPunct="1"/>
            <a:endParaRPr lang="fr-BE" sz="2200" b="1" dirty="0">
              <a:latin typeface="Arial" charset="0"/>
              <a:cs typeface="Arial" charset="0"/>
            </a:endParaRPr>
          </a:p>
          <a:p>
            <a:pPr algn="ctr" eaLnBrk="1" hangingPunct="1"/>
            <a:r>
              <a:rPr lang="fr-BE" sz="2200" b="1" dirty="0" smtClean="0">
                <a:latin typeface="Arial" charset="0"/>
                <a:cs typeface="Arial" charset="0"/>
              </a:rPr>
              <a:t>STUDY</a:t>
            </a:r>
            <a:endParaRPr lang="fr-BE" sz="2200" b="1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3314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3" name="Groupe 2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28" name="Rectangle 27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29" name="Rectangle 28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grpSp>
        <p:nvGrpSpPr>
          <p:cNvPr id="13" name="Groupe 12"/>
          <p:cNvGrpSpPr/>
          <p:nvPr/>
        </p:nvGrpSpPr>
        <p:grpSpPr>
          <a:xfrm>
            <a:off x="8413" y="31182"/>
            <a:ext cx="420992" cy="369093"/>
            <a:chOff x="8413" y="21430"/>
            <a:chExt cx="420992" cy="369093"/>
          </a:xfrm>
        </p:grpSpPr>
        <p:pic>
          <p:nvPicPr>
            <p:cNvPr id="14" name="Image 51" descr="Imagex.bmp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62" r="19474"/>
            <a:stretch/>
          </p:blipFill>
          <p:spPr bwMode="auto">
            <a:xfrm>
              <a:off x="8413" y="21430"/>
              <a:ext cx="241606" cy="361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981"/>
            <a:stretch>
              <a:fillRect/>
            </a:stretch>
          </p:blipFill>
          <p:spPr bwMode="auto">
            <a:xfrm>
              <a:off x="243668" y="38098"/>
              <a:ext cx="185737" cy="35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99" r="14206"/>
          <a:stretch/>
        </p:blipFill>
        <p:spPr>
          <a:xfrm>
            <a:off x="7330966" y="-5877"/>
            <a:ext cx="1814159" cy="901228"/>
          </a:xfrm>
          <a:prstGeom prst="rect">
            <a:avLst/>
          </a:prstGeom>
        </p:spPr>
      </p:pic>
      <p:grpSp>
        <p:nvGrpSpPr>
          <p:cNvPr id="45" name="Groupe 44"/>
          <p:cNvGrpSpPr/>
          <p:nvPr/>
        </p:nvGrpSpPr>
        <p:grpSpPr>
          <a:xfrm>
            <a:off x="1216199" y="1350391"/>
            <a:ext cx="7472385" cy="5038923"/>
            <a:chOff x="1216199" y="1350391"/>
            <a:chExt cx="7472385" cy="5038923"/>
          </a:xfrm>
        </p:grpSpPr>
        <p:pic>
          <p:nvPicPr>
            <p:cNvPr id="43" name="Image 4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6199" y="1350391"/>
              <a:ext cx="7472385" cy="5038923"/>
            </a:xfrm>
            <a:prstGeom prst="rect">
              <a:avLst/>
            </a:prstGeom>
          </p:spPr>
        </p:pic>
        <p:cxnSp>
          <p:nvCxnSpPr>
            <p:cNvPr id="4" name="Connecteur droit 3"/>
            <p:cNvCxnSpPr/>
            <p:nvPr/>
          </p:nvCxnSpPr>
          <p:spPr>
            <a:xfrm flipH="1">
              <a:off x="3393761" y="2200101"/>
              <a:ext cx="594000" cy="372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cteur droit avec flèche 7"/>
            <p:cNvCxnSpPr/>
            <p:nvPr/>
          </p:nvCxnSpPr>
          <p:spPr>
            <a:xfrm>
              <a:off x="3466162" y="2219151"/>
              <a:ext cx="0" cy="536400"/>
            </a:xfrm>
            <a:prstGeom prst="straightConnector1">
              <a:avLst/>
            </a:prstGeom>
            <a:ln w="38100">
              <a:solidFill>
                <a:srgbClr val="FF66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ZoneTexte 8"/>
            <p:cNvSpPr txBox="1"/>
            <p:nvPr/>
          </p:nvSpPr>
          <p:spPr>
            <a:xfrm>
              <a:off x="3417966" y="2297922"/>
              <a:ext cx="7206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20%</a:t>
              </a:r>
              <a:endParaRPr lang="fr-BE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5" name="Connecteur droit 24"/>
            <p:cNvCxnSpPr/>
            <p:nvPr/>
          </p:nvCxnSpPr>
          <p:spPr>
            <a:xfrm flipH="1">
              <a:off x="6708388" y="2228358"/>
              <a:ext cx="1173600" cy="0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avec flèche 29"/>
            <p:cNvCxnSpPr/>
            <p:nvPr/>
          </p:nvCxnSpPr>
          <p:spPr>
            <a:xfrm>
              <a:off x="7576766" y="2245603"/>
              <a:ext cx="0" cy="921600"/>
            </a:xfrm>
            <a:prstGeom prst="straightConnector1">
              <a:avLst/>
            </a:prstGeom>
            <a:ln w="38100">
              <a:solidFill>
                <a:srgbClr val="FF66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ZoneTexte 30"/>
            <p:cNvSpPr txBox="1"/>
            <p:nvPr/>
          </p:nvSpPr>
          <p:spPr>
            <a:xfrm>
              <a:off x="7528570" y="2506867"/>
              <a:ext cx="7206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38%</a:t>
              </a:r>
              <a:endParaRPr lang="fr-BE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4" name="Text Box 43"/>
          <p:cNvSpPr txBox="1">
            <a:spLocks noChangeArrowheads="1"/>
          </p:cNvSpPr>
          <p:nvPr/>
        </p:nvSpPr>
        <p:spPr bwMode="auto">
          <a:xfrm>
            <a:off x="836612" y="400050"/>
            <a:ext cx="62556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BE" sz="2400" dirty="0" err="1" smtClean="0">
                <a:latin typeface="Arial" charset="0"/>
                <a:cs typeface="Arial" charset="0"/>
              </a:rPr>
              <a:t>Bioindicators</a:t>
            </a:r>
            <a:r>
              <a:rPr lang="fr-BE" sz="2400" dirty="0" smtClean="0">
                <a:latin typeface="Arial" charset="0"/>
                <a:cs typeface="Arial" charset="0"/>
              </a:rPr>
              <a:t> … part of the story</a:t>
            </a:r>
            <a:endParaRPr lang="fr-BE" sz="2400" dirty="0">
              <a:latin typeface="Arial" charset="0"/>
              <a:cs typeface="Arial" charset="0"/>
            </a:endParaRPr>
          </a:p>
        </p:txBody>
      </p:sp>
      <p:sp>
        <p:nvSpPr>
          <p:cNvPr id="48" name="ZoneTexte 45"/>
          <p:cNvSpPr txBox="1">
            <a:spLocks noChangeArrowheads="1"/>
          </p:cNvSpPr>
          <p:nvPr/>
        </p:nvSpPr>
        <p:spPr bwMode="auto">
          <a:xfrm>
            <a:off x="0" y="1823333"/>
            <a:ext cx="431800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fr-BE" sz="2200" b="1" dirty="0" smtClean="0">
                <a:latin typeface="Arial" charset="0"/>
                <a:cs typeface="Arial" charset="0"/>
              </a:rPr>
              <a:t>CASE </a:t>
            </a:r>
          </a:p>
          <a:p>
            <a:pPr algn="ctr" eaLnBrk="1" hangingPunct="1"/>
            <a:endParaRPr lang="fr-BE" sz="2200" b="1" dirty="0">
              <a:latin typeface="Arial" charset="0"/>
              <a:cs typeface="Arial" charset="0"/>
            </a:endParaRPr>
          </a:p>
          <a:p>
            <a:pPr algn="ctr" eaLnBrk="1" hangingPunct="1"/>
            <a:r>
              <a:rPr lang="fr-BE" sz="2200" b="1" dirty="0" smtClean="0">
                <a:latin typeface="Arial" charset="0"/>
                <a:cs typeface="Arial" charset="0"/>
              </a:rPr>
              <a:t>STUDY</a:t>
            </a:r>
            <a:endParaRPr lang="fr-BE" sz="2200" b="1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6118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e 12"/>
          <p:cNvGrpSpPr/>
          <p:nvPr/>
        </p:nvGrpSpPr>
        <p:grpSpPr>
          <a:xfrm>
            <a:off x="8413" y="31182"/>
            <a:ext cx="420992" cy="369093"/>
            <a:chOff x="8413" y="21430"/>
            <a:chExt cx="420992" cy="369093"/>
          </a:xfrm>
        </p:grpSpPr>
        <p:pic>
          <p:nvPicPr>
            <p:cNvPr id="14" name="Image 51" descr="Imagex.bmp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62" r="19474"/>
            <a:stretch/>
          </p:blipFill>
          <p:spPr bwMode="auto">
            <a:xfrm>
              <a:off x="8413" y="21430"/>
              <a:ext cx="241606" cy="361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981"/>
            <a:stretch>
              <a:fillRect/>
            </a:stretch>
          </p:blipFill>
          <p:spPr bwMode="auto">
            <a:xfrm>
              <a:off x="243668" y="38098"/>
              <a:ext cx="185737" cy="35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Imag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185" y="1347216"/>
            <a:ext cx="7472385" cy="5038923"/>
          </a:xfrm>
          <a:prstGeom prst="rect">
            <a:avLst/>
          </a:prstGeom>
        </p:spPr>
      </p:pic>
      <p:grpSp>
        <p:nvGrpSpPr>
          <p:cNvPr id="22533" name="Groupe 2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28" name="Rectangle 27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29" name="Rectangle 28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99" r="14206"/>
          <a:stretch/>
        </p:blipFill>
        <p:spPr>
          <a:xfrm>
            <a:off x="7330966" y="-5877"/>
            <a:ext cx="1814159" cy="901228"/>
          </a:xfrm>
          <a:prstGeom prst="rect">
            <a:avLst/>
          </a:prstGeom>
        </p:spPr>
      </p:pic>
      <p:sp>
        <p:nvSpPr>
          <p:cNvPr id="44" name="Text Box 43"/>
          <p:cNvSpPr txBox="1">
            <a:spLocks noChangeArrowheads="1"/>
          </p:cNvSpPr>
          <p:nvPr/>
        </p:nvSpPr>
        <p:spPr bwMode="auto">
          <a:xfrm>
            <a:off x="836612" y="400050"/>
            <a:ext cx="62556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BE" sz="2400" dirty="0" err="1" smtClean="0">
                <a:latin typeface="Arial" charset="0"/>
                <a:cs typeface="Arial" charset="0"/>
              </a:rPr>
              <a:t>Looking</a:t>
            </a:r>
            <a:r>
              <a:rPr lang="fr-BE" sz="2400" dirty="0" smtClean="0">
                <a:latin typeface="Arial" charset="0"/>
                <a:cs typeface="Arial" charset="0"/>
              </a:rPr>
              <a:t> for clues …</a:t>
            </a:r>
            <a:endParaRPr lang="fr-BE" sz="2400" dirty="0">
              <a:latin typeface="Arial" charset="0"/>
              <a:cs typeface="Arial" charset="0"/>
            </a:endParaRPr>
          </a:p>
        </p:txBody>
      </p:sp>
      <p:sp>
        <p:nvSpPr>
          <p:cNvPr id="22" name="ZoneTexte 45"/>
          <p:cNvSpPr txBox="1">
            <a:spLocks noChangeArrowheads="1"/>
          </p:cNvSpPr>
          <p:nvPr/>
        </p:nvSpPr>
        <p:spPr bwMode="auto">
          <a:xfrm>
            <a:off x="0" y="1823333"/>
            <a:ext cx="431800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fr-BE" sz="2200" b="1" dirty="0" smtClean="0">
                <a:latin typeface="Arial" charset="0"/>
                <a:cs typeface="Arial" charset="0"/>
              </a:rPr>
              <a:t>CASE </a:t>
            </a:r>
          </a:p>
          <a:p>
            <a:pPr algn="ctr" eaLnBrk="1" hangingPunct="1"/>
            <a:endParaRPr lang="fr-BE" sz="2200" b="1" dirty="0">
              <a:latin typeface="Arial" charset="0"/>
              <a:cs typeface="Arial" charset="0"/>
            </a:endParaRPr>
          </a:p>
          <a:p>
            <a:pPr algn="ctr" eaLnBrk="1" hangingPunct="1"/>
            <a:r>
              <a:rPr lang="fr-BE" sz="2200" b="1" dirty="0" smtClean="0">
                <a:latin typeface="Arial" charset="0"/>
                <a:cs typeface="Arial" charset="0"/>
              </a:rPr>
              <a:t>STUDY</a:t>
            </a:r>
            <a:endParaRPr lang="fr-BE" sz="2200" b="1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7301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e 12"/>
          <p:cNvGrpSpPr/>
          <p:nvPr/>
        </p:nvGrpSpPr>
        <p:grpSpPr>
          <a:xfrm>
            <a:off x="8413" y="31182"/>
            <a:ext cx="420992" cy="369093"/>
            <a:chOff x="8413" y="21430"/>
            <a:chExt cx="420992" cy="369093"/>
          </a:xfrm>
        </p:grpSpPr>
        <p:pic>
          <p:nvPicPr>
            <p:cNvPr id="14" name="Image 51" descr="Imagex.bmp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62" r="19474"/>
            <a:stretch/>
          </p:blipFill>
          <p:spPr bwMode="auto">
            <a:xfrm>
              <a:off x="8413" y="21430"/>
              <a:ext cx="241606" cy="361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981"/>
            <a:stretch>
              <a:fillRect/>
            </a:stretch>
          </p:blipFill>
          <p:spPr bwMode="auto">
            <a:xfrm>
              <a:off x="243668" y="38098"/>
              <a:ext cx="185737" cy="35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533" name="Groupe 2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28" name="Rectangle 27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29" name="Rectangle 28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sp>
        <p:nvSpPr>
          <p:cNvPr id="18" name="ZoneTexte 45"/>
          <p:cNvSpPr txBox="1">
            <a:spLocks noChangeArrowheads="1"/>
          </p:cNvSpPr>
          <p:nvPr/>
        </p:nvSpPr>
        <p:spPr bwMode="auto">
          <a:xfrm>
            <a:off x="0" y="1793875"/>
            <a:ext cx="431800" cy="415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BE" altLang="fr-FR" sz="2200" b="1" dirty="0"/>
              <a:t>I</a:t>
            </a:r>
          </a:p>
          <a:p>
            <a:pPr algn="ctr" eaLnBrk="1" hangingPunct="1"/>
            <a:r>
              <a:rPr lang="fr-BE" altLang="fr-FR" sz="2200" b="1" dirty="0"/>
              <a:t>N</a:t>
            </a:r>
          </a:p>
          <a:p>
            <a:pPr algn="ctr" eaLnBrk="1" hangingPunct="1"/>
            <a:r>
              <a:rPr lang="fr-BE" altLang="fr-FR" sz="2200" b="1" dirty="0"/>
              <a:t>T</a:t>
            </a:r>
          </a:p>
          <a:p>
            <a:pPr algn="ctr" eaLnBrk="1" hangingPunct="1"/>
            <a:r>
              <a:rPr lang="fr-BE" altLang="fr-FR" sz="2200" b="1" dirty="0"/>
              <a:t>R</a:t>
            </a:r>
          </a:p>
          <a:p>
            <a:pPr algn="ctr" eaLnBrk="1" hangingPunct="1"/>
            <a:r>
              <a:rPr lang="fr-BE" altLang="fr-FR" sz="2200" b="1" dirty="0"/>
              <a:t>O</a:t>
            </a:r>
          </a:p>
          <a:p>
            <a:pPr algn="ctr" eaLnBrk="1" hangingPunct="1"/>
            <a:r>
              <a:rPr lang="fr-BE" altLang="fr-FR" sz="2200" b="1" dirty="0"/>
              <a:t>D</a:t>
            </a:r>
          </a:p>
          <a:p>
            <a:pPr algn="ctr" eaLnBrk="1" hangingPunct="1"/>
            <a:r>
              <a:rPr lang="fr-BE" altLang="fr-FR" sz="2200" b="1" dirty="0"/>
              <a:t>U</a:t>
            </a:r>
          </a:p>
          <a:p>
            <a:pPr algn="ctr" eaLnBrk="1" hangingPunct="1"/>
            <a:r>
              <a:rPr lang="fr-BE" altLang="fr-FR" sz="2200" b="1" dirty="0"/>
              <a:t>C</a:t>
            </a:r>
          </a:p>
          <a:p>
            <a:pPr algn="ctr" eaLnBrk="1" hangingPunct="1"/>
            <a:r>
              <a:rPr lang="fr-BE" altLang="fr-FR" sz="2200" b="1" dirty="0"/>
              <a:t>T</a:t>
            </a:r>
          </a:p>
          <a:p>
            <a:pPr algn="ctr" eaLnBrk="1" hangingPunct="1"/>
            <a:r>
              <a:rPr lang="fr-BE" altLang="fr-FR" sz="2200" b="1" dirty="0"/>
              <a:t>I</a:t>
            </a:r>
          </a:p>
          <a:p>
            <a:pPr algn="ctr" eaLnBrk="1" hangingPunct="1"/>
            <a:r>
              <a:rPr lang="fr-BE" altLang="fr-FR" sz="2200" b="1" dirty="0"/>
              <a:t>O</a:t>
            </a:r>
          </a:p>
          <a:p>
            <a:pPr algn="ctr" eaLnBrk="1" hangingPunct="1"/>
            <a:r>
              <a:rPr lang="fr-BE" altLang="fr-FR" sz="2200" b="1" dirty="0"/>
              <a:t>N</a:t>
            </a: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99" r="14206"/>
          <a:stretch/>
        </p:blipFill>
        <p:spPr>
          <a:xfrm>
            <a:off x="7330966" y="-5877"/>
            <a:ext cx="1814159" cy="901228"/>
          </a:xfrm>
          <a:prstGeom prst="rect">
            <a:avLst/>
          </a:prstGeom>
        </p:spPr>
      </p:pic>
      <p:cxnSp>
        <p:nvCxnSpPr>
          <p:cNvPr id="37" name="Connecteur droit 36"/>
          <p:cNvCxnSpPr/>
          <p:nvPr/>
        </p:nvCxnSpPr>
        <p:spPr>
          <a:xfrm>
            <a:off x="7986092" y="1714256"/>
            <a:ext cx="0" cy="48830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/>
          <p:cNvCxnSpPr/>
          <p:nvPr/>
        </p:nvCxnSpPr>
        <p:spPr>
          <a:xfrm>
            <a:off x="2664321" y="1795920"/>
            <a:ext cx="594012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 Box 43"/>
          <p:cNvSpPr txBox="1">
            <a:spLocks noChangeArrowheads="1"/>
          </p:cNvSpPr>
          <p:nvPr/>
        </p:nvSpPr>
        <p:spPr bwMode="auto">
          <a:xfrm>
            <a:off x="836612" y="400050"/>
            <a:ext cx="62556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BE" sz="2400" dirty="0" smtClean="0">
                <a:latin typeface="Arial" charset="0"/>
                <a:cs typeface="Arial" charset="0"/>
              </a:rPr>
              <a:t>The full story … not </a:t>
            </a:r>
            <a:r>
              <a:rPr lang="fr-BE" sz="2400" dirty="0" err="1" smtClean="0">
                <a:latin typeface="Arial" charset="0"/>
                <a:cs typeface="Arial" charset="0"/>
              </a:rPr>
              <a:t>that</a:t>
            </a:r>
            <a:r>
              <a:rPr lang="fr-BE" sz="2400" dirty="0" smtClean="0">
                <a:latin typeface="Arial" charset="0"/>
                <a:cs typeface="Arial" charset="0"/>
              </a:rPr>
              <a:t> simple</a:t>
            </a:r>
            <a:endParaRPr lang="fr-BE" sz="2400" dirty="0">
              <a:latin typeface="Arial" charset="0"/>
              <a:cs typeface="Arial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2" b="3275"/>
          <a:stretch/>
        </p:blipFill>
        <p:spPr>
          <a:xfrm>
            <a:off x="111284" y="895351"/>
            <a:ext cx="8896746" cy="5928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607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e 23"/>
          <p:cNvGrpSpPr/>
          <p:nvPr/>
        </p:nvGrpSpPr>
        <p:grpSpPr>
          <a:xfrm>
            <a:off x="8413" y="31182"/>
            <a:ext cx="420992" cy="369093"/>
            <a:chOff x="8413" y="21430"/>
            <a:chExt cx="420992" cy="369093"/>
          </a:xfrm>
        </p:grpSpPr>
        <p:pic>
          <p:nvPicPr>
            <p:cNvPr id="25" name="Image 51" descr="Imagex.bmp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62" r="19474"/>
            <a:stretch/>
          </p:blipFill>
          <p:spPr bwMode="auto">
            <a:xfrm>
              <a:off x="8413" y="21430"/>
              <a:ext cx="241606" cy="361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981"/>
            <a:stretch>
              <a:fillRect/>
            </a:stretch>
          </p:blipFill>
          <p:spPr bwMode="auto">
            <a:xfrm>
              <a:off x="243668" y="38098"/>
              <a:ext cx="185737" cy="35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472" y="3080915"/>
            <a:ext cx="3531072" cy="3791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3556" name="Groupe 5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58" name="Rectangle 57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59" name="Rectangle 58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pic>
        <p:nvPicPr>
          <p:cNvPr id="17410" name="Picture 2" descr="http://flora.nhm-wien.ac.at/Bilder-P-Z/Posidonia-oceanica-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13" r="17497"/>
          <a:stretch/>
        </p:blipFill>
        <p:spPr bwMode="auto">
          <a:xfrm>
            <a:off x="1167461" y="-2219"/>
            <a:ext cx="4630560" cy="6866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Connecteur droit avec flèche 3"/>
          <p:cNvCxnSpPr/>
          <p:nvPr/>
        </p:nvCxnSpPr>
        <p:spPr>
          <a:xfrm flipH="1">
            <a:off x="3725880" y="1412776"/>
            <a:ext cx="1720543" cy="5191224"/>
          </a:xfrm>
          <a:prstGeom prst="straightConnector1">
            <a:avLst/>
          </a:prstGeom>
          <a:ln w="50800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/>
          <p:nvPr/>
        </p:nvCxnSpPr>
        <p:spPr>
          <a:xfrm flipH="1">
            <a:off x="3187160" y="972458"/>
            <a:ext cx="963925" cy="5739882"/>
          </a:xfrm>
          <a:prstGeom prst="straightConnector1">
            <a:avLst/>
          </a:prstGeom>
          <a:ln w="50800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/>
          <p:cNvCxnSpPr/>
          <p:nvPr/>
        </p:nvCxnSpPr>
        <p:spPr>
          <a:xfrm>
            <a:off x="2525486" y="478971"/>
            <a:ext cx="215112" cy="6125029"/>
          </a:xfrm>
          <a:prstGeom prst="straightConnector1">
            <a:avLst/>
          </a:prstGeom>
          <a:ln w="50800">
            <a:solidFill>
              <a:schemeClr val="tx2">
                <a:lumMod val="60000"/>
                <a:lumOff val="40000"/>
              </a:schemeClr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rme libre 14"/>
          <p:cNvSpPr/>
          <p:nvPr/>
        </p:nvSpPr>
        <p:spPr>
          <a:xfrm>
            <a:off x="5491472" y="1265002"/>
            <a:ext cx="1391928" cy="493948"/>
          </a:xfrm>
          <a:custGeom>
            <a:avLst/>
            <a:gdLst>
              <a:gd name="connsiteX0" fmla="*/ 1219200 w 1219200"/>
              <a:gd name="connsiteY0" fmla="*/ 795598 h 795598"/>
              <a:gd name="connsiteX1" fmla="*/ 647700 w 1219200"/>
              <a:gd name="connsiteY1" fmla="*/ 58998 h 795598"/>
              <a:gd name="connsiteX2" fmla="*/ 0 w 1219200"/>
              <a:gd name="connsiteY2" fmla="*/ 46298 h 795598"/>
              <a:gd name="connsiteX3" fmla="*/ 0 w 1219200"/>
              <a:gd name="connsiteY3" fmla="*/ 46298 h 795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" h="795598">
                <a:moveTo>
                  <a:pt x="1219200" y="795598"/>
                </a:moveTo>
                <a:cubicBezTo>
                  <a:pt x="1035050" y="489739"/>
                  <a:pt x="850900" y="183881"/>
                  <a:pt x="647700" y="58998"/>
                </a:cubicBezTo>
                <a:cubicBezTo>
                  <a:pt x="444500" y="-65885"/>
                  <a:pt x="0" y="46298"/>
                  <a:pt x="0" y="46298"/>
                </a:cubicBezTo>
                <a:lnTo>
                  <a:pt x="0" y="46298"/>
                </a:lnTo>
              </a:path>
            </a:pathLst>
          </a:custGeom>
          <a:noFill/>
          <a:ln w="50800">
            <a:solidFill>
              <a:srgbClr val="FF660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6" name="Forme libre 15"/>
          <p:cNvSpPr/>
          <p:nvPr/>
        </p:nvSpPr>
        <p:spPr>
          <a:xfrm>
            <a:off x="4139952" y="767879"/>
            <a:ext cx="2756970" cy="1000596"/>
          </a:xfrm>
          <a:custGeom>
            <a:avLst/>
            <a:gdLst>
              <a:gd name="connsiteX0" fmla="*/ 1219200 w 1219200"/>
              <a:gd name="connsiteY0" fmla="*/ 795598 h 795598"/>
              <a:gd name="connsiteX1" fmla="*/ 647700 w 1219200"/>
              <a:gd name="connsiteY1" fmla="*/ 58998 h 795598"/>
              <a:gd name="connsiteX2" fmla="*/ 0 w 1219200"/>
              <a:gd name="connsiteY2" fmla="*/ 46298 h 795598"/>
              <a:gd name="connsiteX3" fmla="*/ 0 w 1219200"/>
              <a:gd name="connsiteY3" fmla="*/ 46298 h 795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" h="795598">
                <a:moveTo>
                  <a:pt x="1219200" y="795598"/>
                </a:moveTo>
                <a:cubicBezTo>
                  <a:pt x="1035050" y="489739"/>
                  <a:pt x="850900" y="183881"/>
                  <a:pt x="647700" y="58998"/>
                </a:cubicBezTo>
                <a:cubicBezTo>
                  <a:pt x="444500" y="-65885"/>
                  <a:pt x="0" y="46298"/>
                  <a:pt x="0" y="46298"/>
                </a:cubicBezTo>
                <a:lnTo>
                  <a:pt x="0" y="46298"/>
                </a:lnTo>
              </a:path>
            </a:pathLst>
          </a:custGeom>
          <a:noFill/>
          <a:ln w="50800">
            <a:solidFill>
              <a:srgbClr val="FF660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grpSp>
        <p:nvGrpSpPr>
          <p:cNvPr id="18" name="Groupe 17"/>
          <p:cNvGrpSpPr/>
          <p:nvPr/>
        </p:nvGrpSpPr>
        <p:grpSpPr>
          <a:xfrm rot="2475344">
            <a:off x="7043471" y="1964937"/>
            <a:ext cx="1391999" cy="1197120"/>
            <a:chOff x="7098630" y="1969791"/>
            <a:chExt cx="1391999" cy="1197120"/>
          </a:xfrm>
        </p:grpSpPr>
        <p:pic>
          <p:nvPicPr>
            <p:cNvPr id="19" name="Image 1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92433">
              <a:off x="7196070" y="1872351"/>
              <a:ext cx="1197120" cy="1391999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7188098" y="2440484"/>
              <a:ext cx="357427" cy="246207"/>
            </a:xfrm>
            <a:prstGeom prst="rect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fr-BE" sz="16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Cu</a:t>
              </a:r>
              <a:endParaRPr lang="fr-BE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1" name="ZoneTexte 30"/>
          <p:cNvSpPr txBox="1"/>
          <p:nvPr/>
        </p:nvSpPr>
        <p:spPr>
          <a:xfrm>
            <a:off x="4710561" y="6644049"/>
            <a:ext cx="12430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200" dirty="0" smtClean="0">
                <a:latin typeface="Arial" pitchFamily="34" charset="0"/>
                <a:cs typeface="Arial" pitchFamily="34" charset="0"/>
              </a:rPr>
              <a:t>© 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Mrkvicka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 A.</a:t>
            </a:r>
            <a:endParaRPr lang="fr-BE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ZoneTexte 32"/>
          <p:cNvSpPr txBox="1"/>
          <p:nvPr/>
        </p:nvSpPr>
        <p:spPr>
          <a:xfrm>
            <a:off x="6876256" y="937078"/>
            <a:ext cx="2267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dirty="0">
                <a:latin typeface="Arial" pitchFamily="34" charset="0"/>
                <a:cs typeface="Arial" pitchFamily="34" charset="0"/>
              </a:rPr>
              <a:t>acropetal </a:t>
            </a:r>
            <a:r>
              <a:rPr lang="fr-BE" sz="2400" dirty="0" smtClean="0">
                <a:latin typeface="Arial" pitchFamily="34" charset="0"/>
                <a:cs typeface="Arial" pitchFamily="34" charset="0"/>
              </a:rPr>
              <a:t>translocation</a:t>
            </a:r>
            <a:endParaRPr lang="fr-BE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218362" y="5363924"/>
            <a:ext cx="13700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storage</a:t>
            </a:r>
            <a:endParaRPr lang="fr-BE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ZoneTexte 45"/>
          <p:cNvSpPr txBox="1">
            <a:spLocks noChangeArrowheads="1"/>
          </p:cNvSpPr>
          <p:nvPr/>
        </p:nvSpPr>
        <p:spPr bwMode="auto">
          <a:xfrm>
            <a:off x="0" y="1823333"/>
            <a:ext cx="431800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fr-BE" sz="2200" b="1" dirty="0" smtClean="0">
                <a:latin typeface="Arial" charset="0"/>
                <a:cs typeface="Arial" charset="0"/>
              </a:rPr>
              <a:t>CASE </a:t>
            </a:r>
          </a:p>
          <a:p>
            <a:pPr algn="ctr" eaLnBrk="1" hangingPunct="1"/>
            <a:endParaRPr lang="fr-BE" sz="2200" b="1" dirty="0">
              <a:latin typeface="Arial" charset="0"/>
              <a:cs typeface="Arial" charset="0"/>
            </a:endParaRPr>
          </a:p>
          <a:p>
            <a:pPr algn="ctr" eaLnBrk="1" hangingPunct="1"/>
            <a:r>
              <a:rPr lang="fr-BE" sz="2200" b="1" dirty="0" smtClean="0">
                <a:latin typeface="Arial" charset="0"/>
                <a:cs typeface="Arial" charset="0"/>
              </a:rPr>
              <a:t>STUDY</a:t>
            </a:r>
            <a:endParaRPr lang="fr-BE" sz="2200" b="1" dirty="0">
              <a:latin typeface="Arial" charset="0"/>
              <a:cs typeface="Arial" charset="0"/>
            </a:endParaRPr>
          </a:p>
        </p:txBody>
      </p:sp>
      <p:grpSp>
        <p:nvGrpSpPr>
          <p:cNvPr id="34" name="Groupe 33"/>
          <p:cNvGrpSpPr/>
          <p:nvPr/>
        </p:nvGrpSpPr>
        <p:grpSpPr>
          <a:xfrm>
            <a:off x="6890770" y="20495"/>
            <a:ext cx="2253001" cy="882221"/>
            <a:chOff x="6890770" y="20495"/>
            <a:chExt cx="2253001" cy="882221"/>
          </a:xfrm>
        </p:grpSpPr>
        <p:pic>
          <p:nvPicPr>
            <p:cNvPr id="35" name="Picture 8" descr="logo Oceano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0770" y="20495"/>
              <a:ext cx="552316" cy="371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11" descr="Logo Capmed 2.pdf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8352" y="42448"/>
              <a:ext cx="1139434" cy="855760"/>
            </a:xfrm>
            <a:prstGeom prst="rect">
              <a:avLst/>
            </a:prstGeom>
          </p:spPr>
        </p:pic>
        <p:pic>
          <p:nvPicPr>
            <p:cNvPr id="37" name="Image 36" descr="LOGO_STARESO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493122" y="20761"/>
              <a:ext cx="720080" cy="371353"/>
            </a:xfrm>
            <a:prstGeom prst="rect">
              <a:avLst/>
            </a:prstGeom>
          </p:spPr>
        </p:pic>
        <p:pic>
          <p:nvPicPr>
            <p:cNvPr id="38" name="Picture 7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07"/>
            <a:stretch>
              <a:fillRect/>
            </a:stretch>
          </p:blipFill>
          <p:spPr bwMode="auto">
            <a:xfrm>
              <a:off x="8627662" y="20761"/>
              <a:ext cx="516109" cy="8819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9" name="ZoneTexte 38"/>
          <p:cNvSpPr txBox="1"/>
          <p:nvPr/>
        </p:nvSpPr>
        <p:spPr>
          <a:xfrm>
            <a:off x="2000725" y="3866033"/>
            <a:ext cx="13700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growth</a:t>
            </a:r>
            <a:r>
              <a:rPr lang="fr-BE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2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demand</a:t>
            </a:r>
            <a:endParaRPr lang="fr-BE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9584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e 12"/>
          <p:cNvGrpSpPr/>
          <p:nvPr/>
        </p:nvGrpSpPr>
        <p:grpSpPr>
          <a:xfrm>
            <a:off x="8413" y="31182"/>
            <a:ext cx="420992" cy="369093"/>
            <a:chOff x="8413" y="21430"/>
            <a:chExt cx="420992" cy="369093"/>
          </a:xfrm>
        </p:grpSpPr>
        <p:pic>
          <p:nvPicPr>
            <p:cNvPr id="14" name="Image 51" descr="Imagex.bmp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62" r="19474"/>
            <a:stretch/>
          </p:blipFill>
          <p:spPr bwMode="auto">
            <a:xfrm>
              <a:off x="8413" y="21430"/>
              <a:ext cx="241606" cy="361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981"/>
            <a:stretch>
              <a:fillRect/>
            </a:stretch>
          </p:blipFill>
          <p:spPr bwMode="auto">
            <a:xfrm>
              <a:off x="243668" y="38098"/>
              <a:ext cx="185737" cy="35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533" name="Groupe 26"/>
          <p:cNvGrpSpPr>
            <a:grpSpLocks/>
          </p:cNvGrpSpPr>
          <p:nvPr/>
        </p:nvGrpSpPr>
        <p:grpSpPr bwMode="auto">
          <a:xfrm>
            <a:off x="0" y="0"/>
            <a:ext cx="9144000" cy="6633993"/>
            <a:chOff x="0" y="0"/>
            <a:chExt cx="9144000" cy="6633993"/>
          </a:xfrm>
        </p:grpSpPr>
        <p:sp>
          <p:nvSpPr>
            <p:cNvPr id="28" name="Rectangle 27"/>
            <p:cNvSpPr/>
            <p:nvPr/>
          </p:nvSpPr>
          <p:spPr>
            <a:xfrm>
              <a:off x="430213" y="0"/>
              <a:ext cx="503237" cy="6633993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29" name="Rectangle 28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grpSp>
        <p:nvGrpSpPr>
          <p:cNvPr id="24" name="Groupe 23"/>
          <p:cNvGrpSpPr/>
          <p:nvPr/>
        </p:nvGrpSpPr>
        <p:grpSpPr>
          <a:xfrm>
            <a:off x="6890770" y="20495"/>
            <a:ext cx="2253001" cy="882221"/>
            <a:chOff x="6890770" y="20495"/>
            <a:chExt cx="2253001" cy="882221"/>
          </a:xfrm>
        </p:grpSpPr>
        <p:pic>
          <p:nvPicPr>
            <p:cNvPr id="26" name="Picture 8" descr="logo Oceano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0770" y="20495"/>
              <a:ext cx="552316" cy="371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11" descr="Logo Capmed 2.pdf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8352" y="42448"/>
              <a:ext cx="1139434" cy="855760"/>
            </a:xfrm>
            <a:prstGeom prst="rect">
              <a:avLst/>
            </a:prstGeom>
          </p:spPr>
        </p:pic>
        <p:pic>
          <p:nvPicPr>
            <p:cNvPr id="33" name="Image 32" descr="LOGO_STARESO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493122" y="20761"/>
              <a:ext cx="720080" cy="371353"/>
            </a:xfrm>
            <a:prstGeom prst="rect">
              <a:avLst/>
            </a:prstGeom>
          </p:spPr>
        </p:pic>
        <p:pic>
          <p:nvPicPr>
            <p:cNvPr id="34" name="Picture 7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07"/>
            <a:stretch>
              <a:fillRect/>
            </a:stretch>
          </p:blipFill>
          <p:spPr bwMode="auto">
            <a:xfrm>
              <a:off x="8627662" y="20761"/>
              <a:ext cx="516109" cy="8819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Imag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1780"/>
            <a:ext cx="9144000" cy="2472213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009" b="-2856"/>
          <a:stretch/>
        </p:blipFill>
        <p:spPr>
          <a:xfrm>
            <a:off x="323528" y="890016"/>
            <a:ext cx="6035056" cy="334796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9" name="ZoneTexte 18"/>
          <p:cNvSpPr txBox="1"/>
          <p:nvPr/>
        </p:nvSpPr>
        <p:spPr>
          <a:xfrm>
            <a:off x="6512952" y="1095152"/>
            <a:ext cx="252354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8000"/>
              </a:buClr>
            </a:pP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A monitoring </a:t>
            </a: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survey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>
              <a:spcAft>
                <a:spcPts val="1200"/>
              </a:spcAft>
              <a:buClr>
                <a:srgbClr val="008000"/>
              </a:buClr>
            </a:pP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fr-BE" b="1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static</a:t>
            </a:r>
            <a:r>
              <a:rPr lang="fr-BE" b="1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b="1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picture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 of a </a:t>
            </a:r>
            <a:r>
              <a:rPr lang="fr-BE" b="1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dynamic</a:t>
            </a:r>
            <a:r>
              <a:rPr lang="fr-BE" b="1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b="1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</a:t>
            </a:r>
            <a:r>
              <a:rPr lang="fr-BE" b="1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b="1" dirty="0" smtClean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marL="285750" indent="-285750">
              <a:spcAft>
                <a:spcPts val="1200"/>
              </a:spcAft>
              <a:buClr>
                <a:srgbClr val="008000"/>
              </a:buClr>
              <a:buFont typeface="Wingdings" panose="05000000000000000000" pitchFamily="2" charset="2"/>
              <a:buChar char="v"/>
            </a:pP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Caged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 M. </a:t>
            </a: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galloprovincialis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physiological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 cycle;</a:t>
            </a:r>
          </a:p>
          <a:p>
            <a:pPr marL="285750" indent="-285750">
              <a:spcAft>
                <a:spcPts val="1200"/>
              </a:spcAft>
              <a:buClr>
                <a:srgbClr val="008000"/>
              </a:buClr>
              <a:buFont typeface="Wingdings" panose="05000000000000000000" pitchFamily="2" charset="2"/>
              <a:buChar char="v"/>
            </a:pPr>
            <a:r>
              <a:rPr lang="fr-BE" dirty="0" err="1">
                <a:latin typeface="Arial" panose="020B0604020202020204" pitchFamily="34" charset="0"/>
                <a:cs typeface="Arial" panose="020B0604020202020204" pitchFamily="34" charset="0"/>
              </a:rPr>
              <a:t>dissolved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fr-BE" dirty="0" err="1">
                <a:latin typeface="Arial" panose="020B0604020202020204" pitchFamily="34" charset="0"/>
                <a:cs typeface="Arial" panose="020B0604020202020204" pitchFamily="34" charset="0"/>
              </a:rPr>
              <a:t>particulate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TE;</a:t>
            </a:r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1200"/>
              </a:spcAft>
              <a:buClr>
                <a:srgbClr val="008000"/>
              </a:buClr>
              <a:buFont typeface="Wingdings" panose="05000000000000000000" pitchFamily="2" charset="2"/>
              <a:buChar char="v"/>
            </a:pP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Nutrients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 and PP;</a:t>
            </a:r>
          </a:p>
        </p:txBody>
      </p:sp>
      <p:sp>
        <p:nvSpPr>
          <p:cNvPr id="18" name="Text Box 43"/>
          <p:cNvSpPr txBox="1">
            <a:spLocks noChangeArrowheads="1"/>
          </p:cNvSpPr>
          <p:nvPr/>
        </p:nvSpPr>
        <p:spPr bwMode="auto">
          <a:xfrm>
            <a:off x="836612" y="400050"/>
            <a:ext cx="62556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BE" sz="2400" dirty="0" smtClean="0">
                <a:latin typeface="Arial" charset="0"/>
                <a:cs typeface="Arial" charset="0"/>
              </a:rPr>
              <a:t>The full story … not </a:t>
            </a:r>
            <a:r>
              <a:rPr lang="fr-BE" sz="2400" dirty="0" err="1" smtClean="0">
                <a:latin typeface="Arial" charset="0"/>
                <a:cs typeface="Arial" charset="0"/>
              </a:rPr>
              <a:t>that</a:t>
            </a:r>
            <a:r>
              <a:rPr lang="fr-BE" sz="2400" dirty="0" smtClean="0">
                <a:latin typeface="Arial" charset="0"/>
                <a:cs typeface="Arial" charset="0"/>
              </a:rPr>
              <a:t> simple</a:t>
            </a:r>
            <a:endParaRPr lang="fr-BE" sz="240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252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e 42"/>
          <p:cNvGrpSpPr/>
          <p:nvPr/>
        </p:nvGrpSpPr>
        <p:grpSpPr>
          <a:xfrm>
            <a:off x="8413" y="31182"/>
            <a:ext cx="420992" cy="369093"/>
            <a:chOff x="8413" y="21430"/>
            <a:chExt cx="420992" cy="369093"/>
          </a:xfrm>
        </p:grpSpPr>
        <p:pic>
          <p:nvPicPr>
            <p:cNvPr id="44" name="Image 51" descr="Imagex.bmp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62" r="19474"/>
            <a:stretch/>
          </p:blipFill>
          <p:spPr bwMode="auto">
            <a:xfrm>
              <a:off x="8413" y="21430"/>
              <a:ext cx="241606" cy="361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981"/>
            <a:stretch>
              <a:fillRect/>
            </a:stretch>
          </p:blipFill>
          <p:spPr bwMode="auto">
            <a:xfrm>
              <a:off x="243668" y="38098"/>
              <a:ext cx="185737" cy="35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e 2"/>
          <p:cNvGrpSpPr>
            <a:grpSpLocks/>
          </p:cNvGrpSpPr>
          <p:nvPr/>
        </p:nvGrpSpPr>
        <p:grpSpPr bwMode="auto">
          <a:xfrm>
            <a:off x="0" y="0"/>
            <a:ext cx="9144000" cy="895351"/>
            <a:chOff x="0" y="0"/>
            <a:chExt cx="9144000" cy="895351"/>
          </a:xfrm>
        </p:grpSpPr>
        <p:sp>
          <p:nvSpPr>
            <p:cNvPr id="4" name="Rectangle 3"/>
            <p:cNvSpPr/>
            <p:nvPr/>
          </p:nvSpPr>
          <p:spPr>
            <a:xfrm>
              <a:off x="430213" y="0"/>
              <a:ext cx="503237" cy="895351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5" name="Rectangle 4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sp>
        <p:nvSpPr>
          <p:cNvPr id="2" name="ZoneTexte 1"/>
          <p:cNvSpPr txBox="1"/>
          <p:nvPr/>
        </p:nvSpPr>
        <p:spPr>
          <a:xfrm>
            <a:off x="6510974" y="6515159"/>
            <a:ext cx="25815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fr-B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modified</a:t>
            </a:r>
            <a:r>
              <a:rPr lang="fr-B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after</a:t>
            </a:r>
            <a:r>
              <a:rPr lang="fr-B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Casas, 2005)</a:t>
            </a:r>
            <a:endParaRPr lang="fr-B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4946554" y="2103836"/>
            <a:ext cx="11629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 err="1" smtClean="0"/>
              <a:t>trophic</a:t>
            </a:r>
            <a:r>
              <a:rPr lang="fr-BE" dirty="0" smtClean="0"/>
              <a:t> conditions</a:t>
            </a:r>
            <a:endParaRPr lang="fr-BE" dirty="0"/>
          </a:p>
        </p:txBody>
      </p:sp>
      <p:sp>
        <p:nvSpPr>
          <p:cNvPr id="14" name="ZoneTexte 13"/>
          <p:cNvSpPr txBox="1"/>
          <p:nvPr/>
        </p:nvSpPr>
        <p:spPr>
          <a:xfrm>
            <a:off x="6458722" y="2116610"/>
            <a:ext cx="20721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err="1"/>
              <a:t>t</a:t>
            </a:r>
            <a:r>
              <a:rPr lang="fr-BE" dirty="0" err="1" smtClean="0"/>
              <a:t>emperature</a:t>
            </a:r>
            <a:r>
              <a:rPr lang="fr-BE" dirty="0" smtClean="0"/>
              <a:t>, </a:t>
            </a:r>
            <a:r>
              <a:rPr lang="fr-BE" dirty="0" err="1" smtClean="0"/>
              <a:t>salinity</a:t>
            </a:r>
            <a:r>
              <a:rPr lang="fr-BE" dirty="0" smtClean="0"/>
              <a:t>, </a:t>
            </a:r>
            <a:r>
              <a:rPr lang="fr-BE" dirty="0" err="1" smtClean="0"/>
              <a:t>nutrients</a:t>
            </a:r>
            <a:endParaRPr lang="fr-BE" dirty="0" smtClean="0"/>
          </a:p>
        </p:txBody>
      </p:sp>
      <p:sp>
        <p:nvSpPr>
          <p:cNvPr id="19" name="ZoneTexte 18"/>
          <p:cNvSpPr txBox="1"/>
          <p:nvPr/>
        </p:nvSpPr>
        <p:spPr>
          <a:xfrm>
            <a:off x="251520" y="1966095"/>
            <a:ext cx="23187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dirty="0" smtClean="0"/>
              <a:t>trace </a:t>
            </a:r>
            <a:r>
              <a:rPr lang="fr-BE" dirty="0" err="1" smtClean="0"/>
              <a:t>element</a:t>
            </a:r>
            <a:r>
              <a:rPr lang="fr-BE" dirty="0" smtClean="0"/>
              <a:t> </a:t>
            </a:r>
          </a:p>
          <a:p>
            <a:pPr algn="r"/>
            <a:r>
              <a:rPr lang="fr-BE" dirty="0" smtClean="0"/>
              <a:t>nature and </a:t>
            </a:r>
            <a:r>
              <a:rPr lang="fr-BE" dirty="0" err="1" smtClean="0"/>
              <a:t>speciation</a:t>
            </a:r>
            <a:r>
              <a:rPr lang="fr-BE" dirty="0" smtClean="0"/>
              <a:t> (</a:t>
            </a:r>
            <a:r>
              <a:rPr lang="fr-BE" dirty="0" err="1" smtClean="0"/>
              <a:t>dissolved</a:t>
            </a:r>
            <a:r>
              <a:rPr lang="fr-BE" dirty="0" smtClean="0"/>
              <a:t>, </a:t>
            </a:r>
            <a:r>
              <a:rPr lang="fr-BE" dirty="0" err="1" smtClean="0"/>
              <a:t>particulate</a:t>
            </a:r>
            <a:r>
              <a:rPr lang="fr-BE" dirty="0" smtClean="0"/>
              <a:t>)</a:t>
            </a:r>
            <a:endParaRPr lang="fr-BE" dirty="0"/>
          </a:p>
        </p:txBody>
      </p:sp>
      <p:sp>
        <p:nvSpPr>
          <p:cNvPr id="20" name="ZoneTexte 19"/>
          <p:cNvSpPr txBox="1"/>
          <p:nvPr/>
        </p:nvSpPr>
        <p:spPr>
          <a:xfrm>
            <a:off x="3074346" y="2103835"/>
            <a:ext cx="15049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 smtClean="0"/>
              <a:t>trace </a:t>
            </a:r>
            <a:r>
              <a:rPr lang="fr-BE" dirty="0" err="1" smtClean="0"/>
              <a:t>element</a:t>
            </a:r>
            <a:r>
              <a:rPr lang="fr-BE" dirty="0" smtClean="0"/>
              <a:t> </a:t>
            </a:r>
            <a:r>
              <a:rPr lang="fr-BE" dirty="0" err="1" smtClean="0"/>
              <a:t>chemistry</a:t>
            </a:r>
            <a:endParaRPr lang="fr-BE" dirty="0"/>
          </a:p>
        </p:txBody>
      </p:sp>
      <p:sp>
        <p:nvSpPr>
          <p:cNvPr id="21" name="ZoneTexte 20"/>
          <p:cNvSpPr txBox="1"/>
          <p:nvPr/>
        </p:nvSpPr>
        <p:spPr>
          <a:xfrm>
            <a:off x="3794426" y="1153200"/>
            <a:ext cx="2494880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dirty="0" smtClean="0"/>
              <a:t>ABIOTIC  FACTORS</a:t>
            </a:r>
            <a:endParaRPr lang="fr-BE" dirty="0"/>
          </a:p>
        </p:txBody>
      </p:sp>
      <p:cxnSp>
        <p:nvCxnSpPr>
          <p:cNvPr id="24" name="Connecteur droit avec flèche 23"/>
          <p:cNvCxnSpPr/>
          <p:nvPr/>
        </p:nvCxnSpPr>
        <p:spPr>
          <a:xfrm flipH="1">
            <a:off x="5977774" y="2301276"/>
            <a:ext cx="442848" cy="0"/>
          </a:xfrm>
          <a:prstGeom prst="straightConnector1">
            <a:avLst/>
          </a:prstGeom>
          <a:ln w="31750">
            <a:solidFill>
              <a:srgbClr val="FF6600"/>
            </a:solidFill>
            <a:prstDash val="sys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/>
          <p:cNvCxnSpPr/>
          <p:nvPr/>
        </p:nvCxnSpPr>
        <p:spPr>
          <a:xfrm flipH="1">
            <a:off x="4609622" y="2307085"/>
            <a:ext cx="412243" cy="0"/>
          </a:xfrm>
          <a:prstGeom prst="straightConnector1">
            <a:avLst/>
          </a:prstGeom>
          <a:ln w="31750">
            <a:solidFill>
              <a:srgbClr val="FF6600"/>
            </a:solidFill>
            <a:prstDash val="sys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/>
          <p:cNvCxnSpPr/>
          <p:nvPr/>
        </p:nvCxnSpPr>
        <p:spPr>
          <a:xfrm flipH="1">
            <a:off x="2642298" y="2451101"/>
            <a:ext cx="412243" cy="0"/>
          </a:xfrm>
          <a:prstGeom prst="straightConnector1">
            <a:avLst/>
          </a:prstGeom>
          <a:ln w="31750">
            <a:solidFill>
              <a:schemeClr val="tx1"/>
            </a:solidFill>
            <a:prstDash val="solid"/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E:\Acer_ULg_E_141114\Thèse_140812\Images\photos thèse\cages à moules\IMG_13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474" y="3221626"/>
            <a:ext cx="1575976" cy="1181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ZoneTexte 21"/>
          <p:cNvSpPr txBox="1"/>
          <p:nvPr/>
        </p:nvSpPr>
        <p:spPr>
          <a:xfrm>
            <a:off x="4514506" y="4935946"/>
            <a:ext cx="136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 err="1" smtClean="0"/>
              <a:t>growth</a:t>
            </a:r>
            <a:r>
              <a:rPr lang="fr-BE" dirty="0" smtClean="0"/>
              <a:t> and </a:t>
            </a:r>
            <a:r>
              <a:rPr lang="fr-BE" dirty="0" err="1" smtClean="0"/>
              <a:t>emaciation</a:t>
            </a:r>
            <a:endParaRPr lang="fr-BE" dirty="0"/>
          </a:p>
        </p:txBody>
      </p:sp>
      <p:sp>
        <p:nvSpPr>
          <p:cNvPr id="25" name="ZoneTexte 24"/>
          <p:cNvSpPr txBox="1"/>
          <p:nvPr/>
        </p:nvSpPr>
        <p:spPr>
          <a:xfrm>
            <a:off x="6062678" y="4948720"/>
            <a:ext cx="16921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reproduction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2570290" y="4935945"/>
            <a:ext cx="1504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 err="1" smtClean="0"/>
              <a:t>storage</a:t>
            </a:r>
            <a:endParaRPr lang="fr-BE" dirty="0"/>
          </a:p>
        </p:txBody>
      </p:sp>
      <p:sp>
        <p:nvSpPr>
          <p:cNvPr id="30" name="ZoneTexte 29"/>
          <p:cNvSpPr txBox="1"/>
          <p:nvPr/>
        </p:nvSpPr>
        <p:spPr>
          <a:xfrm>
            <a:off x="3794426" y="5991385"/>
            <a:ext cx="2494880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dirty="0" smtClean="0"/>
              <a:t>BIOTIC  FACTORS</a:t>
            </a:r>
            <a:endParaRPr lang="fr-BE" dirty="0"/>
          </a:p>
        </p:txBody>
      </p:sp>
      <p:cxnSp>
        <p:nvCxnSpPr>
          <p:cNvPr id="16" name="Connecteur droit avec flèche 15"/>
          <p:cNvCxnSpPr/>
          <p:nvPr/>
        </p:nvCxnSpPr>
        <p:spPr>
          <a:xfrm>
            <a:off x="3506733" y="2750167"/>
            <a:ext cx="517365" cy="648700"/>
          </a:xfrm>
          <a:prstGeom prst="straightConnector1">
            <a:avLst/>
          </a:prstGeom>
          <a:ln w="31750">
            <a:solidFill>
              <a:schemeClr val="tx1"/>
            </a:solidFill>
            <a:headEnd type="none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/>
          <p:cNvCxnSpPr/>
          <p:nvPr/>
        </p:nvCxnSpPr>
        <p:spPr>
          <a:xfrm>
            <a:off x="5522618" y="2752168"/>
            <a:ext cx="0" cy="354523"/>
          </a:xfrm>
          <a:prstGeom prst="straightConnector1">
            <a:avLst/>
          </a:prstGeom>
          <a:ln w="31750">
            <a:solidFill>
              <a:schemeClr val="tx1"/>
            </a:solidFill>
            <a:headEnd type="none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/>
          <p:cNvCxnSpPr/>
          <p:nvPr/>
        </p:nvCxnSpPr>
        <p:spPr>
          <a:xfrm flipH="1">
            <a:off x="5970476" y="2762941"/>
            <a:ext cx="848286" cy="631800"/>
          </a:xfrm>
          <a:prstGeom prst="straightConnector1">
            <a:avLst/>
          </a:prstGeom>
          <a:ln w="31750">
            <a:solidFill>
              <a:schemeClr val="tx1"/>
            </a:solidFill>
            <a:headEnd type="none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avec flèche 41"/>
          <p:cNvCxnSpPr/>
          <p:nvPr/>
        </p:nvCxnSpPr>
        <p:spPr>
          <a:xfrm flipV="1">
            <a:off x="3614665" y="4183061"/>
            <a:ext cx="395784" cy="758005"/>
          </a:xfrm>
          <a:prstGeom prst="straightConnector1">
            <a:avLst/>
          </a:prstGeom>
          <a:ln w="31750">
            <a:solidFill>
              <a:schemeClr val="tx1"/>
            </a:solidFill>
            <a:headEnd type="none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avec flèche 44"/>
          <p:cNvCxnSpPr/>
          <p:nvPr/>
        </p:nvCxnSpPr>
        <p:spPr>
          <a:xfrm flipV="1">
            <a:off x="5211726" y="4505137"/>
            <a:ext cx="0" cy="443550"/>
          </a:xfrm>
          <a:prstGeom prst="straightConnector1">
            <a:avLst/>
          </a:prstGeom>
          <a:ln w="31750">
            <a:solidFill>
              <a:schemeClr val="tx1"/>
            </a:solidFill>
            <a:headEnd type="none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avec flèche 46"/>
          <p:cNvCxnSpPr/>
          <p:nvPr/>
        </p:nvCxnSpPr>
        <p:spPr>
          <a:xfrm flipH="1" flipV="1">
            <a:off x="5986087" y="4183061"/>
            <a:ext cx="562842" cy="758005"/>
          </a:xfrm>
          <a:prstGeom prst="straightConnector1">
            <a:avLst/>
          </a:prstGeom>
          <a:ln w="31750">
            <a:solidFill>
              <a:schemeClr val="tx1"/>
            </a:solidFill>
            <a:headEnd type="none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Flèche à angle droit 50"/>
          <p:cNvSpPr/>
          <p:nvPr/>
        </p:nvSpPr>
        <p:spPr>
          <a:xfrm>
            <a:off x="2930330" y="5424478"/>
            <a:ext cx="720080" cy="657365"/>
          </a:xfrm>
          <a:prstGeom prst="bentUpArrow">
            <a:avLst>
              <a:gd name="adj1" fmla="val 12457"/>
              <a:gd name="adj2" fmla="val 50000"/>
              <a:gd name="adj3" fmla="val 22924"/>
            </a:avLst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6" name="Flèche à angle droit 55"/>
          <p:cNvSpPr/>
          <p:nvPr/>
        </p:nvSpPr>
        <p:spPr>
          <a:xfrm>
            <a:off x="6458722" y="5424478"/>
            <a:ext cx="720080" cy="657365"/>
          </a:xfrm>
          <a:prstGeom prst="bentUpArrow">
            <a:avLst>
              <a:gd name="adj1" fmla="val 12457"/>
              <a:gd name="adj2" fmla="val 50000"/>
              <a:gd name="adj3" fmla="val 22924"/>
            </a:avLst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7" name="Flèche à angle droit 56"/>
          <p:cNvSpPr/>
          <p:nvPr/>
        </p:nvSpPr>
        <p:spPr>
          <a:xfrm>
            <a:off x="6458722" y="1422182"/>
            <a:ext cx="720080" cy="657365"/>
          </a:xfrm>
          <a:prstGeom prst="bentUpArrow">
            <a:avLst>
              <a:gd name="adj1" fmla="val 12457"/>
              <a:gd name="adj2" fmla="val 50000"/>
              <a:gd name="adj3" fmla="val 22924"/>
            </a:avLst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orthographicFront">
              <a:rot lat="0" lon="10800000" rev="108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8" name="Flèche à angle droit 57"/>
          <p:cNvSpPr/>
          <p:nvPr/>
        </p:nvSpPr>
        <p:spPr>
          <a:xfrm rot="10800000">
            <a:off x="2930330" y="1426142"/>
            <a:ext cx="720080" cy="657365"/>
          </a:xfrm>
          <a:prstGeom prst="bentUpArrow">
            <a:avLst>
              <a:gd name="adj1" fmla="val 12457"/>
              <a:gd name="adj2" fmla="val 50000"/>
              <a:gd name="adj3" fmla="val 22924"/>
            </a:avLst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77" name="Connecteur droit avec flèche 76"/>
          <p:cNvCxnSpPr/>
          <p:nvPr/>
        </p:nvCxnSpPr>
        <p:spPr>
          <a:xfrm flipH="1">
            <a:off x="3002338" y="2513238"/>
            <a:ext cx="2016668" cy="1299379"/>
          </a:xfrm>
          <a:prstGeom prst="straightConnector1">
            <a:avLst/>
          </a:prstGeom>
          <a:ln w="31750">
            <a:solidFill>
              <a:srgbClr val="FF6600"/>
            </a:solidFill>
            <a:prstDash val="sysDash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necteur droit avec flèche 79"/>
          <p:cNvCxnSpPr/>
          <p:nvPr/>
        </p:nvCxnSpPr>
        <p:spPr>
          <a:xfrm>
            <a:off x="3002338" y="3812617"/>
            <a:ext cx="145837" cy="1135840"/>
          </a:xfrm>
          <a:prstGeom prst="straightConnector1">
            <a:avLst/>
          </a:prstGeom>
          <a:ln w="31750">
            <a:solidFill>
              <a:srgbClr val="FF6600"/>
            </a:solidFill>
            <a:prstDash val="sys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onnecteur droit avec flèche 87"/>
          <p:cNvCxnSpPr/>
          <p:nvPr/>
        </p:nvCxnSpPr>
        <p:spPr>
          <a:xfrm>
            <a:off x="3002338" y="3812617"/>
            <a:ext cx="1884412" cy="1143460"/>
          </a:xfrm>
          <a:prstGeom prst="straightConnector1">
            <a:avLst/>
          </a:prstGeom>
          <a:ln w="31750">
            <a:solidFill>
              <a:srgbClr val="FF6600"/>
            </a:solidFill>
            <a:prstDash val="sys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Connecteur droit avec flèche 91"/>
          <p:cNvCxnSpPr/>
          <p:nvPr/>
        </p:nvCxnSpPr>
        <p:spPr>
          <a:xfrm>
            <a:off x="7141584" y="2762941"/>
            <a:ext cx="1" cy="2188910"/>
          </a:xfrm>
          <a:prstGeom prst="straightConnector1">
            <a:avLst/>
          </a:prstGeom>
          <a:ln w="31750">
            <a:solidFill>
              <a:srgbClr val="FF6600"/>
            </a:solidFill>
            <a:prstDash val="sys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Connecteur droit avec flèche 95"/>
          <p:cNvCxnSpPr/>
          <p:nvPr/>
        </p:nvCxnSpPr>
        <p:spPr>
          <a:xfrm flipH="1">
            <a:off x="5528018" y="3630054"/>
            <a:ext cx="1613567" cy="1321797"/>
          </a:xfrm>
          <a:prstGeom prst="straightConnector1">
            <a:avLst/>
          </a:prstGeom>
          <a:ln w="31750">
            <a:solidFill>
              <a:srgbClr val="FF6600"/>
            </a:solidFill>
            <a:prstDash val="sys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ZoneTexte 103"/>
          <p:cNvSpPr txBox="1"/>
          <p:nvPr/>
        </p:nvSpPr>
        <p:spPr>
          <a:xfrm>
            <a:off x="3794426" y="5660897"/>
            <a:ext cx="249488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1600" dirty="0" smtClean="0"/>
              <a:t>LIFE CYCLE</a:t>
            </a:r>
            <a:endParaRPr lang="fr-BE" sz="1600" dirty="0"/>
          </a:p>
        </p:txBody>
      </p:sp>
      <p:pic>
        <p:nvPicPr>
          <p:cNvPr id="105" name="Picture 6" descr="http://www.wwfsassi.co.za/backend/media/Fri30Jul2010111257/sixfour_medmussel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77"/>
          <a:stretch/>
        </p:blipFill>
        <p:spPr bwMode="auto">
          <a:xfrm rot="5400000">
            <a:off x="-985512" y="4252817"/>
            <a:ext cx="3590694" cy="1619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" name="Rectangle 105"/>
          <p:cNvSpPr/>
          <p:nvPr/>
        </p:nvSpPr>
        <p:spPr>
          <a:xfrm>
            <a:off x="-28912" y="3278614"/>
            <a:ext cx="166185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www.wwfsassi.co.za</a:t>
            </a:r>
            <a:r>
              <a:rPr lang="fr-BE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/</a:t>
            </a:r>
          </a:p>
        </p:txBody>
      </p:sp>
      <p:grpSp>
        <p:nvGrpSpPr>
          <p:cNvPr id="48" name="Groupe 47"/>
          <p:cNvGrpSpPr/>
          <p:nvPr/>
        </p:nvGrpSpPr>
        <p:grpSpPr>
          <a:xfrm>
            <a:off x="6890770" y="20495"/>
            <a:ext cx="2253001" cy="882221"/>
            <a:chOff x="6890770" y="20495"/>
            <a:chExt cx="2253001" cy="882221"/>
          </a:xfrm>
        </p:grpSpPr>
        <p:pic>
          <p:nvPicPr>
            <p:cNvPr id="49" name="Picture 8" descr="logo Oceano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0770" y="20495"/>
              <a:ext cx="552316" cy="371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Picture 11" descr="Logo Capmed 2.pdf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8352" y="42448"/>
              <a:ext cx="1139434" cy="855760"/>
            </a:xfrm>
            <a:prstGeom prst="rect">
              <a:avLst/>
            </a:prstGeom>
          </p:spPr>
        </p:pic>
        <p:pic>
          <p:nvPicPr>
            <p:cNvPr id="52" name="Image 51" descr="LOGO_STARESO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493122" y="20761"/>
              <a:ext cx="720080" cy="371353"/>
            </a:xfrm>
            <a:prstGeom prst="rect">
              <a:avLst/>
            </a:prstGeom>
          </p:spPr>
        </p:pic>
        <p:pic>
          <p:nvPicPr>
            <p:cNvPr id="53" name="Picture 7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07"/>
            <a:stretch>
              <a:fillRect/>
            </a:stretch>
          </p:blipFill>
          <p:spPr bwMode="auto">
            <a:xfrm>
              <a:off x="8627662" y="20761"/>
              <a:ext cx="516109" cy="8819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4" name="Text Box 43"/>
          <p:cNvSpPr txBox="1">
            <a:spLocks noChangeArrowheads="1"/>
          </p:cNvSpPr>
          <p:nvPr/>
        </p:nvSpPr>
        <p:spPr bwMode="auto">
          <a:xfrm>
            <a:off x="836612" y="400050"/>
            <a:ext cx="62556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BE" sz="2400" dirty="0" smtClean="0">
                <a:latin typeface="Arial" charset="0"/>
                <a:cs typeface="Arial" charset="0"/>
              </a:rPr>
              <a:t>The full story … not </a:t>
            </a:r>
            <a:r>
              <a:rPr lang="fr-BE" sz="2400" dirty="0" err="1" smtClean="0">
                <a:latin typeface="Arial" charset="0"/>
                <a:cs typeface="Arial" charset="0"/>
              </a:rPr>
              <a:t>that</a:t>
            </a:r>
            <a:r>
              <a:rPr lang="fr-BE" sz="2400" dirty="0" smtClean="0">
                <a:latin typeface="Arial" charset="0"/>
                <a:cs typeface="Arial" charset="0"/>
              </a:rPr>
              <a:t> simple</a:t>
            </a:r>
            <a:endParaRPr lang="fr-BE" sz="240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376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Image 51" descr="Imagex.bmp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3368164" y="5660131"/>
            <a:ext cx="241606" cy="36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" name="Image 51" descr="Imagex.bmp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3105714" y="6092179"/>
            <a:ext cx="241606" cy="36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" name="Image 51" descr="Imagex.bmp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3512180" y="6165304"/>
            <a:ext cx="241606" cy="36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Image 51" descr="Imagex.bmp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3825794" y="5877272"/>
            <a:ext cx="241606" cy="36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" name="Image 51" descr="Imagex.bmp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2699792" y="5877272"/>
            <a:ext cx="241606" cy="36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" name="Image 51" descr="Imagex.bmp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2674210" y="5445224"/>
            <a:ext cx="241606" cy="36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6" descr="Image result for plongeu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4099" y="5492239"/>
            <a:ext cx="1180116" cy="1239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Image 51" descr="Imagex.bmp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5770554" y="5300091"/>
            <a:ext cx="241606" cy="36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Image 51" descr="Imagex.bmp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6156176" y="5157192"/>
            <a:ext cx="241606" cy="36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Image 51" descr="Imagex.bmp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6850674" y="5298974"/>
            <a:ext cx="241606" cy="36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" name="Image 51" descr="Imagex.bmp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7236296" y="5156075"/>
            <a:ext cx="241606" cy="36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" name="Image 51" descr="Imagex.bmp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7930794" y="5300091"/>
            <a:ext cx="241606" cy="36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" name="Image 51" descr="Imagex.bmp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8316416" y="5157192"/>
            <a:ext cx="241606" cy="36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" name="Image 51" descr="Imagex.bmp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3537762" y="5157192"/>
            <a:ext cx="241606" cy="36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" name="Image 51" descr="Imagex.bmp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2026138" y="5300091"/>
            <a:ext cx="241606" cy="36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" name="Image 51" descr="Imagex.bmp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2411760" y="5157192"/>
            <a:ext cx="241606" cy="36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" name="Image 51" descr="Imagex.bmp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991900" y="5306461"/>
            <a:ext cx="241606" cy="36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" name="Image 51" descr="Imagex.bmp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1377522" y="5163562"/>
            <a:ext cx="241606" cy="36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3" name="Groupe 42"/>
          <p:cNvGrpSpPr/>
          <p:nvPr/>
        </p:nvGrpSpPr>
        <p:grpSpPr>
          <a:xfrm>
            <a:off x="8413" y="31182"/>
            <a:ext cx="420992" cy="369093"/>
            <a:chOff x="8413" y="21430"/>
            <a:chExt cx="420992" cy="369093"/>
          </a:xfrm>
        </p:grpSpPr>
        <p:pic>
          <p:nvPicPr>
            <p:cNvPr id="44" name="Image 51" descr="Imagex.bmp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62" r="19474"/>
            <a:stretch/>
          </p:blipFill>
          <p:spPr bwMode="auto">
            <a:xfrm>
              <a:off x="8413" y="21430"/>
              <a:ext cx="241606" cy="361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981"/>
            <a:stretch>
              <a:fillRect/>
            </a:stretch>
          </p:blipFill>
          <p:spPr bwMode="auto">
            <a:xfrm>
              <a:off x="243668" y="38098"/>
              <a:ext cx="185737" cy="35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e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4" name="Rectangle 3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5" name="Rectangle 4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sp>
        <p:nvSpPr>
          <p:cNvPr id="54" name="Text Box 43"/>
          <p:cNvSpPr txBox="1">
            <a:spLocks noChangeArrowheads="1"/>
          </p:cNvSpPr>
          <p:nvPr/>
        </p:nvSpPr>
        <p:spPr bwMode="auto">
          <a:xfrm>
            <a:off x="836612" y="400050"/>
            <a:ext cx="62556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BE" sz="2400" dirty="0" smtClean="0">
                <a:latin typeface="Arial" charset="0"/>
                <a:cs typeface="Arial" charset="0"/>
              </a:rPr>
              <a:t>The full story … not </a:t>
            </a:r>
            <a:r>
              <a:rPr lang="fr-BE" sz="2400" dirty="0" err="1" smtClean="0">
                <a:latin typeface="Arial" charset="0"/>
                <a:cs typeface="Arial" charset="0"/>
              </a:rPr>
              <a:t>that</a:t>
            </a:r>
            <a:r>
              <a:rPr lang="fr-BE" sz="2400" dirty="0" smtClean="0">
                <a:latin typeface="Arial" charset="0"/>
                <a:cs typeface="Arial" charset="0"/>
              </a:rPr>
              <a:t> simple</a:t>
            </a:r>
            <a:endParaRPr lang="fr-BE" sz="2400" dirty="0">
              <a:latin typeface="Arial" charset="0"/>
              <a:cs typeface="Arial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33450" y="1558969"/>
            <a:ext cx="8210321" cy="3828047"/>
          </a:xfrm>
          <a:prstGeom prst="rect">
            <a:avLst/>
          </a:prstGeom>
          <a:solidFill>
            <a:schemeClr val="accent5">
              <a:lumMod val="40000"/>
              <a:lumOff val="60000"/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61" name="Image 51" descr="Imagex.bmp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5986578" y="5660131"/>
            <a:ext cx="241606" cy="36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Image 51" descr="Imagex.bmp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5724128" y="6092179"/>
            <a:ext cx="241606" cy="36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Image 51" descr="Imagex.bmp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6130594" y="6165304"/>
            <a:ext cx="241606" cy="36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Image 51" descr="Imagex.bmp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6490634" y="6308203"/>
            <a:ext cx="241606" cy="36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Image 51" descr="Imagex.bmp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6444208" y="5877272"/>
            <a:ext cx="241606" cy="36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Image 51" descr="Imagex.bmp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6418626" y="5445224"/>
            <a:ext cx="241606" cy="36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Image 51" descr="Imagex.bmp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5862318" y="6492525"/>
            <a:ext cx="241606" cy="36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" name="Image 51" descr="Imagex.bmp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7066698" y="5659014"/>
            <a:ext cx="241606" cy="36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" name="Image 51" descr="Imagex.bmp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6804248" y="6091062"/>
            <a:ext cx="241606" cy="36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" name="Image 51" descr="Imagex.bmp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7210714" y="6164187"/>
            <a:ext cx="241606" cy="36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" name="Image 51" descr="Imagex.bmp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7570754" y="6307086"/>
            <a:ext cx="241606" cy="36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" name="Image 51" descr="Imagex.bmp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7524328" y="5876155"/>
            <a:ext cx="241606" cy="36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" name="Image 51" descr="Imagex.bmp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7498746" y="5444107"/>
            <a:ext cx="241606" cy="36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Image 51" descr="Imagex.bmp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6942438" y="6491408"/>
            <a:ext cx="241606" cy="36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" name="Image 51" descr="Imagex.bmp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8146818" y="5660131"/>
            <a:ext cx="241606" cy="36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" name="Image 51" descr="Imagex.bmp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7884368" y="6092179"/>
            <a:ext cx="241606" cy="36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" name="Image 51" descr="Imagex.bmp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8290834" y="6165304"/>
            <a:ext cx="241606" cy="36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" name="Image 51" descr="Imagex.bmp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8650874" y="6308203"/>
            <a:ext cx="241606" cy="36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" name="Image 51" descr="Imagex.bmp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8604448" y="5877272"/>
            <a:ext cx="241606" cy="36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" name="Image 51" descr="Imagex.bmp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8578866" y="5445224"/>
            <a:ext cx="241606" cy="36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" name="Image 51" descr="Imagex.bmp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8022558" y="6492525"/>
            <a:ext cx="241606" cy="36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" name="Image 51" descr="Imagex.bmp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2242162" y="5660131"/>
            <a:ext cx="241606" cy="36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" name="Image 51" descr="Imagex.bmp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1979712" y="6092179"/>
            <a:ext cx="241606" cy="36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" name="Image 51" descr="Imagex.bmp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2386178" y="6165304"/>
            <a:ext cx="241606" cy="36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" name="Image 51" descr="Imagex.bmp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2117902" y="6492525"/>
            <a:ext cx="241606" cy="36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" name="Image 51" descr="Imagex.bmp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1207924" y="5666501"/>
            <a:ext cx="241606" cy="36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" name="Image 51" descr="Imagex.bmp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945474" y="6098549"/>
            <a:ext cx="241606" cy="36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" name="Image 51" descr="Imagex.bmp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1351940" y="6171674"/>
            <a:ext cx="241606" cy="36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" name="Image 51" descr="Imagex.bmp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1711980" y="6314573"/>
            <a:ext cx="241606" cy="36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" name="Image 51" descr="Imagex.bmp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1665554" y="5883642"/>
            <a:ext cx="241606" cy="36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" name="Image 51" descr="Imagex.bmp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1639972" y="5451594"/>
            <a:ext cx="241606" cy="36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" name="Image 51" descr="Imagex.bmp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1083664" y="6498895"/>
            <a:ext cx="241606" cy="36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" name="Image 51" descr="Imagex.bmp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5410514" y="6381328"/>
            <a:ext cx="241606" cy="36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" name="Image 51" descr="Imagex.bmp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5076056" y="6494539"/>
            <a:ext cx="241606" cy="36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" name="Image 51" descr="Imagex.bmp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4690434" y="6309320"/>
            <a:ext cx="241606" cy="36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" name="Image 51" descr="Imagex.bmp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4317331" y="6500909"/>
            <a:ext cx="241606" cy="36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" name="Image 51" descr="Imagex.bmp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4211960" y="6151124"/>
            <a:ext cx="241606" cy="36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7" name="Picture 2" descr="E:\Acer_ULg_E_141114\Thèse_140812\Images\photos thèse\cages à moules\IMG_131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132856"/>
            <a:ext cx="905393" cy="679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rde 5"/>
          <p:cNvSpPr/>
          <p:nvPr/>
        </p:nvSpPr>
        <p:spPr>
          <a:xfrm rot="17418468">
            <a:off x="4274226" y="4829826"/>
            <a:ext cx="1256064" cy="1701051"/>
          </a:xfrm>
          <a:prstGeom prst="chord">
            <a:avLst/>
          </a:prstGeom>
          <a:solidFill>
            <a:srgbClr val="FFFF99"/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5" name="Corde 14"/>
          <p:cNvSpPr/>
          <p:nvPr/>
        </p:nvSpPr>
        <p:spPr>
          <a:xfrm rot="17688341">
            <a:off x="4081436" y="1264202"/>
            <a:ext cx="1835313" cy="1075357"/>
          </a:xfrm>
          <a:prstGeom prst="chord">
            <a:avLst/>
          </a:prstGeom>
          <a:solidFill>
            <a:schemeClr val="bg1">
              <a:lumMod val="85000"/>
              <a:alpha val="30000"/>
            </a:schemeClr>
          </a:solidFill>
          <a:ln w="635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17" name="Picture 2" descr="http://www.coloriage.tv/js/poisson-avril-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762" y="1692570"/>
            <a:ext cx="272823" cy="272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" name="Picture 2" descr="http://www.coloriage.tv/js/poisson-avril-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739" y="1628800"/>
            <a:ext cx="272823" cy="272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" name="Picture 2" descr="http://www.coloriage.tv/js/poisson-avril-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666" y="1965393"/>
            <a:ext cx="272823" cy="272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" name="Picture 2" descr="http://www.coloriage.tv/js/poisson-avril-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1424" y="2000272"/>
            <a:ext cx="272823" cy="272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1" name="Picture 2" descr="http://www.coloriage.tv/js/poisson-avril-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170" y="2289083"/>
            <a:ext cx="272823" cy="272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Flèche vers le bas 31"/>
          <p:cNvSpPr/>
          <p:nvPr/>
        </p:nvSpPr>
        <p:spPr>
          <a:xfrm>
            <a:off x="4618316" y="2997275"/>
            <a:ext cx="544547" cy="1512168"/>
          </a:xfrm>
          <a:prstGeom prst="downArrow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35" name="Connecteur droit avec flèche 34"/>
          <p:cNvCxnSpPr/>
          <p:nvPr/>
        </p:nvCxnSpPr>
        <p:spPr>
          <a:xfrm>
            <a:off x="3791776" y="1572032"/>
            <a:ext cx="23338" cy="3828047"/>
          </a:xfrm>
          <a:prstGeom prst="straightConnector1">
            <a:avLst/>
          </a:prstGeom>
          <a:ln w="317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ZoneTexte 37"/>
          <p:cNvSpPr txBox="1"/>
          <p:nvPr/>
        </p:nvSpPr>
        <p:spPr>
          <a:xfrm>
            <a:off x="3203848" y="3121434"/>
            <a:ext cx="670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22m</a:t>
            </a:r>
            <a:endParaRPr lang="fr-BE" dirty="0"/>
          </a:p>
        </p:txBody>
      </p:sp>
      <p:pic>
        <p:nvPicPr>
          <p:cNvPr id="134" name="Image 1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942" y="26124"/>
            <a:ext cx="2941504" cy="2387601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cxnSp>
        <p:nvCxnSpPr>
          <p:cNvPr id="40" name="Connecteur droit 39"/>
          <p:cNvCxnSpPr/>
          <p:nvPr/>
        </p:nvCxnSpPr>
        <p:spPr>
          <a:xfrm>
            <a:off x="1497197" y="2806020"/>
            <a:ext cx="1128" cy="2566080"/>
          </a:xfrm>
          <a:prstGeom prst="line">
            <a:avLst/>
          </a:prstGeom>
          <a:ln w="317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" name="Rectangle 1023"/>
          <p:cNvSpPr/>
          <p:nvPr/>
        </p:nvSpPr>
        <p:spPr>
          <a:xfrm>
            <a:off x="1351940" y="5163562"/>
            <a:ext cx="286360" cy="21806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025" name="Ellipse 1024"/>
          <p:cNvSpPr/>
          <p:nvPr/>
        </p:nvSpPr>
        <p:spPr>
          <a:xfrm>
            <a:off x="1357222" y="1736636"/>
            <a:ext cx="262450" cy="235061"/>
          </a:xfrm>
          <a:prstGeom prst="ellipse">
            <a:avLst/>
          </a:prstGeom>
          <a:solidFill>
            <a:srgbClr val="FFC0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44" name="Ellipse 143"/>
          <p:cNvSpPr/>
          <p:nvPr/>
        </p:nvSpPr>
        <p:spPr>
          <a:xfrm>
            <a:off x="1432223" y="3121433"/>
            <a:ext cx="140539" cy="117531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1028" name="Connecteur droit 1027"/>
          <p:cNvCxnSpPr>
            <a:stCxn id="1025" idx="1"/>
          </p:cNvCxnSpPr>
          <p:nvPr/>
        </p:nvCxnSpPr>
        <p:spPr>
          <a:xfrm flipH="1">
            <a:off x="1043608" y="1771060"/>
            <a:ext cx="352049" cy="361796"/>
          </a:xfrm>
          <a:prstGeom prst="line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Connecteur droit 147"/>
          <p:cNvCxnSpPr/>
          <p:nvPr/>
        </p:nvCxnSpPr>
        <p:spPr>
          <a:xfrm>
            <a:off x="1583004" y="1771060"/>
            <a:ext cx="359647" cy="361796"/>
          </a:xfrm>
          <a:prstGeom prst="line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Connecteur droit avec flèche 150"/>
          <p:cNvCxnSpPr/>
          <p:nvPr/>
        </p:nvCxnSpPr>
        <p:spPr>
          <a:xfrm>
            <a:off x="2116108" y="1567840"/>
            <a:ext cx="11669" cy="994066"/>
          </a:xfrm>
          <a:prstGeom prst="straightConnector1">
            <a:avLst/>
          </a:prstGeom>
          <a:ln w="317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ZoneTexte 151"/>
          <p:cNvSpPr txBox="1"/>
          <p:nvPr/>
        </p:nvSpPr>
        <p:spPr>
          <a:xfrm>
            <a:off x="2132185" y="1806114"/>
            <a:ext cx="670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7m</a:t>
            </a:r>
            <a:endParaRPr lang="fr-BE" dirty="0"/>
          </a:p>
        </p:txBody>
      </p:sp>
      <p:pic>
        <p:nvPicPr>
          <p:cNvPr id="158" name="Image 51" descr="Imagex.bmp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3843642" y="5812751"/>
            <a:ext cx="241606" cy="36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0" name="Image 51" descr="Imagex.bmp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2602202" y="6492525"/>
            <a:ext cx="241606" cy="36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933450" y="5384839"/>
            <a:ext cx="8210321" cy="1473162"/>
          </a:xfrm>
          <a:prstGeom prst="rect">
            <a:avLst/>
          </a:prstGeom>
          <a:solidFill>
            <a:schemeClr val="accent6">
              <a:lumMod val="60000"/>
              <a:lumOff val="40000"/>
              <a:alpha val="3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035" name="ZoneTexte 1034"/>
          <p:cNvSpPr txBox="1"/>
          <p:nvPr/>
        </p:nvSpPr>
        <p:spPr>
          <a:xfrm>
            <a:off x="4081007" y="4574758"/>
            <a:ext cx="15981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b="1" dirty="0" smtClean="0"/>
              <a:t>top-down contamination</a:t>
            </a:r>
            <a:endParaRPr lang="fr-BE" b="1" dirty="0"/>
          </a:p>
        </p:txBody>
      </p:sp>
      <p:sp>
        <p:nvSpPr>
          <p:cNvPr id="29" name="Forme libre 28"/>
          <p:cNvSpPr/>
          <p:nvPr/>
        </p:nvSpPr>
        <p:spPr>
          <a:xfrm>
            <a:off x="1679575" y="2136140"/>
            <a:ext cx="2735171" cy="3263900"/>
          </a:xfrm>
          <a:custGeom>
            <a:avLst/>
            <a:gdLst>
              <a:gd name="connsiteX0" fmla="*/ 2692400 w 2735171"/>
              <a:gd name="connsiteY0" fmla="*/ 0 h 3263900"/>
              <a:gd name="connsiteX1" fmla="*/ 2692400 w 2735171"/>
              <a:gd name="connsiteY1" fmla="*/ 1092200 h 3263900"/>
              <a:gd name="connsiteX2" fmla="*/ 2247900 w 2735171"/>
              <a:gd name="connsiteY2" fmla="*/ 2006600 h 3263900"/>
              <a:gd name="connsiteX3" fmla="*/ 1346200 w 2735171"/>
              <a:gd name="connsiteY3" fmla="*/ 2730500 h 3263900"/>
              <a:gd name="connsiteX4" fmla="*/ 546100 w 2735171"/>
              <a:gd name="connsiteY4" fmla="*/ 3124200 h 3263900"/>
              <a:gd name="connsiteX5" fmla="*/ 0 w 2735171"/>
              <a:gd name="connsiteY5" fmla="*/ 3263900 h 326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35171" h="3263900">
                <a:moveTo>
                  <a:pt x="2692400" y="0"/>
                </a:moveTo>
                <a:cubicBezTo>
                  <a:pt x="2729441" y="378883"/>
                  <a:pt x="2766483" y="757767"/>
                  <a:pt x="2692400" y="1092200"/>
                </a:cubicBezTo>
                <a:cubicBezTo>
                  <a:pt x="2618317" y="1426633"/>
                  <a:pt x="2472267" y="1733550"/>
                  <a:pt x="2247900" y="2006600"/>
                </a:cubicBezTo>
                <a:cubicBezTo>
                  <a:pt x="2023533" y="2279650"/>
                  <a:pt x="1629833" y="2544233"/>
                  <a:pt x="1346200" y="2730500"/>
                </a:cubicBezTo>
                <a:cubicBezTo>
                  <a:pt x="1062567" y="2916767"/>
                  <a:pt x="770467" y="3035300"/>
                  <a:pt x="546100" y="3124200"/>
                </a:cubicBezTo>
                <a:cubicBezTo>
                  <a:pt x="321733" y="3213100"/>
                  <a:pt x="160866" y="3238500"/>
                  <a:pt x="0" y="3263900"/>
                </a:cubicBezTo>
              </a:path>
            </a:pathLst>
          </a:custGeom>
          <a:noFill/>
          <a:ln w="63500">
            <a:solidFill>
              <a:schemeClr val="accent3">
                <a:lumMod val="75000"/>
              </a:schemeClr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32" name="Forme libre 131"/>
          <p:cNvSpPr/>
          <p:nvPr/>
        </p:nvSpPr>
        <p:spPr>
          <a:xfrm>
            <a:off x="5679794" y="2123440"/>
            <a:ext cx="2735171" cy="3263900"/>
          </a:xfrm>
          <a:custGeom>
            <a:avLst/>
            <a:gdLst>
              <a:gd name="connsiteX0" fmla="*/ 2692400 w 2735171"/>
              <a:gd name="connsiteY0" fmla="*/ 0 h 3263900"/>
              <a:gd name="connsiteX1" fmla="*/ 2692400 w 2735171"/>
              <a:gd name="connsiteY1" fmla="*/ 1092200 h 3263900"/>
              <a:gd name="connsiteX2" fmla="*/ 2247900 w 2735171"/>
              <a:gd name="connsiteY2" fmla="*/ 2006600 h 3263900"/>
              <a:gd name="connsiteX3" fmla="*/ 1346200 w 2735171"/>
              <a:gd name="connsiteY3" fmla="*/ 2730500 h 3263900"/>
              <a:gd name="connsiteX4" fmla="*/ 546100 w 2735171"/>
              <a:gd name="connsiteY4" fmla="*/ 3124200 h 3263900"/>
              <a:gd name="connsiteX5" fmla="*/ 0 w 2735171"/>
              <a:gd name="connsiteY5" fmla="*/ 3263900 h 326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35171" h="3263900">
                <a:moveTo>
                  <a:pt x="2692400" y="0"/>
                </a:moveTo>
                <a:cubicBezTo>
                  <a:pt x="2729441" y="378883"/>
                  <a:pt x="2766483" y="757767"/>
                  <a:pt x="2692400" y="1092200"/>
                </a:cubicBezTo>
                <a:cubicBezTo>
                  <a:pt x="2618317" y="1426633"/>
                  <a:pt x="2472267" y="1733550"/>
                  <a:pt x="2247900" y="2006600"/>
                </a:cubicBezTo>
                <a:cubicBezTo>
                  <a:pt x="2023533" y="2279650"/>
                  <a:pt x="1629833" y="2544233"/>
                  <a:pt x="1346200" y="2730500"/>
                </a:cubicBezTo>
                <a:cubicBezTo>
                  <a:pt x="1062567" y="2916767"/>
                  <a:pt x="770467" y="3035300"/>
                  <a:pt x="546100" y="3124200"/>
                </a:cubicBezTo>
                <a:cubicBezTo>
                  <a:pt x="321733" y="3213100"/>
                  <a:pt x="160866" y="3238500"/>
                  <a:pt x="0" y="3263900"/>
                </a:cubicBezTo>
              </a:path>
            </a:pathLst>
          </a:custGeom>
          <a:noFill/>
          <a:ln w="63500">
            <a:solidFill>
              <a:schemeClr val="accent3">
                <a:lumMod val="75000"/>
              </a:schemeClr>
            </a:solidFill>
            <a:tailEnd type="triangle" w="lg" len="lg"/>
          </a:ln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852285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Rectangle 86"/>
          <p:cNvSpPr/>
          <p:nvPr/>
        </p:nvSpPr>
        <p:spPr>
          <a:xfrm>
            <a:off x="8414" y="1571669"/>
            <a:ext cx="9135358" cy="5279992"/>
          </a:xfrm>
          <a:prstGeom prst="rect">
            <a:avLst/>
          </a:prstGeom>
          <a:solidFill>
            <a:schemeClr val="accent5">
              <a:lumMod val="40000"/>
              <a:lumOff val="60000"/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grpSp>
        <p:nvGrpSpPr>
          <p:cNvPr id="22" name="Groupe 21"/>
          <p:cNvGrpSpPr/>
          <p:nvPr/>
        </p:nvGrpSpPr>
        <p:grpSpPr>
          <a:xfrm>
            <a:off x="8413" y="31182"/>
            <a:ext cx="420992" cy="369093"/>
            <a:chOff x="8413" y="21430"/>
            <a:chExt cx="420992" cy="369093"/>
          </a:xfrm>
        </p:grpSpPr>
        <p:pic>
          <p:nvPicPr>
            <p:cNvPr id="23" name="Image 51" descr="Imagex.bmp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62" r="19474"/>
            <a:stretch/>
          </p:blipFill>
          <p:spPr bwMode="auto">
            <a:xfrm>
              <a:off x="8413" y="21430"/>
              <a:ext cx="241606" cy="361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981"/>
            <a:stretch>
              <a:fillRect/>
            </a:stretch>
          </p:blipFill>
          <p:spPr bwMode="auto">
            <a:xfrm>
              <a:off x="243668" y="38098"/>
              <a:ext cx="185737" cy="35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" name="Rectangle 18"/>
          <p:cNvSpPr/>
          <p:nvPr/>
        </p:nvSpPr>
        <p:spPr bwMode="auto">
          <a:xfrm rot="16200000">
            <a:off x="4320381" y="-3928268"/>
            <a:ext cx="503237" cy="91440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/>
          </a:p>
        </p:txBody>
      </p:sp>
      <p:pic>
        <p:nvPicPr>
          <p:cNvPr id="60" name="Image 51" descr="Imagex.bmp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7030907" y="5171453"/>
            <a:ext cx="241606" cy="36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Image 51" descr="Imagex.bmp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4782295" y="6479081"/>
            <a:ext cx="241606" cy="36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Image 51" descr="Imagex.bmp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5526570" y="6477804"/>
            <a:ext cx="241606" cy="36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Image 51" descr="Imagex.bmp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6789301" y="6484000"/>
            <a:ext cx="241606" cy="36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Image 51" descr="Imagex.bmp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7173536" y="6356449"/>
            <a:ext cx="241606" cy="36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Image 51" descr="Imagex.bmp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7533576" y="6482723"/>
            <a:ext cx="241606" cy="36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Image 51" descr="Imagex.bmp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8201948" y="6480485"/>
            <a:ext cx="241606" cy="36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Image 51" descr="Imagex.bmp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5124206" y="5789025"/>
            <a:ext cx="241606" cy="36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Image 51" descr="Imagex.bmp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5818704" y="5560831"/>
            <a:ext cx="241606" cy="36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Image 56" descr="Imagex.bmp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6152618" y="5913061"/>
            <a:ext cx="241606" cy="36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Image 51" descr="Imagex.bmp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6286632" y="5172730"/>
            <a:ext cx="241606" cy="36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Image 51" descr="Imagex.bmp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7365365" y="4816985"/>
            <a:ext cx="241606" cy="36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Image 61" descr="Imagex.bmp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7699279" y="5169215"/>
            <a:ext cx="241606" cy="36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Image 51" descr="Imagex.bmp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6543108" y="5922448"/>
            <a:ext cx="241606" cy="36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Image 51" descr="Imagex.bmp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6927343" y="5794897"/>
            <a:ext cx="241606" cy="36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Image 51" descr="Imagex.bmp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7621841" y="5566703"/>
            <a:ext cx="241606" cy="36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Image 66" descr="Imagex.bmp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7955755" y="5918933"/>
            <a:ext cx="241606" cy="36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Image 51" descr="Imagex.bmp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7776388" y="4630181"/>
            <a:ext cx="241606" cy="36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Image 51" descr="Imagex.bmp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8017615" y="4895253"/>
            <a:ext cx="241606" cy="36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" name="Image 51" descr="Imagex.bmp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8520663" y="4628904"/>
            <a:ext cx="241606" cy="36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" name="Image 51" descr="Imagex.bmp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8839070" y="4093857"/>
            <a:ext cx="241606" cy="36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" name="Image 51" descr="Imagex.bmp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8061560" y="5354585"/>
            <a:ext cx="241606" cy="36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" name="Image 51" descr="Imagex.bmp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8531090" y="5530372"/>
            <a:ext cx="241606" cy="36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" name="Image 51" descr="Imagex.bmp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8866898" y="5444749"/>
            <a:ext cx="241606" cy="36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Image 51" descr="Imagex.bmp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8488326" y="6053833"/>
            <a:ext cx="241606" cy="36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" name="Image 51" descr="Imagex.bmp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8872561" y="5926282"/>
            <a:ext cx="241606" cy="36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" name="Image 51" descr="Imagex.bmp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8812039" y="6488265"/>
            <a:ext cx="241606" cy="36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" name="Image 51" descr="Imagex.bmp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8839070" y="4865877"/>
            <a:ext cx="241606" cy="36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" name="Image 51" descr="Imagex.bmp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8216158" y="5760011"/>
            <a:ext cx="241606" cy="36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Image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2" y="15240"/>
            <a:ext cx="2941504" cy="2387601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91" name="ZoneTexte 90"/>
          <p:cNvSpPr txBox="1"/>
          <p:nvPr/>
        </p:nvSpPr>
        <p:spPr>
          <a:xfrm>
            <a:off x="762702" y="6431350"/>
            <a:ext cx="670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40m</a:t>
            </a:r>
            <a:endParaRPr lang="fr-BE" dirty="0"/>
          </a:p>
        </p:txBody>
      </p:sp>
      <p:sp>
        <p:nvSpPr>
          <p:cNvPr id="96" name="Text Box 43"/>
          <p:cNvSpPr txBox="1">
            <a:spLocks noChangeArrowheads="1"/>
          </p:cNvSpPr>
          <p:nvPr/>
        </p:nvSpPr>
        <p:spPr bwMode="auto">
          <a:xfrm>
            <a:off x="3020643" y="400050"/>
            <a:ext cx="53627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BE" sz="2400" dirty="0" smtClean="0">
                <a:latin typeface="Arial" charset="0"/>
                <a:cs typeface="Arial" charset="0"/>
              </a:rPr>
              <a:t>The full story … not </a:t>
            </a:r>
            <a:r>
              <a:rPr lang="fr-BE" sz="2400" dirty="0" err="1" smtClean="0">
                <a:latin typeface="Arial" charset="0"/>
                <a:cs typeface="Arial" charset="0"/>
              </a:rPr>
              <a:t>that</a:t>
            </a:r>
            <a:r>
              <a:rPr lang="fr-BE" sz="2400" dirty="0" smtClean="0">
                <a:latin typeface="Arial" charset="0"/>
                <a:cs typeface="Arial" charset="0"/>
              </a:rPr>
              <a:t> simple</a:t>
            </a:r>
            <a:endParaRPr lang="fr-BE" sz="2400" dirty="0">
              <a:latin typeface="Arial" charset="0"/>
              <a:cs typeface="Arial" charset="0"/>
            </a:endParaRPr>
          </a:p>
        </p:txBody>
      </p:sp>
      <p:grpSp>
        <p:nvGrpSpPr>
          <p:cNvPr id="97" name="Groupe 96"/>
          <p:cNvGrpSpPr/>
          <p:nvPr/>
        </p:nvGrpSpPr>
        <p:grpSpPr>
          <a:xfrm>
            <a:off x="6890770" y="20495"/>
            <a:ext cx="2253001" cy="882221"/>
            <a:chOff x="6890770" y="20495"/>
            <a:chExt cx="2253001" cy="882221"/>
          </a:xfrm>
        </p:grpSpPr>
        <p:pic>
          <p:nvPicPr>
            <p:cNvPr id="98" name="Picture 8" descr="logo Oceano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0770" y="20495"/>
              <a:ext cx="552316" cy="371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9" name="Picture 11" descr="Logo Capmed 2.pdf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8352" y="42448"/>
              <a:ext cx="1139434" cy="855760"/>
            </a:xfrm>
            <a:prstGeom prst="rect">
              <a:avLst/>
            </a:prstGeom>
          </p:spPr>
        </p:pic>
        <p:pic>
          <p:nvPicPr>
            <p:cNvPr id="100" name="Image 99" descr="LOGO_STARESO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493122" y="20761"/>
              <a:ext cx="720080" cy="371353"/>
            </a:xfrm>
            <a:prstGeom prst="rect">
              <a:avLst/>
            </a:prstGeom>
          </p:spPr>
        </p:pic>
        <p:pic>
          <p:nvPicPr>
            <p:cNvPr id="101" name="Picture 7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07"/>
            <a:stretch>
              <a:fillRect/>
            </a:stretch>
          </p:blipFill>
          <p:spPr bwMode="auto">
            <a:xfrm>
              <a:off x="8627662" y="20761"/>
              <a:ext cx="516109" cy="8819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9" name="ZoneTexte 88"/>
          <p:cNvSpPr txBox="1"/>
          <p:nvPr/>
        </p:nvSpPr>
        <p:spPr>
          <a:xfrm>
            <a:off x="8248480" y="4247214"/>
            <a:ext cx="670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13m</a:t>
            </a:r>
            <a:endParaRPr lang="fr-BE" dirty="0"/>
          </a:p>
        </p:txBody>
      </p:sp>
      <p:pic>
        <p:nvPicPr>
          <p:cNvPr id="103" name="Picture 2" descr="E:\Acer_ULg_E_141114\Thèse_140812\Images\photos thèse\cages à moules\IMG_131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3410" y="2327459"/>
            <a:ext cx="905393" cy="679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4" name="Connecteur droit 103"/>
          <p:cNvCxnSpPr>
            <a:endCxn id="105" idx="0"/>
          </p:cNvCxnSpPr>
          <p:nvPr/>
        </p:nvCxnSpPr>
        <p:spPr>
          <a:xfrm flipH="1">
            <a:off x="6384922" y="3000623"/>
            <a:ext cx="2077" cy="2658586"/>
          </a:xfrm>
          <a:prstGeom prst="line">
            <a:avLst/>
          </a:prstGeom>
          <a:ln w="317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Rectangle 104"/>
          <p:cNvSpPr/>
          <p:nvPr/>
        </p:nvSpPr>
        <p:spPr>
          <a:xfrm>
            <a:off x="6241742" y="5659209"/>
            <a:ext cx="286360" cy="21806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06" name="Ellipse 105"/>
          <p:cNvSpPr/>
          <p:nvPr/>
        </p:nvSpPr>
        <p:spPr>
          <a:xfrm>
            <a:off x="6247024" y="1931239"/>
            <a:ext cx="262450" cy="235061"/>
          </a:xfrm>
          <a:prstGeom prst="ellipse">
            <a:avLst/>
          </a:prstGeom>
          <a:solidFill>
            <a:srgbClr val="FFC0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07" name="Ellipse 106"/>
          <p:cNvSpPr/>
          <p:nvPr/>
        </p:nvSpPr>
        <p:spPr>
          <a:xfrm>
            <a:off x="6322025" y="3316036"/>
            <a:ext cx="140539" cy="117531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108" name="Connecteur droit 107"/>
          <p:cNvCxnSpPr>
            <a:stCxn id="106" idx="1"/>
          </p:cNvCxnSpPr>
          <p:nvPr/>
        </p:nvCxnSpPr>
        <p:spPr>
          <a:xfrm flipH="1">
            <a:off x="5933410" y="1965663"/>
            <a:ext cx="352049" cy="361796"/>
          </a:xfrm>
          <a:prstGeom prst="line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Connecteur droit 108"/>
          <p:cNvCxnSpPr/>
          <p:nvPr/>
        </p:nvCxnSpPr>
        <p:spPr>
          <a:xfrm>
            <a:off x="6472806" y="1965663"/>
            <a:ext cx="359647" cy="361796"/>
          </a:xfrm>
          <a:prstGeom prst="line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Connecteur droit avec flèche 109"/>
          <p:cNvCxnSpPr/>
          <p:nvPr/>
        </p:nvCxnSpPr>
        <p:spPr>
          <a:xfrm>
            <a:off x="5683640" y="1550422"/>
            <a:ext cx="11669" cy="1116559"/>
          </a:xfrm>
          <a:prstGeom prst="straightConnector1">
            <a:avLst/>
          </a:prstGeom>
          <a:ln w="317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ZoneTexte 110"/>
          <p:cNvSpPr txBox="1"/>
          <p:nvPr/>
        </p:nvSpPr>
        <p:spPr>
          <a:xfrm>
            <a:off x="5191325" y="2158028"/>
            <a:ext cx="670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7m</a:t>
            </a:r>
            <a:endParaRPr lang="fr-BE" dirty="0"/>
          </a:p>
        </p:txBody>
      </p:sp>
      <p:sp>
        <p:nvSpPr>
          <p:cNvPr id="116" name="Forme libre 115"/>
          <p:cNvSpPr/>
          <p:nvPr/>
        </p:nvSpPr>
        <p:spPr>
          <a:xfrm>
            <a:off x="1770108" y="1567543"/>
            <a:ext cx="5802812" cy="4846320"/>
          </a:xfrm>
          <a:custGeom>
            <a:avLst/>
            <a:gdLst>
              <a:gd name="connsiteX0" fmla="*/ 281861 w 5807449"/>
              <a:gd name="connsiteY0" fmla="*/ 4846320 h 4846320"/>
              <a:gd name="connsiteX1" fmla="*/ 125106 w 5807449"/>
              <a:gd name="connsiteY1" fmla="*/ 4245428 h 4846320"/>
              <a:gd name="connsiteX2" fmla="*/ 7541 w 5807449"/>
              <a:gd name="connsiteY2" fmla="*/ 3252651 h 4846320"/>
              <a:gd name="connsiteX3" fmla="*/ 347175 w 5807449"/>
              <a:gd name="connsiteY3" fmla="*/ 2011680 h 4846320"/>
              <a:gd name="connsiteX4" fmla="*/ 1261575 w 5807449"/>
              <a:gd name="connsiteY4" fmla="*/ 1293223 h 4846320"/>
              <a:gd name="connsiteX5" fmla="*/ 2894432 w 5807449"/>
              <a:gd name="connsiteY5" fmla="*/ 653143 h 4846320"/>
              <a:gd name="connsiteX6" fmla="*/ 4200718 w 5807449"/>
              <a:gd name="connsiteY6" fmla="*/ 248194 h 4846320"/>
              <a:gd name="connsiteX7" fmla="*/ 5807449 w 5807449"/>
              <a:gd name="connsiteY7" fmla="*/ 0 h 4846320"/>
              <a:gd name="connsiteX0" fmla="*/ 281861 w 5807449"/>
              <a:gd name="connsiteY0" fmla="*/ 4846320 h 4846320"/>
              <a:gd name="connsiteX1" fmla="*/ 125106 w 5807449"/>
              <a:gd name="connsiteY1" fmla="*/ 4245428 h 4846320"/>
              <a:gd name="connsiteX2" fmla="*/ 7541 w 5807449"/>
              <a:gd name="connsiteY2" fmla="*/ 3252651 h 4846320"/>
              <a:gd name="connsiteX3" fmla="*/ 347175 w 5807449"/>
              <a:gd name="connsiteY3" fmla="*/ 2011680 h 4846320"/>
              <a:gd name="connsiteX4" fmla="*/ 1261575 w 5807449"/>
              <a:gd name="connsiteY4" fmla="*/ 1293223 h 4846320"/>
              <a:gd name="connsiteX5" fmla="*/ 4200718 w 5807449"/>
              <a:gd name="connsiteY5" fmla="*/ 248194 h 4846320"/>
              <a:gd name="connsiteX6" fmla="*/ 5807449 w 5807449"/>
              <a:gd name="connsiteY6" fmla="*/ 0 h 4846320"/>
              <a:gd name="connsiteX0" fmla="*/ 281861 w 5807449"/>
              <a:gd name="connsiteY0" fmla="*/ 4846320 h 4846320"/>
              <a:gd name="connsiteX1" fmla="*/ 125106 w 5807449"/>
              <a:gd name="connsiteY1" fmla="*/ 4245428 h 4846320"/>
              <a:gd name="connsiteX2" fmla="*/ 7541 w 5807449"/>
              <a:gd name="connsiteY2" fmla="*/ 3252651 h 4846320"/>
              <a:gd name="connsiteX3" fmla="*/ 347175 w 5807449"/>
              <a:gd name="connsiteY3" fmla="*/ 2011680 h 4846320"/>
              <a:gd name="connsiteX4" fmla="*/ 1261575 w 5807449"/>
              <a:gd name="connsiteY4" fmla="*/ 1293223 h 4846320"/>
              <a:gd name="connsiteX5" fmla="*/ 4200718 w 5807449"/>
              <a:gd name="connsiteY5" fmla="*/ 248194 h 4846320"/>
              <a:gd name="connsiteX6" fmla="*/ 5807449 w 5807449"/>
              <a:gd name="connsiteY6" fmla="*/ 0 h 4846320"/>
              <a:gd name="connsiteX0" fmla="*/ 277224 w 5802812"/>
              <a:gd name="connsiteY0" fmla="*/ 4846320 h 4846320"/>
              <a:gd name="connsiteX1" fmla="*/ 120469 w 5802812"/>
              <a:gd name="connsiteY1" fmla="*/ 4245428 h 4846320"/>
              <a:gd name="connsiteX2" fmla="*/ 2904 w 5802812"/>
              <a:gd name="connsiteY2" fmla="*/ 3252651 h 4846320"/>
              <a:gd name="connsiteX3" fmla="*/ 159658 w 5802812"/>
              <a:gd name="connsiteY3" fmla="*/ 2063931 h 4846320"/>
              <a:gd name="connsiteX4" fmla="*/ 1256938 w 5802812"/>
              <a:gd name="connsiteY4" fmla="*/ 1293223 h 4846320"/>
              <a:gd name="connsiteX5" fmla="*/ 4196081 w 5802812"/>
              <a:gd name="connsiteY5" fmla="*/ 248194 h 4846320"/>
              <a:gd name="connsiteX6" fmla="*/ 5802812 w 5802812"/>
              <a:gd name="connsiteY6" fmla="*/ 0 h 4846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02812" h="4846320">
                <a:moveTo>
                  <a:pt x="277224" y="4846320"/>
                </a:moveTo>
                <a:cubicBezTo>
                  <a:pt x="221706" y="4678680"/>
                  <a:pt x="166189" y="4511040"/>
                  <a:pt x="120469" y="4245428"/>
                </a:cubicBezTo>
                <a:cubicBezTo>
                  <a:pt x="74749" y="3979816"/>
                  <a:pt x="-3627" y="3616234"/>
                  <a:pt x="2904" y="3252651"/>
                </a:cubicBezTo>
                <a:cubicBezTo>
                  <a:pt x="9435" y="2889068"/>
                  <a:pt x="-49348" y="2390502"/>
                  <a:pt x="159658" y="2063931"/>
                </a:cubicBezTo>
                <a:cubicBezTo>
                  <a:pt x="368664" y="1737360"/>
                  <a:pt x="584201" y="1595846"/>
                  <a:pt x="1256938" y="1293223"/>
                </a:cubicBezTo>
                <a:cubicBezTo>
                  <a:pt x="1929675" y="990600"/>
                  <a:pt x="3294743" y="476794"/>
                  <a:pt x="4196081" y="248194"/>
                </a:cubicBezTo>
                <a:cubicBezTo>
                  <a:pt x="5097419" y="19594"/>
                  <a:pt x="5242198" y="69668"/>
                  <a:pt x="5802812" y="0"/>
                </a:cubicBezTo>
              </a:path>
            </a:pathLst>
          </a:custGeom>
          <a:noFill/>
          <a:ln w="63500">
            <a:solidFill>
              <a:schemeClr val="accent3">
                <a:lumMod val="75000"/>
              </a:schemeClr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17" name="Forme libre 116"/>
          <p:cNvSpPr/>
          <p:nvPr/>
        </p:nvSpPr>
        <p:spPr>
          <a:xfrm>
            <a:off x="8415" y="3433567"/>
            <a:ext cx="1768134" cy="3411371"/>
          </a:xfrm>
          <a:custGeom>
            <a:avLst/>
            <a:gdLst>
              <a:gd name="connsiteX0" fmla="*/ 1502228 w 1502228"/>
              <a:gd name="connsiteY0" fmla="*/ 3082835 h 3082835"/>
              <a:gd name="connsiteX1" fmla="*/ 1175657 w 1502228"/>
              <a:gd name="connsiteY1" fmla="*/ 2743200 h 3082835"/>
              <a:gd name="connsiteX2" fmla="*/ 836023 w 1502228"/>
              <a:gd name="connsiteY2" fmla="*/ 1815738 h 3082835"/>
              <a:gd name="connsiteX3" fmla="*/ 0 w 1502228"/>
              <a:gd name="connsiteY3" fmla="*/ 0 h 3082835"/>
              <a:gd name="connsiteX0" fmla="*/ 1502228 w 1502228"/>
              <a:gd name="connsiteY0" fmla="*/ 3082835 h 3083987"/>
              <a:gd name="connsiteX1" fmla="*/ 1175657 w 1502228"/>
              <a:gd name="connsiteY1" fmla="*/ 2743200 h 3083987"/>
              <a:gd name="connsiteX2" fmla="*/ 0 w 1502228"/>
              <a:gd name="connsiteY2" fmla="*/ 0 h 3083987"/>
              <a:gd name="connsiteX0" fmla="*/ 1672045 w 1672045"/>
              <a:gd name="connsiteY0" fmla="*/ 3317966 h 3317966"/>
              <a:gd name="connsiteX1" fmla="*/ 1175657 w 1672045"/>
              <a:gd name="connsiteY1" fmla="*/ 2743200 h 3317966"/>
              <a:gd name="connsiteX2" fmla="*/ 0 w 1672045"/>
              <a:gd name="connsiteY2" fmla="*/ 0 h 3317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72045" h="3317966">
                <a:moveTo>
                  <a:pt x="1672045" y="3317966"/>
                </a:moveTo>
                <a:cubicBezTo>
                  <a:pt x="1564276" y="3253740"/>
                  <a:pt x="1454331" y="3296194"/>
                  <a:pt x="1175657" y="2743200"/>
                </a:cubicBezTo>
                <a:cubicBezTo>
                  <a:pt x="896983" y="2190206"/>
                  <a:pt x="244929" y="571500"/>
                  <a:pt x="0" y="0"/>
                </a:cubicBezTo>
              </a:path>
            </a:pathLst>
          </a:custGeom>
          <a:noFill/>
          <a:ln w="63500">
            <a:solidFill>
              <a:schemeClr val="accent3">
                <a:lumMod val="75000"/>
              </a:schemeClr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118" name="ZoneTexte 117"/>
          <p:cNvSpPr txBox="1"/>
          <p:nvPr/>
        </p:nvSpPr>
        <p:spPr>
          <a:xfrm>
            <a:off x="5604444" y="5289877"/>
            <a:ext cx="670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20m</a:t>
            </a:r>
            <a:endParaRPr lang="fr-BE" dirty="0"/>
          </a:p>
        </p:txBody>
      </p:sp>
      <p:pic>
        <p:nvPicPr>
          <p:cNvPr id="120" name="Picture 6" descr="Image result for plongeur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4761" y="4571836"/>
            <a:ext cx="859534" cy="902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riangle rectangle 36"/>
          <p:cNvSpPr/>
          <p:nvPr/>
        </p:nvSpPr>
        <p:spPr>
          <a:xfrm>
            <a:off x="1835696" y="3861048"/>
            <a:ext cx="7297100" cy="2981969"/>
          </a:xfrm>
          <a:prstGeom prst="rtTriangle">
            <a:avLst/>
          </a:prstGeom>
          <a:solidFill>
            <a:schemeClr val="accent6">
              <a:lumMod val="60000"/>
              <a:lumOff val="40000"/>
              <a:alpha val="30000"/>
            </a:schemeClr>
          </a:solidFill>
          <a:ln>
            <a:solidFill>
              <a:srgbClr val="FF6600"/>
            </a:solidFill>
          </a:ln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grpSp>
        <p:nvGrpSpPr>
          <p:cNvPr id="119" name="Groupe 118"/>
          <p:cNvGrpSpPr/>
          <p:nvPr/>
        </p:nvGrpSpPr>
        <p:grpSpPr>
          <a:xfrm>
            <a:off x="1619672" y="3284661"/>
            <a:ext cx="7513124" cy="3558356"/>
            <a:chOff x="1619672" y="3284661"/>
            <a:chExt cx="7513124" cy="3558356"/>
          </a:xfrm>
        </p:grpSpPr>
        <p:cxnSp>
          <p:nvCxnSpPr>
            <p:cNvPr id="33" name="Connecteur droit 32"/>
            <p:cNvCxnSpPr/>
            <p:nvPr/>
          </p:nvCxnSpPr>
          <p:spPr>
            <a:xfrm flipH="1">
              <a:off x="1835696" y="3795733"/>
              <a:ext cx="7081076" cy="2838276"/>
            </a:xfrm>
            <a:prstGeom prst="line">
              <a:avLst/>
            </a:prstGeom>
            <a:ln w="4032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cteur droit 7"/>
            <p:cNvCxnSpPr/>
            <p:nvPr/>
          </p:nvCxnSpPr>
          <p:spPr>
            <a:xfrm flipH="1">
              <a:off x="1835696" y="3532858"/>
              <a:ext cx="7081076" cy="2838276"/>
            </a:xfrm>
            <a:prstGeom prst="line">
              <a:avLst/>
            </a:prstGeom>
            <a:ln w="5080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Ellipse 5"/>
            <p:cNvSpPr/>
            <p:nvPr/>
          </p:nvSpPr>
          <p:spPr>
            <a:xfrm>
              <a:off x="8700748" y="3284661"/>
              <a:ext cx="432048" cy="72008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508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32" name="Ellipse 31"/>
            <p:cNvSpPr/>
            <p:nvPr/>
          </p:nvSpPr>
          <p:spPr>
            <a:xfrm>
              <a:off x="1619672" y="6122937"/>
              <a:ext cx="432048" cy="72008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508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</p:grpSp>
      <p:sp>
        <p:nvSpPr>
          <p:cNvPr id="122" name="Flèche vers le bas 121"/>
          <p:cNvSpPr/>
          <p:nvPr/>
        </p:nvSpPr>
        <p:spPr>
          <a:xfrm rot="10800000">
            <a:off x="982153" y="3425687"/>
            <a:ext cx="544547" cy="1512168"/>
          </a:xfrm>
          <a:prstGeom prst="downArrow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23" name="ZoneTexte 122"/>
          <p:cNvSpPr txBox="1"/>
          <p:nvPr/>
        </p:nvSpPr>
        <p:spPr>
          <a:xfrm>
            <a:off x="449114" y="2696401"/>
            <a:ext cx="15981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b="1" dirty="0" err="1" smtClean="0"/>
              <a:t>bottom</a:t>
            </a:r>
            <a:r>
              <a:rPr lang="fr-BE" b="1" dirty="0" smtClean="0"/>
              <a:t>-up contamination</a:t>
            </a:r>
            <a:endParaRPr lang="fr-BE" b="1" dirty="0"/>
          </a:p>
        </p:txBody>
      </p:sp>
    </p:spTree>
    <p:extLst>
      <p:ext uri="{BB962C8B-B14F-4D97-AF65-F5344CB8AC3E}">
        <p14:creationId xmlns:p14="http://schemas.microsoft.com/office/powerpoint/2010/main" val="607640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e 34"/>
          <p:cNvGrpSpPr/>
          <p:nvPr/>
        </p:nvGrpSpPr>
        <p:grpSpPr>
          <a:xfrm>
            <a:off x="8413" y="31182"/>
            <a:ext cx="420992" cy="369093"/>
            <a:chOff x="8413" y="21430"/>
            <a:chExt cx="420992" cy="369093"/>
          </a:xfrm>
        </p:grpSpPr>
        <p:pic>
          <p:nvPicPr>
            <p:cNvPr id="36" name="Image 51" descr="Imagex.bmp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62" r="19474"/>
            <a:stretch/>
          </p:blipFill>
          <p:spPr bwMode="auto">
            <a:xfrm>
              <a:off x="8413" y="21430"/>
              <a:ext cx="241606" cy="361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981"/>
            <a:stretch>
              <a:fillRect/>
            </a:stretch>
          </p:blipFill>
          <p:spPr bwMode="auto">
            <a:xfrm>
              <a:off x="243668" y="38098"/>
              <a:ext cx="185737" cy="35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533" name="Groupe 2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28" name="Rectangle 27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29" name="Rectangle 28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sp>
        <p:nvSpPr>
          <p:cNvPr id="22534" name="Text Box 43"/>
          <p:cNvSpPr txBox="1">
            <a:spLocks noChangeArrowheads="1"/>
          </p:cNvSpPr>
          <p:nvPr/>
        </p:nvSpPr>
        <p:spPr bwMode="auto">
          <a:xfrm>
            <a:off x="836613" y="400050"/>
            <a:ext cx="27987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BE" sz="2400" dirty="0" smtClean="0">
                <a:latin typeface="Arial" charset="0"/>
                <a:cs typeface="Arial" charset="0"/>
              </a:rPr>
              <a:t>Trace </a:t>
            </a:r>
            <a:r>
              <a:rPr lang="fr-BE" sz="2400" dirty="0" err="1" smtClean="0">
                <a:latin typeface="Arial" charset="0"/>
                <a:cs typeface="Arial" charset="0"/>
              </a:rPr>
              <a:t>elements</a:t>
            </a:r>
            <a:endParaRPr lang="fr-BE" sz="2400" dirty="0">
              <a:latin typeface="Arial" charset="0"/>
              <a:cs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20873" y="6431203"/>
            <a:ext cx="22387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600" dirty="0" smtClean="0">
                <a:latin typeface="Arial" pitchFamily="34" charset="0"/>
                <a:cs typeface="Arial" pitchFamily="34" charset="0"/>
              </a:rPr>
              <a:t>(after </a:t>
            </a:r>
            <a:r>
              <a:rPr lang="en-GB" sz="1600" dirty="0" err="1" smtClean="0">
                <a:latin typeface="Arial" pitchFamily="34" charset="0"/>
                <a:cs typeface="Arial" pitchFamily="34" charset="0"/>
              </a:rPr>
              <a:t>Amiard</a:t>
            </a:r>
            <a:r>
              <a:rPr lang="en-GB" sz="1600" dirty="0" smtClean="0">
                <a:latin typeface="Arial" pitchFamily="34" charset="0"/>
                <a:cs typeface="Arial" pitchFamily="34" charset="0"/>
              </a:rPr>
              <a:t> ,2011)</a:t>
            </a:r>
            <a:endParaRPr lang="fr-BE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63" y="1050526"/>
            <a:ext cx="7932725" cy="5474818"/>
          </a:xfrm>
          <a:prstGeom prst="rect">
            <a:avLst/>
          </a:prstGeom>
          <a:ln w="38100">
            <a:noFill/>
          </a:ln>
        </p:spPr>
      </p:pic>
      <p:sp>
        <p:nvSpPr>
          <p:cNvPr id="18" name="ZoneTexte 45"/>
          <p:cNvSpPr txBox="1">
            <a:spLocks noChangeArrowheads="1"/>
          </p:cNvSpPr>
          <p:nvPr/>
        </p:nvSpPr>
        <p:spPr bwMode="auto">
          <a:xfrm>
            <a:off x="0" y="1793875"/>
            <a:ext cx="431800" cy="415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BE" altLang="fr-FR" sz="2200" b="1" dirty="0"/>
              <a:t>I</a:t>
            </a:r>
          </a:p>
          <a:p>
            <a:pPr algn="ctr" eaLnBrk="1" hangingPunct="1"/>
            <a:r>
              <a:rPr lang="fr-BE" altLang="fr-FR" sz="2200" b="1" dirty="0"/>
              <a:t>N</a:t>
            </a:r>
          </a:p>
          <a:p>
            <a:pPr algn="ctr" eaLnBrk="1" hangingPunct="1"/>
            <a:r>
              <a:rPr lang="fr-BE" altLang="fr-FR" sz="2200" b="1" dirty="0"/>
              <a:t>T</a:t>
            </a:r>
          </a:p>
          <a:p>
            <a:pPr algn="ctr" eaLnBrk="1" hangingPunct="1"/>
            <a:r>
              <a:rPr lang="fr-BE" altLang="fr-FR" sz="2200" b="1" dirty="0"/>
              <a:t>R</a:t>
            </a:r>
          </a:p>
          <a:p>
            <a:pPr algn="ctr" eaLnBrk="1" hangingPunct="1"/>
            <a:r>
              <a:rPr lang="fr-BE" altLang="fr-FR" sz="2200" b="1" dirty="0"/>
              <a:t>O</a:t>
            </a:r>
          </a:p>
          <a:p>
            <a:pPr algn="ctr" eaLnBrk="1" hangingPunct="1"/>
            <a:r>
              <a:rPr lang="fr-BE" altLang="fr-FR" sz="2200" b="1" dirty="0"/>
              <a:t>D</a:t>
            </a:r>
          </a:p>
          <a:p>
            <a:pPr algn="ctr" eaLnBrk="1" hangingPunct="1"/>
            <a:r>
              <a:rPr lang="fr-BE" altLang="fr-FR" sz="2200" b="1" dirty="0"/>
              <a:t>U</a:t>
            </a:r>
          </a:p>
          <a:p>
            <a:pPr algn="ctr" eaLnBrk="1" hangingPunct="1"/>
            <a:r>
              <a:rPr lang="fr-BE" altLang="fr-FR" sz="2200" b="1" dirty="0"/>
              <a:t>C</a:t>
            </a:r>
          </a:p>
          <a:p>
            <a:pPr algn="ctr" eaLnBrk="1" hangingPunct="1"/>
            <a:r>
              <a:rPr lang="fr-BE" altLang="fr-FR" sz="2200" b="1" dirty="0"/>
              <a:t>T</a:t>
            </a:r>
          </a:p>
          <a:p>
            <a:pPr algn="ctr" eaLnBrk="1" hangingPunct="1"/>
            <a:r>
              <a:rPr lang="fr-BE" altLang="fr-FR" sz="2200" b="1" dirty="0"/>
              <a:t>I</a:t>
            </a:r>
          </a:p>
          <a:p>
            <a:pPr algn="ctr" eaLnBrk="1" hangingPunct="1"/>
            <a:r>
              <a:rPr lang="fr-BE" altLang="fr-FR" sz="2200" b="1" dirty="0"/>
              <a:t>O</a:t>
            </a:r>
          </a:p>
          <a:p>
            <a:pPr algn="ctr" eaLnBrk="1" hangingPunct="1"/>
            <a:r>
              <a:rPr lang="fr-BE" altLang="fr-FR" sz="2200" b="1" dirty="0"/>
              <a:t>N</a:t>
            </a:r>
          </a:p>
        </p:txBody>
      </p:sp>
      <p:sp>
        <p:nvSpPr>
          <p:cNvPr id="3" name="Ellipse 2"/>
          <p:cNvSpPr/>
          <p:nvPr/>
        </p:nvSpPr>
        <p:spPr>
          <a:xfrm>
            <a:off x="2123728" y="2324496"/>
            <a:ext cx="432048" cy="288032"/>
          </a:xfrm>
          <a:prstGeom prst="ellipse">
            <a:avLst/>
          </a:prstGeom>
          <a:solidFill>
            <a:srgbClr val="FF0000">
              <a:alpha val="50000"/>
            </a:srgbClr>
          </a:solidFill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9" name="Ellipse 18"/>
          <p:cNvSpPr/>
          <p:nvPr/>
        </p:nvSpPr>
        <p:spPr>
          <a:xfrm>
            <a:off x="6623656" y="2132856"/>
            <a:ext cx="432048" cy="288032"/>
          </a:xfrm>
          <a:prstGeom prst="ellipse">
            <a:avLst/>
          </a:prstGeom>
          <a:solidFill>
            <a:srgbClr val="FF0000">
              <a:alpha val="50000"/>
            </a:srgbClr>
          </a:solidFill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0" name="Forme libre 19"/>
          <p:cNvSpPr/>
          <p:nvPr/>
        </p:nvSpPr>
        <p:spPr>
          <a:xfrm>
            <a:off x="2502820" y="1915595"/>
            <a:ext cx="4536536" cy="3485462"/>
          </a:xfrm>
          <a:custGeom>
            <a:avLst/>
            <a:gdLst>
              <a:gd name="connsiteX0" fmla="*/ 0 w 4450080"/>
              <a:gd name="connsiteY0" fmla="*/ 514962 h 3526386"/>
              <a:gd name="connsiteX1" fmla="*/ 487680 w 4450080"/>
              <a:gd name="connsiteY1" fmla="*/ 137010 h 3526386"/>
              <a:gd name="connsiteX2" fmla="*/ 1170432 w 4450080"/>
              <a:gd name="connsiteY2" fmla="*/ 246738 h 3526386"/>
              <a:gd name="connsiteX3" fmla="*/ 3669792 w 4450080"/>
              <a:gd name="connsiteY3" fmla="*/ 2843634 h 3526386"/>
              <a:gd name="connsiteX4" fmla="*/ 4450080 w 4450080"/>
              <a:gd name="connsiteY4" fmla="*/ 3526386 h 3526386"/>
              <a:gd name="connsiteX5" fmla="*/ 4450080 w 4450080"/>
              <a:gd name="connsiteY5" fmla="*/ 3526386 h 3526386"/>
              <a:gd name="connsiteX0" fmla="*/ 0 w 4450080"/>
              <a:gd name="connsiteY0" fmla="*/ 514962 h 3526386"/>
              <a:gd name="connsiteX1" fmla="*/ 487680 w 4450080"/>
              <a:gd name="connsiteY1" fmla="*/ 137010 h 3526386"/>
              <a:gd name="connsiteX2" fmla="*/ 1170432 w 4450080"/>
              <a:gd name="connsiteY2" fmla="*/ 246738 h 3526386"/>
              <a:gd name="connsiteX3" fmla="*/ 3669792 w 4450080"/>
              <a:gd name="connsiteY3" fmla="*/ 2843634 h 3526386"/>
              <a:gd name="connsiteX4" fmla="*/ 4450080 w 4450080"/>
              <a:gd name="connsiteY4" fmla="*/ 3526386 h 3526386"/>
              <a:gd name="connsiteX5" fmla="*/ 4450080 w 4450080"/>
              <a:gd name="connsiteY5" fmla="*/ 3526386 h 3526386"/>
              <a:gd name="connsiteX0" fmla="*/ 0 w 4450080"/>
              <a:gd name="connsiteY0" fmla="*/ 555366 h 3566790"/>
              <a:gd name="connsiteX1" fmla="*/ 487680 w 4450080"/>
              <a:gd name="connsiteY1" fmla="*/ 177414 h 3566790"/>
              <a:gd name="connsiteX2" fmla="*/ 1170432 w 4450080"/>
              <a:gd name="connsiteY2" fmla="*/ 287142 h 3566790"/>
              <a:gd name="connsiteX3" fmla="*/ 3669792 w 4450080"/>
              <a:gd name="connsiteY3" fmla="*/ 2884038 h 3566790"/>
              <a:gd name="connsiteX4" fmla="*/ 4450080 w 4450080"/>
              <a:gd name="connsiteY4" fmla="*/ 3566790 h 3566790"/>
              <a:gd name="connsiteX5" fmla="*/ 4450080 w 4450080"/>
              <a:gd name="connsiteY5" fmla="*/ 3566790 h 3566790"/>
              <a:gd name="connsiteX0" fmla="*/ 0 w 4450080"/>
              <a:gd name="connsiteY0" fmla="*/ 398039 h 3409463"/>
              <a:gd name="connsiteX1" fmla="*/ 1170432 w 4450080"/>
              <a:gd name="connsiteY1" fmla="*/ 129815 h 3409463"/>
              <a:gd name="connsiteX2" fmla="*/ 3669792 w 4450080"/>
              <a:gd name="connsiteY2" fmla="*/ 2726711 h 3409463"/>
              <a:gd name="connsiteX3" fmla="*/ 4450080 w 4450080"/>
              <a:gd name="connsiteY3" fmla="*/ 3409463 h 3409463"/>
              <a:gd name="connsiteX4" fmla="*/ 4450080 w 4450080"/>
              <a:gd name="connsiteY4" fmla="*/ 3409463 h 3409463"/>
              <a:gd name="connsiteX0" fmla="*/ 0 w 4280440"/>
              <a:gd name="connsiteY0" fmla="*/ 434264 h 3399968"/>
              <a:gd name="connsiteX1" fmla="*/ 1000792 w 4280440"/>
              <a:gd name="connsiteY1" fmla="*/ 120320 h 3399968"/>
              <a:gd name="connsiteX2" fmla="*/ 3500152 w 4280440"/>
              <a:gd name="connsiteY2" fmla="*/ 2717216 h 3399968"/>
              <a:gd name="connsiteX3" fmla="*/ 4280440 w 4280440"/>
              <a:gd name="connsiteY3" fmla="*/ 3399968 h 3399968"/>
              <a:gd name="connsiteX4" fmla="*/ 4280440 w 4280440"/>
              <a:gd name="connsiteY4" fmla="*/ 3399968 h 3399968"/>
              <a:gd name="connsiteX0" fmla="*/ 0 w 4280440"/>
              <a:gd name="connsiteY0" fmla="*/ 458798 h 3424502"/>
              <a:gd name="connsiteX1" fmla="*/ 1000792 w 4280440"/>
              <a:gd name="connsiteY1" fmla="*/ 144854 h 3424502"/>
              <a:gd name="connsiteX2" fmla="*/ 3500152 w 4280440"/>
              <a:gd name="connsiteY2" fmla="*/ 2741750 h 3424502"/>
              <a:gd name="connsiteX3" fmla="*/ 4280440 w 4280440"/>
              <a:gd name="connsiteY3" fmla="*/ 3424502 h 3424502"/>
              <a:gd name="connsiteX4" fmla="*/ 4280440 w 4280440"/>
              <a:gd name="connsiteY4" fmla="*/ 3424502 h 3424502"/>
              <a:gd name="connsiteX0" fmla="*/ 0 w 4344308"/>
              <a:gd name="connsiteY0" fmla="*/ 458798 h 3486157"/>
              <a:gd name="connsiteX1" fmla="*/ 1000792 w 4344308"/>
              <a:gd name="connsiteY1" fmla="*/ 144854 h 3486157"/>
              <a:gd name="connsiteX2" fmla="*/ 3500152 w 4344308"/>
              <a:gd name="connsiteY2" fmla="*/ 2741750 h 3486157"/>
              <a:gd name="connsiteX3" fmla="*/ 4280440 w 4344308"/>
              <a:gd name="connsiteY3" fmla="*/ 3424502 h 3486157"/>
              <a:gd name="connsiteX4" fmla="*/ 4302567 w 4344308"/>
              <a:gd name="connsiteY4" fmla="*/ 3462602 h 3486157"/>
              <a:gd name="connsiteX0" fmla="*/ 0 w 4302567"/>
              <a:gd name="connsiteY0" fmla="*/ 458798 h 3462602"/>
              <a:gd name="connsiteX1" fmla="*/ 1000792 w 4302567"/>
              <a:gd name="connsiteY1" fmla="*/ 144854 h 3462602"/>
              <a:gd name="connsiteX2" fmla="*/ 3500152 w 4302567"/>
              <a:gd name="connsiteY2" fmla="*/ 2741750 h 3462602"/>
              <a:gd name="connsiteX3" fmla="*/ 4302567 w 4302567"/>
              <a:gd name="connsiteY3" fmla="*/ 3462602 h 3462602"/>
              <a:gd name="connsiteX0" fmla="*/ 0 w 4391075"/>
              <a:gd name="connsiteY0" fmla="*/ 458798 h 3485462"/>
              <a:gd name="connsiteX1" fmla="*/ 1000792 w 4391075"/>
              <a:gd name="connsiteY1" fmla="*/ 144854 h 3485462"/>
              <a:gd name="connsiteX2" fmla="*/ 3500152 w 4391075"/>
              <a:gd name="connsiteY2" fmla="*/ 2741750 h 3485462"/>
              <a:gd name="connsiteX3" fmla="*/ 4391075 w 4391075"/>
              <a:gd name="connsiteY3" fmla="*/ 3485462 h 3485462"/>
              <a:gd name="connsiteX0" fmla="*/ 0 w 4391075"/>
              <a:gd name="connsiteY0" fmla="*/ 458798 h 3485462"/>
              <a:gd name="connsiteX1" fmla="*/ 1000792 w 4391075"/>
              <a:gd name="connsiteY1" fmla="*/ 144854 h 3485462"/>
              <a:gd name="connsiteX2" fmla="*/ 3500152 w 4391075"/>
              <a:gd name="connsiteY2" fmla="*/ 2741750 h 3485462"/>
              <a:gd name="connsiteX3" fmla="*/ 4391075 w 4391075"/>
              <a:gd name="connsiteY3" fmla="*/ 3485462 h 3485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91075" h="3485462">
                <a:moveTo>
                  <a:pt x="0" y="458798"/>
                </a:moveTo>
                <a:cubicBezTo>
                  <a:pt x="170084" y="227658"/>
                  <a:pt x="417433" y="-235638"/>
                  <a:pt x="1000792" y="144854"/>
                </a:cubicBezTo>
                <a:cubicBezTo>
                  <a:pt x="1584151" y="525346"/>
                  <a:pt x="2912978" y="2177362"/>
                  <a:pt x="3500152" y="2741750"/>
                </a:cubicBezTo>
                <a:cubicBezTo>
                  <a:pt x="4087326" y="3306138"/>
                  <a:pt x="4223905" y="3335285"/>
                  <a:pt x="4391075" y="3485462"/>
                </a:cubicBezTo>
              </a:path>
            </a:pathLst>
          </a:custGeom>
          <a:noFill/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rgbClr val="FF0000"/>
              </a:solidFill>
            </a:endParaRPr>
          </a:p>
        </p:txBody>
      </p:sp>
      <p:sp>
        <p:nvSpPr>
          <p:cNvPr id="23" name="Forme libre 22"/>
          <p:cNvSpPr/>
          <p:nvPr/>
        </p:nvSpPr>
        <p:spPr>
          <a:xfrm>
            <a:off x="5226825" y="1979599"/>
            <a:ext cx="1564119" cy="1885772"/>
          </a:xfrm>
          <a:custGeom>
            <a:avLst/>
            <a:gdLst>
              <a:gd name="connsiteX0" fmla="*/ 1612761 w 1612761"/>
              <a:gd name="connsiteY0" fmla="*/ 149824 h 1881088"/>
              <a:gd name="connsiteX1" fmla="*/ 869049 w 1612761"/>
              <a:gd name="connsiteY1" fmla="*/ 40096 h 1881088"/>
              <a:gd name="connsiteX2" fmla="*/ 27801 w 1612761"/>
              <a:gd name="connsiteY2" fmla="*/ 747232 h 1881088"/>
              <a:gd name="connsiteX3" fmla="*/ 186297 w 1612761"/>
              <a:gd name="connsiteY3" fmla="*/ 1881088 h 1881088"/>
              <a:gd name="connsiteX0" fmla="*/ 1598627 w 1598627"/>
              <a:gd name="connsiteY0" fmla="*/ 159743 h 1891007"/>
              <a:gd name="connsiteX1" fmla="*/ 598883 w 1598627"/>
              <a:gd name="connsiteY1" fmla="*/ 37823 h 1891007"/>
              <a:gd name="connsiteX2" fmla="*/ 13667 w 1598627"/>
              <a:gd name="connsiteY2" fmla="*/ 757151 h 1891007"/>
              <a:gd name="connsiteX3" fmla="*/ 172163 w 1598627"/>
              <a:gd name="connsiteY3" fmla="*/ 1891007 h 1891007"/>
              <a:gd name="connsiteX0" fmla="*/ 1621908 w 1621908"/>
              <a:gd name="connsiteY0" fmla="*/ 168532 h 1899796"/>
              <a:gd name="connsiteX1" fmla="*/ 622164 w 1621908"/>
              <a:gd name="connsiteY1" fmla="*/ 46612 h 1899796"/>
              <a:gd name="connsiteX2" fmla="*/ 12564 w 1621908"/>
              <a:gd name="connsiteY2" fmla="*/ 887860 h 1899796"/>
              <a:gd name="connsiteX3" fmla="*/ 195444 w 1621908"/>
              <a:gd name="connsiteY3" fmla="*/ 1899796 h 1899796"/>
              <a:gd name="connsiteX0" fmla="*/ 1564119 w 1564119"/>
              <a:gd name="connsiteY0" fmla="*/ 154508 h 1885772"/>
              <a:gd name="connsiteX1" fmla="*/ 564375 w 1564119"/>
              <a:gd name="connsiteY1" fmla="*/ 32588 h 1885772"/>
              <a:gd name="connsiteX2" fmla="*/ 15735 w 1564119"/>
              <a:gd name="connsiteY2" fmla="*/ 678764 h 1885772"/>
              <a:gd name="connsiteX3" fmla="*/ 137655 w 1564119"/>
              <a:gd name="connsiteY3" fmla="*/ 1885772 h 1885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64119" h="1885772">
                <a:moveTo>
                  <a:pt x="1564119" y="154508"/>
                </a:moveTo>
                <a:cubicBezTo>
                  <a:pt x="1324343" y="49860"/>
                  <a:pt x="822439" y="-54788"/>
                  <a:pt x="564375" y="32588"/>
                </a:cubicBezTo>
                <a:cubicBezTo>
                  <a:pt x="306311" y="119964"/>
                  <a:pt x="86855" y="369900"/>
                  <a:pt x="15735" y="678764"/>
                </a:cubicBezTo>
                <a:cubicBezTo>
                  <a:pt x="-55385" y="987628"/>
                  <a:pt x="137655" y="1885772"/>
                  <a:pt x="137655" y="1885772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0" name="Ellipse 29"/>
          <p:cNvSpPr/>
          <p:nvPr/>
        </p:nvSpPr>
        <p:spPr>
          <a:xfrm>
            <a:off x="1669232" y="2329080"/>
            <a:ext cx="432048" cy="288032"/>
          </a:xfrm>
          <a:prstGeom prst="ellipse">
            <a:avLst/>
          </a:prstGeom>
          <a:solidFill>
            <a:srgbClr val="009900">
              <a:alpha val="50000"/>
            </a:srgbClr>
          </a:solidFill>
          <a:ln w="3175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1" name="Forme libre 30"/>
          <p:cNvSpPr/>
          <p:nvPr/>
        </p:nvSpPr>
        <p:spPr>
          <a:xfrm>
            <a:off x="1949964" y="1779646"/>
            <a:ext cx="5001356" cy="3763999"/>
          </a:xfrm>
          <a:custGeom>
            <a:avLst/>
            <a:gdLst>
              <a:gd name="connsiteX0" fmla="*/ 0 w 4450080"/>
              <a:gd name="connsiteY0" fmla="*/ 514962 h 3526386"/>
              <a:gd name="connsiteX1" fmla="*/ 487680 w 4450080"/>
              <a:gd name="connsiteY1" fmla="*/ 137010 h 3526386"/>
              <a:gd name="connsiteX2" fmla="*/ 1170432 w 4450080"/>
              <a:gd name="connsiteY2" fmla="*/ 246738 h 3526386"/>
              <a:gd name="connsiteX3" fmla="*/ 3669792 w 4450080"/>
              <a:gd name="connsiteY3" fmla="*/ 2843634 h 3526386"/>
              <a:gd name="connsiteX4" fmla="*/ 4450080 w 4450080"/>
              <a:gd name="connsiteY4" fmla="*/ 3526386 h 3526386"/>
              <a:gd name="connsiteX5" fmla="*/ 4450080 w 4450080"/>
              <a:gd name="connsiteY5" fmla="*/ 3526386 h 3526386"/>
              <a:gd name="connsiteX0" fmla="*/ 0 w 4450080"/>
              <a:gd name="connsiteY0" fmla="*/ 514962 h 3526386"/>
              <a:gd name="connsiteX1" fmla="*/ 487680 w 4450080"/>
              <a:gd name="connsiteY1" fmla="*/ 137010 h 3526386"/>
              <a:gd name="connsiteX2" fmla="*/ 1170432 w 4450080"/>
              <a:gd name="connsiteY2" fmla="*/ 246738 h 3526386"/>
              <a:gd name="connsiteX3" fmla="*/ 3669792 w 4450080"/>
              <a:gd name="connsiteY3" fmla="*/ 2843634 h 3526386"/>
              <a:gd name="connsiteX4" fmla="*/ 4450080 w 4450080"/>
              <a:gd name="connsiteY4" fmla="*/ 3526386 h 3526386"/>
              <a:gd name="connsiteX5" fmla="*/ 4450080 w 4450080"/>
              <a:gd name="connsiteY5" fmla="*/ 3526386 h 3526386"/>
              <a:gd name="connsiteX0" fmla="*/ 0 w 4450080"/>
              <a:gd name="connsiteY0" fmla="*/ 555366 h 3566790"/>
              <a:gd name="connsiteX1" fmla="*/ 487680 w 4450080"/>
              <a:gd name="connsiteY1" fmla="*/ 177414 h 3566790"/>
              <a:gd name="connsiteX2" fmla="*/ 1170432 w 4450080"/>
              <a:gd name="connsiteY2" fmla="*/ 287142 h 3566790"/>
              <a:gd name="connsiteX3" fmla="*/ 3669792 w 4450080"/>
              <a:gd name="connsiteY3" fmla="*/ 2884038 h 3566790"/>
              <a:gd name="connsiteX4" fmla="*/ 4450080 w 4450080"/>
              <a:gd name="connsiteY4" fmla="*/ 3566790 h 3566790"/>
              <a:gd name="connsiteX5" fmla="*/ 4450080 w 4450080"/>
              <a:gd name="connsiteY5" fmla="*/ 3566790 h 3566790"/>
              <a:gd name="connsiteX0" fmla="*/ 0 w 4450080"/>
              <a:gd name="connsiteY0" fmla="*/ 398039 h 3409463"/>
              <a:gd name="connsiteX1" fmla="*/ 1170432 w 4450080"/>
              <a:gd name="connsiteY1" fmla="*/ 129815 h 3409463"/>
              <a:gd name="connsiteX2" fmla="*/ 3669792 w 4450080"/>
              <a:gd name="connsiteY2" fmla="*/ 2726711 h 3409463"/>
              <a:gd name="connsiteX3" fmla="*/ 4450080 w 4450080"/>
              <a:gd name="connsiteY3" fmla="*/ 3409463 h 3409463"/>
              <a:gd name="connsiteX4" fmla="*/ 4450080 w 4450080"/>
              <a:gd name="connsiteY4" fmla="*/ 3409463 h 3409463"/>
              <a:gd name="connsiteX0" fmla="*/ 0 w 4280440"/>
              <a:gd name="connsiteY0" fmla="*/ 434264 h 3399968"/>
              <a:gd name="connsiteX1" fmla="*/ 1000792 w 4280440"/>
              <a:gd name="connsiteY1" fmla="*/ 120320 h 3399968"/>
              <a:gd name="connsiteX2" fmla="*/ 3500152 w 4280440"/>
              <a:gd name="connsiteY2" fmla="*/ 2717216 h 3399968"/>
              <a:gd name="connsiteX3" fmla="*/ 4280440 w 4280440"/>
              <a:gd name="connsiteY3" fmla="*/ 3399968 h 3399968"/>
              <a:gd name="connsiteX4" fmla="*/ 4280440 w 4280440"/>
              <a:gd name="connsiteY4" fmla="*/ 3399968 h 3399968"/>
              <a:gd name="connsiteX0" fmla="*/ 0 w 4280440"/>
              <a:gd name="connsiteY0" fmla="*/ 458798 h 3424502"/>
              <a:gd name="connsiteX1" fmla="*/ 1000792 w 4280440"/>
              <a:gd name="connsiteY1" fmla="*/ 144854 h 3424502"/>
              <a:gd name="connsiteX2" fmla="*/ 3500152 w 4280440"/>
              <a:gd name="connsiteY2" fmla="*/ 2741750 h 3424502"/>
              <a:gd name="connsiteX3" fmla="*/ 4280440 w 4280440"/>
              <a:gd name="connsiteY3" fmla="*/ 3424502 h 3424502"/>
              <a:gd name="connsiteX4" fmla="*/ 4280440 w 4280440"/>
              <a:gd name="connsiteY4" fmla="*/ 3424502 h 3424502"/>
              <a:gd name="connsiteX0" fmla="*/ 0 w 4280440"/>
              <a:gd name="connsiteY0" fmla="*/ 561245 h 3526949"/>
              <a:gd name="connsiteX1" fmla="*/ 1140930 w 4280440"/>
              <a:gd name="connsiteY1" fmla="*/ 125381 h 3526949"/>
              <a:gd name="connsiteX2" fmla="*/ 3500152 w 4280440"/>
              <a:gd name="connsiteY2" fmla="*/ 2844197 h 3526949"/>
              <a:gd name="connsiteX3" fmla="*/ 4280440 w 4280440"/>
              <a:gd name="connsiteY3" fmla="*/ 3526949 h 3526949"/>
              <a:gd name="connsiteX4" fmla="*/ 4280440 w 4280440"/>
              <a:gd name="connsiteY4" fmla="*/ 3526949 h 3526949"/>
              <a:gd name="connsiteX0" fmla="*/ 0 w 4280440"/>
              <a:gd name="connsiteY0" fmla="*/ 554455 h 3520159"/>
              <a:gd name="connsiteX1" fmla="*/ 1140930 w 4280440"/>
              <a:gd name="connsiteY1" fmla="*/ 118591 h 3520159"/>
              <a:gd name="connsiteX2" fmla="*/ 3728798 w 4280440"/>
              <a:gd name="connsiteY2" fmla="*/ 2738347 h 3520159"/>
              <a:gd name="connsiteX3" fmla="*/ 4280440 w 4280440"/>
              <a:gd name="connsiteY3" fmla="*/ 3520159 h 3520159"/>
              <a:gd name="connsiteX4" fmla="*/ 4280440 w 4280440"/>
              <a:gd name="connsiteY4" fmla="*/ 3520159 h 3520159"/>
              <a:gd name="connsiteX0" fmla="*/ 0 w 4325335"/>
              <a:gd name="connsiteY0" fmla="*/ 554455 h 3588981"/>
              <a:gd name="connsiteX1" fmla="*/ 1140930 w 4325335"/>
              <a:gd name="connsiteY1" fmla="*/ 118591 h 3588981"/>
              <a:gd name="connsiteX2" fmla="*/ 3728798 w 4325335"/>
              <a:gd name="connsiteY2" fmla="*/ 2738347 h 3588981"/>
              <a:gd name="connsiteX3" fmla="*/ 4280440 w 4325335"/>
              <a:gd name="connsiteY3" fmla="*/ 3520159 h 3588981"/>
              <a:gd name="connsiteX4" fmla="*/ 4295191 w 4325335"/>
              <a:gd name="connsiteY4" fmla="*/ 3558259 h 3588981"/>
              <a:gd name="connsiteX0" fmla="*/ 0 w 4663975"/>
              <a:gd name="connsiteY0" fmla="*/ 554455 h 3649699"/>
              <a:gd name="connsiteX1" fmla="*/ 1140930 w 4663975"/>
              <a:gd name="connsiteY1" fmla="*/ 118591 h 3649699"/>
              <a:gd name="connsiteX2" fmla="*/ 3728798 w 4663975"/>
              <a:gd name="connsiteY2" fmla="*/ 2738347 h 3649699"/>
              <a:gd name="connsiteX3" fmla="*/ 4280440 w 4663975"/>
              <a:gd name="connsiteY3" fmla="*/ 3520159 h 3649699"/>
              <a:gd name="connsiteX4" fmla="*/ 4663975 w 4663975"/>
              <a:gd name="connsiteY4" fmla="*/ 3649699 h 3649699"/>
              <a:gd name="connsiteX0" fmla="*/ 0 w 4663975"/>
              <a:gd name="connsiteY0" fmla="*/ 554455 h 3649699"/>
              <a:gd name="connsiteX1" fmla="*/ 1140930 w 4663975"/>
              <a:gd name="connsiteY1" fmla="*/ 118591 h 3649699"/>
              <a:gd name="connsiteX2" fmla="*/ 3728798 w 4663975"/>
              <a:gd name="connsiteY2" fmla="*/ 2738347 h 3649699"/>
              <a:gd name="connsiteX3" fmla="*/ 4663975 w 4663975"/>
              <a:gd name="connsiteY3" fmla="*/ 3649699 h 3649699"/>
              <a:gd name="connsiteX0" fmla="*/ 0 w 4759859"/>
              <a:gd name="connsiteY0" fmla="*/ 554455 h 3725899"/>
              <a:gd name="connsiteX1" fmla="*/ 1140930 w 4759859"/>
              <a:gd name="connsiteY1" fmla="*/ 118591 h 3725899"/>
              <a:gd name="connsiteX2" fmla="*/ 3728798 w 4759859"/>
              <a:gd name="connsiteY2" fmla="*/ 2738347 h 3725899"/>
              <a:gd name="connsiteX3" fmla="*/ 4759859 w 4759859"/>
              <a:gd name="connsiteY3" fmla="*/ 3725899 h 3725899"/>
              <a:gd name="connsiteX0" fmla="*/ 0 w 4840991"/>
              <a:gd name="connsiteY0" fmla="*/ 554455 h 3763999"/>
              <a:gd name="connsiteX1" fmla="*/ 1140930 w 4840991"/>
              <a:gd name="connsiteY1" fmla="*/ 118591 h 3763999"/>
              <a:gd name="connsiteX2" fmla="*/ 3728798 w 4840991"/>
              <a:gd name="connsiteY2" fmla="*/ 2738347 h 3763999"/>
              <a:gd name="connsiteX3" fmla="*/ 4840991 w 4840991"/>
              <a:gd name="connsiteY3" fmla="*/ 3763999 h 3763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40991" h="3763999">
                <a:moveTo>
                  <a:pt x="0" y="554455"/>
                </a:moveTo>
                <a:cubicBezTo>
                  <a:pt x="170084" y="323315"/>
                  <a:pt x="519464" y="-245391"/>
                  <a:pt x="1140930" y="118591"/>
                </a:cubicBezTo>
                <a:cubicBezTo>
                  <a:pt x="1762396" y="482573"/>
                  <a:pt x="3112121" y="2130779"/>
                  <a:pt x="3728798" y="2738347"/>
                </a:cubicBezTo>
                <a:cubicBezTo>
                  <a:pt x="4345475" y="3345915"/>
                  <a:pt x="4646162" y="3574134"/>
                  <a:pt x="4840991" y="3763999"/>
                </a:cubicBezTo>
              </a:path>
            </a:pathLst>
          </a:custGeom>
          <a:noFill/>
          <a:ln w="38100">
            <a:gradFill>
              <a:gsLst>
                <a:gs pos="0">
                  <a:srgbClr val="008000"/>
                </a:gs>
                <a:gs pos="100000">
                  <a:srgbClr val="FF0000"/>
                </a:gs>
              </a:gsLst>
              <a:lin ang="5400000" scaled="0"/>
            </a:gra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rgbClr val="FF0000"/>
              </a:solidFill>
            </a:endParaRPr>
          </a:p>
        </p:txBody>
      </p:sp>
      <p:sp>
        <p:nvSpPr>
          <p:cNvPr id="32" name="Ellipse 31"/>
          <p:cNvSpPr/>
          <p:nvPr/>
        </p:nvSpPr>
        <p:spPr>
          <a:xfrm>
            <a:off x="3214063" y="5972810"/>
            <a:ext cx="432048" cy="288032"/>
          </a:xfrm>
          <a:prstGeom prst="ellipse">
            <a:avLst/>
          </a:prstGeom>
          <a:solidFill>
            <a:srgbClr val="009900">
              <a:alpha val="50000"/>
            </a:srgbClr>
          </a:solidFill>
          <a:ln w="3175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5" name="Forme libre 24"/>
          <p:cNvSpPr/>
          <p:nvPr/>
        </p:nvSpPr>
        <p:spPr>
          <a:xfrm>
            <a:off x="3332353" y="3966893"/>
            <a:ext cx="2085467" cy="1991947"/>
          </a:xfrm>
          <a:custGeom>
            <a:avLst/>
            <a:gdLst>
              <a:gd name="connsiteX0" fmla="*/ 136343 w 2102303"/>
              <a:gd name="connsiteY0" fmla="*/ 2084913 h 2084913"/>
              <a:gd name="connsiteX1" fmla="*/ 98243 w 2102303"/>
              <a:gd name="connsiteY1" fmla="*/ 896193 h 2084913"/>
              <a:gd name="connsiteX2" fmla="*/ 1241243 w 2102303"/>
              <a:gd name="connsiteY2" fmla="*/ 35133 h 2084913"/>
              <a:gd name="connsiteX3" fmla="*/ 2102303 w 2102303"/>
              <a:gd name="connsiteY3" fmla="*/ 248493 h 2084913"/>
              <a:gd name="connsiteX0" fmla="*/ 103675 w 2069635"/>
              <a:gd name="connsiteY0" fmla="*/ 2090633 h 2090633"/>
              <a:gd name="connsiteX1" fmla="*/ 118915 w 2069635"/>
              <a:gd name="connsiteY1" fmla="*/ 985733 h 2090633"/>
              <a:gd name="connsiteX2" fmla="*/ 1208575 w 2069635"/>
              <a:gd name="connsiteY2" fmla="*/ 40853 h 2090633"/>
              <a:gd name="connsiteX3" fmla="*/ 2069635 w 2069635"/>
              <a:gd name="connsiteY3" fmla="*/ 254213 h 2090633"/>
              <a:gd name="connsiteX0" fmla="*/ 96647 w 2062607"/>
              <a:gd name="connsiteY0" fmla="*/ 1994867 h 1994867"/>
              <a:gd name="connsiteX1" fmla="*/ 111887 w 2062607"/>
              <a:gd name="connsiteY1" fmla="*/ 889967 h 1994867"/>
              <a:gd name="connsiteX2" fmla="*/ 1094867 w 2062607"/>
              <a:gd name="connsiteY2" fmla="*/ 67007 h 1994867"/>
              <a:gd name="connsiteX3" fmla="*/ 2062607 w 2062607"/>
              <a:gd name="connsiteY3" fmla="*/ 158447 h 1994867"/>
              <a:gd name="connsiteX0" fmla="*/ 96647 w 2085467"/>
              <a:gd name="connsiteY0" fmla="*/ 1991947 h 1991947"/>
              <a:gd name="connsiteX1" fmla="*/ 111887 w 2085467"/>
              <a:gd name="connsiteY1" fmla="*/ 887047 h 1991947"/>
              <a:gd name="connsiteX2" fmla="*/ 1094867 w 2085467"/>
              <a:gd name="connsiteY2" fmla="*/ 64087 h 1991947"/>
              <a:gd name="connsiteX3" fmla="*/ 2085467 w 2085467"/>
              <a:gd name="connsiteY3" fmla="*/ 163147 h 1991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5467" h="1991947">
                <a:moveTo>
                  <a:pt x="96647" y="1991947"/>
                </a:moveTo>
                <a:cubicBezTo>
                  <a:pt x="-14478" y="1568402"/>
                  <a:pt x="-54483" y="1208357"/>
                  <a:pt x="111887" y="887047"/>
                </a:cubicBezTo>
                <a:cubicBezTo>
                  <a:pt x="278257" y="565737"/>
                  <a:pt x="765937" y="184737"/>
                  <a:pt x="1094867" y="64087"/>
                </a:cubicBezTo>
                <a:cubicBezTo>
                  <a:pt x="1423797" y="-56563"/>
                  <a:pt x="1821942" y="2492"/>
                  <a:pt x="2085467" y="163147"/>
                </a:cubicBezTo>
              </a:path>
            </a:pathLst>
          </a:custGeom>
          <a:noFill/>
          <a:ln w="38100">
            <a:gradFill>
              <a:gsLst>
                <a:gs pos="0">
                  <a:srgbClr val="FF6600"/>
                </a:gs>
                <a:gs pos="100000">
                  <a:srgbClr val="008000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grpSp>
        <p:nvGrpSpPr>
          <p:cNvPr id="24" name="Groupe 23"/>
          <p:cNvGrpSpPr/>
          <p:nvPr/>
        </p:nvGrpSpPr>
        <p:grpSpPr>
          <a:xfrm>
            <a:off x="6890770" y="20495"/>
            <a:ext cx="2253001" cy="882221"/>
            <a:chOff x="6890770" y="20495"/>
            <a:chExt cx="2253001" cy="882221"/>
          </a:xfrm>
        </p:grpSpPr>
        <p:pic>
          <p:nvPicPr>
            <p:cNvPr id="26" name="Picture 8" descr="logo Oceano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0770" y="20495"/>
              <a:ext cx="552316" cy="371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11" descr="Logo Capmed 2.pdf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8352" y="42448"/>
              <a:ext cx="1139434" cy="855760"/>
            </a:xfrm>
            <a:prstGeom prst="rect">
              <a:avLst/>
            </a:prstGeom>
          </p:spPr>
        </p:pic>
        <p:pic>
          <p:nvPicPr>
            <p:cNvPr id="33" name="Image 32" descr="LOGO_STARESO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493122" y="20761"/>
              <a:ext cx="720080" cy="371353"/>
            </a:xfrm>
            <a:prstGeom prst="rect">
              <a:avLst/>
            </a:prstGeom>
          </p:spPr>
        </p:pic>
        <p:pic>
          <p:nvPicPr>
            <p:cNvPr id="34" name="Picture 7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07"/>
            <a:stretch>
              <a:fillRect/>
            </a:stretch>
          </p:blipFill>
          <p:spPr bwMode="auto">
            <a:xfrm>
              <a:off x="8627662" y="20761"/>
              <a:ext cx="516109" cy="8819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94712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e 21"/>
          <p:cNvGrpSpPr/>
          <p:nvPr/>
        </p:nvGrpSpPr>
        <p:grpSpPr>
          <a:xfrm>
            <a:off x="8413" y="31182"/>
            <a:ext cx="420992" cy="369093"/>
            <a:chOff x="8413" y="21430"/>
            <a:chExt cx="420992" cy="369093"/>
          </a:xfrm>
        </p:grpSpPr>
        <p:pic>
          <p:nvPicPr>
            <p:cNvPr id="23" name="Image 51" descr="Imagex.bmp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62" r="19474"/>
            <a:stretch/>
          </p:blipFill>
          <p:spPr bwMode="auto">
            <a:xfrm>
              <a:off x="8413" y="21430"/>
              <a:ext cx="241606" cy="361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981"/>
            <a:stretch>
              <a:fillRect/>
            </a:stretch>
          </p:blipFill>
          <p:spPr bwMode="auto">
            <a:xfrm>
              <a:off x="243668" y="38098"/>
              <a:ext cx="185737" cy="35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" name="Groupe 26"/>
          <p:cNvGrpSpPr>
            <a:grpSpLocks/>
          </p:cNvGrpSpPr>
          <p:nvPr/>
        </p:nvGrpSpPr>
        <p:grpSpPr bwMode="auto">
          <a:xfrm>
            <a:off x="0" y="0"/>
            <a:ext cx="9144000" cy="895351"/>
            <a:chOff x="0" y="0"/>
            <a:chExt cx="9144000" cy="895351"/>
          </a:xfrm>
        </p:grpSpPr>
        <p:sp>
          <p:nvSpPr>
            <p:cNvPr id="18" name="Rectangle 17"/>
            <p:cNvSpPr/>
            <p:nvPr/>
          </p:nvSpPr>
          <p:spPr>
            <a:xfrm>
              <a:off x="430213" y="0"/>
              <a:ext cx="503237" cy="895351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19" name="Rectangle 18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sp>
        <p:nvSpPr>
          <p:cNvPr id="13" name="Text Box 43"/>
          <p:cNvSpPr txBox="1">
            <a:spLocks noChangeArrowheads="1"/>
          </p:cNvSpPr>
          <p:nvPr/>
        </p:nvSpPr>
        <p:spPr bwMode="auto">
          <a:xfrm>
            <a:off x="836612" y="400050"/>
            <a:ext cx="60541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GB" sz="2400" dirty="0" smtClean="0"/>
              <a:t>Monitoring of the western Mediterranean</a:t>
            </a:r>
            <a:endParaRPr lang="en-GB" sz="24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56" y="3188184"/>
            <a:ext cx="7776864" cy="3553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99" r="14206"/>
          <a:stretch/>
        </p:blipFill>
        <p:spPr>
          <a:xfrm>
            <a:off x="436128" y="891683"/>
            <a:ext cx="4382830" cy="2177278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5" r="27300"/>
          <a:stretch/>
        </p:blipFill>
        <p:spPr bwMode="auto">
          <a:xfrm>
            <a:off x="7312663" y="892194"/>
            <a:ext cx="1834064" cy="2176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ZoneTexte 14"/>
          <p:cNvSpPr txBox="1"/>
          <p:nvPr/>
        </p:nvSpPr>
        <p:spPr>
          <a:xfrm>
            <a:off x="7265324" y="2877960"/>
            <a:ext cx="151187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©Ifremer/E. Emery</a:t>
            </a:r>
            <a:endParaRPr lang="fr-BE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Image 1" descr="IMG_1355.JP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4" r="9108"/>
          <a:stretch/>
        </p:blipFill>
        <p:spPr bwMode="auto">
          <a:xfrm>
            <a:off x="5169169" y="891763"/>
            <a:ext cx="2139697" cy="2177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644016" y="3232732"/>
            <a:ext cx="160172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sz="11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fr-BE" sz="1100" dirty="0" err="1">
                <a:latin typeface="Arial" panose="020B0604020202020204" pitchFamily="34" charset="0"/>
                <a:cs typeface="Arial" panose="020B0604020202020204" pitchFamily="34" charset="0"/>
              </a:rPr>
              <a:t>Benedicto</a:t>
            </a:r>
            <a:r>
              <a:rPr lang="fr-BE" sz="1100" dirty="0">
                <a:latin typeface="Arial" panose="020B0604020202020204" pitchFamily="34" charset="0"/>
                <a:cs typeface="Arial" panose="020B0604020202020204" pitchFamily="34" charset="0"/>
              </a:rPr>
              <a:t> et al. 2011)</a:t>
            </a:r>
          </a:p>
        </p:txBody>
      </p:sp>
      <p:grpSp>
        <p:nvGrpSpPr>
          <p:cNvPr id="25" name="Groupe 24"/>
          <p:cNvGrpSpPr/>
          <p:nvPr/>
        </p:nvGrpSpPr>
        <p:grpSpPr>
          <a:xfrm>
            <a:off x="6890770" y="20495"/>
            <a:ext cx="2253001" cy="882221"/>
            <a:chOff x="6890770" y="20495"/>
            <a:chExt cx="2253001" cy="882221"/>
          </a:xfrm>
        </p:grpSpPr>
        <p:pic>
          <p:nvPicPr>
            <p:cNvPr id="26" name="Picture 8" descr="logo Oceano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0770" y="20495"/>
              <a:ext cx="552316" cy="371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11" descr="Logo Capmed 2.pdf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8352" y="42448"/>
              <a:ext cx="1139434" cy="855760"/>
            </a:xfrm>
            <a:prstGeom prst="rect">
              <a:avLst/>
            </a:prstGeom>
          </p:spPr>
        </p:pic>
        <p:pic>
          <p:nvPicPr>
            <p:cNvPr id="28" name="Image 27" descr="LOGO_STARESO.pn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493122" y="20761"/>
              <a:ext cx="720080" cy="371353"/>
            </a:xfrm>
            <a:prstGeom prst="rect">
              <a:avLst/>
            </a:prstGeom>
          </p:spPr>
        </p:pic>
        <p:pic>
          <p:nvPicPr>
            <p:cNvPr id="29" name="Picture 7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07"/>
            <a:stretch>
              <a:fillRect/>
            </a:stretch>
          </p:blipFill>
          <p:spPr bwMode="auto">
            <a:xfrm>
              <a:off x="8627662" y="20761"/>
              <a:ext cx="516109" cy="8819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ZoneTexte 1"/>
          <p:cNvSpPr txBox="1"/>
          <p:nvPr/>
        </p:nvSpPr>
        <p:spPr>
          <a:xfrm>
            <a:off x="8229695" y="3501008"/>
            <a:ext cx="806801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fr-BE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Cd</a:t>
            </a:r>
          </a:p>
          <a:p>
            <a:pPr algn="ctr">
              <a:spcAft>
                <a:spcPts val="1200"/>
              </a:spcAft>
            </a:pPr>
            <a:r>
              <a:rPr lang="fr-BE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Pb</a:t>
            </a:r>
          </a:p>
          <a:p>
            <a:pPr algn="ctr">
              <a:spcAft>
                <a:spcPts val="1200"/>
              </a:spcAft>
            </a:pPr>
            <a:r>
              <a:rPr lang="fr-BE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Ni</a:t>
            </a:r>
          </a:p>
          <a:p>
            <a:pPr algn="ctr">
              <a:spcAft>
                <a:spcPts val="1200"/>
              </a:spcAft>
            </a:pPr>
            <a:r>
              <a:rPr lang="fr-BE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Hg</a:t>
            </a:r>
          </a:p>
          <a:p>
            <a:pPr algn="ctr">
              <a:spcAft>
                <a:spcPts val="1200"/>
              </a:spcAft>
            </a:pPr>
            <a:endParaRPr lang="fr-BE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1200"/>
              </a:spcAft>
            </a:pPr>
            <a:endParaRPr lang="fr-BE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1200"/>
              </a:spcAft>
            </a:pPr>
            <a:r>
              <a:rPr lang="fr-BE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TEPI</a:t>
            </a:r>
            <a:endParaRPr lang="fr-B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229695" y="3226284"/>
            <a:ext cx="806801" cy="2290948"/>
          </a:xfrm>
          <a:prstGeom prst="rect">
            <a:avLst/>
          </a:prstGeom>
          <a:solidFill>
            <a:srgbClr val="FF6600">
              <a:alpha val="30000"/>
            </a:srgbClr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0" name="Rectangle 29"/>
          <p:cNvSpPr/>
          <p:nvPr/>
        </p:nvSpPr>
        <p:spPr>
          <a:xfrm>
            <a:off x="8228533" y="5949280"/>
            <a:ext cx="806801" cy="507230"/>
          </a:xfrm>
          <a:prstGeom prst="rect">
            <a:avLst/>
          </a:prstGeom>
          <a:solidFill>
            <a:srgbClr val="FF6600">
              <a:alpha val="30000"/>
            </a:srgbClr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" name="Flèche vers le bas 3"/>
          <p:cNvSpPr/>
          <p:nvPr/>
        </p:nvSpPr>
        <p:spPr>
          <a:xfrm>
            <a:off x="8488760" y="5543550"/>
            <a:ext cx="331712" cy="377825"/>
          </a:xfrm>
          <a:prstGeom prst="downArrow">
            <a:avLst/>
          </a:prstGeom>
          <a:solidFill>
            <a:srgbClr val="FF0000">
              <a:alpha val="3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297375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e 21"/>
          <p:cNvGrpSpPr/>
          <p:nvPr/>
        </p:nvGrpSpPr>
        <p:grpSpPr>
          <a:xfrm>
            <a:off x="8413" y="31182"/>
            <a:ext cx="420992" cy="369093"/>
            <a:chOff x="8413" y="21430"/>
            <a:chExt cx="420992" cy="369093"/>
          </a:xfrm>
        </p:grpSpPr>
        <p:pic>
          <p:nvPicPr>
            <p:cNvPr id="23" name="Image 51" descr="Imagex.bmp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62" r="19474"/>
            <a:stretch/>
          </p:blipFill>
          <p:spPr bwMode="auto">
            <a:xfrm>
              <a:off x="8413" y="21430"/>
              <a:ext cx="241606" cy="361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981"/>
            <a:stretch>
              <a:fillRect/>
            </a:stretch>
          </p:blipFill>
          <p:spPr bwMode="auto">
            <a:xfrm>
              <a:off x="243668" y="38098"/>
              <a:ext cx="185737" cy="35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" name="Groupe 26"/>
          <p:cNvGrpSpPr>
            <a:grpSpLocks/>
          </p:cNvGrpSpPr>
          <p:nvPr/>
        </p:nvGrpSpPr>
        <p:grpSpPr bwMode="auto">
          <a:xfrm>
            <a:off x="0" y="0"/>
            <a:ext cx="9144000" cy="895351"/>
            <a:chOff x="0" y="0"/>
            <a:chExt cx="9144000" cy="895351"/>
          </a:xfrm>
        </p:grpSpPr>
        <p:sp>
          <p:nvSpPr>
            <p:cNvPr id="18" name="Rectangle 17"/>
            <p:cNvSpPr/>
            <p:nvPr/>
          </p:nvSpPr>
          <p:spPr>
            <a:xfrm>
              <a:off x="430213" y="0"/>
              <a:ext cx="503237" cy="895351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19" name="Rectangle 18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sp>
        <p:nvSpPr>
          <p:cNvPr id="13" name="Text Box 43"/>
          <p:cNvSpPr txBox="1">
            <a:spLocks noChangeArrowheads="1"/>
          </p:cNvSpPr>
          <p:nvPr/>
        </p:nvSpPr>
        <p:spPr bwMode="auto">
          <a:xfrm>
            <a:off x="836612" y="400050"/>
            <a:ext cx="60541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GB" sz="2400" dirty="0" smtClean="0"/>
              <a:t>Monitoring of the western Mediterranean</a:t>
            </a:r>
            <a:endParaRPr lang="en-GB" sz="2400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99" r="14206"/>
          <a:stretch/>
        </p:blipFill>
        <p:spPr>
          <a:xfrm>
            <a:off x="436128" y="891683"/>
            <a:ext cx="4382830" cy="2177278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7265324" y="2877960"/>
            <a:ext cx="151187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©Ifremer/E. Emery</a:t>
            </a:r>
            <a:endParaRPr lang="fr-BE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e 24"/>
          <p:cNvGrpSpPr/>
          <p:nvPr/>
        </p:nvGrpSpPr>
        <p:grpSpPr>
          <a:xfrm>
            <a:off x="6890770" y="20495"/>
            <a:ext cx="2253001" cy="882221"/>
            <a:chOff x="6890770" y="20495"/>
            <a:chExt cx="2253001" cy="882221"/>
          </a:xfrm>
        </p:grpSpPr>
        <p:pic>
          <p:nvPicPr>
            <p:cNvPr id="26" name="Picture 8" descr="logo Oceano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0770" y="20495"/>
              <a:ext cx="552316" cy="371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11" descr="Logo Capmed 2.pdf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8352" y="42448"/>
              <a:ext cx="1139434" cy="855760"/>
            </a:xfrm>
            <a:prstGeom prst="rect">
              <a:avLst/>
            </a:prstGeom>
          </p:spPr>
        </p:pic>
        <p:pic>
          <p:nvPicPr>
            <p:cNvPr id="28" name="Image 27" descr="LOGO_STARESO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493122" y="20761"/>
              <a:ext cx="720080" cy="371353"/>
            </a:xfrm>
            <a:prstGeom prst="rect">
              <a:avLst/>
            </a:prstGeom>
          </p:spPr>
        </p:pic>
        <p:pic>
          <p:nvPicPr>
            <p:cNvPr id="29" name="Picture 7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07"/>
            <a:stretch>
              <a:fillRect/>
            </a:stretch>
          </p:blipFill>
          <p:spPr bwMode="auto">
            <a:xfrm>
              <a:off x="8627662" y="20761"/>
              <a:ext cx="516109" cy="8819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" name="Groupe 20"/>
          <p:cNvGrpSpPr/>
          <p:nvPr/>
        </p:nvGrpSpPr>
        <p:grpSpPr>
          <a:xfrm>
            <a:off x="419013" y="3177548"/>
            <a:ext cx="7765143" cy="3541486"/>
            <a:chOff x="508000" y="1030514"/>
            <a:chExt cx="7765143" cy="3541486"/>
          </a:xfrm>
        </p:grpSpPr>
        <p:pic>
          <p:nvPicPr>
            <p:cNvPr id="30" name="Image 29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6" t="12846" r="9524" b="32294"/>
            <a:stretch/>
          </p:blipFill>
          <p:spPr>
            <a:xfrm>
              <a:off x="508000" y="1030514"/>
              <a:ext cx="7765143" cy="3541486"/>
            </a:xfrm>
            <a:prstGeom prst="rect">
              <a:avLst/>
            </a:prstGeom>
          </p:spPr>
        </p:pic>
        <p:sp>
          <p:nvSpPr>
            <p:cNvPr id="31" name="ZoneTexte 30"/>
            <p:cNvSpPr txBox="1"/>
            <p:nvPr/>
          </p:nvSpPr>
          <p:spPr>
            <a:xfrm>
              <a:off x="4108978" y="1930390"/>
              <a:ext cx="41069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BE" sz="1600" b="1" dirty="0" smtClean="0">
                  <a:latin typeface="Arial" panose="020B0604020202020204" pitchFamily="34" charset="0"/>
                  <a:cs typeface="Arial" pitchFamily="34" charset="0"/>
                </a:rPr>
                <a:t>I</a:t>
              </a:r>
              <a:r>
                <a:rPr lang="fr-BE" sz="600" dirty="0" smtClean="0">
                  <a:latin typeface="Arial Narrow" panose="020B0606020202030204" pitchFamily="34" charset="0"/>
                  <a:cs typeface="Arial" panose="020B0604020202020204" pitchFamily="34" charset="0"/>
                </a:rPr>
                <a:t>(1-31)</a:t>
              </a:r>
              <a:endParaRPr lang="fr-BE" sz="600" dirty="0"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ZoneTexte 31"/>
            <p:cNvSpPr txBox="1"/>
            <p:nvPr/>
          </p:nvSpPr>
          <p:spPr>
            <a:xfrm>
              <a:off x="6024860" y="2652048"/>
              <a:ext cx="50366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BE" sz="1600" b="1" dirty="0" smtClean="0">
                  <a:latin typeface="Arial" pitchFamily="34" charset="0"/>
                  <a:cs typeface="Arial" pitchFamily="34" charset="0"/>
                </a:rPr>
                <a:t>II</a:t>
              </a:r>
              <a:r>
                <a:rPr lang="fr-BE" sz="600" dirty="0" smtClean="0">
                  <a:latin typeface="Arial Narrow" panose="020B0606020202030204" pitchFamily="34" charset="0"/>
                  <a:cs typeface="Arial" panose="020B0604020202020204" pitchFamily="34" charset="0"/>
                </a:rPr>
                <a:t>(32-74)</a:t>
              </a:r>
              <a:endParaRPr lang="fr-BE" sz="600" dirty="0"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ZoneTexte 32"/>
            <p:cNvSpPr txBox="1"/>
            <p:nvPr/>
          </p:nvSpPr>
          <p:spPr>
            <a:xfrm>
              <a:off x="2956940" y="3514525"/>
              <a:ext cx="56137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BE" sz="1600" b="1" dirty="0" smtClean="0">
                  <a:latin typeface="Arial" pitchFamily="34" charset="0"/>
                  <a:cs typeface="Arial" pitchFamily="34" charset="0"/>
                </a:rPr>
                <a:t>III</a:t>
              </a:r>
              <a:r>
                <a:rPr lang="fr-BE" sz="600" dirty="0" smtClean="0">
                  <a:latin typeface="Arial Narrow" panose="020B0606020202030204" pitchFamily="34" charset="0"/>
                  <a:cs typeface="Arial" panose="020B0604020202020204" pitchFamily="34" charset="0"/>
                </a:rPr>
                <a:t>(75-82)</a:t>
              </a:r>
              <a:endParaRPr lang="fr-BE" sz="600" b="1" dirty="0">
                <a:latin typeface="Arial Narrow" panose="020B0606020202030204" pitchFamily="34" charset="0"/>
                <a:cs typeface="Arial" pitchFamily="34" charset="0"/>
              </a:endParaRPr>
            </a:p>
          </p:txBody>
        </p:sp>
        <p:sp>
          <p:nvSpPr>
            <p:cNvPr id="34" name="ZoneTexte 33"/>
            <p:cNvSpPr txBox="1"/>
            <p:nvPr/>
          </p:nvSpPr>
          <p:spPr>
            <a:xfrm>
              <a:off x="5089273" y="2034206"/>
              <a:ext cx="460626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700" dirty="0" smtClean="0">
                  <a:latin typeface="Monotype Corsiva" panose="03010101010201010101" pitchFamily="66" charset="0"/>
                </a:rPr>
                <a:t>Corsica</a:t>
              </a:r>
            </a:p>
            <a:p>
              <a:pPr algn="r"/>
              <a:r>
                <a:rPr lang="en-US" sz="600" dirty="0" smtClean="0">
                  <a:latin typeface="Arial Narrow" panose="020B0606020202030204" pitchFamily="34" charset="0"/>
                  <a:cs typeface="Arial" panose="020B0604020202020204" pitchFamily="34" charset="0"/>
                </a:rPr>
                <a:t>(33-62)</a:t>
              </a:r>
            </a:p>
            <a:p>
              <a:pPr algn="r"/>
              <a:endParaRPr lang="en-US" sz="700" dirty="0" smtClean="0">
                <a:latin typeface="Monotype Corsiva" panose="03010101010201010101" pitchFamily="66" charset="0"/>
              </a:endParaRPr>
            </a:p>
          </p:txBody>
        </p:sp>
        <p:sp>
          <p:nvSpPr>
            <p:cNvPr id="35" name="ZoneTexte 34"/>
            <p:cNvSpPr txBox="1"/>
            <p:nvPr/>
          </p:nvSpPr>
          <p:spPr>
            <a:xfrm>
              <a:off x="5045160" y="2711483"/>
              <a:ext cx="455200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700" dirty="0" smtClean="0">
                  <a:latin typeface="Monotype Corsiva" panose="03010101010201010101" pitchFamily="66" charset="0"/>
                </a:rPr>
                <a:t>Sardinia</a:t>
              </a:r>
            </a:p>
            <a:p>
              <a:pPr algn="r"/>
              <a:r>
                <a:rPr lang="en-US" sz="600" dirty="0" smtClean="0">
                  <a:latin typeface="Arial Narrow" panose="020B0606020202030204" pitchFamily="34" charset="0"/>
                  <a:cs typeface="Arial" panose="020B0604020202020204" pitchFamily="34" charset="0"/>
                </a:rPr>
                <a:t>(63-74)</a:t>
              </a:r>
            </a:p>
            <a:p>
              <a:pPr algn="r"/>
              <a:endParaRPr lang="en-US" sz="700" dirty="0" smtClean="0">
                <a:latin typeface="Monotype Corsiva" panose="03010101010201010101" pitchFamily="66" charset="0"/>
              </a:endParaRPr>
            </a:p>
          </p:txBody>
        </p:sp>
        <p:sp>
          <p:nvSpPr>
            <p:cNvPr id="36" name="ZoneTexte 35"/>
            <p:cNvSpPr txBox="1"/>
            <p:nvPr/>
          </p:nvSpPr>
          <p:spPr>
            <a:xfrm>
              <a:off x="3790370" y="3026317"/>
              <a:ext cx="612638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" dirty="0" smtClean="0">
                  <a:latin typeface="Monotype Corsiva" panose="03010101010201010101" pitchFamily="66" charset="0"/>
                </a:rPr>
                <a:t>Baleares</a:t>
              </a:r>
              <a:r>
                <a:rPr lang="en-US" sz="700" b="1" dirty="0" smtClean="0">
                  <a:latin typeface="Monotype Corsiva" panose="03010101010201010101" pitchFamily="66" charset="0"/>
                </a:rPr>
                <a:t> </a:t>
              </a:r>
              <a:r>
                <a:rPr lang="en-US" sz="700" dirty="0" smtClean="0">
                  <a:latin typeface="Arial Narrow" panose="020B0606020202030204" pitchFamily="34" charset="0"/>
                </a:rPr>
                <a:t>(</a:t>
              </a:r>
              <a:r>
                <a:rPr lang="en-US" sz="600" dirty="0" smtClean="0">
                  <a:latin typeface="Arial Narrow" panose="020B0606020202030204" pitchFamily="34" charset="0"/>
                </a:rPr>
                <a:t>32)</a:t>
              </a:r>
            </a:p>
          </p:txBody>
        </p:sp>
        <p:sp>
          <p:nvSpPr>
            <p:cNvPr id="37" name="Forme libre 36"/>
            <p:cNvSpPr/>
            <p:nvPr/>
          </p:nvSpPr>
          <p:spPr>
            <a:xfrm>
              <a:off x="2829664" y="1550991"/>
              <a:ext cx="4809912" cy="1900663"/>
            </a:xfrm>
            <a:custGeom>
              <a:avLst/>
              <a:gdLst>
                <a:gd name="connsiteX0" fmla="*/ 0 w 2578100"/>
                <a:gd name="connsiteY0" fmla="*/ 1023239 h 1023239"/>
                <a:gd name="connsiteX1" fmla="*/ 117475 w 2578100"/>
                <a:gd name="connsiteY1" fmla="*/ 918464 h 1023239"/>
                <a:gd name="connsiteX2" fmla="*/ 82550 w 2578100"/>
                <a:gd name="connsiteY2" fmla="*/ 797814 h 1023239"/>
                <a:gd name="connsiteX3" fmla="*/ 127000 w 2578100"/>
                <a:gd name="connsiteY3" fmla="*/ 683514 h 1023239"/>
                <a:gd name="connsiteX4" fmla="*/ 292100 w 2578100"/>
                <a:gd name="connsiteY4" fmla="*/ 562864 h 1023239"/>
                <a:gd name="connsiteX5" fmla="*/ 511175 w 2578100"/>
                <a:gd name="connsiteY5" fmla="*/ 505714 h 1023239"/>
                <a:gd name="connsiteX6" fmla="*/ 666750 w 2578100"/>
                <a:gd name="connsiteY6" fmla="*/ 369189 h 1023239"/>
                <a:gd name="connsiteX7" fmla="*/ 619125 w 2578100"/>
                <a:gd name="connsiteY7" fmla="*/ 216789 h 1023239"/>
                <a:gd name="connsiteX8" fmla="*/ 727075 w 2578100"/>
                <a:gd name="connsiteY8" fmla="*/ 131064 h 1023239"/>
                <a:gd name="connsiteX9" fmla="*/ 942975 w 2578100"/>
                <a:gd name="connsiteY9" fmla="*/ 226314 h 1023239"/>
                <a:gd name="connsiteX10" fmla="*/ 1152525 w 2578100"/>
                <a:gd name="connsiteY10" fmla="*/ 242189 h 1023239"/>
                <a:gd name="connsiteX11" fmla="*/ 1346200 w 2578100"/>
                <a:gd name="connsiteY11" fmla="*/ 89789 h 1023239"/>
                <a:gd name="connsiteX12" fmla="*/ 1539875 w 2578100"/>
                <a:gd name="connsiteY12" fmla="*/ 889 h 1023239"/>
                <a:gd name="connsiteX13" fmla="*/ 1654175 w 2578100"/>
                <a:gd name="connsiteY13" fmla="*/ 54864 h 1023239"/>
                <a:gd name="connsiteX14" fmla="*/ 1746250 w 2578100"/>
                <a:gd name="connsiteY14" fmla="*/ 219964 h 1023239"/>
                <a:gd name="connsiteX15" fmla="*/ 1879600 w 2578100"/>
                <a:gd name="connsiteY15" fmla="*/ 318389 h 1023239"/>
                <a:gd name="connsiteX16" fmla="*/ 2146300 w 2578100"/>
                <a:gd name="connsiteY16" fmla="*/ 477139 h 1023239"/>
                <a:gd name="connsiteX17" fmla="*/ 2355850 w 2578100"/>
                <a:gd name="connsiteY17" fmla="*/ 635889 h 1023239"/>
                <a:gd name="connsiteX18" fmla="*/ 2486025 w 2578100"/>
                <a:gd name="connsiteY18" fmla="*/ 648589 h 1023239"/>
                <a:gd name="connsiteX19" fmla="*/ 2578100 w 2578100"/>
                <a:gd name="connsiteY19" fmla="*/ 702564 h 1023239"/>
                <a:gd name="connsiteX0" fmla="*/ 0 w 2578100"/>
                <a:gd name="connsiteY0" fmla="*/ 1023211 h 1023211"/>
                <a:gd name="connsiteX1" fmla="*/ 117475 w 2578100"/>
                <a:gd name="connsiteY1" fmla="*/ 918436 h 1023211"/>
                <a:gd name="connsiteX2" fmla="*/ 82550 w 2578100"/>
                <a:gd name="connsiteY2" fmla="*/ 797786 h 1023211"/>
                <a:gd name="connsiteX3" fmla="*/ 127000 w 2578100"/>
                <a:gd name="connsiteY3" fmla="*/ 683486 h 1023211"/>
                <a:gd name="connsiteX4" fmla="*/ 292100 w 2578100"/>
                <a:gd name="connsiteY4" fmla="*/ 562836 h 1023211"/>
                <a:gd name="connsiteX5" fmla="*/ 511175 w 2578100"/>
                <a:gd name="connsiteY5" fmla="*/ 505686 h 1023211"/>
                <a:gd name="connsiteX6" fmla="*/ 666750 w 2578100"/>
                <a:gd name="connsiteY6" fmla="*/ 369161 h 1023211"/>
                <a:gd name="connsiteX7" fmla="*/ 619125 w 2578100"/>
                <a:gd name="connsiteY7" fmla="*/ 216761 h 1023211"/>
                <a:gd name="connsiteX8" fmla="*/ 727075 w 2578100"/>
                <a:gd name="connsiteY8" fmla="*/ 131036 h 1023211"/>
                <a:gd name="connsiteX9" fmla="*/ 942975 w 2578100"/>
                <a:gd name="connsiteY9" fmla="*/ 226286 h 1023211"/>
                <a:gd name="connsiteX10" fmla="*/ 1152525 w 2578100"/>
                <a:gd name="connsiteY10" fmla="*/ 242161 h 1023211"/>
                <a:gd name="connsiteX11" fmla="*/ 1346200 w 2578100"/>
                <a:gd name="connsiteY11" fmla="*/ 89761 h 1023211"/>
                <a:gd name="connsiteX12" fmla="*/ 1539875 w 2578100"/>
                <a:gd name="connsiteY12" fmla="*/ 861 h 1023211"/>
                <a:gd name="connsiteX13" fmla="*/ 1654175 w 2578100"/>
                <a:gd name="connsiteY13" fmla="*/ 54836 h 1023211"/>
                <a:gd name="connsiteX14" fmla="*/ 1758950 w 2578100"/>
                <a:gd name="connsiteY14" fmla="*/ 213586 h 1023211"/>
                <a:gd name="connsiteX15" fmla="*/ 1879600 w 2578100"/>
                <a:gd name="connsiteY15" fmla="*/ 318361 h 1023211"/>
                <a:gd name="connsiteX16" fmla="*/ 2146300 w 2578100"/>
                <a:gd name="connsiteY16" fmla="*/ 477111 h 1023211"/>
                <a:gd name="connsiteX17" fmla="*/ 2355850 w 2578100"/>
                <a:gd name="connsiteY17" fmla="*/ 635861 h 1023211"/>
                <a:gd name="connsiteX18" fmla="*/ 2486025 w 2578100"/>
                <a:gd name="connsiteY18" fmla="*/ 648561 h 1023211"/>
                <a:gd name="connsiteX19" fmla="*/ 2578100 w 2578100"/>
                <a:gd name="connsiteY19" fmla="*/ 702536 h 1023211"/>
                <a:gd name="connsiteX0" fmla="*/ 0 w 2578100"/>
                <a:gd name="connsiteY0" fmla="*/ 1024527 h 1024527"/>
                <a:gd name="connsiteX1" fmla="*/ 117475 w 2578100"/>
                <a:gd name="connsiteY1" fmla="*/ 919752 h 1024527"/>
                <a:gd name="connsiteX2" fmla="*/ 82550 w 2578100"/>
                <a:gd name="connsiteY2" fmla="*/ 799102 h 1024527"/>
                <a:gd name="connsiteX3" fmla="*/ 127000 w 2578100"/>
                <a:gd name="connsiteY3" fmla="*/ 684802 h 1024527"/>
                <a:gd name="connsiteX4" fmla="*/ 292100 w 2578100"/>
                <a:gd name="connsiteY4" fmla="*/ 564152 h 1024527"/>
                <a:gd name="connsiteX5" fmla="*/ 511175 w 2578100"/>
                <a:gd name="connsiteY5" fmla="*/ 507002 h 1024527"/>
                <a:gd name="connsiteX6" fmla="*/ 666750 w 2578100"/>
                <a:gd name="connsiteY6" fmla="*/ 370477 h 1024527"/>
                <a:gd name="connsiteX7" fmla="*/ 619125 w 2578100"/>
                <a:gd name="connsiteY7" fmla="*/ 218077 h 1024527"/>
                <a:gd name="connsiteX8" fmla="*/ 727075 w 2578100"/>
                <a:gd name="connsiteY8" fmla="*/ 132352 h 1024527"/>
                <a:gd name="connsiteX9" fmla="*/ 942975 w 2578100"/>
                <a:gd name="connsiteY9" fmla="*/ 227602 h 1024527"/>
                <a:gd name="connsiteX10" fmla="*/ 1152525 w 2578100"/>
                <a:gd name="connsiteY10" fmla="*/ 243477 h 1024527"/>
                <a:gd name="connsiteX11" fmla="*/ 1346200 w 2578100"/>
                <a:gd name="connsiteY11" fmla="*/ 91077 h 1024527"/>
                <a:gd name="connsiteX12" fmla="*/ 1539875 w 2578100"/>
                <a:gd name="connsiteY12" fmla="*/ 2177 h 1024527"/>
                <a:gd name="connsiteX13" fmla="*/ 1657350 w 2578100"/>
                <a:gd name="connsiteY13" fmla="*/ 43452 h 1024527"/>
                <a:gd name="connsiteX14" fmla="*/ 1758950 w 2578100"/>
                <a:gd name="connsiteY14" fmla="*/ 214902 h 1024527"/>
                <a:gd name="connsiteX15" fmla="*/ 1879600 w 2578100"/>
                <a:gd name="connsiteY15" fmla="*/ 319677 h 1024527"/>
                <a:gd name="connsiteX16" fmla="*/ 2146300 w 2578100"/>
                <a:gd name="connsiteY16" fmla="*/ 478427 h 1024527"/>
                <a:gd name="connsiteX17" fmla="*/ 2355850 w 2578100"/>
                <a:gd name="connsiteY17" fmla="*/ 637177 h 1024527"/>
                <a:gd name="connsiteX18" fmla="*/ 2486025 w 2578100"/>
                <a:gd name="connsiteY18" fmla="*/ 649877 h 1024527"/>
                <a:gd name="connsiteX19" fmla="*/ 2578100 w 2578100"/>
                <a:gd name="connsiteY19" fmla="*/ 703852 h 1024527"/>
                <a:gd name="connsiteX0" fmla="*/ 0 w 2544080"/>
                <a:gd name="connsiteY0" fmla="*/ 1029703 h 1029703"/>
                <a:gd name="connsiteX1" fmla="*/ 83455 w 2544080"/>
                <a:gd name="connsiteY1" fmla="*/ 919752 h 1029703"/>
                <a:gd name="connsiteX2" fmla="*/ 48530 w 2544080"/>
                <a:gd name="connsiteY2" fmla="*/ 799102 h 1029703"/>
                <a:gd name="connsiteX3" fmla="*/ 92980 w 2544080"/>
                <a:gd name="connsiteY3" fmla="*/ 684802 h 1029703"/>
                <a:gd name="connsiteX4" fmla="*/ 258080 w 2544080"/>
                <a:gd name="connsiteY4" fmla="*/ 564152 h 1029703"/>
                <a:gd name="connsiteX5" fmla="*/ 477155 w 2544080"/>
                <a:gd name="connsiteY5" fmla="*/ 507002 h 1029703"/>
                <a:gd name="connsiteX6" fmla="*/ 632730 w 2544080"/>
                <a:gd name="connsiteY6" fmla="*/ 370477 h 1029703"/>
                <a:gd name="connsiteX7" fmla="*/ 585105 w 2544080"/>
                <a:gd name="connsiteY7" fmla="*/ 218077 h 1029703"/>
                <a:gd name="connsiteX8" fmla="*/ 693055 w 2544080"/>
                <a:gd name="connsiteY8" fmla="*/ 132352 h 1029703"/>
                <a:gd name="connsiteX9" fmla="*/ 908955 w 2544080"/>
                <a:gd name="connsiteY9" fmla="*/ 227602 h 1029703"/>
                <a:gd name="connsiteX10" fmla="*/ 1118505 w 2544080"/>
                <a:gd name="connsiteY10" fmla="*/ 243477 h 1029703"/>
                <a:gd name="connsiteX11" fmla="*/ 1312180 w 2544080"/>
                <a:gd name="connsiteY11" fmla="*/ 91077 h 1029703"/>
                <a:gd name="connsiteX12" fmla="*/ 1505855 w 2544080"/>
                <a:gd name="connsiteY12" fmla="*/ 2177 h 1029703"/>
                <a:gd name="connsiteX13" fmla="*/ 1623330 w 2544080"/>
                <a:gd name="connsiteY13" fmla="*/ 43452 h 1029703"/>
                <a:gd name="connsiteX14" fmla="*/ 1724930 w 2544080"/>
                <a:gd name="connsiteY14" fmla="*/ 214902 h 1029703"/>
                <a:gd name="connsiteX15" fmla="*/ 1845580 w 2544080"/>
                <a:gd name="connsiteY15" fmla="*/ 319677 h 1029703"/>
                <a:gd name="connsiteX16" fmla="*/ 2112280 w 2544080"/>
                <a:gd name="connsiteY16" fmla="*/ 478427 h 1029703"/>
                <a:gd name="connsiteX17" fmla="*/ 2321830 w 2544080"/>
                <a:gd name="connsiteY17" fmla="*/ 637177 h 1029703"/>
                <a:gd name="connsiteX18" fmla="*/ 2452005 w 2544080"/>
                <a:gd name="connsiteY18" fmla="*/ 649877 h 1029703"/>
                <a:gd name="connsiteX19" fmla="*/ 2544080 w 2544080"/>
                <a:gd name="connsiteY19" fmla="*/ 703852 h 1029703"/>
                <a:gd name="connsiteX0" fmla="*/ 0 w 2544080"/>
                <a:gd name="connsiteY0" fmla="*/ 1029703 h 1029703"/>
                <a:gd name="connsiteX1" fmla="*/ 112615 w 2544080"/>
                <a:gd name="connsiteY1" fmla="*/ 896460 h 1029703"/>
                <a:gd name="connsiteX2" fmla="*/ 48530 w 2544080"/>
                <a:gd name="connsiteY2" fmla="*/ 799102 h 1029703"/>
                <a:gd name="connsiteX3" fmla="*/ 92980 w 2544080"/>
                <a:gd name="connsiteY3" fmla="*/ 684802 h 1029703"/>
                <a:gd name="connsiteX4" fmla="*/ 258080 w 2544080"/>
                <a:gd name="connsiteY4" fmla="*/ 564152 h 1029703"/>
                <a:gd name="connsiteX5" fmla="*/ 477155 w 2544080"/>
                <a:gd name="connsiteY5" fmla="*/ 507002 h 1029703"/>
                <a:gd name="connsiteX6" fmla="*/ 632730 w 2544080"/>
                <a:gd name="connsiteY6" fmla="*/ 370477 h 1029703"/>
                <a:gd name="connsiteX7" fmla="*/ 585105 w 2544080"/>
                <a:gd name="connsiteY7" fmla="*/ 218077 h 1029703"/>
                <a:gd name="connsiteX8" fmla="*/ 693055 w 2544080"/>
                <a:gd name="connsiteY8" fmla="*/ 132352 h 1029703"/>
                <a:gd name="connsiteX9" fmla="*/ 908955 w 2544080"/>
                <a:gd name="connsiteY9" fmla="*/ 227602 h 1029703"/>
                <a:gd name="connsiteX10" fmla="*/ 1118505 w 2544080"/>
                <a:gd name="connsiteY10" fmla="*/ 243477 h 1029703"/>
                <a:gd name="connsiteX11" fmla="*/ 1312180 w 2544080"/>
                <a:gd name="connsiteY11" fmla="*/ 91077 h 1029703"/>
                <a:gd name="connsiteX12" fmla="*/ 1505855 w 2544080"/>
                <a:gd name="connsiteY12" fmla="*/ 2177 h 1029703"/>
                <a:gd name="connsiteX13" fmla="*/ 1623330 w 2544080"/>
                <a:gd name="connsiteY13" fmla="*/ 43452 h 1029703"/>
                <a:gd name="connsiteX14" fmla="*/ 1724930 w 2544080"/>
                <a:gd name="connsiteY14" fmla="*/ 214902 h 1029703"/>
                <a:gd name="connsiteX15" fmla="*/ 1845580 w 2544080"/>
                <a:gd name="connsiteY15" fmla="*/ 319677 h 1029703"/>
                <a:gd name="connsiteX16" fmla="*/ 2112280 w 2544080"/>
                <a:gd name="connsiteY16" fmla="*/ 478427 h 1029703"/>
                <a:gd name="connsiteX17" fmla="*/ 2321830 w 2544080"/>
                <a:gd name="connsiteY17" fmla="*/ 637177 h 1029703"/>
                <a:gd name="connsiteX18" fmla="*/ 2452005 w 2544080"/>
                <a:gd name="connsiteY18" fmla="*/ 649877 h 1029703"/>
                <a:gd name="connsiteX19" fmla="*/ 2544080 w 2544080"/>
                <a:gd name="connsiteY19" fmla="*/ 703852 h 1029703"/>
                <a:gd name="connsiteX0" fmla="*/ 0 w 2544080"/>
                <a:gd name="connsiteY0" fmla="*/ 1029703 h 1029703"/>
                <a:gd name="connsiteX1" fmla="*/ 112615 w 2544080"/>
                <a:gd name="connsiteY1" fmla="*/ 896460 h 1029703"/>
                <a:gd name="connsiteX2" fmla="*/ 48530 w 2544080"/>
                <a:gd name="connsiteY2" fmla="*/ 799102 h 1029703"/>
                <a:gd name="connsiteX3" fmla="*/ 122140 w 2544080"/>
                <a:gd name="connsiteY3" fmla="*/ 671862 h 1029703"/>
                <a:gd name="connsiteX4" fmla="*/ 258080 w 2544080"/>
                <a:gd name="connsiteY4" fmla="*/ 564152 h 1029703"/>
                <a:gd name="connsiteX5" fmla="*/ 477155 w 2544080"/>
                <a:gd name="connsiteY5" fmla="*/ 507002 h 1029703"/>
                <a:gd name="connsiteX6" fmla="*/ 632730 w 2544080"/>
                <a:gd name="connsiteY6" fmla="*/ 370477 h 1029703"/>
                <a:gd name="connsiteX7" fmla="*/ 585105 w 2544080"/>
                <a:gd name="connsiteY7" fmla="*/ 218077 h 1029703"/>
                <a:gd name="connsiteX8" fmla="*/ 693055 w 2544080"/>
                <a:gd name="connsiteY8" fmla="*/ 132352 h 1029703"/>
                <a:gd name="connsiteX9" fmla="*/ 908955 w 2544080"/>
                <a:gd name="connsiteY9" fmla="*/ 227602 h 1029703"/>
                <a:gd name="connsiteX10" fmla="*/ 1118505 w 2544080"/>
                <a:gd name="connsiteY10" fmla="*/ 243477 h 1029703"/>
                <a:gd name="connsiteX11" fmla="*/ 1312180 w 2544080"/>
                <a:gd name="connsiteY11" fmla="*/ 91077 h 1029703"/>
                <a:gd name="connsiteX12" fmla="*/ 1505855 w 2544080"/>
                <a:gd name="connsiteY12" fmla="*/ 2177 h 1029703"/>
                <a:gd name="connsiteX13" fmla="*/ 1623330 w 2544080"/>
                <a:gd name="connsiteY13" fmla="*/ 43452 h 1029703"/>
                <a:gd name="connsiteX14" fmla="*/ 1724930 w 2544080"/>
                <a:gd name="connsiteY14" fmla="*/ 214902 h 1029703"/>
                <a:gd name="connsiteX15" fmla="*/ 1845580 w 2544080"/>
                <a:gd name="connsiteY15" fmla="*/ 319677 h 1029703"/>
                <a:gd name="connsiteX16" fmla="*/ 2112280 w 2544080"/>
                <a:gd name="connsiteY16" fmla="*/ 478427 h 1029703"/>
                <a:gd name="connsiteX17" fmla="*/ 2321830 w 2544080"/>
                <a:gd name="connsiteY17" fmla="*/ 637177 h 1029703"/>
                <a:gd name="connsiteX18" fmla="*/ 2452005 w 2544080"/>
                <a:gd name="connsiteY18" fmla="*/ 649877 h 1029703"/>
                <a:gd name="connsiteX19" fmla="*/ 2544080 w 2544080"/>
                <a:gd name="connsiteY19" fmla="*/ 703852 h 1029703"/>
                <a:gd name="connsiteX0" fmla="*/ 0 w 2544080"/>
                <a:gd name="connsiteY0" fmla="*/ 1029703 h 1029703"/>
                <a:gd name="connsiteX1" fmla="*/ 112615 w 2544080"/>
                <a:gd name="connsiteY1" fmla="*/ 896460 h 1029703"/>
                <a:gd name="connsiteX2" fmla="*/ 48530 w 2544080"/>
                <a:gd name="connsiteY2" fmla="*/ 799102 h 1029703"/>
                <a:gd name="connsiteX3" fmla="*/ 122140 w 2544080"/>
                <a:gd name="connsiteY3" fmla="*/ 671862 h 1029703"/>
                <a:gd name="connsiteX4" fmla="*/ 262940 w 2544080"/>
                <a:gd name="connsiteY4" fmla="*/ 553800 h 1029703"/>
                <a:gd name="connsiteX5" fmla="*/ 477155 w 2544080"/>
                <a:gd name="connsiteY5" fmla="*/ 507002 h 1029703"/>
                <a:gd name="connsiteX6" fmla="*/ 632730 w 2544080"/>
                <a:gd name="connsiteY6" fmla="*/ 370477 h 1029703"/>
                <a:gd name="connsiteX7" fmla="*/ 585105 w 2544080"/>
                <a:gd name="connsiteY7" fmla="*/ 218077 h 1029703"/>
                <a:gd name="connsiteX8" fmla="*/ 693055 w 2544080"/>
                <a:gd name="connsiteY8" fmla="*/ 132352 h 1029703"/>
                <a:gd name="connsiteX9" fmla="*/ 908955 w 2544080"/>
                <a:gd name="connsiteY9" fmla="*/ 227602 h 1029703"/>
                <a:gd name="connsiteX10" fmla="*/ 1118505 w 2544080"/>
                <a:gd name="connsiteY10" fmla="*/ 243477 h 1029703"/>
                <a:gd name="connsiteX11" fmla="*/ 1312180 w 2544080"/>
                <a:gd name="connsiteY11" fmla="*/ 91077 h 1029703"/>
                <a:gd name="connsiteX12" fmla="*/ 1505855 w 2544080"/>
                <a:gd name="connsiteY12" fmla="*/ 2177 h 1029703"/>
                <a:gd name="connsiteX13" fmla="*/ 1623330 w 2544080"/>
                <a:gd name="connsiteY13" fmla="*/ 43452 h 1029703"/>
                <a:gd name="connsiteX14" fmla="*/ 1724930 w 2544080"/>
                <a:gd name="connsiteY14" fmla="*/ 214902 h 1029703"/>
                <a:gd name="connsiteX15" fmla="*/ 1845580 w 2544080"/>
                <a:gd name="connsiteY15" fmla="*/ 319677 h 1029703"/>
                <a:gd name="connsiteX16" fmla="*/ 2112280 w 2544080"/>
                <a:gd name="connsiteY16" fmla="*/ 478427 h 1029703"/>
                <a:gd name="connsiteX17" fmla="*/ 2321830 w 2544080"/>
                <a:gd name="connsiteY17" fmla="*/ 637177 h 1029703"/>
                <a:gd name="connsiteX18" fmla="*/ 2452005 w 2544080"/>
                <a:gd name="connsiteY18" fmla="*/ 649877 h 1029703"/>
                <a:gd name="connsiteX19" fmla="*/ 2544080 w 2544080"/>
                <a:gd name="connsiteY19" fmla="*/ 703852 h 1029703"/>
                <a:gd name="connsiteX0" fmla="*/ 0 w 2544080"/>
                <a:gd name="connsiteY0" fmla="*/ 1029703 h 1029703"/>
                <a:gd name="connsiteX1" fmla="*/ 112615 w 2544080"/>
                <a:gd name="connsiteY1" fmla="*/ 896460 h 1029703"/>
                <a:gd name="connsiteX2" fmla="*/ 48530 w 2544080"/>
                <a:gd name="connsiteY2" fmla="*/ 799102 h 1029703"/>
                <a:gd name="connsiteX3" fmla="*/ 122140 w 2544080"/>
                <a:gd name="connsiteY3" fmla="*/ 671862 h 1029703"/>
                <a:gd name="connsiteX4" fmla="*/ 262940 w 2544080"/>
                <a:gd name="connsiteY4" fmla="*/ 553800 h 1029703"/>
                <a:gd name="connsiteX5" fmla="*/ 489305 w 2544080"/>
                <a:gd name="connsiteY5" fmla="*/ 463006 h 1029703"/>
                <a:gd name="connsiteX6" fmla="*/ 632730 w 2544080"/>
                <a:gd name="connsiteY6" fmla="*/ 370477 h 1029703"/>
                <a:gd name="connsiteX7" fmla="*/ 585105 w 2544080"/>
                <a:gd name="connsiteY7" fmla="*/ 218077 h 1029703"/>
                <a:gd name="connsiteX8" fmla="*/ 693055 w 2544080"/>
                <a:gd name="connsiteY8" fmla="*/ 132352 h 1029703"/>
                <a:gd name="connsiteX9" fmla="*/ 908955 w 2544080"/>
                <a:gd name="connsiteY9" fmla="*/ 227602 h 1029703"/>
                <a:gd name="connsiteX10" fmla="*/ 1118505 w 2544080"/>
                <a:gd name="connsiteY10" fmla="*/ 243477 h 1029703"/>
                <a:gd name="connsiteX11" fmla="*/ 1312180 w 2544080"/>
                <a:gd name="connsiteY11" fmla="*/ 91077 h 1029703"/>
                <a:gd name="connsiteX12" fmla="*/ 1505855 w 2544080"/>
                <a:gd name="connsiteY12" fmla="*/ 2177 h 1029703"/>
                <a:gd name="connsiteX13" fmla="*/ 1623330 w 2544080"/>
                <a:gd name="connsiteY13" fmla="*/ 43452 h 1029703"/>
                <a:gd name="connsiteX14" fmla="*/ 1724930 w 2544080"/>
                <a:gd name="connsiteY14" fmla="*/ 214902 h 1029703"/>
                <a:gd name="connsiteX15" fmla="*/ 1845580 w 2544080"/>
                <a:gd name="connsiteY15" fmla="*/ 319677 h 1029703"/>
                <a:gd name="connsiteX16" fmla="*/ 2112280 w 2544080"/>
                <a:gd name="connsiteY16" fmla="*/ 478427 h 1029703"/>
                <a:gd name="connsiteX17" fmla="*/ 2321830 w 2544080"/>
                <a:gd name="connsiteY17" fmla="*/ 637177 h 1029703"/>
                <a:gd name="connsiteX18" fmla="*/ 2452005 w 2544080"/>
                <a:gd name="connsiteY18" fmla="*/ 649877 h 1029703"/>
                <a:gd name="connsiteX19" fmla="*/ 2544080 w 2544080"/>
                <a:gd name="connsiteY19" fmla="*/ 703852 h 1029703"/>
                <a:gd name="connsiteX0" fmla="*/ 0 w 2544080"/>
                <a:gd name="connsiteY0" fmla="*/ 1029703 h 1029703"/>
                <a:gd name="connsiteX1" fmla="*/ 112615 w 2544080"/>
                <a:gd name="connsiteY1" fmla="*/ 896460 h 1029703"/>
                <a:gd name="connsiteX2" fmla="*/ 48530 w 2544080"/>
                <a:gd name="connsiteY2" fmla="*/ 799102 h 1029703"/>
                <a:gd name="connsiteX3" fmla="*/ 122140 w 2544080"/>
                <a:gd name="connsiteY3" fmla="*/ 671862 h 1029703"/>
                <a:gd name="connsiteX4" fmla="*/ 262940 w 2544080"/>
                <a:gd name="connsiteY4" fmla="*/ 553800 h 1029703"/>
                <a:gd name="connsiteX5" fmla="*/ 489305 w 2544080"/>
                <a:gd name="connsiteY5" fmla="*/ 463006 h 1029703"/>
                <a:gd name="connsiteX6" fmla="*/ 623010 w 2544080"/>
                <a:gd name="connsiteY6" fmla="*/ 352361 h 1029703"/>
                <a:gd name="connsiteX7" fmla="*/ 585105 w 2544080"/>
                <a:gd name="connsiteY7" fmla="*/ 218077 h 1029703"/>
                <a:gd name="connsiteX8" fmla="*/ 693055 w 2544080"/>
                <a:gd name="connsiteY8" fmla="*/ 132352 h 1029703"/>
                <a:gd name="connsiteX9" fmla="*/ 908955 w 2544080"/>
                <a:gd name="connsiteY9" fmla="*/ 227602 h 1029703"/>
                <a:gd name="connsiteX10" fmla="*/ 1118505 w 2544080"/>
                <a:gd name="connsiteY10" fmla="*/ 243477 h 1029703"/>
                <a:gd name="connsiteX11" fmla="*/ 1312180 w 2544080"/>
                <a:gd name="connsiteY11" fmla="*/ 91077 h 1029703"/>
                <a:gd name="connsiteX12" fmla="*/ 1505855 w 2544080"/>
                <a:gd name="connsiteY12" fmla="*/ 2177 h 1029703"/>
                <a:gd name="connsiteX13" fmla="*/ 1623330 w 2544080"/>
                <a:gd name="connsiteY13" fmla="*/ 43452 h 1029703"/>
                <a:gd name="connsiteX14" fmla="*/ 1724930 w 2544080"/>
                <a:gd name="connsiteY14" fmla="*/ 214902 h 1029703"/>
                <a:gd name="connsiteX15" fmla="*/ 1845580 w 2544080"/>
                <a:gd name="connsiteY15" fmla="*/ 319677 h 1029703"/>
                <a:gd name="connsiteX16" fmla="*/ 2112280 w 2544080"/>
                <a:gd name="connsiteY16" fmla="*/ 478427 h 1029703"/>
                <a:gd name="connsiteX17" fmla="*/ 2321830 w 2544080"/>
                <a:gd name="connsiteY17" fmla="*/ 637177 h 1029703"/>
                <a:gd name="connsiteX18" fmla="*/ 2452005 w 2544080"/>
                <a:gd name="connsiteY18" fmla="*/ 649877 h 1029703"/>
                <a:gd name="connsiteX19" fmla="*/ 2544080 w 2544080"/>
                <a:gd name="connsiteY19" fmla="*/ 703852 h 1029703"/>
                <a:gd name="connsiteX0" fmla="*/ 0 w 2544080"/>
                <a:gd name="connsiteY0" fmla="*/ 1029703 h 1029703"/>
                <a:gd name="connsiteX1" fmla="*/ 112615 w 2544080"/>
                <a:gd name="connsiteY1" fmla="*/ 896460 h 1029703"/>
                <a:gd name="connsiteX2" fmla="*/ 48530 w 2544080"/>
                <a:gd name="connsiteY2" fmla="*/ 799102 h 1029703"/>
                <a:gd name="connsiteX3" fmla="*/ 122140 w 2544080"/>
                <a:gd name="connsiteY3" fmla="*/ 671862 h 1029703"/>
                <a:gd name="connsiteX4" fmla="*/ 262940 w 2544080"/>
                <a:gd name="connsiteY4" fmla="*/ 553800 h 1029703"/>
                <a:gd name="connsiteX5" fmla="*/ 489305 w 2544080"/>
                <a:gd name="connsiteY5" fmla="*/ 463006 h 1029703"/>
                <a:gd name="connsiteX6" fmla="*/ 623010 w 2544080"/>
                <a:gd name="connsiteY6" fmla="*/ 352361 h 1029703"/>
                <a:gd name="connsiteX7" fmla="*/ 580245 w 2544080"/>
                <a:gd name="connsiteY7" fmla="*/ 202549 h 1029703"/>
                <a:gd name="connsiteX8" fmla="*/ 693055 w 2544080"/>
                <a:gd name="connsiteY8" fmla="*/ 132352 h 1029703"/>
                <a:gd name="connsiteX9" fmla="*/ 908955 w 2544080"/>
                <a:gd name="connsiteY9" fmla="*/ 227602 h 1029703"/>
                <a:gd name="connsiteX10" fmla="*/ 1118505 w 2544080"/>
                <a:gd name="connsiteY10" fmla="*/ 243477 h 1029703"/>
                <a:gd name="connsiteX11" fmla="*/ 1312180 w 2544080"/>
                <a:gd name="connsiteY11" fmla="*/ 91077 h 1029703"/>
                <a:gd name="connsiteX12" fmla="*/ 1505855 w 2544080"/>
                <a:gd name="connsiteY12" fmla="*/ 2177 h 1029703"/>
                <a:gd name="connsiteX13" fmla="*/ 1623330 w 2544080"/>
                <a:gd name="connsiteY13" fmla="*/ 43452 h 1029703"/>
                <a:gd name="connsiteX14" fmla="*/ 1724930 w 2544080"/>
                <a:gd name="connsiteY14" fmla="*/ 214902 h 1029703"/>
                <a:gd name="connsiteX15" fmla="*/ 1845580 w 2544080"/>
                <a:gd name="connsiteY15" fmla="*/ 319677 h 1029703"/>
                <a:gd name="connsiteX16" fmla="*/ 2112280 w 2544080"/>
                <a:gd name="connsiteY16" fmla="*/ 478427 h 1029703"/>
                <a:gd name="connsiteX17" fmla="*/ 2321830 w 2544080"/>
                <a:gd name="connsiteY17" fmla="*/ 637177 h 1029703"/>
                <a:gd name="connsiteX18" fmla="*/ 2452005 w 2544080"/>
                <a:gd name="connsiteY18" fmla="*/ 649877 h 1029703"/>
                <a:gd name="connsiteX19" fmla="*/ 2544080 w 2544080"/>
                <a:gd name="connsiteY19" fmla="*/ 703852 h 1029703"/>
                <a:gd name="connsiteX0" fmla="*/ 0 w 2544080"/>
                <a:gd name="connsiteY0" fmla="*/ 1029703 h 1029703"/>
                <a:gd name="connsiteX1" fmla="*/ 112615 w 2544080"/>
                <a:gd name="connsiteY1" fmla="*/ 896460 h 1029703"/>
                <a:gd name="connsiteX2" fmla="*/ 48530 w 2544080"/>
                <a:gd name="connsiteY2" fmla="*/ 799102 h 1029703"/>
                <a:gd name="connsiteX3" fmla="*/ 122140 w 2544080"/>
                <a:gd name="connsiteY3" fmla="*/ 671862 h 1029703"/>
                <a:gd name="connsiteX4" fmla="*/ 262940 w 2544080"/>
                <a:gd name="connsiteY4" fmla="*/ 553800 h 1029703"/>
                <a:gd name="connsiteX5" fmla="*/ 489305 w 2544080"/>
                <a:gd name="connsiteY5" fmla="*/ 463006 h 1029703"/>
                <a:gd name="connsiteX6" fmla="*/ 623010 w 2544080"/>
                <a:gd name="connsiteY6" fmla="*/ 352361 h 1029703"/>
                <a:gd name="connsiteX7" fmla="*/ 580245 w 2544080"/>
                <a:gd name="connsiteY7" fmla="*/ 202549 h 1029703"/>
                <a:gd name="connsiteX8" fmla="*/ 693055 w 2544080"/>
                <a:gd name="connsiteY8" fmla="*/ 132352 h 1029703"/>
                <a:gd name="connsiteX9" fmla="*/ 906525 w 2544080"/>
                <a:gd name="connsiteY9" fmla="*/ 201722 h 1029703"/>
                <a:gd name="connsiteX10" fmla="*/ 1118505 w 2544080"/>
                <a:gd name="connsiteY10" fmla="*/ 243477 h 1029703"/>
                <a:gd name="connsiteX11" fmla="*/ 1312180 w 2544080"/>
                <a:gd name="connsiteY11" fmla="*/ 91077 h 1029703"/>
                <a:gd name="connsiteX12" fmla="*/ 1505855 w 2544080"/>
                <a:gd name="connsiteY12" fmla="*/ 2177 h 1029703"/>
                <a:gd name="connsiteX13" fmla="*/ 1623330 w 2544080"/>
                <a:gd name="connsiteY13" fmla="*/ 43452 h 1029703"/>
                <a:gd name="connsiteX14" fmla="*/ 1724930 w 2544080"/>
                <a:gd name="connsiteY14" fmla="*/ 214902 h 1029703"/>
                <a:gd name="connsiteX15" fmla="*/ 1845580 w 2544080"/>
                <a:gd name="connsiteY15" fmla="*/ 319677 h 1029703"/>
                <a:gd name="connsiteX16" fmla="*/ 2112280 w 2544080"/>
                <a:gd name="connsiteY16" fmla="*/ 478427 h 1029703"/>
                <a:gd name="connsiteX17" fmla="*/ 2321830 w 2544080"/>
                <a:gd name="connsiteY17" fmla="*/ 637177 h 1029703"/>
                <a:gd name="connsiteX18" fmla="*/ 2452005 w 2544080"/>
                <a:gd name="connsiteY18" fmla="*/ 649877 h 1029703"/>
                <a:gd name="connsiteX19" fmla="*/ 2544080 w 2544080"/>
                <a:gd name="connsiteY19" fmla="*/ 703852 h 1029703"/>
                <a:gd name="connsiteX0" fmla="*/ 0 w 2544080"/>
                <a:gd name="connsiteY0" fmla="*/ 1029703 h 1029703"/>
                <a:gd name="connsiteX1" fmla="*/ 112615 w 2544080"/>
                <a:gd name="connsiteY1" fmla="*/ 896460 h 1029703"/>
                <a:gd name="connsiteX2" fmla="*/ 48530 w 2544080"/>
                <a:gd name="connsiteY2" fmla="*/ 799102 h 1029703"/>
                <a:gd name="connsiteX3" fmla="*/ 122140 w 2544080"/>
                <a:gd name="connsiteY3" fmla="*/ 671862 h 1029703"/>
                <a:gd name="connsiteX4" fmla="*/ 262940 w 2544080"/>
                <a:gd name="connsiteY4" fmla="*/ 553800 h 1029703"/>
                <a:gd name="connsiteX5" fmla="*/ 489305 w 2544080"/>
                <a:gd name="connsiteY5" fmla="*/ 463006 h 1029703"/>
                <a:gd name="connsiteX6" fmla="*/ 623010 w 2544080"/>
                <a:gd name="connsiteY6" fmla="*/ 352361 h 1029703"/>
                <a:gd name="connsiteX7" fmla="*/ 580245 w 2544080"/>
                <a:gd name="connsiteY7" fmla="*/ 202549 h 1029703"/>
                <a:gd name="connsiteX8" fmla="*/ 693055 w 2544080"/>
                <a:gd name="connsiteY8" fmla="*/ 132352 h 1029703"/>
                <a:gd name="connsiteX9" fmla="*/ 906525 w 2544080"/>
                <a:gd name="connsiteY9" fmla="*/ 201722 h 1029703"/>
                <a:gd name="connsiteX10" fmla="*/ 1118505 w 2544080"/>
                <a:gd name="connsiteY10" fmla="*/ 212421 h 1029703"/>
                <a:gd name="connsiteX11" fmla="*/ 1312180 w 2544080"/>
                <a:gd name="connsiteY11" fmla="*/ 91077 h 1029703"/>
                <a:gd name="connsiteX12" fmla="*/ 1505855 w 2544080"/>
                <a:gd name="connsiteY12" fmla="*/ 2177 h 1029703"/>
                <a:gd name="connsiteX13" fmla="*/ 1623330 w 2544080"/>
                <a:gd name="connsiteY13" fmla="*/ 43452 h 1029703"/>
                <a:gd name="connsiteX14" fmla="*/ 1724930 w 2544080"/>
                <a:gd name="connsiteY14" fmla="*/ 214902 h 1029703"/>
                <a:gd name="connsiteX15" fmla="*/ 1845580 w 2544080"/>
                <a:gd name="connsiteY15" fmla="*/ 319677 h 1029703"/>
                <a:gd name="connsiteX16" fmla="*/ 2112280 w 2544080"/>
                <a:gd name="connsiteY16" fmla="*/ 478427 h 1029703"/>
                <a:gd name="connsiteX17" fmla="*/ 2321830 w 2544080"/>
                <a:gd name="connsiteY17" fmla="*/ 637177 h 1029703"/>
                <a:gd name="connsiteX18" fmla="*/ 2452005 w 2544080"/>
                <a:gd name="connsiteY18" fmla="*/ 649877 h 1029703"/>
                <a:gd name="connsiteX19" fmla="*/ 2544080 w 2544080"/>
                <a:gd name="connsiteY19" fmla="*/ 703852 h 1029703"/>
                <a:gd name="connsiteX0" fmla="*/ 0 w 2544080"/>
                <a:gd name="connsiteY0" fmla="*/ 1028652 h 1028652"/>
                <a:gd name="connsiteX1" fmla="*/ 112615 w 2544080"/>
                <a:gd name="connsiteY1" fmla="*/ 895409 h 1028652"/>
                <a:gd name="connsiteX2" fmla="*/ 48530 w 2544080"/>
                <a:gd name="connsiteY2" fmla="*/ 798051 h 1028652"/>
                <a:gd name="connsiteX3" fmla="*/ 122140 w 2544080"/>
                <a:gd name="connsiteY3" fmla="*/ 670811 h 1028652"/>
                <a:gd name="connsiteX4" fmla="*/ 262940 w 2544080"/>
                <a:gd name="connsiteY4" fmla="*/ 552749 h 1028652"/>
                <a:gd name="connsiteX5" fmla="*/ 489305 w 2544080"/>
                <a:gd name="connsiteY5" fmla="*/ 461955 h 1028652"/>
                <a:gd name="connsiteX6" fmla="*/ 623010 w 2544080"/>
                <a:gd name="connsiteY6" fmla="*/ 351310 h 1028652"/>
                <a:gd name="connsiteX7" fmla="*/ 580245 w 2544080"/>
                <a:gd name="connsiteY7" fmla="*/ 201498 h 1028652"/>
                <a:gd name="connsiteX8" fmla="*/ 693055 w 2544080"/>
                <a:gd name="connsiteY8" fmla="*/ 131301 h 1028652"/>
                <a:gd name="connsiteX9" fmla="*/ 906525 w 2544080"/>
                <a:gd name="connsiteY9" fmla="*/ 200671 h 1028652"/>
                <a:gd name="connsiteX10" fmla="*/ 1118505 w 2544080"/>
                <a:gd name="connsiteY10" fmla="*/ 211370 h 1028652"/>
                <a:gd name="connsiteX11" fmla="*/ 1312180 w 2544080"/>
                <a:gd name="connsiteY11" fmla="*/ 71910 h 1028652"/>
                <a:gd name="connsiteX12" fmla="*/ 1505855 w 2544080"/>
                <a:gd name="connsiteY12" fmla="*/ 1126 h 1028652"/>
                <a:gd name="connsiteX13" fmla="*/ 1623330 w 2544080"/>
                <a:gd name="connsiteY13" fmla="*/ 42401 h 1028652"/>
                <a:gd name="connsiteX14" fmla="*/ 1724930 w 2544080"/>
                <a:gd name="connsiteY14" fmla="*/ 213851 h 1028652"/>
                <a:gd name="connsiteX15" fmla="*/ 1845580 w 2544080"/>
                <a:gd name="connsiteY15" fmla="*/ 318626 h 1028652"/>
                <a:gd name="connsiteX16" fmla="*/ 2112280 w 2544080"/>
                <a:gd name="connsiteY16" fmla="*/ 477376 h 1028652"/>
                <a:gd name="connsiteX17" fmla="*/ 2321830 w 2544080"/>
                <a:gd name="connsiteY17" fmla="*/ 636126 h 1028652"/>
                <a:gd name="connsiteX18" fmla="*/ 2452005 w 2544080"/>
                <a:gd name="connsiteY18" fmla="*/ 648826 h 1028652"/>
                <a:gd name="connsiteX19" fmla="*/ 2544080 w 2544080"/>
                <a:gd name="connsiteY19" fmla="*/ 702801 h 1028652"/>
                <a:gd name="connsiteX0" fmla="*/ 0 w 2544080"/>
                <a:gd name="connsiteY0" fmla="*/ 1027625 h 1027625"/>
                <a:gd name="connsiteX1" fmla="*/ 112615 w 2544080"/>
                <a:gd name="connsiteY1" fmla="*/ 894382 h 1027625"/>
                <a:gd name="connsiteX2" fmla="*/ 48530 w 2544080"/>
                <a:gd name="connsiteY2" fmla="*/ 797024 h 1027625"/>
                <a:gd name="connsiteX3" fmla="*/ 122140 w 2544080"/>
                <a:gd name="connsiteY3" fmla="*/ 669784 h 1027625"/>
                <a:gd name="connsiteX4" fmla="*/ 262940 w 2544080"/>
                <a:gd name="connsiteY4" fmla="*/ 551722 h 1027625"/>
                <a:gd name="connsiteX5" fmla="*/ 489305 w 2544080"/>
                <a:gd name="connsiteY5" fmla="*/ 460928 h 1027625"/>
                <a:gd name="connsiteX6" fmla="*/ 623010 w 2544080"/>
                <a:gd name="connsiteY6" fmla="*/ 350283 h 1027625"/>
                <a:gd name="connsiteX7" fmla="*/ 580245 w 2544080"/>
                <a:gd name="connsiteY7" fmla="*/ 200471 h 1027625"/>
                <a:gd name="connsiteX8" fmla="*/ 693055 w 2544080"/>
                <a:gd name="connsiteY8" fmla="*/ 130274 h 1027625"/>
                <a:gd name="connsiteX9" fmla="*/ 906525 w 2544080"/>
                <a:gd name="connsiteY9" fmla="*/ 199644 h 1027625"/>
                <a:gd name="connsiteX10" fmla="*/ 1118505 w 2544080"/>
                <a:gd name="connsiteY10" fmla="*/ 210343 h 1027625"/>
                <a:gd name="connsiteX11" fmla="*/ 1312180 w 2544080"/>
                <a:gd name="connsiteY11" fmla="*/ 70883 h 1027625"/>
                <a:gd name="connsiteX12" fmla="*/ 1505855 w 2544080"/>
                <a:gd name="connsiteY12" fmla="*/ 99 h 1027625"/>
                <a:gd name="connsiteX13" fmla="*/ 1623330 w 2544080"/>
                <a:gd name="connsiteY13" fmla="*/ 59490 h 1027625"/>
                <a:gd name="connsiteX14" fmla="*/ 1724930 w 2544080"/>
                <a:gd name="connsiteY14" fmla="*/ 212824 h 1027625"/>
                <a:gd name="connsiteX15" fmla="*/ 1845580 w 2544080"/>
                <a:gd name="connsiteY15" fmla="*/ 317599 h 1027625"/>
                <a:gd name="connsiteX16" fmla="*/ 2112280 w 2544080"/>
                <a:gd name="connsiteY16" fmla="*/ 476349 h 1027625"/>
                <a:gd name="connsiteX17" fmla="*/ 2321830 w 2544080"/>
                <a:gd name="connsiteY17" fmla="*/ 635099 h 1027625"/>
                <a:gd name="connsiteX18" fmla="*/ 2452005 w 2544080"/>
                <a:gd name="connsiteY18" fmla="*/ 647799 h 1027625"/>
                <a:gd name="connsiteX19" fmla="*/ 2544080 w 2544080"/>
                <a:gd name="connsiteY19" fmla="*/ 701774 h 1027625"/>
                <a:gd name="connsiteX0" fmla="*/ 0 w 2544080"/>
                <a:gd name="connsiteY0" fmla="*/ 1027639 h 1027639"/>
                <a:gd name="connsiteX1" fmla="*/ 112615 w 2544080"/>
                <a:gd name="connsiteY1" fmla="*/ 894396 h 1027639"/>
                <a:gd name="connsiteX2" fmla="*/ 48530 w 2544080"/>
                <a:gd name="connsiteY2" fmla="*/ 797038 h 1027639"/>
                <a:gd name="connsiteX3" fmla="*/ 122140 w 2544080"/>
                <a:gd name="connsiteY3" fmla="*/ 669798 h 1027639"/>
                <a:gd name="connsiteX4" fmla="*/ 262940 w 2544080"/>
                <a:gd name="connsiteY4" fmla="*/ 551736 h 1027639"/>
                <a:gd name="connsiteX5" fmla="*/ 489305 w 2544080"/>
                <a:gd name="connsiteY5" fmla="*/ 460942 h 1027639"/>
                <a:gd name="connsiteX6" fmla="*/ 623010 w 2544080"/>
                <a:gd name="connsiteY6" fmla="*/ 350297 h 1027639"/>
                <a:gd name="connsiteX7" fmla="*/ 580245 w 2544080"/>
                <a:gd name="connsiteY7" fmla="*/ 200485 h 1027639"/>
                <a:gd name="connsiteX8" fmla="*/ 693055 w 2544080"/>
                <a:gd name="connsiteY8" fmla="*/ 130288 h 1027639"/>
                <a:gd name="connsiteX9" fmla="*/ 906525 w 2544080"/>
                <a:gd name="connsiteY9" fmla="*/ 199658 h 1027639"/>
                <a:gd name="connsiteX10" fmla="*/ 1118505 w 2544080"/>
                <a:gd name="connsiteY10" fmla="*/ 210357 h 1027639"/>
                <a:gd name="connsiteX11" fmla="*/ 1312180 w 2544080"/>
                <a:gd name="connsiteY11" fmla="*/ 70897 h 1027639"/>
                <a:gd name="connsiteX12" fmla="*/ 1505855 w 2544080"/>
                <a:gd name="connsiteY12" fmla="*/ 113 h 1027639"/>
                <a:gd name="connsiteX13" fmla="*/ 1623330 w 2544080"/>
                <a:gd name="connsiteY13" fmla="*/ 59504 h 1027639"/>
                <a:gd name="connsiteX14" fmla="*/ 1720070 w 2544080"/>
                <a:gd name="connsiteY14" fmla="*/ 236130 h 1027639"/>
                <a:gd name="connsiteX15" fmla="*/ 1845580 w 2544080"/>
                <a:gd name="connsiteY15" fmla="*/ 317613 h 1027639"/>
                <a:gd name="connsiteX16" fmla="*/ 2112280 w 2544080"/>
                <a:gd name="connsiteY16" fmla="*/ 476363 h 1027639"/>
                <a:gd name="connsiteX17" fmla="*/ 2321830 w 2544080"/>
                <a:gd name="connsiteY17" fmla="*/ 635113 h 1027639"/>
                <a:gd name="connsiteX18" fmla="*/ 2452005 w 2544080"/>
                <a:gd name="connsiteY18" fmla="*/ 647813 h 1027639"/>
                <a:gd name="connsiteX19" fmla="*/ 2544080 w 2544080"/>
                <a:gd name="connsiteY19" fmla="*/ 701788 h 1027639"/>
                <a:gd name="connsiteX0" fmla="*/ 0 w 2544080"/>
                <a:gd name="connsiteY0" fmla="*/ 1027710 h 1027710"/>
                <a:gd name="connsiteX1" fmla="*/ 112615 w 2544080"/>
                <a:gd name="connsiteY1" fmla="*/ 894467 h 1027710"/>
                <a:gd name="connsiteX2" fmla="*/ 48530 w 2544080"/>
                <a:gd name="connsiteY2" fmla="*/ 797109 h 1027710"/>
                <a:gd name="connsiteX3" fmla="*/ 122140 w 2544080"/>
                <a:gd name="connsiteY3" fmla="*/ 669869 h 1027710"/>
                <a:gd name="connsiteX4" fmla="*/ 262940 w 2544080"/>
                <a:gd name="connsiteY4" fmla="*/ 551807 h 1027710"/>
                <a:gd name="connsiteX5" fmla="*/ 489305 w 2544080"/>
                <a:gd name="connsiteY5" fmla="*/ 461013 h 1027710"/>
                <a:gd name="connsiteX6" fmla="*/ 623010 w 2544080"/>
                <a:gd name="connsiteY6" fmla="*/ 350368 h 1027710"/>
                <a:gd name="connsiteX7" fmla="*/ 580245 w 2544080"/>
                <a:gd name="connsiteY7" fmla="*/ 200556 h 1027710"/>
                <a:gd name="connsiteX8" fmla="*/ 693055 w 2544080"/>
                <a:gd name="connsiteY8" fmla="*/ 130359 h 1027710"/>
                <a:gd name="connsiteX9" fmla="*/ 906525 w 2544080"/>
                <a:gd name="connsiteY9" fmla="*/ 199729 h 1027710"/>
                <a:gd name="connsiteX10" fmla="*/ 1118505 w 2544080"/>
                <a:gd name="connsiteY10" fmla="*/ 210428 h 1027710"/>
                <a:gd name="connsiteX11" fmla="*/ 1312180 w 2544080"/>
                <a:gd name="connsiteY11" fmla="*/ 70968 h 1027710"/>
                <a:gd name="connsiteX12" fmla="*/ 1505855 w 2544080"/>
                <a:gd name="connsiteY12" fmla="*/ 184 h 1027710"/>
                <a:gd name="connsiteX13" fmla="*/ 1606321 w 2544080"/>
                <a:gd name="connsiteY13" fmla="*/ 56986 h 1027710"/>
                <a:gd name="connsiteX14" fmla="*/ 1720070 w 2544080"/>
                <a:gd name="connsiteY14" fmla="*/ 236201 h 1027710"/>
                <a:gd name="connsiteX15" fmla="*/ 1845580 w 2544080"/>
                <a:gd name="connsiteY15" fmla="*/ 317684 h 1027710"/>
                <a:gd name="connsiteX16" fmla="*/ 2112280 w 2544080"/>
                <a:gd name="connsiteY16" fmla="*/ 476434 h 1027710"/>
                <a:gd name="connsiteX17" fmla="*/ 2321830 w 2544080"/>
                <a:gd name="connsiteY17" fmla="*/ 635184 h 1027710"/>
                <a:gd name="connsiteX18" fmla="*/ 2452005 w 2544080"/>
                <a:gd name="connsiteY18" fmla="*/ 647884 h 1027710"/>
                <a:gd name="connsiteX19" fmla="*/ 2544080 w 2544080"/>
                <a:gd name="connsiteY19" fmla="*/ 701859 h 1027710"/>
                <a:gd name="connsiteX0" fmla="*/ 0 w 2544080"/>
                <a:gd name="connsiteY0" fmla="*/ 1032856 h 1032856"/>
                <a:gd name="connsiteX1" fmla="*/ 112615 w 2544080"/>
                <a:gd name="connsiteY1" fmla="*/ 899613 h 1032856"/>
                <a:gd name="connsiteX2" fmla="*/ 48530 w 2544080"/>
                <a:gd name="connsiteY2" fmla="*/ 802255 h 1032856"/>
                <a:gd name="connsiteX3" fmla="*/ 122140 w 2544080"/>
                <a:gd name="connsiteY3" fmla="*/ 675015 h 1032856"/>
                <a:gd name="connsiteX4" fmla="*/ 262940 w 2544080"/>
                <a:gd name="connsiteY4" fmla="*/ 556953 h 1032856"/>
                <a:gd name="connsiteX5" fmla="*/ 489305 w 2544080"/>
                <a:gd name="connsiteY5" fmla="*/ 466159 h 1032856"/>
                <a:gd name="connsiteX6" fmla="*/ 623010 w 2544080"/>
                <a:gd name="connsiteY6" fmla="*/ 355514 h 1032856"/>
                <a:gd name="connsiteX7" fmla="*/ 580245 w 2544080"/>
                <a:gd name="connsiteY7" fmla="*/ 205702 h 1032856"/>
                <a:gd name="connsiteX8" fmla="*/ 693055 w 2544080"/>
                <a:gd name="connsiteY8" fmla="*/ 135505 h 1032856"/>
                <a:gd name="connsiteX9" fmla="*/ 906525 w 2544080"/>
                <a:gd name="connsiteY9" fmla="*/ 204875 h 1032856"/>
                <a:gd name="connsiteX10" fmla="*/ 1118505 w 2544080"/>
                <a:gd name="connsiteY10" fmla="*/ 215574 h 1032856"/>
                <a:gd name="connsiteX11" fmla="*/ 1312180 w 2544080"/>
                <a:gd name="connsiteY11" fmla="*/ 76114 h 1032856"/>
                <a:gd name="connsiteX12" fmla="*/ 1488845 w 2544080"/>
                <a:gd name="connsiteY12" fmla="*/ 154 h 1032856"/>
                <a:gd name="connsiteX13" fmla="*/ 1606321 w 2544080"/>
                <a:gd name="connsiteY13" fmla="*/ 62132 h 1032856"/>
                <a:gd name="connsiteX14" fmla="*/ 1720070 w 2544080"/>
                <a:gd name="connsiteY14" fmla="*/ 241347 h 1032856"/>
                <a:gd name="connsiteX15" fmla="*/ 1845580 w 2544080"/>
                <a:gd name="connsiteY15" fmla="*/ 322830 h 1032856"/>
                <a:gd name="connsiteX16" fmla="*/ 2112280 w 2544080"/>
                <a:gd name="connsiteY16" fmla="*/ 481580 h 1032856"/>
                <a:gd name="connsiteX17" fmla="*/ 2321830 w 2544080"/>
                <a:gd name="connsiteY17" fmla="*/ 640330 h 1032856"/>
                <a:gd name="connsiteX18" fmla="*/ 2452005 w 2544080"/>
                <a:gd name="connsiteY18" fmla="*/ 653030 h 1032856"/>
                <a:gd name="connsiteX19" fmla="*/ 2544080 w 2544080"/>
                <a:gd name="connsiteY19" fmla="*/ 707005 h 1032856"/>
                <a:gd name="connsiteX0" fmla="*/ 0 w 2544080"/>
                <a:gd name="connsiteY0" fmla="*/ 1032856 h 1032856"/>
                <a:gd name="connsiteX1" fmla="*/ 112615 w 2544080"/>
                <a:gd name="connsiteY1" fmla="*/ 899613 h 1032856"/>
                <a:gd name="connsiteX2" fmla="*/ 48530 w 2544080"/>
                <a:gd name="connsiteY2" fmla="*/ 802255 h 1032856"/>
                <a:gd name="connsiteX3" fmla="*/ 122140 w 2544080"/>
                <a:gd name="connsiteY3" fmla="*/ 675015 h 1032856"/>
                <a:gd name="connsiteX4" fmla="*/ 262940 w 2544080"/>
                <a:gd name="connsiteY4" fmla="*/ 556953 h 1032856"/>
                <a:gd name="connsiteX5" fmla="*/ 489305 w 2544080"/>
                <a:gd name="connsiteY5" fmla="*/ 466159 h 1032856"/>
                <a:gd name="connsiteX6" fmla="*/ 623010 w 2544080"/>
                <a:gd name="connsiteY6" fmla="*/ 355514 h 1032856"/>
                <a:gd name="connsiteX7" fmla="*/ 580245 w 2544080"/>
                <a:gd name="connsiteY7" fmla="*/ 205702 h 1032856"/>
                <a:gd name="connsiteX8" fmla="*/ 693055 w 2544080"/>
                <a:gd name="connsiteY8" fmla="*/ 135505 h 1032856"/>
                <a:gd name="connsiteX9" fmla="*/ 906525 w 2544080"/>
                <a:gd name="connsiteY9" fmla="*/ 204875 h 1032856"/>
                <a:gd name="connsiteX10" fmla="*/ 1118505 w 2544080"/>
                <a:gd name="connsiteY10" fmla="*/ 215574 h 1032856"/>
                <a:gd name="connsiteX11" fmla="*/ 1312180 w 2544080"/>
                <a:gd name="connsiteY11" fmla="*/ 76114 h 1032856"/>
                <a:gd name="connsiteX12" fmla="*/ 1488845 w 2544080"/>
                <a:gd name="connsiteY12" fmla="*/ 154 h 1032856"/>
                <a:gd name="connsiteX13" fmla="*/ 1606321 w 2544080"/>
                <a:gd name="connsiteY13" fmla="*/ 62132 h 1032856"/>
                <a:gd name="connsiteX14" fmla="*/ 1720070 w 2544080"/>
                <a:gd name="connsiteY14" fmla="*/ 241347 h 1032856"/>
                <a:gd name="connsiteX15" fmla="*/ 1843150 w 2544080"/>
                <a:gd name="connsiteY15" fmla="*/ 333182 h 1032856"/>
                <a:gd name="connsiteX16" fmla="*/ 2112280 w 2544080"/>
                <a:gd name="connsiteY16" fmla="*/ 481580 h 1032856"/>
                <a:gd name="connsiteX17" fmla="*/ 2321830 w 2544080"/>
                <a:gd name="connsiteY17" fmla="*/ 640330 h 1032856"/>
                <a:gd name="connsiteX18" fmla="*/ 2452005 w 2544080"/>
                <a:gd name="connsiteY18" fmla="*/ 653030 h 1032856"/>
                <a:gd name="connsiteX19" fmla="*/ 2544080 w 2544080"/>
                <a:gd name="connsiteY19" fmla="*/ 707005 h 1032856"/>
                <a:gd name="connsiteX0" fmla="*/ 0 w 2544080"/>
                <a:gd name="connsiteY0" fmla="*/ 1032856 h 1032856"/>
                <a:gd name="connsiteX1" fmla="*/ 112615 w 2544080"/>
                <a:gd name="connsiteY1" fmla="*/ 899613 h 1032856"/>
                <a:gd name="connsiteX2" fmla="*/ 48530 w 2544080"/>
                <a:gd name="connsiteY2" fmla="*/ 802255 h 1032856"/>
                <a:gd name="connsiteX3" fmla="*/ 122140 w 2544080"/>
                <a:gd name="connsiteY3" fmla="*/ 675015 h 1032856"/>
                <a:gd name="connsiteX4" fmla="*/ 262940 w 2544080"/>
                <a:gd name="connsiteY4" fmla="*/ 556953 h 1032856"/>
                <a:gd name="connsiteX5" fmla="*/ 489305 w 2544080"/>
                <a:gd name="connsiteY5" fmla="*/ 466159 h 1032856"/>
                <a:gd name="connsiteX6" fmla="*/ 623010 w 2544080"/>
                <a:gd name="connsiteY6" fmla="*/ 355514 h 1032856"/>
                <a:gd name="connsiteX7" fmla="*/ 580245 w 2544080"/>
                <a:gd name="connsiteY7" fmla="*/ 205702 h 1032856"/>
                <a:gd name="connsiteX8" fmla="*/ 693055 w 2544080"/>
                <a:gd name="connsiteY8" fmla="*/ 135505 h 1032856"/>
                <a:gd name="connsiteX9" fmla="*/ 906525 w 2544080"/>
                <a:gd name="connsiteY9" fmla="*/ 204875 h 1032856"/>
                <a:gd name="connsiteX10" fmla="*/ 1118505 w 2544080"/>
                <a:gd name="connsiteY10" fmla="*/ 215574 h 1032856"/>
                <a:gd name="connsiteX11" fmla="*/ 1312180 w 2544080"/>
                <a:gd name="connsiteY11" fmla="*/ 76114 h 1032856"/>
                <a:gd name="connsiteX12" fmla="*/ 1488845 w 2544080"/>
                <a:gd name="connsiteY12" fmla="*/ 154 h 1032856"/>
                <a:gd name="connsiteX13" fmla="*/ 1606321 w 2544080"/>
                <a:gd name="connsiteY13" fmla="*/ 62132 h 1032856"/>
                <a:gd name="connsiteX14" fmla="*/ 1720070 w 2544080"/>
                <a:gd name="connsiteY14" fmla="*/ 241347 h 1032856"/>
                <a:gd name="connsiteX15" fmla="*/ 1840720 w 2544080"/>
                <a:gd name="connsiteY15" fmla="*/ 340947 h 1032856"/>
                <a:gd name="connsiteX16" fmla="*/ 2112280 w 2544080"/>
                <a:gd name="connsiteY16" fmla="*/ 481580 h 1032856"/>
                <a:gd name="connsiteX17" fmla="*/ 2321830 w 2544080"/>
                <a:gd name="connsiteY17" fmla="*/ 640330 h 1032856"/>
                <a:gd name="connsiteX18" fmla="*/ 2452005 w 2544080"/>
                <a:gd name="connsiteY18" fmla="*/ 653030 h 1032856"/>
                <a:gd name="connsiteX19" fmla="*/ 2544080 w 2544080"/>
                <a:gd name="connsiteY19" fmla="*/ 707005 h 1032856"/>
                <a:gd name="connsiteX0" fmla="*/ 0 w 2544080"/>
                <a:gd name="connsiteY0" fmla="*/ 1032856 h 1032856"/>
                <a:gd name="connsiteX1" fmla="*/ 112615 w 2544080"/>
                <a:gd name="connsiteY1" fmla="*/ 899613 h 1032856"/>
                <a:gd name="connsiteX2" fmla="*/ 48530 w 2544080"/>
                <a:gd name="connsiteY2" fmla="*/ 802255 h 1032856"/>
                <a:gd name="connsiteX3" fmla="*/ 122140 w 2544080"/>
                <a:gd name="connsiteY3" fmla="*/ 675015 h 1032856"/>
                <a:gd name="connsiteX4" fmla="*/ 262940 w 2544080"/>
                <a:gd name="connsiteY4" fmla="*/ 556953 h 1032856"/>
                <a:gd name="connsiteX5" fmla="*/ 489305 w 2544080"/>
                <a:gd name="connsiteY5" fmla="*/ 466159 h 1032856"/>
                <a:gd name="connsiteX6" fmla="*/ 623010 w 2544080"/>
                <a:gd name="connsiteY6" fmla="*/ 355514 h 1032856"/>
                <a:gd name="connsiteX7" fmla="*/ 580245 w 2544080"/>
                <a:gd name="connsiteY7" fmla="*/ 205702 h 1032856"/>
                <a:gd name="connsiteX8" fmla="*/ 693055 w 2544080"/>
                <a:gd name="connsiteY8" fmla="*/ 135505 h 1032856"/>
                <a:gd name="connsiteX9" fmla="*/ 906525 w 2544080"/>
                <a:gd name="connsiteY9" fmla="*/ 204875 h 1032856"/>
                <a:gd name="connsiteX10" fmla="*/ 1118505 w 2544080"/>
                <a:gd name="connsiteY10" fmla="*/ 215574 h 1032856"/>
                <a:gd name="connsiteX11" fmla="*/ 1312180 w 2544080"/>
                <a:gd name="connsiteY11" fmla="*/ 76114 h 1032856"/>
                <a:gd name="connsiteX12" fmla="*/ 1488845 w 2544080"/>
                <a:gd name="connsiteY12" fmla="*/ 154 h 1032856"/>
                <a:gd name="connsiteX13" fmla="*/ 1606321 w 2544080"/>
                <a:gd name="connsiteY13" fmla="*/ 62132 h 1032856"/>
                <a:gd name="connsiteX14" fmla="*/ 1720070 w 2544080"/>
                <a:gd name="connsiteY14" fmla="*/ 241347 h 1032856"/>
                <a:gd name="connsiteX15" fmla="*/ 1840720 w 2544080"/>
                <a:gd name="connsiteY15" fmla="*/ 340947 h 1032856"/>
                <a:gd name="connsiteX16" fmla="*/ 2097700 w 2544080"/>
                <a:gd name="connsiteY16" fmla="*/ 499696 h 1032856"/>
                <a:gd name="connsiteX17" fmla="*/ 2321830 w 2544080"/>
                <a:gd name="connsiteY17" fmla="*/ 640330 h 1032856"/>
                <a:gd name="connsiteX18" fmla="*/ 2452005 w 2544080"/>
                <a:gd name="connsiteY18" fmla="*/ 653030 h 1032856"/>
                <a:gd name="connsiteX19" fmla="*/ 2544080 w 2544080"/>
                <a:gd name="connsiteY19" fmla="*/ 707005 h 1032856"/>
                <a:gd name="connsiteX0" fmla="*/ 0 w 2544080"/>
                <a:gd name="connsiteY0" fmla="*/ 1032856 h 1032856"/>
                <a:gd name="connsiteX1" fmla="*/ 112615 w 2544080"/>
                <a:gd name="connsiteY1" fmla="*/ 899613 h 1032856"/>
                <a:gd name="connsiteX2" fmla="*/ 48530 w 2544080"/>
                <a:gd name="connsiteY2" fmla="*/ 802255 h 1032856"/>
                <a:gd name="connsiteX3" fmla="*/ 122140 w 2544080"/>
                <a:gd name="connsiteY3" fmla="*/ 675015 h 1032856"/>
                <a:gd name="connsiteX4" fmla="*/ 262940 w 2544080"/>
                <a:gd name="connsiteY4" fmla="*/ 556953 h 1032856"/>
                <a:gd name="connsiteX5" fmla="*/ 489305 w 2544080"/>
                <a:gd name="connsiteY5" fmla="*/ 466159 h 1032856"/>
                <a:gd name="connsiteX6" fmla="*/ 623010 w 2544080"/>
                <a:gd name="connsiteY6" fmla="*/ 355514 h 1032856"/>
                <a:gd name="connsiteX7" fmla="*/ 580245 w 2544080"/>
                <a:gd name="connsiteY7" fmla="*/ 205702 h 1032856"/>
                <a:gd name="connsiteX8" fmla="*/ 693055 w 2544080"/>
                <a:gd name="connsiteY8" fmla="*/ 135505 h 1032856"/>
                <a:gd name="connsiteX9" fmla="*/ 906525 w 2544080"/>
                <a:gd name="connsiteY9" fmla="*/ 204875 h 1032856"/>
                <a:gd name="connsiteX10" fmla="*/ 1118505 w 2544080"/>
                <a:gd name="connsiteY10" fmla="*/ 215574 h 1032856"/>
                <a:gd name="connsiteX11" fmla="*/ 1312180 w 2544080"/>
                <a:gd name="connsiteY11" fmla="*/ 76114 h 1032856"/>
                <a:gd name="connsiteX12" fmla="*/ 1488845 w 2544080"/>
                <a:gd name="connsiteY12" fmla="*/ 154 h 1032856"/>
                <a:gd name="connsiteX13" fmla="*/ 1606321 w 2544080"/>
                <a:gd name="connsiteY13" fmla="*/ 62132 h 1032856"/>
                <a:gd name="connsiteX14" fmla="*/ 1720070 w 2544080"/>
                <a:gd name="connsiteY14" fmla="*/ 241347 h 1032856"/>
                <a:gd name="connsiteX15" fmla="*/ 1840720 w 2544080"/>
                <a:gd name="connsiteY15" fmla="*/ 340947 h 1032856"/>
                <a:gd name="connsiteX16" fmla="*/ 2097700 w 2544080"/>
                <a:gd name="connsiteY16" fmla="*/ 499696 h 1032856"/>
                <a:gd name="connsiteX17" fmla="*/ 2321830 w 2544080"/>
                <a:gd name="connsiteY17" fmla="*/ 640330 h 1032856"/>
                <a:gd name="connsiteX18" fmla="*/ 2413125 w 2544080"/>
                <a:gd name="connsiteY18" fmla="*/ 665970 h 1032856"/>
                <a:gd name="connsiteX19" fmla="*/ 2544080 w 2544080"/>
                <a:gd name="connsiteY19" fmla="*/ 707005 h 1032856"/>
                <a:gd name="connsiteX0" fmla="*/ 0 w 2544080"/>
                <a:gd name="connsiteY0" fmla="*/ 1032856 h 1032856"/>
                <a:gd name="connsiteX1" fmla="*/ 112615 w 2544080"/>
                <a:gd name="connsiteY1" fmla="*/ 899613 h 1032856"/>
                <a:gd name="connsiteX2" fmla="*/ 48530 w 2544080"/>
                <a:gd name="connsiteY2" fmla="*/ 802255 h 1032856"/>
                <a:gd name="connsiteX3" fmla="*/ 122140 w 2544080"/>
                <a:gd name="connsiteY3" fmla="*/ 675015 h 1032856"/>
                <a:gd name="connsiteX4" fmla="*/ 262940 w 2544080"/>
                <a:gd name="connsiteY4" fmla="*/ 556953 h 1032856"/>
                <a:gd name="connsiteX5" fmla="*/ 489305 w 2544080"/>
                <a:gd name="connsiteY5" fmla="*/ 466159 h 1032856"/>
                <a:gd name="connsiteX6" fmla="*/ 623010 w 2544080"/>
                <a:gd name="connsiteY6" fmla="*/ 355514 h 1032856"/>
                <a:gd name="connsiteX7" fmla="*/ 580245 w 2544080"/>
                <a:gd name="connsiteY7" fmla="*/ 205702 h 1032856"/>
                <a:gd name="connsiteX8" fmla="*/ 693055 w 2544080"/>
                <a:gd name="connsiteY8" fmla="*/ 135505 h 1032856"/>
                <a:gd name="connsiteX9" fmla="*/ 906525 w 2544080"/>
                <a:gd name="connsiteY9" fmla="*/ 204875 h 1032856"/>
                <a:gd name="connsiteX10" fmla="*/ 1118505 w 2544080"/>
                <a:gd name="connsiteY10" fmla="*/ 215574 h 1032856"/>
                <a:gd name="connsiteX11" fmla="*/ 1312180 w 2544080"/>
                <a:gd name="connsiteY11" fmla="*/ 76114 h 1032856"/>
                <a:gd name="connsiteX12" fmla="*/ 1488845 w 2544080"/>
                <a:gd name="connsiteY12" fmla="*/ 154 h 1032856"/>
                <a:gd name="connsiteX13" fmla="*/ 1606321 w 2544080"/>
                <a:gd name="connsiteY13" fmla="*/ 62132 h 1032856"/>
                <a:gd name="connsiteX14" fmla="*/ 1720070 w 2544080"/>
                <a:gd name="connsiteY14" fmla="*/ 241347 h 1032856"/>
                <a:gd name="connsiteX15" fmla="*/ 1840720 w 2544080"/>
                <a:gd name="connsiteY15" fmla="*/ 340947 h 1032856"/>
                <a:gd name="connsiteX16" fmla="*/ 2097700 w 2544080"/>
                <a:gd name="connsiteY16" fmla="*/ 499696 h 1032856"/>
                <a:gd name="connsiteX17" fmla="*/ 2321830 w 2544080"/>
                <a:gd name="connsiteY17" fmla="*/ 640330 h 1032856"/>
                <a:gd name="connsiteX18" fmla="*/ 2544080 w 2544080"/>
                <a:gd name="connsiteY18" fmla="*/ 707005 h 1032856"/>
                <a:gd name="connsiteX0" fmla="*/ 0 w 2454171"/>
                <a:gd name="connsiteY0" fmla="*/ 1032856 h 1032856"/>
                <a:gd name="connsiteX1" fmla="*/ 112615 w 2454171"/>
                <a:gd name="connsiteY1" fmla="*/ 899613 h 1032856"/>
                <a:gd name="connsiteX2" fmla="*/ 48530 w 2454171"/>
                <a:gd name="connsiteY2" fmla="*/ 802255 h 1032856"/>
                <a:gd name="connsiteX3" fmla="*/ 122140 w 2454171"/>
                <a:gd name="connsiteY3" fmla="*/ 675015 h 1032856"/>
                <a:gd name="connsiteX4" fmla="*/ 262940 w 2454171"/>
                <a:gd name="connsiteY4" fmla="*/ 556953 h 1032856"/>
                <a:gd name="connsiteX5" fmla="*/ 489305 w 2454171"/>
                <a:gd name="connsiteY5" fmla="*/ 466159 h 1032856"/>
                <a:gd name="connsiteX6" fmla="*/ 623010 w 2454171"/>
                <a:gd name="connsiteY6" fmla="*/ 355514 h 1032856"/>
                <a:gd name="connsiteX7" fmla="*/ 580245 w 2454171"/>
                <a:gd name="connsiteY7" fmla="*/ 205702 h 1032856"/>
                <a:gd name="connsiteX8" fmla="*/ 693055 w 2454171"/>
                <a:gd name="connsiteY8" fmla="*/ 135505 h 1032856"/>
                <a:gd name="connsiteX9" fmla="*/ 906525 w 2454171"/>
                <a:gd name="connsiteY9" fmla="*/ 204875 h 1032856"/>
                <a:gd name="connsiteX10" fmla="*/ 1118505 w 2454171"/>
                <a:gd name="connsiteY10" fmla="*/ 215574 h 1032856"/>
                <a:gd name="connsiteX11" fmla="*/ 1312180 w 2454171"/>
                <a:gd name="connsiteY11" fmla="*/ 76114 h 1032856"/>
                <a:gd name="connsiteX12" fmla="*/ 1488845 w 2454171"/>
                <a:gd name="connsiteY12" fmla="*/ 154 h 1032856"/>
                <a:gd name="connsiteX13" fmla="*/ 1606321 w 2454171"/>
                <a:gd name="connsiteY13" fmla="*/ 62132 h 1032856"/>
                <a:gd name="connsiteX14" fmla="*/ 1720070 w 2454171"/>
                <a:gd name="connsiteY14" fmla="*/ 241347 h 1032856"/>
                <a:gd name="connsiteX15" fmla="*/ 1840720 w 2454171"/>
                <a:gd name="connsiteY15" fmla="*/ 340947 h 1032856"/>
                <a:gd name="connsiteX16" fmla="*/ 2097700 w 2454171"/>
                <a:gd name="connsiteY16" fmla="*/ 499696 h 1032856"/>
                <a:gd name="connsiteX17" fmla="*/ 2321830 w 2454171"/>
                <a:gd name="connsiteY17" fmla="*/ 640330 h 1032856"/>
                <a:gd name="connsiteX18" fmla="*/ 2454171 w 2454171"/>
                <a:gd name="connsiteY18" fmla="*/ 688889 h 1032856"/>
                <a:gd name="connsiteX0" fmla="*/ 0 w 2454171"/>
                <a:gd name="connsiteY0" fmla="*/ 1032856 h 1032856"/>
                <a:gd name="connsiteX1" fmla="*/ 112615 w 2454171"/>
                <a:gd name="connsiteY1" fmla="*/ 899613 h 1032856"/>
                <a:gd name="connsiteX2" fmla="*/ 48530 w 2454171"/>
                <a:gd name="connsiteY2" fmla="*/ 802255 h 1032856"/>
                <a:gd name="connsiteX3" fmla="*/ 122140 w 2454171"/>
                <a:gd name="connsiteY3" fmla="*/ 675015 h 1032856"/>
                <a:gd name="connsiteX4" fmla="*/ 262940 w 2454171"/>
                <a:gd name="connsiteY4" fmla="*/ 556953 h 1032856"/>
                <a:gd name="connsiteX5" fmla="*/ 489305 w 2454171"/>
                <a:gd name="connsiteY5" fmla="*/ 466159 h 1032856"/>
                <a:gd name="connsiteX6" fmla="*/ 623010 w 2454171"/>
                <a:gd name="connsiteY6" fmla="*/ 355514 h 1032856"/>
                <a:gd name="connsiteX7" fmla="*/ 580245 w 2454171"/>
                <a:gd name="connsiteY7" fmla="*/ 205702 h 1032856"/>
                <a:gd name="connsiteX8" fmla="*/ 693055 w 2454171"/>
                <a:gd name="connsiteY8" fmla="*/ 135505 h 1032856"/>
                <a:gd name="connsiteX9" fmla="*/ 906525 w 2454171"/>
                <a:gd name="connsiteY9" fmla="*/ 204875 h 1032856"/>
                <a:gd name="connsiteX10" fmla="*/ 1118505 w 2454171"/>
                <a:gd name="connsiteY10" fmla="*/ 215574 h 1032856"/>
                <a:gd name="connsiteX11" fmla="*/ 1312180 w 2454171"/>
                <a:gd name="connsiteY11" fmla="*/ 76114 h 1032856"/>
                <a:gd name="connsiteX12" fmla="*/ 1488845 w 2454171"/>
                <a:gd name="connsiteY12" fmla="*/ 154 h 1032856"/>
                <a:gd name="connsiteX13" fmla="*/ 1606321 w 2454171"/>
                <a:gd name="connsiteY13" fmla="*/ 62132 h 1032856"/>
                <a:gd name="connsiteX14" fmla="*/ 1720070 w 2454171"/>
                <a:gd name="connsiteY14" fmla="*/ 241347 h 1032856"/>
                <a:gd name="connsiteX15" fmla="*/ 1840720 w 2454171"/>
                <a:gd name="connsiteY15" fmla="*/ 340947 h 1032856"/>
                <a:gd name="connsiteX16" fmla="*/ 2097700 w 2454171"/>
                <a:gd name="connsiteY16" fmla="*/ 499696 h 1032856"/>
                <a:gd name="connsiteX17" fmla="*/ 2297530 w 2454171"/>
                <a:gd name="connsiteY17" fmla="*/ 632566 h 1032856"/>
                <a:gd name="connsiteX18" fmla="*/ 2454171 w 2454171"/>
                <a:gd name="connsiteY18" fmla="*/ 688889 h 1032856"/>
                <a:gd name="connsiteX0" fmla="*/ 0 w 2454171"/>
                <a:gd name="connsiteY0" fmla="*/ 1032855 h 1032855"/>
                <a:gd name="connsiteX1" fmla="*/ 112615 w 2454171"/>
                <a:gd name="connsiteY1" fmla="*/ 899612 h 1032855"/>
                <a:gd name="connsiteX2" fmla="*/ 48530 w 2454171"/>
                <a:gd name="connsiteY2" fmla="*/ 802254 h 1032855"/>
                <a:gd name="connsiteX3" fmla="*/ 122140 w 2454171"/>
                <a:gd name="connsiteY3" fmla="*/ 675014 h 1032855"/>
                <a:gd name="connsiteX4" fmla="*/ 262940 w 2454171"/>
                <a:gd name="connsiteY4" fmla="*/ 556952 h 1032855"/>
                <a:gd name="connsiteX5" fmla="*/ 489305 w 2454171"/>
                <a:gd name="connsiteY5" fmla="*/ 466158 h 1032855"/>
                <a:gd name="connsiteX6" fmla="*/ 623010 w 2454171"/>
                <a:gd name="connsiteY6" fmla="*/ 355513 h 1032855"/>
                <a:gd name="connsiteX7" fmla="*/ 580245 w 2454171"/>
                <a:gd name="connsiteY7" fmla="*/ 205701 h 1032855"/>
                <a:gd name="connsiteX8" fmla="*/ 693055 w 2454171"/>
                <a:gd name="connsiteY8" fmla="*/ 135504 h 1032855"/>
                <a:gd name="connsiteX9" fmla="*/ 906525 w 2454171"/>
                <a:gd name="connsiteY9" fmla="*/ 204874 h 1032855"/>
                <a:gd name="connsiteX10" fmla="*/ 1118505 w 2454171"/>
                <a:gd name="connsiteY10" fmla="*/ 215573 h 1032855"/>
                <a:gd name="connsiteX11" fmla="*/ 1312180 w 2454171"/>
                <a:gd name="connsiteY11" fmla="*/ 76113 h 1032855"/>
                <a:gd name="connsiteX12" fmla="*/ 1488845 w 2454171"/>
                <a:gd name="connsiteY12" fmla="*/ 153 h 1032855"/>
                <a:gd name="connsiteX13" fmla="*/ 1606321 w 2454171"/>
                <a:gd name="connsiteY13" fmla="*/ 62131 h 1032855"/>
                <a:gd name="connsiteX14" fmla="*/ 1707920 w 2454171"/>
                <a:gd name="connsiteY14" fmla="*/ 238758 h 1032855"/>
                <a:gd name="connsiteX15" fmla="*/ 1840720 w 2454171"/>
                <a:gd name="connsiteY15" fmla="*/ 340946 h 1032855"/>
                <a:gd name="connsiteX16" fmla="*/ 2097700 w 2454171"/>
                <a:gd name="connsiteY16" fmla="*/ 499695 h 1032855"/>
                <a:gd name="connsiteX17" fmla="*/ 2297530 w 2454171"/>
                <a:gd name="connsiteY17" fmla="*/ 632565 h 1032855"/>
                <a:gd name="connsiteX18" fmla="*/ 2454171 w 2454171"/>
                <a:gd name="connsiteY18" fmla="*/ 688888 h 1032855"/>
                <a:gd name="connsiteX0" fmla="*/ 0 w 2454171"/>
                <a:gd name="connsiteY0" fmla="*/ 1032855 h 1032855"/>
                <a:gd name="connsiteX1" fmla="*/ 112615 w 2454171"/>
                <a:gd name="connsiteY1" fmla="*/ 899612 h 1032855"/>
                <a:gd name="connsiteX2" fmla="*/ 48530 w 2454171"/>
                <a:gd name="connsiteY2" fmla="*/ 802254 h 1032855"/>
                <a:gd name="connsiteX3" fmla="*/ 122140 w 2454171"/>
                <a:gd name="connsiteY3" fmla="*/ 675014 h 1032855"/>
                <a:gd name="connsiteX4" fmla="*/ 262940 w 2454171"/>
                <a:gd name="connsiteY4" fmla="*/ 556952 h 1032855"/>
                <a:gd name="connsiteX5" fmla="*/ 489305 w 2454171"/>
                <a:gd name="connsiteY5" fmla="*/ 466158 h 1032855"/>
                <a:gd name="connsiteX6" fmla="*/ 623010 w 2454171"/>
                <a:gd name="connsiteY6" fmla="*/ 355513 h 1032855"/>
                <a:gd name="connsiteX7" fmla="*/ 580245 w 2454171"/>
                <a:gd name="connsiteY7" fmla="*/ 205701 h 1032855"/>
                <a:gd name="connsiteX8" fmla="*/ 693055 w 2454171"/>
                <a:gd name="connsiteY8" fmla="*/ 135504 h 1032855"/>
                <a:gd name="connsiteX9" fmla="*/ 906525 w 2454171"/>
                <a:gd name="connsiteY9" fmla="*/ 204874 h 1032855"/>
                <a:gd name="connsiteX10" fmla="*/ 1118505 w 2454171"/>
                <a:gd name="connsiteY10" fmla="*/ 215573 h 1032855"/>
                <a:gd name="connsiteX11" fmla="*/ 1312180 w 2454171"/>
                <a:gd name="connsiteY11" fmla="*/ 76113 h 1032855"/>
                <a:gd name="connsiteX12" fmla="*/ 1488845 w 2454171"/>
                <a:gd name="connsiteY12" fmla="*/ 153 h 1032855"/>
                <a:gd name="connsiteX13" fmla="*/ 1606321 w 2454171"/>
                <a:gd name="connsiteY13" fmla="*/ 62131 h 1032855"/>
                <a:gd name="connsiteX14" fmla="*/ 1707920 w 2454171"/>
                <a:gd name="connsiteY14" fmla="*/ 238758 h 1032855"/>
                <a:gd name="connsiteX15" fmla="*/ 1845580 w 2454171"/>
                <a:gd name="connsiteY15" fmla="*/ 351298 h 1032855"/>
                <a:gd name="connsiteX16" fmla="*/ 2097700 w 2454171"/>
                <a:gd name="connsiteY16" fmla="*/ 499695 h 1032855"/>
                <a:gd name="connsiteX17" fmla="*/ 2297530 w 2454171"/>
                <a:gd name="connsiteY17" fmla="*/ 632565 h 1032855"/>
                <a:gd name="connsiteX18" fmla="*/ 2454171 w 2454171"/>
                <a:gd name="connsiteY18" fmla="*/ 688888 h 1032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454171" h="1032855">
                  <a:moveTo>
                    <a:pt x="0" y="1032855"/>
                  </a:moveTo>
                  <a:cubicBezTo>
                    <a:pt x="51858" y="999253"/>
                    <a:pt x="104527" y="938046"/>
                    <a:pt x="112615" y="899612"/>
                  </a:cubicBezTo>
                  <a:cubicBezTo>
                    <a:pt x="120703" y="861179"/>
                    <a:pt x="46942" y="839687"/>
                    <a:pt x="48530" y="802254"/>
                  </a:cubicBezTo>
                  <a:cubicBezTo>
                    <a:pt x="50118" y="764821"/>
                    <a:pt x="86405" y="715898"/>
                    <a:pt x="122140" y="675014"/>
                  </a:cubicBezTo>
                  <a:cubicBezTo>
                    <a:pt x="157875" y="634130"/>
                    <a:pt x="201746" y="591761"/>
                    <a:pt x="262940" y="556952"/>
                  </a:cubicBezTo>
                  <a:cubicBezTo>
                    <a:pt x="324134" y="522143"/>
                    <a:pt x="429293" y="499731"/>
                    <a:pt x="489305" y="466158"/>
                  </a:cubicBezTo>
                  <a:cubicBezTo>
                    <a:pt x="549317" y="432585"/>
                    <a:pt x="607853" y="398923"/>
                    <a:pt x="623010" y="355513"/>
                  </a:cubicBezTo>
                  <a:cubicBezTo>
                    <a:pt x="638167" y="312104"/>
                    <a:pt x="568571" y="242369"/>
                    <a:pt x="580245" y="205701"/>
                  </a:cubicBezTo>
                  <a:cubicBezTo>
                    <a:pt x="591919" y="169033"/>
                    <a:pt x="638675" y="135642"/>
                    <a:pt x="693055" y="135504"/>
                  </a:cubicBezTo>
                  <a:cubicBezTo>
                    <a:pt x="747435" y="135366"/>
                    <a:pt x="835617" y="191529"/>
                    <a:pt x="906525" y="204874"/>
                  </a:cubicBezTo>
                  <a:cubicBezTo>
                    <a:pt x="977433" y="218219"/>
                    <a:pt x="1050896" y="237033"/>
                    <a:pt x="1118505" y="215573"/>
                  </a:cubicBezTo>
                  <a:cubicBezTo>
                    <a:pt x="1186114" y="194113"/>
                    <a:pt x="1250457" y="112016"/>
                    <a:pt x="1312180" y="76113"/>
                  </a:cubicBezTo>
                  <a:cubicBezTo>
                    <a:pt x="1373903" y="40210"/>
                    <a:pt x="1439822" y="2483"/>
                    <a:pt x="1488845" y="153"/>
                  </a:cubicBezTo>
                  <a:cubicBezTo>
                    <a:pt x="1537868" y="-2177"/>
                    <a:pt x="1569809" y="22364"/>
                    <a:pt x="1606321" y="62131"/>
                  </a:cubicBezTo>
                  <a:cubicBezTo>
                    <a:pt x="1642833" y="101898"/>
                    <a:pt x="1668044" y="190564"/>
                    <a:pt x="1707920" y="238758"/>
                  </a:cubicBezTo>
                  <a:cubicBezTo>
                    <a:pt x="1747797" y="286953"/>
                    <a:pt x="1780617" y="307809"/>
                    <a:pt x="1845580" y="351298"/>
                  </a:cubicBezTo>
                  <a:cubicBezTo>
                    <a:pt x="1910543" y="394788"/>
                    <a:pt x="2022375" y="452817"/>
                    <a:pt x="2097700" y="499695"/>
                  </a:cubicBezTo>
                  <a:cubicBezTo>
                    <a:pt x="2173025" y="546573"/>
                    <a:pt x="2238118" y="601033"/>
                    <a:pt x="2297530" y="632565"/>
                  </a:cubicBezTo>
                  <a:cubicBezTo>
                    <a:pt x="2356942" y="664097"/>
                    <a:pt x="2407869" y="674998"/>
                    <a:pt x="2454171" y="688888"/>
                  </a:cubicBezTo>
                </a:path>
              </a:pathLst>
            </a:custGeom>
            <a:noFill/>
            <a:ln w="22225">
              <a:solidFill>
                <a:schemeClr val="tx1">
                  <a:lumMod val="65000"/>
                  <a:lumOff val="35000"/>
                </a:schemeClr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38" name="Forme libre 37"/>
            <p:cNvSpPr/>
            <p:nvPr/>
          </p:nvSpPr>
          <p:spPr>
            <a:xfrm>
              <a:off x="5537199" y="1850431"/>
              <a:ext cx="471099" cy="572198"/>
            </a:xfrm>
            <a:custGeom>
              <a:avLst/>
              <a:gdLst>
                <a:gd name="connsiteX0" fmla="*/ 232715 w 297205"/>
                <a:gd name="connsiteY0" fmla="*/ 6350 h 367116"/>
                <a:gd name="connsiteX1" fmla="*/ 296215 w 297205"/>
                <a:gd name="connsiteY1" fmla="*/ 130175 h 367116"/>
                <a:gd name="connsiteX2" fmla="*/ 267640 w 297205"/>
                <a:gd name="connsiteY2" fmla="*/ 254000 h 367116"/>
                <a:gd name="connsiteX3" fmla="*/ 216840 w 297205"/>
                <a:gd name="connsiteY3" fmla="*/ 342900 h 367116"/>
                <a:gd name="connsiteX4" fmla="*/ 102540 w 297205"/>
                <a:gd name="connsiteY4" fmla="*/ 361950 h 367116"/>
                <a:gd name="connsiteX5" fmla="*/ 13640 w 297205"/>
                <a:gd name="connsiteY5" fmla="*/ 263525 h 367116"/>
                <a:gd name="connsiteX6" fmla="*/ 4115 w 297205"/>
                <a:gd name="connsiteY6" fmla="*/ 133350 h 367116"/>
                <a:gd name="connsiteX7" fmla="*/ 51740 w 297205"/>
                <a:gd name="connsiteY7" fmla="*/ 53975 h 367116"/>
                <a:gd name="connsiteX8" fmla="*/ 112065 w 297205"/>
                <a:gd name="connsiteY8" fmla="*/ 38100 h 367116"/>
                <a:gd name="connsiteX9" fmla="*/ 153340 w 297205"/>
                <a:gd name="connsiteY9" fmla="*/ 0 h 367116"/>
                <a:gd name="connsiteX0" fmla="*/ 232715 w 297205"/>
                <a:gd name="connsiteY0" fmla="*/ 6350 h 367116"/>
                <a:gd name="connsiteX1" fmla="*/ 296215 w 297205"/>
                <a:gd name="connsiteY1" fmla="*/ 130175 h 367116"/>
                <a:gd name="connsiteX2" fmla="*/ 267640 w 297205"/>
                <a:gd name="connsiteY2" fmla="*/ 254000 h 367116"/>
                <a:gd name="connsiteX3" fmla="*/ 216840 w 297205"/>
                <a:gd name="connsiteY3" fmla="*/ 342900 h 367116"/>
                <a:gd name="connsiteX4" fmla="*/ 102540 w 297205"/>
                <a:gd name="connsiteY4" fmla="*/ 361950 h 367116"/>
                <a:gd name="connsiteX5" fmla="*/ 13640 w 297205"/>
                <a:gd name="connsiteY5" fmla="*/ 263525 h 367116"/>
                <a:gd name="connsiteX6" fmla="*/ 4115 w 297205"/>
                <a:gd name="connsiteY6" fmla="*/ 133350 h 367116"/>
                <a:gd name="connsiteX7" fmla="*/ 51740 w 297205"/>
                <a:gd name="connsiteY7" fmla="*/ 53975 h 367116"/>
                <a:gd name="connsiteX8" fmla="*/ 153340 w 297205"/>
                <a:gd name="connsiteY8" fmla="*/ 0 h 367116"/>
                <a:gd name="connsiteX0" fmla="*/ 213665 w 298162"/>
                <a:gd name="connsiteY0" fmla="*/ 0 h 376641"/>
                <a:gd name="connsiteX1" fmla="*/ 296215 w 298162"/>
                <a:gd name="connsiteY1" fmla="*/ 139700 h 376641"/>
                <a:gd name="connsiteX2" fmla="*/ 267640 w 298162"/>
                <a:gd name="connsiteY2" fmla="*/ 263525 h 376641"/>
                <a:gd name="connsiteX3" fmla="*/ 216840 w 298162"/>
                <a:gd name="connsiteY3" fmla="*/ 352425 h 376641"/>
                <a:gd name="connsiteX4" fmla="*/ 102540 w 298162"/>
                <a:gd name="connsiteY4" fmla="*/ 371475 h 376641"/>
                <a:gd name="connsiteX5" fmla="*/ 13640 w 298162"/>
                <a:gd name="connsiteY5" fmla="*/ 273050 h 376641"/>
                <a:gd name="connsiteX6" fmla="*/ 4115 w 298162"/>
                <a:gd name="connsiteY6" fmla="*/ 142875 h 376641"/>
                <a:gd name="connsiteX7" fmla="*/ 51740 w 298162"/>
                <a:gd name="connsiteY7" fmla="*/ 63500 h 376641"/>
                <a:gd name="connsiteX8" fmla="*/ 153340 w 298162"/>
                <a:gd name="connsiteY8" fmla="*/ 9525 h 376641"/>
                <a:gd name="connsiteX0" fmla="*/ 234278 w 297135"/>
                <a:gd name="connsiteY0" fmla="*/ 0 h 376641"/>
                <a:gd name="connsiteX1" fmla="*/ 296215 w 297135"/>
                <a:gd name="connsiteY1" fmla="*/ 139700 h 376641"/>
                <a:gd name="connsiteX2" fmla="*/ 267640 w 297135"/>
                <a:gd name="connsiteY2" fmla="*/ 263525 h 376641"/>
                <a:gd name="connsiteX3" fmla="*/ 216840 w 297135"/>
                <a:gd name="connsiteY3" fmla="*/ 352425 h 376641"/>
                <a:gd name="connsiteX4" fmla="*/ 102540 w 297135"/>
                <a:gd name="connsiteY4" fmla="*/ 371475 h 376641"/>
                <a:gd name="connsiteX5" fmla="*/ 13640 w 297135"/>
                <a:gd name="connsiteY5" fmla="*/ 273050 h 376641"/>
                <a:gd name="connsiteX6" fmla="*/ 4115 w 297135"/>
                <a:gd name="connsiteY6" fmla="*/ 142875 h 376641"/>
                <a:gd name="connsiteX7" fmla="*/ 51740 w 297135"/>
                <a:gd name="connsiteY7" fmla="*/ 63500 h 376641"/>
                <a:gd name="connsiteX8" fmla="*/ 153340 w 297135"/>
                <a:gd name="connsiteY8" fmla="*/ 9525 h 376641"/>
                <a:gd name="connsiteX0" fmla="*/ 234278 w 298654"/>
                <a:gd name="connsiteY0" fmla="*/ 0 h 376815"/>
                <a:gd name="connsiteX1" fmla="*/ 296215 w 298654"/>
                <a:gd name="connsiteY1" fmla="*/ 139700 h 376815"/>
                <a:gd name="connsiteX2" fmla="*/ 279419 w 298654"/>
                <a:gd name="connsiteY2" fmla="*/ 257252 h 376815"/>
                <a:gd name="connsiteX3" fmla="*/ 216840 w 298654"/>
                <a:gd name="connsiteY3" fmla="*/ 352425 h 376815"/>
                <a:gd name="connsiteX4" fmla="*/ 102540 w 298654"/>
                <a:gd name="connsiteY4" fmla="*/ 371475 h 376815"/>
                <a:gd name="connsiteX5" fmla="*/ 13640 w 298654"/>
                <a:gd name="connsiteY5" fmla="*/ 273050 h 376815"/>
                <a:gd name="connsiteX6" fmla="*/ 4115 w 298654"/>
                <a:gd name="connsiteY6" fmla="*/ 142875 h 376815"/>
                <a:gd name="connsiteX7" fmla="*/ 51740 w 298654"/>
                <a:gd name="connsiteY7" fmla="*/ 63500 h 376815"/>
                <a:gd name="connsiteX8" fmla="*/ 153340 w 298654"/>
                <a:gd name="connsiteY8" fmla="*/ 9525 h 376815"/>
                <a:gd name="connsiteX0" fmla="*/ 234278 w 299456"/>
                <a:gd name="connsiteY0" fmla="*/ 0 h 376815"/>
                <a:gd name="connsiteX1" fmla="*/ 296215 w 299456"/>
                <a:gd name="connsiteY1" fmla="*/ 139700 h 376815"/>
                <a:gd name="connsiteX2" fmla="*/ 289561 w 299456"/>
                <a:gd name="connsiteY2" fmla="*/ 142571 h 376815"/>
                <a:gd name="connsiteX3" fmla="*/ 279419 w 299456"/>
                <a:gd name="connsiteY3" fmla="*/ 257252 h 376815"/>
                <a:gd name="connsiteX4" fmla="*/ 216840 w 299456"/>
                <a:gd name="connsiteY4" fmla="*/ 352425 h 376815"/>
                <a:gd name="connsiteX5" fmla="*/ 102540 w 299456"/>
                <a:gd name="connsiteY5" fmla="*/ 371475 h 376815"/>
                <a:gd name="connsiteX6" fmla="*/ 13640 w 299456"/>
                <a:gd name="connsiteY6" fmla="*/ 273050 h 376815"/>
                <a:gd name="connsiteX7" fmla="*/ 4115 w 299456"/>
                <a:gd name="connsiteY7" fmla="*/ 142875 h 376815"/>
                <a:gd name="connsiteX8" fmla="*/ 51740 w 299456"/>
                <a:gd name="connsiteY8" fmla="*/ 63500 h 376815"/>
                <a:gd name="connsiteX9" fmla="*/ 153340 w 299456"/>
                <a:gd name="connsiteY9" fmla="*/ 9525 h 376815"/>
                <a:gd name="connsiteX0" fmla="*/ 234278 w 298654"/>
                <a:gd name="connsiteY0" fmla="*/ 0 h 376815"/>
                <a:gd name="connsiteX1" fmla="*/ 296215 w 298654"/>
                <a:gd name="connsiteY1" fmla="*/ 139700 h 376815"/>
                <a:gd name="connsiteX2" fmla="*/ 279419 w 298654"/>
                <a:gd name="connsiteY2" fmla="*/ 257252 h 376815"/>
                <a:gd name="connsiteX3" fmla="*/ 216840 w 298654"/>
                <a:gd name="connsiteY3" fmla="*/ 352425 h 376815"/>
                <a:gd name="connsiteX4" fmla="*/ 102540 w 298654"/>
                <a:gd name="connsiteY4" fmla="*/ 371475 h 376815"/>
                <a:gd name="connsiteX5" fmla="*/ 13640 w 298654"/>
                <a:gd name="connsiteY5" fmla="*/ 273050 h 376815"/>
                <a:gd name="connsiteX6" fmla="*/ 4115 w 298654"/>
                <a:gd name="connsiteY6" fmla="*/ 142875 h 376815"/>
                <a:gd name="connsiteX7" fmla="*/ 51740 w 298654"/>
                <a:gd name="connsiteY7" fmla="*/ 63500 h 376815"/>
                <a:gd name="connsiteX8" fmla="*/ 153340 w 298654"/>
                <a:gd name="connsiteY8" fmla="*/ 9525 h 376815"/>
                <a:gd name="connsiteX0" fmla="*/ 234278 w 291283"/>
                <a:gd name="connsiteY0" fmla="*/ 0 h 376815"/>
                <a:gd name="connsiteX1" fmla="*/ 287380 w 291283"/>
                <a:gd name="connsiteY1" fmla="*/ 133427 h 376815"/>
                <a:gd name="connsiteX2" fmla="*/ 279419 w 291283"/>
                <a:gd name="connsiteY2" fmla="*/ 257252 h 376815"/>
                <a:gd name="connsiteX3" fmla="*/ 216840 w 291283"/>
                <a:gd name="connsiteY3" fmla="*/ 352425 h 376815"/>
                <a:gd name="connsiteX4" fmla="*/ 102540 w 291283"/>
                <a:gd name="connsiteY4" fmla="*/ 371475 h 376815"/>
                <a:gd name="connsiteX5" fmla="*/ 13640 w 291283"/>
                <a:gd name="connsiteY5" fmla="*/ 273050 h 376815"/>
                <a:gd name="connsiteX6" fmla="*/ 4115 w 291283"/>
                <a:gd name="connsiteY6" fmla="*/ 142875 h 376815"/>
                <a:gd name="connsiteX7" fmla="*/ 51740 w 291283"/>
                <a:gd name="connsiteY7" fmla="*/ 63500 h 376815"/>
                <a:gd name="connsiteX8" fmla="*/ 153340 w 291283"/>
                <a:gd name="connsiteY8" fmla="*/ 9525 h 376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1283" h="376815">
                  <a:moveTo>
                    <a:pt x="234278" y="0"/>
                  </a:moveTo>
                  <a:cubicBezTo>
                    <a:pt x="263117" y="41275"/>
                    <a:pt x="279857" y="90552"/>
                    <a:pt x="287380" y="133427"/>
                  </a:cubicBezTo>
                  <a:cubicBezTo>
                    <a:pt x="294904" y="176302"/>
                    <a:pt x="291176" y="220752"/>
                    <a:pt x="279419" y="257252"/>
                  </a:cubicBezTo>
                  <a:cubicBezTo>
                    <a:pt x="267662" y="293752"/>
                    <a:pt x="246320" y="333388"/>
                    <a:pt x="216840" y="352425"/>
                  </a:cubicBezTo>
                  <a:cubicBezTo>
                    <a:pt x="187360" y="371462"/>
                    <a:pt x="136407" y="384704"/>
                    <a:pt x="102540" y="371475"/>
                  </a:cubicBezTo>
                  <a:cubicBezTo>
                    <a:pt x="68673" y="358246"/>
                    <a:pt x="30044" y="311150"/>
                    <a:pt x="13640" y="273050"/>
                  </a:cubicBezTo>
                  <a:cubicBezTo>
                    <a:pt x="-2764" y="234950"/>
                    <a:pt x="-2235" y="177800"/>
                    <a:pt x="4115" y="142875"/>
                  </a:cubicBezTo>
                  <a:cubicBezTo>
                    <a:pt x="10465" y="107950"/>
                    <a:pt x="26869" y="85725"/>
                    <a:pt x="51740" y="63500"/>
                  </a:cubicBezTo>
                  <a:cubicBezTo>
                    <a:pt x="76611" y="41275"/>
                    <a:pt x="132173" y="20770"/>
                    <a:pt x="153340" y="9525"/>
                  </a:cubicBezTo>
                </a:path>
              </a:pathLst>
            </a:custGeom>
            <a:noFill/>
            <a:ln w="22225">
              <a:solidFill>
                <a:schemeClr val="tx1">
                  <a:lumMod val="65000"/>
                  <a:lumOff val="35000"/>
                </a:schemeClr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dirty="0"/>
            </a:p>
          </p:txBody>
        </p:sp>
        <p:sp>
          <p:nvSpPr>
            <p:cNvPr id="39" name="Forme libre 38"/>
            <p:cNvSpPr/>
            <p:nvPr/>
          </p:nvSpPr>
          <p:spPr>
            <a:xfrm>
              <a:off x="5384727" y="2417602"/>
              <a:ext cx="665025" cy="808770"/>
            </a:xfrm>
            <a:custGeom>
              <a:avLst/>
              <a:gdLst>
                <a:gd name="connsiteX0" fmla="*/ 343047 w 406906"/>
                <a:gd name="connsiteY0" fmla="*/ 19050 h 456840"/>
                <a:gd name="connsiteX1" fmla="*/ 406547 w 406906"/>
                <a:gd name="connsiteY1" fmla="*/ 95250 h 456840"/>
                <a:gd name="connsiteX2" fmla="*/ 317647 w 406906"/>
                <a:gd name="connsiteY2" fmla="*/ 422275 h 456840"/>
                <a:gd name="connsiteX3" fmla="*/ 76347 w 406906"/>
                <a:gd name="connsiteY3" fmla="*/ 431800 h 456840"/>
                <a:gd name="connsiteX4" fmla="*/ 47772 w 406906"/>
                <a:gd name="connsiteY4" fmla="*/ 285750 h 456840"/>
                <a:gd name="connsiteX5" fmla="*/ 54122 w 406906"/>
                <a:gd name="connsiteY5" fmla="*/ 215900 h 456840"/>
                <a:gd name="connsiteX6" fmla="*/ 147 w 406906"/>
                <a:gd name="connsiteY6" fmla="*/ 57150 h 456840"/>
                <a:gd name="connsiteX7" fmla="*/ 73172 w 406906"/>
                <a:gd name="connsiteY7" fmla="*/ 0 h 456840"/>
                <a:gd name="connsiteX0" fmla="*/ 343047 w 406906"/>
                <a:gd name="connsiteY0" fmla="*/ 19050 h 460977"/>
                <a:gd name="connsiteX1" fmla="*/ 406547 w 406906"/>
                <a:gd name="connsiteY1" fmla="*/ 95250 h 460977"/>
                <a:gd name="connsiteX2" fmla="*/ 317647 w 406906"/>
                <a:gd name="connsiteY2" fmla="*/ 422275 h 460977"/>
                <a:gd name="connsiteX3" fmla="*/ 76347 w 406906"/>
                <a:gd name="connsiteY3" fmla="*/ 431800 h 460977"/>
                <a:gd name="connsiteX4" fmla="*/ 54122 w 406906"/>
                <a:gd name="connsiteY4" fmla="*/ 215900 h 460977"/>
                <a:gd name="connsiteX5" fmla="*/ 147 w 406906"/>
                <a:gd name="connsiteY5" fmla="*/ 57150 h 460977"/>
                <a:gd name="connsiteX6" fmla="*/ 73172 w 406906"/>
                <a:gd name="connsiteY6" fmla="*/ 0 h 460977"/>
                <a:gd name="connsiteX0" fmla="*/ 343047 w 391282"/>
                <a:gd name="connsiteY0" fmla="*/ 19050 h 459780"/>
                <a:gd name="connsiteX1" fmla="*/ 390672 w 391282"/>
                <a:gd name="connsiteY1" fmla="*/ 114300 h 459780"/>
                <a:gd name="connsiteX2" fmla="*/ 317647 w 391282"/>
                <a:gd name="connsiteY2" fmla="*/ 422275 h 459780"/>
                <a:gd name="connsiteX3" fmla="*/ 76347 w 391282"/>
                <a:gd name="connsiteY3" fmla="*/ 431800 h 459780"/>
                <a:gd name="connsiteX4" fmla="*/ 54122 w 391282"/>
                <a:gd name="connsiteY4" fmla="*/ 215900 h 459780"/>
                <a:gd name="connsiteX5" fmla="*/ 147 w 391282"/>
                <a:gd name="connsiteY5" fmla="*/ 57150 h 459780"/>
                <a:gd name="connsiteX6" fmla="*/ 73172 w 391282"/>
                <a:gd name="connsiteY6" fmla="*/ 0 h 459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1282" h="459780">
                  <a:moveTo>
                    <a:pt x="343047" y="19050"/>
                  </a:moveTo>
                  <a:cubicBezTo>
                    <a:pt x="376913" y="23548"/>
                    <a:pt x="394905" y="47096"/>
                    <a:pt x="390672" y="114300"/>
                  </a:cubicBezTo>
                  <a:cubicBezTo>
                    <a:pt x="386439" y="181504"/>
                    <a:pt x="370035" y="369358"/>
                    <a:pt x="317647" y="422275"/>
                  </a:cubicBezTo>
                  <a:cubicBezTo>
                    <a:pt x="265260" y="475192"/>
                    <a:pt x="120268" y="466196"/>
                    <a:pt x="76347" y="431800"/>
                  </a:cubicBezTo>
                  <a:cubicBezTo>
                    <a:pt x="32426" y="397404"/>
                    <a:pt x="66822" y="278342"/>
                    <a:pt x="54122" y="215900"/>
                  </a:cubicBezTo>
                  <a:cubicBezTo>
                    <a:pt x="46185" y="177800"/>
                    <a:pt x="-3028" y="93133"/>
                    <a:pt x="147" y="57150"/>
                  </a:cubicBezTo>
                  <a:cubicBezTo>
                    <a:pt x="3322" y="21167"/>
                    <a:pt x="38247" y="10583"/>
                    <a:pt x="73172" y="0"/>
                  </a:cubicBezTo>
                </a:path>
              </a:pathLst>
            </a:custGeom>
            <a:noFill/>
            <a:ln w="22225">
              <a:solidFill>
                <a:schemeClr val="tx1">
                  <a:lumMod val="65000"/>
                  <a:lumOff val="35000"/>
                </a:schemeClr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40" name="Forme libre 39"/>
            <p:cNvSpPr/>
            <p:nvPr/>
          </p:nvSpPr>
          <p:spPr>
            <a:xfrm>
              <a:off x="2195735" y="3471456"/>
              <a:ext cx="4237177" cy="761116"/>
            </a:xfrm>
            <a:custGeom>
              <a:avLst/>
              <a:gdLst>
                <a:gd name="connsiteX0" fmla="*/ 0 w 2273300"/>
                <a:gd name="connsiteY0" fmla="*/ 407051 h 423717"/>
                <a:gd name="connsiteX1" fmla="*/ 139700 w 2273300"/>
                <a:gd name="connsiteY1" fmla="*/ 413401 h 423717"/>
                <a:gd name="connsiteX2" fmla="*/ 412750 w 2273300"/>
                <a:gd name="connsiteY2" fmla="*/ 286401 h 423717"/>
                <a:gd name="connsiteX3" fmla="*/ 666750 w 2273300"/>
                <a:gd name="connsiteY3" fmla="*/ 184801 h 423717"/>
                <a:gd name="connsiteX4" fmla="*/ 1044575 w 2273300"/>
                <a:gd name="connsiteY4" fmla="*/ 140351 h 423717"/>
                <a:gd name="connsiteX5" fmla="*/ 1323975 w 2273300"/>
                <a:gd name="connsiteY5" fmla="*/ 153051 h 423717"/>
                <a:gd name="connsiteX6" fmla="*/ 1539875 w 2273300"/>
                <a:gd name="connsiteY6" fmla="*/ 105426 h 423717"/>
                <a:gd name="connsiteX7" fmla="*/ 1771650 w 2273300"/>
                <a:gd name="connsiteY7" fmla="*/ 127651 h 423717"/>
                <a:gd name="connsiteX8" fmla="*/ 1851025 w 2273300"/>
                <a:gd name="connsiteY8" fmla="*/ 99076 h 423717"/>
                <a:gd name="connsiteX9" fmla="*/ 1873250 w 2273300"/>
                <a:gd name="connsiteY9" fmla="*/ 13351 h 423717"/>
                <a:gd name="connsiteX10" fmla="*/ 1984375 w 2273300"/>
                <a:gd name="connsiteY10" fmla="*/ 7001 h 423717"/>
                <a:gd name="connsiteX11" fmla="*/ 2041525 w 2273300"/>
                <a:gd name="connsiteY11" fmla="*/ 80026 h 423717"/>
                <a:gd name="connsiteX12" fmla="*/ 2162175 w 2273300"/>
                <a:gd name="connsiteY12" fmla="*/ 70501 h 423717"/>
                <a:gd name="connsiteX13" fmla="*/ 2273300 w 2273300"/>
                <a:gd name="connsiteY13" fmla="*/ 83201 h 423717"/>
                <a:gd name="connsiteX0" fmla="*/ 0 w 2273300"/>
                <a:gd name="connsiteY0" fmla="*/ 407051 h 414925"/>
                <a:gd name="connsiteX1" fmla="*/ 156369 w 2273300"/>
                <a:gd name="connsiteY1" fmla="*/ 396733 h 414925"/>
                <a:gd name="connsiteX2" fmla="*/ 412750 w 2273300"/>
                <a:gd name="connsiteY2" fmla="*/ 286401 h 414925"/>
                <a:gd name="connsiteX3" fmla="*/ 666750 w 2273300"/>
                <a:gd name="connsiteY3" fmla="*/ 184801 h 414925"/>
                <a:gd name="connsiteX4" fmla="*/ 1044575 w 2273300"/>
                <a:gd name="connsiteY4" fmla="*/ 140351 h 414925"/>
                <a:gd name="connsiteX5" fmla="*/ 1323975 w 2273300"/>
                <a:gd name="connsiteY5" fmla="*/ 153051 h 414925"/>
                <a:gd name="connsiteX6" fmla="*/ 1539875 w 2273300"/>
                <a:gd name="connsiteY6" fmla="*/ 105426 h 414925"/>
                <a:gd name="connsiteX7" fmla="*/ 1771650 w 2273300"/>
                <a:gd name="connsiteY7" fmla="*/ 127651 h 414925"/>
                <a:gd name="connsiteX8" fmla="*/ 1851025 w 2273300"/>
                <a:gd name="connsiteY8" fmla="*/ 99076 h 414925"/>
                <a:gd name="connsiteX9" fmla="*/ 1873250 w 2273300"/>
                <a:gd name="connsiteY9" fmla="*/ 13351 h 414925"/>
                <a:gd name="connsiteX10" fmla="*/ 1984375 w 2273300"/>
                <a:gd name="connsiteY10" fmla="*/ 7001 h 414925"/>
                <a:gd name="connsiteX11" fmla="*/ 2041525 w 2273300"/>
                <a:gd name="connsiteY11" fmla="*/ 80026 h 414925"/>
                <a:gd name="connsiteX12" fmla="*/ 2162175 w 2273300"/>
                <a:gd name="connsiteY12" fmla="*/ 70501 h 414925"/>
                <a:gd name="connsiteX13" fmla="*/ 2273300 w 2273300"/>
                <a:gd name="connsiteY13" fmla="*/ 83201 h 414925"/>
                <a:gd name="connsiteX0" fmla="*/ 0 w 2273300"/>
                <a:gd name="connsiteY0" fmla="*/ 407051 h 412915"/>
                <a:gd name="connsiteX1" fmla="*/ 165894 w 2273300"/>
                <a:gd name="connsiteY1" fmla="*/ 389589 h 412915"/>
                <a:gd name="connsiteX2" fmla="*/ 412750 w 2273300"/>
                <a:gd name="connsiteY2" fmla="*/ 286401 h 412915"/>
                <a:gd name="connsiteX3" fmla="*/ 666750 w 2273300"/>
                <a:gd name="connsiteY3" fmla="*/ 184801 h 412915"/>
                <a:gd name="connsiteX4" fmla="*/ 1044575 w 2273300"/>
                <a:gd name="connsiteY4" fmla="*/ 140351 h 412915"/>
                <a:gd name="connsiteX5" fmla="*/ 1323975 w 2273300"/>
                <a:gd name="connsiteY5" fmla="*/ 153051 h 412915"/>
                <a:gd name="connsiteX6" fmla="*/ 1539875 w 2273300"/>
                <a:gd name="connsiteY6" fmla="*/ 105426 h 412915"/>
                <a:gd name="connsiteX7" fmla="*/ 1771650 w 2273300"/>
                <a:gd name="connsiteY7" fmla="*/ 127651 h 412915"/>
                <a:gd name="connsiteX8" fmla="*/ 1851025 w 2273300"/>
                <a:gd name="connsiteY8" fmla="*/ 99076 h 412915"/>
                <a:gd name="connsiteX9" fmla="*/ 1873250 w 2273300"/>
                <a:gd name="connsiteY9" fmla="*/ 13351 h 412915"/>
                <a:gd name="connsiteX10" fmla="*/ 1984375 w 2273300"/>
                <a:gd name="connsiteY10" fmla="*/ 7001 h 412915"/>
                <a:gd name="connsiteX11" fmla="*/ 2041525 w 2273300"/>
                <a:gd name="connsiteY11" fmla="*/ 80026 h 412915"/>
                <a:gd name="connsiteX12" fmla="*/ 2162175 w 2273300"/>
                <a:gd name="connsiteY12" fmla="*/ 70501 h 412915"/>
                <a:gd name="connsiteX13" fmla="*/ 2273300 w 2273300"/>
                <a:gd name="connsiteY13" fmla="*/ 83201 h 412915"/>
                <a:gd name="connsiteX0" fmla="*/ 0 w 2273300"/>
                <a:gd name="connsiteY0" fmla="*/ 407051 h 411993"/>
                <a:gd name="connsiteX1" fmla="*/ 173037 w 2273300"/>
                <a:gd name="connsiteY1" fmla="*/ 384826 h 411993"/>
                <a:gd name="connsiteX2" fmla="*/ 412750 w 2273300"/>
                <a:gd name="connsiteY2" fmla="*/ 286401 h 411993"/>
                <a:gd name="connsiteX3" fmla="*/ 666750 w 2273300"/>
                <a:gd name="connsiteY3" fmla="*/ 184801 h 411993"/>
                <a:gd name="connsiteX4" fmla="*/ 1044575 w 2273300"/>
                <a:gd name="connsiteY4" fmla="*/ 140351 h 411993"/>
                <a:gd name="connsiteX5" fmla="*/ 1323975 w 2273300"/>
                <a:gd name="connsiteY5" fmla="*/ 153051 h 411993"/>
                <a:gd name="connsiteX6" fmla="*/ 1539875 w 2273300"/>
                <a:gd name="connsiteY6" fmla="*/ 105426 h 411993"/>
                <a:gd name="connsiteX7" fmla="*/ 1771650 w 2273300"/>
                <a:gd name="connsiteY7" fmla="*/ 127651 h 411993"/>
                <a:gd name="connsiteX8" fmla="*/ 1851025 w 2273300"/>
                <a:gd name="connsiteY8" fmla="*/ 99076 h 411993"/>
                <a:gd name="connsiteX9" fmla="*/ 1873250 w 2273300"/>
                <a:gd name="connsiteY9" fmla="*/ 13351 h 411993"/>
                <a:gd name="connsiteX10" fmla="*/ 1984375 w 2273300"/>
                <a:gd name="connsiteY10" fmla="*/ 7001 h 411993"/>
                <a:gd name="connsiteX11" fmla="*/ 2041525 w 2273300"/>
                <a:gd name="connsiteY11" fmla="*/ 80026 h 411993"/>
                <a:gd name="connsiteX12" fmla="*/ 2162175 w 2273300"/>
                <a:gd name="connsiteY12" fmla="*/ 70501 h 411993"/>
                <a:gd name="connsiteX13" fmla="*/ 2273300 w 2273300"/>
                <a:gd name="connsiteY13" fmla="*/ 83201 h 411993"/>
                <a:gd name="connsiteX0" fmla="*/ 0 w 2273300"/>
                <a:gd name="connsiteY0" fmla="*/ 407051 h 409965"/>
                <a:gd name="connsiteX1" fmla="*/ 155691 w 2273300"/>
                <a:gd name="connsiteY1" fmla="*/ 365223 h 409965"/>
                <a:gd name="connsiteX2" fmla="*/ 412750 w 2273300"/>
                <a:gd name="connsiteY2" fmla="*/ 286401 h 409965"/>
                <a:gd name="connsiteX3" fmla="*/ 666750 w 2273300"/>
                <a:gd name="connsiteY3" fmla="*/ 184801 h 409965"/>
                <a:gd name="connsiteX4" fmla="*/ 1044575 w 2273300"/>
                <a:gd name="connsiteY4" fmla="*/ 140351 h 409965"/>
                <a:gd name="connsiteX5" fmla="*/ 1323975 w 2273300"/>
                <a:gd name="connsiteY5" fmla="*/ 153051 h 409965"/>
                <a:gd name="connsiteX6" fmla="*/ 1539875 w 2273300"/>
                <a:gd name="connsiteY6" fmla="*/ 105426 h 409965"/>
                <a:gd name="connsiteX7" fmla="*/ 1771650 w 2273300"/>
                <a:gd name="connsiteY7" fmla="*/ 127651 h 409965"/>
                <a:gd name="connsiteX8" fmla="*/ 1851025 w 2273300"/>
                <a:gd name="connsiteY8" fmla="*/ 99076 h 409965"/>
                <a:gd name="connsiteX9" fmla="*/ 1873250 w 2273300"/>
                <a:gd name="connsiteY9" fmla="*/ 13351 h 409965"/>
                <a:gd name="connsiteX10" fmla="*/ 1984375 w 2273300"/>
                <a:gd name="connsiteY10" fmla="*/ 7001 h 409965"/>
                <a:gd name="connsiteX11" fmla="*/ 2041525 w 2273300"/>
                <a:gd name="connsiteY11" fmla="*/ 80026 h 409965"/>
                <a:gd name="connsiteX12" fmla="*/ 2162175 w 2273300"/>
                <a:gd name="connsiteY12" fmla="*/ 70501 h 409965"/>
                <a:gd name="connsiteX13" fmla="*/ 2273300 w 2273300"/>
                <a:gd name="connsiteY13" fmla="*/ 83201 h 409965"/>
                <a:gd name="connsiteX0" fmla="*/ 0 w 2273300"/>
                <a:gd name="connsiteY0" fmla="*/ 407051 h 410170"/>
                <a:gd name="connsiteX1" fmla="*/ 155691 w 2273300"/>
                <a:gd name="connsiteY1" fmla="*/ 365223 h 410170"/>
                <a:gd name="connsiteX2" fmla="*/ 416219 w 2273300"/>
                <a:gd name="connsiteY2" fmla="*/ 266799 h 410170"/>
                <a:gd name="connsiteX3" fmla="*/ 666750 w 2273300"/>
                <a:gd name="connsiteY3" fmla="*/ 184801 h 410170"/>
                <a:gd name="connsiteX4" fmla="*/ 1044575 w 2273300"/>
                <a:gd name="connsiteY4" fmla="*/ 140351 h 410170"/>
                <a:gd name="connsiteX5" fmla="*/ 1323975 w 2273300"/>
                <a:gd name="connsiteY5" fmla="*/ 153051 h 410170"/>
                <a:gd name="connsiteX6" fmla="*/ 1539875 w 2273300"/>
                <a:gd name="connsiteY6" fmla="*/ 105426 h 410170"/>
                <a:gd name="connsiteX7" fmla="*/ 1771650 w 2273300"/>
                <a:gd name="connsiteY7" fmla="*/ 127651 h 410170"/>
                <a:gd name="connsiteX8" fmla="*/ 1851025 w 2273300"/>
                <a:gd name="connsiteY8" fmla="*/ 99076 h 410170"/>
                <a:gd name="connsiteX9" fmla="*/ 1873250 w 2273300"/>
                <a:gd name="connsiteY9" fmla="*/ 13351 h 410170"/>
                <a:gd name="connsiteX10" fmla="*/ 1984375 w 2273300"/>
                <a:gd name="connsiteY10" fmla="*/ 7001 h 410170"/>
                <a:gd name="connsiteX11" fmla="*/ 2041525 w 2273300"/>
                <a:gd name="connsiteY11" fmla="*/ 80026 h 410170"/>
                <a:gd name="connsiteX12" fmla="*/ 2162175 w 2273300"/>
                <a:gd name="connsiteY12" fmla="*/ 70501 h 410170"/>
                <a:gd name="connsiteX13" fmla="*/ 2273300 w 2273300"/>
                <a:gd name="connsiteY13" fmla="*/ 83201 h 410170"/>
                <a:gd name="connsiteX0" fmla="*/ 0 w 2273300"/>
                <a:gd name="connsiteY0" fmla="*/ 402973 h 406092"/>
                <a:gd name="connsiteX1" fmla="*/ 155691 w 2273300"/>
                <a:gd name="connsiteY1" fmla="*/ 361145 h 406092"/>
                <a:gd name="connsiteX2" fmla="*/ 416219 w 2273300"/>
                <a:gd name="connsiteY2" fmla="*/ 262721 h 406092"/>
                <a:gd name="connsiteX3" fmla="*/ 666750 w 2273300"/>
                <a:gd name="connsiteY3" fmla="*/ 180723 h 406092"/>
                <a:gd name="connsiteX4" fmla="*/ 1044575 w 2273300"/>
                <a:gd name="connsiteY4" fmla="*/ 136273 h 406092"/>
                <a:gd name="connsiteX5" fmla="*/ 1323975 w 2273300"/>
                <a:gd name="connsiteY5" fmla="*/ 148973 h 406092"/>
                <a:gd name="connsiteX6" fmla="*/ 1539875 w 2273300"/>
                <a:gd name="connsiteY6" fmla="*/ 101348 h 406092"/>
                <a:gd name="connsiteX7" fmla="*/ 1771650 w 2273300"/>
                <a:gd name="connsiteY7" fmla="*/ 123573 h 406092"/>
                <a:gd name="connsiteX8" fmla="*/ 1851025 w 2273300"/>
                <a:gd name="connsiteY8" fmla="*/ 94998 h 406092"/>
                <a:gd name="connsiteX9" fmla="*/ 1880188 w 2273300"/>
                <a:gd name="connsiteY9" fmla="*/ 22341 h 406092"/>
                <a:gd name="connsiteX10" fmla="*/ 1984375 w 2273300"/>
                <a:gd name="connsiteY10" fmla="*/ 2923 h 406092"/>
                <a:gd name="connsiteX11" fmla="*/ 2041525 w 2273300"/>
                <a:gd name="connsiteY11" fmla="*/ 75948 h 406092"/>
                <a:gd name="connsiteX12" fmla="*/ 2162175 w 2273300"/>
                <a:gd name="connsiteY12" fmla="*/ 66423 h 406092"/>
                <a:gd name="connsiteX13" fmla="*/ 2273300 w 2273300"/>
                <a:gd name="connsiteY13" fmla="*/ 79123 h 406092"/>
                <a:gd name="connsiteX0" fmla="*/ 0 w 2273300"/>
                <a:gd name="connsiteY0" fmla="*/ 390285 h 393404"/>
                <a:gd name="connsiteX1" fmla="*/ 155691 w 2273300"/>
                <a:gd name="connsiteY1" fmla="*/ 348457 h 393404"/>
                <a:gd name="connsiteX2" fmla="*/ 416219 w 2273300"/>
                <a:gd name="connsiteY2" fmla="*/ 250033 h 393404"/>
                <a:gd name="connsiteX3" fmla="*/ 666750 w 2273300"/>
                <a:gd name="connsiteY3" fmla="*/ 168035 h 393404"/>
                <a:gd name="connsiteX4" fmla="*/ 1044575 w 2273300"/>
                <a:gd name="connsiteY4" fmla="*/ 123585 h 393404"/>
                <a:gd name="connsiteX5" fmla="*/ 1323975 w 2273300"/>
                <a:gd name="connsiteY5" fmla="*/ 136285 h 393404"/>
                <a:gd name="connsiteX6" fmla="*/ 1539875 w 2273300"/>
                <a:gd name="connsiteY6" fmla="*/ 88660 h 393404"/>
                <a:gd name="connsiteX7" fmla="*/ 1771650 w 2273300"/>
                <a:gd name="connsiteY7" fmla="*/ 110885 h 393404"/>
                <a:gd name="connsiteX8" fmla="*/ 1851025 w 2273300"/>
                <a:gd name="connsiteY8" fmla="*/ 82310 h 393404"/>
                <a:gd name="connsiteX9" fmla="*/ 1880188 w 2273300"/>
                <a:gd name="connsiteY9" fmla="*/ 9653 h 393404"/>
                <a:gd name="connsiteX10" fmla="*/ 1980906 w 2273300"/>
                <a:gd name="connsiteY10" fmla="*/ 6570 h 393404"/>
                <a:gd name="connsiteX11" fmla="*/ 2041525 w 2273300"/>
                <a:gd name="connsiteY11" fmla="*/ 63260 h 393404"/>
                <a:gd name="connsiteX12" fmla="*/ 2162175 w 2273300"/>
                <a:gd name="connsiteY12" fmla="*/ 53735 h 393404"/>
                <a:gd name="connsiteX13" fmla="*/ 2273300 w 2273300"/>
                <a:gd name="connsiteY13" fmla="*/ 66435 h 393404"/>
                <a:gd name="connsiteX0" fmla="*/ 0 w 2273300"/>
                <a:gd name="connsiteY0" fmla="*/ 388475 h 391594"/>
                <a:gd name="connsiteX1" fmla="*/ 155691 w 2273300"/>
                <a:gd name="connsiteY1" fmla="*/ 346647 h 391594"/>
                <a:gd name="connsiteX2" fmla="*/ 416219 w 2273300"/>
                <a:gd name="connsiteY2" fmla="*/ 248223 h 391594"/>
                <a:gd name="connsiteX3" fmla="*/ 666750 w 2273300"/>
                <a:gd name="connsiteY3" fmla="*/ 166225 h 391594"/>
                <a:gd name="connsiteX4" fmla="*/ 1044575 w 2273300"/>
                <a:gd name="connsiteY4" fmla="*/ 121775 h 391594"/>
                <a:gd name="connsiteX5" fmla="*/ 1323975 w 2273300"/>
                <a:gd name="connsiteY5" fmla="*/ 134475 h 391594"/>
                <a:gd name="connsiteX6" fmla="*/ 1539875 w 2273300"/>
                <a:gd name="connsiteY6" fmla="*/ 86850 h 391594"/>
                <a:gd name="connsiteX7" fmla="*/ 1771650 w 2273300"/>
                <a:gd name="connsiteY7" fmla="*/ 109075 h 391594"/>
                <a:gd name="connsiteX8" fmla="*/ 1851025 w 2273300"/>
                <a:gd name="connsiteY8" fmla="*/ 80500 h 391594"/>
                <a:gd name="connsiteX9" fmla="*/ 1880188 w 2273300"/>
                <a:gd name="connsiteY9" fmla="*/ 7843 h 391594"/>
                <a:gd name="connsiteX10" fmla="*/ 1967029 w 2273300"/>
                <a:gd name="connsiteY10" fmla="*/ 8027 h 391594"/>
                <a:gd name="connsiteX11" fmla="*/ 2041525 w 2273300"/>
                <a:gd name="connsiteY11" fmla="*/ 61450 h 391594"/>
                <a:gd name="connsiteX12" fmla="*/ 2162175 w 2273300"/>
                <a:gd name="connsiteY12" fmla="*/ 51925 h 391594"/>
                <a:gd name="connsiteX13" fmla="*/ 2273300 w 2273300"/>
                <a:gd name="connsiteY13" fmla="*/ 64625 h 391594"/>
                <a:gd name="connsiteX0" fmla="*/ 0 w 2314931"/>
                <a:gd name="connsiteY0" fmla="*/ 388475 h 391594"/>
                <a:gd name="connsiteX1" fmla="*/ 155691 w 2314931"/>
                <a:gd name="connsiteY1" fmla="*/ 346647 h 391594"/>
                <a:gd name="connsiteX2" fmla="*/ 416219 w 2314931"/>
                <a:gd name="connsiteY2" fmla="*/ 248223 h 391594"/>
                <a:gd name="connsiteX3" fmla="*/ 666750 w 2314931"/>
                <a:gd name="connsiteY3" fmla="*/ 166225 h 391594"/>
                <a:gd name="connsiteX4" fmla="*/ 1044575 w 2314931"/>
                <a:gd name="connsiteY4" fmla="*/ 121775 h 391594"/>
                <a:gd name="connsiteX5" fmla="*/ 1323975 w 2314931"/>
                <a:gd name="connsiteY5" fmla="*/ 134475 h 391594"/>
                <a:gd name="connsiteX6" fmla="*/ 1539875 w 2314931"/>
                <a:gd name="connsiteY6" fmla="*/ 86850 h 391594"/>
                <a:gd name="connsiteX7" fmla="*/ 1771650 w 2314931"/>
                <a:gd name="connsiteY7" fmla="*/ 109075 h 391594"/>
                <a:gd name="connsiteX8" fmla="*/ 1851025 w 2314931"/>
                <a:gd name="connsiteY8" fmla="*/ 80500 h 391594"/>
                <a:gd name="connsiteX9" fmla="*/ 1880188 w 2314931"/>
                <a:gd name="connsiteY9" fmla="*/ 7843 h 391594"/>
                <a:gd name="connsiteX10" fmla="*/ 1967029 w 2314931"/>
                <a:gd name="connsiteY10" fmla="*/ 8027 h 391594"/>
                <a:gd name="connsiteX11" fmla="*/ 2041525 w 2314931"/>
                <a:gd name="connsiteY11" fmla="*/ 61450 h 391594"/>
                <a:gd name="connsiteX12" fmla="*/ 2162175 w 2314931"/>
                <a:gd name="connsiteY12" fmla="*/ 51925 h 391594"/>
                <a:gd name="connsiteX13" fmla="*/ 2314931 w 2314931"/>
                <a:gd name="connsiteY13" fmla="*/ 84227 h 391594"/>
                <a:gd name="connsiteX0" fmla="*/ 0 w 2314931"/>
                <a:gd name="connsiteY0" fmla="*/ 388475 h 391594"/>
                <a:gd name="connsiteX1" fmla="*/ 155691 w 2314931"/>
                <a:gd name="connsiteY1" fmla="*/ 346647 h 391594"/>
                <a:gd name="connsiteX2" fmla="*/ 416219 w 2314931"/>
                <a:gd name="connsiteY2" fmla="*/ 248223 h 391594"/>
                <a:gd name="connsiteX3" fmla="*/ 666750 w 2314931"/>
                <a:gd name="connsiteY3" fmla="*/ 166225 h 391594"/>
                <a:gd name="connsiteX4" fmla="*/ 1044575 w 2314931"/>
                <a:gd name="connsiteY4" fmla="*/ 121775 h 391594"/>
                <a:gd name="connsiteX5" fmla="*/ 1323975 w 2314931"/>
                <a:gd name="connsiteY5" fmla="*/ 134475 h 391594"/>
                <a:gd name="connsiteX6" fmla="*/ 1539875 w 2314931"/>
                <a:gd name="connsiteY6" fmla="*/ 86850 h 391594"/>
                <a:gd name="connsiteX7" fmla="*/ 1771650 w 2314931"/>
                <a:gd name="connsiteY7" fmla="*/ 109075 h 391594"/>
                <a:gd name="connsiteX8" fmla="*/ 1851025 w 2314931"/>
                <a:gd name="connsiteY8" fmla="*/ 80500 h 391594"/>
                <a:gd name="connsiteX9" fmla="*/ 1880188 w 2314931"/>
                <a:gd name="connsiteY9" fmla="*/ 7843 h 391594"/>
                <a:gd name="connsiteX10" fmla="*/ 1967029 w 2314931"/>
                <a:gd name="connsiteY10" fmla="*/ 8027 h 391594"/>
                <a:gd name="connsiteX11" fmla="*/ 2041525 w 2314931"/>
                <a:gd name="connsiteY11" fmla="*/ 61450 h 391594"/>
                <a:gd name="connsiteX12" fmla="*/ 2182990 w 2314931"/>
                <a:gd name="connsiteY12" fmla="*/ 55192 h 391594"/>
                <a:gd name="connsiteX13" fmla="*/ 2314931 w 2314931"/>
                <a:gd name="connsiteY13" fmla="*/ 84227 h 39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314931" h="391594">
                  <a:moveTo>
                    <a:pt x="0" y="388475"/>
                  </a:moveTo>
                  <a:cubicBezTo>
                    <a:pt x="35454" y="401704"/>
                    <a:pt x="86321" y="370022"/>
                    <a:pt x="155691" y="346647"/>
                  </a:cubicBezTo>
                  <a:cubicBezTo>
                    <a:pt x="225061" y="323272"/>
                    <a:pt x="331043" y="278293"/>
                    <a:pt x="416219" y="248223"/>
                  </a:cubicBezTo>
                  <a:cubicBezTo>
                    <a:pt x="501395" y="218153"/>
                    <a:pt x="562024" y="187300"/>
                    <a:pt x="666750" y="166225"/>
                  </a:cubicBezTo>
                  <a:cubicBezTo>
                    <a:pt x="771476" y="145150"/>
                    <a:pt x="935038" y="127067"/>
                    <a:pt x="1044575" y="121775"/>
                  </a:cubicBezTo>
                  <a:cubicBezTo>
                    <a:pt x="1154112" y="116483"/>
                    <a:pt x="1241425" y="140296"/>
                    <a:pt x="1323975" y="134475"/>
                  </a:cubicBezTo>
                  <a:cubicBezTo>
                    <a:pt x="1406525" y="128654"/>
                    <a:pt x="1465263" y="91083"/>
                    <a:pt x="1539875" y="86850"/>
                  </a:cubicBezTo>
                  <a:cubicBezTo>
                    <a:pt x="1614487" y="82617"/>
                    <a:pt x="1719792" y="110133"/>
                    <a:pt x="1771650" y="109075"/>
                  </a:cubicBezTo>
                  <a:cubicBezTo>
                    <a:pt x="1823508" y="108017"/>
                    <a:pt x="1832935" y="97372"/>
                    <a:pt x="1851025" y="80500"/>
                  </a:cubicBezTo>
                  <a:cubicBezTo>
                    <a:pt x="1869115" y="63628"/>
                    <a:pt x="1860854" y="19922"/>
                    <a:pt x="1880188" y="7843"/>
                  </a:cubicBezTo>
                  <a:cubicBezTo>
                    <a:pt x="1899522" y="-4236"/>
                    <a:pt x="1940140" y="-908"/>
                    <a:pt x="1967029" y="8027"/>
                  </a:cubicBezTo>
                  <a:cubicBezTo>
                    <a:pt x="1993919" y="16962"/>
                    <a:pt x="2005532" y="53589"/>
                    <a:pt x="2041525" y="61450"/>
                  </a:cubicBezTo>
                  <a:cubicBezTo>
                    <a:pt x="2077519" y="69311"/>
                    <a:pt x="2144361" y="54663"/>
                    <a:pt x="2182990" y="55192"/>
                  </a:cubicBezTo>
                  <a:cubicBezTo>
                    <a:pt x="2221619" y="55721"/>
                    <a:pt x="2278683" y="78141"/>
                    <a:pt x="2314931" y="84227"/>
                  </a:cubicBezTo>
                </a:path>
              </a:pathLst>
            </a:custGeom>
            <a:noFill/>
            <a:ln w="22225">
              <a:solidFill>
                <a:schemeClr val="tx1">
                  <a:lumMod val="65000"/>
                  <a:lumOff val="35000"/>
                </a:schemeClr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41" name="ZoneTexte 40"/>
            <p:cNvSpPr txBox="1"/>
            <p:nvPr/>
          </p:nvSpPr>
          <p:spPr>
            <a:xfrm>
              <a:off x="1533525" y="2180772"/>
              <a:ext cx="5485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BE" sz="1400" dirty="0" smtClean="0">
                  <a:latin typeface="Monotype Corsiva" panose="03010101010201010101" pitchFamily="66" charset="0"/>
                </a:rPr>
                <a:t>Spain</a:t>
              </a:r>
              <a:endParaRPr lang="fr-BE" sz="1400" dirty="0">
                <a:latin typeface="Monotype Corsiva" panose="03010101010201010101" pitchFamily="66" charset="0"/>
              </a:endParaRPr>
            </a:p>
          </p:txBody>
        </p:sp>
        <p:sp>
          <p:nvSpPr>
            <p:cNvPr id="42" name="ZoneTexte 41"/>
            <p:cNvSpPr txBox="1"/>
            <p:nvPr/>
          </p:nvSpPr>
          <p:spPr>
            <a:xfrm>
              <a:off x="3248628" y="1461235"/>
              <a:ext cx="62388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BE" sz="1400" dirty="0" smtClean="0">
                  <a:latin typeface="Monotype Corsiva" panose="03010101010201010101" pitchFamily="66" charset="0"/>
                </a:rPr>
                <a:t>France</a:t>
              </a:r>
              <a:endParaRPr lang="fr-BE" sz="1400" dirty="0">
                <a:latin typeface="Monotype Corsiva" panose="03010101010201010101" pitchFamily="66" charset="0"/>
              </a:endParaRPr>
            </a:p>
          </p:txBody>
        </p:sp>
        <p:sp>
          <p:nvSpPr>
            <p:cNvPr id="43" name="ZoneTexte 42"/>
            <p:cNvSpPr txBox="1"/>
            <p:nvPr/>
          </p:nvSpPr>
          <p:spPr>
            <a:xfrm>
              <a:off x="6516216" y="1676331"/>
              <a:ext cx="50206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BE" sz="1400" dirty="0" smtClean="0">
                  <a:latin typeface="Monotype Corsiva" panose="03010101010201010101" pitchFamily="66" charset="0"/>
                </a:rPr>
                <a:t>Italy</a:t>
              </a:r>
              <a:endParaRPr lang="fr-BE" sz="1400" dirty="0">
                <a:latin typeface="Monotype Corsiva" panose="03010101010201010101" pitchFamily="66" charset="0"/>
              </a:endParaRPr>
            </a:p>
          </p:txBody>
        </p:sp>
        <p:sp>
          <p:nvSpPr>
            <p:cNvPr id="44" name="ZoneTexte 43"/>
            <p:cNvSpPr txBox="1"/>
            <p:nvPr/>
          </p:nvSpPr>
          <p:spPr>
            <a:xfrm>
              <a:off x="5652120" y="4073416"/>
              <a:ext cx="66075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Monotype Corsiva" panose="03010101010201010101" pitchFamily="66" charset="0"/>
                </a:rPr>
                <a:t>Tunisia</a:t>
              </a:r>
              <a:endParaRPr lang="en-US" sz="1400" dirty="0">
                <a:latin typeface="Monotype Corsiva" panose="03010101010201010101" pitchFamily="66" charset="0"/>
              </a:endParaRPr>
            </a:p>
          </p:txBody>
        </p:sp>
        <p:sp>
          <p:nvSpPr>
            <p:cNvPr id="45" name="ZoneTexte 44"/>
            <p:cNvSpPr txBox="1"/>
            <p:nvPr/>
          </p:nvSpPr>
          <p:spPr>
            <a:xfrm>
              <a:off x="3541613" y="4073416"/>
              <a:ext cx="64472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Monotype Corsiva" panose="03010101010201010101" pitchFamily="66" charset="0"/>
                </a:rPr>
                <a:t>Algeria</a:t>
              </a:r>
              <a:endParaRPr lang="en-US" sz="1400" dirty="0">
                <a:latin typeface="Monotype Corsiva" panose="03010101010201010101" pitchFamily="66" charset="0"/>
              </a:endParaRPr>
            </a:p>
          </p:txBody>
        </p:sp>
        <p:sp>
          <p:nvSpPr>
            <p:cNvPr id="46" name="ZoneTexte 45"/>
            <p:cNvSpPr txBox="1"/>
            <p:nvPr/>
          </p:nvSpPr>
          <p:spPr>
            <a:xfrm>
              <a:off x="3521915" y="3282377"/>
              <a:ext cx="171270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Monotype Corsiva" panose="03010101010201010101" pitchFamily="66" charset="0"/>
                </a:rPr>
                <a:t>Mediterranean Sea</a:t>
              </a:r>
              <a:endParaRPr lang="en-US" sz="1600" dirty="0">
                <a:latin typeface="Monotype Corsiva" panose="03010101010201010101" pitchFamily="66" charset="0"/>
              </a:endParaRPr>
            </a:p>
          </p:txBody>
        </p:sp>
      </p:grpSp>
      <p:sp>
        <p:nvSpPr>
          <p:cNvPr id="48" name="Rectangle 47"/>
          <p:cNvSpPr/>
          <p:nvPr/>
        </p:nvSpPr>
        <p:spPr>
          <a:xfrm>
            <a:off x="631316" y="3438530"/>
            <a:ext cx="133562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fr-BE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Richir</a:t>
            </a:r>
            <a:r>
              <a:rPr lang="fr-B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fr-BE" sz="1100" dirty="0">
                <a:latin typeface="Arial" panose="020B0604020202020204" pitchFamily="34" charset="0"/>
                <a:cs typeface="Arial" panose="020B0604020202020204" pitchFamily="34" charset="0"/>
              </a:rPr>
              <a:t>al. </a:t>
            </a:r>
            <a:r>
              <a:rPr lang="fr-B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2015)</a:t>
            </a:r>
            <a:endParaRPr lang="fr-BE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4" name="Picture 2" descr="tombant posidonia oceanica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8117" y="910977"/>
            <a:ext cx="1618488" cy="2157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65"/>
          <a:stretch/>
        </p:blipFill>
        <p:spPr>
          <a:xfrm>
            <a:off x="4859216" y="1083652"/>
            <a:ext cx="2798218" cy="1892091"/>
          </a:xfrm>
          <a:prstGeom prst="rect">
            <a:avLst/>
          </a:prstGeom>
        </p:spPr>
      </p:pic>
      <p:sp>
        <p:nvSpPr>
          <p:cNvPr id="65" name="ZoneTexte 64"/>
          <p:cNvSpPr txBox="1"/>
          <p:nvPr/>
        </p:nvSpPr>
        <p:spPr>
          <a:xfrm>
            <a:off x="8147576" y="945153"/>
            <a:ext cx="9900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© A. Abadie</a:t>
            </a:r>
            <a:endParaRPr lang="fr-BE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ZoneTexte 46"/>
          <p:cNvSpPr txBox="1"/>
          <p:nvPr/>
        </p:nvSpPr>
        <p:spPr>
          <a:xfrm>
            <a:off x="8229695" y="3713858"/>
            <a:ext cx="806801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fr-BE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Cd</a:t>
            </a:r>
          </a:p>
          <a:p>
            <a:pPr algn="ctr">
              <a:spcAft>
                <a:spcPts val="1200"/>
              </a:spcAft>
            </a:pPr>
            <a:r>
              <a:rPr lang="fr-BE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Pb</a:t>
            </a:r>
          </a:p>
          <a:p>
            <a:pPr algn="ctr">
              <a:spcAft>
                <a:spcPts val="1200"/>
              </a:spcAft>
            </a:pPr>
            <a:r>
              <a:rPr lang="fr-BE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Ni</a:t>
            </a:r>
          </a:p>
          <a:p>
            <a:pPr algn="ctr">
              <a:spcAft>
                <a:spcPts val="1200"/>
              </a:spcAft>
            </a:pPr>
            <a:r>
              <a:rPr lang="fr-BE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Hg</a:t>
            </a:r>
          </a:p>
          <a:p>
            <a:pPr algn="ctr">
              <a:spcAft>
                <a:spcPts val="1200"/>
              </a:spcAft>
            </a:pPr>
            <a:endParaRPr lang="fr-BE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1200"/>
              </a:spcAft>
            </a:pPr>
            <a:endParaRPr lang="fr-BE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1200"/>
              </a:spcAft>
            </a:pPr>
            <a:r>
              <a:rPr lang="fr-BE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TEPI</a:t>
            </a:r>
            <a:endParaRPr lang="fr-B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8229695" y="3414713"/>
            <a:ext cx="806801" cy="2324895"/>
          </a:xfrm>
          <a:prstGeom prst="rect">
            <a:avLst/>
          </a:prstGeom>
          <a:solidFill>
            <a:srgbClr val="FF6600">
              <a:alpha val="30000"/>
            </a:srgbClr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0" name="Rectangle 49"/>
          <p:cNvSpPr/>
          <p:nvPr/>
        </p:nvSpPr>
        <p:spPr>
          <a:xfrm>
            <a:off x="8228533" y="6171656"/>
            <a:ext cx="806801" cy="507230"/>
          </a:xfrm>
          <a:prstGeom prst="rect">
            <a:avLst/>
          </a:prstGeom>
          <a:solidFill>
            <a:srgbClr val="FF6600">
              <a:alpha val="30000"/>
            </a:srgbClr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1" name="Flèche vers le bas 50"/>
          <p:cNvSpPr/>
          <p:nvPr/>
        </p:nvSpPr>
        <p:spPr>
          <a:xfrm>
            <a:off x="8488760" y="5765926"/>
            <a:ext cx="331712" cy="377825"/>
          </a:xfrm>
          <a:prstGeom prst="downArrow">
            <a:avLst/>
          </a:prstGeom>
          <a:solidFill>
            <a:srgbClr val="FF0000">
              <a:alpha val="3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469404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e 12"/>
          <p:cNvGrpSpPr/>
          <p:nvPr/>
        </p:nvGrpSpPr>
        <p:grpSpPr>
          <a:xfrm>
            <a:off x="8413" y="31182"/>
            <a:ext cx="420992" cy="369093"/>
            <a:chOff x="8413" y="21430"/>
            <a:chExt cx="420992" cy="369093"/>
          </a:xfrm>
        </p:grpSpPr>
        <p:pic>
          <p:nvPicPr>
            <p:cNvPr id="14" name="Image 51" descr="Imagex.bmp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62" r="19474"/>
            <a:stretch/>
          </p:blipFill>
          <p:spPr bwMode="auto">
            <a:xfrm>
              <a:off x="8413" y="21430"/>
              <a:ext cx="241606" cy="361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981"/>
            <a:stretch>
              <a:fillRect/>
            </a:stretch>
          </p:blipFill>
          <p:spPr bwMode="auto">
            <a:xfrm>
              <a:off x="243668" y="38098"/>
              <a:ext cx="185737" cy="35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533" name="Groupe 2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28" name="Rectangle 27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29" name="Rectangle 28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pic>
        <p:nvPicPr>
          <p:cNvPr id="2" name="Imag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985" y="0"/>
            <a:ext cx="7674495" cy="6858000"/>
          </a:xfrm>
          <a:prstGeom prst="rect">
            <a:avLst/>
          </a:prstGeom>
        </p:spPr>
      </p:pic>
      <p:sp>
        <p:nvSpPr>
          <p:cNvPr id="10" name="ZoneTexte 45"/>
          <p:cNvSpPr txBox="1">
            <a:spLocks noChangeArrowheads="1"/>
          </p:cNvSpPr>
          <p:nvPr/>
        </p:nvSpPr>
        <p:spPr bwMode="auto">
          <a:xfrm>
            <a:off x="0" y="1823333"/>
            <a:ext cx="431800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fr-BE" sz="2200" b="1" dirty="0" smtClean="0">
                <a:latin typeface="Arial" charset="0"/>
                <a:cs typeface="Arial" charset="0"/>
              </a:rPr>
              <a:t>CASE </a:t>
            </a:r>
          </a:p>
          <a:p>
            <a:pPr algn="ctr" eaLnBrk="1" hangingPunct="1"/>
            <a:endParaRPr lang="fr-BE" sz="2200" b="1" dirty="0">
              <a:latin typeface="Arial" charset="0"/>
              <a:cs typeface="Arial" charset="0"/>
            </a:endParaRPr>
          </a:p>
          <a:p>
            <a:pPr algn="ctr" eaLnBrk="1" hangingPunct="1"/>
            <a:r>
              <a:rPr lang="fr-BE" sz="2200" b="1" dirty="0" smtClean="0">
                <a:latin typeface="Arial" charset="0"/>
                <a:cs typeface="Arial" charset="0"/>
              </a:rPr>
              <a:t>STUDY</a:t>
            </a:r>
            <a:endParaRPr lang="fr-BE" sz="2200" b="1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6234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/>
          <p:cNvGrpSpPr/>
          <p:nvPr/>
        </p:nvGrpSpPr>
        <p:grpSpPr>
          <a:xfrm>
            <a:off x="8413" y="31182"/>
            <a:ext cx="420992" cy="369093"/>
            <a:chOff x="8413" y="21430"/>
            <a:chExt cx="420992" cy="369093"/>
          </a:xfrm>
        </p:grpSpPr>
        <p:pic>
          <p:nvPicPr>
            <p:cNvPr id="8" name="Image 51" descr="Imagex.bmp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62" r="19474"/>
            <a:stretch/>
          </p:blipFill>
          <p:spPr bwMode="auto">
            <a:xfrm>
              <a:off x="8413" y="21430"/>
              <a:ext cx="241606" cy="361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981"/>
            <a:stretch>
              <a:fillRect/>
            </a:stretch>
          </p:blipFill>
          <p:spPr bwMode="auto">
            <a:xfrm>
              <a:off x="243668" y="38098"/>
              <a:ext cx="185737" cy="35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533" name="Groupe 2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28" name="Rectangle 27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29" name="Rectangle 28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pic>
        <p:nvPicPr>
          <p:cNvPr id="2" name="Imag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985" y="0"/>
            <a:ext cx="7674495" cy="6858000"/>
          </a:xfrm>
          <a:prstGeom prst="rect">
            <a:avLst/>
          </a:prstGeom>
        </p:spPr>
      </p:pic>
      <p:sp>
        <p:nvSpPr>
          <p:cNvPr id="10" name="ZoneTexte 45"/>
          <p:cNvSpPr txBox="1">
            <a:spLocks noChangeArrowheads="1"/>
          </p:cNvSpPr>
          <p:nvPr/>
        </p:nvSpPr>
        <p:spPr bwMode="auto">
          <a:xfrm>
            <a:off x="0" y="1823333"/>
            <a:ext cx="431800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fr-BE" sz="2200" b="1" dirty="0" smtClean="0">
                <a:latin typeface="Arial" charset="0"/>
                <a:cs typeface="Arial" charset="0"/>
              </a:rPr>
              <a:t>CASE </a:t>
            </a:r>
          </a:p>
          <a:p>
            <a:pPr algn="ctr" eaLnBrk="1" hangingPunct="1"/>
            <a:endParaRPr lang="fr-BE" sz="2200" b="1" dirty="0">
              <a:latin typeface="Arial" charset="0"/>
              <a:cs typeface="Arial" charset="0"/>
            </a:endParaRPr>
          </a:p>
          <a:p>
            <a:pPr algn="ctr" eaLnBrk="1" hangingPunct="1"/>
            <a:r>
              <a:rPr lang="fr-BE" sz="2200" b="1" dirty="0" smtClean="0">
                <a:latin typeface="Arial" charset="0"/>
                <a:cs typeface="Arial" charset="0"/>
              </a:rPr>
              <a:t>STUDY</a:t>
            </a:r>
            <a:endParaRPr lang="fr-BE" sz="2200" b="1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573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e 12"/>
          <p:cNvGrpSpPr/>
          <p:nvPr/>
        </p:nvGrpSpPr>
        <p:grpSpPr>
          <a:xfrm>
            <a:off x="8413" y="31182"/>
            <a:ext cx="420992" cy="369093"/>
            <a:chOff x="8413" y="21430"/>
            <a:chExt cx="420992" cy="369093"/>
          </a:xfrm>
        </p:grpSpPr>
        <p:pic>
          <p:nvPicPr>
            <p:cNvPr id="14" name="Image 51" descr="Imagex.bmp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62" r="19474"/>
            <a:stretch/>
          </p:blipFill>
          <p:spPr bwMode="auto">
            <a:xfrm>
              <a:off x="8413" y="21430"/>
              <a:ext cx="241606" cy="361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981"/>
            <a:stretch>
              <a:fillRect/>
            </a:stretch>
          </p:blipFill>
          <p:spPr bwMode="auto">
            <a:xfrm>
              <a:off x="243668" y="38098"/>
              <a:ext cx="185737" cy="35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533" name="Groupe 2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28" name="Rectangle 27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29" name="Rectangle 28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sp>
        <p:nvSpPr>
          <p:cNvPr id="22534" name="Text Box 43"/>
          <p:cNvSpPr txBox="1">
            <a:spLocks noChangeArrowheads="1"/>
          </p:cNvSpPr>
          <p:nvPr/>
        </p:nvSpPr>
        <p:spPr bwMode="auto">
          <a:xfrm>
            <a:off x="836612" y="400050"/>
            <a:ext cx="633031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B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Two</a:t>
            </a:r>
            <a:r>
              <a:rPr lang="fr-B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complementary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contamination stories </a:t>
            </a:r>
            <a:endParaRPr lang="fr-B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ZoneTexte 45"/>
          <p:cNvSpPr txBox="1">
            <a:spLocks noChangeArrowheads="1"/>
          </p:cNvSpPr>
          <p:nvPr/>
        </p:nvSpPr>
        <p:spPr bwMode="auto">
          <a:xfrm>
            <a:off x="0" y="1793875"/>
            <a:ext cx="431800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BE" altLang="fr-FR" sz="2200" b="1" dirty="0" smtClean="0"/>
              <a:t>CONCLUSION</a:t>
            </a:r>
            <a:endParaRPr lang="fr-BE" altLang="fr-FR" sz="2200" b="1" dirty="0"/>
          </a:p>
        </p:txBody>
      </p:sp>
      <p:grpSp>
        <p:nvGrpSpPr>
          <p:cNvPr id="24" name="Groupe 23"/>
          <p:cNvGrpSpPr/>
          <p:nvPr/>
        </p:nvGrpSpPr>
        <p:grpSpPr>
          <a:xfrm>
            <a:off x="6890770" y="20495"/>
            <a:ext cx="2253001" cy="882221"/>
            <a:chOff x="6890770" y="20495"/>
            <a:chExt cx="2253001" cy="882221"/>
          </a:xfrm>
        </p:grpSpPr>
        <p:pic>
          <p:nvPicPr>
            <p:cNvPr id="26" name="Picture 8" descr="logo Oceano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0770" y="20495"/>
              <a:ext cx="552316" cy="371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11" descr="Logo Capmed 2.pdf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8352" y="42448"/>
              <a:ext cx="1139434" cy="855760"/>
            </a:xfrm>
            <a:prstGeom prst="rect">
              <a:avLst/>
            </a:prstGeom>
          </p:spPr>
        </p:pic>
        <p:pic>
          <p:nvPicPr>
            <p:cNvPr id="33" name="Image 32" descr="LOGO_STARESO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493122" y="20761"/>
              <a:ext cx="720080" cy="371353"/>
            </a:xfrm>
            <a:prstGeom prst="rect">
              <a:avLst/>
            </a:prstGeom>
          </p:spPr>
        </p:pic>
        <p:pic>
          <p:nvPicPr>
            <p:cNvPr id="34" name="Picture 7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07"/>
            <a:stretch>
              <a:fillRect/>
            </a:stretch>
          </p:blipFill>
          <p:spPr bwMode="auto">
            <a:xfrm>
              <a:off x="8627662" y="20761"/>
              <a:ext cx="516109" cy="8819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Rectangle 2"/>
          <p:cNvSpPr/>
          <p:nvPr/>
        </p:nvSpPr>
        <p:spPr>
          <a:xfrm>
            <a:off x="1153716" y="1006425"/>
            <a:ext cx="7770100" cy="3739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600"/>
              </a:spcAft>
              <a:buClr>
                <a:srgbClr val="008000"/>
              </a:buClr>
              <a:buFont typeface="Wingdings" panose="05000000000000000000" pitchFamily="2" charset="2"/>
              <a:buChar char="v"/>
            </a:pPr>
            <a:r>
              <a:rPr lang="en-US" sz="1900" i="1" dirty="0" smtClean="0"/>
              <a:t>P</a:t>
            </a:r>
            <a:r>
              <a:rPr lang="en-US" sz="1900" i="1" dirty="0"/>
              <a:t>. </a:t>
            </a:r>
            <a:r>
              <a:rPr lang="en-US" sz="1900" i="1" dirty="0" err="1"/>
              <a:t>oceanica</a:t>
            </a:r>
            <a:r>
              <a:rPr lang="en-US" sz="1900" i="1" dirty="0"/>
              <a:t> </a:t>
            </a:r>
            <a:r>
              <a:rPr lang="en-US" sz="1900" dirty="0"/>
              <a:t>and </a:t>
            </a:r>
            <a:r>
              <a:rPr lang="en-US" sz="1900" i="1" dirty="0"/>
              <a:t>M. </a:t>
            </a:r>
            <a:r>
              <a:rPr lang="en-US" sz="1900" i="1" dirty="0" err="1"/>
              <a:t>galloprovincialis</a:t>
            </a:r>
            <a:r>
              <a:rPr lang="en-US" sz="1900" i="1" dirty="0"/>
              <a:t> </a:t>
            </a:r>
            <a:r>
              <a:rPr lang="en-US" sz="1900" dirty="0" smtClean="0"/>
              <a:t>accumulate TEs from </a:t>
            </a:r>
            <a:r>
              <a:rPr lang="en-US" sz="1900" dirty="0"/>
              <a:t>the water </a:t>
            </a:r>
            <a:r>
              <a:rPr lang="en-US" sz="1900" dirty="0" smtClean="0"/>
              <a:t>column 	TE contamination </a:t>
            </a:r>
            <a:r>
              <a:rPr lang="en-US" sz="1900" dirty="0"/>
              <a:t>severity integrated over several days to </a:t>
            </a:r>
            <a:r>
              <a:rPr lang="en-US" sz="1900" dirty="0" smtClean="0"/>
              <a:t>		a few months</a:t>
            </a:r>
            <a:r>
              <a:rPr lang="en-US" sz="1900" dirty="0"/>
              <a:t>;</a:t>
            </a:r>
            <a:r>
              <a:rPr lang="en-US" sz="1900" dirty="0" smtClean="0"/>
              <a:t> </a:t>
            </a:r>
          </a:p>
          <a:p>
            <a:pPr marL="342900" indent="-342900" algn="just">
              <a:spcAft>
                <a:spcPts val="600"/>
              </a:spcAft>
              <a:buClr>
                <a:srgbClr val="008000"/>
              </a:buClr>
              <a:buFont typeface="Wingdings" panose="05000000000000000000" pitchFamily="2" charset="2"/>
              <a:buChar char="v"/>
            </a:pPr>
            <a:r>
              <a:rPr lang="en-US" sz="1900" i="1" dirty="0"/>
              <a:t>P. </a:t>
            </a:r>
            <a:r>
              <a:rPr lang="en-US" sz="1900" i="1" dirty="0" err="1" smtClean="0"/>
              <a:t>oceanica</a:t>
            </a:r>
            <a:r>
              <a:rPr lang="en-US" sz="1900" dirty="0"/>
              <a:t>,</a:t>
            </a:r>
            <a:r>
              <a:rPr lang="en-US" sz="1900" dirty="0" smtClean="0"/>
              <a:t> rooted in the sediments, reflects </a:t>
            </a:r>
            <a:r>
              <a:rPr lang="en-US" sz="1900" dirty="0"/>
              <a:t>the long-term exposure to </a:t>
            </a:r>
            <a:r>
              <a:rPr lang="en-US" sz="1900" dirty="0" smtClean="0"/>
              <a:t>TEs 		A </a:t>
            </a:r>
            <a:r>
              <a:rPr lang="en-US" sz="1900" dirty="0"/>
              <a:t>degree of time integration over several years </a:t>
            </a:r>
            <a:r>
              <a:rPr lang="en-US" sz="1900" dirty="0" smtClean="0"/>
              <a:t>to decades; </a:t>
            </a:r>
          </a:p>
          <a:p>
            <a:pPr marL="342900" indent="-342900" algn="just">
              <a:spcAft>
                <a:spcPts val="1200"/>
              </a:spcAft>
              <a:buClr>
                <a:srgbClr val="008000"/>
              </a:buClr>
              <a:buFont typeface="Wingdings" panose="05000000000000000000" pitchFamily="2" charset="2"/>
              <a:buChar char="v"/>
            </a:pPr>
            <a:r>
              <a:rPr lang="en-US" sz="1900" dirty="0" smtClean="0"/>
              <a:t>Caged </a:t>
            </a:r>
            <a:r>
              <a:rPr lang="en-US" sz="1900" dirty="0"/>
              <a:t>mussels, as filter </a:t>
            </a:r>
            <a:r>
              <a:rPr lang="en-US" sz="1900" dirty="0" smtClean="0"/>
              <a:t>feeder, accumulate TEs from </a:t>
            </a:r>
            <a:r>
              <a:rPr lang="en-US" sz="1900" dirty="0"/>
              <a:t>their particulate </a:t>
            </a:r>
            <a:r>
              <a:rPr lang="en-US" sz="1900" dirty="0" smtClean="0"/>
              <a:t>phase 	Continental-</a:t>
            </a:r>
            <a:r>
              <a:rPr lang="en-US" sz="1900" dirty="0" err="1" smtClean="0"/>
              <a:t>terrigenous</a:t>
            </a:r>
            <a:r>
              <a:rPr lang="en-US" sz="1900" dirty="0" smtClean="0"/>
              <a:t> </a:t>
            </a:r>
            <a:r>
              <a:rPr lang="en-US" sz="1900" dirty="0"/>
              <a:t>inputs to coastal waters. </a:t>
            </a:r>
            <a:endParaRPr lang="en-US" sz="1900" dirty="0" smtClean="0"/>
          </a:p>
          <a:p>
            <a:pPr algn="just"/>
            <a:r>
              <a:rPr lang="en-US" sz="2100" b="1" u="sng" dirty="0" smtClean="0"/>
              <a:t>In conclusion</a:t>
            </a:r>
            <a:r>
              <a:rPr lang="en-US" sz="2100" dirty="0" smtClean="0"/>
              <a:t> : </a:t>
            </a:r>
            <a:r>
              <a:rPr lang="en-US" sz="2100" dirty="0" err="1" smtClean="0"/>
              <a:t>seagrasses</a:t>
            </a:r>
            <a:r>
              <a:rPr lang="en-US" sz="2100" dirty="0" smtClean="0"/>
              <a:t> </a:t>
            </a:r>
            <a:r>
              <a:rPr lang="en-US" sz="2100" dirty="0"/>
              <a:t>and mussels should </a:t>
            </a:r>
            <a:r>
              <a:rPr lang="en-US" sz="2100" b="1" dirty="0">
                <a:solidFill>
                  <a:srgbClr val="FF6600"/>
                </a:solidFill>
              </a:rPr>
              <a:t>neither supplant</a:t>
            </a:r>
            <a:r>
              <a:rPr lang="en-US" sz="2100" dirty="0"/>
              <a:t>, </a:t>
            </a:r>
            <a:r>
              <a:rPr lang="en-US" sz="2100" b="1" dirty="0">
                <a:solidFill>
                  <a:srgbClr val="FF6600"/>
                </a:solidFill>
              </a:rPr>
              <a:t>nor substitute</a:t>
            </a:r>
            <a:r>
              <a:rPr lang="en-US" sz="2100" dirty="0"/>
              <a:t>, </a:t>
            </a:r>
            <a:r>
              <a:rPr lang="en-US" sz="2100" b="1" dirty="0">
                <a:solidFill>
                  <a:srgbClr val="FF6600"/>
                </a:solidFill>
              </a:rPr>
              <a:t>but</a:t>
            </a:r>
            <a:r>
              <a:rPr lang="en-US" sz="2100" dirty="0"/>
              <a:t> rather </a:t>
            </a:r>
            <a:r>
              <a:rPr lang="en-US" sz="2100" b="1" dirty="0">
                <a:solidFill>
                  <a:srgbClr val="FF6600"/>
                </a:solidFill>
              </a:rPr>
              <a:t>complement</a:t>
            </a:r>
            <a:r>
              <a:rPr lang="en-US" sz="2100" dirty="0"/>
              <a:t> each other in order to provide the full time- and space-integrated coastal contamination story of the Mediterranean. </a:t>
            </a:r>
            <a:endParaRPr lang="fr-BE" sz="2100" dirty="0"/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39"/>
          <a:stretch/>
        </p:blipFill>
        <p:spPr>
          <a:xfrm>
            <a:off x="933450" y="4725144"/>
            <a:ext cx="4514850" cy="2132866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81" t="19052" r="-88" b="25026"/>
          <a:stretch/>
        </p:blipFill>
        <p:spPr>
          <a:xfrm rot="10800000">
            <a:off x="5436094" y="4725144"/>
            <a:ext cx="3707675" cy="2132856"/>
          </a:xfrm>
          <a:prstGeom prst="rect">
            <a:avLst/>
          </a:prstGeom>
        </p:spPr>
      </p:pic>
      <p:sp>
        <p:nvSpPr>
          <p:cNvPr id="20" name="ZoneTexte 19"/>
          <p:cNvSpPr txBox="1"/>
          <p:nvPr/>
        </p:nvSpPr>
        <p:spPr>
          <a:xfrm>
            <a:off x="950392" y="6523552"/>
            <a:ext cx="1608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b="1" dirty="0" smtClean="0">
                <a:solidFill>
                  <a:schemeClr val="bg1"/>
                </a:solidFill>
              </a:rPr>
              <a:t>Arnaud Abadie</a:t>
            </a:r>
            <a:endParaRPr lang="fr-BE" b="1" dirty="0">
              <a:solidFill>
                <a:schemeClr val="bg1"/>
              </a:solidFill>
            </a:endParaRPr>
          </a:p>
        </p:txBody>
      </p:sp>
      <p:sp>
        <p:nvSpPr>
          <p:cNvPr id="4" name="Flèche droite 3"/>
          <p:cNvSpPr/>
          <p:nvPr/>
        </p:nvSpPr>
        <p:spPr>
          <a:xfrm>
            <a:off x="2424460" y="1400076"/>
            <a:ext cx="550664" cy="216024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1" name="Flèche droite 20"/>
          <p:cNvSpPr/>
          <p:nvPr/>
        </p:nvSpPr>
        <p:spPr>
          <a:xfrm>
            <a:off x="2021680" y="2348880"/>
            <a:ext cx="953444" cy="216024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2" name="Flèche droite 21"/>
          <p:cNvSpPr/>
          <p:nvPr/>
        </p:nvSpPr>
        <p:spPr>
          <a:xfrm>
            <a:off x="2284636" y="3009652"/>
            <a:ext cx="690488" cy="216024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474373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744" y="1966042"/>
            <a:ext cx="7126488" cy="4750991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81" t="19053" r="-88" b="9898"/>
          <a:stretch/>
        </p:blipFill>
        <p:spPr>
          <a:xfrm rot="10800000">
            <a:off x="3822700" y="1428016"/>
            <a:ext cx="5150532" cy="3764366"/>
          </a:xfrm>
          <a:prstGeom prst="rect">
            <a:avLst/>
          </a:prstGeom>
        </p:spPr>
      </p:pic>
      <p:grpSp>
        <p:nvGrpSpPr>
          <p:cNvPr id="2050" name="Groupe 25"/>
          <p:cNvGrpSpPr>
            <a:grpSpLocks/>
          </p:cNvGrpSpPr>
          <p:nvPr/>
        </p:nvGrpSpPr>
        <p:grpSpPr bwMode="auto">
          <a:xfrm>
            <a:off x="0" y="0"/>
            <a:ext cx="9144000" cy="6112021"/>
            <a:chOff x="0" y="0"/>
            <a:chExt cx="9144000" cy="6112021"/>
          </a:xfrm>
        </p:grpSpPr>
        <p:sp>
          <p:nvSpPr>
            <p:cNvPr id="23" name="Rectangle 22"/>
            <p:cNvSpPr/>
            <p:nvPr/>
          </p:nvSpPr>
          <p:spPr>
            <a:xfrm>
              <a:off x="430213" y="0"/>
              <a:ext cx="503237" cy="6112021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 dirty="0"/>
            </a:p>
          </p:txBody>
        </p:sp>
        <p:sp>
          <p:nvSpPr>
            <p:cNvPr id="24" name="Rectangle 23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 dirty="0"/>
            </a:p>
          </p:txBody>
        </p:sp>
      </p:grpSp>
      <p:sp>
        <p:nvSpPr>
          <p:cNvPr id="12" name="Triangle rectangle 11"/>
          <p:cNvSpPr/>
          <p:nvPr/>
        </p:nvSpPr>
        <p:spPr bwMode="auto">
          <a:xfrm rot="5400000">
            <a:off x="2736057" y="460298"/>
            <a:ext cx="5360989" cy="7182322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 dirty="0"/>
          </a:p>
        </p:txBody>
      </p:sp>
      <p:grpSp>
        <p:nvGrpSpPr>
          <p:cNvPr id="5" name="Groupe 4"/>
          <p:cNvGrpSpPr/>
          <p:nvPr/>
        </p:nvGrpSpPr>
        <p:grpSpPr>
          <a:xfrm>
            <a:off x="1271824" y="1403515"/>
            <a:ext cx="7159625" cy="5298277"/>
            <a:chOff x="1354137" y="1464475"/>
            <a:chExt cx="7159625" cy="5298277"/>
          </a:xfrm>
        </p:grpSpPr>
        <p:sp>
          <p:nvSpPr>
            <p:cNvPr id="16" name="Triangle rectangle 15"/>
            <p:cNvSpPr/>
            <p:nvPr/>
          </p:nvSpPr>
          <p:spPr bwMode="auto">
            <a:xfrm rot="5400000">
              <a:off x="2284811" y="533801"/>
              <a:ext cx="5298277" cy="7159625"/>
            </a:xfrm>
            <a:prstGeom prst="rtTriangle">
              <a:avLst/>
            </a:prstGeom>
            <a:solidFill>
              <a:schemeClr val="bg1"/>
            </a:solidFill>
            <a:ln w="3175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 dirty="0"/>
            </a:p>
          </p:txBody>
        </p:sp>
        <p:sp>
          <p:nvSpPr>
            <p:cNvPr id="2058" name="Rectangle 5"/>
            <p:cNvSpPr>
              <a:spLocks noChangeArrowheads="1"/>
            </p:cNvSpPr>
            <p:nvPr/>
          </p:nvSpPr>
          <p:spPr bwMode="auto">
            <a:xfrm>
              <a:off x="1547663" y="1536735"/>
              <a:ext cx="6275002" cy="3262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/>
            <a:p>
              <a:r>
                <a:rPr lang="en-US" sz="2600" dirty="0" err="1" smtClean="0"/>
                <a:t>Seagrasses</a:t>
              </a:r>
              <a:r>
                <a:rPr lang="en-US" sz="2600" dirty="0" smtClean="0"/>
                <a:t> or caged mussels to </a:t>
              </a:r>
              <a:r>
                <a:rPr lang="en-US" sz="2600" dirty="0" err="1" smtClean="0"/>
                <a:t>bioassess</a:t>
              </a:r>
              <a:r>
                <a:rPr lang="en-US" sz="2600" dirty="0" smtClean="0"/>
                <a:t> the contamination rate of Mediterranean </a:t>
              </a:r>
            </a:p>
            <a:p>
              <a:pPr>
                <a:spcAft>
                  <a:spcPts val="1200"/>
                </a:spcAft>
              </a:pPr>
              <a:r>
                <a:rPr lang="en-US" sz="2600" dirty="0" smtClean="0"/>
                <a:t>coastal waters? </a:t>
              </a:r>
            </a:p>
            <a:p>
              <a:r>
                <a:rPr lang="en-US" sz="2600" dirty="0" smtClean="0"/>
                <a:t>That </a:t>
              </a:r>
              <a:r>
                <a:rPr lang="en-US" sz="4000" b="1" dirty="0" smtClean="0">
                  <a:solidFill>
                    <a:srgbClr val="FF6600"/>
                  </a:solidFill>
                </a:rPr>
                <a:t>WAS</a:t>
              </a:r>
              <a:r>
                <a:rPr lang="en-US" sz="2600" dirty="0" smtClean="0"/>
                <a:t> the question …</a:t>
              </a:r>
            </a:p>
            <a:p>
              <a:endParaRPr lang="en-US" sz="2600" dirty="0"/>
            </a:p>
            <a:p>
              <a:r>
                <a:rPr lang="en-US" sz="2600" dirty="0" smtClean="0">
                  <a:latin typeface="+mj-lt"/>
                </a:rPr>
                <a:t>Thank you for </a:t>
              </a:r>
            </a:p>
            <a:p>
              <a:r>
                <a:rPr lang="en-US" sz="2600" dirty="0" smtClean="0">
                  <a:latin typeface="+mj-lt"/>
                </a:rPr>
                <a:t>attention</a:t>
              </a:r>
              <a:endParaRPr lang="fr-BE" sz="2600" dirty="0">
                <a:latin typeface="+mj-lt"/>
              </a:endParaRPr>
            </a:p>
          </p:txBody>
        </p:sp>
      </p:grpSp>
      <p:pic>
        <p:nvPicPr>
          <p:cNvPr id="17" name="Picture 11" descr="Logo Capmed 2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" y="480"/>
            <a:ext cx="1617837" cy="1215059"/>
          </a:xfrm>
          <a:prstGeom prst="rect">
            <a:avLst/>
          </a:prstGeom>
        </p:spPr>
      </p:pic>
      <p:pic>
        <p:nvPicPr>
          <p:cNvPr id="18" name="Image 17" descr="LOGO_STARESO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5910" y="59864"/>
            <a:ext cx="1623550" cy="837283"/>
          </a:xfrm>
          <a:prstGeom prst="rect">
            <a:avLst/>
          </a:prstGeom>
        </p:spPr>
      </p:pic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07"/>
          <a:stretch>
            <a:fillRect/>
          </a:stretch>
        </p:blipFill>
        <p:spPr bwMode="auto">
          <a:xfrm>
            <a:off x="8671771" y="88519"/>
            <a:ext cx="471999" cy="806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8" descr="logo Ocean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198" y="88519"/>
            <a:ext cx="1198538" cy="806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2111536" y="6395276"/>
            <a:ext cx="1608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b="1" dirty="0" smtClean="0">
                <a:solidFill>
                  <a:schemeClr val="bg1"/>
                </a:solidFill>
              </a:rPr>
              <a:t>Arnaud Abadie</a:t>
            </a:r>
            <a:endParaRPr lang="fr-BE" b="1" dirty="0">
              <a:solidFill>
                <a:schemeClr val="bg1"/>
              </a:solidFill>
            </a:endParaRPr>
          </a:p>
        </p:txBody>
      </p:sp>
      <p:grpSp>
        <p:nvGrpSpPr>
          <p:cNvPr id="22" name="Groupe 21"/>
          <p:cNvGrpSpPr>
            <a:grpSpLocks noChangeAspect="1"/>
          </p:cNvGrpSpPr>
          <p:nvPr/>
        </p:nvGrpSpPr>
        <p:grpSpPr>
          <a:xfrm>
            <a:off x="92259" y="6112021"/>
            <a:ext cx="850284" cy="745461"/>
            <a:chOff x="8413" y="21430"/>
            <a:chExt cx="420992" cy="369093"/>
          </a:xfrm>
          <a:solidFill>
            <a:schemeClr val="bg1"/>
          </a:solidFill>
        </p:grpSpPr>
        <p:pic>
          <p:nvPicPr>
            <p:cNvPr id="25" name="Image 51" descr="Imagex.bmp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62" r="19474"/>
            <a:stretch/>
          </p:blipFill>
          <p:spPr bwMode="auto">
            <a:xfrm>
              <a:off x="8413" y="21430"/>
              <a:ext cx="241606" cy="36115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8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981"/>
            <a:stretch>
              <a:fillRect/>
            </a:stretch>
          </p:blipFill>
          <p:spPr bwMode="auto">
            <a:xfrm>
              <a:off x="243668" y="38098"/>
              <a:ext cx="185737" cy="3524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" name="ZoneTexte 45"/>
          <p:cNvSpPr txBox="1">
            <a:spLocks noChangeArrowheads="1"/>
          </p:cNvSpPr>
          <p:nvPr/>
        </p:nvSpPr>
        <p:spPr bwMode="auto">
          <a:xfrm>
            <a:off x="0" y="1793875"/>
            <a:ext cx="431800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BE" altLang="fr-FR" sz="2200" b="1" dirty="0" smtClean="0"/>
              <a:t>CONCLUSION</a:t>
            </a:r>
            <a:endParaRPr lang="fr-BE" altLang="fr-FR" sz="2200" b="1" dirty="0"/>
          </a:p>
        </p:txBody>
      </p:sp>
    </p:spTree>
    <p:extLst>
      <p:ext uri="{BB962C8B-B14F-4D97-AF65-F5344CB8AC3E}">
        <p14:creationId xmlns:p14="http://schemas.microsoft.com/office/powerpoint/2010/main" val="3427290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e 34"/>
          <p:cNvGrpSpPr/>
          <p:nvPr/>
        </p:nvGrpSpPr>
        <p:grpSpPr>
          <a:xfrm>
            <a:off x="8413" y="31182"/>
            <a:ext cx="420992" cy="369093"/>
            <a:chOff x="8413" y="21430"/>
            <a:chExt cx="420992" cy="369093"/>
          </a:xfrm>
        </p:grpSpPr>
        <p:pic>
          <p:nvPicPr>
            <p:cNvPr id="36" name="Image 51" descr="Imagex.bmp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62" r="19474"/>
            <a:stretch/>
          </p:blipFill>
          <p:spPr bwMode="auto">
            <a:xfrm>
              <a:off x="8413" y="21430"/>
              <a:ext cx="241606" cy="361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981"/>
            <a:stretch>
              <a:fillRect/>
            </a:stretch>
          </p:blipFill>
          <p:spPr bwMode="auto">
            <a:xfrm>
              <a:off x="243668" y="38098"/>
              <a:ext cx="185737" cy="35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533" name="Groupe 2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28" name="Rectangle 27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29" name="Rectangle 28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sp>
        <p:nvSpPr>
          <p:cNvPr id="18" name="ZoneTexte 45"/>
          <p:cNvSpPr txBox="1">
            <a:spLocks noChangeArrowheads="1"/>
          </p:cNvSpPr>
          <p:nvPr/>
        </p:nvSpPr>
        <p:spPr bwMode="auto">
          <a:xfrm>
            <a:off x="0" y="1793875"/>
            <a:ext cx="431800" cy="415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BE" altLang="fr-FR" sz="2200" b="1" dirty="0"/>
              <a:t>I</a:t>
            </a:r>
          </a:p>
          <a:p>
            <a:pPr algn="ctr" eaLnBrk="1" hangingPunct="1"/>
            <a:r>
              <a:rPr lang="fr-BE" altLang="fr-FR" sz="2200" b="1" dirty="0"/>
              <a:t>N</a:t>
            </a:r>
          </a:p>
          <a:p>
            <a:pPr algn="ctr" eaLnBrk="1" hangingPunct="1"/>
            <a:r>
              <a:rPr lang="fr-BE" altLang="fr-FR" sz="2200" b="1" dirty="0"/>
              <a:t>T</a:t>
            </a:r>
          </a:p>
          <a:p>
            <a:pPr algn="ctr" eaLnBrk="1" hangingPunct="1"/>
            <a:r>
              <a:rPr lang="fr-BE" altLang="fr-FR" sz="2200" b="1" dirty="0"/>
              <a:t>R</a:t>
            </a:r>
          </a:p>
          <a:p>
            <a:pPr algn="ctr" eaLnBrk="1" hangingPunct="1"/>
            <a:r>
              <a:rPr lang="fr-BE" altLang="fr-FR" sz="2200" b="1" dirty="0"/>
              <a:t>O</a:t>
            </a:r>
          </a:p>
          <a:p>
            <a:pPr algn="ctr" eaLnBrk="1" hangingPunct="1"/>
            <a:r>
              <a:rPr lang="fr-BE" altLang="fr-FR" sz="2200" b="1" dirty="0"/>
              <a:t>D</a:t>
            </a:r>
          </a:p>
          <a:p>
            <a:pPr algn="ctr" eaLnBrk="1" hangingPunct="1"/>
            <a:r>
              <a:rPr lang="fr-BE" altLang="fr-FR" sz="2200" b="1" dirty="0"/>
              <a:t>U</a:t>
            </a:r>
          </a:p>
          <a:p>
            <a:pPr algn="ctr" eaLnBrk="1" hangingPunct="1"/>
            <a:r>
              <a:rPr lang="fr-BE" altLang="fr-FR" sz="2200" b="1" dirty="0"/>
              <a:t>C</a:t>
            </a:r>
          </a:p>
          <a:p>
            <a:pPr algn="ctr" eaLnBrk="1" hangingPunct="1"/>
            <a:r>
              <a:rPr lang="fr-BE" altLang="fr-FR" sz="2200" b="1" dirty="0"/>
              <a:t>T</a:t>
            </a:r>
          </a:p>
          <a:p>
            <a:pPr algn="ctr" eaLnBrk="1" hangingPunct="1"/>
            <a:r>
              <a:rPr lang="fr-BE" altLang="fr-FR" sz="2200" b="1" dirty="0"/>
              <a:t>I</a:t>
            </a:r>
          </a:p>
          <a:p>
            <a:pPr algn="ctr" eaLnBrk="1" hangingPunct="1"/>
            <a:r>
              <a:rPr lang="fr-BE" altLang="fr-FR" sz="2200" b="1" dirty="0"/>
              <a:t>O</a:t>
            </a:r>
          </a:p>
          <a:p>
            <a:pPr algn="ctr" eaLnBrk="1" hangingPunct="1"/>
            <a:r>
              <a:rPr lang="fr-BE" altLang="fr-FR" sz="2200" b="1" dirty="0"/>
              <a:t>N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985" y="0"/>
            <a:ext cx="76744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83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/>
          <p:cNvGrpSpPr/>
          <p:nvPr/>
        </p:nvGrpSpPr>
        <p:grpSpPr>
          <a:xfrm>
            <a:off x="8413" y="31182"/>
            <a:ext cx="420992" cy="369093"/>
            <a:chOff x="8413" y="21430"/>
            <a:chExt cx="420992" cy="369093"/>
          </a:xfrm>
        </p:grpSpPr>
        <p:pic>
          <p:nvPicPr>
            <p:cNvPr id="9" name="Image 51" descr="Imagex.bmp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62" r="19474"/>
            <a:stretch/>
          </p:blipFill>
          <p:spPr bwMode="auto">
            <a:xfrm>
              <a:off x="8413" y="21430"/>
              <a:ext cx="241606" cy="361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981"/>
            <a:stretch>
              <a:fillRect/>
            </a:stretch>
          </p:blipFill>
          <p:spPr bwMode="auto">
            <a:xfrm>
              <a:off x="243668" y="38098"/>
              <a:ext cx="185737" cy="35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533" name="Groupe 2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28" name="Rectangle 27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29" name="Rectangle 28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sp>
        <p:nvSpPr>
          <p:cNvPr id="18" name="ZoneTexte 45"/>
          <p:cNvSpPr txBox="1">
            <a:spLocks noChangeArrowheads="1"/>
          </p:cNvSpPr>
          <p:nvPr/>
        </p:nvSpPr>
        <p:spPr bwMode="auto">
          <a:xfrm>
            <a:off x="0" y="1793875"/>
            <a:ext cx="431800" cy="415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BE" altLang="fr-FR" sz="2200" b="1" dirty="0"/>
              <a:t>I</a:t>
            </a:r>
          </a:p>
          <a:p>
            <a:pPr algn="ctr" eaLnBrk="1" hangingPunct="1"/>
            <a:r>
              <a:rPr lang="fr-BE" altLang="fr-FR" sz="2200" b="1" dirty="0"/>
              <a:t>N</a:t>
            </a:r>
          </a:p>
          <a:p>
            <a:pPr algn="ctr" eaLnBrk="1" hangingPunct="1"/>
            <a:r>
              <a:rPr lang="fr-BE" altLang="fr-FR" sz="2200" b="1" dirty="0"/>
              <a:t>T</a:t>
            </a:r>
          </a:p>
          <a:p>
            <a:pPr algn="ctr" eaLnBrk="1" hangingPunct="1"/>
            <a:r>
              <a:rPr lang="fr-BE" altLang="fr-FR" sz="2200" b="1" dirty="0"/>
              <a:t>R</a:t>
            </a:r>
          </a:p>
          <a:p>
            <a:pPr algn="ctr" eaLnBrk="1" hangingPunct="1"/>
            <a:r>
              <a:rPr lang="fr-BE" altLang="fr-FR" sz="2200" b="1" dirty="0"/>
              <a:t>O</a:t>
            </a:r>
          </a:p>
          <a:p>
            <a:pPr algn="ctr" eaLnBrk="1" hangingPunct="1"/>
            <a:r>
              <a:rPr lang="fr-BE" altLang="fr-FR" sz="2200" b="1" dirty="0"/>
              <a:t>D</a:t>
            </a:r>
          </a:p>
          <a:p>
            <a:pPr algn="ctr" eaLnBrk="1" hangingPunct="1"/>
            <a:r>
              <a:rPr lang="fr-BE" altLang="fr-FR" sz="2200" b="1" dirty="0"/>
              <a:t>U</a:t>
            </a:r>
          </a:p>
          <a:p>
            <a:pPr algn="ctr" eaLnBrk="1" hangingPunct="1"/>
            <a:r>
              <a:rPr lang="fr-BE" altLang="fr-FR" sz="2200" b="1" dirty="0"/>
              <a:t>C</a:t>
            </a:r>
          </a:p>
          <a:p>
            <a:pPr algn="ctr" eaLnBrk="1" hangingPunct="1"/>
            <a:r>
              <a:rPr lang="fr-BE" altLang="fr-FR" sz="2200" b="1" dirty="0"/>
              <a:t>T</a:t>
            </a:r>
          </a:p>
          <a:p>
            <a:pPr algn="ctr" eaLnBrk="1" hangingPunct="1"/>
            <a:r>
              <a:rPr lang="fr-BE" altLang="fr-FR" sz="2200" b="1" dirty="0"/>
              <a:t>I</a:t>
            </a:r>
          </a:p>
          <a:p>
            <a:pPr algn="ctr" eaLnBrk="1" hangingPunct="1"/>
            <a:r>
              <a:rPr lang="fr-BE" altLang="fr-FR" sz="2200" b="1" dirty="0"/>
              <a:t>O</a:t>
            </a:r>
          </a:p>
          <a:p>
            <a:pPr algn="ctr" eaLnBrk="1" hangingPunct="1"/>
            <a:r>
              <a:rPr lang="fr-BE" altLang="fr-FR" sz="2200" b="1" dirty="0"/>
              <a:t>N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102" y="0"/>
            <a:ext cx="76713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682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e 12"/>
          <p:cNvGrpSpPr/>
          <p:nvPr/>
        </p:nvGrpSpPr>
        <p:grpSpPr>
          <a:xfrm>
            <a:off x="8413" y="31182"/>
            <a:ext cx="420992" cy="369093"/>
            <a:chOff x="8413" y="21430"/>
            <a:chExt cx="420992" cy="369093"/>
          </a:xfrm>
        </p:grpSpPr>
        <p:pic>
          <p:nvPicPr>
            <p:cNvPr id="14" name="Image 51" descr="Imagex.bmp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62" r="19474"/>
            <a:stretch/>
          </p:blipFill>
          <p:spPr bwMode="auto">
            <a:xfrm>
              <a:off x="8413" y="21430"/>
              <a:ext cx="241606" cy="361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981"/>
            <a:stretch>
              <a:fillRect/>
            </a:stretch>
          </p:blipFill>
          <p:spPr bwMode="auto">
            <a:xfrm>
              <a:off x="243668" y="38098"/>
              <a:ext cx="185737" cy="35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533" name="Groupe 2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28" name="Rectangle 27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29" name="Rectangle 28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sp>
        <p:nvSpPr>
          <p:cNvPr id="18" name="ZoneTexte 45"/>
          <p:cNvSpPr txBox="1">
            <a:spLocks noChangeArrowheads="1"/>
          </p:cNvSpPr>
          <p:nvPr/>
        </p:nvSpPr>
        <p:spPr bwMode="auto">
          <a:xfrm>
            <a:off x="0" y="1793875"/>
            <a:ext cx="431800" cy="415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BE" altLang="fr-FR" sz="2200" b="1" dirty="0"/>
              <a:t>I</a:t>
            </a:r>
          </a:p>
          <a:p>
            <a:pPr algn="ctr" eaLnBrk="1" hangingPunct="1"/>
            <a:r>
              <a:rPr lang="fr-BE" altLang="fr-FR" sz="2200" b="1" dirty="0"/>
              <a:t>N</a:t>
            </a:r>
          </a:p>
          <a:p>
            <a:pPr algn="ctr" eaLnBrk="1" hangingPunct="1"/>
            <a:r>
              <a:rPr lang="fr-BE" altLang="fr-FR" sz="2200" b="1" dirty="0"/>
              <a:t>T</a:t>
            </a:r>
          </a:p>
          <a:p>
            <a:pPr algn="ctr" eaLnBrk="1" hangingPunct="1"/>
            <a:r>
              <a:rPr lang="fr-BE" altLang="fr-FR" sz="2200" b="1" dirty="0"/>
              <a:t>R</a:t>
            </a:r>
          </a:p>
          <a:p>
            <a:pPr algn="ctr" eaLnBrk="1" hangingPunct="1"/>
            <a:r>
              <a:rPr lang="fr-BE" altLang="fr-FR" sz="2200" b="1" dirty="0"/>
              <a:t>O</a:t>
            </a:r>
          </a:p>
          <a:p>
            <a:pPr algn="ctr" eaLnBrk="1" hangingPunct="1"/>
            <a:r>
              <a:rPr lang="fr-BE" altLang="fr-FR" sz="2200" b="1" dirty="0"/>
              <a:t>D</a:t>
            </a:r>
          </a:p>
          <a:p>
            <a:pPr algn="ctr" eaLnBrk="1" hangingPunct="1"/>
            <a:r>
              <a:rPr lang="fr-BE" altLang="fr-FR" sz="2200" b="1" dirty="0"/>
              <a:t>U</a:t>
            </a:r>
          </a:p>
          <a:p>
            <a:pPr algn="ctr" eaLnBrk="1" hangingPunct="1"/>
            <a:r>
              <a:rPr lang="fr-BE" altLang="fr-FR" sz="2200" b="1" dirty="0"/>
              <a:t>C</a:t>
            </a:r>
          </a:p>
          <a:p>
            <a:pPr algn="ctr" eaLnBrk="1" hangingPunct="1"/>
            <a:r>
              <a:rPr lang="fr-BE" altLang="fr-FR" sz="2200" b="1" dirty="0"/>
              <a:t>T</a:t>
            </a:r>
          </a:p>
          <a:p>
            <a:pPr algn="ctr" eaLnBrk="1" hangingPunct="1"/>
            <a:r>
              <a:rPr lang="fr-BE" altLang="fr-FR" sz="2200" b="1" dirty="0"/>
              <a:t>I</a:t>
            </a:r>
          </a:p>
          <a:p>
            <a:pPr algn="ctr" eaLnBrk="1" hangingPunct="1"/>
            <a:r>
              <a:rPr lang="fr-BE" altLang="fr-FR" sz="2200" b="1" dirty="0"/>
              <a:t>O</a:t>
            </a:r>
          </a:p>
          <a:p>
            <a:pPr algn="ctr" eaLnBrk="1" hangingPunct="1"/>
            <a:r>
              <a:rPr lang="fr-BE" altLang="fr-FR" sz="2200" b="1" dirty="0"/>
              <a:t>N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985" y="0"/>
            <a:ext cx="76744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203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/>
          <p:cNvGrpSpPr/>
          <p:nvPr/>
        </p:nvGrpSpPr>
        <p:grpSpPr>
          <a:xfrm>
            <a:off x="8413" y="31182"/>
            <a:ext cx="420992" cy="369093"/>
            <a:chOff x="8413" y="21430"/>
            <a:chExt cx="420992" cy="369093"/>
          </a:xfrm>
        </p:grpSpPr>
        <p:pic>
          <p:nvPicPr>
            <p:cNvPr id="8" name="Image 51" descr="Imagex.bmp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62" r="19474"/>
            <a:stretch/>
          </p:blipFill>
          <p:spPr bwMode="auto">
            <a:xfrm>
              <a:off x="8413" y="21430"/>
              <a:ext cx="241606" cy="361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981"/>
            <a:stretch>
              <a:fillRect/>
            </a:stretch>
          </p:blipFill>
          <p:spPr bwMode="auto">
            <a:xfrm>
              <a:off x="243668" y="38098"/>
              <a:ext cx="185737" cy="35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533" name="Groupe 2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28" name="Rectangle 27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29" name="Rectangle 28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sp>
        <p:nvSpPr>
          <p:cNvPr id="18" name="ZoneTexte 45"/>
          <p:cNvSpPr txBox="1">
            <a:spLocks noChangeArrowheads="1"/>
          </p:cNvSpPr>
          <p:nvPr/>
        </p:nvSpPr>
        <p:spPr bwMode="auto">
          <a:xfrm>
            <a:off x="0" y="1793875"/>
            <a:ext cx="431800" cy="415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BE" altLang="fr-FR" sz="2200" b="1" dirty="0"/>
              <a:t>I</a:t>
            </a:r>
          </a:p>
          <a:p>
            <a:pPr algn="ctr" eaLnBrk="1" hangingPunct="1"/>
            <a:r>
              <a:rPr lang="fr-BE" altLang="fr-FR" sz="2200" b="1" dirty="0"/>
              <a:t>N</a:t>
            </a:r>
          </a:p>
          <a:p>
            <a:pPr algn="ctr" eaLnBrk="1" hangingPunct="1"/>
            <a:r>
              <a:rPr lang="fr-BE" altLang="fr-FR" sz="2200" b="1" dirty="0"/>
              <a:t>T</a:t>
            </a:r>
          </a:p>
          <a:p>
            <a:pPr algn="ctr" eaLnBrk="1" hangingPunct="1"/>
            <a:r>
              <a:rPr lang="fr-BE" altLang="fr-FR" sz="2200" b="1" dirty="0"/>
              <a:t>R</a:t>
            </a:r>
          </a:p>
          <a:p>
            <a:pPr algn="ctr" eaLnBrk="1" hangingPunct="1"/>
            <a:r>
              <a:rPr lang="fr-BE" altLang="fr-FR" sz="2200" b="1" dirty="0"/>
              <a:t>O</a:t>
            </a:r>
          </a:p>
          <a:p>
            <a:pPr algn="ctr" eaLnBrk="1" hangingPunct="1"/>
            <a:r>
              <a:rPr lang="fr-BE" altLang="fr-FR" sz="2200" b="1" dirty="0"/>
              <a:t>D</a:t>
            </a:r>
          </a:p>
          <a:p>
            <a:pPr algn="ctr" eaLnBrk="1" hangingPunct="1"/>
            <a:r>
              <a:rPr lang="fr-BE" altLang="fr-FR" sz="2200" b="1" dirty="0"/>
              <a:t>U</a:t>
            </a:r>
          </a:p>
          <a:p>
            <a:pPr algn="ctr" eaLnBrk="1" hangingPunct="1"/>
            <a:r>
              <a:rPr lang="fr-BE" altLang="fr-FR" sz="2200" b="1" dirty="0"/>
              <a:t>C</a:t>
            </a:r>
          </a:p>
          <a:p>
            <a:pPr algn="ctr" eaLnBrk="1" hangingPunct="1"/>
            <a:r>
              <a:rPr lang="fr-BE" altLang="fr-FR" sz="2200" b="1" dirty="0"/>
              <a:t>T</a:t>
            </a:r>
          </a:p>
          <a:p>
            <a:pPr algn="ctr" eaLnBrk="1" hangingPunct="1"/>
            <a:r>
              <a:rPr lang="fr-BE" altLang="fr-FR" sz="2200" b="1" dirty="0"/>
              <a:t>I</a:t>
            </a:r>
          </a:p>
          <a:p>
            <a:pPr algn="ctr" eaLnBrk="1" hangingPunct="1"/>
            <a:r>
              <a:rPr lang="fr-BE" altLang="fr-FR" sz="2200" b="1" dirty="0"/>
              <a:t>O</a:t>
            </a:r>
          </a:p>
          <a:p>
            <a:pPr algn="ctr" eaLnBrk="1" hangingPunct="1"/>
            <a:r>
              <a:rPr lang="fr-BE" altLang="fr-FR" sz="2200" b="1" dirty="0"/>
              <a:t>N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985" y="0"/>
            <a:ext cx="76744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876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822"/>
            <a:ext cx="9144000" cy="6424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250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/>
          <p:cNvGrpSpPr/>
          <p:nvPr/>
        </p:nvGrpSpPr>
        <p:grpSpPr>
          <a:xfrm>
            <a:off x="8413" y="31182"/>
            <a:ext cx="420992" cy="369093"/>
            <a:chOff x="8413" y="21430"/>
            <a:chExt cx="420992" cy="369093"/>
          </a:xfrm>
        </p:grpSpPr>
        <p:pic>
          <p:nvPicPr>
            <p:cNvPr id="8" name="Image 51" descr="Imagex.bmp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62" r="19474"/>
            <a:stretch/>
          </p:blipFill>
          <p:spPr bwMode="auto">
            <a:xfrm>
              <a:off x="8413" y="21430"/>
              <a:ext cx="241606" cy="361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981"/>
            <a:stretch>
              <a:fillRect/>
            </a:stretch>
          </p:blipFill>
          <p:spPr bwMode="auto">
            <a:xfrm>
              <a:off x="243668" y="38098"/>
              <a:ext cx="185737" cy="35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533" name="Groupe 2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28" name="Rectangle 27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29" name="Rectangle 28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sp>
        <p:nvSpPr>
          <p:cNvPr id="18" name="ZoneTexte 45"/>
          <p:cNvSpPr txBox="1">
            <a:spLocks noChangeArrowheads="1"/>
          </p:cNvSpPr>
          <p:nvPr/>
        </p:nvSpPr>
        <p:spPr bwMode="auto">
          <a:xfrm>
            <a:off x="0" y="1793875"/>
            <a:ext cx="431800" cy="415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BE" altLang="fr-FR" sz="2200" b="1" dirty="0"/>
              <a:t>I</a:t>
            </a:r>
          </a:p>
          <a:p>
            <a:pPr algn="ctr" eaLnBrk="1" hangingPunct="1"/>
            <a:r>
              <a:rPr lang="fr-BE" altLang="fr-FR" sz="2200" b="1" dirty="0"/>
              <a:t>N</a:t>
            </a:r>
          </a:p>
          <a:p>
            <a:pPr algn="ctr" eaLnBrk="1" hangingPunct="1"/>
            <a:r>
              <a:rPr lang="fr-BE" altLang="fr-FR" sz="2200" b="1" dirty="0"/>
              <a:t>T</a:t>
            </a:r>
          </a:p>
          <a:p>
            <a:pPr algn="ctr" eaLnBrk="1" hangingPunct="1"/>
            <a:r>
              <a:rPr lang="fr-BE" altLang="fr-FR" sz="2200" b="1" dirty="0"/>
              <a:t>R</a:t>
            </a:r>
          </a:p>
          <a:p>
            <a:pPr algn="ctr" eaLnBrk="1" hangingPunct="1"/>
            <a:r>
              <a:rPr lang="fr-BE" altLang="fr-FR" sz="2200" b="1" dirty="0"/>
              <a:t>O</a:t>
            </a:r>
          </a:p>
          <a:p>
            <a:pPr algn="ctr" eaLnBrk="1" hangingPunct="1"/>
            <a:r>
              <a:rPr lang="fr-BE" altLang="fr-FR" sz="2200" b="1" dirty="0"/>
              <a:t>D</a:t>
            </a:r>
          </a:p>
          <a:p>
            <a:pPr algn="ctr" eaLnBrk="1" hangingPunct="1"/>
            <a:r>
              <a:rPr lang="fr-BE" altLang="fr-FR" sz="2200" b="1" dirty="0"/>
              <a:t>U</a:t>
            </a:r>
          </a:p>
          <a:p>
            <a:pPr algn="ctr" eaLnBrk="1" hangingPunct="1"/>
            <a:r>
              <a:rPr lang="fr-BE" altLang="fr-FR" sz="2200" b="1" dirty="0"/>
              <a:t>C</a:t>
            </a:r>
          </a:p>
          <a:p>
            <a:pPr algn="ctr" eaLnBrk="1" hangingPunct="1"/>
            <a:r>
              <a:rPr lang="fr-BE" altLang="fr-FR" sz="2200" b="1" dirty="0"/>
              <a:t>T</a:t>
            </a:r>
          </a:p>
          <a:p>
            <a:pPr algn="ctr" eaLnBrk="1" hangingPunct="1"/>
            <a:r>
              <a:rPr lang="fr-BE" altLang="fr-FR" sz="2200" b="1" dirty="0"/>
              <a:t>I</a:t>
            </a:r>
          </a:p>
          <a:p>
            <a:pPr algn="ctr" eaLnBrk="1" hangingPunct="1"/>
            <a:r>
              <a:rPr lang="fr-BE" altLang="fr-FR" sz="2200" b="1" dirty="0"/>
              <a:t>O</a:t>
            </a:r>
          </a:p>
          <a:p>
            <a:pPr algn="ctr" eaLnBrk="1" hangingPunct="1"/>
            <a:r>
              <a:rPr lang="fr-BE" altLang="fr-FR" sz="2200" b="1" dirty="0"/>
              <a:t>N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985" y="0"/>
            <a:ext cx="76744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088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e 46"/>
          <p:cNvGrpSpPr/>
          <p:nvPr/>
        </p:nvGrpSpPr>
        <p:grpSpPr>
          <a:xfrm>
            <a:off x="8413" y="31182"/>
            <a:ext cx="420992" cy="369093"/>
            <a:chOff x="8413" y="21430"/>
            <a:chExt cx="420992" cy="369093"/>
          </a:xfrm>
        </p:grpSpPr>
        <p:pic>
          <p:nvPicPr>
            <p:cNvPr id="54" name="Image 51" descr="Imagex.bmp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62" r="19474"/>
            <a:stretch/>
          </p:blipFill>
          <p:spPr bwMode="auto">
            <a:xfrm>
              <a:off x="8413" y="21430"/>
              <a:ext cx="241606" cy="361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981"/>
            <a:stretch>
              <a:fillRect/>
            </a:stretch>
          </p:blipFill>
          <p:spPr bwMode="auto">
            <a:xfrm>
              <a:off x="243668" y="38098"/>
              <a:ext cx="185737" cy="35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e 5"/>
          <p:cNvGrpSpPr/>
          <p:nvPr/>
        </p:nvGrpSpPr>
        <p:grpSpPr>
          <a:xfrm>
            <a:off x="1266325" y="5102005"/>
            <a:ext cx="2629782" cy="1633996"/>
            <a:chOff x="1456223" y="5102005"/>
            <a:chExt cx="2629782" cy="1633996"/>
          </a:xfrm>
        </p:grpSpPr>
        <p:sp>
          <p:nvSpPr>
            <p:cNvPr id="34" name="Rectangle 33"/>
            <p:cNvSpPr/>
            <p:nvPr/>
          </p:nvSpPr>
          <p:spPr>
            <a:xfrm>
              <a:off x="1456223" y="5102005"/>
              <a:ext cx="2610349" cy="1633996"/>
            </a:xfrm>
            <a:prstGeom prst="rect">
              <a:avLst/>
            </a:prstGeom>
            <a:solidFill>
              <a:schemeClr val="accent3">
                <a:lumMod val="40000"/>
                <a:lumOff val="60000"/>
                <a:alpha val="50000"/>
              </a:schemeClr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>
                <a:solidFill>
                  <a:prstClr val="white"/>
                </a:solidFill>
              </a:endParaRPr>
            </a:p>
          </p:txBody>
        </p:sp>
        <p:sp>
          <p:nvSpPr>
            <p:cNvPr id="35" name="ZoneTexte 40"/>
            <p:cNvSpPr txBox="1">
              <a:spLocks noChangeArrowheads="1"/>
            </p:cNvSpPr>
            <p:nvPr/>
          </p:nvSpPr>
          <p:spPr bwMode="auto">
            <a:xfrm>
              <a:off x="1475656" y="5104785"/>
              <a:ext cx="2610349" cy="1631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sz="2000" dirty="0" smtClean="0">
                  <a:solidFill>
                    <a:srgbClr val="000000"/>
                  </a:solidFill>
                  <a:latin typeface="Arial" charset="0"/>
                  <a:cs typeface="Arial" charset="0"/>
                </a:rPr>
                <a:t>direct measurements in the environment:</a:t>
              </a:r>
            </a:p>
            <a:p>
              <a:pPr marL="342900" indent="-342900" eaLnBrk="1" hangingPunct="1">
                <a:buFont typeface="Arial" panose="020B0604020202020204" pitchFamily="34" charset="0"/>
                <a:buChar char="•"/>
              </a:pPr>
              <a:r>
                <a:rPr lang="en-GB" sz="2000" dirty="0" smtClean="0">
                  <a:solidFill>
                    <a:srgbClr val="000000"/>
                  </a:solidFill>
                  <a:latin typeface="Arial" charset="0"/>
                  <a:cs typeface="Arial" charset="0"/>
                </a:rPr>
                <a:t>water</a:t>
              </a:r>
            </a:p>
            <a:p>
              <a:pPr marL="342900" indent="-342900" eaLnBrk="1" hangingPunct="1">
                <a:buFont typeface="Arial" panose="020B0604020202020204" pitchFamily="34" charset="0"/>
                <a:buChar char="•"/>
              </a:pPr>
              <a:r>
                <a:rPr lang="en-GB" sz="2000" dirty="0" smtClean="0">
                  <a:solidFill>
                    <a:srgbClr val="000000"/>
                  </a:solidFill>
                  <a:latin typeface="Arial" charset="0"/>
                  <a:cs typeface="Arial" charset="0"/>
                </a:rPr>
                <a:t>sediment</a:t>
              </a:r>
            </a:p>
            <a:p>
              <a:pPr marL="342900" indent="-342900" eaLnBrk="1" hangingPunct="1">
                <a:buFont typeface="Arial" panose="020B0604020202020204" pitchFamily="34" charset="0"/>
                <a:buChar char="•"/>
              </a:pPr>
              <a:r>
                <a:rPr lang="en-GB" sz="2000" dirty="0" smtClean="0">
                  <a:solidFill>
                    <a:srgbClr val="000000"/>
                  </a:solidFill>
                  <a:latin typeface="Arial" charset="0"/>
                  <a:cs typeface="Arial" charset="0"/>
                </a:rPr>
                <a:t>suspended matter</a:t>
              </a:r>
              <a:endParaRPr lang="en-GB" sz="2000" dirty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25" name="Groupe 24"/>
          <p:cNvGrpSpPr/>
          <p:nvPr/>
        </p:nvGrpSpPr>
        <p:grpSpPr>
          <a:xfrm>
            <a:off x="4218654" y="5100043"/>
            <a:ext cx="4627944" cy="1636504"/>
            <a:chOff x="3020221" y="2694409"/>
            <a:chExt cx="3034881" cy="1964986"/>
          </a:xfrm>
        </p:grpSpPr>
        <p:sp>
          <p:nvSpPr>
            <p:cNvPr id="26" name="Rectangle 25"/>
            <p:cNvSpPr/>
            <p:nvPr/>
          </p:nvSpPr>
          <p:spPr>
            <a:xfrm>
              <a:off x="3020221" y="2694409"/>
              <a:ext cx="3001963" cy="1600200"/>
            </a:xfrm>
            <a:prstGeom prst="rect">
              <a:avLst/>
            </a:prstGeom>
            <a:solidFill>
              <a:schemeClr val="accent3">
                <a:lumMod val="40000"/>
                <a:lumOff val="60000"/>
                <a:alpha val="50000"/>
              </a:schemeClr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>
                <a:solidFill>
                  <a:prstClr val="white"/>
                </a:solidFill>
              </a:endParaRPr>
            </a:p>
          </p:txBody>
        </p:sp>
        <p:sp>
          <p:nvSpPr>
            <p:cNvPr id="27" name="ZoneTexte 40"/>
            <p:cNvSpPr txBox="1">
              <a:spLocks noChangeArrowheads="1"/>
            </p:cNvSpPr>
            <p:nvPr/>
          </p:nvSpPr>
          <p:spPr bwMode="auto">
            <a:xfrm>
              <a:off x="3053139" y="2700758"/>
              <a:ext cx="3001963" cy="1958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fr-BE" sz="2000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bioindicators =</a:t>
              </a:r>
            </a:p>
            <a:p>
              <a:pPr eaLnBrk="1" hangingPunct="1"/>
              <a:r>
                <a:rPr lang="fr-BE" sz="2000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organisms</a:t>
              </a:r>
              <a:r>
                <a:rPr lang="fr-BE" sz="2000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 </a:t>
              </a:r>
              <a:r>
                <a:rPr lang="fr-BE" sz="2000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accumulating</a:t>
              </a:r>
              <a:r>
                <a:rPr lang="fr-BE" sz="2000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 </a:t>
              </a:r>
              <a:r>
                <a:rPr lang="fr-BE" sz="2000" dirty="0" smtClean="0">
                  <a:solidFill>
                    <a:srgbClr val="000000"/>
                  </a:solidFill>
                  <a:latin typeface="Arial" charset="0"/>
                  <a:cs typeface="Arial" charset="0"/>
                </a:rPr>
                <a:t>contaminants to </a:t>
              </a:r>
              <a:r>
                <a:rPr lang="fr-BE" sz="2000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levels</a:t>
              </a:r>
              <a:r>
                <a:rPr lang="fr-BE" sz="2000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 </a:t>
              </a:r>
              <a:r>
                <a:rPr lang="fr-BE" sz="2000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representative</a:t>
              </a:r>
              <a:r>
                <a:rPr lang="fr-BE" sz="2000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 of </a:t>
              </a:r>
              <a:r>
                <a:rPr lang="fr-BE" sz="2000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their</a:t>
              </a:r>
              <a:r>
                <a:rPr lang="fr-BE" sz="2000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 habitat pollution </a:t>
              </a:r>
              <a:r>
                <a:rPr lang="fr-BE" sz="2000" dirty="0" err="1" smtClean="0">
                  <a:solidFill>
                    <a:srgbClr val="000000"/>
                  </a:solidFill>
                  <a:latin typeface="Arial" charset="0"/>
                  <a:cs typeface="Arial" charset="0"/>
                </a:rPr>
                <a:t>status</a:t>
              </a:r>
              <a:endParaRPr lang="fr-BE" sz="2000" dirty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30" name="Groupe 29"/>
          <p:cNvGrpSpPr>
            <a:grpSpLocks noChangeAspect="1"/>
          </p:cNvGrpSpPr>
          <p:nvPr/>
        </p:nvGrpSpPr>
        <p:grpSpPr>
          <a:xfrm>
            <a:off x="6337907" y="1113235"/>
            <a:ext cx="2718022" cy="3880508"/>
            <a:chOff x="6258121" y="1504046"/>
            <a:chExt cx="1387145" cy="1980421"/>
          </a:xfrm>
        </p:grpSpPr>
        <p:pic>
          <p:nvPicPr>
            <p:cNvPr id="31" name="Picture 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86255" y="1504046"/>
              <a:ext cx="1359011" cy="1757751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Rectangle 10"/>
            <p:cNvSpPr>
              <a:spLocks noChangeArrowheads="1"/>
            </p:cNvSpPr>
            <p:nvPr/>
          </p:nvSpPr>
          <p:spPr bwMode="auto">
            <a:xfrm>
              <a:off x="6258121" y="3257096"/>
              <a:ext cx="1307656" cy="227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fr-BE" sz="1400" i="1" dirty="0" err="1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Posidonia</a:t>
              </a:r>
              <a:r>
                <a:rPr lang="fr-BE" sz="1400" i="1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fr-BE" sz="1400" i="1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oceanica</a:t>
              </a:r>
            </a:p>
          </p:txBody>
        </p:sp>
      </p:grpSp>
      <p:sp>
        <p:nvSpPr>
          <p:cNvPr id="36" name="Flèche droite 35"/>
          <p:cNvSpPr/>
          <p:nvPr/>
        </p:nvSpPr>
        <p:spPr bwMode="auto">
          <a:xfrm rot="7800000">
            <a:off x="3380183" y="4419323"/>
            <a:ext cx="718656" cy="346889"/>
          </a:xfrm>
          <a:prstGeom prst="rightArrow">
            <a:avLst/>
          </a:prstGeom>
          <a:solidFill>
            <a:schemeClr val="accent3"/>
          </a:solidFill>
          <a:ln w="63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BE"/>
          </a:p>
        </p:txBody>
      </p:sp>
      <p:sp>
        <p:nvSpPr>
          <p:cNvPr id="37" name="Flèche droite 36"/>
          <p:cNvSpPr/>
          <p:nvPr/>
        </p:nvSpPr>
        <p:spPr bwMode="auto">
          <a:xfrm rot="3000000">
            <a:off x="4919228" y="4418046"/>
            <a:ext cx="718517" cy="346889"/>
          </a:xfrm>
          <a:prstGeom prst="rightArrow">
            <a:avLst/>
          </a:prstGeom>
          <a:solidFill>
            <a:schemeClr val="accent3"/>
          </a:solidFill>
          <a:ln w="63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BE"/>
          </a:p>
        </p:txBody>
      </p:sp>
      <p:sp>
        <p:nvSpPr>
          <p:cNvPr id="38" name="Ellipse 37"/>
          <p:cNvSpPr/>
          <p:nvPr/>
        </p:nvSpPr>
        <p:spPr>
          <a:xfrm>
            <a:off x="3124220" y="3267075"/>
            <a:ext cx="2952328" cy="86409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BE" sz="2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trace </a:t>
            </a:r>
            <a:r>
              <a:rPr lang="fr-BE" sz="22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elements</a:t>
            </a:r>
            <a:endParaRPr lang="fr-BE" sz="22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075" name="Groupe 2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28" name="Rectangle 27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29" name="Rectangle 28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1116012" y="1039813"/>
            <a:ext cx="687529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altLang="fr-FR" sz="2200" u="sng" dirty="0" smtClean="0"/>
              <a:t>Mediterranean</a:t>
            </a:r>
            <a:r>
              <a:rPr lang="en-GB" altLang="fr-FR" sz="2200" dirty="0" smtClean="0"/>
              <a:t>          anthropogenic </a:t>
            </a:r>
            <a:r>
              <a:rPr lang="en-GB" altLang="fr-FR" sz="2200" dirty="0"/>
              <a:t>pressures</a:t>
            </a:r>
          </a:p>
        </p:txBody>
      </p:sp>
      <p:sp>
        <p:nvSpPr>
          <p:cNvPr id="39" name="Rectangle 37"/>
          <p:cNvSpPr>
            <a:spLocks noChangeArrowheads="1"/>
          </p:cNvSpPr>
          <p:nvPr/>
        </p:nvSpPr>
        <p:spPr bwMode="auto">
          <a:xfrm>
            <a:off x="3434790" y="2087409"/>
            <a:ext cx="232743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GB" sz="2200" u="sng" dirty="0" smtClean="0">
                <a:latin typeface="Arial" pitchFamily="34" charset="0"/>
                <a:cs typeface="Arial" pitchFamily="34" charset="0"/>
              </a:rPr>
              <a:t>contamination</a:t>
            </a:r>
            <a:endParaRPr lang="en-GB" sz="2200" u="sng" dirty="0"/>
          </a:p>
        </p:txBody>
      </p:sp>
      <p:sp>
        <p:nvSpPr>
          <p:cNvPr id="40" name="Flèche droite 39"/>
          <p:cNvSpPr/>
          <p:nvPr/>
        </p:nvSpPr>
        <p:spPr bwMode="auto">
          <a:xfrm rot="5400000">
            <a:off x="4348484" y="2706071"/>
            <a:ext cx="505889" cy="346889"/>
          </a:xfrm>
          <a:prstGeom prst="rightArrow">
            <a:avLst/>
          </a:prstGeom>
          <a:solidFill>
            <a:schemeClr val="accent3"/>
          </a:solidFill>
          <a:ln w="63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BE"/>
          </a:p>
        </p:txBody>
      </p:sp>
      <p:sp>
        <p:nvSpPr>
          <p:cNvPr id="41" name="Rectangle 6"/>
          <p:cNvSpPr>
            <a:spLocks noChangeArrowheads="1"/>
          </p:cNvSpPr>
          <p:nvPr/>
        </p:nvSpPr>
        <p:spPr bwMode="auto">
          <a:xfrm>
            <a:off x="849313" y="404813"/>
            <a:ext cx="16241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Monitoring</a:t>
            </a:r>
            <a:endParaRPr lang="fr-BE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Flèche droite 45"/>
          <p:cNvSpPr/>
          <p:nvPr/>
        </p:nvSpPr>
        <p:spPr bwMode="auto">
          <a:xfrm>
            <a:off x="3136055" y="1112045"/>
            <a:ext cx="521270" cy="346889"/>
          </a:xfrm>
          <a:prstGeom prst="rightArrow">
            <a:avLst/>
          </a:prstGeom>
          <a:solidFill>
            <a:schemeClr val="accent3"/>
          </a:solidFill>
          <a:ln w="63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BE"/>
          </a:p>
        </p:txBody>
      </p:sp>
      <p:sp>
        <p:nvSpPr>
          <p:cNvPr id="48" name="Flèche droite 47"/>
          <p:cNvSpPr/>
          <p:nvPr/>
        </p:nvSpPr>
        <p:spPr bwMode="auto">
          <a:xfrm rot="5400000">
            <a:off x="4348484" y="1593678"/>
            <a:ext cx="505890" cy="346889"/>
          </a:xfrm>
          <a:prstGeom prst="rightArrow">
            <a:avLst/>
          </a:prstGeom>
          <a:solidFill>
            <a:schemeClr val="accent3"/>
          </a:solidFill>
          <a:ln w="63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BE"/>
          </a:p>
        </p:txBody>
      </p:sp>
      <p:grpSp>
        <p:nvGrpSpPr>
          <p:cNvPr id="49" name="Groupe 48"/>
          <p:cNvGrpSpPr/>
          <p:nvPr/>
        </p:nvGrpSpPr>
        <p:grpSpPr>
          <a:xfrm>
            <a:off x="6890770" y="20495"/>
            <a:ext cx="2253001" cy="882221"/>
            <a:chOff x="6890770" y="20495"/>
            <a:chExt cx="2253001" cy="882221"/>
          </a:xfrm>
        </p:grpSpPr>
        <p:pic>
          <p:nvPicPr>
            <p:cNvPr id="50" name="Picture 8" descr="logo Oceano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0770" y="20495"/>
              <a:ext cx="552316" cy="371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" name="Picture 11" descr="Logo Capmed 2.pdf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8352" y="42448"/>
              <a:ext cx="1139434" cy="855760"/>
            </a:xfrm>
            <a:prstGeom prst="rect">
              <a:avLst/>
            </a:prstGeom>
          </p:spPr>
        </p:pic>
        <p:pic>
          <p:nvPicPr>
            <p:cNvPr id="52" name="Image 51" descr="LOGO_STARESO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493122" y="20761"/>
              <a:ext cx="720080" cy="371353"/>
            </a:xfrm>
            <a:prstGeom prst="rect">
              <a:avLst/>
            </a:prstGeom>
          </p:spPr>
        </p:pic>
        <p:pic>
          <p:nvPicPr>
            <p:cNvPr id="53" name="Picture 7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07"/>
            <a:stretch>
              <a:fillRect/>
            </a:stretch>
          </p:blipFill>
          <p:spPr bwMode="auto">
            <a:xfrm>
              <a:off x="8627662" y="20761"/>
              <a:ext cx="516109" cy="8819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2" name="ZoneTexte 45"/>
          <p:cNvSpPr txBox="1">
            <a:spLocks noChangeArrowheads="1"/>
          </p:cNvSpPr>
          <p:nvPr/>
        </p:nvSpPr>
        <p:spPr bwMode="auto">
          <a:xfrm>
            <a:off x="0" y="2477795"/>
            <a:ext cx="431800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BE" altLang="fr-FR" b="1" dirty="0" smtClean="0"/>
              <a:t>METHODS</a:t>
            </a:r>
            <a:endParaRPr lang="fr-BE" altLang="fr-FR" b="1" dirty="0"/>
          </a:p>
        </p:txBody>
      </p:sp>
      <p:grpSp>
        <p:nvGrpSpPr>
          <p:cNvPr id="43" name="Groupe 42"/>
          <p:cNvGrpSpPr>
            <a:grpSpLocks noChangeAspect="1"/>
          </p:cNvGrpSpPr>
          <p:nvPr/>
        </p:nvGrpSpPr>
        <p:grpSpPr>
          <a:xfrm>
            <a:off x="867113" y="1662617"/>
            <a:ext cx="1803088" cy="3317423"/>
            <a:chOff x="7763347" y="1787791"/>
            <a:chExt cx="939488" cy="1728524"/>
          </a:xfrm>
        </p:grpSpPr>
        <p:pic>
          <p:nvPicPr>
            <p:cNvPr id="44" name="Picture 8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981"/>
            <a:stretch>
              <a:fillRect/>
            </a:stretch>
          </p:blipFill>
          <p:spPr bwMode="auto">
            <a:xfrm>
              <a:off x="7890296" y="1787791"/>
              <a:ext cx="746852" cy="14219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" name="Rectangle 11"/>
            <p:cNvSpPr>
              <a:spLocks noChangeArrowheads="1"/>
            </p:cNvSpPr>
            <p:nvPr/>
          </p:nvSpPr>
          <p:spPr bwMode="auto">
            <a:xfrm>
              <a:off x="7763347" y="3180058"/>
              <a:ext cx="939488" cy="336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fr-BE" sz="1400" i="1" dirty="0" err="1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Mytilus</a:t>
              </a:r>
              <a:endParaRPr lang="fr-BE" sz="1400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fr-BE" sz="1400" i="1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fr-BE" sz="1400" i="1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galloprovincialis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77873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0" name="Groupe 2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28" name="Rectangle 27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29" name="Rectangle 28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sp>
        <p:nvSpPr>
          <p:cNvPr id="27652" name="Text Box 43"/>
          <p:cNvSpPr txBox="1">
            <a:spLocks noChangeArrowheads="1"/>
          </p:cNvSpPr>
          <p:nvPr/>
        </p:nvSpPr>
        <p:spPr bwMode="auto">
          <a:xfrm>
            <a:off x="836613" y="400050"/>
            <a:ext cx="27987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BE" sz="2400"/>
              <a:t>Applications</a:t>
            </a:r>
          </a:p>
        </p:txBody>
      </p:sp>
      <p:sp>
        <p:nvSpPr>
          <p:cNvPr id="27653" name="ZoneTexte 45"/>
          <p:cNvSpPr txBox="1">
            <a:spLocks noChangeArrowheads="1"/>
          </p:cNvSpPr>
          <p:nvPr/>
        </p:nvSpPr>
        <p:spPr bwMode="auto">
          <a:xfrm>
            <a:off x="0" y="1793875"/>
            <a:ext cx="431800" cy="41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fr-BE" sz="2200" b="1"/>
              <a:t>APPLICATIONS</a:t>
            </a:r>
          </a:p>
        </p:txBody>
      </p:sp>
      <p:pic>
        <p:nvPicPr>
          <p:cNvPr id="27654" name="Image 1" descr="IMG_1355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53" r="17143"/>
          <a:stretch/>
        </p:blipFill>
        <p:spPr bwMode="auto">
          <a:xfrm>
            <a:off x="3797069" y="0"/>
            <a:ext cx="53404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" b="1449"/>
          <a:stretch/>
        </p:blipFill>
        <p:spPr>
          <a:xfrm>
            <a:off x="-4763" y="1"/>
            <a:ext cx="3984924" cy="6864150"/>
          </a:xfrm>
          <a:prstGeom prst="rect">
            <a:avLst/>
          </a:prstGeom>
        </p:spPr>
      </p:pic>
      <p:sp>
        <p:nvSpPr>
          <p:cNvPr id="12" name="Text Box 43"/>
          <p:cNvSpPr txBox="1">
            <a:spLocks noChangeArrowheads="1"/>
          </p:cNvSpPr>
          <p:nvPr/>
        </p:nvSpPr>
        <p:spPr bwMode="auto">
          <a:xfrm>
            <a:off x="4094070" y="82902"/>
            <a:ext cx="4968552" cy="46166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fr-BE" sz="2400" dirty="0" err="1" smtClean="0">
                <a:latin typeface="Arial" charset="0"/>
                <a:cs typeface="Arial" charset="0"/>
              </a:rPr>
              <a:t>Caged</a:t>
            </a:r>
            <a:r>
              <a:rPr lang="fr-BE" sz="2400" dirty="0" smtClean="0">
                <a:latin typeface="Arial" charset="0"/>
                <a:cs typeface="Arial" charset="0"/>
              </a:rPr>
              <a:t> </a:t>
            </a:r>
            <a:r>
              <a:rPr lang="fr-BE" sz="2400" dirty="0" err="1" smtClean="0">
                <a:latin typeface="Arial" charset="0"/>
                <a:cs typeface="Arial" charset="0"/>
              </a:rPr>
              <a:t>mussels</a:t>
            </a:r>
            <a:r>
              <a:rPr lang="fr-BE" sz="2400" dirty="0" smtClean="0">
                <a:latin typeface="Arial" charset="0"/>
                <a:cs typeface="Arial" charset="0"/>
              </a:rPr>
              <a:t> -</a:t>
            </a:r>
            <a:r>
              <a:rPr lang="fr-BE" sz="2400" i="1" dirty="0" smtClean="0">
                <a:latin typeface="Arial" charset="0"/>
                <a:cs typeface="Arial" charset="0"/>
              </a:rPr>
              <a:t> </a:t>
            </a:r>
            <a:r>
              <a:rPr lang="fr-BE" sz="2400" dirty="0" smtClean="0">
                <a:latin typeface="Arial" charset="0"/>
                <a:cs typeface="Arial" charset="0"/>
              </a:rPr>
              <a:t>monitoring station</a:t>
            </a:r>
            <a:endParaRPr lang="fr-BE" sz="240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8305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/>
          <p:cNvGrpSpPr/>
          <p:nvPr/>
        </p:nvGrpSpPr>
        <p:grpSpPr>
          <a:xfrm>
            <a:off x="8413" y="31182"/>
            <a:ext cx="420992" cy="369093"/>
            <a:chOff x="8413" y="21430"/>
            <a:chExt cx="420992" cy="369093"/>
          </a:xfrm>
        </p:grpSpPr>
        <p:pic>
          <p:nvPicPr>
            <p:cNvPr id="8" name="Image 51" descr="Imagex.bmp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62" r="19474"/>
            <a:stretch/>
          </p:blipFill>
          <p:spPr bwMode="auto">
            <a:xfrm>
              <a:off x="8413" y="21430"/>
              <a:ext cx="241606" cy="361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981"/>
            <a:stretch>
              <a:fillRect/>
            </a:stretch>
          </p:blipFill>
          <p:spPr bwMode="auto">
            <a:xfrm>
              <a:off x="243668" y="38098"/>
              <a:ext cx="185737" cy="35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533" name="Groupe 2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28" name="Rectangle 27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29" name="Rectangle 28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pic>
        <p:nvPicPr>
          <p:cNvPr id="2" name="Imag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6395"/>
            <a:ext cx="5652120" cy="423909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67" t="15580"/>
          <a:stretch/>
        </p:blipFill>
        <p:spPr>
          <a:xfrm>
            <a:off x="3491880" y="4371340"/>
            <a:ext cx="2780562" cy="237478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5" r="7621" b="9941"/>
          <a:stretch/>
        </p:blipFill>
        <p:spPr>
          <a:xfrm>
            <a:off x="6406945" y="4371340"/>
            <a:ext cx="2737975" cy="2374787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06" y="2333210"/>
            <a:ext cx="2938772" cy="4408160"/>
          </a:xfrm>
          <a:prstGeom prst="rect">
            <a:avLst/>
          </a:prstGeom>
        </p:spPr>
      </p:pic>
      <p:sp>
        <p:nvSpPr>
          <p:cNvPr id="16" name="Text Box 43"/>
          <p:cNvSpPr txBox="1">
            <a:spLocks noChangeArrowheads="1"/>
          </p:cNvSpPr>
          <p:nvPr/>
        </p:nvSpPr>
        <p:spPr bwMode="auto">
          <a:xfrm>
            <a:off x="836613" y="400050"/>
            <a:ext cx="229522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BE" sz="2400" dirty="0" smtClean="0">
                <a:latin typeface="Arial" charset="0"/>
                <a:cs typeface="Arial" charset="0"/>
              </a:rPr>
              <a:t>TE </a:t>
            </a:r>
            <a:r>
              <a:rPr lang="fr-BE" sz="2400" dirty="0" err="1" smtClean="0">
                <a:latin typeface="Arial" charset="0"/>
                <a:cs typeface="Arial" charset="0"/>
              </a:rPr>
              <a:t>speciation</a:t>
            </a:r>
            <a:endParaRPr lang="fr-BE" sz="2400" dirty="0">
              <a:latin typeface="Arial" charset="0"/>
              <a:cs typeface="Arial" charset="0"/>
            </a:endParaRPr>
          </a:p>
        </p:txBody>
      </p:sp>
      <p:sp>
        <p:nvSpPr>
          <p:cNvPr id="17" name="Text Box 43"/>
          <p:cNvSpPr txBox="1">
            <a:spLocks noChangeArrowheads="1"/>
          </p:cNvSpPr>
          <p:nvPr/>
        </p:nvSpPr>
        <p:spPr bwMode="auto">
          <a:xfrm>
            <a:off x="1115616" y="1091925"/>
            <a:ext cx="229522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buClr>
                <a:srgbClr val="FF6600"/>
              </a:buClr>
            </a:pPr>
            <a:r>
              <a:rPr lang="fr-BE" sz="2000" dirty="0" smtClean="0">
                <a:latin typeface="Arial" charset="0"/>
                <a:cs typeface="Arial" charset="0"/>
              </a:rPr>
              <a:t>Water </a:t>
            </a:r>
            <a:r>
              <a:rPr lang="fr-BE" sz="2000" dirty="0" err="1" smtClean="0">
                <a:latin typeface="Arial" charset="0"/>
                <a:cs typeface="Arial" charset="0"/>
              </a:rPr>
              <a:t>column</a:t>
            </a:r>
            <a:r>
              <a:rPr lang="fr-BE" sz="2000" dirty="0" smtClean="0">
                <a:latin typeface="Arial" charset="0"/>
                <a:cs typeface="Arial" charset="0"/>
              </a:rPr>
              <a:t>:</a:t>
            </a:r>
          </a:p>
          <a:p>
            <a:pPr marL="342900" indent="-342900" eaLnBrk="1" hangingPunct="1">
              <a:buClr>
                <a:srgbClr val="FF6600"/>
              </a:buClr>
              <a:buFont typeface="Wingdings" panose="05000000000000000000" pitchFamily="2" charset="2"/>
              <a:buChar char="v"/>
            </a:pPr>
            <a:r>
              <a:rPr lang="fr-BE" sz="2000" dirty="0" err="1" smtClean="0">
                <a:latin typeface="Arial" charset="0"/>
                <a:cs typeface="Arial" charset="0"/>
              </a:rPr>
              <a:t>dissolved</a:t>
            </a:r>
            <a:endParaRPr lang="fr-BE" sz="2000" dirty="0" smtClean="0">
              <a:latin typeface="Arial" charset="0"/>
              <a:cs typeface="Arial" charset="0"/>
            </a:endParaRPr>
          </a:p>
          <a:p>
            <a:pPr marL="342900" indent="-342900" eaLnBrk="1" hangingPunct="1">
              <a:buClr>
                <a:srgbClr val="FF6600"/>
              </a:buClr>
              <a:buFont typeface="Wingdings" panose="05000000000000000000" pitchFamily="2" charset="2"/>
              <a:buChar char="v"/>
            </a:pPr>
            <a:r>
              <a:rPr lang="fr-BE" sz="2000" dirty="0" err="1" smtClean="0">
                <a:latin typeface="Arial" charset="0"/>
                <a:cs typeface="Arial" charset="0"/>
              </a:rPr>
              <a:t>particulate</a:t>
            </a:r>
            <a:endParaRPr lang="fr-BE" sz="2000" dirty="0">
              <a:latin typeface="Arial" charset="0"/>
              <a:cs typeface="Arial" charset="0"/>
            </a:endParaRPr>
          </a:p>
        </p:txBody>
      </p:sp>
      <p:sp>
        <p:nvSpPr>
          <p:cNvPr id="19" name="ZoneTexte 45"/>
          <p:cNvSpPr txBox="1">
            <a:spLocks noChangeArrowheads="1"/>
          </p:cNvSpPr>
          <p:nvPr/>
        </p:nvSpPr>
        <p:spPr bwMode="auto">
          <a:xfrm>
            <a:off x="0" y="2477795"/>
            <a:ext cx="431800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BE" altLang="fr-FR" b="1" dirty="0" smtClean="0"/>
              <a:t>METHODS</a:t>
            </a:r>
            <a:endParaRPr lang="fr-BE" altLang="fr-FR" b="1" dirty="0"/>
          </a:p>
        </p:txBody>
      </p:sp>
    </p:spTree>
    <p:extLst>
      <p:ext uri="{BB962C8B-B14F-4D97-AF65-F5344CB8AC3E}">
        <p14:creationId xmlns:p14="http://schemas.microsoft.com/office/powerpoint/2010/main" val="3182709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roupe 64"/>
          <p:cNvGrpSpPr/>
          <p:nvPr/>
        </p:nvGrpSpPr>
        <p:grpSpPr>
          <a:xfrm>
            <a:off x="8413" y="31182"/>
            <a:ext cx="420992" cy="369093"/>
            <a:chOff x="8413" y="21430"/>
            <a:chExt cx="420992" cy="369093"/>
          </a:xfrm>
        </p:grpSpPr>
        <p:pic>
          <p:nvPicPr>
            <p:cNvPr id="66" name="Image 51" descr="Imagex.bmp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62" r="19474"/>
            <a:stretch/>
          </p:blipFill>
          <p:spPr bwMode="auto">
            <a:xfrm>
              <a:off x="8413" y="21430"/>
              <a:ext cx="241606" cy="361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981"/>
            <a:stretch>
              <a:fillRect/>
            </a:stretch>
          </p:blipFill>
          <p:spPr bwMode="auto">
            <a:xfrm>
              <a:off x="243668" y="38098"/>
              <a:ext cx="185737" cy="35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4" name="Rectangle 53"/>
          <p:cNvSpPr/>
          <p:nvPr/>
        </p:nvSpPr>
        <p:spPr bwMode="auto">
          <a:xfrm rot="16200000">
            <a:off x="4319079" y="-3926967"/>
            <a:ext cx="503237" cy="9141397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/>
          </a:p>
        </p:txBody>
      </p:sp>
      <p:sp>
        <p:nvSpPr>
          <p:cNvPr id="49" name="Rectangle 48"/>
          <p:cNvSpPr/>
          <p:nvPr/>
        </p:nvSpPr>
        <p:spPr bwMode="auto">
          <a:xfrm>
            <a:off x="430213" y="0"/>
            <a:ext cx="503237" cy="6741368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/>
          </a:p>
        </p:txBody>
      </p:sp>
      <p:grpSp>
        <p:nvGrpSpPr>
          <p:cNvPr id="2" name="Groupe 1"/>
          <p:cNvGrpSpPr/>
          <p:nvPr/>
        </p:nvGrpSpPr>
        <p:grpSpPr>
          <a:xfrm>
            <a:off x="152641" y="2511946"/>
            <a:ext cx="5845138" cy="4248472"/>
            <a:chOff x="152641" y="2511946"/>
            <a:chExt cx="5845138" cy="4248472"/>
          </a:xfrm>
        </p:grpSpPr>
        <p:pic>
          <p:nvPicPr>
            <p:cNvPr id="48" name="Image 4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641" y="2511946"/>
              <a:ext cx="5845138" cy="4248472"/>
            </a:xfrm>
            <a:prstGeom prst="rect">
              <a:avLst/>
            </a:prstGeom>
          </p:spPr>
        </p:pic>
        <p:grpSp>
          <p:nvGrpSpPr>
            <p:cNvPr id="33" name="Groupe 32"/>
            <p:cNvGrpSpPr/>
            <p:nvPr/>
          </p:nvGrpSpPr>
          <p:grpSpPr>
            <a:xfrm>
              <a:off x="1018857" y="3780042"/>
              <a:ext cx="4519926" cy="2855501"/>
              <a:chOff x="486812" y="385249"/>
              <a:chExt cx="4519926" cy="2855501"/>
            </a:xfrm>
          </p:grpSpPr>
          <p:grpSp>
            <p:nvGrpSpPr>
              <p:cNvPr id="35" name="Groupe 34"/>
              <p:cNvGrpSpPr/>
              <p:nvPr/>
            </p:nvGrpSpPr>
            <p:grpSpPr>
              <a:xfrm>
                <a:off x="1015619" y="394247"/>
                <a:ext cx="728588" cy="1728192"/>
                <a:chOff x="5686614" y="502321"/>
                <a:chExt cx="728588" cy="1728192"/>
              </a:xfrm>
            </p:grpSpPr>
            <p:pic>
              <p:nvPicPr>
                <p:cNvPr id="44" name="Image 43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62" t="8969" r="27823" b="1043"/>
                <a:stretch/>
              </p:blipFill>
              <p:spPr>
                <a:xfrm rot="5400000">
                  <a:off x="6074205" y="545524"/>
                  <a:ext cx="384200" cy="297794"/>
                </a:xfrm>
                <a:prstGeom prst="rect">
                  <a:avLst/>
                </a:prstGeom>
              </p:spPr>
            </p:pic>
            <p:cxnSp>
              <p:nvCxnSpPr>
                <p:cNvPr id="45" name="Connecteur droit 44"/>
                <p:cNvCxnSpPr/>
                <p:nvPr/>
              </p:nvCxnSpPr>
              <p:spPr>
                <a:xfrm>
                  <a:off x="5692964" y="618779"/>
                  <a:ext cx="0" cy="1611734"/>
                </a:xfrm>
                <a:prstGeom prst="line">
                  <a:avLst/>
                </a:prstGeom>
                <a:ln w="50800">
                  <a:solidFill>
                    <a:srgbClr val="99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6" name="Forme libre 45"/>
                <p:cNvSpPr/>
                <p:nvPr/>
              </p:nvSpPr>
              <p:spPr>
                <a:xfrm>
                  <a:off x="5686614" y="630020"/>
                  <a:ext cx="457200" cy="269201"/>
                </a:xfrm>
                <a:custGeom>
                  <a:avLst/>
                  <a:gdLst>
                    <a:gd name="connsiteX0" fmla="*/ 0 w 457200"/>
                    <a:gd name="connsiteY0" fmla="*/ 179316 h 269201"/>
                    <a:gd name="connsiteX1" fmla="*/ 127000 w 457200"/>
                    <a:gd name="connsiteY1" fmla="*/ 1516 h 269201"/>
                    <a:gd name="connsiteX2" fmla="*/ 203200 w 457200"/>
                    <a:gd name="connsiteY2" fmla="*/ 268216 h 269201"/>
                    <a:gd name="connsiteX3" fmla="*/ 330200 w 457200"/>
                    <a:gd name="connsiteY3" fmla="*/ 90416 h 269201"/>
                    <a:gd name="connsiteX4" fmla="*/ 457200 w 457200"/>
                    <a:gd name="connsiteY4" fmla="*/ 52316 h 269201"/>
                    <a:gd name="connsiteX5" fmla="*/ 457200 w 457200"/>
                    <a:gd name="connsiteY5" fmla="*/ 52316 h 2692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57200" h="269201">
                      <a:moveTo>
                        <a:pt x="0" y="179316"/>
                      </a:moveTo>
                      <a:cubicBezTo>
                        <a:pt x="46566" y="83007"/>
                        <a:pt x="93133" y="-13301"/>
                        <a:pt x="127000" y="1516"/>
                      </a:cubicBezTo>
                      <a:cubicBezTo>
                        <a:pt x="160867" y="16333"/>
                        <a:pt x="169333" y="253399"/>
                        <a:pt x="203200" y="268216"/>
                      </a:cubicBezTo>
                      <a:cubicBezTo>
                        <a:pt x="237067" y="283033"/>
                        <a:pt x="287867" y="126399"/>
                        <a:pt x="330200" y="90416"/>
                      </a:cubicBezTo>
                      <a:cubicBezTo>
                        <a:pt x="372533" y="54433"/>
                        <a:pt x="457200" y="52316"/>
                        <a:pt x="457200" y="52316"/>
                      </a:cubicBezTo>
                      <a:lnTo>
                        <a:pt x="457200" y="52316"/>
                      </a:lnTo>
                    </a:path>
                  </a:pathLst>
                </a:custGeom>
                <a:noFill/>
                <a:ln>
                  <a:solidFill>
                    <a:srgbClr val="FF66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BE"/>
                </a:p>
              </p:txBody>
            </p:sp>
          </p:grpSp>
          <p:sp>
            <p:nvSpPr>
              <p:cNvPr id="36" name="Rectangle 35"/>
              <p:cNvSpPr/>
              <p:nvPr/>
            </p:nvSpPr>
            <p:spPr>
              <a:xfrm>
                <a:off x="2311763" y="1864404"/>
                <a:ext cx="792088" cy="133963"/>
              </a:xfrm>
              <a:prstGeom prst="rect">
                <a:avLst/>
              </a:prstGeom>
              <a:solidFill>
                <a:schemeClr val="bg2">
                  <a:lumMod val="50000"/>
                  <a:alpha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486812" y="1830867"/>
                <a:ext cx="240775" cy="307082"/>
              </a:xfrm>
              <a:prstGeom prst="rect">
                <a:avLst/>
              </a:prstGeom>
              <a:solidFill>
                <a:srgbClr val="FF7C80">
                  <a:alpha val="60000"/>
                </a:srgb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4090266" y="3010350"/>
                <a:ext cx="916472" cy="230400"/>
              </a:xfrm>
              <a:prstGeom prst="rect">
                <a:avLst/>
              </a:prstGeom>
              <a:solidFill>
                <a:schemeClr val="bg2">
                  <a:lumMod val="50000"/>
                  <a:alpha val="6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4090266" y="2348879"/>
                <a:ext cx="540239" cy="230400"/>
              </a:xfrm>
              <a:prstGeom prst="rect">
                <a:avLst/>
              </a:prstGeom>
              <a:solidFill>
                <a:srgbClr val="993300">
                  <a:alpha val="60000"/>
                </a:srgb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4090265" y="1882600"/>
                <a:ext cx="830753" cy="231534"/>
              </a:xfrm>
              <a:prstGeom prst="rect">
                <a:avLst/>
              </a:prstGeom>
              <a:solidFill>
                <a:srgbClr val="FF7C80">
                  <a:alpha val="60000"/>
                </a:srgb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4106544" y="1224439"/>
                <a:ext cx="581483" cy="244800"/>
              </a:xfrm>
              <a:prstGeom prst="rect">
                <a:avLst/>
              </a:prstGeom>
              <a:solidFill>
                <a:srgbClr val="008000">
                  <a:alpha val="60000"/>
                </a:srgb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1245646" y="2843660"/>
                <a:ext cx="1142888" cy="219646"/>
              </a:xfrm>
              <a:prstGeom prst="rect">
                <a:avLst/>
              </a:prstGeom>
              <a:solidFill>
                <a:srgbClr val="993300">
                  <a:alpha val="60000"/>
                </a:srgb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2992206" y="385249"/>
                <a:ext cx="250646" cy="1479156"/>
              </a:xfrm>
              <a:prstGeom prst="rect">
                <a:avLst/>
              </a:prstGeom>
              <a:solidFill>
                <a:srgbClr val="008000">
                  <a:alpha val="60000"/>
                </a:srgb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</p:grpSp>
      </p:grpSp>
      <p:pic>
        <p:nvPicPr>
          <p:cNvPr id="21" name="Picture 2" descr="tombant posidonia oceanic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25" y="0"/>
            <a:ext cx="357187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ZoneTexte 28"/>
          <p:cNvSpPr txBox="1"/>
          <p:nvPr/>
        </p:nvSpPr>
        <p:spPr>
          <a:xfrm>
            <a:off x="8185676" y="-27384"/>
            <a:ext cx="9900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© A. Abadie</a:t>
            </a:r>
            <a:endParaRPr lang="fr-BE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295" name="Picture 11" descr="D:\Thèse\Images\photos thèse\novembre 2010\IMG_2812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10" r="2221"/>
          <a:stretch/>
        </p:blipFill>
        <p:spPr bwMode="auto">
          <a:xfrm>
            <a:off x="5572124" y="3428603"/>
            <a:ext cx="3569271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ZoneTexte 30"/>
          <p:cNvSpPr txBox="1"/>
          <p:nvPr/>
        </p:nvSpPr>
        <p:spPr>
          <a:xfrm>
            <a:off x="899592" y="1124744"/>
            <a:ext cx="41538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2" indent="-342900">
              <a:buClr>
                <a:srgbClr val="008000"/>
              </a:buClr>
              <a:buSzPct val="100000"/>
              <a:buFont typeface="Wingdings" panose="05000000000000000000" pitchFamily="2" charset="2"/>
              <a:buChar char="v"/>
            </a:pPr>
            <a:r>
              <a:rPr lang="en-GB" sz="2000" i="1" dirty="0" err="1">
                <a:latin typeface="Arial" pitchFamily="34" charset="0"/>
                <a:cs typeface="Arial" pitchFamily="34" charset="0"/>
              </a:rPr>
              <a:t>P</a:t>
            </a:r>
            <a:r>
              <a:rPr lang="en-GB" sz="2000" i="1" dirty="0" err="1" smtClean="0">
                <a:latin typeface="Arial" pitchFamily="34" charset="0"/>
                <a:cs typeface="Arial" pitchFamily="34" charset="0"/>
              </a:rPr>
              <a:t>osidonia</a:t>
            </a:r>
            <a:r>
              <a:rPr lang="en-GB" sz="20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2000" i="1" dirty="0" err="1" smtClean="0">
                <a:latin typeface="Arial" pitchFamily="34" charset="0"/>
                <a:cs typeface="Arial" pitchFamily="34" charset="0"/>
              </a:rPr>
              <a:t>oceanica</a:t>
            </a:r>
            <a:r>
              <a:rPr lang="en-GB" sz="20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2000" dirty="0">
                <a:latin typeface="Arial" pitchFamily="34" charset="0"/>
                <a:cs typeface="Arial" pitchFamily="34" charset="0"/>
              </a:rPr>
              <a:t>shoots, rhizome and roots;</a:t>
            </a:r>
          </a:p>
          <a:p>
            <a:pPr marL="800100" lvl="1" indent="-342900">
              <a:buClr>
                <a:srgbClr val="006600"/>
              </a:buClr>
              <a:buSzPct val="100000"/>
              <a:buFont typeface="Wingdings" panose="05000000000000000000" pitchFamily="2" charset="2"/>
              <a:buChar char="v"/>
            </a:pPr>
            <a:r>
              <a:rPr lang="en-GB" sz="2000" dirty="0" smtClean="0">
                <a:latin typeface="Arial" pitchFamily="34" charset="0"/>
                <a:cs typeface="Arial" pitchFamily="34" charset="0"/>
              </a:rPr>
              <a:t>sediments</a:t>
            </a:r>
            <a:r>
              <a:rPr lang="en-GB" sz="2000" dirty="0">
                <a:latin typeface="Arial" pitchFamily="34" charset="0"/>
                <a:cs typeface="Arial" pitchFamily="34" charset="0"/>
              </a:rPr>
              <a:t>;</a:t>
            </a:r>
          </a:p>
          <a:p>
            <a:pPr marL="800100" lvl="1" indent="-342900">
              <a:spcAft>
                <a:spcPts val="600"/>
              </a:spcAft>
              <a:buClr>
                <a:srgbClr val="006600"/>
              </a:buClr>
              <a:buSzPct val="100000"/>
              <a:buFont typeface="Wingdings" panose="05000000000000000000" pitchFamily="2" charset="2"/>
              <a:buChar char="v"/>
            </a:pPr>
            <a:r>
              <a:rPr lang="en-GB" sz="2000" dirty="0" smtClean="0">
                <a:latin typeface="Arial" pitchFamily="34" charset="0"/>
                <a:cs typeface="Arial" pitchFamily="34" charset="0"/>
              </a:rPr>
              <a:t>canopy water.</a:t>
            </a:r>
            <a:endParaRPr lang="en-GB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8" name="Text Box 43"/>
          <p:cNvSpPr txBox="1">
            <a:spLocks noChangeArrowheads="1"/>
          </p:cNvSpPr>
          <p:nvPr/>
        </p:nvSpPr>
        <p:spPr bwMode="auto">
          <a:xfrm>
            <a:off x="836613" y="412750"/>
            <a:ext cx="32305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BE" sz="2400" i="1" dirty="0" err="1"/>
              <a:t>Posidonia</a:t>
            </a:r>
            <a:r>
              <a:rPr lang="fr-BE" sz="2400" i="1" dirty="0"/>
              <a:t> </a:t>
            </a:r>
            <a:r>
              <a:rPr lang="fr-BE" sz="2400" i="1" dirty="0" err="1"/>
              <a:t>oceanica</a:t>
            </a:r>
            <a:endParaRPr lang="fr-BE" sz="2400" i="1" dirty="0"/>
          </a:p>
        </p:txBody>
      </p:sp>
    </p:spTree>
    <p:extLst>
      <p:ext uri="{BB962C8B-B14F-4D97-AF65-F5344CB8AC3E}">
        <p14:creationId xmlns:p14="http://schemas.microsoft.com/office/powerpoint/2010/main" val="4042012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e 27"/>
          <p:cNvGrpSpPr/>
          <p:nvPr/>
        </p:nvGrpSpPr>
        <p:grpSpPr>
          <a:xfrm>
            <a:off x="8413" y="31182"/>
            <a:ext cx="420992" cy="369093"/>
            <a:chOff x="8413" y="21430"/>
            <a:chExt cx="420992" cy="369093"/>
          </a:xfrm>
        </p:grpSpPr>
        <p:pic>
          <p:nvPicPr>
            <p:cNvPr id="29" name="Image 51" descr="Imagex.bmp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62" r="19474"/>
            <a:stretch/>
          </p:blipFill>
          <p:spPr bwMode="auto">
            <a:xfrm>
              <a:off x="8413" y="21430"/>
              <a:ext cx="241606" cy="361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981"/>
            <a:stretch>
              <a:fillRect/>
            </a:stretch>
          </p:blipFill>
          <p:spPr bwMode="auto">
            <a:xfrm>
              <a:off x="243668" y="38098"/>
              <a:ext cx="185737" cy="35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e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5" name="Rectangle 4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6" name="Rectangle 5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sp>
        <p:nvSpPr>
          <p:cNvPr id="8" name="Rectangle 7"/>
          <p:cNvSpPr/>
          <p:nvPr/>
        </p:nvSpPr>
        <p:spPr>
          <a:xfrm>
            <a:off x="1110285" y="982469"/>
            <a:ext cx="77821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How to compare global pollution levels in TEs between several monitored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stations/sites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fr-B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339752" y="1823616"/>
            <a:ext cx="65527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Trace Element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Pollution Index (TEPI)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427588" y="3645024"/>
            <a:ext cx="3456382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where: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Cf</a:t>
            </a:r>
            <a:r>
              <a:rPr lang="en-GB" sz="16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is the mean normalized concentration of the TE n in a given monitored 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station/site. </a:t>
            </a:r>
          </a:p>
          <a:p>
            <a:pPr algn="just"/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GB" sz="2000" b="1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GB" sz="20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highest the index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value, </a:t>
            </a:r>
            <a:r>
              <a:rPr lang="en-GB" sz="20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more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the monitored site is globally </a:t>
            </a:r>
            <a:r>
              <a:rPr lang="en-GB" sz="2000" b="1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contaminated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in TEs compared to the others.</a:t>
            </a:r>
            <a:endParaRPr lang="fr-B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880320" y="2348880"/>
            <a:ext cx="32038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TEPI = (Cf</a:t>
            </a:r>
            <a:r>
              <a:rPr lang="en-GB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Cf</a:t>
            </a:r>
            <a:r>
              <a:rPr lang="en-GB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…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Cf</a:t>
            </a:r>
            <a:r>
              <a:rPr lang="en-GB" sz="20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GB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1/n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fr-B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15616" y="2865636"/>
            <a:ext cx="7776864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5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weighted version of the Metal Pollution Index (MPI) of </a:t>
            </a:r>
            <a:r>
              <a:rPr lang="en-GB" sz="15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Usero</a:t>
            </a:r>
            <a:r>
              <a:rPr lang="en-GB" sz="15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 (</a:t>
            </a:r>
            <a:r>
              <a:rPr lang="en-GB" sz="15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1996, MPB) </a:t>
            </a:r>
            <a:endParaRPr lang="fr-BE" sz="15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849313" y="404813"/>
            <a:ext cx="42817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Trace Element Pollution Index</a:t>
            </a:r>
            <a:endParaRPr lang="fr-BE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57557"/>
            <a:ext cx="5131064" cy="3500443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31" name="Groupe 30"/>
          <p:cNvGrpSpPr/>
          <p:nvPr/>
        </p:nvGrpSpPr>
        <p:grpSpPr>
          <a:xfrm>
            <a:off x="6890770" y="20495"/>
            <a:ext cx="2253001" cy="882221"/>
            <a:chOff x="6890770" y="20495"/>
            <a:chExt cx="2253001" cy="882221"/>
          </a:xfrm>
        </p:grpSpPr>
        <p:pic>
          <p:nvPicPr>
            <p:cNvPr id="32" name="Picture 8" descr="logo Oceano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0770" y="20495"/>
              <a:ext cx="552316" cy="371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11" descr="Logo Capmed 2.pdf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8352" y="42448"/>
              <a:ext cx="1139434" cy="855760"/>
            </a:xfrm>
            <a:prstGeom prst="rect">
              <a:avLst/>
            </a:prstGeom>
          </p:spPr>
        </p:pic>
        <p:pic>
          <p:nvPicPr>
            <p:cNvPr id="34" name="Image 33" descr="LOGO_STARESO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493122" y="20761"/>
              <a:ext cx="720080" cy="371353"/>
            </a:xfrm>
            <a:prstGeom prst="rect">
              <a:avLst/>
            </a:prstGeom>
          </p:spPr>
        </p:pic>
        <p:pic>
          <p:nvPicPr>
            <p:cNvPr id="35" name="Picture 7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07"/>
            <a:stretch>
              <a:fillRect/>
            </a:stretch>
          </p:blipFill>
          <p:spPr bwMode="auto">
            <a:xfrm>
              <a:off x="8627662" y="20761"/>
              <a:ext cx="516109" cy="8819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" name="ZoneTexte 45"/>
          <p:cNvSpPr txBox="1">
            <a:spLocks noChangeArrowheads="1"/>
          </p:cNvSpPr>
          <p:nvPr/>
        </p:nvSpPr>
        <p:spPr bwMode="auto">
          <a:xfrm>
            <a:off x="0" y="1196752"/>
            <a:ext cx="431800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BE" altLang="fr-FR" b="1" dirty="0" smtClean="0"/>
              <a:t>METHODS</a:t>
            </a:r>
            <a:endParaRPr lang="fr-BE" altLang="fr-FR" b="1" dirty="0"/>
          </a:p>
        </p:txBody>
      </p:sp>
    </p:spTree>
    <p:extLst>
      <p:ext uri="{BB962C8B-B14F-4D97-AF65-F5344CB8AC3E}">
        <p14:creationId xmlns:p14="http://schemas.microsoft.com/office/powerpoint/2010/main" val="2966632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roupe 59"/>
          <p:cNvGrpSpPr/>
          <p:nvPr/>
        </p:nvGrpSpPr>
        <p:grpSpPr>
          <a:xfrm>
            <a:off x="8413" y="31182"/>
            <a:ext cx="420992" cy="369093"/>
            <a:chOff x="8413" y="21430"/>
            <a:chExt cx="420992" cy="369093"/>
          </a:xfrm>
        </p:grpSpPr>
        <p:pic>
          <p:nvPicPr>
            <p:cNvPr id="61" name="Image 51" descr="Imagex.bmp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62" r="19474"/>
            <a:stretch/>
          </p:blipFill>
          <p:spPr bwMode="auto">
            <a:xfrm>
              <a:off x="8413" y="21430"/>
              <a:ext cx="241606" cy="361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981"/>
            <a:stretch>
              <a:fillRect/>
            </a:stretch>
          </p:blipFill>
          <p:spPr bwMode="auto">
            <a:xfrm>
              <a:off x="243668" y="38098"/>
              <a:ext cx="185737" cy="35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1" name="Group 39"/>
          <p:cNvGrpSpPr>
            <a:grpSpLocks/>
          </p:cNvGrpSpPr>
          <p:nvPr/>
        </p:nvGrpSpPr>
        <p:grpSpPr bwMode="auto">
          <a:xfrm>
            <a:off x="1048910" y="3276636"/>
            <a:ext cx="7978404" cy="3156361"/>
            <a:chOff x="632" y="2288"/>
            <a:chExt cx="5032" cy="1983"/>
          </a:xfrm>
        </p:grpSpPr>
        <p:pic>
          <p:nvPicPr>
            <p:cNvPr id="6185" name="Picture 1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641" t="59283" r="15053" b="21678"/>
            <a:stretch>
              <a:fillRect/>
            </a:stretch>
          </p:blipFill>
          <p:spPr bwMode="auto">
            <a:xfrm>
              <a:off x="632" y="2288"/>
              <a:ext cx="5032" cy="19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86" name="Rectangle 35"/>
            <p:cNvSpPr>
              <a:spLocks noChangeArrowheads="1"/>
            </p:cNvSpPr>
            <p:nvPr/>
          </p:nvSpPr>
          <p:spPr bwMode="auto">
            <a:xfrm>
              <a:off x="1612" y="3835"/>
              <a:ext cx="71" cy="4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fr-FR">
                <a:solidFill>
                  <a:srgbClr val="000000"/>
                </a:solidFill>
              </a:endParaRPr>
            </a:p>
          </p:txBody>
        </p:sp>
      </p:grpSp>
      <p:grpSp>
        <p:nvGrpSpPr>
          <p:cNvPr id="6148" name="Groupe 2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28" name="Rectangle 27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>
                <a:solidFill>
                  <a:prstClr val="white"/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>
                <a:solidFill>
                  <a:prstClr val="white"/>
                </a:solidFill>
              </a:endParaRPr>
            </a:p>
          </p:txBody>
        </p:sp>
      </p:grpSp>
      <p:grpSp>
        <p:nvGrpSpPr>
          <p:cNvPr id="5" name="Groupe 4"/>
          <p:cNvGrpSpPr/>
          <p:nvPr/>
        </p:nvGrpSpPr>
        <p:grpSpPr>
          <a:xfrm>
            <a:off x="3579018" y="4495454"/>
            <a:ext cx="4326732" cy="1414462"/>
            <a:chOff x="3579018" y="4845051"/>
            <a:chExt cx="4326732" cy="1414462"/>
          </a:xfrm>
        </p:grpSpPr>
        <p:sp>
          <p:nvSpPr>
            <p:cNvPr id="6169" name="Rectangle 18"/>
            <p:cNvSpPr>
              <a:spLocks noChangeArrowheads="1"/>
            </p:cNvSpPr>
            <p:nvPr/>
          </p:nvSpPr>
          <p:spPr bwMode="auto">
            <a:xfrm>
              <a:off x="5419724" y="4845396"/>
              <a:ext cx="1390651" cy="474122"/>
            </a:xfrm>
            <a:prstGeom prst="rect">
              <a:avLst/>
            </a:prstGeom>
            <a:solidFill>
              <a:srgbClr val="FF6600">
                <a:alpha val="4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6170" name="Rectangle 19"/>
            <p:cNvSpPr>
              <a:spLocks noChangeArrowheads="1"/>
            </p:cNvSpPr>
            <p:nvPr/>
          </p:nvSpPr>
          <p:spPr bwMode="auto">
            <a:xfrm>
              <a:off x="6348413" y="5321103"/>
              <a:ext cx="461962" cy="470097"/>
            </a:xfrm>
            <a:prstGeom prst="rect">
              <a:avLst/>
            </a:prstGeom>
            <a:solidFill>
              <a:srgbClr val="FF6600">
                <a:alpha val="4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6171" name="Rectangle 20"/>
            <p:cNvSpPr>
              <a:spLocks noChangeArrowheads="1"/>
            </p:cNvSpPr>
            <p:nvPr/>
          </p:nvSpPr>
          <p:spPr bwMode="auto">
            <a:xfrm>
              <a:off x="7448550" y="5795866"/>
              <a:ext cx="457200" cy="463647"/>
            </a:xfrm>
            <a:prstGeom prst="rect">
              <a:avLst/>
            </a:prstGeom>
            <a:solidFill>
              <a:srgbClr val="FF6600">
                <a:alpha val="4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6172" name="Rectangle 21"/>
            <p:cNvSpPr>
              <a:spLocks noChangeArrowheads="1"/>
            </p:cNvSpPr>
            <p:nvPr/>
          </p:nvSpPr>
          <p:spPr bwMode="auto">
            <a:xfrm>
              <a:off x="3579018" y="4845051"/>
              <a:ext cx="457435" cy="479974"/>
            </a:xfrm>
            <a:prstGeom prst="rect">
              <a:avLst/>
            </a:prstGeom>
            <a:solidFill>
              <a:srgbClr val="FF6600">
                <a:alpha val="4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>
                <a:solidFill>
                  <a:srgbClr val="000000"/>
                </a:solidFill>
              </a:endParaRPr>
            </a:p>
          </p:txBody>
        </p:sp>
      </p:grpSp>
      <p:grpSp>
        <p:nvGrpSpPr>
          <p:cNvPr id="7" name="Groupe 6"/>
          <p:cNvGrpSpPr/>
          <p:nvPr/>
        </p:nvGrpSpPr>
        <p:grpSpPr>
          <a:xfrm>
            <a:off x="3114675" y="4495800"/>
            <a:ext cx="5341143" cy="481004"/>
            <a:chOff x="3114675" y="4838512"/>
            <a:chExt cx="5341143" cy="481004"/>
          </a:xfrm>
        </p:grpSpPr>
        <p:sp>
          <p:nvSpPr>
            <p:cNvPr id="6179" name="Rectangle 27"/>
            <p:cNvSpPr>
              <a:spLocks noChangeArrowheads="1"/>
            </p:cNvSpPr>
            <p:nvPr/>
          </p:nvSpPr>
          <p:spPr bwMode="auto">
            <a:xfrm>
              <a:off x="3114675" y="4845395"/>
              <a:ext cx="464344" cy="474121"/>
            </a:xfrm>
            <a:prstGeom prst="rect">
              <a:avLst/>
            </a:prstGeom>
            <a:solidFill>
              <a:srgbClr val="008000">
                <a:alpha val="4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6173" name="Rectangle 19"/>
            <p:cNvSpPr>
              <a:spLocks noChangeArrowheads="1"/>
            </p:cNvSpPr>
            <p:nvPr/>
          </p:nvSpPr>
          <p:spPr bwMode="auto">
            <a:xfrm>
              <a:off x="4499991" y="4838512"/>
              <a:ext cx="462534" cy="473424"/>
            </a:xfrm>
            <a:prstGeom prst="rect">
              <a:avLst/>
            </a:prstGeom>
            <a:solidFill>
              <a:srgbClr val="008000">
                <a:alpha val="4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49" name="Rectangle 29"/>
            <p:cNvSpPr>
              <a:spLocks noChangeArrowheads="1"/>
            </p:cNvSpPr>
            <p:nvPr/>
          </p:nvSpPr>
          <p:spPr bwMode="auto">
            <a:xfrm>
              <a:off x="7993855" y="4841084"/>
              <a:ext cx="461963" cy="476798"/>
            </a:xfrm>
            <a:prstGeom prst="rect">
              <a:avLst/>
            </a:prstGeom>
            <a:solidFill>
              <a:srgbClr val="008000">
                <a:alpha val="4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>
                <a:solidFill>
                  <a:srgbClr val="000000"/>
                </a:solidFill>
              </a:endParaRPr>
            </a:p>
          </p:txBody>
        </p:sp>
      </p:grpSp>
      <p:sp>
        <p:nvSpPr>
          <p:cNvPr id="68" name="Text Box 43"/>
          <p:cNvSpPr txBox="1">
            <a:spLocks noChangeArrowheads="1"/>
          </p:cNvSpPr>
          <p:nvPr/>
        </p:nvSpPr>
        <p:spPr bwMode="auto">
          <a:xfrm>
            <a:off x="836612" y="400050"/>
            <a:ext cx="63996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BE" sz="2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Monitoring of the pollution by trace </a:t>
            </a:r>
            <a:r>
              <a:rPr lang="fr-BE" sz="2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elements</a:t>
            </a:r>
            <a:endParaRPr lang="fr-BE" sz="24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grpSp>
        <p:nvGrpSpPr>
          <p:cNvPr id="45" name="Groupe 44"/>
          <p:cNvGrpSpPr/>
          <p:nvPr/>
        </p:nvGrpSpPr>
        <p:grpSpPr>
          <a:xfrm>
            <a:off x="1646238" y="3557935"/>
            <a:ext cx="7355680" cy="2351880"/>
            <a:chOff x="1646238" y="3910013"/>
            <a:chExt cx="7355680" cy="2351880"/>
          </a:xfrm>
        </p:grpSpPr>
        <p:sp>
          <p:nvSpPr>
            <p:cNvPr id="46" name="Rectangle 23"/>
            <p:cNvSpPr>
              <a:spLocks noChangeArrowheads="1"/>
            </p:cNvSpPr>
            <p:nvPr/>
          </p:nvSpPr>
          <p:spPr bwMode="auto">
            <a:xfrm>
              <a:off x="5881684" y="5322887"/>
              <a:ext cx="465141" cy="471488"/>
            </a:xfrm>
            <a:prstGeom prst="rect">
              <a:avLst/>
            </a:prstGeom>
            <a:solidFill>
              <a:srgbClr val="008000">
                <a:alpha val="4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73" name="Rectangle 25"/>
            <p:cNvSpPr>
              <a:spLocks noChangeArrowheads="1"/>
            </p:cNvSpPr>
            <p:nvPr/>
          </p:nvSpPr>
          <p:spPr bwMode="auto">
            <a:xfrm>
              <a:off x="4033838" y="4848226"/>
              <a:ext cx="466153" cy="473771"/>
            </a:xfrm>
            <a:prstGeom prst="rect">
              <a:avLst/>
            </a:prstGeom>
            <a:solidFill>
              <a:srgbClr val="008000">
                <a:alpha val="4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74" name="Rectangle 26"/>
            <p:cNvSpPr>
              <a:spLocks noChangeArrowheads="1"/>
            </p:cNvSpPr>
            <p:nvPr/>
          </p:nvSpPr>
          <p:spPr bwMode="auto">
            <a:xfrm>
              <a:off x="3579019" y="5322093"/>
              <a:ext cx="457435" cy="466725"/>
            </a:xfrm>
            <a:prstGeom prst="rect">
              <a:avLst/>
            </a:prstGeom>
            <a:solidFill>
              <a:srgbClr val="008000">
                <a:alpha val="4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75" name="Rectangle 25"/>
            <p:cNvSpPr>
              <a:spLocks noChangeArrowheads="1"/>
            </p:cNvSpPr>
            <p:nvPr/>
          </p:nvSpPr>
          <p:spPr bwMode="auto">
            <a:xfrm>
              <a:off x="4962525" y="4847886"/>
              <a:ext cx="457200" cy="473861"/>
            </a:xfrm>
            <a:prstGeom prst="rect">
              <a:avLst/>
            </a:prstGeom>
            <a:solidFill>
              <a:srgbClr val="008000">
                <a:alpha val="4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77" name="Rectangle 28"/>
            <p:cNvSpPr>
              <a:spLocks noChangeArrowheads="1"/>
            </p:cNvSpPr>
            <p:nvPr/>
          </p:nvSpPr>
          <p:spPr bwMode="auto">
            <a:xfrm>
              <a:off x="7993855" y="5332165"/>
              <a:ext cx="461963" cy="929728"/>
            </a:xfrm>
            <a:prstGeom prst="rect">
              <a:avLst/>
            </a:prstGeom>
            <a:solidFill>
              <a:srgbClr val="008000">
                <a:alpha val="4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78" name="Rectangle 29"/>
            <p:cNvSpPr>
              <a:spLocks noChangeArrowheads="1"/>
            </p:cNvSpPr>
            <p:nvPr/>
          </p:nvSpPr>
          <p:spPr bwMode="auto">
            <a:xfrm>
              <a:off x="6911179" y="4376738"/>
              <a:ext cx="461963" cy="466725"/>
            </a:xfrm>
            <a:prstGeom prst="rect">
              <a:avLst/>
            </a:prstGeom>
            <a:solidFill>
              <a:srgbClr val="008000">
                <a:alpha val="4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79" name="Rectangle 30"/>
            <p:cNvSpPr>
              <a:spLocks noChangeArrowheads="1"/>
            </p:cNvSpPr>
            <p:nvPr/>
          </p:nvSpPr>
          <p:spPr bwMode="auto">
            <a:xfrm>
              <a:off x="8546305" y="4854576"/>
              <a:ext cx="455613" cy="466725"/>
            </a:xfrm>
            <a:prstGeom prst="rect">
              <a:avLst/>
            </a:prstGeom>
            <a:solidFill>
              <a:srgbClr val="008000">
                <a:alpha val="4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80" name="Rectangle 31"/>
            <p:cNvSpPr>
              <a:spLocks noChangeArrowheads="1"/>
            </p:cNvSpPr>
            <p:nvPr/>
          </p:nvSpPr>
          <p:spPr bwMode="auto">
            <a:xfrm>
              <a:off x="1646238" y="3910013"/>
              <a:ext cx="461963" cy="466725"/>
            </a:xfrm>
            <a:prstGeom prst="rect">
              <a:avLst/>
            </a:prstGeom>
            <a:solidFill>
              <a:srgbClr val="008000">
                <a:alpha val="4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81" name="Rectangle 29"/>
            <p:cNvSpPr>
              <a:spLocks noChangeArrowheads="1"/>
            </p:cNvSpPr>
            <p:nvPr/>
          </p:nvSpPr>
          <p:spPr bwMode="auto">
            <a:xfrm>
              <a:off x="7448550" y="5325022"/>
              <a:ext cx="456203" cy="473325"/>
            </a:xfrm>
            <a:prstGeom prst="rect">
              <a:avLst/>
            </a:prstGeom>
            <a:solidFill>
              <a:srgbClr val="008000">
                <a:alpha val="4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>
                <a:solidFill>
                  <a:srgbClr val="000000"/>
                </a:solidFill>
              </a:endParaRPr>
            </a:p>
          </p:txBody>
        </p:sp>
      </p:grpSp>
      <p:pic>
        <p:nvPicPr>
          <p:cNvPr id="2" name="Imag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716" y="980728"/>
            <a:ext cx="3170579" cy="3092293"/>
          </a:xfrm>
          <a:prstGeom prst="rect">
            <a:avLst/>
          </a:prstGeom>
        </p:spPr>
      </p:pic>
      <p:grpSp>
        <p:nvGrpSpPr>
          <p:cNvPr id="50" name="Groupe 49"/>
          <p:cNvGrpSpPr/>
          <p:nvPr/>
        </p:nvGrpSpPr>
        <p:grpSpPr>
          <a:xfrm>
            <a:off x="6890770" y="20495"/>
            <a:ext cx="2253001" cy="882221"/>
            <a:chOff x="6890770" y="20495"/>
            <a:chExt cx="2253001" cy="882221"/>
          </a:xfrm>
        </p:grpSpPr>
        <p:pic>
          <p:nvPicPr>
            <p:cNvPr id="55" name="Picture 8" descr="logo Oceano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0770" y="20495"/>
              <a:ext cx="552316" cy="371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" name="Picture 11" descr="Logo Capmed 2.pdf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8352" y="42448"/>
              <a:ext cx="1139434" cy="855760"/>
            </a:xfrm>
            <a:prstGeom prst="rect">
              <a:avLst/>
            </a:prstGeom>
          </p:spPr>
        </p:pic>
        <p:pic>
          <p:nvPicPr>
            <p:cNvPr id="57" name="Image 56" descr="LOGO_STARESO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493122" y="20761"/>
              <a:ext cx="720080" cy="371353"/>
            </a:xfrm>
            <a:prstGeom prst="rect">
              <a:avLst/>
            </a:prstGeom>
          </p:spPr>
        </p:pic>
        <p:pic>
          <p:nvPicPr>
            <p:cNvPr id="58" name="Picture 7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07"/>
            <a:stretch>
              <a:fillRect/>
            </a:stretch>
          </p:blipFill>
          <p:spPr bwMode="auto">
            <a:xfrm>
              <a:off x="8627662" y="20761"/>
              <a:ext cx="516109" cy="8819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26" name="Picture 2" descr="Alfred Jarry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377" y="1340768"/>
            <a:ext cx="1381811" cy="1477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6115048" y="1340768"/>
            <a:ext cx="2886869" cy="147732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'</a:t>
            </a:r>
            <a:r>
              <a:rPr lang="en-US" i="1" dirty="0">
                <a:solidFill>
                  <a:schemeClr val="bg1"/>
                </a:solidFill>
              </a:rPr>
              <a:t>Simplicity does not have to be simple</a:t>
            </a:r>
            <a:r>
              <a:rPr lang="en-US" dirty="0">
                <a:solidFill>
                  <a:schemeClr val="bg1"/>
                </a:solidFill>
              </a:rPr>
              <a:t>', wrote </a:t>
            </a:r>
            <a:r>
              <a:rPr lang="en-US" dirty="0" err="1">
                <a:solidFill>
                  <a:schemeClr val="bg1"/>
                </a:solidFill>
              </a:rPr>
              <a:t>Jarry</a:t>
            </a:r>
            <a:r>
              <a:rPr lang="en-US" dirty="0">
                <a:solidFill>
                  <a:schemeClr val="bg1"/>
                </a:solidFill>
              </a:rPr>
              <a:t>, 'but complexity, </a:t>
            </a:r>
            <a:r>
              <a:rPr lang="en-US" dirty="0" smtClean="0">
                <a:solidFill>
                  <a:schemeClr val="bg1"/>
                </a:solidFill>
              </a:rPr>
              <a:t>compressed </a:t>
            </a:r>
            <a:r>
              <a:rPr lang="en-US" dirty="0">
                <a:solidFill>
                  <a:schemeClr val="bg1"/>
                </a:solidFill>
              </a:rPr>
              <a:t>and synthesized</a:t>
            </a:r>
            <a:r>
              <a:rPr lang="en-US" dirty="0" smtClean="0">
                <a:solidFill>
                  <a:schemeClr val="bg1"/>
                </a:solidFill>
              </a:rPr>
              <a:t>.‘</a:t>
            </a:r>
          </a:p>
          <a:p>
            <a:r>
              <a:rPr lang="fr-BE" dirty="0">
                <a:solidFill>
                  <a:schemeClr val="bg1"/>
                </a:solidFill>
              </a:rPr>
              <a:t>Alfred </a:t>
            </a:r>
            <a:r>
              <a:rPr lang="fr-BE" dirty="0" smtClean="0">
                <a:solidFill>
                  <a:schemeClr val="bg1"/>
                </a:solidFill>
              </a:rPr>
              <a:t>Jarry, </a:t>
            </a:r>
            <a:r>
              <a:rPr lang="fr-BE" dirty="0">
                <a:solidFill>
                  <a:schemeClr val="bg1"/>
                </a:solidFill>
              </a:rPr>
              <a:t>1873 </a:t>
            </a:r>
            <a:r>
              <a:rPr lang="fr-BE" dirty="0" smtClean="0">
                <a:solidFill>
                  <a:schemeClr val="bg1"/>
                </a:solidFill>
              </a:rPr>
              <a:t>– 1907.</a:t>
            </a:r>
            <a:endParaRPr lang="fr-BE" dirty="0">
              <a:solidFill>
                <a:schemeClr val="bg1"/>
              </a:solidFill>
            </a:endParaRPr>
          </a:p>
        </p:txBody>
      </p:sp>
      <p:sp>
        <p:nvSpPr>
          <p:cNvPr id="59" name="ZoneTexte 45"/>
          <p:cNvSpPr txBox="1">
            <a:spLocks noChangeArrowheads="1"/>
          </p:cNvSpPr>
          <p:nvPr/>
        </p:nvSpPr>
        <p:spPr bwMode="auto">
          <a:xfrm>
            <a:off x="0" y="2477795"/>
            <a:ext cx="431800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BE" altLang="fr-FR" b="1" dirty="0" smtClean="0"/>
              <a:t>METHODS</a:t>
            </a:r>
            <a:endParaRPr lang="fr-BE" altLang="fr-FR" b="1" dirty="0"/>
          </a:p>
        </p:txBody>
      </p:sp>
    </p:spTree>
    <p:extLst>
      <p:ext uri="{BB962C8B-B14F-4D97-AF65-F5344CB8AC3E}">
        <p14:creationId xmlns:p14="http://schemas.microsoft.com/office/powerpoint/2010/main" val="2750552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1658</TotalTime>
  <Words>689</Words>
  <Application>Microsoft Office PowerPoint</Application>
  <PresentationFormat>Affichage à l'écran (4:3)</PresentationFormat>
  <Paragraphs>279</Paragraphs>
  <Slides>30</Slides>
  <Notes>20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30</vt:i4>
      </vt:variant>
    </vt:vector>
  </HeadingPairs>
  <TitlesOfParts>
    <vt:vector size="31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jonathan</dc:creator>
  <cp:lastModifiedBy>jonathan</cp:lastModifiedBy>
  <cp:revision>63</cp:revision>
  <dcterms:created xsi:type="dcterms:W3CDTF">2015-05-14T07:44:49Z</dcterms:created>
  <dcterms:modified xsi:type="dcterms:W3CDTF">2015-05-24T18:44:41Z</dcterms:modified>
</cp:coreProperties>
</file>