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5" r:id="rId5"/>
    <p:sldId id="259" r:id="rId6"/>
    <p:sldId id="260" r:id="rId7"/>
    <p:sldId id="266" r:id="rId8"/>
    <p:sldId id="261" r:id="rId9"/>
    <p:sldId id="271" r:id="rId10"/>
    <p:sldId id="262" r:id="rId11"/>
    <p:sldId id="272" r:id="rId12"/>
    <p:sldId id="263" r:id="rId13"/>
    <p:sldId id="267" r:id="rId14"/>
    <p:sldId id="264" r:id="rId15"/>
    <p:sldId id="268" r:id="rId16"/>
    <p:sldId id="273" r:id="rId17"/>
    <p:sldId id="269" r:id="rId18"/>
    <p:sldId id="270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25437-55DC-4B52-9D03-300B93E071C3}" type="datetimeFigureOut">
              <a:rPr lang="fr-BE" smtClean="0"/>
              <a:t>14/05/2015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67D5E-F820-4213-B065-7D4A6004C22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43834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67D5E-F820-4213-B065-7D4A6004C224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58712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67D5E-F820-4213-B065-7D4A6004C224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06269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67D5E-F820-4213-B065-7D4A6004C224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74274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67D5E-F820-4213-B065-7D4A6004C224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8814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67D5E-F820-4213-B065-7D4A6004C224}" type="slidenum">
              <a:rPr lang="fr-BE" smtClean="0"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4258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67D5E-F820-4213-B065-7D4A6004C224}" type="slidenum">
              <a:rPr lang="fr-BE" smtClean="0"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938534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67D5E-F820-4213-B065-7D4A6004C224}" type="slidenum">
              <a:rPr lang="fr-BE" smtClean="0"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764506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67D5E-F820-4213-B065-7D4A6004C224}" type="slidenum">
              <a:rPr lang="fr-BE" smtClean="0"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924991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67D5E-F820-4213-B065-7D4A6004C224}" type="slidenum">
              <a:rPr lang="fr-BE" smtClean="0"/>
              <a:t>18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98759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67D5E-F820-4213-B065-7D4A6004C224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97947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67D5E-F820-4213-B065-7D4A6004C224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09482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67D5E-F820-4213-B065-7D4A6004C224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12051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67D5E-F820-4213-B065-7D4A6004C224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21134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67D5E-F820-4213-B065-7D4A6004C224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19834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67D5E-F820-4213-B065-7D4A6004C224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5077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67D5E-F820-4213-B065-7D4A6004C224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10108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67D5E-F820-4213-B065-7D4A6004C224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1117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A888-D0B5-4648-983D-9F81E589D0E5}" type="datetime1">
              <a:rPr lang="fr-BE" smtClean="0"/>
              <a:t>14/05/2015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L. Vandenbulcke, A. Barth, J.-M. Beckers       2/19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BF9D4-9B09-4C54-92E2-CE82B04C58E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4812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F3857-FD2E-4F84-B18F-9C41537762B9}" type="datetime1">
              <a:rPr lang="fr-BE" smtClean="0"/>
              <a:t>14/05/2015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L. Vandenbulcke, A. Barth, J.-M. Beckers       2/19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BF9D4-9B09-4C54-92E2-CE82B04C58E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80044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0F47-F3EB-49C6-9B40-15D0B675885E}" type="datetime1">
              <a:rPr lang="fr-BE" smtClean="0"/>
              <a:t>14/05/2015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L. Vandenbulcke, A. Barth, J.-M. Beckers       2/19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BF9D4-9B09-4C54-92E2-CE82B04C58E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72701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78AE-E8CA-49E8-BBB7-9E5E18D9AADD}" type="datetime1">
              <a:rPr lang="fr-BE" smtClean="0"/>
              <a:t>14/05/2015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L. Vandenbulcke, A. Barth, J.-M. Beckers       2/19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BF9D4-9B09-4C54-92E2-CE82B04C58E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82694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F4F67-3669-42F1-B582-C32AAF00E210}" type="datetime1">
              <a:rPr lang="fr-BE" smtClean="0"/>
              <a:t>14/05/2015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L. Vandenbulcke, A. Barth, J.-M. Beckers       2/19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BF9D4-9B09-4C54-92E2-CE82B04C58E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52654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BB72-F3BE-4A78-9FF4-15CC0889218F}" type="datetime1">
              <a:rPr lang="fr-BE" smtClean="0"/>
              <a:t>14/05/2015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L. Vandenbulcke, A. Barth, J.-M. Beckers       2/19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BF9D4-9B09-4C54-92E2-CE82B04C58E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38470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45C8-01C0-44A1-8DAD-1D66FB5BE437}" type="datetime1">
              <a:rPr lang="fr-BE" smtClean="0"/>
              <a:t>14/05/2015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L. Vandenbulcke, A. Barth, J.-M. Beckers       2/19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BF9D4-9B09-4C54-92E2-CE82B04C58E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59761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EC10A-7A09-4E97-9CBF-261DE40BA808}" type="datetime1">
              <a:rPr lang="fr-BE" smtClean="0"/>
              <a:t>14/05/2015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L. Vandenbulcke, A. Barth, J.-M. Beckers       2/19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BF9D4-9B09-4C54-92E2-CE82B04C58E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60079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9BFC0-9C85-4CAE-8A70-8A9B8B7CD39D}" type="datetime1">
              <a:rPr lang="fr-BE" smtClean="0"/>
              <a:t>14/05/2015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L. Vandenbulcke, A. Barth, J.-M. Beckers       2/19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BF9D4-9B09-4C54-92E2-CE82B04C58E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40699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ED50-532A-42D2-B1CD-EC06BB557B09}" type="datetime1">
              <a:rPr lang="fr-BE" smtClean="0"/>
              <a:t>14/05/2015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L. Vandenbulcke, A. Barth, J.-M. Beckers       2/19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BF9D4-9B09-4C54-92E2-CE82B04C58E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95778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8A35C-ADA7-491C-B67E-E45FB25D4A88}" type="datetime1">
              <a:rPr lang="fr-BE" smtClean="0"/>
              <a:t>14/05/2015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L. Vandenbulcke, A. Barth, J.-M. Beckers       2/19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BF9D4-9B09-4C54-92E2-CE82B04C58E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32057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F9FB4-3CDB-4248-A1BB-3F9EDFFBEE27}" type="datetime1">
              <a:rPr lang="fr-BE" smtClean="0"/>
              <a:t>14/05/2015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smtClean="0"/>
              <a:t>L. Vandenbulcke, A. Barth, J.-M. Beckers       2/19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BF9D4-9B09-4C54-92E2-CE82B04C58E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71521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Assimilation of HF radar in the </a:t>
            </a:r>
            <a:r>
              <a:rPr lang="en-US" dirty="0" err="1"/>
              <a:t>Ligurian</a:t>
            </a:r>
            <a:r>
              <a:rPr lang="en-US" dirty="0"/>
              <a:t> </a:t>
            </a:r>
            <a:r>
              <a:rPr lang="en-US" dirty="0" smtClean="0"/>
              <a:t>Sea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fr-BE" i="1" dirty="0" smtClean="0"/>
              <a:t>Spatial and Temporal </a:t>
            </a:r>
            <a:r>
              <a:rPr lang="fr-BE" i="1" dirty="0" err="1" smtClean="0"/>
              <a:t>scale</a:t>
            </a:r>
            <a:r>
              <a:rPr lang="fr-BE" i="1" dirty="0" smtClean="0"/>
              <a:t> </a:t>
            </a:r>
            <a:r>
              <a:rPr lang="fr-BE" i="1" dirty="0" err="1" smtClean="0"/>
              <a:t>considerations</a:t>
            </a:r>
            <a:endParaRPr lang="fr-BE" i="1" dirty="0" smtClean="0"/>
          </a:p>
          <a:p>
            <a:endParaRPr lang="fr-BE" dirty="0"/>
          </a:p>
          <a:p>
            <a:pPr algn="l"/>
            <a:r>
              <a:rPr lang="fr-BE" dirty="0" smtClean="0"/>
              <a:t>L. Vandenbulcke, A. Barth, J.-M. </a:t>
            </a:r>
            <a:r>
              <a:rPr lang="fr-BE" dirty="0" err="1" smtClean="0"/>
              <a:t>Beckers</a:t>
            </a:r>
            <a:endParaRPr lang="fr-BE" dirty="0" smtClean="0"/>
          </a:p>
          <a:p>
            <a:pPr algn="l"/>
            <a:r>
              <a:rPr lang="fr-BE" dirty="0" smtClean="0"/>
              <a:t>GHER/AGO, Université de Liège</a:t>
            </a:r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7255" y="5090983"/>
            <a:ext cx="2009818" cy="146084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5919" y="5149163"/>
            <a:ext cx="1980225" cy="15113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7553" y="3551939"/>
            <a:ext cx="1919520" cy="121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4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0" y="6581775"/>
            <a:ext cx="4588477" cy="276225"/>
          </a:xfrm>
          <a:solidFill>
            <a:schemeClr val="accent2"/>
          </a:solidFill>
        </p:spPr>
        <p:txBody>
          <a:bodyPr/>
          <a:lstStyle/>
          <a:p>
            <a:r>
              <a:rPr lang="fr-BE" dirty="0" smtClean="0">
                <a:solidFill>
                  <a:schemeClr val="bg1"/>
                </a:solidFill>
              </a:rPr>
              <a:t>L. Vandenbulcke, A. Barth, J.-M. </a:t>
            </a:r>
            <a:r>
              <a:rPr lang="fr-BE" dirty="0" err="1" smtClean="0">
                <a:solidFill>
                  <a:schemeClr val="bg1"/>
                </a:solidFill>
              </a:rPr>
              <a:t>Beckers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10" name="Espace réservé du pied de page 8"/>
          <p:cNvSpPr txBox="1">
            <a:spLocks/>
          </p:cNvSpPr>
          <p:nvPr/>
        </p:nvSpPr>
        <p:spPr>
          <a:xfrm>
            <a:off x="10149017" y="6591472"/>
            <a:ext cx="2042983" cy="27622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 smtClean="0">
                <a:solidFill>
                  <a:schemeClr val="bg1"/>
                </a:solidFill>
              </a:rPr>
              <a:t>8/15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11" name="Espace réservé du pied de page 8"/>
          <p:cNvSpPr txBox="1">
            <a:spLocks/>
          </p:cNvSpPr>
          <p:nvPr/>
        </p:nvSpPr>
        <p:spPr>
          <a:xfrm>
            <a:off x="4588477" y="6591472"/>
            <a:ext cx="5626442" cy="27622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 smtClean="0">
                <a:solidFill>
                  <a:schemeClr val="bg1"/>
                </a:solidFill>
              </a:rPr>
              <a:t>DA of HF radar data in the </a:t>
            </a:r>
            <a:r>
              <a:rPr lang="fr-BE" dirty="0" err="1" smtClean="0">
                <a:solidFill>
                  <a:schemeClr val="bg1"/>
                </a:solidFill>
              </a:rPr>
              <a:t>Ligurian</a:t>
            </a:r>
            <a:r>
              <a:rPr lang="fr-BE" dirty="0" smtClean="0">
                <a:solidFill>
                  <a:schemeClr val="bg1"/>
                </a:solidFill>
              </a:rPr>
              <a:t> </a:t>
            </a:r>
            <a:r>
              <a:rPr lang="fr-BE" dirty="0" err="1" smtClean="0">
                <a:solidFill>
                  <a:schemeClr val="bg1"/>
                </a:solidFill>
              </a:rPr>
              <a:t>Sea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33401" y="324214"/>
            <a:ext cx="9925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fr-BE" alt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Spatial </a:t>
            </a:r>
            <a:r>
              <a:rPr lang="fr-BE" alt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considerations</a:t>
            </a:r>
            <a:endParaRPr lang="fr-BE" alt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BE" alt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BE" alt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eriod"/>
            </a:pPr>
            <a:endParaRPr lang="fr-BE" sz="2000" dirty="0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29" y="686088"/>
            <a:ext cx="7018638" cy="526397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340019" y="1365728"/>
            <a:ext cx="3527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 smtClean="0"/>
              <a:t>different</a:t>
            </a:r>
            <a:r>
              <a:rPr lang="fr-BE" dirty="0" smtClean="0"/>
              <a:t> localisation </a:t>
            </a:r>
            <a:r>
              <a:rPr lang="fr-BE" dirty="0" err="1" smtClean="0"/>
              <a:t>radii</a:t>
            </a:r>
            <a:endParaRPr lang="fr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 smtClean="0"/>
              <a:t>different</a:t>
            </a:r>
            <a:r>
              <a:rPr lang="fr-BE" dirty="0" smtClean="0"/>
              <a:t> </a:t>
            </a:r>
            <a:r>
              <a:rPr lang="fr-BE" b="1" dirty="0" smtClean="0"/>
              <a:t>R</a:t>
            </a:r>
            <a:r>
              <a:rPr lang="fr-BE" dirty="0" smtClean="0"/>
              <a:t> 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 smtClean="0"/>
              <a:t>different</a:t>
            </a:r>
            <a:r>
              <a:rPr lang="fr-BE" dirty="0" smtClean="0"/>
              <a:t> </a:t>
            </a:r>
            <a:r>
              <a:rPr lang="fr-BE" dirty="0" err="1" smtClean="0"/>
              <a:t>cut</a:t>
            </a:r>
            <a:r>
              <a:rPr lang="fr-BE" dirty="0" smtClean="0"/>
              <a:t>-off </a:t>
            </a:r>
            <a:r>
              <a:rPr lang="fr-BE" dirty="0" err="1" smtClean="0"/>
              <a:t>lengths</a:t>
            </a:r>
            <a:r>
              <a:rPr lang="fr-BE" dirty="0" smtClean="0"/>
              <a:t> (50km?)</a:t>
            </a:r>
            <a:endParaRPr lang="fr-BE" dirty="0"/>
          </a:p>
        </p:txBody>
      </p:sp>
      <p:sp>
        <p:nvSpPr>
          <p:cNvPr id="5" name="ZoneTexte 4"/>
          <p:cNvSpPr txBox="1"/>
          <p:nvPr/>
        </p:nvSpPr>
        <p:spPr>
          <a:xfrm>
            <a:off x="5250679" y="3697852"/>
            <a:ext cx="52077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              observation</a:t>
            </a:r>
          </a:p>
          <a:p>
            <a:r>
              <a:rPr lang="fr-BE" dirty="0" smtClean="0"/>
              <a:t>ensemble </a:t>
            </a:r>
            <a:r>
              <a:rPr lang="fr-BE" dirty="0" err="1" smtClean="0"/>
              <a:t>mean</a:t>
            </a:r>
            <a:r>
              <a:rPr lang="fr-BE" dirty="0" smtClean="0"/>
              <a:t> </a:t>
            </a:r>
            <a:r>
              <a:rPr lang="fr-BE" dirty="0" err="1" smtClean="0"/>
              <a:t>forecast</a:t>
            </a:r>
            <a:r>
              <a:rPr lang="fr-BE" dirty="0" smtClean="0"/>
              <a:t> </a:t>
            </a:r>
            <a:r>
              <a:rPr lang="fr-BE" dirty="0" err="1" smtClean="0"/>
              <a:t>projected</a:t>
            </a:r>
            <a:r>
              <a:rPr lang="fr-BE" dirty="0" smtClean="0"/>
              <a:t> on radial direction</a:t>
            </a:r>
          </a:p>
          <a:p>
            <a:r>
              <a:rPr lang="fr-BE" dirty="0" smtClean="0"/>
              <a:t>ensemble </a:t>
            </a:r>
            <a:r>
              <a:rPr lang="fr-BE" dirty="0" err="1" smtClean="0"/>
              <a:t>mean</a:t>
            </a:r>
            <a:r>
              <a:rPr lang="fr-BE" dirty="0" smtClean="0"/>
              <a:t> </a:t>
            </a:r>
            <a:r>
              <a:rPr lang="fr-BE" dirty="0" err="1" smtClean="0"/>
              <a:t>analysis</a:t>
            </a:r>
            <a:r>
              <a:rPr lang="fr-BE" dirty="0" smtClean="0"/>
              <a:t> </a:t>
            </a:r>
            <a:r>
              <a:rPr lang="fr-BE" dirty="0" err="1" smtClean="0"/>
              <a:t>projected</a:t>
            </a:r>
            <a:r>
              <a:rPr lang="fr-BE" dirty="0" smtClean="0"/>
              <a:t> on radial direction</a:t>
            </a:r>
            <a:endParaRPr lang="fr-BE" dirty="0"/>
          </a:p>
        </p:txBody>
      </p:sp>
      <p:cxnSp>
        <p:nvCxnSpPr>
          <p:cNvPr id="7" name="Connecteur droit avec flèche 6"/>
          <p:cNvCxnSpPr/>
          <p:nvPr/>
        </p:nvCxnSpPr>
        <p:spPr>
          <a:xfrm flipH="1" flipV="1">
            <a:off x="5832390" y="3179805"/>
            <a:ext cx="543696" cy="5180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 flipV="1">
            <a:off x="3904735" y="3072715"/>
            <a:ext cx="1449860" cy="1009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>
            <a:off x="4220348" y="4432079"/>
            <a:ext cx="10303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1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0" y="6581775"/>
            <a:ext cx="4588477" cy="276225"/>
          </a:xfrm>
          <a:solidFill>
            <a:schemeClr val="accent2"/>
          </a:solidFill>
        </p:spPr>
        <p:txBody>
          <a:bodyPr/>
          <a:lstStyle/>
          <a:p>
            <a:r>
              <a:rPr lang="fr-BE" dirty="0" smtClean="0">
                <a:solidFill>
                  <a:schemeClr val="bg1"/>
                </a:solidFill>
              </a:rPr>
              <a:t>L. Vandenbulcke, A. Barth, J.-M. </a:t>
            </a:r>
            <a:r>
              <a:rPr lang="fr-BE" dirty="0" err="1" smtClean="0">
                <a:solidFill>
                  <a:schemeClr val="bg1"/>
                </a:solidFill>
              </a:rPr>
              <a:t>Beckers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10" name="Espace réservé du pied de page 8"/>
          <p:cNvSpPr txBox="1">
            <a:spLocks/>
          </p:cNvSpPr>
          <p:nvPr/>
        </p:nvSpPr>
        <p:spPr>
          <a:xfrm>
            <a:off x="10149017" y="6591472"/>
            <a:ext cx="2042983" cy="27622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 smtClean="0">
                <a:solidFill>
                  <a:schemeClr val="bg1"/>
                </a:solidFill>
              </a:rPr>
              <a:t>9/15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11" name="Espace réservé du pied de page 8"/>
          <p:cNvSpPr txBox="1">
            <a:spLocks/>
          </p:cNvSpPr>
          <p:nvPr/>
        </p:nvSpPr>
        <p:spPr>
          <a:xfrm>
            <a:off x="4588477" y="6591472"/>
            <a:ext cx="5626442" cy="27622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 smtClean="0">
                <a:solidFill>
                  <a:schemeClr val="bg1"/>
                </a:solidFill>
              </a:rPr>
              <a:t>DA of HF radar data in the </a:t>
            </a:r>
            <a:r>
              <a:rPr lang="fr-BE" dirty="0" err="1" smtClean="0">
                <a:solidFill>
                  <a:schemeClr val="bg1"/>
                </a:solidFill>
              </a:rPr>
              <a:t>Ligurian</a:t>
            </a:r>
            <a:r>
              <a:rPr lang="fr-BE" dirty="0" smtClean="0">
                <a:solidFill>
                  <a:schemeClr val="bg1"/>
                </a:solidFill>
              </a:rPr>
              <a:t> </a:t>
            </a:r>
            <a:r>
              <a:rPr lang="fr-BE" dirty="0" err="1" smtClean="0">
                <a:solidFill>
                  <a:schemeClr val="bg1"/>
                </a:solidFill>
              </a:rPr>
              <a:t>Sea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33401" y="324214"/>
            <a:ext cx="9925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fr-BE" alt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Spatial </a:t>
            </a:r>
            <a:r>
              <a:rPr lang="fr-BE" alt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considerations</a:t>
            </a:r>
            <a:endParaRPr lang="fr-BE" alt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BE" alt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BE" alt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eriod"/>
            </a:pPr>
            <a:endParaRPr lang="fr-BE" sz="2000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95" y="860906"/>
            <a:ext cx="7315834" cy="548687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340019" y="1365728"/>
            <a:ext cx="323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 ‘’   « restart » </a:t>
            </a:r>
            <a:r>
              <a:rPr lang="fr-BE" dirty="0" err="1" smtClean="0"/>
              <a:t>is</a:t>
            </a:r>
            <a:r>
              <a:rPr lang="fr-BE" dirty="0" smtClean="0"/>
              <a:t> not </a:t>
            </a:r>
            <a:r>
              <a:rPr lang="fr-BE" dirty="0" err="1" smtClean="0"/>
              <a:t>observed</a:t>
            </a:r>
            <a:r>
              <a:rPr lang="fr-BE" dirty="0" smtClean="0"/>
              <a:t>   ‘’</a:t>
            </a:r>
            <a:endParaRPr lang="fr-BE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532" y="3023286"/>
            <a:ext cx="4173258" cy="3129944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2561175" y="5905932"/>
            <a:ext cx="1933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case </a:t>
            </a:r>
            <a:r>
              <a:rPr lang="fr-BE" dirty="0" err="1" smtClean="0"/>
              <a:t>with</a:t>
            </a:r>
            <a:r>
              <a:rPr lang="fr-BE" dirty="0" smtClean="0"/>
              <a:t> R=5cm/s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374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0" y="6581775"/>
            <a:ext cx="4588477" cy="276225"/>
          </a:xfrm>
          <a:solidFill>
            <a:schemeClr val="accent2"/>
          </a:solidFill>
        </p:spPr>
        <p:txBody>
          <a:bodyPr/>
          <a:lstStyle/>
          <a:p>
            <a:r>
              <a:rPr lang="fr-BE" dirty="0" smtClean="0">
                <a:solidFill>
                  <a:schemeClr val="bg1"/>
                </a:solidFill>
              </a:rPr>
              <a:t>L. Vandenbulcke, A. Barth, J.-M. </a:t>
            </a:r>
            <a:r>
              <a:rPr lang="fr-BE" dirty="0" err="1" smtClean="0">
                <a:solidFill>
                  <a:schemeClr val="bg1"/>
                </a:solidFill>
              </a:rPr>
              <a:t>Beckers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10" name="Espace réservé du pied de page 8"/>
          <p:cNvSpPr txBox="1">
            <a:spLocks/>
          </p:cNvSpPr>
          <p:nvPr/>
        </p:nvSpPr>
        <p:spPr>
          <a:xfrm>
            <a:off x="10149017" y="6591472"/>
            <a:ext cx="2042983" cy="27622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 smtClean="0">
                <a:solidFill>
                  <a:schemeClr val="bg1"/>
                </a:solidFill>
              </a:rPr>
              <a:t>10/15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11" name="Espace réservé du pied de page 8"/>
          <p:cNvSpPr txBox="1">
            <a:spLocks/>
          </p:cNvSpPr>
          <p:nvPr/>
        </p:nvSpPr>
        <p:spPr>
          <a:xfrm>
            <a:off x="4588477" y="6591472"/>
            <a:ext cx="5626442" cy="27622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 smtClean="0">
                <a:solidFill>
                  <a:schemeClr val="bg1"/>
                </a:solidFill>
              </a:rPr>
              <a:t>DA of HF radar data in the </a:t>
            </a:r>
            <a:r>
              <a:rPr lang="fr-BE" dirty="0" err="1" smtClean="0">
                <a:solidFill>
                  <a:schemeClr val="bg1"/>
                </a:solidFill>
              </a:rPr>
              <a:t>Ligurian</a:t>
            </a:r>
            <a:r>
              <a:rPr lang="fr-BE" dirty="0" smtClean="0">
                <a:solidFill>
                  <a:schemeClr val="bg1"/>
                </a:solidFill>
              </a:rPr>
              <a:t> </a:t>
            </a:r>
            <a:r>
              <a:rPr lang="fr-BE" dirty="0" err="1" smtClean="0">
                <a:solidFill>
                  <a:schemeClr val="bg1"/>
                </a:solidFill>
              </a:rPr>
              <a:t>Sea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33401" y="324214"/>
            <a:ext cx="992505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altLang="fr-FR" sz="2000" dirty="0" smtClean="0">
                <a:cs typeface="Arial" panose="020B0604020202020204" pitchFamily="34" charset="0"/>
              </a:rPr>
              <a:t>6. Temporal </a:t>
            </a:r>
            <a:r>
              <a:rPr lang="fr-BE" altLang="fr-FR" sz="2000" dirty="0" err="1" smtClean="0">
                <a:cs typeface="Arial" panose="020B0604020202020204" pitchFamily="34" charset="0"/>
              </a:rPr>
              <a:t>considerations</a:t>
            </a:r>
            <a:endParaRPr lang="fr-BE" altLang="fr-FR" sz="2000" dirty="0" smtClean="0">
              <a:cs typeface="Arial" panose="020B0604020202020204" pitchFamily="34" charset="0"/>
            </a:endParaRPr>
          </a:p>
          <a:p>
            <a:pPr algn="just"/>
            <a:endParaRPr lang="fr-BE" altLang="fr-FR" sz="2000" dirty="0" smtClean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BE" altLang="fr-FR" sz="2000" dirty="0">
                <a:cs typeface="Arial" panose="020B0604020202020204" pitchFamily="34" charset="0"/>
              </a:rPr>
              <a:t>t</a:t>
            </a:r>
            <a:r>
              <a:rPr lang="fr-BE" altLang="fr-FR" sz="2000" dirty="0" smtClean="0">
                <a:cs typeface="Arial" panose="020B0604020202020204" pitchFamily="34" charset="0"/>
              </a:rPr>
              <a:t>he ensemble </a:t>
            </a:r>
            <a:r>
              <a:rPr lang="fr-BE" altLang="fr-FR" sz="2000" dirty="0" err="1" smtClean="0">
                <a:cs typeface="Arial" panose="020B0604020202020204" pitchFamily="34" charset="0"/>
              </a:rPr>
              <a:t>should</a:t>
            </a:r>
            <a:r>
              <a:rPr lang="fr-BE" altLang="fr-FR" sz="2000" dirty="0" smtClean="0">
                <a:cs typeface="Arial" panose="020B0604020202020204" pitchFamily="34" charset="0"/>
              </a:rPr>
              <a:t> </a:t>
            </a:r>
            <a:r>
              <a:rPr lang="fr-BE" altLang="fr-FR" sz="2000" dirty="0" err="1" smtClean="0">
                <a:cs typeface="Arial" panose="020B0604020202020204" pitchFamily="34" charset="0"/>
              </a:rPr>
              <a:t>represent</a:t>
            </a:r>
            <a:r>
              <a:rPr lang="fr-BE" altLang="fr-FR" sz="2000" dirty="0" smtClean="0">
                <a:cs typeface="Arial" panose="020B0604020202020204" pitchFamily="34" charset="0"/>
              </a:rPr>
              <a:t> the </a:t>
            </a:r>
            <a:r>
              <a:rPr lang="fr-BE" altLang="fr-FR" sz="2000" dirty="0" err="1" smtClean="0">
                <a:cs typeface="Arial" panose="020B0604020202020204" pitchFamily="34" charset="0"/>
              </a:rPr>
              <a:t>variability</a:t>
            </a:r>
            <a:r>
              <a:rPr lang="fr-BE" altLang="fr-FR" sz="2000" dirty="0" smtClean="0">
                <a:cs typeface="Arial" panose="020B0604020202020204" pitchFamily="34" charset="0"/>
              </a:rPr>
              <a:t> at all </a:t>
            </a:r>
            <a:r>
              <a:rPr lang="fr-BE" altLang="fr-FR" sz="2000" dirty="0" err="1" smtClean="0">
                <a:cs typeface="Arial" panose="020B0604020202020204" pitchFamily="34" charset="0"/>
              </a:rPr>
              <a:t>considered</a:t>
            </a:r>
            <a:r>
              <a:rPr lang="fr-BE" altLang="fr-FR" sz="2000" dirty="0" smtClean="0">
                <a:cs typeface="Arial" panose="020B0604020202020204" pitchFamily="34" charset="0"/>
              </a:rPr>
              <a:t> spatial and temporal </a:t>
            </a:r>
            <a:r>
              <a:rPr lang="fr-BE" altLang="fr-FR" sz="2000" dirty="0" err="1" smtClean="0">
                <a:cs typeface="Arial" panose="020B0604020202020204" pitchFamily="34" charset="0"/>
              </a:rPr>
              <a:t>scales</a:t>
            </a:r>
            <a:endParaRPr lang="fr-BE" altLang="fr-FR" sz="2000" dirty="0" smtClean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BE" altLang="fr-FR" sz="2000" dirty="0" err="1" smtClean="0">
                <a:cs typeface="Arial" panose="020B0604020202020204" pitchFamily="34" charset="0"/>
              </a:rPr>
              <a:t>instead</a:t>
            </a:r>
            <a:r>
              <a:rPr lang="fr-BE" altLang="fr-FR" sz="2000" dirty="0" smtClean="0">
                <a:cs typeface="Arial" panose="020B0604020202020204" pitchFamily="34" charset="0"/>
              </a:rPr>
              <a:t> of </a:t>
            </a:r>
            <a:r>
              <a:rPr lang="fr-BE" altLang="fr-FR" sz="2000" dirty="0" err="1" smtClean="0">
                <a:cs typeface="Arial" panose="020B0604020202020204" pitchFamily="34" charset="0"/>
              </a:rPr>
              <a:t>assimilating</a:t>
            </a:r>
            <a:r>
              <a:rPr lang="fr-BE" altLang="fr-FR" sz="2000" dirty="0" smtClean="0">
                <a:cs typeface="Arial" panose="020B0604020202020204" pitchFamily="34" charset="0"/>
              </a:rPr>
              <a:t> all (radar) data, </a:t>
            </a:r>
            <a:r>
              <a:rPr lang="fr-BE" altLang="fr-FR" sz="2000" dirty="0" err="1" smtClean="0">
                <a:cs typeface="Arial" panose="020B0604020202020204" pitchFamily="34" charset="0"/>
              </a:rPr>
              <a:t>let’s</a:t>
            </a:r>
            <a:r>
              <a:rPr lang="fr-BE" altLang="fr-FR" sz="2000" dirty="0" smtClean="0">
                <a:cs typeface="Arial" panose="020B0604020202020204" pitchFamily="34" charset="0"/>
              </a:rPr>
              <a:t> </a:t>
            </a:r>
            <a:r>
              <a:rPr lang="fr-BE" altLang="fr-FR" sz="2000" dirty="0" err="1" smtClean="0">
                <a:cs typeface="Arial" panose="020B0604020202020204" pitchFamily="34" charset="0"/>
              </a:rPr>
              <a:t>assimilate</a:t>
            </a:r>
            <a:r>
              <a:rPr lang="fr-BE" altLang="fr-FR" sz="2000" dirty="0" smtClean="0">
                <a:cs typeface="Arial" panose="020B0604020202020204" pitchFamily="34" charset="0"/>
              </a:rPr>
              <a:t> </a:t>
            </a:r>
            <a:r>
              <a:rPr lang="fr-BE" altLang="fr-FR" sz="2000" dirty="0" err="1" smtClean="0">
                <a:cs typeface="Arial" panose="020B0604020202020204" pitchFamily="34" charset="0"/>
              </a:rPr>
              <a:t>just</a:t>
            </a:r>
            <a:r>
              <a:rPr lang="fr-BE" altLang="fr-FR" sz="2000" dirty="0" smtClean="0">
                <a:cs typeface="Arial" panose="020B0604020202020204" pitchFamily="34" charset="0"/>
              </a:rPr>
              <a:t> </a:t>
            </a:r>
            <a:r>
              <a:rPr lang="fr-BE" altLang="fr-FR" sz="2000" dirty="0" err="1" smtClean="0">
                <a:cs typeface="Arial" panose="020B0604020202020204" pitchFamily="34" charset="0"/>
              </a:rPr>
              <a:t>velocities</a:t>
            </a:r>
            <a:r>
              <a:rPr lang="fr-BE" altLang="fr-FR" sz="2000" dirty="0" smtClean="0">
                <a:cs typeface="Arial" panose="020B0604020202020204" pitchFamily="34" charset="0"/>
              </a:rPr>
              <a:t> in 1 point</a:t>
            </a:r>
          </a:p>
          <a:p>
            <a:pPr algn="just"/>
            <a:r>
              <a:rPr lang="fr-BE" altLang="fr-FR" sz="2000" dirty="0" smtClean="0">
                <a:cs typeface="Arial" panose="020B0604020202020204" pitchFamily="34" charset="0"/>
              </a:rPr>
              <a:t>	The  </a:t>
            </a:r>
            <a:r>
              <a:rPr lang="fr-BE" altLang="fr-FR" sz="2000" dirty="0" err="1" smtClean="0">
                <a:cs typeface="Arial" panose="020B0604020202020204" pitchFamily="34" charset="0"/>
              </a:rPr>
              <a:t>obtained</a:t>
            </a:r>
            <a:r>
              <a:rPr lang="fr-BE" altLang="fr-FR" sz="2000" dirty="0" smtClean="0">
                <a:cs typeface="Arial" panose="020B0604020202020204" pitchFamily="34" charset="0"/>
              </a:rPr>
              <a:t> correction in </a:t>
            </a:r>
            <a:r>
              <a:rPr lang="fr-BE" altLang="fr-FR" sz="2000" dirty="0" err="1" smtClean="0">
                <a:cs typeface="Arial" panose="020B0604020202020204" pitchFamily="34" charset="0"/>
              </a:rPr>
              <a:t>that</a:t>
            </a:r>
            <a:r>
              <a:rPr lang="fr-BE" altLang="fr-FR" sz="2000" dirty="0" smtClean="0">
                <a:cs typeface="Arial" panose="020B0604020202020204" pitchFamily="34" charset="0"/>
              </a:rPr>
              <a:t> </a:t>
            </a:r>
            <a:r>
              <a:rPr lang="fr-BE" altLang="fr-FR" sz="2000" dirty="0" err="1" smtClean="0">
                <a:cs typeface="Arial" panose="020B0604020202020204" pitchFamily="34" charset="0"/>
              </a:rPr>
              <a:t>particular</a:t>
            </a:r>
            <a:r>
              <a:rPr lang="fr-BE" altLang="fr-FR" sz="2000" dirty="0" smtClean="0">
                <a:cs typeface="Arial" panose="020B0604020202020204" pitchFamily="34" charset="0"/>
              </a:rPr>
              <a:t> point in </a:t>
            </a:r>
            <a:r>
              <a:rPr lang="fr-BE" altLang="fr-FR" sz="2000" dirty="0" err="1" smtClean="0">
                <a:cs typeface="Arial" panose="020B0604020202020204" pitchFamily="34" charset="0"/>
              </a:rPr>
              <a:t>shown</a:t>
            </a:r>
            <a:r>
              <a:rPr lang="fr-BE" altLang="fr-FR" sz="2000" dirty="0" smtClean="0">
                <a:cs typeface="Arial" panose="020B0604020202020204" pitchFamily="34" charset="0"/>
              </a:rPr>
              <a:t> (the </a:t>
            </a:r>
            <a:r>
              <a:rPr lang="fr-BE" altLang="fr-FR" sz="2000" dirty="0" err="1" smtClean="0">
                <a:cs typeface="Arial" panose="020B0604020202020204" pitchFamily="34" charset="0"/>
              </a:rPr>
              <a:t>blue</a:t>
            </a:r>
            <a:r>
              <a:rPr lang="fr-BE" altLang="fr-FR" sz="2000" dirty="0" smtClean="0">
                <a:cs typeface="Arial" panose="020B0604020202020204" pitchFamily="34" charset="0"/>
              </a:rPr>
              <a:t> </a:t>
            </a:r>
            <a:r>
              <a:rPr lang="fr-BE" altLang="fr-FR" sz="2000" dirty="0" err="1" smtClean="0">
                <a:cs typeface="Arial" panose="020B0604020202020204" pitchFamily="34" charset="0"/>
              </a:rPr>
              <a:t>curve</a:t>
            </a:r>
            <a:r>
              <a:rPr lang="fr-BE" altLang="fr-FR" sz="2000" dirty="0" smtClean="0">
                <a:cs typeface="Arial" panose="020B0604020202020204" pitchFamily="34" charset="0"/>
              </a:rPr>
              <a:t>)</a:t>
            </a:r>
          </a:p>
          <a:p>
            <a:pPr algn="just"/>
            <a:endParaRPr lang="fr-BE" altLang="fr-FR" sz="2000" dirty="0">
              <a:cs typeface="Arial" panose="020B0604020202020204" pitchFamily="34" charset="0"/>
            </a:endParaRPr>
          </a:p>
          <a:p>
            <a:pPr algn="just"/>
            <a:endParaRPr lang="fr-BE" altLang="fr-FR" sz="2000" dirty="0" smtClean="0">
              <a:cs typeface="Arial" panose="020B0604020202020204" pitchFamily="34" charset="0"/>
            </a:endParaRPr>
          </a:p>
          <a:p>
            <a:pPr algn="just"/>
            <a:endParaRPr lang="fr-BE" altLang="fr-FR" sz="2000" dirty="0">
              <a:cs typeface="Arial" panose="020B0604020202020204" pitchFamily="34" charset="0"/>
            </a:endParaRPr>
          </a:p>
          <a:p>
            <a:pPr algn="just"/>
            <a:endParaRPr lang="fr-BE" altLang="fr-FR" sz="2000" dirty="0" smtClean="0">
              <a:cs typeface="Arial" panose="020B0604020202020204" pitchFamily="34" charset="0"/>
            </a:endParaRPr>
          </a:p>
          <a:p>
            <a:pPr algn="just"/>
            <a:endParaRPr lang="fr-BE" altLang="fr-FR" sz="2000" dirty="0">
              <a:cs typeface="Arial" panose="020B0604020202020204" pitchFamily="34" charset="0"/>
            </a:endParaRPr>
          </a:p>
          <a:p>
            <a:pPr algn="just"/>
            <a:endParaRPr lang="fr-BE" altLang="fr-FR" sz="2000" dirty="0" smtClean="0">
              <a:cs typeface="Arial" panose="020B0604020202020204" pitchFamily="34" charset="0"/>
            </a:endParaRPr>
          </a:p>
          <a:p>
            <a:pPr algn="just"/>
            <a:endParaRPr lang="fr-BE" altLang="fr-FR" sz="2000" dirty="0">
              <a:cs typeface="Arial" panose="020B0604020202020204" pitchFamily="34" charset="0"/>
            </a:endParaRPr>
          </a:p>
          <a:p>
            <a:pPr algn="just"/>
            <a:endParaRPr lang="fr-BE" altLang="fr-FR" sz="2000" dirty="0" smtClean="0">
              <a:cs typeface="Arial" panose="020B0604020202020204" pitchFamily="34" charset="0"/>
            </a:endParaRPr>
          </a:p>
          <a:p>
            <a:pPr algn="just"/>
            <a:endParaRPr lang="fr-BE" altLang="fr-FR" sz="2000" dirty="0">
              <a:cs typeface="Arial" panose="020B0604020202020204" pitchFamily="34" charset="0"/>
            </a:endParaRPr>
          </a:p>
          <a:p>
            <a:pPr algn="just"/>
            <a:endParaRPr lang="fr-BE" altLang="fr-FR" sz="2000" dirty="0" smtClean="0">
              <a:cs typeface="Arial" panose="020B0604020202020204" pitchFamily="34" charset="0"/>
            </a:endParaRPr>
          </a:p>
          <a:p>
            <a:pPr algn="just"/>
            <a:endParaRPr lang="fr-BE" altLang="fr-FR" sz="2000" dirty="0">
              <a:cs typeface="Arial" panose="020B0604020202020204" pitchFamily="34" charset="0"/>
            </a:endParaRPr>
          </a:p>
          <a:p>
            <a:pPr algn="just"/>
            <a:endParaRPr lang="fr-BE" altLang="fr-FR" sz="2000" dirty="0" smtClean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BE" altLang="fr-FR" sz="2000" dirty="0" err="1" smtClean="0">
                <a:cs typeface="Arial" panose="020B0604020202020204" pitchFamily="34" charset="0"/>
              </a:rPr>
              <a:t>when</a:t>
            </a:r>
            <a:r>
              <a:rPr lang="fr-BE" altLang="fr-FR" sz="2000" dirty="0" smtClean="0">
                <a:cs typeface="Arial" panose="020B0604020202020204" pitchFamily="34" charset="0"/>
              </a:rPr>
              <a:t> </a:t>
            </a:r>
            <a:r>
              <a:rPr lang="fr-BE" altLang="fr-FR" sz="2000" dirty="0" err="1" smtClean="0">
                <a:cs typeface="Arial" panose="020B0604020202020204" pitchFamily="34" charset="0"/>
              </a:rPr>
              <a:t>assimilating</a:t>
            </a:r>
            <a:r>
              <a:rPr lang="fr-BE" altLang="fr-FR" sz="2000" dirty="0" smtClean="0">
                <a:cs typeface="Arial" panose="020B0604020202020204" pitchFamily="34" charset="0"/>
              </a:rPr>
              <a:t> in one single point </a:t>
            </a:r>
            <a:r>
              <a:rPr lang="fr-BE" altLang="fr-FR" sz="2000" dirty="0" err="1" smtClean="0">
                <a:cs typeface="Arial" panose="020B0604020202020204" pitchFamily="34" charset="0"/>
              </a:rPr>
              <a:t>every</a:t>
            </a:r>
            <a:r>
              <a:rPr lang="fr-BE" altLang="fr-FR" sz="2000" dirty="0" smtClean="0">
                <a:cs typeface="Arial" panose="020B0604020202020204" pitchFamily="34" charset="0"/>
              </a:rPr>
              <a:t> </a:t>
            </a:r>
            <a:r>
              <a:rPr lang="fr-BE" altLang="fr-FR" sz="2000" dirty="0" err="1" smtClean="0">
                <a:cs typeface="Arial" panose="020B0604020202020204" pitchFamily="34" charset="0"/>
              </a:rPr>
              <a:t>hour</a:t>
            </a:r>
            <a:r>
              <a:rPr lang="fr-BE" altLang="fr-FR" sz="2000" dirty="0" smtClean="0">
                <a:cs typeface="Arial" panose="020B0604020202020204" pitchFamily="34" charset="0"/>
              </a:rPr>
              <a:t>, the </a:t>
            </a:r>
            <a:r>
              <a:rPr lang="fr-BE" altLang="fr-FR" sz="2000" dirty="0" err="1" smtClean="0">
                <a:cs typeface="Arial" panose="020B0604020202020204" pitchFamily="34" charset="0"/>
              </a:rPr>
              <a:t>inertial</a:t>
            </a:r>
            <a:r>
              <a:rPr lang="fr-BE" altLang="fr-FR" sz="2000" dirty="0" smtClean="0">
                <a:cs typeface="Arial" panose="020B0604020202020204" pitchFamily="34" charset="0"/>
              </a:rPr>
              <a:t> oscillation </a:t>
            </a:r>
            <a:r>
              <a:rPr lang="fr-BE" altLang="fr-FR" sz="2000" dirty="0" err="1" smtClean="0">
                <a:cs typeface="Arial" panose="020B0604020202020204" pitchFamily="34" charset="0"/>
              </a:rPr>
              <a:t>is</a:t>
            </a:r>
            <a:r>
              <a:rPr lang="fr-BE" altLang="fr-FR" sz="2000" dirty="0" smtClean="0">
                <a:cs typeface="Arial" panose="020B0604020202020204" pitchFamily="34" charset="0"/>
              </a:rPr>
              <a:t> </a:t>
            </a:r>
            <a:r>
              <a:rPr lang="fr-BE" altLang="fr-FR" sz="2000" dirty="0" err="1" smtClean="0">
                <a:cs typeface="Arial" panose="020B0604020202020204" pitchFamily="34" charset="0"/>
              </a:rPr>
              <a:t>corrected</a:t>
            </a:r>
            <a:r>
              <a:rPr lang="fr-BE" altLang="fr-FR" sz="2000" dirty="0">
                <a:cs typeface="Arial" panose="020B0604020202020204" pitchFamily="34" charset="0"/>
              </a:rPr>
              <a:t> </a:t>
            </a:r>
            <a:r>
              <a:rPr lang="fr-BE" altLang="fr-FR" sz="2000" dirty="0" err="1" smtClean="0">
                <a:cs typeface="Arial" panose="020B0604020202020204" pitchFamily="34" charset="0"/>
              </a:rPr>
              <a:t>much</a:t>
            </a:r>
            <a:r>
              <a:rPr lang="fr-BE" altLang="fr-FR" sz="2000" dirty="0" smtClean="0">
                <a:cs typeface="Arial" panose="020B0604020202020204" pitchFamily="34" charset="0"/>
              </a:rPr>
              <a:t> more </a:t>
            </a:r>
            <a:r>
              <a:rPr lang="fr-BE" altLang="fr-FR" sz="2000" dirty="0" err="1" smtClean="0">
                <a:cs typeface="Arial" panose="020B0604020202020204" pitchFamily="34" charset="0"/>
              </a:rPr>
              <a:t>strongly</a:t>
            </a:r>
            <a:endParaRPr lang="fr-BE" altLang="fr-FR" sz="2000" dirty="0">
              <a:cs typeface="Arial" panose="020B0604020202020204" pitchFamily="34" charset="0"/>
            </a:endParaRPr>
          </a:p>
          <a:p>
            <a:pPr marL="742950" indent="-742950">
              <a:buAutoNum type="arabicPeriod"/>
            </a:pPr>
            <a:endParaRPr lang="fr-BE" sz="2000" dirty="0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31" y="2126539"/>
            <a:ext cx="8321904" cy="3058780"/>
          </a:xfrm>
          <a:prstGeom prst="rect">
            <a:avLst/>
          </a:prstGeom>
        </p:spPr>
      </p:pic>
      <p:sp>
        <p:nvSpPr>
          <p:cNvPr id="7" name="TextShape 5"/>
          <p:cNvSpPr txBox="1"/>
          <p:nvPr/>
        </p:nvSpPr>
        <p:spPr>
          <a:xfrm>
            <a:off x="2204951" y="2278777"/>
            <a:ext cx="2422121" cy="40816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dirty="0" err="1">
                <a:solidFill>
                  <a:schemeClr val="accent2"/>
                </a:solidFill>
                <a:latin typeface="Arial"/>
              </a:rPr>
              <a:t>meso</a:t>
            </a:r>
            <a:r>
              <a:rPr lang="en-US" dirty="0">
                <a:solidFill>
                  <a:schemeClr val="accent2"/>
                </a:solidFill>
                <a:latin typeface="Arial"/>
              </a:rPr>
              <a:t>- or large-scale</a:t>
            </a:r>
            <a:endParaRPr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  <a:latin typeface="Arial"/>
              </a:rPr>
              <a:t>correction is dominant here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8" name="Line 8"/>
          <p:cNvSpPr/>
          <p:nvPr/>
        </p:nvSpPr>
        <p:spPr>
          <a:xfrm>
            <a:off x="2960598" y="2969092"/>
            <a:ext cx="304329" cy="872665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</p:sp>
      <p:sp>
        <p:nvSpPr>
          <p:cNvPr id="13" name="Line 3"/>
          <p:cNvSpPr/>
          <p:nvPr/>
        </p:nvSpPr>
        <p:spPr>
          <a:xfrm flipH="1" flipV="1">
            <a:off x="6131111" y="4617235"/>
            <a:ext cx="294939" cy="247789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</p:sp>
      <p:sp>
        <p:nvSpPr>
          <p:cNvPr id="14" name="TextShape 4"/>
          <p:cNvSpPr txBox="1"/>
          <p:nvPr/>
        </p:nvSpPr>
        <p:spPr>
          <a:xfrm>
            <a:off x="6414296" y="4489983"/>
            <a:ext cx="2979987" cy="58163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dirty="0">
                <a:solidFill>
                  <a:schemeClr val="accent2"/>
                </a:solidFill>
                <a:latin typeface="Arial"/>
              </a:rPr>
              <a:t>correction with inertial </a:t>
            </a:r>
            <a:r>
              <a:rPr lang="en-US" dirty="0" smtClean="0">
                <a:solidFill>
                  <a:schemeClr val="accent2"/>
                </a:solidFill>
                <a:latin typeface="Arial"/>
              </a:rPr>
              <a:t>oscillation </a:t>
            </a:r>
            <a:r>
              <a:rPr lang="en-US" dirty="0">
                <a:solidFill>
                  <a:schemeClr val="accent2"/>
                </a:solidFill>
                <a:latin typeface="Arial"/>
              </a:rPr>
              <a:t>shows they are</a:t>
            </a:r>
            <a:endParaRPr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  <a:latin typeface="Arial"/>
              </a:rPr>
              <a:t>present in the covariance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15" name="Line 6"/>
          <p:cNvSpPr/>
          <p:nvPr/>
        </p:nvSpPr>
        <p:spPr>
          <a:xfrm flipV="1">
            <a:off x="2998527" y="4796059"/>
            <a:ext cx="311900" cy="13793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</p:sp>
      <p:sp>
        <p:nvSpPr>
          <p:cNvPr id="16" name="TextShape 7"/>
          <p:cNvSpPr txBox="1"/>
          <p:nvPr/>
        </p:nvSpPr>
        <p:spPr>
          <a:xfrm>
            <a:off x="1786811" y="4489983"/>
            <a:ext cx="1228520" cy="44400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/>
            <a:r>
              <a:rPr lang="en-US" dirty="0">
                <a:solidFill>
                  <a:schemeClr val="accent2"/>
                </a:solidFill>
                <a:latin typeface="Arial"/>
              </a:rPr>
              <a:t>mixed correction</a:t>
            </a:r>
            <a:endParaRPr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83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0" y="6581775"/>
            <a:ext cx="4588477" cy="276225"/>
          </a:xfrm>
          <a:solidFill>
            <a:schemeClr val="accent2"/>
          </a:solidFill>
        </p:spPr>
        <p:txBody>
          <a:bodyPr/>
          <a:lstStyle/>
          <a:p>
            <a:r>
              <a:rPr lang="fr-BE" dirty="0" smtClean="0">
                <a:solidFill>
                  <a:schemeClr val="bg1"/>
                </a:solidFill>
              </a:rPr>
              <a:t>L. Vandenbulcke, A. Barth, J.-M. </a:t>
            </a:r>
            <a:r>
              <a:rPr lang="fr-BE" dirty="0" err="1" smtClean="0">
                <a:solidFill>
                  <a:schemeClr val="bg1"/>
                </a:solidFill>
              </a:rPr>
              <a:t>Beckers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10" name="Espace réservé du pied de page 8"/>
          <p:cNvSpPr txBox="1">
            <a:spLocks/>
          </p:cNvSpPr>
          <p:nvPr/>
        </p:nvSpPr>
        <p:spPr>
          <a:xfrm>
            <a:off x="10149017" y="6591472"/>
            <a:ext cx="2042983" cy="27622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 smtClean="0">
                <a:solidFill>
                  <a:schemeClr val="bg1"/>
                </a:solidFill>
              </a:rPr>
              <a:t>11/15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11" name="Espace réservé du pied de page 8"/>
          <p:cNvSpPr txBox="1">
            <a:spLocks/>
          </p:cNvSpPr>
          <p:nvPr/>
        </p:nvSpPr>
        <p:spPr>
          <a:xfrm>
            <a:off x="4588477" y="6591472"/>
            <a:ext cx="5626442" cy="27622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 smtClean="0">
                <a:solidFill>
                  <a:schemeClr val="bg1"/>
                </a:solidFill>
              </a:rPr>
              <a:t>DA of HF radar data in the </a:t>
            </a:r>
            <a:r>
              <a:rPr lang="fr-BE" dirty="0" err="1" smtClean="0">
                <a:solidFill>
                  <a:schemeClr val="bg1"/>
                </a:solidFill>
              </a:rPr>
              <a:t>Ligurian</a:t>
            </a:r>
            <a:r>
              <a:rPr lang="fr-BE" dirty="0" smtClean="0">
                <a:solidFill>
                  <a:schemeClr val="bg1"/>
                </a:solidFill>
              </a:rPr>
              <a:t> </a:t>
            </a:r>
            <a:r>
              <a:rPr lang="fr-BE" dirty="0" err="1" smtClean="0">
                <a:solidFill>
                  <a:schemeClr val="bg1"/>
                </a:solidFill>
              </a:rPr>
              <a:t>Sea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33401" y="324214"/>
            <a:ext cx="99250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altLang="fr-FR" sz="2000" dirty="0" smtClean="0">
                <a:cs typeface="Arial" panose="020B0604020202020204" pitchFamily="34" charset="0"/>
              </a:rPr>
              <a:t>6. Temporal </a:t>
            </a:r>
            <a:r>
              <a:rPr lang="fr-BE" altLang="fr-FR" sz="2000" dirty="0" err="1" smtClean="0">
                <a:cs typeface="Arial" panose="020B0604020202020204" pitchFamily="34" charset="0"/>
              </a:rPr>
              <a:t>considerations</a:t>
            </a:r>
            <a:endParaRPr lang="fr-BE" altLang="fr-FR" sz="2000" dirty="0" smtClean="0">
              <a:cs typeface="Arial" panose="020B0604020202020204" pitchFamily="34" charset="0"/>
            </a:endParaRPr>
          </a:p>
          <a:p>
            <a:pPr algn="just"/>
            <a:endParaRPr lang="fr-BE" altLang="fr-FR" sz="2000" dirty="0"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BE" sz="2000" dirty="0"/>
              <a:t>How long </a:t>
            </a:r>
            <a:r>
              <a:rPr lang="fr-BE" sz="2000" dirty="0" err="1"/>
              <a:t>lasts</a:t>
            </a:r>
            <a:r>
              <a:rPr lang="fr-BE" sz="2000" dirty="0"/>
              <a:t> the impact of 1 observation of </a:t>
            </a:r>
            <a:r>
              <a:rPr lang="fr-BE" sz="2000" dirty="0" err="1"/>
              <a:t>hourly-averaged</a:t>
            </a:r>
            <a:r>
              <a:rPr lang="fr-BE" sz="2000" dirty="0"/>
              <a:t> </a:t>
            </a:r>
            <a:r>
              <a:rPr lang="fr-BE" sz="2000" dirty="0" err="1"/>
              <a:t>currents</a:t>
            </a:r>
            <a:r>
              <a:rPr lang="fr-BE" sz="2000" dirty="0"/>
              <a:t>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fr-BE" sz="20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fr-BE" sz="20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fr-BE" sz="20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fr-BE" sz="20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fr-BE" sz="20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fr-BE" sz="20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fr-BE" sz="20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fr-BE" sz="20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fr-BE" sz="20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fr-BE" sz="20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fr-BE" sz="20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fr-BE" sz="20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fr-BE" sz="2000" dirty="0"/>
          </a:p>
          <a:p>
            <a:pPr algn="just"/>
            <a:r>
              <a:rPr lang="fr-BE" sz="2000" dirty="0"/>
              <a:t>The correction has a large impact </a:t>
            </a:r>
            <a:r>
              <a:rPr lang="fr-BE" sz="2000" dirty="0" err="1"/>
              <a:t>during</a:t>
            </a:r>
            <a:r>
              <a:rPr lang="fr-BE" sz="2000" dirty="0"/>
              <a:t> ~10 </a:t>
            </a:r>
            <a:r>
              <a:rPr lang="fr-BE" sz="2000" dirty="0" err="1"/>
              <a:t>hours</a:t>
            </a:r>
            <a:r>
              <a:rPr lang="fr-BE" sz="2000" dirty="0"/>
              <a:t> </a:t>
            </a:r>
            <a:r>
              <a:rPr lang="fr-BE" sz="2000" dirty="0">
                <a:sym typeface="Wingdings" panose="05000000000000000000" pitchFamily="2" charset="2"/>
              </a:rPr>
              <a:t> </a:t>
            </a:r>
            <a:r>
              <a:rPr lang="fr-BE" sz="2000" dirty="0" err="1">
                <a:sym typeface="Wingdings" panose="05000000000000000000" pitchFamily="2" charset="2"/>
              </a:rPr>
              <a:t>advantage</a:t>
            </a:r>
            <a:r>
              <a:rPr lang="fr-BE" sz="2000" dirty="0">
                <a:sym typeface="Wingdings" panose="05000000000000000000" pitchFamily="2" charset="2"/>
              </a:rPr>
              <a:t> (</a:t>
            </a:r>
            <a:r>
              <a:rPr lang="fr-BE" sz="2000" dirty="0" err="1">
                <a:sym typeface="Wingdings" panose="05000000000000000000" pitchFamily="2" charset="2"/>
              </a:rPr>
              <a:t>necessity</a:t>
            </a:r>
            <a:r>
              <a:rPr lang="fr-BE" sz="2000" dirty="0">
                <a:sym typeface="Wingdings" panose="05000000000000000000" pitchFamily="2" charset="2"/>
              </a:rPr>
              <a:t>) of </a:t>
            </a:r>
            <a:r>
              <a:rPr lang="fr-BE" sz="2000" dirty="0" err="1">
                <a:sym typeface="Wingdings" panose="05000000000000000000" pitchFamily="2" charset="2"/>
              </a:rPr>
              <a:t>very</a:t>
            </a:r>
            <a:r>
              <a:rPr lang="fr-BE" sz="2000" dirty="0">
                <a:sym typeface="Wingdings" panose="05000000000000000000" pitchFamily="2" charset="2"/>
              </a:rPr>
              <a:t> </a:t>
            </a:r>
            <a:r>
              <a:rPr lang="fr-BE" sz="2000" dirty="0" err="1">
                <a:sym typeface="Wingdings" panose="05000000000000000000" pitchFamily="2" charset="2"/>
              </a:rPr>
              <a:t>frequent</a:t>
            </a:r>
            <a:r>
              <a:rPr lang="fr-BE" sz="2000" dirty="0">
                <a:sym typeface="Wingdings" panose="05000000000000000000" pitchFamily="2" charset="2"/>
              </a:rPr>
              <a:t> </a:t>
            </a:r>
            <a:r>
              <a:rPr lang="fr-BE" sz="2000" dirty="0" smtClean="0">
                <a:sym typeface="Wingdings" panose="05000000000000000000" pitchFamily="2" charset="2"/>
              </a:rPr>
              <a:t>observations</a:t>
            </a:r>
            <a:endParaRPr lang="fr-BE" sz="2000" dirty="0">
              <a:sym typeface="Wingdings" panose="05000000000000000000" pitchFamily="2" charset="2"/>
            </a:endParaRPr>
          </a:p>
        </p:txBody>
      </p:sp>
      <p:pic>
        <p:nvPicPr>
          <p:cNvPr id="17" name="Image 16"/>
          <p:cNvPicPr/>
          <p:nvPr/>
        </p:nvPicPr>
        <p:blipFill>
          <a:blip r:embed="rId3"/>
          <a:stretch/>
        </p:blipFill>
        <p:spPr>
          <a:xfrm>
            <a:off x="533401" y="823784"/>
            <a:ext cx="10125219" cy="4335062"/>
          </a:xfrm>
          <a:prstGeom prst="rect">
            <a:avLst/>
          </a:prstGeom>
          <a:ln>
            <a:noFill/>
          </a:ln>
        </p:spPr>
      </p:pic>
      <p:sp>
        <p:nvSpPr>
          <p:cNvPr id="18" name="CustomShape 3"/>
          <p:cNvSpPr/>
          <p:nvPr/>
        </p:nvSpPr>
        <p:spPr>
          <a:xfrm>
            <a:off x="2082780" y="2808435"/>
            <a:ext cx="182880" cy="3657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427581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/>
          <p:nvPr/>
        </p:nvPicPr>
        <p:blipFill>
          <a:blip r:embed="rId3"/>
          <a:stretch/>
        </p:blipFill>
        <p:spPr>
          <a:xfrm>
            <a:off x="1812324" y="2148890"/>
            <a:ext cx="7133969" cy="4645139"/>
          </a:xfrm>
          <a:prstGeom prst="rect">
            <a:avLst/>
          </a:prstGeom>
          <a:ln>
            <a:noFill/>
          </a:ln>
        </p:spPr>
      </p:pic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0" y="6581775"/>
            <a:ext cx="4588477" cy="276225"/>
          </a:xfrm>
          <a:solidFill>
            <a:schemeClr val="accent2"/>
          </a:solidFill>
        </p:spPr>
        <p:txBody>
          <a:bodyPr/>
          <a:lstStyle/>
          <a:p>
            <a:r>
              <a:rPr lang="fr-BE" dirty="0" smtClean="0">
                <a:solidFill>
                  <a:schemeClr val="bg1"/>
                </a:solidFill>
              </a:rPr>
              <a:t>L. Vandenbulcke, A. Barth, J.-M. </a:t>
            </a:r>
            <a:r>
              <a:rPr lang="fr-BE" dirty="0" err="1" smtClean="0">
                <a:solidFill>
                  <a:schemeClr val="bg1"/>
                </a:solidFill>
              </a:rPr>
              <a:t>Beckers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10" name="Espace réservé du pied de page 8"/>
          <p:cNvSpPr txBox="1">
            <a:spLocks/>
          </p:cNvSpPr>
          <p:nvPr/>
        </p:nvSpPr>
        <p:spPr>
          <a:xfrm>
            <a:off x="10149017" y="6591472"/>
            <a:ext cx="2042983" cy="27622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 smtClean="0">
                <a:solidFill>
                  <a:schemeClr val="bg1"/>
                </a:solidFill>
              </a:rPr>
              <a:t>12/15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11" name="Espace réservé du pied de page 8"/>
          <p:cNvSpPr txBox="1">
            <a:spLocks/>
          </p:cNvSpPr>
          <p:nvPr/>
        </p:nvSpPr>
        <p:spPr>
          <a:xfrm>
            <a:off x="4588477" y="6591472"/>
            <a:ext cx="5626442" cy="27622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 smtClean="0">
                <a:solidFill>
                  <a:schemeClr val="bg1"/>
                </a:solidFill>
              </a:rPr>
              <a:t>DA of HF radar data in the </a:t>
            </a:r>
            <a:r>
              <a:rPr lang="fr-BE" dirty="0" err="1" smtClean="0">
                <a:solidFill>
                  <a:schemeClr val="bg1"/>
                </a:solidFill>
              </a:rPr>
              <a:t>Ligurian</a:t>
            </a:r>
            <a:r>
              <a:rPr lang="fr-BE" dirty="0" smtClean="0">
                <a:solidFill>
                  <a:schemeClr val="bg1"/>
                </a:solidFill>
              </a:rPr>
              <a:t> </a:t>
            </a:r>
            <a:r>
              <a:rPr lang="fr-BE" dirty="0" err="1" smtClean="0">
                <a:solidFill>
                  <a:schemeClr val="bg1"/>
                </a:solidFill>
              </a:rPr>
              <a:t>Sea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33401" y="324214"/>
            <a:ext cx="992505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altLang="fr-FR" sz="2000" dirty="0" smtClean="0">
                <a:cs typeface="Arial" panose="020B0604020202020204" pitchFamily="34" charset="0"/>
              </a:rPr>
              <a:t>7. SST </a:t>
            </a:r>
            <a:r>
              <a:rPr lang="fr-BE" altLang="fr-FR" sz="2000" dirty="0" err="1" smtClean="0">
                <a:cs typeface="Arial" panose="020B0604020202020204" pitchFamily="34" charset="0"/>
              </a:rPr>
              <a:t>considerations</a:t>
            </a:r>
            <a:endParaRPr lang="fr-BE" altLang="fr-FR" sz="2000" dirty="0" smtClean="0">
              <a:cs typeface="Arial" panose="020B0604020202020204" pitchFamily="34" charset="0"/>
            </a:endParaRPr>
          </a:p>
          <a:p>
            <a:pPr algn="just"/>
            <a:endParaRPr lang="fr-BE" altLang="fr-FR" sz="2000" dirty="0"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AU" altLang="fr-FR" sz="2000" dirty="0"/>
              <a:t>assimilate radar </a:t>
            </a:r>
            <a:r>
              <a:rPr lang="en-AU" altLang="fr-FR" sz="2000" dirty="0" smtClean="0"/>
              <a:t>currents, and </a:t>
            </a:r>
            <a:r>
              <a:rPr lang="en-AU" altLang="fr-FR" sz="2000" dirty="0"/>
              <a:t>improve </a:t>
            </a:r>
            <a:r>
              <a:rPr lang="en-AU" altLang="fr-FR" sz="2000" dirty="0" smtClean="0"/>
              <a:t>other variables such as SST </a:t>
            </a:r>
            <a:r>
              <a:rPr lang="en-AU" altLang="fr-FR" sz="2000" dirty="0"/>
              <a:t>?</a:t>
            </a:r>
          </a:p>
          <a:p>
            <a:pPr marL="457200" indent="-4572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AU" altLang="fr-FR" sz="2000" dirty="0" smtClean="0"/>
              <a:t>SST </a:t>
            </a:r>
            <a:r>
              <a:rPr lang="en-AU" altLang="fr-FR" sz="2000" dirty="0"/>
              <a:t>corrections </a:t>
            </a:r>
            <a:r>
              <a:rPr lang="en-AU" altLang="fr-FR" sz="2000" dirty="0" smtClean="0"/>
              <a:t>have </a:t>
            </a:r>
            <a:r>
              <a:rPr lang="en-AU" altLang="fr-FR" sz="2000" dirty="0"/>
              <a:t>the right </a:t>
            </a:r>
            <a:r>
              <a:rPr lang="en-AU" altLang="fr-FR" sz="2000" dirty="0" smtClean="0"/>
              <a:t>amplitude (</a:t>
            </a:r>
            <a:r>
              <a:rPr lang="en-AU" altLang="fr-FR" sz="2000" dirty="0" err="1" smtClean="0"/>
              <a:t>std.dev</a:t>
            </a:r>
            <a:r>
              <a:rPr lang="en-AU" altLang="fr-FR" sz="2000" dirty="0" smtClean="0"/>
              <a:t> ~ </a:t>
            </a:r>
            <a:r>
              <a:rPr lang="en-AU" altLang="fr-FR" sz="2000" dirty="0" err="1" smtClean="0"/>
              <a:t>xa-xf</a:t>
            </a:r>
            <a:r>
              <a:rPr lang="en-AU" altLang="fr-FR" sz="2000" dirty="0" smtClean="0"/>
              <a:t>), </a:t>
            </a:r>
            <a:r>
              <a:rPr lang="en-AU" altLang="fr-FR" sz="2000" b="1" dirty="0"/>
              <a:t>but</a:t>
            </a:r>
            <a:r>
              <a:rPr lang="en-AU" altLang="fr-FR" sz="2000" dirty="0"/>
              <a:t>:</a:t>
            </a:r>
          </a:p>
          <a:p>
            <a:pPr marL="457200" indent="-4572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AU" altLang="fr-FR" sz="2000" dirty="0" smtClean="0"/>
              <a:t>model SST </a:t>
            </a:r>
            <a:r>
              <a:rPr lang="en-AU" altLang="fr-FR" sz="2000" dirty="0" err="1" smtClean="0"/>
              <a:t>rms</a:t>
            </a:r>
            <a:r>
              <a:rPr lang="en-AU" altLang="fr-FR" sz="2000" dirty="0" smtClean="0"/>
              <a:t> error </a:t>
            </a:r>
            <a:r>
              <a:rPr lang="en-AU" altLang="fr-FR" sz="2000" dirty="0"/>
              <a:t>is not </a:t>
            </a:r>
            <a:r>
              <a:rPr lang="en-AU" altLang="fr-FR" sz="2000" dirty="0" smtClean="0"/>
              <a:t>improved   ( similar conclusion obtained in </a:t>
            </a:r>
            <a:r>
              <a:rPr lang="fr-BE" altLang="fr-FR" sz="2000" dirty="0" err="1" smtClean="0"/>
              <a:t>other</a:t>
            </a:r>
            <a:r>
              <a:rPr lang="fr-BE" altLang="fr-FR" sz="2000" dirty="0" smtClean="0"/>
              <a:t> </a:t>
            </a:r>
            <a:r>
              <a:rPr lang="fr-BE" altLang="fr-FR" sz="2000" dirty="0" err="1" smtClean="0"/>
              <a:t>studies</a:t>
            </a:r>
            <a:r>
              <a:rPr lang="fr-BE" altLang="fr-FR" sz="2000" dirty="0" smtClean="0"/>
              <a:t> )</a:t>
            </a:r>
            <a:endParaRPr lang="en-AU" altLang="fr-FR" sz="2000" dirty="0"/>
          </a:p>
          <a:p>
            <a:pPr algn="just"/>
            <a:endParaRPr lang="fr-BE" altLang="fr-FR" sz="2000" dirty="0" smtClean="0">
              <a:cs typeface="Arial" panose="020B0604020202020204" pitchFamily="34" charset="0"/>
            </a:endParaRPr>
          </a:p>
          <a:p>
            <a:pPr algn="just"/>
            <a:endParaRPr lang="fr-BE" altLang="fr-FR" sz="2000" dirty="0">
              <a:cs typeface="Arial" panose="020B0604020202020204" pitchFamily="34" charset="0"/>
            </a:endParaRPr>
          </a:p>
          <a:p>
            <a:pPr algn="just"/>
            <a:endParaRPr lang="fr-BE" altLang="fr-FR" sz="2000" dirty="0" smtClean="0">
              <a:cs typeface="Arial" panose="020B0604020202020204" pitchFamily="34" charset="0"/>
            </a:endParaRPr>
          </a:p>
          <a:p>
            <a:pPr algn="just"/>
            <a:endParaRPr lang="fr-BE" altLang="fr-FR" sz="2000" dirty="0">
              <a:cs typeface="Arial" panose="020B0604020202020204" pitchFamily="34" charset="0"/>
            </a:endParaRPr>
          </a:p>
          <a:p>
            <a:pPr algn="just"/>
            <a:endParaRPr lang="fr-BE" altLang="fr-FR" sz="2000" dirty="0" smtClean="0">
              <a:cs typeface="Arial" panose="020B0604020202020204" pitchFamily="34" charset="0"/>
            </a:endParaRPr>
          </a:p>
          <a:p>
            <a:pPr algn="just"/>
            <a:endParaRPr lang="fr-BE" altLang="fr-FR" sz="2000" dirty="0">
              <a:cs typeface="Arial" panose="020B0604020202020204" pitchFamily="34" charset="0"/>
            </a:endParaRPr>
          </a:p>
          <a:p>
            <a:pPr algn="just"/>
            <a:endParaRPr lang="fr-BE" altLang="fr-FR" sz="2000" dirty="0" smtClean="0">
              <a:cs typeface="Arial" panose="020B0604020202020204" pitchFamily="34" charset="0"/>
            </a:endParaRPr>
          </a:p>
          <a:p>
            <a:pPr algn="just"/>
            <a:endParaRPr lang="fr-BE" altLang="fr-FR" sz="2000" dirty="0">
              <a:cs typeface="Arial" panose="020B0604020202020204" pitchFamily="34" charset="0"/>
            </a:endParaRPr>
          </a:p>
          <a:p>
            <a:pPr algn="just"/>
            <a:endParaRPr lang="fr-BE" altLang="fr-FR" sz="2000" dirty="0" smtClean="0">
              <a:cs typeface="Arial" panose="020B0604020202020204" pitchFamily="34" charset="0"/>
            </a:endParaRPr>
          </a:p>
          <a:p>
            <a:pPr algn="just"/>
            <a:endParaRPr lang="fr-BE" altLang="fr-FR" sz="2000" dirty="0">
              <a:cs typeface="Arial" panose="020B0604020202020204" pitchFamily="34" charset="0"/>
            </a:endParaRPr>
          </a:p>
          <a:p>
            <a:pPr marL="742950" indent="-742950">
              <a:buAutoNum type="arabicPeriod"/>
            </a:pPr>
            <a:endParaRPr lang="fr-BE" sz="2000" dirty="0" smtClean="0"/>
          </a:p>
        </p:txBody>
      </p:sp>
    </p:spTree>
    <p:extLst>
      <p:ext uri="{BB962C8B-B14F-4D97-AF65-F5344CB8AC3E}">
        <p14:creationId xmlns:p14="http://schemas.microsoft.com/office/powerpoint/2010/main" val="401735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0" y="6581775"/>
            <a:ext cx="4588477" cy="276225"/>
          </a:xfrm>
          <a:solidFill>
            <a:schemeClr val="accent2"/>
          </a:solidFill>
        </p:spPr>
        <p:txBody>
          <a:bodyPr/>
          <a:lstStyle/>
          <a:p>
            <a:r>
              <a:rPr lang="fr-BE" dirty="0" smtClean="0">
                <a:solidFill>
                  <a:schemeClr val="bg1"/>
                </a:solidFill>
              </a:rPr>
              <a:t>L. Vandenbulcke, A. Barth, J.-M. </a:t>
            </a:r>
            <a:r>
              <a:rPr lang="fr-BE" dirty="0" err="1" smtClean="0">
                <a:solidFill>
                  <a:schemeClr val="bg1"/>
                </a:solidFill>
              </a:rPr>
              <a:t>Beckers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10" name="Espace réservé du pied de page 8"/>
          <p:cNvSpPr txBox="1">
            <a:spLocks/>
          </p:cNvSpPr>
          <p:nvPr/>
        </p:nvSpPr>
        <p:spPr>
          <a:xfrm>
            <a:off x="10149017" y="6591472"/>
            <a:ext cx="2042983" cy="27622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 smtClean="0">
                <a:solidFill>
                  <a:schemeClr val="bg1"/>
                </a:solidFill>
              </a:rPr>
              <a:t>13/15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11" name="Espace réservé du pied de page 8"/>
          <p:cNvSpPr txBox="1">
            <a:spLocks/>
          </p:cNvSpPr>
          <p:nvPr/>
        </p:nvSpPr>
        <p:spPr>
          <a:xfrm>
            <a:off x="4588477" y="6591472"/>
            <a:ext cx="5626442" cy="27622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 smtClean="0">
                <a:solidFill>
                  <a:schemeClr val="bg1"/>
                </a:solidFill>
              </a:rPr>
              <a:t>DA of HF radar data in the </a:t>
            </a:r>
            <a:r>
              <a:rPr lang="fr-BE" dirty="0" err="1" smtClean="0">
                <a:solidFill>
                  <a:schemeClr val="bg1"/>
                </a:solidFill>
              </a:rPr>
              <a:t>Ligurian</a:t>
            </a:r>
            <a:r>
              <a:rPr lang="fr-BE" dirty="0" smtClean="0">
                <a:solidFill>
                  <a:schemeClr val="bg1"/>
                </a:solidFill>
              </a:rPr>
              <a:t> </a:t>
            </a:r>
            <a:r>
              <a:rPr lang="fr-BE" dirty="0" err="1" smtClean="0">
                <a:solidFill>
                  <a:schemeClr val="bg1"/>
                </a:solidFill>
              </a:rPr>
              <a:t>Sea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33401" y="324214"/>
            <a:ext cx="99250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altLang="fr-FR" sz="2000" dirty="0" smtClean="0">
                <a:cs typeface="Arial" panose="020B0604020202020204" pitchFamily="34" charset="0"/>
              </a:rPr>
              <a:t>7. SST assimilation</a:t>
            </a:r>
          </a:p>
          <a:p>
            <a:pPr algn="just"/>
            <a:endParaRPr lang="fr-BE" altLang="fr-FR" sz="2000" dirty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BE" altLang="fr-FR" sz="2000" dirty="0" err="1" smtClean="0">
                <a:cs typeface="Arial" panose="020B0604020202020204" pitchFamily="34" charset="0"/>
              </a:rPr>
              <a:t>Assimilate</a:t>
            </a:r>
            <a:r>
              <a:rPr lang="fr-BE" altLang="fr-FR" sz="2000" dirty="0" smtClean="0">
                <a:cs typeface="Arial" panose="020B0604020202020204" pitchFamily="34" charset="0"/>
              </a:rPr>
              <a:t> AVHRR SST </a:t>
            </a:r>
            <a:r>
              <a:rPr lang="fr-BE" altLang="fr-FR" sz="2000" dirty="0" err="1" smtClean="0">
                <a:cs typeface="Arial" panose="020B0604020202020204" pitchFamily="34" charset="0"/>
              </a:rPr>
              <a:t>with</a:t>
            </a:r>
            <a:r>
              <a:rPr lang="fr-BE" altLang="fr-FR" sz="2000" dirty="0" smtClean="0">
                <a:cs typeface="Arial" panose="020B0604020202020204" pitchFamily="34" charset="0"/>
              </a:rPr>
              <a:t> diagonal </a:t>
            </a:r>
            <a:r>
              <a:rPr lang="fr-BE" altLang="fr-FR" sz="2000" b="1" dirty="0" smtClean="0">
                <a:cs typeface="Arial" panose="020B0604020202020204" pitchFamily="34" charset="0"/>
              </a:rPr>
              <a:t>R</a:t>
            </a:r>
            <a:r>
              <a:rPr lang="fr-BE" altLang="fr-FR" sz="2000" dirty="0" smtClean="0">
                <a:cs typeface="Arial" panose="020B0604020202020204" pitchFamily="34" charset="0"/>
              </a:rPr>
              <a:t> = 1°C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BE" altLang="fr-FR" sz="2000" dirty="0" err="1" smtClean="0">
                <a:cs typeface="Arial" panose="020B0604020202020204" pitchFamily="34" charset="0"/>
              </a:rPr>
              <a:t>mean</a:t>
            </a:r>
            <a:r>
              <a:rPr lang="fr-BE" altLang="fr-FR" sz="2000" dirty="0" smtClean="0">
                <a:cs typeface="Arial" panose="020B0604020202020204" pitchFamily="34" charset="0"/>
              </a:rPr>
              <a:t> </a:t>
            </a:r>
            <a:r>
              <a:rPr lang="fr-BE" altLang="fr-FR" sz="2000" dirty="0" err="1" smtClean="0">
                <a:cs typeface="Arial" panose="020B0604020202020204" pitchFamily="34" charset="0"/>
              </a:rPr>
              <a:t>improvement</a:t>
            </a:r>
            <a:r>
              <a:rPr lang="fr-BE" altLang="fr-FR" sz="2000" dirty="0" smtClean="0">
                <a:cs typeface="Arial" panose="020B0604020202020204" pitchFamily="34" charset="0"/>
              </a:rPr>
              <a:t> : 0.2°C</a:t>
            </a:r>
          </a:p>
          <a:p>
            <a:endParaRPr lang="fr-BE" sz="2000" dirty="0" smtClean="0"/>
          </a:p>
          <a:p>
            <a:endParaRPr lang="fr-BE" sz="2000" dirty="0"/>
          </a:p>
          <a:p>
            <a:endParaRPr lang="fr-BE" sz="2000" dirty="0"/>
          </a:p>
        </p:txBody>
      </p:sp>
      <p:sp>
        <p:nvSpPr>
          <p:cNvPr id="7" name="ZoneTexte 6"/>
          <p:cNvSpPr txBox="1"/>
          <p:nvPr/>
        </p:nvSpPr>
        <p:spPr>
          <a:xfrm>
            <a:off x="7133929" y="1934349"/>
            <a:ext cx="46274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the </a:t>
            </a:r>
            <a:r>
              <a:rPr lang="fr-BE" dirty="0" err="1" smtClean="0"/>
              <a:t>heating</a:t>
            </a:r>
            <a:r>
              <a:rPr lang="fr-BE" dirty="0" smtClean="0"/>
              <a:t> </a:t>
            </a:r>
            <a:r>
              <a:rPr lang="fr-BE" dirty="0" err="1" smtClean="0"/>
              <a:t>appearing</a:t>
            </a:r>
            <a:r>
              <a:rPr lang="fr-BE" dirty="0" smtClean="0"/>
              <a:t> in the </a:t>
            </a:r>
            <a:r>
              <a:rPr lang="fr-BE" dirty="0" err="1" smtClean="0"/>
              <a:t>east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missing</a:t>
            </a:r>
            <a:r>
              <a:rPr lang="fr-BE" dirty="0" smtClean="0"/>
              <a:t> in the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DA </a:t>
            </a:r>
            <a:r>
              <a:rPr lang="fr-BE" dirty="0" err="1" smtClean="0"/>
              <a:t>parameters</a:t>
            </a:r>
            <a:r>
              <a:rPr lang="fr-BE" dirty="0" smtClean="0"/>
              <a:t> </a:t>
            </a:r>
            <a:r>
              <a:rPr lang="fr-BE" dirty="0" err="1" smtClean="0"/>
              <a:t>need</a:t>
            </a:r>
            <a:r>
              <a:rPr lang="fr-BE" dirty="0" smtClean="0"/>
              <a:t> </a:t>
            </a:r>
            <a:r>
              <a:rPr lang="fr-BE" dirty="0" err="1" smtClean="0"/>
              <a:t>further</a:t>
            </a:r>
            <a:r>
              <a:rPr lang="fr-BE" dirty="0" smtClean="0"/>
              <a:t> </a:t>
            </a:r>
            <a:r>
              <a:rPr lang="fr-BE" dirty="0" err="1" smtClean="0"/>
              <a:t>tuning</a:t>
            </a:r>
            <a:r>
              <a:rPr lang="fr-BE" dirty="0" smtClean="0"/>
              <a:t> , </a:t>
            </a:r>
          </a:p>
          <a:p>
            <a:r>
              <a:rPr lang="fr-BE" dirty="0"/>
              <a:t>	</a:t>
            </a:r>
            <a:r>
              <a:rPr lang="fr-BE" dirty="0" err="1" smtClean="0"/>
              <a:t>e.g</a:t>
            </a:r>
            <a:r>
              <a:rPr lang="fr-BE" dirty="0" smtClean="0"/>
              <a:t>.  E(</a:t>
            </a:r>
            <a:r>
              <a:rPr lang="fr-BE" dirty="0" err="1" smtClean="0"/>
              <a:t>xa-xf</a:t>
            </a:r>
            <a:r>
              <a:rPr lang="fr-BE" dirty="0" smtClean="0"/>
              <a:t>) ~ </a:t>
            </a:r>
            <a:r>
              <a:rPr lang="fr-BE" dirty="0" err="1" smtClean="0"/>
              <a:t>spread</a:t>
            </a:r>
            <a:r>
              <a:rPr lang="fr-BE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2" y="1560543"/>
            <a:ext cx="6707905" cy="5030929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7658784" y="3824067"/>
            <a:ext cx="24902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ensemble </a:t>
            </a:r>
            <a:r>
              <a:rPr lang="fr-BE" dirty="0" err="1" smtClean="0"/>
              <a:t>mean</a:t>
            </a:r>
            <a:r>
              <a:rPr lang="fr-BE" dirty="0" smtClean="0"/>
              <a:t> </a:t>
            </a:r>
            <a:r>
              <a:rPr lang="fr-BE" dirty="0" err="1" smtClean="0"/>
              <a:t>forecast</a:t>
            </a:r>
            <a:endParaRPr lang="fr-BE" dirty="0" smtClean="0"/>
          </a:p>
          <a:p>
            <a:r>
              <a:rPr lang="fr-BE" dirty="0" smtClean="0"/>
              <a:t>observation</a:t>
            </a:r>
          </a:p>
          <a:p>
            <a:r>
              <a:rPr lang="fr-BE" dirty="0" smtClean="0"/>
              <a:t>ensemble </a:t>
            </a:r>
            <a:r>
              <a:rPr lang="fr-BE" dirty="0" err="1" smtClean="0"/>
              <a:t>mean</a:t>
            </a:r>
            <a:r>
              <a:rPr lang="fr-BE" dirty="0" smtClean="0"/>
              <a:t> </a:t>
            </a:r>
            <a:r>
              <a:rPr lang="fr-BE" dirty="0" err="1" smtClean="0"/>
              <a:t>analysis</a:t>
            </a:r>
            <a:endParaRPr lang="fr-BE" dirty="0"/>
          </a:p>
        </p:txBody>
      </p:sp>
      <p:cxnSp>
        <p:nvCxnSpPr>
          <p:cNvPr id="14" name="Connecteur droit avec flèche 13"/>
          <p:cNvCxnSpPr/>
          <p:nvPr/>
        </p:nvCxnSpPr>
        <p:spPr>
          <a:xfrm flipH="1" flipV="1">
            <a:off x="5857103" y="3144860"/>
            <a:ext cx="1789800" cy="8510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>
            <a:off x="2930265" y="4248863"/>
            <a:ext cx="4728519" cy="540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5857103" y="4581837"/>
            <a:ext cx="1791992" cy="550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10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0" y="6581775"/>
            <a:ext cx="4588477" cy="276225"/>
          </a:xfrm>
          <a:solidFill>
            <a:schemeClr val="accent2"/>
          </a:solidFill>
        </p:spPr>
        <p:txBody>
          <a:bodyPr/>
          <a:lstStyle/>
          <a:p>
            <a:r>
              <a:rPr lang="fr-BE" dirty="0" smtClean="0">
                <a:solidFill>
                  <a:schemeClr val="bg1"/>
                </a:solidFill>
              </a:rPr>
              <a:t>L. Vandenbulcke, A. Barth, J.-M. </a:t>
            </a:r>
            <a:r>
              <a:rPr lang="fr-BE" dirty="0" err="1" smtClean="0">
                <a:solidFill>
                  <a:schemeClr val="bg1"/>
                </a:solidFill>
              </a:rPr>
              <a:t>Beckers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10" name="Espace réservé du pied de page 8"/>
          <p:cNvSpPr txBox="1">
            <a:spLocks/>
          </p:cNvSpPr>
          <p:nvPr/>
        </p:nvSpPr>
        <p:spPr>
          <a:xfrm>
            <a:off x="10149017" y="6591472"/>
            <a:ext cx="2042983" cy="27622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 smtClean="0">
                <a:solidFill>
                  <a:schemeClr val="bg1"/>
                </a:solidFill>
              </a:rPr>
              <a:t>13/15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11" name="Espace réservé du pied de page 8"/>
          <p:cNvSpPr txBox="1">
            <a:spLocks/>
          </p:cNvSpPr>
          <p:nvPr/>
        </p:nvSpPr>
        <p:spPr>
          <a:xfrm>
            <a:off x="4588477" y="6591472"/>
            <a:ext cx="5626442" cy="27622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 smtClean="0">
                <a:solidFill>
                  <a:schemeClr val="bg1"/>
                </a:solidFill>
              </a:rPr>
              <a:t>DA of HF radar data in the </a:t>
            </a:r>
            <a:r>
              <a:rPr lang="fr-BE" dirty="0" err="1" smtClean="0">
                <a:solidFill>
                  <a:schemeClr val="bg1"/>
                </a:solidFill>
              </a:rPr>
              <a:t>Ligurian</a:t>
            </a:r>
            <a:r>
              <a:rPr lang="fr-BE" dirty="0" smtClean="0">
                <a:solidFill>
                  <a:schemeClr val="bg1"/>
                </a:solidFill>
              </a:rPr>
              <a:t> </a:t>
            </a:r>
            <a:r>
              <a:rPr lang="fr-BE" dirty="0" err="1" smtClean="0">
                <a:solidFill>
                  <a:schemeClr val="bg1"/>
                </a:solidFill>
              </a:rPr>
              <a:t>Sea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33401" y="324214"/>
            <a:ext cx="99250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altLang="fr-FR" sz="2000" dirty="0" smtClean="0">
                <a:cs typeface="Arial" panose="020B0604020202020204" pitchFamily="34" charset="0"/>
              </a:rPr>
              <a:t>7. SST assimilation</a:t>
            </a:r>
          </a:p>
          <a:p>
            <a:pPr algn="just"/>
            <a:endParaRPr lang="fr-BE" altLang="fr-FR" sz="2000" dirty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BE" altLang="fr-FR" sz="2000" dirty="0" err="1" smtClean="0">
                <a:cs typeface="Arial" panose="020B0604020202020204" pitchFamily="34" charset="0"/>
              </a:rPr>
              <a:t>Assimilate</a:t>
            </a:r>
            <a:r>
              <a:rPr lang="fr-BE" altLang="fr-FR" sz="2000" dirty="0" smtClean="0">
                <a:cs typeface="Arial" panose="020B0604020202020204" pitchFamily="34" charset="0"/>
              </a:rPr>
              <a:t> GHRSST </a:t>
            </a:r>
            <a:r>
              <a:rPr lang="fr-BE" altLang="fr-FR" sz="2000" dirty="0" err="1" smtClean="0">
                <a:cs typeface="Arial" panose="020B0604020202020204" pitchFamily="34" charset="0"/>
              </a:rPr>
              <a:t>with</a:t>
            </a:r>
            <a:r>
              <a:rPr lang="fr-BE" altLang="fr-FR" sz="2000" dirty="0" smtClean="0">
                <a:cs typeface="Arial" panose="020B0604020202020204" pitchFamily="34" charset="0"/>
              </a:rPr>
              <a:t> diagonal </a:t>
            </a:r>
            <a:r>
              <a:rPr lang="fr-BE" altLang="fr-FR" sz="2000" b="1" dirty="0" smtClean="0">
                <a:cs typeface="Arial" panose="020B0604020202020204" pitchFamily="34" charset="0"/>
              </a:rPr>
              <a:t>R</a:t>
            </a:r>
            <a:r>
              <a:rPr lang="fr-BE" altLang="fr-FR" sz="2000" dirty="0" smtClean="0">
                <a:cs typeface="Arial" panose="020B0604020202020204" pitchFamily="34" charset="0"/>
              </a:rPr>
              <a:t> = 1°C</a:t>
            </a:r>
          </a:p>
          <a:p>
            <a:pPr marL="4000500" lvl="8" indent="-342900" algn="just">
              <a:buFont typeface="Arial" panose="020B0604020202020204" pitchFamily="34" charset="0"/>
              <a:buChar char="•"/>
            </a:pPr>
            <a:r>
              <a:rPr lang="fr-BE" altLang="fr-FR" sz="2000" dirty="0" err="1" smtClean="0">
                <a:cs typeface="Arial" panose="020B0604020202020204" pitchFamily="34" charset="0"/>
              </a:rPr>
              <a:t>mean</a:t>
            </a:r>
            <a:r>
              <a:rPr lang="fr-BE" altLang="fr-FR" sz="2000" dirty="0" smtClean="0">
                <a:cs typeface="Arial" panose="020B0604020202020204" pitchFamily="34" charset="0"/>
              </a:rPr>
              <a:t> </a:t>
            </a:r>
            <a:r>
              <a:rPr lang="fr-BE" altLang="fr-FR" sz="2000" dirty="0" err="1" smtClean="0">
                <a:cs typeface="Arial" panose="020B0604020202020204" pitchFamily="34" charset="0"/>
              </a:rPr>
              <a:t>improvement</a:t>
            </a:r>
            <a:r>
              <a:rPr lang="fr-BE" altLang="fr-FR" sz="2000" dirty="0" smtClean="0">
                <a:cs typeface="Arial" panose="020B0604020202020204" pitchFamily="34" charset="0"/>
              </a:rPr>
              <a:t> </a:t>
            </a:r>
            <a:r>
              <a:rPr lang="fr-BE" altLang="fr-FR" sz="2000" dirty="0" err="1" smtClean="0">
                <a:cs typeface="Arial" panose="020B0604020202020204" pitchFamily="34" charset="0"/>
              </a:rPr>
              <a:t>compared</a:t>
            </a:r>
            <a:r>
              <a:rPr lang="fr-BE" altLang="fr-FR" sz="2000" dirty="0" smtClean="0">
                <a:cs typeface="Arial" panose="020B0604020202020204" pitchFamily="34" charset="0"/>
              </a:rPr>
              <a:t> </a:t>
            </a:r>
            <a:r>
              <a:rPr lang="fr-BE" altLang="fr-FR" sz="2000" dirty="0" err="1" smtClean="0">
                <a:cs typeface="Arial" panose="020B0604020202020204" pitchFamily="34" charset="0"/>
              </a:rPr>
              <a:t>with</a:t>
            </a:r>
            <a:r>
              <a:rPr lang="fr-BE" altLang="fr-FR" sz="2000" dirty="0" smtClean="0">
                <a:cs typeface="Arial" panose="020B0604020202020204" pitchFamily="34" charset="0"/>
              </a:rPr>
              <a:t> drifters : 0.2°C</a:t>
            </a:r>
          </a:p>
          <a:p>
            <a:endParaRPr lang="fr-BE" sz="2000" dirty="0" smtClean="0"/>
          </a:p>
          <a:p>
            <a:endParaRPr lang="fr-BE" sz="2000" dirty="0"/>
          </a:p>
          <a:p>
            <a:endParaRPr lang="fr-BE" sz="2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377"/>
            <a:ext cx="6196365" cy="464727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292" y="1700377"/>
            <a:ext cx="6196366" cy="464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1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079" y="2072106"/>
            <a:ext cx="6209969" cy="4657477"/>
          </a:xfrm>
          <a:prstGeom prst="rect">
            <a:avLst/>
          </a:prstGeom>
        </p:spPr>
      </p:pic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0" y="6581775"/>
            <a:ext cx="4588477" cy="276225"/>
          </a:xfrm>
          <a:solidFill>
            <a:schemeClr val="accent2"/>
          </a:solidFill>
        </p:spPr>
        <p:txBody>
          <a:bodyPr/>
          <a:lstStyle/>
          <a:p>
            <a:r>
              <a:rPr lang="fr-BE" dirty="0" smtClean="0">
                <a:solidFill>
                  <a:schemeClr val="bg1"/>
                </a:solidFill>
              </a:rPr>
              <a:t>L. Vandenbulcke, A. Barth, J.-M. </a:t>
            </a:r>
            <a:r>
              <a:rPr lang="fr-BE" dirty="0" err="1" smtClean="0">
                <a:solidFill>
                  <a:schemeClr val="bg1"/>
                </a:solidFill>
              </a:rPr>
              <a:t>Beckers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10" name="Espace réservé du pied de page 8"/>
          <p:cNvSpPr txBox="1">
            <a:spLocks/>
          </p:cNvSpPr>
          <p:nvPr/>
        </p:nvSpPr>
        <p:spPr>
          <a:xfrm>
            <a:off x="10149017" y="6591472"/>
            <a:ext cx="2042983" cy="27622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 smtClean="0">
                <a:solidFill>
                  <a:schemeClr val="bg1"/>
                </a:solidFill>
              </a:rPr>
              <a:t>14/15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11" name="Espace réservé du pied de page 8"/>
          <p:cNvSpPr txBox="1">
            <a:spLocks/>
          </p:cNvSpPr>
          <p:nvPr/>
        </p:nvSpPr>
        <p:spPr>
          <a:xfrm>
            <a:off x="4588477" y="6591472"/>
            <a:ext cx="5626442" cy="27622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 smtClean="0">
                <a:solidFill>
                  <a:schemeClr val="bg1"/>
                </a:solidFill>
              </a:rPr>
              <a:t>DA of HF radar data in the </a:t>
            </a:r>
            <a:r>
              <a:rPr lang="fr-BE" dirty="0" err="1" smtClean="0">
                <a:solidFill>
                  <a:schemeClr val="bg1"/>
                </a:solidFill>
              </a:rPr>
              <a:t>Ligurian</a:t>
            </a:r>
            <a:r>
              <a:rPr lang="fr-BE" dirty="0" smtClean="0">
                <a:solidFill>
                  <a:schemeClr val="bg1"/>
                </a:solidFill>
              </a:rPr>
              <a:t> </a:t>
            </a:r>
            <a:r>
              <a:rPr lang="fr-BE" dirty="0" err="1" smtClean="0">
                <a:solidFill>
                  <a:schemeClr val="bg1"/>
                </a:solidFill>
              </a:rPr>
              <a:t>Sea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33401" y="324214"/>
            <a:ext cx="99250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altLang="fr-FR" sz="2000" dirty="0" smtClean="0">
                <a:cs typeface="Arial" panose="020B0604020202020204" pitchFamily="34" charset="0"/>
              </a:rPr>
              <a:t>7. </a:t>
            </a:r>
            <a:r>
              <a:rPr lang="fr-BE" altLang="fr-FR" sz="2000" dirty="0" err="1">
                <a:cs typeface="Arial" panose="020B0604020202020204" pitchFamily="34" charset="0"/>
              </a:rPr>
              <a:t>V</a:t>
            </a:r>
            <a:r>
              <a:rPr lang="fr-BE" altLang="fr-FR" sz="2000" dirty="0" err="1" smtClean="0">
                <a:cs typeface="Arial" panose="020B0604020202020204" pitchFamily="34" charset="0"/>
              </a:rPr>
              <a:t>elocity</a:t>
            </a:r>
            <a:r>
              <a:rPr lang="fr-BE" altLang="fr-FR" sz="2000" dirty="0" smtClean="0">
                <a:cs typeface="Arial" panose="020B0604020202020204" pitchFamily="34" charset="0"/>
              </a:rPr>
              <a:t> validation </a:t>
            </a:r>
            <a:r>
              <a:rPr lang="fr-BE" altLang="fr-FR" sz="2000" dirty="0" err="1" smtClean="0">
                <a:cs typeface="Arial" panose="020B0604020202020204" pitchFamily="34" charset="0"/>
              </a:rPr>
              <a:t>with</a:t>
            </a:r>
            <a:r>
              <a:rPr lang="fr-BE" altLang="fr-FR" sz="2000" dirty="0" smtClean="0">
                <a:cs typeface="Arial" panose="020B0604020202020204" pitchFamily="34" charset="0"/>
              </a:rPr>
              <a:t> drifter data ?</a:t>
            </a:r>
          </a:p>
          <a:p>
            <a:pPr algn="just"/>
            <a:endParaRPr lang="fr-BE" altLang="fr-FR" sz="2000" dirty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BE" altLang="fr-FR" sz="2000" dirty="0">
                <a:cs typeface="Arial" panose="020B0604020202020204" pitchFamily="34" charset="0"/>
              </a:rPr>
              <a:t>Compare </a:t>
            </a:r>
            <a:r>
              <a:rPr lang="fr-BE" altLang="fr-FR" sz="2000" dirty="0" smtClean="0">
                <a:cs typeface="Arial" panose="020B0604020202020204" pitchFamily="34" charset="0"/>
              </a:rPr>
              <a:t>model </a:t>
            </a:r>
            <a:r>
              <a:rPr lang="fr-BE" altLang="fr-FR" sz="2000" dirty="0" err="1" smtClean="0">
                <a:cs typeface="Arial" panose="020B0604020202020204" pitchFamily="34" charset="0"/>
              </a:rPr>
              <a:t>velocity</a:t>
            </a:r>
            <a:r>
              <a:rPr lang="fr-BE" altLang="fr-FR" sz="2000" dirty="0" smtClean="0">
                <a:cs typeface="Arial" panose="020B0604020202020204" pitchFamily="34" charset="0"/>
              </a:rPr>
              <a:t> </a:t>
            </a:r>
            <a:r>
              <a:rPr lang="fr-BE" altLang="fr-FR" sz="2000" dirty="0" err="1">
                <a:cs typeface="Arial" panose="020B0604020202020204" pitchFamily="34" charset="0"/>
              </a:rPr>
              <a:t>with</a:t>
            </a:r>
            <a:r>
              <a:rPr lang="fr-BE" altLang="fr-FR" sz="2000" dirty="0">
                <a:cs typeface="Arial" panose="020B0604020202020204" pitchFamily="34" charset="0"/>
              </a:rPr>
              <a:t> drifters </a:t>
            </a:r>
            <a:r>
              <a:rPr lang="fr-BE" altLang="fr-FR" sz="2000" dirty="0" err="1" smtClean="0">
                <a:cs typeface="Arial" panose="020B0604020202020204" pitchFamily="34" charset="0"/>
              </a:rPr>
              <a:t>velocity</a:t>
            </a:r>
            <a:r>
              <a:rPr lang="fr-BE" altLang="fr-FR" sz="2000" dirty="0" smtClean="0">
                <a:cs typeface="Arial" panose="020B0604020202020204" pitchFamily="34" charset="0"/>
              </a:rPr>
              <a:t> </a:t>
            </a:r>
            <a:r>
              <a:rPr lang="fr-BE" altLang="fr-FR" sz="2000" dirty="0">
                <a:cs typeface="Arial" panose="020B0604020202020204" pitchFamily="34" charset="0"/>
              </a:rPr>
              <a:t>: </a:t>
            </a:r>
            <a:r>
              <a:rPr lang="fr-BE" altLang="fr-FR" sz="2000" dirty="0" err="1" smtClean="0">
                <a:cs typeface="Arial" panose="020B0604020202020204" pitchFamily="34" charset="0"/>
              </a:rPr>
              <a:t>huge</a:t>
            </a:r>
            <a:r>
              <a:rPr lang="fr-BE" altLang="fr-FR" sz="2000" dirty="0" smtClean="0">
                <a:cs typeface="Arial" panose="020B0604020202020204" pitchFamily="34" charset="0"/>
              </a:rPr>
              <a:t> </a:t>
            </a:r>
            <a:r>
              <a:rPr lang="fr-BE" altLang="fr-FR" sz="2000" dirty="0" err="1" smtClean="0">
                <a:cs typeface="Arial" panose="020B0604020202020204" pitchFamily="34" charset="0"/>
              </a:rPr>
              <a:t>discrepancy</a:t>
            </a:r>
            <a:r>
              <a:rPr lang="fr-BE" altLang="fr-FR" sz="2000" dirty="0" smtClean="0">
                <a:cs typeface="Arial" panose="020B0604020202020204" pitchFamily="34" charset="0"/>
              </a:rPr>
              <a:t>   ( </a:t>
            </a:r>
            <a:r>
              <a:rPr lang="fr-BE" altLang="fr-FR" sz="2000" dirty="0" err="1" smtClean="0">
                <a:cs typeface="Arial" panose="020B0604020202020204" pitchFamily="34" charset="0"/>
              </a:rPr>
              <a:t>rms</a:t>
            </a:r>
            <a:r>
              <a:rPr lang="fr-BE" altLang="fr-FR" sz="2000" dirty="0" smtClean="0">
                <a:cs typeface="Arial" panose="020B0604020202020204" pitchFamily="34" charset="0"/>
              </a:rPr>
              <a:t> ~ 27 cm/s )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BE" altLang="fr-FR" sz="2000" dirty="0" smtClean="0">
                <a:cs typeface="Arial" panose="020B0604020202020204" pitchFamily="34" charset="0"/>
              </a:rPr>
              <a:t>Compare radar radial </a:t>
            </a:r>
            <a:r>
              <a:rPr lang="fr-BE" altLang="fr-FR" sz="2000" dirty="0" err="1" smtClean="0">
                <a:cs typeface="Arial" panose="020B0604020202020204" pitchFamily="34" charset="0"/>
              </a:rPr>
              <a:t>velocity</a:t>
            </a:r>
            <a:r>
              <a:rPr lang="fr-BE" altLang="fr-FR" sz="2000" dirty="0" smtClean="0">
                <a:cs typeface="Arial" panose="020B0604020202020204" pitchFamily="34" charset="0"/>
              </a:rPr>
              <a:t> </a:t>
            </a:r>
            <a:r>
              <a:rPr lang="fr-BE" altLang="fr-FR" sz="2000" dirty="0" err="1" smtClean="0">
                <a:cs typeface="Arial" panose="020B0604020202020204" pitchFamily="34" charset="0"/>
              </a:rPr>
              <a:t>with</a:t>
            </a:r>
            <a:r>
              <a:rPr lang="fr-BE" altLang="fr-FR" sz="2000" dirty="0" smtClean="0">
                <a:cs typeface="Arial" panose="020B0604020202020204" pitchFamily="34" charset="0"/>
              </a:rPr>
              <a:t> (</a:t>
            </a:r>
            <a:r>
              <a:rPr lang="fr-BE" altLang="fr-FR" sz="2000" dirty="0" err="1" smtClean="0">
                <a:cs typeface="Arial" panose="020B0604020202020204" pitchFamily="34" charset="0"/>
              </a:rPr>
              <a:t>projected</a:t>
            </a:r>
            <a:r>
              <a:rPr lang="fr-BE" altLang="fr-FR" sz="2000" dirty="0" smtClean="0">
                <a:cs typeface="Arial" panose="020B0604020202020204" pitchFamily="34" charset="0"/>
              </a:rPr>
              <a:t>) drifter </a:t>
            </a:r>
            <a:r>
              <a:rPr lang="fr-BE" altLang="fr-FR" sz="2000" dirty="0" err="1" smtClean="0">
                <a:cs typeface="Arial" panose="020B0604020202020204" pitchFamily="34" charset="0"/>
              </a:rPr>
              <a:t>velocity</a:t>
            </a:r>
            <a:r>
              <a:rPr lang="fr-BE" altLang="fr-FR" sz="2000" dirty="0" smtClean="0">
                <a:cs typeface="Arial" panose="020B0604020202020204" pitchFamily="34" charset="0"/>
              </a:rPr>
              <a:t> : </a:t>
            </a:r>
          </a:p>
          <a:p>
            <a:pPr lvl="1" algn="just"/>
            <a:r>
              <a:rPr lang="fr-BE" altLang="fr-FR" sz="2000" dirty="0" smtClean="0">
                <a:cs typeface="Arial" panose="020B0604020202020204" pitchFamily="34" charset="0"/>
              </a:rPr>
              <a:t>	</a:t>
            </a:r>
            <a:r>
              <a:rPr lang="fr-BE" altLang="fr-FR" sz="2000" dirty="0" err="1" smtClean="0">
                <a:cs typeface="Arial" panose="020B0604020202020204" pitchFamily="34" charset="0"/>
              </a:rPr>
              <a:t>Choose</a:t>
            </a:r>
            <a:r>
              <a:rPr lang="fr-BE" altLang="fr-FR" sz="2000" dirty="0" smtClean="0">
                <a:cs typeface="Arial" panose="020B0604020202020204" pitchFamily="34" charset="0"/>
              </a:rPr>
              <a:t> all drifter data </a:t>
            </a:r>
            <a:r>
              <a:rPr lang="fr-BE" altLang="fr-FR" sz="2000" dirty="0" err="1" smtClean="0">
                <a:cs typeface="Arial" panose="020B0604020202020204" pitchFamily="34" charset="0"/>
              </a:rPr>
              <a:t>inside</a:t>
            </a:r>
            <a:r>
              <a:rPr lang="fr-BE" altLang="fr-FR" sz="2000" dirty="0" smtClean="0">
                <a:cs typeface="Arial" panose="020B0604020202020204" pitchFamily="34" charset="0"/>
              </a:rPr>
              <a:t> [18h00 - 06h00]</a:t>
            </a:r>
          </a:p>
          <a:p>
            <a:pPr lvl="1" algn="just"/>
            <a:r>
              <a:rPr lang="fr-BE" altLang="fr-FR" sz="2000" dirty="0">
                <a:cs typeface="Arial" panose="020B0604020202020204" pitchFamily="34" charset="0"/>
              </a:rPr>
              <a:t>	</a:t>
            </a:r>
            <a:r>
              <a:rPr lang="fr-BE" altLang="fr-FR" sz="2000" dirty="0" smtClean="0">
                <a:cs typeface="Arial" panose="020B0604020202020204" pitchFamily="34" charset="0"/>
              </a:rPr>
              <a:t>For </a:t>
            </a:r>
            <a:r>
              <a:rPr lang="fr-BE" altLang="fr-FR" sz="2000" dirty="0" err="1" smtClean="0">
                <a:cs typeface="Arial" panose="020B0604020202020204" pitchFamily="34" charset="0"/>
              </a:rPr>
              <a:t>Palmaria</a:t>
            </a:r>
            <a:r>
              <a:rPr lang="fr-BE" altLang="fr-FR" sz="2000" dirty="0" smtClean="0">
                <a:cs typeface="Arial" panose="020B0604020202020204" pitchFamily="34" charset="0"/>
              </a:rPr>
              <a:t>, </a:t>
            </a:r>
            <a:r>
              <a:rPr lang="fr-BE" altLang="fr-FR" sz="2000" dirty="0" err="1" smtClean="0">
                <a:cs typeface="Arial" panose="020B0604020202020204" pitchFamily="34" charset="0"/>
              </a:rPr>
              <a:t>huge</a:t>
            </a:r>
            <a:r>
              <a:rPr lang="fr-BE" altLang="fr-FR" sz="2000" dirty="0" smtClean="0">
                <a:cs typeface="Arial" panose="020B0604020202020204" pitchFamily="34" charset="0"/>
              </a:rPr>
              <a:t> </a:t>
            </a:r>
            <a:r>
              <a:rPr lang="fr-BE" altLang="fr-FR" sz="2000" dirty="0" err="1" smtClean="0">
                <a:cs typeface="Arial" panose="020B0604020202020204" pitchFamily="34" charset="0"/>
              </a:rPr>
              <a:t>velocity</a:t>
            </a:r>
            <a:r>
              <a:rPr lang="fr-BE" altLang="fr-FR" sz="2000" dirty="0" smtClean="0">
                <a:cs typeface="Arial" panose="020B0604020202020204" pitchFamily="34" charset="0"/>
              </a:rPr>
              <a:t> </a:t>
            </a:r>
            <a:r>
              <a:rPr lang="fr-BE" altLang="fr-FR" sz="2000" dirty="0" err="1" smtClean="0">
                <a:cs typeface="Arial" panose="020B0604020202020204" pitchFamily="34" charset="0"/>
              </a:rPr>
              <a:t>discrepancy</a:t>
            </a:r>
            <a:r>
              <a:rPr lang="fr-BE" altLang="fr-FR" sz="2000" dirty="0" smtClean="0">
                <a:cs typeface="Arial" panose="020B0604020202020204" pitchFamily="34" charset="0"/>
              </a:rPr>
              <a:t> 	(</a:t>
            </a:r>
            <a:r>
              <a:rPr lang="fr-BE" altLang="fr-FR" sz="2000" dirty="0" err="1" smtClean="0">
                <a:cs typeface="Arial" panose="020B0604020202020204" pitchFamily="34" charset="0"/>
              </a:rPr>
              <a:t>rms</a:t>
            </a:r>
            <a:r>
              <a:rPr lang="fr-BE" altLang="fr-FR" sz="2000" dirty="0" smtClean="0">
                <a:cs typeface="Arial" panose="020B0604020202020204" pitchFamily="34" charset="0"/>
              </a:rPr>
              <a:t> ~ 25 cm/s)</a:t>
            </a:r>
          </a:p>
          <a:p>
            <a:pPr lvl="1" algn="just"/>
            <a:r>
              <a:rPr lang="fr-BE" altLang="fr-FR" sz="2000" dirty="0">
                <a:cs typeface="Arial" panose="020B0604020202020204" pitchFamily="34" charset="0"/>
              </a:rPr>
              <a:t>	</a:t>
            </a:r>
            <a:r>
              <a:rPr lang="fr-BE" altLang="fr-FR" sz="2000" dirty="0" smtClean="0">
                <a:cs typeface="Arial" panose="020B0604020202020204" pitchFamily="34" charset="0"/>
              </a:rPr>
              <a:t>For San </a:t>
            </a:r>
            <a:r>
              <a:rPr lang="fr-BE" altLang="fr-FR" sz="2000" dirty="0" err="1" smtClean="0">
                <a:cs typeface="Arial" panose="020B0604020202020204" pitchFamily="34" charset="0"/>
              </a:rPr>
              <a:t>Rossore</a:t>
            </a:r>
            <a:r>
              <a:rPr lang="fr-BE" altLang="fr-FR" sz="2000" dirty="0" smtClean="0">
                <a:cs typeface="Arial" panose="020B0604020202020204" pitchFamily="34" charset="0"/>
              </a:rPr>
              <a:t>, no </a:t>
            </a:r>
            <a:r>
              <a:rPr lang="fr-BE" altLang="fr-FR" sz="2000" dirty="0" err="1" smtClean="0">
                <a:cs typeface="Arial" panose="020B0604020202020204" pitchFamily="34" charset="0"/>
              </a:rPr>
              <a:t>overlapping</a:t>
            </a:r>
            <a:r>
              <a:rPr lang="fr-BE" altLang="fr-FR" sz="2000" dirty="0" smtClean="0">
                <a:cs typeface="Arial" panose="020B0604020202020204" pitchFamily="34" charset="0"/>
              </a:rPr>
              <a:t> radar – drifter data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BE" altLang="fr-FR" sz="2000" dirty="0" smtClean="0">
                <a:cs typeface="Arial" panose="020B0604020202020204" pitchFamily="34" charset="0"/>
              </a:rPr>
              <a:t>Possible cause ?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fr-BE" altLang="fr-FR" sz="2000" dirty="0">
                <a:cs typeface="Arial" panose="020B0604020202020204" pitchFamily="34" charset="0"/>
              </a:rPr>
              <a:t>t</a:t>
            </a:r>
            <a:r>
              <a:rPr lang="fr-BE" altLang="fr-FR" sz="2000" dirty="0" smtClean="0">
                <a:cs typeface="Arial" panose="020B0604020202020204" pitchFamily="34" charset="0"/>
              </a:rPr>
              <a:t>he model and radar are </a:t>
            </a:r>
            <a:r>
              <a:rPr lang="fr-BE" altLang="fr-FR" sz="2000" dirty="0" err="1" smtClean="0">
                <a:cs typeface="Arial" panose="020B0604020202020204" pitchFamily="34" charset="0"/>
              </a:rPr>
              <a:t>hourly-averaged</a:t>
            </a:r>
            <a:r>
              <a:rPr lang="fr-BE" altLang="fr-FR" sz="2000" dirty="0" smtClean="0">
                <a:cs typeface="Arial" panose="020B0604020202020204" pitchFamily="34" charset="0"/>
              </a:rPr>
              <a:t> </a:t>
            </a:r>
            <a:r>
              <a:rPr lang="fr-BE" altLang="fr-FR" sz="2000" dirty="0" err="1" smtClean="0">
                <a:cs typeface="Arial" panose="020B0604020202020204" pitchFamily="34" charset="0"/>
              </a:rPr>
              <a:t>velocities</a:t>
            </a:r>
            <a:r>
              <a:rPr lang="fr-BE" altLang="fr-FR" sz="2000" dirty="0" smtClean="0">
                <a:cs typeface="Arial" panose="020B0604020202020204" pitchFamily="34" charset="0"/>
              </a:rPr>
              <a:t>; </a:t>
            </a:r>
          </a:p>
          <a:p>
            <a:pPr lvl="1" algn="just"/>
            <a:r>
              <a:rPr lang="fr-BE" altLang="fr-FR" sz="2000" dirty="0" smtClean="0">
                <a:cs typeface="Arial" panose="020B0604020202020204" pitchFamily="34" charset="0"/>
              </a:rPr>
              <a:t>	</a:t>
            </a:r>
            <a:r>
              <a:rPr lang="fr-BE" altLang="fr-FR" sz="2000" dirty="0" err="1" smtClean="0">
                <a:cs typeface="Arial" panose="020B0604020202020204" pitchFamily="34" charset="0"/>
              </a:rPr>
              <a:t>whereas</a:t>
            </a:r>
            <a:r>
              <a:rPr lang="fr-BE" altLang="fr-FR" sz="2000" dirty="0" smtClean="0">
                <a:cs typeface="Arial" panose="020B0604020202020204" pitchFamily="34" charset="0"/>
              </a:rPr>
              <a:t> the drifter data </a:t>
            </a:r>
            <a:r>
              <a:rPr lang="fr-BE" altLang="fr-FR" sz="2000" dirty="0" err="1" smtClean="0">
                <a:cs typeface="Arial" panose="020B0604020202020204" pitchFamily="34" charset="0"/>
              </a:rPr>
              <a:t>represent</a:t>
            </a:r>
            <a:r>
              <a:rPr lang="fr-BE" altLang="fr-FR" sz="2000" dirty="0" smtClean="0">
                <a:cs typeface="Arial" panose="020B0604020202020204" pitchFamily="34" charset="0"/>
              </a:rPr>
              <a:t> the </a:t>
            </a:r>
            <a:r>
              <a:rPr lang="fr-BE" altLang="fr-FR" sz="2000" dirty="0" err="1" smtClean="0">
                <a:cs typeface="Arial" panose="020B0604020202020204" pitchFamily="34" charset="0"/>
              </a:rPr>
              <a:t>velocity</a:t>
            </a:r>
            <a:endParaRPr lang="fr-BE" altLang="fr-FR" sz="2000" dirty="0" smtClean="0">
              <a:cs typeface="Arial" panose="020B0604020202020204" pitchFamily="34" charset="0"/>
            </a:endParaRPr>
          </a:p>
          <a:p>
            <a:pPr lvl="1" algn="just"/>
            <a:r>
              <a:rPr lang="fr-BE" altLang="fr-FR" sz="2000" dirty="0" smtClean="0">
                <a:cs typeface="Arial" panose="020B0604020202020204" pitchFamily="34" charset="0"/>
              </a:rPr>
              <a:t>	</a:t>
            </a:r>
            <a:r>
              <a:rPr lang="fr-BE" altLang="fr-FR" sz="2000" dirty="0" err="1" smtClean="0">
                <a:cs typeface="Arial" panose="020B0604020202020204" pitchFamily="34" charset="0"/>
              </a:rPr>
              <a:t>integrated</a:t>
            </a:r>
            <a:r>
              <a:rPr lang="fr-BE" altLang="fr-FR" sz="2000" dirty="0" smtClean="0">
                <a:cs typeface="Arial" panose="020B0604020202020204" pitchFamily="34" charset="0"/>
              </a:rPr>
              <a:t> over ~6 </a:t>
            </a:r>
            <a:r>
              <a:rPr lang="fr-BE" altLang="fr-FR" sz="2000" dirty="0" err="1" smtClean="0">
                <a:cs typeface="Arial" panose="020B0604020202020204" pitchFamily="34" charset="0"/>
              </a:rPr>
              <a:t>hours</a:t>
            </a:r>
            <a:r>
              <a:rPr lang="fr-BE" altLang="fr-FR" sz="2000" dirty="0" smtClean="0">
                <a:cs typeface="Arial" panose="020B0604020202020204" pitchFamily="34" charset="0"/>
              </a:rPr>
              <a:t>    (1/3 </a:t>
            </a:r>
            <a:r>
              <a:rPr lang="fr-BE" altLang="fr-FR" sz="2000" dirty="0" err="1" smtClean="0">
                <a:cs typeface="Arial" panose="020B0604020202020204" pitchFamily="34" charset="0"/>
              </a:rPr>
              <a:t>period</a:t>
            </a:r>
            <a:r>
              <a:rPr lang="fr-BE" altLang="fr-FR" sz="2000" dirty="0" smtClean="0">
                <a:cs typeface="Arial" panose="020B0604020202020204" pitchFamily="34" charset="0"/>
              </a:rPr>
              <a:t> </a:t>
            </a:r>
            <a:r>
              <a:rPr lang="fr-BE" altLang="fr-FR" sz="2000" dirty="0" err="1" smtClean="0">
                <a:cs typeface="Arial" panose="020B0604020202020204" pitchFamily="34" charset="0"/>
              </a:rPr>
              <a:t>inert.oscil</a:t>
            </a:r>
            <a:r>
              <a:rPr lang="fr-BE" altLang="fr-FR" sz="2000" dirty="0" smtClean="0">
                <a:cs typeface="Arial" panose="020B0604020202020204" pitchFamily="34" charset="0"/>
              </a:rPr>
              <a:t>.)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fr-BE" altLang="fr-FR" sz="2000" dirty="0" smtClean="0">
                <a:cs typeface="Arial" panose="020B0604020202020204" pitchFamily="34" charset="0"/>
              </a:rPr>
              <a:t>(</a:t>
            </a:r>
            <a:r>
              <a:rPr lang="fr-BE" altLang="fr-FR" sz="2000" dirty="0" err="1" smtClean="0">
                <a:cs typeface="Arial" panose="020B0604020202020204" pitchFamily="34" charset="0"/>
              </a:rPr>
              <a:t>many</a:t>
            </a:r>
            <a:r>
              <a:rPr lang="fr-BE" altLang="fr-FR" sz="2000" dirty="0" smtClean="0">
                <a:cs typeface="Arial" panose="020B0604020202020204" pitchFamily="34" charset="0"/>
              </a:rPr>
              <a:t>) </a:t>
            </a:r>
            <a:r>
              <a:rPr lang="fr-BE" altLang="fr-FR" sz="2000" dirty="0" err="1" smtClean="0">
                <a:cs typeface="Arial" panose="020B0604020202020204" pitchFamily="34" charset="0"/>
              </a:rPr>
              <a:t>outliers</a:t>
            </a:r>
            <a:r>
              <a:rPr lang="fr-BE" altLang="fr-FR" sz="2000" dirty="0" smtClean="0">
                <a:cs typeface="Arial" panose="020B0604020202020204" pitchFamily="34" charset="0"/>
              </a:rPr>
              <a:t> </a:t>
            </a:r>
            <a:r>
              <a:rPr lang="fr-BE" altLang="fr-FR" sz="2000" dirty="0" err="1" smtClean="0">
                <a:cs typeface="Arial" panose="020B0604020202020204" pitchFamily="34" charset="0"/>
              </a:rPr>
              <a:t>with</a:t>
            </a:r>
            <a:r>
              <a:rPr lang="fr-BE" altLang="fr-FR" sz="2000" dirty="0" smtClean="0">
                <a:cs typeface="Arial" panose="020B0604020202020204" pitchFamily="34" charset="0"/>
              </a:rPr>
              <a:t> </a:t>
            </a:r>
            <a:r>
              <a:rPr lang="fr-BE" altLang="fr-FR" sz="2000" dirty="0" err="1" smtClean="0">
                <a:cs typeface="Arial" panose="020B0604020202020204" pitchFamily="34" charset="0"/>
              </a:rPr>
              <a:t>discrepencies</a:t>
            </a:r>
            <a:r>
              <a:rPr lang="fr-BE" altLang="fr-FR" sz="2000" dirty="0" smtClean="0">
                <a:cs typeface="Arial" panose="020B0604020202020204" pitchFamily="34" charset="0"/>
              </a:rPr>
              <a:t> ~ 20 – 70 cm/s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fr-BE" altLang="fr-FR" sz="2000" dirty="0" err="1" smtClean="0">
                <a:cs typeface="Arial" panose="020B0604020202020204" pitchFamily="34" charset="0"/>
              </a:rPr>
              <a:t>need</a:t>
            </a:r>
            <a:r>
              <a:rPr lang="fr-BE" altLang="fr-FR" sz="2000" dirty="0" smtClean="0">
                <a:cs typeface="Arial" panose="020B0604020202020204" pitchFamily="34" charset="0"/>
              </a:rPr>
              <a:t> to check </a:t>
            </a:r>
            <a:r>
              <a:rPr lang="fr-BE" altLang="fr-FR" sz="2000" dirty="0" err="1" smtClean="0">
                <a:cs typeface="Arial" panose="020B0604020202020204" pitchFamily="34" charset="0"/>
              </a:rPr>
              <a:t>them</a:t>
            </a:r>
            <a:r>
              <a:rPr lang="fr-BE" altLang="fr-FR" sz="2000" dirty="0" smtClean="0">
                <a:cs typeface="Arial" panose="020B0604020202020204" pitchFamily="34" charset="0"/>
              </a:rPr>
              <a:t> …   </a:t>
            </a:r>
            <a:r>
              <a:rPr lang="fr-BE" altLang="fr-FR" sz="14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 </a:t>
            </a:r>
            <a:r>
              <a:rPr lang="fr-BE" altLang="fr-FR" sz="1400" dirty="0" err="1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see</a:t>
            </a:r>
            <a:r>
              <a:rPr lang="fr-BE" altLang="fr-FR" sz="1400" dirty="0" smtClean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R. Gomez WERA QC talk</a:t>
            </a:r>
            <a:r>
              <a:rPr lang="fr-BE" altLang="fr-FR" sz="2000" dirty="0" smtClean="0">
                <a:cs typeface="Arial" panose="020B0604020202020204" pitchFamily="34" charset="0"/>
              </a:rPr>
              <a:t> </a:t>
            </a:r>
          </a:p>
          <a:p>
            <a:pPr lvl="2" algn="just"/>
            <a:r>
              <a:rPr lang="fr-BE" altLang="fr-FR" sz="2000" dirty="0" smtClean="0">
                <a:cs typeface="Arial" panose="020B0604020202020204" pitchFamily="34" charset="0"/>
              </a:rPr>
              <a:t>      </a:t>
            </a:r>
            <a:r>
              <a:rPr lang="fr-BE" altLang="fr-FR" sz="2000" dirty="0" err="1" smtClean="0">
                <a:cs typeface="Arial" panose="020B0604020202020204" pitchFamily="34" charset="0"/>
              </a:rPr>
              <a:t>margin</a:t>
            </a:r>
            <a:r>
              <a:rPr lang="fr-BE" altLang="fr-FR" sz="2000" dirty="0" smtClean="0">
                <a:cs typeface="Arial" panose="020B0604020202020204" pitchFamily="34" charset="0"/>
              </a:rPr>
              <a:t> of the radar </a:t>
            </a:r>
            <a:r>
              <a:rPr lang="fr-BE" altLang="fr-FR" sz="2000" dirty="0" err="1" smtClean="0">
                <a:cs typeface="Arial" panose="020B0604020202020204" pitchFamily="34" charset="0"/>
              </a:rPr>
              <a:t>coverage</a:t>
            </a:r>
            <a:r>
              <a:rPr lang="fr-BE" altLang="fr-FR" sz="2000" dirty="0" smtClean="0">
                <a:cs typeface="Arial" panose="020B0604020202020204" pitchFamily="34" charset="0"/>
              </a:rPr>
              <a:t> area ?</a:t>
            </a:r>
            <a:endParaRPr lang="fr-BE" altLang="fr-FR" sz="2000" dirty="0">
              <a:cs typeface="Arial" panose="020B0604020202020204" pitchFamily="34" charset="0"/>
            </a:endParaRPr>
          </a:p>
          <a:p>
            <a:pPr algn="just"/>
            <a:endParaRPr lang="fr-BE" altLang="fr-FR" sz="2000" dirty="0" smtClean="0">
              <a:cs typeface="Arial" panose="020B0604020202020204" pitchFamily="34" charset="0"/>
            </a:endParaRPr>
          </a:p>
          <a:p>
            <a:endParaRPr lang="fr-BE" sz="2000" dirty="0" smtClean="0"/>
          </a:p>
        </p:txBody>
      </p:sp>
    </p:spTree>
    <p:extLst>
      <p:ext uri="{BB962C8B-B14F-4D97-AF65-F5344CB8AC3E}">
        <p14:creationId xmlns:p14="http://schemas.microsoft.com/office/powerpoint/2010/main" val="56836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0" y="6581775"/>
            <a:ext cx="4588477" cy="276225"/>
          </a:xfrm>
          <a:solidFill>
            <a:schemeClr val="accent2"/>
          </a:solidFill>
        </p:spPr>
        <p:txBody>
          <a:bodyPr/>
          <a:lstStyle/>
          <a:p>
            <a:r>
              <a:rPr lang="fr-BE" dirty="0" smtClean="0">
                <a:solidFill>
                  <a:schemeClr val="bg1"/>
                </a:solidFill>
              </a:rPr>
              <a:t>L. Vandenbulcke, A. Barth, J.-M. </a:t>
            </a:r>
            <a:r>
              <a:rPr lang="fr-BE" dirty="0" err="1" smtClean="0">
                <a:solidFill>
                  <a:schemeClr val="bg1"/>
                </a:solidFill>
              </a:rPr>
              <a:t>Beckers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10" name="Espace réservé du pied de page 8"/>
          <p:cNvSpPr txBox="1">
            <a:spLocks/>
          </p:cNvSpPr>
          <p:nvPr/>
        </p:nvSpPr>
        <p:spPr>
          <a:xfrm>
            <a:off x="10149017" y="6591472"/>
            <a:ext cx="2042983" cy="27622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 smtClean="0">
                <a:solidFill>
                  <a:schemeClr val="bg1"/>
                </a:solidFill>
              </a:rPr>
              <a:t>15/15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11" name="Espace réservé du pied de page 8"/>
          <p:cNvSpPr txBox="1">
            <a:spLocks/>
          </p:cNvSpPr>
          <p:nvPr/>
        </p:nvSpPr>
        <p:spPr>
          <a:xfrm>
            <a:off x="4588477" y="6591472"/>
            <a:ext cx="5626442" cy="27622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 smtClean="0">
                <a:solidFill>
                  <a:schemeClr val="bg1"/>
                </a:solidFill>
              </a:rPr>
              <a:t>DA of HF radar data in the </a:t>
            </a:r>
            <a:r>
              <a:rPr lang="fr-BE" dirty="0" err="1" smtClean="0">
                <a:solidFill>
                  <a:schemeClr val="bg1"/>
                </a:solidFill>
              </a:rPr>
              <a:t>Ligurian</a:t>
            </a:r>
            <a:r>
              <a:rPr lang="fr-BE" dirty="0" smtClean="0">
                <a:solidFill>
                  <a:schemeClr val="bg1"/>
                </a:solidFill>
              </a:rPr>
              <a:t> </a:t>
            </a:r>
            <a:r>
              <a:rPr lang="fr-BE" dirty="0" err="1" smtClean="0">
                <a:solidFill>
                  <a:schemeClr val="bg1"/>
                </a:solidFill>
              </a:rPr>
              <a:t>Sea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33401" y="324214"/>
            <a:ext cx="992505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fr-FR" sz="2800" dirty="0" smtClean="0">
                <a:cs typeface="Arial" panose="020B0604020202020204" pitchFamily="34" charset="0"/>
              </a:rPr>
              <a:t>Conclusions</a:t>
            </a:r>
          </a:p>
          <a:p>
            <a:pPr algn="just"/>
            <a:endParaRPr lang="en-US" altLang="fr-FR" sz="2800" dirty="0" smtClean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fr-FR" sz="2800" dirty="0" err="1" smtClean="0">
                <a:cs typeface="Arial" panose="020B0604020202020204" pitchFamily="34" charset="0"/>
              </a:rPr>
              <a:t>AEnKF</a:t>
            </a:r>
            <a:r>
              <a:rPr lang="en-US" altLang="fr-FR" sz="2800" dirty="0" smtClean="0">
                <a:cs typeface="Arial" panose="020B0604020202020204" pitchFamily="34" charset="0"/>
              </a:rPr>
              <a:t> assimilating HF-radar surface velocity observations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fr-FR" sz="2800" dirty="0" smtClean="0">
                <a:cs typeface="Arial" panose="020B0604020202020204" pitchFamily="34" charset="0"/>
              </a:rPr>
              <a:t>limited success in general, better when model is drifting away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fr-FR" sz="2800" dirty="0" smtClean="0">
                <a:cs typeface="Arial" panose="020B0604020202020204" pitchFamily="34" charset="0"/>
              </a:rPr>
              <a:t>improving the forcing (wind) is not helping so much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fr-FR" sz="2800" dirty="0" smtClean="0">
                <a:cs typeface="Arial" panose="020B0604020202020204" pitchFamily="34" charset="0"/>
              </a:rPr>
              <a:t>ability to correct the inertial oscillation (phase) thanks to high temporal frequency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fr-FR" sz="2800" dirty="0">
                <a:cs typeface="Arial" panose="020B0604020202020204" pitchFamily="34" charset="0"/>
              </a:rPr>
              <a:t>assimilating radar data does not improve SST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fr-FR" sz="2800" dirty="0" smtClean="0">
                <a:cs typeface="Arial" panose="020B0604020202020204" pitchFamily="34" charset="0"/>
              </a:rPr>
              <a:t>assimilating satellite SST as well improves model temperature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fr-FR" sz="2800" dirty="0" smtClean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fr-FR" sz="2800" dirty="0" smtClean="0">
                <a:cs typeface="Arial" panose="020B0604020202020204" pitchFamily="34" charset="0"/>
              </a:rPr>
              <a:t>large discrepancies between radar and drifter data as well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fr-FR" sz="2000" dirty="0" smtClean="0">
              <a:cs typeface="Arial" panose="020B0604020202020204" pitchFamily="34" charset="0"/>
            </a:endParaRPr>
          </a:p>
          <a:p>
            <a:pPr algn="just"/>
            <a:endParaRPr lang="en-US" altLang="fr-FR" sz="2000" dirty="0" smtClean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sp>
        <p:nvSpPr>
          <p:cNvPr id="2" name="ZoneTexte 1"/>
          <p:cNvSpPr txBox="1"/>
          <p:nvPr/>
        </p:nvSpPr>
        <p:spPr>
          <a:xfrm rot="3094819">
            <a:off x="9495468" y="1053813"/>
            <a:ext cx="23086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dirty="0" err="1" smtClean="0">
                <a:latin typeface="Apple Chancery" panose="03020702040506060504" pitchFamily="66" charset="0"/>
              </a:rPr>
              <a:t>Thank</a:t>
            </a:r>
            <a:r>
              <a:rPr lang="fr-BE" sz="3200" dirty="0" smtClean="0">
                <a:latin typeface="Apple Chancery" panose="03020702040506060504" pitchFamily="66" charset="0"/>
              </a:rPr>
              <a:t> </a:t>
            </a:r>
            <a:r>
              <a:rPr lang="fr-BE" sz="3200" dirty="0" err="1" smtClean="0">
                <a:latin typeface="Apple Chancery" panose="03020702040506060504" pitchFamily="66" charset="0"/>
              </a:rPr>
              <a:t>you</a:t>
            </a:r>
            <a:r>
              <a:rPr lang="fr-BE" sz="3200" dirty="0" smtClean="0">
                <a:latin typeface="Apple Chancery" panose="03020702040506060504" pitchFamily="66" charset="0"/>
              </a:rPr>
              <a:t> !</a:t>
            </a:r>
            <a:endParaRPr lang="fr-BE" sz="3200" dirty="0">
              <a:latin typeface="Apple Chancery" panose="030207020405060605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7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0" y="6581775"/>
            <a:ext cx="4588477" cy="276225"/>
          </a:xfrm>
          <a:solidFill>
            <a:schemeClr val="accent2"/>
          </a:solidFill>
        </p:spPr>
        <p:txBody>
          <a:bodyPr/>
          <a:lstStyle/>
          <a:p>
            <a:r>
              <a:rPr lang="fr-BE" dirty="0" smtClean="0">
                <a:solidFill>
                  <a:schemeClr val="bg1"/>
                </a:solidFill>
              </a:rPr>
              <a:t>L. Vandenbulcke, A. Barth, J.-M. </a:t>
            </a:r>
            <a:r>
              <a:rPr lang="fr-BE" dirty="0" err="1" smtClean="0">
                <a:solidFill>
                  <a:schemeClr val="bg1"/>
                </a:solidFill>
              </a:rPr>
              <a:t>Beckers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10" name="Espace réservé du pied de page 8"/>
          <p:cNvSpPr txBox="1">
            <a:spLocks/>
          </p:cNvSpPr>
          <p:nvPr/>
        </p:nvSpPr>
        <p:spPr>
          <a:xfrm>
            <a:off x="10149017" y="6591472"/>
            <a:ext cx="2042983" cy="27622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 smtClean="0">
                <a:solidFill>
                  <a:schemeClr val="bg1"/>
                </a:solidFill>
              </a:rPr>
              <a:t>0/15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11" name="Espace réservé du pied de page 8"/>
          <p:cNvSpPr txBox="1">
            <a:spLocks/>
          </p:cNvSpPr>
          <p:nvPr/>
        </p:nvSpPr>
        <p:spPr>
          <a:xfrm>
            <a:off x="4588477" y="6591472"/>
            <a:ext cx="5626442" cy="27622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 smtClean="0">
                <a:solidFill>
                  <a:schemeClr val="bg1"/>
                </a:solidFill>
              </a:rPr>
              <a:t>DA of HF radar data in the </a:t>
            </a:r>
            <a:r>
              <a:rPr lang="fr-BE" dirty="0" err="1" smtClean="0">
                <a:solidFill>
                  <a:schemeClr val="bg1"/>
                </a:solidFill>
              </a:rPr>
              <a:t>Ligurian</a:t>
            </a:r>
            <a:r>
              <a:rPr lang="fr-BE" dirty="0" smtClean="0">
                <a:solidFill>
                  <a:schemeClr val="bg1"/>
                </a:solidFill>
              </a:rPr>
              <a:t> </a:t>
            </a:r>
            <a:r>
              <a:rPr lang="fr-BE" dirty="0" err="1" smtClean="0">
                <a:solidFill>
                  <a:schemeClr val="bg1"/>
                </a:solidFill>
              </a:rPr>
              <a:t>Sea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16925" y="377138"/>
            <a:ext cx="1090612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dirty="0" err="1" smtClean="0"/>
              <a:t>Outline</a:t>
            </a:r>
            <a:endParaRPr lang="fr-BE" sz="4000" dirty="0" smtClean="0"/>
          </a:p>
          <a:p>
            <a:pPr marL="342900" indent="-342900">
              <a:buAutoNum type="arabicPeriod"/>
            </a:pPr>
            <a:endParaRPr lang="fr-BE" dirty="0" smtClean="0"/>
          </a:p>
          <a:p>
            <a:pPr marL="342900" indent="-342900">
              <a:buAutoNum type="arabicPeriod"/>
            </a:pPr>
            <a:endParaRPr lang="fr-BE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BE" sz="2400" dirty="0" smtClean="0"/>
              <a:t>Introduction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BE" sz="2400" dirty="0" smtClean="0"/>
              <a:t>Ensemble </a:t>
            </a:r>
            <a:r>
              <a:rPr lang="fr-BE" sz="2400" dirty="0" err="1" smtClean="0"/>
              <a:t>generation</a:t>
            </a:r>
            <a:endParaRPr lang="fr-BE" sz="240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BE" sz="2400" dirty="0" smtClean="0"/>
              <a:t>Data and observation </a:t>
            </a:r>
            <a:r>
              <a:rPr lang="fr-BE" sz="2400" dirty="0" err="1" smtClean="0"/>
              <a:t>operator</a:t>
            </a:r>
            <a:endParaRPr lang="fr-BE" sz="240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BE" sz="2400" dirty="0" smtClean="0"/>
              <a:t>Data assimilation: OAK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BE" sz="2400" dirty="0" smtClean="0"/>
              <a:t>Spatial </a:t>
            </a:r>
            <a:r>
              <a:rPr lang="fr-BE" sz="2400" dirty="0" err="1" smtClean="0"/>
              <a:t>considerations</a:t>
            </a:r>
            <a:endParaRPr lang="fr-BE" sz="240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BE" sz="2400" dirty="0" smtClean="0"/>
              <a:t>Temporal </a:t>
            </a:r>
            <a:r>
              <a:rPr lang="fr-BE" sz="2400" dirty="0" err="1" smtClean="0"/>
              <a:t>considerations</a:t>
            </a:r>
            <a:endParaRPr lang="fr-BE" sz="240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BE" sz="2400" dirty="0" smtClean="0"/>
              <a:t>SST </a:t>
            </a:r>
            <a:r>
              <a:rPr lang="fr-BE" sz="2400" dirty="0" err="1" smtClean="0"/>
              <a:t>considerations</a:t>
            </a:r>
            <a:endParaRPr lang="fr-BE" sz="240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BE" sz="2400" dirty="0" smtClean="0"/>
              <a:t>Conclusion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0106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0" y="6581775"/>
            <a:ext cx="4588477" cy="276225"/>
          </a:xfrm>
          <a:solidFill>
            <a:schemeClr val="accent2"/>
          </a:solidFill>
        </p:spPr>
        <p:txBody>
          <a:bodyPr/>
          <a:lstStyle/>
          <a:p>
            <a:r>
              <a:rPr lang="fr-BE" dirty="0" smtClean="0">
                <a:solidFill>
                  <a:schemeClr val="bg1"/>
                </a:solidFill>
              </a:rPr>
              <a:t>L. Vandenbulcke, A. Barth, J.-M. </a:t>
            </a:r>
            <a:r>
              <a:rPr lang="fr-BE" dirty="0" err="1" smtClean="0">
                <a:solidFill>
                  <a:schemeClr val="bg1"/>
                </a:solidFill>
              </a:rPr>
              <a:t>Beckers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10" name="Espace réservé du pied de page 8"/>
          <p:cNvSpPr txBox="1">
            <a:spLocks/>
          </p:cNvSpPr>
          <p:nvPr/>
        </p:nvSpPr>
        <p:spPr>
          <a:xfrm>
            <a:off x="10149017" y="6591472"/>
            <a:ext cx="2042983" cy="27622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 smtClean="0">
                <a:solidFill>
                  <a:schemeClr val="bg1"/>
                </a:solidFill>
              </a:rPr>
              <a:t>1/15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11" name="Espace réservé du pied de page 8"/>
          <p:cNvSpPr txBox="1">
            <a:spLocks/>
          </p:cNvSpPr>
          <p:nvPr/>
        </p:nvSpPr>
        <p:spPr>
          <a:xfrm>
            <a:off x="4588477" y="6591472"/>
            <a:ext cx="5626442" cy="27622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 smtClean="0">
                <a:solidFill>
                  <a:schemeClr val="bg1"/>
                </a:solidFill>
              </a:rPr>
              <a:t>DA of HF radar data in the </a:t>
            </a:r>
            <a:r>
              <a:rPr lang="fr-BE" dirty="0" err="1" smtClean="0">
                <a:solidFill>
                  <a:schemeClr val="bg1"/>
                </a:solidFill>
              </a:rPr>
              <a:t>Ligurian</a:t>
            </a:r>
            <a:r>
              <a:rPr lang="fr-BE" dirty="0" smtClean="0">
                <a:solidFill>
                  <a:schemeClr val="bg1"/>
                </a:solidFill>
              </a:rPr>
              <a:t> </a:t>
            </a:r>
            <a:r>
              <a:rPr lang="fr-BE" dirty="0" err="1" smtClean="0">
                <a:solidFill>
                  <a:schemeClr val="bg1"/>
                </a:solidFill>
              </a:rPr>
              <a:t>Sea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33401" y="324214"/>
            <a:ext cx="992505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fr-BE" sz="2800" dirty="0" smtClean="0"/>
              <a:t>Introduction</a:t>
            </a:r>
          </a:p>
          <a:p>
            <a:pPr marL="742950" indent="-742950">
              <a:buAutoNum type="arabicPeriod"/>
            </a:pPr>
            <a:endParaRPr lang="fr-BE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BE" altLang="fr-FR" sz="2000" dirty="0" err="1" smtClean="0">
                <a:cs typeface="Arial" panose="020B0604020202020204" pitchFamily="34" charset="0"/>
              </a:rPr>
              <a:t>Regional</a:t>
            </a:r>
            <a:r>
              <a:rPr lang="fr-BE" altLang="fr-FR" sz="2000" dirty="0" smtClean="0">
                <a:cs typeface="Arial" panose="020B0604020202020204" pitchFamily="34" charset="0"/>
              </a:rPr>
              <a:t> model of the </a:t>
            </a:r>
            <a:r>
              <a:rPr lang="fr-BE" altLang="fr-FR" sz="2000" dirty="0" err="1" smtClean="0">
                <a:cs typeface="Arial" panose="020B0604020202020204" pitchFamily="34" charset="0"/>
              </a:rPr>
              <a:t>Ligurian</a:t>
            </a:r>
            <a:r>
              <a:rPr lang="fr-BE" altLang="fr-FR" sz="2000" dirty="0" smtClean="0">
                <a:cs typeface="Arial" panose="020B0604020202020204" pitchFamily="34" charset="0"/>
              </a:rPr>
              <a:t> </a:t>
            </a:r>
            <a:r>
              <a:rPr lang="fr-BE" altLang="fr-FR" sz="2000" dirty="0" err="1" smtClean="0">
                <a:cs typeface="Arial" panose="020B0604020202020204" pitchFamily="34" charset="0"/>
              </a:rPr>
              <a:t>Sea</a:t>
            </a:r>
            <a:r>
              <a:rPr lang="fr-BE" altLang="fr-FR" sz="2000" dirty="0" smtClean="0">
                <a:cs typeface="Arial" panose="020B0604020202020204" pitchFamily="34" charset="0"/>
              </a:rPr>
              <a:t>: ROMS    1/60°      32 vertical </a:t>
            </a:r>
            <a:r>
              <a:rPr lang="fr-BE" altLang="fr-FR" sz="2000" dirty="0" err="1" smtClean="0">
                <a:cs typeface="Arial" panose="020B0604020202020204" pitchFamily="34" charset="0"/>
              </a:rPr>
              <a:t>levels</a:t>
            </a:r>
            <a:r>
              <a:rPr lang="fr-BE" altLang="fr-FR" sz="2000" dirty="0" smtClean="0"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BE" altLang="fr-FR" sz="2000" dirty="0" smtClean="0">
                <a:cs typeface="Arial" panose="020B0604020202020204" pitchFamily="34" charset="0"/>
              </a:rPr>
              <a:t>Open </a:t>
            </a:r>
            <a:r>
              <a:rPr lang="fr-BE" altLang="fr-FR" sz="2000" dirty="0" err="1" smtClean="0">
                <a:cs typeface="Arial" panose="020B0604020202020204" pitchFamily="34" charset="0"/>
              </a:rPr>
              <a:t>boundary</a:t>
            </a:r>
            <a:r>
              <a:rPr lang="fr-BE" altLang="fr-FR" sz="2000" dirty="0" smtClean="0">
                <a:cs typeface="Arial" panose="020B0604020202020204" pitchFamily="34" charset="0"/>
              </a:rPr>
              <a:t> </a:t>
            </a:r>
            <a:r>
              <a:rPr lang="fr-BE" altLang="fr-FR" sz="2000" dirty="0" err="1" smtClean="0">
                <a:cs typeface="Arial" panose="020B0604020202020204" pitchFamily="34" charset="0"/>
              </a:rPr>
              <a:t>from</a:t>
            </a:r>
            <a:r>
              <a:rPr lang="fr-BE" altLang="fr-FR" sz="2000" dirty="0" smtClean="0">
                <a:cs typeface="Arial" panose="020B0604020202020204" pitchFamily="34" charset="0"/>
              </a:rPr>
              <a:t> the MFS model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BE" altLang="fr-FR" sz="2000" dirty="0" err="1" smtClean="0">
                <a:cs typeface="Arial" panose="020B0604020202020204" pitchFamily="34" charset="0"/>
              </a:rPr>
              <a:t>Atmospheric</a:t>
            </a:r>
            <a:r>
              <a:rPr lang="fr-BE" altLang="fr-FR" sz="2000" dirty="0" smtClean="0">
                <a:cs typeface="Arial" panose="020B0604020202020204" pitchFamily="34" charset="0"/>
              </a:rPr>
              <a:t> forcing </a:t>
            </a:r>
            <a:r>
              <a:rPr lang="fr-BE" altLang="fr-FR" sz="2000" dirty="0" err="1" smtClean="0">
                <a:cs typeface="Arial" panose="020B0604020202020204" pitchFamily="34" charset="0"/>
              </a:rPr>
              <a:t>fields</a:t>
            </a:r>
            <a:r>
              <a:rPr lang="fr-BE" altLang="fr-FR" sz="2000" dirty="0" smtClean="0">
                <a:cs typeface="Arial" panose="020B0604020202020204" pitchFamily="34" charset="0"/>
              </a:rPr>
              <a:t> </a:t>
            </a:r>
            <a:r>
              <a:rPr lang="fr-BE" altLang="fr-FR" sz="2000" dirty="0" err="1" smtClean="0">
                <a:cs typeface="Arial" panose="020B0604020202020204" pitchFamily="34" charset="0"/>
              </a:rPr>
              <a:t>from</a:t>
            </a:r>
            <a:r>
              <a:rPr lang="fr-BE" altLang="fr-FR" sz="2000" dirty="0" smtClean="0">
                <a:cs typeface="Arial" panose="020B0604020202020204" pitchFamily="34" charset="0"/>
              </a:rPr>
              <a:t> the COSMO model</a:t>
            </a:r>
          </a:p>
          <a:p>
            <a:pPr algn="just"/>
            <a:endParaRPr lang="fr-BE" altLang="fr-FR" sz="2000" dirty="0" smtClean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BE" altLang="fr-FR" sz="2000" dirty="0" smtClean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BE" altLang="fr-FR" sz="2000" dirty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BE" altLang="fr-FR" sz="2000" dirty="0" smtClean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BE" altLang="fr-FR" sz="2000" dirty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BE" altLang="fr-FR" sz="2000" dirty="0" smtClean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BE" altLang="fr-FR" sz="2000" dirty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BE" altLang="fr-FR" sz="2000" dirty="0" smtClean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BE" altLang="fr-FR" sz="2000" dirty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BE" altLang="fr-FR" sz="2000" dirty="0" smtClean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BE" altLang="fr-FR" sz="2000" dirty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BE" altLang="fr-FR" sz="2000" dirty="0">
              <a:cs typeface="Arial" panose="020B0604020202020204" pitchFamily="34" charset="0"/>
            </a:endParaRPr>
          </a:p>
          <a:p>
            <a:pPr algn="just"/>
            <a:endParaRPr lang="fr-BE" alt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BE" alt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eriod"/>
            </a:pPr>
            <a:endParaRPr lang="fr-BE" sz="2000" dirty="0" smtClean="0"/>
          </a:p>
        </p:txBody>
      </p:sp>
      <p:pic>
        <p:nvPicPr>
          <p:cNvPr id="6" name="Image 5"/>
          <p:cNvPicPr/>
          <p:nvPr/>
        </p:nvPicPr>
        <p:blipFill>
          <a:blip r:embed="rId3"/>
          <a:stretch/>
        </p:blipFill>
        <p:spPr>
          <a:xfrm>
            <a:off x="879134" y="2212241"/>
            <a:ext cx="6680885" cy="3950434"/>
          </a:xfrm>
          <a:prstGeom prst="rect">
            <a:avLst/>
          </a:prstGeom>
          <a:ln>
            <a:noFill/>
          </a:ln>
        </p:spPr>
      </p:pic>
      <p:sp>
        <p:nvSpPr>
          <p:cNvPr id="2" name="ZoneTexte 1"/>
          <p:cNvSpPr txBox="1"/>
          <p:nvPr/>
        </p:nvSpPr>
        <p:spPr>
          <a:xfrm>
            <a:off x="7905751" y="3057525"/>
            <a:ext cx="38958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 smtClean="0"/>
              <a:t>Eastern</a:t>
            </a:r>
            <a:r>
              <a:rPr lang="fr-BE" dirty="0" smtClean="0"/>
              <a:t> &amp; Western </a:t>
            </a:r>
            <a:r>
              <a:rPr lang="fr-BE" dirty="0" err="1" smtClean="0"/>
              <a:t>Corsican</a:t>
            </a:r>
            <a:r>
              <a:rPr lang="fr-BE" dirty="0" smtClean="0"/>
              <a:t> </a:t>
            </a:r>
            <a:r>
              <a:rPr lang="fr-BE" dirty="0" err="1" smtClean="0"/>
              <a:t>Current</a:t>
            </a:r>
            <a:r>
              <a:rPr lang="fr-BE" dirty="0" smtClean="0"/>
              <a:t>,</a:t>
            </a:r>
          </a:p>
          <a:p>
            <a:r>
              <a:rPr lang="fr-BE" dirty="0" smtClean="0"/>
              <a:t>      Liguro-</a:t>
            </a:r>
            <a:r>
              <a:rPr lang="fr-BE" dirty="0" err="1" smtClean="0"/>
              <a:t>Provencal</a:t>
            </a:r>
            <a:r>
              <a:rPr lang="fr-BE" dirty="0" smtClean="0"/>
              <a:t> </a:t>
            </a:r>
            <a:r>
              <a:rPr lang="fr-BE" dirty="0" err="1" smtClean="0"/>
              <a:t>Current</a:t>
            </a:r>
            <a:endParaRPr lang="fr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 smtClean="0"/>
              <a:t>Mesoscale</a:t>
            </a:r>
            <a:endParaRPr lang="fr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 smtClean="0"/>
              <a:t>Inertial</a:t>
            </a:r>
            <a:r>
              <a:rPr lang="fr-BE" dirty="0" smtClean="0"/>
              <a:t> oscillations, T~17 </a:t>
            </a:r>
            <a:r>
              <a:rPr lang="fr-BE" dirty="0" err="1" smtClean="0"/>
              <a:t>hours</a:t>
            </a:r>
            <a:r>
              <a:rPr lang="fr-BE" dirty="0" smtClean="0"/>
              <a:t>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9898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0" y="6581775"/>
            <a:ext cx="4588477" cy="276225"/>
          </a:xfrm>
          <a:solidFill>
            <a:schemeClr val="accent2"/>
          </a:solidFill>
        </p:spPr>
        <p:txBody>
          <a:bodyPr/>
          <a:lstStyle/>
          <a:p>
            <a:r>
              <a:rPr lang="fr-BE" dirty="0" smtClean="0">
                <a:solidFill>
                  <a:schemeClr val="bg1"/>
                </a:solidFill>
              </a:rPr>
              <a:t>L. Vandenbulcke, A. Barth, J.-M. </a:t>
            </a:r>
            <a:r>
              <a:rPr lang="fr-BE" dirty="0" err="1" smtClean="0">
                <a:solidFill>
                  <a:schemeClr val="bg1"/>
                </a:solidFill>
              </a:rPr>
              <a:t>Beckers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10" name="Espace réservé du pied de page 8"/>
          <p:cNvSpPr txBox="1">
            <a:spLocks/>
          </p:cNvSpPr>
          <p:nvPr/>
        </p:nvSpPr>
        <p:spPr>
          <a:xfrm>
            <a:off x="10149017" y="6591472"/>
            <a:ext cx="2042983" cy="27622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 smtClean="0">
                <a:solidFill>
                  <a:schemeClr val="bg1"/>
                </a:solidFill>
              </a:rPr>
              <a:t>2/15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11" name="Espace réservé du pied de page 8"/>
          <p:cNvSpPr txBox="1">
            <a:spLocks/>
          </p:cNvSpPr>
          <p:nvPr/>
        </p:nvSpPr>
        <p:spPr>
          <a:xfrm>
            <a:off x="4588477" y="6591472"/>
            <a:ext cx="5626442" cy="27622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 smtClean="0">
                <a:solidFill>
                  <a:schemeClr val="bg1"/>
                </a:solidFill>
              </a:rPr>
              <a:t>DA of HF radar data in the </a:t>
            </a:r>
            <a:r>
              <a:rPr lang="fr-BE" dirty="0" err="1" smtClean="0">
                <a:solidFill>
                  <a:schemeClr val="bg1"/>
                </a:solidFill>
              </a:rPr>
              <a:t>Ligurian</a:t>
            </a:r>
            <a:r>
              <a:rPr lang="fr-BE" dirty="0" smtClean="0">
                <a:solidFill>
                  <a:schemeClr val="bg1"/>
                </a:solidFill>
              </a:rPr>
              <a:t> </a:t>
            </a:r>
            <a:r>
              <a:rPr lang="fr-BE" dirty="0" err="1" smtClean="0">
                <a:solidFill>
                  <a:schemeClr val="bg1"/>
                </a:solidFill>
              </a:rPr>
              <a:t>Sea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33401" y="240238"/>
            <a:ext cx="9925050" cy="11295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fr-BE" sz="2800" dirty="0" smtClean="0"/>
              <a:t>Introduction</a:t>
            </a:r>
          </a:p>
          <a:p>
            <a:pPr marL="742950" indent="-742950">
              <a:buAutoNum type="arabicPeriod"/>
            </a:pPr>
            <a:endParaRPr lang="fr-BE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BE" altLang="fr-FR" sz="2000" dirty="0" err="1" smtClean="0">
                <a:cs typeface="Arial" panose="020B0604020202020204" pitchFamily="34" charset="0"/>
              </a:rPr>
              <a:t>Recognized</a:t>
            </a:r>
            <a:r>
              <a:rPr lang="fr-BE" altLang="fr-FR" sz="2000" dirty="0" smtClean="0">
                <a:cs typeface="Arial" panose="020B0604020202020204" pitchFamily="34" charset="0"/>
              </a:rPr>
              <a:t> </a:t>
            </a:r>
            <a:r>
              <a:rPr lang="fr-BE" altLang="fr-FR" sz="2000" dirty="0" err="1" smtClean="0">
                <a:cs typeface="Arial" panose="020B0604020202020204" pitchFamily="34" charset="0"/>
              </a:rPr>
              <a:t>Environmental</a:t>
            </a:r>
            <a:r>
              <a:rPr lang="fr-BE" altLang="fr-FR" sz="2000" dirty="0" smtClean="0">
                <a:cs typeface="Arial" panose="020B0604020202020204" pitchFamily="34" charset="0"/>
              </a:rPr>
              <a:t> Picture (REP’10)  </a:t>
            </a:r>
            <a:r>
              <a:rPr lang="fr-BE" altLang="fr-FR" sz="2000" dirty="0" err="1" smtClean="0">
                <a:cs typeface="Arial" panose="020B0604020202020204" pitchFamily="34" charset="0"/>
              </a:rPr>
              <a:t>campaign</a:t>
            </a:r>
            <a:r>
              <a:rPr lang="fr-BE" altLang="fr-FR" sz="2000" dirty="0" smtClean="0">
                <a:cs typeface="Arial" panose="020B0604020202020204" pitchFamily="34" charset="0"/>
              </a:rPr>
              <a:t> </a:t>
            </a:r>
            <a:r>
              <a:rPr lang="fr-BE" altLang="fr-FR" sz="2000" dirty="0" err="1">
                <a:cs typeface="Arial" panose="020B0604020202020204" pitchFamily="34" charset="0"/>
              </a:rPr>
              <a:t>during</a:t>
            </a:r>
            <a:r>
              <a:rPr lang="fr-BE" altLang="fr-FR" sz="2000" dirty="0">
                <a:cs typeface="Arial" panose="020B0604020202020204" pitchFamily="34" charset="0"/>
              </a:rPr>
              <a:t> the </a:t>
            </a:r>
            <a:r>
              <a:rPr lang="fr-BE" altLang="fr-FR" sz="2000" dirty="0" err="1">
                <a:cs typeface="Arial" panose="020B0604020202020204" pitchFamily="34" charset="0"/>
              </a:rPr>
              <a:t>summer</a:t>
            </a:r>
            <a:r>
              <a:rPr lang="fr-BE" altLang="fr-FR" sz="2000" dirty="0">
                <a:cs typeface="Arial" panose="020B0604020202020204" pitchFamily="34" charset="0"/>
              </a:rPr>
              <a:t> </a:t>
            </a:r>
            <a:r>
              <a:rPr lang="fr-BE" altLang="fr-FR" sz="2000" dirty="0" smtClean="0">
                <a:cs typeface="Arial" panose="020B0604020202020204" pitchFamily="34" charset="0"/>
              </a:rPr>
              <a:t>2010,  </a:t>
            </a:r>
            <a:r>
              <a:rPr lang="fr-BE" altLang="fr-FR" sz="2000" dirty="0">
                <a:cs typeface="Arial" panose="020B0604020202020204" pitchFamily="34" charset="0"/>
              </a:rPr>
              <a:t>drifter </a:t>
            </a:r>
            <a:r>
              <a:rPr lang="fr-BE" altLang="fr-FR" sz="2000" dirty="0" err="1">
                <a:cs typeface="Arial" panose="020B0604020202020204" pitchFamily="34" charset="0"/>
              </a:rPr>
              <a:t>experiment</a:t>
            </a:r>
            <a:r>
              <a:rPr lang="fr-BE" altLang="fr-FR" sz="2000" dirty="0">
                <a:cs typeface="Arial" panose="020B0604020202020204" pitchFamily="34" charset="0"/>
              </a:rPr>
              <a:t> LIDEX10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BE" altLang="fr-FR" sz="2000" dirty="0" err="1" smtClean="0">
                <a:cs typeface="Arial" panose="020B0604020202020204" pitchFamily="34" charset="0"/>
              </a:rPr>
              <a:t>Available</a:t>
            </a:r>
            <a:r>
              <a:rPr lang="fr-BE" altLang="fr-FR" sz="2000" dirty="0" smtClean="0">
                <a:cs typeface="Arial" panose="020B0604020202020204" pitchFamily="34" charset="0"/>
              </a:rPr>
              <a:t> data: (a) 2 WERA high-</a:t>
            </a:r>
            <a:r>
              <a:rPr lang="fr-BE" altLang="fr-FR" sz="2000" dirty="0" err="1" smtClean="0">
                <a:cs typeface="Arial" panose="020B0604020202020204" pitchFamily="34" charset="0"/>
              </a:rPr>
              <a:t>frequency</a:t>
            </a:r>
            <a:r>
              <a:rPr lang="fr-BE" altLang="fr-FR" sz="2000" dirty="0" smtClean="0">
                <a:cs typeface="Arial" panose="020B0604020202020204" pitchFamily="34" charset="0"/>
              </a:rPr>
              <a:t> radars, (b) SST images,   (c) drifters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BE" altLang="fr-FR" sz="2000" dirty="0" smtClean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BE" altLang="fr-FR" sz="2000" dirty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BE" altLang="fr-FR" sz="2000" dirty="0" smtClean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BE" altLang="fr-FR" sz="2000" dirty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BE" altLang="fr-FR" sz="2000" dirty="0" smtClean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BE" altLang="fr-FR" sz="2000" dirty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BE" altLang="fr-FR" sz="2000" dirty="0" smtClean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BE" altLang="fr-FR" sz="2000" dirty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BE" altLang="fr-FR" sz="2000" dirty="0" smtClean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BE" altLang="fr-FR" sz="2000" dirty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BE" altLang="fr-FR" sz="2000" dirty="0" smtClean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BE" altLang="fr-FR" sz="2000" dirty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BE" altLang="fr-FR" sz="2000" dirty="0" smtClean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BE" altLang="fr-FR" sz="2000" dirty="0" smtClean="0">
                <a:cs typeface="Arial" panose="020B0604020202020204" pitchFamily="34" charset="0"/>
              </a:rPr>
              <a:t>Can </a:t>
            </a:r>
            <a:r>
              <a:rPr lang="fr-BE" altLang="fr-FR" sz="2000" dirty="0">
                <a:cs typeface="Arial" panose="020B0604020202020204" pitchFamily="34" charset="0"/>
              </a:rPr>
              <a:t>the </a:t>
            </a:r>
            <a:r>
              <a:rPr lang="fr-BE" altLang="fr-FR" sz="2000" dirty="0" err="1">
                <a:cs typeface="Arial" panose="020B0604020202020204" pitchFamily="34" charset="0"/>
              </a:rPr>
              <a:t>forecasts</a:t>
            </a:r>
            <a:r>
              <a:rPr lang="fr-BE" altLang="fr-FR" sz="2000" dirty="0">
                <a:cs typeface="Arial" panose="020B0604020202020204" pitchFamily="34" charset="0"/>
              </a:rPr>
              <a:t> </a:t>
            </a:r>
            <a:r>
              <a:rPr lang="fr-BE" altLang="fr-FR" sz="2000" dirty="0" err="1">
                <a:cs typeface="Arial" panose="020B0604020202020204" pitchFamily="34" charset="0"/>
              </a:rPr>
              <a:t>be</a:t>
            </a:r>
            <a:r>
              <a:rPr lang="fr-BE" altLang="fr-FR" sz="2000" dirty="0">
                <a:cs typeface="Arial" panose="020B0604020202020204" pitchFamily="34" charset="0"/>
              </a:rPr>
              <a:t> </a:t>
            </a:r>
            <a:r>
              <a:rPr lang="fr-BE" altLang="fr-FR" sz="2000" dirty="0" err="1">
                <a:cs typeface="Arial" panose="020B0604020202020204" pitchFamily="34" charset="0"/>
              </a:rPr>
              <a:t>improved</a:t>
            </a:r>
            <a:r>
              <a:rPr lang="fr-BE" altLang="fr-FR" sz="2000" dirty="0">
                <a:cs typeface="Arial" panose="020B0604020202020204" pitchFamily="34" charset="0"/>
              </a:rPr>
              <a:t> by data </a:t>
            </a:r>
            <a:r>
              <a:rPr lang="fr-BE" altLang="fr-FR" sz="2000" dirty="0" err="1">
                <a:cs typeface="Arial" panose="020B0604020202020204" pitchFamily="34" charset="0"/>
              </a:rPr>
              <a:t>from</a:t>
            </a:r>
            <a:r>
              <a:rPr lang="fr-BE" altLang="fr-FR" sz="2000" dirty="0">
                <a:cs typeface="Arial" panose="020B0604020202020204" pitchFamily="34" charset="0"/>
              </a:rPr>
              <a:t> 2 WERA high-</a:t>
            </a:r>
            <a:r>
              <a:rPr lang="fr-BE" altLang="fr-FR" sz="2000" dirty="0" err="1">
                <a:cs typeface="Arial" panose="020B0604020202020204" pitchFamily="34" charset="0"/>
              </a:rPr>
              <a:t>frequency</a:t>
            </a:r>
            <a:r>
              <a:rPr lang="fr-BE" altLang="fr-FR" sz="2000" dirty="0">
                <a:cs typeface="Arial" panose="020B0604020202020204" pitchFamily="34" charset="0"/>
              </a:rPr>
              <a:t> radars 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BE" altLang="fr-FR" sz="2000" dirty="0">
                <a:cs typeface="Arial" panose="020B0604020202020204" pitchFamily="34" charset="0"/>
              </a:rPr>
              <a:t>How long </a:t>
            </a:r>
            <a:r>
              <a:rPr lang="fr-BE" altLang="fr-FR" sz="2000" dirty="0" err="1">
                <a:cs typeface="Arial" panose="020B0604020202020204" pitchFamily="34" charset="0"/>
              </a:rPr>
              <a:t>does</a:t>
            </a:r>
            <a:r>
              <a:rPr lang="fr-BE" altLang="fr-FR" sz="2000" dirty="0">
                <a:cs typeface="Arial" panose="020B0604020202020204" pitchFamily="34" charset="0"/>
              </a:rPr>
              <a:t> an </a:t>
            </a:r>
            <a:r>
              <a:rPr lang="fr-BE" altLang="fr-FR" sz="2000" dirty="0" err="1">
                <a:cs typeface="Arial" panose="020B0604020202020204" pitchFamily="34" charset="0"/>
              </a:rPr>
              <a:t>improvement</a:t>
            </a:r>
            <a:r>
              <a:rPr lang="fr-BE" altLang="fr-FR" sz="2000" dirty="0">
                <a:cs typeface="Arial" panose="020B0604020202020204" pitchFamily="34" charset="0"/>
              </a:rPr>
              <a:t> last? Or, how </a:t>
            </a:r>
            <a:r>
              <a:rPr lang="fr-BE" altLang="fr-FR" sz="2000" dirty="0" err="1">
                <a:cs typeface="Arial" panose="020B0604020202020204" pitchFamily="34" charset="0"/>
              </a:rPr>
              <a:t>frequent</a:t>
            </a:r>
            <a:r>
              <a:rPr lang="fr-BE" altLang="fr-FR" sz="2000" dirty="0">
                <a:cs typeface="Arial" panose="020B0604020202020204" pitchFamily="34" charset="0"/>
              </a:rPr>
              <a:t> data do </a:t>
            </a:r>
            <a:r>
              <a:rPr lang="fr-BE" altLang="fr-FR" sz="2000" dirty="0" err="1">
                <a:cs typeface="Arial" panose="020B0604020202020204" pitchFamily="34" charset="0"/>
              </a:rPr>
              <a:t>we</a:t>
            </a:r>
            <a:r>
              <a:rPr lang="fr-BE" altLang="fr-FR" sz="2000" dirty="0">
                <a:cs typeface="Arial" panose="020B0604020202020204" pitchFamily="34" charset="0"/>
              </a:rPr>
              <a:t> </a:t>
            </a:r>
            <a:r>
              <a:rPr lang="fr-BE" altLang="fr-FR" sz="2000" dirty="0" err="1">
                <a:cs typeface="Arial" panose="020B0604020202020204" pitchFamily="34" charset="0"/>
              </a:rPr>
              <a:t>need</a:t>
            </a:r>
            <a:r>
              <a:rPr lang="fr-BE" altLang="fr-FR" sz="2000" dirty="0">
                <a:cs typeface="Arial" panose="020B0604020202020204" pitchFamily="34" charset="0"/>
              </a:rPr>
              <a:t>?</a:t>
            </a:r>
          </a:p>
          <a:p>
            <a:pPr algn="just"/>
            <a:endParaRPr lang="fr-BE" altLang="fr-FR" sz="2000" dirty="0" smtClean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BE" altLang="fr-FR" sz="2000" dirty="0" smtClean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BE" altLang="fr-FR" sz="2000" dirty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BE" altLang="fr-FR" sz="2000" dirty="0" smtClean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BE" altLang="fr-FR" sz="2000" dirty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BE" altLang="fr-FR" sz="2000" dirty="0" smtClean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BE" altLang="fr-FR" sz="2000" dirty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BE" altLang="fr-FR" sz="2000" dirty="0" smtClean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BE" altLang="fr-FR" sz="2000" dirty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BE" altLang="fr-FR" sz="2000" dirty="0" smtClean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BE" altLang="fr-FR" sz="2000" dirty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BE" altLang="fr-FR" sz="2000" dirty="0">
              <a:cs typeface="Arial" panose="020B0604020202020204" pitchFamily="34" charset="0"/>
            </a:endParaRPr>
          </a:p>
          <a:p>
            <a:pPr algn="just"/>
            <a:endParaRPr lang="fr-BE" alt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BE" alt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eriod"/>
            </a:pPr>
            <a:endParaRPr lang="fr-BE" sz="2000" dirty="0" smtClean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216" y="1989777"/>
            <a:ext cx="5456023" cy="3890115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7905751" y="3057525"/>
            <a:ext cx="344453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2 WERA radars: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 smtClean="0"/>
              <a:t>Operated</a:t>
            </a:r>
            <a:r>
              <a:rPr lang="fr-BE" dirty="0" smtClean="0"/>
              <a:t> by NURC (</a:t>
            </a:r>
            <a:r>
              <a:rPr lang="fr-BE" dirty="0" err="1" smtClean="0"/>
              <a:t>now</a:t>
            </a:r>
            <a:r>
              <a:rPr lang="fr-BE" dirty="0" smtClean="0"/>
              <a:t> CMRE)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San </a:t>
            </a:r>
            <a:r>
              <a:rPr lang="fr-BE" dirty="0" err="1" smtClean="0"/>
              <a:t>Rossore</a:t>
            </a:r>
            <a:r>
              <a:rPr lang="fr-BE" dirty="0" smtClean="0"/>
              <a:t>, </a:t>
            </a:r>
            <a:r>
              <a:rPr lang="fr-BE" dirty="0" err="1" smtClean="0"/>
              <a:t>Palmaria</a:t>
            </a:r>
            <a:endParaRPr lang="fr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 smtClean="0"/>
              <a:t>Azimuthal</a:t>
            </a:r>
            <a:r>
              <a:rPr lang="fr-BE" dirty="0" smtClean="0"/>
              <a:t> </a:t>
            </a:r>
            <a:r>
              <a:rPr lang="fr-BE" dirty="0" err="1" smtClean="0"/>
              <a:t>resolution</a:t>
            </a:r>
            <a:r>
              <a:rPr lang="fr-BE" dirty="0" smtClean="0"/>
              <a:t> 6°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 smtClean="0"/>
              <a:t>Currents</a:t>
            </a:r>
            <a:r>
              <a:rPr lang="fr-BE" dirty="0" smtClean="0"/>
              <a:t> </a:t>
            </a:r>
            <a:r>
              <a:rPr lang="fr-BE" dirty="0" err="1" smtClean="0"/>
              <a:t>averages</a:t>
            </a:r>
            <a:r>
              <a:rPr lang="fr-BE" dirty="0" smtClean="0"/>
              <a:t> over 1 </a:t>
            </a:r>
            <a:r>
              <a:rPr lang="fr-BE" dirty="0" err="1" smtClean="0"/>
              <a:t>hour</a:t>
            </a:r>
            <a:endParaRPr lang="fr-BE" dirty="0" smtClean="0"/>
          </a:p>
          <a:p>
            <a:endParaRPr lang="fr-BE" dirty="0" smtClean="0"/>
          </a:p>
        </p:txBody>
      </p:sp>
    </p:spTree>
    <p:extLst>
      <p:ext uri="{BB962C8B-B14F-4D97-AF65-F5344CB8AC3E}">
        <p14:creationId xmlns:p14="http://schemas.microsoft.com/office/powerpoint/2010/main" val="237448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793" y="2157375"/>
            <a:ext cx="5799439" cy="896860"/>
          </a:xfrm>
          <a:prstGeom prst="rect">
            <a:avLst/>
          </a:prstGeom>
        </p:spPr>
      </p:pic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0" y="6581775"/>
            <a:ext cx="4588477" cy="276225"/>
          </a:xfrm>
          <a:solidFill>
            <a:schemeClr val="accent2"/>
          </a:solidFill>
        </p:spPr>
        <p:txBody>
          <a:bodyPr/>
          <a:lstStyle/>
          <a:p>
            <a:r>
              <a:rPr lang="fr-BE" dirty="0" smtClean="0">
                <a:solidFill>
                  <a:schemeClr val="bg1"/>
                </a:solidFill>
              </a:rPr>
              <a:t>L. Vandenbulcke, A. Barth, J.-M. </a:t>
            </a:r>
            <a:r>
              <a:rPr lang="fr-BE" dirty="0" err="1" smtClean="0">
                <a:solidFill>
                  <a:schemeClr val="bg1"/>
                </a:solidFill>
              </a:rPr>
              <a:t>Beckers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10" name="Espace réservé du pied de page 8"/>
          <p:cNvSpPr txBox="1">
            <a:spLocks/>
          </p:cNvSpPr>
          <p:nvPr/>
        </p:nvSpPr>
        <p:spPr>
          <a:xfrm>
            <a:off x="10149017" y="6591472"/>
            <a:ext cx="2042983" cy="27622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 smtClean="0">
                <a:solidFill>
                  <a:schemeClr val="bg1"/>
                </a:solidFill>
              </a:rPr>
              <a:t>3/15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11" name="Espace réservé du pied de page 8"/>
          <p:cNvSpPr txBox="1">
            <a:spLocks/>
          </p:cNvSpPr>
          <p:nvPr/>
        </p:nvSpPr>
        <p:spPr>
          <a:xfrm>
            <a:off x="4588477" y="6591472"/>
            <a:ext cx="5626442" cy="27622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 smtClean="0">
                <a:solidFill>
                  <a:schemeClr val="bg1"/>
                </a:solidFill>
              </a:rPr>
              <a:t>DA of HF radar data in the </a:t>
            </a:r>
            <a:r>
              <a:rPr lang="fr-BE" dirty="0" err="1" smtClean="0">
                <a:solidFill>
                  <a:schemeClr val="bg1"/>
                </a:solidFill>
              </a:rPr>
              <a:t>Ligurian</a:t>
            </a:r>
            <a:r>
              <a:rPr lang="fr-BE" dirty="0" smtClean="0">
                <a:solidFill>
                  <a:schemeClr val="bg1"/>
                </a:solidFill>
              </a:rPr>
              <a:t> </a:t>
            </a:r>
            <a:r>
              <a:rPr lang="fr-BE" dirty="0" err="1" smtClean="0">
                <a:solidFill>
                  <a:schemeClr val="bg1"/>
                </a:solidFill>
              </a:rPr>
              <a:t>Sea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33401" y="324214"/>
            <a:ext cx="9925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altLang="fr-FR" sz="2000" dirty="0" smtClean="0">
                <a:cs typeface="Arial" panose="020B0604020202020204" pitchFamily="34" charset="0"/>
              </a:rPr>
              <a:t>2. Ensemble </a:t>
            </a:r>
            <a:r>
              <a:rPr lang="fr-BE" altLang="fr-FR" sz="2000" dirty="0" err="1" smtClean="0">
                <a:cs typeface="Arial" panose="020B0604020202020204" pitchFamily="34" charset="0"/>
              </a:rPr>
              <a:t>generation</a:t>
            </a:r>
            <a:endParaRPr lang="fr-BE" altLang="fr-FR" sz="2000" dirty="0" smtClean="0">
              <a:cs typeface="Arial" panose="020B0604020202020204" pitchFamily="34" charset="0"/>
            </a:endParaRPr>
          </a:p>
          <a:p>
            <a:pPr algn="just"/>
            <a:endParaRPr lang="fr-BE" altLang="fr-FR" sz="2000" dirty="0">
              <a:cs typeface="Arial" panose="020B0604020202020204" pitchFamily="34" charset="0"/>
            </a:endParaRPr>
          </a:p>
          <a:p>
            <a:pPr marL="742950" indent="-742950">
              <a:buAutoNum type="arabicPeriod"/>
            </a:pPr>
            <a:endParaRPr lang="fr-BE" sz="2000" dirty="0" smtClean="0"/>
          </a:p>
        </p:txBody>
      </p:sp>
      <p:sp>
        <p:nvSpPr>
          <p:cNvPr id="13" name="ZoneTexte 12"/>
          <p:cNvSpPr txBox="1"/>
          <p:nvPr/>
        </p:nvSpPr>
        <p:spPr>
          <a:xfrm>
            <a:off x="820178" y="1074590"/>
            <a:ext cx="9328839" cy="4679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dirty="0" smtClean="0">
                <a:cs typeface="Arial" panose="020B0604020202020204" pitchFamily="34" charset="0"/>
              </a:rPr>
              <a:t>The ensemble </a:t>
            </a:r>
            <a:r>
              <a:rPr lang="fr-BE" dirty="0" err="1" smtClean="0">
                <a:cs typeface="Arial" panose="020B0604020202020204" pitchFamily="34" charset="0"/>
              </a:rPr>
              <a:t>members</a:t>
            </a:r>
            <a:r>
              <a:rPr lang="fr-BE" dirty="0" smtClean="0">
                <a:cs typeface="Arial" panose="020B0604020202020204" pitchFamily="34" charset="0"/>
              </a:rPr>
              <a:t> </a:t>
            </a:r>
            <a:r>
              <a:rPr lang="fr-BE" dirty="0" err="1" smtClean="0">
                <a:cs typeface="Arial" panose="020B0604020202020204" pitchFamily="34" charset="0"/>
              </a:rPr>
              <a:t>undergo</a:t>
            </a:r>
            <a:r>
              <a:rPr lang="fr-BE" dirty="0" smtClean="0">
                <a:cs typeface="Arial" panose="020B0604020202020204" pitchFamily="34" charset="0"/>
              </a:rPr>
              <a:t> perturbations of the </a:t>
            </a:r>
            <a:r>
              <a:rPr lang="fr-BE" dirty="0" err="1" smtClean="0">
                <a:cs typeface="Arial" panose="020B0604020202020204" pitchFamily="34" charset="0"/>
              </a:rPr>
              <a:t>most</a:t>
            </a:r>
            <a:r>
              <a:rPr lang="fr-BE" dirty="0" smtClean="0">
                <a:cs typeface="Arial" panose="020B0604020202020204" pitchFamily="34" charset="0"/>
              </a:rPr>
              <a:t> </a:t>
            </a:r>
            <a:r>
              <a:rPr lang="fr-BE" dirty="0" err="1" smtClean="0">
                <a:cs typeface="Arial" panose="020B0604020202020204" pitchFamily="34" charset="0"/>
              </a:rPr>
              <a:t>uncertain</a:t>
            </a:r>
            <a:r>
              <a:rPr lang="fr-BE" dirty="0" smtClean="0">
                <a:cs typeface="Arial" panose="020B0604020202020204" pitchFamily="34" charset="0"/>
              </a:rPr>
              <a:t> aspects of the model: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dirty="0" err="1" smtClean="0">
                <a:cs typeface="Arial" panose="020B0604020202020204" pitchFamily="34" charset="0"/>
              </a:rPr>
              <a:t>Perturbed</a:t>
            </a:r>
            <a:r>
              <a:rPr lang="fr-BE" dirty="0" smtClean="0">
                <a:cs typeface="Arial" panose="020B0604020202020204" pitchFamily="34" charset="0"/>
              </a:rPr>
              <a:t> </a:t>
            </a:r>
            <a:r>
              <a:rPr lang="fr-BE" dirty="0" err="1" smtClean="0">
                <a:cs typeface="Arial" panose="020B0604020202020204" pitchFamily="34" charset="0"/>
              </a:rPr>
              <a:t>wind</a:t>
            </a:r>
            <a:r>
              <a:rPr lang="fr-BE" dirty="0" smtClean="0">
                <a:cs typeface="Arial" panose="020B0604020202020204" pitchFamily="34" charset="0"/>
              </a:rPr>
              <a:t> </a:t>
            </a:r>
            <a:r>
              <a:rPr lang="fr-BE" dirty="0" err="1" smtClean="0">
                <a:cs typeface="Arial" panose="020B0604020202020204" pitchFamily="34" charset="0"/>
              </a:rPr>
              <a:t>field</a:t>
            </a:r>
            <a:endParaRPr lang="fr-BE" dirty="0" smtClean="0"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dirty="0" err="1" smtClean="0">
                <a:cs typeface="Arial" panose="020B0604020202020204" pitchFamily="34" charset="0"/>
              </a:rPr>
              <a:t>Perturbed</a:t>
            </a:r>
            <a:r>
              <a:rPr lang="fr-BE" dirty="0" smtClean="0">
                <a:cs typeface="Arial" panose="020B0604020202020204" pitchFamily="34" charset="0"/>
              </a:rPr>
              <a:t> open </a:t>
            </a:r>
            <a:r>
              <a:rPr lang="fr-BE" dirty="0" err="1" smtClean="0">
                <a:cs typeface="Arial" panose="020B0604020202020204" pitchFamily="34" charset="0"/>
              </a:rPr>
              <a:t>boundary</a:t>
            </a:r>
            <a:r>
              <a:rPr lang="fr-BE" dirty="0" smtClean="0">
                <a:cs typeface="Arial" panose="020B0604020202020204" pitchFamily="34" charset="0"/>
              </a:rPr>
              <a:t> condition (</a:t>
            </a:r>
            <a:r>
              <a:rPr lang="fr-BE" dirty="0" err="1" smtClean="0">
                <a:cs typeface="Arial" panose="020B0604020202020204" pitchFamily="34" charset="0"/>
              </a:rPr>
              <a:t>velocity</a:t>
            </a:r>
            <a:r>
              <a:rPr lang="fr-BE" dirty="0" smtClean="0">
                <a:cs typeface="Arial" panose="020B0604020202020204" pitchFamily="34" charset="0"/>
              </a:rPr>
              <a:t>, surface </a:t>
            </a:r>
            <a:r>
              <a:rPr lang="fr-BE" dirty="0" err="1" smtClean="0">
                <a:cs typeface="Arial" panose="020B0604020202020204" pitchFamily="34" charset="0"/>
              </a:rPr>
              <a:t>elevation</a:t>
            </a:r>
            <a:r>
              <a:rPr lang="fr-BE" dirty="0" smtClean="0">
                <a:cs typeface="Arial" panose="020B0604020202020204" pitchFamily="34" charset="0"/>
              </a:rPr>
              <a:t>, </a:t>
            </a:r>
            <a:r>
              <a:rPr lang="fr-BE" dirty="0" err="1" smtClean="0">
                <a:cs typeface="Arial" panose="020B0604020202020204" pitchFamily="34" charset="0"/>
              </a:rPr>
              <a:t>temperature</a:t>
            </a:r>
            <a:r>
              <a:rPr lang="fr-BE" dirty="0" smtClean="0">
                <a:cs typeface="Arial" panose="020B0604020202020204" pitchFamily="34" charset="0"/>
              </a:rPr>
              <a:t>, </a:t>
            </a:r>
            <a:r>
              <a:rPr lang="fr-BE" dirty="0" err="1" smtClean="0">
                <a:cs typeface="Arial" panose="020B0604020202020204" pitchFamily="34" charset="0"/>
              </a:rPr>
              <a:t>salinity</a:t>
            </a:r>
            <a:r>
              <a:rPr lang="fr-BE" dirty="0" smtClean="0">
                <a:cs typeface="Arial" panose="020B0604020202020204" pitchFamily="34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dirty="0" err="1" smtClean="0">
                <a:cs typeface="Arial" panose="020B0604020202020204" pitchFamily="34" charset="0"/>
              </a:rPr>
              <a:t>Supplementary</a:t>
            </a:r>
            <a:r>
              <a:rPr lang="fr-BE" dirty="0" smtClean="0">
                <a:cs typeface="Arial" panose="020B0604020202020204" pitchFamily="34" charset="0"/>
              </a:rPr>
              <a:t> </a:t>
            </a:r>
            <a:r>
              <a:rPr lang="fr-BE" dirty="0" err="1" smtClean="0">
                <a:cs typeface="Arial" panose="020B0604020202020204" pitchFamily="34" charset="0"/>
              </a:rPr>
              <a:t>stochastic</a:t>
            </a:r>
            <a:r>
              <a:rPr lang="fr-BE" dirty="0" smtClean="0">
                <a:cs typeface="Arial" panose="020B0604020202020204" pitchFamily="34" charset="0"/>
              </a:rPr>
              <a:t> </a:t>
            </a:r>
            <a:r>
              <a:rPr lang="fr-BE" dirty="0" err="1" smtClean="0">
                <a:cs typeface="Arial" panose="020B0604020202020204" pitchFamily="34" charset="0"/>
              </a:rPr>
              <a:t>term</a:t>
            </a:r>
            <a:r>
              <a:rPr lang="fr-BE" dirty="0" smtClean="0">
                <a:cs typeface="Arial" panose="020B0604020202020204" pitchFamily="34" charset="0"/>
              </a:rPr>
              <a:t> in the </a:t>
            </a:r>
            <a:r>
              <a:rPr lang="fr-BE" dirty="0" err="1" smtClean="0">
                <a:cs typeface="Arial" panose="020B0604020202020204" pitchFamily="34" charset="0"/>
              </a:rPr>
              <a:t>velocity</a:t>
            </a:r>
            <a:r>
              <a:rPr lang="fr-BE" dirty="0" smtClean="0">
                <a:cs typeface="Arial" panose="020B0604020202020204" pitchFamily="34" charset="0"/>
              </a:rPr>
              <a:t> </a:t>
            </a:r>
            <a:r>
              <a:rPr lang="fr-BE" dirty="0" err="1" smtClean="0">
                <a:cs typeface="Arial" panose="020B0604020202020204" pitchFamily="34" charset="0"/>
              </a:rPr>
              <a:t>equation</a:t>
            </a:r>
            <a:endParaRPr lang="fr-BE" dirty="0" smtClean="0"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BE" dirty="0" smtClean="0"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BE" dirty="0"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BE" dirty="0">
              <a:cs typeface="Arial" panose="020B0604020202020204" pitchFamily="34" charset="0"/>
            </a:endParaRPr>
          </a:p>
          <a:p>
            <a:pPr algn="just"/>
            <a:endParaRPr lang="fr-BE" dirty="0" smtClean="0">
              <a:cs typeface="Arial" panose="020B0604020202020204" pitchFamily="34" charset="0"/>
            </a:endParaRPr>
          </a:p>
          <a:p>
            <a:pPr algn="just"/>
            <a:r>
              <a:rPr lang="fr-BE" dirty="0" smtClean="0">
                <a:cs typeface="Arial" panose="020B0604020202020204" pitchFamily="34" charset="0"/>
              </a:rPr>
              <a:t>The ensemble </a:t>
            </a:r>
            <a:r>
              <a:rPr lang="fr-BE" dirty="0" err="1" smtClean="0">
                <a:cs typeface="Arial" panose="020B0604020202020204" pitchFamily="34" charset="0"/>
              </a:rPr>
              <a:t>is</a:t>
            </a:r>
            <a:r>
              <a:rPr lang="fr-BE" dirty="0" smtClean="0">
                <a:cs typeface="Arial" panose="020B0604020202020204" pitchFamily="34" charset="0"/>
              </a:rPr>
              <a:t> </a:t>
            </a:r>
            <a:r>
              <a:rPr lang="fr-BE" dirty="0" err="1" smtClean="0">
                <a:cs typeface="Arial" panose="020B0604020202020204" pitchFamily="34" charset="0"/>
              </a:rPr>
              <a:t>spun</a:t>
            </a:r>
            <a:r>
              <a:rPr lang="fr-BE" dirty="0" smtClean="0">
                <a:cs typeface="Arial" panose="020B0604020202020204" pitchFamily="34" charset="0"/>
              </a:rPr>
              <a:t> up </a:t>
            </a:r>
            <a:r>
              <a:rPr lang="fr-BE" dirty="0" err="1" smtClean="0">
                <a:cs typeface="Arial" panose="020B0604020202020204" pitchFamily="34" charset="0"/>
              </a:rPr>
              <a:t>from</a:t>
            </a:r>
            <a:r>
              <a:rPr lang="fr-BE" dirty="0" smtClean="0">
                <a:cs typeface="Arial" panose="020B0604020202020204" pitchFamily="34" charset="0"/>
              </a:rPr>
              <a:t> unique initial condition </a:t>
            </a:r>
            <a:r>
              <a:rPr lang="fr-BE" dirty="0" err="1" smtClean="0">
                <a:cs typeface="Arial" panose="020B0604020202020204" pitchFamily="34" charset="0"/>
              </a:rPr>
              <a:t>during</a:t>
            </a:r>
            <a:r>
              <a:rPr lang="fr-BE" dirty="0" smtClean="0">
                <a:cs typeface="Arial" panose="020B0604020202020204" pitchFamily="34" charset="0"/>
              </a:rPr>
              <a:t> 1 </a:t>
            </a:r>
            <a:r>
              <a:rPr lang="fr-BE" dirty="0" err="1" smtClean="0">
                <a:cs typeface="Arial" panose="020B0604020202020204" pitchFamily="34" charset="0"/>
              </a:rPr>
              <a:t>week</a:t>
            </a:r>
            <a:r>
              <a:rPr lang="fr-BE" dirty="0" smtClean="0">
                <a:cs typeface="Arial" panose="020B0604020202020204" pitchFamily="34" charset="0"/>
              </a:rPr>
              <a:t>, </a:t>
            </a:r>
            <a:r>
              <a:rPr lang="fr-BE" dirty="0" err="1" smtClean="0">
                <a:cs typeface="Arial" panose="020B0604020202020204" pitchFamily="34" charset="0"/>
              </a:rPr>
              <a:t>after</a:t>
            </a:r>
            <a:r>
              <a:rPr lang="fr-BE" dirty="0" smtClean="0">
                <a:cs typeface="Arial" panose="020B0604020202020204" pitchFamily="34" charset="0"/>
              </a:rPr>
              <a:t> </a:t>
            </a:r>
            <a:r>
              <a:rPr lang="fr-BE" dirty="0" err="1" smtClean="0">
                <a:cs typeface="Arial" panose="020B0604020202020204" pitchFamily="34" charset="0"/>
              </a:rPr>
              <a:t>which</a:t>
            </a:r>
            <a:r>
              <a:rPr lang="fr-BE" dirty="0" smtClean="0">
                <a:cs typeface="Arial" panose="020B0604020202020204" pitchFamily="34" charset="0"/>
              </a:rPr>
              <a:t> </a:t>
            </a:r>
            <a:r>
              <a:rPr lang="fr-BE" dirty="0" err="1" smtClean="0">
                <a:cs typeface="Arial" panose="020B0604020202020204" pitchFamily="34" charset="0"/>
              </a:rPr>
              <a:t>members</a:t>
            </a:r>
            <a:r>
              <a:rPr lang="fr-BE" dirty="0" smtClean="0">
                <a:cs typeface="Arial" panose="020B0604020202020204" pitchFamily="34" charset="0"/>
              </a:rPr>
              <a:t> have </a:t>
            </a:r>
            <a:r>
              <a:rPr lang="fr-BE" dirty="0" err="1" smtClean="0">
                <a:cs typeface="Arial" panose="020B0604020202020204" pitchFamily="34" charset="0"/>
              </a:rPr>
              <a:t>separated</a:t>
            </a:r>
            <a:r>
              <a:rPr lang="fr-BE" dirty="0" smtClean="0">
                <a:cs typeface="Arial" panose="020B0604020202020204" pitchFamily="34" charset="0"/>
              </a:rPr>
              <a:t> and </a:t>
            </a:r>
            <a:r>
              <a:rPr lang="fr-BE" dirty="0" err="1" smtClean="0">
                <a:cs typeface="Arial" panose="020B0604020202020204" pitchFamily="34" charset="0"/>
              </a:rPr>
              <a:t>created</a:t>
            </a:r>
            <a:r>
              <a:rPr lang="fr-BE" dirty="0" smtClean="0">
                <a:cs typeface="Arial" panose="020B0604020202020204" pitchFamily="34" charset="0"/>
              </a:rPr>
              <a:t> </a:t>
            </a:r>
            <a:r>
              <a:rPr lang="fr-BE" dirty="0" err="1" smtClean="0">
                <a:cs typeface="Arial" panose="020B0604020202020204" pitchFamily="34" charset="0"/>
              </a:rPr>
              <a:t>mesoscale</a:t>
            </a:r>
            <a:r>
              <a:rPr lang="fr-BE" dirty="0" smtClean="0">
                <a:cs typeface="Arial" panose="020B0604020202020204" pitchFamily="34" charset="0"/>
              </a:rPr>
              <a:t> circulation </a:t>
            </a:r>
            <a:r>
              <a:rPr lang="fr-BE" dirty="0" err="1" smtClean="0">
                <a:cs typeface="Arial" panose="020B0604020202020204" pitchFamily="34" charset="0"/>
              </a:rPr>
              <a:t>features</a:t>
            </a:r>
            <a:r>
              <a:rPr lang="fr-BE" dirty="0">
                <a:cs typeface="Arial" panose="020B0604020202020204" pitchFamily="34" charset="0"/>
              </a:rPr>
              <a:t> </a:t>
            </a:r>
            <a:endParaRPr lang="fr-BE" dirty="0" smtClean="0"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BE" dirty="0" smtClean="0">
                <a:cs typeface="Arial" panose="020B0604020202020204" pitchFamily="34" charset="0"/>
              </a:rPr>
              <a:t>the respective perturbations are </a:t>
            </a:r>
            <a:r>
              <a:rPr lang="fr-BE" dirty="0" err="1" smtClean="0">
                <a:cs typeface="Arial" panose="020B0604020202020204" pitchFamily="34" charset="0"/>
              </a:rPr>
              <a:t>tuned</a:t>
            </a:r>
            <a:r>
              <a:rPr lang="fr-BE" dirty="0" smtClean="0">
                <a:cs typeface="Arial" panose="020B0604020202020204" pitchFamily="34" charset="0"/>
              </a:rPr>
              <a:t> </a:t>
            </a:r>
            <a:r>
              <a:rPr lang="fr-BE" dirty="0" err="1" smtClean="0">
                <a:cs typeface="Arial" panose="020B0604020202020204" pitchFamily="34" charset="0"/>
              </a:rPr>
              <a:t>so</a:t>
            </a:r>
            <a:r>
              <a:rPr lang="fr-BE" dirty="0" smtClean="0">
                <a:cs typeface="Arial" panose="020B0604020202020204" pitchFamily="34" charset="0"/>
              </a:rPr>
              <a:t> </a:t>
            </a:r>
            <a:r>
              <a:rPr lang="fr-BE" dirty="0" err="1" smtClean="0">
                <a:cs typeface="Arial" panose="020B0604020202020204" pitchFamily="34" charset="0"/>
              </a:rPr>
              <a:t>that</a:t>
            </a:r>
            <a:r>
              <a:rPr lang="fr-BE" dirty="0" smtClean="0">
                <a:cs typeface="Arial" panose="020B0604020202020204" pitchFamily="34" charset="0"/>
              </a:rPr>
              <a:t> </a:t>
            </a:r>
            <a:r>
              <a:rPr lang="fr-BE" dirty="0" err="1" smtClean="0">
                <a:cs typeface="Arial" panose="020B0604020202020204" pitchFamily="34" charset="0"/>
              </a:rPr>
              <a:t>their</a:t>
            </a:r>
            <a:r>
              <a:rPr lang="fr-BE" dirty="0" smtClean="0">
                <a:cs typeface="Arial" panose="020B0604020202020204" pitchFamily="34" charset="0"/>
              </a:rPr>
              <a:t> </a:t>
            </a:r>
            <a:r>
              <a:rPr lang="fr-BE" dirty="0" err="1" smtClean="0">
                <a:cs typeface="Arial" panose="020B0604020202020204" pitchFamily="34" charset="0"/>
              </a:rPr>
              <a:t>effect</a:t>
            </a:r>
            <a:r>
              <a:rPr lang="fr-BE" dirty="0" smtClean="0">
                <a:cs typeface="Arial" panose="020B0604020202020204" pitchFamily="34" charset="0"/>
              </a:rPr>
              <a:t> has the </a:t>
            </a:r>
            <a:r>
              <a:rPr lang="fr-BE" dirty="0" err="1" smtClean="0">
                <a:cs typeface="Arial" panose="020B0604020202020204" pitchFamily="34" charset="0"/>
              </a:rPr>
              <a:t>same</a:t>
            </a:r>
            <a:r>
              <a:rPr lang="fr-BE" dirty="0" smtClean="0">
                <a:cs typeface="Arial" panose="020B0604020202020204" pitchFamily="34" charset="0"/>
              </a:rPr>
              <a:t> </a:t>
            </a:r>
            <a:r>
              <a:rPr lang="fr-BE" dirty="0" err="1" smtClean="0">
                <a:cs typeface="Arial" panose="020B0604020202020204" pitchFamily="34" charset="0"/>
              </a:rPr>
              <a:t>order</a:t>
            </a:r>
            <a:r>
              <a:rPr lang="fr-BE" dirty="0" smtClean="0">
                <a:cs typeface="Arial" panose="020B0604020202020204" pitchFamily="34" charset="0"/>
              </a:rPr>
              <a:t> of magnitude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BE" dirty="0" err="1" smtClean="0">
                <a:cs typeface="Arial" panose="020B0604020202020204" pitchFamily="34" charset="0"/>
              </a:rPr>
              <a:t>e.g</a:t>
            </a:r>
            <a:r>
              <a:rPr lang="fr-BE" dirty="0" smtClean="0">
                <a:cs typeface="Arial" panose="020B0604020202020204" pitchFamily="34" charset="0"/>
              </a:rPr>
              <a:t>. </a:t>
            </a:r>
            <a:r>
              <a:rPr lang="fr-BE" dirty="0" err="1" smtClean="0">
                <a:cs typeface="Arial" panose="020B0604020202020204" pitchFamily="34" charset="0"/>
              </a:rPr>
              <a:t>after</a:t>
            </a:r>
            <a:r>
              <a:rPr lang="fr-BE" dirty="0" smtClean="0">
                <a:cs typeface="Arial" panose="020B0604020202020204" pitchFamily="34" charset="0"/>
              </a:rPr>
              <a:t> 1 </a:t>
            </a:r>
            <a:r>
              <a:rPr lang="fr-BE" dirty="0" err="1" smtClean="0">
                <a:cs typeface="Arial" panose="020B0604020202020204" pitchFamily="34" charset="0"/>
              </a:rPr>
              <a:t>week</a:t>
            </a:r>
            <a:r>
              <a:rPr lang="fr-BE" dirty="0" smtClean="0">
                <a:cs typeface="Arial" panose="020B0604020202020204" pitchFamily="34" charset="0"/>
              </a:rPr>
              <a:t>, surface </a:t>
            </a:r>
            <a:r>
              <a:rPr lang="fr-BE" dirty="0" err="1" smtClean="0">
                <a:cs typeface="Arial" panose="020B0604020202020204" pitchFamily="34" charset="0"/>
              </a:rPr>
              <a:t>velocity</a:t>
            </a:r>
            <a:r>
              <a:rPr lang="fr-BE" dirty="0" smtClean="0">
                <a:cs typeface="Arial" panose="020B0604020202020204" pitchFamily="34" charset="0"/>
              </a:rPr>
              <a:t> </a:t>
            </a:r>
            <a:r>
              <a:rPr lang="fr-BE" dirty="0" err="1" smtClean="0">
                <a:cs typeface="Arial" panose="020B0604020202020204" pitchFamily="34" charset="0"/>
              </a:rPr>
              <a:t>spread</a:t>
            </a:r>
            <a:r>
              <a:rPr lang="fr-BE" dirty="0" smtClean="0">
                <a:cs typeface="Arial" panose="020B0604020202020204" pitchFamily="34" charset="0"/>
              </a:rPr>
              <a:t> ~ 10 cm/s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BE" dirty="0"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BE" dirty="0" smtClean="0">
                <a:cs typeface="Arial" panose="020B0604020202020204" pitchFamily="34" charset="0"/>
              </a:rPr>
              <a:t>spatial </a:t>
            </a:r>
            <a:r>
              <a:rPr lang="fr-BE" dirty="0" err="1" smtClean="0">
                <a:cs typeface="Arial" panose="020B0604020202020204" pitchFamily="34" charset="0"/>
              </a:rPr>
              <a:t>autocorrelation</a:t>
            </a:r>
            <a:r>
              <a:rPr lang="fr-BE" dirty="0" smtClean="0">
                <a:cs typeface="Arial" panose="020B0604020202020204" pitchFamily="34" charset="0"/>
              </a:rPr>
              <a:t> ~ 50 km (</a:t>
            </a:r>
            <a:r>
              <a:rPr lang="fr-BE" dirty="0" err="1" smtClean="0">
                <a:cs typeface="Arial" panose="020B0604020202020204" pitchFamily="34" charset="0"/>
              </a:rPr>
              <a:t>temperature</a:t>
            </a:r>
            <a:r>
              <a:rPr lang="fr-BE" dirty="0" smtClean="0">
                <a:cs typeface="Arial" panose="020B0604020202020204" pitchFamily="34" charset="0"/>
              </a:rPr>
              <a:t>) </a:t>
            </a:r>
          </a:p>
          <a:p>
            <a:pPr lvl="1" algn="just"/>
            <a:r>
              <a:rPr lang="fr-BE" dirty="0">
                <a:cs typeface="Arial" panose="020B0604020202020204" pitchFamily="34" charset="0"/>
              </a:rPr>
              <a:t>	</a:t>
            </a:r>
            <a:r>
              <a:rPr lang="fr-BE" dirty="0" smtClean="0">
                <a:cs typeface="Arial" panose="020B0604020202020204" pitchFamily="34" charset="0"/>
              </a:rPr>
              <a:t>	            ~10 km (</a:t>
            </a:r>
            <a:r>
              <a:rPr lang="fr-BE" dirty="0" err="1" smtClean="0">
                <a:cs typeface="Arial" panose="020B0604020202020204" pitchFamily="34" charset="0"/>
              </a:rPr>
              <a:t>velocity</a:t>
            </a:r>
            <a:r>
              <a:rPr lang="fr-BE" dirty="0" smtClean="0">
                <a:cs typeface="Arial" panose="020B0604020202020204" pitchFamily="34" charset="0"/>
              </a:rPr>
              <a:t>)</a:t>
            </a:r>
            <a:endParaRPr lang="fr-BE" sz="2809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BE" sz="2809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fr-BE" sz="280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37" y="965533"/>
            <a:ext cx="7314595" cy="5485946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308" y="965533"/>
            <a:ext cx="7314595" cy="5485946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983" y="955836"/>
            <a:ext cx="7314595" cy="548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42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0" y="6581775"/>
            <a:ext cx="4588477" cy="276225"/>
          </a:xfrm>
          <a:solidFill>
            <a:schemeClr val="accent2"/>
          </a:solidFill>
        </p:spPr>
        <p:txBody>
          <a:bodyPr/>
          <a:lstStyle/>
          <a:p>
            <a:r>
              <a:rPr lang="fr-BE" dirty="0" smtClean="0">
                <a:solidFill>
                  <a:schemeClr val="bg1"/>
                </a:solidFill>
              </a:rPr>
              <a:t>L. Vandenbulcke, A. Barth, J.-M. </a:t>
            </a:r>
            <a:r>
              <a:rPr lang="fr-BE" dirty="0" err="1" smtClean="0">
                <a:solidFill>
                  <a:schemeClr val="bg1"/>
                </a:solidFill>
              </a:rPr>
              <a:t>Beckers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10" name="Espace réservé du pied de page 8"/>
          <p:cNvSpPr txBox="1">
            <a:spLocks/>
          </p:cNvSpPr>
          <p:nvPr/>
        </p:nvSpPr>
        <p:spPr>
          <a:xfrm>
            <a:off x="10149017" y="6591472"/>
            <a:ext cx="2042983" cy="27622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 smtClean="0">
                <a:solidFill>
                  <a:schemeClr val="bg1"/>
                </a:solidFill>
              </a:rPr>
              <a:t>4/15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11" name="Espace réservé du pied de page 8"/>
          <p:cNvSpPr txBox="1">
            <a:spLocks/>
          </p:cNvSpPr>
          <p:nvPr/>
        </p:nvSpPr>
        <p:spPr>
          <a:xfrm>
            <a:off x="4588477" y="6591472"/>
            <a:ext cx="5626442" cy="27622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 smtClean="0">
                <a:solidFill>
                  <a:schemeClr val="bg1"/>
                </a:solidFill>
              </a:rPr>
              <a:t>DA of HF radar data in the </a:t>
            </a:r>
            <a:r>
              <a:rPr lang="fr-BE" dirty="0" err="1" smtClean="0">
                <a:solidFill>
                  <a:schemeClr val="bg1"/>
                </a:solidFill>
              </a:rPr>
              <a:t>Ligurian</a:t>
            </a:r>
            <a:r>
              <a:rPr lang="fr-BE" dirty="0" smtClean="0">
                <a:solidFill>
                  <a:schemeClr val="bg1"/>
                </a:solidFill>
              </a:rPr>
              <a:t> </a:t>
            </a:r>
            <a:r>
              <a:rPr lang="fr-BE" dirty="0" err="1" smtClean="0">
                <a:solidFill>
                  <a:schemeClr val="bg1"/>
                </a:solidFill>
              </a:rPr>
              <a:t>Sea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33401" y="324214"/>
            <a:ext cx="9925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BE" alt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BE" sz="2000" dirty="0"/>
              <a:t>Data and observation </a:t>
            </a:r>
            <a:r>
              <a:rPr lang="fr-BE" sz="2000" dirty="0" err="1"/>
              <a:t>operator</a:t>
            </a:r>
            <a:endParaRPr lang="fr-BE" sz="2000" dirty="0"/>
          </a:p>
          <a:p>
            <a:pPr algn="just"/>
            <a:endParaRPr lang="fr-BE" alt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BE" alt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eriod"/>
            </a:pPr>
            <a:endParaRPr lang="fr-BE" sz="2000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14" y="1233068"/>
            <a:ext cx="8628674" cy="433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36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0" y="6581775"/>
            <a:ext cx="4588477" cy="276225"/>
          </a:xfrm>
          <a:solidFill>
            <a:schemeClr val="accent2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L. Vandenbulcke, A. Barth, J.-M. </a:t>
            </a:r>
            <a:r>
              <a:rPr lang="en-US" dirty="0" err="1" smtClean="0">
                <a:solidFill>
                  <a:schemeClr val="bg1"/>
                </a:solidFill>
              </a:rPr>
              <a:t>Beckers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Espace réservé du pied de page 8"/>
          <p:cNvSpPr txBox="1">
            <a:spLocks/>
          </p:cNvSpPr>
          <p:nvPr/>
        </p:nvSpPr>
        <p:spPr>
          <a:xfrm>
            <a:off x="10149017" y="6591472"/>
            <a:ext cx="2042983" cy="27622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5/15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Espace réservé du pied de page 8"/>
          <p:cNvSpPr txBox="1">
            <a:spLocks/>
          </p:cNvSpPr>
          <p:nvPr/>
        </p:nvSpPr>
        <p:spPr>
          <a:xfrm>
            <a:off x="4588477" y="6591472"/>
            <a:ext cx="5626442" cy="27622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DA of HF radar data in the </a:t>
            </a:r>
            <a:r>
              <a:rPr lang="en-US" dirty="0" err="1" smtClean="0">
                <a:solidFill>
                  <a:schemeClr val="bg1"/>
                </a:solidFill>
              </a:rPr>
              <a:t>Ligurian</a:t>
            </a:r>
            <a:r>
              <a:rPr lang="en-US" dirty="0" smtClean="0">
                <a:solidFill>
                  <a:schemeClr val="bg1"/>
                </a:solidFill>
              </a:rPr>
              <a:t> Sea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33400" y="324214"/>
            <a:ext cx="1114785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fr-FR" sz="2000" dirty="0" smtClean="0">
                <a:cs typeface="Arial" panose="020B0604020202020204" pitchFamily="34" charset="0"/>
              </a:rPr>
              <a:t>3. </a:t>
            </a:r>
            <a:r>
              <a:rPr lang="en-US" sz="2000" dirty="0" smtClean="0"/>
              <a:t>Data and observation operator</a:t>
            </a:r>
          </a:p>
          <a:p>
            <a:pPr algn="just"/>
            <a:endParaRPr lang="en-US" altLang="fr-FR" sz="2000" dirty="0" smtClean="0">
              <a:cs typeface="Arial" panose="020B0604020202020204" pitchFamily="34" charset="0"/>
            </a:endParaRPr>
          </a:p>
          <a:p>
            <a:pPr algn="just"/>
            <a:r>
              <a:rPr lang="en-US" altLang="fr-FR" sz="2000" dirty="0" smtClean="0">
                <a:cs typeface="Arial" panose="020B0604020202020204" pitchFamily="34" charset="0"/>
              </a:rPr>
              <a:t>The observations to assimilate are the (radial) radar velocities (no interpolation)</a:t>
            </a:r>
          </a:p>
          <a:p>
            <a:pPr algn="just"/>
            <a:r>
              <a:rPr lang="en-US" altLang="fr-FR" sz="2000" dirty="0" smtClean="0">
                <a:cs typeface="Arial" panose="020B0604020202020204" pitchFamily="34" charset="0"/>
              </a:rPr>
              <a:t>The observation operator </a:t>
            </a:r>
            <a:r>
              <a:rPr lang="en-US" altLang="fr-FR" sz="2000" i="1" dirty="0" smtClean="0">
                <a:cs typeface="Arial" panose="020B0604020202020204" pitchFamily="34" charset="0"/>
              </a:rPr>
              <a:t>H</a:t>
            </a:r>
            <a:r>
              <a:rPr lang="en-US" altLang="fr-FR" sz="2000" dirty="0" smtClean="0">
                <a:cs typeface="Arial" panose="020B0604020202020204" pitchFamily="34" charset="0"/>
              </a:rPr>
              <a:t> transforms the model fields into radial currents towards the radars </a:t>
            </a:r>
          </a:p>
          <a:p>
            <a:pPr algn="just"/>
            <a:endParaRPr lang="en-US" altLang="fr-FR" sz="2000" dirty="0" smtClean="0">
              <a:cs typeface="Arial" panose="020B0604020202020204" pitchFamily="34" charset="0"/>
            </a:endParaRPr>
          </a:p>
          <a:p>
            <a:pPr algn="just"/>
            <a:endParaRPr lang="en-US" altLang="fr-FR" sz="2000" dirty="0" smtClean="0">
              <a:cs typeface="Arial" panose="020B0604020202020204" pitchFamily="34" charset="0"/>
            </a:endParaRPr>
          </a:p>
          <a:p>
            <a:pPr algn="just"/>
            <a:endParaRPr lang="en-US" altLang="fr-FR" sz="2000" dirty="0" smtClean="0">
              <a:cs typeface="Arial" panose="020B0604020202020204" pitchFamily="34" charset="0"/>
            </a:endParaRPr>
          </a:p>
          <a:p>
            <a:pPr algn="just"/>
            <a:endParaRPr lang="en-US" altLang="fr-FR" sz="2000" dirty="0" smtClean="0">
              <a:cs typeface="Arial" panose="020B0604020202020204" pitchFamily="34" charset="0"/>
            </a:endParaRPr>
          </a:p>
          <a:p>
            <a:pPr algn="just"/>
            <a:r>
              <a:rPr lang="en-US" altLang="fr-FR" sz="2000" dirty="0" smtClean="0">
                <a:cs typeface="Arial" panose="020B0604020202020204" pitchFamily="34" charset="0"/>
              </a:rPr>
              <a:t>Moreover, </a:t>
            </a:r>
            <a:r>
              <a:rPr lang="en-US" altLang="fr-FR" sz="2000" i="1" dirty="0" smtClean="0">
                <a:cs typeface="Arial" panose="020B0604020202020204" pitchFamily="34" charset="0"/>
              </a:rPr>
              <a:t>H</a:t>
            </a:r>
            <a:r>
              <a:rPr lang="en-US" altLang="fr-FR" sz="2000" dirty="0" smtClean="0">
                <a:cs typeface="Arial" panose="020B0604020202020204" pitchFamily="34" charset="0"/>
              </a:rPr>
              <a:t> also </a:t>
            </a:r>
            <a:r>
              <a:rPr lang="en-US" altLang="fr-FR" sz="2000" dirty="0" err="1" smtClean="0">
                <a:cs typeface="Arial" panose="020B0604020202020204" pitchFamily="34" charset="0"/>
              </a:rPr>
              <a:t>smooths</a:t>
            </a:r>
            <a:r>
              <a:rPr lang="en-US" altLang="fr-FR" sz="2000" dirty="0" smtClean="0">
                <a:cs typeface="Arial" panose="020B0604020202020204" pitchFamily="34" charset="0"/>
              </a:rPr>
              <a:t> the currents in the azimuthal direction (filters features smaller than 6°)</a:t>
            </a:r>
          </a:p>
          <a:p>
            <a:pPr algn="just"/>
            <a:endParaRPr lang="en-US" altLang="fr-FR" sz="2000" dirty="0" smtClean="0">
              <a:cs typeface="Arial" panose="020B0604020202020204" pitchFamily="34" charset="0"/>
            </a:endParaRPr>
          </a:p>
          <a:p>
            <a:pPr algn="just"/>
            <a:endParaRPr lang="en-US" altLang="fr-FR" sz="2000" dirty="0" smtClean="0">
              <a:cs typeface="Arial" panose="020B0604020202020204" pitchFamily="34" charset="0"/>
            </a:endParaRPr>
          </a:p>
          <a:p>
            <a:pPr algn="just"/>
            <a:endParaRPr lang="en-US" altLang="fr-FR" sz="2000" dirty="0" smtClean="0">
              <a:cs typeface="Arial" panose="020B0604020202020204" pitchFamily="34" charset="0"/>
            </a:endParaRPr>
          </a:p>
          <a:p>
            <a:pPr algn="just"/>
            <a:endParaRPr lang="en-US" altLang="fr-FR" sz="2000" dirty="0" smtClean="0">
              <a:cs typeface="Arial" panose="020B0604020202020204" pitchFamily="34" charset="0"/>
            </a:endParaRPr>
          </a:p>
          <a:p>
            <a:pPr algn="just"/>
            <a:r>
              <a:rPr lang="en-US" altLang="fr-FR" sz="2000" dirty="0" smtClean="0">
                <a:cs typeface="Arial" panose="020B0604020202020204" pitchFamily="34" charset="0"/>
              </a:rPr>
              <a:t>The points in the dense field of radar velocity observations are not uncorrelated. As we suppose the observation covariance matrix </a:t>
            </a:r>
            <a:r>
              <a:rPr lang="en-US" altLang="fr-FR" sz="2000" b="1" dirty="0" smtClean="0">
                <a:cs typeface="Arial" panose="020B0604020202020204" pitchFamily="34" charset="0"/>
              </a:rPr>
              <a:t>R</a:t>
            </a:r>
            <a:r>
              <a:rPr lang="en-US" altLang="fr-FR" sz="2000" dirty="0" smtClean="0">
                <a:cs typeface="Arial" panose="020B0604020202020204" pitchFamily="34" charset="0"/>
              </a:rPr>
              <a:t> is diagonal, we increase its diagonal</a:t>
            </a:r>
          </a:p>
          <a:p>
            <a:pPr algn="just"/>
            <a:endParaRPr lang="en-US" altLang="fr-FR" sz="2000" dirty="0" smtClean="0">
              <a:cs typeface="Arial" panose="020B0604020202020204" pitchFamily="34" charset="0"/>
            </a:endParaRPr>
          </a:p>
          <a:p>
            <a:pPr algn="just"/>
            <a:r>
              <a:rPr lang="en-US" altLang="fr-FR" sz="2000" dirty="0" smtClean="0">
                <a:cs typeface="Arial" panose="020B0604020202020204" pitchFamily="34" charset="0"/>
              </a:rPr>
              <a:t>		R = </a:t>
            </a:r>
            <a:r>
              <a:rPr lang="en-US" altLang="fr-FR" sz="2000" dirty="0" err="1" smtClean="0">
                <a:cs typeface="Arial" panose="020B0604020202020204" pitchFamily="34" charset="0"/>
              </a:rPr>
              <a:t>R</a:t>
            </a:r>
            <a:r>
              <a:rPr lang="en-US" altLang="fr-FR" sz="2000" baseline="-25000" dirty="0" err="1" smtClean="0">
                <a:cs typeface="Arial" panose="020B0604020202020204" pitchFamily="34" charset="0"/>
              </a:rPr>
              <a:t>instr</a:t>
            </a:r>
            <a:r>
              <a:rPr lang="en-US" altLang="fr-FR" sz="2000" dirty="0" smtClean="0">
                <a:cs typeface="Arial" panose="020B0604020202020204" pitchFamily="34" charset="0"/>
              </a:rPr>
              <a:t> + </a:t>
            </a:r>
            <a:r>
              <a:rPr lang="en-US" altLang="fr-FR" sz="2000" dirty="0" err="1" smtClean="0">
                <a:cs typeface="Arial" panose="020B0604020202020204" pitchFamily="34" charset="0"/>
              </a:rPr>
              <a:t>R</a:t>
            </a:r>
            <a:r>
              <a:rPr lang="en-US" altLang="fr-FR" sz="2000" baseline="-25000" dirty="0" err="1" smtClean="0">
                <a:cs typeface="Arial" panose="020B0604020202020204" pitchFamily="34" charset="0"/>
              </a:rPr>
              <a:t>repr</a:t>
            </a:r>
            <a:r>
              <a:rPr lang="en-US" altLang="fr-FR" sz="2000" dirty="0" smtClean="0">
                <a:cs typeface="Arial" panose="020B0604020202020204" pitchFamily="34" charset="0"/>
              </a:rPr>
              <a:t>			</a:t>
            </a:r>
            <a:r>
              <a:rPr lang="en-US" altLang="fr-FR" sz="2000" dirty="0" err="1" smtClean="0">
                <a:cs typeface="Arial" panose="020B0604020202020204" pitchFamily="34" charset="0"/>
              </a:rPr>
              <a:t>R</a:t>
            </a:r>
            <a:r>
              <a:rPr lang="en-US" altLang="fr-FR" sz="2000" baseline="-25000" dirty="0" err="1" smtClean="0">
                <a:cs typeface="Arial" panose="020B0604020202020204" pitchFamily="34" charset="0"/>
              </a:rPr>
              <a:t>repr</a:t>
            </a:r>
            <a:r>
              <a:rPr lang="en-US" altLang="fr-FR" sz="2000" dirty="0" smtClean="0">
                <a:cs typeface="Arial" panose="020B0604020202020204" pitchFamily="34" charset="0"/>
              </a:rPr>
              <a:t> = [ 5 , 50 , 250 ] cm/s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108" y="1716994"/>
            <a:ext cx="5442703" cy="81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4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0" y="6581775"/>
            <a:ext cx="4588477" cy="276225"/>
          </a:xfrm>
          <a:solidFill>
            <a:schemeClr val="accent2"/>
          </a:solidFill>
        </p:spPr>
        <p:txBody>
          <a:bodyPr/>
          <a:lstStyle/>
          <a:p>
            <a:r>
              <a:rPr lang="fr-BE" dirty="0" smtClean="0">
                <a:solidFill>
                  <a:schemeClr val="bg1"/>
                </a:solidFill>
              </a:rPr>
              <a:t>L. Vandenbulcke, A. Barth, J.-M. </a:t>
            </a:r>
            <a:r>
              <a:rPr lang="fr-BE" dirty="0" err="1" smtClean="0">
                <a:solidFill>
                  <a:schemeClr val="bg1"/>
                </a:solidFill>
              </a:rPr>
              <a:t>Beckers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10" name="Espace réservé du pied de page 8"/>
          <p:cNvSpPr txBox="1">
            <a:spLocks/>
          </p:cNvSpPr>
          <p:nvPr/>
        </p:nvSpPr>
        <p:spPr>
          <a:xfrm>
            <a:off x="10149017" y="6591472"/>
            <a:ext cx="2042983" cy="27622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 smtClean="0">
                <a:solidFill>
                  <a:schemeClr val="bg1"/>
                </a:solidFill>
              </a:rPr>
              <a:t>6/15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11" name="Espace réservé du pied de page 8"/>
          <p:cNvSpPr txBox="1">
            <a:spLocks/>
          </p:cNvSpPr>
          <p:nvPr/>
        </p:nvSpPr>
        <p:spPr>
          <a:xfrm>
            <a:off x="4588477" y="6591472"/>
            <a:ext cx="5626442" cy="27622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 smtClean="0">
                <a:solidFill>
                  <a:schemeClr val="bg1"/>
                </a:solidFill>
              </a:rPr>
              <a:t>DA of HF radar data in the </a:t>
            </a:r>
            <a:r>
              <a:rPr lang="fr-BE" dirty="0" err="1" smtClean="0">
                <a:solidFill>
                  <a:schemeClr val="bg1"/>
                </a:solidFill>
              </a:rPr>
              <a:t>Ligurian</a:t>
            </a:r>
            <a:r>
              <a:rPr lang="fr-BE" dirty="0" smtClean="0">
                <a:solidFill>
                  <a:schemeClr val="bg1"/>
                </a:solidFill>
              </a:rPr>
              <a:t> </a:t>
            </a:r>
            <a:r>
              <a:rPr lang="fr-BE" dirty="0" err="1" smtClean="0">
                <a:solidFill>
                  <a:schemeClr val="bg1"/>
                </a:solidFill>
              </a:rPr>
              <a:t>Sea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33401" y="324214"/>
            <a:ext cx="99250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alt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fr-BE" sz="2000" dirty="0"/>
              <a:t>Data </a:t>
            </a:r>
            <a:r>
              <a:rPr lang="fr-BE" sz="2000" dirty="0" smtClean="0"/>
              <a:t>assimilation: </a:t>
            </a:r>
            <a:r>
              <a:rPr lang="fr-BE" sz="2000" dirty="0" err="1" smtClean="0"/>
              <a:t>EnKF</a:t>
            </a:r>
            <a:r>
              <a:rPr lang="fr-BE" sz="2000" dirty="0" smtClean="0"/>
              <a:t> </a:t>
            </a:r>
            <a:r>
              <a:rPr lang="fr-BE" sz="2000" dirty="0" err="1" smtClean="0"/>
              <a:t>implemented</a:t>
            </a:r>
            <a:r>
              <a:rPr lang="fr-BE" sz="2000" dirty="0" smtClean="0"/>
              <a:t> in OAK</a:t>
            </a:r>
          </a:p>
          <a:p>
            <a:pPr algn="just"/>
            <a:endParaRPr lang="fr-BE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BE" sz="2000" dirty="0" smtClean="0"/>
              <a:t>The estimation </a:t>
            </a:r>
            <a:r>
              <a:rPr lang="fr-BE" sz="2000" dirty="0" err="1" smtClean="0"/>
              <a:t>vector</a:t>
            </a:r>
            <a:r>
              <a:rPr lang="fr-BE" sz="2000" dirty="0" smtClean="0"/>
              <a:t> </a:t>
            </a:r>
            <a:r>
              <a:rPr lang="fr-BE" sz="2000" b="1" dirty="0" smtClean="0"/>
              <a:t>x</a:t>
            </a:r>
            <a:r>
              <a:rPr lang="fr-BE" sz="2000" dirty="0" smtClean="0"/>
              <a:t> </a:t>
            </a:r>
            <a:r>
              <a:rPr lang="fr-BE" sz="2000" dirty="0" err="1" smtClean="0"/>
              <a:t>can</a:t>
            </a:r>
            <a:r>
              <a:rPr lang="fr-BE" sz="2000" dirty="0" smtClean="0"/>
              <a:t> </a:t>
            </a:r>
            <a:r>
              <a:rPr lang="fr-BE" sz="2000" dirty="0" err="1" smtClean="0"/>
              <a:t>contain</a:t>
            </a:r>
            <a:r>
              <a:rPr lang="fr-BE" sz="2000" dirty="0" smtClean="0"/>
              <a:t> the model </a:t>
            </a:r>
            <a:r>
              <a:rPr lang="fr-BE" sz="2000" dirty="0" err="1" smtClean="0"/>
              <a:t>fields</a:t>
            </a:r>
            <a:r>
              <a:rPr lang="fr-BE" sz="2000" dirty="0" smtClean="0"/>
              <a:t> at restart time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BE" sz="2000" dirty="0" smtClean="0"/>
              <a:t>Or the model </a:t>
            </a:r>
            <a:r>
              <a:rPr lang="fr-BE" sz="2000" dirty="0" err="1" smtClean="0"/>
              <a:t>fields</a:t>
            </a:r>
            <a:r>
              <a:rPr lang="fr-BE" sz="2000" dirty="0" smtClean="0"/>
              <a:t> at </a:t>
            </a:r>
            <a:r>
              <a:rPr lang="fr-BE" sz="2000" dirty="0" err="1" smtClean="0"/>
              <a:t>different</a:t>
            </a:r>
            <a:r>
              <a:rPr lang="fr-BE" sz="2000" dirty="0" smtClean="0"/>
              <a:t> times </a:t>
            </a:r>
            <a:r>
              <a:rPr lang="fr-BE" sz="2000" dirty="0" err="1" smtClean="0"/>
              <a:t>during</a:t>
            </a:r>
            <a:r>
              <a:rPr lang="fr-BE" sz="2000" dirty="0" smtClean="0"/>
              <a:t> a time-</a:t>
            </a:r>
            <a:r>
              <a:rPr lang="fr-BE" sz="2000" dirty="0" err="1" smtClean="0"/>
              <a:t>window</a:t>
            </a:r>
            <a:r>
              <a:rPr lang="fr-BE" sz="2000" dirty="0" smtClean="0"/>
              <a:t> ( ~ </a:t>
            </a:r>
            <a:r>
              <a:rPr lang="fr-BE" sz="2000" dirty="0" err="1" smtClean="0"/>
              <a:t>AEnKF</a:t>
            </a:r>
            <a:r>
              <a:rPr lang="fr-BE" sz="2000" dirty="0" smtClean="0"/>
              <a:t> / </a:t>
            </a:r>
            <a:r>
              <a:rPr lang="fr-BE" sz="2000" dirty="0" err="1" smtClean="0"/>
              <a:t>smoother</a:t>
            </a:r>
            <a:r>
              <a:rPr lang="fr-BE" sz="2000" dirty="0" smtClean="0"/>
              <a:t> 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BE" sz="2000" dirty="0" smtClean="0"/>
              <a:t>Or the model </a:t>
            </a:r>
            <a:r>
              <a:rPr lang="fr-BE" sz="2000" dirty="0" err="1" smtClean="0"/>
              <a:t>fields</a:t>
            </a:r>
            <a:r>
              <a:rPr lang="fr-BE" sz="2000" dirty="0" smtClean="0"/>
              <a:t> and forcing </a:t>
            </a:r>
            <a:r>
              <a:rPr lang="fr-BE" sz="2000" dirty="0" err="1" smtClean="0"/>
              <a:t>fields</a:t>
            </a:r>
            <a:r>
              <a:rPr lang="fr-BE" sz="2000" dirty="0" smtClean="0"/>
              <a:t> ( OBC, </a:t>
            </a:r>
            <a:r>
              <a:rPr lang="fr-BE" sz="2000" dirty="0" err="1" smtClean="0"/>
              <a:t>wind</a:t>
            </a:r>
            <a:r>
              <a:rPr lang="fr-BE" sz="2000" dirty="0" smtClean="0"/>
              <a:t> … )        </a:t>
            </a:r>
            <a:r>
              <a:rPr lang="fr-BE" sz="2000" dirty="0">
                <a:sym typeface="Wingdings" panose="05000000000000000000" pitchFamily="2" charset="2"/>
              </a:rPr>
              <a:t> </a:t>
            </a:r>
            <a:r>
              <a:rPr lang="fr-BE" sz="2000" dirty="0" smtClean="0">
                <a:sym typeface="Wingdings" panose="05000000000000000000" pitchFamily="2" charset="2"/>
              </a:rPr>
              <a:t>    </a:t>
            </a:r>
            <a:r>
              <a:rPr lang="fr-BE" sz="1600" i="1" dirty="0" smtClean="0">
                <a:solidFill>
                  <a:schemeClr val="accent1"/>
                </a:solidFill>
              </a:rPr>
              <a:t> </a:t>
            </a:r>
            <a:r>
              <a:rPr lang="fr-BE" sz="1600" i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 </a:t>
            </a:r>
            <a:r>
              <a:rPr lang="fr-BE" sz="1600" i="1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see</a:t>
            </a:r>
            <a:r>
              <a:rPr lang="fr-BE" sz="1600" i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fr-BE" sz="1600" i="1" dirty="0" err="1" smtClean="0">
                <a:solidFill>
                  <a:schemeClr val="accent1"/>
                </a:solidFill>
              </a:rPr>
              <a:t>also</a:t>
            </a:r>
            <a:r>
              <a:rPr lang="fr-BE" sz="1600" i="1" dirty="0" smtClean="0">
                <a:solidFill>
                  <a:schemeClr val="accent1"/>
                </a:solidFill>
              </a:rPr>
              <a:t> poster by </a:t>
            </a:r>
            <a:r>
              <a:rPr lang="fr-BE" sz="1600" i="1" dirty="0" err="1" smtClean="0">
                <a:solidFill>
                  <a:schemeClr val="accent1"/>
                </a:solidFill>
              </a:rPr>
              <a:t>Mermain</a:t>
            </a:r>
            <a:r>
              <a:rPr lang="fr-BE" sz="1600" i="1" dirty="0" smtClean="0">
                <a:solidFill>
                  <a:schemeClr val="accent1"/>
                </a:solidFill>
              </a:rPr>
              <a:t> et al</a:t>
            </a:r>
            <a:endParaRPr lang="fr-BE" sz="1600" dirty="0">
              <a:solidFill>
                <a:schemeClr val="accent1"/>
              </a:solidFill>
            </a:endParaRPr>
          </a:p>
          <a:p>
            <a:pPr algn="just"/>
            <a:endParaRPr lang="fr-BE" alt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BE" alt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eriod"/>
            </a:pPr>
            <a:endParaRPr lang="fr-BE" sz="2000" dirty="0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127" y="2337285"/>
            <a:ext cx="9169569" cy="410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5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0" y="6581775"/>
            <a:ext cx="4588477" cy="276225"/>
          </a:xfrm>
          <a:solidFill>
            <a:schemeClr val="accent2"/>
          </a:solidFill>
        </p:spPr>
        <p:txBody>
          <a:bodyPr/>
          <a:lstStyle/>
          <a:p>
            <a:r>
              <a:rPr lang="fr-BE" dirty="0" smtClean="0">
                <a:solidFill>
                  <a:schemeClr val="bg1"/>
                </a:solidFill>
              </a:rPr>
              <a:t>L. Vandenbulcke, A. Barth, J.-M. </a:t>
            </a:r>
            <a:r>
              <a:rPr lang="fr-BE" dirty="0" err="1" smtClean="0">
                <a:solidFill>
                  <a:schemeClr val="bg1"/>
                </a:solidFill>
              </a:rPr>
              <a:t>Beckers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10" name="Espace réservé du pied de page 8"/>
          <p:cNvSpPr txBox="1">
            <a:spLocks/>
          </p:cNvSpPr>
          <p:nvPr/>
        </p:nvSpPr>
        <p:spPr>
          <a:xfrm>
            <a:off x="10149017" y="6591472"/>
            <a:ext cx="2042983" cy="27622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 smtClean="0">
                <a:solidFill>
                  <a:schemeClr val="bg1"/>
                </a:solidFill>
              </a:rPr>
              <a:t>7/15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11" name="Espace réservé du pied de page 8"/>
          <p:cNvSpPr txBox="1">
            <a:spLocks/>
          </p:cNvSpPr>
          <p:nvPr/>
        </p:nvSpPr>
        <p:spPr>
          <a:xfrm>
            <a:off x="4588477" y="6591472"/>
            <a:ext cx="5626442" cy="27622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 smtClean="0">
                <a:solidFill>
                  <a:schemeClr val="bg1"/>
                </a:solidFill>
              </a:rPr>
              <a:t>DA of HF radar data in the </a:t>
            </a:r>
            <a:r>
              <a:rPr lang="fr-BE" dirty="0" err="1" smtClean="0">
                <a:solidFill>
                  <a:schemeClr val="bg1"/>
                </a:solidFill>
              </a:rPr>
              <a:t>Ligurian</a:t>
            </a:r>
            <a:r>
              <a:rPr lang="fr-BE" dirty="0" smtClean="0">
                <a:solidFill>
                  <a:schemeClr val="bg1"/>
                </a:solidFill>
              </a:rPr>
              <a:t> </a:t>
            </a:r>
            <a:r>
              <a:rPr lang="fr-BE" dirty="0" err="1" smtClean="0">
                <a:solidFill>
                  <a:schemeClr val="bg1"/>
                </a:solidFill>
              </a:rPr>
              <a:t>Sea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33401" y="324214"/>
            <a:ext cx="9925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altLang="fr-FR" sz="2000" dirty="0" smtClean="0">
                <a:cs typeface="Arial" panose="020B0604020202020204" pitchFamily="34" charset="0"/>
              </a:rPr>
              <a:t>4. Data assimilation: </a:t>
            </a:r>
            <a:r>
              <a:rPr lang="fr-BE" altLang="fr-FR" sz="2000" dirty="0" err="1" smtClean="0">
                <a:cs typeface="Arial" panose="020B0604020202020204" pitchFamily="34" charset="0"/>
              </a:rPr>
              <a:t>results</a:t>
            </a:r>
            <a:endParaRPr lang="fr-BE" altLang="fr-FR" sz="2000" dirty="0" smtClean="0"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877262" y="1365728"/>
            <a:ext cx="39008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 smtClean="0"/>
              <a:t>difficulty</a:t>
            </a:r>
            <a:r>
              <a:rPr lang="fr-BE" dirty="0" smtClean="0"/>
              <a:t> to </a:t>
            </a:r>
            <a:r>
              <a:rPr lang="fr-BE" dirty="0" err="1" smtClean="0"/>
              <a:t>consistently</a:t>
            </a:r>
            <a:r>
              <a:rPr lang="fr-BE" dirty="0" smtClean="0"/>
              <a:t> </a:t>
            </a:r>
            <a:r>
              <a:rPr lang="fr-BE" dirty="0" err="1" smtClean="0"/>
              <a:t>improve</a:t>
            </a:r>
            <a:r>
              <a:rPr lang="fr-BE" dirty="0" smtClean="0"/>
              <a:t> the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 smtClean="0"/>
              <a:t>performs</a:t>
            </a:r>
            <a:r>
              <a:rPr lang="fr-BE" dirty="0" smtClean="0"/>
              <a:t> </a:t>
            </a:r>
            <a:r>
              <a:rPr lang="fr-BE" dirty="0" err="1" smtClean="0"/>
              <a:t>better</a:t>
            </a:r>
            <a:r>
              <a:rPr lang="fr-BE" dirty="0" smtClean="0"/>
              <a:t> </a:t>
            </a:r>
            <a:r>
              <a:rPr lang="fr-BE" dirty="0" err="1" smtClean="0"/>
              <a:t>with</a:t>
            </a:r>
            <a:r>
              <a:rPr lang="fr-BE" dirty="0" smtClean="0"/>
              <a:t> model </a:t>
            </a:r>
            <a:r>
              <a:rPr lang="fr-BE" dirty="0" err="1" smtClean="0"/>
              <a:t>error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larger</a:t>
            </a:r>
            <a:endParaRPr lang="fr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 smtClean="0"/>
          </a:p>
          <a:p>
            <a:r>
              <a:rPr lang="fr-BE" dirty="0" err="1" smtClean="0"/>
              <a:t>Optimize</a:t>
            </a:r>
            <a:r>
              <a:rPr lang="fr-BE" dirty="0" smtClean="0"/>
              <a:t> ?</a:t>
            </a:r>
            <a:endParaRPr lang="fr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 smtClean="0"/>
              <a:t>different</a:t>
            </a:r>
            <a:r>
              <a:rPr lang="fr-BE" dirty="0" smtClean="0"/>
              <a:t> localisation </a:t>
            </a:r>
            <a:r>
              <a:rPr lang="fr-BE" dirty="0" err="1" smtClean="0"/>
              <a:t>radii</a:t>
            </a:r>
            <a:endParaRPr lang="fr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 smtClean="0"/>
              <a:t>different</a:t>
            </a:r>
            <a:r>
              <a:rPr lang="fr-BE" dirty="0" smtClean="0"/>
              <a:t> </a:t>
            </a:r>
            <a:r>
              <a:rPr lang="fr-BE" b="1" dirty="0" smtClean="0"/>
              <a:t>R</a:t>
            </a:r>
            <a:r>
              <a:rPr lang="fr-BE" dirty="0" smtClean="0"/>
              <a:t> 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 smtClean="0"/>
              <a:t>diffent</a:t>
            </a:r>
            <a:r>
              <a:rPr lang="fr-BE" dirty="0" smtClean="0"/>
              <a:t> </a:t>
            </a:r>
            <a:r>
              <a:rPr lang="fr-BE" dirty="0" err="1" smtClean="0"/>
              <a:t>window</a:t>
            </a:r>
            <a:r>
              <a:rPr lang="fr-BE" dirty="0" smtClean="0"/>
              <a:t> </a:t>
            </a:r>
            <a:r>
              <a:rPr lang="fr-BE" dirty="0" err="1" smtClean="0"/>
              <a:t>lengths</a:t>
            </a:r>
            <a:r>
              <a:rPr lang="fr-BE" dirty="0" smtClean="0"/>
              <a:t> (12h,24h…)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 smtClean="0"/>
              <a:t>different</a:t>
            </a:r>
            <a:r>
              <a:rPr lang="fr-BE" dirty="0" smtClean="0"/>
              <a:t> </a:t>
            </a:r>
            <a:r>
              <a:rPr lang="fr-BE" dirty="0" err="1" smtClean="0"/>
              <a:t>cut</a:t>
            </a:r>
            <a:r>
              <a:rPr lang="fr-BE" dirty="0" smtClean="0"/>
              <a:t>-off </a:t>
            </a:r>
            <a:r>
              <a:rPr lang="fr-BE" dirty="0" err="1" smtClean="0"/>
              <a:t>lengths</a:t>
            </a:r>
            <a:r>
              <a:rPr lang="fr-BE" dirty="0" smtClean="0"/>
              <a:t> (50km?)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no T,S,SSH update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 smtClean="0"/>
              <a:t>analyzed</a:t>
            </a:r>
            <a:r>
              <a:rPr lang="fr-BE" dirty="0" smtClean="0"/>
              <a:t> forcings + </a:t>
            </a:r>
            <a:r>
              <a:rPr lang="fr-BE" dirty="0" err="1" smtClean="0"/>
              <a:t>re-run</a:t>
            </a:r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335" y="1169057"/>
            <a:ext cx="8117597" cy="495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64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3261</TotalTime>
  <Words>1218</Words>
  <Application>Microsoft Office PowerPoint</Application>
  <PresentationFormat>Grand écran</PresentationFormat>
  <Paragraphs>305</Paragraphs>
  <Slides>18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Apple Chancery</vt:lpstr>
      <vt:lpstr>Arial</vt:lpstr>
      <vt:lpstr>Calibri</vt:lpstr>
      <vt:lpstr>Calibri Light</vt:lpstr>
      <vt:lpstr>Wingdings</vt:lpstr>
      <vt:lpstr>Thème Office</vt:lpstr>
      <vt:lpstr>Assimilation of HF radar in the Ligurian Sea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Assimilation of HF radar in the Ligurian Sea</dc:title>
  <dc:creator>Luc Vandenbulcke</dc:creator>
  <cp:lastModifiedBy>Luc Vandenbulcke</cp:lastModifiedBy>
  <cp:revision>74</cp:revision>
  <dcterms:created xsi:type="dcterms:W3CDTF">2015-05-04T13:01:31Z</dcterms:created>
  <dcterms:modified xsi:type="dcterms:W3CDTF">2015-05-14T12:12:00Z</dcterms:modified>
</cp:coreProperties>
</file>