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fr-FR"/>
    </a:defPPr>
    <a:lvl1pPr marL="0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60025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20045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480070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640095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800116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2960141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120161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280186" algn="l" defTabSz="432004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2" y="15000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in\Downloads\BMP%2030&#176;C%2005122014%20%20Dieu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in\Downloads\BMP%2030&#176;C%2005122014%20%20Dieu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in\Downloads\Test%20%20BMP%20du%2005.12.2014%20&#224;%2055&#176;C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in\Downloads\Test%20%20BMP%20du%2005.12.2014%20&#224;%2055&#176;C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1774390073388"/>
          <c:y val="4.1489236491178513E-2"/>
          <c:w val="0.8044815849631699"/>
          <c:h val="0.785653166672551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'graphique Biogaz'!$A$10</c:f>
              <c:strCache>
                <c:ptCount val="1"/>
                <c:pt idx="0">
                  <c:v>Consortium cellulolytique  + cellulose   B</c:v>
                </c:pt>
              </c:strCache>
            </c:strRef>
          </c:tx>
          <c:spPr>
            <a:ln>
              <a:prstDash val="dash"/>
            </a:ln>
          </c:spPr>
          <c:xVal>
            <c:numRef>
              <c:f>'Donnees traitees'!$B$105:$L$105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67</c:v>
                </c:pt>
                <c:pt idx="10">
                  <c:v>80</c:v>
                </c:pt>
              </c:numCache>
            </c:numRef>
          </c:xVal>
          <c:yVal>
            <c:numRef>
              <c:f>'Donnees traitees'!$B$150:$L$150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8.5</c:v>
                </c:pt>
                <c:pt idx="4">
                  <c:v>13.5</c:v>
                </c:pt>
                <c:pt idx="5">
                  <c:v>13.5</c:v>
                </c:pt>
                <c:pt idx="6">
                  <c:v>13.5</c:v>
                </c:pt>
                <c:pt idx="7">
                  <c:v>13.5</c:v>
                </c:pt>
                <c:pt idx="8">
                  <c:v>13.5</c:v>
                </c:pt>
                <c:pt idx="9">
                  <c:v>13.5</c:v>
                </c:pt>
                <c:pt idx="10">
                  <c:v>14.5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'graphique Biogaz'!$A$25</c:f>
              <c:strCache>
                <c:ptCount val="1"/>
                <c:pt idx="0">
                  <c:v>Consortium CET / Consortium cellulolytique  + cellulose   B</c:v>
                </c:pt>
              </c:strCache>
            </c:strRef>
          </c:tx>
          <c:xVal>
            <c:numRef>
              <c:f>'Donnees traitees'!$B$105:$L$105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67</c:v>
                </c:pt>
                <c:pt idx="10">
                  <c:v>80</c:v>
                </c:pt>
              </c:numCache>
            </c:numRef>
          </c:xVal>
          <c:yVal>
            <c:numRef>
              <c:f>'Donnees traitees'!$B$132:$L$132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5.5</c:v>
                </c:pt>
                <c:pt idx="5">
                  <c:v>10.5</c:v>
                </c:pt>
                <c:pt idx="6">
                  <c:v>18.5</c:v>
                </c:pt>
                <c:pt idx="7">
                  <c:v>26</c:v>
                </c:pt>
                <c:pt idx="8">
                  <c:v>26</c:v>
                </c:pt>
                <c:pt idx="9">
                  <c:v>33</c:v>
                </c:pt>
                <c:pt idx="10">
                  <c:v>42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'graphique Biogaz'!$A$40</c:f>
              <c:strCache>
                <c:ptCount val="1"/>
                <c:pt idx="0">
                  <c:v>Consortium CET  + cellulose  B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'Donnees traitees'!$B$105:$L$105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67</c:v>
                </c:pt>
                <c:pt idx="10">
                  <c:v>80</c:v>
                </c:pt>
              </c:numCache>
            </c:numRef>
          </c:xVal>
          <c:yVal>
            <c:numRef>
              <c:f>'Donnees traitees'!$B$112:$L$112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31168"/>
        <c:axId val="95443712"/>
      </c:scatterChart>
      <c:valAx>
        <c:axId val="7723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Time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5443712"/>
        <c:crosses val="autoZero"/>
        <c:crossBetween val="midCat"/>
      </c:valAx>
      <c:valAx>
        <c:axId val="95443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Biogas (ml/g of cellulose)</a:t>
                </a:r>
              </a:p>
            </c:rich>
          </c:tx>
          <c:layout>
            <c:manualLayout>
              <c:xMode val="edge"/>
              <c:yMode val="edge"/>
              <c:x val="2.9987187002752897E-2"/>
              <c:y val="0.106573272352152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7231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5508079872368"/>
          <c:y val="5.3436014754912393E-2"/>
          <c:w val="0.83809718983074333"/>
          <c:h val="0.782111253187368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'[BMP 30°C 05122014  Dieu Final.xls]graphique Biogaz'!$A$13</c:f>
              <c:strCache>
                <c:ptCount val="1"/>
                <c:pt idx="0">
                  <c:v>Consortium cellulolytique + K1  6m   B</c:v>
                </c:pt>
              </c:strCache>
            </c:strRef>
          </c:tx>
          <c:spPr>
            <a:ln>
              <a:prstDash val="dash"/>
            </a:ln>
          </c:spPr>
          <c:xVal>
            <c:numRef>
              <c:f>'[BMP 30°C 05122014  Dieu Final.xls]graphique Biogaz'!$B$5:$L$5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67</c:v>
                </c:pt>
                <c:pt idx="10">
                  <c:v>80</c:v>
                </c:pt>
              </c:numCache>
            </c:numRef>
          </c:xVal>
          <c:yVal>
            <c:numRef>
              <c:f>'[BMP 30°C 05122014  Dieu Final.xls]Donnees traitees'!$B$154:$L$154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14.5</c:v>
                </c:pt>
                <c:pt idx="8">
                  <c:v>19.5</c:v>
                </c:pt>
                <c:pt idx="9">
                  <c:v>19.5</c:v>
                </c:pt>
                <c:pt idx="10">
                  <c:v>23.5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'[BMP 30°C 05122014  Dieu Final.xls]graphique Biogaz'!$A$28</c:f>
              <c:strCache>
                <c:ptCount val="1"/>
                <c:pt idx="0">
                  <c:v>Consortium CET / Consortium cellulolytique + K1  6m   B</c:v>
                </c:pt>
              </c:strCache>
            </c:strRef>
          </c:tx>
          <c:xVal>
            <c:numRef>
              <c:f>'[BMP 30°C 05122014  Dieu Final.xls]graphique Biogaz'!$B$5:$L$5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67</c:v>
                </c:pt>
                <c:pt idx="10">
                  <c:v>80</c:v>
                </c:pt>
              </c:numCache>
            </c:numRef>
          </c:xVal>
          <c:yVal>
            <c:numRef>
              <c:f>'[BMP 30°C 05122014  Dieu Final.xls]Donnees traitees'!$B$135:$L$135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13.5</c:v>
                </c:pt>
                <c:pt idx="8">
                  <c:v>20.5</c:v>
                </c:pt>
                <c:pt idx="9">
                  <c:v>25.5</c:v>
                </c:pt>
                <c:pt idx="10">
                  <c:v>29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'[BMP 30°C 05122014  Dieu Final.xls]graphique Biogaz'!$A$44</c:f>
              <c:strCache>
                <c:ptCount val="1"/>
                <c:pt idx="0">
                  <c:v>Consortium CET + K1  6m   C</c:v>
                </c:pt>
              </c:strCache>
            </c:strRef>
          </c:tx>
          <c:spPr>
            <a:ln>
              <a:solidFill>
                <a:schemeClr val="accent5"/>
              </a:solidFill>
              <a:prstDash val="sysDot"/>
            </a:ln>
          </c:spPr>
          <c:marker>
            <c:symbol val="star"/>
            <c:size val="7"/>
            <c:spPr>
              <a:ln>
                <a:solidFill>
                  <a:schemeClr val="accent5"/>
                </a:solidFill>
              </a:ln>
            </c:spPr>
          </c:marker>
          <c:xVal>
            <c:numRef>
              <c:f>'[BMP 30°C 05122014  Dieu Final.xls]graphique Biogaz'!$B$5:$L$5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67</c:v>
                </c:pt>
                <c:pt idx="10">
                  <c:v>80</c:v>
                </c:pt>
              </c:numCache>
            </c:numRef>
          </c:xVal>
          <c:yVal>
            <c:numRef>
              <c:f>'[BMP 30°C 05122014  Dieu Final.xls]Donnees traitees'!$B$117:$L$117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6.5</c:v>
                </c:pt>
                <c:pt idx="9">
                  <c:v>12.5</c:v>
                </c:pt>
                <c:pt idx="10">
                  <c:v>16.5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76352"/>
        <c:axId val="121676928"/>
      </c:scatterChart>
      <c:valAx>
        <c:axId val="121676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Time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1676928"/>
        <c:crosses val="autoZero"/>
        <c:crossBetween val="midCat"/>
      </c:valAx>
      <c:valAx>
        <c:axId val="1216769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Biogas (ml/g of cellulose)</a:t>
                </a:r>
              </a:p>
            </c:rich>
          </c:tx>
          <c:layout>
            <c:manualLayout>
              <c:xMode val="edge"/>
              <c:yMode val="edge"/>
              <c:x val="2.087533687481876E-2"/>
              <c:y val="0.143669037692736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1676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7122671814001"/>
          <c:y val="4.141111435381651E-2"/>
          <c:w val="0.84165095323360717"/>
          <c:h val="0.79847441183134482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Graphique!$A$25</c:f>
              <c:strCache>
                <c:ptCount val="1"/>
                <c:pt idx="0">
                  <c:v>consortium cellulolytique K1 16m B</c:v>
                </c:pt>
              </c:strCache>
            </c:strRef>
          </c:tx>
          <c:spPr>
            <a:ln>
              <a:prstDash val="dash"/>
            </a:ln>
          </c:spPr>
          <c:xVal>
            <c:numRef>
              <c:f>Graphique!$B$3:$L$3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39</c:v>
                </c:pt>
                <c:pt idx="9">
                  <c:v>59</c:v>
                </c:pt>
                <c:pt idx="10">
                  <c:v>67</c:v>
                </c:pt>
              </c:numCache>
            </c:numRef>
          </c:xVal>
          <c:yVal>
            <c:numRef>
              <c:f>Graphique!$B$25:$L$25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6</c:v>
                </c:pt>
                <c:pt idx="5">
                  <c:v>10.5</c:v>
                </c:pt>
                <c:pt idx="6">
                  <c:v>16</c:v>
                </c:pt>
                <c:pt idx="7">
                  <c:v>18</c:v>
                </c:pt>
                <c:pt idx="8">
                  <c:v>23.5</c:v>
                </c:pt>
                <c:pt idx="9">
                  <c:v>30.5</c:v>
                </c:pt>
                <c:pt idx="10">
                  <c:v>30.5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Graphique!$A$50</c:f>
              <c:strCache>
                <c:ptCount val="1"/>
                <c:pt idx="0">
                  <c:v>consortium cellulolytique/ consortium CET K1 16m 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ln>
                <a:solidFill>
                  <a:schemeClr val="accent3"/>
                </a:solidFill>
              </a:ln>
            </c:spPr>
          </c:marker>
          <c:xVal>
            <c:numRef>
              <c:f>Graphique!$B$3:$L$3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39</c:v>
                </c:pt>
                <c:pt idx="9">
                  <c:v>59</c:v>
                </c:pt>
                <c:pt idx="10">
                  <c:v>67</c:v>
                </c:pt>
              </c:numCache>
            </c:numRef>
          </c:xVal>
          <c:yVal>
            <c:numRef>
              <c:f>Graphique!$B$50:$L$50</c:f>
              <c:numCache>
                <c:formatCode>General</c:formatCode>
                <c:ptCount val="11"/>
                <c:pt idx="0">
                  <c:v>0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12</c:v>
                </c:pt>
                <c:pt idx="10">
                  <c:v>12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Graphique!$A$71</c:f>
              <c:strCache>
                <c:ptCount val="1"/>
                <c:pt idx="0">
                  <c:v>consortium CET K1 16m B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Graphique!$B$3:$L$3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39</c:v>
                </c:pt>
                <c:pt idx="9">
                  <c:v>59</c:v>
                </c:pt>
                <c:pt idx="10">
                  <c:v>67</c:v>
                </c:pt>
              </c:numCache>
            </c:numRef>
          </c:xVal>
          <c:yVal>
            <c:numRef>
              <c:f>Graphique!$B$71:$L$71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79232"/>
        <c:axId val="121679808"/>
      </c:scatterChart>
      <c:valAx>
        <c:axId val="12167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Time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1679808"/>
        <c:crosses val="autoZero"/>
        <c:crossBetween val="midCat"/>
      </c:valAx>
      <c:valAx>
        <c:axId val="121679808"/>
        <c:scaling>
          <c:orientation val="minMax"/>
          <c:max val="4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Biogas (ml/g of cellulose )</a:t>
                </a:r>
              </a:p>
            </c:rich>
          </c:tx>
          <c:layout>
            <c:manualLayout>
              <c:xMode val="edge"/>
              <c:yMode val="edge"/>
              <c:x val="1.1291592599339016E-2"/>
              <c:y val="0.127507144388607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1679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82872792546406"/>
          <c:y val="3.7827070748910452E-2"/>
          <c:w val="0.80418298478718697"/>
          <c:h val="0.78211125318736863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Graphique!$A$10</c:f>
              <c:strCache>
                <c:ptCount val="1"/>
                <c:pt idx="0">
                  <c:v>consortium cellulolytique cellulose B</c:v>
                </c:pt>
              </c:strCache>
            </c:strRef>
          </c:tx>
          <c:spPr>
            <a:ln>
              <a:prstDash val="dash"/>
            </a:ln>
          </c:spPr>
          <c:xVal>
            <c:numRef>
              <c:f>Graphique!$B$3:$L$3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39</c:v>
                </c:pt>
                <c:pt idx="9">
                  <c:v>59</c:v>
                </c:pt>
                <c:pt idx="10">
                  <c:v>67</c:v>
                </c:pt>
              </c:numCache>
            </c:numRef>
          </c:xVal>
          <c:yVal>
            <c:numRef>
              <c:f>Graphique!$B$10:$L$10</c:f>
              <c:numCache>
                <c:formatCode>General</c:formatCode>
                <c:ptCount val="11"/>
                <c:pt idx="0">
                  <c:v>0</c:v>
                </c:pt>
                <c:pt idx="1">
                  <c:v>11</c:v>
                </c:pt>
                <c:pt idx="2">
                  <c:v>17.5</c:v>
                </c:pt>
                <c:pt idx="3">
                  <c:v>32.5</c:v>
                </c:pt>
                <c:pt idx="4">
                  <c:v>44.5</c:v>
                </c:pt>
                <c:pt idx="5">
                  <c:v>55.5</c:v>
                </c:pt>
                <c:pt idx="6">
                  <c:v>64.5</c:v>
                </c:pt>
                <c:pt idx="7">
                  <c:v>70.5</c:v>
                </c:pt>
                <c:pt idx="8">
                  <c:v>78</c:v>
                </c:pt>
                <c:pt idx="9">
                  <c:v>78</c:v>
                </c:pt>
                <c:pt idx="10">
                  <c:v>78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Graphique!$A$35</c:f>
              <c:strCache>
                <c:ptCount val="1"/>
                <c:pt idx="0">
                  <c:v>consortium cellulolytique/ consortium CET cellulose 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ln>
                <a:solidFill>
                  <a:schemeClr val="accent3"/>
                </a:solidFill>
              </a:ln>
            </c:spPr>
          </c:marker>
          <c:xVal>
            <c:numRef>
              <c:f>Graphique!$B$3:$L$3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39</c:v>
                </c:pt>
                <c:pt idx="9">
                  <c:v>59</c:v>
                </c:pt>
                <c:pt idx="10">
                  <c:v>67</c:v>
                </c:pt>
              </c:numCache>
            </c:numRef>
          </c:xVal>
          <c:yVal>
            <c:numRef>
              <c:f>Graphique!$B$35:$L$35</c:f>
              <c:numCache>
                <c:formatCode>General</c:formatCode>
                <c:ptCount val="11"/>
                <c:pt idx="0">
                  <c:v>0</c:v>
                </c:pt>
                <c:pt idx="1">
                  <c:v>13.5</c:v>
                </c:pt>
                <c:pt idx="2">
                  <c:v>26</c:v>
                </c:pt>
                <c:pt idx="3">
                  <c:v>46.5</c:v>
                </c:pt>
                <c:pt idx="4">
                  <c:v>53.5</c:v>
                </c:pt>
                <c:pt idx="5">
                  <c:v>62</c:v>
                </c:pt>
                <c:pt idx="6">
                  <c:v>64</c:v>
                </c:pt>
                <c:pt idx="7">
                  <c:v>66</c:v>
                </c:pt>
                <c:pt idx="8">
                  <c:v>66</c:v>
                </c:pt>
                <c:pt idx="9">
                  <c:v>66</c:v>
                </c:pt>
                <c:pt idx="10">
                  <c:v>70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Graphique!$A$58</c:f>
              <c:strCache>
                <c:ptCount val="1"/>
                <c:pt idx="0">
                  <c:v>consortium CET cellulose C</c:v>
                </c:pt>
              </c:strCache>
            </c:strRef>
          </c:tx>
          <c:spPr>
            <a:ln>
              <a:solidFill>
                <a:schemeClr val="accent5"/>
              </a:solidFill>
              <a:prstDash val="sysDot"/>
            </a:ln>
          </c:spPr>
          <c:marker>
            <c:symbol val="star"/>
            <c:size val="7"/>
            <c:spPr>
              <a:noFill/>
              <a:ln>
                <a:solidFill>
                  <a:schemeClr val="accent5"/>
                </a:solidFill>
              </a:ln>
            </c:spPr>
          </c:marker>
          <c:xVal>
            <c:numRef>
              <c:f>Graphique!$B$3:$L$3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  <c:pt idx="8">
                  <c:v>39</c:v>
                </c:pt>
                <c:pt idx="9">
                  <c:v>59</c:v>
                </c:pt>
                <c:pt idx="10">
                  <c:v>67</c:v>
                </c:pt>
              </c:numCache>
            </c:numRef>
          </c:xVal>
          <c:yVal>
            <c:numRef>
              <c:f>Graphique!$B$58:$L$58</c:f>
              <c:numCache>
                <c:formatCode>General</c:formatCode>
                <c:ptCount val="11"/>
                <c:pt idx="0">
                  <c:v>0</c:v>
                </c:pt>
                <c:pt idx="1">
                  <c:v>17.5</c:v>
                </c:pt>
                <c:pt idx="2">
                  <c:v>29.5</c:v>
                </c:pt>
                <c:pt idx="3">
                  <c:v>29.5</c:v>
                </c:pt>
                <c:pt idx="4">
                  <c:v>42.5</c:v>
                </c:pt>
                <c:pt idx="5">
                  <c:v>46.5</c:v>
                </c:pt>
                <c:pt idx="6">
                  <c:v>46.5</c:v>
                </c:pt>
                <c:pt idx="7">
                  <c:v>48.5</c:v>
                </c:pt>
                <c:pt idx="8">
                  <c:v>53</c:v>
                </c:pt>
                <c:pt idx="9">
                  <c:v>63</c:v>
                </c:pt>
                <c:pt idx="10">
                  <c:v>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81536"/>
        <c:axId val="121682112"/>
      </c:scatterChart>
      <c:valAx>
        <c:axId val="121681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Time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1682112"/>
        <c:crosses val="autoZero"/>
        <c:crossBetween val="midCat"/>
      </c:valAx>
      <c:valAx>
        <c:axId val="121682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BE" sz="1800"/>
                  <a:t>Biogas (ml/g of cellulose)</a:t>
                </a:r>
              </a:p>
            </c:rich>
          </c:tx>
          <c:layout>
            <c:manualLayout>
              <c:xMode val="edge"/>
              <c:yMode val="edge"/>
              <c:x val="1.771440773519839E-2"/>
              <c:y val="0.102292839718085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16815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6FA9-6549-4997-AAE1-4CD3EE261FE7}" type="datetimeFigureOut">
              <a:rPr lang="fr-FR"/>
              <a:t>05/05/2015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FD5F-EB67-4499-9228-1A8EE15C5813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76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796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7276" algn="l" defTabSz="9143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FFD5F-EB67-4499-9228-1A8EE15C5813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3421690"/>
            <a:ext cx="27543443" cy="92611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4483062"/>
            <a:ext cx="22682835" cy="11041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19700" y="2310296"/>
            <a:ext cx="5468186" cy="4914614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5159" y="2310296"/>
            <a:ext cx="15864485" cy="4914614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8" y="27763473"/>
            <a:ext cx="27543443" cy="858107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8" y="18312299"/>
            <a:ext cx="27543443" cy="9451175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02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2004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48007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64009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80011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296014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12016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28018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5154" y="13441684"/>
            <a:ext cx="10666333" cy="38014755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21560" y="13441684"/>
            <a:ext cx="10666333" cy="38014755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3" y="1730222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10" y="9671212"/>
            <a:ext cx="14317416" cy="4030502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025" indent="0">
              <a:buNone/>
              <a:defRPr sz="9500" b="1"/>
            </a:lvl2pPr>
            <a:lvl3pPr marL="4320045" indent="0">
              <a:buNone/>
              <a:defRPr sz="8600" b="1"/>
            </a:lvl3pPr>
            <a:lvl4pPr marL="6480070" indent="0">
              <a:buNone/>
              <a:defRPr sz="7700" b="1"/>
            </a:lvl4pPr>
            <a:lvl5pPr marL="8640095" indent="0">
              <a:buNone/>
              <a:defRPr sz="7700" b="1"/>
            </a:lvl5pPr>
            <a:lvl6pPr marL="10800116" indent="0">
              <a:buNone/>
              <a:defRPr sz="7700" b="1"/>
            </a:lvl6pPr>
            <a:lvl7pPr marL="12960141" indent="0">
              <a:buNone/>
              <a:defRPr sz="7700" b="1"/>
            </a:lvl7pPr>
            <a:lvl8pPr marL="15120161" indent="0">
              <a:buNone/>
              <a:defRPr sz="7700" b="1"/>
            </a:lvl8pPr>
            <a:lvl9pPr marL="17280186" indent="0">
              <a:buNone/>
              <a:defRPr sz="7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10" y="13701712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16" y="9671212"/>
            <a:ext cx="14323039" cy="4030502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025" indent="0">
              <a:buNone/>
              <a:defRPr sz="9500" b="1"/>
            </a:lvl2pPr>
            <a:lvl3pPr marL="4320045" indent="0">
              <a:buNone/>
              <a:defRPr sz="8600" b="1"/>
            </a:lvl3pPr>
            <a:lvl4pPr marL="6480070" indent="0">
              <a:buNone/>
              <a:defRPr sz="7700" b="1"/>
            </a:lvl4pPr>
            <a:lvl5pPr marL="8640095" indent="0">
              <a:buNone/>
              <a:defRPr sz="7700" b="1"/>
            </a:lvl5pPr>
            <a:lvl6pPr marL="10800116" indent="0">
              <a:buNone/>
              <a:defRPr sz="7700" b="1"/>
            </a:lvl6pPr>
            <a:lvl7pPr marL="12960141" indent="0">
              <a:buNone/>
              <a:defRPr sz="7700" b="1"/>
            </a:lvl7pPr>
            <a:lvl8pPr marL="15120161" indent="0">
              <a:buNone/>
              <a:defRPr sz="7700" b="1"/>
            </a:lvl8pPr>
            <a:lvl9pPr marL="17280186" indent="0">
              <a:buNone/>
              <a:defRPr sz="7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16" y="13701712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10" y="1720219"/>
            <a:ext cx="10660710" cy="732091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8" y="1720219"/>
            <a:ext cx="18114766" cy="36874614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10" y="9041134"/>
            <a:ext cx="10660710" cy="29553697"/>
          </a:xfrm>
        </p:spPr>
        <p:txBody>
          <a:bodyPr/>
          <a:lstStyle>
            <a:lvl1pPr marL="0" indent="0">
              <a:buNone/>
              <a:defRPr sz="6800"/>
            </a:lvl1pPr>
            <a:lvl2pPr marL="2160025" indent="0">
              <a:buNone/>
              <a:defRPr sz="5900"/>
            </a:lvl2pPr>
            <a:lvl3pPr marL="4320045" indent="0">
              <a:buNone/>
              <a:defRPr sz="4500"/>
            </a:lvl3pPr>
            <a:lvl4pPr marL="6480070" indent="0">
              <a:buNone/>
              <a:defRPr sz="4100"/>
            </a:lvl4pPr>
            <a:lvl5pPr marL="8640095" indent="0">
              <a:buNone/>
              <a:defRPr sz="4100"/>
            </a:lvl5pPr>
            <a:lvl6pPr marL="10800116" indent="0">
              <a:buNone/>
              <a:defRPr sz="4100"/>
            </a:lvl6pPr>
            <a:lvl7pPr marL="12960141" indent="0">
              <a:buNone/>
              <a:defRPr sz="4100"/>
            </a:lvl7pPr>
            <a:lvl8pPr marL="15120161" indent="0">
              <a:buNone/>
              <a:defRPr sz="4100"/>
            </a:lvl8pPr>
            <a:lvl9pPr marL="1728018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5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4900"/>
            </a:lvl1pPr>
            <a:lvl2pPr marL="2160025" indent="0">
              <a:buNone/>
              <a:defRPr sz="13100"/>
            </a:lvl2pPr>
            <a:lvl3pPr marL="4320045" indent="0">
              <a:buNone/>
              <a:defRPr sz="11300"/>
            </a:lvl3pPr>
            <a:lvl4pPr marL="6480070" indent="0">
              <a:buNone/>
              <a:defRPr sz="9500"/>
            </a:lvl4pPr>
            <a:lvl5pPr marL="8640095" indent="0">
              <a:buNone/>
              <a:defRPr sz="9500"/>
            </a:lvl5pPr>
            <a:lvl6pPr marL="10800116" indent="0">
              <a:buNone/>
              <a:defRPr sz="9500"/>
            </a:lvl6pPr>
            <a:lvl7pPr marL="12960141" indent="0">
              <a:buNone/>
              <a:defRPr sz="9500"/>
            </a:lvl7pPr>
            <a:lvl8pPr marL="15120161" indent="0">
              <a:buNone/>
              <a:defRPr sz="9500"/>
            </a:lvl8pPr>
            <a:lvl9pPr marL="17280186" indent="0">
              <a:buNone/>
              <a:defRPr sz="9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36"/>
            <a:ext cx="19442430" cy="5070629"/>
          </a:xfrm>
        </p:spPr>
        <p:txBody>
          <a:bodyPr/>
          <a:lstStyle>
            <a:lvl1pPr marL="0" indent="0">
              <a:buNone/>
              <a:defRPr sz="6800"/>
            </a:lvl1pPr>
            <a:lvl2pPr marL="2160025" indent="0">
              <a:buNone/>
              <a:defRPr sz="5900"/>
            </a:lvl2pPr>
            <a:lvl3pPr marL="4320045" indent="0">
              <a:buNone/>
              <a:defRPr sz="4500"/>
            </a:lvl3pPr>
            <a:lvl4pPr marL="6480070" indent="0">
              <a:buNone/>
              <a:defRPr sz="4100"/>
            </a:lvl4pPr>
            <a:lvl5pPr marL="8640095" indent="0">
              <a:buNone/>
              <a:defRPr sz="4100"/>
            </a:lvl5pPr>
            <a:lvl6pPr marL="10800116" indent="0">
              <a:buNone/>
              <a:defRPr sz="4100"/>
            </a:lvl6pPr>
            <a:lvl7pPr marL="12960141" indent="0">
              <a:buNone/>
              <a:defRPr sz="4100"/>
            </a:lvl7pPr>
            <a:lvl8pPr marL="15120161" indent="0">
              <a:buNone/>
              <a:defRPr sz="4100"/>
            </a:lvl8pPr>
            <a:lvl9pPr marL="1728018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22"/>
            <a:ext cx="29163645" cy="7200900"/>
          </a:xfrm>
          <a:prstGeom prst="rect">
            <a:avLst/>
          </a:prstGeom>
        </p:spPr>
        <p:txBody>
          <a:bodyPr vert="horz" lIns="432005" tIns="216002" rIns="432005" bIns="21600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9"/>
            <a:ext cx="29163645" cy="28513566"/>
          </a:xfrm>
          <a:prstGeom prst="rect">
            <a:avLst/>
          </a:prstGeom>
        </p:spPr>
        <p:txBody>
          <a:bodyPr vert="horz" lIns="432005" tIns="216002" rIns="432005" bIns="21600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3" y="40045012"/>
            <a:ext cx="7560945" cy="2300284"/>
          </a:xfrm>
          <a:prstGeom prst="rect">
            <a:avLst/>
          </a:prstGeom>
        </p:spPr>
        <p:txBody>
          <a:bodyPr vert="horz" lIns="432005" tIns="216002" rIns="432005" bIns="216002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85DD2-974E-4158-ADEB-AF062B2D508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12"/>
            <a:ext cx="10261283" cy="2300284"/>
          </a:xfrm>
          <a:prstGeom prst="rect">
            <a:avLst/>
          </a:prstGeom>
        </p:spPr>
        <p:txBody>
          <a:bodyPr vert="horz" lIns="432005" tIns="216002" rIns="432005" bIns="216002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12"/>
            <a:ext cx="7560945" cy="2300284"/>
          </a:xfrm>
          <a:prstGeom prst="rect">
            <a:avLst/>
          </a:prstGeom>
        </p:spPr>
        <p:txBody>
          <a:bodyPr vert="horz" lIns="432005" tIns="216002" rIns="432005" bIns="216002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7E53-4B33-41FB-9770-E3901E097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045" rtl="0" eaLnBrk="1" latinLnBrk="0" hangingPunct="1">
        <a:spcBef>
          <a:spcPct val="0"/>
        </a:spcBef>
        <a:buNone/>
        <a:defRPr sz="2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19" indent="-1620019" algn="l" defTabSz="4320045" rtl="0" eaLnBrk="1" latinLnBrk="0" hangingPunct="1">
        <a:spcBef>
          <a:spcPct val="20000"/>
        </a:spcBef>
        <a:buFont typeface="Arial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041" indent="-1350016" algn="l" defTabSz="4320045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58" indent="-1080012" algn="l" defTabSz="4320045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83" indent="-1080012" algn="l" defTabSz="4320045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103" indent="-1080012" algn="l" defTabSz="4320045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128" indent="-1080012" algn="l" defTabSz="432004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153" indent="-1080012" algn="l" defTabSz="432004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174" indent="-1080012" algn="l" defTabSz="432004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199" indent="-1080012" algn="l" defTabSz="432004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25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45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70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95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116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141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161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186" algn="l" defTabSz="432004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chart" Target="../charts/chart3.xml"/><Relationship Id="rId3" Type="http://schemas.openxmlformats.org/officeDocument/2006/relationships/hyperlink" Target="mailto:r.kinet@doct.ulg.ac.be" TargetMode="External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gif"/><Relationship Id="rId15" Type="http://schemas.openxmlformats.org/officeDocument/2006/relationships/chart" Target="../charts/chart2.xml"/><Relationship Id="rId10" Type="http://schemas.openxmlformats.org/officeDocument/2006/relationships/image" Target="../media/image7.jpeg"/><Relationship Id="rId19" Type="http://schemas.openxmlformats.org/officeDocument/2006/relationships/chart" Target="../charts/chart4.xml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93"/>
          <p:cNvSpPr txBox="1">
            <a:spLocks noChangeArrowheads="1"/>
          </p:cNvSpPr>
          <p:nvPr/>
        </p:nvSpPr>
        <p:spPr bwMode="auto">
          <a:xfrm>
            <a:off x="3866912" y="-29004"/>
            <a:ext cx="25008521" cy="5223097"/>
          </a:xfrm>
          <a:prstGeom prst="round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3714" tIns="66850" rIns="133714" bIns="66850">
            <a:spAutoFit/>
          </a:bodyPr>
          <a:lstStyle>
            <a:lvl1pPr defTabSz="4171950">
              <a:defRPr>
                <a:solidFill>
                  <a:schemeClr val="tx1"/>
                </a:solidFill>
                <a:latin typeface="Arial" charset="0"/>
              </a:defRPr>
            </a:lvl1pPr>
            <a:lvl2pPr defTabSz="4171950">
              <a:defRPr>
                <a:solidFill>
                  <a:schemeClr val="tx1"/>
                </a:solidFill>
                <a:latin typeface="Arial" charset="0"/>
              </a:defRPr>
            </a:lvl2pPr>
            <a:lvl3pPr defTabSz="4171950">
              <a:defRPr>
                <a:solidFill>
                  <a:schemeClr val="tx1"/>
                </a:solidFill>
                <a:latin typeface="Arial" charset="0"/>
              </a:defRPr>
            </a:lvl3pPr>
            <a:lvl4pPr defTabSz="4171950">
              <a:defRPr>
                <a:solidFill>
                  <a:schemeClr val="tx1"/>
                </a:solidFill>
                <a:latin typeface="Arial" charset="0"/>
              </a:defRPr>
            </a:lvl4pPr>
            <a:lvl5pPr defTabSz="4171950">
              <a:defRPr>
                <a:solidFill>
                  <a:schemeClr val="tx1"/>
                </a:solidFill>
                <a:latin typeface="Arial" charset="0"/>
              </a:defRPr>
            </a:lvl5pPr>
            <a:lvl6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600" b="1" dirty="0"/>
              <a:t>Improvement of anaerobic digestion of the organic part of landfilled wastes</a:t>
            </a:r>
            <a:r>
              <a:rPr lang="en-US" sz="6300" b="1" dirty="0" smtClean="0"/>
              <a:t>.</a:t>
            </a:r>
            <a:endParaRPr lang="fr-BE" sz="6300" dirty="0" smtClean="0"/>
          </a:p>
          <a:p>
            <a:pPr algn="ctr"/>
            <a:r>
              <a:rPr lang="en-GB" sz="4500" b="1" dirty="0" smtClean="0"/>
              <a:t>Ph. Dzaomuho </a:t>
            </a:r>
            <a:r>
              <a:rPr lang="en-GB" sz="4500" b="1" baseline="30000" dirty="0" smtClean="0"/>
              <a:t>1*</a:t>
            </a:r>
            <a:r>
              <a:rPr lang="en-GB" sz="4500" b="1" dirty="0" smtClean="0"/>
              <a:t>, R. Kinet </a:t>
            </a:r>
            <a:r>
              <a:rPr lang="en-GB" sz="4500" b="1" baseline="30000" dirty="0" smtClean="0"/>
              <a:t>1#</a:t>
            </a:r>
            <a:r>
              <a:rPr lang="en-GB" sz="4500" b="1" dirty="0" smtClean="0"/>
              <a:t>, S. Hiligsmann </a:t>
            </a:r>
            <a:r>
              <a:rPr lang="en-GB" sz="4500" b="1" baseline="30000" dirty="0" smtClean="0"/>
              <a:t>2</a:t>
            </a:r>
            <a:r>
              <a:rPr lang="en-GB" sz="4500" b="1" dirty="0" smtClean="0"/>
              <a:t>,</a:t>
            </a:r>
            <a:r>
              <a:rPr lang="fr-BE" sz="4800" dirty="0" smtClean="0"/>
              <a:t> </a:t>
            </a:r>
            <a:r>
              <a:rPr lang="fr-BE" sz="4500" b="1" dirty="0" smtClean="0"/>
              <a:t>P. Thonart </a:t>
            </a:r>
            <a:r>
              <a:rPr lang="fr-BE" sz="4500" b="1" baseline="30000" dirty="0" smtClean="0"/>
              <a:t>1,2</a:t>
            </a:r>
            <a:r>
              <a:rPr lang="fr-BE" sz="4800" dirty="0" smtClean="0"/>
              <a:t>,</a:t>
            </a:r>
            <a:r>
              <a:rPr lang="en-GB" sz="4500" b="1" dirty="0" smtClean="0"/>
              <a:t> F. Delvigne</a:t>
            </a:r>
            <a:r>
              <a:rPr lang="en-GB" sz="4500" b="1" baseline="30000" dirty="0" smtClean="0"/>
              <a:t>1</a:t>
            </a:r>
            <a:r>
              <a:rPr lang="en-GB" sz="4500" b="1" dirty="0" smtClean="0"/>
              <a:t> </a:t>
            </a:r>
            <a:endParaRPr lang="fr-BE" sz="4500" b="1" i="1" dirty="0" smtClean="0"/>
          </a:p>
          <a:p>
            <a:pPr algn="ctr">
              <a:spcBef>
                <a:spcPts val="1200"/>
              </a:spcBef>
            </a:pPr>
            <a:r>
              <a:rPr lang="en-GB" sz="3600" baseline="30000" dirty="0" smtClean="0"/>
              <a:t>1</a:t>
            </a:r>
            <a:r>
              <a:rPr lang="en-GB" sz="3600" dirty="0" smtClean="0"/>
              <a:t> </a:t>
            </a:r>
            <a:r>
              <a:rPr lang="en-US" sz="3600" dirty="0"/>
              <a:t>ULg – Gembloux Agro-Bio Tech, </a:t>
            </a:r>
            <a:r>
              <a:rPr lang="en-US" sz="3600" dirty="0" smtClean="0"/>
              <a:t>Microbial Processes and Interactions. </a:t>
            </a:r>
            <a:r>
              <a:rPr lang="fr-BE" sz="3600" dirty="0"/>
              <a:t>Passage des Déportés, 2, Gembloux, B-5030, Belgium.</a:t>
            </a:r>
            <a:r>
              <a:rPr lang="fr-BE" sz="3600" i="1" dirty="0"/>
              <a:t> </a:t>
            </a:r>
            <a:r>
              <a:rPr lang="en-GB" sz="3600" dirty="0"/>
              <a:t> *corresponding author: </a:t>
            </a:r>
            <a:r>
              <a:rPr lang="en-GB" sz="3600" dirty="0" smtClean="0"/>
              <a:t>p.dzaomuho</a:t>
            </a:r>
            <a:r>
              <a:rPr lang="en-GB" sz="3600" u="sng" dirty="0" smtClean="0">
                <a:hlinkClick r:id="rId3"/>
              </a:rPr>
              <a:t>@ulg.ac.be</a:t>
            </a:r>
            <a:r>
              <a:rPr lang="en-GB" sz="3600" dirty="0" smtClean="0"/>
              <a:t> </a:t>
            </a:r>
            <a:r>
              <a:rPr lang="en-GB" sz="3600" baseline="30000" dirty="0"/>
              <a:t>#</a:t>
            </a:r>
            <a:r>
              <a:rPr lang="en-GB" sz="3600" dirty="0"/>
              <a:t> founded by FNRS-FRIA</a:t>
            </a:r>
            <a:endParaRPr lang="fr-BE" sz="3600" i="1" dirty="0"/>
          </a:p>
          <a:p>
            <a:pPr algn="ctr"/>
            <a:r>
              <a:rPr lang="en-GB" sz="3600" baseline="30000" dirty="0"/>
              <a:t>2</a:t>
            </a:r>
            <a:r>
              <a:rPr lang="en-GB" sz="3600" dirty="0"/>
              <a:t> Ulg – Service de Technologie microbienne</a:t>
            </a:r>
            <a:r>
              <a:rPr lang="fr-BE" sz="3600" dirty="0"/>
              <a:t>, Boulevard du Rectorat 29, Liège, B-4000, Belgium</a:t>
            </a:r>
            <a:endParaRPr lang="nl-NL" sz="3600" i="1" dirty="0">
              <a:latin typeface="Frutiger 95 UltraBlac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240" y="5256884"/>
            <a:ext cx="31984962" cy="996881"/>
          </a:xfrm>
          <a:prstGeom prst="rect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133800" tIns="66900" rIns="133800" bIns="66900" rtlCol="0">
            <a:spAutoFit/>
          </a:bodyPr>
          <a:lstStyle/>
          <a:p>
            <a:pPr algn="ctr"/>
            <a:r>
              <a:rPr lang="en-US" sz="5600" b="1" dirty="0" smtClean="0"/>
              <a:t>Context and objectives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9168" y="40030556"/>
            <a:ext cx="32017994" cy="2166432"/>
          </a:xfrm>
          <a:prstGeom prst="rect">
            <a:avLst/>
          </a:prstGeom>
          <a:noFill/>
          <a:ln w="101600"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 marL="336520" indent="-33652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dirty="0" smtClean="0"/>
              <a:t> Isolated consortium improves anaerobic digestion of landfilled wastes (organic part) when added to leachate.  </a:t>
            </a:r>
            <a:endParaRPr lang="en-US" sz="4400" b="1" dirty="0">
              <a:solidFill>
                <a:srgbClr val="FF0000"/>
              </a:solidFill>
            </a:endParaRPr>
          </a:p>
          <a:p>
            <a:pPr marL="336520" indent="-33652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dirty="0" smtClean="0"/>
              <a:t> Cytometry fingerprinting as an efficient and rapid tool for </a:t>
            </a:r>
            <a:r>
              <a:rPr lang="en-US" sz="4400" b="1" smtClean="0"/>
              <a:t>population dynamics </a:t>
            </a:r>
            <a:r>
              <a:rPr lang="en-US" sz="4400" b="1" dirty="0" smtClean="0"/>
              <a:t>identification. </a:t>
            </a:r>
            <a:endParaRPr lang="en-US" sz="4400" b="1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2" y="144316"/>
            <a:ext cx="4428001" cy="218175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147" y="648372"/>
            <a:ext cx="4428000" cy="1434920"/>
          </a:xfrm>
          <a:prstGeom prst="rect">
            <a:avLst/>
          </a:prstGeom>
        </p:spPr>
      </p:pic>
      <p:pic>
        <p:nvPicPr>
          <p:cNvPr id="1026" name="Picture 2" descr="C:\Users\Romain\Dropbox\DOC KINET ROMAIN\Fria\fn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180" y="2664596"/>
            <a:ext cx="2316077" cy="1464373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144243" y="41958152"/>
            <a:ext cx="32037725" cy="1068880"/>
          </a:xfrm>
          <a:prstGeom prst="roundRect">
            <a:avLst/>
          </a:prstGeom>
          <a:noFill/>
          <a:ln w="101600"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 algn="ctr"/>
            <a:r>
              <a:rPr lang="fr-BE" sz="1800" dirty="0" err="1"/>
              <a:t>These</a:t>
            </a:r>
            <a:r>
              <a:rPr lang="fr-BE" sz="1800" dirty="0"/>
              <a:t> </a:t>
            </a:r>
            <a:r>
              <a:rPr lang="fr-BE" sz="1800" dirty="0" err="1"/>
              <a:t>works</a:t>
            </a:r>
            <a:r>
              <a:rPr lang="fr-BE" sz="1800" dirty="0"/>
              <a:t> fit </a:t>
            </a:r>
            <a:r>
              <a:rPr lang="fr-BE" sz="1800" dirty="0" smtClean="0"/>
              <a:t>in </a:t>
            </a:r>
            <a:r>
              <a:rPr lang="en-US" sz="1800" dirty="0" smtClean="0"/>
              <a:t>GreenWin </a:t>
            </a:r>
            <a:r>
              <a:rPr lang="en-US" sz="1800" dirty="0"/>
              <a:t>project ‘‘Minerve’’ funded by Région Wallonne </a:t>
            </a:r>
            <a:r>
              <a:rPr lang="en-US" sz="1800" dirty="0" smtClean="0"/>
              <a:t>of </a:t>
            </a:r>
            <a:r>
              <a:rPr lang="fr-BE" sz="1800" dirty="0" err="1" smtClean="0"/>
              <a:t>Belgium</a:t>
            </a:r>
            <a:r>
              <a:rPr lang="fr-BE" sz="1800" dirty="0" smtClean="0"/>
              <a:t>. </a:t>
            </a:r>
          </a:p>
          <a:p>
            <a:pPr algn="ctr"/>
            <a:r>
              <a:rPr lang="en-US" sz="1800" dirty="0"/>
              <a:t>Waste samples, leachate and </a:t>
            </a:r>
            <a:r>
              <a:rPr lang="en-US" sz="1800" i="1" dirty="0"/>
              <a:t>in situ</a:t>
            </a:r>
            <a:r>
              <a:rPr lang="en-US" sz="1800" dirty="0"/>
              <a:t> data come from landfill site of Mont-Saint-</a:t>
            </a:r>
            <a:r>
              <a:rPr lang="en-US" sz="1800" dirty="0" err="1"/>
              <a:t>Guibert</a:t>
            </a:r>
            <a:r>
              <a:rPr lang="en-US" sz="1800" dirty="0"/>
              <a:t> in Belgium managed by Shanks SA</a:t>
            </a:r>
            <a:r>
              <a:rPr lang="en-US" sz="1800" dirty="0" smtClean="0"/>
              <a:t>.</a:t>
            </a:r>
          </a:p>
          <a:p>
            <a:pPr algn="ctr"/>
            <a:r>
              <a:rPr lang="en-US" sz="1800" dirty="0"/>
              <a:t>Kinet, R</a:t>
            </a:r>
            <a:r>
              <a:rPr lang="en-US" sz="1800" dirty="0" smtClean="0"/>
              <a:t>., et al., </a:t>
            </a:r>
            <a:r>
              <a:rPr lang="en-US" sz="1800" dirty="0"/>
              <a:t>2015. Thermophilic and cellulolytic consortium isolated from composting plants improves anaerobic digestion of cellulosic biomass: Toward a microbial resource management approach. </a:t>
            </a:r>
            <a:r>
              <a:rPr lang="fr-FR" sz="1800" dirty="0" err="1"/>
              <a:t>Bioresour</a:t>
            </a:r>
            <a:r>
              <a:rPr lang="fr-FR" sz="1800" dirty="0"/>
              <a:t>. </a:t>
            </a:r>
            <a:r>
              <a:rPr lang="fr-FR" sz="1800" dirty="0" err="1"/>
              <a:t>Technol</a:t>
            </a:r>
            <a:r>
              <a:rPr lang="fr-FR" sz="1800" dirty="0"/>
              <a:t>. 189, 138–144. doi:10.1016/j.biortech.2015.04.010</a:t>
            </a:r>
            <a:endParaRPr lang="en-US" sz="1800" dirty="0"/>
          </a:p>
        </p:txBody>
      </p:sp>
      <p:sp>
        <p:nvSpPr>
          <p:cNvPr id="83" name="ZoneTexte 82"/>
          <p:cNvSpPr txBox="1"/>
          <p:nvPr/>
        </p:nvSpPr>
        <p:spPr>
          <a:xfrm>
            <a:off x="144241" y="19714853"/>
            <a:ext cx="31981418" cy="951743"/>
          </a:xfrm>
          <a:prstGeom prst="rect">
            <a:avLst/>
          </a:prstGeom>
          <a:noFill/>
          <a:ln w="101600">
            <a:noFill/>
          </a:ln>
        </p:spPr>
        <p:txBody>
          <a:bodyPr wrap="square" lIns="133800" tIns="52679" rIns="133800" bIns="66900" rtlCol="0">
            <a:spAutoFit/>
          </a:bodyPr>
          <a:lstStyle/>
          <a:p>
            <a:pPr>
              <a:spcAft>
                <a:spcPts val="879"/>
              </a:spcAft>
            </a:pPr>
            <a:r>
              <a:rPr lang="en-US" sz="5400" b="1" dirty="0"/>
              <a:t>Impact of </a:t>
            </a:r>
            <a:r>
              <a:rPr lang="en-US" sz="5400" b="1" dirty="0" smtClean="0"/>
              <a:t>cellulolytic </a:t>
            </a:r>
            <a:r>
              <a:rPr lang="en-US" sz="5400" b="1" dirty="0"/>
              <a:t>microbial consortium on </a:t>
            </a:r>
            <a:r>
              <a:rPr lang="en-US" sz="5400" b="1" dirty="0" smtClean="0"/>
              <a:t>wastes digestion (lab scale)</a:t>
            </a:r>
            <a:endParaRPr lang="en-US" sz="3600" b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144240" y="12108875"/>
            <a:ext cx="31927851" cy="996881"/>
          </a:xfrm>
          <a:prstGeom prst="rect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133800" tIns="66900" rIns="133800" bIns="66900" rtlCol="0">
            <a:spAutoFit/>
          </a:bodyPr>
          <a:lstStyle/>
          <a:p>
            <a:pPr algn="ctr"/>
            <a:r>
              <a:rPr lang="en-US" sz="5600" b="1" dirty="0" smtClean="0"/>
              <a:t>Method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689" y="6409012"/>
            <a:ext cx="10089788" cy="55404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02" y="6553028"/>
            <a:ext cx="9652556" cy="55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11426016" y="6337004"/>
            <a:ext cx="10180668" cy="5509200"/>
            <a:chOff x="21890660" y="7775417"/>
            <a:chExt cx="10320367" cy="5509200"/>
          </a:xfrm>
          <a:noFill/>
        </p:grpSpPr>
        <p:sp>
          <p:nvSpPr>
            <p:cNvPr id="14" name="ZoneTexte 13"/>
            <p:cNvSpPr txBox="1"/>
            <p:nvPr/>
          </p:nvSpPr>
          <p:spPr>
            <a:xfrm>
              <a:off x="21890660" y="7775417"/>
              <a:ext cx="10320367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4400" b="1" dirty="0" err="1" smtClean="0"/>
                <a:t>Hydrolysis</a:t>
              </a:r>
              <a:r>
                <a:rPr lang="fr-BE" sz="4400" b="1" dirty="0" smtClean="0"/>
                <a:t> of lignocellulosic </a:t>
              </a:r>
              <a:r>
                <a:rPr lang="fr-BE" sz="4400" b="1" dirty="0" err="1" smtClean="0"/>
                <a:t>biomass</a:t>
              </a:r>
              <a:r>
                <a:rPr lang="fr-BE" sz="4400" b="1" dirty="0" smtClean="0"/>
                <a:t>  = </a:t>
              </a:r>
              <a:r>
                <a:rPr lang="fr-BE" sz="4400" b="1" dirty="0" err="1" smtClean="0"/>
                <a:t>Limiting</a:t>
              </a:r>
              <a:r>
                <a:rPr lang="fr-BE" sz="4400" b="1" dirty="0" smtClean="0"/>
                <a:t> </a:t>
              </a:r>
              <a:r>
                <a:rPr lang="fr-BE" sz="4400" b="1" dirty="0" err="1" smtClean="0"/>
                <a:t>step</a:t>
              </a:r>
              <a:endParaRPr lang="fr-BE" sz="4400" b="1" dirty="0" smtClean="0"/>
            </a:p>
            <a:p>
              <a:pPr algn="ctr"/>
              <a:endParaRPr lang="fr-BE" sz="4400" b="1" dirty="0"/>
            </a:p>
            <a:p>
              <a:pPr algn="ctr"/>
              <a:endParaRPr lang="fr-BE" sz="4400" b="1" dirty="0" smtClean="0"/>
            </a:p>
            <a:p>
              <a:pPr algn="ctr"/>
              <a:endParaRPr lang="fr-BE" sz="4400" b="1" dirty="0" smtClean="0"/>
            </a:p>
            <a:p>
              <a:pPr algn="ctr"/>
              <a:r>
                <a:rPr lang="fr-BE" sz="4400" b="1" dirty="0" smtClean="0"/>
                <a:t>Addition of an </a:t>
              </a:r>
              <a:r>
                <a:rPr lang="fr-BE" sz="4400" b="1" dirty="0" err="1" smtClean="0"/>
                <a:t>anaerobic</a:t>
              </a:r>
              <a:r>
                <a:rPr lang="fr-BE" sz="4400" b="1" dirty="0" smtClean="0"/>
                <a:t> </a:t>
              </a:r>
              <a:r>
                <a:rPr lang="fr-BE" sz="4400" b="1" dirty="0" err="1" smtClean="0"/>
                <a:t>hydrolytic</a:t>
              </a:r>
              <a:r>
                <a:rPr lang="fr-BE" sz="4400" b="1" dirty="0" smtClean="0"/>
                <a:t> consortium to </a:t>
              </a:r>
              <a:r>
                <a:rPr lang="fr-BE" sz="4400" b="1" dirty="0" err="1" smtClean="0"/>
                <a:t>recirculated</a:t>
              </a:r>
              <a:r>
                <a:rPr lang="fr-BE" sz="4400" b="1" dirty="0" smtClean="0"/>
                <a:t> </a:t>
              </a:r>
              <a:r>
                <a:rPr lang="fr-BE" sz="4400" b="1" dirty="0" err="1" smtClean="0"/>
                <a:t>leachate</a:t>
              </a:r>
              <a:r>
                <a:rPr lang="fr-BE" sz="4400" b="1" dirty="0" smtClean="0"/>
                <a:t> to </a:t>
              </a:r>
              <a:r>
                <a:rPr lang="fr-BE" sz="4400" b="1" dirty="0" err="1" smtClean="0"/>
                <a:t>improve</a:t>
              </a:r>
              <a:r>
                <a:rPr lang="fr-BE" sz="4400" b="1" dirty="0" smtClean="0"/>
                <a:t> </a:t>
              </a:r>
              <a:r>
                <a:rPr lang="fr-BE" sz="4400" b="1" dirty="0" err="1" smtClean="0"/>
                <a:t>biodegradation</a:t>
              </a:r>
              <a:r>
                <a:rPr lang="fr-BE" sz="4400" b="1" dirty="0" smtClean="0"/>
                <a:t> </a:t>
              </a:r>
              <a:r>
                <a:rPr lang="fr-BE" sz="4400" b="1" dirty="0" err="1" smtClean="0"/>
                <a:t>processes</a:t>
              </a:r>
              <a:r>
                <a:rPr lang="fr-BE" sz="4400" b="1" dirty="0" smtClean="0"/>
                <a:t> </a:t>
              </a:r>
              <a:endParaRPr lang="fr-BE" sz="4400" b="1" dirty="0"/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26798815" y="9525320"/>
              <a:ext cx="504056" cy="1202425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8800" b="1"/>
            </a:p>
          </p:txBody>
        </p:sp>
      </p:grpSp>
      <p:sp>
        <p:nvSpPr>
          <p:cNvPr id="160" name="ZoneTexte 159"/>
          <p:cNvSpPr txBox="1"/>
          <p:nvPr/>
        </p:nvSpPr>
        <p:spPr>
          <a:xfrm>
            <a:off x="4176688" y="13825836"/>
            <a:ext cx="3910177" cy="2720430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Enrichment </a:t>
            </a:r>
            <a:r>
              <a:rPr lang="en-US" sz="2400" b="1" dirty="0"/>
              <a:t>method:</a:t>
            </a:r>
          </a:p>
          <a:p>
            <a:pPr marL="929178" lvl="1">
              <a:buFontTx/>
              <a:buChar char="-"/>
            </a:pPr>
            <a:r>
              <a:rPr lang="en-US" sz="2400" dirty="0"/>
              <a:t>Compost as microbial </a:t>
            </a:r>
            <a:r>
              <a:rPr lang="en-US" sz="2400" dirty="0" smtClean="0"/>
              <a:t>source </a:t>
            </a:r>
            <a:r>
              <a:rPr lang="en-US" sz="2400" dirty="0"/>
              <a:t>(10%)</a:t>
            </a:r>
          </a:p>
          <a:p>
            <a:pPr marL="929178" lvl="1">
              <a:buFontTx/>
              <a:buChar char="-"/>
            </a:pPr>
            <a:r>
              <a:rPr lang="en-US" sz="2400" dirty="0"/>
              <a:t>Anaerobia, 55°C, static</a:t>
            </a:r>
          </a:p>
          <a:p>
            <a:pPr marL="929178" lvl="1">
              <a:buFontTx/>
              <a:buChar char="-"/>
            </a:pPr>
            <a:r>
              <a:rPr lang="en-US" sz="2400" dirty="0"/>
              <a:t>Filter paper 1% (w/v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1" name="ZoneTexte 160"/>
          <p:cNvSpPr txBox="1"/>
          <p:nvPr/>
        </p:nvSpPr>
        <p:spPr>
          <a:xfrm>
            <a:off x="4180946" y="16562140"/>
            <a:ext cx="3884175" cy="2166432"/>
          </a:xfrm>
          <a:prstGeom prst="rect">
            <a:avLst/>
          </a:prstGeom>
          <a:noFill/>
        </p:spPr>
        <p:txBody>
          <a:bodyPr wrap="square" lIns="133800" tIns="66900" rIns="133800" bIns="669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Degradation potential  </a:t>
            </a:r>
            <a:r>
              <a:rPr lang="en-US" sz="2400" b="1" dirty="0"/>
              <a:t>:</a:t>
            </a:r>
          </a:p>
          <a:p>
            <a:pPr marL="929178" lvl="1">
              <a:lnSpc>
                <a:spcPct val="150000"/>
              </a:lnSpc>
              <a:buFontTx/>
              <a:buChar char="-"/>
              <a:tabLst>
                <a:tab pos="922210" algn="l"/>
              </a:tabLst>
            </a:pPr>
            <a:r>
              <a:rPr lang="en-US" sz="2400" dirty="0"/>
              <a:t>Filter paper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10g/l</a:t>
            </a:r>
            <a:endParaRPr lang="en-US" sz="2400" dirty="0"/>
          </a:p>
          <a:p>
            <a:pPr marL="929178" lvl="1">
              <a:lnSpc>
                <a:spcPct val="150000"/>
              </a:lnSpc>
              <a:buFontTx/>
              <a:buChar char="-"/>
              <a:tabLst>
                <a:tab pos="922210" algn="l"/>
              </a:tabLst>
            </a:pPr>
            <a:r>
              <a:rPr lang="en-US" sz="2400" dirty="0">
                <a:sym typeface="Wingdings" pitchFamily="2" charset="2"/>
              </a:rPr>
              <a:t>Microcrystalline cellulose  </a:t>
            </a:r>
            <a:r>
              <a:rPr lang="en-US" sz="2400" dirty="0" smtClean="0">
                <a:sym typeface="Wingdings" pitchFamily="2" charset="2"/>
              </a:rPr>
              <a:t>10g/l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144241" y="18722380"/>
            <a:ext cx="31927851" cy="996881"/>
          </a:xfrm>
          <a:prstGeom prst="rect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133800" tIns="66900" rIns="133800" bIns="66900" rtlCol="0">
            <a:spAutoFit/>
          </a:bodyPr>
          <a:lstStyle/>
          <a:p>
            <a:pPr algn="ctr"/>
            <a:r>
              <a:rPr lang="en-US" sz="5600" b="1" dirty="0" smtClean="0"/>
              <a:t>Results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162101" y="24915068"/>
            <a:ext cx="10783340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fr-BE" sz="1800" b="1" dirty="0"/>
              <a:t>Figure </a:t>
            </a:r>
            <a:r>
              <a:rPr lang="fr-BE" sz="1800" b="1" dirty="0" smtClean="0"/>
              <a:t>1</a:t>
            </a:r>
            <a:r>
              <a:rPr lang="fr-BE" sz="1800" dirty="0" smtClean="0"/>
              <a:t> </a:t>
            </a:r>
            <a:r>
              <a:rPr lang="fr-BE" sz="1800" dirty="0"/>
              <a:t>:  </a:t>
            </a:r>
            <a:r>
              <a:rPr lang="en-US" sz="1800" dirty="0"/>
              <a:t>Evolution of maximal total biogas </a:t>
            </a:r>
            <a:r>
              <a:rPr lang="en-US" sz="1800" dirty="0" smtClean="0"/>
              <a:t>production </a:t>
            </a:r>
            <a:r>
              <a:rPr lang="en-US" sz="1800" dirty="0"/>
              <a:t>(ml/g cellulose) during anaerobic and </a:t>
            </a:r>
            <a:r>
              <a:rPr lang="en-US" sz="1800" dirty="0" smtClean="0"/>
              <a:t>mesophilic (30°C</a:t>
            </a:r>
            <a:r>
              <a:rPr lang="en-US" sz="1800" dirty="0"/>
              <a:t>) digestion of a cellulosic substrate (10 g/l filter paper) by (1) </a:t>
            </a:r>
            <a:r>
              <a:rPr lang="en-US" sz="1800" dirty="0" smtClean="0"/>
              <a:t>leachate microflora </a:t>
            </a:r>
            <a:r>
              <a:rPr lang="en-US" sz="1800" dirty="0"/>
              <a:t>(10% v/v</a:t>
            </a:r>
            <a:r>
              <a:rPr lang="en-US" sz="1800" dirty="0" smtClean="0"/>
              <a:t>), (2) </a:t>
            </a:r>
            <a:r>
              <a:rPr lang="en-US" sz="1800" dirty="0"/>
              <a:t>isolated consortium (10% </a:t>
            </a:r>
            <a:r>
              <a:rPr lang="en-US" sz="1800" dirty="0" smtClean="0"/>
              <a:t>v/v) and (3) </a:t>
            </a:r>
            <a:r>
              <a:rPr lang="en-US" sz="1800" dirty="0"/>
              <a:t>mix 1:1 of </a:t>
            </a:r>
            <a:r>
              <a:rPr lang="en-US" sz="1800" dirty="0" smtClean="0"/>
              <a:t>leachate </a:t>
            </a:r>
            <a:r>
              <a:rPr lang="en-US" sz="1800" dirty="0"/>
              <a:t>and isolated consortium (10% v/v).</a:t>
            </a:r>
            <a:endParaRPr lang="fr-BE" sz="1800" dirty="0"/>
          </a:p>
        </p:txBody>
      </p:sp>
      <p:sp>
        <p:nvSpPr>
          <p:cNvPr id="166" name="ZoneTexte 165"/>
          <p:cNvSpPr txBox="1"/>
          <p:nvPr/>
        </p:nvSpPr>
        <p:spPr>
          <a:xfrm>
            <a:off x="11449497" y="24915068"/>
            <a:ext cx="10585176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fr-BE" sz="1800" b="1" dirty="0"/>
              <a:t>Figure </a:t>
            </a:r>
            <a:r>
              <a:rPr lang="fr-BE" sz="1800" b="1" dirty="0" smtClean="0"/>
              <a:t>2</a:t>
            </a:r>
            <a:r>
              <a:rPr lang="fr-BE" sz="1800" dirty="0" smtClean="0"/>
              <a:t> </a:t>
            </a:r>
            <a:r>
              <a:rPr lang="fr-BE" sz="1800" dirty="0"/>
              <a:t>:  </a:t>
            </a:r>
            <a:r>
              <a:rPr lang="en-US" sz="1800" dirty="0"/>
              <a:t>Evolution of maximal total biogas production (ml/g cellulose) during anaerobic and </a:t>
            </a:r>
            <a:r>
              <a:rPr lang="en-US" sz="1800" dirty="0" smtClean="0"/>
              <a:t>thermophilic (55°C</a:t>
            </a:r>
            <a:r>
              <a:rPr lang="en-US" sz="1800" dirty="0"/>
              <a:t>) digestion of a cellulosic substrate (10 g/l filter paper) by (1) leachate microflora (10% v/v), (2) isolated consortium (10% v/v) and (3) mix 1:1 of leachate and isolated consortium (10% v/v).</a:t>
            </a:r>
            <a:endParaRPr lang="fr-BE" sz="1800" dirty="0"/>
          </a:p>
        </p:txBody>
      </p:sp>
      <p:sp>
        <p:nvSpPr>
          <p:cNvPr id="167" name="ZoneTexte 166"/>
          <p:cNvSpPr txBox="1"/>
          <p:nvPr/>
        </p:nvSpPr>
        <p:spPr>
          <a:xfrm>
            <a:off x="22392781" y="21602700"/>
            <a:ext cx="9724381" cy="729429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/>
              <a:t>Isolated consortium shows </a:t>
            </a:r>
            <a:r>
              <a:rPr lang="en-US" sz="3600" b="1" dirty="0"/>
              <a:t>e</a:t>
            </a:r>
            <a:r>
              <a:rPr lang="en-US" sz="3600" b="1" dirty="0" smtClean="0"/>
              <a:t>fficient cellulolytic activities in both mesophilic and thermophilic conditions.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 smtClean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/>
              <a:t>Leachate </a:t>
            </a:r>
            <a:r>
              <a:rPr lang="en-US" sz="3600" b="1" dirty="0" smtClean="0"/>
              <a:t>presents </a:t>
            </a:r>
            <a:r>
              <a:rPr lang="en-US" sz="3600" b="1" dirty="0"/>
              <a:t>an absence of cellulolytic activity in mesophilic conditions </a:t>
            </a:r>
            <a:r>
              <a:rPr lang="en-US" sz="3600" b="1" dirty="0" smtClean="0"/>
              <a:t>                       </a:t>
            </a:r>
            <a:r>
              <a:rPr lang="en-US" sz="4000" b="1" dirty="0" smtClean="0"/>
              <a:t>&gt;&lt;</a:t>
            </a:r>
            <a:r>
              <a:rPr lang="en-US" sz="3600" b="1" dirty="0" smtClean="0"/>
              <a:t> </a:t>
            </a:r>
            <a:r>
              <a:rPr lang="en-US" sz="3600" b="1" dirty="0"/>
              <a:t>thermophilic conditions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 smtClean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/>
              <a:t>Isolated consortium improves anaerobic digestion of wastes in thermophilic and mesophilic conditions.</a:t>
            </a:r>
            <a:endParaRPr lang="en-US" sz="3600" b="1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 smtClean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/>
              <a:t>Full scale experiment in progress </a:t>
            </a:r>
            <a:endParaRPr lang="fr-BE" sz="3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53814" y="20524321"/>
            <a:ext cx="1133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BE" sz="3600" dirty="0" err="1" smtClean="0"/>
              <a:t>Mesophilic</a:t>
            </a:r>
            <a:r>
              <a:rPr lang="fr-BE" sz="3600" dirty="0" smtClean="0"/>
              <a:t> conditions </a:t>
            </a:r>
            <a:endParaRPr lang="fr-BE" sz="360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12204221" y="20524320"/>
            <a:ext cx="1133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BE" sz="3600" dirty="0" smtClean="0"/>
              <a:t>Thermophilic conditions</a:t>
            </a:r>
            <a:endParaRPr lang="fr-BE" sz="3600" dirty="0"/>
          </a:p>
        </p:txBody>
      </p:sp>
      <p:sp>
        <p:nvSpPr>
          <p:cNvPr id="172" name="ZoneTexte 171"/>
          <p:cNvSpPr txBox="1"/>
          <p:nvPr/>
        </p:nvSpPr>
        <p:spPr>
          <a:xfrm>
            <a:off x="210829" y="29739604"/>
            <a:ext cx="1073461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1800" b="1" dirty="0"/>
              <a:t>Figure </a:t>
            </a:r>
            <a:r>
              <a:rPr lang="fr-BE" sz="1800" b="1" dirty="0" smtClean="0"/>
              <a:t>3 </a:t>
            </a:r>
            <a:r>
              <a:rPr lang="fr-BE" sz="1800" dirty="0"/>
              <a:t>:  </a:t>
            </a:r>
            <a:r>
              <a:rPr lang="en-US" sz="1800" dirty="0"/>
              <a:t>Evolution of maximal total biogas production (ml/g cellulose) during anaerobic and mesophilic (30°C) digestion of </a:t>
            </a:r>
            <a:r>
              <a:rPr lang="en-US" sz="1800" dirty="0" smtClean="0"/>
              <a:t>organic part from landfilled wastes </a:t>
            </a:r>
            <a:r>
              <a:rPr lang="en-US" sz="1800" dirty="0"/>
              <a:t>(10 </a:t>
            </a:r>
            <a:r>
              <a:rPr lang="en-US" sz="1800" dirty="0" smtClean="0"/>
              <a:t>g/l) </a:t>
            </a:r>
            <a:r>
              <a:rPr lang="en-US" sz="1800" dirty="0"/>
              <a:t>by (1) leachate microflora (10% v/v), (2) isolated consortium (10% v/v) and (3) mix 1:1 of leachate and isolated consortium (10% v/v).</a:t>
            </a:r>
            <a:endParaRPr lang="fr-BE" sz="1800" dirty="0"/>
          </a:p>
          <a:p>
            <a:pPr algn="just"/>
            <a:r>
              <a:rPr lang="fr-BE" sz="1800" dirty="0" smtClean="0"/>
              <a:t> </a:t>
            </a:r>
            <a:endParaRPr lang="en-US" sz="1800" i="1" dirty="0"/>
          </a:p>
        </p:txBody>
      </p:sp>
      <p:sp>
        <p:nvSpPr>
          <p:cNvPr id="182" name="ZoneTexte 181"/>
          <p:cNvSpPr txBox="1"/>
          <p:nvPr/>
        </p:nvSpPr>
        <p:spPr>
          <a:xfrm>
            <a:off x="144241" y="30340029"/>
            <a:ext cx="12059980" cy="983751"/>
          </a:xfrm>
          <a:prstGeom prst="rect">
            <a:avLst/>
          </a:prstGeom>
          <a:noFill/>
          <a:ln>
            <a:noFill/>
          </a:ln>
        </p:spPr>
        <p:txBody>
          <a:bodyPr wrap="square" lIns="133813" tIns="66907" rIns="133813" bIns="66907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100" b="1" i="1" dirty="0"/>
              <a:t> </a:t>
            </a:r>
            <a:r>
              <a:rPr lang="en-US" sz="4100" b="1" i="1" dirty="0" smtClean="0"/>
              <a:t>Microbial community structure</a:t>
            </a:r>
            <a:endParaRPr lang="en-US" sz="4100" b="1" i="1" dirty="0"/>
          </a:p>
        </p:txBody>
      </p:sp>
      <p:sp>
        <p:nvSpPr>
          <p:cNvPr id="186" name="ZoneTexte 185"/>
          <p:cNvSpPr txBox="1"/>
          <p:nvPr/>
        </p:nvSpPr>
        <p:spPr>
          <a:xfrm>
            <a:off x="144240" y="36625077"/>
            <a:ext cx="779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Figure 5</a:t>
            </a:r>
            <a:r>
              <a:rPr lang="en-US" sz="1800" dirty="0" smtClean="0"/>
              <a:t> Evolution of </a:t>
            </a:r>
            <a:r>
              <a:rPr lang="en-US" sz="1800" dirty="0"/>
              <a:t>microbial </a:t>
            </a:r>
            <a:r>
              <a:rPr lang="en-US" sz="1800" dirty="0" smtClean="0"/>
              <a:t>populations (cytometry analysis) </a:t>
            </a:r>
            <a:r>
              <a:rPr lang="en-US" sz="1800" dirty="0"/>
              <a:t>during anaerobic and </a:t>
            </a:r>
            <a:r>
              <a:rPr lang="en-US" sz="1800" dirty="0" smtClean="0"/>
              <a:t>thermophilic (55°C</a:t>
            </a:r>
            <a:r>
              <a:rPr lang="en-US" sz="1800" dirty="0"/>
              <a:t>) digestion of organic part from </a:t>
            </a:r>
            <a:r>
              <a:rPr lang="en-US" sz="1800" dirty="0" smtClean="0"/>
              <a:t>landfilled </a:t>
            </a:r>
            <a:r>
              <a:rPr lang="en-US" sz="1800" dirty="0"/>
              <a:t>wastes (10 </a:t>
            </a:r>
            <a:r>
              <a:rPr lang="en-US" sz="1800" dirty="0" smtClean="0"/>
              <a:t>g/l) </a:t>
            </a:r>
            <a:r>
              <a:rPr lang="en-US" sz="1800" dirty="0"/>
              <a:t>by (1) leachate microflora (10% v/v), (2) isolated consortium (10% v/v) and (3) mix 1:1 of leachate and isolated consortium (10% v/v) </a:t>
            </a:r>
            <a:endParaRPr lang="fr-BE" sz="1800" dirty="0"/>
          </a:p>
        </p:txBody>
      </p:sp>
      <p:sp>
        <p:nvSpPr>
          <p:cNvPr id="187" name="ZoneTexte 186"/>
          <p:cNvSpPr txBox="1"/>
          <p:nvPr/>
        </p:nvSpPr>
        <p:spPr>
          <a:xfrm>
            <a:off x="171024" y="39283734"/>
            <a:ext cx="31927851" cy="996881"/>
          </a:xfrm>
          <a:prstGeom prst="rect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133800" tIns="66900" rIns="133800" bIns="66900" rtlCol="0">
            <a:spAutoFit/>
          </a:bodyPr>
          <a:lstStyle/>
          <a:p>
            <a:pPr algn="ctr"/>
            <a:r>
              <a:rPr lang="en-US" sz="5600" b="1" dirty="0" smtClean="0"/>
              <a:t>Conclusions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10830" y="13033748"/>
            <a:ext cx="7854291" cy="873770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Step 1 : Consortium isolation </a:t>
            </a:r>
            <a:r>
              <a:rPr lang="en-US" sz="2000" b="1" dirty="0" smtClean="0"/>
              <a:t>(Kinet et al., 2015)</a:t>
            </a:r>
            <a:endParaRPr lang="en-US" sz="3200" b="1" baseline="300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88257" y="14779917"/>
            <a:ext cx="4176464" cy="3294391"/>
            <a:chOff x="288257" y="15200734"/>
            <a:chExt cx="4176464" cy="329439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288257" y="15200734"/>
              <a:ext cx="3676879" cy="2268543"/>
              <a:chOff x="71405" y="1696769"/>
              <a:chExt cx="2603976" cy="1446480"/>
            </a:xfrm>
          </p:grpSpPr>
          <p:pic>
            <p:nvPicPr>
              <p:cNvPr id="151" name="Image 150" descr="IMG_2512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1405" y="1700818"/>
                <a:ext cx="1636590" cy="1442431"/>
              </a:xfrm>
              <a:prstGeom prst="rect">
                <a:avLst/>
              </a:prstGeom>
            </p:spPr>
          </p:pic>
          <p:pic>
            <p:nvPicPr>
              <p:cNvPr id="154" name="Image 153" descr="IMG_2510.jpg"/>
              <p:cNvPicPr>
                <a:picLocks noChangeAspect="1"/>
              </p:cNvPicPr>
              <p:nvPr/>
            </p:nvPicPr>
            <p:blipFill>
              <a:blip r:embed="rId10" cstate="print"/>
              <a:srcRect l="17391" t="24326" r="8696" b="17463"/>
              <a:stretch>
                <a:fillRect/>
              </a:stretch>
            </p:blipFill>
            <p:spPr>
              <a:xfrm rot="5400000">
                <a:off x="1540779" y="1994974"/>
                <a:ext cx="1428758" cy="840446"/>
              </a:xfrm>
              <a:prstGeom prst="rect">
                <a:avLst/>
              </a:prstGeom>
            </p:spPr>
          </p:pic>
          <p:cxnSp>
            <p:nvCxnSpPr>
              <p:cNvPr id="156" name="Connecteur en arc 155"/>
              <p:cNvCxnSpPr>
                <a:stCxn id="151" idx="0"/>
                <a:endCxn id="154" idx="1"/>
              </p:cNvCxnSpPr>
              <p:nvPr/>
            </p:nvCxnSpPr>
            <p:spPr>
              <a:xfrm rot="5400000" flipH="1" flipV="1">
                <a:off x="1572877" y="1018089"/>
                <a:ext cx="8098" cy="1365457"/>
              </a:xfrm>
              <a:prstGeom prst="curvedConnector3">
                <a:avLst>
                  <a:gd name="adj1" fmla="val 3450000"/>
                </a:avLst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/>
            <p:cNvSpPr txBox="1"/>
            <p:nvPr/>
          </p:nvSpPr>
          <p:spPr>
            <a:xfrm>
              <a:off x="372713" y="17500953"/>
              <a:ext cx="2141993" cy="714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3800" tIns="66900" rIns="133800" bIns="669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smtClean="0"/>
                <a:t>Compost</a:t>
              </a:r>
              <a:endParaRPr lang="en-US" sz="28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322728" y="17498244"/>
              <a:ext cx="2141993" cy="996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3800" tIns="66900" rIns="133800" bIns="66900" rtlCol="0">
              <a:spAutoFit/>
            </a:bodyPr>
            <a:lstStyle/>
            <a:p>
              <a:pPr algn="ctr"/>
              <a:r>
                <a:rPr lang="en-US" sz="2800" dirty="0" smtClean="0"/>
                <a:t>Selective medium</a:t>
              </a:r>
              <a:endParaRPr lang="en-US" sz="2800" dirty="0"/>
            </a:p>
          </p:txBody>
        </p:sp>
      </p:grpSp>
      <p:cxnSp>
        <p:nvCxnSpPr>
          <p:cNvPr id="9" name="Connecteur droit 8"/>
          <p:cNvCxnSpPr/>
          <p:nvPr/>
        </p:nvCxnSpPr>
        <p:spPr>
          <a:xfrm>
            <a:off x="8281145" y="13465796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16163105" y="13471988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4107316" y="13471988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289257" y="13033748"/>
            <a:ext cx="5135150" cy="873770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Step 2 : BMP test </a:t>
            </a:r>
            <a:endParaRPr lang="en-US" sz="3200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17115547" y="13033748"/>
            <a:ext cx="5135150" cy="873770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Step 3 : Scale-up production </a:t>
            </a:r>
            <a:endParaRPr lang="en-US" sz="3200" b="1" dirty="0"/>
          </a:p>
        </p:txBody>
      </p:sp>
      <p:sp>
        <p:nvSpPr>
          <p:cNvPr id="78" name="ZoneTexte 77"/>
          <p:cNvSpPr txBox="1"/>
          <p:nvPr/>
        </p:nvSpPr>
        <p:spPr>
          <a:xfrm>
            <a:off x="25059009" y="13033748"/>
            <a:ext cx="5135150" cy="873770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Step 4 : Full scale application </a:t>
            </a:r>
            <a:endParaRPr lang="en-US" sz="3200" b="1" dirty="0"/>
          </a:p>
        </p:txBody>
      </p:sp>
      <p:sp>
        <p:nvSpPr>
          <p:cNvPr id="79" name="ZoneTexte 78"/>
          <p:cNvSpPr txBox="1"/>
          <p:nvPr/>
        </p:nvSpPr>
        <p:spPr>
          <a:xfrm>
            <a:off x="12219840" y="14113868"/>
            <a:ext cx="3910177" cy="3089762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Experimental conditions:</a:t>
            </a:r>
            <a:endParaRPr lang="en-US" sz="2400" b="1" dirty="0"/>
          </a:p>
          <a:p>
            <a:pPr marL="929178" lvl="1">
              <a:buFontTx/>
              <a:buChar char="-"/>
            </a:pPr>
            <a:r>
              <a:rPr lang="en-US" sz="2400" dirty="0" smtClean="0"/>
              <a:t>Consortium, leachate or mix 1:1 as inoculum </a:t>
            </a:r>
            <a:endParaRPr lang="en-US" sz="2400" dirty="0"/>
          </a:p>
          <a:p>
            <a:pPr marL="929178" lvl="1">
              <a:buFontTx/>
              <a:buChar char="-"/>
            </a:pPr>
            <a:r>
              <a:rPr lang="en-US" sz="2400" dirty="0"/>
              <a:t>Anaerobia, </a:t>
            </a:r>
            <a:r>
              <a:rPr lang="en-US" sz="2400" dirty="0" smtClean="0"/>
              <a:t>55°C or 30°C, </a:t>
            </a:r>
            <a:r>
              <a:rPr lang="en-US" sz="2400" dirty="0"/>
              <a:t>static</a:t>
            </a:r>
          </a:p>
          <a:p>
            <a:pPr marL="929178" lvl="1">
              <a:buFontTx/>
              <a:buChar char="-"/>
            </a:pPr>
            <a:r>
              <a:rPr lang="en-US" sz="2400" dirty="0" smtClean="0"/>
              <a:t>Excavated wastes as substrate </a:t>
            </a:r>
            <a:r>
              <a:rPr lang="en-US" sz="2400" dirty="0"/>
              <a:t>1% (w/v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6" b="19579"/>
          <a:stretch/>
        </p:blipFill>
        <p:spPr>
          <a:xfrm>
            <a:off x="8650748" y="14475951"/>
            <a:ext cx="3043019" cy="2100640"/>
          </a:xfrm>
          <a:prstGeom prst="rect">
            <a:avLst/>
          </a:prstGeom>
        </p:spPr>
      </p:pic>
      <p:sp>
        <p:nvSpPr>
          <p:cNvPr id="107" name="ZoneTexte 106"/>
          <p:cNvSpPr txBox="1"/>
          <p:nvPr/>
        </p:nvSpPr>
        <p:spPr>
          <a:xfrm>
            <a:off x="20250063" y="14113868"/>
            <a:ext cx="4016858" cy="2351098"/>
          </a:xfrm>
          <a:prstGeom prst="rect">
            <a:avLst/>
          </a:prstGeom>
          <a:noFill/>
          <a:ln>
            <a:noFill/>
          </a:ln>
        </p:spPr>
        <p:txBody>
          <a:bodyPr wrap="square" lIns="133800" tIns="66900" rIns="133800" bIns="6690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Experimental conditions:</a:t>
            </a:r>
            <a:endParaRPr lang="en-US" sz="2400" b="1" dirty="0"/>
          </a:p>
          <a:p>
            <a:pPr marL="929178" lvl="1">
              <a:buFontTx/>
              <a:buChar char="-"/>
            </a:pPr>
            <a:r>
              <a:rPr lang="en-US" sz="2400" dirty="0" smtClean="0"/>
              <a:t>Liquid phase = water  </a:t>
            </a:r>
          </a:p>
          <a:p>
            <a:pPr marL="929178" lvl="1">
              <a:buFontTx/>
              <a:buChar char="-"/>
            </a:pPr>
            <a:r>
              <a:rPr lang="en-US" sz="2400" dirty="0" smtClean="0"/>
              <a:t>100 kg </a:t>
            </a:r>
            <a:r>
              <a:rPr lang="en-US" sz="2400" dirty="0" err="1" smtClean="0"/>
              <a:t>compsot</a:t>
            </a:r>
            <a:endParaRPr lang="en-US" sz="2400" dirty="0" smtClean="0"/>
          </a:p>
          <a:p>
            <a:pPr marL="929178" lvl="1">
              <a:buFontTx/>
              <a:buChar char="-"/>
            </a:pPr>
            <a:r>
              <a:rPr lang="en-US" sz="2400" dirty="0" smtClean="0"/>
              <a:t>Recirculation flow = 1L.sec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</a:p>
          <a:p>
            <a:pPr marL="929178" lvl="1">
              <a:buFontTx/>
              <a:buChar char="-"/>
            </a:pPr>
            <a:r>
              <a:rPr lang="en-US" sz="2400" dirty="0" smtClean="0"/>
              <a:t>Extraction time = 1h</a:t>
            </a:r>
            <a:endParaRPr lang="en-US" sz="24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16130017" y="14141936"/>
            <a:ext cx="4694318" cy="4364420"/>
            <a:chOff x="16371172" y="14501976"/>
            <a:chExt cx="4694318" cy="4364420"/>
          </a:xfrm>
        </p:grpSpPr>
        <p:grpSp>
          <p:nvGrpSpPr>
            <p:cNvPr id="27" name="Groupe 26"/>
            <p:cNvGrpSpPr/>
            <p:nvPr/>
          </p:nvGrpSpPr>
          <p:grpSpPr>
            <a:xfrm>
              <a:off x="16371172" y="14501976"/>
              <a:ext cx="4464496" cy="4364420"/>
              <a:chOff x="8281145" y="14777814"/>
              <a:chExt cx="4464496" cy="4364420"/>
            </a:xfrm>
          </p:grpSpPr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415" y="14777814"/>
                <a:ext cx="2783106" cy="3345577"/>
              </a:xfrm>
              <a:prstGeom prst="rect">
                <a:avLst/>
              </a:prstGeom>
            </p:spPr>
          </p:pic>
          <p:cxnSp>
            <p:nvCxnSpPr>
              <p:cNvPr id="20" name="Connecteur droit avec flèche 19"/>
              <p:cNvCxnSpPr/>
              <p:nvPr/>
            </p:nvCxnSpPr>
            <p:spPr>
              <a:xfrm>
                <a:off x="11017450" y="16202100"/>
                <a:ext cx="83938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8281145" y="1721021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000" dirty="0" err="1" smtClean="0"/>
                  <a:t>pump</a:t>
                </a:r>
                <a:endParaRPr lang="fr-BE" sz="2000" dirty="0"/>
              </a:p>
            </p:txBody>
          </p:sp>
          <p:cxnSp>
            <p:nvCxnSpPr>
              <p:cNvPr id="84" name="Connecteur droit avec flèche 83"/>
              <p:cNvCxnSpPr/>
              <p:nvPr/>
            </p:nvCxnSpPr>
            <p:spPr>
              <a:xfrm>
                <a:off x="10945441" y="18146316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ZoneTexte 86"/>
              <p:cNvSpPr txBox="1"/>
              <p:nvPr/>
            </p:nvSpPr>
            <p:spPr>
              <a:xfrm>
                <a:off x="10081345" y="18434348"/>
                <a:ext cx="16845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000" dirty="0" smtClean="0"/>
                  <a:t>Recirculation </a:t>
                </a:r>
                <a:r>
                  <a:rPr lang="fr-BE" sz="2000" dirty="0" err="1" smtClean="0"/>
                  <a:t>loop</a:t>
                </a:r>
                <a:endParaRPr lang="fr-BE" sz="2000" dirty="0"/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11737529" y="15986076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000" dirty="0" smtClean="0"/>
                  <a:t>500L </a:t>
                </a:r>
                <a:r>
                  <a:rPr lang="fr-BE" sz="2000" dirty="0" err="1" smtClean="0"/>
                  <a:t>vessel</a:t>
                </a:r>
                <a:endParaRPr lang="fr-BE" sz="2000" dirty="0"/>
              </a:p>
            </p:txBody>
          </p:sp>
          <p:cxnSp>
            <p:nvCxnSpPr>
              <p:cNvPr id="91" name="Connecteur droit avec flèche 90"/>
              <p:cNvCxnSpPr/>
              <p:nvPr/>
            </p:nvCxnSpPr>
            <p:spPr>
              <a:xfrm flipH="1">
                <a:off x="9217249" y="17426236"/>
                <a:ext cx="348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eur droit 33"/>
            <p:cNvCxnSpPr/>
            <p:nvPr/>
          </p:nvCxnSpPr>
          <p:spPr>
            <a:xfrm>
              <a:off x="18363995" y="16634148"/>
              <a:ext cx="0" cy="300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18363995" y="16934374"/>
              <a:ext cx="15828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19802425" y="16718350"/>
              <a:ext cx="1263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Metallic</a:t>
              </a:r>
              <a:r>
                <a:rPr lang="fr-BE" sz="2000" dirty="0" smtClean="0"/>
                <a:t>  cage</a:t>
              </a:r>
              <a:endParaRPr lang="fr-BE" sz="2000" dirty="0"/>
            </a:p>
          </p:txBody>
        </p:sp>
      </p:grp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2" b="58958"/>
          <a:stretch/>
        </p:blipFill>
        <p:spPr>
          <a:xfrm>
            <a:off x="24723882" y="13942688"/>
            <a:ext cx="7109231" cy="3915596"/>
          </a:xfrm>
          <a:prstGeom prst="rect">
            <a:avLst/>
          </a:prstGeom>
        </p:spPr>
      </p:pic>
      <p:graphicFrame>
        <p:nvGraphicFramePr>
          <p:cNvPr id="134" name="Graphique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864052"/>
              </p:ext>
            </p:extLst>
          </p:nvPr>
        </p:nvGraphicFramePr>
        <p:xfrm>
          <a:off x="181156" y="21170651"/>
          <a:ext cx="7887600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35" name="Graphique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495922"/>
              </p:ext>
            </p:extLst>
          </p:nvPr>
        </p:nvGraphicFramePr>
        <p:xfrm>
          <a:off x="253814" y="26011811"/>
          <a:ext cx="7728019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46" name="Image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25" y="31467796"/>
            <a:ext cx="4813663" cy="481366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960" y="31385971"/>
            <a:ext cx="5616625" cy="5894031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71024" y="37948516"/>
            <a:ext cx="3223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ym typeface="Wingdings" panose="05000000000000000000" pitchFamily="2" charset="2"/>
              </a:rPr>
              <a:t>Cytometry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ym typeface="Wingdings" panose="05000000000000000000" pitchFamily="2" charset="2"/>
              </a:rPr>
              <a:t>fingerprinting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>
                <a:sym typeface="Wingdings" panose="05000000000000000000" pitchFamily="2" charset="2"/>
              </a:rPr>
              <a:t>allows</a:t>
            </a:r>
            <a:r>
              <a:rPr lang="fr-BE" sz="3600" b="1" dirty="0">
                <a:sym typeface="Wingdings" panose="05000000000000000000" pitchFamily="2" charset="2"/>
              </a:rPr>
              <a:t> </a:t>
            </a:r>
            <a:r>
              <a:rPr lang="fr-BE" sz="3600" b="1" dirty="0" smtClean="0">
                <a:sym typeface="Wingdings" panose="05000000000000000000" pitchFamily="2" charset="2"/>
              </a:rPr>
              <a:t>(1) </a:t>
            </a:r>
            <a:r>
              <a:rPr lang="fr-BE" sz="3600" b="1" dirty="0" err="1" smtClean="0">
                <a:sym typeface="Wingdings" panose="05000000000000000000" pitchFamily="2" charset="2"/>
              </a:rPr>
              <a:t>statistical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sorting</a:t>
            </a:r>
            <a:r>
              <a:rPr lang="fr-BE" sz="3600" b="1" dirty="0" smtClean="0">
                <a:sym typeface="Wingdings" panose="05000000000000000000" pitchFamily="2" charset="2"/>
              </a:rPr>
              <a:t> of </a:t>
            </a:r>
            <a:r>
              <a:rPr lang="fr-BE" sz="3600" b="1" dirty="0" err="1" smtClean="0">
                <a:sym typeface="Wingdings" panose="05000000000000000000" pitchFamily="2" charset="2"/>
              </a:rPr>
              <a:t>complex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microbial</a:t>
            </a:r>
            <a:r>
              <a:rPr lang="fr-BE" sz="3600" b="1" dirty="0" smtClean="0">
                <a:sym typeface="Wingdings" panose="05000000000000000000" pitchFamily="2" charset="2"/>
              </a:rPr>
              <a:t> populations and (2) identification of population </a:t>
            </a:r>
            <a:r>
              <a:rPr lang="fr-BE" sz="3600" b="1" dirty="0" err="1" smtClean="0">
                <a:sym typeface="Wingdings" panose="05000000000000000000" pitchFamily="2" charset="2"/>
              </a:rPr>
              <a:t>dynamics</a:t>
            </a:r>
            <a:endParaRPr lang="fr-BE" sz="3600" b="1" dirty="0" smtClean="0">
              <a:sym typeface="Wingdings" panose="05000000000000000000" pitchFamily="2" charset="2"/>
            </a:endParaRPr>
          </a:p>
          <a:p>
            <a:r>
              <a:rPr lang="fr-BE" sz="3600" b="1" dirty="0" smtClean="0">
                <a:sym typeface="Wingdings" panose="05000000000000000000" pitchFamily="2" charset="2"/>
              </a:rPr>
              <a:t> Mix </a:t>
            </a:r>
            <a:r>
              <a:rPr lang="fr-BE" sz="3600" b="1" dirty="0" err="1" smtClean="0">
                <a:sym typeface="Wingdings" panose="05000000000000000000" pitchFamily="2" charset="2"/>
              </a:rPr>
              <a:t>samples</a:t>
            </a:r>
            <a:r>
              <a:rPr lang="fr-BE" sz="3600" b="1" dirty="0" smtClean="0">
                <a:sym typeface="Wingdings" panose="05000000000000000000" pitchFamily="2" charset="2"/>
              </a:rPr>
              <a:t> population </a:t>
            </a:r>
            <a:r>
              <a:rPr lang="fr-BE" sz="3600" b="1" dirty="0" err="1" smtClean="0">
                <a:sym typeface="Wingdings" panose="05000000000000000000" pitchFamily="2" charset="2"/>
              </a:rPr>
              <a:t>evolves</a:t>
            </a:r>
            <a:r>
              <a:rPr lang="fr-BE" sz="3600" b="1" dirty="0" smtClean="0">
                <a:sym typeface="Wingdings" panose="05000000000000000000" pitchFamily="2" charset="2"/>
              </a:rPr>
              <a:t> in </a:t>
            </a:r>
            <a:r>
              <a:rPr lang="fr-BE" sz="3600" b="1" dirty="0" err="1" smtClean="0">
                <a:sym typeface="Wingdings" panose="05000000000000000000" pitchFamily="2" charset="2"/>
              </a:rPr>
              <a:t>same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way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than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isolated</a:t>
            </a:r>
            <a:r>
              <a:rPr lang="fr-BE" sz="3600" b="1" dirty="0" smtClean="0">
                <a:sym typeface="Wingdings" panose="05000000000000000000" pitchFamily="2" charset="2"/>
              </a:rPr>
              <a:t> consortium population  consortium population </a:t>
            </a:r>
            <a:r>
              <a:rPr lang="fr-BE" sz="3600" b="1" dirty="0" err="1">
                <a:sym typeface="Wingdings" panose="05000000000000000000" pitchFamily="2" charset="2"/>
              </a:rPr>
              <a:t>o</a:t>
            </a:r>
            <a:r>
              <a:rPr lang="fr-BE" sz="3600" b="1" dirty="0" err="1" smtClean="0">
                <a:sym typeface="Wingdings" panose="05000000000000000000" pitchFamily="2" charset="2"/>
              </a:rPr>
              <a:t>verrides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leachates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microflora</a:t>
            </a:r>
            <a:r>
              <a:rPr lang="fr-BE" sz="3600" b="1" dirty="0" smtClean="0">
                <a:sym typeface="Wingdings" panose="05000000000000000000" pitchFamily="2" charset="2"/>
              </a:rPr>
              <a:t> </a:t>
            </a:r>
            <a:r>
              <a:rPr lang="fr-BE" sz="3600" b="1" dirty="0" err="1" smtClean="0">
                <a:sym typeface="Wingdings" panose="05000000000000000000" pitchFamily="2" charset="2"/>
              </a:rPr>
              <a:t>during</a:t>
            </a:r>
            <a:r>
              <a:rPr lang="fr-BE" sz="3600" b="1" dirty="0" smtClean="0">
                <a:sym typeface="Wingdings" panose="05000000000000000000" pitchFamily="2" charset="2"/>
              </a:rPr>
              <a:t> cellulose digestion</a:t>
            </a:r>
          </a:p>
        </p:txBody>
      </p:sp>
      <p:graphicFrame>
        <p:nvGraphicFramePr>
          <p:cNvPr id="68" name="Graphique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92278"/>
              </p:ext>
            </p:extLst>
          </p:nvPr>
        </p:nvGraphicFramePr>
        <p:xfrm>
          <a:off x="11856832" y="25982404"/>
          <a:ext cx="7884000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9" name="Graphique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266961"/>
              </p:ext>
            </p:extLst>
          </p:nvPr>
        </p:nvGraphicFramePr>
        <p:xfrm>
          <a:off x="11766430" y="21237914"/>
          <a:ext cx="7886236" cy="368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73" name="ZoneTexte 72"/>
          <p:cNvSpPr txBox="1"/>
          <p:nvPr/>
        </p:nvSpPr>
        <p:spPr>
          <a:xfrm>
            <a:off x="11593513" y="29739603"/>
            <a:ext cx="1073461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1800" b="1" dirty="0"/>
              <a:t>Figure </a:t>
            </a:r>
            <a:r>
              <a:rPr lang="fr-BE" sz="1800" b="1" dirty="0" smtClean="0"/>
              <a:t>4 </a:t>
            </a:r>
            <a:r>
              <a:rPr lang="fr-BE" sz="1800" dirty="0"/>
              <a:t>:  </a:t>
            </a:r>
            <a:r>
              <a:rPr lang="en-US" sz="1800" dirty="0"/>
              <a:t>Evolution of maximal total biogas production (ml/g cellulose) during anaerobic and </a:t>
            </a:r>
            <a:r>
              <a:rPr lang="en-US" sz="1800" dirty="0" smtClean="0"/>
              <a:t>thermophilic (55°C</a:t>
            </a:r>
            <a:r>
              <a:rPr lang="en-US" sz="1800" dirty="0"/>
              <a:t>) digestion of </a:t>
            </a:r>
            <a:r>
              <a:rPr lang="en-US" sz="1800" dirty="0" smtClean="0"/>
              <a:t>organic part from landfilled wastes </a:t>
            </a:r>
            <a:r>
              <a:rPr lang="en-US" sz="1800" dirty="0"/>
              <a:t>(10 </a:t>
            </a:r>
            <a:r>
              <a:rPr lang="en-US" sz="1800" dirty="0" smtClean="0"/>
              <a:t>g/l) </a:t>
            </a:r>
            <a:r>
              <a:rPr lang="en-US" sz="1800" dirty="0"/>
              <a:t>by (1) leachate microflora (10% v/v), (2) isolated consortium (10% v/v) and (3) mix 1:1 of leachate and isolated consortium (10% v/v).</a:t>
            </a:r>
            <a:endParaRPr lang="fr-BE" sz="1800" dirty="0"/>
          </a:p>
          <a:p>
            <a:pPr algn="just"/>
            <a:r>
              <a:rPr lang="fr-BE" sz="1800" dirty="0" smtClean="0"/>
              <a:t> </a:t>
            </a:r>
            <a:endParaRPr lang="en-US" sz="1800" i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648297" y="31467796"/>
            <a:ext cx="6610461" cy="5178312"/>
            <a:chOff x="852180" y="31467796"/>
            <a:chExt cx="6610461" cy="5178312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80" y="31467796"/>
              <a:ext cx="6610461" cy="5178312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368377" y="31501916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T0 cons.</a:t>
              </a:r>
              <a:endParaRPr lang="fr-BE" sz="12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3024561" y="31495092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T0 </a:t>
              </a:r>
              <a:r>
                <a:rPr lang="fr-BE" sz="1200" dirty="0" err="1" smtClean="0"/>
                <a:t>leach</a:t>
              </a:r>
              <a:r>
                <a:rPr lang="fr-BE" sz="1200" dirty="0" smtClean="0"/>
                <a:t>.</a:t>
              </a:r>
              <a:endParaRPr lang="fr-BE" sz="12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680745" y="31498860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T1 cons.</a:t>
              </a:r>
              <a:endParaRPr lang="fr-BE" sz="12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408937" y="31501915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T1 </a:t>
              </a:r>
              <a:r>
                <a:rPr lang="fr-BE" sz="1200" dirty="0" err="1" smtClean="0"/>
                <a:t>leach</a:t>
              </a:r>
              <a:r>
                <a:rPr lang="fr-BE" sz="1200" dirty="0" smtClean="0"/>
                <a:t>.</a:t>
              </a:r>
              <a:endParaRPr lang="fr-BE" sz="12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1368377" y="32835948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T2 cons.</a:t>
              </a:r>
              <a:endParaRPr lang="fr-BE" sz="12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3024561" y="32835948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T2 </a:t>
              </a:r>
              <a:r>
                <a:rPr lang="fr-BE" sz="1200" dirty="0" err="1" smtClean="0"/>
                <a:t>leach</a:t>
              </a:r>
              <a:r>
                <a:rPr lang="fr-BE" sz="1200" dirty="0" smtClean="0"/>
                <a:t>.</a:t>
              </a:r>
              <a:endParaRPr lang="fr-BE" sz="12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680745" y="32839716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T3 cons.</a:t>
              </a:r>
              <a:endParaRPr lang="fr-BE" sz="1200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408937" y="32842771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T3 </a:t>
              </a:r>
              <a:r>
                <a:rPr lang="fr-BE" sz="1200" dirty="0" err="1" smtClean="0"/>
                <a:t>leach</a:t>
              </a:r>
              <a:r>
                <a:rPr lang="fr-BE" sz="1200" dirty="0" smtClean="0"/>
                <a:t>.</a:t>
              </a:r>
              <a:endParaRPr lang="fr-BE" sz="1200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1368377" y="34109980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T4 cons.</a:t>
              </a:r>
              <a:endParaRPr lang="fr-BE" sz="12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024561" y="34103156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T4 </a:t>
              </a:r>
              <a:r>
                <a:rPr lang="fr-BE" sz="1200" dirty="0" err="1" smtClean="0"/>
                <a:t>leach</a:t>
              </a:r>
              <a:r>
                <a:rPr lang="fr-BE" sz="1200" dirty="0" smtClean="0"/>
                <a:t>.</a:t>
              </a:r>
              <a:endParaRPr lang="fr-BE" sz="12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680745" y="34106924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T0 mix</a:t>
              </a:r>
              <a:endParaRPr lang="fr-BE" sz="12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6377560" y="34109979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T1 mix</a:t>
              </a:r>
              <a:endParaRPr lang="fr-BE" sz="12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1368377" y="35367261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T2 mix</a:t>
              </a:r>
              <a:endParaRPr lang="fr-BE" sz="12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3024561" y="35360437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T3 mix</a:t>
              </a:r>
              <a:endParaRPr lang="fr-BE" sz="12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4680745" y="35367261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T4 mix</a:t>
              </a:r>
              <a:endParaRPr lang="fr-BE" sz="1200" dirty="0"/>
            </a:p>
          </p:txBody>
        </p:sp>
      </p:grpSp>
      <p:sp>
        <p:nvSpPr>
          <p:cNvPr id="4" name="Flèche droite 3"/>
          <p:cNvSpPr/>
          <p:nvPr/>
        </p:nvSpPr>
        <p:spPr>
          <a:xfrm>
            <a:off x="7669102" y="33628036"/>
            <a:ext cx="1188107" cy="4289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lèche droite 97"/>
          <p:cNvSpPr/>
          <p:nvPr/>
        </p:nvSpPr>
        <p:spPr>
          <a:xfrm>
            <a:off x="13882675" y="33710156"/>
            <a:ext cx="1576264" cy="395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9" name="Flèche droite 98"/>
          <p:cNvSpPr/>
          <p:nvPr/>
        </p:nvSpPr>
        <p:spPr>
          <a:xfrm>
            <a:off x="21242585" y="33628036"/>
            <a:ext cx="1188107" cy="4289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0" name="Group 5"/>
          <p:cNvGrpSpPr>
            <a:grpSpLocks noChangeAspect="1"/>
          </p:cNvGrpSpPr>
          <p:nvPr/>
        </p:nvGrpSpPr>
        <p:grpSpPr bwMode="auto">
          <a:xfrm>
            <a:off x="22641428" y="31772091"/>
            <a:ext cx="9675033" cy="4836340"/>
            <a:chOff x="6830" y="17705"/>
            <a:chExt cx="8222" cy="4110"/>
          </a:xfrm>
        </p:grpSpPr>
        <p:sp>
          <p:nvSpPr>
            <p:cNvPr id="101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56" y="17705"/>
              <a:ext cx="8196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102" name="Group 206"/>
            <p:cNvGrpSpPr>
              <a:grpSpLocks/>
            </p:cNvGrpSpPr>
            <p:nvPr/>
          </p:nvGrpSpPr>
          <p:grpSpPr bwMode="auto">
            <a:xfrm>
              <a:off x="7058" y="18049"/>
              <a:ext cx="7526" cy="3514"/>
              <a:chOff x="7058" y="18049"/>
              <a:chExt cx="7526" cy="3514"/>
            </a:xfrm>
          </p:grpSpPr>
          <p:sp>
            <p:nvSpPr>
              <p:cNvPr id="256" name="Rectangle 6"/>
              <p:cNvSpPr>
                <a:spLocks noChangeArrowheads="1"/>
              </p:cNvSpPr>
              <p:nvPr/>
            </p:nvSpPr>
            <p:spPr bwMode="auto">
              <a:xfrm>
                <a:off x="8632" y="19328"/>
                <a:ext cx="12" cy="1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7" name="Rectangle 7"/>
              <p:cNvSpPr>
                <a:spLocks noChangeArrowheads="1"/>
              </p:cNvSpPr>
              <p:nvPr/>
            </p:nvSpPr>
            <p:spPr bwMode="auto">
              <a:xfrm>
                <a:off x="8620" y="19328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8" name="Rectangle 8"/>
              <p:cNvSpPr>
                <a:spLocks noChangeArrowheads="1"/>
              </p:cNvSpPr>
              <p:nvPr/>
            </p:nvSpPr>
            <p:spPr bwMode="auto">
              <a:xfrm>
                <a:off x="8620" y="19454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9" name="Rectangle 9"/>
              <p:cNvSpPr>
                <a:spLocks noChangeArrowheads="1"/>
              </p:cNvSpPr>
              <p:nvPr/>
            </p:nvSpPr>
            <p:spPr bwMode="auto">
              <a:xfrm>
                <a:off x="8608" y="19334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0" name="Rectangle 10"/>
              <p:cNvSpPr>
                <a:spLocks noChangeArrowheads="1"/>
              </p:cNvSpPr>
              <p:nvPr/>
            </p:nvSpPr>
            <p:spPr bwMode="auto">
              <a:xfrm>
                <a:off x="8608" y="19448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1" name="Rectangle 11"/>
              <p:cNvSpPr>
                <a:spLocks noChangeArrowheads="1"/>
              </p:cNvSpPr>
              <p:nvPr/>
            </p:nvSpPr>
            <p:spPr bwMode="auto">
              <a:xfrm>
                <a:off x="8602" y="19340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2" name="Rectangle 12"/>
              <p:cNvSpPr>
                <a:spLocks noChangeArrowheads="1"/>
              </p:cNvSpPr>
              <p:nvPr/>
            </p:nvSpPr>
            <p:spPr bwMode="auto">
              <a:xfrm>
                <a:off x="8602" y="19442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3" name="Rectangle 13"/>
              <p:cNvSpPr>
                <a:spLocks noChangeArrowheads="1"/>
              </p:cNvSpPr>
              <p:nvPr/>
            </p:nvSpPr>
            <p:spPr bwMode="auto">
              <a:xfrm>
                <a:off x="8590" y="19346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4" name="Rectangle 14"/>
              <p:cNvSpPr>
                <a:spLocks noChangeArrowheads="1"/>
              </p:cNvSpPr>
              <p:nvPr/>
            </p:nvSpPr>
            <p:spPr bwMode="auto">
              <a:xfrm>
                <a:off x="8590" y="19430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8584" y="19358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6" name="Rectangle 16"/>
              <p:cNvSpPr>
                <a:spLocks noChangeArrowheads="1"/>
              </p:cNvSpPr>
              <p:nvPr/>
            </p:nvSpPr>
            <p:spPr bwMode="auto">
              <a:xfrm>
                <a:off x="8584" y="19424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7" name="Rectangle 17"/>
              <p:cNvSpPr>
                <a:spLocks noChangeArrowheads="1"/>
              </p:cNvSpPr>
              <p:nvPr/>
            </p:nvSpPr>
            <p:spPr bwMode="auto">
              <a:xfrm>
                <a:off x="8578" y="19364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8" name="Rectangle 18"/>
              <p:cNvSpPr>
                <a:spLocks noChangeArrowheads="1"/>
              </p:cNvSpPr>
              <p:nvPr/>
            </p:nvSpPr>
            <p:spPr bwMode="auto">
              <a:xfrm>
                <a:off x="8578" y="19412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69" name="Rectangle 19"/>
              <p:cNvSpPr>
                <a:spLocks noChangeArrowheads="1"/>
              </p:cNvSpPr>
              <p:nvPr/>
            </p:nvSpPr>
            <p:spPr bwMode="auto">
              <a:xfrm>
                <a:off x="8572" y="19376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0" name="Rectangle 20"/>
              <p:cNvSpPr>
                <a:spLocks noChangeArrowheads="1"/>
              </p:cNvSpPr>
              <p:nvPr/>
            </p:nvSpPr>
            <p:spPr bwMode="auto">
              <a:xfrm>
                <a:off x="8572" y="19394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1" name="Rectangle 21"/>
              <p:cNvSpPr>
                <a:spLocks noChangeArrowheads="1"/>
              </p:cNvSpPr>
              <p:nvPr/>
            </p:nvSpPr>
            <p:spPr bwMode="auto">
              <a:xfrm>
                <a:off x="8572" y="19394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2" name="Rectangle 22"/>
              <p:cNvSpPr>
                <a:spLocks noChangeArrowheads="1"/>
              </p:cNvSpPr>
              <p:nvPr/>
            </p:nvSpPr>
            <p:spPr bwMode="auto">
              <a:xfrm>
                <a:off x="8572" y="19388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3" name="Rectangle 23"/>
              <p:cNvSpPr>
                <a:spLocks noChangeArrowheads="1"/>
              </p:cNvSpPr>
              <p:nvPr/>
            </p:nvSpPr>
            <p:spPr bwMode="auto">
              <a:xfrm>
                <a:off x="7576" y="18242"/>
                <a:ext cx="12" cy="1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4" name="Rectangle 24"/>
              <p:cNvSpPr>
                <a:spLocks noChangeArrowheads="1"/>
              </p:cNvSpPr>
              <p:nvPr/>
            </p:nvSpPr>
            <p:spPr bwMode="auto">
              <a:xfrm>
                <a:off x="7564" y="18242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5" name="Rectangle 25"/>
              <p:cNvSpPr>
                <a:spLocks noChangeArrowheads="1"/>
              </p:cNvSpPr>
              <p:nvPr/>
            </p:nvSpPr>
            <p:spPr bwMode="auto">
              <a:xfrm>
                <a:off x="7564" y="18368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6" name="Rectangle 26"/>
              <p:cNvSpPr>
                <a:spLocks noChangeArrowheads="1"/>
              </p:cNvSpPr>
              <p:nvPr/>
            </p:nvSpPr>
            <p:spPr bwMode="auto">
              <a:xfrm>
                <a:off x="7552" y="18248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7" name="Rectangle 27"/>
              <p:cNvSpPr>
                <a:spLocks noChangeArrowheads="1"/>
              </p:cNvSpPr>
              <p:nvPr/>
            </p:nvSpPr>
            <p:spPr bwMode="auto">
              <a:xfrm>
                <a:off x="7552" y="18362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8" name="Rectangle 28"/>
              <p:cNvSpPr>
                <a:spLocks noChangeArrowheads="1"/>
              </p:cNvSpPr>
              <p:nvPr/>
            </p:nvSpPr>
            <p:spPr bwMode="auto">
              <a:xfrm>
                <a:off x="7546" y="18254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79" name="Rectangle 29"/>
              <p:cNvSpPr>
                <a:spLocks noChangeArrowheads="1"/>
              </p:cNvSpPr>
              <p:nvPr/>
            </p:nvSpPr>
            <p:spPr bwMode="auto">
              <a:xfrm>
                <a:off x="7546" y="18356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0" name="Rectangle 30"/>
              <p:cNvSpPr>
                <a:spLocks noChangeArrowheads="1"/>
              </p:cNvSpPr>
              <p:nvPr/>
            </p:nvSpPr>
            <p:spPr bwMode="auto">
              <a:xfrm>
                <a:off x="7534" y="18260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1" name="Rectangle 31"/>
              <p:cNvSpPr>
                <a:spLocks noChangeArrowheads="1"/>
              </p:cNvSpPr>
              <p:nvPr/>
            </p:nvSpPr>
            <p:spPr bwMode="auto">
              <a:xfrm>
                <a:off x="7534" y="18344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2" name="Rectangle 32"/>
              <p:cNvSpPr>
                <a:spLocks noChangeArrowheads="1"/>
              </p:cNvSpPr>
              <p:nvPr/>
            </p:nvSpPr>
            <p:spPr bwMode="auto">
              <a:xfrm>
                <a:off x="7528" y="18272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3" name="Rectangle 33"/>
              <p:cNvSpPr>
                <a:spLocks noChangeArrowheads="1"/>
              </p:cNvSpPr>
              <p:nvPr/>
            </p:nvSpPr>
            <p:spPr bwMode="auto">
              <a:xfrm>
                <a:off x="7528" y="18338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4" name="Rectangle 34"/>
              <p:cNvSpPr>
                <a:spLocks noChangeArrowheads="1"/>
              </p:cNvSpPr>
              <p:nvPr/>
            </p:nvSpPr>
            <p:spPr bwMode="auto">
              <a:xfrm>
                <a:off x="7522" y="18278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5" name="Rectangle 35"/>
              <p:cNvSpPr>
                <a:spLocks noChangeArrowheads="1"/>
              </p:cNvSpPr>
              <p:nvPr/>
            </p:nvSpPr>
            <p:spPr bwMode="auto">
              <a:xfrm>
                <a:off x="7522" y="18326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6" name="Rectangle 36"/>
              <p:cNvSpPr>
                <a:spLocks noChangeArrowheads="1"/>
              </p:cNvSpPr>
              <p:nvPr/>
            </p:nvSpPr>
            <p:spPr bwMode="auto">
              <a:xfrm>
                <a:off x="7516" y="18290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7" name="Rectangle 37"/>
              <p:cNvSpPr>
                <a:spLocks noChangeArrowheads="1"/>
              </p:cNvSpPr>
              <p:nvPr/>
            </p:nvSpPr>
            <p:spPr bwMode="auto">
              <a:xfrm>
                <a:off x="7516" y="18308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8" name="Rectangle 38"/>
              <p:cNvSpPr>
                <a:spLocks noChangeArrowheads="1"/>
              </p:cNvSpPr>
              <p:nvPr/>
            </p:nvSpPr>
            <p:spPr bwMode="auto">
              <a:xfrm>
                <a:off x="7516" y="18308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89" name="Rectangle 39"/>
              <p:cNvSpPr>
                <a:spLocks noChangeArrowheads="1"/>
              </p:cNvSpPr>
              <p:nvPr/>
            </p:nvSpPr>
            <p:spPr bwMode="auto">
              <a:xfrm>
                <a:off x="7516" y="18302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0" name="Rectangle 40"/>
              <p:cNvSpPr>
                <a:spLocks noChangeArrowheads="1"/>
              </p:cNvSpPr>
              <p:nvPr/>
            </p:nvSpPr>
            <p:spPr bwMode="auto">
              <a:xfrm>
                <a:off x="14512" y="19364"/>
                <a:ext cx="12" cy="1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1" name="Rectangle 41"/>
              <p:cNvSpPr>
                <a:spLocks noChangeArrowheads="1"/>
              </p:cNvSpPr>
              <p:nvPr/>
            </p:nvSpPr>
            <p:spPr bwMode="auto">
              <a:xfrm>
                <a:off x="14500" y="19364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2" name="Rectangle 42"/>
              <p:cNvSpPr>
                <a:spLocks noChangeArrowheads="1"/>
              </p:cNvSpPr>
              <p:nvPr/>
            </p:nvSpPr>
            <p:spPr bwMode="auto">
              <a:xfrm>
                <a:off x="14500" y="19490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3" name="Rectangle 43"/>
              <p:cNvSpPr>
                <a:spLocks noChangeArrowheads="1"/>
              </p:cNvSpPr>
              <p:nvPr/>
            </p:nvSpPr>
            <p:spPr bwMode="auto">
              <a:xfrm>
                <a:off x="14488" y="19370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4" name="Rectangle 44"/>
              <p:cNvSpPr>
                <a:spLocks noChangeArrowheads="1"/>
              </p:cNvSpPr>
              <p:nvPr/>
            </p:nvSpPr>
            <p:spPr bwMode="auto">
              <a:xfrm>
                <a:off x="14488" y="19484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5" name="Rectangle 45"/>
              <p:cNvSpPr>
                <a:spLocks noChangeArrowheads="1"/>
              </p:cNvSpPr>
              <p:nvPr/>
            </p:nvSpPr>
            <p:spPr bwMode="auto">
              <a:xfrm>
                <a:off x="14482" y="19376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6" name="Rectangle 46"/>
              <p:cNvSpPr>
                <a:spLocks noChangeArrowheads="1"/>
              </p:cNvSpPr>
              <p:nvPr/>
            </p:nvSpPr>
            <p:spPr bwMode="auto">
              <a:xfrm>
                <a:off x="14482" y="19478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7" name="Rectangle 47"/>
              <p:cNvSpPr>
                <a:spLocks noChangeArrowheads="1"/>
              </p:cNvSpPr>
              <p:nvPr/>
            </p:nvSpPr>
            <p:spPr bwMode="auto">
              <a:xfrm>
                <a:off x="14470" y="19382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8" name="Rectangle 48"/>
              <p:cNvSpPr>
                <a:spLocks noChangeArrowheads="1"/>
              </p:cNvSpPr>
              <p:nvPr/>
            </p:nvSpPr>
            <p:spPr bwMode="auto">
              <a:xfrm>
                <a:off x="14470" y="19466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99" name="Rectangle 49"/>
              <p:cNvSpPr>
                <a:spLocks noChangeArrowheads="1"/>
              </p:cNvSpPr>
              <p:nvPr/>
            </p:nvSpPr>
            <p:spPr bwMode="auto">
              <a:xfrm>
                <a:off x="14464" y="19394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0" name="Rectangle 50"/>
              <p:cNvSpPr>
                <a:spLocks noChangeArrowheads="1"/>
              </p:cNvSpPr>
              <p:nvPr/>
            </p:nvSpPr>
            <p:spPr bwMode="auto">
              <a:xfrm>
                <a:off x="14464" y="19460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1" name="Rectangle 51"/>
              <p:cNvSpPr>
                <a:spLocks noChangeArrowheads="1"/>
              </p:cNvSpPr>
              <p:nvPr/>
            </p:nvSpPr>
            <p:spPr bwMode="auto">
              <a:xfrm>
                <a:off x="14458" y="19400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2" name="Rectangle 52"/>
              <p:cNvSpPr>
                <a:spLocks noChangeArrowheads="1"/>
              </p:cNvSpPr>
              <p:nvPr/>
            </p:nvSpPr>
            <p:spPr bwMode="auto">
              <a:xfrm>
                <a:off x="14458" y="19448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3" name="Rectangle 53"/>
              <p:cNvSpPr>
                <a:spLocks noChangeArrowheads="1"/>
              </p:cNvSpPr>
              <p:nvPr/>
            </p:nvSpPr>
            <p:spPr bwMode="auto">
              <a:xfrm>
                <a:off x="14452" y="19412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4" name="Rectangle 54"/>
              <p:cNvSpPr>
                <a:spLocks noChangeArrowheads="1"/>
              </p:cNvSpPr>
              <p:nvPr/>
            </p:nvSpPr>
            <p:spPr bwMode="auto">
              <a:xfrm>
                <a:off x="14452" y="19430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5" name="Rectangle 55"/>
              <p:cNvSpPr>
                <a:spLocks noChangeArrowheads="1"/>
              </p:cNvSpPr>
              <p:nvPr/>
            </p:nvSpPr>
            <p:spPr bwMode="auto">
              <a:xfrm>
                <a:off x="14452" y="19430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6" name="Rectangle 56"/>
              <p:cNvSpPr>
                <a:spLocks noChangeArrowheads="1"/>
              </p:cNvSpPr>
              <p:nvPr/>
            </p:nvSpPr>
            <p:spPr bwMode="auto">
              <a:xfrm>
                <a:off x="14452" y="19424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7" name="Rectangle 57"/>
              <p:cNvSpPr>
                <a:spLocks noChangeArrowheads="1"/>
              </p:cNvSpPr>
              <p:nvPr/>
            </p:nvSpPr>
            <p:spPr bwMode="auto">
              <a:xfrm>
                <a:off x="8170" y="19424"/>
                <a:ext cx="12" cy="1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8" name="Rectangle 58"/>
              <p:cNvSpPr>
                <a:spLocks noChangeArrowheads="1"/>
              </p:cNvSpPr>
              <p:nvPr/>
            </p:nvSpPr>
            <p:spPr bwMode="auto">
              <a:xfrm>
                <a:off x="8158" y="19424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09" name="Rectangle 59"/>
              <p:cNvSpPr>
                <a:spLocks noChangeArrowheads="1"/>
              </p:cNvSpPr>
              <p:nvPr/>
            </p:nvSpPr>
            <p:spPr bwMode="auto">
              <a:xfrm>
                <a:off x="8158" y="19550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0" name="Rectangle 60"/>
              <p:cNvSpPr>
                <a:spLocks noChangeArrowheads="1"/>
              </p:cNvSpPr>
              <p:nvPr/>
            </p:nvSpPr>
            <p:spPr bwMode="auto">
              <a:xfrm>
                <a:off x="8146" y="19430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1" name="Rectangle 61"/>
              <p:cNvSpPr>
                <a:spLocks noChangeArrowheads="1"/>
              </p:cNvSpPr>
              <p:nvPr/>
            </p:nvSpPr>
            <p:spPr bwMode="auto">
              <a:xfrm>
                <a:off x="8146" y="19544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2" name="Rectangle 62"/>
              <p:cNvSpPr>
                <a:spLocks noChangeArrowheads="1"/>
              </p:cNvSpPr>
              <p:nvPr/>
            </p:nvSpPr>
            <p:spPr bwMode="auto">
              <a:xfrm>
                <a:off x="8140" y="19436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3" name="Rectangle 63"/>
              <p:cNvSpPr>
                <a:spLocks noChangeArrowheads="1"/>
              </p:cNvSpPr>
              <p:nvPr/>
            </p:nvSpPr>
            <p:spPr bwMode="auto">
              <a:xfrm>
                <a:off x="8140" y="19538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4" name="Rectangle 64"/>
              <p:cNvSpPr>
                <a:spLocks noChangeArrowheads="1"/>
              </p:cNvSpPr>
              <p:nvPr/>
            </p:nvSpPr>
            <p:spPr bwMode="auto">
              <a:xfrm>
                <a:off x="8128" y="19442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5" name="Rectangle 65"/>
              <p:cNvSpPr>
                <a:spLocks noChangeArrowheads="1"/>
              </p:cNvSpPr>
              <p:nvPr/>
            </p:nvSpPr>
            <p:spPr bwMode="auto">
              <a:xfrm>
                <a:off x="8128" y="19526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6" name="Rectangle 66"/>
              <p:cNvSpPr>
                <a:spLocks noChangeArrowheads="1"/>
              </p:cNvSpPr>
              <p:nvPr/>
            </p:nvSpPr>
            <p:spPr bwMode="auto">
              <a:xfrm>
                <a:off x="8122" y="19454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7" name="Rectangle 67"/>
              <p:cNvSpPr>
                <a:spLocks noChangeArrowheads="1"/>
              </p:cNvSpPr>
              <p:nvPr/>
            </p:nvSpPr>
            <p:spPr bwMode="auto">
              <a:xfrm>
                <a:off x="8122" y="19520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8" name="Rectangle 68"/>
              <p:cNvSpPr>
                <a:spLocks noChangeArrowheads="1"/>
              </p:cNvSpPr>
              <p:nvPr/>
            </p:nvSpPr>
            <p:spPr bwMode="auto">
              <a:xfrm>
                <a:off x="8116" y="19460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19" name="Rectangle 69"/>
              <p:cNvSpPr>
                <a:spLocks noChangeArrowheads="1"/>
              </p:cNvSpPr>
              <p:nvPr/>
            </p:nvSpPr>
            <p:spPr bwMode="auto">
              <a:xfrm>
                <a:off x="8116" y="19508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0" name="Rectangle 70"/>
              <p:cNvSpPr>
                <a:spLocks noChangeArrowheads="1"/>
              </p:cNvSpPr>
              <p:nvPr/>
            </p:nvSpPr>
            <p:spPr bwMode="auto">
              <a:xfrm>
                <a:off x="8110" y="19472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1" name="Rectangle 71"/>
              <p:cNvSpPr>
                <a:spLocks noChangeArrowheads="1"/>
              </p:cNvSpPr>
              <p:nvPr/>
            </p:nvSpPr>
            <p:spPr bwMode="auto">
              <a:xfrm>
                <a:off x="8110" y="19490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2" name="Rectangle 72"/>
              <p:cNvSpPr>
                <a:spLocks noChangeArrowheads="1"/>
              </p:cNvSpPr>
              <p:nvPr/>
            </p:nvSpPr>
            <p:spPr bwMode="auto">
              <a:xfrm>
                <a:off x="8110" y="19490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3" name="Rectangle 73"/>
              <p:cNvSpPr>
                <a:spLocks noChangeArrowheads="1"/>
              </p:cNvSpPr>
              <p:nvPr/>
            </p:nvSpPr>
            <p:spPr bwMode="auto">
              <a:xfrm>
                <a:off x="8110" y="19484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4" name="Rectangle 74"/>
              <p:cNvSpPr>
                <a:spLocks noChangeArrowheads="1"/>
              </p:cNvSpPr>
              <p:nvPr/>
            </p:nvSpPr>
            <p:spPr bwMode="auto">
              <a:xfrm>
                <a:off x="12820" y="19568"/>
                <a:ext cx="12" cy="1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5" name="Rectangle 75"/>
              <p:cNvSpPr>
                <a:spLocks noChangeArrowheads="1"/>
              </p:cNvSpPr>
              <p:nvPr/>
            </p:nvSpPr>
            <p:spPr bwMode="auto">
              <a:xfrm>
                <a:off x="12808" y="19568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6" name="Rectangle 76"/>
              <p:cNvSpPr>
                <a:spLocks noChangeArrowheads="1"/>
              </p:cNvSpPr>
              <p:nvPr/>
            </p:nvSpPr>
            <p:spPr bwMode="auto">
              <a:xfrm>
                <a:off x="12808" y="19694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7" name="Rectangle 77"/>
              <p:cNvSpPr>
                <a:spLocks noChangeArrowheads="1"/>
              </p:cNvSpPr>
              <p:nvPr/>
            </p:nvSpPr>
            <p:spPr bwMode="auto">
              <a:xfrm>
                <a:off x="12796" y="19574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8" name="Rectangle 78"/>
              <p:cNvSpPr>
                <a:spLocks noChangeArrowheads="1"/>
              </p:cNvSpPr>
              <p:nvPr/>
            </p:nvSpPr>
            <p:spPr bwMode="auto">
              <a:xfrm>
                <a:off x="12796" y="19688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29" name="Rectangle 79"/>
              <p:cNvSpPr>
                <a:spLocks noChangeArrowheads="1"/>
              </p:cNvSpPr>
              <p:nvPr/>
            </p:nvSpPr>
            <p:spPr bwMode="auto">
              <a:xfrm>
                <a:off x="12790" y="19580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0" name="Rectangle 80"/>
              <p:cNvSpPr>
                <a:spLocks noChangeArrowheads="1"/>
              </p:cNvSpPr>
              <p:nvPr/>
            </p:nvSpPr>
            <p:spPr bwMode="auto">
              <a:xfrm>
                <a:off x="12790" y="19682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1" name="Rectangle 81"/>
              <p:cNvSpPr>
                <a:spLocks noChangeArrowheads="1"/>
              </p:cNvSpPr>
              <p:nvPr/>
            </p:nvSpPr>
            <p:spPr bwMode="auto">
              <a:xfrm>
                <a:off x="12778" y="19586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2" name="Rectangle 82"/>
              <p:cNvSpPr>
                <a:spLocks noChangeArrowheads="1"/>
              </p:cNvSpPr>
              <p:nvPr/>
            </p:nvSpPr>
            <p:spPr bwMode="auto">
              <a:xfrm>
                <a:off x="12778" y="19670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3" name="Rectangle 83"/>
              <p:cNvSpPr>
                <a:spLocks noChangeArrowheads="1"/>
              </p:cNvSpPr>
              <p:nvPr/>
            </p:nvSpPr>
            <p:spPr bwMode="auto">
              <a:xfrm>
                <a:off x="12772" y="19598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4" name="Rectangle 84"/>
              <p:cNvSpPr>
                <a:spLocks noChangeArrowheads="1"/>
              </p:cNvSpPr>
              <p:nvPr/>
            </p:nvSpPr>
            <p:spPr bwMode="auto">
              <a:xfrm>
                <a:off x="12772" y="19664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5" name="Rectangle 85"/>
              <p:cNvSpPr>
                <a:spLocks noChangeArrowheads="1"/>
              </p:cNvSpPr>
              <p:nvPr/>
            </p:nvSpPr>
            <p:spPr bwMode="auto">
              <a:xfrm>
                <a:off x="12766" y="19604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6" name="Rectangle 86"/>
              <p:cNvSpPr>
                <a:spLocks noChangeArrowheads="1"/>
              </p:cNvSpPr>
              <p:nvPr/>
            </p:nvSpPr>
            <p:spPr bwMode="auto">
              <a:xfrm>
                <a:off x="12766" y="19652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7" name="Rectangle 87"/>
              <p:cNvSpPr>
                <a:spLocks noChangeArrowheads="1"/>
              </p:cNvSpPr>
              <p:nvPr/>
            </p:nvSpPr>
            <p:spPr bwMode="auto">
              <a:xfrm>
                <a:off x="12760" y="19616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8" name="Rectangle 88"/>
              <p:cNvSpPr>
                <a:spLocks noChangeArrowheads="1"/>
              </p:cNvSpPr>
              <p:nvPr/>
            </p:nvSpPr>
            <p:spPr bwMode="auto">
              <a:xfrm>
                <a:off x="12760" y="19634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39" name="Rectangle 89"/>
              <p:cNvSpPr>
                <a:spLocks noChangeArrowheads="1"/>
              </p:cNvSpPr>
              <p:nvPr/>
            </p:nvSpPr>
            <p:spPr bwMode="auto">
              <a:xfrm>
                <a:off x="12760" y="19634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0" name="Rectangle 90"/>
              <p:cNvSpPr>
                <a:spLocks noChangeArrowheads="1"/>
              </p:cNvSpPr>
              <p:nvPr/>
            </p:nvSpPr>
            <p:spPr bwMode="auto">
              <a:xfrm>
                <a:off x="12760" y="19628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1" name="Rectangle 91"/>
              <p:cNvSpPr>
                <a:spLocks noChangeArrowheads="1"/>
              </p:cNvSpPr>
              <p:nvPr/>
            </p:nvSpPr>
            <p:spPr bwMode="auto">
              <a:xfrm>
                <a:off x="9112" y="20408"/>
                <a:ext cx="12" cy="1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2" name="Rectangle 92"/>
              <p:cNvSpPr>
                <a:spLocks noChangeArrowheads="1"/>
              </p:cNvSpPr>
              <p:nvPr/>
            </p:nvSpPr>
            <p:spPr bwMode="auto">
              <a:xfrm>
                <a:off x="9100" y="20408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3" name="Rectangle 93"/>
              <p:cNvSpPr>
                <a:spLocks noChangeArrowheads="1"/>
              </p:cNvSpPr>
              <p:nvPr/>
            </p:nvSpPr>
            <p:spPr bwMode="auto">
              <a:xfrm>
                <a:off x="9100" y="20534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4" name="Rectangle 94"/>
              <p:cNvSpPr>
                <a:spLocks noChangeArrowheads="1"/>
              </p:cNvSpPr>
              <p:nvPr/>
            </p:nvSpPr>
            <p:spPr bwMode="auto">
              <a:xfrm>
                <a:off x="9088" y="20414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5" name="Rectangle 95"/>
              <p:cNvSpPr>
                <a:spLocks noChangeArrowheads="1"/>
              </p:cNvSpPr>
              <p:nvPr/>
            </p:nvSpPr>
            <p:spPr bwMode="auto">
              <a:xfrm>
                <a:off x="9088" y="20528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6" name="Rectangle 96"/>
              <p:cNvSpPr>
                <a:spLocks noChangeArrowheads="1"/>
              </p:cNvSpPr>
              <p:nvPr/>
            </p:nvSpPr>
            <p:spPr bwMode="auto">
              <a:xfrm>
                <a:off x="9082" y="20420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7" name="Rectangle 97"/>
              <p:cNvSpPr>
                <a:spLocks noChangeArrowheads="1"/>
              </p:cNvSpPr>
              <p:nvPr/>
            </p:nvSpPr>
            <p:spPr bwMode="auto">
              <a:xfrm>
                <a:off x="9082" y="20522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8" name="Rectangle 98"/>
              <p:cNvSpPr>
                <a:spLocks noChangeArrowheads="1"/>
              </p:cNvSpPr>
              <p:nvPr/>
            </p:nvSpPr>
            <p:spPr bwMode="auto">
              <a:xfrm>
                <a:off x="9070" y="20426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49" name="Rectangle 99"/>
              <p:cNvSpPr>
                <a:spLocks noChangeArrowheads="1"/>
              </p:cNvSpPr>
              <p:nvPr/>
            </p:nvSpPr>
            <p:spPr bwMode="auto">
              <a:xfrm>
                <a:off x="9070" y="20510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0" name="Rectangle 100"/>
              <p:cNvSpPr>
                <a:spLocks noChangeArrowheads="1"/>
              </p:cNvSpPr>
              <p:nvPr/>
            </p:nvSpPr>
            <p:spPr bwMode="auto">
              <a:xfrm>
                <a:off x="9064" y="20438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1" name="Rectangle 101"/>
              <p:cNvSpPr>
                <a:spLocks noChangeArrowheads="1"/>
              </p:cNvSpPr>
              <p:nvPr/>
            </p:nvSpPr>
            <p:spPr bwMode="auto">
              <a:xfrm>
                <a:off x="9064" y="20504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2" name="Rectangle 102"/>
              <p:cNvSpPr>
                <a:spLocks noChangeArrowheads="1"/>
              </p:cNvSpPr>
              <p:nvPr/>
            </p:nvSpPr>
            <p:spPr bwMode="auto">
              <a:xfrm>
                <a:off x="9058" y="20444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3" name="Rectangle 103"/>
              <p:cNvSpPr>
                <a:spLocks noChangeArrowheads="1"/>
              </p:cNvSpPr>
              <p:nvPr/>
            </p:nvSpPr>
            <p:spPr bwMode="auto">
              <a:xfrm>
                <a:off x="9058" y="20492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4" name="Rectangle 104"/>
              <p:cNvSpPr>
                <a:spLocks noChangeArrowheads="1"/>
              </p:cNvSpPr>
              <p:nvPr/>
            </p:nvSpPr>
            <p:spPr bwMode="auto">
              <a:xfrm>
                <a:off x="9052" y="20456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5" name="Rectangle 105"/>
              <p:cNvSpPr>
                <a:spLocks noChangeArrowheads="1"/>
              </p:cNvSpPr>
              <p:nvPr/>
            </p:nvSpPr>
            <p:spPr bwMode="auto">
              <a:xfrm>
                <a:off x="9052" y="20474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6" name="Rectangle 106"/>
              <p:cNvSpPr>
                <a:spLocks noChangeArrowheads="1"/>
              </p:cNvSpPr>
              <p:nvPr/>
            </p:nvSpPr>
            <p:spPr bwMode="auto">
              <a:xfrm>
                <a:off x="9052" y="20474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7" name="Rectangle 107"/>
              <p:cNvSpPr>
                <a:spLocks noChangeArrowheads="1"/>
              </p:cNvSpPr>
              <p:nvPr/>
            </p:nvSpPr>
            <p:spPr bwMode="auto">
              <a:xfrm>
                <a:off x="9052" y="20468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8" name="Rectangle 108"/>
              <p:cNvSpPr>
                <a:spLocks noChangeArrowheads="1"/>
              </p:cNvSpPr>
              <p:nvPr/>
            </p:nvSpPr>
            <p:spPr bwMode="auto">
              <a:xfrm>
                <a:off x="14068" y="19244"/>
                <a:ext cx="12" cy="1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59" name="Rectangle 109"/>
              <p:cNvSpPr>
                <a:spLocks noChangeArrowheads="1"/>
              </p:cNvSpPr>
              <p:nvPr/>
            </p:nvSpPr>
            <p:spPr bwMode="auto">
              <a:xfrm>
                <a:off x="14056" y="19244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0" name="Rectangle 110"/>
              <p:cNvSpPr>
                <a:spLocks noChangeArrowheads="1"/>
              </p:cNvSpPr>
              <p:nvPr/>
            </p:nvSpPr>
            <p:spPr bwMode="auto">
              <a:xfrm>
                <a:off x="14056" y="19370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1" name="Rectangle 111"/>
              <p:cNvSpPr>
                <a:spLocks noChangeArrowheads="1"/>
              </p:cNvSpPr>
              <p:nvPr/>
            </p:nvSpPr>
            <p:spPr bwMode="auto">
              <a:xfrm>
                <a:off x="14044" y="19250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2" name="Rectangle 112"/>
              <p:cNvSpPr>
                <a:spLocks noChangeArrowheads="1"/>
              </p:cNvSpPr>
              <p:nvPr/>
            </p:nvSpPr>
            <p:spPr bwMode="auto">
              <a:xfrm>
                <a:off x="14044" y="19364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3" name="Rectangle 113"/>
              <p:cNvSpPr>
                <a:spLocks noChangeArrowheads="1"/>
              </p:cNvSpPr>
              <p:nvPr/>
            </p:nvSpPr>
            <p:spPr bwMode="auto">
              <a:xfrm>
                <a:off x="14038" y="19256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4" name="Rectangle 114"/>
              <p:cNvSpPr>
                <a:spLocks noChangeArrowheads="1"/>
              </p:cNvSpPr>
              <p:nvPr/>
            </p:nvSpPr>
            <p:spPr bwMode="auto">
              <a:xfrm>
                <a:off x="14038" y="19358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5" name="Rectangle 115"/>
              <p:cNvSpPr>
                <a:spLocks noChangeArrowheads="1"/>
              </p:cNvSpPr>
              <p:nvPr/>
            </p:nvSpPr>
            <p:spPr bwMode="auto">
              <a:xfrm>
                <a:off x="14026" y="19262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6" name="Rectangle 116"/>
              <p:cNvSpPr>
                <a:spLocks noChangeArrowheads="1"/>
              </p:cNvSpPr>
              <p:nvPr/>
            </p:nvSpPr>
            <p:spPr bwMode="auto">
              <a:xfrm>
                <a:off x="14026" y="19346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7" name="Rectangle 117"/>
              <p:cNvSpPr>
                <a:spLocks noChangeArrowheads="1"/>
              </p:cNvSpPr>
              <p:nvPr/>
            </p:nvSpPr>
            <p:spPr bwMode="auto">
              <a:xfrm>
                <a:off x="14020" y="19274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8" name="Rectangle 118"/>
              <p:cNvSpPr>
                <a:spLocks noChangeArrowheads="1"/>
              </p:cNvSpPr>
              <p:nvPr/>
            </p:nvSpPr>
            <p:spPr bwMode="auto">
              <a:xfrm>
                <a:off x="14020" y="19340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69" name="Rectangle 119"/>
              <p:cNvSpPr>
                <a:spLocks noChangeArrowheads="1"/>
              </p:cNvSpPr>
              <p:nvPr/>
            </p:nvSpPr>
            <p:spPr bwMode="auto">
              <a:xfrm>
                <a:off x="14014" y="19280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0" name="Rectangle 120"/>
              <p:cNvSpPr>
                <a:spLocks noChangeArrowheads="1"/>
              </p:cNvSpPr>
              <p:nvPr/>
            </p:nvSpPr>
            <p:spPr bwMode="auto">
              <a:xfrm>
                <a:off x="14014" y="19328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1" name="Rectangle 121"/>
              <p:cNvSpPr>
                <a:spLocks noChangeArrowheads="1"/>
              </p:cNvSpPr>
              <p:nvPr/>
            </p:nvSpPr>
            <p:spPr bwMode="auto">
              <a:xfrm>
                <a:off x="14008" y="19292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2" name="Rectangle 122"/>
              <p:cNvSpPr>
                <a:spLocks noChangeArrowheads="1"/>
              </p:cNvSpPr>
              <p:nvPr/>
            </p:nvSpPr>
            <p:spPr bwMode="auto">
              <a:xfrm>
                <a:off x="14008" y="19310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3" name="Rectangle 123"/>
              <p:cNvSpPr>
                <a:spLocks noChangeArrowheads="1"/>
              </p:cNvSpPr>
              <p:nvPr/>
            </p:nvSpPr>
            <p:spPr bwMode="auto">
              <a:xfrm>
                <a:off x="14008" y="19310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4" name="Rectangle 124"/>
              <p:cNvSpPr>
                <a:spLocks noChangeArrowheads="1"/>
              </p:cNvSpPr>
              <p:nvPr/>
            </p:nvSpPr>
            <p:spPr bwMode="auto">
              <a:xfrm>
                <a:off x="14008" y="19304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5" name="Rectangle 125"/>
              <p:cNvSpPr>
                <a:spLocks noChangeArrowheads="1"/>
              </p:cNvSpPr>
              <p:nvPr/>
            </p:nvSpPr>
            <p:spPr bwMode="auto">
              <a:xfrm>
                <a:off x="10402" y="21074"/>
                <a:ext cx="12" cy="1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6" name="Rectangle 126"/>
              <p:cNvSpPr>
                <a:spLocks noChangeArrowheads="1"/>
              </p:cNvSpPr>
              <p:nvPr/>
            </p:nvSpPr>
            <p:spPr bwMode="auto">
              <a:xfrm>
                <a:off x="10390" y="21074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7" name="Rectangle 127"/>
              <p:cNvSpPr>
                <a:spLocks noChangeArrowheads="1"/>
              </p:cNvSpPr>
              <p:nvPr/>
            </p:nvSpPr>
            <p:spPr bwMode="auto">
              <a:xfrm>
                <a:off x="10390" y="21200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8" name="Rectangle 128"/>
              <p:cNvSpPr>
                <a:spLocks noChangeArrowheads="1"/>
              </p:cNvSpPr>
              <p:nvPr/>
            </p:nvSpPr>
            <p:spPr bwMode="auto">
              <a:xfrm>
                <a:off x="10378" y="21080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79" name="Rectangle 129"/>
              <p:cNvSpPr>
                <a:spLocks noChangeArrowheads="1"/>
              </p:cNvSpPr>
              <p:nvPr/>
            </p:nvSpPr>
            <p:spPr bwMode="auto">
              <a:xfrm>
                <a:off x="10378" y="21194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0" name="Rectangle 130"/>
              <p:cNvSpPr>
                <a:spLocks noChangeArrowheads="1"/>
              </p:cNvSpPr>
              <p:nvPr/>
            </p:nvSpPr>
            <p:spPr bwMode="auto">
              <a:xfrm>
                <a:off x="10372" y="21086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1" name="Rectangle 131"/>
              <p:cNvSpPr>
                <a:spLocks noChangeArrowheads="1"/>
              </p:cNvSpPr>
              <p:nvPr/>
            </p:nvSpPr>
            <p:spPr bwMode="auto">
              <a:xfrm>
                <a:off x="10372" y="21188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2" name="Rectangle 132"/>
              <p:cNvSpPr>
                <a:spLocks noChangeArrowheads="1"/>
              </p:cNvSpPr>
              <p:nvPr/>
            </p:nvSpPr>
            <p:spPr bwMode="auto">
              <a:xfrm>
                <a:off x="10360" y="21092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3" name="Rectangle 133"/>
              <p:cNvSpPr>
                <a:spLocks noChangeArrowheads="1"/>
              </p:cNvSpPr>
              <p:nvPr/>
            </p:nvSpPr>
            <p:spPr bwMode="auto">
              <a:xfrm>
                <a:off x="10360" y="21176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4" name="Rectangle 134"/>
              <p:cNvSpPr>
                <a:spLocks noChangeArrowheads="1"/>
              </p:cNvSpPr>
              <p:nvPr/>
            </p:nvSpPr>
            <p:spPr bwMode="auto">
              <a:xfrm>
                <a:off x="10354" y="21104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5" name="Rectangle 135"/>
              <p:cNvSpPr>
                <a:spLocks noChangeArrowheads="1"/>
              </p:cNvSpPr>
              <p:nvPr/>
            </p:nvSpPr>
            <p:spPr bwMode="auto">
              <a:xfrm>
                <a:off x="10354" y="21170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6" name="Rectangle 136"/>
              <p:cNvSpPr>
                <a:spLocks noChangeArrowheads="1"/>
              </p:cNvSpPr>
              <p:nvPr/>
            </p:nvSpPr>
            <p:spPr bwMode="auto">
              <a:xfrm>
                <a:off x="10348" y="21110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7" name="Rectangle 137"/>
              <p:cNvSpPr>
                <a:spLocks noChangeArrowheads="1"/>
              </p:cNvSpPr>
              <p:nvPr/>
            </p:nvSpPr>
            <p:spPr bwMode="auto">
              <a:xfrm>
                <a:off x="10348" y="21158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8" name="Rectangle 138"/>
              <p:cNvSpPr>
                <a:spLocks noChangeArrowheads="1"/>
              </p:cNvSpPr>
              <p:nvPr/>
            </p:nvSpPr>
            <p:spPr bwMode="auto">
              <a:xfrm>
                <a:off x="10342" y="21122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89" name="Rectangle 139"/>
              <p:cNvSpPr>
                <a:spLocks noChangeArrowheads="1"/>
              </p:cNvSpPr>
              <p:nvPr/>
            </p:nvSpPr>
            <p:spPr bwMode="auto">
              <a:xfrm>
                <a:off x="10342" y="21140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0" name="Rectangle 140"/>
              <p:cNvSpPr>
                <a:spLocks noChangeArrowheads="1"/>
              </p:cNvSpPr>
              <p:nvPr/>
            </p:nvSpPr>
            <p:spPr bwMode="auto">
              <a:xfrm>
                <a:off x="10342" y="21140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1" name="Rectangle 141"/>
              <p:cNvSpPr>
                <a:spLocks noChangeArrowheads="1"/>
              </p:cNvSpPr>
              <p:nvPr/>
            </p:nvSpPr>
            <p:spPr bwMode="auto">
              <a:xfrm>
                <a:off x="10342" y="21134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2" name="Rectangle 142"/>
              <p:cNvSpPr>
                <a:spLocks noChangeArrowheads="1"/>
              </p:cNvSpPr>
              <p:nvPr/>
            </p:nvSpPr>
            <p:spPr bwMode="auto">
              <a:xfrm>
                <a:off x="12658" y="19490"/>
                <a:ext cx="12" cy="1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3" name="Rectangle 143"/>
              <p:cNvSpPr>
                <a:spLocks noChangeArrowheads="1"/>
              </p:cNvSpPr>
              <p:nvPr/>
            </p:nvSpPr>
            <p:spPr bwMode="auto">
              <a:xfrm>
                <a:off x="12646" y="19490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4" name="Rectangle 144"/>
              <p:cNvSpPr>
                <a:spLocks noChangeArrowheads="1"/>
              </p:cNvSpPr>
              <p:nvPr/>
            </p:nvSpPr>
            <p:spPr bwMode="auto">
              <a:xfrm>
                <a:off x="12646" y="19616"/>
                <a:ext cx="3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5" name="Rectangle 145"/>
              <p:cNvSpPr>
                <a:spLocks noChangeArrowheads="1"/>
              </p:cNvSpPr>
              <p:nvPr/>
            </p:nvSpPr>
            <p:spPr bwMode="auto">
              <a:xfrm>
                <a:off x="12634" y="19496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6" name="Rectangle 146"/>
              <p:cNvSpPr>
                <a:spLocks noChangeArrowheads="1"/>
              </p:cNvSpPr>
              <p:nvPr/>
            </p:nvSpPr>
            <p:spPr bwMode="auto">
              <a:xfrm>
                <a:off x="12634" y="19610"/>
                <a:ext cx="6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7" name="Rectangle 147"/>
              <p:cNvSpPr>
                <a:spLocks noChangeArrowheads="1"/>
              </p:cNvSpPr>
              <p:nvPr/>
            </p:nvSpPr>
            <p:spPr bwMode="auto">
              <a:xfrm>
                <a:off x="12628" y="19502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8" name="Rectangle 148"/>
              <p:cNvSpPr>
                <a:spLocks noChangeArrowheads="1"/>
              </p:cNvSpPr>
              <p:nvPr/>
            </p:nvSpPr>
            <p:spPr bwMode="auto">
              <a:xfrm>
                <a:off x="12628" y="19604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399" name="Rectangle 149"/>
              <p:cNvSpPr>
                <a:spLocks noChangeArrowheads="1"/>
              </p:cNvSpPr>
              <p:nvPr/>
            </p:nvSpPr>
            <p:spPr bwMode="auto">
              <a:xfrm>
                <a:off x="12616" y="19508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0" name="Rectangle 150"/>
              <p:cNvSpPr>
                <a:spLocks noChangeArrowheads="1"/>
              </p:cNvSpPr>
              <p:nvPr/>
            </p:nvSpPr>
            <p:spPr bwMode="auto">
              <a:xfrm>
                <a:off x="12616" y="19592"/>
                <a:ext cx="9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1" name="Rectangle 151"/>
              <p:cNvSpPr>
                <a:spLocks noChangeArrowheads="1"/>
              </p:cNvSpPr>
              <p:nvPr/>
            </p:nvSpPr>
            <p:spPr bwMode="auto">
              <a:xfrm>
                <a:off x="12610" y="19520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2" name="Rectangle 152"/>
              <p:cNvSpPr>
                <a:spLocks noChangeArrowheads="1"/>
              </p:cNvSpPr>
              <p:nvPr/>
            </p:nvSpPr>
            <p:spPr bwMode="auto">
              <a:xfrm>
                <a:off x="12610" y="19586"/>
                <a:ext cx="1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3" name="Rectangle 153"/>
              <p:cNvSpPr>
                <a:spLocks noChangeArrowheads="1"/>
              </p:cNvSpPr>
              <p:nvPr/>
            </p:nvSpPr>
            <p:spPr bwMode="auto">
              <a:xfrm>
                <a:off x="12604" y="19526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4" name="Rectangle 154"/>
              <p:cNvSpPr>
                <a:spLocks noChangeArrowheads="1"/>
              </p:cNvSpPr>
              <p:nvPr/>
            </p:nvSpPr>
            <p:spPr bwMode="auto">
              <a:xfrm>
                <a:off x="12604" y="19574"/>
                <a:ext cx="12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5" name="Rectangle 155"/>
              <p:cNvSpPr>
                <a:spLocks noChangeArrowheads="1"/>
              </p:cNvSpPr>
              <p:nvPr/>
            </p:nvSpPr>
            <p:spPr bwMode="auto">
              <a:xfrm>
                <a:off x="12598" y="19538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6" name="Rectangle 156"/>
              <p:cNvSpPr>
                <a:spLocks noChangeArrowheads="1"/>
              </p:cNvSpPr>
              <p:nvPr/>
            </p:nvSpPr>
            <p:spPr bwMode="auto">
              <a:xfrm>
                <a:off x="12598" y="19556"/>
                <a:ext cx="13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7" name="Rectangle 157"/>
              <p:cNvSpPr>
                <a:spLocks noChangeArrowheads="1"/>
              </p:cNvSpPr>
              <p:nvPr/>
            </p:nvSpPr>
            <p:spPr bwMode="auto">
              <a:xfrm>
                <a:off x="12598" y="19556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8" name="Rectangle 158"/>
              <p:cNvSpPr>
                <a:spLocks noChangeArrowheads="1"/>
              </p:cNvSpPr>
              <p:nvPr/>
            </p:nvSpPr>
            <p:spPr bwMode="auto">
              <a:xfrm>
                <a:off x="12598" y="19550"/>
                <a:ext cx="13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09" name="Rectangle 159"/>
              <p:cNvSpPr>
                <a:spLocks noChangeArrowheads="1"/>
              </p:cNvSpPr>
              <p:nvPr/>
            </p:nvSpPr>
            <p:spPr bwMode="auto">
              <a:xfrm>
                <a:off x="8836" y="20216"/>
                <a:ext cx="12" cy="1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0" name="Rectangle 160"/>
              <p:cNvSpPr>
                <a:spLocks noChangeArrowheads="1"/>
              </p:cNvSpPr>
              <p:nvPr/>
            </p:nvSpPr>
            <p:spPr bwMode="auto">
              <a:xfrm>
                <a:off x="8824" y="20216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1" name="Rectangle 161"/>
              <p:cNvSpPr>
                <a:spLocks noChangeArrowheads="1"/>
              </p:cNvSpPr>
              <p:nvPr/>
            </p:nvSpPr>
            <p:spPr bwMode="auto">
              <a:xfrm>
                <a:off x="8824" y="20342"/>
                <a:ext cx="36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2" name="Rectangle 162"/>
              <p:cNvSpPr>
                <a:spLocks noChangeArrowheads="1"/>
              </p:cNvSpPr>
              <p:nvPr/>
            </p:nvSpPr>
            <p:spPr bwMode="auto">
              <a:xfrm>
                <a:off x="8812" y="20222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3" name="Rectangle 163"/>
              <p:cNvSpPr>
                <a:spLocks noChangeArrowheads="1"/>
              </p:cNvSpPr>
              <p:nvPr/>
            </p:nvSpPr>
            <p:spPr bwMode="auto">
              <a:xfrm>
                <a:off x="8812" y="20336"/>
                <a:ext cx="60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4" name="Rectangle 164"/>
              <p:cNvSpPr>
                <a:spLocks noChangeArrowheads="1"/>
              </p:cNvSpPr>
              <p:nvPr/>
            </p:nvSpPr>
            <p:spPr bwMode="auto">
              <a:xfrm>
                <a:off x="8806" y="20228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5" name="Rectangle 165"/>
              <p:cNvSpPr>
                <a:spLocks noChangeArrowheads="1"/>
              </p:cNvSpPr>
              <p:nvPr/>
            </p:nvSpPr>
            <p:spPr bwMode="auto">
              <a:xfrm>
                <a:off x="8806" y="20330"/>
                <a:ext cx="7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6" name="Rectangle 166"/>
              <p:cNvSpPr>
                <a:spLocks noChangeArrowheads="1"/>
              </p:cNvSpPr>
              <p:nvPr/>
            </p:nvSpPr>
            <p:spPr bwMode="auto">
              <a:xfrm>
                <a:off x="8794" y="20234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7" name="Rectangle 167"/>
              <p:cNvSpPr>
                <a:spLocks noChangeArrowheads="1"/>
              </p:cNvSpPr>
              <p:nvPr/>
            </p:nvSpPr>
            <p:spPr bwMode="auto">
              <a:xfrm>
                <a:off x="8794" y="20318"/>
                <a:ext cx="96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8" name="Rectangle 168"/>
              <p:cNvSpPr>
                <a:spLocks noChangeArrowheads="1"/>
              </p:cNvSpPr>
              <p:nvPr/>
            </p:nvSpPr>
            <p:spPr bwMode="auto">
              <a:xfrm>
                <a:off x="8788" y="20246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19" name="Rectangle 169"/>
              <p:cNvSpPr>
                <a:spLocks noChangeArrowheads="1"/>
              </p:cNvSpPr>
              <p:nvPr/>
            </p:nvSpPr>
            <p:spPr bwMode="auto">
              <a:xfrm>
                <a:off x="8788" y="20312"/>
                <a:ext cx="108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0" name="Rectangle 170"/>
              <p:cNvSpPr>
                <a:spLocks noChangeArrowheads="1"/>
              </p:cNvSpPr>
              <p:nvPr/>
            </p:nvSpPr>
            <p:spPr bwMode="auto">
              <a:xfrm>
                <a:off x="8782" y="20252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1" name="Rectangle 171"/>
              <p:cNvSpPr>
                <a:spLocks noChangeArrowheads="1"/>
              </p:cNvSpPr>
              <p:nvPr/>
            </p:nvSpPr>
            <p:spPr bwMode="auto">
              <a:xfrm>
                <a:off x="8782" y="20300"/>
                <a:ext cx="120" cy="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2" name="Rectangle 172"/>
              <p:cNvSpPr>
                <a:spLocks noChangeArrowheads="1"/>
              </p:cNvSpPr>
              <p:nvPr/>
            </p:nvSpPr>
            <p:spPr bwMode="auto">
              <a:xfrm>
                <a:off x="8776" y="20264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3" name="Rectangle 173"/>
              <p:cNvSpPr>
                <a:spLocks noChangeArrowheads="1"/>
              </p:cNvSpPr>
              <p:nvPr/>
            </p:nvSpPr>
            <p:spPr bwMode="auto">
              <a:xfrm>
                <a:off x="8776" y="20282"/>
                <a:ext cx="132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4" name="Rectangle 174"/>
              <p:cNvSpPr>
                <a:spLocks noChangeArrowheads="1"/>
              </p:cNvSpPr>
              <p:nvPr/>
            </p:nvSpPr>
            <p:spPr bwMode="auto">
              <a:xfrm>
                <a:off x="8776" y="20282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5" name="Rectangle 175"/>
              <p:cNvSpPr>
                <a:spLocks noChangeArrowheads="1"/>
              </p:cNvSpPr>
              <p:nvPr/>
            </p:nvSpPr>
            <p:spPr bwMode="auto">
              <a:xfrm>
                <a:off x="8776" y="20276"/>
                <a:ext cx="132" cy="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6" name="Line 176"/>
              <p:cNvSpPr>
                <a:spLocks noChangeShapeType="1"/>
              </p:cNvSpPr>
              <p:nvPr/>
            </p:nvSpPr>
            <p:spPr bwMode="auto">
              <a:xfrm>
                <a:off x="7594" y="21254"/>
                <a:ext cx="618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7" name="Line 177"/>
              <p:cNvSpPr>
                <a:spLocks noChangeShapeType="1"/>
              </p:cNvSpPr>
              <p:nvPr/>
            </p:nvSpPr>
            <p:spPr bwMode="auto">
              <a:xfrm>
                <a:off x="7594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8" name="Line 178"/>
              <p:cNvSpPr>
                <a:spLocks noChangeShapeType="1"/>
              </p:cNvSpPr>
              <p:nvPr/>
            </p:nvSpPr>
            <p:spPr bwMode="auto">
              <a:xfrm>
                <a:off x="8626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29" name="Line 179"/>
              <p:cNvSpPr>
                <a:spLocks noChangeShapeType="1"/>
              </p:cNvSpPr>
              <p:nvPr/>
            </p:nvSpPr>
            <p:spPr bwMode="auto">
              <a:xfrm>
                <a:off x="9652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30" name="Line 180"/>
              <p:cNvSpPr>
                <a:spLocks noChangeShapeType="1"/>
              </p:cNvSpPr>
              <p:nvPr/>
            </p:nvSpPr>
            <p:spPr bwMode="auto">
              <a:xfrm>
                <a:off x="10684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31" name="Line 181"/>
              <p:cNvSpPr>
                <a:spLocks noChangeShapeType="1"/>
              </p:cNvSpPr>
              <p:nvPr/>
            </p:nvSpPr>
            <p:spPr bwMode="auto">
              <a:xfrm>
                <a:off x="11716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32" name="Line 182"/>
              <p:cNvSpPr>
                <a:spLocks noChangeShapeType="1"/>
              </p:cNvSpPr>
              <p:nvPr/>
            </p:nvSpPr>
            <p:spPr bwMode="auto">
              <a:xfrm>
                <a:off x="12748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33" name="Line 183"/>
              <p:cNvSpPr>
                <a:spLocks noChangeShapeType="1"/>
              </p:cNvSpPr>
              <p:nvPr/>
            </p:nvSpPr>
            <p:spPr bwMode="auto">
              <a:xfrm>
                <a:off x="13780" y="21254"/>
                <a:ext cx="0" cy="5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34" name="Rectangle 184"/>
              <p:cNvSpPr>
                <a:spLocks noChangeArrowheads="1"/>
              </p:cNvSpPr>
              <p:nvPr/>
            </p:nvSpPr>
            <p:spPr bwMode="auto">
              <a:xfrm>
                <a:off x="7450" y="21380"/>
                <a:ext cx="36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-3000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5" name="Rectangle 185"/>
              <p:cNvSpPr>
                <a:spLocks noChangeArrowheads="1"/>
              </p:cNvSpPr>
              <p:nvPr/>
            </p:nvSpPr>
            <p:spPr bwMode="auto">
              <a:xfrm>
                <a:off x="8482" y="21380"/>
                <a:ext cx="35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-2000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6" name="Rectangle 186"/>
              <p:cNvSpPr>
                <a:spLocks noChangeArrowheads="1"/>
              </p:cNvSpPr>
              <p:nvPr/>
            </p:nvSpPr>
            <p:spPr bwMode="auto">
              <a:xfrm>
                <a:off x="9508" y="21380"/>
                <a:ext cx="35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-1000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7" name="Rectangle 187"/>
              <p:cNvSpPr>
                <a:spLocks noChangeArrowheads="1"/>
              </p:cNvSpPr>
              <p:nvPr/>
            </p:nvSpPr>
            <p:spPr bwMode="auto">
              <a:xfrm>
                <a:off x="10636" y="21380"/>
                <a:ext cx="7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8" name="Rectangle 188"/>
              <p:cNvSpPr>
                <a:spLocks noChangeArrowheads="1"/>
              </p:cNvSpPr>
              <p:nvPr/>
            </p:nvSpPr>
            <p:spPr bwMode="auto">
              <a:xfrm>
                <a:off x="11590" y="21380"/>
                <a:ext cx="3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9" name="Rectangle 189"/>
              <p:cNvSpPr>
                <a:spLocks noChangeArrowheads="1"/>
              </p:cNvSpPr>
              <p:nvPr/>
            </p:nvSpPr>
            <p:spPr bwMode="auto">
              <a:xfrm>
                <a:off x="12622" y="21380"/>
                <a:ext cx="3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0" name="Rectangle 190"/>
              <p:cNvSpPr>
                <a:spLocks noChangeArrowheads="1"/>
              </p:cNvSpPr>
              <p:nvPr/>
            </p:nvSpPr>
            <p:spPr bwMode="auto">
              <a:xfrm>
                <a:off x="13654" y="21380"/>
                <a:ext cx="3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3000</a:t>
                </a:r>
                <a:endPara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1" name="Line 191"/>
              <p:cNvSpPr>
                <a:spLocks noChangeShapeType="1"/>
              </p:cNvSpPr>
              <p:nvPr/>
            </p:nvSpPr>
            <p:spPr bwMode="auto">
              <a:xfrm flipV="1">
                <a:off x="7306" y="18206"/>
                <a:ext cx="0" cy="299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2" name="Line 192"/>
              <p:cNvSpPr>
                <a:spLocks noChangeShapeType="1"/>
              </p:cNvSpPr>
              <p:nvPr/>
            </p:nvSpPr>
            <p:spPr bwMode="auto">
              <a:xfrm flipH="1">
                <a:off x="7252" y="21200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3" name="Line 193"/>
              <p:cNvSpPr>
                <a:spLocks noChangeShapeType="1"/>
              </p:cNvSpPr>
              <p:nvPr/>
            </p:nvSpPr>
            <p:spPr bwMode="auto">
              <a:xfrm flipH="1">
                <a:off x="7252" y="20696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4" name="Line 194"/>
              <p:cNvSpPr>
                <a:spLocks noChangeShapeType="1"/>
              </p:cNvSpPr>
              <p:nvPr/>
            </p:nvSpPr>
            <p:spPr bwMode="auto">
              <a:xfrm flipH="1">
                <a:off x="7252" y="20198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5" name="Line 195"/>
              <p:cNvSpPr>
                <a:spLocks noChangeShapeType="1"/>
              </p:cNvSpPr>
              <p:nvPr/>
            </p:nvSpPr>
            <p:spPr bwMode="auto">
              <a:xfrm flipH="1">
                <a:off x="7252" y="19700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6" name="Line 196"/>
              <p:cNvSpPr>
                <a:spLocks noChangeShapeType="1"/>
              </p:cNvSpPr>
              <p:nvPr/>
            </p:nvSpPr>
            <p:spPr bwMode="auto">
              <a:xfrm flipH="1">
                <a:off x="7252" y="19202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7" name="Line 197"/>
              <p:cNvSpPr>
                <a:spLocks noChangeShapeType="1"/>
              </p:cNvSpPr>
              <p:nvPr/>
            </p:nvSpPr>
            <p:spPr bwMode="auto">
              <a:xfrm flipH="1">
                <a:off x="7252" y="18704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8" name="Line 198"/>
              <p:cNvSpPr>
                <a:spLocks noChangeShapeType="1"/>
              </p:cNvSpPr>
              <p:nvPr/>
            </p:nvSpPr>
            <p:spPr bwMode="auto">
              <a:xfrm flipH="1">
                <a:off x="7252" y="18206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449" name="Rectangle 199"/>
              <p:cNvSpPr>
                <a:spLocks noChangeArrowheads="1"/>
              </p:cNvSpPr>
              <p:nvPr/>
            </p:nvSpPr>
            <p:spPr bwMode="auto">
              <a:xfrm rot="16200000">
                <a:off x="6971" y="21107"/>
                <a:ext cx="35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-3000</a:t>
                </a:r>
                <a:endPara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0" name="Rectangle 200"/>
              <p:cNvSpPr>
                <a:spLocks noChangeArrowheads="1"/>
              </p:cNvSpPr>
              <p:nvPr/>
            </p:nvSpPr>
            <p:spPr bwMode="auto">
              <a:xfrm rot="16200000">
                <a:off x="6971" y="20603"/>
                <a:ext cx="35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-2000</a:t>
                </a:r>
                <a:endPara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1" name="Rectangle 201"/>
              <p:cNvSpPr>
                <a:spLocks noChangeArrowheads="1"/>
              </p:cNvSpPr>
              <p:nvPr/>
            </p:nvSpPr>
            <p:spPr bwMode="auto">
              <a:xfrm rot="16200000">
                <a:off x="6971" y="20105"/>
                <a:ext cx="35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-1000</a:t>
                </a:r>
                <a:endPara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2" name="Rectangle 202"/>
              <p:cNvSpPr>
                <a:spLocks noChangeArrowheads="1"/>
              </p:cNvSpPr>
              <p:nvPr/>
            </p:nvSpPr>
            <p:spPr bwMode="auto">
              <a:xfrm rot="16200000">
                <a:off x="7111" y="19607"/>
                <a:ext cx="7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3" name="Rectangle 203"/>
              <p:cNvSpPr>
                <a:spLocks noChangeArrowheads="1"/>
              </p:cNvSpPr>
              <p:nvPr/>
            </p:nvSpPr>
            <p:spPr bwMode="auto">
              <a:xfrm rot="16200000">
                <a:off x="6995" y="19111"/>
                <a:ext cx="3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4" name="Rectangle 204"/>
              <p:cNvSpPr>
                <a:spLocks noChangeArrowheads="1"/>
              </p:cNvSpPr>
              <p:nvPr/>
            </p:nvSpPr>
            <p:spPr bwMode="auto">
              <a:xfrm rot="16200000">
                <a:off x="6996" y="18611"/>
                <a:ext cx="3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2000</a:t>
                </a:r>
                <a:endPara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5" name="Rectangle 205"/>
              <p:cNvSpPr>
                <a:spLocks noChangeArrowheads="1"/>
              </p:cNvSpPr>
              <p:nvPr/>
            </p:nvSpPr>
            <p:spPr bwMode="auto">
              <a:xfrm rot="16200000">
                <a:off x="6996" y="18113"/>
                <a:ext cx="3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3000</a:t>
                </a:r>
                <a:endPara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04" name="Rectangle 207"/>
            <p:cNvSpPr>
              <a:spLocks noChangeArrowheads="1"/>
            </p:cNvSpPr>
            <p:nvPr/>
          </p:nvSpPr>
          <p:spPr bwMode="auto">
            <a:xfrm>
              <a:off x="7306" y="18194"/>
              <a:ext cx="7488" cy="306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Rectangle 208"/>
            <p:cNvSpPr>
              <a:spLocks noChangeArrowheads="1"/>
            </p:cNvSpPr>
            <p:nvPr/>
          </p:nvSpPr>
          <p:spPr bwMode="auto">
            <a:xfrm>
              <a:off x="10936" y="21614"/>
              <a:ext cx="23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PC1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8" name="Rectangle 209"/>
            <p:cNvSpPr>
              <a:spLocks noChangeArrowheads="1"/>
            </p:cNvSpPr>
            <p:nvPr/>
          </p:nvSpPr>
          <p:spPr bwMode="auto">
            <a:xfrm rot="16200000">
              <a:off x="6803" y="19633"/>
              <a:ext cx="23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PC2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9" name="Rectangle 210"/>
            <p:cNvSpPr>
              <a:spLocks noChangeArrowheads="1"/>
            </p:cNvSpPr>
            <p:nvPr/>
          </p:nvSpPr>
          <p:spPr bwMode="auto">
            <a:xfrm>
              <a:off x="8817" y="19363"/>
              <a:ext cx="5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0" name="Rectangle 211"/>
            <p:cNvSpPr>
              <a:spLocks noChangeArrowheads="1"/>
            </p:cNvSpPr>
            <p:nvPr/>
          </p:nvSpPr>
          <p:spPr bwMode="auto">
            <a:xfrm>
              <a:off x="7679" y="17932"/>
              <a:ext cx="5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0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1" name="Rectangle 212"/>
            <p:cNvSpPr>
              <a:spLocks noChangeArrowheads="1"/>
            </p:cNvSpPr>
            <p:nvPr/>
          </p:nvSpPr>
          <p:spPr bwMode="auto">
            <a:xfrm>
              <a:off x="14419" y="19518"/>
              <a:ext cx="5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3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2" name="Rectangle 213"/>
            <p:cNvSpPr>
              <a:spLocks noChangeArrowheads="1"/>
            </p:cNvSpPr>
            <p:nvPr/>
          </p:nvSpPr>
          <p:spPr bwMode="auto">
            <a:xfrm>
              <a:off x="7622" y="19180"/>
              <a:ext cx="5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3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3" name="Rectangle 214"/>
            <p:cNvSpPr>
              <a:spLocks noChangeArrowheads="1"/>
            </p:cNvSpPr>
            <p:nvPr/>
          </p:nvSpPr>
          <p:spPr bwMode="auto">
            <a:xfrm>
              <a:off x="12270" y="19623"/>
              <a:ext cx="50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7days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4" name="Rectangle 215"/>
            <p:cNvSpPr>
              <a:spLocks noChangeArrowheads="1"/>
            </p:cNvSpPr>
            <p:nvPr/>
          </p:nvSpPr>
          <p:spPr bwMode="auto">
            <a:xfrm>
              <a:off x="9294" y="20373"/>
              <a:ext cx="50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7days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5" name="Rectangle 216"/>
            <p:cNvSpPr>
              <a:spLocks noChangeArrowheads="1"/>
            </p:cNvSpPr>
            <p:nvPr/>
          </p:nvSpPr>
          <p:spPr bwMode="auto">
            <a:xfrm>
              <a:off x="14026" y="19026"/>
              <a:ext cx="6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14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6" name="Rectangle 217"/>
            <p:cNvSpPr>
              <a:spLocks noChangeArrowheads="1"/>
            </p:cNvSpPr>
            <p:nvPr/>
          </p:nvSpPr>
          <p:spPr bwMode="auto">
            <a:xfrm>
              <a:off x="9992" y="20795"/>
              <a:ext cx="6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14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7" name="Rectangle 218"/>
            <p:cNvSpPr>
              <a:spLocks noChangeArrowheads="1"/>
            </p:cNvSpPr>
            <p:nvPr/>
          </p:nvSpPr>
          <p:spPr bwMode="auto">
            <a:xfrm>
              <a:off x="12097" y="19244"/>
              <a:ext cx="6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21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8" name="Rectangle 219"/>
            <p:cNvSpPr>
              <a:spLocks noChangeArrowheads="1"/>
            </p:cNvSpPr>
            <p:nvPr/>
          </p:nvSpPr>
          <p:spPr bwMode="auto">
            <a:xfrm>
              <a:off x="8314" y="19976"/>
              <a:ext cx="61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21days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9" name="Rectangle 220"/>
            <p:cNvSpPr>
              <a:spLocks noChangeArrowheads="1"/>
            </p:cNvSpPr>
            <p:nvPr/>
          </p:nvSpPr>
          <p:spPr bwMode="auto">
            <a:xfrm>
              <a:off x="8758" y="19064"/>
              <a:ext cx="12" cy="1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0" name="Rectangle 221"/>
            <p:cNvSpPr>
              <a:spLocks noChangeArrowheads="1"/>
            </p:cNvSpPr>
            <p:nvPr/>
          </p:nvSpPr>
          <p:spPr bwMode="auto">
            <a:xfrm>
              <a:off x="8746" y="19064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1" name="Rectangle 222"/>
            <p:cNvSpPr>
              <a:spLocks noChangeArrowheads="1"/>
            </p:cNvSpPr>
            <p:nvPr/>
          </p:nvSpPr>
          <p:spPr bwMode="auto">
            <a:xfrm>
              <a:off x="8746" y="19190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2" name="Rectangle 223"/>
            <p:cNvSpPr>
              <a:spLocks noChangeArrowheads="1"/>
            </p:cNvSpPr>
            <p:nvPr/>
          </p:nvSpPr>
          <p:spPr bwMode="auto">
            <a:xfrm>
              <a:off x="8734" y="19070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3" name="Rectangle 224"/>
            <p:cNvSpPr>
              <a:spLocks noChangeArrowheads="1"/>
            </p:cNvSpPr>
            <p:nvPr/>
          </p:nvSpPr>
          <p:spPr bwMode="auto">
            <a:xfrm>
              <a:off x="8734" y="19184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4" name="Rectangle 225"/>
            <p:cNvSpPr>
              <a:spLocks noChangeArrowheads="1"/>
            </p:cNvSpPr>
            <p:nvPr/>
          </p:nvSpPr>
          <p:spPr bwMode="auto">
            <a:xfrm>
              <a:off x="8728" y="19076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5" name="Rectangle 226"/>
            <p:cNvSpPr>
              <a:spLocks noChangeArrowheads="1"/>
            </p:cNvSpPr>
            <p:nvPr/>
          </p:nvSpPr>
          <p:spPr bwMode="auto">
            <a:xfrm>
              <a:off x="8728" y="19178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8716" y="19082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7" name="Rectangle 228"/>
            <p:cNvSpPr>
              <a:spLocks noChangeArrowheads="1"/>
            </p:cNvSpPr>
            <p:nvPr/>
          </p:nvSpPr>
          <p:spPr bwMode="auto">
            <a:xfrm>
              <a:off x="8716" y="19166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8" name="Rectangle 229"/>
            <p:cNvSpPr>
              <a:spLocks noChangeArrowheads="1"/>
            </p:cNvSpPr>
            <p:nvPr/>
          </p:nvSpPr>
          <p:spPr bwMode="auto">
            <a:xfrm>
              <a:off x="8710" y="19094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9" name="Rectangle 230"/>
            <p:cNvSpPr>
              <a:spLocks noChangeArrowheads="1"/>
            </p:cNvSpPr>
            <p:nvPr/>
          </p:nvSpPr>
          <p:spPr bwMode="auto">
            <a:xfrm>
              <a:off x="8710" y="19160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0" name="Rectangle 231"/>
            <p:cNvSpPr>
              <a:spLocks noChangeArrowheads="1"/>
            </p:cNvSpPr>
            <p:nvPr/>
          </p:nvSpPr>
          <p:spPr bwMode="auto">
            <a:xfrm>
              <a:off x="8704" y="19100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1" name="Rectangle 232"/>
            <p:cNvSpPr>
              <a:spLocks noChangeArrowheads="1"/>
            </p:cNvSpPr>
            <p:nvPr/>
          </p:nvSpPr>
          <p:spPr bwMode="auto">
            <a:xfrm>
              <a:off x="8704" y="19148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2" name="Rectangle 233"/>
            <p:cNvSpPr>
              <a:spLocks noChangeArrowheads="1"/>
            </p:cNvSpPr>
            <p:nvPr/>
          </p:nvSpPr>
          <p:spPr bwMode="auto">
            <a:xfrm>
              <a:off x="8698" y="19112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3" name="Rectangle 234"/>
            <p:cNvSpPr>
              <a:spLocks noChangeArrowheads="1"/>
            </p:cNvSpPr>
            <p:nvPr/>
          </p:nvSpPr>
          <p:spPr bwMode="auto">
            <a:xfrm>
              <a:off x="8698" y="19130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7" name="Rectangle 235"/>
            <p:cNvSpPr>
              <a:spLocks noChangeArrowheads="1"/>
            </p:cNvSpPr>
            <p:nvPr/>
          </p:nvSpPr>
          <p:spPr bwMode="auto">
            <a:xfrm>
              <a:off x="8698" y="19130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8" name="Rectangle 236"/>
            <p:cNvSpPr>
              <a:spLocks noChangeArrowheads="1"/>
            </p:cNvSpPr>
            <p:nvPr/>
          </p:nvSpPr>
          <p:spPr bwMode="auto">
            <a:xfrm>
              <a:off x="8698" y="19124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9" name="Rectangle 237"/>
            <p:cNvSpPr>
              <a:spLocks noChangeArrowheads="1"/>
            </p:cNvSpPr>
            <p:nvPr/>
          </p:nvSpPr>
          <p:spPr bwMode="auto">
            <a:xfrm>
              <a:off x="12964" y="19640"/>
              <a:ext cx="12" cy="1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0" name="Rectangle 238"/>
            <p:cNvSpPr>
              <a:spLocks noChangeArrowheads="1"/>
            </p:cNvSpPr>
            <p:nvPr/>
          </p:nvSpPr>
          <p:spPr bwMode="auto">
            <a:xfrm>
              <a:off x="12952" y="19640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1" name="Rectangle 239"/>
            <p:cNvSpPr>
              <a:spLocks noChangeArrowheads="1"/>
            </p:cNvSpPr>
            <p:nvPr/>
          </p:nvSpPr>
          <p:spPr bwMode="auto">
            <a:xfrm>
              <a:off x="12952" y="19766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2" name="Rectangle 240"/>
            <p:cNvSpPr>
              <a:spLocks noChangeArrowheads="1"/>
            </p:cNvSpPr>
            <p:nvPr/>
          </p:nvSpPr>
          <p:spPr bwMode="auto">
            <a:xfrm>
              <a:off x="12940" y="19646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3" name="Rectangle 241"/>
            <p:cNvSpPr>
              <a:spLocks noChangeArrowheads="1"/>
            </p:cNvSpPr>
            <p:nvPr/>
          </p:nvSpPr>
          <p:spPr bwMode="auto">
            <a:xfrm>
              <a:off x="12940" y="19760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4" name="Rectangle 242"/>
            <p:cNvSpPr>
              <a:spLocks noChangeArrowheads="1"/>
            </p:cNvSpPr>
            <p:nvPr/>
          </p:nvSpPr>
          <p:spPr bwMode="auto">
            <a:xfrm>
              <a:off x="12934" y="19652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5" name="Rectangle 243"/>
            <p:cNvSpPr>
              <a:spLocks noChangeArrowheads="1"/>
            </p:cNvSpPr>
            <p:nvPr/>
          </p:nvSpPr>
          <p:spPr bwMode="auto">
            <a:xfrm>
              <a:off x="12934" y="19754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6" name="Rectangle 244"/>
            <p:cNvSpPr>
              <a:spLocks noChangeArrowheads="1"/>
            </p:cNvSpPr>
            <p:nvPr/>
          </p:nvSpPr>
          <p:spPr bwMode="auto">
            <a:xfrm>
              <a:off x="12922" y="19658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7" name="Rectangle 245"/>
            <p:cNvSpPr>
              <a:spLocks noChangeArrowheads="1"/>
            </p:cNvSpPr>
            <p:nvPr/>
          </p:nvSpPr>
          <p:spPr bwMode="auto">
            <a:xfrm>
              <a:off x="12922" y="19742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8" name="Rectangle 246"/>
            <p:cNvSpPr>
              <a:spLocks noChangeArrowheads="1"/>
            </p:cNvSpPr>
            <p:nvPr/>
          </p:nvSpPr>
          <p:spPr bwMode="auto">
            <a:xfrm>
              <a:off x="12916" y="19670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0" name="Rectangle 247"/>
            <p:cNvSpPr>
              <a:spLocks noChangeArrowheads="1"/>
            </p:cNvSpPr>
            <p:nvPr/>
          </p:nvSpPr>
          <p:spPr bwMode="auto">
            <a:xfrm>
              <a:off x="12916" y="19736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2" name="Rectangle 248"/>
            <p:cNvSpPr>
              <a:spLocks noChangeArrowheads="1"/>
            </p:cNvSpPr>
            <p:nvPr/>
          </p:nvSpPr>
          <p:spPr bwMode="auto">
            <a:xfrm>
              <a:off x="12910" y="19676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3" name="Rectangle 249"/>
            <p:cNvSpPr>
              <a:spLocks noChangeArrowheads="1"/>
            </p:cNvSpPr>
            <p:nvPr/>
          </p:nvSpPr>
          <p:spPr bwMode="auto">
            <a:xfrm>
              <a:off x="12910" y="19724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5" name="Rectangle 250"/>
            <p:cNvSpPr>
              <a:spLocks noChangeArrowheads="1"/>
            </p:cNvSpPr>
            <p:nvPr/>
          </p:nvSpPr>
          <p:spPr bwMode="auto">
            <a:xfrm>
              <a:off x="12904" y="19688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7" name="Rectangle 251"/>
            <p:cNvSpPr>
              <a:spLocks noChangeArrowheads="1"/>
            </p:cNvSpPr>
            <p:nvPr/>
          </p:nvSpPr>
          <p:spPr bwMode="auto">
            <a:xfrm>
              <a:off x="12904" y="19706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8" name="Rectangle 252"/>
            <p:cNvSpPr>
              <a:spLocks noChangeArrowheads="1"/>
            </p:cNvSpPr>
            <p:nvPr/>
          </p:nvSpPr>
          <p:spPr bwMode="auto">
            <a:xfrm>
              <a:off x="12904" y="19706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9" name="Rectangle 253"/>
            <p:cNvSpPr>
              <a:spLocks noChangeArrowheads="1"/>
            </p:cNvSpPr>
            <p:nvPr/>
          </p:nvSpPr>
          <p:spPr bwMode="auto">
            <a:xfrm>
              <a:off x="12904" y="19700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3" name="Rectangle 254"/>
            <p:cNvSpPr>
              <a:spLocks noChangeArrowheads="1"/>
            </p:cNvSpPr>
            <p:nvPr/>
          </p:nvSpPr>
          <p:spPr bwMode="auto">
            <a:xfrm>
              <a:off x="12826" y="19454"/>
              <a:ext cx="12" cy="1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5" name="Rectangle 255"/>
            <p:cNvSpPr>
              <a:spLocks noChangeArrowheads="1"/>
            </p:cNvSpPr>
            <p:nvPr/>
          </p:nvSpPr>
          <p:spPr bwMode="auto">
            <a:xfrm>
              <a:off x="12814" y="19454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9" name="Rectangle 256"/>
            <p:cNvSpPr>
              <a:spLocks noChangeArrowheads="1"/>
            </p:cNvSpPr>
            <p:nvPr/>
          </p:nvSpPr>
          <p:spPr bwMode="auto">
            <a:xfrm>
              <a:off x="12814" y="19580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0" name="Rectangle 257"/>
            <p:cNvSpPr>
              <a:spLocks noChangeArrowheads="1"/>
            </p:cNvSpPr>
            <p:nvPr/>
          </p:nvSpPr>
          <p:spPr bwMode="auto">
            <a:xfrm>
              <a:off x="12802" y="19460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>
              <a:off x="12802" y="19574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3" name="Rectangle 259"/>
            <p:cNvSpPr>
              <a:spLocks noChangeArrowheads="1"/>
            </p:cNvSpPr>
            <p:nvPr/>
          </p:nvSpPr>
          <p:spPr bwMode="auto">
            <a:xfrm>
              <a:off x="12796" y="19466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4" name="Rectangle 260"/>
            <p:cNvSpPr>
              <a:spLocks noChangeArrowheads="1"/>
            </p:cNvSpPr>
            <p:nvPr/>
          </p:nvSpPr>
          <p:spPr bwMode="auto">
            <a:xfrm>
              <a:off x="12796" y="19568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5" name="Rectangle 261"/>
            <p:cNvSpPr>
              <a:spLocks noChangeArrowheads="1"/>
            </p:cNvSpPr>
            <p:nvPr/>
          </p:nvSpPr>
          <p:spPr bwMode="auto">
            <a:xfrm>
              <a:off x="12784" y="19472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6" name="Rectangle 262"/>
            <p:cNvSpPr>
              <a:spLocks noChangeArrowheads="1"/>
            </p:cNvSpPr>
            <p:nvPr/>
          </p:nvSpPr>
          <p:spPr bwMode="auto">
            <a:xfrm>
              <a:off x="12784" y="19556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7" name="Rectangle 263"/>
            <p:cNvSpPr>
              <a:spLocks noChangeArrowheads="1"/>
            </p:cNvSpPr>
            <p:nvPr/>
          </p:nvSpPr>
          <p:spPr bwMode="auto">
            <a:xfrm>
              <a:off x="12778" y="19484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8" name="Rectangle 264"/>
            <p:cNvSpPr>
              <a:spLocks noChangeArrowheads="1"/>
            </p:cNvSpPr>
            <p:nvPr/>
          </p:nvSpPr>
          <p:spPr bwMode="auto">
            <a:xfrm>
              <a:off x="12778" y="19550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9" name="Rectangle 265"/>
            <p:cNvSpPr>
              <a:spLocks noChangeArrowheads="1"/>
            </p:cNvSpPr>
            <p:nvPr/>
          </p:nvSpPr>
          <p:spPr bwMode="auto">
            <a:xfrm>
              <a:off x="12772" y="19490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0" name="Rectangle 266"/>
            <p:cNvSpPr>
              <a:spLocks noChangeArrowheads="1"/>
            </p:cNvSpPr>
            <p:nvPr/>
          </p:nvSpPr>
          <p:spPr bwMode="auto">
            <a:xfrm>
              <a:off x="12772" y="19538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1" name="Rectangle 267"/>
            <p:cNvSpPr>
              <a:spLocks noChangeArrowheads="1"/>
            </p:cNvSpPr>
            <p:nvPr/>
          </p:nvSpPr>
          <p:spPr bwMode="auto">
            <a:xfrm>
              <a:off x="12766" y="19502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3" name="Rectangle 268"/>
            <p:cNvSpPr>
              <a:spLocks noChangeArrowheads="1"/>
            </p:cNvSpPr>
            <p:nvPr/>
          </p:nvSpPr>
          <p:spPr bwMode="auto">
            <a:xfrm>
              <a:off x="12766" y="19520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4" name="Rectangle 269"/>
            <p:cNvSpPr>
              <a:spLocks noChangeArrowheads="1"/>
            </p:cNvSpPr>
            <p:nvPr/>
          </p:nvSpPr>
          <p:spPr bwMode="auto">
            <a:xfrm>
              <a:off x="12766" y="19520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5" name="Rectangle 270"/>
            <p:cNvSpPr>
              <a:spLocks noChangeArrowheads="1"/>
            </p:cNvSpPr>
            <p:nvPr/>
          </p:nvSpPr>
          <p:spPr bwMode="auto">
            <a:xfrm>
              <a:off x="12766" y="19514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8" name="Rectangle 271"/>
            <p:cNvSpPr>
              <a:spLocks noChangeArrowheads="1"/>
            </p:cNvSpPr>
            <p:nvPr/>
          </p:nvSpPr>
          <p:spPr bwMode="auto">
            <a:xfrm>
              <a:off x="14182" y="19388"/>
              <a:ext cx="12" cy="1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9" name="Rectangle 272"/>
            <p:cNvSpPr>
              <a:spLocks noChangeArrowheads="1"/>
            </p:cNvSpPr>
            <p:nvPr/>
          </p:nvSpPr>
          <p:spPr bwMode="auto">
            <a:xfrm>
              <a:off x="14170" y="19388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0" name="Rectangle 273"/>
            <p:cNvSpPr>
              <a:spLocks noChangeArrowheads="1"/>
            </p:cNvSpPr>
            <p:nvPr/>
          </p:nvSpPr>
          <p:spPr bwMode="auto">
            <a:xfrm>
              <a:off x="14170" y="19514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1" name="Rectangle 274"/>
            <p:cNvSpPr>
              <a:spLocks noChangeArrowheads="1"/>
            </p:cNvSpPr>
            <p:nvPr/>
          </p:nvSpPr>
          <p:spPr bwMode="auto">
            <a:xfrm>
              <a:off x="14158" y="19394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2" name="Rectangle 275"/>
            <p:cNvSpPr>
              <a:spLocks noChangeArrowheads="1"/>
            </p:cNvSpPr>
            <p:nvPr/>
          </p:nvSpPr>
          <p:spPr bwMode="auto">
            <a:xfrm>
              <a:off x="14158" y="19508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3" name="Rectangle 276"/>
            <p:cNvSpPr>
              <a:spLocks noChangeArrowheads="1"/>
            </p:cNvSpPr>
            <p:nvPr/>
          </p:nvSpPr>
          <p:spPr bwMode="auto">
            <a:xfrm>
              <a:off x="14152" y="19400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4" name="Rectangle 277"/>
            <p:cNvSpPr>
              <a:spLocks noChangeArrowheads="1"/>
            </p:cNvSpPr>
            <p:nvPr/>
          </p:nvSpPr>
          <p:spPr bwMode="auto">
            <a:xfrm>
              <a:off x="14152" y="19502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5" name="Rectangle 278"/>
            <p:cNvSpPr>
              <a:spLocks noChangeArrowheads="1"/>
            </p:cNvSpPr>
            <p:nvPr/>
          </p:nvSpPr>
          <p:spPr bwMode="auto">
            <a:xfrm>
              <a:off x="14140" y="19406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6" name="Rectangle 279"/>
            <p:cNvSpPr>
              <a:spLocks noChangeArrowheads="1"/>
            </p:cNvSpPr>
            <p:nvPr/>
          </p:nvSpPr>
          <p:spPr bwMode="auto">
            <a:xfrm>
              <a:off x="14140" y="19490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7" name="Rectangle 280"/>
            <p:cNvSpPr>
              <a:spLocks noChangeArrowheads="1"/>
            </p:cNvSpPr>
            <p:nvPr/>
          </p:nvSpPr>
          <p:spPr bwMode="auto">
            <a:xfrm>
              <a:off x="14134" y="19418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8" name="Rectangle 281"/>
            <p:cNvSpPr>
              <a:spLocks noChangeArrowheads="1"/>
            </p:cNvSpPr>
            <p:nvPr/>
          </p:nvSpPr>
          <p:spPr bwMode="auto">
            <a:xfrm>
              <a:off x="14134" y="19484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9" name="Rectangle 282"/>
            <p:cNvSpPr>
              <a:spLocks noChangeArrowheads="1"/>
            </p:cNvSpPr>
            <p:nvPr/>
          </p:nvSpPr>
          <p:spPr bwMode="auto">
            <a:xfrm>
              <a:off x="14128" y="19424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0" name="Rectangle 283"/>
            <p:cNvSpPr>
              <a:spLocks noChangeArrowheads="1"/>
            </p:cNvSpPr>
            <p:nvPr/>
          </p:nvSpPr>
          <p:spPr bwMode="auto">
            <a:xfrm>
              <a:off x="14128" y="19472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1" name="Rectangle 284"/>
            <p:cNvSpPr>
              <a:spLocks noChangeArrowheads="1"/>
            </p:cNvSpPr>
            <p:nvPr/>
          </p:nvSpPr>
          <p:spPr bwMode="auto">
            <a:xfrm>
              <a:off x="14122" y="19436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2" name="Rectangle 285"/>
            <p:cNvSpPr>
              <a:spLocks noChangeArrowheads="1"/>
            </p:cNvSpPr>
            <p:nvPr/>
          </p:nvSpPr>
          <p:spPr bwMode="auto">
            <a:xfrm>
              <a:off x="14122" y="19454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3" name="Rectangle 286"/>
            <p:cNvSpPr>
              <a:spLocks noChangeArrowheads="1"/>
            </p:cNvSpPr>
            <p:nvPr/>
          </p:nvSpPr>
          <p:spPr bwMode="auto">
            <a:xfrm>
              <a:off x="14122" y="19454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4" name="Rectangle 287"/>
            <p:cNvSpPr>
              <a:spLocks noChangeArrowheads="1"/>
            </p:cNvSpPr>
            <p:nvPr/>
          </p:nvSpPr>
          <p:spPr bwMode="auto">
            <a:xfrm>
              <a:off x="14122" y="19448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5" name="Rectangle 288"/>
            <p:cNvSpPr>
              <a:spLocks noChangeArrowheads="1"/>
            </p:cNvSpPr>
            <p:nvPr/>
          </p:nvSpPr>
          <p:spPr bwMode="auto">
            <a:xfrm>
              <a:off x="13786" y="19226"/>
              <a:ext cx="12" cy="1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6" name="Rectangle 289"/>
            <p:cNvSpPr>
              <a:spLocks noChangeArrowheads="1"/>
            </p:cNvSpPr>
            <p:nvPr/>
          </p:nvSpPr>
          <p:spPr bwMode="auto">
            <a:xfrm>
              <a:off x="13774" y="19226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7" name="Rectangle 290"/>
            <p:cNvSpPr>
              <a:spLocks noChangeArrowheads="1"/>
            </p:cNvSpPr>
            <p:nvPr/>
          </p:nvSpPr>
          <p:spPr bwMode="auto">
            <a:xfrm>
              <a:off x="13774" y="19352"/>
              <a:ext cx="36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8" name="Rectangle 291"/>
            <p:cNvSpPr>
              <a:spLocks noChangeArrowheads="1"/>
            </p:cNvSpPr>
            <p:nvPr/>
          </p:nvSpPr>
          <p:spPr bwMode="auto">
            <a:xfrm>
              <a:off x="13762" y="19232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9" name="Rectangle 292"/>
            <p:cNvSpPr>
              <a:spLocks noChangeArrowheads="1"/>
            </p:cNvSpPr>
            <p:nvPr/>
          </p:nvSpPr>
          <p:spPr bwMode="auto">
            <a:xfrm>
              <a:off x="13762" y="19346"/>
              <a:ext cx="6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0" name="Rectangle 293"/>
            <p:cNvSpPr>
              <a:spLocks noChangeArrowheads="1"/>
            </p:cNvSpPr>
            <p:nvPr/>
          </p:nvSpPr>
          <p:spPr bwMode="auto">
            <a:xfrm>
              <a:off x="13756" y="19238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1" name="Rectangle 294"/>
            <p:cNvSpPr>
              <a:spLocks noChangeArrowheads="1"/>
            </p:cNvSpPr>
            <p:nvPr/>
          </p:nvSpPr>
          <p:spPr bwMode="auto">
            <a:xfrm>
              <a:off x="13756" y="19340"/>
              <a:ext cx="7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2" name="Rectangle 295"/>
            <p:cNvSpPr>
              <a:spLocks noChangeArrowheads="1"/>
            </p:cNvSpPr>
            <p:nvPr/>
          </p:nvSpPr>
          <p:spPr bwMode="auto">
            <a:xfrm>
              <a:off x="13744" y="19244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3" name="Rectangle 296"/>
            <p:cNvSpPr>
              <a:spLocks noChangeArrowheads="1"/>
            </p:cNvSpPr>
            <p:nvPr/>
          </p:nvSpPr>
          <p:spPr bwMode="auto">
            <a:xfrm>
              <a:off x="13744" y="19328"/>
              <a:ext cx="9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4" name="Rectangle 297"/>
            <p:cNvSpPr>
              <a:spLocks noChangeArrowheads="1"/>
            </p:cNvSpPr>
            <p:nvPr/>
          </p:nvSpPr>
          <p:spPr bwMode="auto">
            <a:xfrm>
              <a:off x="13738" y="19256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5" name="Rectangle 298"/>
            <p:cNvSpPr>
              <a:spLocks noChangeArrowheads="1"/>
            </p:cNvSpPr>
            <p:nvPr/>
          </p:nvSpPr>
          <p:spPr bwMode="auto">
            <a:xfrm>
              <a:off x="13738" y="19322"/>
              <a:ext cx="10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6" name="Rectangle 299"/>
            <p:cNvSpPr>
              <a:spLocks noChangeArrowheads="1"/>
            </p:cNvSpPr>
            <p:nvPr/>
          </p:nvSpPr>
          <p:spPr bwMode="auto">
            <a:xfrm>
              <a:off x="13732" y="19262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7" name="Rectangle 300"/>
            <p:cNvSpPr>
              <a:spLocks noChangeArrowheads="1"/>
            </p:cNvSpPr>
            <p:nvPr/>
          </p:nvSpPr>
          <p:spPr bwMode="auto">
            <a:xfrm>
              <a:off x="13732" y="19310"/>
              <a:ext cx="120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8" name="Rectangle 301"/>
            <p:cNvSpPr>
              <a:spLocks noChangeArrowheads="1"/>
            </p:cNvSpPr>
            <p:nvPr/>
          </p:nvSpPr>
          <p:spPr bwMode="auto">
            <a:xfrm>
              <a:off x="13726" y="19274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9" name="Rectangle 302"/>
            <p:cNvSpPr>
              <a:spLocks noChangeArrowheads="1"/>
            </p:cNvSpPr>
            <p:nvPr/>
          </p:nvSpPr>
          <p:spPr bwMode="auto">
            <a:xfrm>
              <a:off x="13726" y="19292"/>
              <a:ext cx="132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0" name="Rectangle 303"/>
            <p:cNvSpPr>
              <a:spLocks noChangeArrowheads="1"/>
            </p:cNvSpPr>
            <p:nvPr/>
          </p:nvSpPr>
          <p:spPr bwMode="auto">
            <a:xfrm>
              <a:off x="13726" y="19292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1" name="Rectangle 304"/>
            <p:cNvSpPr>
              <a:spLocks noChangeArrowheads="1"/>
            </p:cNvSpPr>
            <p:nvPr/>
          </p:nvSpPr>
          <p:spPr bwMode="auto">
            <a:xfrm>
              <a:off x="13726" y="19286"/>
              <a:ext cx="13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2" name="Rectangle 305"/>
            <p:cNvSpPr>
              <a:spLocks noChangeArrowheads="1"/>
            </p:cNvSpPr>
            <p:nvPr/>
          </p:nvSpPr>
          <p:spPr bwMode="auto">
            <a:xfrm>
              <a:off x="8817" y="18824"/>
              <a:ext cx="5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0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3" name="Rectangle 306"/>
            <p:cNvSpPr>
              <a:spLocks noChangeArrowheads="1"/>
            </p:cNvSpPr>
            <p:nvPr/>
          </p:nvSpPr>
          <p:spPr bwMode="auto">
            <a:xfrm>
              <a:off x="12859" y="19781"/>
              <a:ext cx="5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3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4" name="Rectangle 307"/>
            <p:cNvSpPr>
              <a:spLocks noChangeArrowheads="1"/>
            </p:cNvSpPr>
            <p:nvPr/>
          </p:nvSpPr>
          <p:spPr bwMode="auto">
            <a:xfrm>
              <a:off x="12938" y="19260"/>
              <a:ext cx="50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7days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5" name="Rectangle 308"/>
            <p:cNvSpPr>
              <a:spLocks noChangeArrowheads="1"/>
            </p:cNvSpPr>
            <p:nvPr/>
          </p:nvSpPr>
          <p:spPr bwMode="auto">
            <a:xfrm>
              <a:off x="13669" y="19550"/>
              <a:ext cx="6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14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6" name="Rectangle 309"/>
            <p:cNvSpPr>
              <a:spLocks noChangeArrowheads="1"/>
            </p:cNvSpPr>
            <p:nvPr/>
          </p:nvSpPr>
          <p:spPr bwMode="auto">
            <a:xfrm>
              <a:off x="13225" y="18986"/>
              <a:ext cx="6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21 </a:t>
              </a:r>
              <a:r>
                <a:rPr kumimoji="0" lang="fr-FR" alt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days</a:t>
              </a:r>
              <a:endPara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7" name="Rectangle 310"/>
            <p:cNvSpPr>
              <a:spLocks noChangeArrowheads="1"/>
            </p:cNvSpPr>
            <p:nvPr/>
          </p:nvSpPr>
          <p:spPr bwMode="auto">
            <a:xfrm>
              <a:off x="13468" y="18194"/>
              <a:ext cx="1326" cy="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8" name="Rectangle 311"/>
            <p:cNvSpPr>
              <a:spLocks noChangeArrowheads="1"/>
            </p:cNvSpPr>
            <p:nvPr/>
          </p:nvSpPr>
          <p:spPr bwMode="auto">
            <a:xfrm>
              <a:off x="13468" y="18194"/>
              <a:ext cx="1326" cy="39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9" name="Rectangle 312"/>
            <p:cNvSpPr>
              <a:spLocks noChangeArrowheads="1"/>
            </p:cNvSpPr>
            <p:nvPr/>
          </p:nvSpPr>
          <p:spPr bwMode="auto">
            <a:xfrm>
              <a:off x="13624" y="18278"/>
              <a:ext cx="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0" name="Rectangle 313"/>
            <p:cNvSpPr>
              <a:spLocks noChangeArrowheads="1"/>
            </p:cNvSpPr>
            <p:nvPr/>
          </p:nvSpPr>
          <p:spPr bwMode="auto">
            <a:xfrm>
              <a:off x="13624" y="18314"/>
              <a:ext cx="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1" name="Rectangle 314"/>
            <p:cNvSpPr>
              <a:spLocks noChangeArrowheads="1"/>
            </p:cNvSpPr>
            <p:nvPr/>
          </p:nvSpPr>
          <p:spPr bwMode="auto">
            <a:xfrm>
              <a:off x="13618" y="18284"/>
              <a:ext cx="3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2" name="Rectangle 315"/>
            <p:cNvSpPr>
              <a:spLocks noChangeArrowheads="1"/>
            </p:cNvSpPr>
            <p:nvPr/>
          </p:nvSpPr>
          <p:spPr bwMode="auto">
            <a:xfrm>
              <a:off x="13618" y="18308"/>
              <a:ext cx="3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3" name="Rectangle 316"/>
            <p:cNvSpPr>
              <a:spLocks noChangeArrowheads="1"/>
            </p:cNvSpPr>
            <p:nvPr/>
          </p:nvSpPr>
          <p:spPr bwMode="auto">
            <a:xfrm>
              <a:off x="13612" y="18290"/>
              <a:ext cx="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4" name="Rectangle 317"/>
            <p:cNvSpPr>
              <a:spLocks noChangeArrowheads="1"/>
            </p:cNvSpPr>
            <p:nvPr/>
          </p:nvSpPr>
          <p:spPr bwMode="auto">
            <a:xfrm>
              <a:off x="13612" y="18302"/>
              <a:ext cx="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13612" y="18296"/>
              <a:ext cx="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6" name="Rectangle 319"/>
            <p:cNvSpPr>
              <a:spLocks noChangeArrowheads="1"/>
            </p:cNvSpPr>
            <p:nvPr/>
          </p:nvSpPr>
          <p:spPr bwMode="auto">
            <a:xfrm>
              <a:off x="13612" y="18296"/>
              <a:ext cx="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7" name="Rectangle 320"/>
            <p:cNvSpPr>
              <a:spLocks noChangeArrowheads="1"/>
            </p:cNvSpPr>
            <p:nvPr/>
          </p:nvSpPr>
          <p:spPr bwMode="auto">
            <a:xfrm>
              <a:off x="13624" y="18374"/>
              <a:ext cx="18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8" name="Rectangle 321"/>
            <p:cNvSpPr>
              <a:spLocks noChangeArrowheads="1"/>
            </p:cNvSpPr>
            <p:nvPr/>
          </p:nvSpPr>
          <p:spPr bwMode="auto">
            <a:xfrm>
              <a:off x="13624" y="18410"/>
              <a:ext cx="18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9" name="Rectangle 322"/>
            <p:cNvSpPr>
              <a:spLocks noChangeArrowheads="1"/>
            </p:cNvSpPr>
            <p:nvPr/>
          </p:nvSpPr>
          <p:spPr bwMode="auto">
            <a:xfrm>
              <a:off x="13618" y="18380"/>
              <a:ext cx="30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0" name="Rectangle 323"/>
            <p:cNvSpPr>
              <a:spLocks noChangeArrowheads="1"/>
            </p:cNvSpPr>
            <p:nvPr/>
          </p:nvSpPr>
          <p:spPr bwMode="auto">
            <a:xfrm>
              <a:off x="13618" y="18404"/>
              <a:ext cx="30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1" name="Rectangle 324"/>
            <p:cNvSpPr>
              <a:spLocks noChangeArrowheads="1"/>
            </p:cNvSpPr>
            <p:nvPr/>
          </p:nvSpPr>
          <p:spPr bwMode="auto">
            <a:xfrm>
              <a:off x="13612" y="18386"/>
              <a:ext cx="42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2" name="Rectangle 325"/>
            <p:cNvSpPr>
              <a:spLocks noChangeArrowheads="1"/>
            </p:cNvSpPr>
            <p:nvPr/>
          </p:nvSpPr>
          <p:spPr bwMode="auto">
            <a:xfrm>
              <a:off x="13612" y="18398"/>
              <a:ext cx="42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3" name="Rectangle 326"/>
            <p:cNvSpPr>
              <a:spLocks noChangeArrowheads="1"/>
            </p:cNvSpPr>
            <p:nvPr/>
          </p:nvSpPr>
          <p:spPr bwMode="auto">
            <a:xfrm>
              <a:off x="13612" y="18392"/>
              <a:ext cx="42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4" name="Rectangle 327"/>
            <p:cNvSpPr>
              <a:spLocks noChangeArrowheads="1"/>
            </p:cNvSpPr>
            <p:nvPr/>
          </p:nvSpPr>
          <p:spPr bwMode="auto">
            <a:xfrm>
              <a:off x="13612" y="18392"/>
              <a:ext cx="42" cy="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5" name="Rectangle 328"/>
            <p:cNvSpPr>
              <a:spLocks noChangeArrowheads="1"/>
            </p:cNvSpPr>
            <p:nvPr/>
          </p:nvSpPr>
          <p:spPr bwMode="auto">
            <a:xfrm>
              <a:off x="13624" y="18470"/>
              <a:ext cx="1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6" name="Rectangle 329"/>
            <p:cNvSpPr>
              <a:spLocks noChangeArrowheads="1"/>
            </p:cNvSpPr>
            <p:nvPr/>
          </p:nvSpPr>
          <p:spPr bwMode="auto">
            <a:xfrm>
              <a:off x="13624" y="18506"/>
              <a:ext cx="1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7" name="Rectangle 330"/>
            <p:cNvSpPr>
              <a:spLocks noChangeArrowheads="1"/>
            </p:cNvSpPr>
            <p:nvPr/>
          </p:nvSpPr>
          <p:spPr bwMode="auto">
            <a:xfrm>
              <a:off x="13618" y="18476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8" name="Rectangle 331"/>
            <p:cNvSpPr>
              <a:spLocks noChangeArrowheads="1"/>
            </p:cNvSpPr>
            <p:nvPr/>
          </p:nvSpPr>
          <p:spPr bwMode="auto">
            <a:xfrm>
              <a:off x="13618" y="1850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9" name="Rectangle 332"/>
            <p:cNvSpPr>
              <a:spLocks noChangeArrowheads="1"/>
            </p:cNvSpPr>
            <p:nvPr/>
          </p:nvSpPr>
          <p:spPr bwMode="auto">
            <a:xfrm>
              <a:off x="13612" y="18482"/>
              <a:ext cx="4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0" name="Rectangle 333"/>
            <p:cNvSpPr>
              <a:spLocks noChangeArrowheads="1"/>
            </p:cNvSpPr>
            <p:nvPr/>
          </p:nvSpPr>
          <p:spPr bwMode="auto">
            <a:xfrm>
              <a:off x="13612" y="18494"/>
              <a:ext cx="4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1" name="Rectangle 334"/>
            <p:cNvSpPr>
              <a:spLocks noChangeArrowheads="1"/>
            </p:cNvSpPr>
            <p:nvPr/>
          </p:nvSpPr>
          <p:spPr bwMode="auto">
            <a:xfrm>
              <a:off x="13612" y="18488"/>
              <a:ext cx="4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2" name="Rectangle 335"/>
            <p:cNvSpPr>
              <a:spLocks noChangeArrowheads="1"/>
            </p:cNvSpPr>
            <p:nvPr/>
          </p:nvSpPr>
          <p:spPr bwMode="auto">
            <a:xfrm>
              <a:off x="13612" y="18488"/>
              <a:ext cx="42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3" name="Rectangle 336"/>
            <p:cNvSpPr>
              <a:spLocks noChangeArrowheads="1"/>
            </p:cNvSpPr>
            <p:nvPr/>
          </p:nvSpPr>
          <p:spPr bwMode="auto">
            <a:xfrm>
              <a:off x="13786" y="18176"/>
              <a:ext cx="72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Consortium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4" name="Rectangle 337"/>
            <p:cNvSpPr>
              <a:spLocks noChangeArrowheads="1"/>
            </p:cNvSpPr>
            <p:nvPr/>
          </p:nvSpPr>
          <p:spPr bwMode="auto">
            <a:xfrm>
              <a:off x="13786" y="18297"/>
              <a:ext cx="55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Leachate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5" name="Rectangle 338"/>
            <p:cNvSpPr>
              <a:spLocks noChangeArrowheads="1"/>
            </p:cNvSpPr>
            <p:nvPr/>
          </p:nvSpPr>
          <p:spPr bwMode="auto">
            <a:xfrm>
              <a:off x="13786" y="18433"/>
              <a:ext cx="23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cs typeface="Arial" pitchFamily="34" charset="0"/>
                </a:rPr>
                <a:t>Mix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27795313" y="363279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58%</a:t>
            </a:r>
            <a:endParaRPr lang="fr-BE" sz="1400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22468816" y="33475754"/>
            <a:ext cx="57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22%</a:t>
            </a:r>
            <a:endParaRPr lang="fr-BE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912993" y="34132092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/>
              <a:t>Space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modelization</a:t>
            </a:r>
            <a:r>
              <a:rPr lang="fr-BE" sz="2800" b="1" dirty="0" smtClean="0"/>
              <a:t> (</a:t>
            </a:r>
            <a:r>
              <a:rPr lang="fr-BE" sz="2800" b="1" dirty="0" err="1" smtClean="0"/>
              <a:t>FlowFP</a:t>
            </a:r>
            <a:r>
              <a:rPr lang="fr-BE" sz="2800" b="1" dirty="0" smtClean="0"/>
              <a:t> R package)</a:t>
            </a:r>
            <a:endParaRPr lang="fr-BE" sz="2800" b="1" dirty="0"/>
          </a:p>
        </p:txBody>
      </p:sp>
      <p:sp>
        <p:nvSpPr>
          <p:cNvPr id="456" name="ZoneTexte 455"/>
          <p:cNvSpPr txBox="1"/>
          <p:nvPr/>
        </p:nvSpPr>
        <p:spPr>
          <a:xfrm>
            <a:off x="13302655" y="34132092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/>
              <a:t>Samples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Fingerprinting</a:t>
            </a:r>
            <a:r>
              <a:rPr lang="fr-BE" sz="2800" b="1" dirty="0" smtClean="0"/>
              <a:t> </a:t>
            </a:r>
            <a:r>
              <a:rPr lang="fr-BE" sz="2800" b="1" dirty="0"/>
              <a:t>(</a:t>
            </a:r>
            <a:r>
              <a:rPr lang="fr-BE" sz="2800" b="1" dirty="0" err="1"/>
              <a:t>FlowFP</a:t>
            </a:r>
            <a:r>
              <a:rPr lang="fr-BE" sz="2800" b="1" dirty="0"/>
              <a:t> R package)</a:t>
            </a:r>
          </a:p>
          <a:p>
            <a:pPr algn="ctr"/>
            <a:endParaRPr lang="fr-BE" sz="2800" b="1" dirty="0"/>
          </a:p>
        </p:txBody>
      </p:sp>
      <p:sp>
        <p:nvSpPr>
          <p:cNvPr id="457" name="ZoneTexte 456"/>
          <p:cNvSpPr txBox="1"/>
          <p:nvPr/>
        </p:nvSpPr>
        <p:spPr>
          <a:xfrm>
            <a:off x="20450497" y="341320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/>
              <a:t>PCA</a:t>
            </a:r>
            <a:endParaRPr lang="fr-B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4260601" y="17645356"/>
            <a:ext cx="724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ym typeface="Wingdings" panose="05000000000000000000" pitchFamily="2" charset="2"/>
              </a:rPr>
              <a:t> </a:t>
            </a:r>
            <a:r>
              <a:rPr lang="fr-BE" sz="2400" dirty="0" err="1" smtClean="0">
                <a:sym typeface="Wingdings" panose="05000000000000000000" pitchFamily="2" charset="2"/>
              </a:rPr>
              <a:t>Punctual</a:t>
            </a:r>
            <a:r>
              <a:rPr lang="fr-BE" sz="2400" dirty="0" smtClean="0">
                <a:sym typeface="Wingdings" panose="05000000000000000000" pitchFamily="2" charset="2"/>
              </a:rPr>
              <a:t> injection of </a:t>
            </a:r>
            <a:r>
              <a:rPr lang="fr-BE" sz="2400" dirty="0" err="1" smtClean="0">
                <a:sym typeface="Wingdings" panose="05000000000000000000" pitchFamily="2" charset="2"/>
              </a:rPr>
              <a:t>leachate</a:t>
            </a: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 err="1" smtClean="0">
                <a:sym typeface="Wingdings" panose="05000000000000000000" pitchFamily="2" charset="2"/>
              </a:rPr>
              <a:t>with</a:t>
            </a: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 err="1" smtClean="0">
                <a:sym typeface="Wingdings" panose="05000000000000000000" pitchFamily="2" charset="2"/>
              </a:rPr>
              <a:t>added</a:t>
            </a:r>
            <a:r>
              <a:rPr lang="fr-BE" sz="2400" dirty="0" smtClean="0">
                <a:sym typeface="Wingdings" panose="05000000000000000000" pitchFamily="2" charset="2"/>
              </a:rPr>
              <a:t> consortium</a:t>
            </a:r>
            <a:endParaRPr lang="fr-BE" sz="2400" dirty="0"/>
          </a:p>
        </p:txBody>
      </p:sp>
      <p:pic>
        <p:nvPicPr>
          <p:cNvPr id="458" name="Image 457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90" y="21575928"/>
            <a:ext cx="2114844" cy="113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Image 458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90" y="26362380"/>
            <a:ext cx="2114844" cy="113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Image 459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913" y="26362379"/>
            <a:ext cx="2114844" cy="113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Image 460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913" y="21602700"/>
            <a:ext cx="2114844" cy="113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èche vers le bas 11"/>
          <p:cNvSpPr/>
          <p:nvPr/>
        </p:nvSpPr>
        <p:spPr>
          <a:xfrm>
            <a:off x="2322728" y="9091604"/>
            <a:ext cx="364315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17207</TotalTime>
  <Words>943</Words>
  <Application>Microsoft Office PowerPoint</Application>
  <PresentationFormat>Personnalisé</PresentationFormat>
  <Paragraphs>128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</dc:creator>
  <cp:lastModifiedBy>romain</cp:lastModifiedBy>
  <cp:revision>172</cp:revision>
  <dcterms:created xsi:type="dcterms:W3CDTF">2011-08-17T13:42:42Z</dcterms:created>
  <dcterms:modified xsi:type="dcterms:W3CDTF">2015-05-05T08:59:58Z</dcterms:modified>
</cp:coreProperties>
</file>