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7" r:id="rId8"/>
    <p:sldId id="264" r:id="rId9"/>
    <p:sldId id="268" r:id="rId1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AD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10" autoAdjust="0"/>
  </p:normalViewPr>
  <p:slideViewPr>
    <p:cSldViewPr snapToGrid="0" snapToObjects="1">
      <p:cViewPr varScale="1">
        <p:scale>
          <a:sx n="65" d="100"/>
          <a:sy n="65" d="100"/>
        </p:scale>
        <p:origin x="-2336" y="-112"/>
      </p:cViewPr>
      <p:guideLst>
        <p:guide orient="horz" pos="2160"/>
        <p:guide pos="2880"/>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A05F44-A51B-5A4A-AD10-D3FA05D2B15C}" type="datetimeFigureOut">
              <a:rPr lang="fr-FR" smtClean="0"/>
              <a:t>26/01/15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Cliquez pour modifier les styles du texte du masque</a:t>
            </a:r>
          </a:p>
          <a:p>
            <a:pPr lvl="1"/>
            <a:r>
              <a:rPr lang="x-none" smtClean="0"/>
              <a:t>Deuxième niveau</a:t>
            </a:r>
          </a:p>
          <a:p>
            <a:pPr lvl="2"/>
            <a:r>
              <a:rPr lang="x-none" smtClean="0"/>
              <a:t>Troisième niveau</a:t>
            </a:r>
          </a:p>
          <a:p>
            <a:pPr lvl="3"/>
            <a:r>
              <a:rPr lang="x-none" smtClean="0"/>
              <a:t>Quatrième niveau</a:t>
            </a:r>
          </a:p>
          <a:p>
            <a:pPr lvl="4"/>
            <a:r>
              <a:rPr lang="x-non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74BA9A-3BE2-8946-8A33-311CC6AAB34A}" type="slidenum">
              <a:rPr lang="fr-FR" smtClean="0"/>
              <a:t>‹#›</a:t>
            </a:fld>
            <a:endParaRPr lang="fr-FR"/>
          </a:p>
        </p:txBody>
      </p:sp>
    </p:spTree>
    <p:extLst>
      <p:ext uri="{BB962C8B-B14F-4D97-AF65-F5344CB8AC3E}">
        <p14:creationId xmlns:p14="http://schemas.microsoft.com/office/powerpoint/2010/main" val="2504990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FC</a:t>
            </a:r>
            <a:r>
              <a:rPr lang="fr-FR" baseline="0" dirty="0" smtClean="0"/>
              <a:t> en EE </a:t>
            </a:r>
            <a:r>
              <a:rPr lang="fr-FR" baseline="0" dirty="0" smtClean="0">
                <a:sym typeface="Wingdings"/>
              </a:rPr>
              <a:t> quantité de temps passé à évaluer  recherche sur l’évaluation</a:t>
            </a:r>
          </a:p>
          <a:p>
            <a:endParaRPr lang="fr-FR" baseline="0" dirty="0" smtClean="0">
              <a:sym typeface="Wingdings"/>
            </a:endParaRPr>
          </a:p>
          <a:p>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2</a:t>
            </a:fld>
            <a:endParaRPr lang="fr-FR"/>
          </a:p>
        </p:txBody>
      </p:sp>
    </p:spTree>
    <p:extLst>
      <p:ext uri="{BB962C8B-B14F-4D97-AF65-F5344CB8AC3E}">
        <p14:creationId xmlns:p14="http://schemas.microsoft.com/office/powerpoint/2010/main" val="1323222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smtClean="0"/>
              <a:t>utilisation</a:t>
            </a:r>
            <a:r>
              <a:rPr lang="fr-FR" baseline="0" dirty="0" smtClean="0"/>
              <a:t> !</a:t>
            </a:r>
          </a:p>
          <a:p>
            <a:pPr marL="171450" indent="-171450">
              <a:buFontTx/>
              <a:buChar char="-"/>
            </a:pPr>
            <a:r>
              <a:rPr lang="fr-FR" baseline="0" dirty="0" smtClean="0"/>
              <a:t>type latin</a:t>
            </a:r>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3</a:t>
            </a:fld>
            <a:endParaRPr lang="fr-FR"/>
          </a:p>
        </p:txBody>
      </p:sp>
    </p:spTree>
    <p:extLst>
      <p:ext uri="{BB962C8B-B14F-4D97-AF65-F5344CB8AC3E}">
        <p14:creationId xmlns:p14="http://schemas.microsoft.com/office/powerpoint/2010/main" val="3474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AutoNum type="alphaLcParenR"/>
            </a:pPr>
            <a:r>
              <a:rPr lang="fr-FR" baseline="0" dirty="0" smtClean="0"/>
              <a:t>l</a:t>
            </a:r>
            <a:r>
              <a:rPr lang="fr-FR" baseline="0" dirty="0" smtClean="0"/>
              <a:t>’éducation est une compétence communautarisée </a:t>
            </a:r>
            <a:r>
              <a:rPr lang="fr-FR" baseline="0" dirty="0" smtClean="0">
                <a:sym typeface="Wingdings"/>
              </a:rPr>
              <a:t> uniquement la partie verte non hachurée + orange (CFB, FWB)</a:t>
            </a:r>
          </a:p>
          <a:p>
            <a:pPr marL="228600" indent="-228600">
              <a:buAutoNum type="alphaLcParenR"/>
            </a:pPr>
            <a:r>
              <a:rPr lang="fr-FR" baseline="0" dirty="0" smtClean="0">
                <a:sym typeface="Wingdings"/>
              </a:rPr>
              <a:t>4 filières  le général</a:t>
            </a:r>
          </a:p>
          <a:p>
            <a:pPr marL="228600" indent="-228600">
              <a:buAutoNum type="alphaLcParenR"/>
            </a:pPr>
            <a:r>
              <a:rPr lang="fr-FR" baseline="0" dirty="0" smtClean="0">
                <a:sym typeface="Wingdings"/>
              </a:rPr>
              <a:t>plusieurs réseaux  les deux principaux (nombre de 2012, les plus récents)</a:t>
            </a:r>
          </a:p>
          <a:p>
            <a:pPr marL="228600" indent="-228600">
              <a:buAutoNum type="alphaLcParenR"/>
            </a:pPr>
            <a:r>
              <a:rPr lang="fr-FR" baseline="0" dirty="0" smtClean="0">
                <a:sym typeface="Wingdings"/>
              </a:rPr>
              <a:t>le DS</a:t>
            </a:r>
          </a:p>
          <a:p>
            <a:pPr marL="228600" indent="-228600">
              <a:buAutoNum type="alphaLcParenR"/>
            </a:pPr>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4</a:t>
            </a:fld>
            <a:endParaRPr lang="fr-FR"/>
          </a:p>
        </p:txBody>
      </p:sp>
    </p:spTree>
    <p:extLst>
      <p:ext uri="{BB962C8B-B14F-4D97-AF65-F5344CB8AC3E}">
        <p14:creationId xmlns:p14="http://schemas.microsoft.com/office/powerpoint/2010/main" val="240592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AutoNum type="arabicParenR"/>
            </a:pPr>
            <a:r>
              <a:rPr lang="fr-FR" baseline="0" dirty="0" smtClean="0"/>
              <a:t>analyse des documents l</a:t>
            </a:r>
            <a:r>
              <a:rPr lang="fr-FR" baseline="0" dirty="0" smtClean="0"/>
              <a:t>égaux</a:t>
            </a:r>
          </a:p>
          <a:p>
            <a:pPr marL="228600" indent="-228600">
              <a:buAutoNum type="arabicParenR"/>
            </a:pPr>
            <a:r>
              <a:rPr lang="fr-FR" baseline="0" dirty="0" smtClean="0"/>
              <a:t>interview avec 7 enseignants à l’aide de leur JDC et cahier de cote pour déterminer la fréquence d’évaluation dans la classe pour laquelle ils considèrent le plus avoir travaillé en 2013-2014</a:t>
            </a:r>
          </a:p>
          <a:p>
            <a:pPr marL="228600" indent="-228600">
              <a:buAutoNum type="arabicParenR"/>
            </a:pPr>
            <a:r>
              <a:rPr lang="fr-FR" baseline="0" dirty="0" smtClean="0"/>
              <a:t>Limitation : seulement 7 enseignants, sur base volontaire, données déclaratives non contrôlées </a:t>
            </a:r>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5</a:t>
            </a:fld>
            <a:endParaRPr lang="fr-FR"/>
          </a:p>
        </p:txBody>
      </p:sp>
    </p:spTree>
    <p:extLst>
      <p:ext uri="{BB962C8B-B14F-4D97-AF65-F5344CB8AC3E}">
        <p14:creationId xmlns:p14="http://schemas.microsoft.com/office/powerpoint/2010/main" val="182150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dirty="0" smtClean="0"/>
              <a:t>Tout commence avec le</a:t>
            </a:r>
            <a:r>
              <a:rPr lang="fr-FR" baseline="0" dirty="0" smtClean="0"/>
              <a:t> </a:t>
            </a:r>
            <a:r>
              <a:rPr lang="fr-FR" dirty="0" smtClean="0">
                <a:effectLst/>
              </a:rPr>
              <a:t>Décret définissant les missions prioritaires de l'enseignement fondamental et de l'enseignement secondaire et organisant les structures propres à les atteindre,</a:t>
            </a:r>
            <a:r>
              <a:rPr lang="fr-FR" baseline="0" dirty="0" smtClean="0">
                <a:effectLst/>
              </a:rPr>
              <a:t> dit D</a:t>
            </a:r>
            <a:r>
              <a:rPr lang="fr-FR" baseline="0" dirty="0" smtClean="0">
                <a:effectLst/>
              </a:rPr>
              <a:t>écret missions (DM), de 1997. Deux articles ont une importance particulière pour l’enseignant de LE. L’article 8 stipule que le système éducatif belge se donner pour mission d’enseigner des compétences. L’article 9.4 stipule de façon limpide qu’on apprend une langue étrangère pour communiquer. Après 1997, hors de question, donc, d’enseigner une LE pour sa grammaire (ou sa littérature).</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effectLst/>
              </a:rPr>
              <a:t>Viennent ensuite les référentiels de compétences qui assignent des niveaux de maitrise des compétences par degré. Comme on pouvait s’y attendre, les niveaux s’articlent autour des 4 macro-compétences, ce qui assez cohérent avec l’article 8 du DM. On note l’absence du référentiel du 2</a:t>
            </a:r>
            <a:r>
              <a:rPr lang="fr-FR" baseline="30000" dirty="0" smtClean="0">
                <a:effectLst/>
              </a:rPr>
              <a:t>e</a:t>
            </a:r>
            <a:r>
              <a:rPr lang="fr-FR" baseline="0" dirty="0" smtClean="0">
                <a:effectLst/>
              </a:rPr>
              <a:t> degré, pour des raisons peu claires.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effectLst/>
              </a:rPr>
              <a:t>Viennent ensuite les programmes, qui ont pour but de guider les enseignants à mener leurs élèves à la maitrise des compétences. Le réseau officiel a créé un programme pour les langues germaniques en 5 cahiers, et deux programmes pour les langues romanes (1 pour l’espagnol, 1 pour l’italien). Ces programmes sont concordance avec le DM et les référentiels : ils donnent des indications d’ordre méthodologique sur la manière de former les élèves</a:t>
            </a:r>
            <a:r>
              <a:rPr lang="fr-FR" baseline="0" dirty="0" smtClean="0">
                <a:effectLst/>
              </a:rPr>
              <a:t> aux 4 macro-comp</a:t>
            </a:r>
            <a:r>
              <a:rPr lang="fr-FR" baseline="0" dirty="0" smtClean="0">
                <a:effectLst/>
              </a:rPr>
              <a:t>étences.  On pourrait dire </a:t>
            </a:r>
            <a:r>
              <a:rPr lang="fr-FR" baseline="0" dirty="0" err="1" smtClean="0">
                <a:effectLst/>
              </a:rPr>
              <a:t>bcp</a:t>
            </a:r>
            <a:r>
              <a:rPr lang="fr-FR" baseline="0" dirty="0" smtClean="0">
                <a:effectLst/>
              </a:rPr>
              <a:t> de choses sur ces programmes, mais pour cibler l’évaluation, ils stipulent que l’élève doit être évalué certificativement dans les 4 compétences, et qu’il doit bien évidemment y être préparé. Le réseau libre a fait plus simple avec un seul programme pour les langues germaniques et romanes. On peut arriver à des conclusions similaires que pour le programme officiel, si ce n’est qu’il inclut tout une section sur l’évaluation, dont une grille d’évaluation par compétence productive ainsi des conseils pour évaluer certificativement et formativement chaque compétence. Un autre point de divergence : le programme du libre interdit d’évaluer le vocabulaire et la grammaire certificativement hors contexte : « C’est à travers la résolution de situations-problèmes que l’on évaluera le degré de maîtrise d’une compétence donnée. C’est pourquoi la connaissance du code ne fera pas l’objet d’une évaluation spécifique. C’est également à travers la résolution des situations-problèmes que la maîtrise du code sera évaluée. » (p. 66). On note cependant que la distinction entre évaluation sommative et certificative n’est pas toujours claire.</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effectLst/>
              </a:rPr>
              <a:t>Derniers documents en date : les circulaires. Elles précisent les directives que les enseignants doivent suivre en matière d’évaluation. Les enseignants ne peuvent pas évaluer le vocabulaire et la grammaire aux examens de juin (et de Noël pour l’officiel), et les points de périodes ne peuvent pas être compter plus de 20% de vocabulaire/grammaire pour le libre, 40% pour l’officiel. </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fr-FR" baseline="0" dirty="0" smtClean="0">
                <a:effectLst/>
              </a:rPr>
              <a:t>En conclusion, les documents officiels semblent assez cohérents : ils prônent un enseignant par compétence et une évaluation par compétence. Il y a cependant des différences surprenantes entre les réseaux. </a:t>
            </a:r>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6</a:t>
            </a:fld>
            <a:endParaRPr lang="fr-FR"/>
          </a:p>
        </p:txBody>
      </p:sp>
    </p:spTree>
    <p:extLst>
      <p:ext uri="{BB962C8B-B14F-4D97-AF65-F5344CB8AC3E}">
        <p14:creationId xmlns:p14="http://schemas.microsoft.com/office/powerpoint/2010/main" val="129328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2"/>
              <a:buChar char="ü"/>
              <a:tabLst/>
              <a:defRPr/>
            </a:pPr>
            <a:r>
              <a:rPr lang="fr-FR" dirty="0" smtClean="0"/>
              <a:t>EO : difficile</a:t>
            </a:r>
            <a:r>
              <a:rPr lang="fr-FR" baseline="0" dirty="0" smtClean="0"/>
              <a:t> </a:t>
            </a:r>
            <a:r>
              <a:rPr lang="fr-FR" baseline="0" dirty="0" smtClean="0"/>
              <a:t>à évaluer en grand groupe </a:t>
            </a:r>
            <a:r>
              <a:rPr lang="fr-FR" baseline="0" dirty="0" smtClean="0">
                <a:sym typeface="Wingdings"/>
              </a:rPr>
              <a:t> un enseignante n’est pas arrivée à évaluer 3x l’EO</a:t>
            </a:r>
            <a:endParaRPr lang="fr-FR" baseline="0" dirty="0" smtClean="0"/>
          </a:p>
          <a:p>
            <a:pPr marL="171450" marR="0" indent="-171450" algn="l" defTabSz="457200" rtl="0" eaLnBrk="1" fontAlgn="auto" latinLnBrk="0" hangingPunct="1">
              <a:lnSpc>
                <a:spcPct val="100000"/>
              </a:lnSpc>
              <a:spcBef>
                <a:spcPts val="0"/>
              </a:spcBef>
              <a:spcAft>
                <a:spcPts val="0"/>
              </a:spcAft>
              <a:buClrTx/>
              <a:buSzTx/>
              <a:buFont typeface="Wingdings" charset="2"/>
              <a:buChar char="ü"/>
              <a:tabLst/>
              <a:defRPr/>
            </a:pPr>
            <a:r>
              <a:rPr lang="fr-FR" baseline="0" dirty="0" smtClean="0"/>
              <a:t>Quand on confronte les enseignants à leur taux d’évaluation, ils le considèrent élevé, mais ils ne le ressentent pas comme tel en pratique. Certes, les circulaires exigent un taux d’évaluation élevé, mais la plupart des enseignants les dépassent pour au moins une compétence.</a:t>
            </a:r>
          </a:p>
          <a:p>
            <a:pPr marL="171450" marR="0" indent="-171450" algn="l" defTabSz="457200" rtl="0" eaLnBrk="1" fontAlgn="auto" latinLnBrk="0" hangingPunct="1">
              <a:lnSpc>
                <a:spcPct val="100000"/>
              </a:lnSpc>
              <a:spcBef>
                <a:spcPts val="0"/>
              </a:spcBef>
              <a:spcAft>
                <a:spcPts val="0"/>
              </a:spcAft>
              <a:buClrTx/>
              <a:buSzTx/>
              <a:buFont typeface="Wingdings" charset="2"/>
              <a:buChar char="ü"/>
              <a:tabLst/>
              <a:defRPr/>
            </a:pPr>
            <a:r>
              <a:rPr lang="fr-FR" baseline="0" dirty="0" smtClean="0"/>
              <a:t>L’évaluation du vocabulaire et de la grammaire reste problématique. Les enseignants regrettent notamment de ne pas pour l’évaluer lors des examens. L’enseignant 7 utilise un subterfuge : elle administre un test récapitulatif peu avant les examens. L’enseignant 3 l’évalue même aux examens, malgré l’interdiction légale de le faire.</a:t>
            </a:r>
          </a:p>
          <a:p>
            <a:pPr marL="171450" marR="0" indent="-171450" algn="l" defTabSz="457200" rtl="0" eaLnBrk="1" fontAlgn="auto" latinLnBrk="0" hangingPunct="1">
              <a:lnSpc>
                <a:spcPct val="100000"/>
              </a:lnSpc>
              <a:spcBef>
                <a:spcPts val="0"/>
              </a:spcBef>
              <a:spcAft>
                <a:spcPts val="0"/>
              </a:spcAft>
              <a:buClrTx/>
              <a:buSzTx/>
              <a:buFont typeface="Wingdings" charset="2"/>
              <a:buChar char="ü"/>
              <a:tabLst/>
              <a:defRPr/>
            </a:pPr>
            <a:r>
              <a:rPr lang="fr-FR" baseline="0" dirty="0" smtClean="0"/>
              <a:t>Les enseignants passent un temps considérable à évaluer. Lorsqu’on leur demande pourquoi ils évaluent, ils invoquent deux raisons : faire travailler les élèves et vérifier leurs acquis. Dans le cadre du vocabulaire et de la grammaire, il s’agit clairement de mettre les élèves au travail. Dans le cadre des compétences, tous affirment qu’il s’agit de vérifier que la matière est acquise. Ils ont donc été préparés et entrainés à l’évaluation finale. Il sera intéressant de vérifier que l’évaluation sommative ne soit pas trop redondante avec la tâche de préparation à l’évaluation.</a:t>
            </a:r>
          </a:p>
          <a:p>
            <a:pPr marL="171450" marR="0" indent="-171450" algn="l" defTabSz="457200" rtl="0" eaLnBrk="1" fontAlgn="auto" latinLnBrk="0" hangingPunct="1">
              <a:lnSpc>
                <a:spcPct val="100000"/>
              </a:lnSpc>
              <a:spcBef>
                <a:spcPts val="0"/>
              </a:spcBef>
              <a:spcAft>
                <a:spcPts val="0"/>
              </a:spcAft>
              <a:buClrTx/>
              <a:buSzTx/>
              <a:buFont typeface="Wingdings" charset="2"/>
              <a:buChar char="ü"/>
              <a:tabLst/>
              <a:defRPr/>
            </a:pPr>
            <a:r>
              <a:rPr lang="fr-FR" baseline="0" dirty="0" smtClean="0"/>
              <a:t>A une exception près, tous les enseignants corrigent les tests avec les élèves. Bien qu’il s’agissent de tests sommatifs, ils l’utilisent comme outil pédagogique pour que les élèves puissent apprendre de leurs erreurs.</a:t>
            </a:r>
          </a:p>
          <a:p>
            <a:pPr marL="171450" marR="0" indent="-171450" algn="l" defTabSz="457200" rtl="0" eaLnBrk="1" fontAlgn="auto" latinLnBrk="0" hangingPunct="1">
              <a:lnSpc>
                <a:spcPct val="100000"/>
              </a:lnSpc>
              <a:spcBef>
                <a:spcPts val="0"/>
              </a:spcBef>
              <a:spcAft>
                <a:spcPts val="0"/>
              </a:spcAft>
              <a:buClrTx/>
              <a:buSzTx/>
              <a:buFont typeface="Wingdings" charset="2"/>
              <a:buChar char="ü"/>
              <a:tabLst/>
              <a:defRPr/>
            </a:pPr>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7</a:t>
            </a:fld>
            <a:endParaRPr lang="fr-FR"/>
          </a:p>
        </p:txBody>
      </p:sp>
    </p:spTree>
    <p:extLst>
      <p:ext uri="{BB962C8B-B14F-4D97-AF65-F5344CB8AC3E}">
        <p14:creationId xmlns:p14="http://schemas.microsoft.com/office/powerpoint/2010/main" val="129328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smtClean="0"/>
              <a:t>nous faisons</a:t>
            </a:r>
            <a:r>
              <a:rPr lang="fr-FR" baseline="0" dirty="0" smtClean="0"/>
              <a:t> toujours partie du mod</a:t>
            </a:r>
            <a:r>
              <a:rPr lang="fr-FR" baseline="0" dirty="0" smtClean="0"/>
              <a:t>èle latin</a:t>
            </a:r>
          </a:p>
          <a:p>
            <a:pPr marL="171450" indent="-171450">
              <a:buFontTx/>
              <a:buChar char="-"/>
            </a:pPr>
            <a:r>
              <a:rPr lang="fr-FR" baseline="0" dirty="0" smtClean="0"/>
              <a:t>l’évaluation systématique ne semble pas être un processus mûrement réfléchi </a:t>
            </a:r>
            <a:r>
              <a:rPr lang="fr-FR" baseline="0" dirty="0" smtClean="0">
                <a:sym typeface="Wingdings"/>
              </a:rPr>
              <a:t> bagage culturel ?</a:t>
            </a:r>
          </a:p>
          <a:p>
            <a:pPr marL="171450" indent="-171450">
              <a:buFontTx/>
              <a:buChar char="-"/>
            </a:pPr>
            <a:r>
              <a:rPr lang="fr-FR" baseline="0" dirty="0" smtClean="0">
                <a:sym typeface="Wingdings"/>
              </a:rPr>
              <a:t>ça a du sens pour les connaissances (travail en partie personnel pour mémoriser), mais les compétences s’acquièrent autrement </a:t>
            </a:r>
            <a:endParaRPr lang="fr-FR" dirty="0"/>
          </a:p>
        </p:txBody>
      </p:sp>
      <p:sp>
        <p:nvSpPr>
          <p:cNvPr id="4" name="Espace réservé du numéro de diapositive 3"/>
          <p:cNvSpPr>
            <a:spLocks noGrp="1"/>
          </p:cNvSpPr>
          <p:nvPr>
            <p:ph type="sldNum" sz="quarter" idx="10"/>
          </p:nvPr>
        </p:nvSpPr>
        <p:spPr/>
        <p:txBody>
          <a:bodyPr/>
          <a:lstStyle/>
          <a:p>
            <a:fld id="{0A74BA9A-3BE2-8946-8A33-311CC6AAB34A}" type="slidenum">
              <a:rPr lang="fr-FR" smtClean="0"/>
              <a:t>8</a:t>
            </a:fld>
            <a:endParaRPr lang="fr-FR"/>
          </a:p>
        </p:txBody>
      </p:sp>
    </p:spTree>
    <p:extLst>
      <p:ext uri="{BB962C8B-B14F-4D97-AF65-F5344CB8AC3E}">
        <p14:creationId xmlns:p14="http://schemas.microsoft.com/office/powerpoint/2010/main" val="245761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Cliquez</a:t>
            </a:r>
            <a:r>
              <a:rPr lang="en-US" dirty="0" smtClean="0"/>
              <a:t> pour modifier le style des sous-</a:t>
            </a:r>
            <a:r>
              <a:rPr lang="en-US" dirty="0" err="1" smtClean="0"/>
              <a:t>titres</a:t>
            </a:r>
            <a:r>
              <a:rPr lang="en-US" dirty="0" smtClean="0"/>
              <a:t> du masque</a:t>
            </a:r>
            <a:endParaRPr lang="fr-FR" dirty="0"/>
          </a:p>
        </p:txBody>
      </p:sp>
      <p:sp>
        <p:nvSpPr>
          <p:cNvPr id="4" name="Espace réservé de la date 3"/>
          <p:cNvSpPr>
            <a:spLocks noGrp="1"/>
          </p:cNvSpPr>
          <p:nvPr>
            <p:ph type="dt" sz="half" idx="10"/>
          </p:nvPr>
        </p:nvSpPr>
        <p:spPr/>
        <p:txBody>
          <a:bodyPr/>
          <a:lstStyle/>
          <a:p>
            <a:fld id="{3D0227EB-AF47-B140-A7D8-9334856CE3E0}" type="datetimeFigureOut">
              <a:rPr lang="fr-FR" smtClean="0"/>
              <a:t>26/01/15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374036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dirty="0" smtClean="0"/>
              <a:t>Cliquez et modifiez le titre</a:t>
            </a:r>
            <a:endParaRPr lang="fr-FR" dirty="0"/>
          </a:p>
        </p:txBody>
      </p:sp>
      <p:sp>
        <p:nvSpPr>
          <p:cNvPr id="3" name="Espace réservé du texte vertical 2"/>
          <p:cNvSpPr>
            <a:spLocks noGrp="1"/>
          </p:cNvSpPr>
          <p:nvPr>
            <p:ph type="body" orient="vert" idx="1"/>
          </p:nvPr>
        </p:nvSpPr>
        <p:spPr/>
        <p:txBody>
          <a:bodyPr vert="eaVert"/>
          <a:lstStyle/>
          <a:p>
            <a:pPr lvl="0"/>
            <a:r>
              <a:rPr lang="x-none" dirty="0" smtClean="0"/>
              <a:t>Cliquez pour modifier les styles du texte du masque</a:t>
            </a:r>
          </a:p>
          <a:p>
            <a:pPr lvl="1"/>
            <a:r>
              <a:rPr lang="x-none" dirty="0" smtClean="0"/>
              <a:t>Deuxième niveau</a:t>
            </a:r>
          </a:p>
          <a:p>
            <a:pPr lvl="2"/>
            <a:r>
              <a:rPr lang="x-none" dirty="0" smtClean="0"/>
              <a:t>Troisième niveau</a:t>
            </a:r>
          </a:p>
          <a:p>
            <a:pPr lvl="3"/>
            <a:r>
              <a:rPr lang="x-none" dirty="0" smtClean="0"/>
              <a:t>Quatrième niveau</a:t>
            </a:r>
          </a:p>
          <a:p>
            <a:pPr lvl="4"/>
            <a:r>
              <a:rPr lang="x-none" dirty="0" smtClean="0"/>
              <a:t>Cinquième niveau</a:t>
            </a:r>
            <a:endParaRPr lang="fr-FR" dirty="0"/>
          </a:p>
        </p:txBody>
      </p:sp>
      <p:sp>
        <p:nvSpPr>
          <p:cNvPr id="4" name="Espace réservé de la date 3"/>
          <p:cNvSpPr>
            <a:spLocks noGrp="1"/>
          </p:cNvSpPr>
          <p:nvPr>
            <p:ph type="dt" sz="half" idx="10"/>
          </p:nvPr>
        </p:nvSpPr>
        <p:spPr/>
        <p:txBody>
          <a:bodyPr/>
          <a:lstStyle/>
          <a:p>
            <a:fld id="{3D0227EB-AF47-B140-A7D8-9334856CE3E0}" type="datetimeFigureOut">
              <a:rPr lang="fr-FR" smtClean="0"/>
              <a:t>26/01/15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9514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x-none" dirty="0" smtClean="0"/>
              <a:t>Cliquez et modifiez le titre</a:t>
            </a:r>
            <a:endParaRPr lang="fr-FR" dirty="0"/>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x-none" dirty="0" smtClean="0"/>
              <a:t>Cliquez pour modifier les styles du texte du masque</a:t>
            </a:r>
          </a:p>
          <a:p>
            <a:pPr lvl="1"/>
            <a:r>
              <a:rPr lang="x-none" dirty="0" smtClean="0"/>
              <a:t>Deuxième niveau</a:t>
            </a:r>
          </a:p>
          <a:p>
            <a:pPr lvl="2"/>
            <a:r>
              <a:rPr lang="x-none" dirty="0" smtClean="0"/>
              <a:t>Troisième niveau</a:t>
            </a:r>
          </a:p>
          <a:p>
            <a:pPr lvl="3"/>
            <a:r>
              <a:rPr lang="x-none" dirty="0" smtClean="0"/>
              <a:t>Quatrième niveau</a:t>
            </a:r>
          </a:p>
          <a:p>
            <a:pPr lvl="4"/>
            <a:r>
              <a:rPr lang="x-none" dirty="0" smtClean="0"/>
              <a:t>Cinquième niveau</a:t>
            </a:r>
            <a:endParaRPr lang="fr-FR" dirty="0"/>
          </a:p>
        </p:txBody>
      </p:sp>
      <p:sp>
        <p:nvSpPr>
          <p:cNvPr id="4" name="Espace réservé de la date 3"/>
          <p:cNvSpPr>
            <a:spLocks noGrp="1"/>
          </p:cNvSpPr>
          <p:nvPr>
            <p:ph type="dt" sz="half" idx="10"/>
          </p:nvPr>
        </p:nvSpPr>
        <p:spPr/>
        <p:txBody>
          <a:bodyPr/>
          <a:lstStyle/>
          <a:p>
            <a:fld id="{3D0227EB-AF47-B140-A7D8-9334856CE3E0}" type="datetimeFigureOut">
              <a:rPr lang="fr-FR" smtClean="0"/>
              <a:t>26/01/15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489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dirty="0" smtClean="0"/>
              <a:t>Cliquez et modifiez le titre</a:t>
            </a:r>
            <a:endParaRPr lang="fr-FR" dirty="0"/>
          </a:p>
        </p:txBody>
      </p:sp>
      <p:sp>
        <p:nvSpPr>
          <p:cNvPr id="3" name="Espace réservé du contenu 2"/>
          <p:cNvSpPr>
            <a:spLocks noGrp="1"/>
          </p:cNvSpPr>
          <p:nvPr>
            <p:ph idx="1"/>
          </p:nvPr>
        </p:nvSpPr>
        <p:spPr/>
        <p:txBody>
          <a:bodyPr/>
          <a:lstStyle/>
          <a:p>
            <a:pPr lvl="0"/>
            <a:r>
              <a:rPr lang="x-none" dirty="0" smtClean="0"/>
              <a:t>Cliquez pour modifier les styles du texte du masque</a:t>
            </a:r>
          </a:p>
          <a:p>
            <a:pPr lvl="1"/>
            <a:r>
              <a:rPr lang="x-none" dirty="0" smtClean="0"/>
              <a:t>Deuxième niveau</a:t>
            </a:r>
          </a:p>
          <a:p>
            <a:pPr lvl="2"/>
            <a:r>
              <a:rPr lang="x-none" dirty="0" smtClean="0"/>
              <a:t>Troisième niveau</a:t>
            </a:r>
          </a:p>
          <a:p>
            <a:pPr lvl="3"/>
            <a:r>
              <a:rPr lang="x-none" dirty="0" smtClean="0"/>
              <a:t>Quatrième niveau</a:t>
            </a:r>
          </a:p>
          <a:p>
            <a:pPr lvl="4"/>
            <a:r>
              <a:rPr lang="x-none" dirty="0" smtClean="0"/>
              <a:t>Cinquième niveau</a:t>
            </a:r>
            <a:endParaRPr lang="fr-FR" dirty="0"/>
          </a:p>
        </p:txBody>
      </p:sp>
      <p:sp>
        <p:nvSpPr>
          <p:cNvPr id="4" name="Espace réservé de la date 3"/>
          <p:cNvSpPr>
            <a:spLocks noGrp="1"/>
          </p:cNvSpPr>
          <p:nvPr>
            <p:ph type="dt" sz="half" idx="10"/>
          </p:nvPr>
        </p:nvSpPr>
        <p:spPr/>
        <p:txBody>
          <a:bodyPr/>
          <a:lstStyle/>
          <a:p>
            <a:fld id="{3D0227EB-AF47-B140-A7D8-9334856CE3E0}" type="datetimeFigureOut">
              <a:rPr lang="fr-FR" smtClean="0"/>
              <a:t>26/01/15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429004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x-none" dirty="0" smtClean="0"/>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dirty="0" smtClean="0"/>
              <a:t>Cliquez pour modifier les styles du texte du masque</a:t>
            </a:r>
          </a:p>
        </p:txBody>
      </p:sp>
      <p:sp>
        <p:nvSpPr>
          <p:cNvPr id="4" name="Espace réservé de la date 3"/>
          <p:cNvSpPr>
            <a:spLocks noGrp="1"/>
          </p:cNvSpPr>
          <p:nvPr>
            <p:ph type="dt" sz="half" idx="10"/>
          </p:nvPr>
        </p:nvSpPr>
        <p:spPr/>
        <p:txBody>
          <a:bodyPr/>
          <a:lstStyle/>
          <a:p>
            <a:fld id="{3D0227EB-AF47-B140-A7D8-9334856CE3E0}" type="datetimeFigureOut">
              <a:rPr lang="fr-FR" smtClean="0"/>
              <a:t>26/01/15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3800799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Cliquez pour modifier les styles du texte du masque</a:t>
            </a:r>
          </a:p>
          <a:p>
            <a:pPr lvl="1"/>
            <a:r>
              <a:rPr lang="x-none" smtClean="0"/>
              <a:t>Deuxième niveau</a:t>
            </a:r>
          </a:p>
          <a:p>
            <a:pPr lvl="2"/>
            <a:r>
              <a:rPr lang="x-none" smtClean="0"/>
              <a:t>Troisième niveau</a:t>
            </a:r>
          </a:p>
          <a:p>
            <a:pPr lvl="3"/>
            <a:r>
              <a:rPr lang="x-none" smtClean="0"/>
              <a:t>Quatrième niveau</a:t>
            </a:r>
          </a:p>
          <a:p>
            <a:pPr lvl="4"/>
            <a:r>
              <a:rPr lang="x-none"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Cliquez pour modifier les styles du texte du masque</a:t>
            </a:r>
          </a:p>
          <a:p>
            <a:pPr lvl="1"/>
            <a:r>
              <a:rPr lang="x-none" smtClean="0"/>
              <a:t>Deuxième niveau</a:t>
            </a:r>
          </a:p>
          <a:p>
            <a:pPr lvl="2"/>
            <a:r>
              <a:rPr lang="x-none" smtClean="0"/>
              <a:t>Troisième niveau</a:t>
            </a:r>
          </a:p>
          <a:p>
            <a:pPr lvl="3"/>
            <a:r>
              <a:rPr lang="x-none" smtClean="0"/>
              <a:t>Quatrième niveau</a:t>
            </a:r>
          </a:p>
          <a:p>
            <a:pPr lvl="4"/>
            <a:r>
              <a:rPr lang="x-none" smtClean="0"/>
              <a:t>Cinquième niveau</a:t>
            </a:r>
            <a:endParaRPr lang="fr-FR"/>
          </a:p>
        </p:txBody>
      </p:sp>
      <p:sp>
        <p:nvSpPr>
          <p:cNvPr id="5" name="Espace réservé de la date 4"/>
          <p:cNvSpPr>
            <a:spLocks noGrp="1"/>
          </p:cNvSpPr>
          <p:nvPr>
            <p:ph type="dt" sz="half" idx="10"/>
          </p:nvPr>
        </p:nvSpPr>
        <p:spPr/>
        <p:txBody>
          <a:bodyPr/>
          <a:lstStyle/>
          <a:p>
            <a:fld id="{3D0227EB-AF47-B140-A7D8-9334856CE3E0}" type="datetimeFigureOut">
              <a:rPr lang="fr-FR" smtClean="0"/>
              <a:t>26/01/15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207518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x-none"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Cliquez pour modifier les styles du texte du masque</a:t>
            </a:r>
          </a:p>
          <a:p>
            <a:pPr lvl="1"/>
            <a:r>
              <a:rPr lang="x-none" smtClean="0"/>
              <a:t>Deuxième niveau</a:t>
            </a:r>
          </a:p>
          <a:p>
            <a:pPr lvl="2"/>
            <a:r>
              <a:rPr lang="x-none" smtClean="0"/>
              <a:t>Troisième niveau</a:t>
            </a:r>
          </a:p>
          <a:p>
            <a:pPr lvl="3"/>
            <a:r>
              <a:rPr lang="x-none" smtClean="0"/>
              <a:t>Quatrième niveau</a:t>
            </a:r>
          </a:p>
          <a:p>
            <a:pPr lvl="4"/>
            <a:r>
              <a:rPr lang="x-none"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Cliquez pour modifier les styles du texte du masque</a:t>
            </a:r>
          </a:p>
          <a:p>
            <a:pPr lvl="1"/>
            <a:r>
              <a:rPr lang="x-none" smtClean="0"/>
              <a:t>Deuxième niveau</a:t>
            </a:r>
          </a:p>
          <a:p>
            <a:pPr lvl="2"/>
            <a:r>
              <a:rPr lang="x-none" smtClean="0"/>
              <a:t>Troisième niveau</a:t>
            </a:r>
          </a:p>
          <a:p>
            <a:pPr lvl="3"/>
            <a:r>
              <a:rPr lang="x-none" smtClean="0"/>
              <a:t>Quatrième niveau</a:t>
            </a:r>
          </a:p>
          <a:p>
            <a:pPr lvl="4"/>
            <a:r>
              <a:rPr lang="x-none" smtClean="0"/>
              <a:t>Cinquième niveau</a:t>
            </a:r>
            <a:endParaRPr lang="fr-FR"/>
          </a:p>
        </p:txBody>
      </p:sp>
      <p:sp>
        <p:nvSpPr>
          <p:cNvPr id="7" name="Espace réservé de la date 6"/>
          <p:cNvSpPr>
            <a:spLocks noGrp="1"/>
          </p:cNvSpPr>
          <p:nvPr>
            <p:ph type="dt" sz="half" idx="10"/>
          </p:nvPr>
        </p:nvSpPr>
        <p:spPr/>
        <p:txBody>
          <a:bodyPr/>
          <a:lstStyle/>
          <a:p>
            <a:fld id="{3D0227EB-AF47-B140-A7D8-9334856CE3E0}" type="datetimeFigureOut">
              <a:rPr lang="fr-FR" smtClean="0"/>
              <a:t>26/01/15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231365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x-none" smtClean="0"/>
              <a:t>Cliquez et modifiez le titre</a:t>
            </a:r>
            <a:endParaRPr lang="fr-FR"/>
          </a:p>
        </p:txBody>
      </p:sp>
      <p:sp>
        <p:nvSpPr>
          <p:cNvPr id="3" name="Espace réservé de la date 2"/>
          <p:cNvSpPr>
            <a:spLocks noGrp="1"/>
          </p:cNvSpPr>
          <p:nvPr>
            <p:ph type="dt" sz="half" idx="10"/>
          </p:nvPr>
        </p:nvSpPr>
        <p:spPr/>
        <p:txBody>
          <a:bodyPr/>
          <a:lstStyle/>
          <a:p>
            <a:fld id="{3D0227EB-AF47-B140-A7D8-9334856CE3E0}" type="datetimeFigureOut">
              <a:rPr lang="fr-FR" smtClean="0"/>
              <a:t>26/01/15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202396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D0227EB-AF47-B140-A7D8-9334856CE3E0}" type="datetimeFigureOut">
              <a:rPr lang="fr-FR" smtClean="0"/>
              <a:t>26/01/15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275784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x-none"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Cliquez pour modifier les styles du texte du masque</a:t>
            </a:r>
          </a:p>
          <a:p>
            <a:pPr lvl="1"/>
            <a:r>
              <a:rPr lang="x-none" smtClean="0"/>
              <a:t>Deuxième niveau</a:t>
            </a:r>
          </a:p>
          <a:p>
            <a:pPr lvl="2"/>
            <a:r>
              <a:rPr lang="x-none" smtClean="0"/>
              <a:t>Troisième niveau</a:t>
            </a:r>
          </a:p>
          <a:p>
            <a:pPr lvl="3"/>
            <a:r>
              <a:rPr lang="x-none" smtClean="0"/>
              <a:t>Quatrième niveau</a:t>
            </a:r>
          </a:p>
          <a:p>
            <a:pPr lvl="4"/>
            <a:r>
              <a:rPr lang="x-none"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Cliquez pour modifier les styles du texte du masque</a:t>
            </a:r>
          </a:p>
        </p:txBody>
      </p:sp>
      <p:sp>
        <p:nvSpPr>
          <p:cNvPr id="5" name="Espace réservé de la date 4"/>
          <p:cNvSpPr>
            <a:spLocks noGrp="1"/>
          </p:cNvSpPr>
          <p:nvPr>
            <p:ph type="dt" sz="half" idx="10"/>
          </p:nvPr>
        </p:nvSpPr>
        <p:spPr/>
        <p:txBody>
          <a:bodyPr/>
          <a:lstStyle/>
          <a:p>
            <a:fld id="{3D0227EB-AF47-B140-A7D8-9334856CE3E0}" type="datetimeFigureOut">
              <a:rPr lang="fr-FR" smtClean="0"/>
              <a:t>26/01/15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236275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x-none" dirty="0" smtClean="0"/>
              <a:t>Cliquez et modifiez le titre</a:t>
            </a:r>
            <a:endParaRPr lang="fr-FR" dirty="0"/>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dirty="0" smtClean="0"/>
              <a:t>Cliquez pour modifier les styles du texte du masque</a:t>
            </a:r>
          </a:p>
        </p:txBody>
      </p:sp>
      <p:sp>
        <p:nvSpPr>
          <p:cNvPr id="5" name="Espace réservé de la date 4"/>
          <p:cNvSpPr>
            <a:spLocks noGrp="1"/>
          </p:cNvSpPr>
          <p:nvPr>
            <p:ph type="dt" sz="half" idx="10"/>
          </p:nvPr>
        </p:nvSpPr>
        <p:spPr/>
        <p:txBody>
          <a:bodyPr/>
          <a:lstStyle/>
          <a:p>
            <a:fld id="{3D0227EB-AF47-B140-A7D8-9334856CE3E0}" type="datetimeFigureOut">
              <a:rPr lang="fr-FR" smtClean="0"/>
              <a:t>26/01/15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B3E707D-852D-A14A-8AB2-AE396BC2953A}" type="slidenum">
              <a:rPr lang="fr-FR" smtClean="0"/>
              <a:t>‹#›</a:t>
            </a:fld>
            <a:endParaRPr lang="fr-FR"/>
          </a:p>
        </p:txBody>
      </p:sp>
    </p:spTree>
    <p:extLst>
      <p:ext uri="{BB962C8B-B14F-4D97-AF65-F5344CB8AC3E}">
        <p14:creationId xmlns:p14="http://schemas.microsoft.com/office/powerpoint/2010/main" val="375011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2AD77"/>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err="1" smtClean="0"/>
              <a:t>Cliquez</a:t>
            </a:r>
            <a:r>
              <a:rPr lang="en-US" dirty="0" smtClean="0"/>
              <a:t> pour modifier les styles du </a:t>
            </a:r>
            <a:r>
              <a:rPr lang="en-US" dirty="0" err="1" smtClean="0"/>
              <a:t>texte</a:t>
            </a:r>
            <a:r>
              <a:rPr lang="en-US" dirty="0" smtClean="0"/>
              <a:t> du masque</a:t>
            </a:r>
          </a:p>
          <a:p>
            <a:pPr lvl="1"/>
            <a:r>
              <a:rPr lang="en-US" dirty="0" err="1" smtClean="0"/>
              <a:t>Deuxième</a:t>
            </a:r>
            <a:r>
              <a:rPr lang="en-US" dirty="0" smtClean="0"/>
              <a:t> </a:t>
            </a:r>
            <a:r>
              <a:rPr lang="en-US" dirty="0" err="1" smtClean="0"/>
              <a:t>niveau</a:t>
            </a:r>
            <a:endParaRPr lang="en-US" dirty="0" smtClean="0"/>
          </a:p>
          <a:p>
            <a:pPr lvl="2"/>
            <a:r>
              <a:rPr lang="en-US" dirty="0" err="1" smtClean="0"/>
              <a:t>Troisième</a:t>
            </a:r>
            <a:r>
              <a:rPr lang="en-US" dirty="0" smtClean="0"/>
              <a:t> </a:t>
            </a:r>
            <a:r>
              <a:rPr lang="en-US" dirty="0" err="1" smtClean="0"/>
              <a:t>niveau</a:t>
            </a:r>
            <a:endParaRPr lang="en-US" dirty="0" smtClean="0"/>
          </a:p>
          <a:p>
            <a:pPr lvl="3"/>
            <a:r>
              <a:rPr lang="en-US" dirty="0" err="1" smtClean="0"/>
              <a:t>Quatrième</a:t>
            </a:r>
            <a:r>
              <a:rPr lang="en-US" dirty="0" smtClean="0"/>
              <a:t> </a:t>
            </a:r>
            <a:r>
              <a:rPr lang="en-US" dirty="0" err="1" smtClean="0"/>
              <a:t>niveau</a:t>
            </a:r>
            <a:endParaRPr lang="en-US" dirty="0" smtClean="0"/>
          </a:p>
          <a:p>
            <a:pPr lvl="4"/>
            <a:r>
              <a:rPr lang="en-US" dirty="0" err="1" smtClean="0"/>
              <a:t>Cinquième</a:t>
            </a:r>
            <a:r>
              <a:rPr lang="en-US" dirty="0" smtClean="0"/>
              <a:t> </a:t>
            </a:r>
            <a:r>
              <a:rPr lang="en-US" dirty="0" err="1" smtClean="0"/>
              <a:t>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227EB-AF47-B140-A7D8-9334856CE3E0}" type="datetimeFigureOut">
              <a:rPr lang="fr-FR" smtClean="0"/>
              <a:t>26/01/15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E707D-852D-A14A-8AB2-AE396BC2953A}" type="slidenum">
              <a:rPr lang="fr-FR" smtClean="0"/>
              <a:t>‹#›</a:t>
            </a:fld>
            <a:endParaRPr lang="fr-FR"/>
          </a:p>
        </p:txBody>
      </p:sp>
    </p:spTree>
    <p:extLst>
      <p:ext uri="{BB962C8B-B14F-4D97-AF65-F5344CB8AC3E}">
        <p14:creationId xmlns:p14="http://schemas.microsoft.com/office/powerpoint/2010/main" val="235599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2AD77"/>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376833"/>
            <a:ext cx="7772400" cy="2889048"/>
          </a:xfrm>
          <a:solidFill>
            <a:schemeClr val="accent4">
              <a:lumMod val="75000"/>
            </a:schemeClr>
          </a:solidFill>
        </p:spPr>
        <p:txBody>
          <a:bodyPr>
            <a:normAutofit/>
          </a:bodyPr>
          <a:lstStyle/>
          <a:p>
            <a:r>
              <a:rPr lang="fr-FR" dirty="0" smtClean="0">
                <a:solidFill>
                  <a:srgbClr val="FFFFFF"/>
                </a:solidFill>
              </a:rPr>
              <a:t>Le paradigme évaluatif des cours de langues étrangères du secondaire supérieur en Fédération Wallonie-Bruxelles</a:t>
            </a:r>
            <a:r>
              <a:rPr lang="fr-BE" dirty="0" smtClean="0">
                <a:solidFill>
                  <a:srgbClr val="FFFFFF"/>
                </a:solidFill>
                <a:effectLst/>
              </a:rPr>
              <a:t> </a:t>
            </a:r>
            <a:endParaRPr lang="fr-FR" dirty="0">
              <a:solidFill>
                <a:srgbClr val="FFFFFF"/>
              </a:solidFill>
            </a:endParaRPr>
          </a:p>
        </p:txBody>
      </p:sp>
      <p:sp>
        <p:nvSpPr>
          <p:cNvPr id="3" name="Sous-titre 2"/>
          <p:cNvSpPr>
            <a:spLocks noGrp="1"/>
          </p:cNvSpPr>
          <p:nvPr>
            <p:ph type="subTitle" idx="1"/>
          </p:nvPr>
        </p:nvSpPr>
        <p:spPr>
          <a:xfrm>
            <a:off x="1371600" y="3475230"/>
            <a:ext cx="6400800" cy="1004887"/>
          </a:xfrm>
          <a:solidFill>
            <a:schemeClr val="bg1">
              <a:lumMod val="65000"/>
            </a:schemeClr>
          </a:solidFill>
        </p:spPr>
        <p:txBody>
          <a:bodyPr>
            <a:normAutofit lnSpcReduction="10000"/>
          </a:bodyPr>
          <a:lstStyle/>
          <a:p>
            <a:r>
              <a:rPr lang="fr-FR" dirty="0"/>
              <a:t>prescription ministérielle vs pratiques enseignantes</a:t>
            </a:r>
            <a:r>
              <a:rPr lang="fr-BE" dirty="0" smtClean="0">
                <a:effectLst/>
              </a:rPr>
              <a:t> </a:t>
            </a:r>
            <a:endParaRPr lang="fr-FR" dirty="0"/>
          </a:p>
        </p:txBody>
      </p:sp>
      <p:sp>
        <p:nvSpPr>
          <p:cNvPr id="4" name="ZoneTexte 3"/>
          <p:cNvSpPr txBox="1"/>
          <p:nvPr/>
        </p:nvSpPr>
        <p:spPr>
          <a:xfrm>
            <a:off x="304044" y="5094211"/>
            <a:ext cx="2235762" cy="492443"/>
          </a:xfrm>
          <a:prstGeom prst="rect">
            <a:avLst/>
          </a:prstGeom>
          <a:noFill/>
        </p:spPr>
        <p:txBody>
          <a:bodyPr wrap="square" rtlCol="0">
            <a:spAutoFit/>
          </a:bodyPr>
          <a:lstStyle/>
          <a:p>
            <a:r>
              <a:rPr lang="fr-FR" sz="2600" dirty="0" smtClean="0"/>
              <a:t>Kevin Noiroux</a:t>
            </a:r>
            <a:endParaRPr lang="fr-FR" sz="2600" dirty="0"/>
          </a:p>
        </p:txBody>
      </p:sp>
      <p:sp>
        <p:nvSpPr>
          <p:cNvPr id="5" name="ZoneTexte 4"/>
          <p:cNvSpPr txBox="1"/>
          <p:nvPr/>
        </p:nvSpPr>
        <p:spPr>
          <a:xfrm>
            <a:off x="6670480" y="5094211"/>
            <a:ext cx="2219801" cy="492443"/>
          </a:xfrm>
          <a:prstGeom prst="rect">
            <a:avLst/>
          </a:prstGeom>
          <a:noFill/>
        </p:spPr>
        <p:txBody>
          <a:bodyPr wrap="square" rtlCol="0">
            <a:spAutoFit/>
          </a:bodyPr>
          <a:lstStyle/>
          <a:p>
            <a:r>
              <a:rPr lang="fr-FR" sz="2600" dirty="0" smtClean="0"/>
              <a:t>janvier 2015</a:t>
            </a:r>
            <a:endParaRPr lang="fr-FR" sz="2600" dirty="0"/>
          </a:p>
        </p:txBody>
      </p:sp>
      <p:pic>
        <p:nvPicPr>
          <p:cNvPr id="6" name="Image 5" descr="logo_coul_texte_blason_cadre_7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268" y="4635583"/>
            <a:ext cx="1930400" cy="1409700"/>
          </a:xfrm>
          <a:prstGeom prst="rect">
            <a:avLst/>
          </a:prstGeom>
        </p:spPr>
      </p:pic>
      <p:sp>
        <p:nvSpPr>
          <p:cNvPr id="8" name="ZoneTexte 7"/>
          <p:cNvSpPr txBox="1"/>
          <p:nvPr/>
        </p:nvSpPr>
        <p:spPr>
          <a:xfrm>
            <a:off x="97685" y="6165657"/>
            <a:ext cx="8792596" cy="323165"/>
          </a:xfrm>
          <a:prstGeom prst="rect">
            <a:avLst/>
          </a:prstGeom>
          <a:noFill/>
        </p:spPr>
        <p:txBody>
          <a:bodyPr wrap="square" rtlCol="0">
            <a:spAutoFit/>
          </a:bodyPr>
          <a:lstStyle/>
          <a:p>
            <a:pPr algn="ctr"/>
            <a:r>
              <a:rPr lang="fr-FR" sz="1500" dirty="0" smtClean="0">
                <a:latin typeface="Lucida Calligraphy"/>
                <a:cs typeface="Lucida Calligraphy"/>
              </a:rPr>
              <a:t>Association pour le Développement des Méthodologies d’Evaluation en Education</a:t>
            </a:r>
            <a:endParaRPr lang="fr-FR" sz="1500" dirty="0">
              <a:latin typeface="Lucida Calligraphy"/>
              <a:cs typeface="Lucida Calligraphy"/>
            </a:endParaRPr>
          </a:p>
        </p:txBody>
      </p:sp>
    </p:spTree>
    <p:extLst>
      <p:ext uri="{BB962C8B-B14F-4D97-AF65-F5344CB8AC3E}">
        <p14:creationId xmlns:p14="http://schemas.microsoft.com/office/powerpoint/2010/main" val="3478660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_1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 4" descr="5843577306_06fd6132f7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723" y="3318037"/>
            <a:ext cx="3121152" cy="2084832"/>
          </a:xfrm>
          <a:prstGeom prst="rect">
            <a:avLst/>
          </a:prstGeom>
        </p:spPr>
      </p:pic>
      <p:pic>
        <p:nvPicPr>
          <p:cNvPr id="6" name="Image 5" descr="file54124417609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96" y="3248254"/>
            <a:ext cx="3177591" cy="2111139"/>
          </a:xfrm>
          <a:prstGeom prst="rect">
            <a:avLst/>
          </a:prstGeom>
        </p:spPr>
      </p:pic>
      <p:sp>
        <p:nvSpPr>
          <p:cNvPr id="7" name="ZoneTexte 6"/>
          <p:cNvSpPr txBox="1"/>
          <p:nvPr/>
        </p:nvSpPr>
        <p:spPr>
          <a:xfrm>
            <a:off x="0" y="334962"/>
            <a:ext cx="9144000" cy="553998"/>
          </a:xfrm>
          <a:prstGeom prst="rect">
            <a:avLst/>
          </a:prstGeom>
          <a:solidFill>
            <a:schemeClr val="bg1">
              <a:lumMod val="65000"/>
              <a:alpha val="90000"/>
            </a:schemeClr>
          </a:solidFill>
        </p:spPr>
        <p:txBody>
          <a:bodyPr wrap="square" rtlCol="0">
            <a:spAutoFit/>
          </a:bodyPr>
          <a:lstStyle/>
          <a:p>
            <a:pPr algn="ctr"/>
            <a:r>
              <a:rPr lang="fr-FR" sz="3000" dirty="0" smtClean="0"/>
              <a:t>Introduction</a:t>
            </a:r>
            <a:endParaRPr lang="fr-FR" sz="3000" dirty="0"/>
          </a:p>
        </p:txBody>
      </p:sp>
      <p:sp>
        <p:nvSpPr>
          <p:cNvPr id="8" name="Demi-tour 7"/>
          <p:cNvSpPr/>
          <p:nvPr/>
        </p:nvSpPr>
        <p:spPr>
          <a:xfrm>
            <a:off x="1800192" y="2233081"/>
            <a:ext cx="6154146" cy="809492"/>
          </a:xfrm>
          <a:prstGeom prst="uturnArrow">
            <a:avLst/>
          </a:prstGeom>
          <a:solidFill>
            <a:schemeClr val="bg1">
              <a:lumMod val="50000"/>
              <a:alpha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2834920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w_Editing_N10_20130809_2304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0" y="334962"/>
            <a:ext cx="9144000" cy="553998"/>
          </a:xfrm>
          <a:prstGeom prst="rect">
            <a:avLst/>
          </a:prstGeom>
          <a:solidFill>
            <a:schemeClr val="bg1">
              <a:lumMod val="65000"/>
              <a:alpha val="90000"/>
            </a:schemeClr>
          </a:solidFill>
        </p:spPr>
        <p:txBody>
          <a:bodyPr wrap="square" rtlCol="0">
            <a:spAutoFit/>
          </a:bodyPr>
          <a:lstStyle/>
          <a:p>
            <a:pPr algn="ctr"/>
            <a:r>
              <a:rPr lang="fr-FR" sz="3000" dirty="0" smtClean="0"/>
              <a:t>Evaluation</a:t>
            </a:r>
            <a:endParaRPr lang="fr-FR" sz="3000" dirty="0"/>
          </a:p>
        </p:txBody>
      </p:sp>
      <p:sp>
        <p:nvSpPr>
          <p:cNvPr id="4" name="ZoneTexte 3"/>
          <p:cNvSpPr txBox="1"/>
          <p:nvPr/>
        </p:nvSpPr>
        <p:spPr>
          <a:xfrm>
            <a:off x="1604822" y="1730637"/>
            <a:ext cx="5470352" cy="646331"/>
          </a:xfrm>
          <a:prstGeom prst="rect">
            <a:avLst/>
          </a:prstGeom>
          <a:solidFill>
            <a:schemeClr val="accent4">
              <a:lumMod val="40000"/>
              <a:lumOff val="60000"/>
              <a:alpha val="85000"/>
            </a:schemeClr>
          </a:solidFill>
          <a:ln>
            <a:noFill/>
          </a:ln>
        </p:spPr>
        <p:txBody>
          <a:bodyPr wrap="square" rtlCol="0">
            <a:spAutoFit/>
          </a:bodyPr>
          <a:lstStyle/>
          <a:p>
            <a:pPr marL="342900" indent="-342900">
              <a:buAutoNum type="alphaLcParenR"/>
            </a:pPr>
            <a:r>
              <a:rPr lang="fr-FR" dirty="0" smtClean="0"/>
              <a:t>Qu</a:t>
            </a:r>
            <a:r>
              <a:rPr lang="fr-FR" dirty="0" smtClean="0"/>
              <a:t>’est-ce que les enseignants évaluent ?</a:t>
            </a:r>
          </a:p>
          <a:p>
            <a:pPr marL="342900" indent="-342900">
              <a:buAutoNum type="alphaLcParenR"/>
            </a:pPr>
            <a:r>
              <a:rPr lang="fr-FR" dirty="0" smtClean="0"/>
              <a:t>A quelle fréquence</a:t>
            </a:r>
            <a:r>
              <a:rPr lang="fr-FR" dirty="0" smtClean="0"/>
              <a:t> évaluent-ils ?</a:t>
            </a:r>
            <a:endParaRPr lang="fr-FR" dirty="0"/>
          </a:p>
        </p:txBody>
      </p:sp>
      <p:sp>
        <p:nvSpPr>
          <p:cNvPr id="5" name="ZoneTexte 4"/>
          <p:cNvSpPr txBox="1"/>
          <p:nvPr/>
        </p:nvSpPr>
        <p:spPr>
          <a:xfrm>
            <a:off x="641928" y="4707794"/>
            <a:ext cx="2511897" cy="923330"/>
          </a:xfrm>
          <a:prstGeom prst="rect">
            <a:avLst/>
          </a:prstGeom>
          <a:solidFill>
            <a:schemeClr val="accent1">
              <a:lumMod val="40000"/>
              <a:lumOff val="60000"/>
              <a:alpha val="85000"/>
            </a:schemeClr>
          </a:solidFill>
          <a:effectLst>
            <a:outerShdw blurRad="50800" dist="38100" dir="2700000" algn="tl" rotWithShape="0">
              <a:srgbClr val="000000">
                <a:alpha val="43000"/>
              </a:srgbClr>
            </a:outerShdw>
          </a:effectLst>
        </p:spPr>
        <p:txBody>
          <a:bodyPr wrap="square" rtlCol="0">
            <a:spAutoFit/>
          </a:bodyPr>
          <a:lstStyle/>
          <a:p>
            <a:r>
              <a:rPr lang="fr-FR" dirty="0" smtClean="0"/>
              <a:t>Evaluation formative</a:t>
            </a:r>
          </a:p>
          <a:p>
            <a:r>
              <a:rPr lang="fr-FR" dirty="0" smtClean="0"/>
              <a:t>Evaluation sommative</a:t>
            </a:r>
          </a:p>
          <a:p>
            <a:r>
              <a:rPr lang="fr-FR" dirty="0" smtClean="0"/>
              <a:t>Evaluation certificative</a:t>
            </a:r>
          </a:p>
        </p:txBody>
      </p:sp>
      <p:sp>
        <p:nvSpPr>
          <p:cNvPr id="7" name="ZoneTexte 6"/>
          <p:cNvSpPr txBox="1"/>
          <p:nvPr/>
        </p:nvSpPr>
        <p:spPr>
          <a:xfrm>
            <a:off x="4981928" y="4884864"/>
            <a:ext cx="3991124" cy="1477328"/>
          </a:xfrm>
          <a:prstGeom prst="rect">
            <a:avLst/>
          </a:prstGeom>
          <a:solidFill>
            <a:schemeClr val="accent6">
              <a:lumMod val="75000"/>
              <a:alpha val="85000"/>
            </a:schemeClr>
          </a:solidFill>
          <a:effectLst>
            <a:outerShdw blurRad="50800" dist="38100" dir="2700000" algn="tl" rotWithShape="0">
              <a:srgbClr val="000000">
                <a:alpha val="43000"/>
              </a:srgbClr>
            </a:outerShdw>
          </a:effectLst>
        </p:spPr>
        <p:txBody>
          <a:bodyPr wrap="square" rtlCol="0">
            <a:spAutoFit/>
          </a:bodyPr>
          <a:lstStyle/>
          <a:p>
            <a:r>
              <a:rPr lang="fr-FR" dirty="0"/>
              <a:t>L'école unique des pays </a:t>
            </a:r>
            <a:r>
              <a:rPr lang="fr-FR" dirty="0" smtClean="0"/>
              <a:t>scandinaves</a:t>
            </a:r>
          </a:p>
          <a:p>
            <a:r>
              <a:rPr lang="fr-FR" dirty="0"/>
              <a:t>Le type sélectif des anglo-</a:t>
            </a:r>
            <a:r>
              <a:rPr lang="fr-FR" dirty="0" smtClean="0"/>
              <a:t>saxons</a:t>
            </a:r>
          </a:p>
          <a:p>
            <a:r>
              <a:rPr lang="fr-FR" dirty="0"/>
              <a:t>Le type </a:t>
            </a:r>
            <a:r>
              <a:rPr lang="fr-FR" dirty="0" smtClean="0"/>
              <a:t>germanique différencié</a:t>
            </a:r>
          </a:p>
          <a:p>
            <a:r>
              <a:rPr lang="fr-FR" dirty="0"/>
              <a:t>Le type latin, privilégiant l'acquisition des connaissances</a:t>
            </a:r>
          </a:p>
        </p:txBody>
      </p:sp>
      <p:sp>
        <p:nvSpPr>
          <p:cNvPr id="8" name="ZoneTexte 7"/>
          <p:cNvSpPr txBox="1"/>
          <p:nvPr/>
        </p:nvSpPr>
        <p:spPr>
          <a:xfrm>
            <a:off x="948939" y="1730637"/>
            <a:ext cx="474469" cy="630942"/>
          </a:xfrm>
          <a:prstGeom prst="rect">
            <a:avLst/>
          </a:prstGeom>
          <a:solidFill>
            <a:schemeClr val="accent4">
              <a:lumMod val="40000"/>
              <a:lumOff val="60000"/>
              <a:alpha val="85000"/>
            </a:schemeClr>
          </a:solidFill>
          <a:ln>
            <a:noFill/>
          </a:ln>
        </p:spPr>
        <p:txBody>
          <a:bodyPr wrap="square" rtlCol="0">
            <a:spAutoFit/>
          </a:bodyPr>
          <a:lstStyle/>
          <a:p>
            <a:pPr algn="ctr"/>
            <a:r>
              <a:rPr lang="fr-FR" sz="3500" dirty="0" smtClean="0"/>
              <a:t>?</a:t>
            </a:r>
          </a:p>
        </p:txBody>
      </p:sp>
    </p:spTree>
    <p:extLst>
      <p:ext uri="{BB962C8B-B14F-4D97-AF65-F5344CB8AC3E}">
        <p14:creationId xmlns:p14="http://schemas.microsoft.com/office/powerpoint/2010/main" val="1318944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te muette - Belgique politique (ressource 31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0" y="334962"/>
            <a:ext cx="9144000" cy="553998"/>
          </a:xfrm>
          <a:prstGeom prst="rect">
            <a:avLst/>
          </a:prstGeom>
          <a:solidFill>
            <a:schemeClr val="bg1">
              <a:lumMod val="65000"/>
              <a:alpha val="90000"/>
            </a:schemeClr>
          </a:solidFill>
        </p:spPr>
        <p:txBody>
          <a:bodyPr wrap="square" rtlCol="0">
            <a:spAutoFit/>
          </a:bodyPr>
          <a:lstStyle/>
          <a:p>
            <a:pPr algn="ctr"/>
            <a:r>
              <a:rPr lang="fr-FR" sz="3000" dirty="0" smtClean="0"/>
              <a:t>Le syst</a:t>
            </a:r>
            <a:r>
              <a:rPr lang="fr-FR" sz="3000" dirty="0" smtClean="0"/>
              <a:t>ème éducatif belge francophone</a:t>
            </a:r>
            <a:endParaRPr lang="fr-FR" sz="3000" dirty="0"/>
          </a:p>
        </p:txBody>
      </p:sp>
      <p:sp>
        <p:nvSpPr>
          <p:cNvPr id="4" name="ZoneTexte 3"/>
          <p:cNvSpPr txBox="1"/>
          <p:nvPr/>
        </p:nvSpPr>
        <p:spPr>
          <a:xfrm>
            <a:off x="139550" y="1130498"/>
            <a:ext cx="3991124" cy="1200329"/>
          </a:xfrm>
          <a:prstGeom prst="rect">
            <a:avLst/>
          </a:prstGeom>
          <a:solidFill>
            <a:schemeClr val="accent6">
              <a:lumMod val="75000"/>
              <a:alpha val="85000"/>
            </a:schemeClr>
          </a:solidFill>
          <a:effectLst>
            <a:outerShdw blurRad="50800" dist="38100" dir="2700000" algn="tl" rotWithShape="0">
              <a:srgbClr val="000000">
                <a:alpha val="43000"/>
              </a:srgbClr>
            </a:outerShdw>
          </a:effectLst>
        </p:spPr>
        <p:txBody>
          <a:bodyPr wrap="square" rtlCol="0">
            <a:spAutoFit/>
          </a:bodyPr>
          <a:lstStyle/>
          <a:p>
            <a:r>
              <a:rPr lang="fr-FR" dirty="0"/>
              <a:t>l</a:t>
            </a:r>
            <a:r>
              <a:rPr lang="fr-FR" dirty="0" smtClean="0"/>
              <a:t>e g</a:t>
            </a:r>
            <a:r>
              <a:rPr lang="fr-FR" dirty="0" smtClean="0"/>
              <a:t>énéral</a:t>
            </a:r>
          </a:p>
          <a:p>
            <a:r>
              <a:rPr lang="fr-FR" dirty="0" smtClean="0"/>
              <a:t>le technique de transition</a:t>
            </a:r>
          </a:p>
          <a:p>
            <a:r>
              <a:rPr lang="fr-FR" dirty="0" smtClean="0"/>
              <a:t>le technique de qualification</a:t>
            </a:r>
          </a:p>
          <a:p>
            <a:r>
              <a:rPr lang="fr-FR" dirty="0" smtClean="0"/>
              <a:t>le professionnel</a:t>
            </a:r>
            <a:endParaRPr lang="fr-FR" dirty="0"/>
          </a:p>
        </p:txBody>
      </p:sp>
      <p:sp>
        <p:nvSpPr>
          <p:cNvPr id="5" name="ZoneTexte 4"/>
          <p:cNvSpPr txBox="1"/>
          <p:nvPr/>
        </p:nvSpPr>
        <p:spPr>
          <a:xfrm>
            <a:off x="4800513" y="2675376"/>
            <a:ext cx="4186494" cy="646331"/>
          </a:xfrm>
          <a:prstGeom prst="rect">
            <a:avLst/>
          </a:prstGeom>
          <a:solidFill>
            <a:schemeClr val="accent4">
              <a:lumMod val="60000"/>
              <a:lumOff val="40000"/>
              <a:alpha val="85000"/>
            </a:schemeClr>
          </a:solidFill>
          <a:ln>
            <a:noFill/>
          </a:ln>
        </p:spPr>
        <p:txBody>
          <a:bodyPr wrap="square" rtlCol="0">
            <a:spAutoFit/>
          </a:bodyPr>
          <a:lstStyle/>
          <a:p>
            <a:r>
              <a:rPr lang="fr-FR" dirty="0" smtClean="0"/>
              <a:t>Le r</a:t>
            </a:r>
            <a:r>
              <a:rPr lang="fr-FR" dirty="0" smtClean="0"/>
              <a:t>éseau libre subventionné (61 %)</a:t>
            </a:r>
          </a:p>
          <a:p>
            <a:r>
              <a:rPr lang="fr-FR" dirty="0" smtClean="0"/>
              <a:t>Le réseau officiel (23%)</a:t>
            </a:r>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2725162346"/>
              </p:ext>
            </p:extLst>
          </p:nvPr>
        </p:nvGraphicFramePr>
        <p:xfrm>
          <a:off x="139550" y="3769648"/>
          <a:ext cx="4842378" cy="2595880"/>
        </p:xfrm>
        <a:graphic>
          <a:graphicData uri="http://schemas.openxmlformats.org/drawingml/2006/table">
            <a:tbl>
              <a:tblPr firstRow="1" bandRow="1">
                <a:tableStyleId>{5C22544A-7EE6-4342-B048-85BDC9FD1C3A}</a:tableStyleId>
              </a:tblPr>
              <a:tblGrid>
                <a:gridCol w="354725"/>
                <a:gridCol w="2059059"/>
                <a:gridCol w="2428594"/>
              </a:tblGrid>
              <a:tr h="370840">
                <a:tc>
                  <a:txBody>
                    <a:bodyPr/>
                    <a:lstStyle/>
                    <a:p>
                      <a:endParaRPr lang="fr-FR" dirty="0"/>
                    </a:p>
                  </a:txBody>
                  <a:tcPr>
                    <a:solidFill>
                      <a:schemeClr val="accent6">
                        <a:lumMod val="75000"/>
                        <a:alpha val="85000"/>
                      </a:schemeClr>
                    </a:solidFill>
                  </a:tcPr>
                </a:tc>
                <a:tc>
                  <a:txBody>
                    <a:bodyPr/>
                    <a:lstStyle/>
                    <a:p>
                      <a:r>
                        <a:rPr lang="fr-FR" dirty="0" smtClean="0"/>
                        <a:t>L</a:t>
                      </a:r>
                      <a:r>
                        <a:rPr lang="fr-FR" dirty="0" smtClean="0"/>
                        <a:t>’élève se trouve</a:t>
                      </a:r>
                      <a:endParaRPr lang="fr-FR" dirty="0"/>
                    </a:p>
                  </a:txBody>
                  <a:tcPr>
                    <a:solidFill>
                      <a:schemeClr val="accent6">
                        <a:lumMod val="75000"/>
                        <a:alpha val="85000"/>
                      </a:schemeClr>
                    </a:solidFill>
                  </a:tcPr>
                </a:tc>
                <a:tc>
                  <a:txBody>
                    <a:bodyPr/>
                    <a:lstStyle/>
                    <a:p>
                      <a:r>
                        <a:rPr lang="fr-FR" dirty="0" smtClean="0"/>
                        <a:t>Le professeur</a:t>
                      </a:r>
                      <a:r>
                        <a:rPr lang="fr-FR" baseline="0" dirty="0" smtClean="0"/>
                        <a:t> enseigne</a:t>
                      </a:r>
                      <a:endParaRPr lang="fr-FR" dirty="0"/>
                    </a:p>
                  </a:txBody>
                  <a:tcPr>
                    <a:solidFill>
                      <a:schemeClr val="accent6">
                        <a:lumMod val="75000"/>
                        <a:alpha val="85000"/>
                      </a:schemeClr>
                    </a:solidFill>
                  </a:tcPr>
                </a:tc>
              </a:tr>
              <a:tr h="370840">
                <a:tc>
                  <a:txBody>
                    <a:bodyPr/>
                    <a:lstStyle/>
                    <a:p>
                      <a:r>
                        <a:rPr lang="fr-FR" dirty="0" smtClean="0"/>
                        <a:t>1</a:t>
                      </a:r>
                      <a:endParaRPr lang="fr-FR" dirty="0"/>
                    </a:p>
                  </a:txBody>
                  <a:tcPr>
                    <a:solidFill>
                      <a:schemeClr val="accent6">
                        <a:lumMod val="75000"/>
                        <a:alpha val="85000"/>
                      </a:schemeClr>
                    </a:solidFill>
                  </a:tcPr>
                </a:tc>
                <a:tc rowSpan="2">
                  <a:txBody>
                    <a:bodyPr/>
                    <a:lstStyle/>
                    <a:p>
                      <a:pPr algn="ctr"/>
                      <a:r>
                        <a:rPr lang="fr-FR" dirty="0" smtClean="0"/>
                        <a:t>au 1</a:t>
                      </a:r>
                      <a:r>
                        <a:rPr lang="fr-FR" baseline="30000" dirty="0" smtClean="0"/>
                        <a:t>er</a:t>
                      </a:r>
                      <a:r>
                        <a:rPr lang="fr-FR" dirty="0" smtClean="0"/>
                        <a:t> degr</a:t>
                      </a:r>
                      <a:r>
                        <a:rPr lang="fr-FR" dirty="0" smtClean="0"/>
                        <a:t>é</a:t>
                      </a:r>
                      <a:endParaRPr lang="fr-FR" dirty="0"/>
                    </a:p>
                  </a:txBody>
                  <a:tcPr anchor="ctr">
                    <a:solidFill>
                      <a:schemeClr val="accent6">
                        <a:lumMod val="75000"/>
                        <a:alpha val="85000"/>
                      </a:schemeClr>
                    </a:solidFill>
                  </a:tcPr>
                </a:tc>
                <a:tc rowSpan="3">
                  <a:txBody>
                    <a:bodyPr/>
                    <a:lstStyle/>
                    <a:p>
                      <a:pPr algn="ctr"/>
                      <a:r>
                        <a:rPr lang="fr-FR" dirty="0" smtClean="0"/>
                        <a:t>au degr</a:t>
                      </a:r>
                      <a:r>
                        <a:rPr lang="fr-FR" dirty="0" smtClean="0"/>
                        <a:t>é inférieur</a:t>
                      </a:r>
                      <a:endParaRPr lang="fr-FR" dirty="0"/>
                    </a:p>
                  </a:txBody>
                  <a:tcPr anchor="ctr">
                    <a:solidFill>
                      <a:schemeClr val="accent6">
                        <a:lumMod val="75000"/>
                        <a:alpha val="85000"/>
                      </a:schemeClr>
                    </a:solidFill>
                  </a:tcPr>
                </a:tc>
              </a:tr>
              <a:tr h="370840">
                <a:tc>
                  <a:txBody>
                    <a:bodyPr/>
                    <a:lstStyle/>
                    <a:p>
                      <a:r>
                        <a:rPr lang="fr-FR" dirty="0" smtClean="0"/>
                        <a:t>2</a:t>
                      </a:r>
                      <a:endParaRPr lang="fr-FR" dirty="0"/>
                    </a:p>
                  </a:txBody>
                  <a:tcPr>
                    <a:solidFill>
                      <a:schemeClr val="accent6">
                        <a:lumMod val="75000"/>
                        <a:alpha val="85000"/>
                      </a:schemeClr>
                    </a:solidFill>
                  </a:tcPr>
                </a:tc>
                <a:tc vMerge="1">
                  <a:txBody>
                    <a:bodyPr/>
                    <a:lstStyle/>
                    <a:p>
                      <a:endParaRPr lang="fr-FR" dirty="0"/>
                    </a:p>
                  </a:txBody>
                  <a:tcPr>
                    <a:solidFill>
                      <a:schemeClr val="accent6">
                        <a:lumMod val="75000"/>
                        <a:alpha val="85000"/>
                      </a:schemeClr>
                    </a:solidFill>
                  </a:tcPr>
                </a:tc>
                <a:tc vMerge="1">
                  <a:txBody>
                    <a:bodyPr/>
                    <a:lstStyle/>
                    <a:p>
                      <a:endParaRPr lang="fr-FR"/>
                    </a:p>
                  </a:txBody>
                  <a:tcPr>
                    <a:solidFill>
                      <a:schemeClr val="accent6">
                        <a:lumMod val="75000"/>
                        <a:alpha val="85000"/>
                      </a:schemeClr>
                    </a:solidFill>
                  </a:tcPr>
                </a:tc>
              </a:tr>
              <a:tr h="370840">
                <a:tc>
                  <a:txBody>
                    <a:bodyPr/>
                    <a:lstStyle/>
                    <a:p>
                      <a:r>
                        <a:rPr lang="fr-FR" dirty="0" smtClean="0"/>
                        <a:t>3</a:t>
                      </a:r>
                      <a:endParaRPr lang="fr-FR" dirty="0"/>
                    </a:p>
                  </a:txBody>
                  <a:tcPr>
                    <a:solidFill>
                      <a:schemeClr val="accent6">
                        <a:lumMod val="75000"/>
                        <a:alpha val="85000"/>
                      </a:schemeClr>
                    </a:solidFill>
                  </a:tcPr>
                </a:tc>
                <a:tc rowSpan="2">
                  <a:txBody>
                    <a:bodyPr/>
                    <a:lstStyle/>
                    <a:p>
                      <a:pPr algn="ctr"/>
                      <a:r>
                        <a:rPr lang="fr-FR" dirty="0" smtClean="0"/>
                        <a:t>au 2</a:t>
                      </a:r>
                      <a:r>
                        <a:rPr lang="fr-FR" baseline="30000" dirty="0" smtClean="0"/>
                        <a:t>e</a:t>
                      </a:r>
                      <a:r>
                        <a:rPr lang="fr-FR" dirty="0" smtClean="0"/>
                        <a:t> degr</a:t>
                      </a:r>
                      <a:r>
                        <a:rPr lang="fr-FR" dirty="0" smtClean="0"/>
                        <a:t>é</a:t>
                      </a:r>
                      <a:endParaRPr lang="fr-FR" dirty="0"/>
                    </a:p>
                  </a:txBody>
                  <a:tcPr anchor="ctr">
                    <a:solidFill>
                      <a:schemeClr val="accent6">
                        <a:lumMod val="75000"/>
                        <a:alpha val="85000"/>
                      </a:schemeClr>
                    </a:solidFill>
                  </a:tcPr>
                </a:tc>
                <a:tc vMerge="1">
                  <a:txBody>
                    <a:bodyPr/>
                    <a:lstStyle/>
                    <a:p>
                      <a:endParaRPr lang="fr-FR" dirty="0"/>
                    </a:p>
                  </a:txBody>
                  <a:tcPr>
                    <a:solidFill>
                      <a:schemeClr val="accent6">
                        <a:lumMod val="75000"/>
                        <a:alpha val="85000"/>
                      </a:schemeClr>
                    </a:solidFill>
                  </a:tcPr>
                </a:tc>
              </a:tr>
              <a:tr h="370840">
                <a:tc>
                  <a:txBody>
                    <a:bodyPr/>
                    <a:lstStyle/>
                    <a:p>
                      <a:r>
                        <a:rPr lang="fr-FR" dirty="0" smtClean="0"/>
                        <a:t>4</a:t>
                      </a:r>
                      <a:endParaRPr lang="fr-FR" dirty="0"/>
                    </a:p>
                  </a:txBody>
                  <a:tcPr>
                    <a:solidFill>
                      <a:schemeClr val="accent6">
                        <a:lumMod val="75000"/>
                        <a:alpha val="85000"/>
                      </a:schemeClr>
                    </a:solidFill>
                  </a:tcPr>
                </a:tc>
                <a:tc vMerge="1">
                  <a:txBody>
                    <a:bodyPr/>
                    <a:lstStyle/>
                    <a:p>
                      <a:endParaRPr lang="fr-FR" dirty="0"/>
                    </a:p>
                  </a:txBody>
                  <a:tcPr>
                    <a:solidFill>
                      <a:schemeClr val="accent6">
                        <a:lumMod val="75000"/>
                        <a:alpha val="85000"/>
                      </a:schemeClr>
                    </a:solidFill>
                  </a:tcPr>
                </a:tc>
                <a:tc rowSpan="3">
                  <a:txBody>
                    <a:bodyPr/>
                    <a:lstStyle/>
                    <a:p>
                      <a:pPr algn="ctr"/>
                      <a:r>
                        <a:rPr lang="fr-FR" dirty="0" smtClean="0"/>
                        <a:t>au degr</a:t>
                      </a:r>
                      <a:r>
                        <a:rPr lang="fr-FR" dirty="0" smtClean="0"/>
                        <a:t>é supérieur</a:t>
                      </a:r>
                      <a:endParaRPr lang="fr-FR" dirty="0"/>
                    </a:p>
                  </a:txBody>
                  <a:tcPr anchor="ctr">
                    <a:solidFill>
                      <a:schemeClr val="accent6">
                        <a:lumMod val="75000"/>
                        <a:alpha val="85000"/>
                      </a:schemeClr>
                    </a:solidFill>
                  </a:tcPr>
                </a:tc>
              </a:tr>
              <a:tr h="370840">
                <a:tc>
                  <a:txBody>
                    <a:bodyPr/>
                    <a:lstStyle/>
                    <a:p>
                      <a:r>
                        <a:rPr lang="fr-FR" dirty="0" smtClean="0"/>
                        <a:t>5</a:t>
                      </a:r>
                      <a:endParaRPr lang="fr-FR" dirty="0"/>
                    </a:p>
                  </a:txBody>
                  <a:tcPr>
                    <a:solidFill>
                      <a:schemeClr val="accent6">
                        <a:lumMod val="75000"/>
                        <a:alpha val="85000"/>
                      </a:schemeClr>
                    </a:solidFill>
                  </a:tcPr>
                </a:tc>
                <a:tc rowSpan="2">
                  <a:txBody>
                    <a:bodyPr/>
                    <a:lstStyle/>
                    <a:p>
                      <a:pPr algn="ctr"/>
                      <a:r>
                        <a:rPr lang="fr-FR" dirty="0" smtClean="0"/>
                        <a:t>au 3</a:t>
                      </a:r>
                      <a:r>
                        <a:rPr lang="fr-FR" baseline="30000" dirty="0" smtClean="0"/>
                        <a:t>e</a:t>
                      </a:r>
                      <a:r>
                        <a:rPr lang="fr-FR" dirty="0" smtClean="0"/>
                        <a:t> degr</a:t>
                      </a:r>
                      <a:r>
                        <a:rPr lang="fr-FR" dirty="0" smtClean="0"/>
                        <a:t>é</a:t>
                      </a:r>
                      <a:endParaRPr lang="fr-FR" dirty="0"/>
                    </a:p>
                  </a:txBody>
                  <a:tcPr anchor="ctr">
                    <a:solidFill>
                      <a:schemeClr val="accent6">
                        <a:lumMod val="75000"/>
                        <a:alpha val="85000"/>
                      </a:schemeClr>
                    </a:solidFill>
                  </a:tcPr>
                </a:tc>
                <a:tc vMerge="1">
                  <a:txBody>
                    <a:bodyPr/>
                    <a:lstStyle/>
                    <a:p>
                      <a:endParaRPr lang="fr-FR" dirty="0"/>
                    </a:p>
                  </a:txBody>
                  <a:tcPr>
                    <a:solidFill>
                      <a:schemeClr val="accent6">
                        <a:lumMod val="75000"/>
                        <a:alpha val="85000"/>
                      </a:schemeClr>
                    </a:solidFill>
                  </a:tcPr>
                </a:tc>
              </a:tr>
              <a:tr h="370840">
                <a:tc>
                  <a:txBody>
                    <a:bodyPr/>
                    <a:lstStyle/>
                    <a:p>
                      <a:r>
                        <a:rPr lang="fr-FR" dirty="0" smtClean="0"/>
                        <a:t>6</a:t>
                      </a:r>
                      <a:endParaRPr lang="fr-FR" dirty="0"/>
                    </a:p>
                  </a:txBody>
                  <a:tcPr>
                    <a:solidFill>
                      <a:schemeClr val="accent6">
                        <a:lumMod val="75000"/>
                        <a:alpha val="85000"/>
                      </a:schemeClr>
                    </a:solidFill>
                  </a:tcPr>
                </a:tc>
                <a:tc vMerge="1">
                  <a:txBody>
                    <a:bodyPr/>
                    <a:lstStyle/>
                    <a:p>
                      <a:endParaRPr lang="fr-FR" dirty="0"/>
                    </a:p>
                  </a:txBody>
                  <a:tcPr>
                    <a:solidFill>
                      <a:schemeClr val="accent6">
                        <a:lumMod val="75000"/>
                        <a:alpha val="85000"/>
                      </a:schemeClr>
                    </a:solidFill>
                  </a:tcPr>
                </a:tc>
                <a:tc vMerge="1">
                  <a:txBody>
                    <a:bodyPr/>
                    <a:lstStyle/>
                    <a:p>
                      <a:endParaRPr lang="fr-FR" dirty="0"/>
                    </a:p>
                  </a:txBody>
                  <a:tcPr>
                    <a:solidFill>
                      <a:schemeClr val="accent6">
                        <a:lumMod val="75000"/>
                        <a:alpha val="85000"/>
                      </a:schemeClr>
                    </a:solidFill>
                  </a:tcPr>
                </a:tc>
              </a:tr>
            </a:tbl>
          </a:graphicData>
        </a:graphic>
      </p:graphicFrame>
      <p:cxnSp>
        <p:nvCxnSpPr>
          <p:cNvPr id="10" name="Connecteur droit avec flèche 9"/>
          <p:cNvCxnSpPr/>
          <p:nvPr/>
        </p:nvCxnSpPr>
        <p:spPr>
          <a:xfrm flipH="1">
            <a:off x="1508289" y="1269908"/>
            <a:ext cx="1766285" cy="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a:off x="4800513" y="5820963"/>
            <a:ext cx="1766285" cy="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flipH="1" flipV="1">
            <a:off x="2187967" y="6132101"/>
            <a:ext cx="1766284" cy="51507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flipH="1">
            <a:off x="2187966" y="4266098"/>
            <a:ext cx="1523218" cy="92707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284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le0007099866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0" y="334962"/>
            <a:ext cx="9144000" cy="553998"/>
          </a:xfrm>
          <a:prstGeom prst="rect">
            <a:avLst/>
          </a:prstGeom>
          <a:solidFill>
            <a:schemeClr val="bg1">
              <a:lumMod val="65000"/>
              <a:alpha val="90000"/>
            </a:schemeClr>
          </a:solidFill>
        </p:spPr>
        <p:txBody>
          <a:bodyPr wrap="square" rtlCol="0">
            <a:spAutoFit/>
          </a:bodyPr>
          <a:lstStyle/>
          <a:p>
            <a:pPr algn="ctr"/>
            <a:r>
              <a:rPr lang="fr-FR" sz="3000" dirty="0" smtClean="0"/>
              <a:t>M</a:t>
            </a:r>
            <a:r>
              <a:rPr lang="fr-FR" sz="3000" dirty="0" smtClean="0"/>
              <a:t>éthodologie</a:t>
            </a:r>
            <a:endParaRPr lang="fr-FR" sz="3000" dirty="0"/>
          </a:p>
        </p:txBody>
      </p:sp>
      <p:pic>
        <p:nvPicPr>
          <p:cNvPr id="4" name="Image 3" descr="6282742648_ae702dff96_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686" y="2996473"/>
            <a:ext cx="2932242" cy="2144202"/>
          </a:xfrm>
          <a:prstGeom prst="rect">
            <a:avLst/>
          </a:prstGeom>
        </p:spPr>
      </p:pic>
      <p:pic>
        <p:nvPicPr>
          <p:cNvPr id="5" name="Image 4" descr="351409401_49065d1d21_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21" y="1162144"/>
            <a:ext cx="4067030" cy="2704734"/>
          </a:xfrm>
          <a:prstGeom prst="rect">
            <a:avLst/>
          </a:prstGeom>
        </p:spPr>
      </p:pic>
      <p:pic>
        <p:nvPicPr>
          <p:cNvPr id="6" name="Image 5" descr="file00015230435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9629" y="4750064"/>
            <a:ext cx="2472922" cy="1766373"/>
          </a:xfrm>
          <a:prstGeom prst="rect">
            <a:avLst/>
          </a:prstGeom>
        </p:spPr>
      </p:pic>
      <p:sp>
        <p:nvSpPr>
          <p:cNvPr id="8" name="ZoneTexte 7"/>
          <p:cNvSpPr txBox="1"/>
          <p:nvPr/>
        </p:nvSpPr>
        <p:spPr>
          <a:xfrm>
            <a:off x="1819321" y="4750064"/>
            <a:ext cx="1964745" cy="1631216"/>
          </a:xfrm>
          <a:prstGeom prst="rect">
            <a:avLst/>
          </a:prstGeom>
          <a:noFill/>
        </p:spPr>
        <p:txBody>
          <a:bodyPr wrap="square" rtlCol="0">
            <a:spAutoFit/>
          </a:bodyPr>
          <a:lstStyle/>
          <a:p>
            <a:pPr algn="ctr"/>
            <a:r>
              <a:rPr lang="fr-FR" sz="10000" i="1" dirty="0" smtClean="0">
                <a:solidFill>
                  <a:srgbClr val="F3302F"/>
                </a:solidFill>
                <a:latin typeface="Lucida Handwriting"/>
                <a:cs typeface="Lucida Handwriting"/>
              </a:rPr>
              <a:t>X</a:t>
            </a:r>
            <a:endParaRPr lang="fr-FR" sz="10000" i="1" dirty="0">
              <a:solidFill>
                <a:srgbClr val="F3302F"/>
              </a:solidFill>
              <a:latin typeface="Lucida Handwriting"/>
              <a:cs typeface="Lucida Handwriting"/>
            </a:endParaRPr>
          </a:p>
        </p:txBody>
      </p:sp>
    </p:spTree>
    <p:extLst>
      <p:ext uri="{BB962C8B-B14F-4D97-AF65-F5344CB8AC3E}">
        <p14:creationId xmlns:p14="http://schemas.microsoft.com/office/powerpoint/2010/main" val="411890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009783534_258c795027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0" y="334962"/>
            <a:ext cx="9144000" cy="553998"/>
          </a:xfrm>
          <a:prstGeom prst="rect">
            <a:avLst/>
          </a:prstGeom>
          <a:solidFill>
            <a:schemeClr val="bg1">
              <a:lumMod val="65000"/>
              <a:alpha val="90000"/>
            </a:schemeClr>
          </a:solidFill>
        </p:spPr>
        <p:txBody>
          <a:bodyPr wrap="square" rtlCol="0">
            <a:spAutoFit/>
          </a:bodyPr>
          <a:lstStyle/>
          <a:p>
            <a:pPr algn="ctr"/>
            <a:r>
              <a:rPr lang="fr-FR" sz="3000" dirty="0" smtClean="0"/>
              <a:t>R</a:t>
            </a:r>
            <a:r>
              <a:rPr lang="fr-FR" sz="3000" dirty="0" smtClean="0"/>
              <a:t>ésultats</a:t>
            </a:r>
            <a:endParaRPr lang="fr-FR" sz="3000" dirty="0"/>
          </a:p>
        </p:txBody>
      </p:sp>
      <p:sp>
        <p:nvSpPr>
          <p:cNvPr id="4" name="ZoneTexte 3"/>
          <p:cNvSpPr txBox="1"/>
          <p:nvPr/>
        </p:nvSpPr>
        <p:spPr>
          <a:xfrm>
            <a:off x="641929" y="1041360"/>
            <a:ext cx="7898518" cy="553998"/>
          </a:xfrm>
          <a:prstGeom prst="rect">
            <a:avLst/>
          </a:prstGeom>
          <a:solidFill>
            <a:schemeClr val="accent4">
              <a:lumMod val="60000"/>
              <a:lumOff val="40000"/>
              <a:alpha val="90000"/>
            </a:schemeClr>
          </a:solidFill>
        </p:spPr>
        <p:txBody>
          <a:bodyPr wrap="square" rtlCol="0">
            <a:spAutoFit/>
          </a:bodyPr>
          <a:lstStyle/>
          <a:p>
            <a:pPr algn="ctr"/>
            <a:r>
              <a:rPr lang="fr-FR" sz="3000" dirty="0" smtClean="0"/>
              <a:t>Documents officiels</a:t>
            </a:r>
            <a:endParaRPr lang="fr-FR" sz="3000" dirty="0"/>
          </a:p>
        </p:txBody>
      </p:sp>
      <p:graphicFrame>
        <p:nvGraphicFramePr>
          <p:cNvPr id="6" name="Tableau 5"/>
          <p:cNvGraphicFramePr>
            <a:graphicFrameLocks noGrp="1"/>
          </p:cNvGraphicFramePr>
          <p:nvPr>
            <p:extLst>
              <p:ext uri="{D42A27DB-BD31-4B8C-83A1-F6EECF244321}">
                <p14:modId xmlns:p14="http://schemas.microsoft.com/office/powerpoint/2010/main" val="2946205035"/>
              </p:ext>
            </p:extLst>
          </p:nvPr>
        </p:nvGraphicFramePr>
        <p:xfrm>
          <a:off x="0" y="2178578"/>
          <a:ext cx="9143998" cy="3484879"/>
        </p:xfrm>
        <a:graphic>
          <a:graphicData uri="http://schemas.openxmlformats.org/drawingml/2006/table">
            <a:tbl>
              <a:tblPr firstRow="1" bandRow="1">
                <a:tableStyleId>{5C22544A-7EE6-4342-B048-85BDC9FD1C3A}</a:tableStyleId>
              </a:tblPr>
              <a:tblGrid>
                <a:gridCol w="467495"/>
                <a:gridCol w="1024040"/>
                <a:gridCol w="1291180"/>
                <a:gridCol w="1710788"/>
                <a:gridCol w="1716463"/>
                <a:gridCol w="1521092"/>
                <a:gridCol w="1412940"/>
              </a:tblGrid>
              <a:tr h="370840">
                <a:tc>
                  <a:txBody>
                    <a:bodyPr/>
                    <a:lstStyle/>
                    <a:p>
                      <a:endParaRPr lang="fr-FR" dirty="0"/>
                    </a:p>
                  </a:txBody>
                  <a:tcPr>
                    <a:solidFill>
                      <a:schemeClr val="accent1">
                        <a:tint val="20000"/>
                        <a:alpha val="57000"/>
                      </a:schemeClr>
                    </a:solidFill>
                  </a:tcPr>
                </a:tc>
                <a:tc>
                  <a:txBody>
                    <a:bodyPr/>
                    <a:lstStyle/>
                    <a:p>
                      <a:pPr algn="ctr"/>
                      <a:r>
                        <a:rPr lang="fr-FR" dirty="0" smtClean="0"/>
                        <a:t>L</a:t>
                      </a:r>
                      <a:r>
                        <a:rPr lang="fr-FR" dirty="0" smtClean="0"/>
                        <a:t>’élève se trouve</a:t>
                      </a:r>
                      <a:endParaRPr lang="fr-FR" dirty="0"/>
                    </a:p>
                  </a:txBody>
                  <a:tcPr>
                    <a:solidFill>
                      <a:schemeClr val="accent1">
                        <a:tint val="20000"/>
                        <a:alpha val="57000"/>
                      </a:schemeClr>
                    </a:solidFill>
                  </a:tcPr>
                </a:tc>
                <a:tc>
                  <a:txBody>
                    <a:bodyPr/>
                    <a:lstStyle/>
                    <a:p>
                      <a:pPr algn="ctr"/>
                      <a:r>
                        <a:rPr lang="fr-FR" dirty="0" smtClean="0"/>
                        <a:t>Le professeur</a:t>
                      </a:r>
                      <a:r>
                        <a:rPr lang="fr-FR" baseline="0" dirty="0" smtClean="0"/>
                        <a:t> enseigne</a:t>
                      </a:r>
                      <a:endParaRPr lang="fr-FR" dirty="0"/>
                    </a:p>
                  </a:txBody>
                  <a:tcPr>
                    <a:solidFill>
                      <a:schemeClr val="accent1">
                        <a:tint val="20000"/>
                        <a:alpha val="57000"/>
                      </a:schemeClr>
                    </a:solidFill>
                  </a:tcPr>
                </a:tc>
                <a:tc>
                  <a:txBody>
                    <a:bodyPr/>
                    <a:lstStyle/>
                    <a:p>
                      <a:pPr algn="ctr"/>
                      <a:r>
                        <a:rPr lang="fr-FR" dirty="0" smtClean="0"/>
                        <a:t>R</a:t>
                      </a:r>
                      <a:r>
                        <a:rPr lang="fr-FR" dirty="0" smtClean="0"/>
                        <a:t>éférentiels</a:t>
                      </a:r>
                      <a:r>
                        <a:rPr lang="fr-FR" baseline="0" dirty="0" smtClean="0"/>
                        <a:t> de compétences</a:t>
                      </a:r>
                      <a:endParaRPr lang="fr-FR" dirty="0"/>
                    </a:p>
                  </a:txBody>
                  <a:tcPr>
                    <a:solidFill>
                      <a:schemeClr val="accent1">
                        <a:tint val="20000"/>
                        <a:alpha val="57000"/>
                      </a:schemeClr>
                    </a:solidFill>
                  </a:tcPr>
                </a:tc>
                <a:tc>
                  <a:txBody>
                    <a:bodyPr/>
                    <a:lstStyle/>
                    <a:p>
                      <a:pPr algn="ctr"/>
                      <a:r>
                        <a:rPr lang="fr-FR" dirty="0" smtClean="0"/>
                        <a:t>Programmes</a:t>
                      </a:r>
                      <a:endParaRPr lang="fr-FR" dirty="0"/>
                    </a:p>
                  </a:txBody>
                  <a:tcPr>
                    <a:solidFill>
                      <a:schemeClr val="accent1">
                        <a:tint val="20000"/>
                        <a:alpha val="57000"/>
                      </a:schemeClr>
                    </a:solidFill>
                  </a:tcPr>
                </a:tc>
                <a:tc gridSpan="2">
                  <a:txBody>
                    <a:bodyPr/>
                    <a:lstStyle/>
                    <a:p>
                      <a:pPr algn="ctr"/>
                      <a:r>
                        <a:rPr lang="fr-FR" dirty="0" smtClean="0"/>
                        <a:t>Circulaires</a:t>
                      </a:r>
                      <a:endParaRPr lang="fr-FR" dirty="0"/>
                    </a:p>
                  </a:txBody>
                  <a:tcPr>
                    <a:solidFill>
                      <a:schemeClr val="accent1">
                        <a:tint val="20000"/>
                        <a:alpha val="57000"/>
                      </a:schemeClr>
                    </a:solidFill>
                  </a:tcPr>
                </a:tc>
                <a:tc hMerge="1">
                  <a:txBody>
                    <a:bodyPr/>
                    <a:lstStyle/>
                    <a:p>
                      <a:endParaRPr lang="fr-FR" dirty="0"/>
                    </a:p>
                  </a:txBody>
                  <a:tcPr>
                    <a:solidFill>
                      <a:schemeClr val="accent1">
                        <a:tint val="20000"/>
                        <a:alpha val="57000"/>
                      </a:schemeClr>
                    </a:solidFill>
                  </a:tcPr>
                </a:tc>
              </a:tr>
              <a:tr h="370840">
                <a:tc>
                  <a:txBody>
                    <a:bodyPr/>
                    <a:lstStyle/>
                    <a:p>
                      <a:pPr algn="ctr"/>
                      <a:r>
                        <a:rPr lang="fr-FR" dirty="0" smtClean="0"/>
                        <a:t>1</a:t>
                      </a:r>
                      <a:endParaRPr lang="fr-FR" dirty="0"/>
                    </a:p>
                  </a:txBody>
                  <a:tcPr anchor="ctr">
                    <a:solidFill>
                      <a:schemeClr val="accent1">
                        <a:tint val="20000"/>
                        <a:alpha val="57000"/>
                      </a:schemeClr>
                    </a:solidFill>
                  </a:tcPr>
                </a:tc>
                <a:tc rowSpan="2">
                  <a:txBody>
                    <a:bodyPr/>
                    <a:lstStyle/>
                    <a:p>
                      <a:pPr algn="ctr"/>
                      <a:r>
                        <a:rPr lang="fr-FR" dirty="0" smtClean="0"/>
                        <a:t>au 1</a:t>
                      </a:r>
                      <a:r>
                        <a:rPr lang="fr-FR" baseline="30000" dirty="0" smtClean="0"/>
                        <a:t>er</a:t>
                      </a:r>
                      <a:r>
                        <a:rPr lang="fr-FR" dirty="0" smtClean="0"/>
                        <a:t> degr</a:t>
                      </a:r>
                      <a:r>
                        <a:rPr lang="fr-FR" dirty="0" smtClean="0"/>
                        <a:t>é</a:t>
                      </a:r>
                      <a:endParaRPr lang="fr-FR" dirty="0"/>
                    </a:p>
                  </a:txBody>
                  <a:tcPr anchor="ctr">
                    <a:solidFill>
                      <a:schemeClr val="accent1">
                        <a:tint val="20000"/>
                        <a:alpha val="57000"/>
                      </a:schemeClr>
                    </a:solidFill>
                  </a:tcPr>
                </a:tc>
                <a:tc rowSpan="3">
                  <a:txBody>
                    <a:bodyPr/>
                    <a:lstStyle/>
                    <a:p>
                      <a:pPr algn="ctr"/>
                      <a:r>
                        <a:rPr lang="fr-FR" dirty="0" smtClean="0"/>
                        <a:t>au degr</a:t>
                      </a:r>
                      <a:r>
                        <a:rPr lang="fr-FR" dirty="0" smtClean="0"/>
                        <a:t>é inférieur (DI)</a:t>
                      </a:r>
                      <a:endParaRPr lang="fr-FR" dirty="0"/>
                    </a:p>
                  </a:txBody>
                  <a:tcPr anchor="ctr">
                    <a:solidFill>
                      <a:schemeClr val="accent1">
                        <a:tint val="20000"/>
                        <a:alpha val="57000"/>
                      </a:schemeClr>
                    </a:solidFill>
                  </a:tcPr>
                </a:tc>
                <a:tc rowSpan="2">
                  <a:txBody>
                    <a:bodyPr/>
                    <a:lstStyle/>
                    <a:p>
                      <a:pPr algn="ctr"/>
                      <a:r>
                        <a:rPr lang="fr-FR" i="1" dirty="0" smtClean="0"/>
                        <a:t>Socle</a:t>
                      </a:r>
                      <a:r>
                        <a:rPr lang="fr-FR" i="1" baseline="0" dirty="0" smtClean="0"/>
                        <a:t> de comp</a:t>
                      </a:r>
                      <a:r>
                        <a:rPr lang="fr-FR" i="1" baseline="0" dirty="0" smtClean="0"/>
                        <a:t>étences… </a:t>
                      </a:r>
                      <a:r>
                        <a:rPr lang="fr-FR" baseline="0" dirty="0" smtClean="0"/>
                        <a:t>(sans date)</a:t>
                      </a:r>
                      <a:endParaRPr lang="fr-FR" dirty="0"/>
                    </a:p>
                  </a:txBody>
                  <a:tcPr anchor="ctr">
                    <a:solidFill>
                      <a:schemeClr val="accent1">
                        <a:tint val="20000"/>
                        <a:alpha val="57000"/>
                      </a:schemeClr>
                    </a:solidFill>
                  </a:tcPr>
                </a:tc>
                <a:tc rowSpan="2">
                  <a:txBody>
                    <a:bodyPr/>
                    <a:lstStyle/>
                    <a:p>
                      <a:pPr algn="ctr"/>
                      <a:r>
                        <a:rPr lang="fr-FR" dirty="0" smtClean="0"/>
                        <a:t>(programmes)</a:t>
                      </a:r>
                      <a:endParaRPr lang="fr-FR" dirty="0"/>
                    </a:p>
                  </a:txBody>
                  <a:tcPr anchor="ctr">
                    <a:solidFill>
                      <a:schemeClr val="accent1">
                        <a:tint val="20000"/>
                        <a:alpha val="57000"/>
                      </a:schemeClr>
                    </a:solidFill>
                  </a:tcPr>
                </a:tc>
                <a:tc rowSpan="6">
                  <a:txBody>
                    <a:bodyPr/>
                    <a:lstStyle/>
                    <a:p>
                      <a:pPr algn="ctr"/>
                      <a:r>
                        <a:rPr lang="fr-FR" i="1" dirty="0" smtClean="0"/>
                        <a:t>Circulaire sur l</a:t>
                      </a:r>
                      <a:r>
                        <a:rPr lang="fr-FR" i="1" dirty="0" smtClean="0"/>
                        <a:t>’évaluation en langues germaniques </a:t>
                      </a:r>
                      <a:r>
                        <a:rPr lang="fr-FR" dirty="0" smtClean="0"/>
                        <a:t>(2002)</a:t>
                      </a:r>
                      <a:endParaRPr lang="fr-FR" dirty="0"/>
                    </a:p>
                  </a:txBody>
                  <a:tcPr anchor="ctr">
                    <a:solidFill>
                      <a:schemeClr val="accent6">
                        <a:lumMod val="75000"/>
                        <a:alpha val="57000"/>
                      </a:schemeClr>
                    </a:solidFill>
                  </a:tcPr>
                </a:tc>
                <a:tc rowSpan="2">
                  <a:txBody>
                    <a:bodyPr/>
                    <a:lstStyle/>
                    <a:p>
                      <a:pPr algn="ctr"/>
                      <a:r>
                        <a:rPr lang="fr-FR" dirty="0" smtClean="0"/>
                        <a:t>(pas d</a:t>
                      </a:r>
                      <a:r>
                        <a:rPr lang="fr-FR" dirty="0" smtClean="0"/>
                        <a:t>’</a:t>
                      </a:r>
                      <a:r>
                        <a:rPr lang="fr-FR" dirty="0" err="1" smtClean="0"/>
                        <a:t>appli-cation</a:t>
                      </a:r>
                      <a:r>
                        <a:rPr lang="fr-FR" dirty="0" smtClean="0"/>
                        <a:t>)</a:t>
                      </a:r>
                      <a:endParaRPr lang="fr-FR" dirty="0"/>
                    </a:p>
                  </a:txBody>
                  <a:tcPr anchor="ctr">
                    <a:solidFill>
                      <a:schemeClr val="accent1">
                        <a:tint val="20000"/>
                        <a:alpha val="57000"/>
                      </a:schemeClr>
                    </a:solidFill>
                  </a:tcPr>
                </a:tc>
              </a:tr>
              <a:tr h="370840">
                <a:tc>
                  <a:txBody>
                    <a:bodyPr/>
                    <a:lstStyle/>
                    <a:p>
                      <a:pPr algn="ctr"/>
                      <a:r>
                        <a:rPr lang="fr-FR" dirty="0" smtClean="0"/>
                        <a:t>2</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a:p>
                  </a:txBody>
                  <a:tcPr/>
                </a:tc>
              </a:tr>
              <a:tr h="370840">
                <a:tc>
                  <a:txBody>
                    <a:bodyPr/>
                    <a:lstStyle/>
                    <a:p>
                      <a:pPr algn="ctr"/>
                      <a:r>
                        <a:rPr lang="fr-FR" dirty="0" smtClean="0"/>
                        <a:t>3</a:t>
                      </a:r>
                      <a:endParaRPr lang="fr-FR" dirty="0"/>
                    </a:p>
                  </a:txBody>
                  <a:tcPr anchor="ctr">
                    <a:solidFill>
                      <a:schemeClr val="accent1">
                        <a:tint val="20000"/>
                        <a:alpha val="57000"/>
                      </a:schemeClr>
                    </a:solidFill>
                  </a:tcPr>
                </a:tc>
                <a:tc rowSpan="2">
                  <a:txBody>
                    <a:bodyPr/>
                    <a:lstStyle/>
                    <a:p>
                      <a:pPr algn="ctr"/>
                      <a:r>
                        <a:rPr lang="fr-FR" dirty="0" smtClean="0"/>
                        <a:t>au 2</a:t>
                      </a:r>
                      <a:r>
                        <a:rPr lang="fr-FR" baseline="30000" dirty="0" smtClean="0"/>
                        <a:t>e</a:t>
                      </a:r>
                      <a:r>
                        <a:rPr lang="fr-FR" dirty="0" smtClean="0"/>
                        <a:t> degr</a:t>
                      </a:r>
                      <a:r>
                        <a:rPr lang="fr-FR" dirty="0" smtClean="0"/>
                        <a:t>é</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rowSpan="2">
                  <a:txBody>
                    <a:bodyPr/>
                    <a:lstStyle/>
                    <a:p>
                      <a:pPr algn="ctr"/>
                      <a:r>
                        <a:rPr lang="fr-FR" dirty="0" smtClean="0"/>
                        <a:t>(pas </a:t>
                      </a:r>
                      <a:r>
                        <a:rPr lang="fr-FR" dirty="0" smtClean="0"/>
                        <a:t>écrit)</a:t>
                      </a:r>
                      <a:endParaRPr lang="fr-FR" dirty="0"/>
                    </a:p>
                  </a:txBody>
                  <a:tcPr anchor="ctr">
                    <a:solidFill>
                      <a:schemeClr val="accent1">
                        <a:tint val="20000"/>
                        <a:alpha val="57000"/>
                      </a:schemeClr>
                    </a:solidFill>
                  </a:tcPr>
                </a:tc>
                <a:tc rowSpan="4">
                  <a:txBody>
                    <a:bodyPr/>
                    <a:lstStyle/>
                    <a:p>
                      <a:pPr algn="ctr"/>
                      <a:r>
                        <a:rPr lang="fr-FR" dirty="0" smtClean="0"/>
                        <a:t>Programmes de langues</a:t>
                      </a:r>
                      <a:r>
                        <a:rPr lang="fr-FR" baseline="0" dirty="0" smtClean="0"/>
                        <a:t> modernes et germaniques (2000)</a:t>
                      </a:r>
                      <a:endParaRPr lang="fr-FR" dirty="0"/>
                    </a:p>
                  </a:txBody>
                  <a:tcPr anchor="ctr">
                    <a:solidFill>
                      <a:schemeClr val="accent6">
                        <a:lumMod val="75000"/>
                        <a:alpha val="57000"/>
                      </a:schemeClr>
                    </a:solidFill>
                  </a:tcPr>
                </a:tc>
                <a:tc vMerge="1">
                  <a:txBody>
                    <a:bodyPr/>
                    <a:lstStyle/>
                    <a:p>
                      <a:endParaRPr lang="fr-FR" dirty="0"/>
                    </a:p>
                  </a:txBody>
                  <a:tcPr>
                    <a:solidFill>
                      <a:schemeClr val="accent1">
                        <a:tint val="20000"/>
                        <a:alpha val="57000"/>
                      </a:schemeClr>
                    </a:solidFill>
                  </a:tcPr>
                </a:tc>
                <a:tc rowSpan="4">
                  <a:txBody>
                    <a:bodyPr/>
                    <a:lstStyle/>
                    <a:p>
                      <a:pPr algn="ctr"/>
                      <a:r>
                        <a:rPr lang="fr-FR" i="1" dirty="0" smtClean="0"/>
                        <a:t>Note</a:t>
                      </a:r>
                      <a:r>
                        <a:rPr lang="fr-FR" i="1" baseline="0" dirty="0" smtClean="0"/>
                        <a:t> sur l</a:t>
                      </a:r>
                      <a:r>
                        <a:rPr lang="fr-FR" i="1" baseline="0" dirty="0" smtClean="0"/>
                        <a:t>’évaluation </a:t>
                      </a:r>
                      <a:r>
                        <a:rPr lang="fr-FR" baseline="0" dirty="0" smtClean="0"/>
                        <a:t>(2010)</a:t>
                      </a:r>
                      <a:endParaRPr lang="fr-FR" dirty="0"/>
                    </a:p>
                  </a:txBody>
                  <a:tcPr anchor="ctr">
                    <a:solidFill>
                      <a:schemeClr val="accent6">
                        <a:lumMod val="75000"/>
                        <a:alpha val="57000"/>
                      </a:schemeClr>
                    </a:solidFill>
                  </a:tcPr>
                </a:tc>
              </a:tr>
              <a:tr h="370840">
                <a:tc>
                  <a:txBody>
                    <a:bodyPr/>
                    <a:lstStyle/>
                    <a:p>
                      <a:pPr algn="ctr"/>
                      <a:r>
                        <a:rPr lang="fr-FR" dirty="0" smtClean="0"/>
                        <a:t>4</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rowSpan="3">
                  <a:txBody>
                    <a:bodyPr/>
                    <a:lstStyle/>
                    <a:p>
                      <a:pPr algn="ctr"/>
                      <a:r>
                        <a:rPr lang="fr-FR" dirty="0" smtClean="0"/>
                        <a:t>au degr</a:t>
                      </a:r>
                      <a:r>
                        <a:rPr lang="fr-FR" dirty="0" smtClean="0"/>
                        <a:t>é supérieur (DS)</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a:p>
                  </a:txBody>
                  <a:tcPr/>
                </a:tc>
              </a:tr>
              <a:tr h="370840">
                <a:tc>
                  <a:txBody>
                    <a:bodyPr/>
                    <a:lstStyle/>
                    <a:p>
                      <a:pPr algn="ctr"/>
                      <a:r>
                        <a:rPr lang="fr-FR" dirty="0" smtClean="0"/>
                        <a:t>5</a:t>
                      </a:r>
                      <a:endParaRPr lang="fr-FR" dirty="0"/>
                    </a:p>
                  </a:txBody>
                  <a:tcPr anchor="ctr">
                    <a:solidFill>
                      <a:schemeClr val="accent1">
                        <a:tint val="20000"/>
                        <a:alpha val="57000"/>
                      </a:schemeClr>
                    </a:solidFill>
                  </a:tcPr>
                </a:tc>
                <a:tc rowSpan="2">
                  <a:txBody>
                    <a:bodyPr/>
                    <a:lstStyle/>
                    <a:p>
                      <a:pPr algn="ctr"/>
                      <a:r>
                        <a:rPr lang="fr-FR" dirty="0" smtClean="0"/>
                        <a:t>au 3</a:t>
                      </a:r>
                      <a:r>
                        <a:rPr lang="fr-FR" baseline="30000" dirty="0" smtClean="0"/>
                        <a:t>e</a:t>
                      </a:r>
                      <a:r>
                        <a:rPr lang="fr-FR" baseline="0" dirty="0" smtClean="0"/>
                        <a:t> degr</a:t>
                      </a:r>
                      <a:r>
                        <a:rPr lang="fr-FR" baseline="0" dirty="0" smtClean="0"/>
                        <a:t>é</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rowSpan="2">
                  <a:txBody>
                    <a:bodyPr/>
                    <a:lstStyle/>
                    <a:p>
                      <a:pPr algn="ctr"/>
                      <a:r>
                        <a:rPr lang="fr-FR" i="1" dirty="0" smtClean="0"/>
                        <a:t>Comp</a:t>
                      </a:r>
                      <a:r>
                        <a:rPr lang="fr-FR" i="1" dirty="0" smtClean="0"/>
                        <a:t>étences minimales</a:t>
                      </a:r>
                      <a:r>
                        <a:rPr lang="fr-FR" i="1" baseline="0" dirty="0" smtClean="0"/>
                        <a:t>…</a:t>
                      </a:r>
                      <a:r>
                        <a:rPr lang="fr-FR" baseline="0" dirty="0" smtClean="0"/>
                        <a:t>(1999)</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a:p>
                  </a:txBody>
                  <a:tcPr/>
                </a:tc>
              </a:tr>
              <a:tr h="370840">
                <a:tc>
                  <a:txBody>
                    <a:bodyPr/>
                    <a:lstStyle/>
                    <a:p>
                      <a:pPr algn="ctr"/>
                      <a:r>
                        <a:rPr lang="fr-FR" dirty="0" smtClean="0"/>
                        <a:t>6</a:t>
                      </a:r>
                      <a:endParaRPr lang="fr-FR" dirty="0"/>
                    </a:p>
                  </a:txBody>
                  <a:tcPr anchor="ct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dirty="0"/>
                    </a:p>
                  </a:txBody>
                  <a:tcPr>
                    <a:solidFill>
                      <a:schemeClr val="accent1">
                        <a:tint val="20000"/>
                        <a:alpha val="57000"/>
                      </a:schemeClr>
                    </a:solidFill>
                  </a:tcPr>
                </a:tc>
                <a:tc vMerge="1">
                  <a:txBody>
                    <a:bodyPr/>
                    <a:lstStyle/>
                    <a:p>
                      <a:endParaRPr lang="fr-FR"/>
                    </a:p>
                  </a:txBody>
                  <a:tcPr/>
                </a:tc>
              </a:tr>
            </a:tbl>
          </a:graphicData>
        </a:graphic>
      </p:graphicFrame>
      <p:pic>
        <p:nvPicPr>
          <p:cNvPr id="7" name="Image 6"/>
          <p:cNvPicPr>
            <a:picLocks noChangeAspect="1"/>
          </p:cNvPicPr>
          <p:nvPr/>
        </p:nvPicPr>
        <p:blipFill>
          <a:blip r:embed="rId4"/>
          <a:stretch>
            <a:fillRect/>
          </a:stretch>
        </p:blipFill>
        <p:spPr>
          <a:xfrm>
            <a:off x="1111371" y="2414114"/>
            <a:ext cx="7204063" cy="2926946"/>
          </a:xfrm>
          <a:prstGeom prst="rect">
            <a:avLst/>
          </a:prstGeom>
        </p:spPr>
      </p:pic>
      <p:pic>
        <p:nvPicPr>
          <p:cNvPr id="17" name="Image 16"/>
          <p:cNvPicPr>
            <a:picLocks noChangeAspect="1"/>
          </p:cNvPicPr>
          <p:nvPr/>
        </p:nvPicPr>
        <p:blipFill>
          <a:blip r:embed="rId5"/>
          <a:stretch>
            <a:fillRect/>
          </a:stretch>
        </p:blipFill>
        <p:spPr>
          <a:xfrm>
            <a:off x="0" y="2178578"/>
            <a:ext cx="9144000" cy="3979333"/>
          </a:xfrm>
          <a:prstGeom prst="rect">
            <a:avLst/>
          </a:prstGeom>
        </p:spPr>
      </p:pic>
      <p:pic>
        <p:nvPicPr>
          <p:cNvPr id="9" name="Image 8"/>
          <p:cNvPicPr>
            <a:picLocks noChangeAspect="1"/>
          </p:cNvPicPr>
          <p:nvPr/>
        </p:nvPicPr>
        <p:blipFill>
          <a:blip r:embed="rId6"/>
          <a:stretch>
            <a:fillRect/>
          </a:stretch>
        </p:blipFill>
        <p:spPr>
          <a:xfrm>
            <a:off x="0" y="3194338"/>
            <a:ext cx="9144000" cy="2029216"/>
          </a:xfrm>
          <a:prstGeom prst="rect">
            <a:avLst/>
          </a:prstGeom>
        </p:spPr>
      </p:pic>
      <p:pic>
        <p:nvPicPr>
          <p:cNvPr id="18" name="Image 17"/>
          <p:cNvPicPr>
            <a:picLocks noChangeAspect="1"/>
          </p:cNvPicPr>
          <p:nvPr/>
        </p:nvPicPr>
        <p:blipFill>
          <a:blip r:embed="rId7"/>
          <a:stretch>
            <a:fillRect/>
          </a:stretch>
        </p:blipFill>
        <p:spPr>
          <a:xfrm>
            <a:off x="1812271" y="1796279"/>
            <a:ext cx="5791200" cy="4876800"/>
          </a:xfrm>
          <a:prstGeom prst="rect">
            <a:avLst/>
          </a:prstGeom>
        </p:spPr>
      </p:pic>
      <p:pic>
        <p:nvPicPr>
          <p:cNvPr id="19" name="Image 18"/>
          <p:cNvPicPr>
            <a:picLocks noChangeAspect="1"/>
          </p:cNvPicPr>
          <p:nvPr/>
        </p:nvPicPr>
        <p:blipFill>
          <a:blip r:embed="rId8"/>
          <a:stretch>
            <a:fillRect/>
          </a:stretch>
        </p:blipFill>
        <p:spPr>
          <a:xfrm>
            <a:off x="2889003" y="1796279"/>
            <a:ext cx="3416300" cy="5181600"/>
          </a:xfrm>
          <a:prstGeom prst="rect">
            <a:avLst/>
          </a:prstGeom>
        </p:spPr>
      </p:pic>
      <p:pic>
        <p:nvPicPr>
          <p:cNvPr id="21" name="Image 20"/>
          <p:cNvPicPr>
            <a:picLocks noChangeAspect="1"/>
          </p:cNvPicPr>
          <p:nvPr/>
        </p:nvPicPr>
        <p:blipFill>
          <a:blip r:embed="rId9"/>
          <a:stretch>
            <a:fillRect/>
          </a:stretch>
        </p:blipFill>
        <p:spPr>
          <a:xfrm>
            <a:off x="784334" y="1998766"/>
            <a:ext cx="7531100" cy="4457700"/>
          </a:xfrm>
          <a:prstGeom prst="rect">
            <a:avLst/>
          </a:prstGeom>
        </p:spPr>
      </p:pic>
      <p:pic>
        <p:nvPicPr>
          <p:cNvPr id="22" name="Image 21"/>
          <p:cNvPicPr>
            <a:picLocks noChangeAspect="1"/>
          </p:cNvPicPr>
          <p:nvPr/>
        </p:nvPicPr>
        <p:blipFill>
          <a:blip r:embed="rId10"/>
          <a:stretch>
            <a:fillRect/>
          </a:stretch>
        </p:blipFill>
        <p:spPr>
          <a:xfrm>
            <a:off x="523789" y="0"/>
            <a:ext cx="8213783" cy="6858000"/>
          </a:xfrm>
          <a:prstGeom prst="rect">
            <a:avLst/>
          </a:prstGeom>
        </p:spPr>
      </p:pic>
      <p:pic>
        <p:nvPicPr>
          <p:cNvPr id="23" name="Image 22"/>
          <p:cNvPicPr>
            <a:picLocks noChangeAspect="1"/>
          </p:cNvPicPr>
          <p:nvPr/>
        </p:nvPicPr>
        <p:blipFill>
          <a:blip r:embed="rId11"/>
          <a:stretch>
            <a:fillRect/>
          </a:stretch>
        </p:blipFill>
        <p:spPr>
          <a:xfrm>
            <a:off x="784334" y="1998766"/>
            <a:ext cx="7264400" cy="4038600"/>
          </a:xfrm>
          <a:prstGeom prst="rect">
            <a:avLst/>
          </a:prstGeom>
        </p:spPr>
      </p:pic>
      <p:pic>
        <p:nvPicPr>
          <p:cNvPr id="16" name="Image 15"/>
          <p:cNvPicPr>
            <a:picLocks noChangeAspect="1"/>
          </p:cNvPicPr>
          <p:nvPr/>
        </p:nvPicPr>
        <p:blipFill>
          <a:blip r:embed="rId12"/>
          <a:stretch>
            <a:fillRect/>
          </a:stretch>
        </p:blipFill>
        <p:spPr>
          <a:xfrm>
            <a:off x="507998" y="3420190"/>
            <a:ext cx="8636000" cy="1612900"/>
          </a:xfrm>
          <a:prstGeom prst="rect">
            <a:avLst/>
          </a:prstGeom>
        </p:spPr>
      </p:pic>
    </p:spTree>
    <p:extLst>
      <p:ext uri="{BB962C8B-B14F-4D97-AF65-F5344CB8AC3E}">
        <p14:creationId xmlns:p14="http://schemas.microsoft.com/office/powerpoint/2010/main" val="645902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linds(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linds(horizont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linds(horizontal)">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nodeType="clickEffect">
                                  <p:stCondLst>
                                    <p:cond delay="0"/>
                                  </p:stCondLst>
                                  <p:childTnLst>
                                    <p:animEffect transition="out" filter="barn(inVertical)">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6" presetClass="exit" presetSubtype="21" fill="hold" nodeType="clickEffect">
                                  <p:stCondLst>
                                    <p:cond delay="0"/>
                                  </p:stCondLst>
                                  <p:childTnLst>
                                    <p:animEffect transition="out" filter="barn(inVertical)">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009783534_258c795027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0" y="334962"/>
            <a:ext cx="9144000" cy="553998"/>
          </a:xfrm>
          <a:prstGeom prst="rect">
            <a:avLst/>
          </a:prstGeom>
          <a:solidFill>
            <a:schemeClr val="bg1">
              <a:lumMod val="65000"/>
              <a:alpha val="90000"/>
            </a:schemeClr>
          </a:solidFill>
        </p:spPr>
        <p:txBody>
          <a:bodyPr wrap="square" rtlCol="0">
            <a:spAutoFit/>
          </a:bodyPr>
          <a:lstStyle/>
          <a:p>
            <a:pPr algn="ctr"/>
            <a:r>
              <a:rPr lang="fr-FR" sz="3000" dirty="0" smtClean="0"/>
              <a:t>R</a:t>
            </a:r>
            <a:r>
              <a:rPr lang="fr-FR" sz="3000" dirty="0" smtClean="0"/>
              <a:t>ésultats</a:t>
            </a:r>
            <a:endParaRPr lang="fr-FR" sz="3000" dirty="0"/>
          </a:p>
        </p:txBody>
      </p:sp>
      <p:sp>
        <p:nvSpPr>
          <p:cNvPr id="4" name="ZoneTexte 3"/>
          <p:cNvSpPr txBox="1"/>
          <p:nvPr/>
        </p:nvSpPr>
        <p:spPr>
          <a:xfrm>
            <a:off x="641929" y="1041360"/>
            <a:ext cx="7898518" cy="553998"/>
          </a:xfrm>
          <a:prstGeom prst="rect">
            <a:avLst/>
          </a:prstGeom>
          <a:solidFill>
            <a:schemeClr val="accent4">
              <a:lumMod val="60000"/>
              <a:lumOff val="40000"/>
              <a:alpha val="90000"/>
            </a:schemeClr>
          </a:solidFill>
        </p:spPr>
        <p:txBody>
          <a:bodyPr wrap="square" rtlCol="0">
            <a:spAutoFit/>
          </a:bodyPr>
          <a:lstStyle/>
          <a:p>
            <a:pPr algn="ctr"/>
            <a:r>
              <a:rPr lang="fr-FR" sz="3000" dirty="0" smtClean="0"/>
              <a:t>Pratiques </a:t>
            </a:r>
            <a:r>
              <a:rPr lang="fr-FR" sz="3000" dirty="0" smtClean="0"/>
              <a:t>évaluatives</a:t>
            </a:r>
            <a:endParaRPr lang="fr-FR" sz="3000" dirty="0"/>
          </a:p>
        </p:txBody>
      </p:sp>
      <p:graphicFrame>
        <p:nvGraphicFramePr>
          <p:cNvPr id="5" name="Tableau 4"/>
          <p:cNvGraphicFramePr>
            <a:graphicFrameLocks noGrp="1"/>
          </p:cNvGraphicFramePr>
          <p:nvPr>
            <p:extLst>
              <p:ext uri="{D42A27DB-BD31-4B8C-83A1-F6EECF244321}">
                <p14:modId xmlns:p14="http://schemas.microsoft.com/office/powerpoint/2010/main" val="1144131891"/>
              </p:ext>
            </p:extLst>
          </p:nvPr>
        </p:nvGraphicFramePr>
        <p:xfrm>
          <a:off x="0" y="2138680"/>
          <a:ext cx="9144003" cy="4078400"/>
        </p:xfrm>
        <a:graphic>
          <a:graphicData uri="http://schemas.openxmlformats.org/drawingml/2006/table">
            <a:tbl>
              <a:tblPr firstRow="1" bandRow="1">
                <a:tableStyleId>{5C22544A-7EE6-4342-B048-85BDC9FD1C3A}</a:tableStyleId>
              </a:tblPr>
              <a:tblGrid>
                <a:gridCol w="1270000"/>
                <a:gridCol w="809451"/>
                <a:gridCol w="946220"/>
                <a:gridCol w="946220"/>
                <a:gridCol w="946220"/>
                <a:gridCol w="946220"/>
                <a:gridCol w="946220"/>
                <a:gridCol w="946220"/>
                <a:gridCol w="722923"/>
                <a:gridCol w="664309"/>
              </a:tblGrid>
              <a:tr h="407840">
                <a:tc>
                  <a:txBody>
                    <a:bodyPr/>
                    <a:lstStyle/>
                    <a:p>
                      <a:pPr algn="ctr"/>
                      <a:endParaRPr lang="fr-FR" b="0" dirty="0"/>
                    </a:p>
                  </a:txBody>
                  <a:tcPr/>
                </a:tc>
                <a:tc>
                  <a:txBody>
                    <a:bodyPr/>
                    <a:lstStyle/>
                    <a:p>
                      <a:pPr algn="ctr"/>
                      <a:r>
                        <a:rPr lang="fr-FR" b="0" dirty="0" smtClean="0"/>
                        <a:t>1</a:t>
                      </a:r>
                      <a:endParaRPr lang="fr-FR" b="0" dirty="0"/>
                    </a:p>
                  </a:txBody>
                  <a:tcPr/>
                </a:tc>
                <a:tc>
                  <a:txBody>
                    <a:bodyPr/>
                    <a:lstStyle/>
                    <a:p>
                      <a:pPr algn="ctr"/>
                      <a:r>
                        <a:rPr lang="fr-FR" b="0" dirty="0" smtClean="0"/>
                        <a:t>2</a:t>
                      </a:r>
                      <a:endParaRPr lang="fr-FR" b="0" dirty="0"/>
                    </a:p>
                  </a:txBody>
                  <a:tcPr/>
                </a:tc>
                <a:tc>
                  <a:txBody>
                    <a:bodyPr/>
                    <a:lstStyle/>
                    <a:p>
                      <a:pPr algn="ctr"/>
                      <a:r>
                        <a:rPr lang="fr-FR" b="0" dirty="0" smtClean="0"/>
                        <a:t>3</a:t>
                      </a:r>
                      <a:endParaRPr lang="fr-FR" b="0" dirty="0"/>
                    </a:p>
                  </a:txBody>
                  <a:tcPr/>
                </a:tc>
                <a:tc>
                  <a:txBody>
                    <a:bodyPr/>
                    <a:lstStyle/>
                    <a:p>
                      <a:pPr algn="ctr"/>
                      <a:r>
                        <a:rPr lang="fr-FR" b="0" dirty="0" smtClean="0"/>
                        <a:t>4</a:t>
                      </a:r>
                      <a:endParaRPr lang="fr-FR" b="0" dirty="0"/>
                    </a:p>
                  </a:txBody>
                  <a:tcPr/>
                </a:tc>
                <a:tc>
                  <a:txBody>
                    <a:bodyPr/>
                    <a:lstStyle/>
                    <a:p>
                      <a:pPr algn="ctr"/>
                      <a:r>
                        <a:rPr lang="fr-FR" b="0" dirty="0" smtClean="0"/>
                        <a:t>5</a:t>
                      </a:r>
                      <a:endParaRPr lang="fr-FR" b="0" dirty="0"/>
                    </a:p>
                  </a:txBody>
                  <a:tcPr/>
                </a:tc>
                <a:tc>
                  <a:txBody>
                    <a:bodyPr/>
                    <a:lstStyle/>
                    <a:p>
                      <a:pPr algn="ctr"/>
                      <a:r>
                        <a:rPr lang="fr-FR" b="0" dirty="0" smtClean="0"/>
                        <a:t>6</a:t>
                      </a:r>
                      <a:endParaRPr lang="fr-FR" b="0" dirty="0"/>
                    </a:p>
                  </a:txBody>
                  <a:tcPr/>
                </a:tc>
                <a:tc>
                  <a:txBody>
                    <a:bodyPr/>
                    <a:lstStyle/>
                    <a:p>
                      <a:pPr algn="ctr"/>
                      <a:r>
                        <a:rPr lang="fr-FR" b="0" dirty="0" smtClean="0"/>
                        <a:t>7</a:t>
                      </a:r>
                      <a:endParaRPr lang="fr-FR" b="0" dirty="0"/>
                    </a:p>
                  </a:txBody>
                  <a:tcPr/>
                </a:tc>
                <a:tc>
                  <a:txBody>
                    <a:bodyPr/>
                    <a:lstStyle/>
                    <a:p>
                      <a:pPr algn="ctr"/>
                      <a:r>
                        <a:rPr lang="fr-FR" b="0" dirty="0" smtClean="0">
                          <a:latin typeface="+mn-lt"/>
                        </a:rPr>
                        <a:t> µ</a:t>
                      </a:r>
                      <a:endParaRPr lang="fr-FR" b="0" dirty="0">
                        <a:latin typeface="+mn-lt"/>
                      </a:endParaRPr>
                    </a:p>
                  </a:txBody>
                  <a:tcPr/>
                </a:tc>
                <a:tc>
                  <a:txBody>
                    <a:bodyPr/>
                    <a:lstStyle/>
                    <a:p>
                      <a:pPr algn="ctr"/>
                      <a:r>
                        <a:rPr lang="el-GR" b="0" dirty="0" smtClean="0">
                          <a:latin typeface="Franklin Gothic Book"/>
                          <a:cs typeface="Franklin Gothic Book"/>
                        </a:rPr>
                        <a:t>σ</a:t>
                      </a:r>
                      <a:endParaRPr lang="fr-FR" b="0" dirty="0">
                        <a:latin typeface="Franklin Gothic Book"/>
                        <a:cs typeface="Franklin Gothic Book"/>
                      </a:endParaRPr>
                    </a:p>
                  </a:txBody>
                  <a:tcPr/>
                </a:tc>
              </a:tr>
              <a:tr h="407840">
                <a:tc>
                  <a:txBody>
                    <a:bodyPr/>
                    <a:lstStyle/>
                    <a:p>
                      <a:r>
                        <a:rPr lang="fr-FR" sz="1800" b="1" dirty="0" smtClean="0">
                          <a:solidFill>
                            <a:schemeClr val="accent6">
                              <a:lumMod val="75000"/>
                            </a:schemeClr>
                          </a:solidFill>
                          <a:latin typeface="+mn-lt"/>
                        </a:rPr>
                        <a:t>R</a:t>
                      </a:r>
                      <a:r>
                        <a:rPr lang="fr-FR" sz="1800" b="1" dirty="0" smtClean="0">
                          <a:solidFill>
                            <a:schemeClr val="accent6">
                              <a:lumMod val="75000"/>
                            </a:schemeClr>
                          </a:solidFill>
                          <a:latin typeface="+mn-lt"/>
                        </a:rPr>
                        <a:t>éseau</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O</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O</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C</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O</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O</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O</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C</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r>
                        <a:rPr lang="fr-FR" sz="1800" b="1" dirty="0" smtClean="0">
                          <a:solidFill>
                            <a:schemeClr val="accent6">
                              <a:lumMod val="75000"/>
                            </a:schemeClr>
                          </a:solidFill>
                          <a:latin typeface="+mn-lt"/>
                        </a:rPr>
                        <a:t>Exp</a:t>
                      </a:r>
                      <a:r>
                        <a:rPr lang="fr-FR" sz="1800" b="1" dirty="0" smtClean="0">
                          <a:solidFill>
                            <a:schemeClr val="accent6">
                              <a:lumMod val="75000"/>
                            </a:schemeClr>
                          </a:solidFill>
                          <a:latin typeface="+mn-lt"/>
                        </a:rPr>
                        <a:t>érience</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6</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11</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6</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22</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10</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20</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5</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6">
                              <a:lumMod val="75000"/>
                            </a:schemeClr>
                          </a:solidFill>
                          <a:effectLst/>
                          <a:latin typeface="+mn-lt"/>
                          <a:ea typeface="ＭＳ 明朝"/>
                          <a:cs typeface="Times New Roman"/>
                        </a:rPr>
                        <a:t>11</a:t>
                      </a: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6">
                              <a:lumMod val="75000"/>
                            </a:schemeClr>
                          </a:solidFill>
                          <a:effectLst/>
                          <a:latin typeface="+mn-lt"/>
                          <a:ea typeface="ＭＳ 明朝"/>
                          <a:cs typeface="Times New Roman"/>
                        </a:rPr>
                        <a:t>6</a:t>
                      </a: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r>
                        <a:rPr lang="fr-FR" sz="1800" b="1" dirty="0" smtClean="0">
                          <a:solidFill>
                            <a:schemeClr val="accent6">
                              <a:lumMod val="75000"/>
                            </a:schemeClr>
                          </a:solidFill>
                          <a:latin typeface="+mn-lt"/>
                        </a:rPr>
                        <a:t>Classe</a:t>
                      </a:r>
                      <a:endParaRPr lang="fr-FR" sz="1800" b="1" dirty="0">
                        <a:solidFill>
                          <a:schemeClr val="accent6">
                            <a:lumMod val="75000"/>
                          </a:schemeClr>
                        </a:solidFill>
                        <a:latin typeface="+mn-lt"/>
                      </a:endParaRPr>
                    </a:p>
                  </a:txBody>
                  <a:tcP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6L2</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5L1</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5L1</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5L1</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5L1</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6L1</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4L1</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r>
                        <a:rPr lang="fr-FR" sz="1800" b="1" dirty="0" smtClean="0">
                          <a:solidFill>
                            <a:schemeClr val="accent6">
                              <a:lumMod val="75000"/>
                            </a:schemeClr>
                          </a:solidFill>
                          <a:latin typeface="+mn-lt"/>
                        </a:rPr>
                        <a:t>Langue</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NL</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AN</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AN</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AN</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NL</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AN</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1">
                              <a:lumMod val="60000"/>
                              <a:lumOff val="40000"/>
                            </a:schemeClr>
                          </a:solidFill>
                          <a:effectLst/>
                          <a:latin typeface="+mn-lt"/>
                          <a:ea typeface="Times New Roman"/>
                          <a:cs typeface="Times New Roman"/>
                        </a:rPr>
                        <a:t>AN</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endParaRPr lang="fr-BE" sz="1800" b="1">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r>
                        <a:rPr lang="fr-FR" sz="1800" b="1" dirty="0" smtClean="0">
                          <a:solidFill>
                            <a:schemeClr val="accent6">
                              <a:lumMod val="75000"/>
                            </a:schemeClr>
                          </a:solidFill>
                          <a:latin typeface="+mn-lt"/>
                        </a:rPr>
                        <a:t>El</a:t>
                      </a:r>
                      <a:r>
                        <a:rPr lang="fr-FR" sz="1800" b="1" dirty="0" smtClean="0">
                          <a:solidFill>
                            <a:schemeClr val="accent6">
                              <a:lumMod val="75000"/>
                            </a:schemeClr>
                          </a:solidFill>
                          <a:latin typeface="+mn-lt"/>
                        </a:rPr>
                        <a:t>èves</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30</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30</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21</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24</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21</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26</a:t>
                      </a:r>
                      <a:endParaRPr lang="fr-BE" sz="1800" b="1">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25</a:t>
                      </a:r>
                      <a:endParaRPr lang="fr-BE" sz="1800" b="1"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6">
                              <a:lumMod val="75000"/>
                            </a:schemeClr>
                          </a:solidFill>
                          <a:effectLst/>
                          <a:latin typeface="+mn-lt"/>
                          <a:ea typeface="ＭＳ 明朝"/>
                          <a:cs typeface="Times New Roman"/>
                        </a:rPr>
                        <a:t>25</a:t>
                      </a: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smtClean="0">
                          <a:solidFill>
                            <a:schemeClr val="accent6">
                              <a:lumMod val="75000"/>
                            </a:schemeClr>
                          </a:solidFill>
                          <a:effectLst/>
                          <a:latin typeface="+mn-lt"/>
                          <a:ea typeface="ＭＳ 明朝"/>
                          <a:cs typeface="Times New Roman"/>
                        </a:rPr>
                        <a:t>3</a:t>
                      </a:r>
                      <a:endParaRPr lang="fr-BE" sz="1800" b="1"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endParaRPr lang="fr-FR" sz="1800" b="1" dirty="0">
                        <a:solidFill>
                          <a:schemeClr val="accent6">
                            <a:lumMod val="75000"/>
                          </a:schemeClr>
                        </a:solidFill>
                        <a:latin typeface="+mn-lt"/>
                      </a:endParaRPr>
                    </a:p>
                  </a:txBody>
                  <a:tcPr/>
                </a:tc>
                <a:tc>
                  <a:txBody>
                    <a:bodyPr/>
                    <a:lstStyle/>
                    <a:p>
                      <a:endParaRPr lang="fr-FR" sz="1800" b="1" dirty="0">
                        <a:solidFill>
                          <a:schemeClr val="accent1">
                            <a:lumMod val="60000"/>
                            <a:lumOff val="40000"/>
                          </a:schemeClr>
                        </a:solidFill>
                        <a:latin typeface="+mn-lt"/>
                      </a:endParaRPr>
                    </a:p>
                  </a:txBody>
                  <a:tcPr/>
                </a:tc>
                <a:tc>
                  <a:txBody>
                    <a:bodyPr/>
                    <a:lstStyle/>
                    <a:p>
                      <a:endParaRPr lang="fr-FR" sz="1800" b="1" kern="1200" dirty="0">
                        <a:solidFill>
                          <a:schemeClr val="accent1">
                            <a:lumMod val="60000"/>
                            <a:lumOff val="40000"/>
                          </a:schemeClr>
                        </a:solidFill>
                        <a:effectLst/>
                        <a:latin typeface="+mn-lt"/>
                        <a:ea typeface="Times New Roman"/>
                        <a:cs typeface="Times New Roman"/>
                      </a:endParaRPr>
                    </a:p>
                  </a:txBody>
                  <a:tcPr/>
                </a:tc>
                <a:tc>
                  <a:txBody>
                    <a:bodyPr/>
                    <a:lstStyle/>
                    <a:p>
                      <a:endParaRPr lang="fr-FR" sz="1800" b="1" dirty="0">
                        <a:solidFill>
                          <a:schemeClr val="accent1">
                            <a:lumMod val="60000"/>
                            <a:lumOff val="40000"/>
                          </a:schemeClr>
                        </a:solidFill>
                        <a:latin typeface="+mn-lt"/>
                      </a:endParaRPr>
                    </a:p>
                  </a:txBody>
                  <a:tcPr/>
                </a:tc>
                <a:tc>
                  <a:txBody>
                    <a:bodyPr/>
                    <a:lstStyle/>
                    <a:p>
                      <a:endParaRPr lang="fr-FR" sz="1800" b="1" dirty="0">
                        <a:solidFill>
                          <a:schemeClr val="accent1">
                            <a:lumMod val="60000"/>
                            <a:lumOff val="40000"/>
                          </a:schemeClr>
                        </a:solidFill>
                        <a:latin typeface="+mn-lt"/>
                      </a:endParaRPr>
                    </a:p>
                  </a:txBody>
                  <a:tcPr/>
                </a:tc>
                <a:tc>
                  <a:txBody>
                    <a:bodyPr/>
                    <a:lstStyle/>
                    <a:p>
                      <a:endParaRPr lang="fr-FR" sz="1800" b="1" dirty="0">
                        <a:solidFill>
                          <a:schemeClr val="accent1">
                            <a:lumMod val="60000"/>
                            <a:lumOff val="40000"/>
                          </a:schemeClr>
                        </a:solidFill>
                        <a:latin typeface="+mn-lt"/>
                      </a:endParaRPr>
                    </a:p>
                  </a:txBody>
                  <a:tcPr/>
                </a:tc>
                <a:tc>
                  <a:txBody>
                    <a:bodyPr/>
                    <a:lstStyle/>
                    <a:p>
                      <a:endParaRPr lang="fr-FR" sz="1800" b="1" dirty="0">
                        <a:solidFill>
                          <a:schemeClr val="accent1">
                            <a:lumMod val="60000"/>
                            <a:lumOff val="40000"/>
                          </a:schemeClr>
                        </a:solidFill>
                        <a:latin typeface="+mn-lt"/>
                      </a:endParaRPr>
                    </a:p>
                  </a:txBody>
                  <a:tcPr/>
                </a:tc>
                <a:tc>
                  <a:txBody>
                    <a:bodyPr/>
                    <a:lstStyle/>
                    <a:p>
                      <a:endParaRPr lang="fr-FR" sz="1800" b="1" dirty="0">
                        <a:solidFill>
                          <a:schemeClr val="accent1">
                            <a:lumMod val="60000"/>
                            <a:lumOff val="40000"/>
                          </a:schemeClr>
                        </a:solidFill>
                        <a:latin typeface="+mn-lt"/>
                      </a:endParaRPr>
                    </a:p>
                  </a:txBody>
                  <a:tcPr/>
                </a:tc>
                <a:tc>
                  <a:txBody>
                    <a:bodyPr/>
                    <a:lstStyle/>
                    <a:p>
                      <a:endParaRPr lang="fr-FR" sz="1800" b="1" dirty="0">
                        <a:solidFill>
                          <a:schemeClr val="accent6">
                            <a:lumMod val="75000"/>
                          </a:schemeClr>
                        </a:solidFill>
                        <a:latin typeface="+mn-lt"/>
                      </a:endParaRPr>
                    </a:p>
                  </a:txBody>
                  <a:tcPr/>
                </a:tc>
                <a:tc>
                  <a:txBody>
                    <a:bodyPr/>
                    <a:lstStyle/>
                    <a:p>
                      <a:endParaRPr lang="fr-FR" sz="1800" b="1" dirty="0">
                        <a:solidFill>
                          <a:schemeClr val="accent6">
                            <a:lumMod val="75000"/>
                          </a:schemeClr>
                        </a:solidFill>
                        <a:latin typeface="+mn-lt"/>
                      </a:endParaRPr>
                    </a:p>
                  </a:txBody>
                  <a:tcPr/>
                </a:tc>
              </a:tr>
              <a:tr h="407840">
                <a:tc>
                  <a:txBody>
                    <a:bodyPr/>
                    <a:lstStyle/>
                    <a:p>
                      <a:r>
                        <a:rPr lang="fr-FR" sz="1800" b="1" dirty="0" smtClean="0">
                          <a:solidFill>
                            <a:schemeClr val="accent6">
                              <a:lumMod val="75000"/>
                            </a:schemeClr>
                          </a:solidFill>
                          <a:latin typeface="+mn-lt"/>
                        </a:rPr>
                        <a:t>Cours</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112,6</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109</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120,4</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108,6</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113,2</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110,4</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93,5</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6">
                              <a:lumMod val="75000"/>
                            </a:schemeClr>
                          </a:solidFill>
                          <a:effectLst/>
                          <a:latin typeface="+mn-lt"/>
                          <a:ea typeface="Times New Roman"/>
                          <a:cs typeface="Times New Roman"/>
                        </a:rPr>
                        <a:t>110</a:t>
                      </a:r>
                      <a:endParaRPr lang="fr-BE" sz="180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6">
                              <a:lumMod val="75000"/>
                            </a:schemeClr>
                          </a:solidFill>
                          <a:effectLst/>
                          <a:latin typeface="+mn-lt"/>
                          <a:ea typeface="Times New Roman"/>
                          <a:cs typeface="Times New Roman"/>
                        </a:rPr>
                        <a:t>8</a:t>
                      </a:r>
                      <a:endParaRPr lang="fr-BE" sz="1800"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r>
                        <a:rPr lang="fr-FR" sz="1800" b="1" dirty="0" smtClean="0">
                          <a:solidFill>
                            <a:schemeClr val="accent6">
                              <a:lumMod val="75000"/>
                            </a:schemeClr>
                          </a:solidFill>
                          <a:latin typeface="+mn-lt"/>
                        </a:rPr>
                        <a:t>Tests </a:t>
                      </a:r>
                      <a:r>
                        <a:rPr lang="fr-FR" sz="1800" b="1" dirty="0" err="1" smtClean="0">
                          <a:solidFill>
                            <a:schemeClr val="accent6">
                              <a:lumMod val="75000"/>
                            </a:schemeClr>
                          </a:solidFill>
                          <a:latin typeface="+mn-lt"/>
                        </a:rPr>
                        <a:t>ind</a:t>
                      </a:r>
                      <a:r>
                        <a:rPr lang="fr-FR" sz="1800" b="1" dirty="0" smtClean="0">
                          <a:solidFill>
                            <a:schemeClr val="accent6">
                              <a:lumMod val="75000"/>
                            </a:schemeClr>
                          </a:solidFill>
                          <a:latin typeface="+mn-lt"/>
                        </a:rPr>
                        <a:t>.</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17,23%</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22,84%</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18,14%</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17,19%</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21,55%</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16,39%</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18,93%</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6">
                              <a:lumMod val="75000"/>
                            </a:schemeClr>
                          </a:solidFill>
                          <a:effectLst/>
                          <a:latin typeface="+mn-lt"/>
                          <a:ea typeface="Times New Roman"/>
                          <a:cs typeface="Times New Roman"/>
                        </a:rPr>
                        <a:t>19%</a:t>
                      </a:r>
                      <a:endParaRPr lang="fr-BE" sz="1800" dirty="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6">
                              <a:lumMod val="75000"/>
                            </a:schemeClr>
                          </a:solidFill>
                          <a:effectLst/>
                          <a:latin typeface="+mn-lt"/>
                          <a:ea typeface="Times New Roman"/>
                          <a:cs typeface="Times New Roman"/>
                        </a:rPr>
                        <a:t>2%</a:t>
                      </a:r>
                      <a:endParaRPr lang="fr-BE" sz="1800" dirty="0">
                        <a:solidFill>
                          <a:schemeClr val="accent6">
                            <a:lumMod val="75000"/>
                          </a:schemeClr>
                        </a:solidFill>
                        <a:effectLst/>
                        <a:latin typeface="+mn-lt"/>
                        <a:ea typeface="ＭＳ 明朝"/>
                        <a:cs typeface="Times New Roman"/>
                      </a:endParaRPr>
                    </a:p>
                  </a:txBody>
                  <a:tcPr marL="28575" marR="28575" marT="19050" marB="19050" anchor="ctr"/>
                </a:tc>
              </a:tr>
              <a:tr h="407840">
                <a:tc>
                  <a:txBody>
                    <a:bodyPr/>
                    <a:lstStyle/>
                    <a:p>
                      <a:r>
                        <a:rPr lang="fr-FR" sz="1800" b="1" dirty="0" smtClean="0">
                          <a:solidFill>
                            <a:schemeClr val="accent6">
                              <a:lumMod val="75000"/>
                            </a:schemeClr>
                          </a:solidFill>
                          <a:latin typeface="+mn-lt"/>
                        </a:rPr>
                        <a:t>Tests coll.</a:t>
                      </a:r>
                      <a:endParaRPr lang="fr-FR" sz="1800" b="1" dirty="0">
                        <a:solidFill>
                          <a:schemeClr val="accent6">
                            <a:lumMod val="75000"/>
                          </a:schemeClr>
                        </a:solidFill>
                        <a:latin typeface="+mn-lt"/>
                      </a:endParaRPr>
                    </a:p>
                  </a:txBody>
                  <a:tcP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27,09%</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28,90%</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22,28%</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22,76%</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25,53%</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a:solidFill>
                            <a:schemeClr val="accent1">
                              <a:lumMod val="60000"/>
                              <a:lumOff val="40000"/>
                            </a:schemeClr>
                          </a:solidFill>
                          <a:effectLst/>
                          <a:latin typeface="+mn-lt"/>
                          <a:ea typeface="Times New Roman"/>
                          <a:cs typeface="Times New Roman"/>
                        </a:rPr>
                        <a:t>19,66%</a:t>
                      </a:r>
                      <a:endParaRPr lang="fr-BE" sz="180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1">
                              <a:lumMod val="60000"/>
                              <a:lumOff val="40000"/>
                            </a:schemeClr>
                          </a:solidFill>
                          <a:effectLst/>
                          <a:latin typeface="+mn-lt"/>
                          <a:ea typeface="Times New Roman"/>
                          <a:cs typeface="Times New Roman"/>
                        </a:rPr>
                        <a:t>18,93%</a:t>
                      </a:r>
                      <a:endParaRPr lang="fr-BE" sz="1800" dirty="0">
                        <a:solidFill>
                          <a:schemeClr val="accent1">
                            <a:lumMod val="60000"/>
                            <a:lumOff val="40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6">
                              <a:lumMod val="75000"/>
                            </a:schemeClr>
                          </a:solidFill>
                          <a:effectLst/>
                          <a:latin typeface="+mn-lt"/>
                          <a:ea typeface="Times New Roman"/>
                          <a:cs typeface="Times New Roman"/>
                        </a:rPr>
                        <a:t>24%</a:t>
                      </a:r>
                      <a:endParaRPr lang="fr-BE" sz="1800" dirty="0">
                        <a:solidFill>
                          <a:schemeClr val="accent6">
                            <a:lumMod val="75000"/>
                          </a:schemeClr>
                        </a:solidFill>
                        <a:effectLst/>
                        <a:latin typeface="+mn-lt"/>
                        <a:ea typeface="ＭＳ 明朝"/>
                        <a:cs typeface="Times New Roman"/>
                      </a:endParaRPr>
                    </a:p>
                  </a:txBody>
                  <a:tcPr marL="28575" marR="28575" marT="19050" marB="19050" anchor="ctr"/>
                </a:tc>
                <a:tc>
                  <a:txBody>
                    <a:bodyPr/>
                    <a:lstStyle/>
                    <a:p>
                      <a:pPr algn="ctr">
                        <a:spcAft>
                          <a:spcPts val="0"/>
                        </a:spcAft>
                      </a:pPr>
                      <a:r>
                        <a:rPr lang="fr-BE" sz="1800" b="1" dirty="0">
                          <a:solidFill>
                            <a:schemeClr val="accent6">
                              <a:lumMod val="75000"/>
                            </a:schemeClr>
                          </a:solidFill>
                          <a:effectLst/>
                          <a:latin typeface="+mn-lt"/>
                          <a:ea typeface="Times New Roman"/>
                          <a:cs typeface="Times New Roman"/>
                        </a:rPr>
                        <a:t>3%</a:t>
                      </a:r>
                      <a:endParaRPr lang="fr-BE" sz="1800" dirty="0">
                        <a:solidFill>
                          <a:schemeClr val="accent6">
                            <a:lumMod val="75000"/>
                          </a:schemeClr>
                        </a:solidFill>
                        <a:effectLst/>
                        <a:latin typeface="+mn-lt"/>
                        <a:ea typeface="ＭＳ 明朝"/>
                        <a:cs typeface="Times New Roman"/>
                      </a:endParaRPr>
                    </a:p>
                  </a:txBody>
                  <a:tcPr marL="28575" marR="28575" marT="19050" marB="19050" anchor="ctr"/>
                </a:tc>
              </a:tr>
            </a:tbl>
          </a:graphicData>
        </a:graphic>
      </p:graphicFrame>
      <p:sp>
        <p:nvSpPr>
          <p:cNvPr id="10" name="Rectangle 9"/>
          <p:cNvSpPr/>
          <p:nvPr/>
        </p:nvSpPr>
        <p:spPr>
          <a:xfrm>
            <a:off x="1191846" y="5373077"/>
            <a:ext cx="918308" cy="844003"/>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2110154" y="5373019"/>
            <a:ext cx="918308" cy="844003"/>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5808785" y="5373077"/>
            <a:ext cx="918308" cy="844003"/>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p:cNvSpPr/>
          <p:nvPr/>
        </p:nvSpPr>
        <p:spPr>
          <a:xfrm>
            <a:off x="6752494" y="5040923"/>
            <a:ext cx="918308" cy="1176157"/>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0" y="5373019"/>
            <a:ext cx="1191846" cy="844003"/>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8" name="Tableau 27"/>
          <p:cNvGraphicFramePr>
            <a:graphicFrameLocks noGrp="1"/>
          </p:cNvGraphicFramePr>
          <p:nvPr>
            <p:extLst>
              <p:ext uri="{D42A27DB-BD31-4B8C-83A1-F6EECF244321}">
                <p14:modId xmlns:p14="http://schemas.microsoft.com/office/powerpoint/2010/main" val="3266197439"/>
              </p:ext>
            </p:extLst>
          </p:nvPr>
        </p:nvGraphicFramePr>
        <p:xfrm>
          <a:off x="0" y="0"/>
          <a:ext cx="9144003" cy="3262720"/>
        </p:xfrm>
        <a:graphic>
          <a:graphicData uri="http://schemas.openxmlformats.org/drawingml/2006/table">
            <a:tbl>
              <a:tblPr firstRow="1" bandRow="1">
                <a:tableStyleId>{5C22544A-7EE6-4342-B048-85BDC9FD1C3A}</a:tableStyleId>
              </a:tblPr>
              <a:tblGrid>
                <a:gridCol w="1270000"/>
                <a:gridCol w="809451"/>
                <a:gridCol w="946220"/>
                <a:gridCol w="946220"/>
                <a:gridCol w="946220"/>
                <a:gridCol w="946220"/>
                <a:gridCol w="946220"/>
                <a:gridCol w="946220"/>
                <a:gridCol w="722923"/>
                <a:gridCol w="664309"/>
              </a:tblGrid>
              <a:tr h="407840">
                <a:tc>
                  <a:txBody>
                    <a:bodyPr/>
                    <a:lstStyle/>
                    <a:p>
                      <a:pPr algn="ctr"/>
                      <a:endParaRPr lang="fr-FR" b="0" dirty="0"/>
                    </a:p>
                  </a:txBody>
                  <a:tcPr/>
                </a:tc>
                <a:tc>
                  <a:txBody>
                    <a:bodyPr/>
                    <a:lstStyle/>
                    <a:p>
                      <a:pPr algn="ctr"/>
                      <a:r>
                        <a:rPr lang="fr-FR" b="0" dirty="0" smtClean="0"/>
                        <a:t>1</a:t>
                      </a:r>
                      <a:endParaRPr lang="fr-FR" b="0" dirty="0"/>
                    </a:p>
                  </a:txBody>
                  <a:tcPr/>
                </a:tc>
                <a:tc>
                  <a:txBody>
                    <a:bodyPr/>
                    <a:lstStyle/>
                    <a:p>
                      <a:pPr algn="ctr"/>
                      <a:r>
                        <a:rPr lang="fr-FR" b="0" dirty="0" smtClean="0"/>
                        <a:t>2</a:t>
                      </a:r>
                      <a:endParaRPr lang="fr-FR" b="0" dirty="0"/>
                    </a:p>
                  </a:txBody>
                  <a:tcPr/>
                </a:tc>
                <a:tc>
                  <a:txBody>
                    <a:bodyPr/>
                    <a:lstStyle/>
                    <a:p>
                      <a:pPr algn="ctr"/>
                      <a:r>
                        <a:rPr lang="fr-FR" b="0" dirty="0" smtClean="0"/>
                        <a:t>3</a:t>
                      </a:r>
                      <a:endParaRPr lang="fr-FR" b="0" dirty="0"/>
                    </a:p>
                  </a:txBody>
                  <a:tcPr/>
                </a:tc>
                <a:tc>
                  <a:txBody>
                    <a:bodyPr/>
                    <a:lstStyle/>
                    <a:p>
                      <a:pPr algn="ctr"/>
                      <a:r>
                        <a:rPr lang="fr-FR" b="0" dirty="0" smtClean="0"/>
                        <a:t>4</a:t>
                      </a:r>
                      <a:endParaRPr lang="fr-FR" b="0" dirty="0"/>
                    </a:p>
                  </a:txBody>
                  <a:tcPr/>
                </a:tc>
                <a:tc>
                  <a:txBody>
                    <a:bodyPr/>
                    <a:lstStyle/>
                    <a:p>
                      <a:pPr algn="ctr"/>
                      <a:r>
                        <a:rPr lang="fr-FR" b="0" dirty="0" smtClean="0"/>
                        <a:t>5</a:t>
                      </a:r>
                      <a:endParaRPr lang="fr-FR" b="0" dirty="0"/>
                    </a:p>
                  </a:txBody>
                  <a:tcPr/>
                </a:tc>
                <a:tc>
                  <a:txBody>
                    <a:bodyPr/>
                    <a:lstStyle/>
                    <a:p>
                      <a:pPr algn="ctr"/>
                      <a:r>
                        <a:rPr lang="fr-FR" b="0" dirty="0" smtClean="0"/>
                        <a:t>6</a:t>
                      </a:r>
                      <a:endParaRPr lang="fr-FR" b="0" dirty="0"/>
                    </a:p>
                  </a:txBody>
                  <a:tcPr/>
                </a:tc>
                <a:tc>
                  <a:txBody>
                    <a:bodyPr/>
                    <a:lstStyle/>
                    <a:p>
                      <a:pPr algn="ctr"/>
                      <a:r>
                        <a:rPr lang="fr-FR" b="0" dirty="0" smtClean="0"/>
                        <a:t>7</a:t>
                      </a:r>
                      <a:endParaRPr lang="fr-FR" b="0" dirty="0"/>
                    </a:p>
                  </a:txBody>
                  <a:tcPr/>
                </a:tc>
                <a:tc>
                  <a:txBody>
                    <a:bodyPr/>
                    <a:lstStyle/>
                    <a:p>
                      <a:pPr algn="ctr"/>
                      <a:r>
                        <a:rPr lang="fr-FR" b="0" dirty="0" smtClean="0">
                          <a:latin typeface="+mn-lt"/>
                        </a:rPr>
                        <a:t> µ</a:t>
                      </a:r>
                      <a:endParaRPr lang="fr-FR" b="0" dirty="0">
                        <a:latin typeface="+mn-lt"/>
                      </a:endParaRPr>
                    </a:p>
                  </a:txBody>
                  <a:tcPr/>
                </a:tc>
                <a:tc>
                  <a:txBody>
                    <a:bodyPr/>
                    <a:lstStyle/>
                    <a:p>
                      <a:pPr algn="ctr"/>
                      <a:r>
                        <a:rPr lang="el-GR" b="0" dirty="0" smtClean="0">
                          <a:latin typeface="Franklin Gothic Book"/>
                          <a:cs typeface="Franklin Gothic Book"/>
                        </a:rPr>
                        <a:t>σ</a:t>
                      </a:r>
                      <a:endParaRPr lang="fr-FR" b="0" dirty="0">
                        <a:latin typeface="Franklin Gothic Book"/>
                        <a:cs typeface="Franklin Gothic Book"/>
                      </a:endParaRPr>
                    </a:p>
                  </a:txBody>
                  <a:tcPr/>
                </a:tc>
              </a:tr>
              <a:tr h="407840">
                <a:tc>
                  <a:txBody>
                    <a:bodyPr/>
                    <a:lstStyle/>
                    <a:p>
                      <a:pPr>
                        <a:spcAft>
                          <a:spcPts val="0"/>
                        </a:spcAft>
                      </a:pPr>
                      <a:r>
                        <a:rPr lang="fr-BE" sz="1800" dirty="0" smtClean="0">
                          <a:solidFill>
                            <a:srgbClr val="939A54"/>
                          </a:solidFill>
                          <a:effectLst/>
                          <a:latin typeface="Franklin Gothic Book"/>
                          <a:ea typeface="Times New Roman"/>
                          <a:cs typeface="Franklin Gothic Book"/>
                        </a:rPr>
                        <a:t>EE</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4,09%</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7,34%</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3,68%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3,16%</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7,77%</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4,35%</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5,13%</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5%</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2%</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rgbClr val="939A54"/>
                          </a:solidFill>
                          <a:effectLst/>
                          <a:latin typeface="Franklin Gothic Book"/>
                          <a:ea typeface="Times New Roman"/>
                          <a:cs typeface="Franklin Gothic Book"/>
                        </a:rPr>
                        <a:t>CL</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4,44%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5,05%</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3,68%</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4,65%</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3,89%</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3,44%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4,28%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4%</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1%</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rgbClr val="939A54"/>
                          </a:solidFill>
                          <a:effectLst/>
                          <a:latin typeface="Franklin Gothic Book"/>
                          <a:ea typeface="Times New Roman"/>
                          <a:cs typeface="Franklin Gothic Book"/>
                        </a:rPr>
                        <a:t>SSFL/Code</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3,20%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3,67%</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2,39%</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4,49%</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4,06%</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3,62%</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6,95%</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4%</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1%</a:t>
                      </a:r>
                      <a:endParaRPr lang="fr-BE" sz="1800" dirty="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rgbClr val="939A54"/>
                          </a:solidFill>
                          <a:effectLst/>
                          <a:latin typeface="Franklin Gothic Book"/>
                          <a:ea typeface="Times New Roman"/>
                          <a:cs typeface="Franklin Gothic Book"/>
                        </a:rPr>
                        <a:t>CA</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2,84%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5,50%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3,68%</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3,32%</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4,33%</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4,08%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2,03%</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4%</a:t>
                      </a:r>
                      <a:endParaRPr lang="fr-BE" sz="180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1%</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rgbClr val="939A54"/>
                          </a:solidFill>
                          <a:effectLst/>
                          <a:latin typeface="Franklin Gothic Book"/>
                          <a:ea typeface="Times New Roman"/>
                          <a:cs typeface="Franklin Gothic Book"/>
                        </a:rPr>
                        <a:t>EO</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2,31%</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1,93%</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1,58%</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1,50%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0,91%</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0,53%</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1%</a:t>
                      </a:r>
                      <a:endParaRPr lang="fr-BE" sz="180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1%</a:t>
                      </a:r>
                      <a:endParaRPr lang="fr-BE" sz="1800" dirty="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rgbClr val="939A54"/>
                          </a:solidFill>
                          <a:effectLst/>
                          <a:latin typeface="Franklin Gothic Book"/>
                          <a:ea typeface="Times New Roman"/>
                          <a:cs typeface="Franklin Gothic Book"/>
                        </a:rPr>
                        <a:t>IO</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0,36%</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1,28%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0%</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0%</a:t>
                      </a:r>
                      <a:endParaRPr lang="fr-BE" sz="1800" dirty="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CA pr</a:t>
                      </a:r>
                      <a:r>
                        <a:rPr lang="fr-BE" sz="1800" dirty="0" smtClean="0">
                          <a:solidFill>
                            <a:schemeClr val="accent6">
                              <a:lumMod val="75000"/>
                            </a:schemeClr>
                          </a:solidFill>
                          <a:effectLst/>
                          <a:latin typeface="Franklin Gothic Book"/>
                          <a:ea typeface="Times New Roman"/>
                          <a:cs typeface="Franklin Gothic Book"/>
                        </a:rPr>
                        <a:t>éparée</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6,45%</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1%</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2%</a:t>
                      </a:r>
                      <a:endParaRPr lang="fr-BE" sz="1800" dirty="0">
                        <a:solidFill>
                          <a:srgbClr val="939A54"/>
                        </a:solidFill>
                        <a:effectLst/>
                        <a:latin typeface="Franklin Gothic Book"/>
                        <a:ea typeface="ＭＳ 明朝"/>
                        <a:cs typeface="Franklin Gothic Book"/>
                      </a:endParaRPr>
                    </a:p>
                  </a:txBody>
                  <a:tcPr marL="28575" marR="28575" marT="19050" marB="19050" anchor="ctr"/>
                </a:tc>
              </a:tr>
            </a:tbl>
          </a:graphicData>
        </a:graphic>
      </p:graphicFrame>
      <p:graphicFrame>
        <p:nvGraphicFramePr>
          <p:cNvPr id="29" name="Tableau 28"/>
          <p:cNvGraphicFramePr>
            <a:graphicFrameLocks noGrp="1"/>
          </p:cNvGraphicFramePr>
          <p:nvPr>
            <p:extLst>
              <p:ext uri="{D42A27DB-BD31-4B8C-83A1-F6EECF244321}">
                <p14:modId xmlns:p14="http://schemas.microsoft.com/office/powerpoint/2010/main" val="2203078119"/>
              </p:ext>
            </p:extLst>
          </p:nvPr>
        </p:nvGraphicFramePr>
        <p:xfrm>
          <a:off x="0" y="3478049"/>
          <a:ext cx="9144003" cy="3262720"/>
        </p:xfrm>
        <a:graphic>
          <a:graphicData uri="http://schemas.openxmlformats.org/drawingml/2006/table">
            <a:tbl>
              <a:tblPr firstRow="1" bandRow="1">
                <a:tableStyleId>{5C22544A-7EE6-4342-B048-85BDC9FD1C3A}</a:tableStyleId>
              </a:tblPr>
              <a:tblGrid>
                <a:gridCol w="1270000"/>
                <a:gridCol w="809451"/>
                <a:gridCol w="946220"/>
                <a:gridCol w="946220"/>
                <a:gridCol w="946220"/>
                <a:gridCol w="946220"/>
                <a:gridCol w="946220"/>
                <a:gridCol w="946220"/>
                <a:gridCol w="722923"/>
                <a:gridCol w="664309"/>
              </a:tblGrid>
              <a:tr h="407840">
                <a:tc>
                  <a:txBody>
                    <a:bodyPr/>
                    <a:lstStyle/>
                    <a:p>
                      <a:pPr algn="ctr"/>
                      <a:endParaRPr lang="fr-FR" b="0" dirty="0"/>
                    </a:p>
                  </a:txBody>
                  <a:tcPr/>
                </a:tc>
                <a:tc>
                  <a:txBody>
                    <a:bodyPr/>
                    <a:lstStyle/>
                    <a:p>
                      <a:pPr algn="ctr"/>
                      <a:r>
                        <a:rPr lang="fr-FR" b="0" dirty="0" smtClean="0"/>
                        <a:t>1</a:t>
                      </a:r>
                      <a:endParaRPr lang="fr-FR" b="0" dirty="0"/>
                    </a:p>
                  </a:txBody>
                  <a:tcPr/>
                </a:tc>
                <a:tc>
                  <a:txBody>
                    <a:bodyPr/>
                    <a:lstStyle/>
                    <a:p>
                      <a:pPr algn="ctr"/>
                      <a:r>
                        <a:rPr lang="fr-FR" b="0" dirty="0" smtClean="0"/>
                        <a:t>2</a:t>
                      </a:r>
                      <a:endParaRPr lang="fr-FR" b="0" dirty="0"/>
                    </a:p>
                  </a:txBody>
                  <a:tcPr/>
                </a:tc>
                <a:tc>
                  <a:txBody>
                    <a:bodyPr/>
                    <a:lstStyle/>
                    <a:p>
                      <a:pPr algn="ctr"/>
                      <a:r>
                        <a:rPr lang="fr-FR" b="0" dirty="0" smtClean="0"/>
                        <a:t>3</a:t>
                      </a:r>
                      <a:endParaRPr lang="fr-FR" b="0" dirty="0"/>
                    </a:p>
                  </a:txBody>
                  <a:tcPr/>
                </a:tc>
                <a:tc>
                  <a:txBody>
                    <a:bodyPr/>
                    <a:lstStyle/>
                    <a:p>
                      <a:pPr algn="ctr"/>
                      <a:r>
                        <a:rPr lang="fr-FR" b="0" dirty="0" smtClean="0"/>
                        <a:t>4</a:t>
                      </a:r>
                      <a:endParaRPr lang="fr-FR" b="0" dirty="0"/>
                    </a:p>
                  </a:txBody>
                  <a:tcPr/>
                </a:tc>
                <a:tc>
                  <a:txBody>
                    <a:bodyPr/>
                    <a:lstStyle/>
                    <a:p>
                      <a:pPr algn="ctr"/>
                      <a:r>
                        <a:rPr lang="fr-FR" b="0" dirty="0" smtClean="0"/>
                        <a:t>5</a:t>
                      </a:r>
                      <a:endParaRPr lang="fr-FR" b="0" dirty="0"/>
                    </a:p>
                  </a:txBody>
                  <a:tcPr/>
                </a:tc>
                <a:tc>
                  <a:txBody>
                    <a:bodyPr/>
                    <a:lstStyle/>
                    <a:p>
                      <a:pPr algn="ctr"/>
                      <a:r>
                        <a:rPr lang="fr-FR" b="0" dirty="0" smtClean="0"/>
                        <a:t>6</a:t>
                      </a:r>
                      <a:endParaRPr lang="fr-FR" b="0" dirty="0"/>
                    </a:p>
                  </a:txBody>
                  <a:tcPr/>
                </a:tc>
                <a:tc>
                  <a:txBody>
                    <a:bodyPr/>
                    <a:lstStyle/>
                    <a:p>
                      <a:pPr algn="ctr"/>
                      <a:r>
                        <a:rPr lang="fr-FR" b="0" dirty="0" smtClean="0"/>
                        <a:t>7</a:t>
                      </a:r>
                      <a:endParaRPr lang="fr-FR" b="0" dirty="0"/>
                    </a:p>
                  </a:txBody>
                  <a:tcPr/>
                </a:tc>
                <a:tc>
                  <a:txBody>
                    <a:bodyPr/>
                    <a:lstStyle/>
                    <a:p>
                      <a:pPr algn="ctr"/>
                      <a:r>
                        <a:rPr lang="fr-FR" b="0" dirty="0" smtClean="0">
                          <a:latin typeface="+mn-lt"/>
                        </a:rPr>
                        <a:t> µ</a:t>
                      </a:r>
                      <a:endParaRPr lang="fr-FR" b="0" dirty="0">
                        <a:latin typeface="+mn-lt"/>
                      </a:endParaRPr>
                    </a:p>
                  </a:txBody>
                  <a:tcPr/>
                </a:tc>
                <a:tc>
                  <a:txBody>
                    <a:bodyPr/>
                    <a:lstStyle/>
                    <a:p>
                      <a:pPr algn="ctr"/>
                      <a:r>
                        <a:rPr lang="el-GR" b="0" dirty="0" smtClean="0">
                          <a:latin typeface="Franklin Gothic Book"/>
                          <a:cs typeface="Franklin Gothic Book"/>
                        </a:rPr>
                        <a:t>σ</a:t>
                      </a:r>
                      <a:endParaRPr lang="fr-FR" b="0" dirty="0">
                        <a:latin typeface="Franklin Gothic Book"/>
                        <a:cs typeface="Franklin Gothic Book"/>
                      </a:endParaRPr>
                    </a:p>
                  </a:txBody>
                  <a:tcP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EO</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9,68%</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6,08%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7,14%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5,48%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4,17%</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0,53%</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5%</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3%</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EE</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4,09%</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7,34%</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3,68%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3,16%</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7,77%</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4,35%</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5,13%</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5%</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2%</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CL</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4,44%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5,05%</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3,68%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4,65%</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3,89%</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3,44%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4,28%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4%</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1%</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SSFL/Code</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3,20%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3,67%</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2,39%</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4,49%</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4,06%</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3,62%</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6,95%</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4%</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1%</a:t>
                      </a:r>
                      <a:endParaRPr lang="fr-BE" sz="180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CA</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2,84%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5,50%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3,68%</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3,32%</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4,33%</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4,08%</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2,03%</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rgbClr val="939A54"/>
                          </a:solidFill>
                          <a:effectLst/>
                          <a:latin typeface="Franklin Gothic Book"/>
                          <a:ea typeface="Times New Roman"/>
                          <a:cs typeface="Franklin Gothic Book"/>
                        </a:rPr>
                        <a:t>4%</a:t>
                      </a:r>
                      <a:endParaRPr lang="fr-BE" sz="180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1%</a:t>
                      </a:r>
                      <a:endParaRPr lang="fr-BE" sz="1800" dirty="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IO</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2,84%</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7,34%</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1%</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3%</a:t>
                      </a:r>
                      <a:endParaRPr lang="fr-BE" sz="1800" dirty="0">
                        <a:solidFill>
                          <a:srgbClr val="939A54"/>
                        </a:solidFill>
                        <a:effectLst/>
                        <a:latin typeface="Franklin Gothic Book"/>
                        <a:ea typeface="ＭＳ 明朝"/>
                        <a:cs typeface="Franklin Gothic Book"/>
                      </a:endParaRPr>
                    </a:p>
                  </a:txBody>
                  <a:tcPr marL="28575" marR="28575" marT="19050" marB="19050" anchor="ctr"/>
                </a:tc>
              </a:tr>
              <a:tr h="407840">
                <a:tc>
                  <a:txBody>
                    <a:bodyPr/>
                    <a:lstStyle/>
                    <a:p>
                      <a:pPr>
                        <a:spcAft>
                          <a:spcPts val="0"/>
                        </a:spcAft>
                      </a:pPr>
                      <a:r>
                        <a:rPr lang="fr-BE" sz="1800" dirty="0" smtClean="0">
                          <a:solidFill>
                            <a:schemeClr val="accent6">
                              <a:lumMod val="75000"/>
                            </a:schemeClr>
                          </a:solidFill>
                          <a:effectLst/>
                          <a:latin typeface="Franklin Gothic Book"/>
                          <a:ea typeface="Times New Roman"/>
                          <a:cs typeface="Franklin Gothic Book"/>
                        </a:rPr>
                        <a:t>CA pr</a:t>
                      </a:r>
                      <a:r>
                        <a:rPr lang="fr-BE" sz="1800" dirty="0" smtClean="0">
                          <a:solidFill>
                            <a:schemeClr val="accent6">
                              <a:lumMod val="75000"/>
                            </a:schemeClr>
                          </a:solidFill>
                          <a:effectLst/>
                          <a:latin typeface="Franklin Gothic Book"/>
                          <a:ea typeface="Times New Roman"/>
                          <a:cs typeface="Franklin Gothic Book"/>
                        </a:rPr>
                        <a:t>éparée</a:t>
                      </a:r>
                      <a:endParaRPr lang="fr-BE" sz="1800" dirty="0">
                        <a:solidFill>
                          <a:schemeClr val="accent6">
                            <a:lumMod val="75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6,45%</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a:solidFill>
                            <a:schemeClr val="accent1">
                              <a:lumMod val="60000"/>
                              <a:lumOff val="40000"/>
                            </a:schemeClr>
                          </a:solidFill>
                          <a:effectLst/>
                          <a:latin typeface="Franklin Gothic Book"/>
                          <a:ea typeface="Times New Roman"/>
                          <a:cs typeface="Franklin Gothic Book"/>
                        </a:rPr>
                        <a:t>0,00%</a:t>
                      </a:r>
                      <a:endParaRPr lang="fr-BE" sz="180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chemeClr val="accent1">
                              <a:lumMod val="60000"/>
                              <a:lumOff val="40000"/>
                            </a:schemeClr>
                          </a:solidFill>
                          <a:effectLst/>
                          <a:latin typeface="Franklin Gothic Book"/>
                          <a:ea typeface="Times New Roman"/>
                          <a:cs typeface="Franklin Gothic Book"/>
                        </a:rPr>
                        <a:t>0,00%</a:t>
                      </a:r>
                      <a:endParaRPr lang="fr-BE" sz="1800" dirty="0">
                        <a:solidFill>
                          <a:schemeClr val="accent1">
                            <a:lumMod val="60000"/>
                            <a:lumOff val="40000"/>
                          </a:schemeClr>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1%</a:t>
                      </a:r>
                      <a:endParaRPr lang="fr-BE" sz="1800" dirty="0">
                        <a:solidFill>
                          <a:srgbClr val="939A54"/>
                        </a:solidFill>
                        <a:effectLst/>
                        <a:latin typeface="Franklin Gothic Book"/>
                        <a:ea typeface="ＭＳ 明朝"/>
                        <a:cs typeface="Franklin Gothic Book"/>
                      </a:endParaRPr>
                    </a:p>
                  </a:txBody>
                  <a:tcPr marL="28575" marR="28575" marT="19050" marB="19050" anchor="ctr"/>
                </a:tc>
                <a:tc>
                  <a:txBody>
                    <a:bodyPr/>
                    <a:lstStyle/>
                    <a:p>
                      <a:pPr algn="ctr">
                        <a:spcAft>
                          <a:spcPts val="0"/>
                        </a:spcAft>
                      </a:pPr>
                      <a:r>
                        <a:rPr lang="fr-BE" sz="1800" dirty="0">
                          <a:solidFill>
                            <a:srgbClr val="939A54"/>
                          </a:solidFill>
                          <a:effectLst/>
                          <a:latin typeface="Franklin Gothic Book"/>
                          <a:ea typeface="Times New Roman"/>
                          <a:cs typeface="Franklin Gothic Book"/>
                        </a:rPr>
                        <a:t>2%</a:t>
                      </a:r>
                      <a:endParaRPr lang="fr-BE" sz="1800" dirty="0">
                        <a:solidFill>
                          <a:srgbClr val="939A54"/>
                        </a:solidFill>
                        <a:effectLst/>
                        <a:latin typeface="Franklin Gothic Book"/>
                        <a:ea typeface="ＭＳ 明朝"/>
                        <a:cs typeface="Franklin Gothic Book"/>
                      </a:endParaRPr>
                    </a:p>
                  </a:txBody>
                  <a:tcPr marL="28575" marR="28575" marT="19050" marB="19050" anchor="ctr"/>
                </a:tc>
              </a:tr>
            </a:tbl>
          </a:graphicData>
        </a:graphic>
      </p:graphicFrame>
      <p:sp>
        <p:nvSpPr>
          <p:cNvPr id="30" name="Rectangle 29"/>
          <p:cNvSpPr/>
          <p:nvPr/>
        </p:nvSpPr>
        <p:spPr>
          <a:xfrm>
            <a:off x="-58615" y="1166920"/>
            <a:ext cx="1250461" cy="491591"/>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p:cNvSpPr/>
          <p:nvPr/>
        </p:nvSpPr>
        <p:spPr>
          <a:xfrm>
            <a:off x="-104445" y="364230"/>
            <a:ext cx="641933" cy="479810"/>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p:cNvSpPr/>
          <p:nvPr/>
        </p:nvSpPr>
        <p:spPr>
          <a:xfrm>
            <a:off x="-104445" y="3781088"/>
            <a:ext cx="641933" cy="479810"/>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58615" y="5040923"/>
            <a:ext cx="1250461" cy="491591"/>
          </a:xfrm>
          <a:prstGeom prst="rect">
            <a:avLst/>
          </a:prstGeom>
          <a:noFill/>
          <a:ln w="889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3265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0" grpId="1" animBg="1"/>
      <p:bldP spid="20" grpId="0" animBg="1"/>
      <p:bldP spid="20" grpId="1" animBg="1"/>
      <p:bldP spid="24" grpId="0" animBg="1"/>
      <p:bldP spid="24" grpId="1" animBg="1"/>
      <p:bldP spid="26" grpId="0" animBg="1"/>
      <p:bldP spid="26" grpId="1" animBg="1"/>
      <p:bldP spid="33" grpId="0" animBg="1"/>
      <p:bldP spid="33" grpId="1" animBg="1"/>
      <p:bldP spid="30" grpId="0" animBg="1"/>
      <p:bldP spid="30" grpId="1" animBg="1"/>
      <p:bldP spid="31" grpId="0" animBg="1"/>
      <p:bldP spid="31" grpId="1" animBg="1"/>
      <p:bldP spid="32" grpId="0" animBg="1"/>
      <p:bldP spid="32" grpId="1" animBg="1"/>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10-May-Weiland-the-end-The-End.jpg"/>
          <p:cNvPicPr>
            <a:picLocks/>
          </p:cNvPicPr>
          <p:nvPr/>
        </p:nvPicPr>
        <p:blipFill>
          <a:blip r:embed="rId3">
            <a:extLst>
              <a:ext uri="{28A0092B-C50C-407E-A947-70E740481C1C}">
                <a14:useLocalDpi xmlns:a14="http://schemas.microsoft.com/office/drawing/2010/main" val="0"/>
              </a:ext>
            </a:extLst>
          </a:blip>
          <a:stretch>
            <a:fillRect/>
          </a:stretch>
        </p:blipFill>
        <p:spPr>
          <a:xfrm>
            <a:off x="-5334" y="0"/>
            <a:ext cx="9187234" cy="6858000"/>
          </a:xfrm>
          <a:prstGeom prst="rect">
            <a:avLst/>
          </a:prstGeom>
        </p:spPr>
      </p:pic>
      <p:sp>
        <p:nvSpPr>
          <p:cNvPr id="6" name="ZoneTexte 5"/>
          <p:cNvSpPr txBox="1"/>
          <p:nvPr/>
        </p:nvSpPr>
        <p:spPr>
          <a:xfrm>
            <a:off x="1328615" y="937846"/>
            <a:ext cx="6604000" cy="1169551"/>
          </a:xfrm>
          <a:prstGeom prst="rect">
            <a:avLst/>
          </a:prstGeom>
          <a:noFill/>
        </p:spPr>
        <p:txBody>
          <a:bodyPr wrap="square" rtlCol="0">
            <a:spAutoFit/>
          </a:bodyPr>
          <a:lstStyle/>
          <a:p>
            <a:pPr algn="ctr"/>
            <a:r>
              <a:rPr lang="fr-FR" sz="7000" i="1" dirty="0" smtClean="0">
                <a:solidFill>
                  <a:srgbClr val="000000"/>
                </a:solidFill>
                <a:latin typeface="Lucida Calligraphy"/>
                <a:cs typeface="Lucida Calligraphy"/>
              </a:rPr>
              <a:t>ALMOST</a:t>
            </a:r>
            <a:endParaRPr lang="fr-FR" sz="7000" i="1" dirty="0">
              <a:solidFill>
                <a:srgbClr val="000000"/>
              </a:solidFill>
              <a:latin typeface="Lucida Calligraphy"/>
              <a:cs typeface="Lucida Calligraphy"/>
            </a:endParaRPr>
          </a:p>
        </p:txBody>
      </p:sp>
      <p:sp>
        <p:nvSpPr>
          <p:cNvPr id="7" name="ZoneTexte 6"/>
          <p:cNvSpPr txBox="1"/>
          <p:nvPr/>
        </p:nvSpPr>
        <p:spPr>
          <a:xfrm>
            <a:off x="0" y="334962"/>
            <a:ext cx="9181900" cy="553998"/>
          </a:xfrm>
          <a:prstGeom prst="rect">
            <a:avLst/>
          </a:prstGeom>
          <a:solidFill>
            <a:schemeClr val="bg1">
              <a:lumMod val="65000"/>
              <a:alpha val="90000"/>
            </a:schemeClr>
          </a:solidFill>
        </p:spPr>
        <p:txBody>
          <a:bodyPr wrap="square" rtlCol="0">
            <a:spAutoFit/>
          </a:bodyPr>
          <a:lstStyle/>
          <a:p>
            <a:pPr algn="ctr"/>
            <a:r>
              <a:rPr lang="fr-FR" sz="3000" dirty="0" smtClean="0"/>
              <a:t>Conclusion</a:t>
            </a:r>
            <a:endParaRPr lang="fr-FR" sz="3000" dirty="0"/>
          </a:p>
        </p:txBody>
      </p:sp>
      <p:sp>
        <p:nvSpPr>
          <p:cNvPr id="8" name="ZoneTexte 7"/>
          <p:cNvSpPr txBox="1"/>
          <p:nvPr/>
        </p:nvSpPr>
        <p:spPr>
          <a:xfrm>
            <a:off x="585773" y="1368731"/>
            <a:ext cx="2872535" cy="1477328"/>
          </a:xfrm>
          <a:prstGeom prst="rect">
            <a:avLst/>
          </a:prstGeom>
          <a:solidFill>
            <a:schemeClr val="accent6">
              <a:lumMod val="75000"/>
              <a:alpha val="85000"/>
            </a:schemeClr>
          </a:solidFill>
          <a:effectLst>
            <a:outerShdw blurRad="50800" dist="38100" dir="2700000" algn="tl" rotWithShape="0">
              <a:srgbClr val="000000">
                <a:alpha val="43000"/>
              </a:srgbClr>
            </a:outerShdw>
          </a:effectLst>
        </p:spPr>
        <p:txBody>
          <a:bodyPr wrap="square" rtlCol="0">
            <a:spAutoFit/>
          </a:bodyPr>
          <a:lstStyle/>
          <a:p>
            <a:r>
              <a:rPr lang="fr-FR" sz="3000" dirty="0"/>
              <a:t>L'école unique des pays </a:t>
            </a:r>
            <a:r>
              <a:rPr lang="fr-FR" sz="3000" u="sng" dirty="0" smtClean="0"/>
              <a:t>scandinaves</a:t>
            </a:r>
          </a:p>
        </p:txBody>
      </p:sp>
      <p:sp>
        <p:nvSpPr>
          <p:cNvPr id="9" name="ZoneTexte 8"/>
          <p:cNvSpPr txBox="1"/>
          <p:nvPr/>
        </p:nvSpPr>
        <p:spPr>
          <a:xfrm>
            <a:off x="4471956" y="1401252"/>
            <a:ext cx="2737736" cy="1477328"/>
          </a:xfrm>
          <a:prstGeom prst="rect">
            <a:avLst/>
          </a:prstGeom>
          <a:solidFill>
            <a:schemeClr val="accent6">
              <a:lumMod val="75000"/>
              <a:alpha val="85000"/>
            </a:schemeClr>
          </a:solidFill>
          <a:effectLst>
            <a:outerShdw blurRad="50800" dist="38100" dir="2700000" algn="tl" rotWithShape="0">
              <a:srgbClr val="000000">
                <a:alpha val="43000"/>
              </a:srgbClr>
            </a:outerShdw>
          </a:effectLst>
        </p:spPr>
        <p:txBody>
          <a:bodyPr wrap="square" rtlCol="0">
            <a:spAutoFit/>
          </a:bodyPr>
          <a:lstStyle/>
          <a:p>
            <a:r>
              <a:rPr lang="fr-FR" sz="3000" dirty="0" smtClean="0"/>
              <a:t>Le </a:t>
            </a:r>
            <a:r>
              <a:rPr lang="fr-FR" sz="3000" dirty="0"/>
              <a:t>type sélectif des </a:t>
            </a:r>
            <a:r>
              <a:rPr lang="fr-FR" sz="3000" u="sng" dirty="0"/>
              <a:t>anglo-</a:t>
            </a:r>
            <a:r>
              <a:rPr lang="fr-FR" sz="3000" u="sng" dirty="0" smtClean="0"/>
              <a:t>saxons</a:t>
            </a:r>
          </a:p>
        </p:txBody>
      </p:sp>
      <p:sp>
        <p:nvSpPr>
          <p:cNvPr id="10" name="ZoneTexte 9"/>
          <p:cNvSpPr txBox="1"/>
          <p:nvPr/>
        </p:nvSpPr>
        <p:spPr>
          <a:xfrm>
            <a:off x="744811" y="4254508"/>
            <a:ext cx="2713497" cy="1477328"/>
          </a:xfrm>
          <a:prstGeom prst="rect">
            <a:avLst/>
          </a:prstGeom>
          <a:solidFill>
            <a:schemeClr val="accent6">
              <a:lumMod val="75000"/>
              <a:alpha val="85000"/>
            </a:schemeClr>
          </a:solidFill>
          <a:effectLst>
            <a:outerShdw blurRad="50800" dist="38100" dir="2700000" algn="tl" rotWithShape="0">
              <a:srgbClr val="000000">
                <a:alpha val="43000"/>
              </a:srgbClr>
            </a:outerShdw>
          </a:effectLst>
        </p:spPr>
        <p:txBody>
          <a:bodyPr wrap="square" rtlCol="0">
            <a:spAutoFit/>
          </a:bodyPr>
          <a:lstStyle/>
          <a:p>
            <a:r>
              <a:rPr lang="fr-FR" sz="3000" dirty="0" smtClean="0"/>
              <a:t>Le </a:t>
            </a:r>
            <a:r>
              <a:rPr lang="fr-FR" sz="3000" dirty="0"/>
              <a:t>type </a:t>
            </a:r>
            <a:r>
              <a:rPr lang="fr-FR" sz="3000" u="sng" dirty="0" smtClean="0"/>
              <a:t>germanique</a:t>
            </a:r>
            <a:r>
              <a:rPr lang="fr-FR" sz="3000" dirty="0" smtClean="0"/>
              <a:t> différencié</a:t>
            </a:r>
          </a:p>
        </p:txBody>
      </p:sp>
      <p:sp>
        <p:nvSpPr>
          <p:cNvPr id="11" name="ZoneTexte 10"/>
          <p:cNvSpPr txBox="1"/>
          <p:nvPr/>
        </p:nvSpPr>
        <p:spPr>
          <a:xfrm>
            <a:off x="4471956" y="4254508"/>
            <a:ext cx="4164044" cy="1477328"/>
          </a:xfrm>
          <a:prstGeom prst="rect">
            <a:avLst/>
          </a:prstGeom>
          <a:solidFill>
            <a:schemeClr val="accent6">
              <a:lumMod val="75000"/>
              <a:alpha val="85000"/>
            </a:schemeClr>
          </a:solidFill>
          <a:effectLst>
            <a:outerShdw blurRad="50800" dist="38100" dir="2700000" algn="tl" rotWithShape="0">
              <a:srgbClr val="000000">
                <a:alpha val="43000"/>
              </a:srgbClr>
            </a:outerShdw>
          </a:effectLst>
        </p:spPr>
        <p:txBody>
          <a:bodyPr wrap="square" rtlCol="0">
            <a:spAutoFit/>
          </a:bodyPr>
          <a:lstStyle/>
          <a:p>
            <a:pPr algn="ctr"/>
            <a:r>
              <a:rPr lang="fr-FR" sz="3000" dirty="0" smtClean="0"/>
              <a:t>Le </a:t>
            </a:r>
            <a:r>
              <a:rPr lang="fr-FR" sz="3000" dirty="0"/>
              <a:t>type </a:t>
            </a:r>
            <a:r>
              <a:rPr lang="fr-FR" sz="3000" u="sng" dirty="0"/>
              <a:t>latin</a:t>
            </a:r>
            <a:r>
              <a:rPr lang="fr-FR" sz="3000" dirty="0"/>
              <a:t>, privilégiant l'acquisition des connaissances</a:t>
            </a:r>
          </a:p>
        </p:txBody>
      </p:sp>
      <p:cxnSp>
        <p:nvCxnSpPr>
          <p:cNvPr id="12" name="Connecteur droit avec flèche 11"/>
          <p:cNvCxnSpPr/>
          <p:nvPr/>
        </p:nvCxnSpPr>
        <p:spPr>
          <a:xfrm>
            <a:off x="3927231" y="3498404"/>
            <a:ext cx="544725" cy="640753"/>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V="1">
            <a:off x="3927231" y="5959232"/>
            <a:ext cx="544725" cy="62523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flipH="1" flipV="1">
            <a:off x="8352692" y="5889403"/>
            <a:ext cx="566615" cy="52879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H="1">
            <a:off x="8313616" y="3346004"/>
            <a:ext cx="459153" cy="735705"/>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4915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7362843664_b54b2d4e1c_o.jpg"/>
          <p:cNvPicPr>
            <a:picLocks/>
          </p:cNvPicPr>
          <p:nvPr/>
        </p:nvPicPr>
        <p:blipFill>
          <a:blip r:embed="rId2">
            <a:extLst>
              <a:ext uri="{28A0092B-C50C-407E-A947-70E740481C1C}">
                <a14:useLocalDpi xmlns:a14="http://schemas.microsoft.com/office/drawing/2010/main" val="0"/>
              </a:ext>
            </a:extLst>
          </a:blip>
          <a:stretch>
            <a:fillRect/>
          </a:stretch>
        </p:blipFill>
        <p:spPr>
          <a:xfrm>
            <a:off x="-1" y="-244"/>
            <a:ext cx="9144001" cy="6858244"/>
          </a:xfrm>
          <a:prstGeom prst="rect">
            <a:avLst/>
          </a:prstGeom>
        </p:spPr>
      </p:pic>
      <p:sp>
        <p:nvSpPr>
          <p:cNvPr id="4" name="ZoneTexte 3"/>
          <p:cNvSpPr txBox="1"/>
          <p:nvPr/>
        </p:nvSpPr>
        <p:spPr>
          <a:xfrm>
            <a:off x="-1" y="4613885"/>
            <a:ext cx="9144000" cy="553998"/>
          </a:xfrm>
          <a:prstGeom prst="rect">
            <a:avLst/>
          </a:prstGeom>
          <a:solidFill>
            <a:schemeClr val="bg1">
              <a:lumMod val="65000"/>
              <a:alpha val="90000"/>
            </a:schemeClr>
          </a:solidFill>
        </p:spPr>
        <p:txBody>
          <a:bodyPr wrap="square" rtlCol="0">
            <a:spAutoFit/>
          </a:bodyPr>
          <a:lstStyle/>
          <a:p>
            <a:pPr algn="ctr"/>
            <a:r>
              <a:rPr lang="fr-FR" sz="3000" smtClean="0"/>
              <a:t>MERCI POUR VOTRE ATTENTION</a:t>
            </a:r>
            <a:endParaRPr lang="fr-FR" sz="3000" dirty="0"/>
          </a:p>
        </p:txBody>
      </p:sp>
    </p:spTree>
    <p:extLst>
      <p:ext uri="{BB962C8B-B14F-4D97-AF65-F5344CB8AC3E}">
        <p14:creationId xmlns:p14="http://schemas.microsoft.com/office/powerpoint/2010/main" val="1438802918"/>
      </p:ext>
    </p:extLst>
  </p:cSld>
  <p:clrMapOvr>
    <a:masterClrMapping/>
  </p:clrMapOvr>
</p:sld>
</file>

<file path=ppt/theme/theme1.xml><?xml version="1.0" encoding="utf-8"?>
<a:theme xmlns:a="http://schemas.openxmlformats.org/drawingml/2006/main" name="Thème Office">
  <a:themeElements>
    <a:clrScheme name="Personnalisée 5">
      <a:dk1>
        <a:srgbClr val="FEFEFD"/>
      </a:dk1>
      <a:lt1>
        <a:sysClr val="window" lastClr="FFFFFF"/>
      </a:lt1>
      <a:dk2>
        <a:srgbClr val="584D2E"/>
      </a:dk2>
      <a:lt2>
        <a:srgbClr val="EFE7C3"/>
      </a:lt2>
      <a:accent1>
        <a:srgbClr val="860908"/>
      </a:accent1>
      <a:accent2>
        <a:srgbClr val="FDFEFD"/>
      </a:accent2>
      <a:accent3>
        <a:srgbClr val="7A500A"/>
      </a:accent3>
      <a:accent4>
        <a:srgbClr val="C47810"/>
      </a:accent4>
      <a:accent5>
        <a:srgbClr val="827752"/>
      </a:accent5>
      <a:accent6>
        <a:srgbClr val="B5BB83"/>
      </a:accent6>
      <a:hlink>
        <a:srgbClr val="C47810"/>
      </a:hlink>
      <a:folHlink>
        <a:srgbClr val="F0A43A"/>
      </a:folHlink>
    </a:clrScheme>
    <a:fontScheme name="Punaise">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1855</TotalTime>
  <Words>1441</Words>
  <Application>Microsoft Macintosh PowerPoint</Application>
  <PresentationFormat>Présentation à l'écran (4:3)</PresentationFormat>
  <Paragraphs>345</Paragraphs>
  <Slides>9</Slides>
  <Notes>7</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Thème Office</vt:lpstr>
      <vt:lpstr>Le paradigme évaluatif des cours de langues étrangères du secondaire supérieur en Fédération Wallonie-Bruxelles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Kevin Noiroux</dc:creator>
  <cp:lastModifiedBy>Kevin Noiroux</cp:lastModifiedBy>
  <cp:revision>87</cp:revision>
  <dcterms:created xsi:type="dcterms:W3CDTF">2015-01-26T11:05:26Z</dcterms:created>
  <dcterms:modified xsi:type="dcterms:W3CDTF">2015-01-27T19:48:18Z</dcterms:modified>
</cp:coreProperties>
</file>