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404050" cy="43205400"/>
  <p:notesSz cx="6858000" cy="9144000"/>
  <p:defaultTextStyle>
    <a:defPPr>
      <a:defRPr lang="fr-FR"/>
    </a:defPPr>
    <a:lvl1pPr marL="0" algn="l" defTabSz="4320429" rtl="0" eaLnBrk="1" latinLnBrk="0" hangingPunct="1">
      <a:defRPr sz="8500" kern="1200">
        <a:solidFill>
          <a:schemeClr val="tx1"/>
        </a:solidFill>
        <a:latin typeface="+mn-lt"/>
        <a:ea typeface="+mn-ea"/>
        <a:cs typeface="+mn-cs"/>
      </a:defRPr>
    </a:lvl1pPr>
    <a:lvl2pPr marL="2160215" algn="l" defTabSz="4320429" rtl="0" eaLnBrk="1" latinLnBrk="0" hangingPunct="1">
      <a:defRPr sz="8500" kern="1200">
        <a:solidFill>
          <a:schemeClr val="tx1"/>
        </a:solidFill>
        <a:latin typeface="+mn-lt"/>
        <a:ea typeface="+mn-ea"/>
        <a:cs typeface="+mn-cs"/>
      </a:defRPr>
    </a:lvl2pPr>
    <a:lvl3pPr marL="4320429" algn="l" defTabSz="4320429" rtl="0" eaLnBrk="1" latinLnBrk="0" hangingPunct="1">
      <a:defRPr sz="8500" kern="1200">
        <a:solidFill>
          <a:schemeClr val="tx1"/>
        </a:solidFill>
        <a:latin typeface="+mn-lt"/>
        <a:ea typeface="+mn-ea"/>
        <a:cs typeface="+mn-cs"/>
      </a:defRPr>
    </a:lvl3pPr>
    <a:lvl4pPr marL="6480645" algn="l" defTabSz="4320429" rtl="0" eaLnBrk="1" latinLnBrk="0" hangingPunct="1">
      <a:defRPr sz="8500" kern="1200">
        <a:solidFill>
          <a:schemeClr val="tx1"/>
        </a:solidFill>
        <a:latin typeface="+mn-lt"/>
        <a:ea typeface="+mn-ea"/>
        <a:cs typeface="+mn-cs"/>
      </a:defRPr>
    </a:lvl4pPr>
    <a:lvl5pPr marL="8640860" algn="l" defTabSz="4320429" rtl="0" eaLnBrk="1" latinLnBrk="0" hangingPunct="1">
      <a:defRPr sz="8500" kern="1200">
        <a:solidFill>
          <a:schemeClr val="tx1"/>
        </a:solidFill>
        <a:latin typeface="+mn-lt"/>
        <a:ea typeface="+mn-ea"/>
        <a:cs typeface="+mn-cs"/>
      </a:defRPr>
    </a:lvl5pPr>
    <a:lvl6pPr marL="10801074" algn="l" defTabSz="4320429" rtl="0" eaLnBrk="1" latinLnBrk="0" hangingPunct="1">
      <a:defRPr sz="8500" kern="1200">
        <a:solidFill>
          <a:schemeClr val="tx1"/>
        </a:solidFill>
        <a:latin typeface="+mn-lt"/>
        <a:ea typeface="+mn-ea"/>
        <a:cs typeface="+mn-cs"/>
      </a:defRPr>
    </a:lvl6pPr>
    <a:lvl7pPr marL="12961290" algn="l" defTabSz="4320429" rtl="0" eaLnBrk="1" latinLnBrk="0" hangingPunct="1">
      <a:defRPr sz="8500" kern="1200">
        <a:solidFill>
          <a:schemeClr val="tx1"/>
        </a:solidFill>
        <a:latin typeface="+mn-lt"/>
        <a:ea typeface="+mn-ea"/>
        <a:cs typeface="+mn-cs"/>
      </a:defRPr>
    </a:lvl7pPr>
    <a:lvl8pPr marL="15121504" algn="l" defTabSz="4320429" rtl="0" eaLnBrk="1" latinLnBrk="0" hangingPunct="1">
      <a:defRPr sz="8500" kern="1200">
        <a:solidFill>
          <a:schemeClr val="tx1"/>
        </a:solidFill>
        <a:latin typeface="+mn-lt"/>
        <a:ea typeface="+mn-ea"/>
        <a:cs typeface="+mn-cs"/>
      </a:defRPr>
    </a:lvl8pPr>
    <a:lvl9pPr marL="17281719" algn="l" defTabSz="4320429"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30" d="100"/>
          <a:sy n="30" d="100"/>
        </p:scale>
        <p:origin x="588" y="-2520"/>
      </p:cViewPr>
      <p:guideLst>
        <p:guide orient="horz" pos="13608"/>
        <p:guide pos="1020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omain\Dropbox\Public\DOC%20KINET%20ROMAIN\R&#233;sultats\test%20d&#233;gradation%20cellulose%20NICOLAS.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ROMAIN\Bureau\DOC%20KINET%20ROMAIN\R&#233;sultats\Nicolas%20-%20cellulolyse%20thermophile\Ana&#233;robie\Compost\hydrolyse%20produits%20lignocellulosiqu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509356599266747"/>
          <c:y val="3.5075842792378312E-2"/>
          <c:w val="0.80934375347183662"/>
          <c:h val="0.75169172035313991"/>
        </c:manualLayout>
      </c:layout>
      <c:scatterChart>
        <c:scatterStyle val="smoothMarker"/>
        <c:varyColors val="0"/>
        <c:ser>
          <c:idx val="0"/>
          <c:order val="0"/>
          <c:tx>
            <c:strRef>
              <c:f>Feuil1!$G$1</c:f>
              <c:strCache>
                <c:ptCount val="1"/>
                <c:pt idx="0">
                  <c:v>% matière dégradée</c:v>
                </c:pt>
              </c:strCache>
            </c:strRef>
          </c:tx>
          <c:spPr>
            <a:ln w="15875"/>
          </c:spPr>
          <c:marker>
            <c:symbol val="diamond"/>
            <c:size val="5"/>
          </c:marker>
          <c:errBars>
            <c:errDir val="y"/>
            <c:errBarType val="both"/>
            <c:errValType val="cust"/>
            <c:noEndCap val="0"/>
            <c:plus>
              <c:numRef>
                <c:f>Feuil1!$M$27:$M$33</c:f>
                <c:numCache>
                  <c:formatCode>General</c:formatCode>
                  <c:ptCount val="7"/>
                  <c:pt idx="0">
                    <c:v>0</c:v>
                  </c:pt>
                  <c:pt idx="1">
                    <c:v>2.1</c:v>
                  </c:pt>
                  <c:pt idx="2">
                    <c:v>1.7000000000000004</c:v>
                  </c:pt>
                  <c:pt idx="3">
                    <c:v>5.0999999999999996</c:v>
                  </c:pt>
                  <c:pt idx="4">
                    <c:v>3</c:v>
                  </c:pt>
                  <c:pt idx="5">
                    <c:v>7.7</c:v>
                  </c:pt>
                  <c:pt idx="6">
                    <c:v>2.2000000000000002</c:v>
                  </c:pt>
                </c:numCache>
              </c:numRef>
            </c:plus>
            <c:minus>
              <c:numRef>
                <c:f>Feuil1!$M$27:$M$33</c:f>
                <c:numCache>
                  <c:formatCode>General</c:formatCode>
                  <c:ptCount val="7"/>
                  <c:pt idx="0">
                    <c:v>0</c:v>
                  </c:pt>
                  <c:pt idx="1">
                    <c:v>2.1</c:v>
                  </c:pt>
                  <c:pt idx="2">
                    <c:v>1.7000000000000004</c:v>
                  </c:pt>
                  <c:pt idx="3">
                    <c:v>5.0999999999999996</c:v>
                  </c:pt>
                  <c:pt idx="4">
                    <c:v>3</c:v>
                  </c:pt>
                  <c:pt idx="5">
                    <c:v>7.7</c:v>
                  </c:pt>
                  <c:pt idx="6">
                    <c:v>2.2000000000000002</c:v>
                  </c:pt>
                </c:numCache>
              </c:numRef>
            </c:minus>
          </c:errBars>
          <c:xVal>
            <c:numRef>
              <c:f>(Feuil1!$A$2,Feuil1!$A$3,Feuil1!$A$6,Feuil1!$A$9,Feuil1!$A$12,Feuil1!$A$15,Feuil1!$A$21)</c:f>
              <c:numCache>
                <c:formatCode>General</c:formatCode>
                <c:ptCount val="7"/>
                <c:pt idx="0">
                  <c:v>0</c:v>
                </c:pt>
                <c:pt idx="1">
                  <c:v>22</c:v>
                </c:pt>
                <c:pt idx="2">
                  <c:v>29</c:v>
                </c:pt>
                <c:pt idx="3">
                  <c:v>46</c:v>
                </c:pt>
                <c:pt idx="4">
                  <c:v>53</c:v>
                </c:pt>
                <c:pt idx="5">
                  <c:v>70</c:v>
                </c:pt>
                <c:pt idx="6">
                  <c:v>142</c:v>
                </c:pt>
              </c:numCache>
            </c:numRef>
          </c:xVal>
          <c:yVal>
            <c:numRef>
              <c:f>(Feuil1!$I$2,Feuil1!$J$3,Feuil1!$J$6,Feuil1!$J$9,Feuil1!$J$12,Feuil1!$J$15,Feuil1!$J$21)</c:f>
              <c:numCache>
                <c:formatCode>0.0</c:formatCode>
                <c:ptCount val="7"/>
                <c:pt idx="0" formatCode="General">
                  <c:v>0</c:v>
                </c:pt>
                <c:pt idx="1">
                  <c:v>6.4027591654577094</c:v>
                </c:pt>
                <c:pt idx="2">
                  <c:v>25.6524689019014</c:v>
                </c:pt>
                <c:pt idx="3">
                  <c:v>48.059352862506351</c:v>
                </c:pt>
                <c:pt idx="4">
                  <c:v>51.53380799103784</c:v>
                </c:pt>
                <c:pt idx="5">
                  <c:v>69.045053191482609</c:v>
                </c:pt>
                <c:pt idx="6">
                  <c:v>84.149552124789366</c:v>
                </c:pt>
              </c:numCache>
            </c:numRef>
          </c:yVal>
          <c:smooth val="1"/>
        </c:ser>
        <c:dLbls>
          <c:showLegendKey val="0"/>
          <c:showVal val="0"/>
          <c:showCatName val="0"/>
          <c:showSerName val="0"/>
          <c:showPercent val="0"/>
          <c:showBubbleSize val="0"/>
        </c:dLbls>
        <c:axId val="189991896"/>
        <c:axId val="189991112"/>
      </c:scatterChart>
      <c:valAx>
        <c:axId val="189991896"/>
        <c:scaling>
          <c:orientation val="minMax"/>
          <c:min val="0"/>
        </c:scaling>
        <c:delete val="0"/>
        <c:axPos val="b"/>
        <c:title>
          <c:tx>
            <c:rich>
              <a:bodyPr/>
              <a:lstStyle/>
              <a:p>
                <a:pPr>
                  <a:defRPr sz="2000"/>
                </a:pPr>
                <a:r>
                  <a:rPr lang="fr-BE" sz="2000" dirty="0" smtClean="0"/>
                  <a:t>Time</a:t>
                </a:r>
                <a:r>
                  <a:rPr lang="fr-BE" sz="2000" baseline="0" dirty="0" smtClean="0"/>
                  <a:t> </a:t>
                </a:r>
                <a:r>
                  <a:rPr lang="fr-BE" sz="2000" baseline="0" dirty="0"/>
                  <a:t>(h)</a:t>
                </a:r>
                <a:endParaRPr lang="fr-BE" sz="2000" dirty="0"/>
              </a:p>
            </c:rich>
          </c:tx>
          <c:layout/>
          <c:overlay val="0"/>
        </c:title>
        <c:numFmt formatCode="General" sourceLinked="1"/>
        <c:majorTickMark val="out"/>
        <c:minorTickMark val="none"/>
        <c:tickLblPos val="nextTo"/>
        <c:txPr>
          <a:bodyPr/>
          <a:lstStyle/>
          <a:p>
            <a:pPr>
              <a:defRPr sz="2000"/>
            </a:pPr>
            <a:endParaRPr lang="fr-FR"/>
          </a:p>
        </c:txPr>
        <c:crossAx val="189991112"/>
        <c:crosses val="autoZero"/>
        <c:crossBetween val="midCat"/>
      </c:valAx>
      <c:valAx>
        <c:axId val="189991112"/>
        <c:scaling>
          <c:orientation val="minMax"/>
          <c:max val="100"/>
          <c:min val="0"/>
        </c:scaling>
        <c:delete val="0"/>
        <c:axPos val="l"/>
        <c:title>
          <c:tx>
            <c:rich>
              <a:bodyPr rot="-5400000" vert="horz"/>
              <a:lstStyle/>
              <a:p>
                <a:pPr>
                  <a:defRPr sz="2000"/>
                </a:pPr>
                <a:r>
                  <a:rPr lang="fr-BE" sz="2000" dirty="0" err="1" smtClean="0"/>
                  <a:t>Degradation</a:t>
                </a:r>
                <a:r>
                  <a:rPr lang="fr-BE" sz="2000" dirty="0" smtClean="0"/>
                  <a:t> ratio (%)</a:t>
                </a:r>
                <a:endParaRPr lang="fr-BE" sz="2000" dirty="0"/>
              </a:p>
            </c:rich>
          </c:tx>
          <c:layout>
            <c:manualLayout>
              <c:xMode val="edge"/>
              <c:yMode val="edge"/>
              <c:x val="2.6811426329311491E-2"/>
              <c:y val="0.31578480198953129"/>
            </c:manualLayout>
          </c:layout>
          <c:overlay val="0"/>
        </c:title>
        <c:numFmt formatCode="General" sourceLinked="1"/>
        <c:majorTickMark val="out"/>
        <c:minorTickMark val="none"/>
        <c:tickLblPos val="nextTo"/>
        <c:txPr>
          <a:bodyPr/>
          <a:lstStyle/>
          <a:p>
            <a:pPr>
              <a:defRPr sz="2000"/>
            </a:pPr>
            <a:endParaRPr lang="fr-FR"/>
          </a:p>
        </c:txPr>
        <c:crossAx val="189991896"/>
        <c:crosses val="autoZero"/>
        <c:crossBetween val="midCat"/>
      </c:valAx>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col"/>
        <c:grouping val="clustered"/>
        <c:varyColors val="0"/>
        <c:ser>
          <c:idx val="0"/>
          <c:order val="0"/>
          <c:tx>
            <c:strRef>
              <c:f>Feuil1!$A$4</c:f>
              <c:strCache>
                <c:ptCount val="1"/>
                <c:pt idx="0">
                  <c:v>Whatman</c:v>
                </c:pt>
              </c:strCache>
            </c:strRef>
          </c:tx>
          <c:invertIfNegative val="0"/>
          <c:dLbls>
            <c:spPr>
              <a:noFill/>
              <a:ln>
                <a:noFill/>
              </a:ln>
              <a:effectLst/>
            </c:spPr>
            <c:txPr>
              <a:bodyPr wrap="square" lIns="38100" tIns="19050" rIns="38100" bIns="19050" anchor="ctr">
                <a:spAutoFit/>
              </a:bodyPr>
              <a:lstStyle/>
              <a:p>
                <a:pPr>
                  <a:defRPr sz="2000"/>
                </a:pPr>
                <a:endParaRPr lang="fr-FR"/>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(Feuil1!$B$3:$C$3;Feuil1!$D$3)</c:f>
              <c:strCache>
                <c:ptCount val="3"/>
                <c:pt idx="0">
                  <c:v>24h</c:v>
                </c:pt>
                <c:pt idx="1">
                  <c:v>72h</c:v>
                </c:pt>
                <c:pt idx="2">
                  <c:v>144h</c:v>
                </c:pt>
              </c:strCache>
            </c:strRef>
          </c:cat>
          <c:val>
            <c:numRef>
              <c:f>(Feuil1!$B$4:$C$4;Feuil1!$D$4)</c:f>
              <c:numCache>
                <c:formatCode>General</c:formatCode>
                <c:ptCount val="3"/>
                <c:pt idx="0">
                  <c:v>11.3</c:v>
                </c:pt>
                <c:pt idx="1">
                  <c:v>89.2</c:v>
                </c:pt>
                <c:pt idx="2">
                  <c:v>99</c:v>
                </c:pt>
              </c:numCache>
            </c:numRef>
          </c:val>
        </c:ser>
        <c:ser>
          <c:idx val="1"/>
          <c:order val="1"/>
          <c:tx>
            <c:strRef>
              <c:f>Feuil1!$A$5</c:f>
              <c:strCache>
                <c:ptCount val="1"/>
                <c:pt idx="0">
                  <c:v>Avicel</c:v>
                </c:pt>
              </c:strCache>
            </c:strRef>
          </c:tx>
          <c:invertIfNegative val="0"/>
          <c:dLbls>
            <c:spPr>
              <a:noFill/>
              <a:ln>
                <a:noFill/>
              </a:ln>
              <a:effectLst/>
            </c:spPr>
            <c:txPr>
              <a:bodyPr wrap="square" lIns="38100" tIns="19050" rIns="38100" bIns="19050" anchor="ctr">
                <a:spAutoFit/>
              </a:bodyPr>
              <a:lstStyle/>
              <a:p>
                <a:pPr>
                  <a:defRPr sz="2000"/>
                </a:pPr>
                <a:endParaRPr lang="fr-FR"/>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(Feuil1!$B$3:$C$3;Feuil1!$D$3)</c:f>
              <c:strCache>
                <c:ptCount val="3"/>
                <c:pt idx="0">
                  <c:v>24h</c:v>
                </c:pt>
                <c:pt idx="1">
                  <c:v>72h</c:v>
                </c:pt>
                <c:pt idx="2">
                  <c:v>144h</c:v>
                </c:pt>
              </c:strCache>
            </c:strRef>
          </c:cat>
          <c:val>
            <c:numRef>
              <c:f>(Feuil1!$B$5:$C$5;Feuil1!$D$5)</c:f>
              <c:numCache>
                <c:formatCode>General</c:formatCode>
                <c:ptCount val="3"/>
                <c:pt idx="0">
                  <c:v>6.6</c:v>
                </c:pt>
                <c:pt idx="1">
                  <c:v>69.599999999999994</c:v>
                </c:pt>
                <c:pt idx="2">
                  <c:v>98</c:v>
                </c:pt>
              </c:numCache>
            </c:numRef>
          </c:val>
        </c:ser>
        <c:dLbls>
          <c:showLegendKey val="0"/>
          <c:showVal val="1"/>
          <c:showCatName val="0"/>
          <c:showSerName val="0"/>
          <c:showPercent val="0"/>
          <c:showBubbleSize val="0"/>
        </c:dLbls>
        <c:gapWidth val="150"/>
        <c:overlap val="-25"/>
        <c:axId val="189989544"/>
        <c:axId val="189991504"/>
      </c:barChart>
      <c:catAx>
        <c:axId val="189989544"/>
        <c:scaling>
          <c:orientation val="minMax"/>
        </c:scaling>
        <c:delete val="0"/>
        <c:axPos val="b"/>
        <c:numFmt formatCode="General" sourceLinked="0"/>
        <c:majorTickMark val="none"/>
        <c:minorTickMark val="none"/>
        <c:tickLblPos val="nextTo"/>
        <c:txPr>
          <a:bodyPr/>
          <a:lstStyle/>
          <a:p>
            <a:pPr>
              <a:defRPr sz="2000"/>
            </a:pPr>
            <a:endParaRPr lang="fr-FR"/>
          </a:p>
        </c:txPr>
        <c:crossAx val="189991504"/>
        <c:crosses val="autoZero"/>
        <c:auto val="1"/>
        <c:lblAlgn val="ctr"/>
        <c:lblOffset val="100"/>
        <c:noMultiLvlLbl val="0"/>
      </c:catAx>
      <c:valAx>
        <c:axId val="189991504"/>
        <c:scaling>
          <c:orientation val="minMax"/>
        </c:scaling>
        <c:delete val="1"/>
        <c:axPos val="l"/>
        <c:numFmt formatCode="General" sourceLinked="1"/>
        <c:majorTickMark val="out"/>
        <c:minorTickMark val="none"/>
        <c:tickLblPos val="none"/>
        <c:crossAx val="189989544"/>
        <c:crosses val="autoZero"/>
        <c:crossBetween val="between"/>
      </c:valAx>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0.30985</cdr:x>
      <cdr:y>0.01923</cdr:y>
    </cdr:from>
    <cdr:to>
      <cdr:x>0.33051</cdr:x>
      <cdr:y>0.05769</cdr:y>
    </cdr:to>
    <cdr:sp macro="" textlink="">
      <cdr:nvSpPr>
        <cdr:cNvPr id="2" name="Rectangle 1"/>
        <cdr:cNvSpPr/>
      </cdr:nvSpPr>
      <cdr:spPr>
        <a:xfrm xmlns:a="http://schemas.openxmlformats.org/drawingml/2006/main">
          <a:off x="2160240" y="72008"/>
          <a:ext cx="144016" cy="144016"/>
        </a:xfrm>
        <a:prstGeom xmlns:a="http://schemas.openxmlformats.org/drawingml/2006/main" prst="rect">
          <a:avLst/>
        </a:prstGeom>
        <a:solidFill xmlns:a="http://schemas.openxmlformats.org/drawingml/2006/main">
          <a:schemeClr val="accent3">
            <a:lumMod val="60000"/>
            <a:lumOff val="40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0.52675</cdr:x>
      <cdr:y>0.01923</cdr:y>
    </cdr:from>
    <cdr:to>
      <cdr:x>0.5474</cdr:x>
      <cdr:y>0.05769</cdr:y>
    </cdr:to>
    <cdr:sp macro="" textlink="">
      <cdr:nvSpPr>
        <cdr:cNvPr id="3" name="Rectangle 2"/>
        <cdr:cNvSpPr/>
      </cdr:nvSpPr>
      <cdr:spPr>
        <a:xfrm xmlns:a="http://schemas.openxmlformats.org/drawingml/2006/main">
          <a:off x="3672408" y="72008"/>
          <a:ext cx="144016" cy="144016"/>
        </a:xfrm>
        <a:prstGeom xmlns:a="http://schemas.openxmlformats.org/drawingml/2006/main" prst="rect">
          <a:avLst/>
        </a:prstGeom>
        <a:solidFill xmlns:a="http://schemas.openxmlformats.org/drawingml/2006/main">
          <a:schemeClr val="accent3">
            <a:lumMod val="75000"/>
          </a:schemeClr>
        </a:solidFill>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fr-F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430304" y="13421686"/>
            <a:ext cx="27543443" cy="9261156"/>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4860608" y="24483059"/>
            <a:ext cx="22682835" cy="11041380"/>
          </a:xfrm>
        </p:spPr>
        <p:txBody>
          <a:bodyPr/>
          <a:lstStyle>
            <a:lvl1pPr marL="0" indent="0" algn="ctr">
              <a:buNone/>
              <a:defRPr>
                <a:solidFill>
                  <a:schemeClr val="tx1">
                    <a:tint val="75000"/>
                  </a:schemeClr>
                </a:solidFill>
              </a:defRPr>
            </a:lvl1pPr>
            <a:lvl2pPr marL="2160215" indent="0" algn="ctr">
              <a:buNone/>
              <a:defRPr>
                <a:solidFill>
                  <a:schemeClr val="tx1">
                    <a:tint val="75000"/>
                  </a:schemeClr>
                </a:solidFill>
              </a:defRPr>
            </a:lvl2pPr>
            <a:lvl3pPr marL="4320429" indent="0" algn="ctr">
              <a:buNone/>
              <a:defRPr>
                <a:solidFill>
                  <a:schemeClr val="tx1">
                    <a:tint val="75000"/>
                  </a:schemeClr>
                </a:solidFill>
              </a:defRPr>
            </a:lvl3pPr>
            <a:lvl4pPr marL="6480645" indent="0" algn="ctr">
              <a:buNone/>
              <a:defRPr>
                <a:solidFill>
                  <a:schemeClr val="tx1">
                    <a:tint val="75000"/>
                  </a:schemeClr>
                </a:solidFill>
              </a:defRPr>
            </a:lvl4pPr>
            <a:lvl5pPr marL="8640860" indent="0" algn="ctr">
              <a:buNone/>
              <a:defRPr>
                <a:solidFill>
                  <a:schemeClr val="tx1">
                    <a:tint val="75000"/>
                  </a:schemeClr>
                </a:solidFill>
              </a:defRPr>
            </a:lvl5pPr>
            <a:lvl6pPr marL="10801074" indent="0" algn="ctr">
              <a:buNone/>
              <a:defRPr>
                <a:solidFill>
                  <a:schemeClr val="tx1">
                    <a:tint val="75000"/>
                  </a:schemeClr>
                </a:solidFill>
              </a:defRPr>
            </a:lvl6pPr>
            <a:lvl7pPr marL="12961290" indent="0" algn="ctr">
              <a:buNone/>
              <a:defRPr>
                <a:solidFill>
                  <a:schemeClr val="tx1">
                    <a:tint val="75000"/>
                  </a:schemeClr>
                </a:solidFill>
              </a:defRPr>
            </a:lvl7pPr>
            <a:lvl8pPr marL="15121504" indent="0" algn="ctr">
              <a:buNone/>
              <a:defRPr>
                <a:solidFill>
                  <a:schemeClr val="tx1">
                    <a:tint val="75000"/>
                  </a:schemeClr>
                </a:solidFill>
              </a:defRPr>
            </a:lvl8pPr>
            <a:lvl9pPr marL="17281719"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7619700" y="2310294"/>
            <a:ext cx="5468186" cy="49146143"/>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1215155" y="2310294"/>
            <a:ext cx="15864485" cy="49146143"/>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559698" y="27763473"/>
            <a:ext cx="27543443" cy="8581072"/>
          </a:xfrm>
        </p:spPr>
        <p:txBody>
          <a:bodyPr anchor="t"/>
          <a:lstStyle>
            <a:lvl1pPr algn="l">
              <a:defRPr sz="189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2559698" y="18312298"/>
            <a:ext cx="27543443" cy="9451176"/>
          </a:xfrm>
        </p:spPr>
        <p:txBody>
          <a:bodyPr anchor="b"/>
          <a:lstStyle>
            <a:lvl1pPr marL="0" indent="0">
              <a:buNone/>
              <a:defRPr sz="9500">
                <a:solidFill>
                  <a:schemeClr val="tx1">
                    <a:tint val="75000"/>
                  </a:schemeClr>
                </a:solidFill>
              </a:defRPr>
            </a:lvl1pPr>
            <a:lvl2pPr marL="2160215" indent="0">
              <a:buNone/>
              <a:defRPr sz="8500">
                <a:solidFill>
                  <a:schemeClr val="tx1">
                    <a:tint val="75000"/>
                  </a:schemeClr>
                </a:solidFill>
              </a:defRPr>
            </a:lvl2pPr>
            <a:lvl3pPr marL="4320429" indent="0">
              <a:buNone/>
              <a:defRPr sz="7600">
                <a:solidFill>
                  <a:schemeClr val="tx1">
                    <a:tint val="75000"/>
                  </a:schemeClr>
                </a:solidFill>
              </a:defRPr>
            </a:lvl3pPr>
            <a:lvl4pPr marL="6480645" indent="0">
              <a:buNone/>
              <a:defRPr sz="6600">
                <a:solidFill>
                  <a:schemeClr val="tx1">
                    <a:tint val="75000"/>
                  </a:schemeClr>
                </a:solidFill>
              </a:defRPr>
            </a:lvl4pPr>
            <a:lvl5pPr marL="8640860" indent="0">
              <a:buNone/>
              <a:defRPr sz="6600">
                <a:solidFill>
                  <a:schemeClr val="tx1">
                    <a:tint val="75000"/>
                  </a:schemeClr>
                </a:solidFill>
              </a:defRPr>
            </a:lvl5pPr>
            <a:lvl6pPr marL="10801074" indent="0">
              <a:buNone/>
              <a:defRPr sz="6600">
                <a:solidFill>
                  <a:schemeClr val="tx1">
                    <a:tint val="75000"/>
                  </a:schemeClr>
                </a:solidFill>
              </a:defRPr>
            </a:lvl6pPr>
            <a:lvl7pPr marL="12961290" indent="0">
              <a:buNone/>
              <a:defRPr sz="6600">
                <a:solidFill>
                  <a:schemeClr val="tx1">
                    <a:tint val="75000"/>
                  </a:schemeClr>
                </a:solidFill>
              </a:defRPr>
            </a:lvl7pPr>
            <a:lvl8pPr marL="15121504" indent="0">
              <a:buNone/>
              <a:defRPr sz="6600">
                <a:solidFill>
                  <a:schemeClr val="tx1">
                    <a:tint val="75000"/>
                  </a:schemeClr>
                </a:solidFill>
              </a:defRPr>
            </a:lvl8pPr>
            <a:lvl9pPr marL="17281719" indent="0">
              <a:buNone/>
              <a:defRPr sz="6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215153" y="13441682"/>
            <a:ext cx="10666334" cy="38014756"/>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2421555" y="13441682"/>
            <a:ext cx="10666334" cy="38014756"/>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620203" y="1730220"/>
            <a:ext cx="29163645" cy="7200901"/>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1620205" y="9671211"/>
            <a:ext cx="14317416" cy="4030501"/>
          </a:xfrm>
        </p:spPr>
        <p:txBody>
          <a:bodyPr anchor="b"/>
          <a:lstStyle>
            <a:lvl1pPr marL="0" indent="0">
              <a:buNone/>
              <a:defRPr sz="11300" b="1"/>
            </a:lvl1pPr>
            <a:lvl2pPr marL="2160215" indent="0">
              <a:buNone/>
              <a:defRPr sz="9500" b="1"/>
            </a:lvl2pPr>
            <a:lvl3pPr marL="4320429" indent="0">
              <a:buNone/>
              <a:defRPr sz="8500" b="1"/>
            </a:lvl3pPr>
            <a:lvl4pPr marL="6480645" indent="0">
              <a:buNone/>
              <a:defRPr sz="7600" b="1"/>
            </a:lvl4pPr>
            <a:lvl5pPr marL="8640860" indent="0">
              <a:buNone/>
              <a:defRPr sz="7600" b="1"/>
            </a:lvl5pPr>
            <a:lvl6pPr marL="10801074" indent="0">
              <a:buNone/>
              <a:defRPr sz="7600" b="1"/>
            </a:lvl6pPr>
            <a:lvl7pPr marL="12961290" indent="0">
              <a:buNone/>
              <a:defRPr sz="7600" b="1"/>
            </a:lvl7pPr>
            <a:lvl8pPr marL="15121504" indent="0">
              <a:buNone/>
              <a:defRPr sz="7600" b="1"/>
            </a:lvl8pPr>
            <a:lvl9pPr marL="17281719" indent="0">
              <a:buNone/>
              <a:defRPr sz="7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620205" y="13701711"/>
            <a:ext cx="14317416"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16460811" y="9671211"/>
            <a:ext cx="14323039" cy="4030501"/>
          </a:xfrm>
        </p:spPr>
        <p:txBody>
          <a:bodyPr anchor="b"/>
          <a:lstStyle>
            <a:lvl1pPr marL="0" indent="0">
              <a:buNone/>
              <a:defRPr sz="11300" b="1"/>
            </a:lvl1pPr>
            <a:lvl2pPr marL="2160215" indent="0">
              <a:buNone/>
              <a:defRPr sz="9500" b="1"/>
            </a:lvl2pPr>
            <a:lvl3pPr marL="4320429" indent="0">
              <a:buNone/>
              <a:defRPr sz="8500" b="1"/>
            </a:lvl3pPr>
            <a:lvl4pPr marL="6480645" indent="0">
              <a:buNone/>
              <a:defRPr sz="7600" b="1"/>
            </a:lvl4pPr>
            <a:lvl5pPr marL="8640860" indent="0">
              <a:buNone/>
              <a:defRPr sz="7600" b="1"/>
            </a:lvl5pPr>
            <a:lvl6pPr marL="10801074" indent="0">
              <a:buNone/>
              <a:defRPr sz="7600" b="1"/>
            </a:lvl6pPr>
            <a:lvl7pPr marL="12961290" indent="0">
              <a:buNone/>
              <a:defRPr sz="7600" b="1"/>
            </a:lvl7pPr>
            <a:lvl8pPr marL="15121504" indent="0">
              <a:buNone/>
              <a:defRPr sz="7600" b="1"/>
            </a:lvl8pPr>
            <a:lvl9pPr marL="17281719" indent="0">
              <a:buNone/>
              <a:defRPr sz="7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6460811" y="13701711"/>
            <a:ext cx="14323039"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20205" y="1720215"/>
            <a:ext cx="10660711" cy="7320916"/>
          </a:xfrm>
        </p:spPr>
        <p:txBody>
          <a:bodyPr anchor="b"/>
          <a:lstStyle>
            <a:lvl1pPr algn="l">
              <a:defRPr sz="9500" b="1"/>
            </a:lvl1pPr>
          </a:lstStyle>
          <a:p>
            <a:r>
              <a:rPr lang="fr-FR" smtClean="0"/>
              <a:t>Cliquez pour modifier le style du titre</a:t>
            </a:r>
            <a:endParaRPr lang="fr-FR"/>
          </a:p>
        </p:txBody>
      </p:sp>
      <p:sp>
        <p:nvSpPr>
          <p:cNvPr id="3" name="Espace réservé du contenu 2"/>
          <p:cNvSpPr>
            <a:spLocks noGrp="1"/>
          </p:cNvSpPr>
          <p:nvPr>
            <p:ph idx="1"/>
          </p:nvPr>
        </p:nvSpPr>
        <p:spPr>
          <a:xfrm>
            <a:off x="12669084" y="1720219"/>
            <a:ext cx="18114767" cy="36874614"/>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1620205" y="9041135"/>
            <a:ext cx="10660711" cy="29553698"/>
          </a:xfrm>
        </p:spPr>
        <p:txBody>
          <a:bodyPr/>
          <a:lstStyle>
            <a:lvl1pPr marL="0" indent="0">
              <a:buNone/>
              <a:defRPr sz="6600"/>
            </a:lvl1pPr>
            <a:lvl2pPr marL="2160215" indent="0">
              <a:buNone/>
              <a:defRPr sz="5700"/>
            </a:lvl2pPr>
            <a:lvl3pPr marL="4320429" indent="0">
              <a:buNone/>
              <a:defRPr sz="4700"/>
            </a:lvl3pPr>
            <a:lvl4pPr marL="6480645" indent="0">
              <a:buNone/>
              <a:defRPr sz="4200"/>
            </a:lvl4pPr>
            <a:lvl5pPr marL="8640860" indent="0">
              <a:buNone/>
              <a:defRPr sz="4200"/>
            </a:lvl5pPr>
            <a:lvl6pPr marL="10801074" indent="0">
              <a:buNone/>
              <a:defRPr sz="4200"/>
            </a:lvl6pPr>
            <a:lvl7pPr marL="12961290" indent="0">
              <a:buNone/>
              <a:defRPr sz="4200"/>
            </a:lvl7pPr>
            <a:lvl8pPr marL="15121504" indent="0">
              <a:buNone/>
              <a:defRPr sz="4200"/>
            </a:lvl8pPr>
            <a:lvl9pPr marL="17281719" indent="0">
              <a:buNone/>
              <a:defRPr sz="42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51420" y="30243783"/>
            <a:ext cx="19442430" cy="3570451"/>
          </a:xfrm>
        </p:spPr>
        <p:txBody>
          <a:bodyPr anchor="b"/>
          <a:lstStyle>
            <a:lvl1pPr algn="l">
              <a:defRPr sz="95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6351420" y="3860482"/>
            <a:ext cx="19442430" cy="25923240"/>
          </a:xfrm>
        </p:spPr>
        <p:txBody>
          <a:bodyPr/>
          <a:lstStyle>
            <a:lvl1pPr marL="0" indent="0">
              <a:buNone/>
              <a:defRPr sz="15100"/>
            </a:lvl1pPr>
            <a:lvl2pPr marL="2160215" indent="0">
              <a:buNone/>
              <a:defRPr sz="13200"/>
            </a:lvl2pPr>
            <a:lvl3pPr marL="4320429" indent="0">
              <a:buNone/>
              <a:defRPr sz="11300"/>
            </a:lvl3pPr>
            <a:lvl4pPr marL="6480645" indent="0">
              <a:buNone/>
              <a:defRPr sz="9500"/>
            </a:lvl4pPr>
            <a:lvl5pPr marL="8640860" indent="0">
              <a:buNone/>
              <a:defRPr sz="9500"/>
            </a:lvl5pPr>
            <a:lvl6pPr marL="10801074" indent="0">
              <a:buNone/>
              <a:defRPr sz="9500"/>
            </a:lvl6pPr>
            <a:lvl7pPr marL="12961290" indent="0">
              <a:buNone/>
              <a:defRPr sz="9500"/>
            </a:lvl7pPr>
            <a:lvl8pPr marL="15121504" indent="0">
              <a:buNone/>
              <a:defRPr sz="9500"/>
            </a:lvl8pPr>
            <a:lvl9pPr marL="17281719" indent="0">
              <a:buNone/>
              <a:defRPr sz="9500"/>
            </a:lvl9pPr>
          </a:lstStyle>
          <a:p>
            <a:endParaRPr lang="fr-FR"/>
          </a:p>
        </p:txBody>
      </p:sp>
      <p:sp>
        <p:nvSpPr>
          <p:cNvPr id="4" name="Espace réservé du texte 3"/>
          <p:cNvSpPr>
            <a:spLocks noGrp="1"/>
          </p:cNvSpPr>
          <p:nvPr>
            <p:ph type="body" sz="half" idx="2"/>
          </p:nvPr>
        </p:nvSpPr>
        <p:spPr>
          <a:xfrm>
            <a:off x="6351420" y="33814233"/>
            <a:ext cx="19442430" cy="5070629"/>
          </a:xfrm>
        </p:spPr>
        <p:txBody>
          <a:bodyPr/>
          <a:lstStyle>
            <a:lvl1pPr marL="0" indent="0">
              <a:buNone/>
              <a:defRPr sz="6600"/>
            </a:lvl1pPr>
            <a:lvl2pPr marL="2160215" indent="0">
              <a:buNone/>
              <a:defRPr sz="5700"/>
            </a:lvl2pPr>
            <a:lvl3pPr marL="4320429" indent="0">
              <a:buNone/>
              <a:defRPr sz="4700"/>
            </a:lvl3pPr>
            <a:lvl4pPr marL="6480645" indent="0">
              <a:buNone/>
              <a:defRPr sz="4200"/>
            </a:lvl4pPr>
            <a:lvl5pPr marL="8640860" indent="0">
              <a:buNone/>
              <a:defRPr sz="4200"/>
            </a:lvl5pPr>
            <a:lvl6pPr marL="10801074" indent="0">
              <a:buNone/>
              <a:defRPr sz="4200"/>
            </a:lvl6pPr>
            <a:lvl7pPr marL="12961290" indent="0">
              <a:buNone/>
              <a:defRPr sz="4200"/>
            </a:lvl7pPr>
            <a:lvl8pPr marL="15121504" indent="0">
              <a:buNone/>
              <a:defRPr sz="4200"/>
            </a:lvl8pPr>
            <a:lvl9pPr marL="17281719" indent="0">
              <a:buNone/>
              <a:defRPr sz="42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7085DD2-974E-4158-ADEB-AF062B2D5089}" type="datetimeFigureOut">
              <a:rPr lang="fr-FR" smtClean="0"/>
              <a:pPr/>
              <a:t>23/04/2013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B87E53-4B33-41FB-9770-E3901E097B0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620203" y="1730220"/>
            <a:ext cx="29163645" cy="7200901"/>
          </a:xfrm>
          <a:prstGeom prst="rect">
            <a:avLst/>
          </a:prstGeom>
        </p:spPr>
        <p:txBody>
          <a:bodyPr vert="horz" lIns="432043" tIns="216021" rIns="432043" bIns="216021"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1620203" y="10081267"/>
            <a:ext cx="29163645" cy="28513566"/>
          </a:xfrm>
          <a:prstGeom prst="rect">
            <a:avLst/>
          </a:prstGeom>
        </p:spPr>
        <p:txBody>
          <a:bodyPr vert="horz" lIns="432043" tIns="216021" rIns="432043" bIns="216021"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1620204" y="40045011"/>
            <a:ext cx="7560944" cy="2300286"/>
          </a:xfrm>
          <a:prstGeom prst="rect">
            <a:avLst/>
          </a:prstGeom>
        </p:spPr>
        <p:txBody>
          <a:bodyPr vert="horz" lIns="432043" tIns="216021" rIns="432043" bIns="216021" rtlCol="0" anchor="ctr"/>
          <a:lstStyle>
            <a:lvl1pPr algn="l">
              <a:defRPr sz="5700">
                <a:solidFill>
                  <a:schemeClr val="tx1">
                    <a:tint val="75000"/>
                  </a:schemeClr>
                </a:solidFill>
              </a:defRPr>
            </a:lvl1pPr>
          </a:lstStyle>
          <a:p>
            <a:fld id="{E7085DD2-974E-4158-ADEB-AF062B2D5089}" type="datetimeFigureOut">
              <a:rPr lang="fr-FR" smtClean="0"/>
              <a:pPr/>
              <a:t>23/04/2013</a:t>
            </a:fld>
            <a:endParaRPr lang="fr-FR"/>
          </a:p>
        </p:txBody>
      </p:sp>
      <p:sp>
        <p:nvSpPr>
          <p:cNvPr id="5" name="Espace réservé du pied de page 4"/>
          <p:cNvSpPr>
            <a:spLocks noGrp="1"/>
          </p:cNvSpPr>
          <p:nvPr>
            <p:ph type="ftr" sz="quarter" idx="3"/>
          </p:nvPr>
        </p:nvSpPr>
        <p:spPr>
          <a:xfrm>
            <a:off x="11071385" y="40045011"/>
            <a:ext cx="10261283" cy="2300286"/>
          </a:xfrm>
          <a:prstGeom prst="rect">
            <a:avLst/>
          </a:prstGeom>
        </p:spPr>
        <p:txBody>
          <a:bodyPr vert="horz" lIns="432043" tIns="216021" rIns="432043" bIns="216021" rtlCol="0" anchor="ctr"/>
          <a:lstStyle>
            <a:lvl1pPr algn="ctr">
              <a:defRPr sz="57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23222904" y="40045011"/>
            <a:ext cx="7560944" cy="2300286"/>
          </a:xfrm>
          <a:prstGeom prst="rect">
            <a:avLst/>
          </a:prstGeom>
        </p:spPr>
        <p:txBody>
          <a:bodyPr vert="horz" lIns="432043" tIns="216021" rIns="432043" bIns="216021" rtlCol="0" anchor="ctr"/>
          <a:lstStyle>
            <a:lvl1pPr algn="r">
              <a:defRPr sz="5700">
                <a:solidFill>
                  <a:schemeClr val="tx1">
                    <a:tint val="75000"/>
                  </a:schemeClr>
                </a:solidFill>
              </a:defRPr>
            </a:lvl1pPr>
          </a:lstStyle>
          <a:p>
            <a:fld id="{C9B87E53-4B33-41FB-9770-E3901E097B0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429" rtl="0" eaLnBrk="1" latinLnBrk="0" hangingPunct="1">
        <a:spcBef>
          <a:spcPct val="0"/>
        </a:spcBef>
        <a:buNone/>
        <a:defRPr sz="20800" kern="1200">
          <a:solidFill>
            <a:schemeClr val="tx1"/>
          </a:solidFill>
          <a:latin typeface="+mj-lt"/>
          <a:ea typeface="+mj-ea"/>
          <a:cs typeface="+mj-cs"/>
        </a:defRPr>
      </a:lvl1pPr>
    </p:titleStyle>
    <p:bodyStyle>
      <a:lvl1pPr marL="1620161" indent="-1620161" algn="l" defTabSz="4320429" rtl="0" eaLnBrk="1" latinLnBrk="0" hangingPunct="1">
        <a:spcBef>
          <a:spcPct val="20000"/>
        </a:spcBef>
        <a:buFont typeface="Arial" pitchFamily="34" charset="0"/>
        <a:buChar char="•"/>
        <a:defRPr sz="15100" kern="1200">
          <a:solidFill>
            <a:schemeClr val="tx1"/>
          </a:solidFill>
          <a:latin typeface="+mn-lt"/>
          <a:ea typeface="+mn-ea"/>
          <a:cs typeface="+mn-cs"/>
        </a:defRPr>
      </a:lvl1pPr>
      <a:lvl2pPr marL="3510350" indent="-1350134" algn="l" defTabSz="4320429" rtl="0" eaLnBrk="1" latinLnBrk="0" hangingPunct="1">
        <a:spcBef>
          <a:spcPct val="20000"/>
        </a:spcBef>
        <a:buFont typeface="Arial" pitchFamily="34" charset="0"/>
        <a:buChar char="–"/>
        <a:defRPr sz="13200" kern="1200">
          <a:solidFill>
            <a:schemeClr val="tx1"/>
          </a:solidFill>
          <a:latin typeface="+mn-lt"/>
          <a:ea typeface="+mn-ea"/>
          <a:cs typeface="+mn-cs"/>
        </a:defRPr>
      </a:lvl2pPr>
      <a:lvl3pPr marL="5400537" indent="-1080108" algn="l" defTabSz="4320429" rtl="0" eaLnBrk="1" latinLnBrk="0" hangingPunct="1">
        <a:spcBef>
          <a:spcPct val="20000"/>
        </a:spcBef>
        <a:buFont typeface="Arial" pitchFamily="34" charset="0"/>
        <a:buChar char="•"/>
        <a:defRPr sz="11300" kern="1200">
          <a:solidFill>
            <a:schemeClr val="tx1"/>
          </a:solidFill>
          <a:latin typeface="+mn-lt"/>
          <a:ea typeface="+mn-ea"/>
          <a:cs typeface="+mn-cs"/>
        </a:defRPr>
      </a:lvl3pPr>
      <a:lvl4pPr marL="7560753" indent="-1080108" algn="l" defTabSz="4320429" rtl="0" eaLnBrk="1" latinLnBrk="0" hangingPunct="1">
        <a:spcBef>
          <a:spcPct val="20000"/>
        </a:spcBef>
        <a:buFont typeface="Arial" pitchFamily="34" charset="0"/>
        <a:buChar char="–"/>
        <a:defRPr sz="9500" kern="1200">
          <a:solidFill>
            <a:schemeClr val="tx1"/>
          </a:solidFill>
          <a:latin typeface="+mn-lt"/>
          <a:ea typeface="+mn-ea"/>
          <a:cs typeface="+mn-cs"/>
        </a:defRPr>
      </a:lvl4pPr>
      <a:lvl5pPr marL="9720967" indent="-1080108" algn="l" defTabSz="4320429" rtl="0" eaLnBrk="1" latinLnBrk="0" hangingPunct="1">
        <a:spcBef>
          <a:spcPct val="20000"/>
        </a:spcBef>
        <a:buFont typeface="Arial" pitchFamily="34" charset="0"/>
        <a:buChar char="»"/>
        <a:defRPr sz="9500" kern="1200">
          <a:solidFill>
            <a:schemeClr val="tx1"/>
          </a:solidFill>
          <a:latin typeface="+mn-lt"/>
          <a:ea typeface="+mn-ea"/>
          <a:cs typeface="+mn-cs"/>
        </a:defRPr>
      </a:lvl5pPr>
      <a:lvl6pPr marL="11881182" indent="-1080108" algn="l" defTabSz="4320429" rtl="0" eaLnBrk="1" latinLnBrk="0" hangingPunct="1">
        <a:spcBef>
          <a:spcPct val="20000"/>
        </a:spcBef>
        <a:buFont typeface="Arial" pitchFamily="34" charset="0"/>
        <a:buChar char="•"/>
        <a:defRPr sz="9500" kern="1200">
          <a:solidFill>
            <a:schemeClr val="tx1"/>
          </a:solidFill>
          <a:latin typeface="+mn-lt"/>
          <a:ea typeface="+mn-ea"/>
          <a:cs typeface="+mn-cs"/>
        </a:defRPr>
      </a:lvl6pPr>
      <a:lvl7pPr marL="14041398" indent="-1080108" algn="l" defTabSz="4320429" rtl="0" eaLnBrk="1" latinLnBrk="0" hangingPunct="1">
        <a:spcBef>
          <a:spcPct val="20000"/>
        </a:spcBef>
        <a:buFont typeface="Arial" pitchFamily="34" charset="0"/>
        <a:buChar char="•"/>
        <a:defRPr sz="9500" kern="1200">
          <a:solidFill>
            <a:schemeClr val="tx1"/>
          </a:solidFill>
          <a:latin typeface="+mn-lt"/>
          <a:ea typeface="+mn-ea"/>
          <a:cs typeface="+mn-cs"/>
        </a:defRPr>
      </a:lvl7pPr>
      <a:lvl8pPr marL="16201612" indent="-1080108" algn="l" defTabSz="4320429" rtl="0" eaLnBrk="1" latinLnBrk="0" hangingPunct="1">
        <a:spcBef>
          <a:spcPct val="20000"/>
        </a:spcBef>
        <a:buFont typeface="Arial" pitchFamily="34" charset="0"/>
        <a:buChar char="•"/>
        <a:defRPr sz="9500" kern="1200">
          <a:solidFill>
            <a:schemeClr val="tx1"/>
          </a:solidFill>
          <a:latin typeface="+mn-lt"/>
          <a:ea typeface="+mn-ea"/>
          <a:cs typeface="+mn-cs"/>
        </a:defRPr>
      </a:lvl8pPr>
      <a:lvl9pPr marL="18361827" indent="-1080108" algn="l" defTabSz="4320429" rtl="0" eaLnBrk="1" latinLnBrk="0" hangingPunct="1">
        <a:spcBef>
          <a:spcPct val="20000"/>
        </a:spcBef>
        <a:buFont typeface="Arial" pitchFamily="34" charset="0"/>
        <a:buChar char="•"/>
        <a:defRPr sz="9500" kern="1200">
          <a:solidFill>
            <a:schemeClr val="tx1"/>
          </a:solidFill>
          <a:latin typeface="+mn-lt"/>
          <a:ea typeface="+mn-ea"/>
          <a:cs typeface="+mn-cs"/>
        </a:defRPr>
      </a:lvl9pPr>
    </p:bodyStyle>
    <p:otherStyle>
      <a:defPPr>
        <a:defRPr lang="fr-FR"/>
      </a:defPPr>
      <a:lvl1pPr marL="0" algn="l" defTabSz="4320429" rtl="0" eaLnBrk="1" latinLnBrk="0" hangingPunct="1">
        <a:defRPr sz="8500" kern="1200">
          <a:solidFill>
            <a:schemeClr val="tx1"/>
          </a:solidFill>
          <a:latin typeface="+mn-lt"/>
          <a:ea typeface="+mn-ea"/>
          <a:cs typeface="+mn-cs"/>
        </a:defRPr>
      </a:lvl1pPr>
      <a:lvl2pPr marL="2160215" algn="l" defTabSz="4320429" rtl="0" eaLnBrk="1" latinLnBrk="0" hangingPunct="1">
        <a:defRPr sz="8500" kern="1200">
          <a:solidFill>
            <a:schemeClr val="tx1"/>
          </a:solidFill>
          <a:latin typeface="+mn-lt"/>
          <a:ea typeface="+mn-ea"/>
          <a:cs typeface="+mn-cs"/>
        </a:defRPr>
      </a:lvl2pPr>
      <a:lvl3pPr marL="4320429" algn="l" defTabSz="4320429" rtl="0" eaLnBrk="1" latinLnBrk="0" hangingPunct="1">
        <a:defRPr sz="8500" kern="1200">
          <a:solidFill>
            <a:schemeClr val="tx1"/>
          </a:solidFill>
          <a:latin typeface="+mn-lt"/>
          <a:ea typeface="+mn-ea"/>
          <a:cs typeface="+mn-cs"/>
        </a:defRPr>
      </a:lvl3pPr>
      <a:lvl4pPr marL="6480645" algn="l" defTabSz="4320429" rtl="0" eaLnBrk="1" latinLnBrk="0" hangingPunct="1">
        <a:defRPr sz="8500" kern="1200">
          <a:solidFill>
            <a:schemeClr val="tx1"/>
          </a:solidFill>
          <a:latin typeface="+mn-lt"/>
          <a:ea typeface="+mn-ea"/>
          <a:cs typeface="+mn-cs"/>
        </a:defRPr>
      </a:lvl4pPr>
      <a:lvl5pPr marL="8640860" algn="l" defTabSz="4320429" rtl="0" eaLnBrk="1" latinLnBrk="0" hangingPunct="1">
        <a:defRPr sz="8500" kern="1200">
          <a:solidFill>
            <a:schemeClr val="tx1"/>
          </a:solidFill>
          <a:latin typeface="+mn-lt"/>
          <a:ea typeface="+mn-ea"/>
          <a:cs typeface="+mn-cs"/>
        </a:defRPr>
      </a:lvl5pPr>
      <a:lvl6pPr marL="10801074" algn="l" defTabSz="4320429" rtl="0" eaLnBrk="1" latinLnBrk="0" hangingPunct="1">
        <a:defRPr sz="8500" kern="1200">
          <a:solidFill>
            <a:schemeClr val="tx1"/>
          </a:solidFill>
          <a:latin typeface="+mn-lt"/>
          <a:ea typeface="+mn-ea"/>
          <a:cs typeface="+mn-cs"/>
        </a:defRPr>
      </a:lvl6pPr>
      <a:lvl7pPr marL="12961290" algn="l" defTabSz="4320429" rtl="0" eaLnBrk="1" latinLnBrk="0" hangingPunct="1">
        <a:defRPr sz="8500" kern="1200">
          <a:solidFill>
            <a:schemeClr val="tx1"/>
          </a:solidFill>
          <a:latin typeface="+mn-lt"/>
          <a:ea typeface="+mn-ea"/>
          <a:cs typeface="+mn-cs"/>
        </a:defRPr>
      </a:lvl7pPr>
      <a:lvl8pPr marL="15121504" algn="l" defTabSz="4320429" rtl="0" eaLnBrk="1" latinLnBrk="0" hangingPunct="1">
        <a:defRPr sz="8500" kern="1200">
          <a:solidFill>
            <a:schemeClr val="tx1"/>
          </a:solidFill>
          <a:latin typeface="+mn-lt"/>
          <a:ea typeface="+mn-ea"/>
          <a:cs typeface="+mn-cs"/>
        </a:defRPr>
      </a:lvl8pPr>
      <a:lvl9pPr marL="17281719" algn="l" defTabSz="4320429"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image" Target="../media/image2.gif"/><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7.jpeg"/><Relationship Id="rId4" Type="http://schemas.openxmlformats.org/officeDocument/2006/relationships/chart" Target="../charts/chart1.xm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793"/>
          <p:cNvSpPr txBox="1">
            <a:spLocks noChangeArrowheads="1"/>
          </p:cNvSpPr>
          <p:nvPr/>
        </p:nvSpPr>
        <p:spPr bwMode="auto">
          <a:xfrm>
            <a:off x="3218842" y="206614"/>
            <a:ext cx="26075469" cy="6755447"/>
          </a:xfrm>
          <a:prstGeom prst="roundRect">
            <a:avLst/>
          </a:prstGeom>
          <a:ln w="38100">
            <a:noFill/>
            <a:headEnd/>
            <a:tailEnd/>
          </a:ln>
        </p:spPr>
        <p:style>
          <a:lnRef idx="2">
            <a:schemeClr val="accent3"/>
          </a:lnRef>
          <a:fillRef idx="1">
            <a:schemeClr val="lt1"/>
          </a:fillRef>
          <a:effectRef idx="0">
            <a:schemeClr val="accent3"/>
          </a:effectRef>
          <a:fontRef idx="minor">
            <a:schemeClr val="dk1"/>
          </a:fontRef>
        </p:style>
        <p:txBody>
          <a:bodyPr wrap="square" lIns="133725" tIns="66857" rIns="133725" bIns="66857">
            <a:spAutoFit/>
          </a:bodyPr>
          <a:lstStyle>
            <a:lvl1pPr defTabSz="4171950">
              <a:defRPr>
                <a:solidFill>
                  <a:schemeClr val="tx1"/>
                </a:solidFill>
                <a:latin typeface="Arial" charset="0"/>
              </a:defRPr>
            </a:lvl1pPr>
            <a:lvl2pPr defTabSz="4171950">
              <a:defRPr>
                <a:solidFill>
                  <a:schemeClr val="tx1"/>
                </a:solidFill>
                <a:latin typeface="Arial" charset="0"/>
              </a:defRPr>
            </a:lvl2pPr>
            <a:lvl3pPr defTabSz="4171950">
              <a:defRPr>
                <a:solidFill>
                  <a:schemeClr val="tx1"/>
                </a:solidFill>
                <a:latin typeface="Arial" charset="0"/>
              </a:defRPr>
            </a:lvl3pPr>
            <a:lvl4pPr defTabSz="4171950">
              <a:defRPr>
                <a:solidFill>
                  <a:schemeClr val="tx1"/>
                </a:solidFill>
                <a:latin typeface="Arial" charset="0"/>
              </a:defRPr>
            </a:lvl4pPr>
            <a:lvl5pPr defTabSz="4171950">
              <a:defRPr>
                <a:solidFill>
                  <a:schemeClr val="tx1"/>
                </a:solidFill>
                <a:latin typeface="Arial" charset="0"/>
              </a:defRPr>
            </a:lvl5pPr>
            <a:lvl6pPr defTabSz="4171950" fontAlgn="base">
              <a:spcBef>
                <a:spcPct val="0"/>
              </a:spcBef>
              <a:spcAft>
                <a:spcPct val="0"/>
              </a:spcAft>
              <a:defRPr>
                <a:solidFill>
                  <a:schemeClr val="tx1"/>
                </a:solidFill>
                <a:latin typeface="Arial" charset="0"/>
              </a:defRPr>
            </a:lvl6pPr>
            <a:lvl7pPr defTabSz="4171950" fontAlgn="base">
              <a:spcBef>
                <a:spcPct val="0"/>
              </a:spcBef>
              <a:spcAft>
                <a:spcPct val="0"/>
              </a:spcAft>
              <a:defRPr>
                <a:solidFill>
                  <a:schemeClr val="tx1"/>
                </a:solidFill>
                <a:latin typeface="Arial" charset="0"/>
              </a:defRPr>
            </a:lvl7pPr>
            <a:lvl8pPr defTabSz="4171950" fontAlgn="base">
              <a:spcBef>
                <a:spcPct val="0"/>
              </a:spcBef>
              <a:spcAft>
                <a:spcPct val="0"/>
              </a:spcAft>
              <a:defRPr>
                <a:solidFill>
                  <a:schemeClr val="tx1"/>
                </a:solidFill>
                <a:latin typeface="Arial" charset="0"/>
              </a:defRPr>
            </a:lvl8pPr>
            <a:lvl9pPr defTabSz="4171950" fontAlgn="base">
              <a:spcBef>
                <a:spcPct val="0"/>
              </a:spcBef>
              <a:spcAft>
                <a:spcPct val="0"/>
              </a:spcAft>
              <a:defRPr>
                <a:solidFill>
                  <a:schemeClr val="tx1"/>
                </a:solidFill>
                <a:latin typeface="Arial" charset="0"/>
              </a:defRPr>
            </a:lvl9pPr>
          </a:lstStyle>
          <a:p>
            <a:pPr algn="ctr"/>
            <a:r>
              <a:rPr lang="en-US" sz="6100" b="1" dirty="0" smtClean="0"/>
              <a:t>Development of an anaerobic, </a:t>
            </a:r>
            <a:r>
              <a:rPr lang="en-US" sz="6100" b="1" dirty="0" err="1" smtClean="0"/>
              <a:t>thermophilic</a:t>
            </a:r>
            <a:r>
              <a:rPr lang="en-US" sz="6100" b="1" dirty="0" smtClean="0"/>
              <a:t> and </a:t>
            </a:r>
            <a:r>
              <a:rPr lang="en-US" sz="6100" b="1" dirty="0" err="1" smtClean="0"/>
              <a:t>cellulolytic</a:t>
            </a:r>
            <a:r>
              <a:rPr lang="en-US" sz="6100" b="1" dirty="0" smtClean="0"/>
              <a:t> consortium to improve anaerobic digestion of </a:t>
            </a:r>
            <a:r>
              <a:rPr lang="en-US" sz="6100" b="1" dirty="0" err="1" smtClean="0"/>
              <a:t>lignocellulosic</a:t>
            </a:r>
            <a:r>
              <a:rPr lang="en-US" sz="6100" b="1" dirty="0" smtClean="0"/>
              <a:t> biomass.</a:t>
            </a:r>
            <a:endParaRPr lang="fr-BE" sz="6100" dirty="0" smtClean="0"/>
          </a:p>
          <a:p>
            <a:pPr algn="ctr"/>
            <a:r>
              <a:rPr lang="fr-BE" sz="4100" b="1" dirty="0" smtClean="0"/>
              <a:t>Kinet R., </a:t>
            </a:r>
            <a:r>
              <a:rPr lang="fr-BE" sz="4100" b="1" dirty="0" err="1" smtClean="0"/>
              <a:t>Rouneaux</a:t>
            </a:r>
            <a:r>
              <a:rPr lang="fr-BE" sz="4100" b="1" dirty="0" smtClean="0"/>
              <a:t> N., </a:t>
            </a:r>
            <a:r>
              <a:rPr lang="fr-BE" sz="4100" b="1" dirty="0" err="1" smtClean="0"/>
              <a:t>Hissette</a:t>
            </a:r>
            <a:r>
              <a:rPr lang="fr-BE" sz="4100" b="1" dirty="0" smtClean="0"/>
              <a:t> M., </a:t>
            </a:r>
            <a:r>
              <a:rPr lang="fr-BE" sz="4100" b="1" dirty="0" err="1" smtClean="0"/>
              <a:t>Delvigne</a:t>
            </a:r>
            <a:r>
              <a:rPr lang="fr-BE" sz="4100" b="1" dirty="0" smtClean="0"/>
              <a:t> F., </a:t>
            </a:r>
            <a:r>
              <a:rPr lang="fr-BE" sz="4100" b="1" dirty="0" err="1" smtClean="0"/>
              <a:t>Destain</a:t>
            </a:r>
            <a:r>
              <a:rPr lang="fr-BE" sz="4100" b="1" dirty="0" smtClean="0"/>
              <a:t> J., </a:t>
            </a:r>
            <a:r>
              <a:rPr lang="fr-BE" sz="4100" b="1" dirty="0" err="1" smtClean="0"/>
              <a:t>Thonart</a:t>
            </a:r>
            <a:r>
              <a:rPr lang="fr-BE" sz="4100" b="1" dirty="0" smtClean="0"/>
              <a:t> Ph.</a:t>
            </a:r>
            <a:endParaRPr lang="fr-BE" sz="4100" dirty="0" smtClean="0"/>
          </a:p>
          <a:p>
            <a:pPr algn="ctr"/>
            <a:r>
              <a:rPr lang="en-US" sz="4100" dirty="0" smtClean="0"/>
              <a:t>Bio-industry Units, </a:t>
            </a:r>
            <a:r>
              <a:rPr lang="en-US" sz="4100" dirty="0" err="1" smtClean="0"/>
              <a:t>Gembloux</a:t>
            </a:r>
            <a:r>
              <a:rPr lang="en-US" sz="4100" dirty="0" smtClean="0"/>
              <a:t> Agro-Bio Tech (</a:t>
            </a:r>
            <a:r>
              <a:rPr lang="en-US" sz="4100" dirty="0" err="1" smtClean="0"/>
              <a:t>GxABT</a:t>
            </a:r>
            <a:r>
              <a:rPr lang="en-US" sz="4100" dirty="0" smtClean="0"/>
              <a:t>)</a:t>
            </a:r>
            <a:endParaRPr lang="fr-BE" sz="4100" dirty="0" smtClean="0"/>
          </a:p>
          <a:p>
            <a:pPr algn="ctr"/>
            <a:r>
              <a:rPr lang="en-US" sz="4100" dirty="0" smtClean="0"/>
              <a:t>University of </a:t>
            </a:r>
            <a:r>
              <a:rPr lang="en-US" sz="4100" dirty="0" err="1" smtClean="0"/>
              <a:t>Liège</a:t>
            </a:r>
            <a:r>
              <a:rPr lang="en-US" sz="4100" dirty="0" smtClean="0"/>
              <a:t>, Belgium</a:t>
            </a:r>
            <a:endParaRPr lang="fr-BE" sz="4100" dirty="0" smtClean="0"/>
          </a:p>
          <a:p>
            <a:pPr algn="ctr"/>
            <a:r>
              <a:rPr lang="en-US" sz="4100" dirty="0" smtClean="0"/>
              <a:t>r.kinet@doct.ulg.ac.be</a:t>
            </a:r>
            <a:endParaRPr lang="fr-BE" sz="4100" dirty="0" smtClean="0"/>
          </a:p>
          <a:p>
            <a:pPr algn="ctr"/>
            <a:endParaRPr lang="nl-NL" sz="4100" i="1" dirty="0">
              <a:latin typeface="Frutiger 95 UltraBlack" pitchFamily="34" charset="0"/>
            </a:endParaRPr>
          </a:p>
        </p:txBody>
      </p:sp>
      <p:sp>
        <p:nvSpPr>
          <p:cNvPr id="8" name="ZoneTexte 7"/>
          <p:cNvSpPr txBox="1"/>
          <p:nvPr/>
        </p:nvSpPr>
        <p:spPr>
          <a:xfrm>
            <a:off x="274847" y="6255409"/>
            <a:ext cx="31854356" cy="4559213"/>
          </a:xfrm>
          <a:prstGeom prst="roundRect">
            <a:avLst/>
          </a:prstGeom>
          <a:noFill/>
          <a:ln w="101600">
            <a:solidFill>
              <a:schemeClr val="accent3">
                <a:lumMod val="20000"/>
                <a:lumOff val="80000"/>
              </a:schemeClr>
            </a:solidFill>
          </a:ln>
        </p:spPr>
        <p:txBody>
          <a:bodyPr wrap="square" lIns="133813" tIns="66907" rIns="133813" bIns="66907" rtlCol="0">
            <a:spAutoFit/>
          </a:bodyPr>
          <a:lstStyle/>
          <a:p>
            <a:pPr indent="948283"/>
            <a:r>
              <a:rPr lang="en-US" sz="5400" b="1" dirty="0" smtClean="0"/>
              <a:t>Introduction</a:t>
            </a:r>
          </a:p>
          <a:p>
            <a:pPr algn="just">
              <a:spcBef>
                <a:spcPts val="1756"/>
              </a:spcBef>
            </a:pPr>
            <a:r>
              <a:rPr lang="en-US" sz="3800" dirty="0" smtClean="0"/>
              <a:t>Over the last years, the development of green industrial processes using products from plant biomass induces an important increase of </a:t>
            </a:r>
            <a:r>
              <a:rPr lang="en-US" sz="3800" dirty="0" err="1" smtClean="0"/>
              <a:t>lignocellulosic</a:t>
            </a:r>
            <a:r>
              <a:rPr lang="en-US" sz="3800" dirty="0" smtClean="0"/>
              <a:t> by-products. Anaerobic digestion of this organic matter can be an attractive option as a source of alternative energy. Moreover, this biological mechanism is also the only degradation pathway occurring in the landfill where organic fraction of municipal solid waste is buried. The low biodegradation rate of this biomass is an important obstacle in anaerobic microbial decomposition process. Rate-limiting step in anaerobic digestion is the </a:t>
            </a:r>
            <a:r>
              <a:rPr lang="en-US" sz="3800" dirty="0" err="1" smtClean="0"/>
              <a:t>lignocellulosic</a:t>
            </a:r>
            <a:r>
              <a:rPr lang="en-US" sz="3800" dirty="0" smtClean="0"/>
              <a:t> hydrolysis. The purpose of the project is to develop an anaerobic consortium able to degrade </a:t>
            </a:r>
            <a:r>
              <a:rPr lang="en-US" sz="3800" dirty="0" err="1" smtClean="0"/>
              <a:t>lignocellulosic</a:t>
            </a:r>
            <a:r>
              <a:rPr lang="en-US" sz="3800" dirty="0" smtClean="0"/>
              <a:t> products in </a:t>
            </a:r>
            <a:r>
              <a:rPr lang="en-US" sz="3800" dirty="0" err="1" smtClean="0"/>
              <a:t>thermophilic</a:t>
            </a:r>
            <a:r>
              <a:rPr lang="en-US" sz="3800" dirty="0" smtClean="0"/>
              <a:t> conditions to improve the methane production.</a:t>
            </a:r>
            <a:endParaRPr lang="fr-BE" sz="3800" dirty="0" smtClean="0"/>
          </a:p>
        </p:txBody>
      </p:sp>
      <p:sp>
        <p:nvSpPr>
          <p:cNvPr id="28" name="ZoneTexte 27"/>
          <p:cNvSpPr txBox="1"/>
          <p:nvPr/>
        </p:nvSpPr>
        <p:spPr>
          <a:xfrm>
            <a:off x="193029" y="35788276"/>
            <a:ext cx="32017992" cy="5546718"/>
          </a:xfrm>
          <a:prstGeom prst="roundRect">
            <a:avLst/>
          </a:prstGeom>
          <a:noFill/>
          <a:ln w="101600">
            <a:solidFill>
              <a:schemeClr val="accent3">
                <a:lumMod val="75000"/>
              </a:schemeClr>
            </a:solidFill>
          </a:ln>
        </p:spPr>
        <p:txBody>
          <a:bodyPr wrap="square" lIns="133813" tIns="66907" rIns="133813" bIns="66907" rtlCol="0">
            <a:spAutoFit/>
          </a:bodyPr>
          <a:lstStyle/>
          <a:p>
            <a:pPr algn="ctr"/>
            <a:r>
              <a:rPr lang="fr-FR" sz="5400" b="1" dirty="0" smtClean="0"/>
              <a:t>Conclusions</a:t>
            </a:r>
          </a:p>
          <a:p>
            <a:pPr marL="336550" indent="-336550">
              <a:lnSpc>
                <a:spcPct val="150000"/>
              </a:lnSpc>
              <a:buFont typeface="Wingdings" pitchFamily="2" charset="2"/>
              <a:buChar char="Ø"/>
            </a:pPr>
            <a:r>
              <a:rPr lang="en-US" sz="3800" dirty="0" smtClean="0"/>
              <a:t>The enrichment methodology, with high temperature compost as microbial source, permitted to obtain a consortium able to degrade efficiently different cellulosic products in anaerobic and </a:t>
            </a:r>
            <a:r>
              <a:rPr lang="en-US" sz="3800" dirty="0" err="1" smtClean="0"/>
              <a:t>thermophilic</a:t>
            </a:r>
            <a:r>
              <a:rPr lang="en-US" sz="3800" dirty="0" smtClean="0"/>
              <a:t> conditions. </a:t>
            </a:r>
          </a:p>
          <a:p>
            <a:pPr marL="336550" indent="-336550">
              <a:lnSpc>
                <a:spcPct val="150000"/>
              </a:lnSpc>
              <a:buFont typeface="Wingdings" pitchFamily="2" charset="2"/>
              <a:buChar char="Ø"/>
            </a:pPr>
            <a:r>
              <a:rPr lang="en-US" sz="3800" dirty="0" err="1" smtClean="0"/>
              <a:t>Cellulosis</a:t>
            </a:r>
            <a:r>
              <a:rPr lang="en-US" sz="3800" dirty="0" smtClean="0"/>
              <a:t> </a:t>
            </a:r>
            <a:r>
              <a:rPr lang="en-US" sz="3800" dirty="0" err="1" smtClean="0"/>
              <a:t>cristalliny</a:t>
            </a:r>
            <a:r>
              <a:rPr lang="en-US" sz="3800" dirty="0" smtClean="0"/>
              <a:t> slows-down the anaerobic degradation </a:t>
            </a:r>
            <a:r>
              <a:rPr lang="en-US" sz="3800" dirty="0" smtClean="0"/>
              <a:t>but don’t stop it</a:t>
            </a:r>
            <a:r>
              <a:rPr lang="en-US" sz="3800" dirty="0" smtClean="0">
                <a:solidFill>
                  <a:srgbClr val="FF0000"/>
                </a:solidFill>
              </a:rPr>
              <a:t>.</a:t>
            </a:r>
            <a:endParaRPr lang="en-US" sz="3800" dirty="0" smtClean="0">
              <a:solidFill>
                <a:srgbClr val="FF0000"/>
              </a:solidFill>
            </a:endParaRPr>
          </a:p>
          <a:p>
            <a:pPr marL="336550" indent="-336550">
              <a:lnSpc>
                <a:spcPct val="150000"/>
              </a:lnSpc>
              <a:buFont typeface="Wingdings" pitchFamily="2" charset="2"/>
              <a:buChar char="Ø"/>
            </a:pPr>
            <a:r>
              <a:rPr lang="en-US" sz="3800" dirty="0" err="1" smtClean="0"/>
              <a:t>Cellulosis</a:t>
            </a:r>
            <a:r>
              <a:rPr lang="en-US" sz="3800" dirty="0" smtClean="0"/>
              <a:t> degradation kinetics is divided in three distinct phases comparable to classic microbial grown phases:  latency, exponential growth and stationary</a:t>
            </a:r>
          </a:p>
          <a:p>
            <a:pPr marL="501800" indent="-501800"/>
            <a:r>
              <a:rPr lang="en-US" sz="3500" dirty="0" smtClean="0"/>
              <a:t> </a:t>
            </a:r>
            <a:endParaRPr lang="fr-FR" dirty="0" smtClean="0"/>
          </a:p>
        </p:txBody>
      </p:sp>
      <p:sp>
        <p:nvSpPr>
          <p:cNvPr id="31" name="ZoneTexte 30"/>
          <p:cNvSpPr txBox="1"/>
          <p:nvPr/>
        </p:nvSpPr>
        <p:spPr>
          <a:xfrm>
            <a:off x="10746906" y="13794034"/>
            <a:ext cx="4582300" cy="1443171"/>
          </a:xfrm>
          <a:prstGeom prst="rect">
            <a:avLst/>
          </a:prstGeom>
          <a:noFill/>
        </p:spPr>
        <p:txBody>
          <a:bodyPr wrap="square" lIns="133813" tIns="66907" rIns="133813" bIns="66907" rtlCol="0">
            <a:spAutoFit/>
          </a:bodyPr>
          <a:lstStyle/>
          <a:p>
            <a:endParaRPr lang="fr-FR" dirty="0"/>
          </a:p>
        </p:txBody>
      </p:sp>
      <p:pic>
        <p:nvPicPr>
          <p:cNvPr id="50" name="Image 4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4241" y="216324"/>
            <a:ext cx="4428000" cy="2181750"/>
          </a:xfrm>
          <a:prstGeom prst="rect">
            <a:avLst/>
          </a:prstGeom>
        </p:spPr>
      </p:pic>
      <p:pic>
        <p:nvPicPr>
          <p:cNvPr id="51" name="Image 5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816129" y="792548"/>
            <a:ext cx="4443680" cy="1440000"/>
          </a:xfrm>
          <a:prstGeom prst="rect">
            <a:avLst/>
          </a:prstGeom>
        </p:spPr>
      </p:pic>
      <p:grpSp>
        <p:nvGrpSpPr>
          <p:cNvPr id="2" name="Groupe 1"/>
          <p:cNvGrpSpPr/>
          <p:nvPr/>
        </p:nvGrpSpPr>
        <p:grpSpPr>
          <a:xfrm>
            <a:off x="254025" y="26931292"/>
            <a:ext cx="31896000" cy="8544416"/>
            <a:chOff x="219793" y="27315868"/>
            <a:chExt cx="31896000" cy="8544416"/>
          </a:xfrm>
        </p:grpSpPr>
        <p:sp>
          <p:nvSpPr>
            <p:cNvPr id="4" name="ZoneTexte 3"/>
            <p:cNvSpPr txBox="1"/>
            <p:nvPr/>
          </p:nvSpPr>
          <p:spPr>
            <a:xfrm>
              <a:off x="219793" y="27315868"/>
              <a:ext cx="31896000" cy="8544416"/>
            </a:xfrm>
            <a:prstGeom prst="roundRect">
              <a:avLst/>
            </a:prstGeom>
            <a:noFill/>
            <a:ln w="101600">
              <a:solidFill>
                <a:schemeClr val="accent3">
                  <a:lumMod val="60000"/>
                  <a:lumOff val="40000"/>
                </a:schemeClr>
              </a:solidFill>
            </a:ln>
          </p:spPr>
          <p:txBody>
            <a:bodyPr wrap="square" lIns="133813" tIns="52682" rIns="133813" bIns="66907" rtlCol="0">
              <a:spAutoFit/>
            </a:bodyPr>
            <a:lstStyle/>
            <a:p>
              <a:pPr>
                <a:spcAft>
                  <a:spcPts val="878"/>
                </a:spcAft>
              </a:pPr>
              <a:r>
                <a:rPr lang="en-US" sz="5400" b="1" dirty="0" err="1" smtClean="0"/>
                <a:t>Cellulosis</a:t>
              </a:r>
              <a:r>
                <a:rPr lang="en-US" sz="5400" b="1" dirty="0" smtClean="0"/>
                <a:t> degradation kinetics</a:t>
              </a:r>
            </a:p>
            <a:p>
              <a:pPr>
                <a:spcAft>
                  <a:spcPts val="878"/>
                </a:spcAft>
              </a:pPr>
              <a:endParaRPr lang="en-US" sz="5900" b="1" dirty="0" smtClean="0"/>
            </a:p>
            <a:p>
              <a:pPr>
                <a:spcAft>
                  <a:spcPts val="878"/>
                </a:spcAft>
              </a:pPr>
              <a:endParaRPr lang="en-US" sz="3500" b="1" dirty="0" smtClean="0"/>
            </a:p>
            <a:p>
              <a:pPr>
                <a:spcAft>
                  <a:spcPts val="878"/>
                </a:spcAft>
              </a:pPr>
              <a:endParaRPr lang="en-US" sz="3500" b="1" dirty="0" smtClean="0"/>
            </a:p>
            <a:p>
              <a:pPr>
                <a:spcAft>
                  <a:spcPts val="878"/>
                </a:spcAft>
              </a:pPr>
              <a:endParaRPr lang="en-US" sz="3500" b="1" dirty="0" smtClean="0"/>
            </a:p>
            <a:p>
              <a:pPr>
                <a:spcAft>
                  <a:spcPts val="878"/>
                </a:spcAft>
              </a:pPr>
              <a:endParaRPr lang="en-US" sz="3500" b="1" dirty="0" smtClean="0"/>
            </a:p>
            <a:p>
              <a:pPr>
                <a:spcAft>
                  <a:spcPts val="878"/>
                </a:spcAft>
              </a:pPr>
              <a:endParaRPr lang="en-US" sz="3500" b="1" dirty="0" smtClean="0"/>
            </a:p>
            <a:p>
              <a:pPr>
                <a:spcAft>
                  <a:spcPts val="878"/>
                </a:spcAft>
              </a:pPr>
              <a:endParaRPr lang="en-US" sz="3500" b="1" dirty="0" smtClean="0"/>
            </a:p>
            <a:p>
              <a:endParaRPr lang="fr-BE" sz="2600" dirty="0"/>
            </a:p>
            <a:p>
              <a:endParaRPr lang="fr-BE" dirty="0" smtClean="0"/>
            </a:p>
          </p:txBody>
        </p:sp>
        <p:grpSp>
          <p:nvGrpSpPr>
            <p:cNvPr id="62" name="Groupe 61"/>
            <p:cNvGrpSpPr/>
            <p:nvPr/>
          </p:nvGrpSpPr>
          <p:grpSpPr>
            <a:xfrm>
              <a:off x="17155018" y="28323980"/>
              <a:ext cx="13376599" cy="7056784"/>
              <a:chOff x="1642765" y="19100429"/>
              <a:chExt cx="7560840" cy="3932946"/>
            </a:xfrm>
          </p:grpSpPr>
          <p:sp>
            <p:nvSpPr>
              <p:cNvPr id="33" name="ZoneTexte 32"/>
              <p:cNvSpPr txBox="1"/>
              <p:nvPr/>
            </p:nvSpPr>
            <p:spPr>
              <a:xfrm>
                <a:off x="1642765" y="22628819"/>
                <a:ext cx="7560840" cy="404556"/>
              </a:xfrm>
              <a:prstGeom prst="rect">
                <a:avLst/>
              </a:prstGeom>
              <a:noFill/>
              <a:ln>
                <a:solidFill>
                  <a:schemeClr val="accent3">
                    <a:lumMod val="60000"/>
                    <a:lumOff val="40000"/>
                  </a:schemeClr>
                </a:solidFill>
              </a:ln>
            </p:spPr>
            <p:txBody>
              <a:bodyPr wrap="square" rtlCol="0">
                <a:spAutoFit/>
              </a:bodyPr>
              <a:lstStyle/>
              <a:p>
                <a:r>
                  <a:rPr lang="fr-BE" sz="2400" dirty="0" smtClean="0"/>
                  <a:t>Figure 3 : </a:t>
                </a:r>
                <a:r>
                  <a:rPr lang="fr-BE" sz="2400" dirty="0" err="1" smtClean="0"/>
                  <a:t>kinetic</a:t>
                </a:r>
                <a:r>
                  <a:rPr lang="fr-BE" sz="2400" dirty="0" smtClean="0"/>
                  <a:t> of </a:t>
                </a:r>
                <a:r>
                  <a:rPr lang="fr-BE" sz="2400" dirty="0" err="1" smtClean="0"/>
                  <a:t>filter</a:t>
                </a:r>
                <a:r>
                  <a:rPr lang="fr-BE" sz="2400" dirty="0" smtClean="0"/>
                  <a:t> </a:t>
                </a:r>
                <a:r>
                  <a:rPr lang="fr-BE" sz="2400" dirty="0" err="1" smtClean="0"/>
                  <a:t>paper</a:t>
                </a:r>
                <a:r>
                  <a:rPr lang="fr-BE" sz="2400" dirty="0" smtClean="0"/>
                  <a:t> (1% w/v) </a:t>
                </a:r>
                <a:r>
                  <a:rPr lang="fr-BE" sz="2400" dirty="0" err="1" smtClean="0"/>
                  <a:t>degradation</a:t>
                </a:r>
                <a:r>
                  <a:rPr lang="fr-BE" sz="2400" dirty="0" smtClean="0"/>
                  <a:t> by consortium (10% v/v). </a:t>
                </a:r>
                <a:r>
                  <a:rPr lang="fr-BE" sz="2400" dirty="0" err="1" smtClean="0"/>
                  <a:t>Experiments</a:t>
                </a:r>
                <a:r>
                  <a:rPr lang="fr-BE" sz="2400" dirty="0" smtClean="0"/>
                  <a:t> </a:t>
                </a:r>
                <a:r>
                  <a:rPr lang="fr-BE" sz="2400" dirty="0" err="1" smtClean="0"/>
                  <a:t>under</a:t>
                </a:r>
                <a:r>
                  <a:rPr lang="fr-BE" sz="2400" dirty="0" smtClean="0"/>
                  <a:t> </a:t>
                </a:r>
                <a:r>
                  <a:rPr lang="fr-BE" sz="2400" dirty="0" err="1" smtClean="0"/>
                  <a:t>thermophilic</a:t>
                </a:r>
                <a:r>
                  <a:rPr lang="fr-BE" sz="2400" dirty="0" smtClean="0"/>
                  <a:t> (55°C) and </a:t>
                </a:r>
                <a:r>
                  <a:rPr lang="fr-BE" sz="2400" dirty="0" err="1" smtClean="0"/>
                  <a:t>anaerobic</a:t>
                </a:r>
                <a:r>
                  <a:rPr lang="fr-BE" sz="2400" dirty="0" smtClean="0"/>
                  <a:t> </a:t>
                </a:r>
                <a:r>
                  <a:rPr lang="fr-BE" sz="2400" dirty="0" err="1" smtClean="0"/>
                  <a:t>static</a:t>
                </a:r>
                <a:r>
                  <a:rPr lang="fr-BE" sz="2400" dirty="0" smtClean="0"/>
                  <a:t> conditions. </a:t>
                </a:r>
                <a:endParaRPr lang="en-US" sz="2400" i="1" dirty="0"/>
              </a:p>
            </p:txBody>
          </p:sp>
          <p:graphicFrame>
            <p:nvGraphicFramePr>
              <p:cNvPr id="48" name="Graphique 47"/>
              <p:cNvGraphicFramePr/>
              <p:nvPr>
                <p:extLst>
                  <p:ext uri="{D42A27DB-BD31-4B8C-83A1-F6EECF244321}">
                    <p14:modId xmlns:p14="http://schemas.microsoft.com/office/powerpoint/2010/main" val="869856206"/>
                  </p:ext>
                </p:extLst>
              </p:nvPr>
            </p:nvGraphicFramePr>
            <p:xfrm>
              <a:off x="1908424" y="19100429"/>
              <a:ext cx="5760641" cy="3744416"/>
            </p:xfrm>
            <a:graphic>
              <a:graphicData uri="http://schemas.openxmlformats.org/drawingml/2006/chart">
                <c:chart xmlns:c="http://schemas.openxmlformats.org/drawingml/2006/chart" xmlns:r="http://schemas.openxmlformats.org/officeDocument/2006/relationships" r:id="rId4"/>
              </a:graphicData>
            </a:graphic>
          </p:graphicFrame>
        </p:grpSp>
        <p:sp>
          <p:nvSpPr>
            <p:cNvPr id="65" name="ZoneTexte 64"/>
            <p:cNvSpPr txBox="1"/>
            <p:nvPr/>
          </p:nvSpPr>
          <p:spPr>
            <a:xfrm>
              <a:off x="818589" y="31852372"/>
              <a:ext cx="15547411" cy="3666857"/>
            </a:xfrm>
            <a:prstGeom prst="rect">
              <a:avLst/>
            </a:prstGeom>
            <a:noFill/>
            <a:ln>
              <a:noFill/>
            </a:ln>
          </p:spPr>
          <p:txBody>
            <a:bodyPr wrap="square" lIns="133813" tIns="66907" rIns="133813" bIns="66907" rtlCol="0">
              <a:spAutoFit/>
            </a:bodyPr>
            <a:lstStyle/>
            <a:p>
              <a:pPr>
                <a:lnSpc>
                  <a:spcPct val="150000"/>
                </a:lnSpc>
                <a:buFont typeface="Wingdings" pitchFamily="2" charset="2"/>
                <a:buChar char="Ø"/>
              </a:pPr>
              <a:r>
                <a:rPr lang="en-US" sz="3900" dirty="0" smtClean="0"/>
                <a:t> </a:t>
              </a:r>
              <a:r>
                <a:rPr lang="en-US" sz="3900" b="1" dirty="0" smtClean="0"/>
                <a:t>3 distinct phases :</a:t>
              </a:r>
            </a:p>
            <a:p>
              <a:pPr marL="929259" lvl="1">
                <a:lnSpc>
                  <a:spcPct val="150000"/>
                </a:lnSpc>
                <a:buFontTx/>
                <a:buChar char="-"/>
                <a:tabLst>
                  <a:tab pos="922290" algn="l"/>
                </a:tabLst>
              </a:pPr>
              <a:r>
                <a:rPr lang="en-US" sz="3800" dirty="0" smtClean="0"/>
                <a:t>0 </a:t>
              </a:r>
              <a:r>
                <a:rPr lang="en-US" sz="3700" dirty="0" smtClean="0">
                  <a:sym typeface="Wingdings" pitchFamily="2" charset="2"/>
                </a:rPr>
                <a:t></a:t>
              </a:r>
              <a:r>
                <a:rPr lang="en-US" sz="3800" dirty="0" smtClean="0">
                  <a:sym typeface="Wingdings" pitchFamily="2" charset="2"/>
                </a:rPr>
                <a:t> 22h</a:t>
              </a:r>
              <a:r>
                <a:rPr lang="en-US" sz="3800" dirty="0" smtClean="0"/>
                <a:t>  : adaptation period </a:t>
              </a:r>
              <a:r>
                <a:rPr lang="en-US" sz="3800" dirty="0" smtClean="0">
                  <a:sym typeface="Wingdings" pitchFamily="2" charset="2"/>
                </a:rPr>
                <a:t>(0</a:t>
              </a:r>
              <a:r>
                <a:rPr lang="en-US" sz="3800" dirty="0" smtClean="0">
                  <a:sym typeface="Wingdings" pitchFamily="2" charset="2"/>
                </a:rPr>
                <a:t>% </a:t>
              </a:r>
              <a:r>
                <a:rPr lang="en-US" sz="3700" dirty="0" smtClean="0">
                  <a:sym typeface="Wingdings" pitchFamily="2" charset="2"/>
                </a:rPr>
                <a:t></a:t>
              </a:r>
              <a:r>
                <a:rPr lang="en-US" sz="3800" dirty="0" smtClean="0">
                  <a:sym typeface="Wingdings" pitchFamily="2" charset="2"/>
                </a:rPr>
                <a:t> </a:t>
              </a:r>
              <a:r>
                <a:rPr lang="en-US" sz="3800" dirty="0" smtClean="0">
                  <a:sym typeface="Wingdings" pitchFamily="2" charset="2"/>
                </a:rPr>
                <a:t>6.4%)</a:t>
              </a:r>
              <a:r>
                <a:rPr lang="en-US" sz="3800" dirty="0" smtClean="0"/>
                <a:t> </a:t>
              </a:r>
            </a:p>
            <a:p>
              <a:pPr marL="929259" lvl="1">
                <a:lnSpc>
                  <a:spcPct val="150000"/>
                </a:lnSpc>
                <a:buFontTx/>
                <a:buChar char="-"/>
                <a:tabLst>
                  <a:tab pos="922290" algn="l"/>
                </a:tabLst>
              </a:pPr>
              <a:r>
                <a:rPr lang="en-US" sz="3800" dirty="0" smtClean="0"/>
                <a:t>22h </a:t>
              </a:r>
              <a:r>
                <a:rPr lang="en-US" sz="3700" dirty="0" smtClean="0">
                  <a:sym typeface="Wingdings" pitchFamily="2" charset="2"/>
                </a:rPr>
                <a:t></a:t>
              </a:r>
              <a:r>
                <a:rPr lang="en-US" sz="3800" dirty="0" smtClean="0">
                  <a:sym typeface="Wingdings" pitchFamily="2" charset="2"/>
                </a:rPr>
                <a:t> 70h : exponential degradation phase (6.4% </a:t>
              </a:r>
              <a:r>
                <a:rPr lang="en-US" sz="3700" dirty="0" smtClean="0">
                  <a:sym typeface="Wingdings" pitchFamily="2" charset="2"/>
                </a:rPr>
                <a:t></a:t>
              </a:r>
              <a:r>
                <a:rPr lang="en-US" sz="3800" dirty="0" smtClean="0">
                  <a:sym typeface="Wingdings" pitchFamily="2" charset="2"/>
                </a:rPr>
                <a:t> 69%)</a:t>
              </a:r>
              <a:endParaRPr lang="en-US" sz="3800" dirty="0" smtClean="0"/>
            </a:p>
            <a:p>
              <a:pPr marL="929259" lvl="1">
                <a:lnSpc>
                  <a:spcPct val="150000"/>
                </a:lnSpc>
                <a:buFontTx/>
                <a:buChar char="-"/>
                <a:tabLst>
                  <a:tab pos="922290" algn="l"/>
                </a:tabLst>
              </a:pPr>
              <a:r>
                <a:rPr lang="en-US" sz="3800" dirty="0" smtClean="0"/>
                <a:t>70h </a:t>
              </a:r>
              <a:r>
                <a:rPr lang="en-US" sz="3700" dirty="0" smtClean="0">
                  <a:sym typeface="Wingdings" pitchFamily="2" charset="2"/>
                </a:rPr>
                <a:t></a:t>
              </a:r>
              <a:r>
                <a:rPr lang="en-US" sz="3800" dirty="0" smtClean="0">
                  <a:sym typeface="Wingdings" pitchFamily="2" charset="2"/>
                </a:rPr>
                <a:t> 142h : slow-down (69% </a:t>
              </a:r>
              <a:r>
                <a:rPr lang="en-US" sz="3700" dirty="0" smtClean="0">
                  <a:sym typeface="Wingdings" pitchFamily="2" charset="2"/>
                </a:rPr>
                <a:t></a:t>
              </a:r>
              <a:r>
                <a:rPr lang="en-US" sz="3800" dirty="0" smtClean="0">
                  <a:sym typeface="Wingdings" pitchFamily="2" charset="2"/>
                </a:rPr>
                <a:t> 82%)</a:t>
              </a:r>
              <a:endParaRPr lang="en-US" sz="3800" dirty="0" smtClean="0"/>
            </a:p>
          </p:txBody>
        </p:sp>
        <p:sp>
          <p:nvSpPr>
            <p:cNvPr id="66" name="ZoneTexte 65"/>
            <p:cNvSpPr txBox="1"/>
            <p:nvPr/>
          </p:nvSpPr>
          <p:spPr>
            <a:xfrm>
              <a:off x="817947" y="28540004"/>
              <a:ext cx="16366000" cy="3572472"/>
            </a:xfrm>
            <a:prstGeom prst="rect">
              <a:avLst/>
            </a:prstGeom>
            <a:noFill/>
            <a:ln>
              <a:noFill/>
            </a:ln>
          </p:spPr>
          <p:txBody>
            <a:bodyPr wrap="square" lIns="133813" tIns="66907" rIns="133813" bIns="66907" rtlCol="0">
              <a:spAutoFit/>
            </a:bodyPr>
            <a:lstStyle/>
            <a:p>
              <a:pPr>
                <a:lnSpc>
                  <a:spcPct val="150000"/>
                </a:lnSpc>
                <a:buFont typeface="Wingdings" pitchFamily="2" charset="2"/>
                <a:buChar char="Ø"/>
              </a:pPr>
              <a:r>
                <a:rPr lang="en-US" sz="3900" dirty="0" smtClean="0"/>
                <a:t> </a:t>
              </a:r>
              <a:r>
                <a:rPr lang="en-US" sz="3900" b="1" dirty="0" smtClean="0"/>
                <a:t>Conditions :</a:t>
              </a:r>
            </a:p>
            <a:p>
              <a:pPr marL="929259" lvl="1">
                <a:lnSpc>
                  <a:spcPct val="150000"/>
                </a:lnSpc>
                <a:buFontTx/>
                <a:buChar char="-"/>
                <a:tabLst>
                  <a:tab pos="922290" algn="l"/>
                </a:tabLst>
              </a:pPr>
              <a:r>
                <a:rPr lang="en-US" sz="3800" dirty="0" err="1" smtClean="0"/>
                <a:t>Inoculum</a:t>
              </a:r>
              <a:r>
                <a:rPr lang="en-US" sz="3800" dirty="0" smtClean="0"/>
                <a:t> 10% (v/v) </a:t>
              </a:r>
            </a:p>
            <a:p>
              <a:pPr marL="929259" lvl="1">
                <a:lnSpc>
                  <a:spcPct val="150000"/>
                </a:lnSpc>
                <a:buFontTx/>
                <a:buChar char="-"/>
                <a:tabLst>
                  <a:tab pos="922290" algn="l"/>
                </a:tabLst>
              </a:pPr>
              <a:r>
                <a:rPr lang="en-US" sz="3800" dirty="0" smtClean="0"/>
                <a:t>Anaerobia, 55°C, static</a:t>
              </a:r>
            </a:p>
            <a:p>
              <a:pPr marL="929259" lvl="1">
                <a:lnSpc>
                  <a:spcPct val="150000"/>
                </a:lnSpc>
                <a:buFontTx/>
                <a:buChar char="-"/>
                <a:tabLst>
                  <a:tab pos="922290" algn="l"/>
                </a:tabLst>
              </a:pPr>
              <a:r>
                <a:rPr lang="en-US" sz="3800" dirty="0" smtClean="0"/>
                <a:t>Cellulose 1% (w/v) </a:t>
              </a:r>
              <a:r>
                <a:rPr lang="en-US" sz="3800" dirty="0" smtClean="0">
                  <a:sym typeface="Wingdings" pitchFamily="2" charset="2"/>
                </a:rPr>
                <a:t> Filter paper</a:t>
              </a:r>
              <a:endParaRPr lang="en-US" sz="3800" dirty="0" smtClean="0"/>
            </a:p>
          </p:txBody>
        </p:sp>
      </p:grpSp>
      <p:sp>
        <p:nvSpPr>
          <p:cNvPr id="9" name="ZoneTexte 8"/>
          <p:cNvSpPr txBox="1"/>
          <p:nvPr/>
        </p:nvSpPr>
        <p:spPr>
          <a:xfrm>
            <a:off x="274847" y="11089532"/>
            <a:ext cx="31854356" cy="15574995"/>
          </a:xfrm>
          <a:prstGeom prst="roundRect">
            <a:avLst/>
          </a:prstGeom>
          <a:noFill/>
          <a:ln w="101600">
            <a:solidFill>
              <a:schemeClr val="accent3">
                <a:lumMod val="60000"/>
                <a:lumOff val="40000"/>
              </a:schemeClr>
            </a:solidFill>
          </a:ln>
        </p:spPr>
        <p:txBody>
          <a:bodyPr wrap="square" lIns="133813" tIns="66907" rIns="133813" bIns="66907" rtlCol="0">
            <a:spAutoFit/>
          </a:bodyPr>
          <a:lstStyle/>
          <a:p>
            <a:r>
              <a:rPr lang="en-US" sz="5400" b="1" dirty="0" smtClean="0"/>
              <a:t>Isolation of the enriched microbial consortium and its </a:t>
            </a:r>
            <a:r>
              <a:rPr lang="en-US" sz="5400" b="1" dirty="0" err="1" smtClean="0"/>
              <a:t>cellulosis</a:t>
            </a:r>
            <a:r>
              <a:rPr lang="en-US" sz="5400" b="1" dirty="0" smtClean="0"/>
              <a:t> degradation ability </a:t>
            </a:r>
            <a:r>
              <a:rPr lang="en-US" sz="5400" b="1" dirty="0" smtClean="0"/>
              <a:t>:</a:t>
            </a:r>
          </a:p>
          <a:p>
            <a:endParaRPr lang="en-US" sz="5900" b="1" dirty="0" smtClean="0"/>
          </a:p>
          <a:p>
            <a:endParaRPr lang="en-US" sz="5900" b="1" dirty="0" smtClean="0"/>
          </a:p>
          <a:p>
            <a:endParaRPr lang="en-US" sz="5900" b="1" dirty="0"/>
          </a:p>
          <a:p>
            <a:endParaRPr lang="en-US" sz="5900" b="1" dirty="0" smtClean="0"/>
          </a:p>
          <a:p>
            <a:endParaRPr lang="en-US" sz="5900" b="1" dirty="0"/>
          </a:p>
          <a:p>
            <a:endParaRPr lang="en-US" sz="5900" b="1" dirty="0" smtClean="0"/>
          </a:p>
          <a:p>
            <a:endParaRPr lang="en-US" sz="5900" b="1" dirty="0"/>
          </a:p>
          <a:p>
            <a:endParaRPr lang="en-US" sz="5900" b="1" dirty="0" smtClean="0"/>
          </a:p>
          <a:p>
            <a:endParaRPr lang="en-US" sz="5900" b="1" dirty="0"/>
          </a:p>
          <a:p>
            <a:endParaRPr lang="en-US" sz="5900" b="1" dirty="0" smtClean="0"/>
          </a:p>
          <a:p>
            <a:endParaRPr lang="en-US" sz="5900" b="1" dirty="0" smtClean="0"/>
          </a:p>
          <a:p>
            <a:endParaRPr lang="en-US" sz="5900" b="1" dirty="0"/>
          </a:p>
          <a:p>
            <a:endParaRPr lang="en-US" sz="5900" b="1" dirty="0" smtClean="0"/>
          </a:p>
          <a:p>
            <a:endParaRPr lang="fr-FR" dirty="0"/>
          </a:p>
        </p:txBody>
      </p:sp>
      <p:grpSp>
        <p:nvGrpSpPr>
          <p:cNvPr id="56" name="Groupe 55"/>
          <p:cNvGrpSpPr/>
          <p:nvPr/>
        </p:nvGrpSpPr>
        <p:grpSpPr>
          <a:xfrm>
            <a:off x="936329" y="13246694"/>
            <a:ext cx="15210824" cy="5261805"/>
            <a:chOff x="828304" y="9955411"/>
            <a:chExt cx="9793088" cy="2852756"/>
          </a:xfrm>
        </p:grpSpPr>
        <p:sp>
          <p:nvSpPr>
            <p:cNvPr id="3" name="ZoneTexte 2"/>
            <p:cNvSpPr txBox="1"/>
            <p:nvPr/>
          </p:nvSpPr>
          <p:spPr>
            <a:xfrm>
              <a:off x="995927" y="12312512"/>
              <a:ext cx="9485966" cy="495655"/>
            </a:xfrm>
            <a:prstGeom prst="rect">
              <a:avLst/>
            </a:prstGeom>
            <a:noFill/>
          </p:spPr>
          <p:txBody>
            <a:bodyPr wrap="square" rtlCol="0">
              <a:spAutoFit/>
            </a:bodyPr>
            <a:lstStyle/>
            <a:p>
              <a:r>
                <a:rPr lang="fr-BE" sz="2400" dirty="0" smtClean="0"/>
                <a:t>Figure 1 :  </a:t>
              </a:r>
              <a:r>
                <a:rPr lang="fr-BE" sz="2400" dirty="0" err="1" smtClean="0"/>
                <a:t>Enrichment</a:t>
              </a:r>
              <a:r>
                <a:rPr lang="fr-BE" sz="2400" dirty="0" smtClean="0"/>
                <a:t> </a:t>
              </a:r>
              <a:r>
                <a:rPr lang="fr-BE" sz="2400" dirty="0" err="1" smtClean="0"/>
                <a:t>method</a:t>
              </a:r>
              <a:r>
                <a:rPr lang="fr-BE" sz="2400" dirty="0" smtClean="0"/>
                <a:t> to </a:t>
              </a:r>
              <a:r>
                <a:rPr lang="fr-BE" sz="2400" dirty="0" err="1" smtClean="0"/>
                <a:t>obtain</a:t>
              </a:r>
              <a:r>
                <a:rPr lang="fr-BE" sz="2400" dirty="0" smtClean="0"/>
                <a:t> a </a:t>
              </a:r>
              <a:r>
                <a:rPr lang="fr-BE" sz="2400" dirty="0" err="1" smtClean="0"/>
                <a:t>cellulolytic</a:t>
              </a:r>
              <a:r>
                <a:rPr lang="fr-BE" sz="2400" dirty="0" smtClean="0"/>
                <a:t>, </a:t>
              </a:r>
              <a:r>
                <a:rPr lang="fr-BE" sz="2400" dirty="0" err="1" smtClean="0"/>
                <a:t>anaerobic</a:t>
              </a:r>
              <a:r>
                <a:rPr lang="fr-BE" sz="2400" dirty="0" smtClean="0"/>
                <a:t> and </a:t>
              </a:r>
              <a:r>
                <a:rPr lang="fr-BE" sz="2400" dirty="0" err="1" smtClean="0"/>
                <a:t>thermophilic</a:t>
              </a:r>
              <a:r>
                <a:rPr lang="fr-BE" sz="2400" dirty="0" smtClean="0"/>
                <a:t> consortium </a:t>
              </a:r>
              <a:r>
                <a:rPr lang="fr-BE" sz="2400" dirty="0" err="1" smtClean="0"/>
                <a:t>from</a:t>
              </a:r>
              <a:r>
                <a:rPr lang="fr-BE" sz="2400" dirty="0" smtClean="0"/>
                <a:t> compost. Transfer </a:t>
              </a:r>
              <a:r>
                <a:rPr lang="fr-BE" sz="2400" dirty="0" err="1" smtClean="0"/>
                <a:t>after</a:t>
              </a:r>
              <a:r>
                <a:rPr lang="fr-BE" sz="2400" dirty="0" smtClean="0"/>
                <a:t> 5 </a:t>
              </a:r>
              <a:r>
                <a:rPr lang="fr-BE" sz="2400" dirty="0" err="1" smtClean="0"/>
                <a:t>days</a:t>
              </a:r>
              <a:r>
                <a:rPr lang="fr-BE" sz="2400" dirty="0" smtClean="0"/>
                <a:t> </a:t>
              </a:r>
              <a:r>
                <a:rPr lang="fr-BE" sz="2400" dirty="0" err="1" smtClean="0"/>
                <a:t>growth</a:t>
              </a:r>
              <a:r>
                <a:rPr lang="fr-BE" sz="2400" dirty="0" smtClean="0"/>
                <a:t> </a:t>
              </a:r>
              <a:r>
                <a:rPr lang="fr-BE" sz="2400" dirty="0" err="1" smtClean="0"/>
                <a:t>at</a:t>
              </a:r>
              <a:r>
                <a:rPr lang="fr-BE" sz="2400" dirty="0" smtClean="0"/>
                <a:t> 55°C and in </a:t>
              </a:r>
              <a:r>
                <a:rPr lang="fr-BE" sz="2400" dirty="0" err="1" smtClean="0"/>
                <a:t>anaerobic</a:t>
              </a:r>
              <a:r>
                <a:rPr lang="fr-BE" sz="2400" dirty="0" smtClean="0"/>
                <a:t> </a:t>
              </a:r>
              <a:r>
                <a:rPr lang="fr-BE" sz="2400" dirty="0" err="1" smtClean="0"/>
                <a:t>static</a:t>
              </a:r>
              <a:r>
                <a:rPr lang="fr-BE" sz="2400" dirty="0" smtClean="0"/>
                <a:t> conditions. </a:t>
              </a:r>
              <a:r>
                <a:rPr lang="fr-BE" sz="2400" dirty="0" err="1" smtClean="0"/>
                <a:t>Scale</a:t>
              </a:r>
              <a:r>
                <a:rPr lang="fr-BE" sz="2400" dirty="0" smtClean="0"/>
                <a:t>-up in the </a:t>
              </a:r>
              <a:r>
                <a:rPr lang="fr-BE" sz="2400" dirty="0" err="1" smtClean="0"/>
                <a:t>fourth</a:t>
              </a:r>
              <a:r>
                <a:rPr lang="fr-BE" sz="2400" dirty="0" smtClean="0"/>
                <a:t> </a:t>
              </a:r>
              <a:r>
                <a:rPr lang="fr-BE" sz="2400" dirty="0" err="1" smtClean="0"/>
                <a:t>transfer</a:t>
              </a:r>
              <a:r>
                <a:rPr lang="fr-BE" sz="2400" dirty="0" smtClean="0"/>
                <a:t> </a:t>
              </a:r>
              <a:r>
                <a:rPr lang="fr-BE" sz="2400" dirty="0" smtClean="0"/>
                <a:t>(50ml to 1L).</a:t>
              </a:r>
              <a:endParaRPr lang="fr-BE" sz="2400" dirty="0"/>
            </a:p>
          </p:txBody>
        </p:sp>
        <p:grpSp>
          <p:nvGrpSpPr>
            <p:cNvPr id="55" name="Groupe 54"/>
            <p:cNvGrpSpPr/>
            <p:nvPr/>
          </p:nvGrpSpPr>
          <p:grpSpPr>
            <a:xfrm>
              <a:off x="828304" y="9955411"/>
              <a:ext cx="9793088" cy="2232248"/>
              <a:chOff x="828304" y="9955411"/>
              <a:chExt cx="9793088" cy="2232248"/>
            </a:xfrm>
          </p:grpSpPr>
          <p:grpSp>
            <p:nvGrpSpPr>
              <p:cNvPr id="53" name="Groupe 52"/>
              <p:cNvGrpSpPr/>
              <p:nvPr/>
            </p:nvGrpSpPr>
            <p:grpSpPr>
              <a:xfrm>
                <a:off x="828304" y="9955411"/>
                <a:ext cx="9793088" cy="2232248"/>
                <a:chOff x="828304" y="10459467"/>
                <a:chExt cx="9793088" cy="2232248"/>
              </a:xfrm>
            </p:grpSpPr>
            <p:grpSp>
              <p:nvGrpSpPr>
                <p:cNvPr id="38" name="Groupe 37"/>
                <p:cNvGrpSpPr/>
                <p:nvPr/>
              </p:nvGrpSpPr>
              <p:grpSpPr>
                <a:xfrm>
                  <a:off x="828304" y="10459467"/>
                  <a:ext cx="9793088" cy="2232248"/>
                  <a:chOff x="71405" y="1277344"/>
                  <a:chExt cx="9273761" cy="2047917"/>
                </a:xfrm>
              </p:grpSpPr>
              <p:pic>
                <p:nvPicPr>
                  <p:cNvPr id="39" name="Image 38" descr="IMG_2512.jpg"/>
                  <p:cNvPicPr>
                    <a:picLocks noChangeAspect="1"/>
                  </p:cNvPicPr>
                  <p:nvPr/>
                </p:nvPicPr>
                <p:blipFill>
                  <a:blip r:embed="rId5" cstate="print"/>
                  <a:stretch>
                    <a:fillRect/>
                  </a:stretch>
                </p:blipFill>
                <p:spPr>
                  <a:xfrm>
                    <a:off x="71405" y="1700817"/>
                    <a:ext cx="1931187" cy="1442431"/>
                  </a:xfrm>
                  <a:prstGeom prst="rect">
                    <a:avLst/>
                  </a:prstGeom>
                </p:spPr>
              </p:pic>
              <p:pic>
                <p:nvPicPr>
                  <p:cNvPr id="40" name="Image 39" descr="IMG_2510.jpg"/>
                  <p:cNvPicPr>
                    <a:picLocks noChangeAspect="1"/>
                  </p:cNvPicPr>
                  <p:nvPr/>
                </p:nvPicPr>
                <p:blipFill>
                  <a:blip r:embed="rId6" cstate="print"/>
                  <a:srcRect l="17391" t="24326" r="8696" b="17463"/>
                  <a:stretch>
                    <a:fillRect/>
                  </a:stretch>
                </p:blipFill>
                <p:spPr>
                  <a:xfrm rot="5400000">
                    <a:off x="3063398" y="2008646"/>
                    <a:ext cx="1428758" cy="840446"/>
                  </a:xfrm>
                  <a:prstGeom prst="rect">
                    <a:avLst/>
                  </a:prstGeom>
                </p:spPr>
              </p:pic>
              <p:pic>
                <p:nvPicPr>
                  <p:cNvPr id="41" name="Picture 2"/>
                  <p:cNvPicPr>
                    <a:picLocks noChangeAspect="1" noChangeArrowheads="1"/>
                  </p:cNvPicPr>
                  <p:nvPr/>
                </p:nvPicPr>
                <p:blipFill>
                  <a:blip r:embed="rId7" cstate="print"/>
                  <a:srcRect l="17857" t="18231"/>
                  <a:stretch>
                    <a:fillRect/>
                  </a:stretch>
                </p:blipFill>
                <p:spPr bwMode="auto">
                  <a:xfrm>
                    <a:off x="6859253" y="1277344"/>
                    <a:ext cx="2485913" cy="2047917"/>
                  </a:xfrm>
                  <a:prstGeom prst="rect">
                    <a:avLst/>
                  </a:prstGeom>
                  <a:noFill/>
                  <a:ln w="9525">
                    <a:noFill/>
                    <a:miter lim="800000"/>
                    <a:headEnd/>
                    <a:tailEnd/>
                  </a:ln>
                  <a:effectLst/>
                </p:spPr>
              </p:pic>
              <p:pic>
                <p:nvPicPr>
                  <p:cNvPr id="42" name="Image 41" descr="IMG_2510.jpg"/>
                  <p:cNvPicPr>
                    <a:picLocks noChangeAspect="1"/>
                  </p:cNvPicPr>
                  <p:nvPr/>
                </p:nvPicPr>
                <p:blipFill>
                  <a:blip r:embed="rId6" cstate="print"/>
                  <a:srcRect l="17391" t="24326" r="8696" b="17463"/>
                  <a:stretch>
                    <a:fillRect/>
                  </a:stretch>
                </p:blipFill>
                <p:spPr>
                  <a:xfrm rot="5400000">
                    <a:off x="1991828" y="2008646"/>
                    <a:ext cx="1428758" cy="840446"/>
                  </a:xfrm>
                  <a:prstGeom prst="rect">
                    <a:avLst/>
                  </a:prstGeom>
                </p:spPr>
              </p:pic>
              <p:pic>
                <p:nvPicPr>
                  <p:cNvPr id="43" name="Image 42" descr="IMG_2510.jpg"/>
                  <p:cNvPicPr>
                    <a:picLocks noChangeAspect="1"/>
                  </p:cNvPicPr>
                  <p:nvPr/>
                </p:nvPicPr>
                <p:blipFill>
                  <a:blip r:embed="rId6" cstate="print"/>
                  <a:srcRect l="17391" t="24326" r="8696" b="17463"/>
                  <a:stretch>
                    <a:fillRect/>
                  </a:stretch>
                </p:blipFill>
                <p:spPr>
                  <a:xfrm rot="5400000">
                    <a:off x="4151778" y="2008644"/>
                    <a:ext cx="1428758" cy="840446"/>
                  </a:xfrm>
                  <a:prstGeom prst="rect">
                    <a:avLst/>
                  </a:prstGeom>
                </p:spPr>
              </p:pic>
              <p:cxnSp>
                <p:nvCxnSpPr>
                  <p:cNvPr id="44" name="Connecteur en arc 43"/>
                  <p:cNvCxnSpPr>
                    <a:stCxn id="39" idx="0"/>
                    <a:endCxn id="42" idx="1"/>
                  </p:cNvCxnSpPr>
                  <p:nvPr/>
                </p:nvCxnSpPr>
                <p:spPr>
                  <a:xfrm rot="16200000" flipH="1">
                    <a:off x="1864766" y="873049"/>
                    <a:ext cx="13673" cy="1669208"/>
                  </a:xfrm>
                  <a:prstGeom prst="curvedConnector3">
                    <a:avLst>
                      <a:gd name="adj1" fmla="val -3104974"/>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5" name="Connecteur en arc 44"/>
                  <p:cNvCxnSpPr>
                    <a:stCxn id="42" idx="1"/>
                    <a:endCxn id="40" idx="1"/>
                  </p:cNvCxnSpPr>
                  <p:nvPr/>
                </p:nvCxnSpPr>
                <p:spPr>
                  <a:xfrm rot="5400000" flipH="1" flipV="1">
                    <a:off x="3241992" y="1178705"/>
                    <a:ext cx="1588" cy="1071570"/>
                  </a:xfrm>
                  <a:prstGeom prst="curvedConnector3">
                    <a:avLst>
                      <a:gd name="adj1" fmla="val 26719215"/>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en arc 45"/>
                  <p:cNvCxnSpPr/>
                  <p:nvPr/>
                </p:nvCxnSpPr>
                <p:spPr>
                  <a:xfrm rot="5400000" flipH="1" flipV="1">
                    <a:off x="4321173" y="1179497"/>
                    <a:ext cx="1588" cy="1071570"/>
                  </a:xfrm>
                  <a:prstGeom prst="curvedConnector3">
                    <a:avLst>
                      <a:gd name="adj1" fmla="val 26719215"/>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p:nvPr/>
                </p:nvCxnSpPr>
                <p:spPr>
                  <a:xfrm>
                    <a:off x="6413020" y="2532519"/>
                    <a:ext cx="1091031" cy="66062"/>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grpSp>
            <p:pic>
              <p:nvPicPr>
                <p:cNvPr id="29" name="Image 28" descr="IMG_2510.jpg"/>
                <p:cNvPicPr>
                  <a:picLocks noChangeAspect="1"/>
                </p:cNvPicPr>
                <p:nvPr/>
              </p:nvPicPr>
              <p:blipFill>
                <a:blip r:embed="rId6" cstate="print"/>
                <a:srcRect l="17391" t="24326" r="8696" b="17463"/>
                <a:stretch>
                  <a:fillRect/>
                </a:stretch>
              </p:blipFill>
              <p:spPr>
                <a:xfrm rot="5400000">
                  <a:off x="6326028" y="11264539"/>
                  <a:ext cx="1557359" cy="887511"/>
                </a:xfrm>
                <a:prstGeom prst="rect">
                  <a:avLst/>
                </a:prstGeom>
              </p:spPr>
            </p:pic>
          </p:grpSp>
          <p:cxnSp>
            <p:nvCxnSpPr>
              <p:cNvPr id="34" name="Connecteur en arc 33"/>
              <p:cNvCxnSpPr>
                <a:stCxn id="43" idx="1"/>
                <a:endCxn id="29" idx="1"/>
              </p:cNvCxnSpPr>
              <p:nvPr/>
            </p:nvCxnSpPr>
            <p:spPr>
              <a:xfrm rot="5400000" flipH="1" flipV="1">
                <a:off x="6494962" y="9822158"/>
                <a:ext cx="6343" cy="1213147"/>
              </a:xfrm>
              <a:prstGeom prst="curvedConnector3">
                <a:avLst>
                  <a:gd name="adj1" fmla="val 683303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grpSp>
      </p:grpSp>
      <p:grpSp>
        <p:nvGrpSpPr>
          <p:cNvPr id="54" name="Groupe 53"/>
          <p:cNvGrpSpPr/>
          <p:nvPr/>
        </p:nvGrpSpPr>
        <p:grpSpPr>
          <a:xfrm>
            <a:off x="1168037" y="18898334"/>
            <a:ext cx="15214552" cy="6952838"/>
            <a:chOff x="11557497" y="9383778"/>
            <a:chExt cx="9407267" cy="4675785"/>
          </a:xfrm>
        </p:grpSpPr>
        <p:grpSp>
          <p:nvGrpSpPr>
            <p:cNvPr id="59" name="Groupe 58"/>
            <p:cNvGrpSpPr/>
            <p:nvPr/>
          </p:nvGrpSpPr>
          <p:grpSpPr>
            <a:xfrm>
              <a:off x="11557497" y="9391398"/>
              <a:ext cx="9407267" cy="4668165"/>
              <a:chOff x="12421592" y="9463406"/>
              <a:chExt cx="8735319" cy="4668165"/>
            </a:xfrm>
          </p:grpSpPr>
          <p:sp>
            <p:nvSpPr>
              <p:cNvPr id="23" name="ZoneTexte 22"/>
              <p:cNvSpPr txBox="1"/>
              <p:nvPr/>
            </p:nvSpPr>
            <p:spPr>
              <a:xfrm>
                <a:off x="12421592" y="13576062"/>
                <a:ext cx="8735319" cy="555509"/>
              </a:xfrm>
              <a:prstGeom prst="rect">
                <a:avLst/>
              </a:prstGeom>
              <a:noFill/>
            </p:spPr>
            <p:txBody>
              <a:bodyPr wrap="square" rtlCol="0">
                <a:spAutoFit/>
              </a:bodyPr>
              <a:lstStyle/>
              <a:p>
                <a:r>
                  <a:rPr lang="fr-BE" sz="2400" dirty="0" smtClean="0"/>
                  <a:t>Figure 2 : Consortium </a:t>
                </a:r>
                <a:r>
                  <a:rPr lang="fr-BE" sz="2400" dirty="0" err="1" smtClean="0"/>
                  <a:t>ability</a:t>
                </a:r>
                <a:r>
                  <a:rPr lang="fr-BE" sz="2400" dirty="0" smtClean="0"/>
                  <a:t> to </a:t>
                </a:r>
                <a:r>
                  <a:rPr lang="fr-BE" sz="2400" dirty="0" err="1" smtClean="0"/>
                  <a:t>degrade</a:t>
                </a:r>
                <a:r>
                  <a:rPr lang="fr-BE" sz="2400" dirty="0" smtClean="0"/>
                  <a:t> </a:t>
                </a:r>
                <a:r>
                  <a:rPr lang="fr-BE" sz="2400" dirty="0" err="1" smtClean="0"/>
                  <a:t>different</a:t>
                </a:r>
                <a:r>
                  <a:rPr lang="fr-BE" sz="2400" dirty="0" smtClean="0"/>
                  <a:t> </a:t>
                </a:r>
                <a:r>
                  <a:rPr lang="fr-BE" sz="2400" dirty="0" err="1" smtClean="0"/>
                  <a:t>cellulosic</a:t>
                </a:r>
                <a:r>
                  <a:rPr lang="fr-BE" sz="2400" dirty="0" smtClean="0"/>
                  <a:t> </a:t>
                </a:r>
                <a:r>
                  <a:rPr lang="fr-BE" sz="2400" dirty="0" err="1" smtClean="0"/>
                  <a:t>substrates</a:t>
                </a:r>
                <a:r>
                  <a:rPr lang="fr-BE" sz="2400" dirty="0" smtClean="0"/>
                  <a:t> (</a:t>
                </a:r>
                <a:r>
                  <a:rPr lang="fr-BE" sz="2400" dirty="0" err="1" smtClean="0"/>
                  <a:t>filter</a:t>
                </a:r>
                <a:r>
                  <a:rPr lang="fr-BE" sz="2400" dirty="0" smtClean="0"/>
                  <a:t> </a:t>
                </a:r>
                <a:r>
                  <a:rPr lang="fr-BE" sz="2400" dirty="0" err="1" smtClean="0"/>
                  <a:t>paper</a:t>
                </a:r>
                <a:r>
                  <a:rPr lang="fr-BE" sz="2400" dirty="0" smtClean="0"/>
                  <a:t> and </a:t>
                </a:r>
                <a:r>
                  <a:rPr lang="fr-BE" sz="2400" dirty="0" err="1" smtClean="0"/>
                  <a:t>microcrystalline</a:t>
                </a:r>
                <a:r>
                  <a:rPr lang="fr-BE" sz="2400" dirty="0" smtClean="0"/>
                  <a:t> cellulose) in </a:t>
                </a:r>
                <a:r>
                  <a:rPr lang="fr-BE" sz="2400" dirty="0" err="1" smtClean="0"/>
                  <a:t>thermophilic</a:t>
                </a:r>
                <a:r>
                  <a:rPr lang="fr-BE" sz="2400" dirty="0" smtClean="0"/>
                  <a:t> (55°C) and </a:t>
                </a:r>
                <a:r>
                  <a:rPr lang="fr-BE" sz="2400" dirty="0" err="1" smtClean="0"/>
                  <a:t>anaerobic</a:t>
                </a:r>
                <a:r>
                  <a:rPr lang="fr-BE" sz="2400" dirty="0" smtClean="0"/>
                  <a:t> </a:t>
                </a:r>
                <a:r>
                  <a:rPr lang="fr-BE" sz="2400" dirty="0" err="1" smtClean="0"/>
                  <a:t>static</a:t>
                </a:r>
                <a:r>
                  <a:rPr lang="fr-BE" sz="2400" dirty="0" smtClean="0"/>
                  <a:t> conditions. </a:t>
                </a:r>
                <a:r>
                  <a:rPr lang="fr-BE" sz="2400" dirty="0" smtClean="0"/>
                  <a:t>Maximum </a:t>
                </a:r>
                <a:r>
                  <a:rPr lang="fr-BE" sz="2400" dirty="0" err="1" smtClean="0"/>
                  <a:t>degradation</a:t>
                </a:r>
                <a:r>
                  <a:rPr lang="fr-BE" sz="2400" dirty="0" smtClean="0"/>
                  <a:t> </a:t>
                </a:r>
                <a:r>
                  <a:rPr lang="fr-BE" sz="2400" dirty="0" smtClean="0"/>
                  <a:t>ratio (%) </a:t>
                </a:r>
                <a:r>
                  <a:rPr lang="fr-BE" sz="2400" dirty="0" err="1" smtClean="0"/>
                  <a:t>obtained</a:t>
                </a:r>
                <a:r>
                  <a:rPr lang="fr-BE" sz="2400" dirty="0" smtClean="0"/>
                  <a:t> </a:t>
                </a:r>
                <a:r>
                  <a:rPr lang="fr-BE" sz="2400" dirty="0" err="1" smtClean="0"/>
                  <a:t>after</a:t>
                </a:r>
                <a:r>
                  <a:rPr lang="fr-BE" sz="2400" dirty="0" smtClean="0"/>
                  <a:t> </a:t>
                </a:r>
                <a:r>
                  <a:rPr lang="fr-BE" sz="2400" dirty="0" smtClean="0"/>
                  <a:t>7 </a:t>
                </a:r>
                <a:r>
                  <a:rPr lang="fr-BE" sz="2400" dirty="0" err="1" smtClean="0"/>
                  <a:t>days</a:t>
                </a:r>
                <a:r>
                  <a:rPr lang="fr-BE" sz="2400" dirty="0" smtClean="0"/>
                  <a:t> </a:t>
                </a:r>
                <a:r>
                  <a:rPr lang="fr-BE" sz="2400" dirty="0" err="1" smtClean="0"/>
                  <a:t>growth</a:t>
                </a:r>
                <a:r>
                  <a:rPr lang="fr-BE" sz="2400" dirty="0" smtClean="0"/>
                  <a:t>.</a:t>
                </a:r>
                <a:endParaRPr lang="fr-BE" sz="2400" dirty="0"/>
              </a:p>
            </p:txBody>
          </p:sp>
          <p:graphicFrame>
            <p:nvGraphicFramePr>
              <p:cNvPr id="35" name="Graphique 34"/>
              <p:cNvGraphicFramePr/>
              <p:nvPr>
                <p:extLst>
                  <p:ext uri="{D42A27DB-BD31-4B8C-83A1-F6EECF244321}">
                    <p14:modId xmlns:p14="http://schemas.microsoft.com/office/powerpoint/2010/main" val="3107711619"/>
                  </p:ext>
                </p:extLst>
              </p:nvPr>
            </p:nvGraphicFramePr>
            <p:xfrm>
              <a:off x="12997655" y="9463406"/>
              <a:ext cx="7228729" cy="4116375"/>
            </p:xfrm>
            <a:graphic>
              <a:graphicData uri="http://schemas.openxmlformats.org/drawingml/2006/chart">
                <c:chart xmlns:c="http://schemas.openxmlformats.org/drawingml/2006/chart" xmlns:r="http://schemas.openxmlformats.org/officeDocument/2006/relationships" r:id="rId8"/>
              </a:graphicData>
            </a:graphic>
          </p:graphicFrame>
        </p:grpSp>
        <p:sp>
          <p:nvSpPr>
            <p:cNvPr id="57" name="ZoneTexte 56"/>
            <p:cNvSpPr txBox="1"/>
            <p:nvPr/>
          </p:nvSpPr>
          <p:spPr>
            <a:xfrm>
              <a:off x="14752860" y="9383778"/>
              <a:ext cx="1558907" cy="269074"/>
            </a:xfrm>
            <a:prstGeom prst="rect">
              <a:avLst/>
            </a:prstGeom>
            <a:noFill/>
          </p:spPr>
          <p:txBody>
            <a:bodyPr wrap="square" rtlCol="0">
              <a:spAutoFit/>
            </a:bodyPr>
            <a:lstStyle/>
            <a:p>
              <a:r>
                <a:rPr lang="fr-BE" sz="2000" dirty="0" err="1" smtClean="0"/>
                <a:t>Microcrystalline</a:t>
              </a:r>
              <a:r>
                <a:rPr lang="fr-BE" sz="2000" dirty="0" smtClean="0"/>
                <a:t> </a:t>
              </a:r>
              <a:r>
                <a:rPr lang="fr-BE" sz="2000" dirty="0" err="1" smtClean="0"/>
                <a:t>cell</a:t>
              </a:r>
              <a:endParaRPr lang="fr-BE" sz="2000" dirty="0"/>
            </a:p>
          </p:txBody>
        </p:sp>
        <p:sp>
          <p:nvSpPr>
            <p:cNvPr id="58" name="ZoneTexte 57"/>
            <p:cNvSpPr txBox="1"/>
            <p:nvPr/>
          </p:nvSpPr>
          <p:spPr>
            <a:xfrm>
              <a:off x="16440362" y="9383778"/>
              <a:ext cx="1296144" cy="269074"/>
            </a:xfrm>
            <a:prstGeom prst="rect">
              <a:avLst/>
            </a:prstGeom>
            <a:noFill/>
          </p:spPr>
          <p:txBody>
            <a:bodyPr wrap="square" rtlCol="0">
              <a:spAutoFit/>
            </a:bodyPr>
            <a:lstStyle/>
            <a:p>
              <a:r>
                <a:rPr lang="fr-BE" sz="2000" dirty="0" err="1" smtClean="0"/>
                <a:t>Filter</a:t>
              </a:r>
              <a:r>
                <a:rPr lang="fr-BE" sz="2000" dirty="0" smtClean="0"/>
                <a:t> </a:t>
              </a:r>
              <a:r>
                <a:rPr lang="fr-BE" sz="2000" dirty="0" err="1" smtClean="0"/>
                <a:t>paper</a:t>
              </a:r>
              <a:endParaRPr lang="fr-BE" sz="2000" dirty="0"/>
            </a:p>
          </p:txBody>
        </p:sp>
      </p:grpSp>
      <p:sp>
        <p:nvSpPr>
          <p:cNvPr id="60" name="ZoneTexte 59"/>
          <p:cNvSpPr txBox="1"/>
          <p:nvPr/>
        </p:nvSpPr>
        <p:spPr>
          <a:xfrm>
            <a:off x="16583562" y="12915315"/>
            <a:ext cx="15547411" cy="5375017"/>
          </a:xfrm>
          <a:prstGeom prst="rect">
            <a:avLst/>
          </a:prstGeom>
          <a:noFill/>
          <a:ln>
            <a:noFill/>
          </a:ln>
        </p:spPr>
        <p:txBody>
          <a:bodyPr wrap="square" lIns="133813" tIns="66907" rIns="133813" bIns="66907" rtlCol="0">
            <a:spAutoFit/>
          </a:bodyPr>
          <a:lstStyle/>
          <a:p>
            <a:pPr>
              <a:lnSpc>
                <a:spcPct val="150000"/>
              </a:lnSpc>
              <a:buFont typeface="Wingdings" pitchFamily="2" charset="2"/>
              <a:buChar char="Ø"/>
            </a:pPr>
            <a:r>
              <a:rPr lang="en-US" sz="3900" b="1" dirty="0" smtClean="0"/>
              <a:t>Successive </a:t>
            </a:r>
            <a:r>
              <a:rPr lang="en-US" sz="3900" b="1" dirty="0" err="1" smtClean="0"/>
              <a:t>subcultivations</a:t>
            </a:r>
            <a:r>
              <a:rPr lang="en-US" sz="3900" b="1" dirty="0" smtClean="0"/>
              <a:t> </a:t>
            </a:r>
            <a:r>
              <a:rPr lang="en-US" sz="3900" b="1" dirty="0" smtClean="0"/>
              <a:t>:</a:t>
            </a:r>
          </a:p>
          <a:p>
            <a:pPr marL="929259" lvl="1">
              <a:lnSpc>
                <a:spcPct val="150000"/>
              </a:lnSpc>
              <a:buFontTx/>
              <a:buChar char="-"/>
            </a:pPr>
            <a:r>
              <a:rPr lang="en-US" sz="3800" dirty="0" smtClean="0"/>
              <a:t>Compost as microbial </a:t>
            </a:r>
            <a:r>
              <a:rPr lang="en-US" sz="3800" dirty="0" err="1" smtClean="0"/>
              <a:t>inoculum</a:t>
            </a:r>
            <a:r>
              <a:rPr lang="en-US" sz="3800" dirty="0" smtClean="0"/>
              <a:t> (10%)</a:t>
            </a:r>
          </a:p>
          <a:p>
            <a:pPr marL="929259" lvl="1">
              <a:lnSpc>
                <a:spcPct val="150000"/>
              </a:lnSpc>
              <a:buFontTx/>
              <a:buChar char="-"/>
            </a:pPr>
            <a:r>
              <a:rPr lang="en-US" sz="3800" dirty="0" smtClean="0"/>
              <a:t>Anaerobia, 55°C, static</a:t>
            </a:r>
          </a:p>
          <a:p>
            <a:pPr marL="929259" lvl="1">
              <a:lnSpc>
                <a:spcPct val="150000"/>
              </a:lnSpc>
              <a:buFontTx/>
              <a:buChar char="-"/>
            </a:pPr>
            <a:r>
              <a:rPr lang="en-US" sz="3800" dirty="0" smtClean="0"/>
              <a:t>Filter paper 1% (w/v)</a:t>
            </a:r>
          </a:p>
          <a:p>
            <a:pPr marL="929259" lvl="1">
              <a:lnSpc>
                <a:spcPct val="150000"/>
              </a:lnSpc>
              <a:buFontTx/>
              <a:buChar char="-"/>
            </a:pPr>
            <a:r>
              <a:rPr lang="en-US" sz="3800" dirty="0" smtClean="0"/>
              <a:t>Transfer after 5 days growth</a:t>
            </a:r>
          </a:p>
          <a:p>
            <a:pPr marL="929259" lvl="1">
              <a:lnSpc>
                <a:spcPct val="150000"/>
              </a:lnSpc>
              <a:buFontTx/>
              <a:buChar char="-"/>
            </a:pPr>
            <a:r>
              <a:rPr lang="en-US" sz="3800" dirty="0" smtClean="0"/>
              <a:t>Scale-up in the fourth transfer (50ml </a:t>
            </a:r>
            <a:r>
              <a:rPr lang="en-US" sz="3800" dirty="0" smtClean="0">
                <a:sym typeface="Wingdings" pitchFamily="2" charset="2"/>
              </a:rPr>
              <a:t> 1L)</a:t>
            </a:r>
            <a:r>
              <a:rPr lang="en-US" sz="3800" dirty="0" smtClean="0"/>
              <a:t> </a:t>
            </a:r>
            <a:endParaRPr lang="en-US" sz="3800" dirty="0"/>
          </a:p>
        </p:txBody>
      </p:sp>
      <p:sp>
        <p:nvSpPr>
          <p:cNvPr id="63" name="ZoneTexte 62"/>
          <p:cNvSpPr txBox="1"/>
          <p:nvPr/>
        </p:nvSpPr>
        <p:spPr>
          <a:xfrm>
            <a:off x="16637792" y="18221117"/>
            <a:ext cx="16366000" cy="3597607"/>
          </a:xfrm>
          <a:prstGeom prst="rect">
            <a:avLst/>
          </a:prstGeom>
          <a:noFill/>
        </p:spPr>
        <p:txBody>
          <a:bodyPr wrap="square" lIns="133813" tIns="66907" rIns="133813" bIns="66907" rtlCol="0">
            <a:spAutoFit/>
          </a:bodyPr>
          <a:lstStyle/>
          <a:p>
            <a:pPr>
              <a:lnSpc>
                <a:spcPct val="150000"/>
              </a:lnSpc>
              <a:buFont typeface="Wingdings" pitchFamily="2" charset="2"/>
              <a:buChar char="Ø"/>
            </a:pPr>
            <a:r>
              <a:rPr lang="en-US" sz="3900" b="1" dirty="0" smtClean="0"/>
              <a:t>Conditions of </a:t>
            </a:r>
            <a:r>
              <a:rPr lang="en-US" sz="3900" b="1" dirty="0" err="1" smtClean="0"/>
              <a:t>cellulosis</a:t>
            </a:r>
            <a:r>
              <a:rPr lang="en-US" sz="3900" b="1" dirty="0" smtClean="0"/>
              <a:t> degradation test :</a:t>
            </a:r>
            <a:endParaRPr lang="en-US" sz="3900" b="1" dirty="0" smtClean="0"/>
          </a:p>
          <a:p>
            <a:pPr marL="929259" lvl="1">
              <a:lnSpc>
                <a:spcPct val="150000"/>
              </a:lnSpc>
              <a:buFontTx/>
              <a:buChar char="-"/>
              <a:tabLst>
                <a:tab pos="922290" algn="l"/>
              </a:tabLst>
            </a:pPr>
            <a:r>
              <a:rPr lang="en-US" sz="3800" dirty="0" err="1" smtClean="0"/>
              <a:t>Inoculum</a:t>
            </a:r>
            <a:r>
              <a:rPr lang="en-US" sz="3800" dirty="0" smtClean="0"/>
              <a:t> 10% (v/v) = consortium obtained after 4 transfers</a:t>
            </a:r>
          </a:p>
          <a:p>
            <a:pPr marL="929259" lvl="1">
              <a:lnSpc>
                <a:spcPct val="150000"/>
              </a:lnSpc>
              <a:buFontTx/>
              <a:buChar char="-"/>
              <a:tabLst>
                <a:tab pos="922290" algn="l"/>
              </a:tabLst>
            </a:pPr>
            <a:r>
              <a:rPr lang="en-US" sz="3800" dirty="0" smtClean="0"/>
              <a:t>Anaerobia, 55°C, static</a:t>
            </a:r>
          </a:p>
          <a:p>
            <a:pPr marL="929259" lvl="1">
              <a:lnSpc>
                <a:spcPct val="150000"/>
              </a:lnSpc>
              <a:buFontTx/>
              <a:buChar char="-"/>
              <a:tabLst>
                <a:tab pos="922290" algn="l"/>
              </a:tabLst>
            </a:pPr>
            <a:r>
              <a:rPr lang="en-US" sz="3800" dirty="0" smtClean="0"/>
              <a:t>Cellulose 1% (w/v) </a:t>
            </a:r>
            <a:r>
              <a:rPr lang="en-US" sz="3800" dirty="0" smtClean="0">
                <a:sym typeface="Wingdings" pitchFamily="2" charset="2"/>
              </a:rPr>
              <a:t> Filter paper or Microcrystalline cellulose</a:t>
            </a:r>
            <a:endParaRPr lang="en-US" sz="3800" dirty="0" smtClean="0"/>
          </a:p>
        </p:txBody>
      </p:sp>
      <p:sp>
        <p:nvSpPr>
          <p:cNvPr id="64" name="ZoneTexte 63"/>
          <p:cNvSpPr txBox="1"/>
          <p:nvPr/>
        </p:nvSpPr>
        <p:spPr>
          <a:xfrm>
            <a:off x="16583562" y="21674708"/>
            <a:ext cx="15547411" cy="2743527"/>
          </a:xfrm>
          <a:prstGeom prst="rect">
            <a:avLst/>
          </a:prstGeom>
          <a:noFill/>
        </p:spPr>
        <p:txBody>
          <a:bodyPr wrap="square" lIns="133813" tIns="66907" rIns="133813" bIns="66907" rtlCol="0">
            <a:spAutoFit/>
          </a:bodyPr>
          <a:lstStyle/>
          <a:p>
            <a:pPr>
              <a:lnSpc>
                <a:spcPct val="150000"/>
              </a:lnSpc>
              <a:buFont typeface="Wingdings" pitchFamily="2" charset="2"/>
              <a:buChar char="Ø"/>
            </a:pPr>
            <a:r>
              <a:rPr lang="en-US" sz="3900" b="1" dirty="0" smtClean="0"/>
              <a:t>Maximal </a:t>
            </a:r>
            <a:r>
              <a:rPr lang="en-US" sz="3900" b="1" dirty="0" smtClean="0"/>
              <a:t>degradation </a:t>
            </a:r>
            <a:r>
              <a:rPr lang="en-US" sz="3900" b="1" dirty="0" smtClean="0"/>
              <a:t>ratio :</a:t>
            </a:r>
          </a:p>
          <a:p>
            <a:pPr marL="929259" lvl="1">
              <a:lnSpc>
                <a:spcPct val="150000"/>
              </a:lnSpc>
              <a:buFontTx/>
              <a:buChar char="-"/>
              <a:tabLst>
                <a:tab pos="922290" algn="l"/>
              </a:tabLst>
            </a:pPr>
            <a:r>
              <a:rPr lang="en-US" sz="3800" dirty="0" smtClean="0"/>
              <a:t>Filter paper </a:t>
            </a:r>
            <a:r>
              <a:rPr lang="en-US" sz="3800" dirty="0" smtClean="0">
                <a:sym typeface="Wingdings" pitchFamily="2" charset="2"/>
              </a:rPr>
              <a:t> 99%</a:t>
            </a:r>
            <a:endParaRPr lang="en-US" sz="3800" dirty="0" smtClean="0"/>
          </a:p>
          <a:p>
            <a:pPr marL="929259" lvl="1">
              <a:lnSpc>
                <a:spcPct val="150000"/>
              </a:lnSpc>
              <a:buFontTx/>
              <a:buChar char="-"/>
              <a:tabLst>
                <a:tab pos="922290" algn="l"/>
              </a:tabLst>
            </a:pPr>
            <a:r>
              <a:rPr lang="en-US" sz="3800" dirty="0" smtClean="0">
                <a:sym typeface="Wingdings" pitchFamily="2" charset="2"/>
              </a:rPr>
              <a:t>Microcrystalline cellulose  98%</a:t>
            </a:r>
            <a:endParaRPr lang="en-US" sz="3800" dirty="0" smtClean="0"/>
          </a:p>
        </p:txBody>
      </p:sp>
      <p:sp>
        <p:nvSpPr>
          <p:cNvPr id="67" name="ZoneTexte 66"/>
          <p:cNvSpPr txBox="1"/>
          <p:nvPr/>
        </p:nvSpPr>
        <p:spPr>
          <a:xfrm>
            <a:off x="16640204" y="24272840"/>
            <a:ext cx="15927178" cy="1866364"/>
          </a:xfrm>
          <a:prstGeom prst="rect">
            <a:avLst/>
          </a:prstGeom>
          <a:noFill/>
        </p:spPr>
        <p:txBody>
          <a:bodyPr wrap="square" lIns="133813" tIns="66907" rIns="133813" bIns="66907" rtlCol="0">
            <a:spAutoFit/>
          </a:bodyPr>
          <a:lstStyle/>
          <a:p>
            <a:pPr>
              <a:lnSpc>
                <a:spcPct val="150000"/>
              </a:lnSpc>
              <a:buFont typeface="Wingdings" pitchFamily="2" charset="2"/>
              <a:buChar char="Ø"/>
            </a:pPr>
            <a:r>
              <a:rPr lang="en-US" sz="3900" b="1" dirty="0" err="1" smtClean="0"/>
              <a:t>Cellulosis</a:t>
            </a:r>
            <a:r>
              <a:rPr lang="en-US" sz="3900" b="1" dirty="0" smtClean="0"/>
              <a:t> </a:t>
            </a:r>
            <a:r>
              <a:rPr lang="en-US" sz="3900" b="1" dirty="0" err="1"/>
              <a:t>c</a:t>
            </a:r>
            <a:r>
              <a:rPr lang="en-US" sz="3900" b="1" dirty="0" err="1" smtClean="0"/>
              <a:t>ristallinity</a:t>
            </a:r>
            <a:r>
              <a:rPr lang="en-US" sz="3900" b="1" dirty="0" smtClean="0"/>
              <a:t> </a:t>
            </a:r>
            <a:r>
              <a:rPr lang="en-US" sz="3900" b="1" dirty="0" smtClean="0"/>
              <a:t>impact:</a:t>
            </a:r>
          </a:p>
          <a:p>
            <a:pPr marL="929259" lvl="1">
              <a:lnSpc>
                <a:spcPct val="150000"/>
              </a:lnSpc>
              <a:buFontTx/>
              <a:buChar char="-"/>
              <a:tabLst>
                <a:tab pos="922290" algn="l"/>
              </a:tabLst>
            </a:pPr>
            <a:r>
              <a:rPr lang="en-US" sz="3800" dirty="0" err="1" smtClean="0"/>
              <a:t>Cristallinity</a:t>
            </a:r>
            <a:r>
              <a:rPr lang="en-US" sz="3800" dirty="0" smtClean="0"/>
              <a:t> slows-down degradation process BUT don’t stop it </a:t>
            </a:r>
          </a:p>
        </p:txBody>
      </p:sp>
      <p:pic>
        <p:nvPicPr>
          <p:cNvPr id="1026" name="Picture 2" descr="C:\Users\Romain\Dropbox\DOC KINET ROMAIN\Fria\fnrs.jpg"/>
          <p:cNvPicPr>
            <a:picLocks noChangeAspect="1" noChangeArrowheads="1"/>
          </p:cNvPicPr>
          <p:nvPr/>
        </p:nvPicPr>
        <p:blipFill>
          <a:blip r:embed="rId9" cstate="print"/>
          <a:srcRect/>
          <a:stretch>
            <a:fillRect/>
          </a:stretch>
        </p:blipFill>
        <p:spPr bwMode="auto">
          <a:xfrm>
            <a:off x="852179" y="2710642"/>
            <a:ext cx="2316076" cy="1464375"/>
          </a:xfrm>
          <a:prstGeom prst="rect">
            <a:avLst/>
          </a:prstGeom>
          <a:noFill/>
        </p:spPr>
      </p:pic>
      <p:pic>
        <p:nvPicPr>
          <p:cNvPr id="1027" name="Picture 3" descr="C:\Users\Romain\Dropbox\DOC KINET ROMAIN\Fria\cwbi.jpg"/>
          <p:cNvPicPr>
            <a:picLocks noChangeAspect="1" noChangeArrowheads="1"/>
          </p:cNvPicPr>
          <p:nvPr/>
        </p:nvPicPr>
        <p:blipFill>
          <a:blip r:embed="rId10" cstate="print"/>
          <a:srcRect/>
          <a:stretch>
            <a:fillRect/>
          </a:stretch>
        </p:blipFill>
        <p:spPr bwMode="auto">
          <a:xfrm>
            <a:off x="29665749" y="2443778"/>
            <a:ext cx="1800200" cy="1800200"/>
          </a:xfrm>
          <a:prstGeom prst="rect">
            <a:avLst/>
          </a:prstGeom>
          <a:noFill/>
        </p:spPr>
      </p:pic>
      <p:sp>
        <p:nvSpPr>
          <p:cNvPr id="49" name="ZoneTexte 48"/>
          <p:cNvSpPr txBox="1"/>
          <p:nvPr/>
        </p:nvSpPr>
        <p:spPr>
          <a:xfrm>
            <a:off x="144241" y="41692932"/>
            <a:ext cx="32037726" cy="1341311"/>
          </a:xfrm>
          <a:prstGeom prst="roundRect">
            <a:avLst/>
          </a:prstGeom>
          <a:noFill/>
          <a:ln w="101600">
            <a:noFill/>
          </a:ln>
        </p:spPr>
        <p:txBody>
          <a:bodyPr wrap="square" lIns="133813" tIns="66907" rIns="133813" bIns="66907" rtlCol="0">
            <a:spAutoFit/>
          </a:bodyPr>
          <a:lstStyle/>
          <a:p>
            <a:pPr marL="501800" indent="-501800" algn="ctr"/>
            <a:r>
              <a:rPr lang="en-US" sz="3500" dirty="0" smtClean="0"/>
              <a:t>This work is supported </a:t>
            </a:r>
            <a:r>
              <a:rPr lang="en-US" sz="3500" dirty="0"/>
              <a:t>by the national found for scientific research, Brussels, Belgium</a:t>
            </a:r>
            <a:endParaRPr lang="en-US" sz="3500" dirty="0" smtClean="0"/>
          </a:p>
          <a:p>
            <a:pPr marL="501800" indent="-501800" algn="ctr"/>
            <a:r>
              <a:rPr lang="en-US" sz="3500" dirty="0" smtClean="0"/>
              <a:t>The authors thank the national found for scientific research, Brussels, Belgium for travel grant </a:t>
            </a:r>
            <a:endParaRPr lang="fr-FR"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1730</TotalTime>
  <Words>562</Words>
  <Application>Microsoft Office PowerPoint</Application>
  <PresentationFormat>Personnalisé</PresentationFormat>
  <Paragraphs>65</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Frutiger 95 UltraBlack</vt:lpstr>
      <vt:lpstr>Wingdings</vt:lpstr>
      <vt:lpstr>Thème Office</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Martin</dc:creator>
  <cp:lastModifiedBy>romain</cp:lastModifiedBy>
  <cp:revision>39</cp:revision>
  <dcterms:created xsi:type="dcterms:W3CDTF">2011-08-17T13:42:42Z</dcterms:created>
  <dcterms:modified xsi:type="dcterms:W3CDTF">2013-04-23T14:54:08Z</dcterms:modified>
</cp:coreProperties>
</file>