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57" r:id="rId4"/>
    <p:sldId id="258" r:id="rId5"/>
    <p:sldId id="259" r:id="rId6"/>
    <p:sldId id="260" r:id="rId7"/>
    <p:sldId id="261" r:id="rId8"/>
    <p:sldId id="263" r:id="rId9"/>
    <p:sldId id="264" r:id="rId10"/>
    <p:sldId id="265" r:id="rId11"/>
    <p:sldId id="270" r:id="rId12"/>
    <p:sldId id="271" r:id="rId13"/>
    <p:sldId id="275" r:id="rId14"/>
    <p:sldId id="272" r:id="rId15"/>
    <p:sldId id="273" r:id="rId16"/>
    <p:sldId id="269" r:id="rId17"/>
    <p:sldId id="274" r:id="rId18"/>
    <p:sldId id="276" r:id="rId19"/>
    <p:sldId id="277" r:id="rId20"/>
    <p:sldId id="278" r:id="rId21"/>
    <p:sldId id="279" r:id="rId22"/>
    <p:sldId id="280"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10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DA8A3B68-2326-4EFA-8723-AB73705A4B8D}" type="datetimeFigureOut">
              <a:rPr lang="fr-FR" smtClean="0"/>
              <a:t>23/01/14</a:t>
            </a:fld>
            <a:endParaRPr lang="fr-FR"/>
          </a:p>
        </p:txBody>
      </p:sp>
      <p:sp>
        <p:nvSpPr>
          <p:cNvPr id="16" name="Espace réservé du numéro de diapositive 15"/>
          <p:cNvSpPr>
            <a:spLocks noGrp="1"/>
          </p:cNvSpPr>
          <p:nvPr>
            <p:ph type="sldNum" sz="quarter" idx="11"/>
          </p:nvPr>
        </p:nvSpPr>
        <p:spPr/>
        <p:txBody>
          <a:bodyPr/>
          <a:lstStyle/>
          <a:p>
            <a:fld id="{149FA61F-022C-4618-8C70-A057F834E7D2}" type="slidenum">
              <a:rPr lang="fr-FR" smtClean="0"/>
              <a:t>‹#›</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8A3B68-2326-4EFA-8723-AB73705A4B8D}" type="datetimeFigureOut">
              <a:rPr lang="fr-FR" smtClean="0"/>
              <a:t>23/01/14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FA61F-022C-4618-8C70-A057F834E7D2}"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8A3B68-2326-4EFA-8723-AB73705A4B8D}" type="datetimeFigureOut">
              <a:rPr lang="fr-FR" smtClean="0"/>
              <a:t>23/01/14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FA61F-022C-4618-8C70-A057F834E7D2}"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dirty="0" smtClean="0"/>
              <a:t>Cliquez pour modifier les styles du texte du masque</a:t>
            </a:r>
          </a:p>
          <a:p>
            <a:pPr lvl="1" eaLnBrk="1" latinLnBrk="0" hangingPunct="1"/>
            <a:r>
              <a:rPr lang="fr-FR" dirty="0" smtClean="0"/>
              <a:t>Deuxième niveau</a:t>
            </a:r>
          </a:p>
          <a:p>
            <a:pPr lvl="2" eaLnBrk="1" latinLnBrk="0" hangingPunct="1"/>
            <a:r>
              <a:rPr lang="fr-FR" dirty="0" smtClean="0"/>
              <a:t>Troisième niveau</a:t>
            </a:r>
          </a:p>
          <a:p>
            <a:pPr lvl="3" eaLnBrk="1" latinLnBrk="0" hangingPunct="1"/>
            <a:r>
              <a:rPr lang="fr-FR" dirty="0" smtClean="0"/>
              <a:t>Quatrième niveau</a:t>
            </a:r>
          </a:p>
          <a:p>
            <a:pPr lvl="4" eaLnBrk="1" latinLnBrk="0" hangingPunct="1"/>
            <a:r>
              <a:rPr lang="fr-FR" dirty="0" smtClean="0"/>
              <a:t>Cinquième niveau</a:t>
            </a:r>
            <a:endParaRPr kumimoji="0" lang="en-US" dirty="0"/>
          </a:p>
        </p:txBody>
      </p:sp>
      <p:sp>
        <p:nvSpPr>
          <p:cNvPr id="14" name="Espace réservé de la date 13"/>
          <p:cNvSpPr>
            <a:spLocks noGrp="1"/>
          </p:cNvSpPr>
          <p:nvPr>
            <p:ph type="dt" sz="half" idx="14"/>
          </p:nvPr>
        </p:nvSpPr>
        <p:spPr/>
        <p:txBody>
          <a:bodyPr/>
          <a:lstStyle/>
          <a:p>
            <a:fld id="{DA8A3B68-2326-4EFA-8723-AB73705A4B8D}" type="datetimeFigureOut">
              <a:rPr lang="fr-FR" smtClean="0"/>
              <a:t>23/01/14</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149FA61F-022C-4618-8C70-A057F834E7D2}" type="slidenum">
              <a:rPr lang="fr-FR" smtClean="0"/>
              <a:t>‹#›</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A8A3B68-2326-4EFA-8723-AB73705A4B8D}" type="datetimeFigureOut">
              <a:rPr lang="fr-FR" smtClean="0"/>
              <a:t>23/01/14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9FA61F-022C-4618-8C70-A057F834E7D2}" type="slidenum">
              <a:rPr lang="fr-FR" smtClean="0"/>
              <a:t>‹#›</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DA8A3B68-2326-4EFA-8723-AB73705A4B8D}" type="datetimeFigureOut">
              <a:rPr lang="fr-FR" smtClean="0"/>
              <a:t>23/01/14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9FA61F-022C-4618-8C70-A057F834E7D2}" type="slidenum">
              <a:rPr lang="fr-FR" smtClean="0"/>
              <a:t>‹#›</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149FA61F-022C-4618-8C70-A057F834E7D2}" type="slidenum">
              <a:rPr lang="fr-FR" smtClean="0"/>
              <a:t>‹#›</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DA8A3B68-2326-4EFA-8723-AB73705A4B8D}" type="datetimeFigureOut">
              <a:rPr lang="fr-FR" smtClean="0"/>
              <a:t>23/01/14</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DA8A3B68-2326-4EFA-8723-AB73705A4B8D}" type="datetimeFigureOut">
              <a:rPr lang="fr-FR" smtClean="0"/>
              <a:t>23/01/14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49FA61F-022C-4618-8C70-A057F834E7D2}" type="slidenum">
              <a:rPr lang="fr-FR" smtClean="0"/>
              <a:t>‹#›</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8A3B68-2326-4EFA-8723-AB73705A4B8D}" type="datetimeFigureOut">
              <a:rPr lang="fr-FR" smtClean="0"/>
              <a:t>23/01/14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49FA61F-022C-4618-8C70-A057F834E7D2}"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DA8A3B68-2326-4EFA-8723-AB73705A4B8D}" type="datetimeFigureOut">
              <a:rPr lang="fr-FR" smtClean="0"/>
              <a:t>23/01/14</a:t>
            </a:fld>
            <a:endParaRPr lang="fr-FR"/>
          </a:p>
        </p:txBody>
      </p:sp>
      <p:sp>
        <p:nvSpPr>
          <p:cNvPr id="9" name="Espace réservé du numéro de diapositive 8"/>
          <p:cNvSpPr>
            <a:spLocks noGrp="1"/>
          </p:cNvSpPr>
          <p:nvPr>
            <p:ph type="sldNum" sz="quarter" idx="15"/>
          </p:nvPr>
        </p:nvSpPr>
        <p:spPr/>
        <p:txBody>
          <a:bodyPr/>
          <a:lstStyle/>
          <a:p>
            <a:fld id="{149FA61F-022C-4618-8C70-A057F834E7D2}" type="slidenum">
              <a:rPr lang="fr-FR" smtClean="0"/>
              <a:t>‹#›</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DA8A3B68-2326-4EFA-8723-AB73705A4B8D}" type="datetimeFigureOut">
              <a:rPr lang="fr-FR" smtClean="0"/>
              <a:t>23/01/14</a:t>
            </a:fld>
            <a:endParaRPr lang="fr-FR"/>
          </a:p>
        </p:txBody>
      </p:sp>
      <p:sp>
        <p:nvSpPr>
          <p:cNvPr id="9" name="Espace réservé du numéro de diapositive 8"/>
          <p:cNvSpPr>
            <a:spLocks noGrp="1"/>
          </p:cNvSpPr>
          <p:nvPr>
            <p:ph type="sldNum" sz="quarter" idx="11"/>
          </p:nvPr>
        </p:nvSpPr>
        <p:spPr/>
        <p:txBody>
          <a:bodyPr/>
          <a:lstStyle/>
          <a:p>
            <a:fld id="{149FA61F-022C-4618-8C70-A057F834E7D2}" type="slidenum">
              <a:rPr lang="fr-FR" smtClean="0"/>
              <a:t>‹#›</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700808"/>
            <a:ext cx="8229600" cy="4425355"/>
          </a:xfrm>
          <a:prstGeom prst="rect">
            <a:avLst/>
          </a:prstGeom>
        </p:spPr>
        <p:txBody>
          <a:bodyPr vert="horz">
            <a:normAutofit/>
          </a:bodyPr>
          <a:lstStyle/>
          <a:p>
            <a:pPr lvl="0" eaLnBrk="1" latinLnBrk="0" hangingPunct="1"/>
            <a:r>
              <a:rPr kumimoji="0" lang="fr-FR" dirty="0" smtClean="0"/>
              <a:t>Cliquez pour modifier les styles du texte du masque</a:t>
            </a:r>
          </a:p>
          <a:p>
            <a:pPr lvl="1" eaLnBrk="1" latinLnBrk="0" hangingPunct="1"/>
            <a:r>
              <a:rPr kumimoji="0" lang="fr-FR" dirty="0" smtClean="0"/>
              <a:t>Deuxième niveau</a:t>
            </a:r>
          </a:p>
          <a:p>
            <a:pPr lvl="2" eaLnBrk="1" latinLnBrk="0" hangingPunct="1"/>
            <a:r>
              <a:rPr kumimoji="0" lang="fr-FR" dirty="0" smtClean="0"/>
              <a:t>Troisième niveau</a:t>
            </a:r>
          </a:p>
          <a:p>
            <a:pPr lvl="3" eaLnBrk="1" latinLnBrk="0" hangingPunct="1"/>
            <a:r>
              <a:rPr kumimoji="0" lang="fr-FR" dirty="0" smtClean="0"/>
              <a:t>Quatrième niveau</a:t>
            </a:r>
          </a:p>
          <a:p>
            <a:pPr lvl="4" eaLnBrk="1" latinLnBrk="0" hangingPunct="1"/>
            <a:r>
              <a:rPr kumimoji="0" lang="fr-FR" dirty="0" smtClean="0"/>
              <a:t>Cinquième niveau</a:t>
            </a:r>
            <a:endParaRPr kumimoji="0" lang="en-US" dirty="0"/>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A8A3B68-2326-4EFA-8723-AB73705A4B8D}" type="datetimeFigureOut">
              <a:rPr lang="fr-FR" smtClean="0"/>
              <a:t>23/01/14</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49FA61F-022C-4618-8C70-A057F834E7D2}" type="slidenum">
              <a:rPr lang="fr-FR" smtClean="0"/>
              <a:t>‹#›</a:t>
            </a:fld>
            <a:endParaRPr lang="fr-FR"/>
          </a:p>
        </p:txBody>
      </p:sp>
      <p:sp>
        <p:nvSpPr>
          <p:cNvPr id="5" name="Espace réservé du titre 4"/>
          <p:cNvSpPr>
            <a:spLocks noGrp="1"/>
          </p:cNvSpPr>
          <p:nvPr>
            <p:ph type="title"/>
          </p:nvPr>
        </p:nvSpPr>
        <p:spPr>
          <a:xfrm>
            <a:off x="467544" y="404664"/>
            <a:ext cx="8229600" cy="1044352"/>
          </a:xfrm>
          <a:prstGeom prst="rect">
            <a:avLst/>
          </a:prstGeom>
          <a:ln w="6350" cap="rnd">
            <a:noFill/>
          </a:ln>
        </p:spPr>
        <p:txBody>
          <a:bodyPr vert="horz" anchor="b" anchorCtr="0">
            <a:normAutofit/>
          </a:bodyPr>
          <a:lstStyle/>
          <a:p>
            <a:r>
              <a:rPr kumimoji="0" lang="fr-FR" dirty="0" smtClean="0"/>
              <a:t>Cliquez pour modifier le style du titre</a:t>
            </a:r>
            <a:endParaRPr kumimoji="0"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lang="en-US" sz="3600" b="1" kern="1200" spc="-100" baseline="0" dirty="0">
          <a:ln w="3200">
            <a:solidFill>
              <a:schemeClr val="bg2">
                <a:shade val="75000"/>
                <a:alpha val="25000"/>
              </a:schemeClr>
            </a:solidFill>
            <a:prstDash val="solid"/>
            <a:round/>
          </a:ln>
          <a:solidFill>
            <a:schemeClr val="accent2">
              <a:lumMod val="60000"/>
              <a:lumOff val="40000"/>
            </a:schemeClr>
          </a:solidFill>
          <a:effectLst>
            <a:innerShdw blurRad="50800" dist="25400" dir="13500000">
              <a:prstClr val="black">
                <a:alpha val="70000"/>
              </a:prstClr>
            </a:innerShdw>
          </a:effectLst>
          <a:latin typeface="Arial"/>
          <a:ea typeface="+mj-ea"/>
          <a:cs typeface="Arial"/>
        </a:defRPr>
      </a:lvl1pPr>
    </p:titleStyle>
    <p:bodyStyle>
      <a:lvl1pPr marL="274320" indent="-274320" algn="l" rtl="0" eaLnBrk="1" latinLnBrk="0" hangingPunct="1">
        <a:spcBef>
          <a:spcPts val="600"/>
        </a:spcBef>
        <a:buClr>
          <a:schemeClr val="accent2"/>
        </a:buClr>
        <a:buSzPct val="85000"/>
        <a:buFont typeface="Wingdings 2"/>
        <a:buChar char=""/>
        <a:defRPr kumimoji="0" sz="2600" b="0" kern="1200">
          <a:solidFill>
            <a:schemeClr val="tx1"/>
          </a:solidFill>
          <a:latin typeface="Arial"/>
          <a:ea typeface="+mn-ea"/>
          <a:cs typeface="Arial"/>
        </a:defRPr>
      </a:lvl1pPr>
      <a:lvl2pPr marL="640080" indent="-274320" algn="l" rtl="0" eaLnBrk="1" latinLnBrk="0" hangingPunct="1">
        <a:spcBef>
          <a:spcPts val="300"/>
        </a:spcBef>
        <a:buClr>
          <a:schemeClr val="accent2">
            <a:shade val="75000"/>
          </a:schemeClr>
        </a:buClr>
        <a:buSzPct val="85000"/>
        <a:buFont typeface="Wingdings 2"/>
        <a:buChar char=""/>
        <a:defRPr kumimoji="0" sz="2400" b="0" kern="1200">
          <a:solidFill>
            <a:schemeClr val="tx1"/>
          </a:solidFill>
          <a:latin typeface="Arial"/>
          <a:ea typeface="+mn-ea"/>
          <a:cs typeface="Arial"/>
        </a:defRPr>
      </a:lvl2pPr>
      <a:lvl3pPr marL="1005840" indent="-228600" algn="l" rtl="0" eaLnBrk="1" latinLnBrk="0" hangingPunct="1">
        <a:spcBef>
          <a:spcPts val="300"/>
        </a:spcBef>
        <a:buClr>
          <a:schemeClr val="accent2">
            <a:shade val="50000"/>
          </a:schemeClr>
        </a:buClr>
        <a:buSzPct val="85000"/>
        <a:buFont typeface="Wingdings 2"/>
        <a:buChar char=""/>
        <a:defRPr kumimoji="0" sz="2100" b="0" kern="1200">
          <a:solidFill>
            <a:schemeClr val="tx1"/>
          </a:solidFill>
          <a:latin typeface="Arial"/>
          <a:ea typeface="+mn-ea"/>
          <a:cs typeface="Arial"/>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b="0" kern="1200">
          <a:solidFill>
            <a:schemeClr val="tx1"/>
          </a:solidFill>
          <a:latin typeface="Arial"/>
          <a:ea typeface="+mn-ea"/>
          <a:cs typeface="Arial"/>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b="0" kern="1200">
          <a:solidFill>
            <a:schemeClr val="tx1"/>
          </a:solidFill>
          <a:latin typeface="Arial"/>
          <a:ea typeface="+mn-ea"/>
          <a:cs typeface="Arial"/>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hdl.handle.net/2268/146087"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63488" y="4581128"/>
            <a:ext cx="7480920" cy="864096"/>
          </a:xfrm>
        </p:spPr>
        <p:txBody>
          <a:bodyPr>
            <a:normAutofit/>
          </a:bodyPr>
          <a:lstStyle/>
          <a:p>
            <a:r>
              <a:rPr lang="fr-FR" sz="2800" dirty="0" err="1" smtClean="0"/>
              <a:t>Hédia</a:t>
            </a:r>
            <a:r>
              <a:rPr lang="fr-FR" sz="2800" dirty="0" smtClean="0"/>
              <a:t> </a:t>
            </a:r>
            <a:r>
              <a:rPr lang="fr-FR" sz="2800" dirty="0" err="1" smtClean="0"/>
              <a:t>Zannad</a:t>
            </a:r>
            <a:r>
              <a:rPr lang="fr-FR" sz="2800" dirty="0"/>
              <a:t>, Annie </a:t>
            </a:r>
            <a:r>
              <a:rPr lang="fr-FR" sz="2800" dirty="0" smtClean="0"/>
              <a:t>Cornet &amp; Pete Stone</a:t>
            </a:r>
            <a:endParaRPr lang="fr-FR" sz="2800" dirty="0"/>
          </a:p>
        </p:txBody>
      </p:sp>
      <p:sp>
        <p:nvSpPr>
          <p:cNvPr id="2" name="Titre 1"/>
          <p:cNvSpPr>
            <a:spLocks noGrp="1"/>
          </p:cNvSpPr>
          <p:nvPr>
            <p:ph type="ctrTitle"/>
          </p:nvPr>
        </p:nvSpPr>
        <p:spPr>
          <a:xfrm>
            <a:off x="179512" y="1556793"/>
            <a:ext cx="8278688" cy="2043658"/>
          </a:xfrm>
        </p:spPr>
        <p:txBody>
          <a:bodyPr>
            <a:normAutofit fontScale="90000"/>
          </a:bodyPr>
          <a:lstStyle/>
          <a:p>
            <a:r>
              <a:rPr lang="fr-FR" dirty="0"/>
              <a:t/>
            </a:r>
            <a:br>
              <a:rPr lang="fr-FR" dirty="0"/>
            </a:br>
            <a:r>
              <a:rPr lang="fr-FR" dirty="0"/>
              <a:t> </a:t>
            </a:r>
            <a:r>
              <a:rPr lang="fr-FR" b="1" dirty="0" smtClean="0"/>
              <a:t>Quels sont les enjeux </a:t>
            </a:r>
            <a:r>
              <a:rPr lang="fr-FR" b="1" dirty="0"/>
              <a:t>techniques, symboliques et politiques de la mesure de la diversité dans les </a:t>
            </a:r>
            <a:r>
              <a:rPr lang="fr-FR" b="1" dirty="0" smtClean="0"/>
              <a:t>organisations ?</a:t>
            </a:r>
            <a:endParaRPr lang="fr-FR" dirty="0"/>
          </a:p>
        </p:txBody>
      </p:sp>
      <p:sp>
        <p:nvSpPr>
          <p:cNvPr id="4" name="Ellipse 3"/>
          <p:cNvSpPr/>
          <p:nvPr/>
        </p:nvSpPr>
        <p:spPr>
          <a:xfrm>
            <a:off x="5220072" y="5589240"/>
            <a:ext cx="2088232"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DAUPHINE, 23/01/14</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fr-FR" dirty="0" smtClean="0"/>
              <a:t>Ici, science et foi divergent assez fortement:</a:t>
            </a:r>
          </a:p>
          <a:p>
            <a:pPr lvl="1"/>
            <a:r>
              <a:rPr lang="fr-FR" dirty="0" smtClean="0"/>
              <a:t>La science répond différemment selon un certain nombre de critères</a:t>
            </a:r>
          </a:p>
          <a:p>
            <a:pPr lvl="2"/>
            <a:r>
              <a:rPr lang="fr-FR" dirty="0" smtClean="0"/>
              <a:t>Tâches affectives/cognitives</a:t>
            </a:r>
          </a:p>
          <a:p>
            <a:pPr lvl="2"/>
            <a:r>
              <a:rPr lang="fr-FR" dirty="0" smtClean="0"/>
              <a:t>Effets sur l’innovation</a:t>
            </a:r>
          </a:p>
          <a:p>
            <a:pPr lvl="2"/>
            <a:r>
              <a:rPr lang="fr-FR" dirty="0" smtClean="0"/>
              <a:t>Contexte de pénurie ou non de main d’œuvre</a:t>
            </a:r>
          </a:p>
          <a:p>
            <a:pPr lvl="2"/>
            <a:r>
              <a:rPr lang="fr-FR" dirty="0" smtClean="0"/>
              <a:t>Horizon temporel</a:t>
            </a:r>
          </a:p>
          <a:p>
            <a:pPr lvl="1"/>
            <a:r>
              <a:rPr lang="fr-FR" dirty="0" smtClean="0"/>
              <a:t>La foi : croyance absolue dans la performance générée au plan</a:t>
            </a:r>
          </a:p>
          <a:p>
            <a:pPr lvl="2"/>
            <a:r>
              <a:rPr lang="fr-FR" dirty="0" smtClean="0"/>
              <a:t>Économique : </a:t>
            </a:r>
            <a:r>
              <a:rPr lang="fr-FR" dirty="0"/>
              <a:t>meilleure captation des clients, innovation, performance boursière, rétention des talents, </a:t>
            </a:r>
            <a:r>
              <a:rPr lang="fr-FR" dirty="0" smtClean="0"/>
              <a:t>amélioration </a:t>
            </a:r>
            <a:r>
              <a:rPr lang="fr-FR" dirty="0"/>
              <a:t>des prises de décision </a:t>
            </a:r>
            <a:endParaRPr lang="fr-FR" dirty="0" smtClean="0"/>
          </a:p>
          <a:p>
            <a:pPr lvl="2"/>
            <a:r>
              <a:rPr lang="fr-FR" dirty="0" smtClean="0"/>
              <a:t>Social: mobilisation </a:t>
            </a:r>
            <a:r>
              <a:rPr lang="fr-FR" dirty="0"/>
              <a:t>des salariés, réduction de l’absentéisme, amélioration de la santé émotionnelle </a:t>
            </a:r>
          </a:p>
        </p:txBody>
      </p:sp>
      <p:sp>
        <p:nvSpPr>
          <p:cNvPr id="2" name="Titre 1"/>
          <p:cNvSpPr>
            <a:spLocks noGrp="1"/>
          </p:cNvSpPr>
          <p:nvPr>
            <p:ph type="title"/>
          </p:nvPr>
        </p:nvSpPr>
        <p:spPr/>
        <p:txBody>
          <a:bodyPr>
            <a:normAutofit fontScale="90000"/>
          </a:bodyPr>
          <a:lstStyle/>
          <a:p>
            <a:r>
              <a:rPr lang="fr-FR" dirty="0" smtClean="0"/>
              <a:t>La performance générée par la diversité : mythe ou réalité?</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467544" y="404664"/>
            <a:ext cx="8229600" cy="864096"/>
          </a:xfrm>
        </p:spPr>
        <p:txBody>
          <a:bodyPr>
            <a:noAutofit/>
          </a:bodyPr>
          <a:lstStyle/>
          <a:p>
            <a:pPr eaLnBrk="1" fontAlgn="auto" hangingPunct="1">
              <a:spcAft>
                <a:spcPts val="0"/>
              </a:spcAft>
              <a:defRPr/>
            </a:pPr>
            <a:r>
              <a:rPr lang="fr-FR" dirty="0" smtClean="0">
                <a:ea typeface="+mj-ea"/>
                <a:cs typeface="+mj-cs"/>
              </a:rPr>
              <a:t>Que mesure-t-on ?</a:t>
            </a:r>
          </a:p>
        </p:txBody>
      </p:sp>
      <p:sp>
        <p:nvSpPr>
          <p:cNvPr id="19458" name="Espace réservé du contenu 2"/>
          <p:cNvSpPr>
            <a:spLocks noGrp="1"/>
          </p:cNvSpPr>
          <p:nvPr>
            <p:ph idx="1"/>
          </p:nvPr>
        </p:nvSpPr>
        <p:spPr>
          <a:xfrm>
            <a:off x="457200" y="1600200"/>
            <a:ext cx="7467600" cy="4873625"/>
          </a:xfrm>
        </p:spPr>
        <p:txBody>
          <a:bodyPr/>
          <a:lstStyle/>
          <a:p>
            <a:pPr eaLnBrk="1" hangingPunct="1"/>
            <a:r>
              <a:rPr lang="fr-FR" sz="2800" dirty="0">
                <a:ea typeface="ＭＳ Ｐゴシック" charset="0"/>
              </a:rPr>
              <a:t>La représentativité</a:t>
            </a:r>
          </a:p>
          <a:p>
            <a:pPr eaLnBrk="1" hangingPunct="1"/>
            <a:r>
              <a:rPr lang="fr-FR" sz="2800" dirty="0">
                <a:ea typeface="ＭＳ Ｐゴシック" charset="0"/>
              </a:rPr>
              <a:t>La discrimination (analyse objective)</a:t>
            </a:r>
          </a:p>
          <a:p>
            <a:pPr eaLnBrk="1" hangingPunct="1"/>
            <a:r>
              <a:rPr lang="fr-FR" sz="2800" dirty="0">
                <a:ea typeface="ＭＳ Ｐゴシック" charset="0"/>
              </a:rPr>
              <a:t>Le sentiment et le vécu de discrimination (dimension objective et subjective)</a:t>
            </a:r>
          </a:p>
          <a:p>
            <a:pPr eaLnBrk="1" hangingPunct="1"/>
            <a:r>
              <a:rPr lang="fr-FR" sz="2800" dirty="0">
                <a:ea typeface="ＭＳ Ｐゴシック" charset="0"/>
              </a:rPr>
              <a:t>Le climat de travail / satisfaction au travail en lien avec différents groupes-cibles</a:t>
            </a:r>
          </a:p>
          <a:p>
            <a:pPr eaLnBrk="1" hangingPunct="1"/>
            <a:r>
              <a:rPr lang="fr-FR" sz="2800" dirty="0">
                <a:ea typeface="ＭＳ Ｐゴシック" charset="0"/>
              </a:rPr>
              <a:t>Le degré d</a:t>
            </a:r>
            <a:r>
              <a:rPr lang="ja-JP" altLang="fr-FR" sz="2800" dirty="0">
                <a:ea typeface="ＭＳ Ｐゴシック" charset="0"/>
              </a:rPr>
              <a:t>’</a:t>
            </a:r>
            <a:r>
              <a:rPr lang="fr-FR" altLang="ja-JP" sz="2800" dirty="0">
                <a:ea typeface="ＭＳ Ｐゴシック" charset="0"/>
              </a:rPr>
              <a:t>adhésion du personnel à une politique de gestion de la diversité</a:t>
            </a:r>
            <a:endParaRPr lang="fr-FR" sz="2800" dirty="0">
              <a:ea typeface="ＭＳ Ｐゴシック" charset="0"/>
            </a:endParaRPr>
          </a:p>
        </p:txBody>
      </p:sp>
      <p:sp>
        <p:nvSpPr>
          <p:cNvPr id="19459"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19460"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A69CE537-16DF-6A4B-BE87-F4163EDFBACA}" type="slidenum">
              <a:rPr lang="fr-FR" sz="1400">
                <a:solidFill>
                  <a:srgbClr val="FFFFFF"/>
                </a:solidFill>
              </a:rPr>
              <a:pPr eaLnBrk="1" hangingPunct="1"/>
              <a:t>11</a:t>
            </a:fld>
            <a:endParaRPr lang="fr-FR" sz="1400">
              <a:solidFill>
                <a:srgbClr val="FFFFFF"/>
              </a:solidFill>
            </a:endParaRPr>
          </a:p>
        </p:txBody>
      </p:sp>
    </p:spTree>
    <p:extLst>
      <p:ext uri="{BB962C8B-B14F-4D97-AF65-F5344CB8AC3E}">
        <p14:creationId xmlns:p14="http://schemas.microsoft.com/office/powerpoint/2010/main" val="248773571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Footer Placeholder 4"/>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20482" name="Slide Number Placeholder 5"/>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47414421-6177-D54D-B70C-D5781E43FFDA}" type="slidenum">
              <a:rPr lang="fr-FR" sz="1400">
                <a:solidFill>
                  <a:srgbClr val="FFFFFF"/>
                </a:solidFill>
              </a:rPr>
              <a:pPr eaLnBrk="1" hangingPunct="1"/>
              <a:t>12</a:t>
            </a:fld>
            <a:endParaRPr lang="fr-FR" sz="1400">
              <a:solidFill>
                <a:srgbClr val="FFFFFF"/>
              </a:solidFill>
            </a:endParaRPr>
          </a:p>
        </p:txBody>
      </p:sp>
      <p:sp>
        <p:nvSpPr>
          <p:cNvPr id="20483" name="Rectangle 2"/>
          <p:cNvSpPr>
            <a:spLocks noGrp="1" noChangeArrowheads="1"/>
          </p:cNvSpPr>
          <p:nvPr>
            <p:ph type="title"/>
          </p:nvPr>
        </p:nvSpPr>
        <p:spPr>
          <a:xfrm>
            <a:off x="467544" y="404664"/>
            <a:ext cx="8229600" cy="864096"/>
          </a:xfrm>
        </p:spPr>
        <p:txBody>
          <a:bodyPr/>
          <a:lstStyle/>
          <a:p>
            <a:pPr eaLnBrk="1" hangingPunct="1"/>
            <a:r>
              <a:rPr lang="fr-BE" sz="3200" dirty="0" smtClean="0">
                <a:latin typeface="Century Schoolbook" charset="0"/>
                <a:ea typeface="ＭＳ Ｐゴシック" charset="0"/>
                <a:cs typeface="ＭＳ Ｐゴシック" charset="0"/>
              </a:rPr>
              <a:t> 1. La </a:t>
            </a:r>
            <a:r>
              <a:rPr lang="fr-BE" dirty="0">
                <a:latin typeface="Century Schoolbook" charset="0"/>
                <a:ea typeface="ＭＳ Ｐゴシック" charset="0"/>
                <a:cs typeface="ＭＳ Ｐゴシック" charset="0"/>
              </a:rPr>
              <a:t>représentativité</a:t>
            </a:r>
            <a:endParaRPr lang="fr-FR" dirty="0">
              <a:latin typeface="Century Schoolbook" charset="0"/>
              <a:ea typeface="ＭＳ Ｐゴシック" charset="0"/>
              <a:cs typeface="ＭＳ Ｐゴシック" charset="0"/>
            </a:endParaRPr>
          </a:p>
        </p:txBody>
      </p:sp>
      <p:sp>
        <p:nvSpPr>
          <p:cNvPr id="20484" name="Rectangle 3"/>
          <p:cNvSpPr>
            <a:spLocks noGrp="1" noChangeArrowheads="1"/>
          </p:cNvSpPr>
          <p:nvPr>
            <p:ph type="body" idx="1"/>
          </p:nvPr>
        </p:nvSpPr>
        <p:spPr>
          <a:xfrm>
            <a:off x="457200" y="1600201"/>
            <a:ext cx="8147248" cy="4637112"/>
          </a:xfrm>
        </p:spPr>
        <p:txBody>
          <a:bodyPr>
            <a:normAutofit/>
          </a:bodyPr>
          <a:lstStyle/>
          <a:p>
            <a:pPr eaLnBrk="1" hangingPunct="1">
              <a:lnSpc>
                <a:spcPct val="90000"/>
              </a:lnSpc>
            </a:pPr>
            <a:r>
              <a:rPr lang="fr-BE" dirty="0">
                <a:ea typeface="ＭＳ Ｐゴシック" charset="0"/>
              </a:rPr>
              <a:t>Représentativité des publics cibles dans l’organisation:</a:t>
            </a:r>
          </a:p>
          <a:p>
            <a:pPr lvl="1" eaLnBrk="1" hangingPunct="1">
              <a:lnSpc>
                <a:spcPct val="90000"/>
              </a:lnSpc>
            </a:pPr>
            <a:r>
              <a:rPr lang="fr-BE" sz="2400" dirty="0">
                <a:ea typeface="ＭＳ Ｐゴシック" charset="0"/>
              </a:rPr>
              <a:t>dans certains emplois et professions = ségrégation horizontale ou parois de verre</a:t>
            </a:r>
          </a:p>
          <a:p>
            <a:pPr lvl="1" eaLnBrk="1" hangingPunct="1">
              <a:lnSpc>
                <a:spcPct val="90000"/>
              </a:lnSpc>
            </a:pPr>
            <a:r>
              <a:rPr lang="fr-BE" sz="2400" dirty="0">
                <a:ea typeface="ＭＳ Ｐゴシック" charset="0"/>
              </a:rPr>
              <a:t>dans certains niveaux hiérarchiques= ségrégation verticale (plafond de verre et/ou plancher collant)</a:t>
            </a:r>
          </a:p>
          <a:p>
            <a:pPr eaLnBrk="1" hangingPunct="1">
              <a:lnSpc>
                <a:spcPct val="90000"/>
              </a:lnSpc>
            </a:pPr>
            <a:r>
              <a:rPr lang="fr-BE" dirty="0">
                <a:ea typeface="ＭＳ Ｐゴシック" charset="0"/>
              </a:rPr>
              <a:t>Positionnement des différents groupes en regard des différentes politiques de GRH: recrutement et sélection, formation, évaluation, promotion et carrière, turnover et gestion des départs, accidents de travail, absentéisme, temps de travail et différents types de congé</a:t>
            </a:r>
          </a:p>
        </p:txBody>
      </p:sp>
    </p:spTree>
    <p:extLst>
      <p:ext uri="{BB962C8B-B14F-4D97-AF65-F5344CB8AC3E}">
        <p14:creationId xmlns:p14="http://schemas.microsoft.com/office/powerpoint/2010/main" val="232686222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Footer Placeholder 4"/>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32770" name="Slide Number Placeholder 5"/>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849EA956-0D3D-6248-B9C4-D4C268E6F229}" type="slidenum">
              <a:rPr lang="fr-FR" sz="1400">
                <a:solidFill>
                  <a:srgbClr val="FFFFFF"/>
                </a:solidFill>
              </a:rPr>
              <a:pPr eaLnBrk="1" hangingPunct="1"/>
              <a:t>13</a:t>
            </a:fld>
            <a:endParaRPr lang="fr-FR" sz="1400">
              <a:solidFill>
                <a:srgbClr val="FFFFFF"/>
              </a:solidFill>
            </a:endParaRPr>
          </a:p>
        </p:txBody>
      </p:sp>
      <p:sp>
        <p:nvSpPr>
          <p:cNvPr id="32771" name="Rectangle 2"/>
          <p:cNvSpPr>
            <a:spLocks noGrp="1" noChangeArrowheads="1"/>
          </p:cNvSpPr>
          <p:nvPr>
            <p:ph type="title"/>
          </p:nvPr>
        </p:nvSpPr>
        <p:spPr/>
        <p:txBody>
          <a:bodyPr>
            <a:normAutofit/>
          </a:bodyPr>
          <a:lstStyle/>
          <a:p>
            <a:pPr eaLnBrk="1" hangingPunct="1"/>
            <a:r>
              <a:rPr lang="fr-BE" dirty="0">
                <a:ea typeface="ＭＳ Ｐゴシック" charset="0"/>
              </a:rPr>
              <a:t>Limite de l’analyse représentativité</a:t>
            </a:r>
            <a:endParaRPr lang="fr-FR" dirty="0">
              <a:ea typeface="ＭＳ Ｐゴシック" charset="0"/>
            </a:endParaRPr>
          </a:p>
        </p:txBody>
      </p:sp>
      <p:sp>
        <p:nvSpPr>
          <p:cNvPr id="32772" name="Rectangle 3"/>
          <p:cNvSpPr>
            <a:spLocks noGrp="1" noChangeArrowheads="1"/>
          </p:cNvSpPr>
          <p:nvPr>
            <p:ph type="body" idx="1"/>
          </p:nvPr>
        </p:nvSpPr>
        <p:spPr>
          <a:xfrm>
            <a:off x="467544" y="1772816"/>
            <a:ext cx="7467600" cy="4873625"/>
          </a:xfrm>
        </p:spPr>
        <p:txBody>
          <a:bodyPr>
            <a:normAutofit/>
          </a:bodyPr>
          <a:lstStyle/>
          <a:p>
            <a:pPr eaLnBrk="1" hangingPunct="1">
              <a:lnSpc>
                <a:spcPct val="70000"/>
              </a:lnSpc>
            </a:pPr>
            <a:r>
              <a:rPr lang="fr-BE" sz="2400" dirty="0">
                <a:ea typeface="ＭＳ Ｐゴシック" charset="0"/>
              </a:rPr>
              <a:t>Que nous apprend une sous-représentation ? </a:t>
            </a:r>
          </a:p>
          <a:p>
            <a:pPr lvl="1" eaLnBrk="1" hangingPunct="1">
              <a:lnSpc>
                <a:spcPct val="70000"/>
              </a:lnSpc>
            </a:pPr>
            <a:r>
              <a:rPr lang="fr-BE" dirty="0">
                <a:ea typeface="ＭＳ Ｐゴシック" charset="0"/>
              </a:rPr>
              <a:t>Discriminations directes et indirectes</a:t>
            </a:r>
          </a:p>
          <a:p>
            <a:pPr lvl="1" eaLnBrk="1" hangingPunct="1">
              <a:lnSpc>
                <a:spcPct val="70000"/>
              </a:lnSpc>
            </a:pPr>
            <a:r>
              <a:rPr lang="fr-BE" dirty="0">
                <a:ea typeface="ＭＳ Ｐゴシック" charset="0"/>
              </a:rPr>
              <a:t>Sous-représentation réelle dans le bassin d’emploi</a:t>
            </a:r>
          </a:p>
          <a:p>
            <a:pPr lvl="1" eaLnBrk="1" hangingPunct="1">
              <a:lnSpc>
                <a:spcPct val="70000"/>
              </a:lnSpc>
            </a:pPr>
            <a:r>
              <a:rPr lang="fr-BE" dirty="0">
                <a:ea typeface="ＭＳ Ｐゴシック" charset="0"/>
              </a:rPr>
              <a:t>Attitudes des publics-cibles face à ce type d’emploi ou d’organisations (manque de connaissance, auto-censure)</a:t>
            </a:r>
          </a:p>
          <a:p>
            <a:pPr lvl="1" eaLnBrk="1" hangingPunct="1">
              <a:lnSpc>
                <a:spcPct val="70000"/>
              </a:lnSpc>
            </a:pPr>
            <a:endParaRPr lang="fr-BE" dirty="0">
              <a:ea typeface="ＭＳ Ｐゴシック" charset="0"/>
            </a:endParaRPr>
          </a:p>
          <a:p>
            <a:pPr eaLnBrk="1" hangingPunct="1">
              <a:lnSpc>
                <a:spcPct val="70000"/>
              </a:lnSpc>
            </a:pPr>
            <a:r>
              <a:rPr lang="fr-BE" sz="2400" dirty="0">
                <a:ea typeface="ＭＳ Ｐゴシック" charset="0"/>
              </a:rPr>
              <a:t>Que nous apprend une sur-représentation ?</a:t>
            </a:r>
          </a:p>
          <a:p>
            <a:pPr lvl="1" eaLnBrk="1" hangingPunct="1">
              <a:lnSpc>
                <a:spcPct val="70000"/>
              </a:lnSpc>
            </a:pPr>
            <a:r>
              <a:rPr lang="fr-BE" dirty="0">
                <a:ea typeface="ＭＳ Ｐゴシック" charset="0"/>
              </a:rPr>
              <a:t>Politique de gestion de la diversité réussie</a:t>
            </a:r>
          </a:p>
          <a:p>
            <a:pPr lvl="1" eaLnBrk="1" hangingPunct="1">
              <a:lnSpc>
                <a:spcPct val="70000"/>
              </a:lnSpc>
            </a:pPr>
            <a:r>
              <a:rPr lang="fr-BE" dirty="0">
                <a:ea typeface="ＭＳ Ｐゴシック" charset="0"/>
              </a:rPr>
              <a:t>Ghettos, ségrégation des emplois, poids des stéréotypes, des trajectoires</a:t>
            </a:r>
          </a:p>
        </p:txBody>
      </p:sp>
    </p:spTree>
    <p:extLst>
      <p:ext uri="{BB962C8B-B14F-4D97-AF65-F5344CB8AC3E}">
        <p14:creationId xmlns:p14="http://schemas.microsoft.com/office/powerpoint/2010/main" val="75831921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Footer Placeholder 4"/>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21506" name="Slide Number Placeholder 5"/>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19DBF463-2419-6E4E-9C43-9B7CFB8E6AEE}" type="slidenum">
              <a:rPr lang="fr-FR" sz="1400">
                <a:solidFill>
                  <a:srgbClr val="FFFFFF"/>
                </a:solidFill>
              </a:rPr>
              <a:pPr eaLnBrk="1" hangingPunct="1"/>
              <a:t>14</a:t>
            </a:fld>
            <a:endParaRPr lang="fr-FR" sz="1400">
              <a:solidFill>
                <a:srgbClr val="FFFFFF"/>
              </a:solidFill>
            </a:endParaRPr>
          </a:p>
        </p:txBody>
      </p:sp>
      <p:sp>
        <p:nvSpPr>
          <p:cNvPr id="21507" name="Rectangle 2"/>
          <p:cNvSpPr>
            <a:spLocks noGrp="1" noChangeArrowheads="1"/>
          </p:cNvSpPr>
          <p:nvPr>
            <p:ph type="title"/>
          </p:nvPr>
        </p:nvSpPr>
        <p:spPr/>
        <p:txBody>
          <a:bodyPr>
            <a:normAutofit/>
          </a:bodyPr>
          <a:lstStyle/>
          <a:p>
            <a:pPr eaLnBrk="1" hangingPunct="1"/>
            <a:r>
              <a:rPr lang="fr-BE" dirty="0">
                <a:latin typeface="Century Schoolbook" charset="0"/>
                <a:ea typeface="ＭＳ Ｐゴシック" charset="0"/>
                <a:cs typeface="ＭＳ Ｐゴシック" charset="0"/>
              </a:rPr>
              <a:t>Représentativité : comment ?</a:t>
            </a:r>
            <a:endParaRPr lang="fr-FR" dirty="0">
              <a:latin typeface="Century Schoolbook" charset="0"/>
              <a:ea typeface="ＭＳ Ｐゴシック" charset="0"/>
              <a:cs typeface="ＭＳ Ｐゴシック" charset="0"/>
            </a:endParaRPr>
          </a:p>
        </p:txBody>
      </p:sp>
      <p:sp>
        <p:nvSpPr>
          <p:cNvPr id="21508" name="Rectangle 3"/>
          <p:cNvSpPr>
            <a:spLocks noGrp="1" noChangeArrowheads="1"/>
          </p:cNvSpPr>
          <p:nvPr>
            <p:ph type="body" idx="1"/>
          </p:nvPr>
        </p:nvSpPr>
        <p:spPr>
          <a:xfrm>
            <a:off x="457200" y="1600200"/>
            <a:ext cx="7467600" cy="4873625"/>
          </a:xfrm>
        </p:spPr>
        <p:txBody>
          <a:bodyPr/>
          <a:lstStyle/>
          <a:p>
            <a:pPr eaLnBrk="1" hangingPunct="1"/>
            <a:r>
              <a:rPr lang="fr-BE" dirty="0">
                <a:ea typeface="ＭＳ Ｐゴシック" charset="0"/>
              </a:rPr>
              <a:t>Compilation de données statistiques internes</a:t>
            </a:r>
          </a:p>
          <a:p>
            <a:pPr eaLnBrk="1" hangingPunct="1"/>
            <a:r>
              <a:rPr lang="fr-BE" dirty="0">
                <a:ea typeface="ＭＳ Ｐゴシック" charset="0"/>
              </a:rPr>
              <a:t>Réalisation d’enquêtes internes visant à identifier la présence de personnes de certains groupes-cibles</a:t>
            </a:r>
          </a:p>
          <a:p>
            <a:pPr eaLnBrk="1" hangingPunct="1"/>
            <a:r>
              <a:rPr lang="fr-BE" dirty="0">
                <a:ea typeface="ＭＳ Ｐゴシック" charset="0"/>
              </a:rPr>
              <a:t>Critères:</a:t>
            </a:r>
          </a:p>
          <a:p>
            <a:pPr lvl="1" eaLnBrk="1" hangingPunct="1"/>
            <a:r>
              <a:rPr lang="fr-BE" sz="2400" dirty="0">
                <a:ea typeface="ＭＳ Ｐゴシック" charset="0"/>
              </a:rPr>
              <a:t>Sexe</a:t>
            </a:r>
          </a:p>
          <a:p>
            <a:pPr lvl="1" eaLnBrk="1" hangingPunct="1"/>
            <a:r>
              <a:rPr lang="fr-BE" sz="2400" dirty="0">
                <a:ea typeface="ＭＳ Ｐゴシック" charset="0"/>
              </a:rPr>
              <a:t>Age (bien penser les catégories)</a:t>
            </a:r>
          </a:p>
          <a:p>
            <a:pPr lvl="1" eaLnBrk="1" hangingPunct="1"/>
            <a:r>
              <a:rPr lang="fr-BE" sz="2400" dirty="0">
                <a:ea typeface="ＭＳ Ｐゴシック" charset="0"/>
              </a:rPr>
              <a:t>Origine</a:t>
            </a:r>
          </a:p>
          <a:p>
            <a:pPr lvl="1" eaLnBrk="1" hangingPunct="1"/>
            <a:r>
              <a:rPr lang="fr-BE" sz="2400" dirty="0">
                <a:ea typeface="ＭＳ Ｐゴシック" charset="0"/>
              </a:rPr>
              <a:t>Handicap</a:t>
            </a:r>
          </a:p>
        </p:txBody>
      </p:sp>
    </p:spTree>
    <p:extLst>
      <p:ext uri="{BB962C8B-B14F-4D97-AF65-F5344CB8AC3E}">
        <p14:creationId xmlns:p14="http://schemas.microsoft.com/office/powerpoint/2010/main" val="186164705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400" dirty="0" smtClean="0"/>
              <a:t>Genre/ Sexe </a:t>
            </a:r>
          </a:p>
          <a:p>
            <a:pPr lvl="1"/>
            <a:r>
              <a:rPr lang="fr-FR" dirty="0" smtClean="0"/>
              <a:t>Confusion sexe et genre</a:t>
            </a:r>
          </a:p>
          <a:p>
            <a:pPr lvl="1"/>
            <a:r>
              <a:rPr lang="fr-FR" dirty="0" smtClean="0"/>
              <a:t>focalisation sur les femmes au lieu de s’interroger aussi sur la réalité professionnelle des hommes </a:t>
            </a:r>
          </a:p>
          <a:p>
            <a:pPr lvl="1"/>
            <a:r>
              <a:rPr lang="fr-FR" dirty="0" smtClean="0"/>
              <a:t>Peu de questionnement sur les constructions  sociales du féminin/masculin</a:t>
            </a:r>
          </a:p>
          <a:p>
            <a:r>
              <a:rPr lang="fr-FR" sz="2400" dirty="0" smtClean="0"/>
              <a:t>Age :</a:t>
            </a:r>
          </a:p>
          <a:p>
            <a:pPr lvl="1"/>
            <a:r>
              <a:rPr lang="fr-FR" dirty="0" smtClean="0"/>
              <a:t>focalisation sur les jeunes et les seniors – catégories aux frontières floues </a:t>
            </a:r>
          </a:p>
          <a:p>
            <a:pPr lvl="1"/>
            <a:r>
              <a:rPr lang="fr-FR" dirty="0" smtClean="0"/>
              <a:t>Débat autour de la notion de générations</a:t>
            </a:r>
          </a:p>
          <a:p>
            <a:pPr lvl="1"/>
            <a:r>
              <a:rPr lang="fr-FR" dirty="0" smtClean="0"/>
              <a:t>Notion de cycles de vie</a:t>
            </a:r>
            <a:endParaRPr lang="fr-FR" dirty="0"/>
          </a:p>
        </p:txBody>
      </p:sp>
      <p:sp>
        <p:nvSpPr>
          <p:cNvPr id="2" name="Titre 1"/>
          <p:cNvSpPr>
            <a:spLocks noGrp="1"/>
          </p:cNvSpPr>
          <p:nvPr>
            <p:ph type="title"/>
          </p:nvPr>
        </p:nvSpPr>
        <p:spPr/>
        <p:txBody>
          <a:bodyPr>
            <a:normAutofit/>
          </a:bodyPr>
          <a:lstStyle/>
          <a:p>
            <a:r>
              <a:rPr lang="fr-FR" dirty="0"/>
              <a:t>C</a:t>
            </a:r>
            <a:r>
              <a:rPr lang="fr-FR" dirty="0" smtClean="0"/>
              <a:t>ritères</a:t>
            </a:r>
            <a:endParaRPr lang="fr-FR" dirty="0"/>
          </a:p>
        </p:txBody>
      </p:sp>
    </p:spTree>
    <p:extLst>
      <p:ext uri="{BB962C8B-B14F-4D97-AF65-F5344CB8AC3E}">
        <p14:creationId xmlns:p14="http://schemas.microsoft.com/office/powerpoint/2010/main" val="3383104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400" dirty="0" smtClean="0"/>
              <a:t>Origine</a:t>
            </a:r>
          </a:p>
          <a:p>
            <a:pPr lvl="1"/>
            <a:r>
              <a:rPr lang="fr-FR" dirty="0" smtClean="0"/>
              <a:t>Une notion floue: origine / nationalité / culture / religion / patronyme</a:t>
            </a:r>
          </a:p>
          <a:p>
            <a:pPr lvl="1"/>
            <a:r>
              <a:rPr lang="fr-FR" dirty="0" smtClean="0"/>
              <a:t>Contraintes légales qui limitent la collecte de données</a:t>
            </a:r>
          </a:p>
          <a:p>
            <a:r>
              <a:rPr lang="fr-FR" sz="2400" dirty="0" smtClean="0"/>
              <a:t>Handicap :</a:t>
            </a:r>
          </a:p>
          <a:p>
            <a:pPr lvl="1"/>
            <a:r>
              <a:rPr lang="fr-FR" dirty="0" smtClean="0"/>
              <a:t>Réalité multiple </a:t>
            </a:r>
          </a:p>
          <a:p>
            <a:pPr lvl="1"/>
            <a:r>
              <a:rPr lang="fr-FR" dirty="0" smtClean="0"/>
              <a:t>Critères pas toujours très précis (reconnaissance légale / volontaire / …)</a:t>
            </a:r>
          </a:p>
          <a:p>
            <a:pPr lvl="1"/>
            <a:r>
              <a:rPr lang="fr-FR" dirty="0" smtClean="0"/>
              <a:t>Focus sur personnes handicapées déjà salariées (causes externes et/ou internes) / peu sur les personnes handicapées sur le marché du travail</a:t>
            </a:r>
          </a:p>
          <a:p>
            <a:pPr lvl="1"/>
            <a:endParaRPr lang="fr-FR" dirty="0" smtClean="0"/>
          </a:p>
        </p:txBody>
      </p:sp>
      <p:sp>
        <p:nvSpPr>
          <p:cNvPr id="2" name="Titre 1"/>
          <p:cNvSpPr>
            <a:spLocks noGrp="1"/>
          </p:cNvSpPr>
          <p:nvPr>
            <p:ph type="title"/>
          </p:nvPr>
        </p:nvSpPr>
        <p:spPr/>
        <p:txBody>
          <a:bodyPr>
            <a:normAutofit/>
          </a:bodyPr>
          <a:lstStyle/>
          <a:p>
            <a:r>
              <a:rPr lang="fr-FR" dirty="0"/>
              <a:t>Critères</a:t>
            </a:r>
          </a:p>
        </p:txBody>
      </p:sp>
    </p:spTree>
    <p:extLst>
      <p:ext uri="{BB962C8B-B14F-4D97-AF65-F5344CB8AC3E}">
        <p14:creationId xmlns:p14="http://schemas.microsoft.com/office/powerpoint/2010/main" val="60968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457200" y="152400"/>
            <a:ext cx="8229600" cy="756320"/>
          </a:xfrm>
        </p:spPr>
        <p:txBody>
          <a:bodyPr>
            <a:normAutofit/>
          </a:bodyPr>
          <a:lstStyle/>
          <a:p>
            <a:pPr eaLnBrk="1" fontAlgn="auto" hangingPunct="1">
              <a:spcAft>
                <a:spcPts val="0"/>
              </a:spcAft>
              <a:defRPr/>
            </a:pPr>
            <a:r>
              <a:rPr lang="fr-FR" dirty="0" smtClean="0">
                <a:ea typeface="+mj-ea"/>
                <a:cs typeface="+mj-cs"/>
              </a:rPr>
              <a:t>Indicateurs pour les POE </a:t>
            </a:r>
          </a:p>
        </p:txBody>
      </p:sp>
      <p:sp>
        <p:nvSpPr>
          <p:cNvPr id="28674" name="Espace réservé du contenu 2"/>
          <p:cNvSpPr>
            <a:spLocks noGrp="1"/>
          </p:cNvSpPr>
          <p:nvPr>
            <p:ph idx="1"/>
          </p:nvPr>
        </p:nvSpPr>
        <p:spPr>
          <a:xfrm>
            <a:off x="457200" y="1196975"/>
            <a:ext cx="7931150" cy="5184775"/>
          </a:xfrm>
        </p:spPr>
        <p:txBody>
          <a:bodyPr>
            <a:normAutofit lnSpcReduction="10000"/>
          </a:bodyPr>
          <a:lstStyle/>
          <a:p>
            <a:pPr eaLnBrk="1" hangingPunct="1">
              <a:lnSpc>
                <a:spcPct val="90000"/>
              </a:lnSpc>
            </a:pPr>
            <a:r>
              <a:rPr lang="fr-FR" sz="2000" dirty="0">
                <a:ea typeface="ＭＳ Ｐゴシック" charset="0"/>
              </a:rPr>
              <a:t>Nationalité</a:t>
            </a:r>
            <a:r>
              <a:rPr lang="fr-FR" sz="2000" dirty="0">
                <a:latin typeface="Century Schoolbook" charset="0"/>
                <a:ea typeface="ＭＳ Ｐゴシック" charset="0"/>
                <a:cs typeface="ＭＳ Ｐゴシック" charset="0"/>
              </a:rPr>
              <a:t> (BDD interne)</a:t>
            </a:r>
          </a:p>
          <a:p>
            <a:pPr eaLnBrk="1" hangingPunct="1">
              <a:lnSpc>
                <a:spcPct val="90000"/>
              </a:lnSpc>
            </a:pPr>
            <a:r>
              <a:rPr lang="fr-BE" sz="2000" dirty="0">
                <a:latin typeface="Lucida Sans" charset="0"/>
                <a:ea typeface="ＭＳ Ｐゴシック" charset="0"/>
                <a:cs typeface="ＭＳ Ｐゴシック" charset="0"/>
              </a:rPr>
              <a:t>Nombre de personnes ayant un permis de travail</a:t>
            </a:r>
            <a:endParaRPr lang="fr-FR" sz="2000" dirty="0">
              <a:latin typeface="Century Schoolbook" charset="0"/>
              <a:ea typeface="ＭＳ Ｐゴシック" charset="0"/>
              <a:cs typeface="ＭＳ Ｐゴシック" charset="0"/>
            </a:endParaRPr>
          </a:p>
          <a:p>
            <a:pPr eaLnBrk="1" hangingPunct="1">
              <a:lnSpc>
                <a:spcPct val="90000"/>
              </a:lnSpc>
            </a:pPr>
            <a:r>
              <a:rPr lang="fr-FR" sz="2000" dirty="0">
                <a:latin typeface="Century Schoolbook" charset="0"/>
                <a:ea typeface="ＭＳ Ｐゴシック" charset="0"/>
                <a:cs typeface="ＭＳ Ｐゴシック" charset="0"/>
              </a:rPr>
              <a:t>Lieu de naissance (BDD interne mais souvent données qualitatives)</a:t>
            </a:r>
          </a:p>
          <a:p>
            <a:pPr eaLnBrk="1" hangingPunct="1">
              <a:lnSpc>
                <a:spcPct val="90000"/>
              </a:lnSpc>
            </a:pPr>
            <a:r>
              <a:rPr lang="fr-FR" sz="2000" dirty="0">
                <a:latin typeface="Century Schoolbook" charset="0"/>
                <a:ea typeface="ＭＳ Ｐゴシック" charset="0"/>
                <a:cs typeface="ＭＳ Ｐゴシック" charset="0"/>
              </a:rPr>
              <a:t>Nationalité à la naissance:</a:t>
            </a:r>
          </a:p>
          <a:p>
            <a:pPr lvl="1" eaLnBrk="1" hangingPunct="1">
              <a:lnSpc>
                <a:spcPct val="90000"/>
              </a:lnSpc>
            </a:pPr>
            <a:r>
              <a:rPr lang="fr-FR" sz="2000" dirty="0">
                <a:latin typeface="Century Schoolbook" charset="0"/>
                <a:ea typeface="ＭＳ Ｐゴシック" charset="0"/>
              </a:rPr>
              <a:t>De la personne</a:t>
            </a:r>
          </a:p>
          <a:p>
            <a:pPr lvl="1" eaLnBrk="1" hangingPunct="1">
              <a:lnSpc>
                <a:spcPct val="90000"/>
              </a:lnSpc>
            </a:pPr>
            <a:r>
              <a:rPr lang="fr-FR" sz="2000" dirty="0">
                <a:latin typeface="Century Schoolbook" charset="0"/>
                <a:ea typeface="ＭＳ Ｐゴシック" charset="0"/>
              </a:rPr>
              <a:t>De son père</a:t>
            </a:r>
          </a:p>
          <a:p>
            <a:pPr lvl="1" eaLnBrk="1" hangingPunct="1">
              <a:lnSpc>
                <a:spcPct val="90000"/>
              </a:lnSpc>
            </a:pPr>
            <a:r>
              <a:rPr lang="fr-FR" sz="2000" dirty="0">
                <a:latin typeface="Century Schoolbook" charset="0"/>
                <a:ea typeface="ＭＳ Ｐゴシック" charset="0"/>
              </a:rPr>
              <a:t>De sa mère</a:t>
            </a:r>
          </a:p>
          <a:p>
            <a:pPr lvl="1" eaLnBrk="1" hangingPunct="1">
              <a:lnSpc>
                <a:spcPct val="90000"/>
              </a:lnSpc>
            </a:pPr>
            <a:r>
              <a:rPr lang="fr-FR" sz="2000" dirty="0">
                <a:latin typeface="Century Schoolbook" charset="0"/>
                <a:ea typeface="ＭＳ Ｐゴシック" charset="0"/>
              </a:rPr>
              <a:t>D</a:t>
            </a:r>
            <a:r>
              <a:rPr lang="ja-JP" altLang="fr-FR" sz="2000" dirty="0">
                <a:latin typeface="Century Schoolbook" charset="0"/>
                <a:ea typeface="ＭＳ Ｐゴシック" charset="0"/>
              </a:rPr>
              <a:t>’</a:t>
            </a:r>
            <a:r>
              <a:rPr lang="fr-FR" altLang="ja-JP" sz="2000" dirty="0">
                <a:latin typeface="Century Schoolbook" charset="0"/>
                <a:ea typeface="ＭＳ Ｐゴシック" charset="0"/>
              </a:rPr>
              <a:t>autres ascendants</a:t>
            </a:r>
          </a:p>
          <a:p>
            <a:pPr eaLnBrk="1" hangingPunct="1">
              <a:lnSpc>
                <a:spcPct val="90000"/>
              </a:lnSpc>
            </a:pPr>
            <a:r>
              <a:rPr lang="fr-FR" sz="2000" dirty="0">
                <a:latin typeface="Century Schoolbook" charset="0"/>
                <a:ea typeface="ＭＳ Ｐゴシック" charset="0"/>
                <a:cs typeface="ＭＳ Ｐゴシック" charset="0"/>
              </a:rPr>
              <a:t>Langue maternelle</a:t>
            </a:r>
          </a:p>
          <a:p>
            <a:pPr eaLnBrk="1" hangingPunct="1">
              <a:lnSpc>
                <a:spcPct val="90000"/>
              </a:lnSpc>
            </a:pPr>
            <a:r>
              <a:rPr lang="fr-FR" sz="2000" dirty="0">
                <a:latin typeface="Century Schoolbook" charset="0"/>
                <a:ea typeface="ＭＳ Ｐゴシック" charset="0"/>
                <a:cs typeface="ＭＳ Ｐゴシック" charset="0"/>
              </a:rPr>
              <a:t>Diplôme à l</a:t>
            </a:r>
            <a:r>
              <a:rPr lang="ja-JP" altLang="fr-FR" sz="2000" dirty="0">
                <a:latin typeface="Century Schoolbook" charset="0"/>
                <a:ea typeface="ＭＳ Ｐゴシック" charset="0"/>
                <a:cs typeface="ＭＳ Ｐゴシック" charset="0"/>
              </a:rPr>
              <a:t>’</a:t>
            </a:r>
            <a:r>
              <a:rPr lang="fr-FR" altLang="ja-JP" sz="2000" dirty="0">
                <a:latin typeface="Century Schoolbook" charset="0"/>
                <a:ea typeface="ＭＳ Ｐゴシック" charset="0"/>
                <a:cs typeface="ＭＳ Ｐゴシック" charset="0"/>
              </a:rPr>
              <a:t>étranger</a:t>
            </a:r>
          </a:p>
          <a:p>
            <a:pPr eaLnBrk="1" hangingPunct="1">
              <a:lnSpc>
                <a:spcPct val="90000"/>
              </a:lnSpc>
            </a:pPr>
            <a:r>
              <a:rPr lang="fr-BE" sz="2000" dirty="0">
                <a:latin typeface="Lucida Sans" charset="0"/>
                <a:ea typeface="ＭＳ Ｐゴシック" charset="0"/>
                <a:cs typeface="ＭＳ Ｐゴシック" charset="0"/>
              </a:rPr>
              <a:t>Patronyme (nom, prénom)</a:t>
            </a:r>
          </a:p>
          <a:p>
            <a:pPr eaLnBrk="1" hangingPunct="1">
              <a:lnSpc>
                <a:spcPct val="90000"/>
              </a:lnSpc>
            </a:pPr>
            <a:r>
              <a:rPr lang="fr-BE" sz="2000" dirty="0">
                <a:latin typeface="Lucida Sans" charset="0"/>
                <a:ea typeface="ＭＳ Ｐゴシック" charset="0"/>
                <a:cs typeface="ＭＳ Ｐゴシック" charset="0"/>
              </a:rPr>
              <a:t>Religion</a:t>
            </a:r>
          </a:p>
          <a:p>
            <a:pPr eaLnBrk="1" hangingPunct="1">
              <a:lnSpc>
                <a:spcPct val="90000"/>
              </a:lnSpc>
            </a:pPr>
            <a:r>
              <a:rPr lang="fr-FR" sz="2000" dirty="0">
                <a:latin typeface="Century Schoolbook" charset="0"/>
                <a:ea typeface="ＭＳ Ｐゴシック" charset="0"/>
                <a:cs typeface="ＭＳ Ｐゴシック" charset="0"/>
              </a:rPr>
              <a:t>Usa/ Angleterre : auto-déclaration d</a:t>
            </a:r>
            <a:r>
              <a:rPr lang="ja-JP" altLang="fr-FR" sz="2000" dirty="0">
                <a:latin typeface="Century Schoolbook" charset="0"/>
                <a:ea typeface="ＭＳ Ｐゴシック" charset="0"/>
                <a:cs typeface="ＭＳ Ｐゴシック" charset="0"/>
              </a:rPr>
              <a:t>’</a:t>
            </a:r>
            <a:r>
              <a:rPr lang="fr-FR" altLang="ja-JP" sz="2000" dirty="0">
                <a:latin typeface="Century Schoolbook" charset="0"/>
                <a:ea typeface="ＭＳ Ｐゴシック" charset="0"/>
                <a:cs typeface="ＭＳ Ｐゴシック" charset="0"/>
              </a:rPr>
              <a:t>appartenance à un groupe ethnique</a:t>
            </a:r>
          </a:p>
          <a:p>
            <a:pPr algn="ctr" eaLnBrk="1" hangingPunct="1">
              <a:lnSpc>
                <a:spcPct val="90000"/>
              </a:lnSpc>
              <a:buFont typeface="Wingdings" charset="0"/>
              <a:buNone/>
            </a:pPr>
            <a:endParaRPr lang="fr-FR" sz="2000" dirty="0">
              <a:solidFill>
                <a:srgbClr val="FF0000"/>
              </a:solidFill>
              <a:latin typeface="Century Schoolbook" charset="0"/>
              <a:ea typeface="ＭＳ Ｐゴシック" charset="0"/>
              <a:cs typeface="ＭＳ Ｐゴシック" charset="0"/>
            </a:endParaRPr>
          </a:p>
          <a:p>
            <a:pPr algn="ctr" eaLnBrk="1" hangingPunct="1">
              <a:lnSpc>
                <a:spcPct val="90000"/>
              </a:lnSpc>
              <a:buFont typeface="Wingdings" charset="0"/>
              <a:buNone/>
            </a:pPr>
            <a:r>
              <a:rPr lang="fr-FR" sz="2000" dirty="0">
                <a:solidFill>
                  <a:srgbClr val="FF0000"/>
                </a:solidFill>
                <a:latin typeface="Century Schoolbook" charset="0"/>
                <a:ea typeface="ＭＳ Ｐゴシック" charset="0"/>
                <a:cs typeface="ＭＳ Ｐゴシック" charset="0"/>
              </a:rPr>
              <a:t>Attention protection de la vie privée - anonymat </a:t>
            </a:r>
          </a:p>
          <a:p>
            <a:pPr eaLnBrk="1" hangingPunct="1">
              <a:lnSpc>
                <a:spcPct val="90000"/>
              </a:lnSpc>
            </a:pPr>
            <a:endParaRPr lang="fr-FR" sz="2000" dirty="0">
              <a:latin typeface="Century Schoolbook" charset="0"/>
              <a:ea typeface="ＭＳ Ｐゴシック" charset="0"/>
              <a:cs typeface="ＭＳ Ｐゴシック" charset="0"/>
            </a:endParaRPr>
          </a:p>
        </p:txBody>
      </p:sp>
      <p:sp>
        <p:nvSpPr>
          <p:cNvPr id="28675"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28676"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E1F6A482-68F3-7F4D-98C9-B9AE22177FED}" type="slidenum">
              <a:rPr lang="fr-FR" sz="1400">
                <a:solidFill>
                  <a:srgbClr val="FFFFFF"/>
                </a:solidFill>
              </a:rPr>
              <a:pPr eaLnBrk="1" hangingPunct="1"/>
              <a:t>17</a:t>
            </a:fld>
            <a:endParaRPr lang="fr-FR" sz="1400">
              <a:solidFill>
                <a:srgbClr val="FFFFFF"/>
              </a:solidFill>
            </a:endParaRPr>
          </a:p>
        </p:txBody>
      </p:sp>
    </p:spTree>
    <p:extLst>
      <p:ext uri="{BB962C8B-B14F-4D97-AF65-F5344CB8AC3E}">
        <p14:creationId xmlns:p14="http://schemas.microsoft.com/office/powerpoint/2010/main" val="366603736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4"/>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33794" name="Slide Number Placeholder 5"/>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25D31C77-2E9E-AC4A-8DEE-D9880D3EA0EE}" type="slidenum">
              <a:rPr lang="fr-FR" sz="1400">
                <a:solidFill>
                  <a:srgbClr val="FFFFFF"/>
                </a:solidFill>
              </a:rPr>
              <a:pPr eaLnBrk="1" hangingPunct="1"/>
              <a:t>18</a:t>
            </a:fld>
            <a:endParaRPr lang="fr-FR" sz="1400">
              <a:solidFill>
                <a:srgbClr val="FFFFFF"/>
              </a:solidFill>
            </a:endParaRPr>
          </a:p>
        </p:txBody>
      </p:sp>
      <p:sp>
        <p:nvSpPr>
          <p:cNvPr id="33795" name="Rectangle 2"/>
          <p:cNvSpPr>
            <a:spLocks noGrp="1" noChangeArrowheads="1"/>
          </p:cNvSpPr>
          <p:nvPr>
            <p:ph type="title"/>
          </p:nvPr>
        </p:nvSpPr>
        <p:spPr>
          <a:xfrm>
            <a:off x="457200" y="152400"/>
            <a:ext cx="8229600" cy="900336"/>
          </a:xfrm>
        </p:spPr>
        <p:txBody>
          <a:bodyPr>
            <a:normAutofit/>
          </a:bodyPr>
          <a:lstStyle/>
          <a:p>
            <a:pPr algn="ctr" eaLnBrk="1" hangingPunct="1"/>
            <a:r>
              <a:rPr lang="fr-BE" dirty="0">
                <a:latin typeface="Century Schoolbook" charset="0"/>
                <a:ea typeface="ＭＳ Ｐゴシック" charset="0"/>
                <a:cs typeface="ＭＳ Ｐゴシック" charset="0"/>
              </a:rPr>
              <a:t>2. </a:t>
            </a:r>
            <a:r>
              <a:rPr lang="fr-FR" dirty="0">
                <a:latin typeface="Century Schoolbook" charset="0"/>
                <a:ea typeface="ＭＳ Ｐゴシック" charset="0"/>
                <a:cs typeface="ＭＳ Ｐゴシック" charset="0"/>
              </a:rPr>
              <a:t>La discrimination </a:t>
            </a:r>
          </a:p>
        </p:txBody>
      </p:sp>
      <p:sp>
        <p:nvSpPr>
          <p:cNvPr id="33796" name="Rectangle 3"/>
          <p:cNvSpPr>
            <a:spLocks noGrp="1" noChangeArrowheads="1"/>
          </p:cNvSpPr>
          <p:nvPr>
            <p:ph type="body" idx="1"/>
          </p:nvPr>
        </p:nvSpPr>
        <p:spPr>
          <a:xfrm>
            <a:off x="457200" y="1219200"/>
            <a:ext cx="7467600" cy="5029200"/>
          </a:xfrm>
        </p:spPr>
        <p:txBody>
          <a:bodyPr>
            <a:normAutofit/>
          </a:bodyPr>
          <a:lstStyle/>
          <a:p>
            <a:pPr eaLnBrk="1" hangingPunct="1"/>
            <a:r>
              <a:rPr lang="fr-BE" sz="2400" dirty="0">
                <a:ea typeface="ＭＳ Ｐゴシック" charset="0"/>
              </a:rPr>
              <a:t>Analyse de processus (tuyau percé!)</a:t>
            </a:r>
          </a:p>
          <a:p>
            <a:pPr lvl="1" eaLnBrk="1" hangingPunct="1"/>
            <a:r>
              <a:rPr lang="fr-BE" dirty="0">
                <a:ea typeface="ＭＳ Ｐゴシック" charset="0"/>
              </a:rPr>
              <a:t>Classer candidatures reçues et les analyser</a:t>
            </a:r>
          </a:p>
          <a:p>
            <a:pPr lvl="1" eaLnBrk="1" hangingPunct="1"/>
            <a:r>
              <a:rPr lang="fr-BE" dirty="0">
                <a:ea typeface="ＭＳ Ｐゴシック" charset="0"/>
              </a:rPr>
              <a:t>Analyse des tris réalisés aux différentes étapes du processus</a:t>
            </a:r>
          </a:p>
          <a:p>
            <a:pPr lvl="1" eaLnBrk="1" hangingPunct="1"/>
            <a:r>
              <a:rPr lang="fr-BE" dirty="0">
                <a:ea typeface="ＭＳ Ｐゴシック" charset="0"/>
              </a:rPr>
              <a:t>Identification des facteurs d’exclusion individuels, organisationnels, contextuels et sociétaux</a:t>
            </a:r>
          </a:p>
          <a:p>
            <a:pPr eaLnBrk="1" hangingPunct="1"/>
            <a:r>
              <a:rPr lang="fr-BE" sz="2400" dirty="0">
                <a:ea typeface="ＭＳ Ｐゴシック" charset="0"/>
              </a:rPr>
              <a:t>Analyse de comportements (observation) / méthodes des incidents critiques</a:t>
            </a:r>
          </a:p>
          <a:p>
            <a:pPr eaLnBrk="1" hangingPunct="1"/>
            <a:r>
              <a:rPr lang="fr-BE" sz="2400" dirty="0">
                <a:ea typeface="ＭＳ Ｐゴシック" charset="0"/>
              </a:rPr>
              <a:t>Testing </a:t>
            </a:r>
          </a:p>
          <a:p>
            <a:pPr eaLnBrk="1" hangingPunct="1"/>
            <a:r>
              <a:rPr lang="fr-BE" sz="2400" dirty="0">
                <a:ea typeface="ＭＳ Ｐゴシック" charset="0"/>
              </a:rPr>
              <a:t>Auto-diagnostic. Ex: Casino</a:t>
            </a:r>
          </a:p>
        </p:txBody>
      </p:sp>
    </p:spTree>
    <p:extLst>
      <p:ext uri="{BB962C8B-B14F-4D97-AF65-F5344CB8AC3E}">
        <p14:creationId xmlns:p14="http://schemas.microsoft.com/office/powerpoint/2010/main" val="314226906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p:cNvSpPr>
            <a:spLocks noGrp="1"/>
          </p:cNvSpPr>
          <p:nvPr>
            <p:ph type="title"/>
          </p:nvPr>
        </p:nvSpPr>
        <p:spPr>
          <a:xfrm>
            <a:off x="195263" y="228600"/>
            <a:ext cx="8015287" cy="1447800"/>
          </a:xfrm>
        </p:spPr>
        <p:txBody>
          <a:bodyPr>
            <a:noAutofit/>
          </a:bodyPr>
          <a:lstStyle/>
          <a:p>
            <a:pPr algn="ctr" eaLnBrk="1" fontAlgn="auto" hangingPunct="1">
              <a:spcAft>
                <a:spcPts val="0"/>
              </a:spcAft>
              <a:defRPr/>
            </a:pPr>
            <a:r>
              <a:rPr lang="fr-FR" sz="3200" dirty="0" smtClean="0">
                <a:ea typeface="+mj-ea"/>
                <a:cs typeface="+mj-cs"/>
              </a:rPr>
              <a:t>3. Le sentiment et le vécu de discrimination (dimension objective et subjective)</a:t>
            </a:r>
          </a:p>
        </p:txBody>
      </p:sp>
      <p:sp>
        <p:nvSpPr>
          <p:cNvPr id="36866" name="Espace réservé du contenu 2"/>
          <p:cNvSpPr>
            <a:spLocks noGrp="1"/>
          </p:cNvSpPr>
          <p:nvPr>
            <p:ph idx="1"/>
          </p:nvPr>
        </p:nvSpPr>
        <p:spPr>
          <a:xfrm>
            <a:off x="457200" y="1989138"/>
            <a:ext cx="7467600" cy="3887787"/>
          </a:xfrm>
        </p:spPr>
        <p:txBody>
          <a:bodyPr/>
          <a:lstStyle/>
          <a:p>
            <a:pPr eaLnBrk="1" hangingPunct="1"/>
            <a:r>
              <a:rPr lang="fr-FR" dirty="0">
                <a:ea typeface="ＭＳ Ｐゴシック" charset="0"/>
              </a:rPr>
              <a:t>Enquête quantitative anonyme</a:t>
            </a:r>
          </a:p>
          <a:p>
            <a:pPr eaLnBrk="1" hangingPunct="1"/>
            <a:r>
              <a:rPr lang="fr-FR" dirty="0">
                <a:ea typeface="ＭＳ Ｐゴシック" charset="0"/>
              </a:rPr>
              <a:t>Interviews des publics-cibles:</a:t>
            </a:r>
          </a:p>
          <a:p>
            <a:pPr lvl="1" eaLnBrk="1" hangingPunct="1"/>
            <a:r>
              <a:rPr lang="fr-FR" dirty="0">
                <a:ea typeface="ＭＳ Ｐゴシック" charset="0"/>
              </a:rPr>
              <a:t>Ceux qui se perçoivent comme discriminés</a:t>
            </a:r>
          </a:p>
          <a:p>
            <a:pPr lvl="1" eaLnBrk="1" hangingPunct="1"/>
            <a:r>
              <a:rPr lang="fr-FR" dirty="0">
                <a:ea typeface="ＭＳ Ｐゴシック" charset="0"/>
              </a:rPr>
              <a:t>Ceux qui ont « réussi »</a:t>
            </a:r>
          </a:p>
          <a:p>
            <a:pPr eaLnBrk="1" hangingPunct="1"/>
            <a:r>
              <a:rPr lang="fr-FR" dirty="0">
                <a:ea typeface="ＭＳ Ｐゴシック" charset="0"/>
              </a:rPr>
              <a:t>Interviews de personnes-ressources:</a:t>
            </a:r>
          </a:p>
          <a:p>
            <a:pPr lvl="1" eaLnBrk="1" hangingPunct="1"/>
            <a:r>
              <a:rPr lang="fr-FR" dirty="0">
                <a:ea typeface="ＭＳ Ｐゴシック" charset="0"/>
              </a:rPr>
              <a:t>Délégation syndicale</a:t>
            </a:r>
          </a:p>
          <a:p>
            <a:pPr lvl="1" eaLnBrk="1" hangingPunct="1"/>
            <a:r>
              <a:rPr lang="fr-FR" dirty="0">
                <a:ea typeface="ＭＳ Ｐゴシック" charset="0"/>
              </a:rPr>
              <a:t>Personne en charge du harcèlement</a:t>
            </a:r>
          </a:p>
          <a:p>
            <a:pPr lvl="1" eaLnBrk="1" hangingPunct="1"/>
            <a:r>
              <a:rPr lang="fr-FR" dirty="0">
                <a:ea typeface="ＭＳ Ｐゴシック" charset="0"/>
              </a:rPr>
              <a:t>Médecins du travail</a:t>
            </a:r>
          </a:p>
          <a:p>
            <a:pPr lvl="1" eaLnBrk="1" hangingPunct="1">
              <a:buFont typeface="Wingdings" charset="0"/>
              <a:buNone/>
            </a:pPr>
            <a:endParaRPr lang="fr-FR" dirty="0">
              <a:ea typeface="ＭＳ Ｐゴシック" charset="0"/>
            </a:endParaRPr>
          </a:p>
        </p:txBody>
      </p:sp>
      <p:sp>
        <p:nvSpPr>
          <p:cNvPr id="36867"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36868"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F908C77D-C9C6-AB41-8607-68EC468D74FF}" type="slidenum">
              <a:rPr lang="fr-FR" sz="1400">
                <a:solidFill>
                  <a:srgbClr val="FFFFFF"/>
                </a:solidFill>
              </a:rPr>
              <a:pPr eaLnBrk="1" hangingPunct="1"/>
              <a:t>19</a:t>
            </a:fld>
            <a:endParaRPr lang="fr-FR" sz="1400">
              <a:solidFill>
                <a:srgbClr val="FFFFFF"/>
              </a:solidFill>
            </a:endParaRPr>
          </a:p>
        </p:txBody>
      </p:sp>
    </p:spTree>
    <p:extLst>
      <p:ext uri="{BB962C8B-B14F-4D97-AF65-F5344CB8AC3E}">
        <p14:creationId xmlns:p14="http://schemas.microsoft.com/office/powerpoint/2010/main" val="11370909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BE" dirty="0"/>
              <a:t>ZANNAD, H, STONE P., P, &amp; Cornet, A. (2013, June). Enjeux techniques, symboliques et politiques de la mesure de la diversité dans les entreprises et les organisations. Management International = International Management = Gestión Internacional. </a:t>
            </a:r>
            <a:r>
              <a:rPr lang="fr-BE" u="sng" dirty="0">
                <a:hlinkClick r:id="rId2"/>
              </a:rPr>
              <a:t>http://hdl.handle.net/2268/146087</a:t>
            </a:r>
            <a:r>
              <a:rPr lang="fr-BE" dirty="0"/>
              <a:t>, Vol.17, numéro spécial.</a:t>
            </a:r>
            <a:endParaRPr lang="fr-FR" dirty="0"/>
          </a:p>
          <a:p>
            <a:endParaRPr lang="fr-FR" dirty="0"/>
          </a:p>
        </p:txBody>
      </p:sp>
      <p:sp>
        <p:nvSpPr>
          <p:cNvPr id="3" name="Titre 2"/>
          <p:cNvSpPr>
            <a:spLocks noGrp="1"/>
          </p:cNvSpPr>
          <p:nvPr>
            <p:ph type="title"/>
          </p:nvPr>
        </p:nvSpPr>
        <p:spPr/>
        <p:txBody>
          <a:bodyPr/>
          <a:lstStyle/>
          <a:p>
            <a:r>
              <a:rPr lang="fr-FR" dirty="0"/>
              <a:t>S</a:t>
            </a:r>
            <a:r>
              <a:rPr lang="fr-FR" dirty="0" smtClean="0"/>
              <a:t>ource</a:t>
            </a:r>
            <a:endParaRPr lang="fr-FR" dirty="0"/>
          </a:p>
        </p:txBody>
      </p:sp>
    </p:spTree>
    <p:extLst>
      <p:ext uri="{BB962C8B-B14F-4D97-AF65-F5344CB8AC3E}">
        <p14:creationId xmlns:p14="http://schemas.microsoft.com/office/powerpoint/2010/main" val="529208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re 1"/>
          <p:cNvSpPr>
            <a:spLocks noGrp="1"/>
          </p:cNvSpPr>
          <p:nvPr>
            <p:ph type="title"/>
          </p:nvPr>
        </p:nvSpPr>
        <p:spPr>
          <a:xfrm>
            <a:off x="195263" y="228600"/>
            <a:ext cx="8015287" cy="1524000"/>
          </a:xfrm>
        </p:spPr>
        <p:txBody>
          <a:bodyPr>
            <a:noAutofit/>
          </a:bodyPr>
          <a:lstStyle/>
          <a:p>
            <a:pPr eaLnBrk="1" hangingPunct="1"/>
            <a:r>
              <a:rPr lang="fr-FR" dirty="0">
                <a:latin typeface="+mn-lt"/>
                <a:ea typeface="ＭＳ Ｐゴシック" charset="0"/>
                <a:cs typeface="ＭＳ Ｐゴシック" charset="0"/>
              </a:rPr>
              <a:t>4. Le climat de travail / satisfaction au travail en lien avec différents groupes-</a:t>
            </a:r>
            <a:r>
              <a:rPr lang="fr-FR" dirty="0" smtClean="0">
                <a:latin typeface="+mn-lt"/>
                <a:ea typeface="ＭＳ Ｐゴシック" charset="0"/>
                <a:cs typeface="ＭＳ Ｐゴシック" charset="0"/>
              </a:rPr>
              <a:t>cibles</a:t>
            </a:r>
            <a:endParaRPr lang="fr-FR" dirty="0">
              <a:latin typeface="+mn-lt"/>
              <a:ea typeface="ＭＳ Ｐゴシック" charset="0"/>
              <a:cs typeface="ＭＳ Ｐゴシック" charset="0"/>
            </a:endParaRPr>
          </a:p>
        </p:txBody>
      </p:sp>
      <p:sp>
        <p:nvSpPr>
          <p:cNvPr id="39938" name="Espace réservé du contenu 2"/>
          <p:cNvSpPr>
            <a:spLocks noGrp="1"/>
          </p:cNvSpPr>
          <p:nvPr>
            <p:ph idx="1"/>
          </p:nvPr>
        </p:nvSpPr>
        <p:spPr>
          <a:xfrm>
            <a:off x="457200" y="1600200"/>
            <a:ext cx="7467600" cy="4873625"/>
          </a:xfrm>
        </p:spPr>
        <p:txBody>
          <a:bodyPr/>
          <a:lstStyle/>
          <a:p>
            <a:pPr eaLnBrk="1" hangingPunct="1"/>
            <a:r>
              <a:rPr lang="fr-BE" sz="2000" dirty="0">
                <a:ea typeface="ＭＳ Ｐゴシック" charset="0"/>
              </a:rPr>
              <a:t>Thèmes: </a:t>
            </a:r>
          </a:p>
          <a:p>
            <a:pPr lvl="1" eaLnBrk="1" hangingPunct="1"/>
            <a:r>
              <a:rPr lang="fr-BE" sz="2000" dirty="0">
                <a:ea typeface="ＭＳ Ｐゴシック" charset="0"/>
              </a:rPr>
              <a:t>Rémunération, différentes politiques de GRH,</a:t>
            </a:r>
          </a:p>
          <a:p>
            <a:pPr lvl="1" eaLnBrk="1" hangingPunct="1"/>
            <a:r>
              <a:rPr lang="fr-BE" sz="2000" dirty="0">
                <a:ea typeface="ＭＳ Ｐゴシック" charset="0"/>
              </a:rPr>
              <a:t>Relations avec hiérarchie, collègues, clients, partenaires d’affaire</a:t>
            </a:r>
          </a:p>
          <a:p>
            <a:pPr lvl="1" eaLnBrk="1" hangingPunct="1"/>
            <a:r>
              <a:rPr lang="fr-BE" sz="2000" dirty="0">
                <a:ea typeface="ＭＳ Ｐゴシック" charset="0"/>
              </a:rPr>
              <a:t>Motivation, satisfaction, engagement organisationnel</a:t>
            </a:r>
          </a:p>
          <a:p>
            <a:pPr lvl="1" eaLnBrk="1" hangingPunct="1"/>
            <a:r>
              <a:rPr lang="fr-BE" sz="2000" dirty="0">
                <a:ea typeface="ＭＳ Ｐゴシック" charset="0"/>
              </a:rPr>
              <a:t>Adhésion et perception culture de l’entreprise</a:t>
            </a:r>
          </a:p>
          <a:p>
            <a:pPr lvl="1" eaLnBrk="1" hangingPunct="1"/>
            <a:r>
              <a:rPr lang="fr-BE" sz="2000" dirty="0">
                <a:ea typeface="ＭＳ Ｐゴシック" charset="0"/>
              </a:rPr>
              <a:t>Politique de communication</a:t>
            </a:r>
          </a:p>
          <a:p>
            <a:pPr eaLnBrk="1" hangingPunct="1"/>
            <a:r>
              <a:rPr lang="fr-BE" sz="2000" dirty="0">
                <a:ea typeface="ＭＳ Ｐゴシック" charset="0"/>
              </a:rPr>
              <a:t>Croiser ces résultats avec des groupes-cibles</a:t>
            </a:r>
          </a:p>
          <a:p>
            <a:pPr lvl="1" eaLnBrk="1" hangingPunct="1"/>
            <a:r>
              <a:rPr lang="fr-FR" sz="2000" dirty="0">
                <a:ea typeface="ＭＳ Ｐゴシック" charset="0"/>
              </a:rPr>
              <a:t>X sexe / âge / </a:t>
            </a:r>
            <a:r>
              <a:rPr lang="fr-FR" sz="2000" dirty="0" err="1">
                <a:ea typeface="ＭＳ Ｐゴシック" charset="0"/>
              </a:rPr>
              <a:t>age</a:t>
            </a:r>
            <a:r>
              <a:rPr lang="fr-FR" sz="2000" dirty="0">
                <a:ea typeface="ＭＳ Ｐゴシック" charset="0"/>
              </a:rPr>
              <a:t> X sexe / origine (voir indicateurs précédemment) / handicap / orientation sexuelle / </a:t>
            </a:r>
          </a:p>
          <a:p>
            <a:pPr lvl="1" eaLnBrk="1" hangingPunct="1"/>
            <a:r>
              <a:rPr lang="fr-FR" sz="2000" dirty="0">
                <a:ea typeface="ＭＳ Ｐゴシック" charset="0"/>
              </a:rPr>
              <a:t>autres variables pertinentes pour l</a:t>
            </a:r>
            <a:r>
              <a:rPr lang="ja-JP" altLang="fr-FR" sz="2000" dirty="0">
                <a:ea typeface="ＭＳ Ｐゴシック" charset="0"/>
              </a:rPr>
              <a:t>’</a:t>
            </a:r>
            <a:r>
              <a:rPr lang="fr-FR" altLang="ja-JP" sz="2000" dirty="0">
                <a:ea typeface="ＭＳ Ｐゴシック" charset="0"/>
              </a:rPr>
              <a:t>organisation comme statut / langue</a:t>
            </a:r>
            <a:endParaRPr lang="fr-FR" sz="2000" dirty="0">
              <a:ea typeface="ＭＳ Ｐゴシック" charset="0"/>
            </a:endParaRPr>
          </a:p>
        </p:txBody>
      </p:sp>
      <p:sp>
        <p:nvSpPr>
          <p:cNvPr id="39939"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39940"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50CE20E8-2711-F84A-ABE6-883EEBF3053D}" type="slidenum">
              <a:rPr lang="fr-FR" sz="1400">
                <a:solidFill>
                  <a:srgbClr val="FFFFFF"/>
                </a:solidFill>
              </a:rPr>
              <a:pPr eaLnBrk="1" hangingPunct="1"/>
              <a:t>20</a:t>
            </a:fld>
            <a:endParaRPr lang="fr-FR" sz="1400">
              <a:solidFill>
                <a:srgbClr val="FFFFFF"/>
              </a:solidFill>
            </a:endParaRPr>
          </a:p>
        </p:txBody>
      </p:sp>
    </p:spTree>
    <p:extLst>
      <p:ext uri="{BB962C8B-B14F-4D97-AF65-F5344CB8AC3E}">
        <p14:creationId xmlns:p14="http://schemas.microsoft.com/office/powerpoint/2010/main" val="236828028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re 1"/>
          <p:cNvSpPr>
            <a:spLocks noGrp="1"/>
          </p:cNvSpPr>
          <p:nvPr>
            <p:ph type="title"/>
          </p:nvPr>
        </p:nvSpPr>
        <p:spPr>
          <a:xfrm>
            <a:off x="195263" y="228600"/>
            <a:ext cx="8015287" cy="1371600"/>
          </a:xfrm>
        </p:spPr>
        <p:txBody>
          <a:bodyPr>
            <a:noAutofit/>
          </a:bodyPr>
          <a:lstStyle/>
          <a:p>
            <a:pPr algn="ctr" eaLnBrk="1" hangingPunct="1"/>
            <a:r>
              <a:rPr lang="fr-FR" dirty="0">
                <a:latin typeface="Century Schoolbook" charset="0"/>
                <a:ea typeface="ＭＳ Ｐゴシック" charset="0"/>
                <a:cs typeface="ＭＳ Ｐゴシック" charset="0"/>
              </a:rPr>
              <a:t>5. Le degré d</a:t>
            </a:r>
            <a:r>
              <a:rPr lang="ja-JP" altLang="fr-FR" dirty="0">
                <a:latin typeface="Century Schoolbook" charset="0"/>
                <a:ea typeface="ＭＳ Ｐゴシック" charset="0"/>
                <a:cs typeface="ＭＳ Ｐゴシック" charset="0"/>
              </a:rPr>
              <a:t>’</a:t>
            </a:r>
            <a:r>
              <a:rPr lang="fr-FR" altLang="ja-JP" dirty="0">
                <a:latin typeface="Century Schoolbook" charset="0"/>
                <a:ea typeface="ＭＳ Ｐゴシック" charset="0"/>
                <a:cs typeface="ＭＳ Ｐゴシック" charset="0"/>
              </a:rPr>
              <a:t>adhésion du </a:t>
            </a:r>
            <a:r>
              <a:rPr lang="fr-FR" altLang="ja-JP" dirty="0" smtClean="0">
                <a:latin typeface="Century Schoolbook" charset="0"/>
                <a:ea typeface="ＭＳ Ｐゴシック" charset="0"/>
                <a:cs typeface="ＭＳ Ｐゴシック" charset="0"/>
              </a:rPr>
              <a:t>personnel</a:t>
            </a:r>
            <a:endParaRPr lang="fr-FR" dirty="0">
              <a:latin typeface="Century Schoolbook" charset="0"/>
              <a:ea typeface="ＭＳ Ｐゴシック" charset="0"/>
              <a:cs typeface="ＭＳ Ｐゴシック" charset="0"/>
            </a:endParaRPr>
          </a:p>
        </p:txBody>
      </p:sp>
      <p:sp>
        <p:nvSpPr>
          <p:cNvPr id="40962"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40963"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16771129-D6D6-2C4F-A712-D9DFE2A4E1E4}" type="slidenum">
              <a:rPr lang="fr-FR" sz="1400">
                <a:solidFill>
                  <a:srgbClr val="FFFFFF"/>
                </a:solidFill>
              </a:rPr>
              <a:pPr eaLnBrk="1" hangingPunct="1"/>
              <a:t>21</a:t>
            </a:fld>
            <a:endParaRPr lang="fr-FR" sz="1400">
              <a:solidFill>
                <a:srgbClr val="FFFFFF"/>
              </a:solidFill>
            </a:endParaRPr>
          </a:p>
        </p:txBody>
      </p:sp>
      <p:sp>
        <p:nvSpPr>
          <p:cNvPr id="40964" name="Rectangle 3"/>
          <p:cNvSpPr>
            <a:spLocks noGrp="1" noChangeArrowheads="1"/>
          </p:cNvSpPr>
          <p:nvPr>
            <p:ph idx="1"/>
          </p:nvPr>
        </p:nvSpPr>
        <p:spPr>
          <a:xfrm>
            <a:off x="457200" y="2276475"/>
            <a:ext cx="7467600" cy="4197350"/>
          </a:xfrm>
        </p:spPr>
        <p:txBody>
          <a:bodyPr/>
          <a:lstStyle/>
          <a:p>
            <a:pPr eaLnBrk="1" hangingPunct="1">
              <a:lnSpc>
                <a:spcPct val="90000"/>
              </a:lnSpc>
            </a:pPr>
            <a:r>
              <a:rPr lang="fr-FR" dirty="0">
                <a:ea typeface="ＭＳ Ｐゴシック" charset="0"/>
              </a:rPr>
              <a:t>Représentations, stéréotypes et préjugés</a:t>
            </a:r>
          </a:p>
          <a:p>
            <a:pPr eaLnBrk="1" hangingPunct="1">
              <a:lnSpc>
                <a:spcPct val="90000"/>
              </a:lnSpc>
            </a:pPr>
            <a:r>
              <a:rPr lang="fr-FR" dirty="0">
                <a:ea typeface="ＭＳ Ｐゴシック" charset="0"/>
              </a:rPr>
              <a:t>Perception des problèmes et enjeux</a:t>
            </a:r>
          </a:p>
          <a:p>
            <a:pPr eaLnBrk="1" hangingPunct="1">
              <a:lnSpc>
                <a:spcPct val="90000"/>
              </a:lnSpc>
            </a:pPr>
            <a:r>
              <a:rPr lang="fr-FR" dirty="0">
                <a:ea typeface="ＭＳ Ｐゴシック" charset="0"/>
              </a:rPr>
              <a:t>Degré d</a:t>
            </a:r>
            <a:r>
              <a:rPr lang="ja-JP" altLang="fr-FR" dirty="0">
                <a:ea typeface="ＭＳ Ｐゴシック" charset="0"/>
              </a:rPr>
              <a:t>’</a:t>
            </a:r>
            <a:r>
              <a:rPr lang="fr-FR" altLang="ja-JP" dirty="0">
                <a:ea typeface="ＭＳ Ｐゴシック" charset="0"/>
              </a:rPr>
              <a:t>adhésion à une politique</a:t>
            </a:r>
          </a:p>
          <a:p>
            <a:pPr eaLnBrk="1" hangingPunct="1">
              <a:lnSpc>
                <a:spcPct val="90000"/>
              </a:lnSpc>
            </a:pPr>
            <a:r>
              <a:rPr lang="fr-FR" dirty="0">
                <a:ea typeface="ＭＳ Ｐゴシック" charset="0"/>
              </a:rPr>
              <a:t>Identification des priorités</a:t>
            </a:r>
          </a:p>
        </p:txBody>
      </p:sp>
    </p:spTree>
    <p:extLst>
      <p:ext uri="{BB962C8B-B14F-4D97-AF65-F5344CB8AC3E}">
        <p14:creationId xmlns:p14="http://schemas.microsoft.com/office/powerpoint/2010/main" val="264232302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re 1"/>
          <p:cNvSpPr>
            <a:spLocks noGrp="1"/>
          </p:cNvSpPr>
          <p:nvPr>
            <p:ph type="title"/>
          </p:nvPr>
        </p:nvSpPr>
        <p:spPr>
          <a:xfrm>
            <a:off x="195263" y="228600"/>
            <a:ext cx="8015287" cy="1371600"/>
          </a:xfrm>
        </p:spPr>
        <p:txBody>
          <a:bodyPr/>
          <a:lstStyle/>
          <a:p>
            <a:pPr algn="ctr" eaLnBrk="1" hangingPunct="1"/>
            <a:r>
              <a:rPr lang="fr-FR" sz="3200" dirty="0">
                <a:latin typeface="Century Schoolbook" charset="0"/>
                <a:ea typeface="ＭＳ Ｐゴシック" charset="0"/>
                <a:cs typeface="ＭＳ Ｐゴシック" charset="0"/>
              </a:rPr>
              <a:t>5. </a:t>
            </a:r>
            <a:r>
              <a:rPr lang="fr-FR" dirty="0">
                <a:latin typeface="Century Schoolbook" charset="0"/>
                <a:ea typeface="ＭＳ Ｐゴシック" charset="0"/>
                <a:cs typeface="ＭＳ Ｐゴシック" charset="0"/>
              </a:rPr>
              <a:t>Comment</a:t>
            </a:r>
            <a:r>
              <a:rPr lang="fr-FR" sz="3200" dirty="0">
                <a:latin typeface="Century Schoolbook" charset="0"/>
                <a:ea typeface="ＭＳ Ｐゴシック" charset="0"/>
                <a:cs typeface="ＭＳ Ｐゴシック" charset="0"/>
              </a:rPr>
              <a:t> ?</a:t>
            </a:r>
            <a:br>
              <a:rPr lang="fr-FR" sz="3200" dirty="0">
                <a:latin typeface="Century Schoolbook" charset="0"/>
                <a:ea typeface="ＭＳ Ｐゴシック" charset="0"/>
                <a:cs typeface="ＭＳ Ｐゴシック" charset="0"/>
              </a:rPr>
            </a:br>
            <a:endParaRPr lang="fr-FR" sz="3200" dirty="0">
              <a:latin typeface="Century Schoolbook" charset="0"/>
              <a:ea typeface="ＭＳ Ｐゴシック" charset="0"/>
              <a:cs typeface="ＭＳ Ｐゴシック" charset="0"/>
            </a:endParaRPr>
          </a:p>
        </p:txBody>
      </p:sp>
      <p:sp>
        <p:nvSpPr>
          <p:cNvPr id="41986" name="Espace réservé du pied de page 3"/>
          <p:cNvSpPr>
            <a:spLocks noGrp="1"/>
          </p:cNvSpPr>
          <p:nvPr>
            <p:ph type="ftr" sz="quarter" idx="4294967295"/>
          </p:nvPr>
        </p:nvSpPr>
        <p:spPr bwMode="auto">
          <a:xfrm>
            <a:off x="3124200" y="6248400"/>
            <a:ext cx="2895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r>
              <a:rPr lang="fr-FR" sz="1200">
                <a:solidFill>
                  <a:schemeClr val="tx2"/>
                </a:solidFill>
              </a:rPr>
              <a:t>Annie.cornet@ulg.ac.be - EGiD-Hec-ULg (Liège- Belgique)</a:t>
            </a:r>
          </a:p>
        </p:txBody>
      </p:sp>
      <p:sp>
        <p:nvSpPr>
          <p:cNvPr id="41987" name="Espace réservé du numéro de diapositive 4"/>
          <p:cNvSpPr>
            <a:spLocks noGrp="1"/>
          </p:cNvSpPr>
          <p:nvPr>
            <p:ph type="sldNum" sz="quarter" idx="4294967295"/>
          </p:nvPr>
        </p:nvSpPr>
        <p:spPr bwMode="auto">
          <a:xfrm>
            <a:off x="6553200" y="6248400"/>
            <a:ext cx="2133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Garamond" charset="0"/>
                <a:ea typeface="ＭＳ Ｐゴシック" charset="0"/>
                <a:cs typeface="ＭＳ Ｐゴシック" charset="0"/>
              </a:defRPr>
            </a:lvl1pPr>
            <a:lvl2pPr marL="742950" indent="-285750" eaLnBrk="0" hangingPunct="0">
              <a:defRPr sz="2400">
                <a:solidFill>
                  <a:schemeClr val="tx1"/>
                </a:solidFill>
                <a:latin typeface="Garamond" charset="0"/>
                <a:ea typeface="ＭＳ Ｐゴシック" charset="0"/>
              </a:defRPr>
            </a:lvl2pPr>
            <a:lvl3pPr marL="1143000" indent="-228600" eaLnBrk="0" hangingPunct="0">
              <a:defRPr sz="2400">
                <a:solidFill>
                  <a:schemeClr val="tx1"/>
                </a:solidFill>
                <a:latin typeface="Garamond" charset="0"/>
                <a:ea typeface="ＭＳ Ｐゴシック" charset="0"/>
              </a:defRPr>
            </a:lvl3pPr>
            <a:lvl4pPr marL="1600200" indent="-228600" eaLnBrk="0" hangingPunct="0">
              <a:defRPr sz="2400">
                <a:solidFill>
                  <a:schemeClr val="tx1"/>
                </a:solidFill>
                <a:latin typeface="Garamond" charset="0"/>
                <a:ea typeface="ＭＳ Ｐゴシック" charset="0"/>
              </a:defRPr>
            </a:lvl4pPr>
            <a:lvl5pPr marL="2057400" indent="-228600" eaLnBrk="0" hangingPunct="0">
              <a:defRPr sz="2400">
                <a:solidFill>
                  <a:schemeClr val="tx1"/>
                </a:solidFill>
                <a:latin typeface="Garamond" charset="0"/>
                <a:ea typeface="ＭＳ Ｐゴシック" charset="0"/>
              </a:defRPr>
            </a:lvl5pPr>
            <a:lvl6pPr marL="2514600" indent="-228600" eaLnBrk="0" fontAlgn="base" hangingPunct="0">
              <a:spcBef>
                <a:spcPct val="0"/>
              </a:spcBef>
              <a:spcAft>
                <a:spcPct val="0"/>
              </a:spcAft>
              <a:defRPr sz="2400">
                <a:solidFill>
                  <a:schemeClr val="tx1"/>
                </a:solidFill>
                <a:latin typeface="Garamond" charset="0"/>
                <a:ea typeface="ＭＳ Ｐゴシック" charset="0"/>
              </a:defRPr>
            </a:lvl6pPr>
            <a:lvl7pPr marL="2971800" indent="-228600" eaLnBrk="0" fontAlgn="base" hangingPunct="0">
              <a:spcBef>
                <a:spcPct val="0"/>
              </a:spcBef>
              <a:spcAft>
                <a:spcPct val="0"/>
              </a:spcAft>
              <a:defRPr sz="2400">
                <a:solidFill>
                  <a:schemeClr val="tx1"/>
                </a:solidFill>
                <a:latin typeface="Garamond" charset="0"/>
                <a:ea typeface="ＭＳ Ｐゴシック" charset="0"/>
              </a:defRPr>
            </a:lvl7pPr>
            <a:lvl8pPr marL="3429000" indent="-228600" eaLnBrk="0" fontAlgn="base" hangingPunct="0">
              <a:spcBef>
                <a:spcPct val="0"/>
              </a:spcBef>
              <a:spcAft>
                <a:spcPct val="0"/>
              </a:spcAft>
              <a:defRPr sz="2400">
                <a:solidFill>
                  <a:schemeClr val="tx1"/>
                </a:solidFill>
                <a:latin typeface="Garamond" charset="0"/>
                <a:ea typeface="ＭＳ Ｐゴシック" charset="0"/>
              </a:defRPr>
            </a:lvl8pPr>
            <a:lvl9pPr marL="3886200" indent="-228600" eaLnBrk="0" fontAlgn="base" hangingPunct="0">
              <a:spcBef>
                <a:spcPct val="0"/>
              </a:spcBef>
              <a:spcAft>
                <a:spcPct val="0"/>
              </a:spcAft>
              <a:defRPr sz="2400">
                <a:solidFill>
                  <a:schemeClr val="tx1"/>
                </a:solidFill>
                <a:latin typeface="Garamond" charset="0"/>
                <a:ea typeface="ＭＳ Ｐゴシック" charset="0"/>
              </a:defRPr>
            </a:lvl9pPr>
          </a:lstStyle>
          <a:p>
            <a:pPr eaLnBrk="1" hangingPunct="1"/>
            <a:fld id="{07A6EC38-8F93-864E-A7EE-487A65C711A8}" type="slidenum">
              <a:rPr lang="fr-FR" sz="1400">
                <a:solidFill>
                  <a:srgbClr val="FFFFFF"/>
                </a:solidFill>
              </a:rPr>
              <a:pPr eaLnBrk="1" hangingPunct="1"/>
              <a:t>22</a:t>
            </a:fld>
            <a:endParaRPr lang="fr-FR" sz="1400">
              <a:solidFill>
                <a:srgbClr val="FFFFFF"/>
              </a:solidFill>
            </a:endParaRPr>
          </a:p>
        </p:txBody>
      </p:sp>
      <p:sp>
        <p:nvSpPr>
          <p:cNvPr id="41988" name="Rectangle 3"/>
          <p:cNvSpPr>
            <a:spLocks noGrp="1" noChangeArrowheads="1"/>
          </p:cNvSpPr>
          <p:nvPr>
            <p:ph idx="1"/>
          </p:nvPr>
        </p:nvSpPr>
        <p:spPr>
          <a:xfrm>
            <a:off x="457200" y="1600200"/>
            <a:ext cx="7467600" cy="4873625"/>
          </a:xfrm>
        </p:spPr>
        <p:txBody>
          <a:bodyPr/>
          <a:lstStyle/>
          <a:p>
            <a:pPr eaLnBrk="1" hangingPunct="1">
              <a:lnSpc>
                <a:spcPct val="90000"/>
              </a:lnSpc>
            </a:pPr>
            <a:r>
              <a:rPr lang="fr-FR" dirty="0">
                <a:ea typeface="ＭＳ Ｐゴシック" charset="0"/>
              </a:rPr>
              <a:t>Quantitatif = enquête interne / anonyme</a:t>
            </a:r>
          </a:p>
          <a:p>
            <a:pPr lvl="1" eaLnBrk="1" hangingPunct="1">
              <a:lnSpc>
                <a:spcPct val="90000"/>
              </a:lnSpc>
            </a:pPr>
            <a:r>
              <a:rPr lang="fr-FR" sz="2400" dirty="0">
                <a:ea typeface="ＭＳ Ｐゴシック" charset="0"/>
              </a:rPr>
              <a:t>À analyser selon services/ départements/ métiers</a:t>
            </a:r>
          </a:p>
          <a:p>
            <a:pPr lvl="1" eaLnBrk="1" hangingPunct="1">
              <a:lnSpc>
                <a:spcPct val="90000"/>
              </a:lnSpc>
            </a:pPr>
            <a:r>
              <a:rPr lang="fr-FR" sz="2400" dirty="0">
                <a:ea typeface="ＭＳ Ｐゴシック" charset="0"/>
              </a:rPr>
              <a:t>Niveau hiérarchique</a:t>
            </a:r>
          </a:p>
          <a:p>
            <a:pPr lvl="1" eaLnBrk="1" hangingPunct="1">
              <a:lnSpc>
                <a:spcPct val="90000"/>
              </a:lnSpc>
            </a:pPr>
            <a:r>
              <a:rPr lang="fr-FR" sz="2400" dirty="0">
                <a:ea typeface="ＭＳ Ｐゴシック" charset="0"/>
              </a:rPr>
              <a:t>Sexe, âge, nationalité/ culture , etc.</a:t>
            </a:r>
          </a:p>
          <a:p>
            <a:pPr eaLnBrk="1" hangingPunct="1"/>
            <a:r>
              <a:rPr lang="fr-FR" dirty="0">
                <a:ea typeface="ＭＳ Ｐゴシック" charset="0"/>
              </a:rPr>
              <a:t>Qualitatif:</a:t>
            </a:r>
            <a:endParaRPr lang="fr-BE" dirty="0">
              <a:ea typeface="ＭＳ Ｐゴシック" charset="0"/>
            </a:endParaRPr>
          </a:p>
          <a:p>
            <a:pPr lvl="1" eaLnBrk="1" hangingPunct="1"/>
            <a:r>
              <a:rPr lang="fr-BE" sz="2400" dirty="0">
                <a:ea typeface="ＭＳ Ｐゴシック" charset="0"/>
              </a:rPr>
              <a:t>Entretiens individuels par niveau hiérarchique, par métiers, par groupe-cible</a:t>
            </a:r>
          </a:p>
          <a:p>
            <a:pPr lvl="1" eaLnBrk="1" hangingPunct="1"/>
            <a:r>
              <a:rPr lang="fr-BE" sz="2400" dirty="0">
                <a:ea typeface="ＭＳ Ｐゴシック" charset="0"/>
              </a:rPr>
              <a:t>Focus groupes</a:t>
            </a:r>
          </a:p>
          <a:p>
            <a:pPr lvl="1" eaLnBrk="1" hangingPunct="1"/>
            <a:r>
              <a:rPr lang="fr-BE" sz="2400" dirty="0">
                <a:ea typeface="ＭＳ Ｐゴシック" charset="0"/>
              </a:rPr>
              <a:t>Analyse de documents</a:t>
            </a:r>
          </a:p>
          <a:p>
            <a:pPr lvl="1" eaLnBrk="1" hangingPunct="1"/>
            <a:r>
              <a:rPr lang="fr-BE" sz="2400" dirty="0">
                <a:ea typeface="ＭＳ Ｐゴシック" charset="0"/>
              </a:rPr>
              <a:t>Analyse des pratiques / observation</a:t>
            </a:r>
            <a:endParaRPr lang="fr-FR" sz="2400" dirty="0">
              <a:ea typeface="ＭＳ Ｐゴシック" charset="0"/>
            </a:endParaRPr>
          </a:p>
          <a:p>
            <a:pPr eaLnBrk="1" hangingPunct="1">
              <a:lnSpc>
                <a:spcPct val="90000"/>
              </a:lnSpc>
            </a:pPr>
            <a:endParaRPr lang="fr-FR" dirty="0">
              <a:ea typeface="ＭＳ Ｐゴシック" charset="0"/>
            </a:endParaRPr>
          </a:p>
        </p:txBody>
      </p:sp>
    </p:spTree>
    <p:extLst>
      <p:ext uri="{BB962C8B-B14F-4D97-AF65-F5344CB8AC3E}">
        <p14:creationId xmlns:p14="http://schemas.microsoft.com/office/powerpoint/2010/main" val="114942257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6832"/>
            <a:ext cx="8229600" cy="4179168"/>
          </a:xfrm>
        </p:spPr>
        <p:txBody>
          <a:bodyPr>
            <a:normAutofit/>
          </a:bodyPr>
          <a:lstStyle/>
          <a:p>
            <a:r>
              <a:rPr lang="fr-FR" sz="2800" dirty="0" smtClean="0"/>
              <a:t>Revue de littérature en gestion /sociologie</a:t>
            </a:r>
          </a:p>
          <a:p>
            <a:r>
              <a:rPr lang="fr-FR" sz="2800" dirty="0" smtClean="0"/>
              <a:t>Etude de terrain dans le cadre de l’AFMD</a:t>
            </a:r>
          </a:p>
          <a:p>
            <a:pPr lvl="1"/>
            <a:r>
              <a:rPr lang="fr-FR" sz="2800" dirty="0" smtClean="0"/>
              <a:t>Tables rondes</a:t>
            </a:r>
          </a:p>
          <a:p>
            <a:pPr lvl="1"/>
            <a:r>
              <a:rPr lang="fr-FR" sz="2800" dirty="0" smtClean="0"/>
              <a:t>Entretiens semi-directifs</a:t>
            </a:r>
          </a:p>
          <a:p>
            <a:pPr lvl="1"/>
            <a:r>
              <a:rPr lang="fr-FR" sz="2800" dirty="0" smtClean="0"/>
              <a:t>Données secondaires</a:t>
            </a:r>
            <a:endParaRPr lang="fr-FR" sz="2800" dirty="0"/>
          </a:p>
        </p:txBody>
      </p:sp>
      <p:sp>
        <p:nvSpPr>
          <p:cNvPr id="2" name="Titre 1"/>
          <p:cNvSpPr>
            <a:spLocks noGrp="1"/>
          </p:cNvSpPr>
          <p:nvPr>
            <p:ph type="title"/>
          </p:nvPr>
        </p:nvSpPr>
        <p:spPr/>
        <p:txBody>
          <a:bodyPr>
            <a:normAutofit fontScale="90000"/>
          </a:bodyPr>
          <a:lstStyle/>
          <a:p>
            <a:r>
              <a:rPr lang="fr-FR" dirty="0" smtClean="0"/>
              <a:t>Mesurer : un acte complexe et engageant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marL="514350" indent="-514350">
              <a:buFont typeface="+mj-lt"/>
              <a:buAutoNum type="arabicPeriod"/>
            </a:pPr>
            <a:r>
              <a:rPr lang="fr-FR" dirty="0"/>
              <a:t>Le choix des indicateurs </a:t>
            </a:r>
            <a:r>
              <a:rPr lang="fr-FR" dirty="0" smtClean="0"/>
              <a:t>suit </a:t>
            </a:r>
            <a:r>
              <a:rPr lang="fr-FR" dirty="0"/>
              <a:t>rarement les règles de l’art en matière de tableaux de bord de gestion </a:t>
            </a:r>
            <a:endParaRPr lang="fr-FR" dirty="0" smtClean="0"/>
          </a:p>
          <a:p>
            <a:pPr marL="514350" indent="-514350">
              <a:buFont typeface="+mj-lt"/>
              <a:buAutoNum type="arabicPeriod"/>
            </a:pPr>
            <a:r>
              <a:rPr lang="fr-FR" dirty="0"/>
              <a:t>Les </a:t>
            </a:r>
            <a:r>
              <a:rPr lang="fr-FR" dirty="0" smtClean="0"/>
              <a:t>indicateurs sont une modélisation de </a:t>
            </a:r>
            <a:r>
              <a:rPr lang="fr-FR" dirty="0"/>
              <a:t>la réalité </a:t>
            </a:r>
            <a:r>
              <a:rPr lang="fr-FR" dirty="0" smtClean="0"/>
              <a:t>sociale</a:t>
            </a:r>
          </a:p>
          <a:p>
            <a:pPr marL="514350" indent="-514350">
              <a:buFont typeface="+mj-lt"/>
              <a:buAutoNum type="arabicPeriod"/>
            </a:pPr>
            <a:r>
              <a:rPr lang="fr-FR" dirty="0" smtClean="0"/>
              <a:t>Les </a:t>
            </a:r>
            <a:r>
              <a:rPr lang="fr-FR" dirty="0"/>
              <a:t>entreprises </a:t>
            </a:r>
            <a:r>
              <a:rPr lang="fr-FR" dirty="0" smtClean="0"/>
              <a:t>mesurent plus souvent la diversité que la discrimination</a:t>
            </a:r>
          </a:p>
          <a:p>
            <a:pPr marL="514350" indent="-514350">
              <a:buFont typeface="+mj-lt"/>
              <a:buAutoNum type="arabicPeriod"/>
            </a:pPr>
            <a:r>
              <a:rPr lang="fr-FR" dirty="0"/>
              <a:t>Les indicateurs sélectionnés </a:t>
            </a:r>
            <a:r>
              <a:rPr lang="fr-FR" dirty="0" smtClean="0"/>
              <a:t>sont </a:t>
            </a:r>
            <a:r>
              <a:rPr lang="fr-FR" dirty="0"/>
              <a:t>insuffisamment </a:t>
            </a:r>
            <a:r>
              <a:rPr lang="fr-FR" dirty="0" smtClean="0"/>
              <a:t> </a:t>
            </a:r>
            <a:r>
              <a:rPr lang="fr-FR" dirty="0"/>
              <a:t>consistants </a:t>
            </a:r>
            <a:endParaRPr lang="fr-FR" dirty="0" smtClean="0"/>
          </a:p>
          <a:p>
            <a:pPr marL="514350" indent="-514350">
              <a:buFont typeface="+mj-lt"/>
              <a:buAutoNum type="arabicPeriod"/>
            </a:pPr>
            <a:r>
              <a:rPr lang="fr-FR" dirty="0"/>
              <a:t>Les responsables diversité optent </a:t>
            </a:r>
            <a:r>
              <a:rPr lang="fr-FR" dirty="0" smtClean="0"/>
              <a:t>sont dans une </a:t>
            </a:r>
            <a:r>
              <a:rPr lang="fr-FR" dirty="0"/>
              <a:t>logique « </a:t>
            </a:r>
            <a:r>
              <a:rPr lang="fr-FR" dirty="0" err="1"/>
              <a:t>pick</a:t>
            </a:r>
            <a:r>
              <a:rPr lang="fr-FR" dirty="0"/>
              <a:t> and </a:t>
            </a:r>
            <a:r>
              <a:rPr lang="fr-FR" dirty="0" err="1"/>
              <a:t>choose</a:t>
            </a:r>
            <a:r>
              <a:rPr lang="fr-FR" dirty="0"/>
              <a:t> » </a:t>
            </a:r>
            <a:endParaRPr lang="fr-FR" dirty="0" smtClean="0"/>
          </a:p>
          <a:p>
            <a:pPr marL="514350" indent="-514350">
              <a:buFont typeface="+mj-lt"/>
              <a:buAutoNum type="arabicPeriod"/>
            </a:pPr>
            <a:r>
              <a:rPr lang="fr-FR" dirty="0"/>
              <a:t>Les entreprises se focalisent davantage sur la diversité </a:t>
            </a:r>
            <a:r>
              <a:rPr lang="fr-FR" dirty="0" smtClean="0"/>
              <a:t>que </a:t>
            </a:r>
            <a:r>
              <a:rPr lang="fr-FR" dirty="0"/>
              <a:t>les dispositifs de management qui devraient l’accompagner </a:t>
            </a:r>
            <a:endParaRPr lang="fr-FR" dirty="0" smtClean="0"/>
          </a:p>
          <a:p>
            <a:pPr marL="514350" indent="-514350">
              <a:buFont typeface="+mj-lt"/>
              <a:buAutoNum type="arabicPeriod"/>
            </a:pPr>
            <a:r>
              <a:rPr lang="fr-FR" dirty="0"/>
              <a:t>La performance générée par la diversité relève davantage du mythe que de la science </a:t>
            </a:r>
          </a:p>
        </p:txBody>
      </p:sp>
      <p:sp>
        <p:nvSpPr>
          <p:cNvPr id="2" name="Titre 1"/>
          <p:cNvSpPr>
            <a:spLocks noGrp="1"/>
          </p:cNvSpPr>
          <p:nvPr>
            <p:ph type="title"/>
          </p:nvPr>
        </p:nvSpPr>
        <p:spPr/>
        <p:txBody>
          <a:bodyPr>
            <a:noAutofit/>
          </a:bodyPr>
          <a:lstStyle/>
          <a:p>
            <a:r>
              <a:rPr lang="fr-FR" dirty="0" smtClean="0"/>
              <a:t>La mesure de la diversité : illusions, complexité et défis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72816"/>
            <a:ext cx="8229600" cy="4323184"/>
          </a:xfrm>
        </p:spPr>
        <p:txBody>
          <a:bodyPr>
            <a:normAutofit/>
          </a:bodyPr>
          <a:lstStyle/>
          <a:p>
            <a:r>
              <a:rPr lang="fr-FR" dirty="0" smtClean="0"/>
              <a:t>L’intérêt  d’un indicateur est de </a:t>
            </a:r>
            <a:r>
              <a:rPr lang="fr-FR" dirty="0"/>
              <a:t>contribuer à la réalisation de l’objectif de </a:t>
            </a:r>
            <a:r>
              <a:rPr lang="fr-FR" dirty="0" smtClean="0"/>
              <a:t>départ et de permettre des </a:t>
            </a:r>
            <a:r>
              <a:rPr lang="fr-FR" dirty="0"/>
              <a:t>comparaisons internes et </a:t>
            </a:r>
            <a:r>
              <a:rPr lang="fr-FR" dirty="0" smtClean="0"/>
              <a:t>externes (</a:t>
            </a:r>
            <a:r>
              <a:rPr lang="fr-FR" dirty="0" err="1" smtClean="0"/>
              <a:t>Taïeb</a:t>
            </a:r>
            <a:r>
              <a:rPr lang="fr-FR" dirty="0" smtClean="0"/>
              <a:t>, 1996)</a:t>
            </a:r>
          </a:p>
          <a:p>
            <a:pPr lvl="1"/>
            <a:r>
              <a:rPr lang="fr-FR" dirty="0" smtClean="0"/>
              <a:t>Or, les entreprises formulent des visées floues</a:t>
            </a:r>
          </a:p>
          <a:p>
            <a:pPr lvl="2"/>
            <a:r>
              <a:rPr lang="fr-FR" dirty="0" smtClean="0"/>
              <a:t>« R</a:t>
            </a:r>
            <a:r>
              <a:rPr lang="fr-FR" i="1" dirty="0" smtClean="0"/>
              <a:t>éduire la </a:t>
            </a:r>
            <a:r>
              <a:rPr lang="fr-FR" i="1" dirty="0"/>
              <a:t>discrimination à l’embauche » ou « </a:t>
            </a:r>
            <a:r>
              <a:rPr lang="fr-FR" i="1" dirty="0" smtClean="0"/>
              <a:t>accroitre le </a:t>
            </a:r>
            <a:r>
              <a:rPr lang="fr-FR" i="1" dirty="0"/>
              <a:t>nombre de femmes à des postes de direction ». </a:t>
            </a:r>
            <a:endParaRPr lang="fr-FR" i="1" dirty="0" smtClean="0"/>
          </a:p>
          <a:p>
            <a:pPr lvl="1"/>
            <a:r>
              <a:rPr lang="fr-FR" dirty="0"/>
              <a:t>il n’existe, pour l’heure, aucun référentiel national ou international auquel se comparer </a:t>
            </a:r>
            <a:endParaRPr lang="fr-FR" dirty="0" smtClean="0"/>
          </a:p>
          <a:p>
            <a:pPr lvl="2"/>
            <a:r>
              <a:rPr lang="fr-FR" i="1" dirty="0" smtClean="0"/>
              <a:t>« La </a:t>
            </a:r>
            <a:r>
              <a:rPr lang="fr-FR" i="1" dirty="0"/>
              <a:t>base de </a:t>
            </a:r>
            <a:r>
              <a:rPr lang="fr-FR" i="1" dirty="0" smtClean="0"/>
              <a:t>comptage du handicap </a:t>
            </a:r>
            <a:r>
              <a:rPr lang="fr-FR" i="1" dirty="0"/>
              <a:t>n’est pas la même d’un pays à l’autre </a:t>
            </a:r>
            <a:r>
              <a:rPr lang="fr-FR" i="1" dirty="0" smtClean="0"/>
              <a:t>et </a:t>
            </a:r>
            <a:r>
              <a:rPr lang="fr-FR" i="1" dirty="0"/>
              <a:t>une personne handicapée, ce n’est pas la même chose pour un Anglais, un Espagnol… </a:t>
            </a:r>
            <a:endParaRPr lang="fr-FR" dirty="0" smtClean="0"/>
          </a:p>
        </p:txBody>
      </p:sp>
      <p:sp>
        <p:nvSpPr>
          <p:cNvPr id="2" name="Titre 1"/>
          <p:cNvSpPr>
            <a:spLocks noGrp="1"/>
          </p:cNvSpPr>
          <p:nvPr>
            <p:ph type="title"/>
          </p:nvPr>
        </p:nvSpPr>
        <p:spPr>
          <a:xfrm>
            <a:off x="457200" y="557808"/>
            <a:ext cx="8229600" cy="1143000"/>
          </a:xfrm>
        </p:spPr>
        <p:txBody>
          <a:bodyPr>
            <a:noAutofit/>
          </a:bodyPr>
          <a:lstStyle/>
          <a:p>
            <a:r>
              <a:rPr lang="fr-FR" sz="3600" dirty="0" smtClean="0"/>
              <a:t>Non-respect des règles de l’art en matière de tableaux de bord de gestion </a:t>
            </a:r>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dirty="0"/>
              <a:t>Les tableaux de bord </a:t>
            </a:r>
            <a:r>
              <a:rPr lang="fr-FR" dirty="0" smtClean="0"/>
              <a:t>renvoient à une </a:t>
            </a:r>
            <a:r>
              <a:rPr lang="fr-FR" dirty="0"/>
              <a:t>tactique </a:t>
            </a:r>
            <a:r>
              <a:rPr lang="fr-FR" dirty="0" smtClean="0"/>
              <a:t>communicationnelle</a:t>
            </a:r>
            <a:endParaRPr lang="fr-FR" dirty="0"/>
          </a:p>
          <a:p>
            <a:pPr lvl="1"/>
            <a:r>
              <a:rPr lang="fr-FR" dirty="0" smtClean="0"/>
              <a:t>Choix à effectuer dans les multiples supports d’expression, </a:t>
            </a:r>
            <a:r>
              <a:rPr lang="fr-FR" dirty="0"/>
              <a:t>allant du quantitatif au qualitatif, du nominal au </a:t>
            </a:r>
            <a:r>
              <a:rPr lang="fr-FR" dirty="0" smtClean="0"/>
              <a:t>verbal</a:t>
            </a:r>
            <a:endParaRPr lang="fr-FR" dirty="0"/>
          </a:p>
          <a:p>
            <a:pPr lvl="1"/>
            <a:r>
              <a:rPr lang="fr-FR" dirty="0"/>
              <a:t>Chaque format comporte ses avantages et inconvénients, notamment sur la dualité interprétation/signification </a:t>
            </a:r>
            <a:endParaRPr lang="fr-FR" dirty="0" smtClean="0"/>
          </a:p>
          <a:p>
            <a:pPr lvl="2"/>
            <a:r>
              <a:rPr lang="fr-FR" dirty="0" smtClean="0"/>
              <a:t>Ex : </a:t>
            </a:r>
            <a:r>
              <a:rPr lang="fr-FR" i="1" dirty="0"/>
              <a:t>« Avec 96 959 collaborateurs représentant plus de 133 nationalités, la diversité est une réalité chez X. Elle fait aujourd’hui partie intégrante de la culture du Groupe, grâce au plan global lancé en 2003 et encadré par le Conseil de la Diversité »</a:t>
            </a:r>
            <a:endParaRPr lang="fr-FR" dirty="0"/>
          </a:p>
        </p:txBody>
      </p:sp>
      <p:sp>
        <p:nvSpPr>
          <p:cNvPr id="2" name="Titre 1"/>
          <p:cNvSpPr>
            <a:spLocks noGrp="1"/>
          </p:cNvSpPr>
          <p:nvPr>
            <p:ph type="title"/>
          </p:nvPr>
        </p:nvSpPr>
        <p:spPr/>
        <p:txBody>
          <a:bodyPr>
            <a:normAutofit fontScale="90000"/>
          </a:bodyPr>
          <a:lstStyle/>
          <a:p>
            <a:r>
              <a:rPr lang="fr-FR" dirty="0" smtClean="0"/>
              <a:t>Les </a:t>
            </a:r>
            <a:r>
              <a:rPr lang="fr-FR" sz="4000" dirty="0" smtClean="0"/>
              <a:t>indicateurs</a:t>
            </a:r>
            <a:r>
              <a:rPr lang="fr-FR" dirty="0" smtClean="0"/>
              <a:t> sont une modélisation de la réalité sociale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Aucun texte juridique ne définissant la diversité, ma mesurer renvoie plus souvent à une question de </a:t>
            </a:r>
            <a:r>
              <a:rPr lang="fr-FR" dirty="0"/>
              <a:t>représentativité des groupes-cibles </a:t>
            </a:r>
            <a:r>
              <a:rPr lang="fr-FR" dirty="0" smtClean="0"/>
              <a:t>que d’évaluation directe</a:t>
            </a:r>
          </a:p>
          <a:p>
            <a:r>
              <a:rPr lang="fr-FR" dirty="0" smtClean="0"/>
              <a:t>Nombreuses méthodes pour débusquer </a:t>
            </a:r>
            <a:r>
              <a:rPr lang="fr-FR" dirty="0"/>
              <a:t>les discriminations </a:t>
            </a:r>
            <a:endParaRPr lang="fr-FR" dirty="0" smtClean="0"/>
          </a:p>
          <a:p>
            <a:pPr lvl="1"/>
            <a:r>
              <a:rPr lang="fr-FR" dirty="0" smtClean="0"/>
              <a:t>Audits de conformité, </a:t>
            </a:r>
            <a:r>
              <a:rPr lang="fr-FR" dirty="0" err="1" smtClean="0"/>
              <a:t>testing</a:t>
            </a:r>
            <a:r>
              <a:rPr lang="fr-FR" dirty="0" smtClean="0"/>
              <a:t>, analyse d’un processus de RH…</a:t>
            </a:r>
          </a:p>
          <a:p>
            <a:pPr lvl="1"/>
            <a:endParaRPr lang="fr-FR" dirty="0"/>
          </a:p>
        </p:txBody>
      </p:sp>
      <p:sp>
        <p:nvSpPr>
          <p:cNvPr id="2" name="Titre 1"/>
          <p:cNvSpPr>
            <a:spLocks noGrp="1"/>
          </p:cNvSpPr>
          <p:nvPr>
            <p:ph type="title"/>
          </p:nvPr>
        </p:nvSpPr>
        <p:spPr/>
        <p:txBody>
          <a:bodyPr>
            <a:normAutofit fontScale="90000"/>
          </a:bodyPr>
          <a:lstStyle/>
          <a:p>
            <a:r>
              <a:rPr lang="fr-FR" dirty="0" smtClean="0"/>
              <a:t>Les entreprises mesurent plus souvent la diversité que la discrimination</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smtClean="0"/>
              <a:t>Les entreprises favorisent les catégories de la diversité qui </a:t>
            </a:r>
          </a:p>
          <a:p>
            <a:pPr lvl="1"/>
            <a:r>
              <a:rPr lang="fr-FR" dirty="0" smtClean="0"/>
              <a:t>Servent leurs intérêts (stratégie du coin)</a:t>
            </a:r>
          </a:p>
          <a:p>
            <a:pPr lvl="1"/>
            <a:r>
              <a:rPr lang="fr-FR" dirty="0" smtClean="0"/>
              <a:t>Sont les plus faciles à mesurer (recherche des clefs sous le lampadaire)</a:t>
            </a:r>
          </a:p>
          <a:p>
            <a:r>
              <a:rPr lang="fr-FR" dirty="0" smtClean="0"/>
              <a:t>Ce faisant, elles se placent </a:t>
            </a:r>
            <a:r>
              <a:rPr lang="fr-FR" dirty="0"/>
              <a:t>dans des </a:t>
            </a:r>
            <a:r>
              <a:rPr lang="fr-FR" dirty="0" smtClean="0"/>
              <a:t>chemins préexistants </a:t>
            </a:r>
            <a:r>
              <a:rPr lang="fr-FR" dirty="0"/>
              <a:t>(genre, handicap, âge, etc.), avec une </a:t>
            </a:r>
            <a:r>
              <a:rPr lang="fr-FR" dirty="0" smtClean="0"/>
              <a:t>hiérarchisation </a:t>
            </a:r>
            <a:r>
              <a:rPr lang="fr-FR" dirty="0"/>
              <a:t>des priorités </a:t>
            </a:r>
            <a:r>
              <a:rPr lang="fr-FR" dirty="0" smtClean="0"/>
              <a:t>parfois dommageable</a:t>
            </a:r>
            <a:endParaRPr lang="fr-FR" dirty="0"/>
          </a:p>
        </p:txBody>
      </p:sp>
      <p:sp>
        <p:nvSpPr>
          <p:cNvPr id="2" name="Titre 1"/>
          <p:cNvSpPr>
            <a:spLocks noGrp="1"/>
          </p:cNvSpPr>
          <p:nvPr>
            <p:ph type="title"/>
          </p:nvPr>
        </p:nvSpPr>
        <p:spPr/>
        <p:txBody>
          <a:bodyPr>
            <a:normAutofit fontScale="90000"/>
          </a:bodyPr>
          <a:lstStyle/>
          <a:p>
            <a:r>
              <a:rPr lang="fr-FR" dirty="0" smtClean="0"/>
              <a:t>Les responsables diversité optent sont dans une logique « </a:t>
            </a:r>
            <a:r>
              <a:rPr lang="fr-FR" dirty="0" err="1" smtClean="0"/>
              <a:t>pick</a:t>
            </a:r>
            <a:r>
              <a:rPr lang="fr-FR" dirty="0" smtClean="0"/>
              <a:t> and </a:t>
            </a:r>
            <a:r>
              <a:rPr lang="fr-FR" dirty="0" err="1" smtClean="0"/>
              <a:t>choose</a:t>
            </a:r>
            <a:r>
              <a:rPr lang="fr-FR" dirty="0" smtClean="0"/>
              <a:t> »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00808"/>
            <a:ext cx="8229600" cy="4395192"/>
          </a:xfrm>
        </p:spPr>
        <p:txBody>
          <a:bodyPr/>
          <a:lstStyle/>
          <a:p>
            <a:r>
              <a:rPr lang="fr-FR" dirty="0" smtClean="0"/>
              <a:t>Si </a:t>
            </a:r>
            <a:r>
              <a:rPr lang="fr-FR" dirty="0"/>
              <a:t>93% des entreprises interrogées utilisent des indicateurs pour le </a:t>
            </a:r>
            <a:r>
              <a:rPr lang="fr-FR" dirty="0" smtClean="0"/>
              <a:t>recrutement et </a:t>
            </a:r>
            <a:r>
              <a:rPr lang="fr-FR" dirty="0"/>
              <a:t>78% pour la </a:t>
            </a:r>
            <a:r>
              <a:rPr lang="fr-FR" dirty="0" smtClean="0"/>
              <a:t>rémunération, seules </a:t>
            </a:r>
            <a:r>
              <a:rPr lang="fr-FR" dirty="0"/>
              <a:t>22% d’entre elles utilisent des indicateurs de climat </a:t>
            </a:r>
            <a:r>
              <a:rPr lang="fr-FR" dirty="0" smtClean="0"/>
              <a:t>social</a:t>
            </a:r>
          </a:p>
          <a:p>
            <a:r>
              <a:rPr lang="fr-FR" dirty="0" smtClean="0"/>
              <a:t>Pourtant, la </a:t>
            </a:r>
            <a:r>
              <a:rPr lang="fr-FR" dirty="0"/>
              <a:t>diversité des salariés soulève des difficultés en matière de </a:t>
            </a:r>
            <a:r>
              <a:rPr lang="fr-FR" dirty="0" smtClean="0"/>
              <a:t>confiance</a:t>
            </a:r>
            <a:r>
              <a:rPr lang="fr-FR" dirty="0"/>
              <a:t>, d’ambiance et de communication </a:t>
            </a:r>
          </a:p>
        </p:txBody>
      </p:sp>
      <p:sp>
        <p:nvSpPr>
          <p:cNvPr id="2" name="Titre 1"/>
          <p:cNvSpPr>
            <a:spLocks noGrp="1"/>
          </p:cNvSpPr>
          <p:nvPr>
            <p:ph type="title"/>
          </p:nvPr>
        </p:nvSpPr>
        <p:spPr/>
        <p:txBody>
          <a:bodyPr>
            <a:normAutofit fontScale="90000"/>
          </a:bodyPr>
          <a:lstStyle/>
          <a:p>
            <a:r>
              <a:rPr lang="fr-FR" dirty="0" smtClean="0"/>
              <a:t>Les entreprises négligent les dispositifs d’accompagnement de la diversité</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1564</TotalTime>
  <Words>1495</Words>
  <Application>Microsoft Macintosh PowerPoint</Application>
  <PresentationFormat>Présentation à l'écran (4:3)</PresentationFormat>
  <Paragraphs>175</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Papier</vt:lpstr>
      <vt:lpstr>  Quels sont les enjeux techniques, symboliques et politiques de la mesure de la diversité dans les organisations ?</vt:lpstr>
      <vt:lpstr>Source</vt:lpstr>
      <vt:lpstr>Mesurer : un acte complexe et engageant</vt:lpstr>
      <vt:lpstr>La mesure de la diversité : illusions, complexité et défis</vt:lpstr>
      <vt:lpstr>Non-respect des règles de l’art en matière de tableaux de bord de gestion </vt:lpstr>
      <vt:lpstr>Les indicateurs sont une modélisation de la réalité sociale</vt:lpstr>
      <vt:lpstr>Les entreprises mesurent plus souvent la diversité que la discrimination</vt:lpstr>
      <vt:lpstr>Les responsables diversité optent sont dans une logique « pick and choose » </vt:lpstr>
      <vt:lpstr>Les entreprises négligent les dispositifs d’accompagnement de la diversité</vt:lpstr>
      <vt:lpstr>La performance générée par la diversité : mythe ou réalité?</vt:lpstr>
      <vt:lpstr>Que mesure-t-on ?</vt:lpstr>
      <vt:lpstr> 1. La représentativité</vt:lpstr>
      <vt:lpstr>Limite de l’analyse représentativité</vt:lpstr>
      <vt:lpstr>Représentativité : comment ?</vt:lpstr>
      <vt:lpstr>Critères</vt:lpstr>
      <vt:lpstr>Critères</vt:lpstr>
      <vt:lpstr>Indicateurs pour les POE </vt:lpstr>
      <vt:lpstr>2. La discrimination </vt:lpstr>
      <vt:lpstr>3. Le sentiment et le vécu de discrimination (dimension objective et subjective)</vt:lpstr>
      <vt:lpstr>4. Le climat de travail / satisfaction au travail en lien avec différents groupes-cibles</vt:lpstr>
      <vt:lpstr>5. Le degré d’adhésion du personnel</vt:lpstr>
      <vt:lpstr>5. Comment ?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Quels sont les enjeux techniques, symboliques et politiques de la mesure de la diversité dans les organisations ?</dc:title>
  <dc:creator>zannad</dc:creator>
  <cp:lastModifiedBy>Annie Cornet</cp:lastModifiedBy>
  <cp:revision>38</cp:revision>
  <dcterms:created xsi:type="dcterms:W3CDTF">2014-01-06T14:32:41Z</dcterms:created>
  <dcterms:modified xsi:type="dcterms:W3CDTF">2014-01-23T11:28:08Z</dcterms:modified>
</cp:coreProperties>
</file>