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4" r:id="rId1"/>
  </p:sldMasterIdLst>
  <p:notesMasterIdLst>
    <p:notesMasterId r:id="rId18"/>
  </p:notesMasterIdLst>
  <p:handoutMasterIdLst>
    <p:handoutMasterId r:id="rId19"/>
  </p:handoutMasterIdLst>
  <p:sldIdLst>
    <p:sldId id="256" r:id="rId2"/>
    <p:sldId id="260" r:id="rId3"/>
    <p:sldId id="263" r:id="rId4"/>
    <p:sldId id="257" r:id="rId5"/>
    <p:sldId id="290" r:id="rId6"/>
    <p:sldId id="270" r:id="rId7"/>
    <p:sldId id="258" r:id="rId8"/>
    <p:sldId id="284" r:id="rId9"/>
    <p:sldId id="261" r:id="rId10"/>
    <p:sldId id="282" r:id="rId11"/>
    <p:sldId id="286" r:id="rId12"/>
    <p:sldId id="283" r:id="rId13"/>
    <p:sldId id="288" r:id="rId14"/>
    <p:sldId id="289" r:id="rId15"/>
    <p:sldId id="264" r:id="rId16"/>
    <p:sldId id="268" r:id="rId1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1841" autoAdjust="0"/>
  </p:normalViewPr>
  <p:slideViewPr>
    <p:cSldViewPr>
      <p:cViewPr>
        <p:scale>
          <a:sx n="50" d="100"/>
          <a:sy n="50" d="100"/>
        </p:scale>
        <p:origin x="-1086" y="-102"/>
      </p:cViewPr>
      <p:guideLst>
        <p:guide orient="horz" pos="2160"/>
        <p:guide pos="2880"/>
      </p:guideLst>
    </p:cSldViewPr>
  </p:slideViewPr>
  <p:outlineViewPr>
    <p:cViewPr>
      <p:scale>
        <a:sx n="33" d="100"/>
        <a:sy n="33" d="100"/>
      </p:scale>
      <p:origin x="0" y="137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AD5C1AE-40B3-47EB-A89F-0866292403A7}" type="datetimeFigureOut">
              <a:rPr lang="fr-BE" smtClean="0"/>
              <a:pPr/>
              <a:t>8/11/2012</a:t>
            </a:fld>
            <a:endParaRPr lang="fr-BE"/>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340D0551-245A-41C6-B95E-8C97928B0DC1}" type="slidenum">
              <a:rPr lang="fr-BE" smtClean="0"/>
              <a:pPr/>
              <a:t>‹N°›</a:t>
            </a:fld>
            <a:endParaRPr lang="fr-B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4A96E42-6222-40BD-A51B-71005D623CA5}" type="datetimeFigureOut">
              <a:rPr lang="fr-BE" smtClean="0"/>
              <a:pPr/>
              <a:t>8/11/2012</a:t>
            </a:fld>
            <a:endParaRPr lang="fr-BE" dirty="0"/>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BE"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8DCD3C0-0889-4FD7-84DC-D2F6D563B57C}" type="slidenum">
              <a:rPr lang="fr-BE" smtClean="0"/>
              <a:pPr/>
              <a:t>‹N°›</a:t>
            </a:fld>
            <a:endParaRPr lang="fr-BE"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Je vais vous présenter</a:t>
            </a:r>
            <a:r>
              <a:rPr lang="fr-BE" baseline="0" dirty="0" smtClean="0"/>
              <a:t> les résultats de la recherche que j’ai effectuée dans le cadre de mon mémoire en GRH à l’Université de Liège. Sous la </a:t>
            </a:r>
            <a:r>
              <a:rPr lang="fr-BE" baseline="0" smtClean="0"/>
              <a:t>direction d’Annie Cornet</a:t>
            </a:r>
            <a:endParaRPr lang="fr-BE" baseline="0" dirty="0" smtClean="0"/>
          </a:p>
          <a:p>
            <a:endParaRPr lang="fr-BE" baseline="0" dirty="0" smtClean="0"/>
          </a:p>
          <a:p>
            <a:r>
              <a:rPr lang="fr-BE" baseline="0" dirty="0" smtClean="0"/>
              <a:t>L’article que je présente ici s’intitule « …</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a:t>
            </a:fld>
            <a:endParaRPr lang="fr-B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Dans les facteurs organisationnels,</a:t>
            </a:r>
            <a:r>
              <a:rPr lang="fr-BE" baseline="0" dirty="0" smtClean="0"/>
              <a:t> il y a aussi </a:t>
            </a:r>
          </a:p>
          <a:p>
            <a:pPr>
              <a:buFontTx/>
              <a:buChar char="-"/>
            </a:pPr>
            <a:r>
              <a:rPr lang="fr-BE" baseline="0" dirty="0" smtClean="0"/>
              <a:t>les contraintes physiques comme par exemple les gestes répétitifs, le port de charges lourdes, les postures contraignantes</a:t>
            </a:r>
          </a:p>
          <a:p>
            <a:pPr>
              <a:buFontTx/>
              <a:buChar char="-"/>
            </a:pPr>
            <a:r>
              <a:rPr lang="fr-BE" baseline="0" dirty="0" smtClean="0"/>
              <a:t> l’environnement de travail (le fait de travailler dans un environnement bruyant (bruit constant de téléphone, des enfants qui crient…)</a:t>
            </a:r>
          </a:p>
          <a:p>
            <a:pPr>
              <a:buFontTx/>
              <a:buChar char="-"/>
            </a:pPr>
            <a:r>
              <a:rPr lang="fr-BE" baseline="0" dirty="0" smtClean="0"/>
              <a:t> l’organisation du travail (les horaires atypiques, l’isolement professionnel, les problèmes de communication et de coordination entre les services…)</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11</a:t>
            </a:fld>
            <a:endParaRPr lang="fr-B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u="sng" dirty="0" smtClean="0"/>
              <a:t>Enfin,</a:t>
            </a:r>
            <a:r>
              <a:rPr lang="fr-BE" u="sng" baseline="0" dirty="0" smtClean="0"/>
              <a:t> il y a les facteurs sociétaux.</a:t>
            </a:r>
          </a:p>
          <a:p>
            <a:endParaRPr lang="fr-BE" u="sng" baseline="0" dirty="0" smtClean="0"/>
          </a:p>
          <a:p>
            <a:r>
              <a:rPr lang="fr-BE" u="sng" baseline="0" dirty="0" smtClean="0"/>
              <a:t>Dans le secteur non-marchand, les mécanismes de financement sont liés à des projets et des subventions.</a:t>
            </a:r>
          </a:p>
          <a:p>
            <a:r>
              <a:rPr lang="fr-BE" u="sng" baseline="0" dirty="0" smtClean="0"/>
              <a:t>Cela crée une incertitude de l’emploi chez certains travailleurs puisqu’ils doivent attendre l’accord des budgets pour savoir si leur CDD sera reconduit ou non</a:t>
            </a:r>
            <a:endParaRPr lang="fr-BE" u="sng"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12</a:t>
            </a:fld>
            <a:endParaRPr lang="fr-B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Je</a:t>
            </a:r>
            <a:r>
              <a:rPr lang="fr-BE" baseline="0" dirty="0" smtClean="0"/>
              <a:t> vais maintenant vous présenter les pistes d’action qui ressortent de l’étude.</a:t>
            </a:r>
          </a:p>
          <a:p>
            <a:endParaRPr lang="fr-BE" baseline="0" dirty="0" smtClean="0"/>
          </a:p>
          <a:p>
            <a:r>
              <a:rPr lang="fr-BE" baseline="0" dirty="0" smtClean="0"/>
              <a:t>Tout d’abord, il est important qu’il y ait des actions préventives et curatives</a:t>
            </a:r>
          </a:p>
          <a:p>
            <a:endParaRPr lang="fr-BE" baseline="0" dirty="0" smtClean="0"/>
          </a:p>
          <a:p>
            <a:r>
              <a:rPr lang="fr-BE" baseline="0" dirty="0" smtClean="0"/>
              <a:t>Une série de pistes d’action existe déjà au sein de l’association comme par exemple </a:t>
            </a:r>
          </a:p>
          <a:p>
            <a:pPr>
              <a:buFontTx/>
              <a:buChar char="-"/>
            </a:pPr>
            <a:r>
              <a:rPr lang="fr-BE" baseline="0" dirty="0" smtClean="0"/>
              <a:t>les congés (il y a environ 10 jours de congé en plus que ce que prévoit la loi et c’est une nécessité pour les travailleurs pour pouvoir se déconnecter de la charge psychologique due au public de l’association.</a:t>
            </a:r>
          </a:p>
          <a:p>
            <a:pPr>
              <a:buFontTx/>
              <a:buChar char="-"/>
            </a:pPr>
            <a:r>
              <a:rPr lang="fr-BE" baseline="0" dirty="0" smtClean="0"/>
              <a:t> il est aussi important d’avoir des débriefing et des supervisions individuelles ou d’équipe régulièrement</a:t>
            </a:r>
          </a:p>
          <a:p>
            <a:pPr>
              <a:buFontTx/>
              <a:buChar char="-"/>
            </a:pPr>
            <a:r>
              <a:rPr lang="fr-BE" baseline="0" dirty="0" smtClean="0"/>
              <a:t>La formation permet également de se couper du milieu du travail et d’apprendre de nouvelles notions</a:t>
            </a:r>
          </a:p>
          <a:p>
            <a:pPr>
              <a:buFontTx/>
              <a:buChar char="-"/>
            </a:pPr>
            <a:r>
              <a:rPr lang="fr-BE" baseline="0" dirty="0" smtClean="0"/>
              <a:t>La reconversion totale ou partielle</a:t>
            </a:r>
          </a:p>
          <a:p>
            <a:pPr>
              <a:buFontTx/>
              <a:buChar char="-"/>
            </a:pPr>
            <a:r>
              <a:rPr lang="fr-BE" baseline="0" dirty="0" smtClean="0"/>
              <a:t>La possibilité de développer des projets personnels (permet au travailleurs de s’impliquer dans un projet et en même temps diversifie leurs tâches)</a:t>
            </a:r>
          </a:p>
          <a:p>
            <a:endParaRPr lang="fr-BE" baseline="0" dirty="0" smtClean="0"/>
          </a:p>
          <a:p>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13</a:t>
            </a:fld>
            <a:endParaRPr lang="fr-B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dirty="0" smtClean="0"/>
          </a:p>
          <a:p>
            <a:r>
              <a:rPr lang="fr-BE" dirty="0" smtClean="0"/>
              <a:t>Les travailleurs rencontrés</a:t>
            </a:r>
            <a:r>
              <a:rPr lang="fr-BE" baseline="0" dirty="0" smtClean="0"/>
              <a:t> sont d’accord pour avoir plus de jours de congé mais, puisqu’ils ne travaillent pas à la tâche, ils ne veulent pas faire le même travail en moins de temps. Il y a aussi une crainte de reporter le travail sur les autres.</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14</a:t>
            </a:fld>
            <a:endParaRPr lang="fr-B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En</a:t>
            </a:r>
            <a:r>
              <a:rPr lang="fr-BE" baseline="0" dirty="0" smtClean="0"/>
              <a:t> guise de conclusion, nous avons </a:t>
            </a:r>
            <a:r>
              <a:rPr lang="fr-BE" baseline="0" dirty="0" smtClean="0"/>
              <a:t>remarqué </a:t>
            </a:r>
            <a:r>
              <a:rPr lang="fr-BE" baseline="0" dirty="0" smtClean="0"/>
              <a:t>:</a:t>
            </a:r>
            <a:endParaRPr lang="fr-BE" baseline="0" dirty="0"/>
          </a:p>
          <a:p>
            <a:r>
              <a:rPr lang="fr-BE" baseline="0" dirty="0"/>
              <a:t> </a:t>
            </a:r>
            <a:r>
              <a:rPr lang="fr-BE" baseline="0" dirty="0" smtClean="0"/>
              <a:t>qu’il est nécessaire d’avoir…</a:t>
            </a:r>
          </a:p>
          <a:p>
            <a:r>
              <a:rPr lang="fr-BE" baseline="0" dirty="0" smtClean="0"/>
              <a:t> que plus que l’âge</a:t>
            </a:r>
          </a:p>
          <a:p>
            <a:r>
              <a:rPr lang="fr-BE" baseline="0" dirty="0" smtClean="0"/>
              <a:t> que la politique de jours de congé supplémentaires est plutôt bien perçue mais à la condition de réfléchir aux conséquences en terme de charge de travail</a:t>
            </a:r>
          </a:p>
          <a:p>
            <a:r>
              <a:rPr lang="fr-BE" baseline="0" dirty="0" smtClean="0"/>
              <a:t>Enfin, une des limites de notre étude est qu’elle est essentiellement basée sur les représentations de travailleurs</a:t>
            </a:r>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15</a:t>
            </a:fld>
            <a:endParaRPr lang="fr-B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u="sng" dirty="0" smtClean="0"/>
              <a:t>Cette étude vise à </a:t>
            </a:r>
            <a:r>
              <a:rPr lang="fr-BE" sz="1200" dirty="0" smtClean="0">
                <a:sym typeface="Wingdings" pitchFamily="2" charset="2"/>
              </a:rPr>
              <a:t>Comprendre la </a:t>
            </a:r>
            <a:r>
              <a:rPr lang="fr-BE" sz="1200" b="1" dirty="0" smtClean="0">
                <a:solidFill>
                  <a:schemeClr val="accent2">
                    <a:lumMod val="40000"/>
                    <a:lumOff val="60000"/>
                  </a:schemeClr>
                </a:solidFill>
                <a:sym typeface="Wingdings" pitchFamily="2" charset="2"/>
              </a:rPr>
              <a:t>pénibilité</a:t>
            </a:r>
            <a:r>
              <a:rPr lang="fr-BE" sz="1200" dirty="0" smtClean="0">
                <a:sym typeface="Wingdings" pitchFamily="2" charset="2"/>
              </a:rPr>
              <a:t> au travail perçue par les membres d’une organisation du </a:t>
            </a:r>
            <a:r>
              <a:rPr lang="fr-BE" sz="1200" b="1" dirty="0" smtClean="0">
                <a:solidFill>
                  <a:schemeClr val="accent2">
                    <a:lumMod val="40000"/>
                    <a:lumOff val="60000"/>
                  </a:schemeClr>
                </a:solidFill>
                <a:sym typeface="Wingdings" pitchFamily="2" charset="2"/>
              </a:rPr>
              <a:t>secteur non-marchand</a:t>
            </a:r>
            <a:r>
              <a:rPr lang="fr-BE" sz="1200" dirty="0" smtClean="0">
                <a:sym typeface="Wingdings" pitchFamily="2" charset="2"/>
              </a:rPr>
              <a:t> qui travaillent avec des </a:t>
            </a:r>
            <a:r>
              <a:rPr lang="fr-BE" sz="1200" b="1" dirty="0" smtClean="0">
                <a:solidFill>
                  <a:schemeClr val="accent2">
                    <a:lumMod val="40000"/>
                    <a:lumOff val="60000"/>
                  </a:schemeClr>
                </a:solidFill>
                <a:sym typeface="Wingdings" pitchFamily="2" charset="2"/>
              </a:rPr>
              <a:t>victimes de violence conjugale</a:t>
            </a:r>
          </a:p>
          <a:p>
            <a:pPr marL="0" marR="0" indent="0" algn="l" defTabSz="914400" rtl="0" eaLnBrk="1" fontAlgn="auto" latinLnBrk="0" hangingPunct="1">
              <a:lnSpc>
                <a:spcPct val="100000"/>
              </a:lnSpc>
              <a:spcBef>
                <a:spcPts val="0"/>
              </a:spcBef>
              <a:spcAft>
                <a:spcPts val="0"/>
              </a:spcAft>
              <a:buClrTx/>
              <a:buSzTx/>
              <a:buFontTx/>
              <a:buNone/>
              <a:tabLst/>
              <a:defRPr/>
            </a:pPr>
            <a:endParaRPr lang="fr-BE" sz="1200" b="1" dirty="0" smtClean="0">
              <a:solidFill>
                <a:schemeClr val="accent2">
                  <a:lumMod val="40000"/>
                  <a:lumOff val="60000"/>
                </a:schemeClr>
              </a:solidFill>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BE" sz="1200" b="0" u="sng" dirty="0" smtClean="0">
                <a:solidFill>
                  <a:schemeClr val="accent2">
                    <a:lumMod val="40000"/>
                    <a:lumOff val="60000"/>
                  </a:schemeClr>
                </a:solidFill>
                <a:sym typeface="Wingdings" pitchFamily="2" charset="2"/>
              </a:rPr>
              <a:t>Elle vise à répondre</a:t>
            </a:r>
            <a:r>
              <a:rPr lang="fr-BE" sz="1200" b="0" u="sng" baseline="0" dirty="0" smtClean="0">
                <a:solidFill>
                  <a:schemeClr val="accent2">
                    <a:lumMod val="40000"/>
                    <a:lumOff val="60000"/>
                  </a:schemeClr>
                </a:solidFill>
                <a:sym typeface="Wingdings" pitchFamily="2" charset="2"/>
              </a:rPr>
              <a:t> à une demande du </a:t>
            </a:r>
            <a:r>
              <a:rPr lang="fr-BE" sz="1200" dirty="0" smtClean="0">
                <a:sym typeface="Wingdings" pitchFamily="2" charset="2"/>
              </a:rPr>
              <a:t>conseil d’administration  </a:t>
            </a:r>
            <a:r>
              <a:rPr lang="fr-BE" sz="1200" u="sng" dirty="0" smtClean="0">
                <a:sym typeface="Wingdings" pitchFamily="2" charset="2"/>
              </a:rPr>
              <a:t>qui </a:t>
            </a:r>
            <a:r>
              <a:rPr lang="fr-BE" sz="1200" dirty="0" smtClean="0">
                <a:sym typeface="Wingdings" pitchFamily="2" charset="2"/>
              </a:rPr>
              <a:t>envisageait de mettre en place une </a:t>
            </a:r>
            <a:r>
              <a:rPr lang="fr-BE" sz="1200" dirty="0" smtClean="0">
                <a:solidFill>
                  <a:schemeClr val="accent2">
                    <a:lumMod val="40000"/>
                    <a:lumOff val="60000"/>
                  </a:schemeClr>
                </a:solidFill>
                <a:sym typeface="Wingdings" pitchFamily="2" charset="2"/>
              </a:rPr>
              <a:t>politique de réduction du temps de travail</a:t>
            </a:r>
            <a:r>
              <a:rPr lang="fr-BE" sz="1200" dirty="0" smtClean="0">
                <a:sym typeface="Wingdings" pitchFamily="2" charset="2"/>
              </a:rPr>
              <a:t> en fonction de l’âge et l’ancienneté sur base de la pénibilité du travail</a:t>
            </a:r>
          </a:p>
          <a:p>
            <a:pPr marL="0" marR="0" indent="0" algn="l" defTabSz="914400" rtl="0" eaLnBrk="1" fontAlgn="auto" latinLnBrk="0" hangingPunct="1">
              <a:lnSpc>
                <a:spcPct val="100000"/>
              </a:lnSpc>
              <a:spcBef>
                <a:spcPts val="0"/>
              </a:spcBef>
              <a:spcAft>
                <a:spcPts val="0"/>
              </a:spcAft>
              <a:buClrTx/>
              <a:buSzTx/>
              <a:buFontTx/>
              <a:buNone/>
              <a:tabLst/>
              <a:defRPr/>
            </a:pPr>
            <a:endParaRPr lang="fr-BE" sz="1200" b="0" dirty="0" smtClean="0">
              <a:solidFill>
                <a:schemeClr val="accent2">
                  <a:lumMod val="40000"/>
                  <a:lumOff val="60000"/>
                </a:schemeClr>
              </a:solidFill>
              <a:sym typeface="Wingdings" pitchFamily="2" charset="2"/>
            </a:endParaRPr>
          </a:p>
          <a:p>
            <a:pPr marL="0" marR="0" lvl="1" indent="0" algn="l" defTabSz="914400" rtl="0" eaLnBrk="1" fontAlgn="auto" latinLnBrk="0" hangingPunct="1">
              <a:lnSpc>
                <a:spcPct val="100000"/>
              </a:lnSpc>
              <a:spcBef>
                <a:spcPts val="0"/>
              </a:spcBef>
              <a:spcAft>
                <a:spcPts val="0"/>
              </a:spcAft>
              <a:buClrTx/>
              <a:buSzTx/>
              <a:buFont typeface="Wingdings"/>
              <a:buChar char="à"/>
              <a:tabLst/>
              <a:defRPr/>
            </a:pPr>
            <a:r>
              <a:rPr lang="fr-BE" sz="2700" u="sng" dirty="0" smtClean="0">
                <a:sym typeface="Wingdings" pitchFamily="2" charset="2"/>
              </a:rPr>
              <a:t>Le but de cette étude consiste donc à</a:t>
            </a:r>
            <a:r>
              <a:rPr lang="fr-BE" sz="2700" dirty="0" smtClean="0">
                <a:sym typeface="Wingdings" pitchFamily="2" charset="2"/>
              </a:rPr>
              <a:t> Tester la pertinence d’une telle décision</a:t>
            </a:r>
            <a:r>
              <a:rPr lang="fr-BE" sz="2700" u="sng" dirty="0" smtClean="0">
                <a:sym typeface="Wingdings" pitchFamily="2" charset="2"/>
              </a:rPr>
              <a:t> auprès du personnel</a:t>
            </a:r>
          </a:p>
          <a:p>
            <a:pPr marL="0" marR="0" lvl="1" indent="0" algn="l" defTabSz="914400" rtl="0" eaLnBrk="1" fontAlgn="auto" latinLnBrk="0" hangingPunct="1">
              <a:lnSpc>
                <a:spcPct val="100000"/>
              </a:lnSpc>
              <a:spcBef>
                <a:spcPts val="0"/>
              </a:spcBef>
              <a:spcAft>
                <a:spcPts val="0"/>
              </a:spcAft>
              <a:buClrTx/>
              <a:buSzTx/>
              <a:buFont typeface="Wingdings"/>
              <a:buChar char="à"/>
              <a:tabLst/>
              <a:defRPr/>
            </a:pPr>
            <a:endParaRPr lang="fr-BE" sz="2700" u="sng" dirty="0" smtClean="0">
              <a:sym typeface="Wingdings" pitchFamily="2" charset="2"/>
            </a:endParaRPr>
          </a:p>
          <a:p>
            <a:pPr marL="0" marR="0" lvl="1" indent="0" algn="l" defTabSz="914400" rtl="0" eaLnBrk="1" fontAlgn="auto" latinLnBrk="0" hangingPunct="1">
              <a:lnSpc>
                <a:spcPct val="100000"/>
              </a:lnSpc>
              <a:spcBef>
                <a:spcPts val="0"/>
              </a:spcBef>
              <a:spcAft>
                <a:spcPts val="0"/>
              </a:spcAft>
              <a:buClrTx/>
              <a:buSzTx/>
              <a:buFont typeface="Wingdings"/>
              <a:buNone/>
              <a:tabLst/>
              <a:defRPr/>
            </a:pPr>
            <a:r>
              <a:rPr lang="fr-BE" sz="2800" b="1" dirty="0" smtClean="0">
                <a:solidFill>
                  <a:schemeClr val="accent2">
                    <a:lumMod val="40000"/>
                    <a:lumOff val="60000"/>
                  </a:schemeClr>
                </a:solidFill>
                <a:sym typeface="Wingdings" pitchFamily="2" charset="2"/>
              </a:rPr>
              <a:t>Intérêt</a:t>
            </a:r>
            <a:r>
              <a:rPr lang="fr-BE" sz="2800" dirty="0" smtClean="0">
                <a:sym typeface="Wingdings" pitchFamily="2" charset="2"/>
              </a:rPr>
              <a:t> </a:t>
            </a:r>
            <a:r>
              <a:rPr lang="fr-BE" sz="2800" u="sng" dirty="0" smtClean="0">
                <a:sym typeface="Wingdings" pitchFamily="2" charset="2"/>
              </a:rPr>
              <a:t>de</a:t>
            </a:r>
            <a:r>
              <a:rPr lang="fr-BE" sz="2800" u="sng" baseline="0" dirty="0" smtClean="0">
                <a:sym typeface="Wingdings" pitchFamily="2" charset="2"/>
              </a:rPr>
              <a:t> cette étude vient du fait que le</a:t>
            </a:r>
            <a:r>
              <a:rPr lang="fr-BE" sz="2800" dirty="0" smtClean="0">
                <a:sym typeface="Wingdings" pitchFamily="2" charset="2"/>
              </a:rPr>
              <a:t> secteur associatif, </a:t>
            </a:r>
            <a:r>
              <a:rPr lang="fr-BE" sz="2800" u="sng" dirty="0" smtClean="0">
                <a:sym typeface="Wingdings" pitchFamily="2" charset="2"/>
              </a:rPr>
              <a:t>qui est par ailleurs majoritairement occupé par des femmes,</a:t>
            </a:r>
            <a:r>
              <a:rPr lang="fr-BE" sz="2800" dirty="0" smtClean="0">
                <a:sym typeface="Wingdings" pitchFamily="2" charset="2"/>
              </a:rPr>
              <a:t> est </a:t>
            </a:r>
            <a:r>
              <a:rPr lang="fr-BE" sz="2800" b="1" dirty="0" smtClean="0">
                <a:solidFill>
                  <a:schemeClr val="accent2">
                    <a:lumMod val="40000"/>
                    <a:lumOff val="60000"/>
                  </a:schemeClr>
                </a:solidFill>
                <a:sym typeface="Wingdings" pitchFamily="2" charset="2"/>
              </a:rPr>
              <a:t>peu étudié</a:t>
            </a:r>
            <a:r>
              <a:rPr lang="fr-BE" sz="2800" b="1" dirty="0" smtClean="0">
                <a:sym typeface="Wingdings" pitchFamily="2" charset="2"/>
              </a:rPr>
              <a:t> </a:t>
            </a:r>
            <a:r>
              <a:rPr lang="fr-BE" sz="2800" dirty="0" smtClean="0">
                <a:sym typeface="Wingdings" pitchFamily="2" charset="2"/>
              </a:rPr>
              <a:t>en matière de pénibilité</a:t>
            </a:r>
          </a:p>
          <a:p>
            <a:pPr marL="0" marR="0" lvl="1" indent="0" algn="l" defTabSz="914400" rtl="0" eaLnBrk="1" fontAlgn="auto" latinLnBrk="0" hangingPunct="1">
              <a:lnSpc>
                <a:spcPct val="100000"/>
              </a:lnSpc>
              <a:spcBef>
                <a:spcPts val="0"/>
              </a:spcBef>
              <a:spcAft>
                <a:spcPts val="0"/>
              </a:spcAft>
              <a:buClrTx/>
              <a:buSzTx/>
              <a:buFont typeface="Wingdings"/>
              <a:buNone/>
              <a:tabLst/>
              <a:defRPr/>
            </a:pPr>
            <a:endParaRPr lang="fr-BE" sz="2700"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BE" sz="1200" b="0" dirty="0" smtClean="0">
              <a:solidFill>
                <a:schemeClr val="accent2">
                  <a:lumMod val="40000"/>
                  <a:lumOff val="60000"/>
                </a:schemeClr>
              </a:solidFill>
              <a:sym typeface="Wingdings" pitchFamily="2" charset="2"/>
            </a:endParaRPr>
          </a:p>
          <a:p>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3</a:t>
            </a:fld>
            <a:endParaRPr lang="fr-B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u="sng" dirty="0" smtClean="0"/>
              <a:t>L’étude est basée</a:t>
            </a:r>
            <a:r>
              <a:rPr lang="fr-BE" u="sng" baseline="0" dirty="0" smtClean="0"/>
              <a:t> autour de 5 questions de recherche:</a:t>
            </a:r>
          </a:p>
          <a:p>
            <a:r>
              <a:rPr lang="fr-BE" u="sng" baseline="0" dirty="0" smtClean="0"/>
              <a:t>A savoir</a:t>
            </a:r>
            <a:r>
              <a:rPr lang="fr-BE" baseline="0" dirty="0" smtClean="0"/>
              <a:t>…</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4</a:t>
            </a:fld>
            <a:endParaRPr lang="fr-B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u="sng" dirty="0" smtClean="0"/>
              <a:t>Etant donné la durée de la présentation, j’ai choisi de mettre l’accent sur mon</a:t>
            </a:r>
            <a:r>
              <a:rPr lang="fr-BE" u="sng" baseline="0" dirty="0" smtClean="0"/>
              <a:t> terrain de recherche. Je ferai donc ici un bref survol de littérature sur la pénibilité.</a:t>
            </a:r>
          </a:p>
          <a:p>
            <a:endParaRPr lang="fr-BE" baseline="0" dirty="0" smtClean="0"/>
          </a:p>
          <a:p>
            <a:r>
              <a:rPr lang="fr-BE" u="sng" baseline="0" dirty="0" smtClean="0"/>
              <a:t>Donc, 4 types de pénibilité ressortent de la littérature :</a:t>
            </a:r>
          </a:p>
          <a:p>
            <a:r>
              <a:rPr lang="fr-BE" baseline="0" dirty="0" smtClean="0"/>
              <a:t>Les contraintes……..</a:t>
            </a:r>
          </a:p>
          <a:p>
            <a:endParaRPr lang="fr-BE" baseline="0" dirty="0" smtClean="0"/>
          </a:p>
          <a:p>
            <a:r>
              <a:rPr lang="fr-BE" u="sng" baseline="0" dirty="0" smtClean="0"/>
              <a:t>Ces contraintes peuvent avoir des conséquences sur la santé et entrainer de </a:t>
            </a:r>
            <a:r>
              <a:rPr lang="fr-BE" baseline="0" dirty="0" smtClean="0"/>
              <a:t>la fatigue, du </a:t>
            </a:r>
            <a:r>
              <a:rPr lang="fr-BE" dirty="0" smtClean="0"/>
              <a:t>Stress, des Troubles </a:t>
            </a:r>
            <a:r>
              <a:rPr lang="fr-BE" dirty="0" err="1" smtClean="0"/>
              <a:t>musculo</a:t>
            </a:r>
            <a:r>
              <a:rPr lang="fr-BE" dirty="0" smtClean="0"/>
              <a:t>-squelettiques, du </a:t>
            </a:r>
            <a:r>
              <a:rPr lang="fr-BE" dirty="0" err="1" smtClean="0"/>
              <a:t>Burn</a:t>
            </a:r>
            <a:r>
              <a:rPr lang="fr-BE" dirty="0" smtClean="0"/>
              <a:t>-out</a:t>
            </a:r>
            <a:r>
              <a:rPr lang="fr-BE" baseline="0" dirty="0" smtClean="0"/>
              <a:t> ou du</a:t>
            </a:r>
            <a:r>
              <a:rPr lang="fr-BE" dirty="0" smtClean="0"/>
              <a:t> traumatisme vicariant </a:t>
            </a:r>
            <a:r>
              <a:rPr lang="fr-BE" u="sng" dirty="0" smtClean="0"/>
              <a:t>(notion</a:t>
            </a:r>
            <a:r>
              <a:rPr lang="fr-BE" u="sng" baseline="0" dirty="0" smtClean="0"/>
              <a:t> que je développerai plus loin car il est spécifique au secteur de ma recherche)</a:t>
            </a:r>
            <a:endParaRPr lang="fr-BE" u="sng" dirty="0" smtClean="0"/>
          </a:p>
          <a:p>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5</a:t>
            </a:fld>
            <a:endParaRPr lang="fr-B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u="sng" dirty="0" smtClean="0"/>
              <a:t>Je vais maintenant vous présenter en quelques mots l’association dans laquelle la recherche a été effectuée</a:t>
            </a:r>
            <a:r>
              <a:rPr lang="fr-BE" u="sng" baseline="0" dirty="0" smtClean="0"/>
              <a:t>. </a:t>
            </a:r>
          </a:p>
          <a:p>
            <a:r>
              <a:rPr lang="fr-BE" u="sng" baseline="0" dirty="0" smtClean="0"/>
              <a:t>Il y a un refuge qui accueille les femmes battues et leurs enfants,</a:t>
            </a:r>
          </a:p>
          <a:p>
            <a:r>
              <a:rPr lang="fr-BE" u="sng" baseline="0" dirty="0" smtClean="0"/>
              <a:t>Un centre de formation  et d’insertion socioprofessionnelle destinés aux femmes précarisées à la recherche d’un emploi</a:t>
            </a:r>
          </a:p>
          <a:p>
            <a:r>
              <a:rPr lang="fr-BE" u="sng" baseline="0" dirty="0" smtClean="0"/>
              <a:t>Et diverses actions d’éducation permanente destinée au grand public</a:t>
            </a:r>
          </a:p>
          <a:p>
            <a:endParaRPr lang="fr-BE" baseline="0" dirty="0" smtClean="0"/>
          </a:p>
          <a:p>
            <a:r>
              <a:rPr lang="fr-BE" u="sng" baseline="0" dirty="0" smtClean="0"/>
              <a:t>Cette association est composée d’une soixantaine de travailleurs</a:t>
            </a:r>
            <a:endParaRPr lang="fr-BE" u="sng"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6</a:t>
            </a:fld>
            <a:endParaRPr lang="fr-B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u="sng" dirty="0" smtClean="0"/>
              <a:t>Concernant</a:t>
            </a:r>
            <a:r>
              <a:rPr lang="fr-BE" u="sng" baseline="0" dirty="0" smtClean="0"/>
              <a:t> la méthodologie, j’ai réalisé 31 entretiens semi-directifs d’un peu plus d’une heure avec différentes catégories du personnel.</a:t>
            </a:r>
          </a:p>
          <a:p>
            <a:endParaRPr lang="fr-BE" u="sng" baseline="0" dirty="0" smtClean="0"/>
          </a:p>
          <a:p>
            <a:r>
              <a:rPr lang="fr-BE" u="sng" baseline="0" dirty="0" smtClean="0"/>
              <a:t>L’échantillon a été réalisé en partant de la liste complète du personnel. </a:t>
            </a:r>
          </a:p>
          <a:p>
            <a:endParaRPr lang="fr-BE" u="sng" baseline="0" dirty="0" smtClean="0"/>
          </a:p>
          <a:p>
            <a:r>
              <a:rPr lang="fr-BE" u="sng" baseline="0" dirty="0" smtClean="0"/>
              <a:t>Tous les entretiens ont été retranscris et une analyse de contenu par thématique a été effectuée.</a:t>
            </a:r>
          </a:p>
          <a:p>
            <a:endParaRPr lang="fr-BE" baseline="0" dirty="0" smtClean="0"/>
          </a:p>
          <a:p>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7</a:t>
            </a:fld>
            <a:endParaRPr lang="fr-B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BE" dirty="0" smtClean="0"/>
              <a:t>La pénibilité comporte des composantes </a:t>
            </a:r>
            <a:r>
              <a:rPr lang="fr-BE" b="1" dirty="0" smtClean="0">
                <a:solidFill>
                  <a:schemeClr val="accent2">
                    <a:lumMod val="40000"/>
                    <a:lumOff val="60000"/>
                  </a:schemeClr>
                </a:solidFill>
              </a:rPr>
              <a:t>objectives</a:t>
            </a:r>
            <a:r>
              <a:rPr lang="fr-BE" dirty="0" smtClean="0"/>
              <a:t> et </a:t>
            </a:r>
            <a:r>
              <a:rPr lang="fr-BE" b="1" dirty="0" smtClean="0">
                <a:solidFill>
                  <a:schemeClr val="accent2">
                    <a:lumMod val="40000"/>
                    <a:lumOff val="60000"/>
                  </a:schemeClr>
                </a:solidFill>
              </a:rPr>
              <a:t>subjectives</a:t>
            </a:r>
          </a:p>
          <a:p>
            <a:r>
              <a:rPr lang="fr-BE" dirty="0" smtClean="0"/>
              <a:t> </a:t>
            </a:r>
          </a:p>
          <a:p>
            <a:pPr algn="l"/>
            <a:r>
              <a:rPr lang="fr-BE" u="sng" dirty="0" smtClean="0"/>
              <a:t>Nous</a:t>
            </a:r>
            <a:r>
              <a:rPr lang="fr-BE" u="sng" baseline="0" dirty="0" smtClean="0"/>
              <a:t> avons regrouper les facteurs de pénibilité autour de 3 axes que nous développerons plus loin</a:t>
            </a:r>
          </a:p>
          <a:p>
            <a:pPr algn="l"/>
            <a:endParaRPr lang="fr-BE" u="sng" baseline="0" dirty="0" smtClean="0"/>
          </a:p>
          <a:p>
            <a:pPr marL="448056" lvl="1" indent="-384048" algn="just">
              <a:buSzPct val="80000"/>
              <a:buFont typeface="Wingdings 2"/>
              <a:buChar char=""/>
            </a:pPr>
            <a:r>
              <a:rPr lang="fr-BE" u="sng" baseline="0" dirty="0" smtClean="0"/>
              <a:t>Nous avons remarqué que </a:t>
            </a:r>
            <a:r>
              <a:rPr lang="fr-BE" baseline="0" dirty="0" smtClean="0"/>
              <a:t>les mêmes situations vont </a:t>
            </a:r>
            <a:r>
              <a:rPr lang="fr-BE" sz="3000" dirty="0" smtClean="0"/>
              <a:t>être vécues différemment par des travailleurs ayant des contraintes similaires</a:t>
            </a:r>
          </a:p>
          <a:p>
            <a:pPr lvl="1" algn="just"/>
            <a:endParaRPr lang="fr-BE" sz="900" dirty="0" smtClean="0"/>
          </a:p>
          <a:p>
            <a:pPr marL="448056" lvl="1" indent="-384048" algn="just">
              <a:buSzPct val="80000"/>
              <a:buFont typeface="Wingdings 2"/>
              <a:buChar char=""/>
            </a:pPr>
            <a:r>
              <a:rPr lang="fr-BE" sz="3000" u="sng" dirty="0" smtClean="0"/>
              <a:t>Et</a:t>
            </a:r>
            <a:r>
              <a:rPr lang="fr-BE" sz="3000" u="sng" baseline="0" dirty="0" smtClean="0"/>
              <a:t> que </a:t>
            </a:r>
            <a:r>
              <a:rPr lang="fr-BE" sz="3000" dirty="0" smtClean="0"/>
              <a:t>La perception de la pénibilité est cyclique.</a:t>
            </a:r>
            <a:r>
              <a:rPr lang="fr-BE" sz="3000" baseline="0" dirty="0" smtClean="0"/>
              <a:t> </a:t>
            </a:r>
            <a:r>
              <a:rPr lang="fr-BE" sz="3000" u="sng" baseline="0" dirty="0" smtClean="0"/>
              <a:t>En effet, </a:t>
            </a:r>
            <a:r>
              <a:rPr lang="fr-BE" sz="3000" dirty="0" smtClean="0"/>
              <a:t>elle varie pour le même individu tout au long de sa carrière</a:t>
            </a:r>
          </a:p>
          <a:p>
            <a:pPr algn="l"/>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8</a:t>
            </a:fld>
            <a:endParaRPr lang="fr-B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Concernant</a:t>
            </a:r>
            <a:r>
              <a:rPr lang="fr-BE" baseline="0" dirty="0" smtClean="0"/>
              <a:t> les facteurs individuels</a:t>
            </a:r>
          </a:p>
          <a:p>
            <a:r>
              <a:rPr lang="fr-BE" baseline="0" dirty="0" smtClean="0"/>
              <a:t>Il est certain que l’âge et l’ancienneté sont des facteurs importants</a:t>
            </a:r>
          </a:p>
          <a:p>
            <a:r>
              <a:rPr lang="fr-BE" baseline="0" dirty="0" smtClean="0"/>
              <a:t>…</a:t>
            </a:r>
          </a:p>
          <a:p>
            <a:r>
              <a:rPr lang="fr-BE" baseline="0" dirty="0" smtClean="0"/>
              <a:t>D’autres facteurs sont tout aussi importants :</a:t>
            </a:r>
          </a:p>
          <a:p>
            <a:r>
              <a:rPr lang="fr-BE" baseline="0" dirty="0" smtClean="0"/>
              <a:t>Le début de carrière semble apporter pas mal de stress</a:t>
            </a:r>
          </a:p>
          <a:p>
            <a:r>
              <a:rPr lang="fr-BE" baseline="0" dirty="0" smtClean="0"/>
              <a:t>…</a:t>
            </a:r>
          </a:p>
          <a:p>
            <a:r>
              <a:rPr lang="fr-BE" baseline="0" dirty="0" smtClean="0"/>
              <a:t>Homme : vu aussi que le public rencontré dans l’association se comporte essentiellement de femmes</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9</a:t>
            </a:fld>
            <a:endParaRPr lang="fr-B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Concernant les facteurs organisationnels</a:t>
            </a:r>
          </a:p>
          <a:p>
            <a:endParaRPr lang="fr-BE" dirty="0" smtClean="0"/>
          </a:p>
          <a:p>
            <a:r>
              <a:rPr lang="fr-BE" dirty="0" smtClean="0"/>
              <a:t>La pénibilité majeure dans le cadre</a:t>
            </a:r>
            <a:r>
              <a:rPr lang="fr-BE" baseline="0" dirty="0" smtClean="0"/>
              <a:t> de notre étude est la pénibilité psychologique qui est générée par le fait d’accompagner des femmes victimes de violence et leurs enfants. </a:t>
            </a:r>
          </a:p>
          <a:p>
            <a:r>
              <a:rPr lang="fr-BE" baseline="0" dirty="0" smtClean="0"/>
              <a:t>La principale conséquence de cette pénibilité est le traumatisme vicariant, notion qui est définie par Richardson comme étant des </a:t>
            </a:r>
            <a:r>
              <a:rPr lang="fr-BE" baseline="0" dirty="0" err="1" smtClean="0"/>
              <a:t>chgts</a:t>
            </a:r>
            <a:r>
              <a:rPr lang="fr-BE" baseline="0" dirty="0" smtClean="0"/>
              <a:t>…</a:t>
            </a:r>
            <a:endParaRPr lang="fr-BE" dirty="0"/>
          </a:p>
        </p:txBody>
      </p:sp>
      <p:sp>
        <p:nvSpPr>
          <p:cNvPr id="4" name="Espace réservé du numéro de diapositive 3"/>
          <p:cNvSpPr>
            <a:spLocks noGrp="1"/>
          </p:cNvSpPr>
          <p:nvPr>
            <p:ph type="sldNum" sz="quarter" idx="10"/>
          </p:nvPr>
        </p:nvSpPr>
        <p:spPr/>
        <p:txBody>
          <a:bodyPr/>
          <a:lstStyle/>
          <a:p>
            <a:fld id="{F8DCD3C0-0889-4FD7-84DC-D2F6D563B57C}" type="slidenum">
              <a:rPr lang="fr-BE" smtClean="0"/>
              <a:pPr/>
              <a:t>10</a:t>
            </a:fld>
            <a:endParaRPr lang="fr-B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62BC4924-6C81-4F6D-98DB-30DFDD975957}" type="datetime1">
              <a:rPr lang="fr-BE" smtClean="0"/>
              <a:pPr/>
              <a:t>8/11/2012</a:t>
            </a:fld>
            <a:endParaRPr lang="fr-BE" dirty="0"/>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dirty="0"/>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33A1288-2EF4-421F-8DA7-3D458713AE1D}" type="datetime1">
              <a:rPr lang="fr-BE" smtClean="0"/>
              <a:pPr/>
              <a:t>8/11/2012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BE5F83D-FECD-4A06-B71D-C92B3374A388}" type="datetime1">
              <a:rPr lang="fr-BE" smtClean="0"/>
              <a:pPr/>
              <a:t>8/11/2012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FE3F9EA0-DDC3-47C4-B8C4-A071F9DF7219}" type="datetime1">
              <a:rPr lang="fr-BE" smtClean="0"/>
              <a:pPr/>
              <a:t>8/11/2012</a:t>
            </a:fld>
            <a:endParaRPr lang="fr-BE" dirty="0"/>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dirty="0"/>
          </a:p>
        </p:txBody>
      </p:sp>
      <p:sp>
        <p:nvSpPr>
          <p:cNvPr id="6" name="Espace réservé du numéro de diapositive 5"/>
          <p:cNvSpPr>
            <a:spLocks noGrp="1"/>
          </p:cNvSpPr>
          <p:nvPr>
            <p:ph type="sldNum" sz="quarter" idx="12"/>
          </p:nvPr>
        </p:nvSpPr>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e la date 3"/>
          <p:cNvSpPr>
            <a:spLocks noGrp="1"/>
          </p:cNvSpPr>
          <p:nvPr>
            <p:ph type="dt" sz="half" idx="10"/>
          </p:nvPr>
        </p:nvSpPr>
        <p:spPr>
          <a:xfrm>
            <a:off x="6955632" y="6477000"/>
            <a:ext cx="2133600" cy="304800"/>
          </a:xfrm>
        </p:spPr>
        <p:txBody>
          <a:bodyPr/>
          <a:lstStyle/>
          <a:p>
            <a:fld id="{DABEAE5A-F170-4E00-BF21-719817FF20C2}" type="datetime1">
              <a:rPr lang="fr-BE" smtClean="0"/>
              <a:pPr/>
              <a:t>8/11/2012</a:t>
            </a:fld>
            <a:endParaRPr lang="fr-BE" dirty="0"/>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dirty="0"/>
          </a:p>
        </p:txBody>
      </p:sp>
      <p:sp>
        <p:nvSpPr>
          <p:cNvPr id="6" name="Espace réservé du numéro de diapositive 5"/>
          <p:cNvSpPr>
            <a:spLocks noGrp="1"/>
          </p:cNvSpPr>
          <p:nvPr>
            <p:ph type="sldNum" sz="quarter" idx="12"/>
          </p:nvPr>
        </p:nvSpPr>
        <p:spPr>
          <a:xfrm>
            <a:off x="8451056" y="809624"/>
            <a:ext cx="502920" cy="300831"/>
          </a:xfrm>
        </p:spPr>
        <p:txBody>
          <a:bodyPr/>
          <a:lstStyle/>
          <a:p>
            <a:fld id="{1F23F39B-C2B4-4125-A981-CD127D5E424A}" type="slidenum">
              <a:rPr lang="fr-BE" smtClean="0"/>
              <a:pPr/>
              <a:t>‹N°›</a:t>
            </a:fld>
            <a:endParaRPr lang="fr-BE" dirty="0"/>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9DE94B35-E323-46B5-ADAE-30E5D72EF74B}" type="datetime1">
              <a:rPr lang="fr-BE" smtClean="0"/>
              <a:pPr/>
              <a:t>8/11/2012</a:t>
            </a:fld>
            <a:endParaRPr lang="fr-BE" dirty="0"/>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dirty="0"/>
          </a:p>
        </p:txBody>
      </p:sp>
      <p:sp>
        <p:nvSpPr>
          <p:cNvPr id="7" name="Espace réservé du numéro de diapositive 6"/>
          <p:cNvSpPr>
            <a:spLocks noGrp="1"/>
          </p:cNvSpPr>
          <p:nvPr>
            <p:ph type="sldNum" sz="quarter" idx="12"/>
          </p:nvPr>
        </p:nvSpPr>
        <p:spPr>
          <a:xfrm>
            <a:off x="7589520" y="6480969"/>
            <a:ext cx="502920" cy="301752"/>
          </a:xfrm>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1809EAC-74B3-4C94-9ECA-E3B834ACEB09}" type="datetime1">
              <a:rPr lang="fr-BE" smtClean="0"/>
              <a:pPr/>
              <a:t>8/11/2012</a:t>
            </a:fld>
            <a:endParaRPr lang="fr-BE" dirty="0"/>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dirty="0"/>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1F23F39B-C2B4-4125-A981-CD127D5E424A}"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55804BD1-7A8F-4077-AF82-82B9DAF76BB0}" type="datetime1">
              <a:rPr lang="fr-BE" smtClean="0"/>
              <a:pPr/>
              <a:t>8/11/2012</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FE4757DB-BB01-42D9-80BE-5D1DC75251F0}" type="datetime1">
              <a:rPr lang="fr-BE" smtClean="0"/>
              <a:pPr/>
              <a:t>8/11/2012</a:t>
            </a:fld>
            <a:endParaRPr lang="fr-BE" dirty="0"/>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dirty="0"/>
          </a:p>
        </p:txBody>
      </p:sp>
      <p:sp>
        <p:nvSpPr>
          <p:cNvPr id="4" name="Espace réservé du numéro de diapositive 3"/>
          <p:cNvSpPr>
            <a:spLocks noGrp="1"/>
          </p:cNvSpPr>
          <p:nvPr>
            <p:ph type="sldNum" sz="quarter" idx="12"/>
          </p:nvPr>
        </p:nvSpPr>
        <p:spPr>
          <a:xfrm>
            <a:off x="7589520" y="6480969"/>
            <a:ext cx="502920" cy="301752"/>
          </a:xfrm>
        </p:spPr>
        <p:txBody>
          <a:bodyPr/>
          <a:lstStyle/>
          <a:p>
            <a:fld id="{1F23F39B-C2B4-4125-A981-CD127D5E424A}" type="slidenum">
              <a:rPr lang="fr-BE" smtClean="0"/>
              <a:pPr/>
              <a:t>‹N°›</a:t>
            </a:fld>
            <a:endParaRPr lang="fr-BE" dirty="0"/>
          </a:p>
        </p:txBody>
      </p:sp>
    </p:spTree>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64EAD02A-80A4-42C4-B54A-B5B49138D136}" type="datetime1">
              <a:rPr lang="fr-BE" smtClean="0"/>
              <a:pPr/>
              <a:t>8/11/2012</a:t>
            </a:fld>
            <a:endParaRPr lang="fr-BE" dirty="0"/>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dirty="0"/>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1F23F39B-C2B4-4125-A981-CD127D5E424A}"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dirty="0"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E2A9D9ED-ABEC-4842-9B7A-E8F41BBBF316}" type="datetime1">
              <a:rPr lang="fr-BE" smtClean="0"/>
              <a:pPr/>
              <a:t>8/11/2012</a:t>
            </a:fld>
            <a:endParaRPr lang="fr-BE" dirty="0"/>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dirty="0"/>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1F23F39B-C2B4-4125-A981-CD127D5E424A}" type="slidenum">
              <a:rPr lang="fr-BE" smtClean="0"/>
              <a:pPr/>
              <a:t>‹N°›</a:t>
            </a:fld>
            <a:endParaRPr lang="fr-BE" dirty="0"/>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4B82A59-6D6F-4E88-9F19-315D21219503}" type="datetime1">
              <a:rPr lang="fr-BE" smtClean="0"/>
              <a:pPr/>
              <a:t>8/11/2012</a:t>
            </a:fld>
            <a:endParaRPr lang="fr-BE" dirty="0"/>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dirty="0"/>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1F23F39B-C2B4-4125-A981-CD127D5E424A}" type="slidenum">
              <a:rPr lang="fr-BE" smtClean="0"/>
              <a:pPr/>
              <a:t>‹N°›</a:t>
            </a:fld>
            <a:endParaRPr lang="fr-BE" dirty="0"/>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wipe dir="r"/>
  </p:transition>
  <p:timing>
    <p:tnLst>
      <p:par>
        <p:cTn id="1" dur="indefinite" restart="never" nodeType="tmRoot"/>
      </p:par>
    </p:tnLst>
  </p:timing>
  <p:hf sldNum="0" hdr="0" ftr="0" dt="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980728"/>
            <a:ext cx="8892480" cy="2880320"/>
          </a:xfrm>
        </p:spPr>
        <p:txBody>
          <a:bodyPr anchor="ctr">
            <a:noAutofit/>
          </a:bodyPr>
          <a:lstStyle/>
          <a:p>
            <a:pPr algn="ctr"/>
            <a:r>
              <a:rPr lang="fr-BE" sz="4600" b="1" dirty="0" smtClean="0"/>
              <a:t>La perception de la pénibilité au travail dans les métiers du social</a:t>
            </a:r>
            <a:endParaRPr lang="fr-BE" sz="4600" b="1" dirty="0"/>
          </a:p>
        </p:txBody>
      </p:sp>
      <p:sp>
        <p:nvSpPr>
          <p:cNvPr id="3" name="Sous-titre 2"/>
          <p:cNvSpPr>
            <a:spLocks noGrp="1"/>
          </p:cNvSpPr>
          <p:nvPr>
            <p:ph type="subTitle" idx="1"/>
          </p:nvPr>
        </p:nvSpPr>
        <p:spPr>
          <a:xfrm>
            <a:off x="611560" y="4869160"/>
            <a:ext cx="7920880" cy="1536576"/>
          </a:xfrm>
        </p:spPr>
        <p:txBody>
          <a:bodyPr anchor="b">
            <a:normAutofit/>
          </a:bodyPr>
          <a:lstStyle/>
          <a:p>
            <a:pPr algn="ctr">
              <a:lnSpc>
                <a:spcPct val="150000"/>
              </a:lnSpc>
            </a:pPr>
            <a:r>
              <a:rPr lang="fr-BE" sz="2800" dirty="0" smtClean="0">
                <a:ln>
                  <a:solidFill>
                    <a:schemeClr val="accent1">
                      <a:lumMod val="40000"/>
                      <a:lumOff val="60000"/>
                    </a:schemeClr>
                  </a:solidFill>
                </a:ln>
                <a:solidFill>
                  <a:schemeClr val="accent1">
                    <a:lumMod val="20000"/>
                    <a:lumOff val="80000"/>
                  </a:schemeClr>
                </a:solidFill>
              </a:rPr>
              <a:t>Valérie DUBOIS, Annie CORNET</a:t>
            </a:r>
          </a:p>
          <a:p>
            <a:pPr algn="ctr">
              <a:lnSpc>
                <a:spcPct val="150000"/>
              </a:lnSpc>
            </a:pPr>
            <a:r>
              <a:rPr lang="fr-BE" sz="2200" dirty="0" smtClean="0">
                <a:ln>
                  <a:solidFill>
                    <a:schemeClr val="accent1">
                      <a:lumMod val="40000"/>
                      <a:lumOff val="60000"/>
                    </a:schemeClr>
                  </a:solidFill>
                </a:ln>
                <a:solidFill>
                  <a:schemeClr val="accent1">
                    <a:lumMod val="20000"/>
                    <a:lumOff val="80000"/>
                  </a:schemeClr>
                </a:solidFill>
              </a:rPr>
              <a:t>13 septembre 2012</a:t>
            </a:r>
            <a:endParaRPr lang="fr-BE" sz="2200" dirty="0">
              <a:ln>
                <a:solidFill>
                  <a:schemeClr val="accent1">
                    <a:lumMod val="40000"/>
                    <a:lumOff val="60000"/>
                  </a:schemeClr>
                </a:solidFill>
              </a:ln>
              <a:solidFill>
                <a:schemeClr val="accent1">
                  <a:lumMod val="20000"/>
                  <a:lumOff val="80000"/>
                </a:schemeClr>
              </a:solidFill>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2. Facteurs organisationnels</a:t>
            </a:r>
            <a:endParaRPr lang="fr-BE" dirty="0"/>
          </a:p>
        </p:txBody>
      </p:sp>
      <p:sp>
        <p:nvSpPr>
          <p:cNvPr id="3" name="Espace réservé du contenu 2"/>
          <p:cNvSpPr>
            <a:spLocks noGrp="1"/>
          </p:cNvSpPr>
          <p:nvPr>
            <p:ph idx="1"/>
          </p:nvPr>
        </p:nvSpPr>
        <p:spPr>
          <a:xfrm>
            <a:off x="457200" y="1556792"/>
            <a:ext cx="8229600" cy="5301208"/>
          </a:xfrm>
        </p:spPr>
        <p:txBody>
          <a:bodyPr>
            <a:normAutofit fontScale="92500"/>
          </a:bodyPr>
          <a:lstStyle/>
          <a:p>
            <a:pPr marL="448056" lvl="1" indent="-384048" algn="just">
              <a:buSzPct val="80000"/>
              <a:buFont typeface="Wingdings 2"/>
              <a:buChar char=""/>
            </a:pPr>
            <a:r>
              <a:rPr lang="fr-BE" dirty="0" smtClean="0"/>
              <a:t>La </a:t>
            </a:r>
            <a:r>
              <a:rPr lang="fr-BE" b="1" dirty="0" smtClean="0">
                <a:solidFill>
                  <a:schemeClr val="accent2">
                    <a:lumMod val="40000"/>
                    <a:lumOff val="60000"/>
                  </a:schemeClr>
                </a:solidFill>
              </a:rPr>
              <a:t>pénibilité psychologique </a:t>
            </a:r>
            <a:r>
              <a:rPr lang="fr-BE" dirty="0" smtClean="0"/>
              <a:t>générée par l’accompagnement des femmes victimes de violence et leurs enfants</a:t>
            </a:r>
          </a:p>
          <a:p>
            <a:pPr marL="448056" lvl="1" indent="-384048" algn="just">
              <a:buSzPct val="80000"/>
              <a:buFont typeface="Wingdings 2"/>
              <a:buChar char=""/>
            </a:pPr>
            <a:endParaRPr lang="fr-BE" dirty="0" smtClean="0"/>
          </a:p>
          <a:p>
            <a:pPr marL="448056" lvl="1" indent="-384048" algn="just">
              <a:buSzPct val="80000"/>
              <a:buFont typeface="Wingdings 2"/>
              <a:buChar char=""/>
            </a:pPr>
            <a:endParaRPr lang="fr-BE" dirty="0" smtClean="0"/>
          </a:p>
          <a:p>
            <a:pPr marL="448056" lvl="1" indent="-384048" algn="just">
              <a:buSzPct val="80000"/>
              <a:buFont typeface="Wingdings 2"/>
              <a:buChar char=""/>
            </a:pPr>
            <a:endParaRPr lang="fr-BE" dirty="0" smtClean="0"/>
          </a:p>
          <a:p>
            <a:pPr marL="448056" lvl="1" indent="-384048" algn="just">
              <a:buSzPct val="80000"/>
              <a:buNone/>
            </a:pPr>
            <a:endParaRPr lang="fr-BE" dirty="0" smtClean="0"/>
          </a:p>
          <a:p>
            <a:pPr marL="448056" lvl="1" indent="-384048" algn="just">
              <a:buSzPct val="80000"/>
              <a:buNone/>
            </a:pPr>
            <a:endParaRPr lang="fr-BE" dirty="0" smtClean="0"/>
          </a:p>
          <a:p>
            <a:pPr marL="448056" lvl="1" indent="-384048" algn="just">
              <a:buSzPct val="80000"/>
              <a:buNone/>
            </a:pPr>
            <a:r>
              <a:rPr lang="fr-BE" dirty="0" smtClean="0">
                <a:sym typeface="Wingdings" pitchFamily="2" charset="2"/>
              </a:rPr>
              <a:t> À </a:t>
            </a:r>
            <a:r>
              <a:rPr lang="fr-BE" sz="2800" dirty="0" smtClean="0">
                <a:sym typeface="Wingdings" pitchFamily="2" charset="2"/>
              </a:rPr>
              <a:t>force d’être exposé aux expériences traumatisantes des victimes, un changement dans la façon de se voir soi-même, de voir les autres et de voir le monde peut avoir lieu</a:t>
            </a:r>
            <a:endParaRPr lang="fr-BE" dirty="0" smtClean="0"/>
          </a:p>
        </p:txBody>
      </p:sp>
      <p:sp>
        <p:nvSpPr>
          <p:cNvPr id="4" name="Rectangle 3"/>
          <p:cNvSpPr/>
          <p:nvPr/>
        </p:nvSpPr>
        <p:spPr>
          <a:xfrm>
            <a:off x="539552" y="2852936"/>
            <a:ext cx="8208912" cy="1944216"/>
          </a:xfrm>
          <a:prstGeom prst="rect">
            <a:avLst/>
          </a:prstGeom>
          <a:solidFill>
            <a:schemeClr val="tx2">
              <a:lumMod val="7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2400" b="1" dirty="0" smtClean="0">
                <a:solidFill>
                  <a:sysClr val="windowText" lastClr="000000"/>
                </a:solidFill>
              </a:rPr>
              <a:t>Traumatisme </a:t>
            </a:r>
            <a:r>
              <a:rPr lang="fr-BE" sz="2400" b="1" kern="1000" dirty="0" smtClean="0">
                <a:solidFill>
                  <a:sysClr val="windowText" lastClr="000000"/>
                </a:solidFill>
              </a:rPr>
              <a:t>vicariant</a:t>
            </a:r>
            <a:r>
              <a:rPr lang="fr-BE" sz="2400" b="1" dirty="0" smtClean="0">
                <a:solidFill>
                  <a:sysClr val="windowText" lastClr="000000"/>
                </a:solidFill>
              </a:rPr>
              <a:t> </a:t>
            </a:r>
            <a:r>
              <a:rPr lang="fr-BE" sz="2400" dirty="0" smtClean="0">
                <a:solidFill>
                  <a:sysClr val="windowText" lastClr="000000"/>
                </a:solidFill>
              </a:rPr>
              <a:t>= </a:t>
            </a:r>
            <a:r>
              <a:rPr lang="fr-BE" sz="2400" u="sng" dirty="0" smtClean="0">
                <a:solidFill>
                  <a:sysClr val="windowText" lastClr="000000"/>
                </a:solidFill>
              </a:rPr>
              <a:t>changements </a:t>
            </a:r>
            <a:r>
              <a:rPr lang="fr-BE" sz="2400" dirty="0" smtClean="0">
                <a:solidFill>
                  <a:sysClr val="windowText" lastClr="000000"/>
                </a:solidFill>
              </a:rPr>
              <a:t>cumulatifs et profonds </a:t>
            </a:r>
            <a:r>
              <a:rPr lang="fr-BE" sz="2400" u="sng" dirty="0" smtClean="0">
                <a:solidFill>
                  <a:sysClr val="windowText" lastClr="000000"/>
                </a:solidFill>
              </a:rPr>
              <a:t>subis par le travailleur </a:t>
            </a:r>
            <a:r>
              <a:rPr lang="fr-BE" sz="2400" dirty="0" smtClean="0">
                <a:solidFill>
                  <a:sysClr val="windowText" lastClr="000000"/>
                </a:solidFill>
              </a:rPr>
              <a:t>qui établit des rapports d’</a:t>
            </a:r>
            <a:r>
              <a:rPr lang="fr-BE" sz="2400" u="sng" dirty="0" smtClean="0">
                <a:solidFill>
                  <a:sysClr val="windowText" lastClr="000000"/>
                </a:solidFill>
              </a:rPr>
              <a:t>empathie</a:t>
            </a:r>
            <a:r>
              <a:rPr lang="fr-BE" sz="2400" dirty="0" smtClean="0">
                <a:solidFill>
                  <a:sysClr val="windowText" lastClr="000000"/>
                </a:solidFill>
              </a:rPr>
              <a:t> avec les survivants de </a:t>
            </a:r>
            <a:r>
              <a:rPr lang="fr-BE" sz="2400" u="sng" dirty="0" smtClean="0">
                <a:solidFill>
                  <a:sysClr val="windowText" lastClr="000000"/>
                </a:solidFill>
              </a:rPr>
              <a:t>traumatismes</a:t>
            </a:r>
            <a:r>
              <a:rPr lang="fr-BE" sz="2400" dirty="0" smtClean="0">
                <a:solidFill>
                  <a:sysClr val="windowText" lastClr="000000"/>
                </a:solidFill>
              </a:rPr>
              <a:t> et est exposé à leurs expériences (Richardson, 2001)</a:t>
            </a:r>
            <a:endParaRPr lang="fr-BE" sz="2400" dirty="0">
              <a:solidFill>
                <a:sysClr val="windowText" lastClr="000000"/>
              </a:solidFill>
            </a:endParaRP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2. Facteurs organisationnels</a:t>
            </a:r>
            <a:endParaRPr lang="fr-BE" dirty="0"/>
          </a:p>
        </p:txBody>
      </p:sp>
      <p:sp>
        <p:nvSpPr>
          <p:cNvPr id="3" name="Espace réservé du contenu 2"/>
          <p:cNvSpPr>
            <a:spLocks noGrp="1"/>
          </p:cNvSpPr>
          <p:nvPr>
            <p:ph idx="1"/>
          </p:nvPr>
        </p:nvSpPr>
        <p:spPr>
          <a:xfrm>
            <a:off x="457200" y="1882808"/>
            <a:ext cx="8291264" cy="4572000"/>
          </a:xfrm>
        </p:spPr>
        <p:txBody>
          <a:bodyPr>
            <a:normAutofit/>
          </a:bodyPr>
          <a:lstStyle/>
          <a:p>
            <a:pPr algn="just"/>
            <a:r>
              <a:rPr lang="fr-BE" dirty="0" smtClean="0"/>
              <a:t>Les </a:t>
            </a:r>
            <a:r>
              <a:rPr lang="fr-BE" b="1" dirty="0" smtClean="0">
                <a:solidFill>
                  <a:schemeClr val="accent2">
                    <a:lumMod val="40000"/>
                    <a:lumOff val="60000"/>
                  </a:schemeClr>
                </a:solidFill>
              </a:rPr>
              <a:t>contraintes physiques </a:t>
            </a:r>
            <a:r>
              <a:rPr lang="fr-BE" dirty="0" smtClean="0"/>
              <a:t>(gestes répétitifs, charges lourdes, postures contraignantes…)</a:t>
            </a:r>
          </a:p>
          <a:p>
            <a:pPr algn="just"/>
            <a:r>
              <a:rPr lang="fr-BE" dirty="0" smtClean="0"/>
              <a:t>L’</a:t>
            </a:r>
            <a:r>
              <a:rPr lang="fr-BE" b="1" dirty="0" smtClean="0">
                <a:solidFill>
                  <a:schemeClr val="accent2">
                    <a:lumMod val="40000"/>
                    <a:lumOff val="60000"/>
                  </a:schemeClr>
                </a:solidFill>
              </a:rPr>
              <a:t>environnement de travail </a:t>
            </a:r>
            <a:r>
              <a:rPr lang="fr-BE" dirty="0" smtClean="0"/>
              <a:t>(bruit, ergonomie du poste…)</a:t>
            </a:r>
          </a:p>
          <a:p>
            <a:pPr algn="just"/>
            <a:r>
              <a:rPr lang="fr-BE" dirty="0" smtClean="0"/>
              <a:t>L’</a:t>
            </a:r>
            <a:r>
              <a:rPr lang="fr-BE" b="1" dirty="0" smtClean="0">
                <a:solidFill>
                  <a:schemeClr val="accent2">
                    <a:lumMod val="40000"/>
                    <a:lumOff val="60000"/>
                  </a:schemeClr>
                </a:solidFill>
              </a:rPr>
              <a:t>organisation du travail </a:t>
            </a:r>
            <a:r>
              <a:rPr lang="fr-BE" dirty="0" smtClean="0"/>
              <a:t>(horaires atypiques, isolement professionnel, problèmes de communication et de coordination…)</a:t>
            </a:r>
            <a:endParaRPr lang="fr-BE"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b="1" dirty="0" smtClean="0"/>
              <a:t>3. Facteurs sociétaux</a:t>
            </a:r>
            <a:endParaRPr lang="fr-BE" dirty="0"/>
          </a:p>
        </p:txBody>
      </p:sp>
      <p:sp>
        <p:nvSpPr>
          <p:cNvPr id="3" name="Espace réservé du contenu 2"/>
          <p:cNvSpPr>
            <a:spLocks noGrp="1"/>
          </p:cNvSpPr>
          <p:nvPr>
            <p:ph idx="1"/>
          </p:nvPr>
        </p:nvSpPr>
        <p:spPr/>
        <p:txBody>
          <a:bodyPr/>
          <a:lstStyle/>
          <a:p>
            <a:pPr marL="448056" lvl="1" indent="-384048" algn="just">
              <a:buSzPct val="80000"/>
              <a:buFont typeface="Wingdings 2"/>
              <a:buChar char=""/>
            </a:pPr>
            <a:r>
              <a:rPr lang="fr-BE" sz="3000" dirty="0" smtClean="0"/>
              <a:t>Mécanisme de financement lié à des </a:t>
            </a:r>
            <a:r>
              <a:rPr lang="fr-BE" sz="3000" b="1" dirty="0" smtClean="0">
                <a:solidFill>
                  <a:schemeClr val="accent2">
                    <a:lumMod val="40000"/>
                    <a:lumOff val="60000"/>
                  </a:schemeClr>
                </a:solidFill>
              </a:rPr>
              <a:t>projets</a:t>
            </a:r>
            <a:r>
              <a:rPr lang="fr-BE" sz="3000" dirty="0" smtClean="0"/>
              <a:t> et des </a:t>
            </a:r>
            <a:r>
              <a:rPr lang="fr-BE" sz="3000" b="1" dirty="0" smtClean="0">
                <a:solidFill>
                  <a:schemeClr val="accent2">
                    <a:lumMod val="40000"/>
                    <a:lumOff val="60000"/>
                  </a:schemeClr>
                </a:solidFill>
              </a:rPr>
              <a:t>subventions</a:t>
            </a:r>
            <a:r>
              <a:rPr lang="fr-BE" sz="3000" dirty="0" smtClean="0"/>
              <a:t> : propre au secteur non-marchand </a:t>
            </a:r>
          </a:p>
          <a:p>
            <a:pPr marL="448056" lvl="1" indent="-384048" algn="just">
              <a:buSzPct val="80000"/>
              <a:buFont typeface="Wingdings 2"/>
              <a:buChar char=""/>
            </a:pPr>
            <a:endParaRPr lang="fr-BE" sz="1200" dirty="0" smtClean="0"/>
          </a:p>
          <a:p>
            <a:pPr marL="448056" lvl="1" indent="-384048" algn="just">
              <a:buSzPct val="80000"/>
              <a:buNone/>
            </a:pPr>
            <a:r>
              <a:rPr lang="fr-BE" sz="3000" dirty="0" smtClean="0">
                <a:sym typeface="Wingdings" pitchFamily="2" charset="2"/>
              </a:rPr>
              <a:t>	 </a:t>
            </a:r>
            <a:r>
              <a:rPr lang="fr-BE" sz="3000" b="1" dirty="0" smtClean="0">
                <a:solidFill>
                  <a:schemeClr val="accent2">
                    <a:lumMod val="40000"/>
                    <a:lumOff val="60000"/>
                  </a:schemeClr>
                </a:solidFill>
                <a:sym typeface="Wingdings" pitchFamily="2" charset="2"/>
              </a:rPr>
              <a:t>incertitude</a:t>
            </a:r>
            <a:r>
              <a:rPr lang="fr-BE" sz="3000" dirty="0" smtClean="0">
                <a:sym typeface="Wingdings" pitchFamily="2" charset="2"/>
              </a:rPr>
              <a:t> </a:t>
            </a:r>
            <a:r>
              <a:rPr lang="fr-BE" sz="3000" b="1" dirty="0" smtClean="0">
                <a:solidFill>
                  <a:schemeClr val="accent2">
                    <a:lumMod val="40000"/>
                    <a:lumOff val="60000"/>
                  </a:schemeClr>
                </a:solidFill>
                <a:sym typeface="Wingdings" pitchFamily="2" charset="2"/>
              </a:rPr>
              <a:t>de l’emploi </a:t>
            </a:r>
            <a:r>
              <a:rPr lang="fr-BE" sz="3000" dirty="0" smtClean="0">
                <a:sym typeface="Wingdings" pitchFamily="2" charset="2"/>
              </a:rPr>
              <a:t>(cumul de CDD)</a:t>
            </a:r>
            <a:endParaRPr lang="fr-BE" sz="3000" b="1" dirty="0" smtClean="0">
              <a:solidFill>
                <a:schemeClr val="accent2">
                  <a:lumMod val="40000"/>
                  <a:lumOff val="60000"/>
                </a:schemeClr>
              </a:solidFill>
            </a:endParaRPr>
          </a:p>
          <a:p>
            <a:endParaRPr lang="fr-BE"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b="1" dirty="0" smtClean="0"/>
              <a:t>Pistes d’action</a:t>
            </a:r>
            <a:endParaRPr lang="fr-BE" b="1" dirty="0"/>
          </a:p>
        </p:txBody>
      </p:sp>
      <p:sp>
        <p:nvSpPr>
          <p:cNvPr id="3" name="Espace réservé du contenu 2"/>
          <p:cNvSpPr>
            <a:spLocks noGrp="1"/>
          </p:cNvSpPr>
          <p:nvPr>
            <p:ph idx="1"/>
          </p:nvPr>
        </p:nvSpPr>
        <p:spPr>
          <a:xfrm>
            <a:off x="457200" y="1700808"/>
            <a:ext cx="8003232" cy="4896544"/>
          </a:xfrm>
        </p:spPr>
        <p:txBody>
          <a:bodyPr>
            <a:normAutofit lnSpcReduction="10000"/>
          </a:bodyPr>
          <a:lstStyle/>
          <a:p>
            <a:pPr algn="just"/>
            <a:r>
              <a:rPr lang="fr-BE" dirty="0" smtClean="0"/>
              <a:t>Pistes d’action </a:t>
            </a:r>
            <a:r>
              <a:rPr lang="fr-BE" b="1" u="sng" dirty="0" smtClean="0">
                <a:solidFill>
                  <a:schemeClr val="accent2">
                    <a:lumMod val="40000"/>
                    <a:lumOff val="60000"/>
                  </a:schemeClr>
                </a:solidFill>
              </a:rPr>
              <a:t>préventives </a:t>
            </a:r>
            <a:r>
              <a:rPr lang="fr-BE" dirty="0" smtClean="0"/>
              <a:t>et </a:t>
            </a:r>
            <a:r>
              <a:rPr lang="fr-BE" b="1" u="sng" dirty="0" smtClean="0">
                <a:solidFill>
                  <a:schemeClr val="accent1">
                    <a:lumMod val="60000"/>
                    <a:lumOff val="40000"/>
                  </a:schemeClr>
                </a:solidFill>
                <a:sym typeface="Wingdings" pitchFamily="2" charset="2"/>
              </a:rPr>
              <a:t>curatives</a:t>
            </a:r>
          </a:p>
          <a:p>
            <a:pPr algn="just"/>
            <a:endParaRPr lang="fr-BE" sz="1300" b="1" u="sng" dirty="0" smtClean="0">
              <a:solidFill>
                <a:schemeClr val="accent1">
                  <a:lumMod val="60000"/>
                  <a:lumOff val="40000"/>
                </a:schemeClr>
              </a:solidFill>
              <a:sym typeface="Wingdings" pitchFamily="2" charset="2"/>
            </a:endParaRPr>
          </a:p>
          <a:p>
            <a:pPr algn="just"/>
            <a:r>
              <a:rPr lang="fr-BE" dirty="0" smtClean="0">
                <a:sym typeface="Wingdings" pitchFamily="2" charset="2"/>
              </a:rPr>
              <a:t>Pistes d’action </a:t>
            </a:r>
            <a:r>
              <a:rPr lang="fr-BE" b="1" dirty="0" smtClean="0">
                <a:solidFill>
                  <a:schemeClr val="accent2">
                    <a:lumMod val="40000"/>
                    <a:lumOff val="60000"/>
                  </a:schemeClr>
                </a:solidFill>
                <a:sym typeface="Wingdings" pitchFamily="2" charset="2"/>
              </a:rPr>
              <a:t>déjà</a:t>
            </a:r>
            <a:r>
              <a:rPr lang="fr-BE" dirty="0" smtClean="0">
                <a:sym typeface="Wingdings" pitchFamily="2" charset="2"/>
              </a:rPr>
              <a:t> soutenues par la direction :</a:t>
            </a:r>
          </a:p>
          <a:p>
            <a:pPr lvl="1" algn="just"/>
            <a:r>
              <a:rPr lang="fr-BE" dirty="0" smtClean="0"/>
              <a:t>Récupération via </a:t>
            </a:r>
            <a:r>
              <a:rPr lang="fr-BE" b="1" dirty="0" smtClean="0">
                <a:solidFill>
                  <a:schemeClr val="accent2">
                    <a:lumMod val="40000"/>
                    <a:lumOff val="60000"/>
                  </a:schemeClr>
                </a:solidFill>
              </a:rPr>
              <a:t>congés</a:t>
            </a:r>
            <a:r>
              <a:rPr lang="fr-BE" dirty="0" smtClean="0"/>
              <a:t> (besoin de se déconnecter du vécu des femmes)</a:t>
            </a:r>
          </a:p>
          <a:p>
            <a:pPr lvl="1" algn="just"/>
            <a:r>
              <a:rPr lang="fr-BE" b="1" dirty="0" smtClean="0">
                <a:solidFill>
                  <a:schemeClr val="accent1">
                    <a:lumMod val="60000"/>
                    <a:lumOff val="40000"/>
                  </a:schemeClr>
                </a:solidFill>
              </a:rPr>
              <a:t>Débriefing/supervision</a:t>
            </a:r>
          </a:p>
          <a:p>
            <a:pPr lvl="1" algn="just"/>
            <a:r>
              <a:rPr lang="fr-BE" b="1" dirty="0" smtClean="0">
                <a:solidFill>
                  <a:schemeClr val="accent1">
                    <a:lumMod val="60000"/>
                    <a:lumOff val="40000"/>
                  </a:schemeClr>
                </a:solidFill>
              </a:rPr>
              <a:t>Formation</a:t>
            </a:r>
          </a:p>
          <a:p>
            <a:pPr lvl="1" algn="just"/>
            <a:r>
              <a:rPr lang="fr-BE" b="1" dirty="0" smtClean="0">
                <a:solidFill>
                  <a:schemeClr val="accent1">
                    <a:lumMod val="60000"/>
                    <a:lumOff val="40000"/>
                  </a:schemeClr>
                </a:solidFill>
              </a:rPr>
              <a:t>Reconversion </a:t>
            </a:r>
            <a:r>
              <a:rPr lang="fr-BE" dirty="0" smtClean="0"/>
              <a:t>totale ou partielle</a:t>
            </a:r>
          </a:p>
          <a:p>
            <a:pPr lvl="1" algn="just"/>
            <a:r>
              <a:rPr lang="fr-BE" dirty="0" smtClean="0"/>
              <a:t>Possibilité de </a:t>
            </a:r>
            <a:r>
              <a:rPr lang="fr-BE" b="1" dirty="0" smtClean="0">
                <a:solidFill>
                  <a:schemeClr val="accent1">
                    <a:lumMod val="60000"/>
                    <a:lumOff val="40000"/>
                  </a:schemeClr>
                </a:solidFill>
              </a:rPr>
              <a:t>développer des projets personnels </a:t>
            </a:r>
            <a:r>
              <a:rPr lang="fr-BE" dirty="0" smtClean="0"/>
              <a:t>(remotive + diversifie les tâches)</a:t>
            </a:r>
          </a:p>
          <a:p>
            <a:pPr lvl="2">
              <a:buNone/>
            </a:pPr>
            <a:endParaRPr lang="fr-BE" sz="1700" dirty="0" smtClean="0">
              <a:sym typeface="Wingdings" pitchFamily="2" charset="2"/>
            </a:endParaRP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b="1" dirty="0" smtClean="0"/>
              <a:t>Pistes d’action</a:t>
            </a:r>
            <a:endParaRPr lang="fr-BE" dirty="0"/>
          </a:p>
        </p:txBody>
      </p:sp>
      <p:sp>
        <p:nvSpPr>
          <p:cNvPr id="3" name="Espace réservé du contenu 2"/>
          <p:cNvSpPr>
            <a:spLocks noGrp="1"/>
          </p:cNvSpPr>
          <p:nvPr>
            <p:ph idx="1"/>
          </p:nvPr>
        </p:nvSpPr>
        <p:spPr>
          <a:xfrm>
            <a:off x="457200" y="1700808"/>
            <a:ext cx="8147248" cy="4754000"/>
          </a:xfrm>
        </p:spPr>
        <p:txBody>
          <a:bodyPr>
            <a:normAutofit/>
          </a:bodyPr>
          <a:lstStyle/>
          <a:p>
            <a:pPr algn="just"/>
            <a:r>
              <a:rPr lang="fr-BE" dirty="0" smtClean="0">
                <a:sym typeface="Wingdings" pitchFamily="2" charset="2"/>
              </a:rPr>
              <a:t>Pistes d’amélioration </a:t>
            </a:r>
            <a:r>
              <a:rPr lang="fr-BE" b="1" dirty="0" smtClean="0">
                <a:solidFill>
                  <a:schemeClr val="accent2">
                    <a:lumMod val="40000"/>
                    <a:lumOff val="60000"/>
                  </a:schemeClr>
                </a:solidFill>
                <a:sym typeface="Wingdings" pitchFamily="2" charset="2"/>
              </a:rPr>
              <a:t>suggérées</a:t>
            </a:r>
            <a:r>
              <a:rPr lang="fr-BE" dirty="0" smtClean="0">
                <a:sym typeface="Wingdings" pitchFamily="2" charset="2"/>
              </a:rPr>
              <a:t> par les travailleurs</a:t>
            </a:r>
          </a:p>
          <a:p>
            <a:pPr lvl="1" algn="just"/>
            <a:r>
              <a:rPr lang="fr-BE" dirty="0" smtClean="0">
                <a:sym typeface="Wingdings" pitchFamily="2" charset="2"/>
              </a:rPr>
              <a:t>Améliorer la </a:t>
            </a:r>
            <a:r>
              <a:rPr lang="fr-BE" b="1" dirty="0" smtClean="0">
                <a:solidFill>
                  <a:schemeClr val="accent2">
                    <a:lumMod val="40000"/>
                    <a:lumOff val="60000"/>
                  </a:schemeClr>
                </a:solidFill>
                <a:sym typeface="Wingdings" pitchFamily="2" charset="2"/>
              </a:rPr>
              <a:t>communication</a:t>
            </a:r>
            <a:r>
              <a:rPr lang="fr-BE" dirty="0" smtClean="0">
                <a:sym typeface="Wingdings" pitchFamily="2" charset="2"/>
              </a:rPr>
              <a:t> et la </a:t>
            </a:r>
            <a:r>
              <a:rPr lang="fr-BE" b="1" dirty="0" smtClean="0">
                <a:solidFill>
                  <a:schemeClr val="accent2">
                    <a:lumMod val="40000"/>
                    <a:lumOff val="60000"/>
                  </a:schemeClr>
                </a:solidFill>
                <a:sym typeface="Wingdings" pitchFamily="2" charset="2"/>
              </a:rPr>
              <a:t>collaboration</a:t>
            </a:r>
            <a:r>
              <a:rPr lang="fr-BE" dirty="0" smtClean="0">
                <a:sym typeface="Wingdings" pitchFamily="2" charset="2"/>
              </a:rPr>
              <a:t> entre équipes</a:t>
            </a:r>
          </a:p>
          <a:p>
            <a:pPr lvl="1" algn="just"/>
            <a:r>
              <a:rPr lang="fr-BE" b="1" dirty="0" smtClean="0">
                <a:solidFill>
                  <a:schemeClr val="accent2">
                    <a:lumMod val="40000"/>
                    <a:lumOff val="60000"/>
                  </a:schemeClr>
                </a:solidFill>
                <a:sym typeface="Wingdings" pitchFamily="2" charset="2"/>
              </a:rPr>
              <a:t>Culture commune </a:t>
            </a:r>
            <a:r>
              <a:rPr lang="fr-BE" dirty="0" smtClean="0">
                <a:sym typeface="Wingdings" pitchFamily="2" charset="2"/>
              </a:rPr>
              <a:t>et </a:t>
            </a:r>
            <a:r>
              <a:rPr lang="fr-BE" b="1" dirty="0" smtClean="0">
                <a:solidFill>
                  <a:schemeClr val="accent2">
                    <a:lumMod val="40000"/>
                    <a:lumOff val="60000"/>
                  </a:schemeClr>
                </a:solidFill>
                <a:sym typeface="Wingdings" pitchFamily="2" charset="2"/>
              </a:rPr>
              <a:t>mobilisation collective</a:t>
            </a:r>
          </a:p>
          <a:p>
            <a:pPr lvl="1" algn="just"/>
            <a:endParaRPr lang="fr-BE" sz="1100" b="1" dirty="0" smtClean="0">
              <a:solidFill>
                <a:schemeClr val="accent2">
                  <a:lumMod val="40000"/>
                  <a:lumOff val="60000"/>
                </a:schemeClr>
              </a:solidFill>
              <a:sym typeface="Wingdings" pitchFamily="2" charset="2"/>
            </a:endParaRPr>
          </a:p>
          <a:p>
            <a:pPr marL="448056" lvl="1" indent="-384048" algn="just">
              <a:buSzPct val="80000"/>
              <a:buFont typeface="Wingdings 2"/>
              <a:buChar char=""/>
            </a:pPr>
            <a:r>
              <a:rPr lang="fr-BE" sz="3000" dirty="0" smtClean="0">
                <a:sym typeface="Wingdings" pitchFamily="2" charset="2"/>
              </a:rPr>
              <a:t>Plus de jours de </a:t>
            </a:r>
            <a:r>
              <a:rPr lang="fr-BE" sz="3000" b="1" dirty="0" smtClean="0">
                <a:solidFill>
                  <a:schemeClr val="accent2">
                    <a:lumMod val="40000"/>
                    <a:lumOff val="60000"/>
                  </a:schemeClr>
                </a:solidFill>
                <a:sym typeface="Wingdings" pitchFamily="2" charset="2"/>
              </a:rPr>
              <a:t>congé</a:t>
            </a:r>
            <a:r>
              <a:rPr lang="fr-BE" sz="3000" dirty="0" smtClean="0">
                <a:sym typeface="Wingdings" pitchFamily="2" charset="2"/>
              </a:rPr>
              <a:t> : oui, mais…</a:t>
            </a:r>
          </a:p>
          <a:p>
            <a:pPr lvl="1" algn="just"/>
            <a:r>
              <a:rPr lang="fr-BE" dirty="0" smtClean="0"/>
              <a:t>Crainte du </a:t>
            </a:r>
            <a:r>
              <a:rPr lang="fr-BE" dirty="0" smtClean="0">
                <a:solidFill>
                  <a:schemeClr val="accent2">
                    <a:lumMod val="40000"/>
                    <a:lumOff val="60000"/>
                  </a:schemeClr>
                </a:solidFill>
              </a:rPr>
              <a:t>surcroît</a:t>
            </a:r>
            <a:r>
              <a:rPr lang="fr-BE" dirty="0" smtClean="0"/>
              <a:t> de travail au retour</a:t>
            </a:r>
          </a:p>
          <a:p>
            <a:pPr lvl="1" algn="just"/>
            <a:r>
              <a:rPr lang="fr-BE" dirty="0" smtClean="0"/>
              <a:t>Crainte de </a:t>
            </a:r>
            <a:r>
              <a:rPr lang="fr-BE" dirty="0" smtClean="0">
                <a:solidFill>
                  <a:schemeClr val="accent2">
                    <a:lumMod val="40000"/>
                    <a:lumOff val="60000"/>
                  </a:schemeClr>
                </a:solidFill>
              </a:rPr>
              <a:t>reporter</a:t>
            </a:r>
            <a:r>
              <a:rPr lang="fr-BE" dirty="0" smtClean="0"/>
              <a:t> le travail sur les autres</a:t>
            </a:r>
            <a:endParaRPr lang="fr-BE"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pPr algn="ctr"/>
            <a:r>
              <a:rPr lang="fr-BE" b="1" dirty="0" smtClean="0"/>
              <a:t>Conclusion</a:t>
            </a:r>
            <a:endParaRPr lang="fr-BE" b="1" dirty="0"/>
          </a:p>
        </p:txBody>
      </p:sp>
      <p:sp>
        <p:nvSpPr>
          <p:cNvPr id="3" name="Espace réservé du contenu 2"/>
          <p:cNvSpPr>
            <a:spLocks noGrp="1"/>
          </p:cNvSpPr>
          <p:nvPr>
            <p:ph idx="1"/>
          </p:nvPr>
        </p:nvSpPr>
        <p:spPr>
          <a:xfrm>
            <a:off x="288032" y="1882808"/>
            <a:ext cx="8244408" cy="4572000"/>
          </a:xfrm>
        </p:spPr>
        <p:txBody>
          <a:bodyPr>
            <a:normAutofit fontScale="92500"/>
          </a:bodyPr>
          <a:lstStyle/>
          <a:p>
            <a:pPr algn="just"/>
            <a:r>
              <a:rPr lang="fr-BE" dirty="0" smtClean="0"/>
              <a:t>Nécessité d’avoir une </a:t>
            </a:r>
            <a:r>
              <a:rPr lang="fr-BE" b="1" dirty="0" smtClean="0">
                <a:solidFill>
                  <a:schemeClr val="accent2">
                    <a:lumMod val="40000"/>
                    <a:lumOff val="60000"/>
                  </a:schemeClr>
                </a:solidFill>
              </a:rPr>
              <a:t>politique de GRH adaptée </a:t>
            </a:r>
            <a:r>
              <a:rPr lang="fr-BE" dirty="0" smtClean="0"/>
              <a:t>au contexte de travail</a:t>
            </a:r>
          </a:p>
          <a:p>
            <a:pPr algn="just"/>
            <a:endParaRPr lang="fr-BE" sz="800" dirty="0" smtClean="0"/>
          </a:p>
          <a:p>
            <a:pPr algn="just"/>
            <a:r>
              <a:rPr lang="fr-BE" dirty="0" smtClean="0"/>
              <a:t>Plus que l’</a:t>
            </a:r>
            <a:r>
              <a:rPr lang="fr-BE" b="1" dirty="0" smtClean="0">
                <a:solidFill>
                  <a:schemeClr val="accent2">
                    <a:lumMod val="40000"/>
                    <a:lumOff val="60000"/>
                  </a:schemeClr>
                </a:solidFill>
              </a:rPr>
              <a:t>âge</a:t>
            </a:r>
            <a:r>
              <a:rPr lang="fr-BE" dirty="0" smtClean="0"/>
              <a:t>, ce sont d’autres facteurs qui influencent la perception de la pénibilité</a:t>
            </a:r>
          </a:p>
          <a:p>
            <a:pPr algn="just"/>
            <a:endParaRPr lang="fr-BE" sz="800" dirty="0" smtClean="0"/>
          </a:p>
          <a:p>
            <a:pPr algn="just"/>
            <a:r>
              <a:rPr lang="fr-BE" dirty="0" smtClean="0"/>
              <a:t>Jours de </a:t>
            </a:r>
            <a:r>
              <a:rPr lang="fr-BE" b="1" dirty="0" smtClean="0">
                <a:solidFill>
                  <a:schemeClr val="accent2">
                    <a:lumMod val="40000"/>
                    <a:lumOff val="60000"/>
                  </a:schemeClr>
                </a:solidFill>
              </a:rPr>
              <a:t>congé supplémentaires </a:t>
            </a:r>
            <a:r>
              <a:rPr lang="fr-BE" b="1" dirty="0" smtClean="0"/>
              <a:t>: </a:t>
            </a:r>
            <a:r>
              <a:rPr lang="fr-BE" b="1" dirty="0" smtClean="0">
                <a:solidFill>
                  <a:schemeClr val="accent2">
                    <a:lumMod val="40000"/>
                    <a:lumOff val="60000"/>
                  </a:schemeClr>
                </a:solidFill>
              </a:rPr>
              <a:t>oui, mais </a:t>
            </a:r>
            <a:r>
              <a:rPr lang="fr-BE" dirty="0" smtClean="0"/>
              <a:t>réfléchir aux conséquences en terme de charge de travail pour les travailleurs</a:t>
            </a:r>
          </a:p>
          <a:p>
            <a:pPr algn="just"/>
            <a:endParaRPr lang="fr-BE" sz="800" dirty="0" smtClean="0"/>
          </a:p>
          <a:p>
            <a:pPr algn="just"/>
            <a:r>
              <a:rPr lang="fr-BE" b="1" dirty="0" smtClean="0">
                <a:solidFill>
                  <a:schemeClr val="accent2">
                    <a:lumMod val="40000"/>
                    <a:lumOff val="60000"/>
                  </a:schemeClr>
                </a:solidFill>
              </a:rPr>
              <a:t>Limite</a:t>
            </a:r>
            <a:r>
              <a:rPr lang="fr-BE" dirty="0" smtClean="0"/>
              <a:t> : étude basée sur des représentations</a:t>
            </a:r>
          </a:p>
          <a:p>
            <a:endParaRPr lang="fr-BE" sz="900" dirty="0" smtClean="0"/>
          </a:p>
          <a:p>
            <a:endParaRPr lang="fr-BE" sz="900" dirty="0" smtClean="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40544" y="776288"/>
            <a:ext cx="8062912" cy="4524920"/>
          </a:xfrm>
        </p:spPr>
        <p:txBody>
          <a:bodyPr anchor="ctr"/>
          <a:lstStyle/>
          <a:p>
            <a:pPr algn="ctr"/>
            <a:r>
              <a:rPr lang="fr-BE" sz="6000" dirty="0" smtClean="0">
                <a:solidFill>
                  <a:schemeClr val="accent1">
                    <a:lumMod val="75000"/>
                  </a:schemeClr>
                </a:solidFill>
              </a:rPr>
              <a:t>Je vous remercie de votre attention !</a:t>
            </a:r>
            <a:r>
              <a:rPr lang="fr-BE" dirty="0" smtClean="0">
                <a:solidFill>
                  <a:schemeClr val="accent1">
                    <a:lumMod val="75000"/>
                  </a:schemeClr>
                </a:solidFill>
              </a:rPr>
              <a:t/>
            </a:r>
            <a:br>
              <a:rPr lang="fr-BE" dirty="0" smtClean="0">
                <a:solidFill>
                  <a:schemeClr val="accent1">
                    <a:lumMod val="75000"/>
                  </a:schemeClr>
                </a:solidFill>
              </a:rPr>
            </a:br>
            <a:endParaRPr lang="fr-BE" dirty="0"/>
          </a:p>
        </p:txBody>
      </p:sp>
      <p:sp>
        <p:nvSpPr>
          <p:cNvPr id="3" name="Sous-titre 2"/>
          <p:cNvSpPr>
            <a:spLocks noGrp="1"/>
          </p:cNvSpPr>
          <p:nvPr>
            <p:ph type="subTitle" idx="1"/>
          </p:nvPr>
        </p:nvSpPr>
        <p:spPr>
          <a:xfrm flipV="1">
            <a:off x="8532440" y="5877272"/>
            <a:ext cx="71016" cy="144016"/>
          </a:xfrm>
        </p:spPr>
        <p:txBody>
          <a:bodyPr>
            <a:normAutofit fontScale="25000" lnSpcReduction="20000"/>
          </a:bodyPr>
          <a:lstStyle/>
          <a:p>
            <a:endParaRPr lang="fr-BE" dirty="0"/>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pPr algn="ctr"/>
            <a:r>
              <a:rPr lang="fr-BE" b="1" dirty="0" smtClean="0"/>
              <a:t>Plan</a:t>
            </a:r>
          </a:p>
        </p:txBody>
      </p:sp>
      <p:sp>
        <p:nvSpPr>
          <p:cNvPr id="3" name="Espace réservé du contenu 2"/>
          <p:cNvSpPr>
            <a:spLocks noGrp="1"/>
          </p:cNvSpPr>
          <p:nvPr>
            <p:ph idx="1"/>
          </p:nvPr>
        </p:nvSpPr>
        <p:spPr/>
        <p:txBody>
          <a:bodyPr>
            <a:normAutofit fontScale="77500" lnSpcReduction="20000"/>
          </a:bodyPr>
          <a:lstStyle/>
          <a:p>
            <a:pPr>
              <a:lnSpc>
                <a:spcPct val="150000"/>
              </a:lnSpc>
            </a:pPr>
            <a:r>
              <a:rPr lang="fr-BE" dirty="0" smtClean="0"/>
              <a:t>Introduction</a:t>
            </a:r>
          </a:p>
          <a:p>
            <a:pPr>
              <a:lnSpc>
                <a:spcPct val="150000"/>
              </a:lnSpc>
            </a:pPr>
            <a:r>
              <a:rPr lang="fr-BE" dirty="0" smtClean="0"/>
              <a:t>Questions de recherche</a:t>
            </a:r>
          </a:p>
          <a:p>
            <a:pPr>
              <a:lnSpc>
                <a:spcPct val="150000"/>
              </a:lnSpc>
            </a:pPr>
            <a:r>
              <a:rPr lang="fr-BE" dirty="0" smtClean="0"/>
              <a:t>Types de pénibilité et effets</a:t>
            </a:r>
          </a:p>
          <a:p>
            <a:pPr>
              <a:lnSpc>
                <a:spcPct val="150000"/>
              </a:lnSpc>
            </a:pPr>
            <a:r>
              <a:rPr lang="fr-BE" dirty="0" smtClean="0"/>
              <a:t>Présentation de l’association</a:t>
            </a:r>
          </a:p>
          <a:p>
            <a:pPr>
              <a:lnSpc>
                <a:spcPct val="150000"/>
              </a:lnSpc>
            </a:pPr>
            <a:r>
              <a:rPr lang="fr-BE" dirty="0" smtClean="0"/>
              <a:t>Méthodologie</a:t>
            </a:r>
          </a:p>
          <a:p>
            <a:pPr>
              <a:lnSpc>
                <a:spcPct val="150000"/>
              </a:lnSpc>
            </a:pPr>
            <a:r>
              <a:rPr lang="fr-BE" dirty="0" smtClean="0"/>
              <a:t>Résultats</a:t>
            </a:r>
          </a:p>
          <a:p>
            <a:pPr>
              <a:lnSpc>
                <a:spcPct val="150000"/>
              </a:lnSpc>
            </a:pPr>
            <a:r>
              <a:rPr lang="fr-BE" dirty="0" smtClean="0"/>
              <a:t>Pistes d’action</a:t>
            </a:r>
          </a:p>
          <a:p>
            <a:pPr>
              <a:lnSpc>
                <a:spcPct val="150000"/>
              </a:lnSpc>
            </a:pPr>
            <a:r>
              <a:rPr lang="fr-BE" dirty="0" smtClean="0"/>
              <a:t>Conclusion </a:t>
            </a:r>
          </a:p>
          <a:p>
            <a:endParaRPr lang="fr-BE"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pPr algn="ctr"/>
            <a:r>
              <a:rPr lang="fr-BE" b="1" dirty="0" smtClean="0"/>
              <a:t>Introduction</a:t>
            </a:r>
          </a:p>
        </p:txBody>
      </p:sp>
      <p:sp>
        <p:nvSpPr>
          <p:cNvPr id="3" name="Espace réservé du contenu 2"/>
          <p:cNvSpPr>
            <a:spLocks noGrp="1"/>
          </p:cNvSpPr>
          <p:nvPr>
            <p:ph idx="1"/>
          </p:nvPr>
        </p:nvSpPr>
        <p:spPr/>
        <p:txBody>
          <a:bodyPr>
            <a:normAutofit fontScale="85000" lnSpcReduction="10000"/>
          </a:bodyPr>
          <a:lstStyle/>
          <a:p>
            <a:pPr algn="just"/>
            <a:r>
              <a:rPr lang="fr-BE" sz="3100" dirty="0" smtClean="0">
                <a:sym typeface="Wingdings" pitchFamily="2" charset="2"/>
              </a:rPr>
              <a:t>Comprendre la </a:t>
            </a:r>
            <a:r>
              <a:rPr lang="fr-BE" sz="3100" b="1" dirty="0" smtClean="0">
                <a:solidFill>
                  <a:schemeClr val="accent2">
                    <a:lumMod val="40000"/>
                    <a:lumOff val="60000"/>
                  </a:schemeClr>
                </a:solidFill>
                <a:sym typeface="Wingdings" pitchFamily="2" charset="2"/>
              </a:rPr>
              <a:t>pénibilité</a:t>
            </a:r>
            <a:r>
              <a:rPr lang="fr-BE" sz="3100" dirty="0" smtClean="0">
                <a:sym typeface="Wingdings" pitchFamily="2" charset="2"/>
              </a:rPr>
              <a:t> au travail perçue par les membres d’une organisation du </a:t>
            </a:r>
            <a:r>
              <a:rPr lang="fr-BE" sz="3100" b="1" dirty="0" smtClean="0">
                <a:solidFill>
                  <a:schemeClr val="accent2">
                    <a:lumMod val="40000"/>
                    <a:lumOff val="60000"/>
                  </a:schemeClr>
                </a:solidFill>
                <a:sym typeface="Wingdings" pitchFamily="2" charset="2"/>
              </a:rPr>
              <a:t>secteur non-marchand</a:t>
            </a:r>
            <a:r>
              <a:rPr lang="fr-BE" sz="3100" dirty="0" smtClean="0">
                <a:sym typeface="Wingdings" pitchFamily="2" charset="2"/>
              </a:rPr>
              <a:t> qui travaillent avec des </a:t>
            </a:r>
            <a:r>
              <a:rPr lang="fr-BE" sz="3100" b="1" dirty="0" smtClean="0">
                <a:solidFill>
                  <a:schemeClr val="accent2">
                    <a:lumMod val="40000"/>
                    <a:lumOff val="60000"/>
                  </a:schemeClr>
                </a:solidFill>
                <a:sym typeface="Wingdings" pitchFamily="2" charset="2"/>
              </a:rPr>
              <a:t>victimes de violence conjugale</a:t>
            </a:r>
          </a:p>
          <a:p>
            <a:pPr algn="just"/>
            <a:endParaRPr lang="fr-BE" sz="1000" dirty="0" smtClean="0">
              <a:sym typeface="Wingdings" pitchFamily="2" charset="2"/>
            </a:endParaRPr>
          </a:p>
          <a:p>
            <a:pPr algn="just"/>
            <a:r>
              <a:rPr lang="fr-BE" sz="3100" dirty="0" smtClean="0">
                <a:sym typeface="Wingdings" pitchFamily="2" charset="2"/>
              </a:rPr>
              <a:t>Le conseil d’administration envisageait de mettre en place une </a:t>
            </a:r>
            <a:r>
              <a:rPr lang="fr-BE" sz="3100" dirty="0" smtClean="0">
                <a:solidFill>
                  <a:schemeClr val="accent2">
                    <a:lumMod val="40000"/>
                    <a:lumOff val="60000"/>
                  </a:schemeClr>
                </a:solidFill>
                <a:sym typeface="Wingdings" pitchFamily="2" charset="2"/>
              </a:rPr>
              <a:t>politique de réduction du temps de travail</a:t>
            </a:r>
            <a:r>
              <a:rPr lang="fr-BE" sz="3100" dirty="0" smtClean="0">
                <a:sym typeface="Wingdings" pitchFamily="2" charset="2"/>
              </a:rPr>
              <a:t> en fonction de l’âge et l’ancienneté sur base de la pénibilité du travail</a:t>
            </a:r>
          </a:p>
          <a:p>
            <a:pPr lvl="1" algn="just">
              <a:buNone/>
            </a:pPr>
            <a:r>
              <a:rPr lang="fr-BE" sz="2700" dirty="0" smtClean="0">
                <a:sym typeface="Wingdings" pitchFamily="2" charset="2"/>
              </a:rPr>
              <a:t> Tester la pertinence d’une telle décision</a:t>
            </a:r>
          </a:p>
          <a:p>
            <a:pPr algn="just">
              <a:buNone/>
            </a:pPr>
            <a:endParaRPr lang="fr-BE" sz="1000" dirty="0" smtClean="0">
              <a:sym typeface="Wingdings" pitchFamily="2" charset="2"/>
            </a:endParaRPr>
          </a:p>
          <a:p>
            <a:pPr algn="just"/>
            <a:r>
              <a:rPr lang="fr-BE" b="1" dirty="0" smtClean="0">
                <a:solidFill>
                  <a:schemeClr val="accent2">
                    <a:lumMod val="40000"/>
                    <a:lumOff val="60000"/>
                  </a:schemeClr>
                </a:solidFill>
                <a:sym typeface="Wingdings" pitchFamily="2" charset="2"/>
              </a:rPr>
              <a:t>Intérêt</a:t>
            </a:r>
            <a:r>
              <a:rPr lang="fr-BE" dirty="0" smtClean="0">
                <a:sym typeface="Wingdings" pitchFamily="2" charset="2"/>
              </a:rPr>
              <a:t> : secteur associatif est </a:t>
            </a:r>
            <a:r>
              <a:rPr lang="fr-BE" b="1" dirty="0" smtClean="0">
                <a:solidFill>
                  <a:schemeClr val="accent2">
                    <a:lumMod val="40000"/>
                    <a:lumOff val="60000"/>
                  </a:schemeClr>
                </a:solidFill>
                <a:sym typeface="Wingdings" pitchFamily="2" charset="2"/>
              </a:rPr>
              <a:t>peu étudié</a:t>
            </a:r>
            <a:r>
              <a:rPr lang="fr-BE" b="1" dirty="0" smtClean="0">
                <a:sym typeface="Wingdings" pitchFamily="2" charset="2"/>
              </a:rPr>
              <a:t> </a:t>
            </a:r>
            <a:r>
              <a:rPr lang="fr-BE" dirty="0" smtClean="0">
                <a:sym typeface="Wingdings" pitchFamily="2" charset="2"/>
              </a:rPr>
              <a:t>en matière de pénibilité</a:t>
            </a:r>
          </a:p>
          <a:p>
            <a:endParaRPr lang="fr-BE" sz="1000" dirty="0" smtClean="0">
              <a:sym typeface="Wingdings" pitchFamily="2" charset="2"/>
            </a:endParaRPr>
          </a:p>
          <a:p>
            <a:endParaRPr lang="fr-BE" dirty="0" smtClean="0"/>
          </a:p>
          <a:p>
            <a:endParaRPr lang="fr-BE" dirty="0"/>
          </a:p>
        </p:txBody>
      </p:sp>
    </p:spTree>
  </p:cSld>
  <p:clrMapOvr>
    <a:overrideClrMapping bg1="dk1" tx1="lt1" bg2="dk2" tx2="lt2" accent1="accent1" accent2="accent2" accent3="accent3" accent4="accent4" accent5="accent5" accent6="accent6" hlink="hlink" folHlink="folHlink"/>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pPr algn="ctr"/>
            <a:r>
              <a:rPr lang="fr-BE" b="1" dirty="0" smtClean="0"/>
              <a:t>Questions</a:t>
            </a:r>
            <a:r>
              <a:rPr lang="fr-BE" sz="4000" b="1" dirty="0" smtClean="0"/>
              <a:t> de recherche</a:t>
            </a:r>
            <a:endParaRPr lang="fr-BE" sz="4000" b="1" dirty="0"/>
          </a:p>
        </p:txBody>
      </p:sp>
      <p:sp>
        <p:nvSpPr>
          <p:cNvPr id="3" name="Espace réservé du contenu 2"/>
          <p:cNvSpPr>
            <a:spLocks noGrp="1"/>
          </p:cNvSpPr>
          <p:nvPr>
            <p:ph idx="1"/>
          </p:nvPr>
        </p:nvSpPr>
        <p:spPr>
          <a:xfrm>
            <a:off x="457200" y="1700808"/>
            <a:ext cx="8075240" cy="5157192"/>
          </a:xfrm>
        </p:spPr>
        <p:txBody>
          <a:bodyPr>
            <a:normAutofit fontScale="92500" lnSpcReduction="10000"/>
          </a:bodyPr>
          <a:lstStyle/>
          <a:p>
            <a:pPr algn="just"/>
            <a:r>
              <a:rPr lang="fr-FR" sz="2800" dirty="0" smtClean="0"/>
              <a:t>Comment est </a:t>
            </a:r>
            <a:r>
              <a:rPr lang="fr-FR" sz="2800" b="1" dirty="0" smtClean="0">
                <a:solidFill>
                  <a:schemeClr val="accent2">
                    <a:lumMod val="40000"/>
                    <a:lumOff val="60000"/>
                  </a:schemeClr>
                </a:solidFill>
              </a:rPr>
              <a:t>perçue</a:t>
            </a:r>
            <a:r>
              <a:rPr lang="fr-FR" sz="2800" dirty="0" smtClean="0">
                <a:solidFill>
                  <a:schemeClr val="accent2">
                    <a:lumMod val="40000"/>
                    <a:lumOff val="60000"/>
                  </a:schemeClr>
                </a:solidFill>
              </a:rPr>
              <a:t> </a:t>
            </a:r>
            <a:r>
              <a:rPr lang="fr-FR" sz="2800" dirty="0" smtClean="0"/>
              <a:t>la pénibilité des différentes personnes travaillant au sein de l’association ?</a:t>
            </a:r>
            <a:endParaRPr lang="fr-BE" sz="2800" dirty="0" smtClean="0"/>
          </a:p>
          <a:p>
            <a:pPr algn="just"/>
            <a:r>
              <a:rPr lang="fr-FR" sz="2800" dirty="0" smtClean="0"/>
              <a:t>Quels sont les </a:t>
            </a:r>
            <a:r>
              <a:rPr lang="fr-FR" sz="2800" b="1" dirty="0" smtClean="0">
                <a:solidFill>
                  <a:schemeClr val="accent2">
                    <a:lumMod val="40000"/>
                    <a:lumOff val="60000"/>
                  </a:schemeClr>
                </a:solidFill>
              </a:rPr>
              <a:t>facteurs</a:t>
            </a:r>
            <a:r>
              <a:rPr lang="fr-FR" sz="2800" dirty="0" smtClean="0"/>
              <a:t> qui sont mobilisés pour définir cette pénibilité ? </a:t>
            </a:r>
            <a:endParaRPr lang="fr-BE" sz="2800" dirty="0" smtClean="0"/>
          </a:p>
          <a:p>
            <a:pPr algn="just"/>
            <a:r>
              <a:rPr lang="fr-FR" sz="2800" dirty="0" smtClean="0"/>
              <a:t>L’</a:t>
            </a:r>
            <a:r>
              <a:rPr lang="fr-FR" sz="2800" b="1" dirty="0" smtClean="0">
                <a:solidFill>
                  <a:schemeClr val="accent2">
                    <a:lumMod val="40000"/>
                    <a:lumOff val="60000"/>
                  </a:schemeClr>
                </a:solidFill>
              </a:rPr>
              <a:t>âge</a:t>
            </a:r>
            <a:r>
              <a:rPr lang="fr-FR" sz="2800" dirty="0" smtClean="0"/>
              <a:t> est-il perçu comme un facteur spécifique ou un élément parmi d’autres ?</a:t>
            </a:r>
            <a:endParaRPr lang="fr-BE" sz="2800" dirty="0" smtClean="0"/>
          </a:p>
          <a:p>
            <a:pPr algn="just"/>
            <a:r>
              <a:rPr lang="fr-FR" sz="2800" dirty="0" smtClean="0"/>
              <a:t>Quelles </a:t>
            </a:r>
            <a:r>
              <a:rPr lang="fr-FR" sz="2800" b="1" dirty="0" smtClean="0">
                <a:solidFill>
                  <a:schemeClr val="accent2">
                    <a:lumMod val="40000"/>
                    <a:lumOff val="60000"/>
                  </a:schemeClr>
                </a:solidFill>
              </a:rPr>
              <a:t>pistes d’action </a:t>
            </a:r>
            <a:r>
              <a:rPr lang="fr-FR" sz="2800" dirty="0" smtClean="0"/>
              <a:t>sont </a:t>
            </a:r>
            <a:r>
              <a:rPr lang="fr-FR" sz="2800" b="1" dirty="0" smtClean="0">
                <a:solidFill>
                  <a:schemeClr val="accent2">
                    <a:lumMod val="40000"/>
                    <a:lumOff val="60000"/>
                  </a:schemeClr>
                </a:solidFill>
              </a:rPr>
              <a:t>déjà</a:t>
            </a:r>
            <a:r>
              <a:rPr lang="fr-FR" sz="2800" dirty="0" smtClean="0">
                <a:solidFill>
                  <a:schemeClr val="accent2">
                    <a:lumMod val="40000"/>
                    <a:lumOff val="60000"/>
                  </a:schemeClr>
                </a:solidFill>
              </a:rPr>
              <a:t> </a:t>
            </a:r>
            <a:r>
              <a:rPr lang="fr-FR" sz="2800" dirty="0" smtClean="0"/>
              <a:t>mises en place par l’association et comment sont-elles perçues ?</a:t>
            </a:r>
            <a:endParaRPr lang="fr-BE" sz="2800" dirty="0" smtClean="0"/>
          </a:p>
          <a:p>
            <a:pPr algn="just"/>
            <a:r>
              <a:rPr lang="fr-FR" sz="2800" dirty="0" smtClean="0"/>
              <a:t>Quelles </a:t>
            </a:r>
            <a:r>
              <a:rPr lang="fr-FR" sz="2800" b="1" dirty="0" smtClean="0">
                <a:solidFill>
                  <a:schemeClr val="accent2">
                    <a:lumMod val="40000"/>
                    <a:lumOff val="60000"/>
                  </a:schemeClr>
                </a:solidFill>
              </a:rPr>
              <a:t>propositions</a:t>
            </a:r>
            <a:r>
              <a:rPr lang="fr-FR" sz="2800" dirty="0" smtClean="0"/>
              <a:t> sont émises par les travailleurs en vue de réduire la pénibilité des tâches ?</a:t>
            </a:r>
            <a:endParaRPr lang="fr-BE" sz="2800" dirty="0" smtClean="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b="1" dirty="0" smtClean="0"/>
              <a:t>Types de pénibilité et leurs effets</a:t>
            </a:r>
            <a:endParaRPr lang="fr-BE" b="1" dirty="0"/>
          </a:p>
        </p:txBody>
      </p:sp>
      <p:sp>
        <p:nvSpPr>
          <p:cNvPr id="3" name="Espace réservé du contenu 2"/>
          <p:cNvSpPr>
            <a:spLocks noGrp="1"/>
          </p:cNvSpPr>
          <p:nvPr>
            <p:ph idx="1"/>
          </p:nvPr>
        </p:nvSpPr>
        <p:spPr/>
        <p:txBody>
          <a:bodyPr>
            <a:normAutofit fontScale="92500" lnSpcReduction="10000"/>
          </a:bodyPr>
          <a:lstStyle/>
          <a:p>
            <a:pPr algn="just"/>
            <a:r>
              <a:rPr lang="fr-BE" dirty="0" smtClean="0"/>
              <a:t>4 types (</a:t>
            </a:r>
            <a:r>
              <a:rPr lang="fr-BE" dirty="0" err="1" smtClean="0"/>
              <a:t>Anact</a:t>
            </a:r>
            <a:r>
              <a:rPr lang="fr-BE" dirty="0" smtClean="0"/>
              <a:t>, </a:t>
            </a:r>
            <a:r>
              <a:rPr lang="fr-BE" dirty="0" err="1" smtClean="0"/>
              <a:t>Aract</a:t>
            </a:r>
            <a:r>
              <a:rPr lang="fr-BE" dirty="0" smtClean="0"/>
              <a:t>) :</a:t>
            </a:r>
          </a:p>
          <a:p>
            <a:pPr algn="just"/>
            <a:endParaRPr lang="fr-BE" sz="900" dirty="0" smtClean="0"/>
          </a:p>
          <a:p>
            <a:pPr lvl="1" algn="just"/>
            <a:r>
              <a:rPr lang="fr-BE" dirty="0" smtClean="0"/>
              <a:t>Contraintes physiques</a:t>
            </a:r>
          </a:p>
          <a:p>
            <a:pPr lvl="1" algn="just"/>
            <a:r>
              <a:rPr lang="fr-BE" dirty="0" smtClean="0"/>
              <a:t>Contraintes liées à l’organisation du travail</a:t>
            </a:r>
          </a:p>
          <a:p>
            <a:pPr lvl="1" algn="just"/>
            <a:r>
              <a:rPr lang="fr-BE" dirty="0" smtClean="0"/>
              <a:t>Contraintes liées à l’environnement du travail</a:t>
            </a:r>
          </a:p>
          <a:p>
            <a:pPr lvl="1" algn="just"/>
            <a:r>
              <a:rPr lang="fr-BE" dirty="0" smtClean="0"/>
              <a:t>Contraintes psychiques</a:t>
            </a:r>
          </a:p>
          <a:p>
            <a:pPr lvl="1" algn="just"/>
            <a:endParaRPr lang="fr-BE" sz="1000" dirty="0" smtClean="0"/>
          </a:p>
          <a:p>
            <a:pPr algn="just"/>
            <a:r>
              <a:rPr lang="fr-BE" dirty="0" smtClean="0"/>
              <a:t>Effets :</a:t>
            </a:r>
          </a:p>
          <a:p>
            <a:pPr lvl="1" algn="just"/>
            <a:r>
              <a:rPr lang="fr-BE" dirty="0" smtClean="0"/>
              <a:t>Fatigue</a:t>
            </a:r>
          </a:p>
          <a:p>
            <a:pPr lvl="1" algn="just"/>
            <a:r>
              <a:rPr lang="fr-BE" dirty="0" smtClean="0"/>
              <a:t>Stress</a:t>
            </a:r>
          </a:p>
          <a:p>
            <a:pPr lvl="1" algn="just"/>
            <a:r>
              <a:rPr lang="fr-BE" dirty="0" smtClean="0"/>
              <a:t>Troubles </a:t>
            </a:r>
            <a:r>
              <a:rPr lang="fr-BE" dirty="0" err="1" smtClean="0"/>
              <a:t>musculo</a:t>
            </a:r>
            <a:r>
              <a:rPr lang="fr-BE" dirty="0" smtClean="0"/>
              <a:t>-squelettiques</a:t>
            </a:r>
          </a:p>
          <a:p>
            <a:pPr lvl="1" algn="just"/>
            <a:r>
              <a:rPr lang="fr-BE" dirty="0" err="1" smtClean="0"/>
              <a:t>Burn</a:t>
            </a:r>
            <a:r>
              <a:rPr lang="fr-BE" dirty="0" smtClean="0"/>
              <a:t>-out, traumatisme vicariant…</a:t>
            </a:r>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BE" b="1" dirty="0" smtClean="0"/>
              <a:t>Présentation de l’association</a:t>
            </a:r>
          </a:p>
        </p:txBody>
      </p:sp>
      <p:sp>
        <p:nvSpPr>
          <p:cNvPr id="3" name="Espace réservé du contenu 2"/>
          <p:cNvSpPr>
            <a:spLocks noGrp="1"/>
          </p:cNvSpPr>
          <p:nvPr>
            <p:ph idx="1"/>
          </p:nvPr>
        </p:nvSpPr>
        <p:spPr>
          <a:xfrm>
            <a:off x="457200" y="1882808"/>
            <a:ext cx="8229600" cy="4786552"/>
          </a:xfrm>
        </p:spPr>
        <p:txBody>
          <a:bodyPr>
            <a:normAutofit fontScale="92500" lnSpcReduction="20000"/>
          </a:bodyPr>
          <a:lstStyle/>
          <a:p>
            <a:pPr algn="just"/>
            <a:r>
              <a:rPr lang="fr-BE" dirty="0" smtClean="0"/>
              <a:t>L’association propose :</a:t>
            </a:r>
          </a:p>
          <a:p>
            <a:pPr lvl="1" algn="just"/>
            <a:r>
              <a:rPr lang="fr-BE" dirty="0" smtClean="0"/>
              <a:t>Des lieux d’</a:t>
            </a:r>
            <a:r>
              <a:rPr lang="fr-BE" dirty="0" smtClean="0">
                <a:solidFill>
                  <a:schemeClr val="accent2">
                    <a:lumMod val="40000"/>
                    <a:lumOff val="60000"/>
                  </a:schemeClr>
                </a:solidFill>
              </a:rPr>
              <a:t>accueil</a:t>
            </a:r>
            <a:r>
              <a:rPr lang="fr-BE" dirty="0" smtClean="0"/>
              <a:t> et d’</a:t>
            </a:r>
            <a:r>
              <a:rPr lang="fr-BE" dirty="0" smtClean="0">
                <a:solidFill>
                  <a:schemeClr val="accent2">
                    <a:lumMod val="40000"/>
                    <a:lumOff val="60000"/>
                  </a:schemeClr>
                </a:solidFill>
              </a:rPr>
              <a:t>hébergement</a:t>
            </a:r>
            <a:r>
              <a:rPr lang="fr-BE" dirty="0" smtClean="0"/>
              <a:t> pour  les femmes victimes de violence conjugale et leurs enfants</a:t>
            </a:r>
          </a:p>
          <a:p>
            <a:pPr lvl="1" algn="just"/>
            <a:r>
              <a:rPr lang="fr-BE" dirty="0" smtClean="0"/>
              <a:t>Des services d’</a:t>
            </a:r>
            <a:r>
              <a:rPr lang="fr-BE" dirty="0" smtClean="0">
                <a:solidFill>
                  <a:schemeClr val="accent2">
                    <a:lumMod val="40000"/>
                    <a:lumOff val="60000"/>
                  </a:schemeClr>
                </a:solidFill>
              </a:rPr>
              <a:t>insertion socioprofessionnelle </a:t>
            </a:r>
            <a:r>
              <a:rPr lang="fr-BE" dirty="0" smtClean="0"/>
              <a:t>destinés aux femmes à la recherche d’un emploi</a:t>
            </a:r>
          </a:p>
          <a:p>
            <a:pPr lvl="1" algn="just"/>
            <a:r>
              <a:rPr lang="fr-BE" dirty="0" smtClean="0"/>
              <a:t>Diverses actions d’</a:t>
            </a:r>
            <a:r>
              <a:rPr lang="fr-BE" dirty="0" smtClean="0">
                <a:solidFill>
                  <a:schemeClr val="accent2">
                    <a:lumMod val="40000"/>
                    <a:lumOff val="60000"/>
                  </a:schemeClr>
                </a:solidFill>
              </a:rPr>
              <a:t>éducation permanente </a:t>
            </a:r>
            <a:r>
              <a:rPr lang="fr-BE" dirty="0" smtClean="0"/>
              <a:t>et de prévention en lien avec la violence familiale</a:t>
            </a:r>
          </a:p>
          <a:p>
            <a:pPr lvl="1" algn="just"/>
            <a:endParaRPr lang="fr-BE" sz="1000" dirty="0" smtClean="0"/>
          </a:p>
          <a:p>
            <a:pPr lvl="1" algn="just"/>
            <a:endParaRPr lang="fr-BE" sz="1000" dirty="0" smtClean="0"/>
          </a:p>
          <a:p>
            <a:pPr algn="just"/>
            <a:endParaRPr lang="fr-BE" sz="1000" dirty="0" smtClean="0"/>
          </a:p>
          <a:p>
            <a:pPr marL="448056" lvl="1" indent="-384048" algn="just">
              <a:buSzPct val="80000"/>
              <a:buFont typeface="Wingdings 2"/>
              <a:buChar char=""/>
            </a:pPr>
            <a:r>
              <a:rPr lang="fr-BE" sz="3000" dirty="0" smtClean="0"/>
              <a:t>Une </a:t>
            </a:r>
            <a:r>
              <a:rPr lang="fr-BE" sz="3000" b="1" dirty="0" smtClean="0">
                <a:solidFill>
                  <a:schemeClr val="accent2">
                    <a:lumMod val="40000"/>
                    <a:lumOff val="60000"/>
                  </a:schemeClr>
                </a:solidFill>
              </a:rPr>
              <a:t>soixantaine</a:t>
            </a:r>
            <a:r>
              <a:rPr lang="fr-BE" sz="3000" dirty="0" smtClean="0"/>
              <a:t> de personnes (hommes et femmes) travaillent au sein de cette association</a:t>
            </a:r>
          </a:p>
          <a:p>
            <a:pPr>
              <a:buNone/>
            </a:pPr>
            <a:endParaRPr lang="fr-BE" dirty="0" smtClean="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pPr algn="ctr"/>
            <a:r>
              <a:rPr lang="fr-BE" b="1" dirty="0" smtClean="0"/>
              <a:t>Méthodologie</a:t>
            </a:r>
          </a:p>
        </p:txBody>
      </p:sp>
      <p:sp>
        <p:nvSpPr>
          <p:cNvPr id="3" name="Espace réservé du contenu 2"/>
          <p:cNvSpPr>
            <a:spLocks noGrp="1"/>
          </p:cNvSpPr>
          <p:nvPr>
            <p:ph idx="1"/>
          </p:nvPr>
        </p:nvSpPr>
        <p:spPr>
          <a:xfrm>
            <a:off x="611560" y="1484784"/>
            <a:ext cx="8075240" cy="5373216"/>
          </a:xfrm>
        </p:spPr>
        <p:txBody>
          <a:bodyPr>
            <a:normAutofit fontScale="92500" lnSpcReduction="10000"/>
          </a:bodyPr>
          <a:lstStyle/>
          <a:p>
            <a:pPr>
              <a:lnSpc>
                <a:spcPct val="150000"/>
              </a:lnSpc>
            </a:pPr>
            <a:r>
              <a:rPr lang="fr-BE" sz="3100" dirty="0" smtClean="0"/>
              <a:t>31 entretiens </a:t>
            </a:r>
            <a:r>
              <a:rPr lang="fr-BE" sz="3100" b="1" dirty="0" smtClean="0">
                <a:solidFill>
                  <a:schemeClr val="accent2">
                    <a:lumMod val="40000"/>
                    <a:lumOff val="60000"/>
                  </a:schemeClr>
                </a:solidFill>
              </a:rPr>
              <a:t>qualitatifs </a:t>
            </a:r>
            <a:r>
              <a:rPr lang="fr-BE" sz="3100" dirty="0" smtClean="0"/>
              <a:t>réalisés avec différentes catégories du personnel</a:t>
            </a:r>
            <a:endParaRPr lang="fr-BE" sz="3100" b="1" dirty="0" smtClean="0">
              <a:solidFill>
                <a:schemeClr val="accent2">
                  <a:lumMod val="40000"/>
                  <a:lumOff val="60000"/>
                </a:schemeClr>
              </a:solidFill>
            </a:endParaRPr>
          </a:p>
          <a:p>
            <a:pPr>
              <a:lnSpc>
                <a:spcPct val="150000"/>
              </a:lnSpc>
            </a:pPr>
            <a:r>
              <a:rPr lang="fr-BE" sz="3200" dirty="0" smtClean="0"/>
              <a:t>Echantillon : </a:t>
            </a:r>
          </a:p>
          <a:p>
            <a:pPr lvl="1">
              <a:lnSpc>
                <a:spcPct val="150000"/>
              </a:lnSpc>
            </a:pPr>
            <a:r>
              <a:rPr lang="fr-BE" sz="2800" dirty="0" smtClean="0"/>
              <a:t>À partir de la liste complète du personnel</a:t>
            </a:r>
          </a:p>
          <a:p>
            <a:pPr lvl="1">
              <a:lnSpc>
                <a:spcPct val="150000"/>
              </a:lnSpc>
            </a:pPr>
            <a:r>
              <a:rPr lang="fr-BE" sz="2800" dirty="0" smtClean="0"/>
              <a:t>Critères « métier » et « âge »</a:t>
            </a:r>
          </a:p>
          <a:p>
            <a:pPr lvl="1">
              <a:lnSpc>
                <a:spcPct val="150000"/>
              </a:lnSpc>
            </a:pPr>
            <a:r>
              <a:rPr lang="fr-BE" sz="2800" dirty="0" smtClean="0"/>
              <a:t>Tire une personne sur deux dans chaque case</a:t>
            </a:r>
          </a:p>
          <a:p>
            <a:pPr>
              <a:lnSpc>
                <a:spcPct val="150000"/>
              </a:lnSpc>
            </a:pPr>
            <a:r>
              <a:rPr lang="fr-BE" sz="3100" b="1" dirty="0" smtClean="0">
                <a:solidFill>
                  <a:schemeClr val="accent2">
                    <a:lumMod val="40000"/>
                    <a:lumOff val="60000"/>
                  </a:schemeClr>
                </a:solidFill>
              </a:rPr>
              <a:t>Analyse de contenu </a:t>
            </a:r>
            <a:r>
              <a:rPr lang="fr-BE" sz="3100" dirty="0" smtClean="0"/>
              <a:t>par thématique</a:t>
            </a:r>
            <a:endParaRPr lang="fr-BE" sz="3100"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b="1" dirty="0" smtClean="0"/>
              <a:t>Résultats</a:t>
            </a:r>
            <a:endParaRPr lang="fr-BE" b="1" dirty="0"/>
          </a:p>
        </p:txBody>
      </p:sp>
      <p:sp>
        <p:nvSpPr>
          <p:cNvPr id="3" name="Espace réservé du contenu 2"/>
          <p:cNvSpPr>
            <a:spLocks noGrp="1"/>
          </p:cNvSpPr>
          <p:nvPr>
            <p:ph idx="1"/>
          </p:nvPr>
        </p:nvSpPr>
        <p:spPr/>
        <p:txBody>
          <a:bodyPr>
            <a:normAutofit fontScale="85000" lnSpcReduction="20000"/>
          </a:bodyPr>
          <a:lstStyle/>
          <a:p>
            <a:pPr algn="just"/>
            <a:r>
              <a:rPr lang="fr-BE" dirty="0" smtClean="0"/>
              <a:t>La pénibilité comporte des composantes </a:t>
            </a:r>
            <a:r>
              <a:rPr lang="fr-BE" b="1" dirty="0" smtClean="0">
                <a:solidFill>
                  <a:schemeClr val="accent2">
                    <a:lumMod val="40000"/>
                    <a:lumOff val="60000"/>
                  </a:schemeClr>
                </a:solidFill>
              </a:rPr>
              <a:t>objectives</a:t>
            </a:r>
            <a:r>
              <a:rPr lang="fr-BE" dirty="0" smtClean="0"/>
              <a:t> et </a:t>
            </a:r>
            <a:r>
              <a:rPr lang="fr-BE" b="1" dirty="0" smtClean="0">
                <a:solidFill>
                  <a:schemeClr val="accent2">
                    <a:lumMod val="40000"/>
                    <a:lumOff val="60000"/>
                  </a:schemeClr>
                </a:solidFill>
              </a:rPr>
              <a:t>subjectives</a:t>
            </a:r>
          </a:p>
          <a:p>
            <a:pPr algn="just"/>
            <a:endParaRPr lang="fr-BE" sz="1000" b="1" dirty="0" smtClean="0">
              <a:solidFill>
                <a:schemeClr val="accent2">
                  <a:lumMod val="40000"/>
                  <a:lumOff val="60000"/>
                </a:schemeClr>
              </a:solidFill>
            </a:endParaRPr>
          </a:p>
          <a:p>
            <a:pPr algn="just"/>
            <a:r>
              <a:rPr lang="fr-BE" dirty="0" smtClean="0"/>
              <a:t>Elle est influencée par :</a:t>
            </a:r>
          </a:p>
          <a:p>
            <a:pPr lvl="1" algn="just"/>
            <a:r>
              <a:rPr lang="fr-BE" dirty="0" smtClean="0"/>
              <a:t>Des facteurs individuels</a:t>
            </a:r>
          </a:p>
          <a:p>
            <a:pPr lvl="1" algn="just"/>
            <a:r>
              <a:rPr lang="fr-BE" dirty="0" smtClean="0"/>
              <a:t>Des facteurs organisationnels</a:t>
            </a:r>
          </a:p>
          <a:p>
            <a:pPr lvl="1" algn="just"/>
            <a:r>
              <a:rPr lang="fr-BE" dirty="0" smtClean="0"/>
              <a:t>Des facteurs sociétaux</a:t>
            </a:r>
          </a:p>
          <a:p>
            <a:pPr algn="just"/>
            <a:endParaRPr lang="fr-BE" sz="900" b="1" dirty="0" smtClean="0">
              <a:solidFill>
                <a:schemeClr val="accent2">
                  <a:lumMod val="40000"/>
                  <a:lumOff val="60000"/>
                </a:schemeClr>
              </a:solidFill>
            </a:endParaRPr>
          </a:p>
          <a:p>
            <a:pPr marL="448056" lvl="1" indent="-384048" algn="just">
              <a:buSzPct val="80000"/>
              <a:buFont typeface="Wingdings 2"/>
              <a:buChar char=""/>
            </a:pPr>
            <a:r>
              <a:rPr lang="fr-BE" sz="3000" dirty="0" smtClean="0"/>
              <a:t>Les mêmes situations vont être vécues différemment par des travailleurs ayant des contraintes similaires</a:t>
            </a:r>
          </a:p>
          <a:p>
            <a:pPr lvl="1" algn="just"/>
            <a:endParaRPr lang="fr-BE" sz="900" dirty="0" smtClean="0"/>
          </a:p>
          <a:p>
            <a:pPr marL="448056" lvl="1" indent="-384048" algn="just">
              <a:buSzPct val="80000"/>
              <a:buFont typeface="Wingdings 2"/>
              <a:buChar char=""/>
            </a:pPr>
            <a:r>
              <a:rPr lang="fr-BE" sz="3000" dirty="0" smtClean="0"/>
              <a:t>La perception de la pénibilité est </a:t>
            </a:r>
            <a:r>
              <a:rPr lang="fr-BE" sz="3000" b="1" dirty="0" smtClean="0">
                <a:solidFill>
                  <a:schemeClr val="accent2">
                    <a:lumMod val="40000"/>
                    <a:lumOff val="60000"/>
                  </a:schemeClr>
                </a:solidFill>
              </a:rPr>
              <a:t>cyclique</a:t>
            </a:r>
            <a:r>
              <a:rPr lang="fr-BE" sz="3000" dirty="0" smtClean="0"/>
              <a:t> :  elle varie pour le même individu tout au long de sa carrière</a:t>
            </a:r>
            <a:endParaRPr lang="fr-BE" sz="3000"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pPr algn="ctr"/>
            <a:r>
              <a:rPr lang="fr-BE" b="1" dirty="0" smtClean="0"/>
              <a:t>1. Les facteurs individuels</a:t>
            </a:r>
            <a:endParaRPr lang="fr-BE" b="1" dirty="0"/>
          </a:p>
        </p:txBody>
      </p:sp>
      <p:sp>
        <p:nvSpPr>
          <p:cNvPr id="3" name="Espace réservé du contenu 2"/>
          <p:cNvSpPr>
            <a:spLocks noGrp="1"/>
          </p:cNvSpPr>
          <p:nvPr>
            <p:ph idx="1"/>
          </p:nvPr>
        </p:nvSpPr>
        <p:spPr>
          <a:xfrm>
            <a:off x="457200" y="1412776"/>
            <a:ext cx="8229600" cy="5445224"/>
          </a:xfrm>
        </p:spPr>
        <p:txBody>
          <a:bodyPr>
            <a:normAutofit/>
          </a:bodyPr>
          <a:lstStyle/>
          <a:p>
            <a:pPr algn="just"/>
            <a:r>
              <a:rPr lang="fr-BE" sz="2400" dirty="0" smtClean="0"/>
              <a:t>L’</a:t>
            </a:r>
            <a:r>
              <a:rPr lang="fr-BE" sz="2400" b="1" dirty="0" smtClean="0">
                <a:solidFill>
                  <a:schemeClr val="accent2">
                    <a:lumMod val="40000"/>
                    <a:lumOff val="60000"/>
                  </a:schemeClr>
                </a:solidFill>
              </a:rPr>
              <a:t>âge</a:t>
            </a:r>
            <a:r>
              <a:rPr lang="fr-BE" sz="2400" dirty="0" smtClean="0"/>
              <a:t> et l’</a:t>
            </a:r>
            <a:r>
              <a:rPr lang="fr-BE" sz="2400" b="1" dirty="0" smtClean="0">
                <a:solidFill>
                  <a:schemeClr val="accent2">
                    <a:lumMod val="40000"/>
                    <a:lumOff val="60000"/>
                  </a:schemeClr>
                </a:solidFill>
              </a:rPr>
              <a:t>ancienneté</a:t>
            </a:r>
            <a:r>
              <a:rPr lang="fr-BE" sz="2400" dirty="0" smtClean="0"/>
              <a:t> sont des facteurs importants</a:t>
            </a:r>
          </a:p>
          <a:p>
            <a:pPr lvl="1" algn="just"/>
            <a:r>
              <a:rPr lang="fr-BE" sz="2400" dirty="0" smtClean="0">
                <a:solidFill>
                  <a:schemeClr val="accent2">
                    <a:lumMod val="40000"/>
                    <a:lumOff val="60000"/>
                  </a:schemeClr>
                </a:solidFill>
              </a:rPr>
              <a:t>Mais</a:t>
            </a:r>
            <a:r>
              <a:rPr lang="fr-BE" sz="2400" dirty="0" smtClean="0"/>
              <a:t> les difficultés liées à l’âge sont souvent compensées par des compétences liées à l’ancienneté  (expérience acquise, capacité d’anticipé, savoir-faire)</a:t>
            </a:r>
          </a:p>
          <a:p>
            <a:pPr marL="448056" lvl="2" indent="-384048" algn="just">
              <a:buSzPct val="80000"/>
              <a:buFont typeface="Wingdings 2"/>
              <a:buChar char=""/>
            </a:pPr>
            <a:r>
              <a:rPr lang="fr-BE" dirty="0" smtClean="0"/>
              <a:t>D’autres facteurs :</a:t>
            </a:r>
          </a:p>
          <a:p>
            <a:pPr marL="713232" lvl="3" indent="-384048" algn="just">
              <a:buSzPct val="80000"/>
              <a:buFont typeface="Wingdings" pitchFamily="2" charset="2"/>
              <a:buChar char="Ø"/>
            </a:pPr>
            <a:r>
              <a:rPr lang="fr-BE" sz="2400" dirty="0" smtClean="0"/>
              <a:t>Le </a:t>
            </a:r>
            <a:r>
              <a:rPr lang="fr-BE" sz="2400" b="1" dirty="0" smtClean="0">
                <a:solidFill>
                  <a:schemeClr val="accent2">
                    <a:lumMod val="40000"/>
                    <a:lumOff val="60000"/>
                  </a:schemeClr>
                </a:solidFill>
              </a:rPr>
              <a:t>début de carrière</a:t>
            </a:r>
            <a:endParaRPr lang="fr-BE" sz="2400" dirty="0" smtClean="0"/>
          </a:p>
          <a:p>
            <a:pPr marL="713232" lvl="3" indent="-384048" algn="just">
              <a:buSzPct val="80000"/>
              <a:buFont typeface="Wingdings" pitchFamily="2" charset="2"/>
              <a:buChar char="Ø"/>
            </a:pPr>
            <a:r>
              <a:rPr lang="fr-BE" sz="2400" dirty="0" smtClean="0"/>
              <a:t>La </a:t>
            </a:r>
            <a:r>
              <a:rPr lang="fr-BE" sz="2400" b="1" dirty="0" smtClean="0">
                <a:solidFill>
                  <a:schemeClr val="accent2">
                    <a:lumMod val="40000"/>
                    <a:lumOff val="60000"/>
                  </a:schemeClr>
                </a:solidFill>
              </a:rPr>
              <a:t>situation familiale </a:t>
            </a:r>
            <a:r>
              <a:rPr lang="fr-BE" sz="2400" dirty="0" smtClean="0"/>
              <a:t>(avoir des enfants en bas âge et/ou des parents dépendants confronte les femmes à la double journée de travail)</a:t>
            </a:r>
            <a:endParaRPr lang="fr-BE" sz="2400" dirty="0" smtClean="0">
              <a:sym typeface="Wingdings" pitchFamily="2" charset="2"/>
            </a:endParaRPr>
          </a:p>
          <a:p>
            <a:pPr marL="448056" lvl="3" indent="-384048" algn="just">
              <a:buSzPct val="80000"/>
              <a:buFont typeface="Wingdings 2"/>
              <a:buChar char=""/>
            </a:pPr>
            <a:r>
              <a:rPr lang="fr-BE" sz="2400" b="1" dirty="0" smtClean="0">
                <a:solidFill>
                  <a:schemeClr val="accent2">
                    <a:lumMod val="40000"/>
                    <a:lumOff val="60000"/>
                  </a:schemeClr>
                </a:solidFill>
              </a:rPr>
              <a:t>Sexe</a:t>
            </a:r>
            <a:r>
              <a:rPr lang="fr-BE" sz="2400" dirty="0" smtClean="0"/>
              <a:t> : trouver sa place comme </a:t>
            </a:r>
            <a:r>
              <a:rPr lang="fr-BE" sz="2400" b="1" dirty="0" smtClean="0">
                <a:solidFill>
                  <a:schemeClr val="accent2">
                    <a:lumMod val="40000"/>
                    <a:lumOff val="60000"/>
                  </a:schemeClr>
                </a:solidFill>
              </a:rPr>
              <a:t>homme</a:t>
            </a:r>
            <a:r>
              <a:rPr lang="fr-BE" sz="2400" dirty="0" smtClean="0"/>
              <a:t> dans un milieu majoritairement féminin voire féministe</a:t>
            </a:r>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themeOverride>
</file>

<file path=docProps/app.xml><?xml version="1.0" encoding="utf-8"?>
<Properties xmlns="http://schemas.openxmlformats.org/officeDocument/2006/extended-properties" xmlns:vt="http://schemas.openxmlformats.org/officeDocument/2006/docPropsVTypes">
  <Template/>
  <TotalTime>0</TotalTime>
  <Words>1617</Words>
  <Application>Microsoft Office PowerPoint</Application>
  <PresentationFormat>Affichage à l'écran (4:3)</PresentationFormat>
  <Paragraphs>203</Paragraphs>
  <Slides>16</Slides>
  <Notes>14</Notes>
  <HiddenSlides>1</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Verve</vt:lpstr>
      <vt:lpstr>La perception de la pénibilité au travail dans les métiers du social</vt:lpstr>
      <vt:lpstr>Plan</vt:lpstr>
      <vt:lpstr>Introduction</vt:lpstr>
      <vt:lpstr>Questions de recherche</vt:lpstr>
      <vt:lpstr>Types de pénibilité et leurs effets</vt:lpstr>
      <vt:lpstr>Présentation de l’association</vt:lpstr>
      <vt:lpstr>Méthodologie</vt:lpstr>
      <vt:lpstr>Résultats</vt:lpstr>
      <vt:lpstr>1. Les facteurs individuels</vt:lpstr>
      <vt:lpstr>2. Facteurs organisationnels</vt:lpstr>
      <vt:lpstr>2. Facteurs organisationnels</vt:lpstr>
      <vt:lpstr>3. Facteurs sociétaux</vt:lpstr>
      <vt:lpstr>Pistes d’action</vt:lpstr>
      <vt:lpstr>Pistes d’action</vt:lpstr>
      <vt:lpstr>Conclusion</vt:lpstr>
      <vt:lpstr>Je vous remercie de votre attention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perception de la pénibilité au travail au sein du Collectif contre les Violences Familiales et l’Exclusion</dc:title>
  <dc:creator>Valérie Dubois</dc:creator>
  <cp:lastModifiedBy>Valérie Dubois</cp:lastModifiedBy>
  <cp:revision>219</cp:revision>
  <dcterms:created xsi:type="dcterms:W3CDTF">2011-06-15T20:40:33Z</dcterms:created>
  <dcterms:modified xsi:type="dcterms:W3CDTF">2012-11-08T19:23:55Z</dcterms:modified>
</cp:coreProperties>
</file>