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2"/>
  </p:notesMasterIdLst>
  <p:sldIdLst>
    <p:sldId id="256" r:id="rId2"/>
    <p:sldId id="295" r:id="rId3"/>
    <p:sldId id="424" r:id="rId4"/>
    <p:sldId id="425" r:id="rId5"/>
    <p:sldId id="412" r:id="rId6"/>
    <p:sldId id="413" r:id="rId7"/>
    <p:sldId id="414" r:id="rId8"/>
    <p:sldId id="416" r:id="rId9"/>
    <p:sldId id="417" r:id="rId10"/>
    <p:sldId id="438" r:id="rId11"/>
    <p:sldId id="418" r:id="rId12"/>
    <p:sldId id="419" r:id="rId13"/>
    <p:sldId id="420" r:id="rId14"/>
    <p:sldId id="421" r:id="rId15"/>
    <p:sldId id="422" r:id="rId16"/>
    <p:sldId id="360" r:id="rId17"/>
    <p:sldId id="361" r:id="rId18"/>
    <p:sldId id="362" r:id="rId19"/>
    <p:sldId id="423" r:id="rId20"/>
    <p:sldId id="428" r:id="rId21"/>
    <p:sldId id="429" r:id="rId22"/>
    <p:sldId id="430" r:id="rId23"/>
    <p:sldId id="431" r:id="rId24"/>
    <p:sldId id="439" r:id="rId25"/>
    <p:sldId id="437" r:id="rId26"/>
    <p:sldId id="442" r:id="rId27"/>
    <p:sldId id="443" r:id="rId28"/>
    <p:sldId id="357" r:id="rId29"/>
    <p:sldId id="444" r:id="rId30"/>
    <p:sldId id="447" r:id="rId31"/>
    <p:sldId id="455" r:id="rId32"/>
    <p:sldId id="456" r:id="rId33"/>
    <p:sldId id="457" r:id="rId34"/>
    <p:sldId id="449" r:id="rId35"/>
    <p:sldId id="458" r:id="rId36"/>
    <p:sldId id="452" r:id="rId37"/>
    <p:sldId id="451" r:id="rId38"/>
    <p:sldId id="454" r:id="rId39"/>
    <p:sldId id="459" r:id="rId40"/>
    <p:sldId id="460" r:id="rId41"/>
    <p:sldId id="464" r:id="rId42"/>
    <p:sldId id="453" r:id="rId43"/>
    <p:sldId id="446" r:id="rId44"/>
    <p:sldId id="448" r:id="rId45"/>
    <p:sldId id="461" r:id="rId46"/>
    <p:sldId id="462" r:id="rId47"/>
    <p:sldId id="435" r:id="rId48"/>
    <p:sldId id="468" r:id="rId49"/>
    <p:sldId id="467" r:id="rId50"/>
    <p:sldId id="473" r:id="rId51"/>
    <p:sldId id="471" r:id="rId52"/>
    <p:sldId id="400" r:id="rId53"/>
    <p:sldId id="470" r:id="rId54"/>
    <p:sldId id="472" r:id="rId55"/>
    <p:sldId id="479" r:id="rId56"/>
    <p:sldId id="480" r:id="rId57"/>
    <p:sldId id="481" r:id="rId58"/>
    <p:sldId id="484" r:id="rId59"/>
    <p:sldId id="483" r:id="rId60"/>
    <p:sldId id="401" r:id="rId61"/>
    <p:sldId id="465" r:id="rId62"/>
    <p:sldId id="476" r:id="rId63"/>
    <p:sldId id="403" r:id="rId64"/>
    <p:sldId id="404" r:id="rId65"/>
    <p:sldId id="405" r:id="rId66"/>
    <p:sldId id="406" r:id="rId67"/>
    <p:sldId id="407" r:id="rId68"/>
    <p:sldId id="408" r:id="rId69"/>
    <p:sldId id="409" r:id="rId70"/>
    <p:sldId id="477" r:id="rId71"/>
  </p:sldIdLst>
  <p:sldSz cx="9144000" cy="5143500" type="screen16x9"/>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p:scale>
          <a:sx n="100" d="100"/>
          <a:sy n="100" d="100"/>
        </p:scale>
        <p:origin x="-784" y="-9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5" d="100"/>
          <a:sy n="65" d="100"/>
        </p:scale>
        <p:origin x="-312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ulienperrez:Dropbox:Recherche:Colloques%20(org.):2014:Commu%20multilingue:Donne&#769;es%20de%20corp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ulienperrez:Dropbox:Recherche:Colloques%20(org.):2014:Commu%20multilingue:Donne&#769;es%20de%20corp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Feuil1!$B$1</c:f>
              <c:strCache>
                <c:ptCount val="1"/>
                <c:pt idx="0">
                  <c:v>fréquence du mot "gouvernance" dans Le Soir (N/an)</c:v>
                </c:pt>
              </c:strCache>
            </c:strRef>
          </c:tx>
          <c:marker>
            <c:symbol val="none"/>
          </c:marker>
          <c:cat>
            <c:strRef>
              <c:f>Feuil1!$A$2:$A$6</c:f>
              <c:strCache>
                <c:ptCount val="5"/>
                <c:pt idx="0">
                  <c:v>1994-1996</c:v>
                </c:pt>
                <c:pt idx="1">
                  <c:v>2002-2003</c:v>
                </c:pt>
                <c:pt idx="2">
                  <c:v>2005</c:v>
                </c:pt>
                <c:pt idx="3">
                  <c:v>2006-2008</c:v>
                </c:pt>
                <c:pt idx="4">
                  <c:v>2009-2010</c:v>
                </c:pt>
              </c:strCache>
            </c:strRef>
          </c:cat>
          <c:val>
            <c:numRef>
              <c:f>Feuil1!$B$2:$B$6</c:f>
              <c:numCache>
                <c:formatCode>General</c:formatCode>
                <c:ptCount val="5"/>
                <c:pt idx="0">
                  <c:v>4.0</c:v>
                </c:pt>
                <c:pt idx="1">
                  <c:v>70.0</c:v>
                </c:pt>
                <c:pt idx="2">
                  <c:v>167.0</c:v>
                </c:pt>
                <c:pt idx="3">
                  <c:v>350.0</c:v>
                </c:pt>
                <c:pt idx="4">
                  <c:v>500.0</c:v>
                </c:pt>
              </c:numCache>
            </c:numRef>
          </c:val>
          <c:smooth val="0"/>
        </c:ser>
        <c:dLbls>
          <c:showLegendKey val="0"/>
          <c:showVal val="0"/>
          <c:showCatName val="0"/>
          <c:showSerName val="0"/>
          <c:showPercent val="0"/>
          <c:showBubbleSize val="0"/>
        </c:dLbls>
        <c:marker val="1"/>
        <c:smooth val="0"/>
        <c:axId val="-2077307192"/>
        <c:axId val="-2077918072"/>
      </c:lineChart>
      <c:catAx>
        <c:axId val="-2077307192"/>
        <c:scaling>
          <c:orientation val="minMax"/>
        </c:scaling>
        <c:delete val="0"/>
        <c:axPos val="b"/>
        <c:majorTickMark val="out"/>
        <c:minorTickMark val="none"/>
        <c:tickLblPos val="nextTo"/>
        <c:crossAx val="-2077918072"/>
        <c:crosses val="autoZero"/>
        <c:auto val="1"/>
        <c:lblAlgn val="ctr"/>
        <c:lblOffset val="100"/>
        <c:noMultiLvlLbl val="0"/>
      </c:catAx>
      <c:valAx>
        <c:axId val="-2077918072"/>
        <c:scaling>
          <c:orientation val="minMax"/>
        </c:scaling>
        <c:delete val="0"/>
        <c:axPos val="l"/>
        <c:majorGridlines/>
        <c:numFmt formatCode="General" sourceLinked="1"/>
        <c:majorTickMark val="out"/>
        <c:minorTickMark val="none"/>
        <c:tickLblPos val="nextTo"/>
        <c:crossAx val="-2077307192"/>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barChart>
        <c:barDir val="col"/>
        <c:grouping val="stacked"/>
        <c:varyColors val="0"/>
        <c:ser>
          <c:idx val="0"/>
          <c:order val="0"/>
          <c:invertIfNegative val="0"/>
          <c:cat>
            <c:strRef>
              <c:f>Feuil1!$F$25:$F$28</c:f>
              <c:strCache>
                <c:ptCount val="4"/>
                <c:pt idx="0">
                  <c:v>Français</c:v>
                </c:pt>
                <c:pt idx="1">
                  <c:v>Néerlandais</c:v>
                </c:pt>
                <c:pt idx="2">
                  <c:v>Allemand</c:v>
                </c:pt>
                <c:pt idx="3">
                  <c:v>Anglais</c:v>
                </c:pt>
              </c:strCache>
            </c:strRef>
          </c:cat>
          <c:val>
            <c:numRef>
              <c:f>Feuil1!$G$25:$G$28</c:f>
              <c:numCache>
                <c:formatCode>General</c:formatCode>
                <c:ptCount val="4"/>
                <c:pt idx="0" formatCode="#,##0">
                  <c:v>51700.0</c:v>
                </c:pt>
                <c:pt idx="1">
                  <c:v>35310.0</c:v>
                </c:pt>
                <c:pt idx="2">
                  <c:v>6325.0</c:v>
                </c:pt>
                <c:pt idx="3">
                  <c:v>67690.0</c:v>
                </c:pt>
              </c:numCache>
            </c:numRef>
          </c:val>
        </c:ser>
        <c:dLbls>
          <c:showLegendKey val="0"/>
          <c:showVal val="0"/>
          <c:showCatName val="0"/>
          <c:showSerName val="0"/>
          <c:showPercent val="0"/>
          <c:showBubbleSize val="0"/>
        </c:dLbls>
        <c:gapWidth val="150"/>
        <c:overlap val="100"/>
        <c:axId val="-2087978312"/>
        <c:axId val="-2087976904"/>
      </c:barChart>
      <c:catAx>
        <c:axId val="-2087978312"/>
        <c:scaling>
          <c:orientation val="minMax"/>
        </c:scaling>
        <c:delete val="0"/>
        <c:axPos val="b"/>
        <c:majorTickMark val="out"/>
        <c:minorTickMark val="none"/>
        <c:tickLblPos val="nextTo"/>
        <c:crossAx val="-2087976904"/>
        <c:crosses val="autoZero"/>
        <c:auto val="1"/>
        <c:lblAlgn val="ctr"/>
        <c:lblOffset val="100"/>
        <c:noMultiLvlLbl val="0"/>
      </c:catAx>
      <c:valAx>
        <c:axId val="-2087976904"/>
        <c:scaling>
          <c:orientation val="minMax"/>
        </c:scaling>
        <c:delete val="0"/>
        <c:axPos val="l"/>
        <c:majorGridlines/>
        <c:numFmt formatCode="#,##0" sourceLinked="1"/>
        <c:majorTickMark val="out"/>
        <c:minorTickMark val="none"/>
        <c:tickLblPos val="nextTo"/>
        <c:crossAx val="-2087978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Feuil1!$D$8:$D$11</c:f>
              <c:strCache>
                <c:ptCount val="4"/>
                <c:pt idx="0">
                  <c:v>EnTenTen12</c:v>
                </c:pt>
                <c:pt idx="1">
                  <c:v>FrTenTen12</c:v>
                </c:pt>
                <c:pt idx="2">
                  <c:v>GeTenTen10</c:v>
                </c:pt>
                <c:pt idx="3">
                  <c:v>DuTenTen14</c:v>
                </c:pt>
              </c:strCache>
            </c:strRef>
          </c:cat>
          <c:val>
            <c:numRef>
              <c:f>Feuil1!$E$8:$E$11</c:f>
              <c:numCache>
                <c:formatCode>General</c:formatCode>
                <c:ptCount val="4"/>
                <c:pt idx="0">
                  <c:v>0.148</c:v>
                </c:pt>
                <c:pt idx="1">
                  <c:v>0.67</c:v>
                </c:pt>
                <c:pt idx="2">
                  <c:v>0.034</c:v>
                </c:pt>
                <c:pt idx="3">
                  <c:v>0.062</c:v>
                </c:pt>
              </c:numCache>
            </c:numRef>
          </c:val>
        </c:ser>
        <c:dLbls>
          <c:showLegendKey val="0"/>
          <c:showVal val="0"/>
          <c:showCatName val="0"/>
          <c:showSerName val="0"/>
          <c:showPercent val="0"/>
          <c:showBubbleSize val="0"/>
        </c:dLbls>
        <c:gapWidth val="150"/>
        <c:axId val="-2098850536"/>
        <c:axId val="-2125981832"/>
      </c:barChart>
      <c:catAx>
        <c:axId val="-2098850536"/>
        <c:scaling>
          <c:orientation val="minMax"/>
        </c:scaling>
        <c:delete val="0"/>
        <c:axPos val="b"/>
        <c:majorTickMark val="out"/>
        <c:minorTickMark val="none"/>
        <c:tickLblPos val="nextTo"/>
        <c:crossAx val="-2125981832"/>
        <c:crosses val="autoZero"/>
        <c:auto val="1"/>
        <c:lblAlgn val="ctr"/>
        <c:lblOffset val="100"/>
        <c:noMultiLvlLbl val="0"/>
      </c:catAx>
      <c:valAx>
        <c:axId val="-2125981832"/>
        <c:scaling>
          <c:orientation val="minMax"/>
        </c:scaling>
        <c:delete val="0"/>
        <c:axPos val="l"/>
        <c:majorGridlines/>
        <c:numFmt formatCode="General" sourceLinked="1"/>
        <c:majorTickMark val="out"/>
        <c:minorTickMark val="none"/>
        <c:tickLblPos val="nextTo"/>
        <c:crossAx val="-2098850536"/>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A8ADFD5B-A66C-449C-B6E8-FB716D07777D}" type="datetimeFigureOut">
              <a:rPr lang="nl-BE"/>
              <a:pPr/>
              <a:t>11/05/14</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CA5D3BF3-D352-46FC-8343-31F56E6730EA}" type="slidenum">
              <a:rPr/>
              <a:pPr/>
              <a:t>‹#›</a:t>
            </a:fld>
            <a:endParaRPr lang="fr-FR"/>
          </a:p>
        </p:txBody>
      </p:sp>
    </p:spTree>
    <p:extLst>
      <p:ext uri="{BB962C8B-B14F-4D97-AF65-F5344CB8AC3E}">
        <p14:creationId xmlns:p14="http://schemas.microsoft.com/office/powerpoint/2010/main" val="3281182773"/>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1" Type="http://schemas.openxmlformats.org/officeDocument/2006/relationships/hyperlink" Target="http://fr.wikipedia.org/wiki/Institution_(sociologie)" TargetMode="External"/><Relationship Id="rId12" Type="http://schemas.openxmlformats.org/officeDocument/2006/relationships/hyperlink" Target="http://fr.wikipedia.org/wiki/Structuralisme" TargetMode="External"/><Relationship Id="rId13" Type="http://schemas.openxmlformats.org/officeDocument/2006/relationships/hyperlink" Target="http://fr.wikipedia.org/wiki/Hypoth%C3%A8se_Sapir-Whorf" TargetMode="External"/><Relationship Id="rId14" Type="http://schemas.openxmlformats.org/officeDocument/2006/relationships/hyperlink" Target="http://fr.wikipedia.org/wiki/Ludwig_Wittgenstein" TargetMode="External"/><Relationship Id="rId15" Type="http://schemas.openxmlformats.org/officeDocument/2006/relationships/hyperlink" Target="http://fr.wikipedia.org/wiki/Le_Cru_et_le_Cuit" TargetMode="External"/><Relationship Id="rId16" Type="http://schemas.openxmlformats.org/officeDocument/2006/relationships/hyperlink" Target="http://fr.wikipedia.org/wiki/Claude_L%C3%A9vi-Strauss"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fr.wikipedia.org/wiki/Subversion" TargetMode="External"/><Relationship Id="rId4" Type="http://schemas.openxmlformats.org/officeDocument/2006/relationships/hyperlink" Target="http://fr.wikipedia.org/wiki/Libert%C3%A9" TargetMode="External"/><Relationship Id="rId5" Type="http://schemas.openxmlformats.org/officeDocument/2006/relationships/hyperlink" Target="http://fr.wikipedia.org/wiki/%C3%89galit%C3%A9" TargetMode="External"/><Relationship Id="rId6" Type="http://schemas.openxmlformats.org/officeDocument/2006/relationships/hyperlink" Target="http://fr.wikipedia.org/wiki/Fornication" TargetMode="External"/><Relationship Id="rId7" Type="http://schemas.openxmlformats.org/officeDocument/2006/relationships/hyperlink" Target="http://fr.wikipedia.org/wiki/Adult%C3%A8re" TargetMode="External"/><Relationship Id="rId8" Type="http://schemas.openxmlformats.org/officeDocument/2006/relationships/hyperlink" Target="http://fr.wikipedia.org/wiki/Homosexualit%C3%A9" TargetMode="External"/><Relationship Id="rId9" Type="http://schemas.openxmlformats.org/officeDocument/2006/relationships/hyperlink" Target="http://fr.wikipedia.org/wiki/Sexualit%C3%A9" TargetMode="External"/><Relationship Id="rId10" Type="http://schemas.openxmlformats.org/officeDocument/2006/relationships/hyperlink" Target="http://fr.wikipedia.org/wiki/Behaviorism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fr-FR" dirty="0" smtClean="0"/>
              <a:t>R</a:t>
            </a:r>
            <a:r>
              <a:rPr lang="fr-FR" dirty="0" smtClean="0"/>
              <a:t>ôle de la linguistique</a:t>
            </a:r>
          </a:p>
          <a:p>
            <a:r>
              <a:rPr lang="fr-FR" dirty="0" smtClean="0"/>
              <a:t>Insister sur projet en cours</a:t>
            </a:r>
          </a:p>
          <a:p>
            <a:r>
              <a:rPr lang="fr-FR" dirty="0" smtClean="0"/>
              <a:t>Présenter l’approche des métaphores</a:t>
            </a:r>
            <a:r>
              <a:rPr lang="fr-FR" baseline="0" dirty="0" smtClean="0"/>
              <a:t> conceptuelles, comment on peut l’appliquer à l’analyse de discours, livrer q</a:t>
            </a:r>
            <a:r>
              <a:rPr lang="fr-FR" dirty="0" smtClean="0"/>
              <a:t>uelques réflexions et pointer des pistes de recherche</a:t>
            </a:r>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 une simplification lexicale et syntaxique de la langue destinée à rendre impossible l’expression des idées </a:t>
            </a:r>
            <a:r>
              <a:rPr lang="fr-FR" dirty="0" smtClean="0">
                <a:hlinkClick r:id="rId3" tooltip="Subversion"/>
              </a:rPr>
              <a:t>subversives</a:t>
            </a:r>
            <a:r>
              <a:rPr lang="fr-FR" dirty="0" smtClean="0"/>
              <a:t> et à éviter toute formulation de critique </a:t>
            </a:r>
          </a:p>
          <a:p>
            <a:r>
              <a:rPr lang="fr-FR" dirty="0" smtClean="0"/>
              <a:t>Sa critique du remplacement de tous les termes équivalents « mauvais, répugnant, dégoûtant, exécrable, infect… » par un simple « </a:t>
            </a:r>
            <a:r>
              <a:rPr lang="fr-FR" dirty="0" err="1" smtClean="0"/>
              <a:t>inbon</a:t>
            </a:r>
            <a:r>
              <a:rPr lang="fr-FR" dirty="0" smtClean="0"/>
              <a:t> » </a:t>
            </a:r>
          </a:p>
          <a:p>
            <a:r>
              <a:rPr lang="fr-FR" dirty="0" err="1" smtClean="0"/>
              <a:t>Crimepensée</a:t>
            </a:r>
            <a:r>
              <a:rPr lang="fr-FR" dirty="0" smtClean="0"/>
              <a:t> : terme englobant l'ensemble des mots groupés autour des concepts de « </a:t>
            </a:r>
            <a:r>
              <a:rPr lang="fr-FR" dirty="0" smtClean="0">
                <a:hlinkClick r:id="rId4" tooltip="Liberté"/>
              </a:rPr>
              <a:t>liberté</a:t>
            </a:r>
            <a:r>
              <a:rPr lang="fr-FR" dirty="0" smtClean="0"/>
              <a:t> » et d'« </a:t>
            </a:r>
            <a:r>
              <a:rPr lang="fr-FR" dirty="0" smtClean="0">
                <a:hlinkClick r:id="rId5" tooltip="Égalité"/>
              </a:rPr>
              <a:t>égalité</a:t>
            </a:r>
            <a:r>
              <a:rPr lang="fr-FR" dirty="0" smtClean="0"/>
              <a:t> ». </a:t>
            </a:r>
            <a:r>
              <a:rPr lang="fr-FR" dirty="0" err="1" smtClean="0"/>
              <a:t>Crimesex</a:t>
            </a:r>
            <a:r>
              <a:rPr lang="fr-FR" dirty="0" smtClean="0"/>
              <a:t> : activité sexuelle pratiquée sans but de reproduction (inclut la </a:t>
            </a:r>
            <a:r>
              <a:rPr lang="fr-FR" dirty="0" smtClean="0">
                <a:hlinkClick r:id="rId6" tooltip="Fornication"/>
              </a:rPr>
              <a:t>fornication</a:t>
            </a:r>
            <a:r>
              <a:rPr lang="fr-FR" dirty="0" smtClean="0"/>
              <a:t>, l'</a:t>
            </a:r>
            <a:r>
              <a:rPr lang="fr-FR" dirty="0" smtClean="0">
                <a:hlinkClick r:id="rId7" tooltip="Adultère"/>
              </a:rPr>
              <a:t>adultère</a:t>
            </a:r>
            <a:r>
              <a:rPr lang="fr-FR" dirty="0" smtClean="0"/>
              <a:t>, l'</a:t>
            </a:r>
            <a:r>
              <a:rPr lang="fr-FR" dirty="0" smtClean="0">
                <a:hlinkClick r:id="rId8" tooltip="Homosexualité"/>
              </a:rPr>
              <a:t>homosexualité</a:t>
            </a:r>
            <a:r>
              <a:rPr lang="fr-FR" dirty="0" smtClean="0"/>
              <a:t> et la </a:t>
            </a:r>
            <a:r>
              <a:rPr lang="fr-FR" dirty="0" smtClean="0">
                <a:hlinkClick r:id="rId9" tooltip="Sexualité"/>
              </a:rPr>
              <a:t>sexualité</a:t>
            </a:r>
            <a:r>
              <a:rPr lang="fr-FR" dirty="0" smtClean="0"/>
              <a:t> pratiquée pour elle-même.)</a:t>
            </a:r>
          </a:p>
          <a:p>
            <a:r>
              <a:rPr lang="fr-FR" dirty="0" smtClean="0"/>
              <a:t>L’idée sous-jacente au novlangue est que si une chose ne peut pas être dite, cette chose ne peut pas être pensée durablement faute de </a:t>
            </a:r>
            <a:r>
              <a:rPr lang="fr-FR" dirty="0" smtClean="0">
                <a:hlinkClick r:id="rId10" tooltip="Behaviorisme"/>
              </a:rPr>
              <a:t>renforcement</a:t>
            </a:r>
            <a:r>
              <a:rPr lang="fr-FR" dirty="0" smtClean="0"/>
              <a:t> par l’échange. La question soulevée par cette supposition est de savoir si c'est notre pensée qui donne un sens à la langue (indépendamment de celle-ci), ou si c'est la langue (comme </a:t>
            </a:r>
            <a:r>
              <a:rPr lang="fr-FR" dirty="0" smtClean="0">
                <a:hlinkClick r:id="rId11" tooltip="Institution (sociologie)"/>
              </a:rPr>
              <a:t>institution</a:t>
            </a:r>
            <a:r>
              <a:rPr lang="fr-FR" dirty="0" smtClean="0"/>
              <a:t> ou </a:t>
            </a:r>
            <a:r>
              <a:rPr lang="fr-FR" dirty="0" smtClean="0">
                <a:hlinkClick r:id="rId12" tooltip="Structuralisme"/>
              </a:rPr>
              <a:t>structure</a:t>
            </a:r>
            <a:r>
              <a:rPr lang="fr-FR" dirty="0" smtClean="0"/>
              <a:t>) qui constitue et façonne notre pensée. Par exemple, peut-on ressentir l’idée de « liberté » si nous ignorons ce mot ? Cette théorie est liée à l’</a:t>
            </a:r>
            <a:r>
              <a:rPr lang="fr-FR" dirty="0" smtClean="0">
                <a:hlinkClick r:id="rId13" tooltip="Hypothèse Sapir-Whorf"/>
              </a:rPr>
              <a:t>hypothèse Sapir-Whorf</a:t>
            </a:r>
            <a:r>
              <a:rPr lang="fr-FR" dirty="0" smtClean="0"/>
              <a:t> et à la formule de </a:t>
            </a:r>
            <a:r>
              <a:rPr lang="fr-FR" dirty="0" smtClean="0">
                <a:hlinkClick r:id="rId14" tooltip="Ludwig Wittgenstein"/>
              </a:rPr>
              <a:t>Ludwig Wittgenstein</a:t>
            </a:r>
            <a:r>
              <a:rPr lang="fr-FR" dirty="0" smtClean="0"/>
              <a:t> : « Les limites de ma langue sont les limites de mon monde ». Elle fait également écho à l'ouvrage </a:t>
            </a:r>
            <a:r>
              <a:rPr lang="fr-FR" i="1" dirty="0" smtClean="0">
                <a:hlinkClick r:id="rId15" tooltip="Le Cru et le Cuit"/>
              </a:rPr>
              <a:t>Le Cru et le Cuit</a:t>
            </a:r>
            <a:r>
              <a:rPr lang="fr-FR" dirty="0" smtClean="0"/>
              <a:t> de </a:t>
            </a:r>
            <a:r>
              <a:rPr lang="fr-FR" dirty="0" smtClean="0">
                <a:hlinkClick r:id="rId16" tooltip="Claude Lévi-Strauss"/>
              </a:rPr>
              <a:t>Claude Lévi-Strauss</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12</a:t>
            </a:fld>
            <a:endParaRPr lang="fr-FR"/>
          </a:p>
        </p:txBody>
      </p:sp>
    </p:spTree>
    <p:extLst>
      <p:ext uri="{BB962C8B-B14F-4D97-AF65-F5344CB8AC3E}">
        <p14:creationId xmlns:p14="http://schemas.microsoft.com/office/powerpoint/2010/main" val="3315019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Marché de noël vs. Plaisirs d’</a:t>
            </a:r>
            <a:r>
              <a:rPr lang="fr-FR" dirty="0" err="1" smtClean="0"/>
              <a:t>hover</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14</a:t>
            </a:fld>
            <a:endParaRPr lang="fr-FR"/>
          </a:p>
        </p:txBody>
      </p:sp>
    </p:spTree>
    <p:extLst>
      <p:ext uri="{BB962C8B-B14F-4D97-AF65-F5344CB8AC3E}">
        <p14:creationId xmlns:p14="http://schemas.microsoft.com/office/powerpoint/2010/main" val="199660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L’utilisation d’un mot engendre une </a:t>
            </a:r>
            <a:r>
              <a:rPr lang="fr-FR" baseline="0" dirty="0" err="1" smtClean="0"/>
              <a:t>catgéorie</a:t>
            </a:r>
            <a:r>
              <a:rPr lang="fr-FR" baseline="0" dirty="0" smtClean="0"/>
              <a:t> conceptuelle, et appliquer ce mot à une entité va automatiquement inclure ou exclure cette </a:t>
            </a:r>
            <a:r>
              <a:rPr lang="fr-FR" baseline="0" dirty="0" err="1" smtClean="0"/>
              <a:t>entitla</a:t>
            </a:r>
            <a:r>
              <a:rPr lang="fr-FR" baseline="0" dirty="0" smtClean="0"/>
              <a:t> catégorie activée</a:t>
            </a: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16</a:t>
            </a:fld>
            <a:endParaRPr lang="fr-FR"/>
          </a:p>
        </p:txBody>
      </p:sp>
    </p:spTree>
    <p:extLst>
      <p:ext uri="{BB962C8B-B14F-4D97-AF65-F5344CB8AC3E}">
        <p14:creationId xmlns:p14="http://schemas.microsoft.com/office/powerpoint/2010/main" val="2129789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Fonction </a:t>
            </a:r>
            <a:r>
              <a:rPr lang="fr-FR" dirty="0" err="1" smtClean="0"/>
              <a:t>catégorisante</a:t>
            </a:r>
            <a:r>
              <a:rPr lang="fr-FR" dirty="0" smtClean="0"/>
              <a:t> des mots =&gt; </a:t>
            </a:r>
            <a:r>
              <a:rPr lang="fr-FR" dirty="0" smtClean="0"/>
              <a:t>catégorisons</a:t>
            </a:r>
          </a:p>
          <a:p>
            <a:r>
              <a:rPr lang="fr-FR" dirty="0" smtClean="0"/>
              <a:t>Cependant, l’utilisation</a:t>
            </a:r>
            <a:r>
              <a:rPr lang="fr-FR" baseline="0" dirty="0" smtClean="0"/>
              <a:t> du mot est tout sauf binaire, mais justement fort vague. Bien qu’il </a:t>
            </a:r>
            <a:r>
              <a:rPr lang="fr-FR" baseline="0" dirty="0" err="1" smtClean="0"/>
              <a:t>sagisse</a:t>
            </a:r>
            <a:r>
              <a:rPr lang="fr-FR" baseline="0" dirty="0" smtClean="0"/>
              <a:t> </a:t>
            </a:r>
            <a:r>
              <a:rPr lang="fr-FR" baseline="0" dirty="0" err="1" smtClean="0"/>
              <a:t>apr</a:t>
            </a:r>
            <a:r>
              <a:rPr lang="fr-FR" baseline="0" dirty="0" smtClean="0"/>
              <a:t> définition de personnes qui ne sont pas d’ici, on ne l’utilise pas en pratique pour désigner des hollandais, des français ou des allemands. C’est un nom de code, une catégorie, qui regroupe un nombre non limité de qualifications, parmi elles, Musulman, peu éduqué, défavorisé, Nord-Africain. Non-Européen. Il est frappant de constater le caractère problématique de cette définition qui reste vague. </a:t>
            </a:r>
          </a:p>
          <a:p>
            <a:r>
              <a:rPr lang="fr-FR" baseline="0" dirty="0" err="1" smtClean="0"/>
              <a:t>Een</a:t>
            </a:r>
            <a:r>
              <a:rPr lang="fr-FR" baseline="0" dirty="0" smtClean="0"/>
              <a:t> iranien n’est pas un arabe, mais nous auront tendance à la percevoir spontanément comme un allochtone. Pour un Philippin, c’est difficile de se prononcer. C’est un peu entre les deux. Pour un chinois, c’est plus clair, c’est Un philippin est, de nouveau, entre les deux, un chinois pas, c’est un chinois, pas un allochtone.</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17</a:t>
            </a:fld>
            <a:endParaRPr lang="fr-FR"/>
          </a:p>
        </p:txBody>
      </p:sp>
    </p:spTree>
    <p:extLst>
      <p:ext uri="{BB962C8B-B14F-4D97-AF65-F5344CB8AC3E}">
        <p14:creationId xmlns:p14="http://schemas.microsoft.com/office/powerpoint/2010/main" val="19333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petite conclusion</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18</a:t>
            </a:fld>
            <a:endParaRPr lang="fr-FR"/>
          </a:p>
        </p:txBody>
      </p:sp>
    </p:spTree>
    <p:extLst>
      <p:ext uri="{BB962C8B-B14F-4D97-AF65-F5344CB8AC3E}">
        <p14:creationId xmlns:p14="http://schemas.microsoft.com/office/powerpoint/2010/main" val="356878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niveau conceptuel</a:t>
            </a:r>
          </a:p>
          <a:p>
            <a:r>
              <a:rPr lang="fr-FR" dirty="0" smtClean="0"/>
              <a:t>+ conditionner nos perceptions</a:t>
            </a:r>
            <a:r>
              <a:rPr lang="fr-FR" baseline="0" dirty="0" smtClean="0"/>
              <a:t> / représentations de certains groupe</a:t>
            </a:r>
          </a:p>
          <a:p>
            <a:r>
              <a:rPr lang="fr-FR" baseline="0" dirty="0" smtClean="0"/>
              <a:t>DRH &gt;&lt; service du personnel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ambiguïté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fonctionnelle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disponibilité</a:t>
            </a:r>
            <a:r>
              <a:rPr lang="en-GB" sz="1200" kern="1200" dirty="0" smtClean="0">
                <a:solidFill>
                  <a:schemeClr val="tx1"/>
                </a:solidFill>
                <a:effectLst/>
                <a:latin typeface="+mn-lt"/>
                <a:ea typeface="+mn-ea"/>
                <a:cs typeface="+mn-cs"/>
              </a:rPr>
              <a:t> discursive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19</a:t>
            </a:fld>
            <a:endParaRPr lang="fr-FR"/>
          </a:p>
        </p:txBody>
      </p:sp>
    </p:spTree>
    <p:extLst>
      <p:ext uri="{BB962C8B-B14F-4D97-AF65-F5344CB8AC3E}">
        <p14:creationId xmlns:p14="http://schemas.microsoft.com/office/powerpoint/2010/main" val="403127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Corinne Gobin</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20</a:t>
            </a:fld>
            <a:endParaRPr lang="fr-FR"/>
          </a:p>
        </p:txBody>
      </p:sp>
    </p:spTree>
    <p:extLst>
      <p:ext uri="{BB962C8B-B14F-4D97-AF65-F5344CB8AC3E}">
        <p14:creationId xmlns:p14="http://schemas.microsoft.com/office/powerpoint/2010/main" val="148923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Mots </a:t>
            </a:r>
            <a:r>
              <a:rPr lang="fr-FR" dirty="0" err="1" smtClean="0"/>
              <a:t>chloroformants</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Autrement dit, les caractéristiques balises (inter)disciplinaires et méthodologiques </a:t>
            </a:r>
            <a:r>
              <a:rPr lang="fr-FR" sz="1200" b="1" i="0" u="none" strike="noStrike" kern="1200" baseline="0" dirty="0" smtClean="0">
                <a:solidFill>
                  <a:schemeClr val="tx1"/>
                </a:solidFill>
                <a:latin typeface="+mn-lt"/>
                <a:ea typeface="+mn-ea"/>
                <a:cs typeface="+mn-cs"/>
              </a:rPr>
              <a:t>52 </a:t>
            </a:r>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formelles (morphologiques et sémantiques) mêmes du terme impliquent qu’il n’y a pas lieu ni d’en interroger le sens, ni d’en interroger la pertinence et l’ancrage idéologique : c’est ce qui permet dès lors qu’il soit utilisé par les journalistes comme s’il s’agissait d’un terme neutre évident, alors même que l’on peut considérer, avec C. Gobin, que ce terme a une charge idéologique élevée. </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22</a:t>
            </a:fld>
            <a:endParaRPr lang="fr-FR"/>
          </a:p>
        </p:txBody>
      </p:sp>
    </p:spTree>
    <p:extLst>
      <p:ext uri="{BB962C8B-B14F-4D97-AF65-F5344CB8AC3E}">
        <p14:creationId xmlns:p14="http://schemas.microsoft.com/office/powerpoint/2010/main" val="235824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en</a:t>
            </a:r>
            <a:r>
              <a:rPr lang="fr-FR" baseline="0" dirty="0" smtClean="0"/>
              <a:t> en discutant dernièrement avec notre collègue marc </a:t>
            </a:r>
            <a:r>
              <a:rPr lang="fr-FR" baseline="0" dirty="0" err="1" smtClean="0"/>
              <a:t>jacquemain</a:t>
            </a:r>
            <a:r>
              <a:rPr lang="fr-FR" baseline="0" dirty="0" smtClean="0"/>
              <a:t>, également l’idée, notamment dans la collocation, « bonne gouvernance » qu’il est impossible de s’ériger contre ce point de vue, tout le monde se doit d’</a:t>
            </a:r>
            <a:r>
              <a:rPr lang="fr-FR" baseline="0" dirty="0" smtClean="0"/>
              <a:t>être d’accord sur ce principe de « bonne gouvernance »</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23</a:t>
            </a:fld>
            <a:endParaRPr lang="fr-FR"/>
          </a:p>
        </p:txBody>
      </p:sp>
    </p:spTree>
    <p:extLst>
      <p:ext uri="{BB962C8B-B14F-4D97-AF65-F5344CB8AC3E}">
        <p14:creationId xmlns:p14="http://schemas.microsoft.com/office/powerpoint/2010/main" val="315151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niveau conceptuel</a:t>
            </a:r>
          </a:p>
          <a:p>
            <a:r>
              <a:rPr lang="fr-FR" dirty="0" smtClean="0"/>
              <a:t>+ conditionner nos perceptions</a:t>
            </a:r>
            <a:r>
              <a:rPr lang="fr-FR" baseline="0" dirty="0" smtClean="0"/>
              <a:t> / représentations de certains groupe</a:t>
            </a:r>
          </a:p>
          <a:p>
            <a:r>
              <a:rPr lang="fr-FR" baseline="0" dirty="0" smtClean="0"/>
              <a:t>DRH &gt;&lt; service du personnel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ambiguïté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fonctionnelle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disponibilité</a:t>
            </a:r>
            <a:r>
              <a:rPr lang="en-GB" sz="1200" kern="1200" dirty="0" smtClean="0">
                <a:solidFill>
                  <a:schemeClr val="tx1"/>
                </a:solidFill>
                <a:effectLst/>
                <a:latin typeface="+mn-lt"/>
                <a:ea typeface="+mn-ea"/>
                <a:cs typeface="+mn-cs"/>
              </a:rPr>
              <a:t> discursive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24</a:t>
            </a:fld>
            <a:endParaRPr lang="fr-FR"/>
          </a:p>
        </p:txBody>
      </p:sp>
    </p:spTree>
    <p:extLst>
      <p:ext uri="{BB962C8B-B14F-4D97-AF65-F5344CB8AC3E}">
        <p14:creationId xmlns:p14="http://schemas.microsoft.com/office/powerpoint/2010/main" val="403127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Faillite de </a:t>
            </a:r>
          </a:p>
          <a:p>
            <a:endParaRPr lang="fr-FR" dirty="0" smtClean="0"/>
          </a:p>
          <a:p>
            <a:r>
              <a:rPr lang="fr-FR" dirty="0" smtClean="0"/>
              <a:t>de </a:t>
            </a:r>
            <a:r>
              <a:rPr lang="fr-FR" dirty="0" err="1" smtClean="0"/>
              <a:t>l’ukraine</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a:t>
            </a:fld>
            <a:endParaRPr lang="fr-FR"/>
          </a:p>
        </p:txBody>
      </p:sp>
    </p:spTree>
    <p:extLst>
      <p:ext uri="{BB962C8B-B14F-4D97-AF65-F5344CB8AC3E}">
        <p14:creationId xmlns:p14="http://schemas.microsoft.com/office/powerpoint/2010/main" val="235440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niveau conceptuel</a:t>
            </a:r>
          </a:p>
          <a:p>
            <a:r>
              <a:rPr lang="fr-FR" dirty="0" smtClean="0"/>
              <a:t>+ conditionner nos perceptions</a:t>
            </a:r>
            <a:r>
              <a:rPr lang="fr-FR" baseline="0" dirty="0" smtClean="0"/>
              <a:t> / représentations de certains groupe</a:t>
            </a:r>
          </a:p>
          <a:p>
            <a:r>
              <a:rPr lang="fr-FR" baseline="0" dirty="0" smtClean="0"/>
              <a:t>DRH &gt;&lt; service du personnel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ambiguïté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fonctionnelle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disponibilité</a:t>
            </a:r>
            <a:r>
              <a:rPr lang="en-GB" sz="1200" kern="1200" dirty="0" smtClean="0">
                <a:solidFill>
                  <a:schemeClr val="tx1"/>
                </a:solidFill>
                <a:effectLst/>
                <a:latin typeface="+mn-lt"/>
                <a:ea typeface="+mn-ea"/>
                <a:cs typeface="+mn-cs"/>
              </a:rPr>
              <a:t> discursive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26</a:t>
            </a:fld>
            <a:endParaRPr lang="fr-FR"/>
          </a:p>
        </p:txBody>
      </p:sp>
    </p:spTree>
    <p:extLst>
      <p:ext uri="{BB962C8B-B14F-4D97-AF65-F5344CB8AC3E}">
        <p14:creationId xmlns:p14="http://schemas.microsoft.com/office/powerpoint/2010/main" val="403127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des courants dominants en linguistique cognitive</a:t>
            </a:r>
          </a:p>
          <a:p>
            <a:r>
              <a:rPr lang="fr-FR" dirty="0" smtClean="0"/>
              <a:t>Perception et</a:t>
            </a:r>
            <a:r>
              <a:rPr lang="fr-FR" baseline="0" dirty="0" smtClean="0"/>
              <a:t> compréhension</a:t>
            </a:r>
            <a:r>
              <a:rPr lang="fr-FR" dirty="0" smtClean="0"/>
              <a:t> du monde est fondamentalement</a:t>
            </a:r>
            <a:r>
              <a:rPr lang="fr-FR" baseline="0" dirty="0" smtClean="0"/>
              <a:t> métaphorique</a:t>
            </a: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28</a:t>
            </a:fld>
            <a:endParaRPr lang="fr-FR"/>
          </a:p>
        </p:txBody>
      </p:sp>
    </p:spTree>
    <p:extLst>
      <p:ext uri="{BB962C8B-B14F-4D97-AF65-F5344CB8AC3E}">
        <p14:creationId xmlns:p14="http://schemas.microsoft.com/office/powerpoint/2010/main" val="339545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Domaine</a:t>
            </a:r>
            <a:r>
              <a:rPr lang="fr-FR" baseline="0" dirty="0" smtClean="0"/>
              <a:t> source: plus concret</a:t>
            </a:r>
          </a:p>
          <a:p>
            <a:r>
              <a:rPr lang="fr-FR" baseline="0" dirty="0" smtClean="0"/>
              <a:t>Transfert, projection</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29</a:t>
            </a:fld>
            <a:endParaRPr lang="fr-FR"/>
          </a:p>
        </p:txBody>
      </p:sp>
    </p:spTree>
    <p:extLst>
      <p:ext uri="{BB962C8B-B14F-4D97-AF65-F5344CB8AC3E}">
        <p14:creationId xmlns:p14="http://schemas.microsoft.com/office/powerpoint/2010/main" val="1588258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Parmi, ces</a:t>
            </a:r>
            <a:r>
              <a:rPr lang="fr-FR" baseline="0" dirty="0" smtClean="0"/>
              <a:t> </a:t>
            </a:r>
            <a:r>
              <a:rPr lang="fr-FR" baseline="0" dirty="0" err="1" smtClean="0"/>
              <a:t>métapores</a:t>
            </a:r>
            <a:r>
              <a:rPr lang="fr-FR" baseline="0" dirty="0" smtClean="0"/>
              <a:t>, la politique c’et la guerre, </a:t>
            </a:r>
          </a:p>
          <a:p>
            <a:r>
              <a:rPr lang="fr-FR" baseline="0" dirty="0" smtClean="0"/>
              <a:t>L’état est </a:t>
            </a:r>
            <a:r>
              <a:rPr lang="fr-FR" baseline="0" smtClean="0"/>
              <a:t>une personne</a:t>
            </a:r>
          </a:p>
          <a:p>
            <a:endParaRPr lang="fr-FR"/>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31</a:t>
            </a:fld>
            <a:endParaRPr lang="fr-FR"/>
          </a:p>
        </p:txBody>
      </p:sp>
    </p:spTree>
    <p:extLst>
      <p:ext uri="{BB962C8B-B14F-4D97-AF65-F5344CB8AC3E}">
        <p14:creationId xmlns:p14="http://schemas.microsoft.com/office/powerpoint/2010/main" val="351216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Cadrage = pouvoir de déterminer le cadre </a:t>
            </a:r>
            <a:r>
              <a:rPr lang="fr-FR" dirty="0" err="1" smtClean="0"/>
              <a:t>dasn</a:t>
            </a:r>
            <a:r>
              <a:rPr lang="fr-FR" dirty="0" smtClean="0"/>
              <a:t> lequel nous pensons quelque chose, et c’est</a:t>
            </a:r>
            <a:r>
              <a:rPr lang="fr-FR" baseline="0" dirty="0" smtClean="0"/>
              <a:t> dans ce pouvoir de cadrage que les mots sont les plus dangereux.</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32</a:t>
            </a:fld>
            <a:endParaRPr lang="fr-FR"/>
          </a:p>
        </p:txBody>
      </p:sp>
    </p:spTree>
    <p:extLst>
      <p:ext uri="{BB962C8B-B14F-4D97-AF65-F5344CB8AC3E}">
        <p14:creationId xmlns:p14="http://schemas.microsoft.com/office/powerpoint/2010/main" val="546983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Cadrage = pouvoir de déterminer le cadre </a:t>
            </a:r>
            <a:r>
              <a:rPr lang="fr-FR" dirty="0" err="1" smtClean="0"/>
              <a:t>dasn</a:t>
            </a:r>
            <a:r>
              <a:rPr lang="fr-FR" dirty="0" smtClean="0"/>
              <a:t> lequel nous pensons quelque chose, et c’est</a:t>
            </a:r>
            <a:r>
              <a:rPr lang="fr-FR" baseline="0" dirty="0" smtClean="0"/>
              <a:t> dans ce pouvoir de cadrage que les mots sont les plus dangereux.</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33</a:t>
            </a:fld>
            <a:endParaRPr lang="fr-FR"/>
          </a:p>
        </p:txBody>
      </p:sp>
    </p:spTree>
    <p:extLst>
      <p:ext uri="{BB962C8B-B14F-4D97-AF65-F5344CB8AC3E}">
        <p14:creationId xmlns:p14="http://schemas.microsoft.com/office/powerpoint/2010/main" val="546983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Source = plus concret</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43</a:t>
            </a:fld>
            <a:endParaRPr lang="fr-FR"/>
          </a:p>
        </p:txBody>
      </p:sp>
    </p:spTree>
    <p:extLst>
      <p:ext uri="{BB962C8B-B14F-4D97-AF65-F5344CB8AC3E}">
        <p14:creationId xmlns:p14="http://schemas.microsoft.com/office/powerpoint/2010/main" val="4174960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Faillite de </a:t>
            </a:r>
          </a:p>
          <a:p>
            <a:endParaRPr lang="fr-FR" dirty="0" smtClean="0"/>
          </a:p>
          <a:p>
            <a:r>
              <a:rPr lang="fr-FR" dirty="0" smtClean="0"/>
              <a:t>de </a:t>
            </a:r>
            <a:r>
              <a:rPr lang="fr-FR" dirty="0" err="1" smtClean="0"/>
              <a:t>l’ukraine</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46</a:t>
            </a:fld>
            <a:endParaRPr lang="fr-FR"/>
          </a:p>
        </p:txBody>
      </p:sp>
    </p:spTree>
    <p:extLst>
      <p:ext uri="{BB962C8B-B14F-4D97-AF65-F5344CB8AC3E}">
        <p14:creationId xmlns:p14="http://schemas.microsoft.com/office/powerpoint/2010/main" val="2354400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Cadrage = pouvoir de déterminer le cadre </a:t>
            </a:r>
            <a:r>
              <a:rPr lang="fr-FR" dirty="0" err="1" smtClean="0"/>
              <a:t>dasn</a:t>
            </a:r>
            <a:r>
              <a:rPr lang="fr-FR" dirty="0" smtClean="0"/>
              <a:t> lequel nous pensons quelque chose, et c’est</a:t>
            </a:r>
            <a:r>
              <a:rPr lang="fr-FR" baseline="0" dirty="0" smtClean="0"/>
              <a:t> dans ce pouvoir de cadrage que les mots sont les plus dangereux.</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48</a:t>
            </a:fld>
            <a:endParaRPr lang="fr-FR"/>
          </a:p>
        </p:txBody>
      </p:sp>
    </p:spTree>
    <p:extLst>
      <p:ext uri="{BB962C8B-B14F-4D97-AF65-F5344CB8AC3E}">
        <p14:creationId xmlns:p14="http://schemas.microsoft.com/office/powerpoint/2010/main" val="546983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Faillite de la Grèce, alimente cette métaphore conceptuelle</a:t>
            </a:r>
          </a:p>
          <a:p>
            <a:r>
              <a:rPr lang="fr-FR" dirty="0" smtClean="0"/>
              <a:t>Se renforce</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49</a:t>
            </a:fld>
            <a:endParaRPr lang="fr-FR"/>
          </a:p>
        </p:txBody>
      </p:sp>
    </p:spTree>
    <p:extLst>
      <p:ext uri="{BB962C8B-B14F-4D97-AF65-F5344CB8AC3E}">
        <p14:creationId xmlns:p14="http://schemas.microsoft.com/office/powerpoint/2010/main" val="158825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Correspondant pour Libération, qui d’autre? Si vous avez</a:t>
            </a:r>
            <a:r>
              <a:rPr lang="fr-FR" baseline="0" dirty="0" smtClean="0"/>
              <a:t> assisté à la conférence de </a:t>
            </a:r>
            <a:r>
              <a:rPr lang="fr-FR" baseline="0" dirty="0" err="1" smtClean="0"/>
              <a:t>Geofrrey</a:t>
            </a:r>
            <a:r>
              <a:rPr lang="fr-FR" baseline="0" dirty="0" smtClean="0"/>
              <a:t> </a:t>
            </a:r>
            <a:r>
              <a:rPr lang="fr-FR" baseline="0" dirty="0" err="1" smtClean="0"/>
              <a:t>Geuens</a:t>
            </a:r>
            <a:r>
              <a:rPr lang="fr-FR" baseline="0" dirty="0" smtClean="0"/>
              <a:t> hier soir?</a:t>
            </a:r>
            <a:endParaRPr lang="fr-FR" dirty="0" smtClean="0"/>
          </a:p>
          <a:p>
            <a:endParaRPr lang="fr-FR" dirty="0" smtClean="0"/>
          </a:p>
          <a:p>
            <a:r>
              <a:rPr lang="fr-FR" dirty="0" smtClean="0"/>
              <a:t>Reformuler: « une formule</a:t>
            </a:r>
            <a:r>
              <a:rPr lang="fr-FR" baseline="0" dirty="0" smtClean="0"/>
              <a:t> effrayante » qui fait son chemin</a:t>
            </a:r>
          </a:p>
          <a:p>
            <a:endParaRPr lang="fr-FR" baseline="0" dirty="0" smtClean="0"/>
          </a:p>
          <a:p>
            <a:r>
              <a:rPr lang="fr-FR" baseline="0" dirty="0" smtClean="0"/>
              <a:t>Dans quelle mesure le langage contribue à la propagation de cette idée</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3</a:t>
            </a:fld>
            <a:endParaRPr lang="fr-FR"/>
          </a:p>
        </p:txBody>
      </p:sp>
    </p:spTree>
    <p:extLst>
      <p:ext uri="{BB962C8B-B14F-4D97-AF65-F5344CB8AC3E}">
        <p14:creationId xmlns:p14="http://schemas.microsoft.com/office/powerpoint/2010/main" val="19798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Faillite de la Grèce, alimente cette métaphore conceptuelle</a:t>
            </a:r>
          </a:p>
          <a:p>
            <a:r>
              <a:rPr lang="fr-FR" dirty="0" smtClean="0"/>
              <a:t>Se renforce</a:t>
            </a:r>
          </a:p>
          <a:p>
            <a:r>
              <a:rPr lang="fr-FR" dirty="0" smtClean="0"/>
              <a:t>Citoyens employés qui doivent faire tourner la machine?</a:t>
            </a:r>
          </a:p>
          <a:p>
            <a:r>
              <a:rPr lang="fr-FR" dirty="0" smtClean="0"/>
              <a:t>Ou simplement des ressources</a:t>
            </a:r>
            <a:r>
              <a:rPr lang="fr-FR" baseline="0" dirty="0" smtClean="0"/>
              <a:t> qui doivent servir les objectifs de l’entreprise?</a:t>
            </a:r>
          </a:p>
          <a:p>
            <a:r>
              <a:rPr lang="fr-FR" baseline="0" dirty="0" smtClean="0"/>
              <a:t>« Disponibilité discursive » </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50</a:t>
            </a:fld>
            <a:endParaRPr lang="fr-FR"/>
          </a:p>
        </p:txBody>
      </p:sp>
    </p:spTree>
    <p:extLst>
      <p:ext uri="{BB962C8B-B14F-4D97-AF65-F5344CB8AC3E}">
        <p14:creationId xmlns:p14="http://schemas.microsoft.com/office/powerpoint/2010/main" val="1588258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Alourdissement des imp</a:t>
            </a:r>
            <a:r>
              <a:rPr lang="fr-FR" dirty="0" smtClean="0"/>
              <a:t>ôts</a:t>
            </a:r>
            <a:endParaRPr lang="fr-FR" dirty="0" smtClean="0"/>
          </a:p>
          <a:p>
            <a:r>
              <a:rPr lang="fr-FR" dirty="0" smtClean="0"/>
              <a:t>SA</a:t>
            </a:r>
          </a:p>
          <a:p>
            <a:r>
              <a:rPr lang="fr-FR" dirty="0" err="1" smtClean="0"/>
              <a:t>Uithollen</a:t>
            </a:r>
            <a:r>
              <a:rPr lang="fr-FR" dirty="0" smtClean="0"/>
              <a:t>: éroder</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51</a:t>
            </a:fld>
            <a:endParaRPr lang="fr-FR"/>
          </a:p>
        </p:txBody>
      </p:sp>
    </p:spTree>
    <p:extLst>
      <p:ext uri="{BB962C8B-B14F-4D97-AF65-F5344CB8AC3E}">
        <p14:creationId xmlns:p14="http://schemas.microsoft.com/office/powerpoint/2010/main" val="2166767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Renforcé par</a:t>
            </a:r>
            <a:r>
              <a:rPr lang="fr-FR" baseline="0" dirty="0" smtClean="0"/>
              <a:t> d’autres métaphores comme celle-ci</a:t>
            </a:r>
          </a:p>
          <a:p>
            <a:endParaRPr lang="fr-FR" baseline="0" dirty="0" smtClean="0"/>
          </a:p>
          <a:p>
            <a:r>
              <a:rPr lang="fr-FR" dirty="0" smtClean="0"/>
              <a:t>Carl Devos: professeur</a:t>
            </a:r>
            <a:r>
              <a:rPr lang="fr-FR" baseline="0" dirty="0" smtClean="0"/>
              <a:t> de Sciences politiques à Gand, fendu </a:t>
            </a:r>
            <a:r>
              <a:rPr lang="fr-FR" baseline="0" dirty="0" err="1" smtClean="0"/>
              <a:t>decet</a:t>
            </a:r>
            <a:r>
              <a:rPr lang="fr-FR" baseline="0" dirty="0" smtClean="0"/>
              <a:t> article lors du passage</a:t>
            </a: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52</a:t>
            </a:fld>
            <a:endParaRPr lang="fr-FR"/>
          </a:p>
        </p:txBody>
      </p:sp>
    </p:spTree>
    <p:extLst>
      <p:ext uri="{BB962C8B-B14F-4D97-AF65-F5344CB8AC3E}">
        <p14:creationId xmlns:p14="http://schemas.microsoft.com/office/powerpoint/2010/main" val="1159499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56</a:t>
            </a:fld>
            <a:endParaRPr lang="fr-FR"/>
          </a:p>
        </p:txBody>
      </p:sp>
    </p:spTree>
    <p:extLst>
      <p:ext uri="{BB962C8B-B14F-4D97-AF65-F5344CB8AC3E}">
        <p14:creationId xmlns:p14="http://schemas.microsoft.com/office/powerpoint/2010/main" val="1087234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Citizens</a:t>
            </a:r>
            <a:r>
              <a:rPr lang="fr-FR" dirty="0" smtClean="0"/>
              <a:t>’ </a:t>
            </a:r>
            <a:r>
              <a:rPr lang="fr-FR" dirty="0" err="1" smtClean="0"/>
              <a:t>discourse</a:t>
            </a:r>
            <a:r>
              <a:rPr lang="fr-FR" dirty="0" smtClean="0"/>
              <a:t> </a:t>
            </a:r>
            <a:r>
              <a:rPr lang="fr-FR" dirty="0" err="1" smtClean="0"/>
              <a:t>hardly</a:t>
            </a:r>
            <a:r>
              <a:rPr lang="fr-FR" dirty="0" smtClean="0"/>
              <a:t> </a:t>
            </a:r>
            <a:r>
              <a:rPr lang="fr-FR" dirty="0" err="1" smtClean="0"/>
              <a:t>exist</a:t>
            </a:r>
            <a:r>
              <a:rPr lang="fr-FR" dirty="0" smtClean="0"/>
              <a:t> </a:t>
            </a:r>
            <a:r>
              <a:rPr lang="fr-FR" sz="1050" dirty="0" smtClean="0"/>
              <a:t>(</a:t>
            </a:r>
            <a:r>
              <a:rPr lang="fr-FR" sz="1050" dirty="0" err="1" smtClean="0"/>
              <a:t>Bougher</a:t>
            </a:r>
            <a:r>
              <a:rPr lang="fr-FR" sz="1050" dirty="0" smtClean="0"/>
              <a:t> 2012)</a:t>
            </a:r>
          </a:p>
          <a:p>
            <a:r>
              <a:rPr lang="fr-FR" dirty="0" smtClean="0"/>
              <a:t>But </a:t>
            </a:r>
            <a:r>
              <a:rPr lang="fr-FR" dirty="0" err="1" smtClean="0"/>
              <a:t>citizens</a:t>
            </a:r>
            <a:r>
              <a:rPr lang="fr-FR" dirty="0" smtClean="0"/>
              <a:t> do talk about </a:t>
            </a:r>
            <a:r>
              <a:rPr lang="fr-FR" dirty="0" err="1" smtClean="0"/>
              <a:t>politics</a:t>
            </a:r>
            <a:r>
              <a:rPr lang="fr-FR" dirty="0" smtClean="0"/>
              <a:t> and </a:t>
            </a:r>
            <a:r>
              <a:rPr lang="fr-FR" dirty="0" err="1" smtClean="0"/>
              <a:t>policies</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61</a:t>
            </a:fld>
            <a:endParaRPr lang="fr-FR"/>
          </a:p>
        </p:txBody>
      </p:sp>
    </p:spTree>
    <p:extLst>
      <p:ext uri="{BB962C8B-B14F-4D97-AF65-F5344CB8AC3E}">
        <p14:creationId xmlns:p14="http://schemas.microsoft.com/office/powerpoint/2010/main" val="542243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Citizens</a:t>
            </a:r>
            <a:r>
              <a:rPr lang="fr-FR" dirty="0" smtClean="0"/>
              <a:t>’ </a:t>
            </a:r>
            <a:r>
              <a:rPr lang="fr-FR" dirty="0" err="1" smtClean="0"/>
              <a:t>discourse</a:t>
            </a:r>
            <a:r>
              <a:rPr lang="fr-FR" dirty="0" smtClean="0"/>
              <a:t> </a:t>
            </a:r>
            <a:r>
              <a:rPr lang="fr-FR" dirty="0" err="1" smtClean="0"/>
              <a:t>hardly</a:t>
            </a:r>
            <a:r>
              <a:rPr lang="fr-FR" dirty="0" smtClean="0"/>
              <a:t> </a:t>
            </a:r>
            <a:r>
              <a:rPr lang="fr-FR" dirty="0" err="1" smtClean="0"/>
              <a:t>exist</a:t>
            </a:r>
            <a:r>
              <a:rPr lang="fr-FR" dirty="0" smtClean="0"/>
              <a:t> </a:t>
            </a:r>
            <a:r>
              <a:rPr lang="fr-FR" sz="1050" dirty="0" smtClean="0"/>
              <a:t>(</a:t>
            </a:r>
            <a:r>
              <a:rPr lang="fr-FR" sz="1050" dirty="0" err="1" smtClean="0"/>
              <a:t>Bougher</a:t>
            </a:r>
            <a:r>
              <a:rPr lang="fr-FR" sz="1050" dirty="0" smtClean="0"/>
              <a:t> 2012)</a:t>
            </a:r>
          </a:p>
          <a:p>
            <a:r>
              <a:rPr lang="fr-FR" dirty="0" smtClean="0"/>
              <a:t>But </a:t>
            </a:r>
            <a:r>
              <a:rPr lang="fr-FR" dirty="0" err="1" smtClean="0"/>
              <a:t>citizens</a:t>
            </a:r>
            <a:r>
              <a:rPr lang="fr-FR" dirty="0" smtClean="0"/>
              <a:t> do talk about </a:t>
            </a:r>
            <a:r>
              <a:rPr lang="fr-FR" dirty="0" err="1" smtClean="0"/>
              <a:t>politics</a:t>
            </a:r>
            <a:r>
              <a:rPr lang="fr-FR" dirty="0" smtClean="0"/>
              <a:t> and </a:t>
            </a:r>
            <a:r>
              <a:rPr lang="fr-FR" dirty="0" err="1" smtClean="0"/>
              <a:t>policies</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62</a:t>
            </a:fld>
            <a:endParaRPr lang="fr-FR"/>
          </a:p>
        </p:txBody>
      </p:sp>
    </p:spTree>
    <p:extLst>
      <p:ext uri="{BB962C8B-B14F-4D97-AF65-F5344CB8AC3E}">
        <p14:creationId xmlns:p14="http://schemas.microsoft.com/office/powerpoint/2010/main" val="542243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20 minutes =&gt; un titre =&gt; métaphore =&gt; circulation =&gt; alimentation</a:t>
            </a:r>
            <a:r>
              <a:rPr lang="fr-FR" baseline="0" dirty="0" smtClean="0"/>
              <a:t> de la métaphore</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66</a:t>
            </a:fld>
            <a:endParaRPr lang="fr-FR"/>
          </a:p>
        </p:txBody>
      </p:sp>
    </p:spTree>
    <p:extLst>
      <p:ext uri="{BB962C8B-B14F-4D97-AF65-F5344CB8AC3E}">
        <p14:creationId xmlns:p14="http://schemas.microsoft.com/office/powerpoint/2010/main" val="29272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Mots comme conteneurs / véhicules d’idées</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5</a:t>
            </a:fld>
            <a:endParaRPr lang="fr-FR"/>
          </a:p>
        </p:txBody>
      </p:sp>
    </p:spTree>
    <p:extLst>
      <p:ext uri="{BB962C8B-B14F-4D97-AF65-F5344CB8AC3E}">
        <p14:creationId xmlns:p14="http://schemas.microsoft.com/office/powerpoint/2010/main" val="68626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seulement</a:t>
            </a:r>
            <a:r>
              <a:rPr lang="fr-FR" baseline="0" dirty="0" smtClean="0"/>
              <a:t> le </a:t>
            </a:r>
            <a:r>
              <a:rPr lang="fr-FR" dirty="0" smtClean="0"/>
              <a:t>contenu</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 principe fondamental </a:t>
            </a:r>
            <a:r>
              <a:rPr lang="fr-FR" sz="1200" kern="1200" dirty="0" err="1" smtClean="0">
                <a:solidFill>
                  <a:schemeClr val="tx1"/>
                </a:solidFill>
                <a:effectLst/>
                <a:latin typeface="+mn-lt"/>
                <a:ea typeface="+mn-ea"/>
                <a:cs typeface="+mn-cs"/>
              </a:rPr>
              <a:t>derrière</a:t>
            </a:r>
            <a:r>
              <a:rPr lang="fr-FR" sz="1200" kern="1200" dirty="0" smtClean="0">
                <a:solidFill>
                  <a:schemeClr val="tx1"/>
                </a:solidFill>
                <a:effectLst/>
                <a:latin typeface="+mn-lt"/>
                <a:ea typeface="+mn-ea"/>
                <a:cs typeface="+mn-cs"/>
              </a:rPr>
              <a:t> cette approche est que la forme influe sur le sens, et que tout choix (ou </a:t>
            </a:r>
            <a:r>
              <a:rPr lang="fr-FR" sz="1200" kern="1200" dirty="0" err="1" smtClean="0">
                <a:solidFill>
                  <a:schemeClr val="tx1"/>
                </a:solidFill>
                <a:effectLst/>
                <a:latin typeface="+mn-lt"/>
                <a:ea typeface="+mn-ea"/>
                <a:cs typeface="+mn-cs"/>
              </a:rPr>
              <a:t>modifica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tion</a:t>
            </a:r>
            <a:r>
              <a:rPr lang="fr-FR" sz="1200" kern="1200" dirty="0" smtClean="0">
                <a:solidFill>
                  <a:schemeClr val="tx1"/>
                </a:solidFill>
                <a:effectLst/>
                <a:latin typeface="+mn-lt"/>
                <a:ea typeface="+mn-ea"/>
                <a:cs typeface="+mn-cs"/>
              </a:rPr>
              <a:t>) de forme à la surface du discours peut avoir des </a:t>
            </a:r>
            <a:r>
              <a:rPr lang="fr-FR" sz="1200" kern="1200" dirty="0" err="1" smtClean="0">
                <a:solidFill>
                  <a:schemeClr val="tx1"/>
                </a:solidFill>
                <a:effectLst/>
                <a:latin typeface="+mn-lt"/>
                <a:ea typeface="+mn-ea"/>
                <a:cs typeface="+mn-cs"/>
              </a:rPr>
              <a:t>implica</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tions</a:t>
            </a:r>
            <a:r>
              <a:rPr lang="fr-FR" sz="1200" kern="1200" dirty="0" smtClean="0">
                <a:solidFill>
                  <a:schemeClr val="tx1"/>
                </a:solidFill>
                <a:effectLst/>
                <a:latin typeface="+mn-lt"/>
                <a:ea typeface="+mn-ea"/>
                <a:cs typeface="+mn-cs"/>
              </a:rPr>
              <a:t> profondes sur son </a:t>
            </a:r>
            <a:r>
              <a:rPr lang="fr-FR" sz="1200" kern="1200" dirty="0" err="1" smtClean="0">
                <a:solidFill>
                  <a:schemeClr val="tx1"/>
                </a:solidFill>
                <a:effectLst/>
                <a:latin typeface="+mn-lt"/>
                <a:ea typeface="+mn-ea"/>
                <a:cs typeface="+mn-cs"/>
              </a:rPr>
              <a:t>interprétation</a:t>
            </a:r>
            <a:r>
              <a:rPr lang="fr-FR" sz="1200" kern="1200" dirty="0" smtClean="0">
                <a:solidFill>
                  <a:schemeClr val="tx1"/>
                </a:solidFill>
                <a:effectLst/>
                <a:latin typeface="+mn-lt"/>
                <a:ea typeface="+mn-ea"/>
                <a:cs typeface="+mn-cs"/>
              </a:rPr>
              <a:t>. </a:t>
            </a:r>
            <a:endParaRPr lang="fr-FR" dirty="0" smtClean="0"/>
          </a:p>
          <a:p>
            <a:endParaRPr lang="fr-FR" dirty="0" smtClean="0"/>
          </a:p>
          <a:p>
            <a:r>
              <a:rPr lang="fr-FR" dirty="0" smtClean="0"/>
              <a:t>// les mots sont importants</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6</a:t>
            </a:fld>
            <a:endParaRPr lang="fr-FR"/>
          </a:p>
        </p:txBody>
      </p:sp>
    </p:spTree>
    <p:extLst>
      <p:ext uri="{BB962C8B-B14F-4D97-AF65-F5344CB8AC3E}">
        <p14:creationId xmlns:p14="http://schemas.microsoft.com/office/powerpoint/2010/main" val="403127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intér</a:t>
            </a:r>
            <a:r>
              <a:rPr lang="fr-FR" dirty="0" smtClean="0"/>
              <a:t>êt pour les </a:t>
            </a:r>
            <a:r>
              <a:rPr lang="fr-FR" dirty="0" err="1" smtClean="0"/>
              <a:t>forms</a:t>
            </a:r>
            <a:r>
              <a:rPr lang="fr-FR" dirty="0" smtClean="0"/>
              <a:t> se justifie par deux fonctions fondamentales du langage</a:t>
            </a:r>
            <a:endParaRPr lang="fr-FR" dirty="0" smtClean="0"/>
          </a:p>
          <a:p>
            <a:r>
              <a:rPr lang="fr-FR" dirty="0" smtClean="0"/>
              <a:t>Fonction</a:t>
            </a:r>
            <a:r>
              <a:rPr lang="fr-FR" baseline="0" dirty="0" smtClean="0"/>
              <a:t> performatrice:</a:t>
            </a:r>
          </a:p>
          <a:p>
            <a:r>
              <a:rPr lang="fr-FR" baseline="0" dirty="0" smtClean="0"/>
              <a:t>Un simple mot peut mettre un discours en relation avec sa situation d’énonciation à à ce titre communiquer des informations (</a:t>
            </a:r>
            <a:r>
              <a:rPr lang="fr-FR" baseline="0" dirty="0" err="1" smtClean="0"/>
              <a:t>sous-entendies</a:t>
            </a:r>
            <a:r>
              <a:rPr lang="fr-FR" baseline="0" dirty="0" smtClean="0"/>
              <a:t>), indirect</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7</a:t>
            </a:fld>
            <a:endParaRPr lang="fr-FR"/>
          </a:p>
        </p:txBody>
      </p:sp>
    </p:spTree>
    <p:extLst>
      <p:ext uri="{BB962C8B-B14F-4D97-AF65-F5344CB8AC3E}">
        <p14:creationId xmlns:p14="http://schemas.microsoft.com/office/powerpoint/2010/main" val="403127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8</a:t>
            </a:fld>
            <a:endParaRPr lang="fr-FR"/>
          </a:p>
        </p:txBody>
      </p:sp>
    </p:spTree>
    <p:extLst>
      <p:ext uri="{BB962C8B-B14F-4D97-AF65-F5344CB8AC3E}">
        <p14:creationId xmlns:p14="http://schemas.microsoft.com/office/powerpoint/2010/main" val="99002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intér</a:t>
            </a:r>
            <a:r>
              <a:rPr lang="fr-FR" dirty="0" smtClean="0"/>
              <a:t>êt pour les </a:t>
            </a:r>
            <a:r>
              <a:rPr lang="fr-FR" dirty="0" err="1" smtClean="0"/>
              <a:t>forms</a:t>
            </a:r>
            <a:r>
              <a:rPr lang="fr-FR" dirty="0" smtClean="0"/>
              <a:t> se justifie par deux fonctions fondamentales du langage</a:t>
            </a:r>
            <a:endParaRPr lang="fr-FR" dirty="0" smtClean="0"/>
          </a:p>
          <a:p>
            <a:r>
              <a:rPr lang="fr-FR" dirty="0" smtClean="0"/>
              <a:t>Fonction</a:t>
            </a:r>
            <a:r>
              <a:rPr lang="fr-FR" baseline="0" dirty="0" smtClean="0"/>
              <a:t> performatrice: exprimer une identité, son </a:t>
            </a:r>
            <a:r>
              <a:rPr lang="fr-FR" baseline="0" dirty="0" err="1" smtClean="0"/>
              <a:t>appartenace</a:t>
            </a:r>
            <a:r>
              <a:rPr lang="fr-FR" baseline="0" dirty="0" smtClean="0"/>
              <a:t> à un groupe</a:t>
            </a:r>
          </a:p>
          <a:p>
            <a:r>
              <a:rPr lang="fr-FR" baseline="0" dirty="0" smtClean="0"/>
              <a:t>Un simple mot peut mettre un discours en relation avec sa situation d’énonciation à à ce titre communiquer des informations (</a:t>
            </a:r>
            <a:r>
              <a:rPr lang="fr-FR" baseline="0" dirty="0" err="1" smtClean="0"/>
              <a:t>sous-entendies</a:t>
            </a:r>
            <a:r>
              <a:rPr lang="fr-FR" baseline="0" dirty="0" smtClean="0"/>
              <a:t>), indirect</a:t>
            </a:r>
          </a:p>
          <a:p>
            <a:r>
              <a:rPr lang="fr-FR" sz="1200" kern="1200" dirty="0" smtClean="0">
                <a:solidFill>
                  <a:schemeClr val="tx1"/>
                </a:solidFill>
                <a:effectLst/>
                <a:latin typeface="+mn-lt"/>
                <a:ea typeface="+mn-ea"/>
                <a:cs typeface="+mn-cs"/>
              </a:rPr>
              <a:t>Voici un exemple qui illustre parfaitement l’importance de l’étude des déictiques pour identifier les sentiments d’appartenance d’un informateur à un groupe. La personne interrogée s’estime être « polyglotte européen » et ne veut absolument pas se catégoriser comme Flamand, Wallon, Francophone ou autre. Pourtant, après quelques discussions, elle finit par dire : </a:t>
            </a:r>
          </a:p>
          <a:p>
            <a:r>
              <a:rPr lang="fr-FR" sz="1200" kern="1200" dirty="0" smtClean="0">
                <a:solidFill>
                  <a:schemeClr val="tx1"/>
                </a:solidFill>
                <a:effectLst/>
                <a:latin typeface="+mn-lt"/>
                <a:ea typeface="+mn-ea"/>
                <a:cs typeface="+mn-cs"/>
              </a:rPr>
              <a:t>Résoudre</a:t>
            </a:r>
            <a:r>
              <a:rPr lang="fr-FR" sz="1200" kern="1200" baseline="0" dirty="0" smtClean="0">
                <a:solidFill>
                  <a:schemeClr val="tx1"/>
                </a:solidFill>
                <a:effectLst/>
                <a:latin typeface="+mn-lt"/>
                <a:ea typeface="+mn-ea"/>
                <a:cs typeface="+mn-cs"/>
              </a:rPr>
              <a:t> des tensions entre identité </a:t>
            </a:r>
            <a:r>
              <a:rPr lang="fr-FR" sz="1200" kern="1200" baseline="0" dirty="0" err="1" smtClean="0">
                <a:solidFill>
                  <a:schemeClr val="tx1"/>
                </a:solidFill>
                <a:effectLst/>
                <a:latin typeface="+mn-lt"/>
                <a:ea typeface="+mn-ea"/>
                <a:cs typeface="+mn-cs"/>
              </a:rPr>
              <a:t>assmée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10</a:t>
            </a:fld>
            <a:endParaRPr lang="fr-FR"/>
          </a:p>
        </p:txBody>
      </p:sp>
    </p:spTree>
    <p:extLst>
      <p:ext uri="{BB962C8B-B14F-4D97-AF65-F5344CB8AC3E}">
        <p14:creationId xmlns:p14="http://schemas.microsoft.com/office/powerpoint/2010/main" val="403127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niveau conceptuel</a:t>
            </a:r>
          </a:p>
          <a:p>
            <a:r>
              <a:rPr lang="fr-FR" dirty="0" smtClean="0"/>
              <a:t>+ conditionner nos perceptions</a:t>
            </a:r>
            <a:r>
              <a:rPr lang="fr-FR" baseline="0" dirty="0" smtClean="0"/>
              <a:t> / représentations de certains groupe</a:t>
            </a:r>
          </a:p>
          <a:p>
            <a:r>
              <a:rPr lang="fr-FR" baseline="0" dirty="0" smtClean="0"/>
              <a:t>L’utilisation d’un mot engendre est lié à une </a:t>
            </a:r>
            <a:r>
              <a:rPr lang="fr-FR" baseline="0" dirty="0" err="1" smtClean="0"/>
              <a:t>catgéorie</a:t>
            </a:r>
            <a:r>
              <a:rPr lang="fr-FR" baseline="0" dirty="0" smtClean="0"/>
              <a:t> conceptuelle, et appliquer ce mot à une entité va automatiquement inclure ou exclure cette entité de la catégorie activée</a:t>
            </a:r>
          </a:p>
          <a:p>
            <a:r>
              <a:rPr lang="fr-FR" baseline="0" dirty="0" smtClean="0"/>
              <a:t>Pose la </a:t>
            </a:r>
            <a:r>
              <a:rPr lang="fr-FR" baseline="0" dirty="0" err="1" smtClean="0"/>
              <a:t>quesion</a:t>
            </a:r>
            <a:r>
              <a:rPr lang="fr-FR" baseline="0" dirty="0" smtClean="0"/>
              <a:t> de l’Impact des mots sur nos représentations mentales, (« les mots font le monde » pour reprendre Bourdieu, // doxa), idée que l’on retrouve dans le politiquement correct</a:t>
            </a:r>
            <a:endParaRPr lang="fr-FR" dirty="0"/>
          </a:p>
        </p:txBody>
      </p:sp>
      <p:sp>
        <p:nvSpPr>
          <p:cNvPr id="4" name="Espace réservé du numéro de diapositive 3"/>
          <p:cNvSpPr>
            <a:spLocks noGrp="1"/>
          </p:cNvSpPr>
          <p:nvPr>
            <p:ph type="sldNum" sz="quarter" idx="10"/>
          </p:nvPr>
        </p:nvSpPr>
        <p:spPr/>
        <p:txBody>
          <a:bodyPr/>
          <a:lstStyle/>
          <a:p>
            <a:fld id="{CA5D3BF3-D352-46FC-8343-31F56E6730EA}" type="slidenum">
              <a:rPr lang="fr-FR" smtClean="0"/>
              <a:pPr/>
              <a:t>11</a:t>
            </a:fld>
            <a:endParaRPr lang="fr-FR"/>
          </a:p>
        </p:txBody>
      </p:sp>
    </p:spTree>
    <p:extLst>
      <p:ext uri="{BB962C8B-B14F-4D97-AF65-F5344CB8AC3E}">
        <p14:creationId xmlns:p14="http://schemas.microsoft.com/office/powerpoint/2010/main" val="403127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fr-F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nl-BE" smtClean="0"/>
              <a:t>Cliquez pour modifier le style des sous-titres du masque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fr-FR" sz="2000">
                <a:solidFill>
                  <a:srgbClr val="FFFFFF"/>
                </a:solidFill>
              </a:defRPr>
            </a:lvl1pPr>
            <a:extLst/>
          </a:lstStyle>
          <a:p>
            <a:pPr algn="ctr"/>
            <a:fld id="{047E157E-8DCB-4F70-A0AF-5EB586A91DD4}" type="datetime1">
              <a:rPr kumimoji="0" lang="fr-FR">
                <a:solidFill>
                  <a:srgbClr val="FFFFFF"/>
                </a:solidFill>
              </a:rPr>
              <a:pPr algn="ctr"/>
              <a:t>11/05/14</a:t>
            </a:fld>
            <a:endParaRPr kumimoji="0" lang="fr-FR"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fr-FR">
                <a:solidFill>
                  <a:schemeClr val="tx2"/>
                </a:solidFill>
              </a:defRPr>
            </a:lvl1pPr>
            <a:extLst/>
          </a:lstStyle>
          <a:p>
            <a:pPr algn="r"/>
            <a:endParaRPr kumimoji="0" lang="fr-FR">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fr-FR">
                <a:solidFill>
                  <a:schemeClr val="tx2"/>
                </a:solidFill>
              </a:defRPr>
            </a:lvl1pPr>
            <a:extLst/>
          </a:lstStyle>
          <a:p>
            <a:fld id="{8F82E0A0-C266-4798-8C8F-B9F91E9DA37E}" type="slidenum">
              <a:rPr kumimoji="0" lang="fr-FR">
                <a:solidFill>
                  <a:schemeClr val="tx2"/>
                </a:solidFill>
              </a:rPr>
              <a:pPr/>
              <a:t>‹#›</a:t>
            </a:fld>
            <a:endParaRPr kumimoji="0" lang="fr-FR">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fr-FR" cap="all" baseline="0"/>
            </a:lvl1pPr>
            <a:extLst/>
          </a:lstStyle>
          <a:p>
            <a:pPr eaLnBrk="1" latinLnBrk="0" hangingPunct="1"/>
            <a:r>
              <a:rPr lang="nl-BE" smtClean="0"/>
              <a:t>Cliquez et modifiez le titre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695D63BF-62E7-9B48-AE47-4E3E0D313015}" type="datetimeFigureOut">
              <a:rPr lang="fr-FR" smtClean="0"/>
              <a:pPr/>
              <a:t>11/05/14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0FD032-C16E-B34C-800F-13046132B42A}" type="slidenum">
              <a:rPr lang="fr-FR" smtClean="0"/>
              <a:pPr/>
              <a:t>‹#›</a:t>
            </a:fld>
            <a:endParaRPr lang="fr-FR"/>
          </a:p>
        </p:txBody>
      </p:sp>
    </p:spTree>
    <p:extLst>
      <p:ext uri="{BB962C8B-B14F-4D97-AF65-F5344CB8AC3E}">
        <p14:creationId xmlns:p14="http://schemas.microsoft.com/office/powerpoint/2010/main" val="1202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nl-BE" smtClean="0"/>
              <a:t>Cliquez et modifiez le titre</a:t>
            </a:r>
            <a:endParaRPr/>
          </a:p>
        </p:txBody>
      </p:sp>
      <p:sp>
        <p:nvSpPr>
          <p:cNvPr id="3" name="Rectangle 2"/>
          <p:cNvSpPr>
            <a:spLocks noGrp="1"/>
          </p:cNvSpPr>
          <p:nvPr>
            <p:ph type="dt" sz="half" idx="10"/>
          </p:nvPr>
        </p:nvSpPr>
        <p:spPr/>
        <p:txBody>
          <a:bodyPr/>
          <a:lstStyle>
            <a:extLst/>
          </a:lstStyle>
          <a:p>
            <a:fld id="{E4606EA6-EFEA-4C30-9264-4F9291A5780D}" type="datetime1">
              <a:rPr kumimoji="0" lang="nl-BE"/>
              <a:pPr/>
              <a:t>11/05/14</a:t>
            </a:fld>
            <a:endParaRPr kumimoji="0" lang="fr-FR"/>
          </a:p>
        </p:txBody>
      </p:sp>
      <p:sp>
        <p:nvSpPr>
          <p:cNvPr id="4" name="Rectangle 3"/>
          <p:cNvSpPr>
            <a:spLocks noGrp="1"/>
          </p:cNvSpPr>
          <p:nvPr>
            <p:ph type="ftr" sz="quarter" idx="11"/>
          </p:nvPr>
        </p:nvSpPr>
        <p:spPr/>
        <p:txBody>
          <a:bodyPr/>
          <a:lstStyle>
            <a:extLst/>
          </a:lstStyle>
          <a:p>
            <a:endParaRPr kumimoji="0" lang="fr-FR"/>
          </a:p>
        </p:txBody>
      </p:sp>
      <p:sp>
        <p:nvSpPr>
          <p:cNvPr id="5" name="Rectangle 4"/>
          <p:cNvSpPr>
            <a:spLocks noGrp="1"/>
          </p:cNvSpPr>
          <p:nvPr>
            <p:ph type="sldNum" sz="quarter" idx="12"/>
          </p:nvPr>
        </p:nvSpPr>
        <p:spPr/>
        <p:txBody>
          <a:bodyPr/>
          <a:lstStyle>
            <a:extLst/>
          </a:lstStyle>
          <a:p>
            <a:pPr algn="ctr"/>
            <a:fld id="{8F82E0A0-C266-4798-8C8F-B9F91E9DA37E}" type="slidenum">
              <a:rPr kumimoji="0" lang="fr-FR" sz="1400" b="1">
                <a:solidFill>
                  <a:srgbClr val="FFFFFF"/>
                </a:solidFill>
              </a:rPr>
              <a:pPr algn="ctr"/>
              <a:t>‹#›</a:t>
            </a:fld>
            <a:endParaRPr kumimoji="0" lang="fr-FR"/>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fr-FR" sz="2800">
                <a:solidFill>
                  <a:schemeClr val="tx2"/>
                </a:solidFill>
              </a:defRPr>
            </a:lvl1pPr>
            <a:lvl2pPr eaLnBrk="1" latinLnBrk="0" hangingPunct="1">
              <a:buNone/>
              <a:defRPr kumimoji="0" lang="fr-FR" sz="1800">
                <a:solidFill>
                  <a:schemeClr val="tx1">
                    <a:tint val="75000"/>
                  </a:schemeClr>
                </a:solidFill>
              </a:defRPr>
            </a:lvl2pPr>
            <a:lvl3pPr eaLnBrk="1" latinLnBrk="0" hangingPunct="1">
              <a:buNone/>
              <a:defRPr kumimoji="0" lang="fr-FR" sz="1600">
                <a:solidFill>
                  <a:schemeClr val="tx1">
                    <a:tint val="75000"/>
                  </a:schemeClr>
                </a:solidFill>
              </a:defRPr>
            </a:lvl3pPr>
            <a:lvl4pPr eaLnBrk="1" latinLnBrk="0" hangingPunct="1">
              <a:buNone/>
              <a:defRPr kumimoji="0" lang="fr-FR" sz="1400">
                <a:solidFill>
                  <a:schemeClr val="tx1">
                    <a:tint val="75000"/>
                  </a:schemeClr>
                </a:solidFill>
              </a:defRPr>
            </a:lvl4pPr>
            <a:lvl5pPr eaLnBrk="1" latinLnBrk="0" hangingPunct="1">
              <a:buNone/>
              <a:defRPr kumimoji="0" lang="fr-FR" sz="1400">
                <a:solidFill>
                  <a:schemeClr val="tx1">
                    <a:tint val="75000"/>
                  </a:schemeClr>
                </a:solidFill>
              </a:defRPr>
            </a:lvl5pPr>
            <a:extLst/>
          </a:lstStyle>
          <a:p>
            <a:pPr lvl="0" eaLnBrk="1" latinLnBrk="0" hangingPunct="1"/>
            <a:r>
              <a:rPr lang="nl-BE" smtClean="0"/>
              <a:t>Cliquez pour modifier les styles du texte du masque</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fr-FR" sz="4400" b="0" cap="none">
                <a:solidFill>
                  <a:srgbClr val="FFFFFF"/>
                </a:solidFill>
              </a:defRPr>
            </a:lvl1pPr>
            <a:extLst/>
          </a:lstStyle>
          <a:p>
            <a:r>
              <a:rPr kumimoji="0" lang="fr-FR"/>
              <a:t>Modifiez le style du titre</a:t>
            </a:r>
          </a:p>
        </p:txBody>
      </p:sp>
      <p:sp>
        <p:nvSpPr>
          <p:cNvPr id="12" name="Date Placeholder 11"/>
          <p:cNvSpPr>
            <a:spLocks noGrp="1"/>
          </p:cNvSpPr>
          <p:nvPr>
            <p:ph type="dt" sz="half" idx="10"/>
          </p:nvPr>
        </p:nvSpPr>
        <p:spPr/>
        <p:txBody>
          <a:bodyPr/>
          <a:lstStyle>
            <a:extLst/>
          </a:lstStyle>
          <a:p>
            <a:fld id="{6FCF9F07-3BC7-4570-B054-79111B0A380C}" type="datetime1">
              <a:rPr kumimoji="0" lang="nl-BE"/>
              <a:pPr/>
              <a:t>11/05/14</a:t>
            </a:fld>
            <a:endParaRPr kumimoji="0" lang="fr-FR"/>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fr-FR" sz="2400">
                <a:solidFill>
                  <a:srgbClr val="FFFFFF"/>
                </a:solidFill>
              </a:defRPr>
            </a:lvl1pPr>
            <a:extLst/>
          </a:lstStyle>
          <a:p>
            <a:pPr algn="ctr"/>
            <a:fld id="{8F82E0A0-C266-4798-8C8F-B9F91E9DA37E}" type="slidenum">
              <a:rPr kumimoji="0" lang="fr-FR" sz="2400" b="1">
                <a:solidFill>
                  <a:srgbClr val="FFFFFF"/>
                </a:solidFill>
              </a:rPr>
              <a:pPr algn="ctr"/>
              <a:t>‹#›</a:t>
            </a:fld>
            <a:endParaRPr kumimoji="0" lang="fr-FR"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nl-BE" smtClean="0"/>
              <a:t>Cliquez et modifiez le titre</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a:p>
        </p:txBody>
      </p:sp>
      <p:sp>
        <p:nvSpPr>
          <p:cNvPr id="8" name="Date Placeholder 7"/>
          <p:cNvSpPr>
            <a:spLocks noGrp="1"/>
          </p:cNvSpPr>
          <p:nvPr>
            <p:ph type="dt" sz="half" idx="15"/>
          </p:nvPr>
        </p:nvSpPr>
        <p:spPr/>
        <p:txBody>
          <a:bodyPr rtlCol="0"/>
          <a:lstStyle>
            <a:extLst/>
          </a:lstStyle>
          <a:p>
            <a:fld id="{E4606EA6-EFEA-4C30-9264-4F9291A5780D}" type="datetime1">
              <a:rPr kumimoji="0" lang="nl-BE"/>
              <a:pPr/>
              <a:t>11/05/14</a:t>
            </a:fld>
            <a:endParaRPr kumimoji="0" lang="fr-FR"/>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fr-FR" sz="1400" b="1">
                <a:solidFill>
                  <a:srgbClr val="FFFFFF"/>
                </a:solidFill>
              </a:rPr>
              <a:pPr algn="ctr"/>
              <a:t>‹#›</a:t>
            </a:fld>
            <a:endParaRPr kumimoji="0" lang="fr-FR"/>
          </a:p>
        </p:txBody>
      </p:sp>
      <p:sp>
        <p:nvSpPr>
          <p:cNvPr id="12" name="Footer Placeholder 11"/>
          <p:cNvSpPr>
            <a:spLocks noGrp="1"/>
          </p:cNvSpPr>
          <p:nvPr>
            <p:ph type="ftr" sz="quarter" idx="17"/>
          </p:nvPr>
        </p:nvSpPr>
        <p:spPr/>
        <p:txBody>
          <a:bodyPr rtlCol="0"/>
          <a:lstStyle>
            <a:extLst/>
          </a:lstStyle>
          <a:p>
            <a:endParaRPr kumimoji="0"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fr-FR"/>
            </a:lvl1pPr>
            <a:extLst/>
          </a:lstStyle>
          <a:p>
            <a:pPr eaLnBrk="1" latinLnBrk="0" hangingPunct="1"/>
            <a:r>
              <a:rPr lang="nl-BE" smtClean="0"/>
              <a:t>Cliquez et modifiez le titre</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a:p>
        </p:txBody>
      </p:sp>
      <p:sp>
        <p:nvSpPr>
          <p:cNvPr id="10" name="Date Placeholder 9"/>
          <p:cNvSpPr>
            <a:spLocks noGrp="1"/>
          </p:cNvSpPr>
          <p:nvPr>
            <p:ph type="dt" sz="half" idx="15"/>
          </p:nvPr>
        </p:nvSpPr>
        <p:spPr/>
        <p:txBody>
          <a:bodyPr rtlCol="0"/>
          <a:lstStyle>
            <a:extLst/>
          </a:lstStyle>
          <a:p>
            <a:fld id="{E4606EA6-EFEA-4C30-9264-4F9291A5780D}" type="datetime1">
              <a:rPr kumimoji="0" lang="nl-BE"/>
              <a:pPr/>
              <a:t>11/05/14</a:t>
            </a:fld>
            <a:endParaRPr kumimoji="0" lang="fr-FR"/>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fr-FR" sz="1400" b="1">
                <a:solidFill>
                  <a:srgbClr val="FFFFFF"/>
                </a:solidFill>
              </a:rPr>
              <a:pPr algn="ctr"/>
              <a:t>‹#›</a:t>
            </a:fld>
            <a:endParaRPr kumimoji="0" lang="fr-FR"/>
          </a:p>
        </p:txBody>
      </p:sp>
      <p:sp>
        <p:nvSpPr>
          <p:cNvPr id="14" name="Footer Placeholder 13"/>
          <p:cNvSpPr>
            <a:spLocks noGrp="1"/>
          </p:cNvSpPr>
          <p:nvPr>
            <p:ph type="ftr" sz="quarter" idx="17"/>
          </p:nvPr>
        </p:nvSpPr>
        <p:spPr/>
        <p:txBody>
          <a:bodyPr rtlCol="0"/>
          <a:lstStyle>
            <a:extLst/>
          </a:lstStyle>
          <a:p>
            <a:endParaRPr kumimoji="0" lang="fr-FR"/>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r>
              <a:rPr lang="nl-BE" smtClean="0"/>
              <a:t>Cliquez pour modifier les styles du texte du masque</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r>
              <a:rPr lang="nl-BE"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nl-BE" smtClean="0"/>
              <a:t>Cliquez et modifiez le titre</a:t>
            </a:r>
            <a:endParaRPr/>
          </a:p>
        </p:txBody>
      </p:sp>
      <p:sp>
        <p:nvSpPr>
          <p:cNvPr id="3" name="Date Placeholder 2"/>
          <p:cNvSpPr>
            <a:spLocks noGrp="1"/>
          </p:cNvSpPr>
          <p:nvPr>
            <p:ph type="dt" sz="half" idx="10"/>
          </p:nvPr>
        </p:nvSpPr>
        <p:spPr/>
        <p:txBody>
          <a:bodyPr/>
          <a:lstStyle>
            <a:extLst/>
          </a:lstStyle>
          <a:p>
            <a:fld id="{6DFADB5D-B7A0-47E3-AD2D-B1A6F8614213}" type="datetime1">
              <a:rPr kumimoji="0" lang="nl-BE"/>
              <a:pPr/>
              <a:t>11/05/14</a:t>
            </a:fld>
            <a:endParaRPr kumimoji="0" lang="fr-FR"/>
          </a:p>
        </p:txBody>
      </p:sp>
      <p:sp>
        <p:nvSpPr>
          <p:cNvPr id="4" name="Footer Placeholder 3"/>
          <p:cNvSpPr>
            <a:spLocks noGrp="1"/>
          </p:cNvSpPr>
          <p:nvPr>
            <p:ph type="ftr" sz="quarter" idx="11"/>
          </p:nvPr>
        </p:nvSpPr>
        <p:spPr/>
        <p:txBody>
          <a:bodyPr/>
          <a:lstStyle>
            <a:extLst/>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a:t>
            </a:fld>
            <a:endParaRPr kumimoji="0"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kumimoji="0" lang="nl-BE"/>
              <a:pPr/>
              <a:t>11/05/14</a:t>
            </a:fld>
            <a:endParaRPr kumimoji="0" lang="fr-FR"/>
          </a:p>
        </p:txBody>
      </p:sp>
      <p:sp>
        <p:nvSpPr>
          <p:cNvPr id="3" name="Footer Placeholder 2"/>
          <p:cNvSpPr>
            <a:spLocks noGrp="1"/>
          </p:cNvSpPr>
          <p:nvPr>
            <p:ph type="ftr" sz="quarter" idx="11"/>
          </p:nvPr>
        </p:nvSpPr>
        <p:spPr/>
        <p:txBody>
          <a:bodyPr/>
          <a:lstStyle>
            <a:extLst/>
          </a:lstStyle>
          <a:p>
            <a:endParaRPr kumimoji="0" lang="fr-FR"/>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fr-FR">
                <a:solidFill>
                  <a:schemeClr val="tx2"/>
                </a:solidFill>
              </a:defRPr>
            </a:lvl1pPr>
            <a:extLst/>
          </a:lstStyle>
          <a:p>
            <a:fld id="{A3F7CB7D-F184-43C7-B6FD-03D728E1BBFF}" type="slidenum">
              <a:rPr kumimoji="0" lang="fr-FR">
                <a:solidFill>
                  <a:schemeClr val="tx2"/>
                </a:solidFill>
              </a:rPr>
              <a:pPr/>
              <a:t>‹#›</a:t>
            </a:fld>
            <a:endParaRPr kumimoji="0"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fr-FR" sz="4200" b="0"/>
            </a:lvl1pPr>
            <a:extLst/>
          </a:lstStyle>
          <a:p>
            <a:pPr eaLnBrk="1" latinLnBrk="0" hangingPunct="1"/>
            <a:r>
              <a:rPr lang="nl-BE" smtClean="0"/>
              <a:t>Cliquez et modifiez le titre</a:t>
            </a:r>
            <a:endParaRPr/>
          </a:p>
        </p:txBody>
      </p:sp>
      <p:sp>
        <p:nvSpPr>
          <p:cNvPr id="5" name="Date Placeholder 4"/>
          <p:cNvSpPr>
            <a:spLocks noGrp="1"/>
          </p:cNvSpPr>
          <p:nvPr>
            <p:ph type="dt" sz="half" idx="10"/>
          </p:nvPr>
        </p:nvSpPr>
        <p:spPr/>
        <p:txBody>
          <a:bodyPr/>
          <a:lstStyle>
            <a:extLst/>
          </a:lstStyle>
          <a:p>
            <a:fld id="{F49A8198-4617-485E-9585-4840B69DBBA6}" type="datetime1">
              <a:rPr kumimoji="0" lang="nl-BE"/>
              <a:pPr/>
              <a:t>11/05/14</a:t>
            </a:fld>
            <a:endParaRPr kumimoji="0" lang="fr-FR"/>
          </a:p>
        </p:txBody>
      </p:sp>
      <p:sp>
        <p:nvSpPr>
          <p:cNvPr id="6" name="Footer Placeholder 5"/>
          <p:cNvSpPr>
            <a:spLocks noGrp="1"/>
          </p:cNvSpPr>
          <p:nvPr>
            <p:ph type="ftr" sz="quarter" idx="11"/>
          </p:nvPr>
        </p:nvSpPr>
        <p:spPr/>
        <p:txBody>
          <a:bodyPr/>
          <a:lstStyle>
            <a:extLst/>
          </a:lstStyle>
          <a:p>
            <a:endParaRPr kumimoji="0"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a:t>
            </a:fld>
            <a:endParaRPr kumimoji="0" lang="fr-FR">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fr-FR" sz="1800"/>
            </a:lvl1pPr>
            <a:lvl2pPr eaLnBrk="1" latinLnBrk="0" hangingPunct="1">
              <a:buNone/>
              <a:defRPr kumimoji="0" lang="fr-FR" sz="1200"/>
            </a:lvl2pPr>
            <a:lvl3pPr eaLnBrk="1" latinLnBrk="0" hangingPunct="1">
              <a:buNone/>
              <a:defRPr kumimoji="0" lang="fr-FR" sz="1000"/>
            </a:lvl3pPr>
            <a:lvl4pPr eaLnBrk="1" latinLnBrk="0" hangingPunct="1">
              <a:buNone/>
              <a:defRPr kumimoji="0" lang="fr-FR" sz="900"/>
            </a:lvl4pPr>
            <a:lvl5pPr eaLnBrk="1" latinLnBrk="0" hangingPunct="1">
              <a:buNone/>
              <a:defRPr kumimoji="0" lang="fr-FR" sz="900"/>
            </a:lvl5pPr>
            <a:extLst/>
          </a:lstStyle>
          <a:p>
            <a:pPr lvl="0" eaLnBrk="1" latinLnBrk="0" hangingPunct="1"/>
            <a:r>
              <a:rPr lang="nl-BE" smtClean="0"/>
              <a:t>Cliquez pour modifier les styles du texte du masque</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fr-FR" sz="3200"/>
            </a:lvl1pPr>
            <a:extLst/>
          </a:lstStyle>
          <a:p>
            <a:pPr eaLnBrk="1" latinLnBrk="0" hangingPunct="1"/>
            <a:r>
              <a:rPr lang="nl-BE" smtClean="0"/>
              <a:t>Faire glisser l'image vers l'espace réservé ou cliquer sur l'icône pour l'ajouter</a:t>
            </a:r>
            <a:endParaRPr/>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fr-FR" sz="1700"/>
            </a:lvl1pPr>
            <a:lvl2pPr eaLnBrk="1" latinLnBrk="0" hangingPunct="1">
              <a:buFontTx/>
              <a:buNone/>
              <a:defRPr kumimoji="0" lang="fr-FR" sz="1200"/>
            </a:lvl2pPr>
            <a:lvl3pPr eaLnBrk="1" latinLnBrk="0" hangingPunct="1">
              <a:buFontTx/>
              <a:buNone/>
              <a:defRPr kumimoji="0" lang="fr-FR" sz="1000"/>
            </a:lvl3pPr>
            <a:lvl4pPr eaLnBrk="1" latinLnBrk="0" hangingPunct="1">
              <a:buFontTx/>
              <a:buNone/>
              <a:defRPr kumimoji="0" lang="fr-FR" sz="900"/>
            </a:lvl4pPr>
            <a:lvl5pPr eaLnBrk="1" latinLnBrk="0" hangingPunct="1">
              <a:buFontTx/>
              <a:buNone/>
              <a:defRPr kumimoji="0" lang="fr-FR" sz="900"/>
            </a:lvl5pPr>
            <a:extLst/>
          </a:lstStyle>
          <a:p>
            <a:pPr lvl="0" eaLnBrk="1" latinLnBrk="0" hangingPunct="1"/>
            <a:r>
              <a:rPr lang="nl-BE" smtClean="0"/>
              <a:t>Cliquez pour modifier les styles du texte du masque</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fr-FR" sz="2800" b="0">
                <a:solidFill>
                  <a:srgbClr val="FFFFFF"/>
                </a:solidFill>
              </a:defRPr>
            </a:lvl1pPr>
            <a:extLst/>
          </a:lstStyle>
          <a:p>
            <a:pPr eaLnBrk="1" latinLnBrk="0" hangingPunct="1"/>
            <a:r>
              <a:rPr lang="nl-BE" smtClean="0"/>
              <a:t>Cliquez et modifiez le titre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kumimoji="0" lang="nl-BE"/>
              <a:pPr/>
              <a:t>11/05/14</a:t>
            </a:fld>
            <a:endParaRPr kumimoji="0" lang="fr-FR"/>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fr-FR" sz="2800"/>
            </a:lvl1pPr>
            <a:extLst/>
          </a:lstStyle>
          <a:p>
            <a:pPr algn="ctr"/>
            <a:fld id="{8F82E0A0-C266-4798-8C8F-B9F91E9DA37E}" type="slidenum">
              <a:rPr kumimoji="0" lang="fr-FR" sz="2800" b="1">
                <a:solidFill>
                  <a:srgbClr val="FFFFFF"/>
                </a:solidFill>
              </a:rPr>
              <a:pPr algn="ctr"/>
              <a:t>‹#›</a:t>
            </a:fld>
            <a:endParaRPr kumimoji="0" lang="fr-FR"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nl-BE" smtClean="0"/>
              <a:t>Cliquez pour modifier les styles du texte du masque</a:t>
            </a:r>
          </a:p>
          <a:p>
            <a:pPr lvl="1" eaLnBrk="1" latinLnBrk="0" hangingPunct="1"/>
            <a:r>
              <a:rPr kumimoji="0" lang="nl-BE" smtClean="0"/>
              <a:t>Deuxième niveau</a:t>
            </a:r>
          </a:p>
          <a:p>
            <a:pPr lvl="2" eaLnBrk="1" latinLnBrk="0" hangingPunct="1"/>
            <a:r>
              <a:rPr kumimoji="0" lang="nl-BE" smtClean="0"/>
              <a:t>Troisième niveau</a:t>
            </a:r>
          </a:p>
          <a:p>
            <a:pPr lvl="3" eaLnBrk="1" latinLnBrk="0" hangingPunct="1"/>
            <a:r>
              <a:rPr kumimoji="0" lang="nl-BE" smtClean="0"/>
              <a:t>Quatrième niveau</a:t>
            </a:r>
          </a:p>
          <a:p>
            <a:pPr lvl="4" eaLnBrk="1" latinLnBrk="0" hangingPunct="1"/>
            <a:r>
              <a:rPr kumimoji="0" lang="nl-BE" smtClean="0"/>
              <a:t>Cinquième niveau</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fr-FR" sz="1400">
                <a:solidFill>
                  <a:schemeClr val="tx2"/>
                </a:solidFill>
              </a:defRPr>
            </a:lvl1pPr>
            <a:extLst/>
          </a:lstStyle>
          <a:p>
            <a:fld id="{E4606EA6-EFEA-4C30-9264-4F9291A5780D}" type="datetime1">
              <a:rPr kumimoji="0" lang="nl-BE"/>
              <a:pPr/>
              <a:t>11/05/14</a:t>
            </a:fld>
            <a:endParaRPr kumimoji="0" lang="fr-FR"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fr-FR" sz="1400">
                <a:solidFill>
                  <a:schemeClr val="tx2"/>
                </a:solidFill>
              </a:defRPr>
            </a:lvl1pPr>
            <a:extLst/>
          </a:lstStyle>
          <a:p>
            <a:pPr algn="r"/>
            <a:endParaRPr kumimoji="0" lang="fr-FR"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fr-FR" sz="1400" b="1">
                <a:solidFill>
                  <a:srgbClr val="FFFFFF"/>
                </a:solidFill>
              </a:defRPr>
            </a:lvl1pPr>
            <a:extLst/>
          </a:lstStyle>
          <a:p>
            <a:pPr algn="ctr"/>
            <a:fld id="{8F82E0A0-C266-4798-8C8F-B9F91E9DA37E}" type="slidenum">
              <a:rPr kumimoji="0" lang="fr-FR" sz="1400" b="1">
                <a:solidFill>
                  <a:srgbClr val="FFFFFF"/>
                </a:solidFill>
              </a:rPr>
              <a:pPr algn="ctr"/>
              <a:t>‹#›</a:t>
            </a:fld>
            <a:endParaRPr kumimoji="0" lang="fr-FR"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nl-BE" smtClean="0"/>
              <a:t>Cliquez et modifiez le titre</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0" eaLnBrk="1" latinLnBrk="0" hangingPunct="1">
        <a:spcBef>
          <a:spcPct val="0"/>
        </a:spcBef>
        <a:buNone/>
        <a:defRPr kumimoji="0" lang="fr-F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fr-F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fr-F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fr-F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fr-F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fr-F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fr-FR" sz="1800" kern="1200" baseline="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25.png"/><Relationship Id="rId1" Type="http://schemas.microsoft.com/office/2007/relationships/media" Target="../media/media1.mp4"/><Relationship Id="rId2" Type="http://schemas.openxmlformats.org/officeDocument/2006/relationships/video" Target="../media/media1.mp4"/></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755576" y="2343150"/>
            <a:ext cx="8083624" cy="2038350"/>
          </a:xfrm>
        </p:spPr>
        <p:txBody>
          <a:bodyPr>
            <a:normAutofit fontScale="90000"/>
          </a:bodyPr>
          <a:lstStyle>
            <a:extLst/>
          </a:lstStyle>
          <a:p>
            <a:pPr algn="just"/>
            <a:r>
              <a:rPr lang="fr-FR" b="1" dirty="0" smtClean="0"/>
              <a:t>La faillite de la Grèce?</a:t>
            </a:r>
            <a:br>
              <a:rPr lang="fr-FR" b="1" dirty="0" smtClean="0"/>
            </a:br>
            <a:r>
              <a:rPr lang="fr-FR" i="1" dirty="0" smtClean="0"/>
              <a:t>« une formule effrayante qui fait son chemin ?»</a:t>
            </a:r>
            <a:br>
              <a:rPr lang="fr-FR" i="1" dirty="0" smtClean="0"/>
            </a:br>
            <a:r>
              <a:rPr lang="fr-FR" i="1" cap="none" dirty="0"/>
              <a:t/>
            </a:r>
            <a:br>
              <a:rPr lang="fr-FR" i="1" cap="none" dirty="0"/>
            </a:br>
            <a:r>
              <a:rPr lang="fr-FR" cap="none" dirty="0" smtClean="0"/>
              <a:t>Julien Perrez (ULg)</a:t>
            </a:r>
            <a:endParaRPr lang="fr-FR" i="1" cap="none" dirty="0"/>
          </a:p>
        </p:txBody>
      </p:sp>
      <p:sp>
        <p:nvSpPr>
          <p:cNvPr id="5" name="Rectangle 4"/>
          <p:cNvSpPr>
            <a:spLocks noGrp="1"/>
          </p:cNvSpPr>
          <p:nvPr>
            <p:ph type="subTitle" idx="1"/>
          </p:nvPr>
        </p:nvSpPr>
        <p:spPr/>
        <p:txBody>
          <a:bodyPr>
            <a:normAutofit lnSpcReduction="10000"/>
          </a:bodyPr>
          <a:lstStyle>
            <a:extLst/>
          </a:lstStyle>
          <a:p>
            <a:r>
              <a:rPr lang="fr-FR" dirty="0" smtClean="0"/>
              <a:t>Colloque </a:t>
            </a:r>
            <a:r>
              <a:rPr lang="fr-FR" i="1" dirty="0" smtClean="0"/>
              <a:t>Crise de l’Europe</a:t>
            </a:r>
            <a:r>
              <a:rPr lang="fr-FR" dirty="0" smtClean="0"/>
              <a:t>, </a:t>
            </a:r>
            <a:r>
              <a:rPr lang="fr-FR" dirty="0" smtClean="0"/>
              <a:t>ULg, </a:t>
            </a:r>
            <a:r>
              <a:rPr lang="fr-FR" dirty="0" smtClean="0"/>
              <a:t>13</a:t>
            </a:r>
            <a:r>
              <a:rPr lang="fr-FR" dirty="0" smtClean="0"/>
              <a:t>/05/14</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(2)</a:t>
            </a:r>
            <a:endParaRPr lang="fr-FR" dirty="0"/>
          </a:p>
        </p:txBody>
      </p:sp>
      <p:sp>
        <p:nvSpPr>
          <p:cNvPr id="3" name="Espace réservé du contenu 2"/>
          <p:cNvSpPr>
            <a:spLocks noGrp="1"/>
          </p:cNvSpPr>
          <p:nvPr>
            <p:ph sz="quarter" idx="13"/>
          </p:nvPr>
        </p:nvSpPr>
        <p:spPr>
          <a:xfrm>
            <a:off x="609600" y="1352550"/>
            <a:ext cx="8153400" cy="3235424"/>
          </a:xfrm>
        </p:spPr>
        <p:txBody>
          <a:bodyPr>
            <a:normAutofit fontScale="92500" lnSpcReduction="20000"/>
          </a:bodyPr>
          <a:lstStyle/>
          <a:p>
            <a:r>
              <a:rPr lang="fr-FR" dirty="0" smtClean="0"/>
              <a:t>Analyse de discours (point de vue linguistique)</a:t>
            </a:r>
          </a:p>
          <a:p>
            <a:pPr lvl="1"/>
            <a:r>
              <a:rPr lang="fr-FR" dirty="0" smtClean="0"/>
              <a:t>Intér</a:t>
            </a:r>
            <a:r>
              <a:rPr lang="fr-FR" dirty="0" smtClean="0"/>
              <a:t>êt pour les formes véhiculées dans les discours</a:t>
            </a:r>
          </a:p>
          <a:p>
            <a:pPr lvl="2"/>
            <a:r>
              <a:rPr lang="fr-FR" dirty="0" smtClean="0"/>
              <a:t>Fonction performatrice du langage</a:t>
            </a:r>
          </a:p>
          <a:p>
            <a:pPr lvl="3"/>
            <a:r>
              <a:rPr lang="fr-FR" dirty="0" smtClean="0"/>
              <a:t>Cf. embrayeurs</a:t>
            </a:r>
          </a:p>
          <a:p>
            <a:pPr lvl="3"/>
            <a:r>
              <a:rPr lang="fr-FR" dirty="0" smtClean="0"/>
              <a:t>Etude de l’identité (cf. Dassargues)</a:t>
            </a:r>
          </a:p>
          <a:p>
            <a:pPr lvl="4"/>
            <a:r>
              <a:rPr lang="fr-FR" i="1" dirty="0"/>
              <a:t>« […] comme les Flamands étaient minoritaires, je parle des petites classes [école primaire], et que les Francophones étaient majoritaires, </a:t>
            </a:r>
            <a:r>
              <a:rPr lang="fr-FR" b="1" i="1" dirty="0"/>
              <a:t>on</a:t>
            </a:r>
            <a:r>
              <a:rPr lang="fr-FR" i="1" dirty="0"/>
              <a:t> devait faire très attention parce que [dans] les batailles </a:t>
            </a:r>
            <a:r>
              <a:rPr lang="fr-FR" b="1" i="1" dirty="0"/>
              <a:t>on</a:t>
            </a:r>
            <a:r>
              <a:rPr lang="fr-FR" i="1" dirty="0"/>
              <a:t> se faisait attraper », ou  plus loin  « Ben </a:t>
            </a:r>
            <a:r>
              <a:rPr lang="fr-FR" b="1" i="1" dirty="0"/>
              <a:t>ils</a:t>
            </a:r>
            <a:r>
              <a:rPr lang="fr-FR" i="1" dirty="0"/>
              <a:t> [Francophones] avaient les sous ! </a:t>
            </a:r>
            <a:r>
              <a:rPr lang="fr-FR" b="1" i="1" dirty="0"/>
              <a:t>On</a:t>
            </a:r>
            <a:r>
              <a:rPr lang="fr-FR" i="1" dirty="0"/>
              <a:t> [Flamands] dépendait d’</a:t>
            </a:r>
            <a:r>
              <a:rPr lang="fr-FR" b="1" i="1" dirty="0"/>
              <a:t>eux</a:t>
            </a:r>
            <a:r>
              <a:rPr lang="fr-FR" i="1" dirty="0"/>
              <a:t>. »</a:t>
            </a:r>
          </a:p>
          <a:p>
            <a:pPr lvl="4"/>
            <a:endParaRPr lang="fr-FR" dirty="0" smtClean="0"/>
          </a:p>
          <a:p>
            <a:pPr lvl="3"/>
            <a:endParaRPr lang="fr-FR" dirty="0" smtClean="0"/>
          </a:p>
          <a:p>
            <a:pPr lvl="4"/>
            <a:endParaRPr lang="fr-FR" dirty="0" smtClean="0"/>
          </a:p>
          <a:p>
            <a:pPr lvl="4"/>
            <a:endParaRPr lang="fr-FR" dirty="0"/>
          </a:p>
          <a:p>
            <a:pPr lvl="3"/>
            <a:endParaRPr lang="fr-FR" dirty="0" smtClean="0"/>
          </a:p>
        </p:txBody>
      </p:sp>
    </p:spTree>
    <p:extLst>
      <p:ext uri="{BB962C8B-B14F-4D97-AF65-F5344CB8AC3E}">
        <p14:creationId xmlns:p14="http://schemas.microsoft.com/office/powerpoint/2010/main" val="19079750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(2)</a:t>
            </a:r>
            <a:endParaRPr lang="fr-FR" dirty="0"/>
          </a:p>
        </p:txBody>
      </p:sp>
      <p:sp>
        <p:nvSpPr>
          <p:cNvPr id="3" name="Espace réservé du contenu 2"/>
          <p:cNvSpPr>
            <a:spLocks noGrp="1"/>
          </p:cNvSpPr>
          <p:nvPr>
            <p:ph sz="quarter" idx="13"/>
          </p:nvPr>
        </p:nvSpPr>
        <p:spPr>
          <a:xfrm>
            <a:off x="609600" y="1352550"/>
            <a:ext cx="8153400" cy="3235424"/>
          </a:xfrm>
        </p:spPr>
        <p:txBody>
          <a:bodyPr>
            <a:normAutofit/>
          </a:bodyPr>
          <a:lstStyle/>
          <a:p>
            <a:r>
              <a:rPr lang="fr-FR" dirty="0" smtClean="0"/>
              <a:t>Analyse de discours (point de vue linguistique)</a:t>
            </a:r>
          </a:p>
          <a:p>
            <a:pPr lvl="1"/>
            <a:r>
              <a:rPr lang="fr-FR" dirty="0" smtClean="0"/>
              <a:t>Intér</a:t>
            </a:r>
            <a:r>
              <a:rPr lang="fr-FR" dirty="0" smtClean="0"/>
              <a:t>êt pour les formes véhiculées dans les discours</a:t>
            </a:r>
          </a:p>
          <a:p>
            <a:pPr lvl="2"/>
            <a:r>
              <a:rPr lang="fr-FR" dirty="0" smtClean="0"/>
              <a:t>Fonction performatrice du langage</a:t>
            </a:r>
          </a:p>
          <a:p>
            <a:pPr lvl="2"/>
            <a:r>
              <a:rPr lang="fr-FR" dirty="0"/>
              <a:t>Fonction </a:t>
            </a:r>
            <a:r>
              <a:rPr lang="fr-FR" dirty="0" err="1"/>
              <a:t>réifiante</a:t>
            </a:r>
            <a:r>
              <a:rPr lang="fr-FR" dirty="0"/>
              <a:t> du langage</a:t>
            </a:r>
          </a:p>
          <a:p>
            <a:pPr lvl="3"/>
            <a:r>
              <a:rPr lang="fr-FR" dirty="0"/>
              <a:t>L’utilisation d’un mot </a:t>
            </a:r>
            <a:r>
              <a:rPr lang="fr-FR" dirty="0" smtClean="0"/>
              <a:t>a </a:t>
            </a:r>
            <a:r>
              <a:rPr lang="fr-FR" dirty="0"/>
              <a:t>le pouvoir de classer des expériences du monde dans une catégorie </a:t>
            </a:r>
            <a:r>
              <a:rPr lang="fr-FR" dirty="0" smtClean="0"/>
              <a:t>conceptuelle</a:t>
            </a:r>
          </a:p>
          <a:p>
            <a:pPr lvl="4"/>
            <a:r>
              <a:rPr lang="fr-FR" dirty="0" smtClean="0"/>
              <a:t>Politiquement correct</a:t>
            </a:r>
          </a:p>
        </p:txBody>
      </p:sp>
    </p:spTree>
    <p:extLst>
      <p:ext uri="{BB962C8B-B14F-4D97-AF65-F5344CB8AC3E}">
        <p14:creationId xmlns:p14="http://schemas.microsoft.com/office/powerpoint/2010/main" val="32675525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23528" y="483517"/>
            <a:ext cx="3096344" cy="4420891"/>
          </a:xfrm>
          <a:prstGeom prst="rect">
            <a:avLst/>
          </a:prstGeom>
        </p:spPr>
      </p:pic>
      <p:sp>
        <p:nvSpPr>
          <p:cNvPr id="3" name="ZoneTexte 2"/>
          <p:cNvSpPr txBox="1"/>
          <p:nvPr/>
        </p:nvSpPr>
        <p:spPr>
          <a:xfrm>
            <a:off x="3563888" y="771550"/>
            <a:ext cx="5580112" cy="3693319"/>
          </a:xfrm>
          <a:prstGeom prst="rect">
            <a:avLst/>
          </a:prstGeom>
          <a:noFill/>
        </p:spPr>
        <p:txBody>
          <a:bodyPr wrap="square" rtlCol="0">
            <a:spAutoFit/>
          </a:bodyPr>
          <a:lstStyle/>
          <a:p>
            <a:r>
              <a:rPr lang="fr-FR" sz="3600" i="1" dirty="0" smtClean="0"/>
              <a:t>Novlangue</a:t>
            </a:r>
          </a:p>
          <a:p>
            <a:endParaRPr lang="fr-FR" sz="3600" dirty="0"/>
          </a:p>
          <a:p>
            <a:r>
              <a:rPr lang="fr-FR" sz="3600" dirty="0" smtClean="0"/>
              <a:t>Simplification de la langue visant à rendre impossible toute critique du système politique en place</a:t>
            </a:r>
          </a:p>
          <a:p>
            <a:endParaRPr lang="fr-FR" dirty="0"/>
          </a:p>
        </p:txBody>
      </p:sp>
    </p:spTree>
    <p:extLst>
      <p:ext uri="{BB962C8B-B14F-4D97-AF65-F5344CB8AC3E}">
        <p14:creationId xmlns:p14="http://schemas.microsoft.com/office/powerpoint/2010/main" val="163151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Langage et pensée</a:t>
            </a:r>
            <a:endParaRPr lang="fr-FR" dirty="0"/>
          </a:p>
        </p:txBody>
      </p:sp>
      <p:sp>
        <p:nvSpPr>
          <p:cNvPr id="3" name="Espace réservé du contenu 2"/>
          <p:cNvSpPr>
            <a:spLocks noGrp="1"/>
          </p:cNvSpPr>
          <p:nvPr>
            <p:ph sz="quarter" idx="13"/>
          </p:nvPr>
        </p:nvSpPr>
        <p:spPr/>
        <p:txBody>
          <a:bodyPr/>
          <a:lstStyle/>
          <a:p>
            <a:r>
              <a:rPr lang="fr-FR" dirty="0" smtClean="0"/>
              <a:t>Politiquement correct</a:t>
            </a:r>
          </a:p>
          <a:p>
            <a:pPr lvl="1"/>
            <a:r>
              <a:rPr lang="fr-FR" dirty="0" smtClean="0"/>
              <a:t>Personnes à mobilité réduite?</a:t>
            </a:r>
          </a:p>
          <a:p>
            <a:pPr lvl="1"/>
            <a:r>
              <a:rPr lang="fr-FR" dirty="0" smtClean="0"/>
              <a:t>Mademoiselle?</a:t>
            </a:r>
          </a:p>
          <a:p>
            <a:pPr marL="365760" lvl="1" indent="0">
              <a:buNone/>
            </a:pPr>
            <a:endParaRPr lang="fr-FR" dirty="0"/>
          </a:p>
        </p:txBody>
      </p:sp>
    </p:spTree>
    <p:extLst>
      <p:ext uri="{BB962C8B-B14F-4D97-AF65-F5344CB8AC3E}">
        <p14:creationId xmlns:p14="http://schemas.microsoft.com/office/powerpoint/2010/main" val="2266577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descr="Capture d’écran 2012-12-09 à 22.27.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0"/>
            <a:ext cx="5575474" cy="5143500"/>
          </a:xfrm>
          <a:prstGeom prst="rect">
            <a:avLst/>
          </a:prstGeom>
        </p:spPr>
      </p:pic>
    </p:spTree>
    <p:extLst>
      <p:ext uri="{BB962C8B-B14F-4D97-AF65-F5344CB8AC3E}">
        <p14:creationId xmlns:p14="http://schemas.microsoft.com/office/powerpoint/2010/main" val="37836174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Langage et pensée</a:t>
            </a:r>
            <a:endParaRPr lang="fr-FR" dirty="0"/>
          </a:p>
        </p:txBody>
      </p:sp>
      <p:sp>
        <p:nvSpPr>
          <p:cNvPr id="3" name="Espace réservé du contenu 2"/>
          <p:cNvSpPr>
            <a:spLocks noGrp="1"/>
          </p:cNvSpPr>
          <p:nvPr>
            <p:ph sz="quarter" idx="13"/>
          </p:nvPr>
        </p:nvSpPr>
        <p:spPr/>
        <p:txBody>
          <a:bodyPr/>
          <a:lstStyle/>
          <a:p>
            <a:r>
              <a:rPr lang="fr-FR" dirty="0" smtClean="0"/>
              <a:t>Politiquement correct</a:t>
            </a:r>
          </a:p>
          <a:p>
            <a:pPr lvl="1"/>
            <a:r>
              <a:rPr lang="fr-FR" dirty="0" smtClean="0"/>
              <a:t>Personnes à mobilité réduite?</a:t>
            </a:r>
          </a:p>
          <a:p>
            <a:pPr lvl="1"/>
            <a:r>
              <a:rPr lang="fr-FR" dirty="0" smtClean="0"/>
              <a:t>Mademoiselle?</a:t>
            </a:r>
          </a:p>
          <a:p>
            <a:pPr lvl="1"/>
            <a:r>
              <a:rPr lang="fr-FR" dirty="0" smtClean="0"/>
              <a:t>Plaisirs d’hiver &gt;&lt; marché de Noël?</a:t>
            </a:r>
          </a:p>
          <a:p>
            <a:pPr marL="365760" lvl="1" indent="0">
              <a:buNone/>
            </a:pPr>
            <a:endParaRPr lang="fr-FR" dirty="0"/>
          </a:p>
        </p:txBody>
      </p:sp>
    </p:spTree>
    <p:extLst>
      <p:ext uri="{BB962C8B-B14F-4D97-AF65-F5344CB8AC3E}">
        <p14:creationId xmlns:p14="http://schemas.microsoft.com/office/powerpoint/2010/main" val="2994986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2-12-09 à 21.53.20.png"/>
          <p:cNvPicPr>
            <a:picLocks noGrp="1" noChangeAspect="1"/>
          </p:cNvPicPr>
          <p:nvPr>
            <p:ph idx="1"/>
          </p:nvPr>
        </p:nvPicPr>
        <p:blipFill>
          <a:blip r:embed="rId3">
            <a:extLst>
              <a:ext uri="{28A0092B-C50C-407E-A947-70E740481C1C}">
                <a14:useLocalDpi xmlns:a14="http://schemas.microsoft.com/office/drawing/2010/main" val="0"/>
              </a:ext>
            </a:extLst>
          </a:blip>
          <a:srcRect l="-19407" r="-19407"/>
          <a:stretch>
            <a:fillRect/>
          </a:stretch>
        </p:blipFill>
        <p:spPr/>
      </p:pic>
      <p:sp>
        <p:nvSpPr>
          <p:cNvPr id="3" name="ZoneTexte 2"/>
          <p:cNvSpPr txBox="1"/>
          <p:nvPr/>
        </p:nvSpPr>
        <p:spPr>
          <a:xfrm>
            <a:off x="0" y="4504759"/>
            <a:ext cx="1944216" cy="646331"/>
          </a:xfrm>
          <a:prstGeom prst="rect">
            <a:avLst/>
          </a:prstGeom>
          <a:noFill/>
        </p:spPr>
        <p:txBody>
          <a:bodyPr wrap="square" rtlCol="0">
            <a:spAutoFit/>
          </a:bodyPr>
          <a:lstStyle/>
          <a:p>
            <a:r>
              <a:rPr lang="fr-FR" i="1" dirty="0" smtClean="0"/>
              <a:t>De </a:t>
            </a:r>
            <a:r>
              <a:rPr lang="fr-FR" i="1" dirty="0" err="1" smtClean="0"/>
              <a:t>Morgen</a:t>
            </a:r>
            <a:r>
              <a:rPr lang="fr-FR" dirty="0" smtClean="0"/>
              <a:t>, 20/09/12</a:t>
            </a:r>
            <a:endParaRPr lang="fr-FR" dirty="0"/>
          </a:p>
        </p:txBody>
      </p:sp>
    </p:spTree>
    <p:extLst>
      <p:ext uri="{BB962C8B-B14F-4D97-AF65-F5344CB8AC3E}">
        <p14:creationId xmlns:p14="http://schemas.microsoft.com/office/powerpoint/2010/main" val="658522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843558"/>
            <a:ext cx="7776864" cy="3816429"/>
          </a:xfrm>
          <a:prstGeom prst="rect">
            <a:avLst/>
          </a:prstGeom>
          <a:noFill/>
        </p:spPr>
        <p:txBody>
          <a:bodyPr wrap="square" rtlCol="0">
            <a:spAutoFit/>
          </a:bodyPr>
          <a:lstStyle/>
          <a:p>
            <a:r>
              <a:rPr lang="fr-FR" sz="2200" i="1" dirty="0" smtClean="0"/>
              <a:t>« </a:t>
            </a:r>
            <a:r>
              <a:rPr lang="fr-FR" sz="2200" i="1" dirty="0" err="1" smtClean="0"/>
              <a:t>Nochtans</a:t>
            </a:r>
            <a:r>
              <a:rPr lang="fr-FR" sz="2200" i="1" dirty="0" smtClean="0"/>
              <a:t> </a:t>
            </a:r>
            <a:r>
              <a:rPr lang="fr-FR" sz="2200" i="1" dirty="0" err="1"/>
              <a:t>is</a:t>
            </a:r>
            <a:r>
              <a:rPr lang="fr-FR" sz="2200" i="1" dirty="0"/>
              <a:t> </a:t>
            </a:r>
            <a:r>
              <a:rPr lang="fr-FR" sz="2200" i="1" dirty="0" err="1"/>
              <a:t>het</a:t>
            </a:r>
            <a:r>
              <a:rPr lang="fr-FR" sz="2200" i="1" dirty="0"/>
              <a:t> </a:t>
            </a:r>
            <a:r>
              <a:rPr lang="fr-FR" sz="2200" i="1" dirty="0" err="1"/>
              <a:t>gebruik</a:t>
            </a:r>
            <a:r>
              <a:rPr lang="fr-FR" sz="2200" i="1" dirty="0"/>
              <a:t> van </a:t>
            </a:r>
            <a:r>
              <a:rPr lang="fr-FR" sz="2200" i="1" dirty="0" err="1"/>
              <a:t>het</a:t>
            </a:r>
            <a:r>
              <a:rPr lang="fr-FR" sz="2200" i="1" dirty="0"/>
              <a:t> </a:t>
            </a:r>
            <a:r>
              <a:rPr lang="fr-FR" sz="2200" i="1" dirty="0" err="1" smtClean="0"/>
              <a:t>woord</a:t>
            </a:r>
            <a:r>
              <a:rPr lang="fr-FR" sz="2200" i="1" dirty="0"/>
              <a:t> </a:t>
            </a:r>
            <a:r>
              <a:rPr lang="fr-FR" sz="2200" i="1" dirty="0" err="1" smtClean="0"/>
              <a:t>allerminst</a:t>
            </a:r>
            <a:r>
              <a:rPr lang="fr-FR" sz="2200" i="1" dirty="0" smtClean="0"/>
              <a:t> </a:t>
            </a:r>
            <a:r>
              <a:rPr lang="fr-FR" sz="2200" i="1" dirty="0" err="1"/>
              <a:t>binair</a:t>
            </a:r>
            <a:r>
              <a:rPr lang="fr-FR" sz="2200" i="1" dirty="0"/>
              <a:t>, maar net erg </a:t>
            </a:r>
            <a:r>
              <a:rPr lang="fr-FR" sz="2200" i="1" dirty="0" err="1"/>
              <a:t>vaag</a:t>
            </a:r>
            <a:r>
              <a:rPr lang="fr-FR" sz="2200" i="1" dirty="0"/>
              <a:t>. </a:t>
            </a:r>
            <a:r>
              <a:rPr lang="fr-FR" sz="2200" i="1" dirty="0" err="1" smtClean="0"/>
              <a:t>Hoewel</a:t>
            </a:r>
            <a:r>
              <a:rPr lang="fr-FR" sz="2200" i="1" dirty="0"/>
              <a:t> </a:t>
            </a:r>
            <a:r>
              <a:rPr lang="fr-FR" sz="2200" i="1" dirty="0" err="1" smtClean="0"/>
              <a:t>het</a:t>
            </a:r>
            <a:r>
              <a:rPr lang="fr-FR" sz="2200" i="1" dirty="0" smtClean="0"/>
              <a:t> </a:t>
            </a:r>
            <a:r>
              <a:rPr lang="fr-FR" sz="2200" i="1" dirty="0"/>
              <a:t>per </a:t>
            </a:r>
            <a:r>
              <a:rPr lang="fr-FR" sz="2200" i="1" dirty="0" err="1"/>
              <a:t>definitie</a:t>
            </a:r>
            <a:r>
              <a:rPr lang="fr-FR" sz="2200" i="1" dirty="0"/>
              <a:t> </a:t>
            </a:r>
            <a:r>
              <a:rPr lang="fr-FR" sz="2200" i="1" dirty="0" err="1"/>
              <a:t>mensen</a:t>
            </a:r>
            <a:r>
              <a:rPr lang="fr-FR" sz="2200" i="1" dirty="0"/>
              <a:t> </a:t>
            </a:r>
            <a:r>
              <a:rPr lang="fr-FR" sz="2200" i="1" dirty="0" err="1"/>
              <a:t>zijn</a:t>
            </a:r>
            <a:r>
              <a:rPr lang="fr-FR" sz="2200" i="1" dirty="0"/>
              <a:t> die 'niet van hier' </a:t>
            </a:r>
            <a:r>
              <a:rPr lang="fr-FR" sz="2200" i="1" dirty="0" err="1"/>
              <a:t>zijn</a:t>
            </a:r>
            <a:r>
              <a:rPr lang="fr-FR" sz="2200" i="1" dirty="0"/>
              <a:t>, </a:t>
            </a:r>
            <a:r>
              <a:rPr lang="fr-FR" sz="2200" i="1" dirty="0" err="1"/>
              <a:t>gebruiken</a:t>
            </a:r>
            <a:r>
              <a:rPr lang="fr-FR" sz="2200" i="1" dirty="0"/>
              <a:t> </a:t>
            </a:r>
            <a:r>
              <a:rPr lang="fr-FR" sz="2200" i="1" dirty="0" err="1"/>
              <a:t>we</a:t>
            </a:r>
            <a:r>
              <a:rPr lang="fr-FR" sz="2200" i="1" dirty="0"/>
              <a:t> </a:t>
            </a:r>
            <a:r>
              <a:rPr lang="fr-FR" sz="2200" i="1" dirty="0" err="1"/>
              <a:t>het</a:t>
            </a:r>
            <a:r>
              <a:rPr lang="fr-FR" sz="2200" i="1" dirty="0"/>
              <a:t> in de </a:t>
            </a:r>
            <a:r>
              <a:rPr lang="fr-FR" sz="2200" i="1" dirty="0" err="1"/>
              <a:t>praktijk</a:t>
            </a:r>
            <a:r>
              <a:rPr lang="fr-FR" sz="2200" i="1" dirty="0"/>
              <a:t> niet </a:t>
            </a:r>
            <a:r>
              <a:rPr lang="fr-FR" sz="2200" i="1" dirty="0" err="1" smtClean="0"/>
              <a:t>voor</a:t>
            </a:r>
            <a:r>
              <a:rPr lang="fr-FR" sz="2200" i="1" dirty="0"/>
              <a:t> </a:t>
            </a:r>
            <a:r>
              <a:rPr lang="fr-FR" sz="2200" i="1" dirty="0" err="1" smtClean="0"/>
              <a:t>Nederlanders</a:t>
            </a:r>
            <a:r>
              <a:rPr lang="fr-FR" sz="2200" i="1" dirty="0"/>
              <a:t>, </a:t>
            </a:r>
            <a:r>
              <a:rPr lang="fr-FR" sz="2200" i="1" dirty="0" err="1"/>
              <a:t>Fransen</a:t>
            </a:r>
            <a:r>
              <a:rPr lang="fr-FR" sz="2200" i="1" dirty="0"/>
              <a:t> of </a:t>
            </a:r>
            <a:r>
              <a:rPr lang="fr-FR" sz="2200" i="1" dirty="0" err="1"/>
              <a:t>Duitsers</a:t>
            </a:r>
            <a:r>
              <a:rPr lang="fr-FR" sz="2200" i="1" dirty="0"/>
              <a:t>. </a:t>
            </a:r>
            <a:r>
              <a:rPr lang="fr-FR" sz="2200" i="1" dirty="0" err="1"/>
              <a:t>Het</a:t>
            </a:r>
            <a:r>
              <a:rPr lang="fr-FR" sz="2200" i="1" dirty="0"/>
              <a:t> </a:t>
            </a:r>
            <a:r>
              <a:rPr lang="fr-FR" sz="2200" i="1" dirty="0" err="1"/>
              <a:t>is</a:t>
            </a:r>
            <a:r>
              <a:rPr lang="fr-FR" sz="2200" i="1" dirty="0"/>
              <a:t> </a:t>
            </a:r>
            <a:r>
              <a:rPr lang="fr-FR" sz="2200" i="1" dirty="0" err="1"/>
              <a:t>een</a:t>
            </a:r>
            <a:r>
              <a:rPr lang="fr-FR" sz="2200" i="1" dirty="0"/>
              <a:t> </a:t>
            </a:r>
            <a:r>
              <a:rPr lang="fr-FR" sz="2200" i="1" dirty="0" err="1"/>
              <a:t>codewoord</a:t>
            </a:r>
            <a:r>
              <a:rPr lang="fr-FR" sz="2200" i="1" dirty="0"/>
              <a:t>, </a:t>
            </a:r>
            <a:r>
              <a:rPr lang="fr-FR" sz="2200" i="1" dirty="0" err="1"/>
              <a:t>een</a:t>
            </a:r>
            <a:r>
              <a:rPr lang="fr-FR" sz="2200" i="1" dirty="0"/>
              <a:t> </a:t>
            </a:r>
            <a:r>
              <a:rPr lang="fr-FR" sz="2200" i="1" dirty="0" err="1"/>
              <a:t>containerbegrip</a:t>
            </a:r>
            <a:r>
              <a:rPr lang="fr-FR" sz="2200" i="1" dirty="0"/>
              <a:t>, </a:t>
            </a:r>
            <a:r>
              <a:rPr lang="fr-FR" sz="2200" i="1" dirty="0" err="1"/>
              <a:t>waar</a:t>
            </a:r>
            <a:r>
              <a:rPr lang="fr-FR" sz="2200" i="1" dirty="0"/>
              <a:t> </a:t>
            </a:r>
            <a:r>
              <a:rPr lang="fr-FR" sz="2200" i="1" dirty="0" err="1"/>
              <a:t>een</a:t>
            </a:r>
            <a:r>
              <a:rPr lang="fr-FR" sz="2200" i="1" dirty="0"/>
              <a:t> </a:t>
            </a:r>
            <a:r>
              <a:rPr lang="fr-FR" sz="2200" i="1" dirty="0" smtClean="0"/>
              <a:t>niet </a:t>
            </a:r>
            <a:r>
              <a:rPr lang="fr-FR" sz="2200" i="1" dirty="0" err="1" smtClean="0"/>
              <a:t>gelimiteerd</a:t>
            </a:r>
            <a:r>
              <a:rPr lang="fr-FR" sz="2200" i="1" dirty="0" smtClean="0"/>
              <a:t> </a:t>
            </a:r>
            <a:r>
              <a:rPr lang="fr-FR" sz="2200" i="1" dirty="0" err="1"/>
              <a:t>aantal</a:t>
            </a:r>
            <a:r>
              <a:rPr lang="fr-FR" sz="2200" i="1" dirty="0"/>
              <a:t> </a:t>
            </a:r>
            <a:r>
              <a:rPr lang="fr-FR" sz="2200" i="1" dirty="0" err="1"/>
              <a:t>kwalificaties</a:t>
            </a:r>
            <a:r>
              <a:rPr lang="fr-FR" sz="2200" i="1" dirty="0"/>
              <a:t> in </a:t>
            </a:r>
            <a:r>
              <a:rPr lang="fr-FR" sz="2200" i="1" dirty="0" err="1"/>
              <a:t>passen</a:t>
            </a:r>
            <a:r>
              <a:rPr lang="fr-FR" sz="2200" i="1" dirty="0"/>
              <a:t>. </a:t>
            </a:r>
            <a:r>
              <a:rPr lang="fr-FR" sz="2200" i="1" dirty="0" err="1"/>
              <a:t>Moslim</a:t>
            </a:r>
            <a:r>
              <a:rPr lang="fr-FR" sz="2200" i="1" dirty="0"/>
              <a:t>. </a:t>
            </a:r>
            <a:r>
              <a:rPr lang="fr-FR" sz="2200" i="1" dirty="0" err="1"/>
              <a:t>Laagopgeleid</a:t>
            </a:r>
            <a:r>
              <a:rPr lang="fr-FR" sz="2200" i="1" dirty="0"/>
              <a:t>. </a:t>
            </a:r>
            <a:r>
              <a:rPr lang="fr-FR" sz="2200" i="1" dirty="0" err="1"/>
              <a:t>Kansarm</a:t>
            </a:r>
            <a:r>
              <a:rPr lang="fr-FR" sz="2200" i="1" dirty="0"/>
              <a:t>. </a:t>
            </a:r>
            <a:r>
              <a:rPr lang="fr-FR" sz="2200" i="1" dirty="0" err="1"/>
              <a:t>Arabier</a:t>
            </a:r>
            <a:r>
              <a:rPr lang="fr-FR" sz="2200" i="1" dirty="0"/>
              <a:t>. Noord</a:t>
            </a:r>
            <a:r>
              <a:rPr lang="fr-FR" sz="2200" i="1" dirty="0" smtClean="0"/>
              <a:t>-</a:t>
            </a:r>
            <a:r>
              <a:rPr lang="fr-FR" sz="2200" i="1" dirty="0" err="1" smtClean="0"/>
              <a:t>Afrikaan</a:t>
            </a:r>
            <a:r>
              <a:rPr lang="fr-FR" sz="2200" i="1" dirty="0"/>
              <a:t>. Niet-</a:t>
            </a:r>
            <a:r>
              <a:rPr lang="fr-FR" sz="2200" i="1" dirty="0" err="1"/>
              <a:t>Europeaan</a:t>
            </a:r>
            <a:r>
              <a:rPr lang="fr-FR" sz="2200" i="1" dirty="0"/>
              <a:t>.</a:t>
            </a:r>
          </a:p>
          <a:p>
            <a:r>
              <a:rPr lang="fr-FR" sz="2200" i="1" dirty="0" err="1"/>
              <a:t>Meteen</a:t>
            </a:r>
            <a:r>
              <a:rPr lang="fr-FR" sz="2200" i="1" dirty="0"/>
              <a:t> </a:t>
            </a:r>
            <a:r>
              <a:rPr lang="fr-FR" sz="2200" i="1" dirty="0" err="1"/>
              <a:t>valt</a:t>
            </a:r>
            <a:r>
              <a:rPr lang="fr-FR" sz="2200" i="1" dirty="0"/>
              <a:t> op </a:t>
            </a:r>
            <a:r>
              <a:rPr lang="fr-FR" sz="2200" i="1" dirty="0" err="1"/>
              <a:t>hoe</a:t>
            </a:r>
            <a:r>
              <a:rPr lang="fr-FR" sz="2200" i="1" dirty="0"/>
              <a:t> </a:t>
            </a:r>
            <a:r>
              <a:rPr lang="fr-FR" sz="2200" i="1" dirty="0" err="1"/>
              <a:t>problematisch</a:t>
            </a:r>
            <a:r>
              <a:rPr lang="fr-FR" sz="2200" i="1" dirty="0"/>
              <a:t> de non-</a:t>
            </a:r>
            <a:r>
              <a:rPr lang="fr-FR" sz="2200" i="1" dirty="0" err="1"/>
              <a:t>definiëring</a:t>
            </a:r>
            <a:r>
              <a:rPr lang="fr-FR" sz="2200" i="1" dirty="0"/>
              <a:t> </a:t>
            </a:r>
            <a:r>
              <a:rPr lang="fr-FR" sz="2200" i="1" dirty="0" err="1"/>
              <a:t>is</a:t>
            </a:r>
            <a:r>
              <a:rPr lang="fr-FR" sz="2200" i="1" dirty="0"/>
              <a:t>. </a:t>
            </a:r>
            <a:r>
              <a:rPr lang="fr-FR" sz="2200" i="1" dirty="0" err="1"/>
              <a:t>Een</a:t>
            </a:r>
            <a:r>
              <a:rPr lang="fr-FR" sz="2200" i="1" dirty="0"/>
              <a:t> </a:t>
            </a:r>
            <a:r>
              <a:rPr lang="fr-FR" sz="2200" i="1" dirty="0" err="1"/>
              <a:t>Iraniër</a:t>
            </a:r>
            <a:r>
              <a:rPr lang="fr-FR" sz="2200" i="1" dirty="0"/>
              <a:t> </a:t>
            </a:r>
            <a:r>
              <a:rPr lang="fr-FR" sz="2200" i="1" dirty="0" err="1"/>
              <a:t>is</a:t>
            </a:r>
            <a:r>
              <a:rPr lang="fr-FR" sz="2200" i="1" dirty="0"/>
              <a:t> </a:t>
            </a:r>
            <a:r>
              <a:rPr lang="fr-FR" sz="2200" i="1" dirty="0" err="1"/>
              <a:t>zeker</a:t>
            </a:r>
            <a:r>
              <a:rPr lang="fr-FR" sz="2200" i="1" dirty="0"/>
              <a:t> </a:t>
            </a:r>
            <a:r>
              <a:rPr lang="fr-FR" sz="2200" i="1" dirty="0" err="1"/>
              <a:t>geen</a:t>
            </a:r>
            <a:r>
              <a:rPr lang="fr-FR" sz="2200" i="1" dirty="0"/>
              <a:t> </a:t>
            </a:r>
            <a:r>
              <a:rPr lang="fr-FR" sz="2200" i="1" dirty="0" err="1"/>
              <a:t>Arabier</a:t>
            </a:r>
            <a:r>
              <a:rPr lang="fr-FR" sz="2200" i="1" dirty="0"/>
              <a:t>, </a:t>
            </a:r>
            <a:r>
              <a:rPr lang="fr-FR" sz="2200" i="1" dirty="0" smtClean="0"/>
              <a:t>maar </a:t>
            </a:r>
            <a:r>
              <a:rPr lang="fr-FR" sz="2200" i="1" dirty="0" err="1" smtClean="0"/>
              <a:t>ons</a:t>
            </a:r>
            <a:r>
              <a:rPr lang="fr-FR" sz="2200" i="1" dirty="0" smtClean="0"/>
              <a:t> </a:t>
            </a:r>
            <a:r>
              <a:rPr lang="fr-FR" sz="2200" i="1" dirty="0" err="1"/>
              <a:t>buikgevoel</a:t>
            </a:r>
            <a:r>
              <a:rPr lang="fr-FR" sz="2200" i="1" dirty="0"/>
              <a:t> </a:t>
            </a:r>
            <a:r>
              <a:rPr lang="fr-FR" sz="2200" i="1" dirty="0" err="1"/>
              <a:t>zegt</a:t>
            </a:r>
            <a:r>
              <a:rPr lang="fr-FR" sz="2200" i="1" dirty="0"/>
              <a:t> </a:t>
            </a:r>
            <a:r>
              <a:rPr lang="fr-FR" sz="2200" i="1" dirty="0" err="1"/>
              <a:t>dat</a:t>
            </a:r>
            <a:r>
              <a:rPr lang="fr-FR" sz="2200" i="1" dirty="0"/>
              <a:t> </a:t>
            </a:r>
            <a:r>
              <a:rPr lang="fr-FR" sz="2200" i="1" dirty="0" err="1"/>
              <a:t>we</a:t>
            </a:r>
            <a:r>
              <a:rPr lang="fr-FR" sz="2200" i="1" dirty="0"/>
              <a:t> hem </a:t>
            </a:r>
            <a:r>
              <a:rPr lang="fr-FR" sz="2200" i="1" dirty="0" err="1"/>
              <a:t>als</a:t>
            </a:r>
            <a:r>
              <a:rPr lang="fr-FR" sz="2200" i="1" dirty="0"/>
              <a:t> </a:t>
            </a:r>
            <a:r>
              <a:rPr lang="fr-FR" sz="2200" i="1" dirty="0" err="1"/>
              <a:t>een</a:t>
            </a:r>
            <a:r>
              <a:rPr lang="fr-FR" sz="2200" i="1" dirty="0"/>
              <a:t> </a:t>
            </a:r>
            <a:r>
              <a:rPr lang="fr-FR" sz="2200" i="1" dirty="0" err="1"/>
              <a:t>allochtoon</a:t>
            </a:r>
            <a:r>
              <a:rPr lang="fr-FR" sz="2200" i="1" dirty="0"/>
              <a:t> </a:t>
            </a:r>
            <a:r>
              <a:rPr lang="fr-FR" sz="2200" i="1" dirty="0" err="1"/>
              <a:t>zien</a:t>
            </a:r>
            <a:r>
              <a:rPr lang="fr-FR" sz="2200" i="1" dirty="0"/>
              <a:t>. </a:t>
            </a:r>
            <a:r>
              <a:rPr lang="fr-FR" sz="2200" i="1" dirty="0" err="1"/>
              <a:t>Een</a:t>
            </a:r>
            <a:r>
              <a:rPr lang="fr-FR" sz="2200" i="1" dirty="0"/>
              <a:t> </a:t>
            </a:r>
            <a:r>
              <a:rPr lang="fr-FR" sz="2200" i="1" dirty="0" err="1"/>
              <a:t>Filippijn</a:t>
            </a:r>
            <a:r>
              <a:rPr lang="fr-FR" sz="2200" i="1" dirty="0"/>
              <a:t> </a:t>
            </a:r>
            <a:r>
              <a:rPr lang="fr-FR" sz="2200" i="1" dirty="0" err="1"/>
              <a:t>is</a:t>
            </a:r>
            <a:r>
              <a:rPr lang="fr-FR" sz="2200" i="1" dirty="0"/>
              <a:t> al </a:t>
            </a:r>
            <a:r>
              <a:rPr lang="fr-FR" sz="2200" i="1" dirty="0" err="1"/>
              <a:t>een</a:t>
            </a:r>
            <a:r>
              <a:rPr lang="fr-FR" sz="2200" i="1" dirty="0"/>
              <a:t>, </a:t>
            </a:r>
            <a:r>
              <a:rPr lang="fr-FR" sz="2200" i="1" dirty="0" err="1"/>
              <a:t>alweer</a:t>
            </a:r>
            <a:r>
              <a:rPr lang="fr-FR" sz="2200" i="1" dirty="0"/>
              <a:t> </a:t>
            </a:r>
            <a:r>
              <a:rPr lang="fr-FR" sz="2200" i="1" dirty="0" smtClean="0"/>
              <a:t>op </a:t>
            </a:r>
            <a:r>
              <a:rPr lang="fr-FR" sz="2200" i="1" dirty="0" err="1" smtClean="0"/>
              <a:t>buikgevoel</a:t>
            </a:r>
            <a:r>
              <a:rPr lang="fr-FR" sz="2200" i="1" dirty="0"/>
              <a:t>, </a:t>
            </a:r>
            <a:r>
              <a:rPr lang="fr-FR" sz="2200" i="1" dirty="0" err="1"/>
              <a:t>twijfelgeval</a:t>
            </a:r>
            <a:r>
              <a:rPr lang="fr-FR" sz="2200" i="1" dirty="0"/>
              <a:t>, </a:t>
            </a:r>
            <a:r>
              <a:rPr lang="fr-FR" sz="2200" i="1" dirty="0" err="1"/>
              <a:t>een</a:t>
            </a:r>
            <a:r>
              <a:rPr lang="fr-FR" sz="2200" i="1" dirty="0"/>
              <a:t> </a:t>
            </a:r>
            <a:r>
              <a:rPr lang="fr-FR" sz="2200" i="1" dirty="0" err="1"/>
              <a:t>Chinees</a:t>
            </a:r>
            <a:r>
              <a:rPr lang="fr-FR" sz="2200" i="1" dirty="0"/>
              <a:t> dan </a:t>
            </a:r>
            <a:r>
              <a:rPr lang="fr-FR" sz="2200" i="1" dirty="0" err="1"/>
              <a:t>weer</a:t>
            </a:r>
            <a:r>
              <a:rPr lang="fr-FR" sz="2200" i="1" dirty="0"/>
              <a:t> niet. Dat </a:t>
            </a:r>
            <a:r>
              <a:rPr lang="fr-FR" sz="2200" i="1" dirty="0" err="1"/>
              <a:t>is</a:t>
            </a:r>
            <a:r>
              <a:rPr lang="fr-FR" sz="2200" i="1" dirty="0"/>
              <a:t> </a:t>
            </a:r>
            <a:r>
              <a:rPr lang="fr-FR" sz="2200" i="1" dirty="0" err="1"/>
              <a:t>een</a:t>
            </a:r>
            <a:r>
              <a:rPr lang="fr-FR" sz="2200" i="1" dirty="0"/>
              <a:t> </a:t>
            </a:r>
            <a:r>
              <a:rPr lang="fr-FR" sz="2200" i="1" dirty="0" err="1"/>
              <a:t>Chinees</a:t>
            </a:r>
            <a:r>
              <a:rPr lang="fr-FR" sz="2200" i="1" dirty="0"/>
              <a:t>, </a:t>
            </a:r>
            <a:r>
              <a:rPr lang="fr-FR" sz="2200" i="1" dirty="0" err="1"/>
              <a:t>geen</a:t>
            </a:r>
            <a:r>
              <a:rPr lang="fr-FR" sz="2200" i="1" dirty="0"/>
              <a:t> </a:t>
            </a:r>
            <a:r>
              <a:rPr lang="fr-FR" sz="2200" i="1" dirty="0" err="1" smtClean="0"/>
              <a:t>allochtoon</a:t>
            </a:r>
            <a:r>
              <a:rPr lang="fr-FR" sz="2200" i="1" dirty="0" smtClean="0"/>
              <a:t> ». </a:t>
            </a:r>
            <a:r>
              <a:rPr lang="fr-FR" sz="2200" dirty="0"/>
              <a:t>Wouter </a:t>
            </a:r>
            <a:r>
              <a:rPr lang="fr-FR" sz="2200" dirty="0" err="1" smtClean="0"/>
              <a:t>Verschelden</a:t>
            </a:r>
            <a:r>
              <a:rPr lang="fr-FR" sz="2200" dirty="0" smtClean="0"/>
              <a:t>, 20/09/12</a:t>
            </a:r>
            <a:endParaRPr lang="fr-FR" sz="2200" i="1" dirty="0"/>
          </a:p>
        </p:txBody>
      </p:sp>
    </p:spTree>
    <p:extLst>
      <p:ext uri="{BB962C8B-B14F-4D97-AF65-F5344CB8AC3E}">
        <p14:creationId xmlns:p14="http://schemas.microsoft.com/office/powerpoint/2010/main" val="334064826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descr="Capture d’écran 2012-12-09 à 22.07.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0"/>
            <a:ext cx="4357232" cy="5143500"/>
          </a:xfrm>
          <a:prstGeom prst="rect">
            <a:avLst/>
          </a:prstGeom>
        </p:spPr>
      </p:pic>
    </p:spTree>
    <p:extLst>
      <p:ext uri="{BB962C8B-B14F-4D97-AF65-F5344CB8AC3E}">
        <p14:creationId xmlns:p14="http://schemas.microsoft.com/office/powerpoint/2010/main" val="1581385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sz="quarter" idx="13"/>
          </p:nvPr>
        </p:nvSpPr>
        <p:spPr>
          <a:xfrm>
            <a:off x="609600" y="1352550"/>
            <a:ext cx="8153400" cy="3595464"/>
          </a:xfrm>
        </p:spPr>
        <p:txBody>
          <a:bodyPr>
            <a:normAutofit fontScale="92500" lnSpcReduction="10000"/>
          </a:bodyPr>
          <a:lstStyle/>
          <a:p>
            <a:r>
              <a:rPr lang="fr-FR" dirty="0" smtClean="0"/>
              <a:t>Analyse de discours (point de vue linguistique)</a:t>
            </a:r>
          </a:p>
          <a:p>
            <a:pPr lvl="1"/>
            <a:r>
              <a:rPr lang="fr-FR" dirty="0" smtClean="0"/>
              <a:t>Intér</a:t>
            </a:r>
            <a:r>
              <a:rPr lang="fr-FR" dirty="0" smtClean="0"/>
              <a:t>êt pour les formes véhiculées dans les discours</a:t>
            </a:r>
          </a:p>
          <a:p>
            <a:pPr lvl="2"/>
            <a:r>
              <a:rPr lang="fr-FR" dirty="0" smtClean="0"/>
              <a:t>Fonction performatrice du langage</a:t>
            </a:r>
          </a:p>
          <a:p>
            <a:pPr lvl="2"/>
            <a:r>
              <a:rPr lang="fr-FR" dirty="0"/>
              <a:t>Fonction </a:t>
            </a:r>
            <a:r>
              <a:rPr lang="fr-FR" dirty="0" err="1"/>
              <a:t>réifiante</a:t>
            </a:r>
            <a:r>
              <a:rPr lang="fr-FR" dirty="0"/>
              <a:t> du langage</a:t>
            </a:r>
          </a:p>
          <a:p>
            <a:pPr lvl="3"/>
            <a:r>
              <a:rPr lang="fr-FR" dirty="0"/>
              <a:t>L’utilisation d’un mot classe a le pouvoir de classer des expériences du monde dans une catégorie </a:t>
            </a:r>
            <a:r>
              <a:rPr lang="fr-FR" dirty="0" smtClean="0"/>
              <a:t>conceptuelle</a:t>
            </a:r>
          </a:p>
          <a:p>
            <a:pPr lvl="4"/>
            <a:r>
              <a:rPr lang="fr-FR" dirty="0" smtClean="0"/>
              <a:t>Politiquement correct</a:t>
            </a:r>
          </a:p>
          <a:p>
            <a:pPr lvl="3"/>
            <a:r>
              <a:rPr lang="fr-FR" dirty="0" smtClean="0"/>
              <a:t>Fonction </a:t>
            </a:r>
            <a:r>
              <a:rPr lang="fr-FR" dirty="0" err="1" smtClean="0"/>
              <a:t>chloroformante</a:t>
            </a:r>
            <a:r>
              <a:rPr lang="fr-FR" dirty="0" smtClean="0"/>
              <a:t> du langage</a:t>
            </a:r>
          </a:p>
          <a:p>
            <a:pPr lvl="4"/>
            <a:r>
              <a:rPr lang="fr-FR" dirty="0" smtClean="0"/>
              <a:t>Prise de pouvoir de certaines formes dans le discours ambiant</a:t>
            </a:r>
          </a:p>
          <a:p>
            <a:pPr lvl="4"/>
            <a:r>
              <a:rPr lang="fr-FR" i="1" dirty="0" smtClean="0"/>
              <a:t>Gouvernance</a:t>
            </a:r>
            <a:r>
              <a:rPr lang="fr-FR" dirty="0" smtClean="0"/>
              <a:t> </a:t>
            </a:r>
          </a:p>
        </p:txBody>
      </p:sp>
    </p:spTree>
    <p:extLst>
      <p:ext uri="{BB962C8B-B14F-4D97-AF65-F5344CB8AC3E}">
        <p14:creationId xmlns:p14="http://schemas.microsoft.com/office/powerpoint/2010/main" val="51400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2-12-09 à 20.57.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486"/>
            <a:ext cx="4572000" cy="2900419"/>
          </a:xfrm>
          <a:prstGeom prst="rect">
            <a:avLst/>
          </a:prstGeom>
        </p:spPr>
      </p:pic>
      <p:pic>
        <p:nvPicPr>
          <p:cNvPr id="3" name="Image 2" descr="Capture d’écran 2012-12-09 à 20.57.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 y="1995686"/>
            <a:ext cx="7361560" cy="2809016"/>
          </a:xfrm>
          <a:prstGeom prst="rect">
            <a:avLst/>
          </a:prstGeom>
        </p:spPr>
      </p:pic>
      <p:pic>
        <p:nvPicPr>
          <p:cNvPr id="4" name="Image 3" descr="Capture d’écran 2012-12-09 à 20.57.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582" y="699542"/>
            <a:ext cx="5384418" cy="2376264"/>
          </a:xfrm>
          <a:prstGeom prst="rect">
            <a:avLst/>
          </a:prstGeom>
        </p:spPr>
      </p:pic>
    </p:spTree>
    <p:extLst>
      <p:ext uri="{BB962C8B-B14F-4D97-AF65-F5344CB8AC3E}">
        <p14:creationId xmlns:p14="http://schemas.microsoft.com/office/powerpoint/2010/main" val="153098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Gouvernance </a:t>
            </a:r>
            <a:r>
              <a:rPr lang="fr-FR" dirty="0" smtClean="0"/>
              <a:t>» </a:t>
            </a:r>
            <a:r>
              <a:rPr lang="fr-FR" sz="2400" dirty="0" smtClean="0"/>
              <a:t>(</a:t>
            </a:r>
            <a:r>
              <a:rPr lang="fr-FR" sz="2400" dirty="0" err="1" smtClean="0"/>
              <a:t>Hambye</a:t>
            </a:r>
            <a:r>
              <a:rPr lang="fr-FR" sz="2400" dirty="0" smtClean="0"/>
              <a:t> 2012)</a:t>
            </a:r>
            <a:endParaRPr lang="fr-FR" sz="2400" dirty="0"/>
          </a:p>
        </p:txBody>
      </p:sp>
      <p:graphicFrame>
        <p:nvGraphicFramePr>
          <p:cNvPr id="6" name="Espace réservé du contenu 5"/>
          <p:cNvGraphicFramePr>
            <a:graphicFrameLocks noGrp="1"/>
          </p:cNvGraphicFramePr>
          <p:nvPr>
            <p:ph sz="quarter" idx="13"/>
            <p:extLst>
              <p:ext uri="{D42A27DB-BD31-4B8C-83A1-F6EECF244321}">
                <p14:modId xmlns:p14="http://schemas.microsoft.com/office/powerpoint/2010/main" val="3164776094"/>
              </p:ext>
            </p:extLst>
          </p:nvPr>
        </p:nvGraphicFramePr>
        <p:xfrm>
          <a:off x="609600" y="1352550"/>
          <a:ext cx="81534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375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exemples</a:t>
            </a:r>
            <a:endParaRPr lang="fr-FR" dirty="0"/>
          </a:p>
        </p:txBody>
      </p:sp>
      <p:sp>
        <p:nvSpPr>
          <p:cNvPr id="3" name="Espace réservé du contenu 2"/>
          <p:cNvSpPr>
            <a:spLocks noGrp="1"/>
          </p:cNvSpPr>
          <p:nvPr>
            <p:ph sz="quarter" idx="13"/>
          </p:nvPr>
        </p:nvSpPr>
        <p:spPr>
          <a:xfrm>
            <a:off x="609600" y="1131590"/>
            <a:ext cx="8153400" cy="3595464"/>
          </a:xfrm>
        </p:spPr>
        <p:txBody>
          <a:bodyPr>
            <a:noAutofit/>
          </a:bodyPr>
          <a:lstStyle/>
          <a:p>
            <a:pPr marL="0" indent="0">
              <a:buNone/>
            </a:pPr>
            <a:endParaRPr lang="fr-FR" sz="1600" dirty="0"/>
          </a:p>
          <a:p>
            <a:r>
              <a:rPr lang="fr-FR" sz="1600" dirty="0"/>
              <a:t>« l’implication d’Arnaud Lagardère dans la gouvernance du groupe Lagardère » (31/08/2011)</a:t>
            </a:r>
          </a:p>
          <a:p>
            <a:r>
              <a:rPr lang="fr-FR" sz="1600" dirty="0"/>
              <a:t>– « </a:t>
            </a:r>
            <a:r>
              <a:rPr lang="fr-FR" sz="1600" dirty="0" err="1"/>
              <a:t>Tshisekedi</a:t>
            </a:r>
            <a:r>
              <a:rPr lang="fr-FR" sz="1600" dirty="0"/>
              <a:t> […] entend critiquer la gouvernance du pouvoir sortant » (06/09/2011)</a:t>
            </a:r>
          </a:p>
          <a:p>
            <a:r>
              <a:rPr lang="fr-FR" sz="1600" dirty="0"/>
              <a:t>– « Environ 300 personnes […] dansaient et chantaient dans la capitale […] pour exiger une meilleure gouvernance économique » (05/09/2011)</a:t>
            </a:r>
          </a:p>
          <a:p>
            <a:r>
              <a:rPr lang="fr-FR" sz="1600" dirty="0"/>
              <a:t>– « Pour le MR, l’heure est en tout cas venue de passer à la vitesse supérieure en matière de gouvernance et de gestion performante de l’institution. » (03/09/2011)</a:t>
            </a:r>
          </a:p>
          <a:p>
            <a:r>
              <a:rPr lang="fr-FR" sz="1600" dirty="0"/>
              <a:t>– « Cela signifie, en l’occurrence, un saut qualitatif « </a:t>
            </a:r>
            <a:r>
              <a:rPr lang="fr-FR" sz="1600" i="1" dirty="0"/>
              <a:t>communautaire </a:t>
            </a:r>
            <a:r>
              <a:rPr lang="fr-FR" sz="1600" dirty="0"/>
              <a:t>» : des euro-obligations, une vraie gouvernance, des stratégies de croissance communes, etc. »</a:t>
            </a:r>
          </a:p>
          <a:p>
            <a:r>
              <a:rPr lang="fr-FR" sz="1600" dirty="0"/>
              <a:t>– « une réunion destinée à trouver les moyens de renforcer la gouvernance de la zone euro » (23/08/2011)</a:t>
            </a:r>
          </a:p>
          <a:p>
            <a:r>
              <a:rPr lang="fr-FR" sz="1600" dirty="0"/>
              <a:t>– « de nouvelles propositions en matière de gouvernance économique » (17/08/2011)</a:t>
            </a:r>
          </a:p>
        </p:txBody>
      </p:sp>
    </p:spTree>
    <p:extLst>
      <p:ext uri="{BB962C8B-B14F-4D97-AF65-F5344CB8AC3E}">
        <p14:creationId xmlns:p14="http://schemas.microsoft.com/office/powerpoint/2010/main" val="237477319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Gouvernance » </a:t>
            </a:r>
            <a:r>
              <a:rPr lang="fr-FR" sz="2400" dirty="0"/>
              <a:t>(</a:t>
            </a:r>
            <a:r>
              <a:rPr lang="fr-FR" sz="2400" dirty="0" err="1"/>
              <a:t>Hambye</a:t>
            </a:r>
            <a:r>
              <a:rPr lang="fr-FR" sz="2400" dirty="0"/>
              <a:t> 2012)</a:t>
            </a:r>
            <a:endParaRPr lang="fr-FR" dirty="0"/>
          </a:p>
        </p:txBody>
      </p:sp>
      <p:sp>
        <p:nvSpPr>
          <p:cNvPr id="3" name="Espace réservé du contenu 2"/>
          <p:cNvSpPr>
            <a:spLocks noGrp="1"/>
          </p:cNvSpPr>
          <p:nvPr>
            <p:ph sz="quarter" idx="13"/>
          </p:nvPr>
        </p:nvSpPr>
        <p:spPr/>
        <p:txBody>
          <a:bodyPr>
            <a:normAutofit fontScale="92500" lnSpcReduction="10000"/>
          </a:bodyPr>
          <a:lstStyle/>
          <a:p>
            <a:r>
              <a:rPr lang="fr-FR" dirty="0" smtClean="0"/>
              <a:t>« Gouvernance »</a:t>
            </a:r>
          </a:p>
          <a:p>
            <a:pPr lvl="1"/>
            <a:r>
              <a:rPr lang="fr-FR" dirty="0" smtClean="0"/>
              <a:t>Morphologiquement transparent</a:t>
            </a:r>
          </a:p>
          <a:p>
            <a:pPr lvl="1"/>
            <a:r>
              <a:rPr lang="fr-FR" dirty="0" smtClean="0"/>
              <a:t>Sémantiquement transparent</a:t>
            </a:r>
          </a:p>
          <a:p>
            <a:pPr lvl="1"/>
            <a:r>
              <a:rPr lang="fr-FR" dirty="0" smtClean="0"/>
              <a:t>Aspect neutre: idéologiquement non chargé</a:t>
            </a:r>
          </a:p>
          <a:p>
            <a:pPr lvl="1"/>
            <a:r>
              <a:rPr lang="fr-FR" dirty="0" smtClean="0"/>
              <a:t>Grande disponibilité discursive</a:t>
            </a:r>
          </a:p>
          <a:p>
            <a:pPr lvl="1"/>
            <a:r>
              <a:rPr lang="fr-FR" dirty="0"/>
              <a:t>=&gt; libre circulation entre les discours (politiques, médiatiques, citoyens)</a:t>
            </a:r>
          </a:p>
          <a:p>
            <a:pPr lvl="1"/>
            <a:r>
              <a:rPr lang="fr-FR" dirty="0" smtClean="0"/>
              <a:t>=&gt; expansion</a:t>
            </a:r>
            <a:endParaRPr lang="fr-FR" dirty="0"/>
          </a:p>
        </p:txBody>
      </p:sp>
    </p:spTree>
    <p:extLst>
      <p:ext uri="{BB962C8B-B14F-4D97-AF65-F5344CB8AC3E}">
        <p14:creationId xmlns:p14="http://schemas.microsoft.com/office/powerpoint/2010/main" val="23762024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10461"/>
            <a:ext cx="8712968" cy="4493537"/>
          </a:xfrm>
          <a:prstGeom prst="rect">
            <a:avLst/>
          </a:prstGeom>
          <a:solidFill>
            <a:schemeClr val="accent1">
              <a:lumMod val="75000"/>
            </a:schemeClr>
          </a:solidFill>
        </p:spPr>
        <p:txBody>
          <a:bodyPr wrap="square">
            <a:spAutoFit/>
          </a:bodyPr>
          <a:lstStyle/>
          <a:p>
            <a:r>
              <a:rPr lang="fr-FR" sz="2200" dirty="0" smtClean="0">
                <a:solidFill>
                  <a:schemeClr val="bg1"/>
                </a:solidFill>
              </a:rPr>
              <a:t>« On </a:t>
            </a:r>
            <a:r>
              <a:rPr lang="fr-FR" sz="2200" dirty="0">
                <a:solidFill>
                  <a:schemeClr val="bg1"/>
                </a:solidFill>
              </a:rPr>
              <a:t>se trouve donc ici typiquement face à ce que nous avons appelé un terme « écran », c’est-à-dire un mot qui, derrière une apparente transparence, fonctionne comme un terme </a:t>
            </a:r>
            <a:r>
              <a:rPr lang="fr-FR" sz="2200" dirty="0" smtClean="0">
                <a:solidFill>
                  <a:schemeClr val="bg1"/>
                </a:solidFill>
              </a:rPr>
              <a:t>sémantiquement </a:t>
            </a:r>
            <a:r>
              <a:rPr lang="fr-FR" sz="2200" dirty="0">
                <a:solidFill>
                  <a:schemeClr val="bg1"/>
                </a:solidFill>
              </a:rPr>
              <a:t>flou tout en masquant le rôle qu’il joue dans la diffusion d’un champ lexical particulier ou dans l’évacuation de termes concurrents. Dans le cas qui nous occupe ici, l’effet principal de l’emploi du terme « gouvernance » dans les exemples mentionnés ci-dessus est précisément de se substituer au terme « politique » qui pourrait pourtant sembler naturel dans la majorité des cas. Or, penser les choses en termes de « gouvernance économique » plutôt que de « politique économique », c’est masquer les choix proprement politiques et idéologiques qui caractérisent l’exercice du pouvoir au profit d’une vision technocratique de la </a:t>
            </a:r>
            <a:r>
              <a:rPr lang="fr-FR" sz="2200" dirty="0" smtClean="0">
                <a:solidFill>
                  <a:schemeClr val="bg1"/>
                </a:solidFill>
              </a:rPr>
              <a:t>gouvernance </a:t>
            </a:r>
            <a:r>
              <a:rPr lang="fr-FR" sz="2200" dirty="0">
                <a:solidFill>
                  <a:schemeClr val="bg1"/>
                </a:solidFill>
              </a:rPr>
              <a:t>comme mode de gestion soi-disant basé sur une </a:t>
            </a:r>
            <a:r>
              <a:rPr lang="fr-FR" sz="2200" dirty="0" smtClean="0">
                <a:solidFill>
                  <a:schemeClr val="bg1"/>
                </a:solidFill>
              </a:rPr>
              <a:t>expertise objective » (</a:t>
            </a:r>
            <a:r>
              <a:rPr lang="fr-FR" sz="2200" dirty="0" err="1" smtClean="0">
                <a:solidFill>
                  <a:schemeClr val="bg1"/>
                </a:solidFill>
              </a:rPr>
              <a:t>Hambye</a:t>
            </a:r>
            <a:r>
              <a:rPr lang="fr-FR" sz="2200" dirty="0" smtClean="0">
                <a:solidFill>
                  <a:schemeClr val="bg1"/>
                </a:solidFill>
              </a:rPr>
              <a:t> 2012: 52)</a:t>
            </a:r>
            <a:endParaRPr lang="fr-FR" sz="2200" dirty="0">
              <a:solidFill>
                <a:schemeClr val="bg1"/>
              </a:solidFill>
            </a:endParaRPr>
          </a:p>
        </p:txBody>
      </p:sp>
    </p:spTree>
    <p:extLst>
      <p:ext uri="{BB962C8B-B14F-4D97-AF65-F5344CB8AC3E}">
        <p14:creationId xmlns:p14="http://schemas.microsoft.com/office/powerpoint/2010/main" val="30255890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(2)</a:t>
            </a:r>
            <a:endParaRPr lang="fr-FR" dirty="0"/>
          </a:p>
        </p:txBody>
      </p:sp>
      <p:sp>
        <p:nvSpPr>
          <p:cNvPr id="3" name="Espace réservé du contenu 2"/>
          <p:cNvSpPr>
            <a:spLocks noGrp="1"/>
          </p:cNvSpPr>
          <p:nvPr>
            <p:ph sz="quarter" idx="13"/>
          </p:nvPr>
        </p:nvSpPr>
        <p:spPr>
          <a:xfrm>
            <a:off x="609600" y="1352550"/>
            <a:ext cx="8153400" cy="3595464"/>
          </a:xfrm>
        </p:spPr>
        <p:txBody>
          <a:bodyPr>
            <a:normAutofit lnSpcReduction="10000"/>
          </a:bodyPr>
          <a:lstStyle/>
          <a:p>
            <a:r>
              <a:rPr lang="fr-FR" dirty="0" smtClean="0"/>
              <a:t>Analyse de discours (point de vue linguistique)</a:t>
            </a:r>
          </a:p>
          <a:p>
            <a:pPr lvl="1"/>
            <a:r>
              <a:rPr lang="fr-FR" dirty="0" smtClean="0"/>
              <a:t>Intér</a:t>
            </a:r>
            <a:r>
              <a:rPr lang="fr-FR" dirty="0" smtClean="0"/>
              <a:t>êt pour les formes véhiculées dans les discours</a:t>
            </a:r>
          </a:p>
          <a:p>
            <a:pPr lvl="2"/>
            <a:r>
              <a:rPr lang="fr-FR" dirty="0" smtClean="0"/>
              <a:t>Fonction performatrice du langage</a:t>
            </a:r>
          </a:p>
          <a:p>
            <a:pPr lvl="2"/>
            <a:r>
              <a:rPr lang="fr-FR" dirty="0"/>
              <a:t>Fonction </a:t>
            </a:r>
            <a:r>
              <a:rPr lang="fr-FR" dirty="0" err="1"/>
              <a:t>réifiante</a:t>
            </a:r>
            <a:r>
              <a:rPr lang="fr-FR" dirty="0"/>
              <a:t> du langage</a:t>
            </a:r>
          </a:p>
          <a:p>
            <a:pPr lvl="3"/>
            <a:r>
              <a:rPr lang="fr-FR" dirty="0"/>
              <a:t>L’utilisation d’un mot classe a le pouvoir de classer des expériences du monde dans une catégorie </a:t>
            </a:r>
            <a:r>
              <a:rPr lang="fr-FR" dirty="0" smtClean="0"/>
              <a:t>conceptuelle</a:t>
            </a:r>
          </a:p>
          <a:p>
            <a:pPr lvl="3"/>
            <a:r>
              <a:rPr lang="fr-FR" dirty="0" smtClean="0"/>
              <a:t>Fonction </a:t>
            </a:r>
            <a:r>
              <a:rPr lang="fr-FR" dirty="0" err="1" smtClean="0"/>
              <a:t>chloroformante</a:t>
            </a:r>
            <a:r>
              <a:rPr lang="fr-FR" dirty="0" smtClean="0"/>
              <a:t> du langage</a:t>
            </a:r>
          </a:p>
          <a:p>
            <a:pPr lvl="4"/>
            <a:r>
              <a:rPr lang="fr-FR" dirty="0" smtClean="0"/>
              <a:t>Prise de pouvoir de certaines formes dans le discours ambiant</a:t>
            </a:r>
          </a:p>
          <a:p>
            <a:pPr lvl="4"/>
            <a:r>
              <a:rPr lang="fr-FR" i="1" dirty="0" smtClean="0"/>
              <a:t>Gouvernance, crise</a:t>
            </a:r>
            <a:r>
              <a:rPr lang="fr-FR" dirty="0" smtClean="0"/>
              <a:t> </a:t>
            </a:r>
          </a:p>
        </p:txBody>
      </p:sp>
    </p:spTree>
    <p:extLst>
      <p:ext uri="{BB962C8B-B14F-4D97-AF65-F5344CB8AC3E}">
        <p14:creationId xmlns:p14="http://schemas.microsoft.com/office/powerpoint/2010/main" val="22656827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Crise</a:t>
            </a:r>
            <a:endParaRPr lang="fr-FR" dirty="0"/>
          </a:p>
        </p:txBody>
      </p:sp>
      <p:sp>
        <p:nvSpPr>
          <p:cNvPr id="3" name="Espace réservé du contenu 2"/>
          <p:cNvSpPr>
            <a:spLocks noGrp="1"/>
          </p:cNvSpPr>
          <p:nvPr>
            <p:ph sz="quarter" idx="13"/>
          </p:nvPr>
        </p:nvSpPr>
        <p:spPr/>
        <p:txBody>
          <a:bodyPr>
            <a:normAutofit fontScale="77500" lnSpcReduction="20000"/>
          </a:bodyPr>
          <a:lstStyle/>
          <a:p>
            <a:r>
              <a:rPr lang="fr-FR" dirty="0" smtClean="0"/>
              <a:t>Crise</a:t>
            </a:r>
          </a:p>
          <a:p>
            <a:pPr lvl="1"/>
            <a:r>
              <a:rPr lang="fr-FR" i="1" dirty="0" smtClean="0"/>
              <a:t>Crise économique</a:t>
            </a:r>
          </a:p>
          <a:p>
            <a:pPr lvl="1"/>
            <a:r>
              <a:rPr lang="fr-FR" i="1" dirty="0" smtClean="0"/>
              <a:t>Crise du secteur bancaire</a:t>
            </a:r>
          </a:p>
          <a:p>
            <a:pPr lvl="1"/>
            <a:r>
              <a:rPr lang="fr-FR" i="1" dirty="0" smtClean="0"/>
              <a:t>Crise financière</a:t>
            </a:r>
          </a:p>
          <a:p>
            <a:pPr lvl="1"/>
            <a:r>
              <a:rPr lang="fr-FR" i="1" dirty="0" smtClean="0"/>
              <a:t>Crise des </a:t>
            </a:r>
            <a:r>
              <a:rPr lang="fr-FR" i="1" dirty="0" err="1" smtClean="0"/>
              <a:t>subprimes</a:t>
            </a:r>
            <a:endParaRPr lang="fr-FR" i="1" dirty="0" smtClean="0"/>
          </a:p>
          <a:p>
            <a:pPr lvl="1"/>
            <a:r>
              <a:rPr lang="fr-FR" i="1" dirty="0" smtClean="0"/>
              <a:t>Crise de la dette</a:t>
            </a:r>
          </a:p>
          <a:p>
            <a:pPr lvl="1"/>
            <a:r>
              <a:rPr lang="fr-FR" i="1" dirty="0" smtClean="0"/>
              <a:t>Crise de l’Europe</a:t>
            </a:r>
          </a:p>
          <a:p>
            <a:pPr lvl="1"/>
            <a:r>
              <a:rPr lang="fr-FR" i="1" dirty="0" smtClean="0"/>
              <a:t>Crise de l’Euro / de la zone euro</a:t>
            </a:r>
          </a:p>
          <a:p>
            <a:pPr lvl="1"/>
            <a:r>
              <a:rPr lang="fr-FR" i="1" dirty="0" smtClean="0"/>
              <a:t>Crise institutionnelle </a:t>
            </a:r>
            <a:r>
              <a:rPr lang="fr-FR" dirty="0" smtClean="0"/>
              <a:t>(Belgique)</a:t>
            </a:r>
            <a:endParaRPr lang="fr-FR" i="1" dirty="0" smtClean="0"/>
          </a:p>
          <a:p>
            <a:pPr lvl="1"/>
            <a:r>
              <a:rPr lang="fr-FR" i="1" dirty="0" smtClean="0"/>
              <a:t>…</a:t>
            </a:r>
          </a:p>
        </p:txBody>
      </p:sp>
    </p:spTree>
    <p:extLst>
      <p:ext uri="{BB962C8B-B14F-4D97-AF65-F5344CB8AC3E}">
        <p14:creationId xmlns:p14="http://schemas.microsoft.com/office/powerpoint/2010/main" val="41628735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(2)</a:t>
            </a:r>
            <a:endParaRPr lang="fr-FR" dirty="0"/>
          </a:p>
        </p:txBody>
      </p:sp>
      <p:sp>
        <p:nvSpPr>
          <p:cNvPr id="3" name="Espace réservé du contenu 2"/>
          <p:cNvSpPr>
            <a:spLocks noGrp="1"/>
          </p:cNvSpPr>
          <p:nvPr>
            <p:ph sz="quarter" idx="13"/>
          </p:nvPr>
        </p:nvSpPr>
        <p:spPr>
          <a:xfrm>
            <a:off x="609600" y="1352550"/>
            <a:ext cx="8153400" cy="3595464"/>
          </a:xfrm>
        </p:spPr>
        <p:txBody>
          <a:bodyPr>
            <a:normAutofit/>
          </a:bodyPr>
          <a:lstStyle/>
          <a:p>
            <a:r>
              <a:rPr lang="fr-FR" dirty="0" smtClean="0"/>
              <a:t>Analyse de discours (point de vue linguistique)</a:t>
            </a:r>
          </a:p>
          <a:p>
            <a:pPr lvl="1"/>
            <a:r>
              <a:rPr lang="fr-FR" dirty="0" smtClean="0"/>
              <a:t>Intér</a:t>
            </a:r>
            <a:r>
              <a:rPr lang="fr-FR" dirty="0" smtClean="0"/>
              <a:t>êt pour les formes véhiculées dans les discours</a:t>
            </a:r>
          </a:p>
          <a:p>
            <a:pPr lvl="2"/>
            <a:r>
              <a:rPr lang="fr-FR" dirty="0" smtClean="0"/>
              <a:t>Fonction performatrice du langage</a:t>
            </a:r>
          </a:p>
          <a:p>
            <a:pPr lvl="2"/>
            <a:r>
              <a:rPr lang="fr-FR" dirty="0"/>
              <a:t>Fonction </a:t>
            </a:r>
            <a:r>
              <a:rPr lang="fr-FR" dirty="0" err="1"/>
              <a:t>réifiante</a:t>
            </a:r>
            <a:r>
              <a:rPr lang="fr-FR" dirty="0"/>
              <a:t> du langage</a:t>
            </a:r>
          </a:p>
          <a:p>
            <a:pPr lvl="3"/>
            <a:r>
              <a:rPr lang="fr-FR" dirty="0"/>
              <a:t>L’utilisation d’un mot classe a le pouvoir de classer des expériences du monde dans une catégorie </a:t>
            </a:r>
            <a:r>
              <a:rPr lang="fr-FR" dirty="0" smtClean="0"/>
              <a:t>conceptuelle</a:t>
            </a:r>
          </a:p>
          <a:p>
            <a:pPr lvl="3"/>
            <a:r>
              <a:rPr lang="fr-FR" dirty="0" smtClean="0"/>
              <a:t>Fonction </a:t>
            </a:r>
            <a:r>
              <a:rPr lang="fr-FR" dirty="0" err="1" smtClean="0"/>
              <a:t>chloroformante</a:t>
            </a:r>
            <a:r>
              <a:rPr lang="fr-FR" dirty="0" smtClean="0"/>
              <a:t> du langage</a:t>
            </a:r>
          </a:p>
          <a:p>
            <a:pPr lvl="3"/>
            <a:r>
              <a:rPr lang="fr-FR" dirty="0" smtClean="0"/>
              <a:t>Métaphores conceptuelles (</a:t>
            </a:r>
            <a:r>
              <a:rPr lang="fr-FR" dirty="0" err="1" smtClean="0"/>
              <a:t>Lakoff</a:t>
            </a:r>
            <a:r>
              <a:rPr lang="fr-FR" dirty="0" smtClean="0"/>
              <a:t> &amp; Johnson 1980)</a:t>
            </a:r>
          </a:p>
        </p:txBody>
      </p:sp>
    </p:spTree>
    <p:extLst>
      <p:ext uri="{BB962C8B-B14F-4D97-AF65-F5344CB8AC3E}">
        <p14:creationId xmlns:p14="http://schemas.microsoft.com/office/powerpoint/2010/main" val="37748074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de l’exposé</a:t>
            </a:r>
            <a:endParaRPr lang="fr-FR" dirty="0"/>
          </a:p>
        </p:txBody>
      </p:sp>
      <p:sp>
        <p:nvSpPr>
          <p:cNvPr id="3" name="Espace réservé du contenu 2"/>
          <p:cNvSpPr>
            <a:spLocks noGrp="1"/>
          </p:cNvSpPr>
          <p:nvPr>
            <p:ph sz="quarter" idx="13"/>
          </p:nvPr>
        </p:nvSpPr>
        <p:spPr/>
        <p:txBody>
          <a:bodyPr/>
          <a:lstStyle/>
          <a:p>
            <a:r>
              <a:rPr lang="fr-FR" dirty="0" smtClean="0"/>
              <a:t>Introduction</a:t>
            </a:r>
          </a:p>
          <a:p>
            <a:pPr lvl="1"/>
            <a:r>
              <a:rPr lang="fr-FR" dirty="0" smtClean="0"/>
              <a:t>Analyse du discours (perspectives linguistiques)</a:t>
            </a:r>
          </a:p>
          <a:p>
            <a:pPr lvl="1"/>
            <a:r>
              <a:rPr lang="fr-FR" dirty="0" smtClean="0">
                <a:solidFill>
                  <a:srgbClr val="39639D"/>
                </a:solidFill>
              </a:rPr>
              <a:t>Théorie des métaphores conceptuelles</a:t>
            </a:r>
          </a:p>
          <a:p>
            <a:r>
              <a:rPr lang="fr-FR" dirty="0" smtClean="0"/>
              <a:t>Le cas de « La faillite de la Grèce »</a:t>
            </a:r>
          </a:p>
          <a:p>
            <a:pPr lvl="1"/>
            <a:r>
              <a:rPr lang="fr-FR" dirty="0" smtClean="0"/>
              <a:t>Pistes de recherche</a:t>
            </a:r>
            <a:endParaRPr lang="fr-FR" dirty="0"/>
          </a:p>
        </p:txBody>
      </p:sp>
    </p:spTree>
    <p:extLst>
      <p:ext uri="{BB962C8B-B14F-4D97-AF65-F5344CB8AC3E}">
        <p14:creationId xmlns:p14="http://schemas.microsoft.com/office/powerpoint/2010/main" val="28756536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r>
              <a:rPr lang="fr-FR" dirty="0" smtClean="0">
                <a:latin typeface="Tw Cen MT"/>
                <a:cs typeface="Tw Cen MT"/>
              </a:rPr>
              <a:t>Linguistique cognitive</a:t>
            </a:r>
          </a:p>
          <a:p>
            <a:pPr lvl="1"/>
            <a:r>
              <a:rPr lang="fr-FR" dirty="0" smtClean="0">
                <a:latin typeface="Tw Cen MT"/>
                <a:cs typeface="Tw Cen MT"/>
              </a:rPr>
              <a:t>Métaphore révèle notre système conceptuel</a:t>
            </a:r>
          </a:p>
          <a:p>
            <a:pPr lvl="2" algn="just"/>
            <a:r>
              <a:rPr lang="fr-FR" i="1" dirty="0" smtClean="0">
                <a:latin typeface="Tw Cen MT"/>
                <a:cs typeface="Tw Cen MT"/>
              </a:rPr>
              <a:t>« L’essence d’une métaphore est qu’elle permet de comprendre quelque chose (d’en faire </a:t>
            </a:r>
            <a:r>
              <a:rPr lang="fr-FR" i="1" dirty="0" smtClean="0">
                <a:latin typeface="Tw Cen MT"/>
                <a:cs typeface="Tw Cen MT"/>
              </a:rPr>
              <a:t>l’expérience) </a:t>
            </a:r>
            <a:r>
              <a:rPr lang="fr-FR" i="1" dirty="0" smtClean="0">
                <a:latin typeface="Tw Cen MT"/>
                <a:cs typeface="Tw Cen MT"/>
              </a:rPr>
              <a:t>en termes de quelque chose d’autre » </a:t>
            </a:r>
            <a:r>
              <a:rPr lang="fr-FR" dirty="0" smtClean="0">
                <a:latin typeface="Tw Cen MT"/>
                <a:cs typeface="Tw Cen MT"/>
              </a:rPr>
              <a:t>(</a:t>
            </a:r>
            <a:r>
              <a:rPr lang="fr-FR" dirty="0" err="1" smtClean="0">
                <a:latin typeface="Tw Cen MT"/>
                <a:cs typeface="Tw Cen MT"/>
              </a:rPr>
              <a:t>Lakoff</a:t>
            </a:r>
            <a:r>
              <a:rPr lang="fr-FR" dirty="0" smtClean="0">
                <a:latin typeface="Tw Cen MT"/>
                <a:cs typeface="Tw Cen MT"/>
              </a:rPr>
              <a:t> &amp; Johnson 1986:15)</a:t>
            </a:r>
            <a:endParaRPr lang="fr-FR" i="1" dirty="0" smtClean="0">
              <a:latin typeface="Tw Cen MT"/>
              <a:cs typeface="Tw Cen MT"/>
            </a:endParaRPr>
          </a:p>
          <a:p>
            <a:pPr lvl="2"/>
            <a:r>
              <a:rPr lang="fr-FR" dirty="0" smtClean="0">
                <a:latin typeface="Tw Cen MT"/>
                <a:cs typeface="Tw Cen MT"/>
              </a:rPr>
              <a:t>Cognitive </a:t>
            </a:r>
            <a:r>
              <a:rPr lang="fr-FR" dirty="0" err="1" smtClean="0">
                <a:latin typeface="Tw Cen MT"/>
                <a:cs typeface="Tw Cen MT"/>
              </a:rPr>
              <a:t>Metaphor</a:t>
            </a:r>
            <a:r>
              <a:rPr lang="fr-FR" dirty="0" smtClean="0">
                <a:latin typeface="Tw Cen MT"/>
                <a:cs typeface="Tw Cen MT"/>
              </a:rPr>
              <a:t> </a:t>
            </a:r>
            <a:r>
              <a:rPr lang="fr-FR" dirty="0" err="1" smtClean="0">
                <a:latin typeface="Tw Cen MT"/>
                <a:cs typeface="Tw Cen MT"/>
              </a:rPr>
              <a:t>Theory</a:t>
            </a:r>
            <a:r>
              <a:rPr lang="fr-FR" dirty="0" smtClean="0">
                <a:latin typeface="Tw Cen MT"/>
                <a:cs typeface="Tw Cen MT"/>
              </a:rPr>
              <a:t> (Lakoff &amp; Johnson, 1980, 2003)</a:t>
            </a:r>
          </a:p>
          <a:p>
            <a:pPr lvl="3"/>
            <a:r>
              <a:rPr lang="fr-FR" dirty="0" smtClean="0">
                <a:latin typeface="Tw Cen MT"/>
                <a:cs typeface="Tw Cen MT"/>
              </a:rPr>
              <a:t>Métaphores sont omniprésentes</a:t>
            </a:r>
          </a:p>
          <a:p>
            <a:pPr lvl="3"/>
            <a:r>
              <a:rPr lang="fr-FR" dirty="0" smtClean="0">
                <a:latin typeface="Tw Cen MT"/>
                <a:cs typeface="Tw Cen MT"/>
              </a:rPr>
              <a:t>Processus de pensée </a:t>
            </a:r>
            <a:r>
              <a:rPr lang="fr-FR" dirty="0" smtClean="0">
                <a:latin typeface="Tw Cen MT"/>
                <a:cs typeface="Tw Cen MT"/>
              </a:rPr>
              <a:t>humains</a:t>
            </a:r>
          </a:p>
          <a:p>
            <a:pPr lvl="3"/>
            <a:r>
              <a:rPr lang="fr-FR" dirty="0" smtClean="0">
                <a:latin typeface="Tw Cen MT"/>
                <a:cs typeface="Tw Cen MT"/>
              </a:rPr>
              <a:t>Perception et compréhension du monde est fondamentalement métaphorique</a:t>
            </a:r>
            <a:endParaRPr lang="fr-FR" dirty="0" smtClean="0">
              <a:latin typeface="Tw Cen MT"/>
              <a:cs typeface="Tw Cen MT"/>
            </a:endParaRPr>
          </a:p>
          <a:p>
            <a:pPr lvl="1">
              <a:buNone/>
            </a:pPr>
            <a:endParaRPr lang="fr-FR" dirty="0" smtClean="0">
              <a:latin typeface="Tw Cen MT"/>
              <a:cs typeface="Tw Cen MT"/>
            </a:endParaRPr>
          </a:p>
          <a:p>
            <a:pPr lvl="1"/>
            <a:endParaRPr lang="fr-FR" dirty="0">
              <a:latin typeface="Tw Cen MT"/>
              <a:cs typeface="Tw Cen MT"/>
            </a:endParaRPr>
          </a:p>
        </p:txBody>
      </p:sp>
      <p:cxnSp>
        <p:nvCxnSpPr>
          <p:cNvPr id="5" name="Connecteur droit 4"/>
          <p:cNvCxnSpPr/>
          <p:nvPr/>
        </p:nvCxnSpPr>
        <p:spPr>
          <a:xfrm>
            <a:off x="457201" y="1063229"/>
            <a:ext cx="7877175" cy="2382"/>
          </a:xfrm>
          <a:prstGeom prst="line">
            <a:avLst/>
          </a:prstGeom>
          <a:ln>
            <a:gradFill flip="none" rotWithShape="1">
              <a:gsLst>
                <a:gs pos="75000">
                  <a:schemeClr val="tx2">
                    <a:alpha val="90000"/>
                  </a:schemeClr>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6" name="Titre 1"/>
          <p:cNvSpPr txBox="1">
            <a:spLocks/>
          </p:cNvSpPr>
          <p:nvPr/>
        </p:nvSpPr>
        <p:spPr>
          <a:xfrm>
            <a:off x="611560" y="51470"/>
            <a:ext cx="8153400" cy="1005840"/>
          </a:xfrm>
          <a:prstGeom prst="rect">
            <a:avLst/>
          </a:prstGeom>
        </p:spPr>
        <p:txBody>
          <a:bodyPr vert="horz" anchor="b">
            <a:normAutofit/>
          </a:bodyPr>
          <a:lstStyle>
            <a:lvl1pPr algn="l" rtl="0" eaLnBrk="1" latinLnBrk="0" hangingPunct="1">
              <a:spcBef>
                <a:spcPct val="0"/>
              </a:spcBef>
              <a:buNone/>
              <a:defRPr kumimoji="0" lang="fr-FR" sz="4200" kern="1200">
                <a:solidFill>
                  <a:schemeClr val="tx2"/>
                </a:solidFill>
                <a:latin typeface="+mj-lt"/>
                <a:ea typeface="+mj-ea"/>
                <a:cs typeface="+mj-cs"/>
              </a:defRPr>
            </a:lvl1pPr>
            <a:extLst/>
          </a:lstStyle>
          <a:p>
            <a:r>
              <a:rPr lang="fr-FR" dirty="0" smtClean="0"/>
              <a:t>Métaphores conceptuelles</a:t>
            </a:r>
            <a:endParaRPr lang="fr-FR" dirty="0"/>
          </a:p>
        </p:txBody>
      </p:sp>
    </p:spTree>
    <p:extLst>
      <p:ext uri="{BB962C8B-B14F-4D97-AF65-F5344CB8AC3E}">
        <p14:creationId xmlns:p14="http://schemas.microsoft.com/office/powerpoint/2010/main" val="3168021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cap="small" dirty="0" smtClean="0"/>
              <a:t>la vie est un voyage</a:t>
            </a:r>
            <a:r>
              <a:rPr lang="fr-FR" dirty="0"/>
              <a:t>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55545201"/>
              </p:ext>
            </p:extLst>
          </p:nvPr>
        </p:nvGraphicFramePr>
        <p:xfrm>
          <a:off x="539552" y="1851670"/>
          <a:ext cx="8153400" cy="2945118"/>
        </p:xfrm>
        <a:graphic>
          <a:graphicData uri="http://schemas.openxmlformats.org/drawingml/2006/table">
            <a:tbl>
              <a:tblPr firstRow="1" bandRow="1">
                <a:tableStyleId>{5C22544A-7EE6-4342-B048-85BDC9FD1C3A}</a:tableStyleId>
              </a:tblPr>
              <a:tblGrid>
                <a:gridCol w="3312368"/>
                <a:gridCol w="1728192"/>
                <a:gridCol w="3112840"/>
              </a:tblGrid>
              <a:tr h="490853">
                <a:tc>
                  <a:txBody>
                    <a:bodyPr/>
                    <a:lstStyle/>
                    <a:p>
                      <a:r>
                        <a:rPr lang="fr-FR" dirty="0" smtClean="0"/>
                        <a:t>DOMAINE SOURCE: VOYAGE</a:t>
                      </a:r>
                      <a:endParaRPr lang="fr-FR" dirty="0"/>
                    </a:p>
                  </a:txBody>
                  <a:tcPr/>
                </a:tc>
                <a:tc>
                  <a:txBody>
                    <a:bodyPr/>
                    <a:lstStyle/>
                    <a:p>
                      <a:endParaRPr lang="fr-FR" dirty="0">
                        <a:solidFill>
                          <a:schemeClr val="accent1">
                            <a:lumMod val="75000"/>
                          </a:schemeClr>
                        </a:solidFill>
                      </a:endParaRPr>
                    </a:p>
                  </a:txBody>
                  <a:tcPr>
                    <a:noFill/>
                  </a:tcPr>
                </a:tc>
                <a:tc>
                  <a:txBody>
                    <a:bodyPr/>
                    <a:lstStyle/>
                    <a:p>
                      <a:r>
                        <a:rPr lang="fr-FR" dirty="0" smtClean="0"/>
                        <a:t>DOMAINE CIBLE: VIE</a:t>
                      </a:r>
                      <a:endParaRPr lang="fr-FR" dirty="0"/>
                    </a:p>
                  </a:txBody>
                  <a:tcPr/>
                </a:tc>
              </a:tr>
              <a:tr h="490853">
                <a:tc>
                  <a:txBody>
                    <a:bodyPr/>
                    <a:lstStyle/>
                    <a:p>
                      <a:r>
                        <a:rPr lang="fr-FR" dirty="0" smtClean="0"/>
                        <a:t>Voyageur</a:t>
                      </a:r>
                      <a:endParaRPr lang="fr-FR" dirty="0"/>
                    </a:p>
                  </a:txBody>
                  <a:tcPr/>
                </a:tc>
                <a:tc>
                  <a:txBody>
                    <a:bodyPr/>
                    <a:lstStyle/>
                    <a:p>
                      <a:endParaRPr lang="fr-FR" dirty="0"/>
                    </a:p>
                  </a:txBody>
                  <a:tcPr>
                    <a:noFill/>
                  </a:tcPr>
                </a:tc>
                <a:tc>
                  <a:txBody>
                    <a:bodyPr/>
                    <a:lstStyle/>
                    <a:p>
                      <a:r>
                        <a:rPr lang="fr-FR" dirty="0" smtClean="0"/>
                        <a:t>Personne qui mène sa vie</a:t>
                      </a:r>
                      <a:endParaRPr lang="fr-FR" dirty="0"/>
                    </a:p>
                  </a:txBody>
                  <a:tcPr/>
                </a:tc>
              </a:tr>
              <a:tr h="490853">
                <a:tc>
                  <a:txBody>
                    <a:bodyPr/>
                    <a:lstStyle/>
                    <a:p>
                      <a:r>
                        <a:rPr lang="fr-FR" dirty="0" smtClean="0"/>
                        <a:t>Destinations</a:t>
                      </a:r>
                      <a:endParaRPr lang="fr-FR" dirty="0"/>
                    </a:p>
                  </a:txBody>
                  <a:tcPr/>
                </a:tc>
                <a:tc>
                  <a:txBody>
                    <a:bodyPr/>
                    <a:lstStyle/>
                    <a:p>
                      <a:endParaRPr lang="fr-FR" dirty="0"/>
                    </a:p>
                  </a:txBody>
                  <a:tcPr>
                    <a:noFill/>
                  </a:tcPr>
                </a:tc>
                <a:tc>
                  <a:txBody>
                    <a:bodyPr/>
                    <a:lstStyle/>
                    <a:p>
                      <a:r>
                        <a:rPr lang="fr-FR" dirty="0" smtClean="0"/>
                        <a:t>Buts</a:t>
                      </a:r>
                      <a:endParaRPr lang="fr-FR" dirty="0"/>
                    </a:p>
                  </a:txBody>
                  <a:tcPr/>
                </a:tc>
              </a:tr>
              <a:tr h="490853">
                <a:tc>
                  <a:txBody>
                    <a:bodyPr/>
                    <a:lstStyle/>
                    <a:p>
                      <a:r>
                        <a:rPr lang="fr-FR" dirty="0" smtClean="0"/>
                        <a:t>Routes, Guides,…</a:t>
                      </a:r>
                      <a:endParaRPr lang="fr-FR" dirty="0"/>
                    </a:p>
                  </a:txBody>
                  <a:tcPr/>
                </a:tc>
                <a:tc>
                  <a:txBody>
                    <a:bodyPr/>
                    <a:lstStyle/>
                    <a:p>
                      <a:endParaRPr lang="fr-FR" dirty="0"/>
                    </a:p>
                  </a:txBody>
                  <a:tcPr>
                    <a:noFill/>
                  </a:tcPr>
                </a:tc>
                <a:tc>
                  <a:txBody>
                    <a:bodyPr/>
                    <a:lstStyle/>
                    <a:p>
                      <a:r>
                        <a:rPr lang="fr-FR" dirty="0" smtClean="0"/>
                        <a:t>Moyens d’atteindre ses</a:t>
                      </a:r>
                      <a:r>
                        <a:rPr lang="fr-FR" baseline="0" dirty="0" smtClean="0"/>
                        <a:t> buts</a:t>
                      </a:r>
                      <a:endParaRPr lang="fr-FR" dirty="0"/>
                    </a:p>
                  </a:txBody>
                  <a:tcPr/>
                </a:tc>
              </a:tr>
              <a:tr h="490853">
                <a:tc>
                  <a:txBody>
                    <a:bodyPr/>
                    <a:lstStyle/>
                    <a:p>
                      <a:r>
                        <a:rPr lang="fr-FR" dirty="0" smtClean="0"/>
                        <a:t>Obstacles</a:t>
                      </a:r>
                      <a:endParaRPr lang="fr-FR" dirty="0"/>
                    </a:p>
                  </a:txBody>
                  <a:tcPr/>
                </a:tc>
                <a:tc>
                  <a:txBody>
                    <a:bodyPr/>
                    <a:lstStyle/>
                    <a:p>
                      <a:endParaRPr lang="fr-FR" dirty="0"/>
                    </a:p>
                  </a:txBody>
                  <a:tcPr>
                    <a:noFill/>
                  </a:tcPr>
                </a:tc>
                <a:tc>
                  <a:txBody>
                    <a:bodyPr/>
                    <a:lstStyle/>
                    <a:p>
                      <a:r>
                        <a:rPr lang="fr-FR" dirty="0" smtClean="0"/>
                        <a:t>Difficultés</a:t>
                      </a:r>
                      <a:endParaRPr lang="fr-FR" dirty="0"/>
                    </a:p>
                  </a:txBody>
                  <a:tcPr/>
                </a:tc>
              </a:tr>
              <a:tr h="490853">
                <a:tc>
                  <a:txBody>
                    <a:bodyPr/>
                    <a:lstStyle/>
                    <a:p>
                      <a:r>
                        <a:rPr lang="fr-FR" dirty="0" smtClean="0"/>
                        <a:t>Compagnons</a:t>
                      </a:r>
                      <a:r>
                        <a:rPr lang="fr-FR" baseline="0" dirty="0" smtClean="0"/>
                        <a:t> de route</a:t>
                      </a:r>
                      <a:endParaRPr lang="fr-FR" dirty="0"/>
                    </a:p>
                  </a:txBody>
                  <a:tcPr/>
                </a:tc>
                <a:tc>
                  <a:txBody>
                    <a:bodyPr/>
                    <a:lstStyle/>
                    <a:p>
                      <a:endParaRPr lang="fr-FR" dirty="0"/>
                    </a:p>
                  </a:txBody>
                  <a:tcPr>
                    <a:noFill/>
                  </a:tcPr>
                </a:tc>
                <a:tc>
                  <a:txBody>
                    <a:bodyPr/>
                    <a:lstStyle/>
                    <a:p>
                      <a:endParaRPr lang="fr-FR" dirty="0"/>
                    </a:p>
                  </a:txBody>
                  <a:tcPr/>
                </a:tc>
              </a:tr>
            </a:tbl>
          </a:graphicData>
        </a:graphic>
      </p:graphicFrame>
      <p:cxnSp>
        <p:nvCxnSpPr>
          <p:cNvPr id="7" name="Connecteur droit avec flèche 6"/>
          <p:cNvCxnSpPr/>
          <p:nvPr/>
        </p:nvCxnSpPr>
        <p:spPr>
          <a:xfrm>
            <a:off x="4067944" y="2283718"/>
            <a:ext cx="1152128"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22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4-05-12 à 10.1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6093380" cy="5143500"/>
          </a:xfrm>
          <a:prstGeom prst="rect">
            <a:avLst/>
          </a:prstGeom>
        </p:spPr>
      </p:pic>
      <p:sp>
        <p:nvSpPr>
          <p:cNvPr id="3" name="ZoneTexte 2"/>
          <p:cNvSpPr txBox="1"/>
          <p:nvPr/>
        </p:nvSpPr>
        <p:spPr>
          <a:xfrm>
            <a:off x="6156176" y="4155926"/>
            <a:ext cx="2987824" cy="830997"/>
          </a:xfrm>
          <a:prstGeom prst="rect">
            <a:avLst/>
          </a:prstGeom>
          <a:noFill/>
        </p:spPr>
        <p:txBody>
          <a:bodyPr wrap="square" rtlCol="0">
            <a:spAutoFit/>
          </a:bodyPr>
          <a:lstStyle/>
          <a:p>
            <a:r>
              <a:rPr lang="fr-FR" sz="1600" i="1" dirty="0" smtClean="0"/>
              <a:t>Jean </a:t>
            </a:r>
            <a:r>
              <a:rPr lang="fr-FR" sz="1600" i="1" dirty="0" err="1" smtClean="0"/>
              <a:t>Quatremer</a:t>
            </a:r>
            <a:r>
              <a:rPr lang="fr-FR" sz="1600" i="1" dirty="0"/>
              <a:t>, 01/02/12, </a:t>
            </a:r>
            <a:r>
              <a:rPr lang="fr-FR" sz="1600" i="1" dirty="0" smtClean="0"/>
              <a:t>Coulisses de Bruxelles, </a:t>
            </a:r>
          </a:p>
          <a:p>
            <a:r>
              <a:rPr lang="fr-FR" sz="1600" i="1" dirty="0" smtClean="0"/>
              <a:t>http</a:t>
            </a:r>
            <a:r>
              <a:rPr lang="fr-FR" sz="1600" i="1" dirty="0"/>
              <a:t>://</a:t>
            </a:r>
            <a:r>
              <a:rPr lang="fr-FR" sz="1600" i="1" dirty="0" err="1"/>
              <a:t>bruxelles.blogs.liberation.fr</a:t>
            </a:r>
            <a:endParaRPr lang="fr-FR" sz="1600" i="1" dirty="0"/>
          </a:p>
        </p:txBody>
      </p:sp>
    </p:spTree>
    <p:extLst>
      <p:ext uri="{BB962C8B-B14F-4D97-AF65-F5344CB8AC3E}">
        <p14:creationId xmlns:p14="http://schemas.microsoft.com/office/powerpoint/2010/main" val="1790497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idx="1"/>
          </p:nvPr>
        </p:nvSpPr>
        <p:spPr/>
        <p:txBody>
          <a:bodyPr/>
          <a:lstStyle/>
          <a:p>
            <a:r>
              <a:rPr lang="fr-FR" dirty="0" smtClean="0"/>
              <a:t>Quelques exemples (en vrac)</a:t>
            </a:r>
          </a:p>
          <a:p>
            <a:pPr lvl="1"/>
            <a:r>
              <a:rPr lang="fr-FR" cap="small" dirty="0" smtClean="0"/>
              <a:t>Le bonheur est en haut</a:t>
            </a:r>
          </a:p>
          <a:p>
            <a:pPr lvl="1"/>
            <a:r>
              <a:rPr lang="fr-FR" cap="small" dirty="0" smtClean="0"/>
              <a:t>Le progrès est un mouvement vers l’avant</a:t>
            </a:r>
          </a:p>
          <a:p>
            <a:pPr lvl="1"/>
            <a:r>
              <a:rPr lang="fr-FR" cap="small" dirty="0" smtClean="0"/>
              <a:t>L’affection est de la chaleur</a:t>
            </a:r>
          </a:p>
          <a:p>
            <a:pPr lvl="1"/>
            <a:r>
              <a:rPr lang="fr-FR" cap="small" dirty="0" smtClean="0"/>
              <a:t>Les émotions sont un liquide dans un conteneur</a:t>
            </a:r>
          </a:p>
          <a:p>
            <a:pPr lvl="1"/>
            <a:r>
              <a:rPr lang="fr-FR" cap="small" dirty="0" smtClean="0"/>
              <a:t>L’esprit est une machine</a:t>
            </a:r>
          </a:p>
          <a:p>
            <a:pPr lvl="1"/>
            <a:endParaRPr lang="fr-FR" dirty="0" smtClean="0"/>
          </a:p>
          <a:p>
            <a:pPr lvl="1"/>
            <a:endParaRPr lang="fr-FR" dirty="0"/>
          </a:p>
        </p:txBody>
      </p:sp>
    </p:spTree>
    <p:extLst>
      <p:ext uri="{BB962C8B-B14F-4D97-AF65-F5344CB8AC3E}">
        <p14:creationId xmlns:p14="http://schemas.microsoft.com/office/powerpoint/2010/main" val="41092673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Rectangle à coins arrondis 2"/>
          <p:cNvSpPr/>
          <p:nvPr/>
        </p:nvSpPr>
        <p:spPr>
          <a:xfrm>
            <a:off x="899592" y="2067694"/>
            <a:ext cx="7704856" cy="20882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2400" dirty="0" smtClean="0"/>
              <a:t>« It </a:t>
            </a:r>
            <a:r>
              <a:rPr lang="fr-FR" sz="2400" dirty="0" err="1"/>
              <a:t>is</a:t>
            </a:r>
            <a:r>
              <a:rPr lang="fr-FR" sz="2400" dirty="0"/>
              <a:t> </a:t>
            </a:r>
            <a:r>
              <a:rPr lang="fr-FR" sz="2400" dirty="0" err="1"/>
              <a:t>often</a:t>
            </a:r>
            <a:r>
              <a:rPr lang="fr-FR" sz="2400" dirty="0"/>
              <a:t> </a:t>
            </a:r>
            <a:r>
              <a:rPr lang="fr-FR" sz="2400" dirty="0" err="1"/>
              <a:t>claimed</a:t>
            </a:r>
            <a:r>
              <a:rPr lang="fr-FR" sz="2400" dirty="0"/>
              <a:t> </a:t>
            </a:r>
            <a:r>
              <a:rPr lang="fr-FR" sz="2400" dirty="0" err="1"/>
              <a:t>that</a:t>
            </a:r>
            <a:r>
              <a:rPr lang="fr-FR" sz="2400" dirty="0"/>
              <a:t> the use of </a:t>
            </a:r>
            <a:r>
              <a:rPr lang="fr-FR" sz="2400" dirty="0" err="1"/>
              <a:t>metaphor</a:t>
            </a:r>
            <a:r>
              <a:rPr lang="fr-FR" sz="2400" dirty="0"/>
              <a:t> </a:t>
            </a:r>
            <a:r>
              <a:rPr lang="fr-FR" sz="2400" dirty="0" err="1"/>
              <a:t>is</a:t>
            </a:r>
            <a:r>
              <a:rPr lang="fr-FR" sz="2400" dirty="0"/>
              <a:t> </a:t>
            </a:r>
            <a:r>
              <a:rPr lang="fr-FR" sz="2400" dirty="0" err="1"/>
              <a:t>particularly</a:t>
            </a:r>
            <a:r>
              <a:rPr lang="fr-FR" sz="2400" dirty="0"/>
              <a:t> </a:t>
            </a:r>
            <a:r>
              <a:rPr lang="fr-FR" sz="2400" dirty="0" err="1"/>
              <a:t>necessary</a:t>
            </a:r>
            <a:r>
              <a:rPr lang="fr-FR" sz="2400" dirty="0"/>
              <a:t> in </a:t>
            </a:r>
            <a:r>
              <a:rPr lang="fr-FR" sz="2400" dirty="0" err="1"/>
              <a:t>politics</a:t>
            </a:r>
            <a:r>
              <a:rPr lang="fr-FR" sz="2400" dirty="0"/>
              <a:t>, </a:t>
            </a:r>
            <a:r>
              <a:rPr lang="fr-FR" sz="2400" dirty="0" err="1"/>
              <a:t>since</a:t>
            </a:r>
            <a:r>
              <a:rPr lang="fr-FR" sz="2400" dirty="0"/>
              <a:t> </a:t>
            </a:r>
            <a:r>
              <a:rPr lang="fr-FR" sz="2400" dirty="0" err="1"/>
              <a:t>politics</a:t>
            </a:r>
            <a:r>
              <a:rPr lang="fr-FR" sz="2400" dirty="0"/>
              <a:t> </a:t>
            </a:r>
            <a:r>
              <a:rPr lang="fr-FR" sz="2400" dirty="0" err="1"/>
              <a:t>is</a:t>
            </a:r>
            <a:r>
              <a:rPr lang="fr-FR" sz="2400" dirty="0"/>
              <a:t> an abstract and </a:t>
            </a:r>
            <a:r>
              <a:rPr lang="fr-FR" sz="2400" dirty="0" err="1"/>
              <a:t>complex</a:t>
            </a:r>
            <a:r>
              <a:rPr lang="fr-FR" sz="2400" dirty="0"/>
              <a:t> </a:t>
            </a:r>
            <a:r>
              <a:rPr lang="fr-FR" sz="2400" dirty="0" err="1"/>
              <a:t>domain</a:t>
            </a:r>
            <a:r>
              <a:rPr lang="fr-FR" sz="2400" dirty="0"/>
              <a:t> of </a:t>
            </a:r>
            <a:r>
              <a:rPr lang="fr-FR" sz="2400" dirty="0" err="1"/>
              <a:t>experience</a:t>
            </a:r>
            <a:r>
              <a:rPr lang="fr-FR" sz="2400" dirty="0"/>
              <a:t>, and </a:t>
            </a:r>
            <a:r>
              <a:rPr lang="fr-FR" sz="2400" dirty="0" err="1"/>
              <a:t>metaphors</a:t>
            </a:r>
            <a:r>
              <a:rPr lang="fr-FR" sz="2400" dirty="0"/>
              <a:t> </a:t>
            </a:r>
            <a:r>
              <a:rPr lang="fr-FR" sz="2400" dirty="0" err="1"/>
              <a:t>can</a:t>
            </a:r>
            <a:r>
              <a:rPr lang="fr-FR" sz="2400" dirty="0"/>
              <a:t> </a:t>
            </a:r>
            <a:r>
              <a:rPr lang="fr-FR" sz="2400" dirty="0" err="1"/>
              <a:t>provide</a:t>
            </a:r>
            <a:r>
              <a:rPr lang="fr-FR" sz="2400" dirty="0"/>
              <a:t> </a:t>
            </a:r>
            <a:r>
              <a:rPr lang="fr-FR" sz="2400" dirty="0" err="1"/>
              <a:t>ways</a:t>
            </a:r>
            <a:r>
              <a:rPr lang="fr-FR" sz="2400" dirty="0"/>
              <a:t> of </a:t>
            </a:r>
            <a:r>
              <a:rPr lang="fr-FR" sz="2400" dirty="0" err="1"/>
              <a:t>simplifying</a:t>
            </a:r>
            <a:r>
              <a:rPr lang="fr-FR" sz="2400" dirty="0"/>
              <a:t> </a:t>
            </a:r>
            <a:r>
              <a:rPr lang="fr-FR" sz="2400" dirty="0" err="1"/>
              <a:t>complexities</a:t>
            </a:r>
            <a:r>
              <a:rPr lang="fr-FR" sz="2400" dirty="0"/>
              <a:t> and </a:t>
            </a:r>
            <a:r>
              <a:rPr lang="fr-FR" sz="2400" dirty="0" err="1"/>
              <a:t>making</a:t>
            </a:r>
            <a:r>
              <a:rPr lang="fr-FR" sz="2400" dirty="0"/>
              <a:t> abstractions accessible » (</a:t>
            </a:r>
            <a:r>
              <a:rPr lang="fr-FR" sz="2400" dirty="0" err="1"/>
              <a:t>Semino</a:t>
            </a:r>
            <a:r>
              <a:rPr lang="fr-FR" sz="2400" dirty="0"/>
              <a:t>, 2008 : 90) </a:t>
            </a:r>
          </a:p>
        </p:txBody>
      </p:sp>
    </p:spTree>
    <p:extLst>
      <p:ext uri="{BB962C8B-B14F-4D97-AF65-F5344CB8AC3E}">
        <p14:creationId xmlns:p14="http://schemas.microsoft.com/office/powerpoint/2010/main" val="1271893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sz="quarter" idx="13"/>
          </p:nvPr>
        </p:nvSpPr>
        <p:spPr>
          <a:xfrm>
            <a:off x="609600" y="1352550"/>
            <a:ext cx="8153400" cy="3595464"/>
          </a:xfrm>
        </p:spPr>
        <p:txBody>
          <a:bodyPr>
            <a:normAutofit lnSpcReduction="10000"/>
          </a:bodyPr>
          <a:lstStyle/>
          <a:p>
            <a:r>
              <a:rPr lang="fr-FR" dirty="0" smtClean="0"/>
              <a:t>ETAT = FAMILLE</a:t>
            </a:r>
          </a:p>
          <a:p>
            <a:r>
              <a:rPr lang="fr-FR" dirty="0" smtClean="0"/>
              <a:t>Métaphore fondamentale qui structure notre perception de ce qu’est un état</a:t>
            </a:r>
          </a:p>
          <a:p>
            <a:r>
              <a:rPr lang="fr-FR" dirty="0" smtClean="0"/>
              <a:t>Lakoff (2004) -&gt; </a:t>
            </a:r>
            <a:r>
              <a:rPr lang="fr-FR" i="1" dirty="0" smtClean="0"/>
              <a:t>Moral </a:t>
            </a:r>
            <a:r>
              <a:rPr lang="fr-FR" i="1" dirty="0" err="1" smtClean="0"/>
              <a:t>politics</a:t>
            </a:r>
            <a:endParaRPr lang="fr-FR" i="1" dirty="0" smtClean="0"/>
          </a:p>
          <a:p>
            <a:pPr lvl="1"/>
            <a:r>
              <a:rPr lang="fr-FR" dirty="0" smtClean="0"/>
              <a:t>Système de valeurs démocrates et républicains</a:t>
            </a:r>
          </a:p>
          <a:p>
            <a:pPr lvl="2"/>
            <a:r>
              <a:rPr lang="fr-FR" dirty="0" smtClean="0"/>
              <a:t>Métaphoriquement différents</a:t>
            </a:r>
          </a:p>
          <a:p>
            <a:pPr lvl="2"/>
            <a:r>
              <a:rPr lang="fr-FR" dirty="0" smtClean="0"/>
              <a:t>Déterminé par la vision de la famille</a:t>
            </a:r>
          </a:p>
          <a:p>
            <a:pPr lvl="3"/>
            <a:r>
              <a:rPr lang="fr-FR" dirty="0" smtClean="0"/>
              <a:t>Strict </a:t>
            </a:r>
            <a:r>
              <a:rPr lang="fr-FR" dirty="0" err="1" smtClean="0"/>
              <a:t>father</a:t>
            </a:r>
            <a:r>
              <a:rPr lang="fr-FR" dirty="0" smtClean="0"/>
              <a:t> &gt;&lt; </a:t>
            </a:r>
            <a:r>
              <a:rPr lang="fr-FR" dirty="0" err="1" smtClean="0"/>
              <a:t>nurturent</a:t>
            </a:r>
            <a:r>
              <a:rPr lang="fr-FR" dirty="0" smtClean="0"/>
              <a:t> parent</a:t>
            </a:r>
          </a:p>
          <a:p>
            <a:endParaRPr lang="fr-FR" dirty="0"/>
          </a:p>
        </p:txBody>
      </p:sp>
    </p:spTree>
    <p:extLst>
      <p:ext uri="{BB962C8B-B14F-4D97-AF65-F5344CB8AC3E}">
        <p14:creationId xmlns:p14="http://schemas.microsoft.com/office/powerpoint/2010/main" val="3921898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sz="quarter" idx="13"/>
          </p:nvPr>
        </p:nvSpPr>
        <p:spPr/>
        <p:txBody>
          <a:bodyPr>
            <a:normAutofit/>
          </a:bodyPr>
          <a:lstStyle/>
          <a:p>
            <a:r>
              <a:rPr lang="fr-FR" dirty="0" smtClean="0"/>
              <a:t>ETAT = FAMILLE</a:t>
            </a:r>
          </a:p>
          <a:p>
            <a:r>
              <a:rPr lang="fr-FR" dirty="0" smtClean="0"/>
              <a:t>Métaphore fondamentale qui structure notre perception de ce qu’est un état</a:t>
            </a:r>
          </a:p>
          <a:p>
            <a:r>
              <a:rPr lang="fr-FR" dirty="0" smtClean="0"/>
              <a:t>Contexte belge</a:t>
            </a:r>
          </a:p>
          <a:p>
            <a:pPr lvl="1"/>
            <a:r>
              <a:rPr lang="fr-FR" dirty="0" smtClean="0"/>
              <a:t>FEDERALISME=MENAGE/MARIAGE</a:t>
            </a:r>
          </a:p>
          <a:p>
            <a:pPr lvl="2"/>
            <a:r>
              <a:rPr lang="fr-FR" dirty="0" smtClean="0"/>
              <a:t>Discours citoyens</a:t>
            </a:r>
          </a:p>
          <a:p>
            <a:endParaRPr lang="fr-FR" dirty="0"/>
          </a:p>
        </p:txBody>
      </p:sp>
    </p:spTree>
    <p:extLst>
      <p:ext uri="{BB962C8B-B14F-4D97-AF65-F5344CB8AC3E}">
        <p14:creationId xmlns:p14="http://schemas.microsoft.com/office/powerpoint/2010/main" val="6963223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idx="1"/>
          </p:nvPr>
        </p:nvSpPr>
        <p:spPr/>
        <p:txBody>
          <a:bodyPr/>
          <a:lstStyle/>
          <a:p>
            <a:r>
              <a:rPr lang="fr-FR" dirty="0" smtClean="0"/>
              <a:t>Réalisations dans différents systèmes de sens</a:t>
            </a:r>
            <a:endParaRPr lang="fr-FR" cap="small" dirty="0"/>
          </a:p>
          <a:p>
            <a:pPr lvl="2"/>
            <a:endParaRPr lang="fr-FR" dirty="0" smtClean="0"/>
          </a:p>
          <a:p>
            <a:pPr lvl="2"/>
            <a:endParaRPr lang="fr-FR" dirty="0" smtClean="0"/>
          </a:p>
        </p:txBody>
      </p:sp>
    </p:spTree>
    <p:extLst>
      <p:ext uri="{BB962C8B-B14F-4D97-AF65-F5344CB8AC3E}">
        <p14:creationId xmlns:p14="http://schemas.microsoft.com/office/powerpoint/2010/main" val="360437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idx="1"/>
          </p:nvPr>
        </p:nvSpPr>
        <p:spPr/>
        <p:txBody>
          <a:bodyPr/>
          <a:lstStyle/>
          <a:p>
            <a:r>
              <a:rPr lang="fr-FR" dirty="0" smtClean="0"/>
              <a:t>Réalisations dans différents systèmes de sens</a:t>
            </a:r>
          </a:p>
          <a:p>
            <a:pPr lvl="1"/>
            <a:r>
              <a:rPr lang="fr-FR" dirty="0" smtClean="0"/>
              <a:t>Langue</a:t>
            </a:r>
          </a:p>
          <a:p>
            <a:pPr lvl="2"/>
            <a:r>
              <a:rPr lang="fr-FR" cap="small" dirty="0"/>
              <a:t>Le bonheur est en </a:t>
            </a:r>
            <a:r>
              <a:rPr lang="fr-FR" cap="small" dirty="0" smtClean="0"/>
              <a:t>haut</a:t>
            </a:r>
          </a:p>
          <a:p>
            <a:pPr lvl="3"/>
            <a:r>
              <a:rPr lang="fr-FR" sz="1700" dirty="0"/>
              <a:t>Ça m’a </a:t>
            </a:r>
            <a:r>
              <a:rPr lang="fr-FR" sz="1700" i="1" dirty="0"/>
              <a:t>remonté</a:t>
            </a:r>
            <a:r>
              <a:rPr lang="fr-FR" sz="1700" dirty="0"/>
              <a:t> le moral</a:t>
            </a:r>
            <a:endParaRPr lang="fr-FR" dirty="0"/>
          </a:p>
          <a:p>
            <a:pPr lvl="3"/>
            <a:r>
              <a:rPr lang="fr-FR" sz="1700" dirty="0"/>
              <a:t>Il ne faut pas te laisser </a:t>
            </a:r>
            <a:r>
              <a:rPr lang="fr-FR" sz="1700" i="1" dirty="0"/>
              <a:t>abattre</a:t>
            </a:r>
            <a:endParaRPr lang="fr-FR" dirty="0"/>
          </a:p>
          <a:p>
            <a:pPr lvl="3"/>
            <a:r>
              <a:rPr lang="fr-FR" sz="1700" dirty="0"/>
              <a:t>Il est </a:t>
            </a:r>
            <a:r>
              <a:rPr lang="fr-FR" sz="1700" i="1" dirty="0"/>
              <a:t>au 7è ciel</a:t>
            </a:r>
            <a:endParaRPr lang="fr-FR" dirty="0"/>
          </a:p>
          <a:p>
            <a:pPr lvl="3"/>
            <a:r>
              <a:rPr lang="fr-FR" sz="1700" dirty="0"/>
              <a:t>Il est dans </a:t>
            </a:r>
            <a:r>
              <a:rPr lang="fr-FR" sz="1700" i="1" dirty="0"/>
              <a:t>le 36è dessous</a:t>
            </a:r>
            <a:endParaRPr lang="fr-FR" dirty="0"/>
          </a:p>
          <a:p>
            <a:pPr lvl="2"/>
            <a:endParaRPr lang="fr-FR" cap="small" dirty="0"/>
          </a:p>
          <a:p>
            <a:pPr lvl="2"/>
            <a:endParaRPr lang="fr-FR" dirty="0" smtClean="0"/>
          </a:p>
          <a:p>
            <a:pPr lvl="2"/>
            <a:endParaRPr lang="fr-FR" dirty="0" smtClean="0"/>
          </a:p>
        </p:txBody>
      </p:sp>
    </p:spTree>
    <p:extLst>
      <p:ext uri="{BB962C8B-B14F-4D97-AF65-F5344CB8AC3E}">
        <p14:creationId xmlns:p14="http://schemas.microsoft.com/office/powerpoint/2010/main" val="146755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idx="1"/>
          </p:nvPr>
        </p:nvSpPr>
        <p:spPr/>
        <p:txBody>
          <a:bodyPr/>
          <a:lstStyle/>
          <a:p>
            <a:r>
              <a:rPr lang="fr-FR" dirty="0" smtClean="0"/>
              <a:t>Réalisations dans différents systèmes de sens</a:t>
            </a:r>
          </a:p>
          <a:p>
            <a:pPr lvl="1"/>
            <a:r>
              <a:rPr lang="fr-FR" dirty="0" smtClean="0"/>
              <a:t>Langue</a:t>
            </a:r>
          </a:p>
          <a:p>
            <a:pPr lvl="2"/>
            <a:r>
              <a:rPr lang="fr-FR" cap="small" dirty="0"/>
              <a:t>Le bonheur est en </a:t>
            </a:r>
            <a:r>
              <a:rPr lang="fr-FR" cap="small" dirty="0" smtClean="0"/>
              <a:t>haut</a:t>
            </a:r>
          </a:p>
          <a:p>
            <a:pPr lvl="2"/>
            <a:r>
              <a:rPr lang="fr-FR" cap="small" dirty="0" smtClean="0"/>
              <a:t>L’esprit est un chemin</a:t>
            </a:r>
          </a:p>
          <a:p>
            <a:pPr lvl="3"/>
            <a:r>
              <a:rPr lang="fr-FR" sz="2100" i="1" dirty="0"/>
              <a:t>Mon esprit est incapable de fonctionner aujourd’hui</a:t>
            </a:r>
            <a:endParaRPr lang="fr-FR" i="1" dirty="0"/>
          </a:p>
          <a:p>
            <a:pPr lvl="3"/>
            <a:r>
              <a:rPr lang="fr-FR" sz="2100" i="1" dirty="0"/>
              <a:t>Ça ne tourne pas rond dans son esprit</a:t>
            </a:r>
          </a:p>
          <a:p>
            <a:pPr lvl="2"/>
            <a:endParaRPr lang="fr-FR" cap="small" dirty="0" smtClean="0"/>
          </a:p>
          <a:p>
            <a:pPr marL="685800" lvl="2" indent="0">
              <a:buNone/>
            </a:pPr>
            <a:endParaRPr lang="fr-FR" cap="small" dirty="0"/>
          </a:p>
          <a:p>
            <a:pPr lvl="2"/>
            <a:endParaRPr lang="fr-FR" dirty="0" smtClean="0"/>
          </a:p>
          <a:p>
            <a:pPr lvl="2"/>
            <a:endParaRPr lang="fr-FR" dirty="0" smtClean="0"/>
          </a:p>
        </p:txBody>
      </p:sp>
    </p:spTree>
    <p:extLst>
      <p:ext uri="{BB962C8B-B14F-4D97-AF65-F5344CB8AC3E}">
        <p14:creationId xmlns:p14="http://schemas.microsoft.com/office/powerpoint/2010/main" val="222921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idx="1"/>
          </p:nvPr>
        </p:nvSpPr>
        <p:spPr/>
        <p:txBody>
          <a:bodyPr/>
          <a:lstStyle/>
          <a:p>
            <a:r>
              <a:rPr lang="fr-FR" dirty="0" smtClean="0"/>
              <a:t>Réalisations dans différents systèmes de sens</a:t>
            </a:r>
          </a:p>
          <a:p>
            <a:pPr lvl="1"/>
            <a:r>
              <a:rPr lang="fr-FR" dirty="0" smtClean="0"/>
              <a:t>Langue</a:t>
            </a:r>
          </a:p>
          <a:p>
            <a:pPr lvl="1"/>
            <a:r>
              <a:rPr lang="fr-FR" dirty="0" smtClean="0"/>
              <a:t>Images / représentations graphiques</a:t>
            </a:r>
          </a:p>
        </p:txBody>
      </p:sp>
    </p:spTree>
    <p:extLst>
      <p:ext uri="{BB962C8B-B14F-4D97-AF65-F5344CB8AC3E}">
        <p14:creationId xmlns:p14="http://schemas.microsoft.com/office/powerpoint/2010/main" val="4014379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vie voy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7494"/>
            <a:ext cx="3942838" cy="3960440"/>
          </a:xfrm>
          <a:prstGeom prst="rect">
            <a:avLst/>
          </a:prstGeom>
        </p:spPr>
      </p:pic>
      <p:pic>
        <p:nvPicPr>
          <p:cNvPr id="3" name="Image 2" descr="Capture d’écran 2013-05-07 à 12.32.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67494"/>
            <a:ext cx="3251857" cy="4576688"/>
          </a:xfrm>
          <a:prstGeom prst="rect">
            <a:avLst/>
          </a:prstGeom>
        </p:spPr>
      </p:pic>
    </p:spTree>
    <p:extLst>
      <p:ext uri="{BB962C8B-B14F-4D97-AF65-F5344CB8AC3E}">
        <p14:creationId xmlns:p14="http://schemas.microsoft.com/office/powerpoint/2010/main" val="2639428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493mars2414_guer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3" y="51470"/>
            <a:ext cx="4178777" cy="3467348"/>
          </a:xfrm>
          <a:prstGeom prst="rect">
            <a:avLst/>
          </a:prstGeom>
        </p:spPr>
      </p:pic>
      <p:pic>
        <p:nvPicPr>
          <p:cNvPr id="3" name="Image 2" descr="1706_illustration_kroll_mars17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555526"/>
            <a:ext cx="4374178" cy="3435846"/>
          </a:xfrm>
          <a:prstGeom prst="rect">
            <a:avLst/>
          </a:prstGeom>
        </p:spPr>
      </p:pic>
    </p:spTree>
    <p:extLst>
      <p:ext uri="{BB962C8B-B14F-4D97-AF65-F5344CB8AC3E}">
        <p14:creationId xmlns:p14="http://schemas.microsoft.com/office/powerpoint/2010/main" val="250811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de l’exposé</a:t>
            </a:r>
            <a:endParaRPr lang="fr-FR" dirty="0"/>
          </a:p>
        </p:txBody>
      </p:sp>
      <p:sp>
        <p:nvSpPr>
          <p:cNvPr id="3" name="Espace réservé du contenu 2"/>
          <p:cNvSpPr>
            <a:spLocks noGrp="1"/>
          </p:cNvSpPr>
          <p:nvPr>
            <p:ph sz="quarter" idx="13"/>
          </p:nvPr>
        </p:nvSpPr>
        <p:spPr/>
        <p:txBody>
          <a:bodyPr/>
          <a:lstStyle/>
          <a:p>
            <a:r>
              <a:rPr lang="fr-FR" dirty="0" smtClean="0"/>
              <a:t>Introduction</a:t>
            </a:r>
          </a:p>
          <a:p>
            <a:pPr lvl="1"/>
            <a:r>
              <a:rPr lang="fr-FR" dirty="0" smtClean="0"/>
              <a:t>Analyse du discours (perspectives linguistiques)</a:t>
            </a:r>
          </a:p>
          <a:p>
            <a:pPr lvl="1"/>
            <a:r>
              <a:rPr lang="fr-FR" dirty="0" smtClean="0"/>
              <a:t>Théorie des métaphores conceptuelles</a:t>
            </a:r>
          </a:p>
          <a:p>
            <a:r>
              <a:rPr lang="fr-FR" dirty="0" smtClean="0"/>
              <a:t>Le cas de « La faillite de la Grèce »</a:t>
            </a:r>
          </a:p>
          <a:p>
            <a:pPr lvl="1"/>
            <a:r>
              <a:rPr lang="fr-FR" dirty="0" smtClean="0"/>
              <a:t>Pistes de recherche</a:t>
            </a:r>
            <a:endParaRPr lang="fr-FR" dirty="0"/>
          </a:p>
        </p:txBody>
      </p:sp>
    </p:spTree>
    <p:extLst>
      <p:ext uri="{BB962C8B-B14F-4D97-AF65-F5344CB8AC3E}">
        <p14:creationId xmlns:p14="http://schemas.microsoft.com/office/powerpoint/2010/main" val="972096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02krollmars04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5486"/>
            <a:ext cx="4585773" cy="3888432"/>
          </a:xfrm>
          <a:prstGeom prst="rect">
            <a:avLst/>
          </a:prstGeom>
        </p:spPr>
      </p:pic>
      <p:pic>
        <p:nvPicPr>
          <p:cNvPr id="3" name="Image 2" descr="EU-CLA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59" y="1275606"/>
            <a:ext cx="4549509" cy="3520678"/>
          </a:xfrm>
          <a:prstGeom prst="rect">
            <a:avLst/>
          </a:prstGeom>
        </p:spPr>
      </p:pic>
    </p:spTree>
    <p:extLst>
      <p:ext uri="{BB962C8B-B14F-4D97-AF65-F5344CB8AC3E}">
        <p14:creationId xmlns:p14="http://schemas.microsoft.com/office/powerpoint/2010/main" val="3742735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U-forteres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9502"/>
            <a:ext cx="4471668" cy="4320480"/>
          </a:xfrm>
          <a:prstGeom prst="rect">
            <a:avLst/>
          </a:prstGeom>
        </p:spPr>
      </p:pic>
      <p:pic>
        <p:nvPicPr>
          <p:cNvPr id="3" name="Image 2" descr="EU-TSUNAM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580" y="987574"/>
            <a:ext cx="4292420" cy="3174602"/>
          </a:xfrm>
          <a:prstGeom prst="rect">
            <a:avLst/>
          </a:prstGeom>
        </p:spPr>
      </p:pic>
    </p:spTree>
    <p:extLst>
      <p:ext uri="{BB962C8B-B14F-4D97-AF65-F5344CB8AC3E}">
        <p14:creationId xmlns:p14="http://schemas.microsoft.com/office/powerpoint/2010/main" val="2359464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Métaphores conceptuelles</a:t>
            </a:r>
            <a:endParaRPr lang="fr-FR" dirty="0"/>
          </a:p>
        </p:txBody>
      </p:sp>
      <p:sp>
        <p:nvSpPr>
          <p:cNvPr id="3" name="Espace réservé du contenu 2"/>
          <p:cNvSpPr>
            <a:spLocks noGrp="1"/>
          </p:cNvSpPr>
          <p:nvPr>
            <p:ph idx="1"/>
          </p:nvPr>
        </p:nvSpPr>
        <p:spPr/>
        <p:txBody>
          <a:bodyPr/>
          <a:lstStyle/>
          <a:p>
            <a:r>
              <a:rPr lang="fr-FR" dirty="0" smtClean="0"/>
              <a:t>Réalisations dans différents systèmes de sens</a:t>
            </a:r>
          </a:p>
          <a:p>
            <a:pPr lvl="1"/>
            <a:r>
              <a:rPr lang="fr-FR" dirty="0" smtClean="0"/>
              <a:t>Langue</a:t>
            </a:r>
          </a:p>
          <a:p>
            <a:pPr lvl="1"/>
            <a:r>
              <a:rPr lang="fr-FR" dirty="0" smtClean="0"/>
              <a:t>Images / représentations graphiques</a:t>
            </a:r>
          </a:p>
          <a:p>
            <a:pPr lvl="1"/>
            <a:r>
              <a:rPr lang="fr-FR" dirty="0" smtClean="0"/>
              <a:t>Gestes </a:t>
            </a:r>
            <a:r>
              <a:rPr lang="fr-FR" dirty="0" err="1" smtClean="0"/>
              <a:t>co</a:t>
            </a:r>
            <a:r>
              <a:rPr lang="fr-FR" dirty="0" smtClean="0"/>
              <a:t>-verbaux</a:t>
            </a:r>
          </a:p>
          <a:p>
            <a:pPr lvl="2"/>
            <a:r>
              <a:rPr lang="fr-FR" dirty="0" smtClean="0"/>
              <a:t>Conceptualisation du temps</a:t>
            </a:r>
            <a:endParaRPr lang="fr-FR" dirty="0"/>
          </a:p>
        </p:txBody>
      </p:sp>
    </p:spTree>
    <p:extLst>
      <p:ext uri="{BB962C8B-B14F-4D97-AF65-F5344CB8AC3E}">
        <p14:creationId xmlns:p14="http://schemas.microsoft.com/office/powerpoint/2010/main" val="3700793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latin typeface="Tw Cen MT"/>
                <a:cs typeface="Tw Cen MT"/>
              </a:rPr>
              <a:t>Principe d’incarnation</a:t>
            </a:r>
          </a:p>
          <a:p>
            <a:pPr lvl="1"/>
            <a:r>
              <a:rPr lang="fr-FR" dirty="0" smtClean="0">
                <a:latin typeface="Tw Cen MT"/>
                <a:cs typeface="Tw Cen MT"/>
              </a:rPr>
              <a:t>Nos expériences physique du monde (nos interactions avec notre environnement) vont fournir les domaines sources projetés sur des domaines conceptuels plus complexes  </a:t>
            </a:r>
            <a:endParaRPr lang="fr-FR" dirty="0" smtClean="0">
              <a:latin typeface="Tw Cen MT"/>
              <a:cs typeface="Tw Cen MT"/>
            </a:endParaRPr>
          </a:p>
          <a:p>
            <a:pPr lvl="1">
              <a:buNone/>
            </a:pPr>
            <a:endParaRPr lang="fr-FR" dirty="0" smtClean="0">
              <a:latin typeface="Tw Cen MT"/>
              <a:cs typeface="Tw Cen MT"/>
            </a:endParaRPr>
          </a:p>
          <a:p>
            <a:pPr lvl="1"/>
            <a:endParaRPr lang="fr-FR" dirty="0">
              <a:latin typeface="Tw Cen MT"/>
              <a:cs typeface="Tw Cen MT"/>
            </a:endParaRPr>
          </a:p>
        </p:txBody>
      </p:sp>
      <p:cxnSp>
        <p:nvCxnSpPr>
          <p:cNvPr id="5" name="Connecteur droit 4"/>
          <p:cNvCxnSpPr/>
          <p:nvPr/>
        </p:nvCxnSpPr>
        <p:spPr>
          <a:xfrm>
            <a:off x="457201" y="1063229"/>
            <a:ext cx="7877175" cy="2382"/>
          </a:xfrm>
          <a:prstGeom prst="line">
            <a:avLst/>
          </a:prstGeom>
          <a:ln>
            <a:gradFill flip="none" rotWithShape="1">
              <a:gsLst>
                <a:gs pos="75000">
                  <a:schemeClr val="tx2">
                    <a:alpha val="90000"/>
                  </a:schemeClr>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6" name="Titre 1"/>
          <p:cNvSpPr txBox="1">
            <a:spLocks/>
          </p:cNvSpPr>
          <p:nvPr/>
        </p:nvSpPr>
        <p:spPr>
          <a:xfrm>
            <a:off x="611560" y="51470"/>
            <a:ext cx="8153400" cy="1005840"/>
          </a:xfrm>
          <a:prstGeom prst="rect">
            <a:avLst/>
          </a:prstGeom>
        </p:spPr>
        <p:txBody>
          <a:bodyPr vert="horz" anchor="b">
            <a:normAutofit/>
          </a:bodyPr>
          <a:lstStyle>
            <a:lvl1pPr algn="l" rtl="0" eaLnBrk="1" latinLnBrk="0" hangingPunct="1">
              <a:spcBef>
                <a:spcPct val="0"/>
              </a:spcBef>
              <a:buNone/>
              <a:defRPr kumimoji="0" lang="fr-FR" sz="4200" kern="1200">
                <a:solidFill>
                  <a:schemeClr val="tx2"/>
                </a:solidFill>
                <a:latin typeface="+mj-lt"/>
                <a:ea typeface="+mj-ea"/>
                <a:cs typeface="+mj-cs"/>
              </a:defRPr>
            </a:lvl1pPr>
            <a:extLst/>
          </a:lstStyle>
          <a:p>
            <a:r>
              <a:rPr lang="fr-FR" dirty="0" smtClean="0"/>
              <a:t>Métaphores conceptuelles</a:t>
            </a:r>
            <a:endParaRPr lang="fr-FR" dirty="0"/>
          </a:p>
        </p:txBody>
      </p:sp>
    </p:spTree>
    <p:extLst>
      <p:ext uri="{BB962C8B-B14F-4D97-AF65-F5344CB8AC3E}">
        <p14:creationId xmlns:p14="http://schemas.microsoft.com/office/powerpoint/2010/main" val="2841579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23478"/>
            <a:ext cx="8153400" cy="1005840"/>
          </a:xfrm>
        </p:spPr>
        <p:txBody>
          <a:bodyPr>
            <a:normAutofit/>
          </a:bodyPr>
          <a:lstStyle/>
          <a:p>
            <a:r>
              <a:rPr lang="fr-FR" sz="2900" i="1" cap="small" dirty="0" smtClean="0"/>
              <a:t>les états abstraits sont des localisations</a:t>
            </a:r>
            <a:br>
              <a:rPr lang="fr-FR" sz="2900" i="1" cap="small" dirty="0" smtClean="0"/>
            </a:br>
            <a:r>
              <a:rPr lang="fr-FR" sz="2900" i="1" cap="small" dirty="0" smtClean="0"/>
              <a:t>les catégories sont des conteneurs</a:t>
            </a:r>
            <a:endParaRPr lang="fr-FR" sz="2900" i="1" cap="small" dirty="0"/>
          </a:p>
        </p:txBody>
      </p:sp>
      <p:sp>
        <p:nvSpPr>
          <p:cNvPr id="3" name="Espace réservé du contenu 2"/>
          <p:cNvSpPr>
            <a:spLocks noGrp="1"/>
          </p:cNvSpPr>
          <p:nvPr>
            <p:ph sz="quarter" idx="13"/>
          </p:nvPr>
        </p:nvSpPr>
        <p:spPr/>
        <p:txBody>
          <a:bodyPr/>
          <a:lstStyle/>
          <a:p>
            <a:r>
              <a:rPr lang="fr-FR" i="1" dirty="0" smtClean="0"/>
              <a:t>Le chef sortit de la cuisine. </a:t>
            </a:r>
          </a:p>
          <a:p>
            <a:endParaRPr lang="fr-FR" i="1" dirty="0"/>
          </a:p>
          <a:p>
            <a:r>
              <a:rPr lang="fr-FR" i="1" dirty="0" smtClean="0"/>
              <a:t>La Belgique va-t-elle sortir de la crise?</a:t>
            </a:r>
          </a:p>
          <a:p>
            <a:r>
              <a:rPr lang="fr-FR" i="1" dirty="0" smtClean="0"/>
              <a:t>Faut-il sortir de l’euro?</a:t>
            </a:r>
            <a:endParaRPr lang="fr-FR" i="1" dirty="0"/>
          </a:p>
        </p:txBody>
      </p:sp>
      <p:sp>
        <p:nvSpPr>
          <p:cNvPr id="5" name="Rectangle à coins arrondis 4"/>
          <p:cNvSpPr/>
          <p:nvPr/>
        </p:nvSpPr>
        <p:spPr>
          <a:xfrm>
            <a:off x="5724128" y="1707654"/>
            <a:ext cx="648072" cy="648072"/>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Flèche vers la droite 5"/>
          <p:cNvSpPr/>
          <p:nvPr/>
        </p:nvSpPr>
        <p:spPr>
          <a:xfrm>
            <a:off x="5952728" y="1995686"/>
            <a:ext cx="972108" cy="63907"/>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Rectangle à coins arrondis 6"/>
          <p:cNvSpPr/>
          <p:nvPr/>
        </p:nvSpPr>
        <p:spPr>
          <a:xfrm>
            <a:off x="5796136" y="3075806"/>
            <a:ext cx="648072" cy="648072"/>
          </a:xfrm>
          <a:prstGeom prst="round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Flèche vers la droite 7"/>
          <p:cNvSpPr/>
          <p:nvPr/>
        </p:nvSpPr>
        <p:spPr>
          <a:xfrm>
            <a:off x="6024736" y="3363838"/>
            <a:ext cx="972108" cy="63907"/>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4027455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de l’exposé</a:t>
            </a:r>
            <a:endParaRPr lang="fr-FR" dirty="0"/>
          </a:p>
        </p:txBody>
      </p:sp>
      <p:sp>
        <p:nvSpPr>
          <p:cNvPr id="3" name="Espace réservé du contenu 2"/>
          <p:cNvSpPr>
            <a:spLocks noGrp="1"/>
          </p:cNvSpPr>
          <p:nvPr>
            <p:ph sz="quarter" idx="13"/>
          </p:nvPr>
        </p:nvSpPr>
        <p:spPr/>
        <p:txBody>
          <a:bodyPr/>
          <a:lstStyle/>
          <a:p>
            <a:r>
              <a:rPr lang="fr-FR" dirty="0" smtClean="0"/>
              <a:t>Introduction</a:t>
            </a:r>
          </a:p>
          <a:p>
            <a:pPr lvl="1"/>
            <a:r>
              <a:rPr lang="fr-FR" dirty="0" smtClean="0"/>
              <a:t>Analyse du discours (perspectives linguistiques)</a:t>
            </a:r>
          </a:p>
          <a:p>
            <a:pPr lvl="1"/>
            <a:r>
              <a:rPr lang="fr-FR" dirty="0" smtClean="0"/>
              <a:t>Théorie des métaphores conceptuelles</a:t>
            </a:r>
          </a:p>
          <a:p>
            <a:r>
              <a:rPr lang="fr-FR" b="1" dirty="0" smtClean="0">
                <a:solidFill>
                  <a:schemeClr val="accent4"/>
                </a:solidFill>
              </a:rPr>
              <a:t>Le cas de « La faillite de la Grèce »</a:t>
            </a:r>
          </a:p>
          <a:p>
            <a:pPr lvl="1"/>
            <a:r>
              <a:rPr lang="fr-FR" dirty="0" smtClean="0"/>
              <a:t>Pistes de recherche</a:t>
            </a:r>
            <a:endParaRPr lang="fr-FR" dirty="0"/>
          </a:p>
        </p:txBody>
      </p:sp>
    </p:spTree>
    <p:extLst>
      <p:ext uri="{BB962C8B-B14F-4D97-AF65-F5344CB8AC3E}">
        <p14:creationId xmlns:p14="http://schemas.microsoft.com/office/powerpoint/2010/main" val="701438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2-12-09 à 20.57.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486"/>
            <a:ext cx="4572000" cy="2900419"/>
          </a:xfrm>
          <a:prstGeom prst="rect">
            <a:avLst/>
          </a:prstGeom>
        </p:spPr>
      </p:pic>
      <p:pic>
        <p:nvPicPr>
          <p:cNvPr id="3" name="Image 2" descr="Capture d’écran 2012-12-09 à 20.57.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 y="1995686"/>
            <a:ext cx="7361560" cy="2809016"/>
          </a:xfrm>
          <a:prstGeom prst="rect">
            <a:avLst/>
          </a:prstGeom>
        </p:spPr>
      </p:pic>
      <p:pic>
        <p:nvPicPr>
          <p:cNvPr id="4" name="Image 3" descr="Capture d’écran 2012-12-09 à 20.57.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582" y="699542"/>
            <a:ext cx="5384418" cy="2376264"/>
          </a:xfrm>
          <a:prstGeom prst="rect">
            <a:avLst/>
          </a:prstGeom>
        </p:spPr>
      </p:pic>
    </p:spTree>
    <p:extLst>
      <p:ext uri="{BB962C8B-B14F-4D97-AF65-F5344CB8AC3E}">
        <p14:creationId xmlns:p14="http://schemas.microsoft.com/office/powerpoint/2010/main" val="762851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4-05-12 à 12.23.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0"/>
            <a:ext cx="6515100" cy="5143500"/>
          </a:xfrm>
          <a:prstGeom prst="rect">
            <a:avLst/>
          </a:prstGeom>
        </p:spPr>
      </p:pic>
    </p:spTree>
    <p:extLst>
      <p:ext uri="{BB962C8B-B14F-4D97-AF65-F5344CB8AC3E}">
        <p14:creationId xmlns:p14="http://schemas.microsoft.com/office/powerpoint/2010/main" val="133525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Faillite de la Grèce</a:t>
            </a:r>
            <a:endParaRPr lang="fr-FR" dirty="0"/>
          </a:p>
        </p:txBody>
      </p:sp>
      <p:sp>
        <p:nvSpPr>
          <p:cNvPr id="3" name="Espace réservé du contenu 2"/>
          <p:cNvSpPr>
            <a:spLocks noGrp="1"/>
          </p:cNvSpPr>
          <p:nvPr>
            <p:ph sz="quarter" idx="13"/>
          </p:nvPr>
        </p:nvSpPr>
        <p:spPr/>
        <p:txBody>
          <a:bodyPr>
            <a:normAutofit/>
          </a:bodyPr>
          <a:lstStyle/>
          <a:p>
            <a:r>
              <a:rPr lang="fr-FR" dirty="0"/>
              <a:t>Active </a:t>
            </a:r>
            <a:r>
              <a:rPr lang="fr-FR" cap="small" dirty="0"/>
              <a:t>« L’état est une entreprise </a:t>
            </a:r>
            <a:r>
              <a:rPr lang="fr-FR" cap="small" dirty="0" smtClean="0"/>
              <a:t>»</a:t>
            </a:r>
            <a:endParaRPr lang="fr-FR" dirty="0" smtClean="0"/>
          </a:p>
          <a:p>
            <a:r>
              <a:rPr lang="fr-FR" dirty="0" smtClean="0"/>
              <a:t>Cadre nos représentations</a:t>
            </a:r>
          </a:p>
        </p:txBody>
      </p:sp>
    </p:spTree>
    <p:extLst>
      <p:ext uri="{BB962C8B-B14F-4D97-AF65-F5344CB8AC3E}">
        <p14:creationId xmlns:p14="http://schemas.microsoft.com/office/powerpoint/2010/main" val="1669365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cap="small" dirty="0"/>
              <a:t>l’état est une entreprise</a:t>
            </a:r>
            <a:r>
              <a:rPr lang="fr-FR" dirty="0"/>
              <a:t>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91197572"/>
              </p:ext>
            </p:extLst>
          </p:nvPr>
        </p:nvGraphicFramePr>
        <p:xfrm>
          <a:off x="539553" y="1347614"/>
          <a:ext cx="7920880" cy="3646768"/>
        </p:xfrm>
        <a:graphic>
          <a:graphicData uri="http://schemas.openxmlformats.org/drawingml/2006/table">
            <a:tbl>
              <a:tblPr firstRow="1" bandRow="1">
                <a:tableStyleId>{5C22544A-7EE6-4342-B048-85BDC9FD1C3A}</a:tableStyleId>
              </a:tblPr>
              <a:tblGrid>
                <a:gridCol w="3217905"/>
                <a:gridCol w="1678907"/>
                <a:gridCol w="3024068"/>
              </a:tblGrid>
              <a:tr h="593710">
                <a:tc>
                  <a:txBody>
                    <a:bodyPr/>
                    <a:lstStyle/>
                    <a:p>
                      <a:r>
                        <a:rPr lang="fr-FR" dirty="0" smtClean="0"/>
                        <a:t>DOMAINE SOURCE: ENTREPRISE</a:t>
                      </a:r>
                      <a:endParaRPr lang="fr-FR" dirty="0"/>
                    </a:p>
                  </a:txBody>
                  <a:tcPr/>
                </a:tc>
                <a:tc>
                  <a:txBody>
                    <a:bodyPr/>
                    <a:lstStyle/>
                    <a:p>
                      <a:endParaRPr lang="fr-FR" dirty="0">
                        <a:solidFill>
                          <a:schemeClr val="accent1">
                            <a:lumMod val="75000"/>
                          </a:schemeClr>
                        </a:solidFill>
                      </a:endParaRPr>
                    </a:p>
                  </a:txBody>
                  <a:tcPr>
                    <a:noFill/>
                  </a:tcPr>
                </a:tc>
                <a:tc>
                  <a:txBody>
                    <a:bodyPr/>
                    <a:lstStyle/>
                    <a:p>
                      <a:r>
                        <a:rPr lang="fr-FR" dirty="0" smtClean="0"/>
                        <a:t>DOMAINE CIBLE: ETAT</a:t>
                      </a:r>
                      <a:endParaRPr lang="fr-FR" dirty="0"/>
                    </a:p>
                  </a:txBody>
                  <a:tcPr/>
                </a:tc>
              </a:tr>
              <a:tr h="402163">
                <a:tc>
                  <a:txBody>
                    <a:bodyPr/>
                    <a:lstStyle/>
                    <a:p>
                      <a:endParaRPr lang="fr-FR" dirty="0"/>
                    </a:p>
                  </a:txBody>
                  <a:tcPr/>
                </a:tc>
                <a:tc>
                  <a:txBody>
                    <a:bodyPr/>
                    <a:lstStyle/>
                    <a:p>
                      <a:endParaRPr lang="fr-FR" dirty="0"/>
                    </a:p>
                  </a:txBody>
                  <a:tcPr>
                    <a:noFill/>
                  </a:tcPr>
                </a:tc>
                <a:tc>
                  <a:txBody>
                    <a:bodyPr/>
                    <a:lstStyle/>
                    <a:p>
                      <a:endParaRPr lang="fr-FR" dirty="0"/>
                    </a:p>
                  </a:txBody>
                  <a:tcPr/>
                </a:tc>
              </a:tr>
              <a:tr h="402163">
                <a:tc>
                  <a:txBody>
                    <a:bodyPr/>
                    <a:lstStyle/>
                    <a:p>
                      <a:endParaRPr lang="fr-FR" dirty="0"/>
                    </a:p>
                  </a:txBody>
                  <a:tcPr/>
                </a:tc>
                <a:tc>
                  <a:txBody>
                    <a:bodyPr/>
                    <a:lstStyle/>
                    <a:p>
                      <a:endParaRPr lang="fr-FR" dirty="0"/>
                    </a:p>
                  </a:txBody>
                  <a:tcPr>
                    <a:noFill/>
                  </a:tcPr>
                </a:tc>
                <a:tc>
                  <a:txBody>
                    <a:bodyPr/>
                    <a:lstStyle/>
                    <a:p>
                      <a:endParaRPr lang="fr-FR" dirty="0"/>
                    </a:p>
                  </a:txBody>
                  <a:tcPr/>
                </a:tc>
              </a:tr>
              <a:tr h="593710">
                <a:tc>
                  <a:txBody>
                    <a:bodyPr/>
                    <a:lstStyle/>
                    <a:p>
                      <a:endParaRPr lang="fr-FR" dirty="0"/>
                    </a:p>
                  </a:txBody>
                  <a:tcPr/>
                </a:tc>
                <a:tc>
                  <a:txBody>
                    <a:bodyPr/>
                    <a:lstStyle/>
                    <a:p>
                      <a:endParaRPr lang="fr-FR" dirty="0"/>
                    </a:p>
                  </a:txBody>
                  <a:tcPr>
                    <a:noFill/>
                  </a:tcPr>
                </a:tc>
                <a:tc>
                  <a:txBody>
                    <a:bodyPr/>
                    <a:lstStyle/>
                    <a:p>
                      <a:endParaRPr lang="fr-FR" dirty="0"/>
                    </a:p>
                  </a:txBody>
                  <a:tcPr/>
                </a:tc>
              </a:tr>
              <a:tr h="402163">
                <a:tc>
                  <a:txBody>
                    <a:bodyPr/>
                    <a:lstStyle/>
                    <a:p>
                      <a:endParaRPr lang="fr-FR" dirty="0"/>
                    </a:p>
                  </a:txBody>
                  <a:tcPr/>
                </a:tc>
                <a:tc>
                  <a:txBody>
                    <a:bodyPr/>
                    <a:lstStyle/>
                    <a:p>
                      <a:endParaRPr lang="fr-FR" dirty="0"/>
                    </a:p>
                  </a:txBody>
                  <a:tcPr>
                    <a:noFill/>
                  </a:tcPr>
                </a:tc>
                <a:tc>
                  <a:txBody>
                    <a:bodyPr/>
                    <a:lstStyle/>
                    <a:p>
                      <a:endParaRPr lang="fr-FR" dirty="0"/>
                    </a:p>
                  </a:txBody>
                  <a:tcPr/>
                </a:tc>
              </a:tr>
              <a:tr h="402163">
                <a:tc>
                  <a:txBody>
                    <a:bodyPr/>
                    <a:lstStyle/>
                    <a:p>
                      <a:endParaRPr lang="fr-FR" dirty="0"/>
                    </a:p>
                  </a:txBody>
                  <a:tcPr/>
                </a:tc>
                <a:tc>
                  <a:txBody>
                    <a:bodyPr/>
                    <a:lstStyle/>
                    <a:p>
                      <a:endParaRPr lang="fr-FR"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r>
              <a:tr h="402163">
                <a:tc>
                  <a:txBody>
                    <a:bodyPr/>
                    <a:lstStyle/>
                    <a:p>
                      <a:endParaRPr lang="fr-FR" dirty="0"/>
                    </a:p>
                  </a:txBody>
                  <a:tcPr/>
                </a:tc>
                <a:tc>
                  <a:txBody>
                    <a:bodyPr/>
                    <a:lstStyle/>
                    <a:p>
                      <a:endParaRPr lang="fr-FR"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r>
              <a:tr h="402163">
                <a:tc>
                  <a:txBody>
                    <a:bodyPr/>
                    <a:lstStyle/>
                    <a:p>
                      <a:r>
                        <a:rPr lang="fr-FR" dirty="0" smtClean="0"/>
                        <a:t>Faillite</a:t>
                      </a:r>
                      <a:endParaRPr lang="fr-FR" dirty="0"/>
                    </a:p>
                  </a:txBody>
                  <a:tcPr/>
                </a:tc>
                <a:tc>
                  <a:txBody>
                    <a:bodyPr/>
                    <a:lstStyle/>
                    <a:p>
                      <a:endParaRPr lang="fr-FR" dirty="0"/>
                    </a:p>
                  </a:txBody>
                  <a:tcPr>
                    <a:noFill/>
                  </a:tcPr>
                </a:tc>
                <a:tc>
                  <a:txBody>
                    <a:bodyPr/>
                    <a:lstStyle/>
                    <a:p>
                      <a:r>
                        <a:rPr lang="fr-FR" dirty="0" smtClean="0"/>
                        <a:t>Incapacité</a:t>
                      </a:r>
                      <a:r>
                        <a:rPr lang="fr-FR" baseline="0" dirty="0" smtClean="0"/>
                        <a:t> de payer ses dettes</a:t>
                      </a:r>
                      <a:endParaRPr lang="fr-FR" dirty="0"/>
                    </a:p>
                  </a:txBody>
                  <a:tcPr/>
                </a:tc>
              </a:tr>
            </a:tbl>
          </a:graphicData>
        </a:graphic>
      </p:graphicFrame>
      <p:cxnSp>
        <p:nvCxnSpPr>
          <p:cNvPr id="7" name="Connecteur droit avec flèche 6"/>
          <p:cNvCxnSpPr/>
          <p:nvPr/>
        </p:nvCxnSpPr>
        <p:spPr>
          <a:xfrm>
            <a:off x="4139952" y="1779662"/>
            <a:ext cx="1152128"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12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sz="quarter" idx="13"/>
          </p:nvPr>
        </p:nvSpPr>
        <p:spPr/>
        <p:txBody>
          <a:bodyPr>
            <a:normAutofit lnSpcReduction="10000"/>
          </a:bodyPr>
          <a:lstStyle/>
          <a:p>
            <a:r>
              <a:rPr lang="fr-FR" dirty="0" smtClean="0"/>
              <a:t>Le discours politique contribue à la construction du sens politique et constitue à ce titre un point de rencontre privilégié entre langue et société. (</a:t>
            </a:r>
            <a:r>
              <a:rPr lang="fr-FR" dirty="0" err="1" smtClean="0"/>
              <a:t>Mayafre</a:t>
            </a:r>
            <a:r>
              <a:rPr lang="fr-FR" dirty="0" smtClean="0"/>
              <a:t> 2005)</a:t>
            </a:r>
            <a:endParaRPr lang="fr-FR" dirty="0"/>
          </a:p>
          <a:p>
            <a:r>
              <a:rPr lang="fr-FR" dirty="0" smtClean="0"/>
              <a:t>Intér</a:t>
            </a:r>
            <a:r>
              <a:rPr lang="fr-FR" dirty="0" smtClean="0"/>
              <a:t>êt de la linguistique pour l’</a:t>
            </a:r>
            <a:r>
              <a:rPr lang="fr-FR" dirty="0"/>
              <a:t>a</a:t>
            </a:r>
            <a:r>
              <a:rPr lang="fr-FR" dirty="0" smtClean="0"/>
              <a:t>nalyse de discours (politique)</a:t>
            </a:r>
          </a:p>
          <a:p>
            <a:pPr lvl="1"/>
            <a:r>
              <a:rPr lang="fr-FR" dirty="0" smtClean="0"/>
              <a:t>Les mots sont importants!</a:t>
            </a:r>
          </a:p>
          <a:p>
            <a:pPr marL="0" indent="0">
              <a:buNone/>
            </a:pPr>
            <a:endParaRPr lang="fr-FR" dirty="0" smtClean="0"/>
          </a:p>
          <a:p>
            <a:endParaRPr lang="fr-FR" dirty="0" smtClean="0"/>
          </a:p>
        </p:txBody>
      </p:sp>
    </p:spTree>
    <p:extLst>
      <p:ext uri="{BB962C8B-B14F-4D97-AF65-F5344CB8AC3E}">
        <p14:creationId xmlns:p14="http://schemas.microsoft.com/office/powerpoint/2010/main" val="962255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cap="small" dirty="0"/>
              <a:t>l’état est une entreprise</a:t>
            </a:r>
            <a:r>
              <a:rPr lang="fr-FR" dirty="0"/>
              <a:t>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89590392"/>
              </p:ext>
            </p:extLst>
          </p:nvPr>
        </p:nvGraphicFramePr>
        <p:xfrm>
          <a:off x="539553" y="1347614"/>
          <a:ext cx="7920880" cy="3693138"/>
        </p:xfrm>
        <a:graphic>
          <a:graphicData uri="http://schemas.openxmlformats.org/drawingml/2006/table">
            <a:tbl>
              <a:tblPr firstRow="1" bandRow="1">
                <a:tableStyleId>{5C22544A-7EE6-4342-B048-85BDC9FD1C3A}</a:tableStyleId>
              </a:tblPr>
              <a:tblGrid>
                <a:gridCol w="3217905"/>
                <a:gridCol w="1678907"/>
                <a:gridCol w="3024068"/>
              </a:tblGrid>
              <a:tr h="593710">
                <a:tc>
                  <a:txBody>
                    <a:bodyPr/>
                    <a:lstStyle/>
                    <a:p>
                      <a:r>
                        <a:rPr lang="fr-FR" dirty="0" smtClean="0"/>
                        <a:t>DOMAINE SOURCE: ENTREPRISE</a:t>
                      </a:r>
                      <a:endParaRPr lang="fr-FR" dirty="0"/>
                    </a:p>
                  </a:txBody>
                  <a:tcPr/>
                </a:tc>
                <a:tc>
                  <a:txBody>
                    <a:bodyPr/>
                    <a:lstStyle/>
                    <a:p>
                      <a:endParaRPr lang="fr-FR" dirty="0">
                        <a:solidFill>
                          <a:schemeClr val="accent1">
                            <a:lumMod val="75000"/>
                          </a:schemeClr>
                        </a:solidFill>
                      </a:endParaRPr>
                    </a:p>
                  </a:txBody>
                  <a:tcPr>
                    <a:noFill/>
                  </a:tcPr>
                </a:tc>
                <a:tc>
                  <a:txBody>
                    <a:bodyPr/>
                    <a:lstStyle/>
                    <a:p>
                      <a:r>
                        <a:rPr lang="fr-FR" dirty="0" smtClean="0"/>
                        <a:t>DOMAINE CIBLE: ETAT</a:t>
                      </a:r>
                      <a:endParaRPr lang="fr-FR" dirty="0"/>
                    </a:p>
                  </a:txBody>
                  <a:tcPr/>
                </a:tc>
              </a:tr>
              <a:tr h="402163">
                <a:tc>
                  <a:txBody>
                    <a:bodyPr/>
                    <a:lstStyle/>
                    <a:p>
                      <a:r>
                        <a:rPr lang="fr-FR" dirty="0" smtClean="0"/>
                        <a:t>CEO</a:t>
                      </a:r>
                      <a:endParaRPr lang="fr-FR" dirty="0"/>
                    </a:p>
                  </a:txBody>
                  <a:tcPr/>
                </a:tc>
                <a:tc>
                  <a:txBody>
                    <a:bodyPr/>
                    <a:lstStyle/>
                    <a:p>
                      <a:endParaRPr lang="fr-FR" dirty="0"/>
                    </a:p>
                  </a:txBody>
                  <a:tcPr>
                    <a:noFill/>
                  </a:tcPr>
                </a:tc>
                <a:tc>
                  <a:txBody>
                    <a:bodyPr/>
                    <a:lstStyle/>
                    <a:p>
                      <a:r>
                        <a:rPr lang="fr-FR" dirty="0" smtClean="0"/>
                        <a:t>Premier ministre?</a:t>
                      </a:r>
                      <a:endParaRPr lang="fr-FR" dirty="0"/>
                    </a:p>
                  </a:txBody>
                  <a:tcPr/>
                </a:tc>
              </a:tr>
              <a:tr h="402163">
                <a:tc>
                  <a:txBody>
                    <a:bodyPr/>
                    <a:lstStyle/>
                    <a:p>
                      <a:r>
                        <a:rPr lang="fr-FR" dirty="0" smtClean="0"/>
                        <a:t>DRH</a:t>
                      </a:r>
                      <a:endParaRPr lang="fr-FR" dirty="0"/>
                    </a:p>
                  </a:txBody>
                  <a:tcPr/>
                </a:tc>
                <a:tc>
                  <a:txBody>
                    <a:bodyPr/>
                    <a:lstStyle/>
                    <a:p>
                      <a:endParaRPr lang="fr-FR" dirty="0"/>
                    </a:p>
                  </a:txBody>
                  <a:tcPr>
                    <a:noFill/>
                  </a:tcPr>
                </a:tc>
                <a:tc>
                  <a:txBody>
                    <a:bodyPr/>
                    <a:lstStyle/>
                    <a:p>
                      <a:r>
                        <a:rPr lang="fr-FR" dirty="0" smtClean="0"/>
                        <a:t>?</a:t>
                      </a:r>
                      <a:endParaRPr lang="fr-FR" dirty="0"/>
                    </a:p>
                  </a:txBody>
                  <a:tcPr/>
                </a:tc>
              </a:tr>
              <a:tr h="593710">
                <a:tc>
                  <a:txBody>
                    <a:bodyPr/>
                    <a:lstStyle/>
                    <a:p>
                      <a:r>
                        <a:rPr lang="fr-FR" dirty="0" smtClean="0"/>
                        <a:t>Conseil d’administration</a:t>
                      </a:r>
                      <a:endParaRPr lang="fr-FR" dirty="0"/>
                    </a:p>
                  </a:txBody>
                  <a:tcPr/>
                </a:tc>
                <a:tc>
                  <a:txBody>
                    <a:bodyPr/>
                    <a:lstStyle/>
                    <a:p>
                      <a:endParaRPr lang="fr-FR" dirty="0"/>
                    </a:p>
                  </a:txBody>
                  <a:tcPr>
                    <a:noFill/>
                  </a:tcPr>
                </a:tc>
                <a:tc>
                  <a:txBody>
                    <a:bodyPr/>
                    <a:lstStyle/>
                    <a:p>
                      <a:r>
                        <a:rPr lang="fr-FR" dirty="0" smtClean="0"/>
                        <a:t>Parlement?</a:t>
                      </a:r>
                      <a:r>
                        <a:rPr lang="fr-FR" baseline="0" dirty="0" smtClean="0"/>
                        <a:t> Conseil des ministres?</a:t>
                      </a:r>
                      <a:endParaRPr lang="fr-FR" dirty="0"/>
                    </a:p>
                  </a:txBody>
                  <a:tcPr/>
                </a:tc>
              </a:tr>
              <a:tr h="402163">
                <a:tc>
                  <a:txBody>
                    <a:bodyPr/>
                    <a:lstStyle/>
                    <a:p>
                      <a:r>
                        <a:rPr lang="fr-FR" dirty="0" smtClean="0"/>
                        <a:t>Service/Production?</a:t>
                      </a:r>
                      <a:endParaRPr lang="fr-FR" dirty="0"/>
                    </a:p>
                  </a:txBody>
                  <a:tcPr/>
                </a:tc>
                <a:tc>
                  <a:txBody>
                    <a:bodyPr/>
                    <a:lstStyle/>
                    <a:p>
                      <a:endParaRPr lang="fr-FR" dirty="0"/>
                    </a:p>
                  </a:txBody>
                  <a:tcPr>
                    <a:noFill/>
                  </a:tcPr>
                </a:tc>
                <a:tc>
                  <a:txBody>
                    <a:bodyPr/>
                    <a:lstStyle/>
                    <a:p>
                      <a:endParaRPr lang="fr-FR" dirty="0"/>
                    </a:p>
                  </a:txBody>
                  <a:tcPr/>
                </a:tc>
              </a:tr>
              <a:tr h="402163">
                <a:tc>
                  <a:txBody>
                    <a:bodyPr/>
                    <a:lstStyle/>
                    <a:p>
                      <a:r>
                        <a:rPr lang="fr-FR" dirty="0" smtClean="0"/>
                        <a:t>Objectifs</a:t>
                      </a:r>
                      <a:endParaRPr lang="fr-FR" dirty="0"/>
                    </a:p>
                  </a:txBody>
                  <a:tcPr/>
                </a:tc>
                <a:tc>
                  <a:txBody>
                    <a:bodyPr/>
                    <a:lstStyle/>
                    <a:p>
                      <a:endParaRPr lang="fr-FR"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Finalité?</a:t>
                      </a:r>
                    </a:p>
                  </a:txBody>
                  <a:tcPr/>
                </a:tc>
              </a:tr>
              <a:tr h="402163">
                <a:tc>
                  <a:txBody>
                    <a:bodyPr/>
                    <a:lstStyle/>
                    <a:p>
                      <a:r>
                        <a:rPr lang="fr-FR" dirty="0" smtClean="0"/>
                        <a:t>Employés</a:t>
                      </a:r>
                      <a:endParaRPr lang="fr-FR" dirty="0"/>
                    </a:p>
                  </a:txBody>
                  <a:tcPr/>
                </a:tc>
                <a:tc>
                  <a:txBody>
                    <a:bodyPr/>
                    <a:lstStyle/>
                    <a:p>
                      <a:endParaRPr lang="fr-FR"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Citoyens</a:t>
                      </a:r>
                    </a:p>
                  </a:txBody>
                  <a:tcPr/>
                </a:tc>
              </a:tr>
              <a:tr h="402163">
                <a:tc>
                  <a:txBody>
                    <a:bodyPr/>
                    <a:lstStyle/>
                    <a:p>
                      <a:r>
                        <a:rPr lang="fr-FR" dirty="0" smtClean="0"/>
                        <a:t>Faillite</a:t>
                      </a:r>
                      <a:endParaRPr lang="fr-FR" dirty="0"/>
                    </a:p>
                  </a:txBody>
                  <a:tcPr/>
                </a:tc>
                <a:tc>
                  <a:txBody>
                    <a:bodyPr/>
                    <a:lstStyle/>
                    <a:p>
                      <a:endParaRPr lang="fr-FR" dirty="0"/>
                    </a:p>
                  </a:txBody>
                  <a:tcPr>
                    <a:noFill/>
                  </a:tcPr>
                </a:tc>
                <a:tc>
                  <a:txBody>
                    <a:bodyPr/>
                    <a:lstStyle/>
                    <a:p>
                      <a:r>
                        <a:rPr lang="fr-FR" dirty="0" smtClean="0"/>
                        <a:t>Incapacité</a:t>
                      </a:r>
                      <a:r>
                        <a:rPr lang="fr-FR" baseline="0" dirty="0" smtClean="0"/>
                        <a:t> de payer ses dettes</a:t>
                      </a:r>
                      <a:endParaRPr lang="fr-FR" dirty="0"/>
                    </a:p>
                  </a:txBody>
                  <a:tcPr/>
                </a:tc>
              </a:tr>
            </a:tbl>
          </a:graphicData>
        </a:graphic>
      </p:graphicFrame>
      <p:cxnSp>
        <p:nvCxnSpPr>
          <p:cNvPr id="7" name="Connecteur droit avec flèche 6"/>
          <p:cNvCxnSpPr/>
          <p:nvPr/>
        </p:nvCxnSpPr>
        <p:spPr>
          <a:xfrm>
            <a:off x="4139952" y="1779662"/>
            <a:ext cx="1152128"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680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4-05-13 à 11.3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3478"/>
            <a:ext cx="6743700" cy="2032000"/>
          </a:xfrm>
          <a:prstGeom prst="rect">
            <a:avLst/>
          </a:prstGeom>
        </p:spPr>
      </p:pic>
      <p:sp>
        <p:nvSpPr>
          <p:cNvPr id="3" name="ZoneTexte 2"/>
          <p:cNvSpPr txBox="1"/>
          <p:nvPr/>
        </p:nvSpPr>
        <p:spPr>
          <a:xfrm>
            <a:off x="3635896" y="1707654"/>
            <a:ext cx="1296144" cy="369332"/>
          </a:xfrm>
          <a:prstGeom prst="rect">
            <a:avLst/>
          </a:prstGeom>
          <a:noFill/>
        </p:spPr>
        <p:txBody>
          <a:bodyPr wrap="square" rtlCol="0">
            <a:spAutoFit/>
          </a:bodyPr>
          <a:lstStyle/>
          <a:p>
            <a:r>
              <a:rPr lang="fr-FR" i="1" dirty="0" smtClean="0">
                <a:solidFill>
                  <a:schemeClr val="tx1">
                    <a:lumMod val="50000"/>
                    <a:lumOff val="50000"/>
                  </a:schemeClr>
                </a:solidFill>
              </a:rPr>
              <a:t>Elsevier</a:t>
            </a:r>
            <a:endParaRPr lang="fr-FR" i="1" dirty="0">
              <a:solidFill>
                <a:schemeClr val="tx1">
                  <a:lumMod val="50000"/>
                  <a:lumOff val="50000"/>
                </a:schemeClr>
              </a:solidFill>
            </a:endParaRPr>
          </a:p>
        </p:txBody>
      </p:sp>
      <p:sp>
        <p:nvSpPr>
          <p:cNvPr id="4" name="ZoneTexte 3"/>
          <p:cNvSpPr txBox="1"/>
          <p:nvPr/>
        </p:nvSpPr>
        <p:spPr>
          <a:xfrm>
            <a:off x="611560" y="2211710"/>
            <a:ext cx="7200800" cy="3170099"/>
          </a:xfrm>
          <a:prstGeom prst="rect">
            <a:avLst/>
          </a:prstGeom>
          <a:noFill/>
        </p:spPr>
        <p:txBody>
          <a:bodyPr wrap="square" rtlCol="0">
            <a:spAutoFit/>
          </a:bodyPr>
          <a:lstStyle/>
          <a:p>
            <a:r>
              <a:rPr lang="fr-FR" dirty="0" smtClean="0"/>
              <a:t>« </a:t>
            </a:r>
            <a:r>
              <a:rPr lang="fr-FR" dirty="0" err="1" smtClean="0"/>
              <a:t>Het</a:t>
            </a:r>
            <a:r>
              <a:rPr lang="fr-FR" dirty="0" smtClean="0"/>
              <a:t> </a:t>
            </a:r>
            <a:r>
              <a:rPr lang="fr-FR" dirty="0" err="1"/>
              <a:t>kabinet</a:t>
            </a:r>
            <a:r>
              <a:rPr lang="fr-FR" dirty="0"/>
              <a:t> </a:t>
            </a:r>
            <a:r>
              <a:rPr lang="fr-FR" dirty="0" err="1"/>
              <a:t>bezuinigt</a:t>
            </a:r>
            <a:r>
              <a:rPr lang="fr-FR" dirty="0"/>
              <a:t> </a:t>
            </a:r>
            <a:r>
              <a:rPr lang="fr-FR" dirty="0" err="1"/>
              <a:t>veel</a:t>
            </a:r>
            <a:r>
              <a:rPr lang="fr-FR" dirty="0"/>
              <a:t> te </a:t>
            </a:r>
            <a:r>
              <a:rPr lang="fr-FR" dirty="0" err="1"/>
              <a:t>enthousiast</a:t>
            </a:r>
            <a:r>
              <a:rPr lang="fr-FR" dirty="0"/>
              <a:t>, </a:t>
            </a:r>
            <a:r>
              <a:rPr lang="fr-FR" dirty="0" err="1"/>
              <a:t>waardoor</a:t>
            </a:r>
            <a:r>
              <a:rPr lang="fr-FR" dirty="0"/>
              <a:t> de </a:t>
            </a:r>
            <a:r>
              <a:rPr lang="fr-FR" dirty="0" err="1"/>
              <a:t>werkloosheid</a:t>
            </a:r>
            <a:r>
              <a:rPr lang="fr-FR" dirty="0"/>
              <a:t> hard </a:t>
            </a:r>
            <a:r>
              <a:rPr lang="fr-FR" dirty="0" err="1"/>
              <a:t>oploopt</a:t>
            </a:r>
            <a:r>
              <a:rPr lang="fr-FR" dirty="0"/>
              <a:t>. Nederland </a:t>
            </a:r>
            <a:r>
              <a:rPr lang="fr-FR" dirty="0" err="1"/>
              <a:t>moet</a:t>
            </a:r>
            <a:r>
              <a:rPr lang="fr-FR" dirty="0"/>
              <a:t> </a:t>
            </a:r>
            <a:r>
              <a:rPr lang="fr-FR" dirty="0" err="1"/>
              <a:t>een</a:t>
            </a:r>
            <a:r>
              <a:rPr lang="fr-FR" dirty="0"/>
              <a:t> </a:t>
            </a:r>
            <a:r>
              <a:rPr lang="fr-FR" dirty="0" err="1"/>
              <a:t>voorbeeld</a:t>
            </a:r>
            <a:r>
              <a:rPr lang="fr-FR" dirty="0"/>
              <a:t> </a:t>
            </a:r>
            <a:r>
              <a:rPr lang="fr-FR" dirty="0" err="1"/>
              <a:t>nemen</a:t>
            </a:r>
            <a:r>
              <a:rPr lang="fr-FR" dirty="0"/>
              <a:t> </a:t>
            </a:r>
            <a:r>
              <a:rPr lang="fr-FR" dirty="0" err="1"/>
              <a:t>aan</a:t>
            </a:r>
            <a:r>
              <a:rPr lang="fr-FR" dirty="0"/>
              <a:t> </a:t>
            </a:r>
            <a:r>
              <a:rPr lang="fr-FR" dirty="0" err="1"/>
              <a:t>België</a:t>
            </a:r>
            <a:r>
              <a:rPr lang="fr-FR" dirty="0"/>
              <a:t>, </a:t>
            </a:r>
            <a:r>
              <a:rPr lang="fr-FR" dirty="0" err="1"/>
              <a:t>vindt</a:t>
            </a:r>
            <a:r>
              <a:rPr lang="fr-FR" dirty="0"/>
              <a:t> </a:t>
            </a:r>
            <a:r>
              <a:rPr lang="fr-FR" dirty="0" err="1"/>
              <a:t>Krugman</a:t>
            </a:r>
            <a:r>
              <a:rPr lang="fr-FR" dirty="0"/>
              <a:t>. </a:t>
            </a:r>
            <a:r>
              <a:rPr lang="fr-FR" dirty="0" err="1"/>
              <a:t>Daar</a:t>
            </a:r>
            <a:r>
              <a:rPr lang="fr-FR" dirty="0"/>
              <a:t> </a:t>
            </a:r>
            <a:r>
              <a:rPr lang="fr-FR" dirty="0" err="1"/>
              <a:t>bezuinigt</a:t>
            </a:r>
            <a:r>
              <a:rPr lang="fr-FR" dirty="0"/>
              <a:t> de </a:t>
            </a:r>
            <a:r>
              <a:rPr lang="fr-FR" dirty="0" err="1"/>
              <a:t>regering</a:t>
            </a:r>
            <a:r>
              <a:rPr lang="fr-FR" dirty="0"/>
              <a:t> </a:t>
            </a:r>
            <a:r>
              <a:rPr lang="fr-FR" dirty="0" err="1"/>
              <a:t>mondjesmaat</a:t>
            </a:r>
            <a:r>
              <a:rPr lang="fr-FR" dirty="0"/>
              <a:t> en </a:t>
            </a:r>
            <a:r>
              <a:rPr lang="fr-FR" dirty="0" err="1"/>
              <a:t>gaat</a:t>
            </a:r>
            <a:r>
              <a:rPr lang="fr-FR" dirty="0"/>
              <a:t> </a:t>
            </a:r>
            <a:r>
              <a:rPr lang="fr-FR" dirty="0" err="1"/>
              <a:t>het</a:t>
            </a:r>
            <a:r>
              <a:rPr lang="fr-FR" dirty="0"/>
              <a:t> </a:t>
            </a:r>
            <a:r>
              <a:rPr lang="fr-FR" dirty="0" err="1"/>
              <a:t>economisch</a:t>
            </a:r>
            <a:r>
              <a:rPr lang="fr-FR" dirty="0"/>
              <a:t> </a:t>
            </a:r>
            <a:r>
              <a:rPr lang="fr-FR" dirty="0" err="1"/>
              <a:t>veel</a:t>
            </a:r>
            <a:r>
              <a:rPr lang="fr-FR" dirty="0"/>
              <a:t> </a:t>
            </a:r>
            <a:r>
              <a:rPr lang="fr-FR" dirty="0" err="1"/>
              <a:t>beter</a:t>
            </a:r>
            <a:r>
              <a:rPr lang="fr-FR" dirty="0"/>
              <a:t>.</a:t>
            </a:r>
          </a:p>
          <a:p>
            <a:r>
              <a:rPr lang="fr-FR" dirty="0" err="1"/>
              <a:t>Krugman</a:t>
            </a:r>
            <a:r>
              <a:rPr lang="fr-FR" dirty="0"/>
              <a:t>, </a:t>
            </a:r>
            <a:r>
              <a:rPr lang="fr-FR" dirty="0" err="1"/>
              <a:t>een</a:t>
            </a:r>
            <a:r>
              <a:rPr lang="fr-FR" dirty="0"/>
              <a:t> </a:t>
            </a:r>
            <a:r>
              <a:rPr lang="fr-FR" dirty="0" err="1"/>
              <a:t>volgeling</a:t>
            </a:r>
            <a:r>
              <a:rPr lang="fr-FR" dirty="0"/>
              <a:t> van John Maynard Keynes, </a:t>
            </a:r>
            <a:r>
              <a:rPr lang="fr-FR" dirty="0" err="1"/>
              <a:t>berijdt</a:t>
            </a:r>
            <a:r>
              <a:rPr lang="fr-FR" dirty="0"/>
              <a:t> hier </a:t>
            </a:r>
            <a:r>
              <a:rPr lang="fr-FR" dirty="0" err="1"/>
              <a:t>zijn</a:t>
            </a:r>
            <a:r>
              <a:rPr lang="fr-FR" dirty="0"/>
              <a:t> </a:t>
            </a:r>
            <a:r>
              <a:rPr lang="fr-FR" dirty="0" err="1"/>
              <a:t>favoriete</a:t>
            </a:r>
            <a:r>
              <a:rPr lang="fr-FR" dirty="0"/>
              <a:t> </a:t>
            </a:r>
            <a:r>
              <a:rPr lang="fr-FR" dirty="0" err="1"/>
              <a:t>stokpaardje</a:t>
            </a:r>
            <a:r>
              <a:rPr lang="fr-FR" dirty="0"/>
              <a:t>: </a:t>
            </a:r>
            <a:r>
              <a:rPr lang="fr-FR" dirty="0" err="1"/>
              <a:t>als</a:t>
            </a:r>
            <a:r>
              <a:rPr lang="fr-FR" dirty="0"/>
              <a:t> </a:t>
            </a:r>
            <a:r>
              <a:rPr lang="fr-FR" dirty="0" err="1"/>
              <a:t>het</a:t>
            </a:r>
            <a:r>
              <a:rPr lang="fr-FR" dirty="0"/>
              <a:t> </a:t>
            </a:r>
            <a:r>
              <a:rPr lang="fr-FR" dirty="0" err="1"/>
              <a:t>economisch</a:t>
            </a:r>
            <a:r>
              <a:rPr lang="fr-FR" dirty="0"/>
              <a:t> </a:t>
            </a:r>
            <a:r>
              <a:rPr lang="fr-FR" dirty="0" err="1"/>
              <a:t>tegenzit</a:t>
            </a:r>
            <a:r>
              <a:rPr lang="fr-FR" dirty="0"/>
              <a:t>, </a:t>
            </a:r>
            <a:r>
              <a:rPr lang="fr-FR" dirty="0" err="1"/>
              <a:t>moet</a:t>
            </a:r>
            <a:r>
              <a:rPr lang="fr-FR" dirty="0"/>
              <a:t> de </a:t>
            </a:r>
            <a:r>
              <a:rPr lang="fr-FR" dirty="0" err="1"/>
              <a:t>overheid</a:t>
            </a:r>
            <a:r>
              <a:rPr lang="fr-FR" dirty="0"/>
              <a:t> </a:t>
            </a:r>
            <a:r>
              <a:rPr lang="fr-FR" dirty="0" err="1"/>
              <a:t>juist</a:t>
            </a:r>
            <a:r>
              <a:rPr lang="fr-FR" dirty="0"/>
              <a:t> </a:t>
            </a:r>
            <a:r>
              <a:rPr lang="fr-FR" dirty="0" err="1"/>
              <a:t>meer</a:t>
            </a:r>
            <a:r>
              <a:rPr lang="fr-FR" dirty="0"/>
              <a:t> </a:t>
            </a:r>
            <a:r>
              <a:rPr lang="fr-FR" dirty="0" err="1"/>
              <a:t>uitgeven</a:t>
            </a:r>
            <a:r>
              <a:rPr lang="fr-FR" dirty="0"/>
              <a:t>. Maar </a:t>
            </a:r>
            <a:r>
              <a:rPr lang="fr-FR" dirty="0" err="1"/>
              <a:t>hij</a:t>
            </a:r>
            <a:r>
              <a:rPr lang="fr-FR" dirty="0"/>
              <a:t> </a:t>
            </a:r>
            <a:r>
              <a:rPr lang="fr-FR" dirty="0" err="1"/>
              <a:t>gaat</a:t>
            </a:r>
            <a:r>
              <a:rPr lang="fr-FR" dirty="0"/>
              <a:t> te </a:t>
            </a:r>
            <a:r>
              <a:rPr lang="fr-FR" dirty="0" err="1"/>
              <a:t>kort</a:t>
            </a:r>
            <a:r>
              <a:rPr lang="fr-FR" dirty="0"/>
              <a:t> </a:t>
            </a:r>
            <a:r>
              <a:rPr lang="fr-FR" dirty="0" err="1"/>
              <a:t>door</a:t>
            </a:r>
            <a:r>
              <a:rPr lang="fr-FR" dirty="0"/>
              <a:t> de </a:t>
            </a:r>
            <a:r>
              <a:rPr lang="fr-FR" dirty="0" err="1"/>
              <a:t>bocht</a:t>
            </a:r>
            <a:r>
              <a:rPr lang="fr-FR" dirty="0"/>
              <a:t>.</a:t>
            </a:r>
          </a:p>
          <a:p>
            <a:r>
              <a:rPr lang="fr-FR" b="1" dirty="0" err="1"/>
              <a:t>Uithollen</a:t>
            </a:r>
            <a:endParaRPr lang="fr-FR" b="1" dirty="0"/>
          </a:p>
          <a:p>
            <a:r>
              <a:rPr lang="fr-FR" dirty="0"/>
              <a:t>Dat </a:t>
            </a:r>
            <a:r>
              <a:rPr lang="fr-FR" sz="2000" b="1" dirty="0">
                <a:solidFill>
                  <a:schemeClr val="accent2">
                    <a:lumMod val="75000"/>
                  </a:schemeClr>
                </a:solidFill>
              </a:rPr>
              <a:t>de BV Nederland </a:t>
            </a:r>
            <a:r>
              <a:rPr lang="fr-FR" dirty="0"/>
              <a:t>zoveel slechter draait dan </a:t>
            </a:r>
            <a:r>
              <a:rPr lang="fr-FR" b="1" dirty="0">
                <a:solidFill>
                  <a:srgbClr val="A3171E"/>
                </a:solidFill>
              </a:rPr>
              <a:t>de NV </a:t>
            </a:r>
            <a:r>
              <a:rPr lang="fr-FR" b="1" dirty="0" err="1">
                <a:solidFill>
                  <a:srgbClr val="A3171E"/>
                </a:solidFill>
              </a:rPr>
              <a:t>België</a:t>
            </a:r>
            <a:r>
              <a:rPr lang="fr-FR" b="1" dirty="0">
                <a:solidFill>
                  <a:srgbClr val="A3171E"/>
                </a:solidFill>
              </a:rPr>
              <a:t> </a:t>
            </a:r>
            <a:r>
              <a:rPr lang="fr-FR" dirty="0"/>
              <a:t>– </a:t>
            </a:r>
            <a:r>
              <a:rPr lang="fr-FR" dirty="0" err="1"/>
              <a:t>zoals</a:t>
            </a:r>
            <a:r>
              <a:rPr lang="fr-FR" dirty="0"/>
              <a:t> </a:t>
            </a:r>
            <a:r>
              <a:rPr lang="fr-FR" dirty="0" err="1"/>
              <a:t>ze</a:t>
            </a:r>
            <a:r>
              <a:rPr lang="fr-FR" dirty="0"/>
              <a:t> de nationale </a:t>
            </a:r>
            <a:r>
              <a:rPr lang="fr-FR" dirty="0" err="1"/>
              <a:t>economie</a:t>
            </a:r>
            <a:r>
              <a:rPr lang="fr-FR" dirty="0"/>
              <a:t> </a:t>
            </a:r>
            <a:r>
              <a:rPr lang="fr-FR" dirty="0" err="1"/>
              <a:t>daar</a:t>
            </a:r>
            <a:r>
              <a:rPr lang="fr-FR" dirty="0"/>
              <a:t> </a:t>
            </a:r>
            <a:r>
              <a:rPr lang="fr-FR" dirty="0" err="1"/>
              <a:t>noemen</a:t>
            </a:r>
            <a:r>
              <a:rPr lang="fr-FR" dirty="0"/>
              <a:t> – </a:t>
            </a:r>
            <a:r>
              <a:rPr lang="fr-FR" dirty="0" err="1"/>
              <a:t>komt</a:t>
            </a:r>
            <a:r>
              <a:rPr lang="fr-FR" dirty="0"/>
              <a:t> niet </a:t>
            </a:r>
            <a:r>
              <a:rPr lang="fr-FR" dirty="0" err="1"/>
              <a:t>doordat</a:t>
            </a:r>
            <a:r>
              <a:rPr lang="fr-FR" dirty="0"/>
              <a:t> de </a:t>
            </a:r>
            <a:r>
              <a:rPr lang="fr-FR" dirty="0" err="1"/>
              <a:t>Nederlandse</a:t>
            </a:r>
            <a:r>
              <a:rPr lang="fr-FR" dirty="0"/>
              <a:t> </a:t>
            </a:r>
            <a:r>
              <a:rPr lang="fr-FR" dirty="0" err="1"/>
              <a:t>overheid</a:t>
            </a:r>
            <a:r>
              <a:rPr lang="fr-FR" dirty="0"/>
              <a:t> </a:t>
            </a:r>
            <a:r>
              <a:rPr lang="fr-FR" dirty="0" err="1"/>
              <a:t>minder</a:t>
            </a:r>
            <a:r>
              <a:rPr lang="fr-FR" dirty="0"/>
              <a:t> </a:t>
            </a:r>
            <a:r>
              <a:rPr lang="fr-FR" dirty="0" err="1"/>
              <a:t>uitgeeft</a:t>
            </a:r>
            <a:r>
              <a:rPr lang="fr-FR" dirty="0" smtClean="0"/>
              <a:t>. »</a:t>
            </a:r>
            <a:endParaRPr lang="fr-FR" dirty="0"/>
          </a:p>
          <a:p>
            <a:endParaRPr lang="fr-FR" dirty="0"/>
          </a:p>
        </p:txBody>
      </p:sp>
    </p:spTree>
    <p:extLst>
      <p:ext uri="{BB962C8B-B14F-4D97-AF65-F5344CB8AC3E}">
        <p14:creationId xmlns:p14="http://schemas.microsoft.com/office/powerpoint/2010/main" val="2009375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Image 5" descr="Capture d’écran 2013-12-09 à 09.43.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ZoneTexte 2"/>
          <p:cNvSpPr txBox="1"/>
          <p:nvPr/>
        </p:nvSpPr>
        <p:spPr>
          <a:xfrm>
            <a:off x="251520" y="1131590"/>
            <a:ext cx="2016224" cy="646331"/>
          </a:xfrm>
          <a:prstGeom prst="rect">
            <a:avLst/>
          </a:prstGeom>
          <a:noFill/>
        </p:spPr>
        <p:txBody>
          <a:bodyPr wrap="square" rtlCol="0">
            <a:spAutoFit/>
          </a:bodyPr>
          <a:lstStyle/>
          <a:p>
            <a:r>
              <a:rPr lang="fr-FR" i="1" dirty="0" smtClean="0"/>
              <a:t>De Standaard</a:t>
            </a:r>
            <a:r>
              <a:rPr lang="fr-FR" dirty="0" smtClean="0"/>
              <a:t>, 03/09/13</a:t>
            </a:r>
            <a:endParaRPr lang="fr-FR" dirty="0"/>
          </a:p>
        </p:txBody>
      </p:sp>
    </p:spTree>
    <p:extLst>
      <p:ext uri="{BB962C8B-B14F-4D97-AF65-F5344CB8AC3E}">
        <p14:creationId xmlns:p14="http://schemas.microsoft.com/office/powerpoint/2010/main" val="2150272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4-05-13 à 11.32.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700"/>
            <a:ext cx="9144000" cy="1808455"/>
          </a:xfrm>
          <a:prstGeom prst="rect">
            <a:avLst/>
          </a:prstGeom>
        </p:spPr>
      </p:pic>
    </p:spTree>
    <p:extLst>
      <p:ext uri="{BB962C8B-B14F-4D97-AF65-F5344CB8AC3E}">
        <p14:creationId xmlns:p14="http://schemas.microsoft.com/office/powerpoint/2010/main" val="480980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de l’exposé</a:t>
            </a:r>
            <a:endParaRPr lang="fr-FR" dirty="0"/>
          </a:p>
        </p:txBody>
      </p:sp>
      <p:sp>
        <p:nvSpPr>
          <p:cNvPr id="3" name="Espace réservé du contenu 2"/>
          <p:cNvSpPr>
            <a:spLocks noGrp="1"/>
          </p:cNvSpPr>
          <p:nvPr>
            <p:ph sz="quarter" idx="13"/>
          </p:nvPr>
        </p:nvSpPr>
        <p:spPr/>
        <p:txBody>
          <a:bodyPr/>
          <a:lstStyle/>
          <a:p>
            <a:r>
              <a:rPr lang="fr-FR" dirty="0" smtClean="0"/>
              <a:t>Introduction</a:t>
            </a:r>
          </a:p>
          <a:p>
            <a:pPr lvl="1"/>
            <a:r>
              <a:rPr lang="fr-FR" dirty="0" smtClean="0"/>
              <a:t>Analyse du discours (perspectives linguistiques)</a:t>
            </a:r>
          </a:p>
          <a:p>
            <a:pPr lvl="1"/>
            <a:r>
              <a:rPr lang="fr-FR" dirty="0" smtClean="0"/>
              <a:t>Théorie des métaphores conceptuelles</a:t>
            </a:r>
          </a:p>
          <a:p>
            <a:r>
              <a:rPr lang="fr-FR" dirty="0" smtClean="0"/>
              <a:t>Le cas de « La faillite de la Grèce »</a:t>
            </a:r>
          </a:p>
          <a:p>
            <a:pPr lvl="1"/>
            <a:r>
              <a:rPr lang="fr-FR" b="1" dirty="0" smtClean="0">
                <a:solidFill>
                  <a:schemeClr val="accent4"/>
                </a:solidFill>
              </a:rPr>
              <a:t>Pistes de recherche</a:t>
            </a:r>
            <a:endParaRPr lang="fr-FR" b="1" dirty="0">
              <a:solidFill>
                <a:schemeClr val="accent4"/>
              </a:solidFill>
            </a:endParaRPr>
          </a:p>
        </p:txBody>
      </p:sp>
    </p:spTree>
    <p:extLst>
      <p:ext uri="{BB962C8B-B14F-4D97-AF65-F5344CB8AC3E}">
        <p14:creationId xmlns:p14="http://schemas.microsoft.com/office/powerpoint/2010/main" val="4201280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Pistes de recherche</a:t>
            </a:r>
            <a:endParaRPr lang="fr-FR" dirty="0"/>
          </a:p>
        </p:txBody>
      </p:sp>
      <p:sp>
        <p:nvSpPr>
          <p:cNvPr id="3" name="Espace réservé du contenu 2"/>
          <p:cNvSpPr>
            <a:spLocks noGrp="1"/>
          </p:cNvSpPr>
          <p:nvPr>
            <p:ph idx="1"/>
          </p:nvPr>
        </p:nvSpPr>
        <p:spPr/>
        <p:txBody>
          <a:bodyPr/>
          <a:lstStyle/>
          <a:p>
            <a:r>
              <a:rPr lang="fr-FR" dirty="0" smtClean="0"/>
              <a:t>Circulation des métaphores</a:t>
            </a:r>
            <a:r>
              <a:rPr lang="fr-FR" dirty="0" smtClean="0"/>
              <a:t>?</a:t>
            </a:r>
          </a:p>
          <a:p>
            <a:pPr lvl="1"/>
            <a:r>
              <a:rPr lang="fr-FR" dirty="0" smtClean="0"/>
              <a:t>Circulation </a:t>
            </a:r>
            <a:r>
              <a:rPr lang="fr-FR" dirty="0" err="1" smtClean="0"/>
              <a:t>interlinguistique</a:t>
            </a:r>
            <a:endParaRPr lang="fr-FR" dirty="0" smtClean="0"/>
          </a:p>
          <a:p>
            <a:pPr lvl="2"/>
            <a:r>
              <a:rPr lang="fr-FR" dirty="0" smtClean="0"/>
              <a:t>Contexte européen</a:t>
            </a:r>
          </a:p>
        </p:txBody>
      </p:sp>
    </p:spTree>
    <p:extLst>
      <p:ext uri="{BB962C8B-B14F-4D97-AF65-F5344CB8AC3E}">
        <p14:creationId xmlns:p14="http://schemas.microsoft.com/office/powerpoint/2010/main" val="3426332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700px-Europe_polar_stereographic_Caucasus_Urals_boundary.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0"/>
            <a:ext cx="7344816" cy="5143500"/>
          </a:xfrm>
          <a:prstGeom prst="rect">
            <a:avLst/>
          </a:prstGeom>
        </p:spPr>
      </p:pic>
      <p:sp>
        <p:nvSpPr>
          <p:cNvPr id="4" name="ZoneTexte 3"/>
          <p:cNvSpPr txBox="1"/>
          <p:nvPr/>
        </p:nvSpPr>
        <p:spPr>
          <a:xfrm rot="20384301">
            <a:off x="3414654" y="3364689"/>
            <a:ext cx="767768" cy="307777"/>
          </a:xfrm>
          <a:prstGeom prst="rect">
            <a:avLst/>
          </a:prstGeom>
          <a:noFill/>
        </p:spPr>
        <p:txBody>
          <a:bodyPr wrap="square" rtlCol="0">
            <a:spAutoFit/>
          </a:bodyPr>
          <a:lstStyle/>
          <a:p>
            <a:r>
              <a:rPr lang="fr-FR" sz="1400" b="1" dirty="0" smtClean="0">
                <a:solidFill>
                  <a:schemeClr val="accent4">
                    <a:lumMod val="75000"/>
                  </a:schemeClr>
                </a:solidFill>
              </a:rPr>
              <a:t>Faillite?</a:t>
            </a:r>
            <a:endParaRPr lang="fr-FR" sz="1400" b="1" dirty="0">
              <a:solidFill>
                <a:schemeClr val="accent4">
                  <a:lumMod val="75000"/>
                </a:schemeClr>
              </a:solidFill>
            </a:endParaRPr>
          </a:p>
        </p:txBody>
      </p:sp>
      <p:sp>
        <p:nvSpPr>
          <p:cNvPr id="5" name="ZoneTexte 4"/>
          <p:cNvSpPr txBox="1"/>
          <p:nvPr/>
        </p:nvSpPr>
        <p:spPr>
          <a:xfrm rot="20384301">
            <a:off x="3925370" y="2772728"/>
            <a:ext cx="945320" cy="523220"/>
          </a:xfrm>
          <a:prstGeom prst="rect">
            <a:avLst/>
          </a:prstGeom>
          <a:noFill/>
        </p:spPr>
        <p:txBody>
          <a:bodyPr wrap="square" rtlCol="0">
            <a:spAutoFit/>
          </a:bodyPr>
          <a:lstStyle/>
          <a:p>
            <a:r>
              <a:rPr lang="fr-FR" sz="1400" b="1" dirty="0" err="1" smtClean="0">
                <a:solidFill>
                  <a:schemeClr val="accent3"/>
                </a:solidFill>
              </a:rPr>
              <a:t>Failliet</a:t>
            </a:r>
            <a:r>
              <a:rPr lang="fr-FR" sz="1400" b="1" dirty="0" smtClean="0">
                <a:solidFill>
                  <a:schemeClr val="accent3"/>
                </a:solidFill>
              </a:rPr>
              <a:t>?</a:t>
            </a:r>
          </a:p>
          <a:p>
            <a:r>
              <a:rPr lang="fr-FR" sz="1400" b="1" dirty="0" err="1" smtClean="0">
                <a:solidFill>
                  <a:schemeClr val="accent3"/>
                </a:solidFill>
              </a:rPr>
              <a:t>Bankroet</a:t>
            </a:r>
            <a:r>
              <a:rPr lang="fr-FR" sz="1400" b="1" dirty="0" smtClean="0">
                <a:solidFill>
                  <a:schemeClr val="accent3"/>
                </a:solidFill>
              </a:rPr>
              <a:t>?</a:t>
            </a:r>
            <a:endParaRPr lang="fr-FR" sz="1400" b="1" dirty="0">
              <a:solidFill>
                <a:schemeClr val="accent3"/>
              </a:solidFill>
            </a:endParaRPr>
          </a:p>
        </p:txBody>
      </p:sp>
      <p:sp>
        <p:nvSpPr>
          <p:cNvPr id="6" name="ZoneTexte 5"/>
          <p:cNvSpPr txBox="1"/>
          <p:nvPr/>
        </p:nvSpPr>
        <p:spPr>
          <a:xfrm rot="20384301">
            <a:off x="4048265" y="3220886"/>
            <a:ext cx="892864" cy="307777"/>
          </a:xfrm>
          <a:prstGeom prst="rect">
            <a:avLst/>
          </a:prstGeom>
          <a:noFill/>
        </p:spPr>
        <p:txBody>
          <a:bodyPr wrap="square" rtlCol="0">
            <a:spAutoFit/>
          </a:bodyPr>
          <a:lstStyle/>
          <a:p>
            <a:r>
              <a:rPr lang="fr-FR" sz="1400" b="1" dirty="0" err="1" smtClean="0">
                <a:solidFill>
                  <a:schemeClr val="accent2">
                    <a:lumMod val="75000"/>
                  </a:schemeClr>
                </a:solidFill>
              </a:rPr>
              <a:t>Bankrott</a:t>
            </a:r>
            <a:r>
              <a:rPr lang="fr-FR" sz="1400" b="1" dirty="0" smtClean="0">
                <a:solidFill>
                  <a:schemeClr val="accent2">
                    <a:lumMod val="75000"/>
                  </a:schemeClr>
                </a:solidFill>
              </a:rPr>
              <a:t>?</a:t>
            </a:r>
            <a:endParaRPr lang="fr-FR" sz="1400" b="1" dirty="0">
              <a:solidFill>
                <a:schemeClr val="accent2">
                  <a:lumMod val="75000"/>
                </a:schemeClr>
              </a:solidFill>
            </a:endParaRPr>
          </a:p>
        </p:txBody>
      </p:sp>
      <p:sp>
        <p:nvSpPr>
          <p:cNvPr id="7" name="ZoneTexte 6"/>
          <p:cNvSpPr txBox="1"/>
          <p:nvPr/>
        </p:nvSpPr>
        <p:spPr>
          <a:xfrm rot="20384301">
            <a:off x="3004860" y="2517405"/>
            <a:ext cx="1255394" cy="738664"/>
          </a:xfrm>
          <a:prstGeom prst="rect">
            <a:avLst/>
          </a:prstGeom>
          <a:noFill/>
        </p:spPr>
        <p:txBody>
          <a:bodyPr wrap="square" rtlCol="0">
            <a:spAutoFit/>
          </a:bodyPr>
          <a:lstStyle/>
          <a:p>
            <a:pPr algn="ctr"/>
            <a:r>
              <a:rPr lang="fr-FR" sz="1400" b="1" dirty="0" err="1" smtClean="0">
                <a:solidFill>
                  <a:schemeClr val="accent4"/>
                </a:solidFill>
              </a:rPr>
              <a:t>Bankrupt</a:t>
            </a:r>
            <a:r>
              <a:rPr lang="fr-FR" sz="1400" b="1" dirty="0" smtClean="0">
                <a:solidFill>
                  <a:schemeClr val="accent4"/>
                </a:solidFill>
              </a:rPr>
              <a:t>?</a:t>
            </a:r>
          </a:p>
          <a:p>
            <a:pPr algn="ctr"/>
            <a:r>
              <a:rPr lang="fr-FR" sz="1400" b="1" dirty="0" err="1" smtClean="0">
                <a:solidFill>
                  <a:schemeClr val="accent4"/>
                </a:solidFill>
              </a:rPr>
              <a:t>Bankruptcy</a:t>
            </a:r>
            <a:r>
              <a:rPr lang="fr-FR" sz="1400" b="1" dirty="0" smtClean="0">
                <a:solidFill>
                  <a:schemeClr val="accent4"/>
                </a:solidFill>
              </a:rPr>
              <a:t>?</a:t>
            </a:r>
          </a:p>
          <a:p>
            <a:endParaRPr lang="fr-FR" sz="1400" b="1" dirty="0">
              <a:solidFill>
                <a:schemeClr val="accent2">
                  <a:lumMod val="75000"/>
                </a:schemeClr>
              </a:solidFill>
            </a:endParaRPr>
          </a:p>
        </p:txBody>
      </p:sp>
      <p:sp>
        <p:nvSpPr>
          <p:cNvPr id="2" name="Rectangle 1"/>
          <p:cNvSpPr/>
          <p:nvPr/>
        </p:nvSpPr>
        <p:spPr>
          <a:xfrm>
            <a:off x="5004048" y="4443958"/>
            <a:ext cx="1198465" cy="338554"/>
          </a:xfrm>
          <a:prstGeom prst="rect">
            <a:avLst/>
          </a:prstGeom>
        </p:spPr>
        <p:txBody>
          <a:bodyPr wrap="none">
            <a:spAutoFit/>
          </a:bodyPr>
          <a:lstStyle/>
          <a:p>
            <a:r>
              <a:rPr lang="el-GR" sz="1600" dirty="0" smtClean="0">
                <a:solidFill>
                  <a:schemeClr val="accent6">
                    <a:lumMod val="75000"/>
                  </a:schemeClr>
                </a:solidFill>
              </a:rPr>
              <a:t>Χρεωκοπία</a:t>
            </a:r>
            <a:r>
              <a:rPr lang="nl-BE" sz="1600" dirty="0" smtClean="0">
                <a:solidFill>
                  <a:schemeClr val="accent6">
                    <a:lumMod val="75000"/>
                  </a:schemeClr>
                </a:solidFill>
              </a:rPr>
              <a:t>?</a:t>
            </a:r>
            <a:endParaRPr lang="fr-FR" sz="1600" dirty="0">
              <a:solidFill>
                <a:schemeClr val="accent6">
                  <a:lumMod val="75000"/>
                </a:schemeClr>
              </a:solidFill>
            </a:endParaRPr>
          </a:p>
        </p:txBody>
      </p:sp>
    </p:spTree>
    <p:extLst>
      <p:ext uri="{BB962C8B-B14F-4D97-AF65-F5344CB8AC3E}">
        <p14:creationId xmlns:p14="http://schemas.microsoft.com/office/powerpoint/2010/main" val="2981445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Bing.com</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1089346519"/>
              </p:ext>
            </p:extLst>
          </p:nvPr>
        </p:nvGraphicFramePr>
        <p:xfrm>
          <a:off x="1907704" y="1419622"/>
          <a:ext cx="5156200" cy="347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3102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4-05-13 à 13.1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3800"/>
            <a:ext cx="9144000" cy="2749861"/>
          </a:xfrm>
          <a:prstGeom prst="rect">
            <a:avLst/>
          </a:prstGeom>
        </p:spPr>
      </p:pic>
      <p:pic>
        <p:nvPicPr>
          <p:cNvPr id="5" name="Image 4" descr="Capture d’écran 2014-05-13 à 13.14.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486"/>
            <a:ext cx="2552700" cy="939800"/>
          </a:xfrm>
          <a:prstGeom prst="rect">
            <a:avLst/>
          </a:prstGeom>
        </p:spPr>
      </p:pic>
    </p:spTree>
    <p:extLst>
      <p:ext uri="{BB962C8B-B14F-4D97-AF65-F5344CB8AC3E}">
        <p14:creationId xmlns:p14="http://schemas.microsoft.com/office/powerpoint/2010/main" val="545204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N/10.000.000 </a:t>
            </a:r>
            <a:r>
              <a:rPr lang="fr-FR" dirty="0" err="1" smtClean="0"/>
              <a:t>words</a:t>
            </a:r>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1601968044"/>
              </p:ext>
            </p:extLst>
          </p:nvPr>
        </p:nvGraphicFramePr>
        <p:xfrm>
          <a:off x="2123728" y="170765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733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(2)</a:t>
            </a:r>
            <a:endParaRPr lang="fr-FR" dirty="0"/>
          </a:p>
        </p:txBody>
      </p:sp>
      <p:sp>
        <p:nvSpPr>
          <p:cNvPr id="3" name="Espace réservé du contenu 2"/>
          <p:cNvSpPr>
            <a:spLocks noGrp="1"/>
          </p:cNvSpPr>
          <p:nvPr>
            <p:ph sz="quarter" idx="13"/>
          </p:nvPr>
        </p:nvSpPr>
        <p:spPr>
          <a:xfrm>
            <a:off x="609600" y="1352550"/>
            <a:ext cx="8153400" cy="1147192"/>
          </a:xfrm>
        </p:spPr>
        <p:txBody>
          <a:bodyPr/>
          <a:lstStyle/>
          <a:p>
            <a:r>
              <a:rPr lang="fr-FR" dirty="0" smtClean="0"/>
              <a:t>Analyse de discours (point de vue linguistique)</a:t>
            </a:r>
          </a:p>
          <a:p>
            <a:pPr lvl="1"/>
            <a:r>
              <a:rPr lang="fr-FR" dirty="0" smtClean="0"/>
              <a:t>Intér</a:t>
            </a:r>
            <a:r>
              <a:rPr lang="fr-FR" dirty="0" smtClean="0"/>
              <a:t>êt pour les formes véhiculées dans les discours</a:t>
            </a:r>
          </a:p>
        </p:txBody>
      </p:sp>
      <p:sp>
        <p:nvSpPr>
          <p:cNvPr id="4" name="Rectangle à coins arrondis 3"/>
          <p:cNvSpPr/>
          <p:nvPr/>
        </p:nvSpPr>
        <p:spPr>
          <a:xfrm>
            <a:off x="683568" y="2479204"/>
            <a:ext cx="7848872" cy="2664296"/>
          </a:xfrm>
          <a:prstGeom prst="roundRect">
            <a:avLst/>
          </a:prstGeom>
          <a:solidFill>
            <a:schemeClr val="accent4">
              <a:lumMod val="60000"/>
              <a:lumOff val="40000"/>
            </a:schemeClr>
          </a:solidFill>
          <a:ln>
            <a:solidFill>
              <a:srgbClr val="94B6D2"/>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2400" dirty="0"/>
              <a:t>« Si de multiples facteurs en dehors du discours déterminent donc son devenir, il n’en reste pas moins que dans des conditions sociales données, le « poids » d’un discours dépend également fortement de certaines de ses propriétés formelles qui gagnent donc à être analysées si l’on cherche à cerner les conditions de son efficacité. »  (</a:t>
            </a:r>
            <a:r>
              <a:rPr lang="fr-FR" sz="2400" dirty="0" err="1"/>
              <a:t>Hambye</a:t>
            </a:r>
            <a:r>
              <a:rPr lang="fr-FR" sz="2400" dirty="0"/>
              <a:t>, 2012: 49)</a:t>
            </a:r>
          </a:p>
        </p:txBody>
      </p:sp>
    </p:spTree>
    <p:extLst>
      <p:ext uri="{BB962C8B-B14F-4D97-AF65-F5344CB8AC3E}">
        <p14:creationId xmlns:p14="http://schemas.microsoft.com/office/powerpoint/2010/main" val="2963955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Pistes de recherche</a:t>
            </a:r>
            <a:endParaRPr lang="fr-FR" dirty="0"/>
          </a:p>
        </p:txBody>
      </p:sp>
      <p:sp>
        <p:nvSpPr>
          <p:cNvPr id="3" name="Espace réservé du contenu 2"/>
          <p:cNvSpPr>
            <a:spLocks noGrp="1"/>
          </p:cNvSpPr>
          <p:nvPr>
            <p:ph idx="1"/>
          </p:nvPr>
        </p:nvSpPr>
        <p:spPr/>
        <p:txBody>
          <a:bodyPr/>
          <a:lstStyle/>
          <a:p>
            <a:r>
              <a:rPr lang="fr-FR" dirty="0" smtClean="0"/>
              <a:t>Circulation des métaphores</a:t>
            </a:r>
            <a:r>
              <a:rPr lang="fr-FR" dirty="0" smtClean="0"/>
              <a:t>?</a:t>
            </a:r>
          </a:p>
          <a:p>
            <a:pPr lvl="1"/>
            <a:r>
              <a:rPr lang="fr-FR" dirty="0" smtClean="0"/>
              <a:t>Circulation </a:t>
            </a:r>
            <a:r>
              <a:rPr lang="fr-FR" dirty="0" err="1" smtClean="0"/>
              <a:t>interlinguistique</a:t>
            </a:r>
            <a:endParaRPr lang="fr-FR" dirty="0" smtClean="0"/>
          </a:p>
          <a:p>
            <a:pPr lvl="1"/>
            <a:r>
              <a:rPr lang="fr-FR" dirty="0" smtClean="0"/>
              <a:t>Circulation intralinguistique</a:t>
            </a:r>
          </a:p>
          <a:p>
            <a:pPr lvl="2"/>
            <a:r>
              <a:rPr lang="fr-FR" dirty="0" smtClean="0"/>
              <a:t>Tracer la métaphore</a:t>
            </a:r>
          </a:p>
          <a:p>
            <a:pPr lvl="3"/>
            <a:r>
              <a:rPr lang="fr-FR" dirty="0" smtClean="0"/>
              <a:t>Où apparaît-elle?</a:t>
            </a:r>
          </a:p>
          <a:p>
            <a:pPr lvl="3"/>
            <a:r>
              <a:rPr lang="fr-FR" dirty="0" smtClean="0"/>
              <a:t>Comment se propage-t-elle?</a:t>
            </a:r>
          </a:p>
          <a:p>
            <a:pPr lvl="3"/>
            <a:r>
              <a:rPr lang="fr-FR" dirty="0" smtClean="0"/>
              <a:t>Dans quels discours percolent</a:t>
            </a:r>
            <a:r>
              <a:rPr lang="fr-FR" dirty="0"/>
              <a:t>-</a:t>
            </a:r>
            <a:r>
              <a:rPr lang="fr-FR" dirty="0" smtClean="0"/>
              <a:t>elle?</a:t>
            </a:r>
          </a:p>
        </p:txBody>
      </p:sp>
    </p:spTree>
    <p:extLst>
      <p:ext uri="{BB962C8B-B14F-4D97-AF65-F5344CB8AC3E}">
        <p14:creationId xmlns:p14="http://schemas.microsoft.com/office/powerpoint/2010/main" val="400863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355976" y="1995686"/>
            <a:ext cx="2880320" cy="2808312"/>
          </a:xfrm>
          <a:prstGeom prst="ellipse">
            <a:avLst/>
          </a:prstGeom>
          <a:solidFill>
            <a:schemeClr val="accent6">
              <a:alpha val="61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CITOYENS</a:t>
            </a:r>
            <a:endParaRPr lang="fr-FR" sz="2400" dirty="0"/>
          </a:p>
        </p:txBody>
      </p:sp>
      <p:sp>
        <p:nvSpPr>
          <p:cNvPr id="8" name="Ellipse 7"/>
          <p:cNvSpPr/>
          <p:nvPr/>
        </p:nvSpPr>
        <p:spPr>
          <a:xfrm>
            <a:off x="3059832" y="216024"/>
            <a:ext cx="2880320" cy="2808312"/>
          </a:xfrm>
          <a:prstGeom prst="ellipse">
            <a:avLst/>
          </a:prstGeom>
          <a:solidFill>
            <a:schemeClr val="accent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ELITE POLITIQUE</a:t>
            </a:r>
            <a:endParaRPr lang="fr-FR" sz="2400" dirty="0"/>
          </a:p>
        </p:txBody>
      </p:sp>
      <p:sp>
        <p:nvSpPr>
          <p:cNvPr id="9" name="Ellipse 8"/>
          <p:cNvSpPr/>
          <p:nvPr/>
        </p:nvSpPr>
        <p:spPr>
          <a:xfrm>
            <a:off x="1907704" y="1995686"/>
            <a:ext cx="2880320" cy="2808312"/>
          </a:xfrm>
          <a:prstGeom prst="ellipse">
            <a:avLst/>
          </a:prstGeom>
          <a:solidFill>
            <a:schemeClr val="accent2">
              <a:lumMod val="60000"/>
              <a:lumOff val="40000"/>
              <a:alpha val="63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MEDIA</a:t>
            </a:r>
            <a:endParaRPr lang="fr-FR" sz="2400" dirty="0"/>
          </a:p>
        </p:txBody>
      </p:sp>
    </p:spTree>
    <p:extLst>
      <p:ext uri="{BB962C8B-B14F-4D97-AF65-F5344CB8AC3E}">
        <p14:creationId xmlns:p14="http://schemas.microsoft.com/office/powerpoint/2010/main" val="1678777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355976" y="1995686"/>
            <a:ext cx="2880320" cy="2808312"/>
          </a:xfrm>
          <a:prstGeom prst="ellipse">
            <a:avLst/>
          </a:prstGeom>
          <a:solidFill>
            <a:schemeClr val="accent6">
              <a:alpha val="61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CITOYENS</a:t>
            </a:r>
            <a:endParaRPr lang="fr-FR" sz="2400" dirty="0"/>
          </a:p>
        </p:txBody>
      </p:sp>
      <p:sp>
        <p:nvSpPr>
          <p:cNvPr id="8" name="Ellipse 7"/>
          <p:cNvSpPr/>
          <p:nvPr/>
        </p:nvSpPr>
        <p:spPr>
          <a:xfrm>
            <a:off x="3059832" y="216024"/>
            <a:ext cx="2880320" cy="2808312"/>
          </a:xfrm>
          <a:prstGeom prst="ellipse">
            <a:avLst/>
          </a:prstGeom>
          <a:solidFill>
            <a:schemeClr val="accent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ELITE POLITIQUE</a:t>
            </a:r>
            <a:endParaRPr lang="fr-FR" sz="2400" dirty="0"/>
          </a:p>
        </p:txBody>
      </p:sp>
      <p:sp>
        <p:nvSpPr>
          <p:cNvPr id="9" name="Ellipse 8"/>
          <p:cNvSpPr/>
          <p:nvPr/>
        </p:nvSpPr>
        <p:spPr>
          <a:xfrm>
            <a:off x="1907704" y="1995686"/>
            <a:ext cx="2880320" cy="2808312"/>
          </a:xfrm>
          <a:prstGeom prst="ellipse">
            <a:avLst/>
          </a:prstGeom>
          <a:solidFill>
            <a:schemeClr val="accent2">
              <a:lumMod val="60000"/>
              <a:lumOff val="40000"/>
              <a:alpha val="63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MEDIA</a:t>
            </a:r>
            <a:endParaRPr lang="fr-FR" sz="2400" dirty="0"/>
          </a:p>
        </p:txBody>
      </p:sp>
      <p:sp>
        <p:nvSpPr>
          <p:cNvPr id="5" name="Ellipse 4"/>
          <p:cNvSpPr/>
          <p:nvPr/>
        </p:nvSpPr>
        <p:spPr>
          <a:xfrm>
            <a:off x="6156176" y="195486"/>
            <a:ext cx="1944216" cy="1944216"/>
          </a:xfrm>
          <a:prstGeom prst="ellipse">
            <a:avLst/>
          </a:prstGeom>
          <a:solidFill>
            <a:schemeClr val="accent4">
              <a:lumMod val="40000"/>
              <a:lumOff val="60000"/>
              <a:alpha val="63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SOCIETE CIVILE?</a:t>
            </a:r>
            <a:endParaRPr lang="fr-FR" sz="2400" dirty="0"/>
          </a:p>
        </p:txBody>
      </p:sp>
    </p:spTree>
    <p:extLst>
      <p:ext uri="{BB962C8B-B14F-4D97-AF65-F5344CB8AC3E}">
        <p14:creationId xmlns:p14="http://schemas.microsoft.com/office/powerpoint/2010/main" val="905715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e 2"/>
          <p:cNvSpPr/>
          <p:nvPr/>
        </p:nvSpPr>
        <p:spPr>
          <a:xfrm>
            <a:off x="3923928" y="771550"/>
            <a:ext cx="1728192" cy="136815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t>Manifesto’s</a:t>
            </a:r>
            <a:endParaRPr lang="fr-FR" dirty="0"/>
          </a:p>
        </p:txBody>
      </p:sp>
      <p:sp>
        <p:nvSpPr>
          <p:cNvPr id="4" name="Hexagone 3"/>
          <p:cNvSpPr/>
          <p:nvPr/>
        </p:nvSpPr>
        <p:spPr>
          <a:xfrm>
            <a:off x="2483768" y="1491630"/>
            <a:ext cx="1728192" cy="136815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Public speeches</a:t>
            </a:r>
            <a:endParaRPr lang="fr-FR" dirty="0"/>
          </a:p>
        </p:txBody>
      </p:sp>
      <p:sp>
        <p:nvSpPr>
          <p:cNvPr id="5" name="Hexagone 4"/>
          <p:cNvSpPr/>
          <p:nvPr/>
        </p:nvSpPr>
        <p:spPr>
          <a:xfrm>
            <a:off x="2483768" y="51470"/>
            <a:ext cx="1728192" cy="136815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t>Twitter</a:t>
            </a:r>
            <a:endParaRPr lang="fr-FR" dirty="0"/>
          </a:p>
        </p:txBody>
      </p:sp>
      <p:sp>
        <p:nvSpPr>
          <p:cNvPr id="6" name="Hexagone 5"/>
          <p:cNvSpPr/>
          <p:nvPr/>
        </p:nvSpPr>
        <p:spPr>
          <a:xfrm>
            <a:off x="1043608" y="2211710"/>
            <a:ext cx="1728192" cy="136815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Public </a:t>
            </a:r>
            <a:r>
              <a:rPr lang="fr-FR" dirty="0" err="1" smtClean="0"/>
              <a:t>debates</a:t>
            </a:r>
            <a:endParaRPr lang="fr-FR" dirty="0"/>
          </a:p>
        </p:txBody>
      </p:sp>
      <p:sp>
        <p:nvSpPr>
          <p:cNvPr id="7" name="Hexagone 6"/>
          <p:cNvSpPr/>
          <p:nvPr/>
        </p:nvSpPr>
        <p:spPr>
          <a:xfrm>
            <a:off x="1043608" y="771550"/>
            <a:ext cx="1728192" cy="136815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t>Personal</a:t>
            </a:r>
            <a:endParaRPr lang="fr-FR" dirty="0"/>
          </a:p>
          <a:p>
            <a:pPr algn="ctr"/>
            <a:r>
              <a:rPr lang="fr-FR" dirty="0" err="1" smtClean="0"/>
              <a:t>websites</a:t>
            </a:r>
            <a:endParaRPr lang="fr-FR" dirty="0"/>
          </a:p>
        </p:txBody>
      </p:sp>
      <p:sp>
        <p:nvSpPr>
          <p:cNvPr id="8" name="Hexagone 7"/>
          <p:cNvSpPr/>
          <p:nvPr/>
        </p:nvSpPr>
        <p:spPr>
          <a:xfrm>
            <a:off x="1043608" y="3651870"/>
            <a:ext cx="1728192" cy="1368152"/>
          </a:xfrm>
          <a:prstGeom prst="hexagon">
            <a:avLst/>
          </a:prstGeom>
          <a:solidFill>
            <a:srgbClr val="EC767C"/>
          </a:solidFill>
          <a:ln>
            <a:solidFill>
              <a:srgbClr val="EC76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t>Editorials</a:t>
            </a:r>
            <a:endParaRPr lang="fr-FR" dirty="0"/>
          </a:p>
        </p:txBody>
      </p:sp>
      <p:sp>
        <p:nvSpPr>
          <p:cNvPr id="9" name="Hexagone 8"/>
          <p:cNvSpPr/>
          <p:nvPr/>
        </p:nvSpPr>
        <p:spPr>
          <a:xfrm>
            <a:off x="2483768" y="2931790"/>
            <a:ext cx="1728192" cy="1368152"/>
          </a:xfrm>
          <a:prstGeom prst="hexagon">
            <a:avLst/>
          </a:prstGeom>
          <a:solidFill>
            <a:srgbClr val="EC767C"/>
          </a:solidFill>
          <a:ln>
            <a:solidFill>
              <a:srgbClr val="EC76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TV interviews</a:t>
            </a:r>
            <a:endParaRPr lang="fr-FR" dirty="0"/>
          </a:p>
        </p:txBody>
      </p:sp>
      <p:sp>
        <p:nvSpPr>
          <p:cNvPr id="10" name="Hexagone 9"/>
          <p:cNvSpPr/>
          <p:nvPr/>
        </p:nvSpPr>
        <p:spPr>
          <a:xfrm>
            <a:off x="3923928" y="3651870"/>
            <a:ext cx="1728192" cy="1368152"/>
          </a:xfrm>
          <a:prstGeom prst="hexagon">
            <a:avLst/>
          </a:prstGeom>
          <a:solidFill>
            <a:srgbClr val="EC767C"/>
          </a:solidFill>
          <a:ln>
            <a:solidFill>
              <a:srgbClr val="EC767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t>Press</a:t>
            </a:r>
            <a:endParaRPr lang="fr-FR" dirty="0" smtClean="0"/>
          </a:p>
          <a:p>
            <a:pPr algn="ctr"/>
            <a:r>
              <a:rPr lang="fr-FR" dirty="0" smtClean="0"/>
              <a:t>articles</a:t>
            </a:r>
            <a:endParaRPr lang="fr-FR" dirty="0"/>
          </a:p>
        </p:txBody>
      </p:sp>
      <p:sp>
        <p:nvSpPr>
          <p:cNvPr id="11" name="Hexagone 10"/>
          <p:cNvSpPr/>
          <p:nvPr/>
        </p:nvSpPr>
        <p:spPr>
          <a:xfrm>
            <a:off x="5364088" y="2931790"/>
            <a:ext cx="1728192" cy="1368152"/>
          </a:xfrm>
          <a:prstGeom prst="hexagon">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Internet</a:t>
            </a:r>
          </a:p>
          <a:p>
            <a:pPr algn="ctr"/>
            <a:r>
              <a:rPr lang="fr-FR" dirty="0" smtClean="0"/>
              <a:t>forums</a:t>
            </a:r>
            <a:endParaRPr lang="fr-FR" dirty="0"/>
          </a:p>
        </p:txBody>
      </p:sp>
      <p:sp>
        <p:nvSpPr>
          <p:cNvPr id="12" name="Hexagone 11"/>
          <p:cNvSpPr/>
          <p:nvPr/>
        </p:nvSpPr>
        <p:spPr>
          <a:xfrm>
            <a:off x="6804248" y="3651870"/>
            <a:ext cx="1728192" cy="1368152"/>
          </a:xfrm>
          <a:prstGeom prst="hexagon">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dirty="0" err="1" smtClean="0"/>
              <a:t>Everyday</a:t>
            </a:r>
            <a:endParaRPr lang="fr-FR" sz="1500" dirty="0" smtClean="0"/>
          </a:p>
          <a:p>
            <a:pPr algn="ctr"/>
            <a:r>
              <a:rPr lang="fr-FR" sz="1500" dirty="0" smtClean="0"/>
              <a:t>conversations</a:t>
            </a:r>
            <a:endParaRPr lang="fr-FR" sz="1500" dirty="0"/>
          </a:p>
        </p:txBody>
      </p:sp>
      <p:sp>
        <p:nvSpPr>
          <p:cNvPr id="13" name="Hexagone 12"/>
          <p:cNvSpPr/>
          <p:nvPr/>
        </p:nvSpPr>
        <p:spPr>
          <a:xfrm>
            <a:off x="6804248" y="2211710"/>
            <a:ext cx="1728192" cy="1368152"/>
          </a:xfrm>
          <a:prstGeom prst="hexagon">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Focus groups</a:t>
            </a:r>
            <a:endParaRPr lang="fr-FR" dirty="0"/>
          </a:p>
        </p:txBody>
      </p:sp>
      <p:sp>
        <p:nvSpPr>
          <p:cNvPr id="16" name="ZoneTexte 15"/>
          <p:cNvSpPr txBox="1"/>
          <p:nvPr/>
        </p:nvSpPr>
        <p:spPr>
          <a:xfrm>
            <a:off x="179512" y="267494"/>
            <a:ext cx="208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solidFill>
                  <a:schemeClr val="accent1"/>
                </a:solidFill>
              </a:rPr>
              <a:t>POLITICAL ELITE</a:t>
            </a:r>
            <a:endParaRPr lang="fr-FR" sz="2000" b="1" dirty="0">
              <a:solidFill>
                <a:schemeClr val="accent1"/>
              </a:solidFill>
            </a:endParaRPr>
          </a:p>
        </p:txBody>
      </p:sp>
      <p:sp>
        <p:nvSpPr>
          <p:cNvPr id="17" name="ZoneTexte 16"/>
          <p:cNvSpPr txBox="1"/>
          <p:nvPr/>
        </p:nvSpPr>
        <p:spPr>
          <a:xfrm>
            <a:off x="2771800" y="4587974"/>
            <a:ext cx="1152128" cy="400110"/>
          </a:xfrm>
          <a:prstGeom prst="rect">
            <a:avLst/>
          </a:prstGeom>
          <a:ln>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solidFill>
                  <a:schemeClr val="accent2">
                    <a:lumMod val="60000"/>
                    <a:lumOff val="40000"/>
                  </a:schemeClr>
                </a:solidFill>
              </a:rPr>
              <a:t>MEDIA</a:t>
            </a:r>
            <a:endParaRPr lang="fr-FR" sz="2000" b="1" dirty="0">
              <a:solidFill>
                <a:schemeClr val="accent2">
                  <a:lumMod val="60000"/>
                  <a:lumOff val="40000"/>
                </a:schemeClr>
              </a:solidFill>
            </a:endParaRPr>
          </a:p>
        </p:txBody>
      </p:sp>
      <p:sp>
        <p:nvSpPr>
          <p:cNvPr id="18" name="ZoneTexte 17"/>
          <p:cNvSpPr txBox="1"/>
          <p:nvPr/>
        </p:nvSpPr>
        <p:spPr>
          <a:xfrm>
            <a:off x="7812360" y="1635646"/>
            <a:ext cx="1152128" cy="40011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smtClean="0">
                <a:solidFill>
                  <a:schemeClr val="accent6"/>
                </a:solidFill>
              </a:rPr>
              <a:t>CITIZENS</a:t>
            </a:r>
            <a:endParaRPr lang="fr-FR" sz="2000" b="1" dirty="0">
              <a:solidFill>
                <a:schemeClr val="accent6"/>
              </a:solidFill>
            </a:endParaRPr>
          </a:p>
        </p:txBody>
      </p:sp>
      <p:sp>
        <p:nvSpPr>
          <p:cNvPr id="19" name="Arc 18"/>
          <p:cNvSpPr/>
          <p:nvPr/>
        </p:nvSpPr>
        <p:spPr>
          <a:xfrm rot="2108943">
            <a:off x="2802345" y="906888"/>
            <a:ext cx="3744835" cy="3498444"/>
          </a:xfrm>
          <a:prstGeom prst="arc">
            <a:avLst>
              <a:gd name="adj1" fmla="val 16339898"/>
              <a:gd name="adj2" fmla="val 10764086"/>
            </a:avLst>
          </a:prstGeom>
          <a:ln w="57150" cmpd="sng">
            <a:solidFill>
              <a:srgbClr val="2B4A76"/>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ZoneTexte 19"/>
          <p:cNvSpPr txBox="1"/>
          <p:nvPr/>
        </p:nvSpPr>
        <p:spPr>
          <a:xfrm>
            <a:off x="6084168" y="843558"/>
            <a:ext cx="2088232" cy="400110"/>
          </a:xfrm>
          <a:prstGeom prst="rect">
            <a:avLst/>
          </a:prstGeom>
          <a:ln>
            <a:solidFill>
              <a:srgbClr val="2B4A7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solidFill>
                  <a:schemeClr val="accent4">
                    <a:lumMod val="75000"/>
                  </a:schemeClr>
                </a:solidFill>
              </a:rPr>
              <a:t>CIRCULATION</a:t>
            </a:r>
            <a:endParaRPr lang="fr-FR" sz="2000" b="1" dirty="0">
              <a:solidFill>
                <a:schemeClr val="accent4">
                  <a:lumMod val="75000"/>
                </a:schemeClr>
              </a:solidFill>
            </a:endParaRPr>
          </a:p>
        </p:txBody>
      </p:sp>
    </p:spTree>
    <p:extLst>
      <p:ext uri="{BB962C8B-B14F-4D97-AF65-F5344CB8AC3E}">
        <p14:creationId xmlns:p14="http://schemas.microsoft.com/office/powerpoint/2010/main" val="985820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500"/>
                                        <p:tgtEl>
                                          <p:spTgt spid="1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heckerboard(across)">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ssolv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60p stereo - Obama Wins the 2012 Election Obamas Complete Presidential Victory Speech.mp4">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683568" y="1601316"/>
            <a:ext cx="3886200" cy="2914650"/>
          </a:xfrm>
        </p:spPr>
      </p:pic>
      <p:sp>
        <p:nvSpPr>
          <p:cNvPr id="4" name="Espace réservé du contenu 3"/>
          <p:cNvSpPr>
            <a:spLocks noGrp="1"/>
          </p:cNvSpPr>
          <p:nvPr>
            <p:ph sz="quarter" idx="14"/>
          </p:nvPr>
        </p:nvSpPr>
        <p:spPr/>
        <p:txBody>
          <a:bodyPr>
            <a:normAutofit/>
          </a:bodyPr>
          <a:lstStyle/>
          <a:p>
            <a:pPr marL="0" indent="0">
              <a:buNone/>
            </a:pPr>
            <a:r>
              <a:rPr lang="fr-FR" sz="2200" dirty="0" smtClean="0"/>
              <a:t>…</a:t>
            </a:r>
            <a:r>
              <a:rPr lang="fr-FR" sz="2200" dirty="0" err="1" smtClean="0"/>
              <a:t>from</a:t>
            </a:r>
            <a:r>
              <a:rPr lang="fr-FR" sz="2200" dirty="0" smtClean="0"/>
              <a:t> the </a:t>
            </a:r>
            <a:r>
              <a:rPr lang="fr-FR" sz="2200" dirty="0" err="1" smtClean="0"/>
              <a:t>depths</a:t>
            </a:r>
            <a:r>
              <a:rPr lang="fr-FR" sz="2200" dirty="0" smtClean="0"/>
              <a:t> of </a:t>
            </a:r>
            <a:r>
              <a:rPr lang="fr-FR" sz="2200" dirty="0" err="1" smtClean="0"/>
              <a:t>despair</a:t>
            </a:r>
            <a:r>
              <a:rPr lang="fr-FR" sz="2200" dirty="0" smtClean="0"/>
              <a:t> to the </a:t>
            </a:r>
            <a:r>
              <a:rPr lang="fr-FR" sz="2200" dirty="0" err="1" smtClean="0"/>
              <a:t>great</a:t>
            </a:r>
            <a:r>
              <a:rPr lang="fr-FR" sz="2200" dirty="0" smtClean="0"/>
              <a:t> </a:t>
            </a:r>
            <a:r>
              <a:rPr lang="fr-FR" sz="2200" dirty="0" err="1" smtClean="0"/>
              <a:t>heights</a:t>
            </a:r>
            <a:r>
              <a:rPr lang="fr-FR" sz="2200" dirty="0" smtClean="0"/>
              <a:t> of </a:t>
            </a:r>
            <a:r>
              <a:rPr lang="fr-FR" sz="2200" dirty="0" err="1" smtClean="0"/>
              <a:t>hope</a:t>
            </a:r>
            <a:r>
              <a:rPr lang="fr-FR" sz="2200" dirty="0" smtClean="0"/>
              <a:t>. </a:t>
            </a:r>
          </a:p>
          <a:p>
            <a:pPr marL="0" indent="0">
              <a:buNone/>
            </a:pPr>
            <a:r>
              <a:rPr lang="fr-FR" sz="2200" dirty="0" smtClean="0"/>
              <a:t>The </a:t>
            </a:r>
            <a:r>
              <a:rPr lang="fr-FR" sz="2200" dirty="0" err="1" smtClean="0"/>
              <a:t>belief</a:t>
            </a:r>
            <a:r>
              <a:rPr lang="fr-FR" sz="2200" dirty="0" smtClean="0"/>
              <a:t> </a:t>
            </a:r>
            <a:r>
              <a:rPr lang="fr-FR" sz="2200" dirty="0" err="1" smtClean="0"/>
              <a:t>that</a:t>
            </a:r>
            <a:r>
              <a:rPr lang="fr-FR" sz="2200" dirty="0" smtClean="0"/>
              <a:t> </a:t>
            </a:r>
            <a:r>
              <a:rPr lang="fr-FR" sz="2200" dirty="0" err="1" smtClean="0"/>
              <a:t>while</a:t>
            </a:r>
            <a:r>
              <a:rPr lang="fr-FR" sz="2200" dirty="0" smtClean="0"/>
              <a:t> </a:t>
            </a:r>
            <a:r>
              <a:rPr lang="fr-FR" sz="2200" dirty="0" err="1" smtClean="0"/>
              <a:t>each</a:t>
            </a:r>
            <a:r>
              <a:rPr lang="fr-FR" sz="2200" dirty="0" smtClean="0"/>
              <a:t> of us </a:t>
            </a:r>
            <a:r>
              <a:rPr lang="fr-FR" sz="2200" dirty="0" err="1" smtClean="0"/>
              <a:t>will</a:t>
            </a:r>
            <a:r>
              <a:rPr lang="fr-FR" sz="2200" dirty="0" smtClean="0"/>
              <a:t> </a:t>
            </a:r>
            <a:r>
              <a:rPr lang="fr-FR" sz="2200" dirty="0" err="1" smtClean="0"/>
              <a:t>pursue</a:t>
            </a:r>
            <a:r>
              <a:rPr lang="fr-FR" sz="2200" dirty="0" smtClean="0"/>
              <a:t> </a:t>
            </a:r>
            <a:r>
              <a:rPr lang="fr-FR" sz="2200" dirty="0" err="1" smtClean="0"/>
              <a:t>our</a:t>
            </a:r>
            <a:r>
              <a:rPr lang="fr-FR" sz="2200" dirty="0" smtClean="0"/>
              <a:t> </a:t>
            </a:r>
            <a:r>
              <a:rPr lang="fr-FR" sz="2200" dirty="0" err="1" smtClean="0"/>
              <a:t>own</a:t>
            </a:r>
            <a:r>
              <a:rPr lang="fr-FR" sz="2200" dirty="0" smtClean="0"/>
              <a:t> </a:t>
            </a:r>
            <a:r>
              <a:rPr lang="fr-FR" sz="2200" dirty="0" err="1" smtClean="0"/>
              <a:t>individual</a:t>
            </a:r>
            <a:r>
              <a:rPr lang="fr-FR" sz="2200" dirty="0" smtClean="0"/>
              <a:t> </a:t>
            </a:r>
            <a:r>
              <a:rPr lang="fr-FR" sz="2200" dirty="0" err="1" smtClean="0"/>
              <a:t>dreams</a:t>
            </a:r>
            <a:r>
              <a:rPr lang="fr-FR" sz="2200" dirty="0" smtClean="0"/>
              <a:t>,</a:t>
            </a:r>
            <a:r>
              <a:rPr lang="fr-FR" sz="2200" dirty="0"/>
              <a:t> </a:t>
            </a:r>
            <a:r>
              <a:rPr lang="fr-FR" sz="2200" dirty="0" err="1">
                <a:solidFill>
                  <a:schemeClr val="accent2">
                    <a:lumMod val="75000"/>
                  </a:schemeClr>
                </a:solidFill>
              </a:rPr>
              <a:t>w</a:t>
            </a:r>
            <a:r>
              <a:rPr lang="fr-FR" sz="2200" dirty="0" err="1" smtClean="0">
                <a:solidFill>
                  <a:schemeClr val="accent2">
                    <a:lumMod val="75000"/>
                  </a:schemeClr>
                </a:solidFill>
              </a:rPr>
              <a:t>e</a:t>
            </a:r>
            <a:r>
              <a:rPr lang="fr-FR" sz="2200" dirty="0" smtClean="0">
                <a:solidFill>
                  <a:schemeClr val="accent2">
                    <a:lumMod val="75000"/>
                  </a:schemeClr>
                </a:solidFill>
              </a:rPr>
              <a:t> are </a:t>
            </a:r>
            <a:r>
              <a:rPr lang="fr-FR" sz="2200" dirty="0" smtClean="0">
                <a:solidFill>
                  <a:schemeClr val="accent4">
                    <a:lumMod val="75000"/>
                  </a:schemeClr>
                </a:solidFill>
              </a:rPr>
              <a:t>an American </a:t>
            </a:r>
            <a:r>
              <a:rPr lang="fr-FR" sz="2200" dirty="0" err="1" smtClean="0">
                <a:solidFill>
                  <a:schemeClr val="accent4">
                    <a:lumMod val="75000"/>
                  </a:schemeClr>
                </a:solidFill>
              </a:rPr>
              <a:t>family</a:t>
            </a:r>
            <a:r>
              <a:rPr lang="fr-FR" sz="2200" dirty="0" smtClean="0">
                <a:solidFill>
                  <a:schemeClr val="accent4">
                    <a:lumMod val="75000"/>
                  </a:schemeClr>
                </a:solidFill>
              </a:rPr>
              <a:t> </a:t>
            </a:r>
            <a:r>
              <a:rPr lang="fr-FR" sz="2200" dirty="0" smtClean="0">
                <a:solidFill>
                  <a:schemeClr val="accent2">
                    <a:lumMod val="75000"/>
                  </a:schemeClr>
                </a:solidFill>
              </a:rPr>
              <a:t>and </a:t>
            </a:r>
            <a:r>
              <a:rPr lang="fr-FR" sz="2200" dirty="0" err="1" smtClean="0">
                <a:solidFill>
                  <a:schemeClr val="accent2">
                    <a:lumMod val="75000"/>
                  </a:schemeClr>
                </a:solidFill>
              </a:rPr>
              <a:t>we</a:t>
            </a:r>
            <a:r>
              <a:rPr lang="fr-FR" sz="2200" dirty="0" smtClean="0">
                <a:solidFill>
                  <a:schemeClr val="accent2">
                    <a:lumMod val="75000"/>
                  </a:schemeClr>
                </a:solidFill>
              </a:rPr>
              <a:t> </a:t>
            </a:r>
            <a:r>
              <a:rPr lang="fr-FR" sz="2200" dirty="0" err="1" smtClean="0">
                <a:solidFill>
                  <a:schemeClr val="accent2">
                    <a:lumMod val="75000"/>
                  </a:schemeClr>
                </a:solidFill>
              </a:rPr>
              <a:t>rise</a:t>
            </a:r>
            <a:r>
              <a:rPr lang="fr-FR" sz="2200" dirty="0" smtClean="0">
                <a:solidFill>
                  <a:schemeClr val="accent2">
                    <a:lumMod val="75000"/>
                  </a:schemeClr>
                </a:solidFill>
              </a:rPr>
              <a:t> or </a:t>
            </a:r>
            <a:r>
              <a:rPr lang="fr-FR" sz="2200" dirty="0" err="1" smtClean="0">
                <a:solidFill>
                  <a:schemeClr val="accent2">
                    <a:lumMod val="75000"/>
                  </a:schemeClr>
                </a:solidFill>
              </a:rPr>
              <a:t>fall</a:t>
            </a:r>
            <a:r>
              <a:rPr lang="fr-FR" sz="2200" dirty="0" smtClean="0">
                <a:solidFill>
                  <a:schemeClr val="accent2">
                    <a:lumMod val="75000"/>
                  </a:schemeClr>
                </a:solidFill>
              </a:rPr>
              <a:t> </a:t>
            </a:r>
            <a:r>
              <a:rPr lang="fr-FR" sz="2200" dirty="0" err="1" smtClean="0">
                <a:solidFill>
                  <a:schemeClr val="accent2">
                    <a:lumMod val="75000"/>
                  </a:schemeClr>
                </a:solidFill>
              </a:rPr>
              <a:t>together</a:t>
            </a:r>
            <a:r>
              <a:rPr lang="fr-FR" sz="2200" dirty="0" smtClean="0">
                <a:solidFill>
                  <a:schemeClr val="accent2">
                    <a:lumMod val="75000"/>
                  </a:schemeClr>
                </a:solidFill>
              </a:rPr>
              <a:t> as </a:t>
            </a:r>
            <a:r>
              <a:rPr lang="fr-FR" sz="2200" dirty="0" smtClean="0">
                <a:solidFill>
                  <a:srgbClr val="2B4A76"/>
                </a:solidFill>
              </a:rPr>
              <a:t>one nation </a:t>
            </a:r>
            <a:r>
              <a:rPr lang="fr-FR" sz="2200" dirty="0" smtClean="0">
                <a:solidFill>
                  <a:schemeClr val="accent2">
                    <a:lumMod val="75000"/>
                  </a:schemeClr>
                </a:solidFill>
              </a:rPr>
              <a:t>and as </a:t>
            </a:r>
            <a:r>
              <a:rPr lang="fr-FR" sz="2200" dirty="0" smtClean="0">
                <a:solidFill>
                  <a:srgbClr val="2B4A76"/>
                </a:solidFill>
              </a:rPr>
              <a:t>one people</a:t>
            </a:r>
            <a:r>
              <a:rPr lang="fr-FR" sz="2200" dirty="0" smtClean="0">
                <a:solidFill>
                  <a:schemeClr val="accent2">
                    <a:lumMod val="75000"/>
                  </a:schemeClr>
                </a:solidFill>
              </a:rPr>
              <a:t>.</a:t>
            </a:r>
            <a:endParaRPr lang="fr-FR" sz="2200" dirty="0">
              <a:solidFill>
                <a:schemeClr val="accent2">
                  <a:lumMod val="75000"/>
                </a:schemeClr>
              </a:solidFill>
            </a:endParaRPr>
          </a:p>
        </p:txBody>
      </p:sp>
    </p:spTree>
    <p:extLst>
      <p:ext uri="{BB962C8B-B14F-4D97-AF65-F5344CB8AC3E}">
        <p14:creationId xmlns:p14="http://schemas.microsoft.com/office/powerpoint/2010/main" val="296706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355976" y="1995686"/>
            <a:ext cx="2880320" cy="2808312"/>
          </a:xfrm>
          <a:prstGeom prst="ellipse">
            <a:avLst/>
          </a:prstGeom>
          <a:solidFill>
            <a:schemeClr val="accent6">
              <a:alpha val="61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CITIZENS</a:t>
            </a:r>
            <a:endParaRPr lang="fr-FR" sz="2400" dirty="0"/>
          </a:p>
        </p:txBody>
      </p:sp>
      <p:sp>
        <p:nvSpPr>
          <p:cNvPr id="8" name="Ellipse 7"/>
          <p:cNvSpPr/>
          <p:nvPr/>
        </p:nvSpPr>
        <p:spPr>
          <a:xfrm>
            <a:off x="3059832" y="216024"/>
            <a:ext cx="2880320" cy="2808312"/>
          </a:xfrm>
          <a:prstGeom prst="ellipse">
            <a:avLst/>
          </a:prstGeom>
          <a:solidFill>
            <a:schemeClr val="accent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POLITICAL</a:t>
            </a:r>
          </a:p>
          <a:p>
            <a:pPr algn="ctr"/>
            <a:r>
              <a:rPr lang="fr-FR" sz="2400" dirty="0" smtClean="0"/>
              <a:t>ELITE</a:t>
            </a:r>
            <a:endParaRPr lang="fr-FR" sz="2400" dirty="0"/>
          </a:p>
        </p:txBody>
      </p:sp>
      <p:sp>
        <p:nvSpPr>
          <p:cNvPr id="9" name="Ellipse 8"/>
          <p:cNvSpPr/>
          <p:nvPr/>
        </p:nvSpPr>
        <p:spPr>
          <a:xfrm>
            <a:off x="1907704" y="1995686"/>
            <a:ext cx="2880320" cy="2808312"/>
          </a:xfrm>
          <a:prstGeom prst="ellipse">
            <a:avLst/>
          </a:prstGeom>
          <a:solidFill>
            <a:schemeClr val="accent2">
              <a:lumMod val="60000"/>
              <a:lumOff val="40000"/>
              <a:alpha val="63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MEDIA</a:t>
            </a:r>
            <a:endParaRPr lang="fr-FR" sz="2400" dirty="0"/>
          </a:p>
        </p:txBody>
      </p:sp>
      <p:pic>
        <p:nvPicPr>
          <p:cNvPr id="2" name="Image 1" descr="oba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3478"/>
            <a:ext cx="2014120" cy="1512168"/>
          </a:xfrm>
          <a:prstGeom prst="rect">
            <a:avLst/>
          </a:prstGeom>
        </p:spPr>
      </p:pic>
    </p:spTree>
    <p:extLst>
      <p:ext uri="{BB962C8B-B14F-4D97-AF65-F5344CB8AC3E}">
        <p14:creationId xmlns:p14="http://schemas.microsoft.com/office/powerpoint/2010/main" val="3245718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2-12-07 à 14.50.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478"/>
            <a:ext cx="4924152" cy="1626729"/>
          </a:xfrm>
          <a:prstGeom prst="rect">
            <a:avLst/>
          </a:prstGeom>
        </p:spPr>
      </p:pic>
      <p:pic>
        <p:nvPicPr>
          <p:cNvPr id="3" name="Image 2" descr="Capture d’écran 2012-12-07 à 14.48.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162" y="267494"/>
            <a:ext cx="4599838" cy="1962597"/>
          </a:xfrm>
          <a:prstGeom prst="rect">
            <a:avLst/>
          </a:prstGeom>
        </p:spPr>
      </p:pic>
      <p:pic>
        <p:nvPicPr>
          <p:cNvPr id="4" name="Image 3" descr="Capture d’écran 2012-12-07 à 14.47.2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48960"/>
            <a:ext cx="4617503" cy="2984723"/>
          </a:xfrm>
          <a:prstGeom prst="rect">
            <a:avLst/>
          </a:prstGeom>
        </p:spPr>
      </p:pic>
    </p:spTree>
    <p:extLst>
      <p:ext uri="{BB962C8B-B14F-4D97-AF65-F5344CB8AC3E}">
        <p14:creationId xmlns:p14="http://schemas.microsoft.com/office/powerpoint/2010/main" val="4050859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355976" y="1995686"/>
            <a:ext cx="2880320" cy="2808312"/>
          </a:xfrm>
          <a:prstGeom prst="ellipse">
            <a:avLst/>
          </a:prstGeom>
          <a:solidFill>
            <a:schemeClr val="accent6">
              <a:alpha val="61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CITIZENS</a:t>
            </a:r>
            <a:endParaRPr lang="fr-FR" sz="2400" dirty="0"/>
          </a:p>
        </p:txBody>
      </p:sp>
      <p:sp>
        <p:nvSpPr>
          <p:cNvPr id="8" name="Ellipse 7"/>
          <p:cNvSpPr/>
          <p:nvPr/>
        </p:nvSpPr>
        <p:spPr>
          <a:xfrm>
            <a:off x="3059832" y="216024"/>
            <a:ext cx="2880320" cy="2808312"/>
          </a:xfrm>
          <a:prstGeom prst="ellipse">
            <a:avLst/>
          </a:prstGeom>
          <a:solidFill>
            <a:schemeClr val="accent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POLITICAL</a:t>
            </a:r>
          </a:p>
          <a:p>
            <a:pPr algn="ctr"/>
            <a:r>
              <a:rPr lang="fr-FR" sz="2400" dirty="0" smtClean="0"/>
              <a:t>ELITE</a:t>
            </a:r>
            <a:endParaRPr lang="fr-FR" sz="2400" dirty="0"/>
          </a:p>
        </p:txBody>
      </p:sp>
      <p:sp>
        <p:nvSpPr>
          <p:cNvPr id="9" name="Ellipse 8"/>
          <p:cNvSpPr/>
          <p:nvPr/>
        </p:nvSpPr>
        <p:spPr>
          <a:xfrm>
            <a:off x="1907704" y="1995686"/>
            <a:ext cx="2880320" cy="2808312"/>
          </a:xfrm>
          <a:prstGeom prst="ellipse">
            <a:avLst/>
          </a:prstGeom>
          <a:solidFill>
            <a:schemeClr val="accent2">
              <a:lumMod val="60000"/>
              <a:lumOff val="40000"/>
              <a:alpha val="63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MEDIA</a:t>
            </a:r>
            <a:endParaRPr lang="fr-FR" sz="2400" dirty="0"/>
          </a:p>
        </p:txBody>
      </p:sp>
      <p:pic>
        <p:nvPicPr>
          <p:cNvPr id="2" name="Image 1" descr="oba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3478"/>
            <a:ext cx="2014120" cy="1512168"/>
          </a:xfrm>
          <a:prstGeom prst="rect">
            <a:avLst/>
          </a:prstGeom>
        </p:spPr>
      </p:pic>
      <p:pic>
        <p:nvPicPr>
          <p:cNvPr id="6" name="Image 5" descr="Capture d’écran 2012-12-07 à 14.48.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155926"/>
            <a:ext cx="1925705" cy="821634"/>
          </a:xfrm>
          <a:prstGeom prst="rect">
            <a:avLst/>
          </a:prstGeom>
        </p:spPr>
      </p:pic>
      <p:pic>
        <p:nvPicPr>
          <p:cNvPr id="10" name="Image 9" descr="Capture d’écran 2012-12-07 à 14.50.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3291830"/>
            <a:ext cx="1800200" cy="594709"/>
          </a:xfrm>
          <a:prstGeom prst="rect">
            <a:avLst/>
          </a:prstGeom>
        </p:spPr>
      </p:pic>
    </p:spTree>
    <p:extLst>
      <p:ext uri="{BB962C8B-B14F-4D97-AF65-F5344CB8AC3E}">
        <p14:creationId xmlns:p14="http://schemas.microsoft.com/office/powerpoint/2010/main" val="39412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05-16 à 17.06.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9144000" cy="3840020"/>
          </a:xfrm>
          <a:prstGeom prst="rect">
            <a:avLst/>
          </a:prstGeom>
        </p:spPr>
      </p:pic>
    </p:spTree>
    <p:extLst>
      <p:ext uri="{BB962C8B-B14F-4D97-AF65-F5344CB8AC3E}">
        <p14:creationId xmlns:p14="http://schemas.microsoft.com/office/powerpoint/2010/main" val="3099827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355976" y="1995686"/>
            <a:ext cx="2880320" cy="2808312"/>
          </a:xfrm>
          <a:prstGeom prst="ellipse">
            <a:avLst/>
          </a:prstGeom>
          <a:solidFill>
            <a:schemeClr val="accent6">
              <a:alpha val="61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CITIZENS</a:t>
            </a:r>
            <a:endParaRPr lang="fr-FR" sz="2400" dirty="0"/>
          </a:p>
        </p:txBody>
      </p:sp>
      <p:sp>
        <p:nvSpPr>
          <p:cNvPr id="8" name="Ellipse 7"/>
          <p:cNvSpPr/>
          <p:nvPr/>
        </p:nvSpPr>
        <p:spPr>
          <a:xfrm>
            <a:off x="3059832" y="216024"/>
            <a:ext cx="2880320" cy="2808312"/>
          </a:xfrm>
          <a:prstGeom prst="ellipse">
            <a:avLst/>
          </a:prstGeom>
          <a:solidFill>
            <a:schemeClr val="accent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POLITICAL</a:t>
            </a:r>
          </a:p>
          <a:p>
            <a:pPr algn="ctr"/>
            <a:r>
              <a:rPr lang="fr-FR" sz="2400" dirty="0" smtClean="0"/>
              <a:t>ELITE</a:t>
            </a:r>
            <a:endParaRPr lang="fr-FR" sz="2400" dirty="0"/>
          </a:p>
        </p:txBody>
      </p:sp>
      <p:sp>
        <p:nvSpPr>
          <p:cNvPr id="9" name="Ellipse 8"/>
          <p:cNvSpPr/>
          <p:nvPr/>
        </p:nvSpPr>
        <p:spPr>
          <a:xfrm>
            <a:off x="1907704" y="1995686"/>
            <a:ext cx="2880320" cy="2808312"/>
          </a:xfrm>
          <a:prstGeom prst="ellipse">
            <a:avLst/>
          </a:prstGeom>
          <a:solidFill>
            <a:schemeClr val="accent2">
              <a:lumMod val="60000"/>
              <a:lumOff val="40000"/>
              <a:alpha val="63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MEDIA</a:t>
            </a:r>
            <a:endParaRPr lang="fr-FR" sz="2400" dirty="0"/>
          </a:p>
        </p:txBody>
      </p:sp>
      <p:pic>
        <p:nvPicPr>
          <p:cNvPr id="2" name="Image 1" descr="obam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3478"/>
            <a:ext cx="1870104" cy="1404043"/>
          </a:xfrm>
          <a:prstGeom prst="rect">
            <a:avLst/>
          </a:prstGeom>
        </p:spPr>
      </p:pic>
      <p:pic>
        <p:nvPicPr>
          <p:cNvPr id="6" name="Image 5" descr="Capture d’écran 2012-12-07 à 14.48.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155926"/>
            <a:ext cx="1925705" cy="821634"/>
          </a:xfrm>
          <a:prstGeom prst="rect">
            <a:avLst/>
          </a:prstGeom>
        </p:spPr>
      </p:pic>
      <p:pic>
        <p:nvPicPr>
          <p:cNvPr id="10" name="Image 9" descr="Capture d’écran 2012-12-07 à 14.50.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3291830"/>
            <a:ext cx="1800200" cy="594709"/>
          </a:xfrm>
          <a:prstGeom prst="rect">
            <a:avLst/>
          </a:prstGeom>
        </p:spPr>
      </p:pic>
      <p:sp>
        <p:nvSpPr>
          <p:cNvPr id="3" name="ZoneTexte 2"/>
          <p:cNvSpPr txBox="1"/>
          <p:nvPr/>
        </p:nvSpPr>
        <p:spPr>
          <a:xfrm>
            <a:off x="6228184" y="1635646"/>
            <a:ext cx="284380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dirty="0" smtClean="0"/>
              <a:t>« </a:t>
            </a:r>
            <a:r>
              <a:rPr lang="fr-FR" dirty="0" err="1" smtClean="0"/>
              <a:t>America</a:t>
            </a:r>
            <a:r>
              <a:rPr lang="fr-FR" dirty="0" smtClean="0"/>
              <a:t> </a:t>
            </a:r>
            <a:r>
              <a:rPr lang="fr-FR" dirty="0" err="1" smtClean="0"/>
              <a:t>is</a:t>
            </a:r>
            <a:r>
              <a:rPr lang="fr-FR" dirty="0" smtClean="0"/>
              <a:t> </a:t>
            </a:r>
            <a:r>
              <a:rPr lang="fr-FR" dirty="0" err="1" smtClean="0"/>
              <a:t>like</a:t>
            </a:r>
            <a:r>
              <a:rPr lang="fr-FR" dirty="0" smtClean="0"/>
              <a:t> a </a:t>
            </a:r>
            <a:r>
              <a:rPr lang="fr-FR" dirty="0" err="1" smtClean="0"/>
              <a:t>family</a:t>
            </a:r>
            <a:r>
              <a:rPr lang="fr-FR" dirty="0" smtClean="0"/>
              <a:t> »</a:t>
            </a:r>
            <a:endParaRPr lang="fr-FR" dirty="0"/>
          </a:p>
        </p:txBody>
      </p:sp>
    </p:spTree>
    <p:extLst>
      <p:ext uri="{BB962C8B-B14F-4D97-AF65-F5344CB8AC3E}">
        <p14:creationId xmlns:p14="http://schemas.microsoft.com/office/powerpoint/2010/main" val="4205879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(2)</a:t>
            </a:r>
            <a:endParaRPr lang="fr-FR" dirty="0"/>
          </a:p>
        </p:txBody>
      </p:sp>
      <p:sp>
        <p:nvSpPr>
          <p:cNvPr id="3" name="Espace réservé du contenu 2"/>
          <p:cNvSpPr>
            <a:spLocks noGrp="1"/>
          </p:cNvSpPr>
          <p:nvPr>
            <p:ph sz="quarter" idx="13"/>
          </p:nvPr>
        </p:nvSpPr>
        <p:spPr>
          <a:xfrm>
            <a:off x="609600" y="1352550"/>
            <a:ext cx="8153400" cy="3235424"/>
          </a:xfrm>
        </p:spPr>
        <p:txBody>
          <a:bodyPr/>
          <a:lstStyle/>
          <a:p>
            <a:r>
              <a:rPr lang="fr-FR" dirty="0" smtClean="0"/>
              <a:t>Analyse de discours (point de vue linguistique)</a:t>
            </a:r>
          </a:p>
          <a:p>
            <a:pPr lvl="1"/>
            <a:r>
              <a:rPr lang="fr-FR" dirty="0" smtClean="0"/>
              <a:t>Intér</a:t>
            </a:r>
            <a:r>
              <a:rPr lang="fr-FR" dirty="0" smtClean="0"/>
              <a:t>êt pour les formes véhiculées dans les discours</a:t>
            </a:r>
          </a:p>
          <a:p>
            <a:pPr lvl="2"/>
            <a:r>
              <a:rPr lang="fr-FR" dirty="0" smtClean="0"/>
              <a:t>Fonction performatrice du langage</a:t>
            </a:r>
          </a:p>
          <a:p>
            <a:pPr lvl="3"/>
            <a:r>
              <a:rPr lang="fr-FR" dirty="0" smtClean="0"/>
              <a:t>Cf. embrayeurs</a:t>
            </a:r>
          </a:p>
          <a:p>
            <a:pPr lvl="3"/>
            <a:r>
              <a:rPr lang="fr-FR" dirty="0" err="1" smtClean="0"/>
              <a:t>Sinardet</a:t>
            </a:r>
            <a:r>
              <a:rPr lang="fr-FR" dirty="0" smtClean="0"/>
              <a:t> (2012)</a:t>
            </a:r>
          </a:p>
          <a:p>
            <a:pPr lvl="4"/>
            <a:r>
              <a:rPr lang="fr-FR" dirty="0"/>
              <a:t>Le traitement du dossier de BHV lors des débats politiques télévisés francophones (Mise au point) et néerlandophones (</a:t>
            </a:r>
            <a:r>
              <a:rPr lang="fr-FR" dirty="0" err="1"/>
              <a:t>zevende</a:t>
            </a:r>
            <a:r>
              <a:rPr lang="fr-FR" dirty="0"/>
              <a:t> dag)</a:t>
            </a:r>
          </a:p>
          <a:p>
            <a:pPr lvl="3"/>
            <a:endParaRPr lang="fr-FR" dirty="0" smtClean="0"/>
          </a:p>
        </p:txBody>
      </p:sp>
    </p:spTree>
    <p:extLst>
      <p:ext uri="{BB962C8B-B14F-4D97-AF65-F5344CB8AC3E}">
        <p14:creationId xmlns:p14="http://schemas.microsoft.com/office/powerpoint/2010/main" val="304773125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Pistes de recherche</a:t>
            </a:r>
            <a:endParaRPr lang="fr-FR" dirty="0"/>
          </a:p>
        </p:txBody>
      </p:sp>
      <p:sp>
        <p:nvSpPr>
          <p:cNvPr id="3" name="Espace réservé du contenu 2"/>
          <p:cNvSpPr>
            <a:spLocks noGrp="1"/>
          </p:cNvSpPr>
          <p:nvPr>
            <p:ph idx="1"/>
          </p:nvPr>
        </p:nvSpPr>
        <p:spPr/>
        <p:txBody>
          <a:bodyPr/>
          <a:lstStyle/>
          <a:p>
            <a:r>
              <a:rPr lang="fr-FR" dirty="0" smtClean="0"/>
              <a:t>Circulation des métaphores</a:t>
            </a:r>
            <a:r>
              <a:rPr lang="fr-FR" dirty="0" smtClean="0"/>
              <a:t>?</a:t>
            </a:r>
          </a:p>
          <a:p>
            <a:pPr lvl="1"/>
            <a:r>
              <a:rPr lang="fr-FR" dirty="0" smtClean="0"/>
              <a:t>Circulation intralinguistique</a:t>
            </a:r>
          </a:p>
          <a:p>
            <a:pPr lvl="2"/>
            <a:r>
              <a:rPr lang="fr-FR" dirty="0" smtClean="0"/>
              <a:t>Tracer la métaphore</a:t>
            </a:r>
          </a:p>
          <a:p>
            <a:pPr lvl="3"/>
            <a:r>
              <a:rPr lang="fr-FR" dirty="0" smtClean="0"/>
              <a:t>Où apparaît-elle?</a:t>
            </a:r>
          </a:p>
          <a:p>
            <a:pPr lvl="3"/>
            <a:r>
              <a:rPr lang="fr-FR" dirty="0" smtClean="0"/>
              <a:t>Comment se propage-t-elle?</a:t>
            </a:r>
          </a:p>
          <a:p>
            <a:pPr lvl="3"/>
            <a:r>
              <a:rPr lang="fr-FR" dirty="0" smtClean="0"/>
              <a:t>Dans quels discours percolent</a:t>
            </a:r>
            <a:r>
              <a:rPr lang="fr-FR" dirty="0"/>
              <a:t>-</a:t>
            </a:r>
            <a:r>
              <a:rPr lang="fr-FR" dirty="0" smtClean="0"/>
              <a:t>elle?</a:t>
            </a:r>
          </a:p>
        </p:txBody>
      </p:sp>
    </p:spTree>
    <p:extLst>
      <p:ext uri="{BB962C8B-B14F-4D97-AF65-F5344CB8AC3E}">
        <p14:creationId xmlns:p14="http://schemas.microsoft.com/office/powerpoint/2010/main" val="40341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627534"/>
            <a:ext cx="7632848" cy="3693319"/>
          </a:xfrm>
          <a:prstGeom prst="rect">
            <a:avLst/>
          </a:prstGeom>
          <a:noFill/>
        </p:spPr>
        <p:txBody>
          <a:bodyPr wrap="square" rtlCol="0">
            <a:spAutoFit/>
          </a:bodyPr>
          <a:lstStyle/>
          <a:p>
            <a:endParaRPr lang="fr-FR" u="sng" dirty="0"/>
          </a:p>
          <a:p>
            <a:r>
              <a:rPr lang="fr-FR" u="sng" dirty="0"/>
              <a:t>De </a:t>
            </a:r>
            <a:r>
              <a:rPr lang="fr-FR" u="sng" dirty="0" err="1"/>
              <a:t>zevende</a:t>
            </a:r>
            <a:r>
              <a:rPr lang="fr-FR" u="sng" dirty="0"/>
              <a:t> dag : </a:t>
            </a:r>
            <a:r>
              <a:rPr lang="fr-FR" dirty="0"/>
              <a:t>Er </a:t>
            </a:r>
            <a:r>
              <a:rPr lang="fr-FR" dirty="0" err="1"/>
              <a:t>is</a:t>
            </a:r>
            <a:r>
              <a:rPr lang="fr-FR" dirty="0"/>
              <a:t> </a:t>
            </a:r>
            <a:r>
              <a:rPr lang="fr-FR" dirty="0" err="1"/>
              <a:t>nog</a:t>
            </a:r>
            <a:r>
              <a:rPr lang="fr-FR" dirty="0"/>
              <a:t> </a:t>
            </a:r>
            <a:r>
              <a:rPr lang="fr-FR" dirty="0" err="1"/>
              <a:t>een</a:t>
            </a:r>
            <a:r>
              <a:rPr lang="fr-FR" dirty="0"/>
              <a:t> dossier : Brussel-Halle-Vilvoorde. </a:t>
            </a:r>
            <a:r>
              <a:rPr lang="fr-FR" dirty="0" err="1"/>
              <a:t>Waarvan</a:t>
            </a:r>
            <a:r>
              <a:rPr lang="fr-FR" dirty="0"/>
              <a:t> </a:t>
            </a:r>
            <a:r>
              <a:rPr lang="fr-FR" dirty="0" err="1"/>
              <a:t>uw</a:t>
            </a:r>
            <a:r>
              <a:rPr lang="fr-FR" dirty="0"/>
              <a:t> </a:t>
            </a:r>
            <a:r>
              <a:rPr lang="fr-FR" dirty="0" err="1"/>
              <a:t>partij</a:t>
            </a:r>
            <a:r>
              <a:rPr lang="fr-FR" dirty="0"/>
              <a:t> </a:t>
            </a:r>
            <a:r>
              <a:rPr lang="fr-FR" dirty="0" err="1"/>
              <a:t>zegt</a:t>
            </a:r>
            <a:r>
              <a:rPr lang="fr-FR" dirty="0"/>
              <a:t>, </a:t>
            </a:r>
            <a:r>
              <a:rPr lang="fr-FR" dirty="0" err="1"/>
              <a:t>vrijdag</a:t>
            </a:r>
            <a:r>
              <a:rPr lang="fr-FR" dirty="0"/>
              <a:t> in </a:t>
            </a:r>
            <a:r>
              <a:rPr lang="fr-FR" dirty="0" err="1"/>
              <a:t>het</a:t>
            </a:r>
            <a:r>
              <a:rPr lang="fr-FR" dirty="0"/>
              <a:t> </a:t>
            </a:r>
            <a:r>
              <a:rPr lang="fr-FR" dirty="0" err="1"/>
              <a:t>journaal</a:t>
            </a:r>
            <a:r>
              <a:rPr lang="fr-FR" dirty="0"/>
              <a:t>, </a:t>
            </a:r>
            <a:r>
              <a:rPr lang="fr-FR" dirty="0" err="1"/>
              <a:t>dat</a:t>
            </a:r>
            <a:r>
              <a:rPr lang="fr-FR" dirty="0"/>
              <a:t>… euh… ’</a:t>
            </a:r>
            <a:r>
              <a:rPr lang="fr-FR" dirty="0" err="1"/>
              <a:t>t</a:t>
            </a:r>
            <a:r>
              <a:rPr lang="fr-FR" dirty="0"/>
              <a:t> </a:t>
            </a:r>
            <a:r>
              <a:rPr lang="fr-FR" dirty="0" err="1"/>
              <a:t>is</a:t>
            </a:r>
            <a:r>
              <a:rPr lang="fr-FR" dirty="0"/>
              <a:t> </a:t>
            </a:r>
            <a:r>
              <a:rPr lang="fr-FR" dirty="0" err="1"/>
              <a:t>eigenlijk</a:t>
            </a:r>
            <a:r>
              <a:rPr lang="fr-FR" dirty="0"/>
              <a:t> </a:t>
            </a:r>
            <a:r>
              <a:rPr lang="fr-FR" dirty="0" err="1"/>
              <a:t>ook</a:t>
            </a:r>
            <a:r>
              <a:rPr lang="fr-FR" dirty="0"/>
              <a:t> onze </a:t>
            </a:r>
            <a:r>
              <a:rPr lang="fr-FR" dirty="0" err="1"/>
              <a:t>stelling</a:t>
            </a:r>
            <a:r>
              <a:rPr lang="fr-FR" dirty="0"/>
              <a:t> </a:t>
            </a:r>
            <a:r>
              <a:rPr lang="fr-FR" dirty="0" err="1"/>
              <a:t>want</a:t>
            </a:r>
            <a:r>
              <a:rPr lang="fr-FR" dirty="0"/>
              <a:t> </a:t>
            </a:r>
            <a:r>
              <a:rPr lang="fr-FR" b="1" dirty="0" err="1">
                <a:solidFill>
                  <a:srgbClr val="A3171E"/>
                </a:solidFill>
              </a:rPr>
              <a:t>we</a:t>
            </a:r>
            <a:r>
              <a:rPr lang="fr-FR" dirty="0"/>
              <a:t> </a:t>
            </a:r>
            <a:r>
              <a:rPr lang="fr-FR" dirty="0" err="1"/>
              <a:t>werken</a:t>
            </a:r>
            <a:r>
              <a:rPr lang="fr-FR" dirty="0"/>
              <a:t> </a:t>
            </a:r>
            <a:r>
              <a:rPr lang="fr-FR" b="1" dirty="0">
                <a:solidFill>
                  <a:srgbClr val="A3171E"/>
                </a:solidFill>
              </a:rPr>
              <a:t>hier</a:t>
            </a:r>
            <a:r>
              <a:rPr lang="fr-FR" dirty="0"/>
              <a:t> </a:t>
            </a:r>
            <a:r>
              <a:rPr lang="fr-FR" dirty="0" err="1"/>
              <a:t>aan</a:t>
            </a:r>
            <a:r>
              <a:rPr lang="fr-FR" dirty="0"/>
              <a:t> </a:t>
            </a:r>
            <a:r>
              <a:rPr lang="fr-FR" dirty="0" err="1"/>
              <a:t>deze</a:t>
            </a:r>
            <a:r>
              <a:rPr lang="fr-FR" dirty="0"/>
              <a:t> </a:t>
            </a:r>
            <a:r>
              <a:rPr lang="fr-FR" dirty="0" err="1"/>
              <a:t>tafel</a:t>
            </a:r>
            <a:r>
              <a:rPr lang="fr-FR" dirty="0"/>
              <a:t> </a:t>
            </a:r>
            <a:r>
              <a:rPr lang="fr-FR" dirty="0" err="1"/>
              <a:t>normaal</a:t>
            </a:r>
            <a:r>
              <a:rPr lang="fr-FR" dirty="0"/>
              <a:t> met </a:t>
            </a:r>
            <a:r>
              <a:rPr lang="fr-FR" dirty="0" err="1"/>
              <a:t>stellingen</a:t>
            </a:r>
            <a:r>
              <a:rPr lang="fr-FR" dirty="0"/>
              <a:t>… </a:t>
            </a:r>
            <a:r>
              <a:rPr lang="fr-FR" dirty="0" err="1"/>
              <a:t>euhm</a:t>
            </a:r>
            <a:r>
              <a:rPr lang="fr-FR" dirty="0"/>
              <a:t>… over Brussel-Halle-Vilvoorde, de </a:t>
            </a:r>
            <a:r>
              <a:rPr lang="fr-FR" dirty="0" err="1"/>
              <a:t>splitsing</a:t>
            </a:r>
            <a:r>
              <a:rPr lang="fr-FR" dirty="0"/>
              <a:t> van </a:t>
            </a:r>
            <a:r>
              <a:rPr lang="fr-FR" dirty="0" err="1"/>
              <a:t>dat</a:t>
            </a:r>
            <a:r>
              <a:rPr lang="fr-FR" dirty="0"/>
              <a:t> </a:t>
            </a:r>
            <a:r>
              <a:rPr lang="fr-FR" dirty="0" err="1"/>
              <a:t>kiesarrondissement</a:t>
            </a:r>
            <a:r>
              <a:rPr lang="fr-FR" dirty="0"/>
              <a:t>, </a:t>
            </a:r>
            <a:r>
              <a:rPr lang="fr-FR" b="1" dirty="0" err="1">
                <a:solidFill>
                  <a:srgbClr val="A3171E"/>
                </a:solidFill>
              </a:rPr>
              <a:t>waarvan</a:t>
            </a:r>
            <a:r>
              <a:rPr lang="fr-FR" b="1" dirty="0">
                <a:solidFill>
                  <a:srgbClr val="A3171E"/>
                </a:solidFill>
              </a:rPr>
              <a:t> </a:t>
            </a:r>
            <a:r>
              <a:rPr lang="fr-FR" b="1" dirty="0" err="1">
                <a:solidFill>
                  <a:srgbClr val="A3171E"/>
                </a:solidFill>
              </a:rPr>
              <a:t>wij</a:t>
            </a:r>
            <a:r>
              <a:rPr lang="fr-FR" b="1" dirty="0">
                <a:solidFill>
                  <a:srgbClr val="A3171E"/>
                </a:solidFill>
              </a:rPr>
              <a:t> dus </a:t>
            </a:r>
            <a:r>
              <a:rPr lang="fr-FR" b="1" dirty="0" err="1">
                <a:solidFill>
                  <a:srgbClr val="A3171E"/>
                </a:solidFill>
              </a:rPr>
              <a:t>zeggen</a:t>
            </a:r>
            <a:r>
              <a:rPr lang="fr-FR" b="1" dirty="0">
                <a:solidFill>
                  <a:srgbClr val="A3171E"/>
                </a:solidFill>
              </a:rPr>
              <a:t> </a:t>
            </a:r>
            <a:r>
              <a:rPr lang="fr-FR" dirty="0"/>
              <a:t>: </a:t>
            </a:r>
            <a:r>
              <a:rPr lang="fr-FR" b="1" dirty="0" err="1">
                <a:solidFill>
                  <a:srgbClr val="A3171E"/>
                </a:solidFill>
              </a:rPr>
              <a:t>wij</a:t>
            </a:r>
            <a:r>
              <a:rPr lang="fr-FR" dirty="0"/>
              <a:t> </a:t>
            </a:r>
            <a:r>
              <a:rPr lang="fr-FR" dirty="0" err="1"/>
              <a:t>betalen</a:t>
            </a:r>
            <a:r>
              <a:rPr lang="fr-FR" dirty="0"/>
              <a:t> </a:t>
            </a:r>
            <a:r>
              <a:rPr lang="fr-FR" dirty="0" err="1"/>
              <a:t>géén</a:t>
            </a:r>
            <a:r>
              <a:rPr lang="fr-FR" dirty="0"/>
              <a:t> </a:t>
            </a:r>
            <a:r>
              <a:rPr lang="fr-FR" dirty="0" err="1"/>
              <a:t>prijs</a:t>
            </a:r>
            <a:r>
              <a:rPr lang="fr-FR" dirty="0"/>
              <a:t> </a:t>
            </a:r>
            <a:r>
              <a:rPr lang="fr-FR" dirty="0" err="1"/>
              <a:t>voor</a:t>
            </a:r>
            <a:r>
              <a:rPr lang="fr-FR" dirty="0"/>
              <a:t> de </a:t>
            </a:r>
            <a:r>
              <a:rPr lang="fr-FR" dirty="0" err="1"/>
              <a:t>splitsing</a:t>
            </a:r>
            <a:r>
              <a:rPr lang="fr-FR" dirty="0"/>
              <a:t> van Brussel-Halle-Vilvoorde. De </a:t>
            </a:r>
            <a:r>
              <a:rPr lang="fr-FR" dirty="0" err="1"/>
              <a:t>minister-president</a:t>
            </a:r>
            <a:r>
              <a:rPr lang="fr-FR" dirty="0"/>
              <a:t> </a:t>
            </a:r>
            <a:r>
              <a:rPr lang="fr-FR" dirty="0" err="1"/>
              <a:t>heeft</a:t>
            </a:r>
            <a:r>
              <a:rPr lang="fr-FR" dirty="0"/>
              <a:t> </a:t>
            </a:r>
            <a:r>
              <a:rPr lang="fr-FR" dirty="0" err="1"/>
              <a:t>dat</a:t>
            </a:r>
            <a:r>
              <a:rPr lang="fr-FR" dirty="0"/>
              <a:t> </a:t>
            </a:r>
            <a:r>
              <a:rPr lang="fr-FR" dirty="0" err="1"/>
              <a:t>vrijdagavond</a:t>
            </a:r>
            <a:r>
              <a:rPr lang="fr-FR" dirty="0"/>
              <a:t> </a:t>
            </a:r>
            <a:r>
              <a:rPr lang="fr-FR" dirty="0" err="1"/>
              <a:t>nog</a:t>
            </a:r>
            <a:r>
              <a:rPr lang="fr-FR" dirty="0"/>
              <a:t> </a:t>
            </a:r>
            <a:r>
              <a:rPr lang="fr-FR" dirty="0" err="1"/>
              <a:t>eens</a:t>
            </a:r>
            <a:r>
              <a:rPr lang="fr-FR" dirty="0"/>
              <a:t> </a:t>
            </a:r>
            <a:r>
              <a:rPr lang="fr-FR" dirty="0" err="1"/>
              <a:t>gezegd</a:t>
            </a:r>
            <a:r>
              <a:rPr lang="fr-FR" dirty="0"/>
              <a:t>. </a:t>
            </a:r>
            <a:r>
              <a:rPr lang="fr-FR" dirty="0" err="1"/>
              <a:t>Blijft</a:t>
            </a:r>
            <a:r>
              <a:rPr lang="fr-FR" dirty="0"/>
              <a:t> u </a:t>
            </a:r>
            <a:r>
              <a:rPr lang="fr-FR" dirty="0" err="1"/>
              <a:t>daar</a:t>
            </a:r>
            <a:r>
              <a:rPr lang="fr-FR" dirty="0"/>
              <a:t> </a:t>
            </a:r>
            <a:r>
              <a:rPr lang="fr-FR" dirty="0" err="1"/>
              <a:t>echt</a:t>
            </a:r>
            <a:r>
              <a:rPr lang="fr-FR" dirty="0"/>
              <a:t> </a:t>
            </a:r>
            <a:r>
              <a:rPr lang="fr-FR" dirty="0" err="1"/>
              <a:t>bij</a:t>
            </a:r>
            <a:r>
              <a:rPr lang="fr-FR" dirty="0"/>
              <a:t> </a:t>
            </a:r>
            <a:r>
              <a:rPr lang="fr-FR" dirty="0" smtClean="0"/>
              <a:t>?</a:t>
            </a:r>
          </a:p>
          <a:p>
            <a:endParaRPr lang="fr-FR" dirty="0"/>
          </a:p>
          <a:p>
            <a:r>
              <a:rPr lang="fr-FR" u="sng" dirty="0"/>
              <a:t>De </a:t>
            </a:r>
            <a:r>
              <a:rPr lang="fr-FR" u="sng" dirty="0" err="1"/>
              <a:t>zevende</a:t>
            </a:r>
            <a:r>
              <a:rPr lang="fr-FR" u="sng" dirty="0"/>
              <a:t> dag : </a:t>
            </a:r>
            <a:r>
              <a:rPr lang="fr-FR" dirty="0" err="1"/>
              <a:t>Ja</a:t>
            </a:r>
            <a:r>
              <a:rPr lang="fr-FR" dirty="0"/>
              <a:t>… ok </a:t>
            </a:r>
            <a:r>
              <a:rPr lang="fr-FR" dirty="0" err="1"/>
              <a:t>goed</a:t>
            </a:r>
            <a:r>
              <a:rPr lang="fr-FR" b="1" dirty="0">
                <a:solidFill>
                  <a:srgbClr val="A3171E"/>
                </a:solidFill>
              </a:rPr>
              <a:t>. En dus </a:t>
            </a:r>
            <a:r>
              <a:rPr lang="fr-FR" b="1" dirty="0" err="1">
                <a:solidFill>
                  <a:srgbClr val="A3171E"/>
                </a:solidFill>
              </a:rPr>
              <a:t>we</a:t>
            </a:r>
            <a:r>
              <a:rPr lang="fr-FR" b="1" dirty="0">
                <a:solidFill>
                  <a:srgbClr val="A3171E"/>
                </a:solidFill>
              </a:rPr>
              <a:t> </a:t>
            </a:r>
            <a:r>
              <a:rPr lang="fr-FR" b="1" dirty="0" err="1">
                <a:solidFill>
                  <a:srgbClr val="A3171E"/>
                </a:solidFill>
              </a:rPr>
              <a:t>betalen</a:t>
            </a:r>
            <a:r>
              <a:rPr lang="fr-FR" b="1" dirty="0">
                <a:solidFill>
                  <a:srgbClr val="A3171E"/>
                </a:solidFill>
              </a:rPr>
              <a:t> </a:t>
            </a:r>
            <a:r>
              <a:rPr lang="fr-FR" b="1" dirty="0" err="1">
                <a:solidFill>
                  <a:srgbClr val="A3171E"/>
                </a:solidFill>
              </a:rPr>
              <a:t>geen</a:t>
            </a:r>
            <a:r>
              <a:rPr lang="fr-FR" b="1" dirty="0">
                <a:solidFill>
                  <a:srgbClr val="A3171E"/>
                </a:solidFill>
              </a:rPr>
              <a:t> </a:t>
            </a:r>
            <a:r>
              <a:rPr lang="fr-FR" b="1" dirty="0" err="1">
                <a:solidFill>
                  <a:srgbClr val="A3171E"/>
                </a:solidFill>
              </a:rPr>
              <a:t>prijs</a:t>
            </a:r>
            <a:r>
              <a:rPr lang="fr-FR" b="1" dirty="0">
                <a:solidFill>
                  <a:srgbClr val="A3171E"/>
                </a:solidFill>
              </a:rPr>
              <a:t> </a:t>
            </a:r>
            <a:r>
              <a:rPr lang="fr-FR" b="1" dirty="0" err="1">
                <a:solidFill>
                  <a:srgbClr val="A3171E"/>
                </a:solidFill>
              </a:rPr>
              <a:t>hè</a:t>
            </a:r>
            <a:r>
              <a:rPr lang="fr-FR" dirty="0"/>
              <a:t>, </a:t>
            </a:r>
            <a:r>
              <a:rPr lang="fr-FR" dirty="0" err="1"/>
              <a:t>meneer</a:t>
            </a:r>
            <a:r>
              <a:rPr lang="fr-FR" dirty="0"/>
              <a:t> Somers…</a:t>
            </a:r>
          </a:p>
          <a:p>
            <a:r>
              <a:rPr lang="fr-FR" u="sng" dirty="0"/>
              <a:t>Somers : </a:t>
            </a:r>
            <a:r>
              <a:rPr lang="fr-FR" dirty="0" err="1"/>
              <a:t>Ja</a:t>
            </a:r>
            <a:r>
              <a:rPr lang="fr-FR" dirty="0"/>
              <a:t>, </a:t>
            </a:r>
            <a:r>
              <a:rPr lang="fr-FR" dirty="0" err="1"/>
              <a:t>da’s</a:t>
            </a:r>
            <a:r>
              <a:rPr lang="fr-FR" dirty="0"/>
              <a:t> </a:t>
            </a:r>
            <a:r>
              <a:rPr lang="fr-FR" dirty="0" err="1"/>
              <a:t>een</a:t>
            </a:r>
            <a:r>
              <a:rPr lang="fr-FR" dirty="0"/>
              <a:t> </a:t>
            </a:r>
            <a:r>
              <a:rPr lang="fr-FR" dirty="0" err="1"/>
              <a:t>heel</a:t>
            </a:r>
            <a:r>
              <a:rPr lang="fr-FR" dirty="0"/>
              <a:t> </a:t>
            </a:r>
            <a:r>
              <a:rPr lang="fr-FR" dirty="0" err="1"/>
              <a:t>moeilijk</a:t>
            </a:r>
            <a:r>
              <a:rPr lang="fr-FR" dirty="0"/>
              <a:t> dossier…</a:t>
            </a:r>
          </a:p>
          <a:p>
            <a:r>
              <a:rPr lang="fr-FR" dirty="0"/>
              <a:t>De </a:t>
            </a:r>
            <a:r>
              <a:rPr lang="fr-FR" dirty="0" err="1"/>
              <a:t>zevende</a:t>
            </a:r>
            <a:r>
              <a:rPr lang="fr-FR" dirty="0"/>
              <a:t> dag : </a:t>
            </a:r>
            <a:r>
              <a:rPr lang="fr-FR" dirty="0" err="1"/>
              <a:t>Betalen</a:t>
            </a:r>
            <a:r>
              <a:rPr lang="fr-FR" dirty="0"/>
              <a:t> </a:t>
            </a:r>
            <a:r>
              <a:rPr lang="fr-FR" b="1" dirty="0" err="1">
                <a:solidFill>
                  <a:srgbClr val="A3171E"/>
                </a:solidFill>
              </a:rPr>
              <a:t>we</a:t>
            </a:r>
            <a:r>
              <a:rPr lang="fr-FR" b="1" dirty="0">
                <a:solidFill>
                  <a:srgbClr val="A3171E"/>
                </a:solidFill>
              </a:rPr>
              <a:t> </a:t>
            </a:r>
            <a:r>
              <a:rPr lang="fr-FR" dirty="0" err="1"/>
              <a:t>een</a:t>
            </a:r>
            <a:r>
              <a:rPr lang="fr-FR" dirty="0"/>
              <a:t> </a:t>
            </a:r>
            <a:r>
              <a:rPr lang="fr-FR" dirty="0" err="1"/>
              <a:t>prijs</a:t>
            </a:r>
            <a:r>
              <a:rPr lang="fr-FR" dirty="0"/>
              <a:t> ?</a:t>
            </a:r>
          </a:p>
        </p:txBody>
      </p:sp>
    </p:spTree>
    <p:extLst>
      <p:ext uri="{BB962C8B-B14F-4D97-AF65-F5344CB8AC3E}">
        <p14:creationId xmlns:p14="http://schemas.microsoft.com/office/powerpoint/2010/main" val="39711838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843558"/>
            <a:ext cx="7920880" cy="1200329"/>
          </a:xfrm>
          <a:prstGeom prst="rect">
            <a:avLst/>
          </a:prstGeom>
          <a:noFill/>
        </p:spPr>
        <p:txBody>
          <a:bodyPr wrap="square" rtlCol="0">
            <a:spAutoFit/>
          </a:bodyPr>
          <a:lstStyle/>
          <a:p>
            <a:endParaRPr lang="fr-FR" dirty="0"/>
          </a:p>
          <a:p>
            <a:r>
              <a:rPr lang="fr-FR" dirty="0" smtClean="0"/>
              <a:t>Mise au point: Ça </a:t>
            </a:r>
            <a:r>
              <a:rPr lang="fr-FR" dirty="0"/>
              <a:t>veut dire… même question… ça veut dire que… il y a un prix qu</a:t>
            </a:r>
            <a:r>
              <a:rPr lang="fr-FR" b="1" dirty="0">
                <a:solidFill>
                  <a:srgbClr val="A3171E"/>
                </a:solidFill>
              </a:rPr>
              <a:t>’on</a:t>
            </a:r>
            <a:r>
              <a:rPr lang="fr-FR" dirty="0"/>
              <a:t> pourrait espérer ? Ce serait quoi ce prix ? </a:t>
            </a:r>
            <a:r>
              <a:rPr lang="fr-FR" b="1" dirty="0">
                <a:solidFill>
                  <a:srgbClr val="A3171E"/>
                </a:solidFill>
              </a:rPr>
              <a:t>Allez, on est entre nous ici</a:t>
            </a:r>
            <a:r>
              <a:rPr lang="fr-FR" dirty="0"/>
              <a:t>. Pas de langue de bois.</a:t>
            </a:r>
          </a:p>
        </p:txBody>
      </p:sp>
    </p:spTree>
    <p:extLst>
      <p:ext uri="{BB962C8B-B14F-4D97-AF65-F5344CB8AC3E}">
        <p14:creationId xmlns:p14="http://schemas.microsoft.com/office/powerpoint/2010/main" val="4041703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ésentation pour écran larg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pour écran large.potx</Template>
  <TotalTime>0</TotalTime>
  <Words>2547</Words>
  <Application>Microsoft Macintosh PowerPoint</Application>
  <PresentationFormat>Présentation à l'écran (16:9)</PresentationFormat>
  <Paragraphs>444</Paragraphs>
  <Slides>70</Slides>
  <Notes>36</Notes>
  <HiddenSlides>6</HiddenSlides>
  <MMClips>1</MMClips>
  <ScaleCrop>false</ScaleCrop>
  <HeadingPairs>
    <vt:vector size="4" baseType="variant">
      <vt:variant>
        <vt:lpstr>Thème</vt:lpstr>
      </vt:variant>
      <vt:variant>
        <vt:i4>1</vt:i4>
      </vt:variant>
      <vt:variant>
        <vt:lpstr>Titres des diapositives</vt:lpstr>
      </vt:variant>
      <vt:variant>
        <vt:i4>70</vt:i4>
      </vt:variant>
    </vt:vector>
  </HeadingPairs>
  <TitlesOfParts>
    <vt:vector size="71" baseType="lpstr">
      <vt:lpstr>Présentation pour écran large</vt:lpstr>
      <vt:lpstr>La faillite de la Grèce? « une formule effrayante qui fait son chemin ?»  Julien Perrez (ULg)</vt:lpstr>
      <vt:lpstr>Présentation PowerPoint</vt:lpstr>
      <vt:lpstr>Présentation PowerPoint</vt:lpstr>
      <vt:lpstr>Structure de l’exposé</vt:lpstr>
      <vt:lpstr>Introduction</vt:lpstr>
      <vt:lpstr>Introduction (2)</vt:lpstr>
      <vt:lpstr>Introduction (2)</vt:lpstr>
      <vt:lpstr>Présentation PowerPoint</vt:lpstr>
      <vt:lpstr>Présentation PowerPoint</vt:lpstr>
      <vt:lpstr>Introduction (2)</vt:lpstr>
      <vt:lpstr>Introduction (2)</vt:lpstr>
      <vt:lpstr>Présentation PowerPoint</vt:lpstr>
      <vt:lpstr>Langage et pensée</vt:lpstr>
      <vt:lpstr>Présentation PowerPoint</vt:lpstr>
      <vt:lpstr>Langage et pensée</vt:lpstr>
      <vt:lpstr>Présentation PowerPoint</vt:lpstr>
      <vt:lpstr>Présentation PowerPoint</vt:lpstr>
      <vt:lpstr>Présentation PowerPoint</vt:lpstr>
      <vt:lpstr>Introduction</vt:lpstr>
      <vt:lpstr>« Gouvernance » (Hambye 2012)</vt:lpstr>
      <vt:lpstr>Quelques exemples</vt:lpstr>
      <vt:lpstr>« Gouvernance » (Hambye 2012)</vt:lpstr>
      <vt:lpstr>Présentation PowerPoint</vt:lpstr>
      <vt:lpstr>Introduction (2)</vt:lpstr>
      <vt:lpstr>Crise</vt:lpstr>
      <vt:lpstr>Introduction (2)</vt:lpstr>
      <vt:lpstr>Structure de l’exposé</vt:lpstr>
      <vt:lpstr>Présentation PowerPoint</vt:lpstr>
      <vt:lpstr>« la vie est un voyage »</vt:lpstr>
      <vt:lpstr>Métaphores conceptuelles</vt:lpstr>
      <vt:lpstr>Métaphores conceptuelles</vt:lpstr>
      <vt:lpstr>Métaphores conceptuelles</vt:lpstr>
      <vt:lpstr>Métaphores conceptuelles</vt:lpstr>
      <vt:lpstr>Métaphores conceptuelles</vt:lpstr>
      <vt:lpstr>Métaphores conceptuelles</vt:lpstr>
      <vt:lpstr>Métaphores conceptuelles</vt:lpstr>
      <vt:lpstr>Métaphores conceptuelles</vt:lpstr>
      <vt:lpstr>Présentation PowerPoint</vt:lpstr>
      <vt:lpstr>Présentation PowerPoint</vt:lpstr>
      <vt:lpstr>Présentation PowerPoint</vt:lpstr>
      <vt:lpstr>Présentation PowerPoint</vt:lpstr>
      <vt:lpstr>Métaphores conceptuelles</vt:lpstr>
      <vt:lpstr>Présentation PowerPoint</vt:lpstr>
      <vt:lpstr>les états abstraits sont des localisations les catégories sont des conteneurs</vt:lpstr>
      <vt:lpstr>Structure de l’exposé</vt:lpstr>
      <vt:lpstr>Présentation PowerPoint</vt:lpstr>
      <vt:lpstr>Présentation PowerPoint</vt:lpstr>
      <vt:lpstr>Faillite de la Grèce</vt:lpstr>
      <vt:lpstr>« l’état est une entreprise »</vt:lpstr>
      <vt:lpstr>« l’état est une entreprise »</vt:lpstr>
      <vt:lpstr>Présentation PowerPoint</vt:lpstr>
      <vt:lpstr>Présentation PowerPoint</vt:lpstr>
      <vt:lpstr>Présentation PowerPoint</vt:lpstr>
      <vt:lpstr>Structure de l’exposé</vt:lpstr>
      <vt:lpstr>Pistes de recherche</vt:lpstr>
      <vt:lpstr>Présentation PowerPoint</vt:lpstr>
      <vt:lpstr>Bing.com</vt:lpstr>
      <vt:lpstr>Présentation PowerPoint</vt:lpstr>
      <vt:lpstr>N/10.000.000 words</vt:lpstr>
      <vt:lpstr>Pistes de recherche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Pistes de recherche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2014-05-13T12:42:10Z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