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2"/>
  </p:notesMasterIdLst>
  <p:sldIdLst>
    <p:sldId id="256" r:id="rId2"/>
    <p:sldId id="257" r:id="rId3"/>
    <p:sldId id="258" r:id="rId4"/>
    <p:sldId id="269" r:id="rId5"/>
    <p:sldId id="265" r:id="rId6"/>
    <p:sldId id="270" r:id="rId7"/>
    <p:sldId id="266" r:id="rId8"/>
    <p:sldId id="261" r:id="rId9"/>
    <p:sldId id="267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52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23E15-0113-4491-B263-EEA06D285DAD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FAC7A-DDCC-4BD9-808D-7C56009A1DE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62881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This </a:t>
            </a:r>
            <a:r>
              <a:rPr lang="fr-FR" dirty="0" err="1" smtClean="0"/>
              <a:t>presentation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will</a:t>
            </a:r>
            <a:r>
              <a:rPr lang="fr-FR" baseline="0" dirty="0" smtClean="0"/>
              <a:t> question the </a:t>
            </a:r>
            <a:r>
              <a:rPr lang="fr-FR" baseline="0" dirty="0" err="1" smtClean="0"/>
              <a:t>role</a:t>
            </a:r>
            <a:r>
              <a:rPr lang="fr-FR" baseline="0" dirty="0" smtClean="0"/>
              <a:t> and the impact of TA in NWM issues in France.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08954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3665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The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nuclear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big</a:t>
            </a:r>
            <a:r>
              <a:rPr lang="fr-FR" baseline="0" dirty="0" smtClean="0"/>
              <a:t> issue in France. 75percent of the </a:t>
            </a:r>
            <a:r>
              <a:rPr lang="fr-FR" baseline="0" dirty="0" err="1" smtClean="0"/>
              <a:t>energy</a:t>
            </a:r>
            <a:r>
              <a:rPr lang="fr-FR" baseline="0" dirty="0" smtClean="0"/>
              <a:t> come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the 58reactors. As Hecht put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nuclear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energy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part of national </a:t>
            </a:r>
            <a:r>
              <a:rPr lang="fr-FR" baseline="0" dirty="0" err="1" smtClean="0"/>
              <a:t>identify</a:t>
            </a:r>
            <a:r>
              <a:rPr lang="fr-FR" baseline="0" dirty="0" smtClean="0"/>
              <a:t>. French </a:t>
            </a:r>
            <a:r>
              <a:rPr lang="fr-FR" baseline="0" dirty="0" err="1" smtClean="0"/>
              <a:t>Presidents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most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political</a:t>
            </a:r>
            <a:r>
              <a:rPr lang="fr-FR" baseline="0" dirty="0" smtClean="0"/>
              <a:t> parties (</a:t>
            </a:r>
            <a:r>
              <a:rPr lang="fr-FR" baseline="0" dirty="0" err="1" smtClean="0"/>
              <a:t>except</a:t>
            </a:r>
            <a:r>
              <a:rPr lang="fr-FR" baseline="0" dirty="0" smtClean="0"/>
              <a:t> the Greens) </a:t>
            </a:r>
            <a:r>
              <a:rPr lang="fr-FR" baseline="0" dirty="0" err="1" smtClean="0"/>
              <a:t>still</a:t>
            </a:r>
            <a:r>
              <a:rPr lang="fr-FR" baseline="0" dirty="0" smtClean="0"/>
              <a:t> support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.</a:t>
            </a:r>
          </a:p>
          <a:p>
            <a:endParaRPr lang="fr-FR" baseline="0" dirty="0" smtClean="0"/>
          </a:p>
          <a:p>
            <a:r>
              <a:rPr lang="fr-FR" baseline="0" dirty="0" err="1" smtClean="0"/>
              <a:t>Nuclear</a:t>
            </a:r>
            <a:r>
              <a:rPr lang="fr-FR" baseline="0" dirty="0" smtClean="0"/>
              <a:t> issues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managed</a:t>
            </a:r>
            <a:r>
              <a:rPr lang="fr-FR" baseline="0" dirty="0" smtClean="0"/>
              <a:t> on a </a:t>
            </a:r>
            <a:r>
              <a:rPr lang="fr-FR" baseline="0" dirty="0" err="1" smtClean="0"/>
              <a:t>technocratic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way</a:t>
            </a:r>
            <a:r>
              <a:rPr lang="fr-FR" baseline="0" dirty="0" smtClean="0"/>
              <a:t> and important </a:t>
            </a:r>
            <a:r>
              <a:rPr lang="fr-FR" baseline="0" dirty="0" err="1" smtClean="0"/>
              <a:t>decisions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such</a:t>
            </a:r>
            <a:r>
              <a:rPr lang="fr-FR" baseline="0" dirty="0" smtClean="0"/>
              <a:t> as </a:t>
            </a:r>
            <a:r>
              <a:rPr lang="fr-FR" baseline="0" dirty="0" err="1" smtClean="0"/>
              <a:t>nuclear</a:t>
            </a:r>
            <a:r>
              <a:rPr lang="fr-FR" baseline="0" dirty="0" smtClean="0"/>
              <a:t> one </a:t>
            </a:r>
            <a:r>
              <a:rPr lang="fr-FR" baseline="0" dirty="0" err="1" smtClean="0"/>
              <a:t>tended</a:t>
            </a:r>
            <a:r>
              <a:rPr lang="fr-FR" baseline="0" dirty="0" smtClean="0"/>
              <a:t> to espace to the </a:t>
            </a:r>
            <a:r>
              <a:rPr lang="fr-FR" baseline="0" dirty="0" err="1" smtClean="0"/>
              <a:t>democratic</a:t>
            </a:r>
            <a:r>
              <a:rPr lang="fr-FR" baseline="0" dirty="0" smtClean="0"/>
              <a:t> control.</a:t>
            </a:r>
          </a:p>
          <a:p>
            <a:endParaRPr lang="fr-FR" baseline="0" dirty="0" smtClean="0"/>
          </a:p>
          <a:p>
            <a:r>
              <a:rPr lang="fr-FR" baseline="0" dirty="0" smtClean="0"/>
              <a:t>French TA office </a:t>
            </a:r>
            <a:r>
              <a:rPr lang="fr-FR" baseline="0" dirty="0" err="1" smtClean="0"/>
              <a:t>was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created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such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context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a double </a:t>
            </a:r>
            <a:r>
              <a:rPr lang="fr-FR" baseline="0" dirty="0" err="1" smtClean="0"/>
              <a:t>purpose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providing</a:t>
            </a:r>
            <a:r>
              <a:rPr lang="fr-FR" baseline="0" dirty="0" smtClean="0"/>
              <a:t> the relevant information to </a:t>
            </a:r>
            <a:r>
              <a:rPr lang="fr-FR" baseline="0" dirty="0" err="1" smtClean="0"/>
              <a:t>Parliament</a:t>
            </a:r>
            <a:r>
              <a:rPr lang="fr-FR" baseline="0" dirty="0" smtClean="0"/>
              <a:t> about </a:t>
            </a:r>
            <a:r>
              <a:rPr lang="fr-FR" baseline="0" dirty="0" err="1" smtClean="0"/>
              <a:t>technological</a:t>
            </a:r>
            <a:r>
              <a:rPr lang="fr-FR" baseline="0" dirty="0" smtClean="0"/>
              <a:t> issues and </a:t>
            </a:r>
            <a:r>
              <a:rPr lang="fr-FR" baseline="0" dirty="0" err="1" smtClean="0"/>
              <a:t>improving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outreach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capacity</a:t>
            </a:r>
            <a:r>
              <a:rPr lang="fr-FR" baseline="0" dirty="0" smtClean="0"/>
              <a:t> of the </a:t>
            </a:r>
            <a:r>
              <a:rPr lang="fr-FR" baseline="0" dirty="0" err="1" smtClean="0"/>
              <a:t>Parliament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impact on the </a:t>
            </a:r>
            <a:r>
              <a:rPr lang="fr-FR" baseline="0" dirty="0" err="1" smtClean="0"/>
              <a:t>decision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making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process</a:t>
            </a:r>
            <a:r>
              <a:rPr lang="fr-FR" baseline="0" dirty="0" smtClean="0"/>
              <a:t>. </a:t>
            </a:r>
          </a:p>
          <a:p>
            <a:r>
              <a:rPr lang="fr-FR" baseline="0" dirty="0" smtClean="0"/>
              <a:t>French TA has  </a:t>
            </a:r>
            <a:r>
              <a:rPr lang="fr-FR" baseline="0" dirty="0" err="1" smtClean="0"/>
              <a:t>progressively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become</a:t>
            </a:r>
            <a:r>
              <a:rPr lang="fr-FR" baseline="0" dirty="0" smtClean="0"/>
              <a:t> an important expertise centre of </a:t>
            </a:r>
            <a:r>
              <a:rPr lang="fr-FR" baseline="0" dirty="0" err="1" smtClean="0"/>
              <a:t>nuclear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energy</a:t>
            </a:r>
            <a:r>
              <a:rPr lang="fr-FR" baseline="0" dirty="0" smtClean="0"/>
              <a:t> in France. </a:t>
            </a:r>
          </a:p>
          <a:p>
            <a:r>
              <a:rPr lang="fr-FR" baseline="0" dirty="0" err="1" smtClean="0"/>
              <a:t>Follow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actor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evolution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understand</a:t>
            </a:r>
            <a:r>
              <a:rPr lang="fr-FR" baseline="0" dirty="0" smtClean="0"/>
              <a:t> the NWM </a:t>
            </a:r>
            <a:r>
              <a:rPr lang="fr-FR" baseline="0" dirty="0" err="1" smtClean="0"/>
              <a:t>decision-making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process</a:t>
            </a:r>
            <a:r>
              <a:rPr lang="fr-FR" baseline="0" dirty="0" smtClean="0"/>
              <a:t> in France </a:t>
            </a:r>
            <a:r>
              <a:rPr lang="fr-FR" baseline="0" dirty="0" err="1" smtClean="0"/>
              <a:t>overtime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then</a:t>
            </a:r>
            <a:r>
              <a:rPr lang="fr-FR" baseline="0" dirty="0" smtClean="0"/>
              <a:t> relevant. </a:t>
            </a:r>
          </a:p>
          <a:p>
            <a:r>
              <a:rPr lang="fr-FR" baseline="0" dirty="0" smtClean="0"/>
              <a:t>But </a:t>
            </a:r>
            <a:r>
              <a:rPr lang="fr-FR" baseline="0" dirty="0" err="1" smtClean="0"/>
              <a:t>before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briefly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need</a:t>
            </a:r>
            <a:r>
              <a:rPr lang="fr-FR" baseline="0" dirty="0" smtClean="0"/>
              <a:t> to focus on the </a:t>
            </a:r>
            <a:r>
              <a:rPr lang="fr-FR" baseline="0" dirty="0" err="1" smtClean="0"/>
              <a:t>particularities</a:t>
            </a:r>
            <a:r>
              <a:rPr lang="fr-FR" baseline="0" dirty="0" smtClean="0"/>
              <a:t> of the Office.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4016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French</a:t>
            </a:r>
            <a:r>
              <a:rPr lang="fr-FR" baseline="0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different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PTA</a:t>
            </a:r>
            <a:r>
              <a:rPr lang="fr-FR" baseline="0" dirty="0" smtClean="0"/>
              <a:t> in a </a:t>
            </a:r>
            <a:r>
              <a:rPr lang="fr-FR" baseline="0" dirty="0" err="1" smtClean="0"/>
              <a:t>sense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links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Parliament</a:t>
            </a:r>
            <a:r>
              <a:rPr lang="fr-FR" baseline="0" dirty="0" smtClean="0"/>
              <a:t> are </a:t>
            </a:r>
            <a:r>
              <a:rPr lang="fr-FR" baseline="0" dirty="0" err="1" smtClean="0"/>
              <a:t>very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strong</a:t>
            </a:r>
            <a:r>
              <a:rPr lang="fr-FR" baseline="0" dirty="0" smtClean="0"/>
              <a:t>.</a:t>
            </a:r>
          </a:p>
          <a:p>
            <a:r>
              <a:rPr lang="fr-FR" baseline="0" dirty="0" smtClean="0"/>
              <a:t>The main client of the Office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Parliament</a:t>
            </a:r>
            <a:endParaRPr lang="fr-FR" baseline="0" dirty="0" smtClean="0"/>
          </a:p>
          <a:p>
            <a:r>
              <a:rPr lang="fr-FR" baseline="0" dirty="0" smtClean="0"/>
              <a:t>The </a:t>
            </a:r>
            <a:r>
              <a:rPr lang="fr-FR" baseline="0" dirty="0" err="1" smtClean="0"/>
              <a:t>board</a:t>
            </a:r>
            <a:r>
              <a:rPr lang="fr-FR" baseline="0" dirty="0" smtClean="0"/>
              <a:t> of French TA and the staff are </a:t>
            </a:r>
            <a:r>
              <a:rPr lang="fr-FR" baseline="0" dirty="0" err="1" smtClean="0"/>
              <a:t>member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Parliament</a:t>
            </a:r>
            <a:endParaRPr lang="fr-FR" baseline="0" dirty="0" smtClean="0"/>
          </a:p>
          <a:p>
            <a:r>
              <a:rPr lang="fr-FR" baseline="0" dirty="0" smtClean="0"/>
              <a:t>TA </a:t>
            </a:r>
            <a:r>
              <a:rPr lang="fr-FR" baseline="0" dirty="0" err="1" smtClean="0"/>
              <a:t>practitioners</a:t>
            </a:r>
            <a:r>
              <a:rPr lang="fr-FR" baseline="0" dirty="0" smtClean="0"/>
              <a:t> are the </a:t>
            </a:r>
            <a:r>
              <a:rPr lang="fr-FR" baseline="0" dirty="0" err="1" smtClean="0"/>
              <a:t>MPs</a:t>
            </a:r>
            <a:r>
              <a:rPr lang="fr-FR" baseline="0" dirty="0" smtClean="0"/>
              <a:t> of the </a:t>
            </a:r>
            <a:r>
              <a:rPr lang="fr-FR" baseline="0" dirty="0" err="1" smtClean="0"/>
              <a:t>Parliament</a:t>
            </a:r>
            <a:r>
              <a:rPr lang="fr-FR" baseline="0" dirty="0" smtClean="0"/>
              <a:t>.</a:t>
            </a:r>
          </a:p>
          <a:p>
            <a:r>
              <a:rPr lang="fr-FR" baseline="0" dirty="0" smtClean="0"/>
              <a:t>The MPS and rapporteur </a:t>
            </a:r>
            <a:r>
              <a:rPr lang="fr-FR" baseline="0" dirty="0" err="1" smtClean="0"/>
              <a:t>conduct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research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write</a:t>
            </a:r>
            <a:r>
              <a:rPr lang="fr-FR" baseline="0" dirty="0" smtClean="0"/>
              <a:t> the report.</a:t>
            </a:r>
          </a:p>
          <a:p>
            <a:r>
              <a:rPr lang="fr-FR" baseline="0" dirty="0" smtClean="0"/>
              <a:t>- </a:t>
            </a:r>
            <a:endParaRPr lang="fr-FR" dirty="0" smtClean="0"/>
          </a:p>
          <a:p>
            <a:r>
              <a:rPr lang="fr-FR" dirty="0" smtClean="0"/>
              <a:t> Comprendre l’évolution</a:t>
            </a:r>
            <a:r>
              <a:rPr lang="fr-FR" baseline="0" dirty="0" smtClean="0"/>
              <a:t> de l’OPECST vis-à-vis du </a:t>
            </a:r>
            <a:r>
              <a:rPr lang="fr-FR" baseline="0" dirty="0" err="1" smtClean="0"/>
              <a:t>nucleaire</a:t>
            </a:r>
            <a:r>
              <a:rPr lang="fr-FR" baseline="0" dirty="0" smtClean="0"/>
              <a:t> comment il fonctionne.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9255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MPs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members</a:t>
            </a:r>
            <a:r>
              <a:rPr lang="fr-FR" baseline="0" dirty="0" smtClean="0"/>
              <a:t> of the Office </a:t>
            </a:r>
            <a:r>
              <a:rPr lang="fr-FR" baseline="0" dirty="0" err="1" smtClean="0"/>
              <a:t>desire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impacting</a:t>
            </a:r>
            <a:r>
              <a:rPr lang="fr-FR" baseline="0" dirty="0" smtClean="0"/>
              <a:t>  the </a:t>
            </a:r>
            <a:r>
              <a:rPr lang="fr-FR" baseline="0" dirty="0" err="1" smtClean="0"/>
              <a:t>decision-making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process</a:t>
            </a:r>
            <a:r>
              <a:rPr lang="fr-FR" baseline="0" dirty="0" smtClean="0"/>
              <a:t>. 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the next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 is: is it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really the case? What are the impact of PTA on NWM issues?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9255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do so, we follow the table of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Ladikas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Decker (2004) called “Typology of Impacts”.</a:t>
            </a:r>
            <a:endParaRPr lang="fr-B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9255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Blue </a:t>
            </a:r>
            <a:r>
              <a:rPr lang="fr-FR" dirty="0" err="1" smtClean="0"/>
              <a:t>is</a:t>
            </a:r>
            <a:r>
              <a:rPr lang="fr-FR" dirty="0" smtClean="0"/>
              <a:t> 1991: new </a:t>
            </a:r>
            <a:r>
              <a:rPr lang="fr-FR" dirty="0" err="1" smtClean="0"/>
              <a:t>way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governance</a:t>
            </a:r>
            <a:r>
              <a:rPr lang="fr-FR" baseline="0" dirty="0" smtClean="0"/>
              <a:t>. The Office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key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actor</a:t>
            </a:r>
            <a:endParaRPr lang="fr-FR" baseline="0" dirty="0" smtClean="0"/>
          </a:p>
          <a:p>
            <a:r>
              <a:rPr lang="fr-FR" baseline="0" dirty="0" smtClean="0"/>
              <a:t>Green </a:t>
            </a:r>
            <a:r>
              <a:rPr lang="fr-FR" baseline="0" dirty="0" err="1" smtClean="0"/>
              <a:t>represents</a:t>
            </a:r>
            <a:r>
              <a:rPr lang="fr-FR" baseline="0" dirty="0" smtClean="0"/>
              <a:t> the reports </a:t>
            </a:r>
            <a:r>
              <a:rPr lang="fr-FR" baseline="0" dirty="0" err="1" smtClean="0"/>
              <a:t>produced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during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fifteen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years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befors</a:t>
            </a:r>
            <a:r>
              <a:rPr lang="fr-FR" baseline="0" dirty="0" smtClean="0"/>
              <a:t> the second </a:t>
            </a:r>
            <a:r>
              <a:rPr lang="fr-FR" baseline="0" dirty="0" err="1" smtClean="0"/>
              <a:t>commitment</a:t>
            </a:r>
            <a:r>
              <a:rPr lang="fr-FR" baseline="0" dirty="0" smtClean="0"/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9255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fr-FR" dirty="0" smtClean="0"/>
              <a:t>Over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years</a:t>
            </a:r>
            <a:r>
              <a:rPr lang="fr-FR" baseline="0" dirty="0" smtClean="0"/>
              <a:t> </a:t>
            </a:r>
            <a:r>
              <a:rPr lang="fr-FR" dirty="0" smtClean="0"/>
              <a:t>TA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becomes</a:t>
            </a:r>
            <a:r>
              <a:rPr lang="fr-FR" baseline="0" dirty="0" smtClean="0"/>
              <a:t> a NWM </a:t>
            </a:r>
            <a:r>
              <a:rPr lang="fr-FR" baseline="0" dirty="0" err="1" smtClean="0"/>
              <a:t>gatekeeper</a:t>
            </a:r>
            <a:r>
              <a:rPr lang="fr-FR" baseline="0" dirty="0" smtClean="0"/>
              <a:t> of the </a:t>
            </a:r>
            <a:r>
              <a:rPr lang="fr-FR" baseline="0" dirty="0" err="1" smtClean="0"/>
              <a:t>Parliament</a:t>
            </a:r>
            <a:r>
              <a:rPr lang="fr-FR" baseline="0" dirty="0" smtClean="0"/>
              <a:t>.</a:t>
            </a:r>
          </a:p>
          <a:p>
            <a:pPr marL="171450" indent="-171450">
              <a:buFont typeface="Arial"/>
              <a:buChar char="•"/>
            </a:pPr>
            <a:r>
              <a:rPr lang="fr-FR" baseline="0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functions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regarding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field</a:t>
            </a:r>
            <a:r>
              <a:rPr lang="fr-FR" baseline="0" dirty="0" smtClean="0"/>
              <a:t> has </a:t>
            </a:r>
            <a:r>
              <a:rPr lang="fr-FR" baseline="0" dirty="0" err="1" smtClean="0"/>
              <a:t>increased</a:t>
            </a:r>
            <a:r>
              <a:rPr lang="fr-FR" baseline="0" dirty="0" smtClean="0"/>
              <a:t>. For </a:t>
            </a:r>
            <a:r>
              <a:rPr lang="fr-FR" baseline="0" dirty="0" err="1" smtClean="0"/>
              <a:t>example</a:t>
            </a:r>
            <a:r>
              <a:rPr lang="fr-FR" baseline="0" dirty="0" smtClean="0"/>
              <a:t>, the Office in </a:t>
            </a:r>
            <a:r>
              <a:rPr lang="fr-FR" baseline="0" dirty="0" err="1" smtClean="0"/>
              <a:t>now</a:t>
            </a:r>
            <a:r>
              <a:rPr lang="fr-FR" baseline="0" dirty="0" smtClean="0"/>
              <a:t> in charge to </a:t>
            </a:r>
            <a:r>
              <a:rPr lang="fr-FR" baseline="0" dirty="0" err="1" smtClean="0"/>
              <a:t>assess</a:t>
            </a:r>
            <a:r>
              <a:rPr lang="fr-FR" baseline="0" dirty="0" smtClean="0"/>
              <a:t> the national </a:t>
            </a:r>
            <a:r>
              <a:rPr lang="fr-FR" baseline="0" dirty="0" err="1" smtClean="0"/>
              <a:t>nuclear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waste</a:t>
            </a:r>
            <a:r>
              <a:rPr lang="fr-FR" baseline="0" dirty="0" smtClean="0"/>
              <a:t> plan and to </a:t>
            </a:r>
            <a:r>
              <a:rPr lang="fr-FR" baseline="0" dirty="0" err="1" smtClean="0"/>
              <a:t>present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results</a:t>
            </a:r>
            <a:r>
              <a:rPr lang="fr-FR" baseline="0" dirty="0" smtClean="0"/>
              <a:t> to the </a:t>
            </a:r>
            <a:r>
              <a:rPr lang="fr-FR" baseline="0" dirty="0" err="1" smtClean="0"/>
              <a:t>Parliament</a:t>
            </a:r>
            <a:r>
              <a:rPr lang="fr-FR" baseline="0" dirty="0" smtClean="0"/>
              <a:t>.</a:t>
            </a:r>
          </a:p>
          <a:p>
            <a:pPr marL="171450" indent="-171450">
              <a:buFont typeface="Arial"/>
              <a:buChar char="•"/>
            </a:pPr>
            <a:r>
              <a:rPr lang="fr-FR" baseline="0" dirty="0" smtClean="0"/>
              <a:t>It </a:t>
            </a:r>
            <a:r>
              <a:rPr lang="fr-FR" baseline="0" dirty="0" err="1" smtClean="0"/>
              <a:t>still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produces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appraisal</a:t>
            </a:r>
            <a:r>
              <a:rPr lang="fr-FR" baseline="0" dirty="0" smtClean="0"/>
              <a:t> but </a:t>
            </a:r>
            <a:r>
              <a:rPr lang="fr-FR" baseline="0" dirty="0" err="1" smtClean="0"/>
              <a:t>now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also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produces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meta-appraisal</a:t>
            </a:r>
            <a:r>
              <a:rPr lang="fr-FR" baseline="0" dirty="0" smtClean="0"/>
              <a:t>. It </a:t>
            </a:r>
            <a:r>
              <a:rPr lang="fr-FR" baseline="0" dirty="0" err="1" smtClean="0"/>
              <a:t>acts</a:t>
            </a:r>
            <a:r>
              <a:rPr lang="fr-FR" baseline="0" dirty="0" smtClean="0"/>
              <a:t> as a </a:t>
            </a:r>
            <a:r>
              <a:rPr lang="fr-FR" baseline="0" dirty="0" err="1" smtClean="0"/>
              <a:t>filter</a:t>
            </a:r>
            <a:r>
              <a:rPr lang="fr-FR" baseline="0" dirty="0" smtClean="0"/>
              <a:t> of the information.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9255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fr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story of NWM decision-making process is strongly related to the Office’s position but the next is: for how long?</a:t>
            </a:r>
          </a:p>
          <a:p>
            <a:pPr marL="171450" indent="-171450">
              <a:buFont typeface="Arial"/>
              <a:buChar char="•"/>
            </a:pPr>
            <a:r>
              <a:rPr lang="fr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Office can be heard because of its strong relation with the Parliament through the MPs. The office doesn’t have to fight to live, it is fully alive.</a:t>
            </a:r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/>
              <a:buChar char="•"/>
            </a:pP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main critic today</a:t>
            </a:r>
            <a:r>
              <a:rPr lang="fr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French PTA: 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time, the Office seems to be nothing more than a reproduction of other elite structure. But the integration of PTA in such field was an innovative practice in 1990 to pursuit the debate on NWM future. It is perceived as a democratic turn.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3665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Regarder les deux en même temps.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3665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7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9BB7EE5-EB60-44E4-AD4B-539BBDBF6492}" type="datetimeFigureOut">
              <a:rPr lang="fr-BE" smtClean="0"/>
              <a:t>13/03/15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305273"/>
            <a:ext cx="8462531" cy="4571999"/>
          </a:xfrm>
        </p:spPr>
        <p:txBody>
          <a:bodyPr>
            <a:normAutofit/>
          </a:bodyPr>
          <a:lstStyle/>
          <a:p>
            <a:r>
              <a:rPr lang="fr-BE" sz="2800" b="1" dirty="0" smtClean="0">
                <a:latin typeface="Trebuchet MS" panose="020B0603020202020204" pitchFamily="34" charset="0"/>
              </a:rPr>
              <a:t>TA </a:t>
            </a:r>
            <a:r>
              <a:rPr lang="fr-BE" sz="2800" b="1" dirty="0">
                <a:latin typeface="Trebuchet MS" panose="020B0603020202020204" pitchFamily="34" charset="0"/>
              </a:rPr>
              <a:t>as </a:t>
            </a:r>
            <a:r>
              <a:rPr lang="fr-BE" sz="2800" b="1" dirty="0" smtClean="0">
                <a:latin typeface="Trebuchet MS" panose="020B0603020202020204" pitchFamily="34" charset="0"/>
              </a:rPr>
              <a:t>gatekeeper? Ensuring and Legitimating a Democratic Decision-Making Process in NWM</a:t>
            </a:r>
            <a:r>
              <a:rPr lang="fr-BE" sz="2800" b="1" dirty="0">
                <a:latin typeface="Trebuchet MS" panose="020B0603020202020204" pitchFamily="34" charset="0"/>
              </a:rPr>
              <a:t/>
            </a:r>
            <a:br>
              <a:rPr lang="fr-BE" sz="2800" b="1" dirty="0">
                <a:latin typeface="Trebuchet MS" panose="020B0603020202020204" pitchFamily="34" charset="0"/>
              </a:rPr>
            </a:br>
            <a:endParaRPr lang="fr-BE" sz="2800" b="1" dirty="0"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437112"/>
            <a:ext cx="6858000" cy="120243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fr-BE" b="1" dirty="0" smtClean="0">
                <a:latin typeface="Trebuchet MS" panose="020B0603020202020204" pitchFamily="34" charset="0"/>
              </a:rPr>
              <a:t>Céline Parotte</a:t>
            </a:r>
          </a:p>
          <a:p>
            <a:pPr algn="ctr"/>
            <a:r>
              <a:rPr lang="fr-BE" b="1" dirty="0" smtClean="0">
                <a:latin typeface="Trebuchet MS" panose="020B0603020202020204" pitchFamily="34" charset="0"/>
              </a:rPr>
              <a:t>SPIRAL Research Centre, University of Liege, Belgium</a:t>
            </a:r>
          </a:p>
          <a:p>
            <a:pPr algn="ctr"/>
            <a:endParaRPr lang="fr-BE" b="1" dirty="0" smtClean="0">
              <a:latin typeface="Trebuchet MS" panose="020B0603020202020204" pitchFamily="34" charset="0"/>
            </a:endParaRPr>
          </a:p>
          <a:p>
            <a:pPr algn="ctr"/>
            <a:r>
              <a:rPr lang="fr-BE" b="1" dirty="0" smtClean="0">
                <a:latin typeface="Trebuchet MS" panose="020B0603020202020204" pitchFamily="34" charset="0"/>
              </a:rPr>
              <a:t>2</a:t>
            </a:r>
            <a:r>
              <a:rPr lang="fr-BE" b="1" baseline="30000" dirty="0" smtClean="0">
                <a:latin typeface="Trebuchet MS" panose="020B0603020202020204" pitchFamily="34" charset="0"/>
              </a:rPr>
              <a:t>nd</a:t>
            </a:r>
            <a:r>
              <a:rPr lang="fr-BE" b="1" dirty="0" smtClean="0">
                <a:latin typeface="Trebuchet MS" panose="020B0603020202020204" pitchFamily="34" charset="0"/>
              </a:rPr>
              <a:t> European TA Conference, Berlin</a:t>
            </a:r>
          </a:p>
          <a:p>
            <a:endParaRPr lang="fr-BE" b="1" dirty="0" smtClean="0">
              <a:latin typeface="Trebuchet MS" panose="020B0603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20272" y="1412776"/>
            <a:ext cx="2190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>
                <a:latin typeface="Trebuchet MS" panose="020B0603020202020204" pitchFamily="34" charset="0"/>
              </a:rPr>
              <a:t>February 27, 2015</a:t>
            </a:r>
          </a:p>
        </p:txBody>
      </p:sp>
    </p:spTree>
    <p:extLst>
      <p:ext uri="{BB962C8B-B14F-4D97-AF65-F5344CB8AC3E}">
        <p14:creationId xmlns:p14="http://schemas.microsoft.com/office/powerpoint/2010/main" val="2664030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1979"/>
            <a:ext cx="5791200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References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5"/>
            <a:ext cx="7620000" cy="4104456"/>
          </a:xfrm>
        </p:spPr>
        <p:txBody>
          <a:bodyPr>
            <a:normAutofit fontScale="85000" lnSpcReduction="20000"/>
          </a:bodyPr>
          <a:lstStyle/>
          <a:p>
            <a:pPr marL="800100" lvl="1" indent="-342900"/>
            <a:r>
              <a:rPr lang="fr-BE" b="1" dirty="0" smtClean="0">
                <a:latin typeface="Trebuchet MS" panose="020B0603020202020204" pitchFamily="34" charset="0"/>
              </a:rPr>
              <a:t>Barthe and Meyer </a:t>
            </a:r>
            <a:r>
              <a:rPr lang="fr-BE" dirty="0" smtClean="0">
                <a:latin typeface="Trebuchet MS" panose="020B0603020202020204" pitchFamily="34" charset="0"/>
              </a:rPr>
              <a:t>2010. </a:t>
            </a:r>
            <a:r>
              <a:rPr lang="fr-BE" dirty="0">
                <a:latin typeface="Trebuchet MS" panose="020B0603020202020204" pitchFamily="34" charset="0"/>
              </a:rPr>
              <a:t>Identifying remaining socio-technical challenges at the national level: </a:t>
            </a:r>
            <a:r>
              <a:rPr lang="fr-BE" dirty="0" smtClean="0">
                <a:latin typeface="Trebuchet MS" panose="020B0603020202020204" pitchFamily="34" charset="0"/>
              </a:rPr>
              <a:t>France, INSOTEC draft report</a:t>
            </a:r>
          </a:p>
          <a:p>
            <a:pPr marL="800100" lvl="1" indent="-342900"/>
            <a:r>
              <a:rPr lang="fr-FR" b="1" dirty="0" smtClean="0"/>
              <a:t>Hech</a:t>
            </a:r>
            <a:r>
              <a:rPr lang="fr-FR" dirty="0" smtClean="0"/>
              <a:t>t 2009. </a:t>
            </a:r>
            <a:r>
              <a:rPr lang="fr-FR" dirty="0"/>
              <a:t>The radiance of France. </a:t>
            </a:r>
            <a:r>
              <a:rPr lang="fr-FR" i="1" dirty="0" err="1"/>
              <a:t>Nuclear</a:t>
            </a:r>
            <a:r>
              <a:rPr lang="fr-FR" i="1" dirty="0"/>
              <a:t> power and national </a:t>
            </a:r>
            <a:r>
              <a:rPr lang="fr-FR" i="1" dirty="0" err="1"/>
              <a:t>identity</a:t>
            </a:r>
            <a:r>
              <a:rPr lang="fr-FR" i="1" dirty="0"/>
              <a:t> </a:t>
            </a:r>
            <a:r>
              <a:rPr lang="fr-FR" i="1" dirty="0" err="1"/>
              <a:t>after</a:t>
            </a:r>
            <a:r>
              <a:rPr lang="fr-FR" i="1" dirty="0"/>
              <a:t> World </a:t>
            </a:r>
            <a:r>
              <a:rPr lang="fr-FR" i="1" dirty="0" err="1"/>
              <a:t>War</a:t>
            </a:r>
            <a:r>
              <a:rPr lang="fr-FR" i="1" dirty="0"/>
              <a:t> II</a:t>
            </a:r>
            <a:r>
              <a:rPr lang="fr-FR" dirty="0" smtClean="0"/>
              <a:t>.</a:t>
            </a:r>
            <a:endParaRPr lang="fr-BE" dirty="0">
              <a:latin typeface="Trebuchet MS" panose="020B0603020202020204" pitchFamily="34" charset="0"/>
            </a:endParaRPr>
          </a:p>
          <a:p>
            <a:pPr marL="800100" lvl="1" indent="-342900"/>
            <a:r>
              <a:rPr lang="fr-BE" dirty="0">
                <a:latin typeface="Trebuchet MS" panose="020B0603020202020204" pitchFamily="34" charset="0"/>
              </a:rPr>
              <a:t>Interview with the OPECST’s President, December 12, 2014, Paris.</a:t>
            </a:r>
          </a:p>
          <a:p>
            <a:pPr marL="800100" lvl="1" indent="-342900"/>
            <a:r>
              <a:rPr lang="fr-BE" dirty="0">
                <a:latin typeface="Trebuchet MS" panose="020B0603020202020204" pitchFamily="34" charset="0"/>
              </a:rPr>
              <a:t>Interview with the OPECST’s member</a:t>
            </a:r>
            <a:r>
              <a:rPr lang="en-GB" dirty="0">
                <a:latin typeface="Trebuchet MS"/>
                <a:cs typeface="Trebuchet MS"/>
              </a:rPr>
              <a:t> concerned by underground nuclear waste laboratory, December 31, 2014</a:t>
            </a:r>
          </a:p>
          <a:p>
            <a:pPr marL="800100" lvl="1" indent="-342900"/>
            <a:r>
              <a:rPr lang="en-GB" dirty="0">
                <a:latin typeface="Trebuchet MS"/>
                <a:cs typeface="Trebuchet MS"/>
              </a:rPr>
              <a:t>Interviews with Pierre-Benoit </a:t>
            </a:r>
            <a:r>
              <a:rPr lang="en-GB" dirty="0" err="1">
                <a:latin typeface="Trebuchet MS"/>
                <a:cs typeface="Trebuchet MS"/>
              </a:rPr>
              <a:t>Joly</a:t>
            </a:r>
            <a:r>
              <a:rPr lang="en-GB" dirty="0">
                <a:latin typeface="Trebuchet MS"/>
                <a:cs typeface="Trebuchet MS"/>
              </a:rPr>
              <a:t>, October 10 and December 15, 2014</a:t>
            </a:r>
          </a:p>
          <a:p>
            <a:pPr marL="800100" lvl="1" indent="-342900"/>
            <a:r>
              <a:rPr lang="fr-FR" dirty="0">
                <a:latin typeface="Trebuchet MS"/>
                <a:cs typeface="Trebuchet MS"/>
              </a:rPr>
              <a:t>Interview </a:t>
            </a:r>
            <a:r>
              <a:rPr lang="fr-FR" dirty="0" err="1">
                <a:latin typeface="Trebuchet MS"/>
                <a:cs typeface="Trebuchet MS"/>
              </a:rPr>
              <a:t>with</a:t>
            </a:r>
            <a:r>
              <a:rPr lang="fr-FR" dirty="0">
                <a:latin typeface="Trebuchet MS"/>
                <a:cs typeface="Trebuchet MS"/>
              </a:rPr>
              <a:t> the </a:t>
            </a:r>
            <a:r>
              <a:rPr lang="fr-FR" dirty="0" err="1">
                <a:latin typeface="Trebuchet MS"/>
                <a:cs typeface="Trebuchet MS"/>
              </a:rPr>
              <a:t>Past</a:t>
            </a:r>
            <a:r>
              <a:rPr lang="fr-FR" dirty="0">
                <a:latin typeface="Trebuchet MS"/>
                <a:cs typeface="Trebuchet MS"/>
              </a:rPr>
              <a:t> </a:t>
            </a:r>
            <a:r>
              <a:rPr lang="fr-FR" dirty="0" err="1">
                <a:latin typeface="Trebuchet MS"/>
                <a:cs typeface="Trebuchet MS"/>
              </a:rPr>
              <a:t>Director</a:t>
            </a:r>
            <a:r>
              <a:rPr lang="fr-FR" dirty="0">
                <a:latin typeface="Trebuchet MS"/>
                <a:cs typeface="Trebuchet MS"/>
              </a:rPr>
              <a:t> of French </a:t>
            </a:r>
            <a:r>
              <a:rPr lang="fr-FR" dirty="0" err="1">
                <a:latin typeface="Trebuchet MS"/>
                <a:cs typeface="Trebuchet MS"/>
              </a:rPr>
              <a:t>nuclear</a:t>
            </a:r>
            <a:r>
              <a:rPr lang="fr-FR" dirty="0">
                <a:latin typeface="Trebuchet MS"/>
                <a:cs typeface="Trebuchet MS"/>
              </a:rPr>
              <a:t> </a:t>
            </a:r>
            <a:r>
              <a:rPr lang="fr-FR" dirty="0" err="1">
                <a:latin typeface="Trebuchet MS"/>
                <a:cs typeface="Trebuchet MS"/>
              </a:rPr>
              <a:t>waste</a:t>
            </a:r>
            <a:r>
              <a:rPr lang="fr-FR" dirty="0">
                <a:latin typeface="Trebuchet MS"/>
                <a:cs typeface="Trebuchet MS"/>
              </a:rPr>
              <a:t> </a:t>
            </a:r>
            <a:r>
              <a:rPr lang="fr-FR" dirty="0" err="1">
                <a:latin typeface="Trebuchet MS"/>
                <a:cs typeface="Trebuchet MS"/>
              </a:rPr>
              <a:t>agency</a:t>
            </a:r>
            <a:r>
              <a:rPr lang="fr-FR" dirty="0">
                <a:latin typeface="Trebuchet MS"/>
                <a:cs typeface="Trebuchet MS"/>
              </a:rPr>
              <a:t> (ANDRA), </a:t>
            </a:r>
            <a:r>
              <a:rPr lang="fr-FR" dirty="0" err="1">
                <a:latin typeface="Trebuchet MS"/>
                <a:cs typeface="Trebuchet MS"/>
              </a:rPr>
              <a:t>November</a:t>
            </a:r>
            <a:r>
              <a:rPr lang="fr-FR" dirty="0">
                <a:latin typeface="Trebuchet MS"/>
                <a:cs typeface="Trebuchet MS"/>
              </a:rPr>
              <a:t> 10, </a:t>
            </a:r>
            <a:r>
              <a:rPr lang="fr-FR" dirty="0" smtClean="0">
                <a:latin typeface="Trebuchet MS"/>
                <a:cs typeface="Trebuchet MS"/>
              </a:rPr>
              <a:t>2014</a:t>
            </a:r>
            <a:endParaRPr lang="fr-BE" dirty="0" smtClean="0">
              <a:latin typeface="Trebuchet MS" panose="020B0603020202020204" pitchFamily="34" charset="0"/>
            </a:endParaRPr>
          </a:p>
          <a:p>
            <a:pPr marL="800100" lvl="1" indent="-342900"/>
            <a:r>
              <a:rPr lang="fr-FR" b="1" dirty="0" err="1" smtClean="0">
                <a:latin typeface="Trebuchet MS"/>
                <a:cs typeface="Trebuchet MS"/>
              </a:rPr>
              <a:t>Ladikas</a:t>
            </a:r>
            <a:r>
              <a:rPr lang="fr-FR" b="1" dirty="0" smtClean="0">
                <a:latin typeface="Trebuchet MS"/>
                <a:cs typeface="Trebuchet MS"/>
              </a:rPr>
              <a:t> and </a:t>
            </a:r>
            <a:r>
              <a:rPr lang="fr-FR" b="1" dirty="0" err="1" smtClean="0">
                <a:latin typeface="Trebuchet MS"/>
                <a:cs typeface="Trebuchet MS"/>
              </a:rPr>
              <a:t>Decker</a:t>
            </a:r>
            <a:r>
              <a:rPr lang="fr-FR" b="1" dirty="0" smtClean="0">
                <a:latin typeface="Trebuchet MS"/>
                <a:cs typeface="Trebuchet MS"/>
              </a:rPr>
              <a:t> </a:t>
            </a:r>
            <a:r>
              <a:rPr lang="fr-FR" dirty="0" smtClean="0">
                <a:latin typeface="Trebuchet MS"/>
                <a:cs typeface="Trebuchet MS"/>
              </a:rPr>
              <a:t>2004. </a:t>
            </a:r>
            <a:r>
              <a:rPr lang="fr-FR" dirty="0" err="1" smtClean="0">
                <a:latin typeface="Trebuchet MS"/>
                <a:cs typeface="Trebuchet MS"/>
              </a:rPr>
              <a:t>Assessing</a:t>
            </a:r>
            <a:r>
              <a:rPr lang="fr-FR" dirty="0" smtClean="0">
                <a:latin typeface="Trebuchet MS"/>
                <a:cs typeface="Trebuchet MS"/>
              </a:rPr>
              <a:t> </a:t>
            </a:r>
            <a:r>
              <a:rPr lang="fr-FR" dirty="0">
                <a:latin typeface="Trebuchet MS"/>
                <a:cs typeface="Trebuchet MS"/>
              </a:rPr>
              <a:t>the impact of future-</a:t>
            </a:r>
            <a:r>
              <a:rPr lang="fr-FR" dirty="0" err="1">
                <a:latin typeface="Trebuchet MS"/>
                <a:cs typeface="Trebuchet MS"/>
              </a:rPr>
              <a:t>oriented</a:t>
            </a:r>
            <a:r>
              <a:rPr lang="fr-FR" dirty="0">
                <a:latin typeface="Trebuchet MS"/>
                <a:cs typeface="Trebuchet MS"/>
              </a:rPr>
              <a:t> </a:t>
            </a:r>
            <a:r>
              <a:rPr lang="fr-FR" dirty="0" err="1">
                <a:latin typeface="Trebuchet MS"/>
                <a:cs typeface="Trebuchet MS"/>
              </a:rPr>
              <a:t>technology</a:t>
            </a:r>
            <a:r>
              <a:rPr lang="fr-FR" dirty="0">
                <a:latin typeface="Trebuchet MS"/>
                <a:cs typeface="Trebuchet MS"/>
              </a:rPr>
              <a:t> </a:t>
            </a:r>
            <a:r>
              <a:rPr lang="fr-FR" dirty="0" err="1">
                <a:latin typeface="Trebuchet MS"/>
                <a:cs typeface="Trebuchet MS"/>
              </a:rPr>
              <a:t>assessment</a:t>
            </a:r>
            <a:r>
              <a:rPr lang="fr-FR" dirty="0">
                <a:latin typeface="Trebuchet MS"/>
                <a:cs typeface="Trebuchet MS"/>
              </a:rPr>
              <a:t>.  EU-US </a:t>
            </a:r>
            <a:r>
              <a:rPr lang="fr-FR" dirty="0" err="1">
                <a:latin typeface="Trebuchet MS"/>
                <a:cs typeface="Trebuchet MS"/>
              </a:rPr>
              <a:t>Seminar</a:t>
            </a:r>
            <a:r>
              <a:rPr lang="fr-FR" dirty="0">
                <a:latin typeface="Trebuchet MS"/>
                <a:cs typeface="Trebuchet MS"/>
              </a:rPr>
              <a:t>: New </a:t>
            </a:r>
            <a:r>
              <a:rPr lang="fr-FR" dirty="0" err="1">
                <a:latin typeface="Trebuchet MS"/>
                <a:cs typeface="Trebuchet MS"/>
              </a:rPr>
              <a:t>Technology</a:t>
            </a:r>
            <a:r>
              <a:rPr lang="fr-FR" dirty="0">
                <a:latin typeface="Trebuchet MS"/>
                <a:cs typeface="Trebuchet MS"/>
              </a:rPr>
              <a:t> </a:t>
            </a:r>
            <a:r>
              <a:rPr lang="fr-FR" dirty="0" err="1">
                <a:latin typeface="Trebuchet MS"/>
                <a:cs typeface="Trebuchet MS"/>
              </a:rPr>
              <a:t>Foresight</a:t>
            </a:r>
            <a:r>
              <a:rPr lang="fr-FR" dirty="0">
                <a:latin typeface="Trebuchet MS"/>
                <a:cs typeface="Trebuchet MS"/>
              </a:rPr>
              <a:t>, </a:t>
            </a:r>
            <a:r>
              <a:rPr lang="fr-FR" dirty="0" err="1">
                <a:latin typeface="Trebuchet MS"/>
                <a:cs typeface="Trebuchet MS"/>
              </a:rPr>
              <a:t>Forecasting</a:t>
            </a:r>
            <a:r>
              <a:rPr lang="fr-FR" dirty="0">
                <a:latin typeface="Trebuchet MS"/>
                <a:cs typeface="Trebuchet MS"/>
              </a:rPr>
              <a:t> &amp; </a:t>
            </a:r>
            <a:r>
              <a:rPr lang="fr-FR" dirty="0" err="1">
                <a:latin typeface="Trebuchet MS"/>
                <a:cs typeface="Trebuchet MS"/>
              </a:rPr>
              <a:t>Assessment</a:t>
            </a:r>
            <a:r>
              <a:rPr lang="fr-FR" dirty="0">
                <a:latin typeface="Trebuchet MS"/>
                <a:cs typeface="Trebuchet MS"/>
              </a:rPr>
              <a:t> </a:t>
            </a:r>
            <a:r>
              <a:rPr lang="fr-FR" dirty="0" err="1">
                <a:latin typeface="Trebuchet MS"/>
                <a:cs typeface="Trebuchet MS"/>
              </a:rPr>
              <a:t>Methods</a:t>
            </a:r>
            <a:r>
              <a:rPr lang="fr-FR" dirty="0">
                <a:latin typeface="Trebuchet MS"/>
                <a:cs typeface="Trebuchet MS"/>
              </a:rPr>
              <a:t>, </a:t>
            </a:r>
            <a:r>
              <a:rPr lang="fr-FR" dirty="0" err="1">
                <a:latin typeface="Trebuchet MS"/>
                <a:cs typeface="Trebuchet MS"/>
              </a:rPr>
              <a:t>Seville</a:t>
            </a:r>
            <a:r>
              <a:rPr lang="fr-FR" dirty="0">
                <a:latin typeface="Trebuchet MS"/>
                <a:cs typeface="Trebuchet MS"/>
              </a:rPr>
              <a:t>, 2004. 13-14.</a:t>
            </a:r>
            <a:endParaRPr lang="fr-FR" dirty="0" smtClean="0">
              <a:latin typeface="Trebuchet MS"/>
              <a:cs typeface="Trebuchet MS"/>
            </a:endParaRPr>
          </a:p>
          <a:p>
            <a:pPr marL="800100" lvl="1" indent="-342900"/>
            <a:r>
              <a:rPr lang="fr-FR" dirty="0" err="1" smtClean="0">
                <a:latin typeface="Trebuchet MS"/>
                <a:cs typeface="Trebuchet MS"/>
              </a:rPr>
              <a:t>Nuclear</a:t>
            </a:r>
            <a:r>
              <a:rPr lang="fr-FR" dirty="0" smtClean="0">
                <a:latin typeface="Trebuchet MS"/>
                <a:cs typeface="Trebuchet MS"/>
              </a:rPr>
              <a:t> World Association (</a:t>
            </a:r>
            <a:r>
              <a:rPr lang="fr-FR" dirty="0" err="1" smtClean="0">
                <a:latin typeface="Trebuchet MS"/>
                <a:cs typeface="Trebuchet MS"/>
              </a:rPr>
              <a:t>accessed</a:t>
            </a:r>
            <a:r>
              <a:rPr lang="fr-FR" dirty="0" smtClean="0">
                <a:latin typeface="Trebuchet MS"/>
                <a:cs typeface="Trebuchet MS"/>
              </a:rPr>
              <a:t> </a:t>
            </a:r>
            <a:r>
              <a:rPr lang="fr-FR" dirty="0" err="1" smtClean="0">
                <a:latin typeface="Trebuchet MS"/>
                <a:cs typeface="Trebuchet MS"/>
              </a:rPr>
              <a:t>January</a:t>
            </a:r>
            <a:r>
              <a:rPr lang="fr-FR" dirty="0" smtClean="0">
                <a:latin typeface="Trebuchet MS"/>
                <a:cs typeface="Trebuchet MS"/>
              </a:rPr>
              <a:t> 2015)</a:t>
            </a:r>
          </a:p>
          <a:p>
            <a:pPr marL="800100" lvl="1" indent="-342900"/>
            <a:r>
              <a:rPr lang="fr-FR" b="1" dirty="0" err="1" smtClean="0"/>
              <a:t>Topçu</a:t>
            </a:r>
            <a:r>
              <a:rPr lang="fr-FR" b="1" dirty="0"/>
              <a:t> </a:t>
            </a:r>
            <a:r>
              <a:rPr lang="fr-FR" b="1" dirty="0" smtClean="0"/>
              <a:t>2013</a:t>
            </a:r>
            <a:r>
              <a:rPr lang="fr-FR" dirty="0"/>
              <a:t>. </a:t>
            </a:r>
            <a:r>
              <a:rPr lang="fr-FR" i="1" dirty="0"/>
              <a:t>La France nucléaire. L'art de gouverner une technologie contestée, </a:t>
            </a:r>
            <a:r>
              <a:rPr lang="fr-FR" dirty="0"/>
              <a:t>Paris</a:t>
            </a:r>
            <a:r>
              <a:rPr lang="fr-FR" dirty="0" smtClean="0"/>
              <a:t>.</a:t>
            </a:r>
          </a:p>
          <a:p>
            <a:pPr marL="800100" lvl="1" indent="-342900"/>
            <a:endParaRPr lang="fr-FR" dirty="0" smtClean="0">
              <a:latin typeface="Trebuchet MS"/>
              <a:cs typeface="Trebuchet MS"/>
            </a:endParaRPr>
          </a:p>
          <a:p>
            <a:pPr marL="800100" lvl="1" indent="-342900"/>
            <a:endParaRPr lang="fr-BE" dirty="0" smtClean="0">
              <a:latin typeface="Trebuchet MS" panose="020B0603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20272" y="1412776"/>
            <a:ext cx="2190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>
                <a:latin typeface="Trebuchet MS" panose="020B0603020202020204" pitchFamily="34" charset="0"/>
              </a:rPr>
              <a:t>February 27, 2015</a:t>
            </a:r>
          </a:p>
        </p:txBody>
      </p:sp>
    </p:spTree>
    <p:extLst>
      <p:ext uri="{BB962C8B-B14F-4D97-AF65-F5344CB8AC3E}">
        <p14:creationId xmlns:p14="http://schemas.microsoft.com/office/powerpoint/2010/main" val="4155571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9755"/>
            <a:ext cx="7931224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A PTA in The nuclear france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27845"/>
            <a:ext cx="8496944" cy="4373563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58 reactors for 75% of French electricity </a:t>
            </a:r>
            <a:r>
              <a:rPr lang="fr-BE" sz="1600" b="0" dirty="0" smtClean="0">
                <a:latin typeface="Trebuchet MS" panose="020B0603020202020204" pitchFamily="34" charset="0"/>
              </a:rPr>
              <a:t>(NWA, 2014)</a:t>
            </a:r>
          </a:p>
          <a:p>
            <a:pPr marL="342900" indent="-342900">
              <a:buFont typeface="Arial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Nuclear energy as a part of national identity </a:t>
            </a:r>
            <a:r>
              <a:rPr lang="fr-BE" sz="1600" b="0" dirty="0" smtClean="0">
                <a:latin typeface="Trebuchet MS" panose="020B0603020202020204" pitchFamily="34" charset="0"/>
              </a:rPr>
              <a:t>(Hecht, 2009)</a:t>
            </a:r>
          </a:p>
          <a:p>
            <a:endParaRPr lang="fr-BE" sz="1600" dirty="0" smtClean="0">
              <a:latin typeface="Trebuchet MS" panose="020B0603020202020204" pitchFamily="34" charset="0"/>
            </a:endParaRPr>
          </a:p>
          <a:p>
            <a:pPr marL="342900" indent="-342900">
              <a:buFont typeface="Arial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Massive construction of nuclear power plants and nuclear waste management </a:t>
            </a:r>
            <a:r>
              <a:rPr lang="fr-BE" u="sng" dirty="0" smtClean="0">
                <a:latin typeface="Trebuchet MS" panose="020B0603020202020204" pitchFamily="34" charset="0"/>
              </a:rPr>
              <a:t>used to be the decision of few experts closely related to Minister of Industry</a:t>
            </a:r>
            <a:r>
              <a:rPr lang="fr-BE" dirty="0" smtClean="0">
                <a:latin typeface="Trebuchet MS" panose="020B0603020202020204" pitchFamily="34" charset="0"/>
              </a:rPr>
              <a:t> </a:t>
            </a:r>
            <a:r>
              <a:rPr lang="fr-BE" sz="1600" b="0" dirty="0" smtClean="0">
                <a:latin typeface="Trebuchet MS" panose="020B0603020202020204" pitchFamily="34" charset="0"/>
              </a:rPr>
              <a:t>(Hecht 2009, Barthe and Meyer 2010, Topçu 2014) </a:t>
            </a:r>
            <a:endParaRPr lang="fr-BE" b="0" dirty="0" smtClean="0">
              <a:latin typeface="Trebuchet MS" panose="020B0603020202020204" pitchFamily="34" charset="0"/>
            </a:endParaRPr>
          </a:p>
          <a:p>
            <a:pPr marL="342900" indent="-342900">
              <a:buFont typeface="Arial"/>
              <a:buChar char="•"/>
            </a:pPr>
            <a:r>
              <a:rPr lang="fr-BE" b="1" dirty="0" smtClean="0">
                <a:latin typeface="Trebuchet MS" panose="020B0603020202020204" pitchFamily="34" charset="0"/>
                <a:sym typeface="Wingdings"/>
              </a:rPr>
              <a:t> </a:t>
            </a:r>
            <a:r>
              <a:rPr lang="fr-BE" b="1" dirty="0" smtClean="0">
                <a:latin typeface="Trebuchet MS" panose="020B0603020202020204" pitchFamily="34" charset="0"/>
              </a:rPr>
              <a:t>Birth </a:t>
            </a:r>
            <a:r>
              <a:rPr lang="fr-BE" b="1" dirty="0">
                <a:latin typeface="Trebuchet MS" panose="020B0603020202020204" pitchFamily="34" charset="0"/>
              </a:rPr>
              <a:t>of </a:t>
            </a:r>
            <a:r>
              <a:rPr lang="fr-BE" b="1" dirty="0" smtClean="0">
                <a:latin typeface="Trebuchet MS" panose="020B0603020202020204" pitchFamily="34" charset="0"/>
              </a:rPr>
              <a:t>first institutionalized Parliamentary Technology Assessment Office (PTA) </a:t>
            </a:r>
            <a:r>
              <a:rPr lang="fr-BE" b="1" dirty="0">
                <a:latin typeface="Trebuchet MS" panose="020B0603020202020204" pitchFamily="34" charset="0"/>
              </a:rPr>
              <a:t>in the nuclear </a:t>
            </a:r>
            <a:r>
              <a:rPr lang="fr-BE" b="1" dirty="0" smtClean="0">
                <a:latin typeface="Trebuchet MS" panose="020B0603020202020204" pitchFamily="34" charset="0"/>
              </a:rPr>
              <a:t>France in 1983.</a:t>
            </a:r>
          </a:p>
          <a:p>
            <a:pPr marL="800100" lvl="1" indent="-342900">
              <a:buFont typeface="Arial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29 reports on nuclear issues among 10 on nuclear wastes</a:t>
            </a:r>
            <a:endParaRPr lang="fr-BE" dirty="0">
              <a:latin typeface="Trebuchet MS" panose="020B0603020202020204" pitchFamily="34" charset="0"/>
            </a:endParaRPr>
          </a:p>
          <a:p>
            <a:endParaRPr lang="fr-BE" dirty="0" smtClean="0">
              <a:latin typeface="Trebuchet MS" panose="020B0603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20272" y="1412776"/>
            <a:ext cx="2190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>
                <a:latin typeface="Trebuchet MS" panose="020B0603020202020204" pitchFamily="34" charset="0"/>
              </a:rPr>
              <a:t>February 27, 2015</a:t>
            </a:r>
          </a:p>
        </p:txBody>
      </p:sp>
    </p:spTree>
    <p:extLst>
      <p:ext uri="{BB962C8B-B14F-4D97-AF65-F5344CB8AC3E}">
        <p14:creationId xmlns:p14="http://schemas.microsoft.com/office/powerpoint/2010/main" val="3580963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064896" cy="144016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Particularities of the French PTA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0272" y="1412776"/>
            <a:ext cx="2190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>
                <a:latin typeface="Trebuchet MS" panose="020B0603020202020204" pitchFamily="34" charset="0"/>
              </a:rPr>
              <a:t>February 27, 2015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496944" cy="3888432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Democratic tool </a:t>
            </a:r>
            <a:r>
              <a:rPr lang="fr-BE" i="1" dirty="0" smtClean="0">
                <a:latin typeface="Trebuchet MS" panose="020B0603020202020204" pitchFamily="34" charset="0"/>
              </a:rPr>
              <a:t>of</a:t>
            </a:r>
            <a:r>
              <a:rPr lang="fr-BE" dirty="0" smtClean="0">
                <a:latin typeface="Trebuchet MS" panose="020B0603020202020204" pitchFamily="34" charset="0"/>
              </a:rPr>
              <a:t> and </a:t>
            </a:r>
            <a:r>
              <a:rPr lang="fr-BE" i="1" dirty="0" smtClean="0">
                <a:latin typeface="Trebuchet MS" panose="020B0603020202020204" pitchFamily="34" charset="0"/>
              </a:rPr>
              <a:t>for</a:t>
            </a:r>
            <a:r>
              <a:rPr lang="fr-BE" dirty="0" smtClean="0">
                <a:latin typeface="Trebuchet MS" panose="020B0603020202020204" pitchFamily="34" charset="0"/>
              </a:rPr>
              <a:t> the Parliament</a:t>
            </a:r>
            <a:endParaRPr lang="fr-BE" sz="1600" b="0" dirty="0" smtClean="0">
              <a:latin typeface="Trebuchet MS" panose="020B0603020202020204" pitchFamily="34" charset="0"/>
            </a:endParaRPr>
          </a:p>
          <a:p>
            <a:endParaRPr lang="fr-BE" dirty="0" smtClean="0">
              <a:latin typeface="Trebuchet MS" panose="020B0603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2996952"/>
            <a:ext cx="7200800" cy="13681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Bef>
                <a:spcPct val="20000"/>
              </a:spcBef>
              <a:spcAft>
                <a:spcPts val="600"/>
              </a:spcAft>
            </a:pPr>
            <a:r>
              <a:rPr lang="en-GB" dirty="0">
                <a:solidFill>
                  <a:schemeClr val="bg1"/>
                </a:solidFill>
              </a:rPr>
              <a:t>Why in the other systems, it doesn’t work? They have no link with the parliamentarians! So, at a moment, they [the parliamentarians] say that they [others TA] only produce studies. (…) We are the only system where the parliamentarians are so much implicated. </a:t>
            </a:r>
            <a:r>
              <a:rPr lang="en-GB" sz="1600" dirty="0" smtClean="0">
                <a:solidFill>
                  <a:schemeClr val="bg1"/>
                </a:solidFill>
              </a:rPr>
              <a:t>(President of OPECST, 2014)</a:t>
            </a:r>
            <a:endParaRPr lang="fr-BE" sz="1600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7504" y="4581128"/>
            <a:ext cx="9036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2000" b="1" dirty="0" smtClean="0">
                <a:latin typeface="Trebuchet MS"/>
                <a:cs typeface="Trebuchet MS"/>
              </a:rPr>
              <a:t>Double status of its members: </a:t>
            </a:r>
            <a:r>
              <a:rPr lang="en-GB" sz="2000" b="1" i="1" dirty="0" smtClean="0">
                <a:latin typeface="Trebuchet MS"/>
                <a:cs typeface="Trebuchet MS"/>
              </a:rPr>
              <a:t>both</a:t>
            </a:r>
            <a:r>
              <a:rPr lang="en-GB" sz="2000" b="1" dirty="0" smtClean="0">
                <a:latin typeface="Trebuchet MS"/>
                <a:cs typeface="Trebuchet MS"/>
              </a:rPr>
              <a:t> TA practitioners </a:t>
            </a:r>
            <a:r>
              <a:rPr lang="en-GB" sz="2000" b="1" i="1" dirty="0" smtClean="0">
                <a:latin typeface="Trebuchet MS"/>
                <a:cs typeface="Trebuchet MS"/>
              </a:rPr>
              <a:t>and</a:t>
            </a:r>
            <a:r>
              <a:rPr lang="en-GB" sz="2000" b="1" dirty="0" smtClean="0">
                <a:latin typeface="Trebuchet MS"/>
                <a:cs typeface="Trebuchet MS"/>
              </a:rPr>
              <a:t> policy-makers </a:t>
            </a:r>
            <a:endParaRPr lang="en-GB" sz="2000" b="1" dirty="0">
              <a:latin typeface="Trebuchet MS"/>
              <a:cs typeface="Trebuchet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5013176"/>
            <a:ext cx="7200800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>
                <a:latin typeface="Trebuchet MS"/>
                <a:cs typeface="Trebuchet MS"/>
              </a:rPr>
              <a:t>The OPECST </a:t>
            </a:r>
            <a:r>
              <a:rPr lang="fr-FR" dirty="0" err="1" smtClean="0">
                <a:latin typeface="Trebuchet MS"/>
                <a:cs typeface="Trebuchet MS"/>
              </a:rPr>
              <a:t>is</a:t>
            </a:r>
            <a:r>
              <a:rPr lang="fr-FR" dirty="0" smtClean="0">
                <a:latin typeface="Trebuchet MS"/>
                <a:cs typeface="Trebuchet MS"/>
              </a:rPr>
              <a:t> more </a:t>
            </a:r>
            <a:r>
              <a:rPr lang="fr-FR" dirty="0" err="1" smtClean="0">
                <a:latin typeface="Trebuchet MS"/>
                <a:cs typeface="Trebuchet MS"/>
              </a:rPr>
              <a:t>followed</a:t>
            </a:r>
            <a:r>
              <a:rPr lang="fr-FR" dirty="0" smtClean="0">
                <a:latin typeface="Trebuchet MS"/>
                <a:cs typeface="Trebuchet MS"/>
              </a:rPr>
              <a:t> </a:t>
            </a:r>
            <a:r>
              <a:rPr lang="fr-FR" dirty="0" err="1" smtClean="0">
                <a:latin typeface="Trebuchet MS"/>
                <a:cs typeface="Trebuchet MS"/>
              </a:rPr>
              <a:t>because</a:t>
            </a:r>
            <a:r>
              <a:rPr lang="fr-FR" dirty="0" smtClean="0">
                <a:latin typeface="Trebuchet MS"/>
                <a:cs typeface="Trebuchet MS"/>
              </a:rPr>
              <a:t> </a:t>
            </a:r>
            <a:r>
              <a:rPr lang="fr-FR" dirty="0" err="1" smtClean="0">
                <a:latin typeface="Trebuchet MS"/>
                <a:cs typeface="Trebuchet MS"/>
              </a:rPr>
              <a:t>it’s</a:t>
            </a:r>
            <a:r>
              <a:rPr lang="fr-FR" dirty="0" smtClean="0">
                <a:latin typeface="Trebuchet MS"/>
                <a:cs typeface="Trebuchet MS"/>
              </a:rPr>
              <a:t> an MP </a:t>
            </a:r>
            <a:r>
              <a:rPr lang="fr-FR" dirty="0" err="1" smtClean="0">
                <a:latin typeface="Trebuchet MS"/>
                <a:cs typeface="Trebuchet MS"/>
              </a:rPr>
              <a:t>that</a:t>
            </a:r>
            <a:r>
              <a:rPr lang="fr-FR" dirty="0" smtClean="0">
                <a:latin typeface="Trebuchet MS"/>
                <a:cs typeface="Trebuchet MS"/>
              </a:rPr>
              <a:t> </a:t>
            </a:r>
            <a:r>
              <a:rPr lang="fr-FR" dirty="0" err="1" smtClean="0">
                <a:latin typeface="Trebuchet MS"/>
                <a:cs typeface="Trebuchet MS"/>
              </a:rPr>
              <a:t>convinces</a:t>
            </a:r>
            <a:r>
              <a:rPr lang="fr-FR" dirty="0" smtClean="0">
                <a:latin typeface="Trebuchet MS"/>
                <a:cs typeface="Trebuchet MS"/>
              </a:rPr>
              <a:t> </a:t>
            </a:r>
            <a:r>
              <a:rPr lang="fr-FR" dirty="0" err="1" smtClean="0">
                <a:latin typeface="Trebuchet MS"/>
                <a:cs typeface="Trebuchet MS"/>
              </a:rPr>
              <a:t>another</a:t>
            </a:r>
            <a:r>
              <a:rPr lang="fr-FR" dirty="0" smtClean="0">
                <a:latin typeface="Trebuchet MS"/>
                <a:cs typeface="Trebuchet MS"/>
              </a:rPr>
              <a:t> MP </a:t>
            </a:r>
            <a:r>
              <a:rPr lang="fr-FR" sz="1600" dirty="0" smtClean="0">
                <a:latin typeface="Trebuchet MS"/>
                <a:cs typeface="Trebuchet MS"/>
              </a:rPr>
              <a:t>(</a:t>
            </a:r>
            <a:r>
              <a:rPr lang="fr-FR" sz="1600" dirty="0" err="1" smtClean="0">
                <a:latin typeface="Trebuchet MS"/>
                <a:cs typeface="Trebuchet MS"/>
              </a:rPr>
              <a:t>Past</a:t>
            </a:r>
            <a:r>
              <a:rPr lang="fr-FR" sz="1600" dirty="0" smtClean="0">
                <a:latin typeface="Trebuchet MS"/>
                <a:cs typeface="Trebuchet MS"/>
              </a:rPr>
              <a:t> </a:t>
            </a:r>
            <a:r>
              <a:rPr lang="fr-FR" sz="1600" dirty="0" err="1" smtClean="0">
                <a:latin typeface="Trebuchet MS"/>
                <a:cs typeface="Trebuchet MS"/>
              </a:rPr>
              <a:t>Director</a:t>
            </a:r>
            <a:r>
              <a:rPr lang="fr-FR" sz="1600" dirty="0" smtClean="0">
                <a:latin typeface="Trebuchet MS"/>
                <a:cs typeface="Trebuchet MS"/>
              </a:rPr>
              <a:t> of French </a:t>
            </a:r>
            <a:r>
              <a:rPr lang="fr-FR" sz="1600" dirty="0" err="1" smtClean="0">
                <a:latin typeface="Trebuchet MS"/>
                <a:cs typeface="Trebuchet MS"/>
              </a:rPr>
              <a:t>nuclear</a:t>
            </a:r>
            <a:r>
              <a:rPr lang="fr-FR" sz="1600" dirty="0" smtClean="0">
                <a:latin typeface="Trebuchet MS"/>
                <a:cs typeface="Trebuchet MS"/>
              </a:rPr>
              <a:t> </a:t>
            </a:r>
            <a:r>
              <a:rPr lang="fr-FR" sz="1600" dirty="0" err="1" smtClean="0">
                <a:latin typeface="Trebuchet MS"/>
                <a:cs typeface="Trebuchet MS"/>
              </a:rPr>
              <a:t>waste</a:t>
            </a:r>
            <a:r>
              <a:rPr lang="fr-FR" sz="1600" dirty="0" smtClean="0">
                <a:latin typeface="Trebuchet MS"/>
                <a:cs typeface="Trebuchet MS"/>
              </a:rPr>
              <a:t> </a:t>
            </a:r>
            <a:r>
              <a:rPr lang="fr-FR" sz="1600" dirty="0" err="1" smtClean="0">
                <a:latin typeface="Trebuchet MS"/>
                <a:cs typeface="Trebuchet MS"/>
              </a:rPr>
              <a:t>agency</a:t>
            </a:r>
            <a:r>
              <a:rPr lang="fr-FR" sz="1600" dirty="0" smtClean="0">
                <a:latin typeface="Trebuchet MS"/>
                <a:cs typeface="Trebuchet MS"/>
              </a:rPr>
              <a:t>, 2014)</a:t>
            </a:r>
            <a:endParaRPr lang="fr-FR" sz="1600" dirty="0">
              <a:latin typeface="Trebuchet MS"/>
              <a:cs typeface="Trebuchet MS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39552" y="602128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 smtClean="0"/>
              <a:t> </a:t>
            </a:r>
            <a:r>
              <a:rPr lang="fr-FR" sz="2000" b="1" dirty="0" smtClean="0">
                <a:solidFill>
                  <a:srgbClr val="000000"/>
                </a:solidFill>
                <a:latin typeface="Trebuchet MS"/>
                <a:cs typeface="Trebuchet MS"/>
              </a:rPr>
              <a:t>Reports are science-</a:t>
            </a:r>
            <a:r>
              <a:rPr lang="fr-FR" sz="2000" b="1" dirty="0" err="1" smtClean="0">
                <a:solidFill>
                  <a:srgbClr val="000000"/>
                </a:solidFill>
                <a:latin typeface="Trebuchet MS"/>
                <a:cs typeface="Trebuchet MS"/>
              </a:rPr>
              <a:t>based</a:t>
            </a:r>
            <a:r>
              <a:rPr lang="fr-FR" sz="2000" b="1" dirty="0" smtClean="0">
                <a:solidFill>
                  <a:srgbClr val="000000"/>
                </a:solidFill>
                <a:latin typeface="Trebuchet MS"/>
                <a:cs typeface="Trebuchet MS"/>
              </a:rPr>
              <a:t> but have a </a:t>
            </a:r>
            <a:r>
              <a:rPr lang="fr-FR" sz="2000" b="1" dirty="0" err="1" smtClean="0">
                <a:solidFill>
                  <a:srgbClr val="000000"/>
                </a:solidFill>
                <a:latin typeface="Trebuchet MS"/>
                <a:cs typeface="Trebuchet MS"/>
              </a:rPr>
              <a:t>clear</a:t>
            </a:r>
            <a:r>
              <a:rPr lang="fr-FR" sz="2000" b="1" dirty="0" smtClean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  <a:latin typeface="Trebuchet MS"/>
                <a:cs typeface="Trebuchet MS"/>
              </a:rPr>
              <a:t>political</a:t>
            </a:r>
            <a:r>
              <a:rPr lang="fr-FR" sz="2000" b="1" dirty="0" smtClean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  <a:latin typeface="Trebuchet MS"/>
                <a:cs typeface="Trebuchet MS"/>
              </a:rPr>
              <a:t>tone</a:t>
            </a:r>
            <a:r>
              <a:rPr lang="fr-FR" sz="2000" b="1" dirty="0" smtClean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  <a:latin typeface="Trebuchet MS"/>
                <a:cs typeface="Trebuchet MS"/>
              </a:rPr>
              <a:t>(Laurent 2000)</a:t>
            </a:r>
            <a:endParaRPr lang="fr-FR" sz="1600" b="1" dirty="0">
              <a:solidFill>
                <a:srgbClr val="000000"/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29188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8784976" cy="144016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Particularities of the French PTA (2)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0272" y="1412776"/>
            <a:ext cx="2190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>
                <a:latin typeface="Trebuchet MS" panose="020B0603020202020204" pitchFamily="34" charset="0"/>
              </a:rPr>
              <a:t>February 27, 2015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496944" cy="3888432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Wish to impact the NWM decision-making process</a:t>
            </a:r>
            <a:endParaRPr lang="fr-BE" sz="1600" b="0" dirty="0" smtClean="0">
              <a:latin typeface="Trebuchet MS" panose="020B0603020202020204" pitchFamily="34" charset="0"/>
            </a:endParaRPr>
          </a:p>
          <a:p>
            <a:r>
              <a:rPr lang="fr-BE" sz="1600" b="0" dirty="0" smtClean="0">
                <a:latin typeface="Trebuchet MS" panose="020B0603020202020204" pitchFamily="34" charset="0"/>
              </a:rPr>
              <a:t> </a:t>
            </a:r>
          </a:p>
          <a:p>
            <a:endParaRPr lang="fr-BE" dirty="0" smtClean="0">
              <a:latin typeface="Trebuchet MS" panose="020B0603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2996952"/>
            <a:ext cx="7200800" cy="17281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spcAft>
                <a:spcPts val="600"/>
              </a:spcAft>
            </a:pPr>
            <a:r>
              <a:rPr lang="en-GB" dirty="0">
                <a:solidFill>
                  <a:schemeClr val="bg1"/>
                </a:solidFill>
                <a:latin typeface="Trebuchet MS"/>
                <a:cs typeface="Trebuchet MS"/>
              </a:rPr>
              <a:t>“ The affair of nuclear waste: every member who comes at the Office did it because they want to influence. Then, OPECST’s members who come from the [Departments of] Haute Marne and Meuse are still here because they have the [</a:t>
            </a:r>
            <a:r>
              <a:rPr lang="en-GB" dirty="0" smtClean="0">
                <a:solidFill>
                  <a:schemeClr val="bg1"/>
                </a:solidFill>
                <a:latin typeface="Trebuchet MS"/>
                <a:cs typeface="Trebuchet MS"/>
              </a:rPr>
              <a:t>NWM] </a:t>
            </a:r>
            <a:r>
              <a:rPr lang="en-GB" dirty="0">
                <a:solidFill>
                  <a:schemeClr val="bg1"/>
                </a:solidFill>
                <a:latin typeface="Trebuchet MS"/>
                <a:cs typeface="Trebuchet MS"/>
              </a:rPr>
              <a:t>underground laboratory.” </a:t>
            </a:r>
            <a:r>
              <a:rPr lang="en-GB" sz="1600" dirty="0" smtClean="0">
                <a:solidFill>
                  <a:schemeClr val="bg1"/>
                </a:solidFill>
                <a:latin typeface="Trebuchet MS"/>
                <a:cs typeface="Trebuchet MS"/>
              </a:rPr>
              <a:t>(President of the Office </a:t>
            </a:r>
            <a:r>
              <a:rPr lang="en-GB" sz="1600" dirty="0">
                <a:solidFill>
                  <a:schemeClr val="bg1"/>
                </a:solidFill>
                <a:latin typeface="Trebuchet MS"/>
                <a:cs typeface="Trebuchet MS"/>
              </a:rPr>
              <a:t>2014)</a:t>
            </a:r>
          </a:p>
        </p:txBody>
      </p:sp>
      <p:sp>
        <p:nvSpPr>
          <p:cNvPr id="8" name="Rectangle 7"/>
          <p:cNvSpPr/>
          <p:nvPr/>
        </p:nvSpPr>
        <p:spPr>
          <a:xfrm>
            <a:off x="755576" y="5013176"/>
            <a:ext cx="7200800" cy="1296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latin typeface="Trebuchet MS"/>
                <a:cs typeface="Trebuchet MS"/>
              </a:rPr>
              <a:t>“I’m candidate at the Office because it is the </a:t>
            </a:r>
            <a:r>
              <a:rPr lang="en-GB" dirty="0" smtClean="0">
                <a:latin typeface="Trebuchet MS"/>
                <a:cs typeface="Trebuchet MS"/>
              </a:rPr>
              <a:t>best place for reflection, </a:t>
            </a:r>
            <a:r>
              <a:rPr lang="en-GB" dirty="0">
                <a:latin typeface="Trebuchet MS"/>
                <a:cs typeface="Trebuchet MS"/>
              </a:rPr>
              <a:t>the most recognized </a:t>
            </a:r>
            <a:r>
              <a:rPr lang="en-GB" dirty="0" smtClean="0">
                <a:latin typeface="Trebuchet MS"/>
                <a:cs typeface="Trebuchet MS"/>
              </a:rPr>
              <a:t>one to </a:t>
            </a:r>
            <a:r>
              <a:rPr lang="en-GB" dirty="0">
                <a:latin typeface="Trebuchet MS"/>
                <a:cs typeface="Trebuchet MS"/>
              </a:rPr>
              <a:t>talk about the wastes. (…) </a:t>
            </a:r>
            <a:r>
              <a:rPr lang="en-GB" sz="1600" dirty="0">
                <a:latin typeface="Trebuchet MS"/>
                <a:cs typeface="Trebuchet MS"/>
              </a:rPr>
              <a:t>” </a:t>
            </a:r>
            <a:r>
              <a:rPr lang="en-GB" sz="1600" dirty="0" smtClean="0">
                <a:latin typeface="Trebuchet MS"/>
                <a:cs typeface="Trebuchet MS"/>
              </a:rPr>
              <a:t>(OPECST member concerned </a:t>
            </a:r>
            <a:r>
              <a:rPr lang="en-GB" sz="1600" dirty="0">
                <a:latin typeface="Trebuchet MS"/>
                <a:cs typeface="Trebuchet MS"/>
              </a:rPr>
              <a:t>by underground nuclear waste </a:t>
            </a:r>
            <a:r>
              <a:rPr lang="en-GB" sz="1600" dirty="0" smtClean="0">
                <a:latin typeface="Trebuchet MS"/>
                <a:cs typeface="Trebuchet MS"/>
              </a:rPr>
              <a:t>laboratory, </a:t>
            </a:r>
            <a:r>
              <a:rPr lang="en-GB" sz="1600" dirty="0">
                <a:latin typeface="Trebuchet MS"/>
                <a:cs typeface="Trebuchet MS"/>
              </a:rPr>
              <a:t>2014)</a:t>
            </a:r>
            <a:endParaRPr lang="fr-BE" sz="16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722448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064896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IMPACT of the French PTA in NWM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0272" y="1412776"/>
            <a:ext cx="2190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>
                <a:latin typeface="Trebuchet MS" panose="020B0603020202020204" pitchFamily="34" charset="0"/>
              </a:rPr>
              <a:t>February 27, 2015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016000" y="2688167"/>
            <a:ext cx="741741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2000" dirty="0">
              <a:latin typeface="Trebuchet MS"/>
              <a:cs typeface="Trebuchet MS"/>
            </a:endParaRPr>
          </a:p>
          <a:p>
            <a:pPr marL="342900" indent="-342900">
              <a:buFont typeface="Arial"/>
              <a:buChar char="•"/>
            </a:pPr>
            <a:r>
              <a:rPr lang="fr-FR" sz="2000" dirty="0" smtClean="0">
                <a:latin typeface="Trebuchet MS"/>
                <a:cs typeface="Trebuchet MS"/>
              </a:rPr>
              <a:t>« Table: </a:t>
            </a:r>
            <a:r>
              <a:rPr lang="fr-FR" sz="2000" dirty="0" err="1" smtClean="0">
                <a:latin typeface="Trebuchet MS"/>
                <a:cs typeface="Trebuchet MS"/>
              </a:rPr>
              <a:t>Typology</a:t>
            </a:r>
            <a:r>
              <a:rPr lang="fr-FR" sz="2000" dirty="0" smtClean="0">
                <a:latin typeface="Trebuchet MS"/>
                <a:cs typeface="Trebuchet MS"/>
              </a:rPr>
              <a:t> of Impacts » by </a:t>
            </a:r>
            <a:r>
              <a:rPr lang="fr-FR" sz="2000" dirty="0" err="1" smtClean="0">
                <a:latin typeface="Trebuchet MS"/>
                <a:cs typeface="Trebuchet MS"/>
              </a:rPr>
              <a:t>Ladikas</a:t>
            </a:r>
            <a:r>
              <a:rPr lang="fr-FR" sz="2000" dirty="0" smtClean="0">
                <a:latin typeface="Trebuchet MS"/>
                <a:cs typeface="Trebuchet MS"/>
              </a:rPr>
              <a:t> and </a:t>
            </a:r>
            <a:r>
              <a:rPr lang="fr-FR" sz="2000" dirty="0" err="1" smtClean="0">
                <a:latin typeface="Trebuchet MS"/>
                <a:cs typeface="Trebuchet MS"/>
              </a:rPr>
              <a:t>Decker</a:t>
            </a:r>
            <a:r>
              <a:rPr lang="fr-FR" sz="2000" dirty="0" smtClean="0">
                <a:latin typeface="Trebuchet MS"/>
                <a:cs typeface="Trebuchet MS"/>
              </a:rPr>
              <a:t> (2004</a:t>
            </a:r>
            <a:r>
              <a:rPr lang="fr-FR" dirty="0" smtClean="0"/>
              <a:t>)</a:t>
            </a:r>
          </a:p>
          <a:p>
            <a:r>
              <a:rPr lang="fr-FR" sz="2000" dirty="0" smtClean="0">
                <a:latin typeface="Trebuchet MS"/>
                <a:cs typeface="Trebuchet MS"/>
              </a:rPr>
              <a:t>    (TAMI </a:t>
            </a:r>
            <a:r>
              <a:rPr lang="fr-FR" sz="2000" dirty="0" err="1" smtClean="0">
                <a:latin typeface="Trebuchet MS"/>
                <a:cs typeface="Trebuchet MS"/>
              </a:rPr>
              <a:t>project</a:t>
            </a:r>
            <a:r>
              <a:rPr lang="fr-FR" sz="2000" dirty="0" smtClean="0">
                <a:latin typeface="Trebuchet MS"/>
                <a:cs typeface="Trebuchet MS"/>
              </a:rPr>
              <a:t>)</a:t>
            </a:r>
            <a:r>
              <a:rPr lang="fr-FR" sz="2000" dirty="0" smtClean="0"/>
              <a:t> in four </a:t>
            </a:r>
            <a:r>
              <a:rPr lang="fr-FR" sz="2000" dirty="0" err="1" smtClean="0"/>
              <a:t>periods</a:t>
            </a:r>
            <a:endParaRPr lang="fr-FR" sz="2000" dirty="0"/>
          </a:p>
          <a:p>
            <a:endParaRPr lang="fr-FR" sz="2000" dirty="0" smtClean="0"/>
          </a:p>
          <a:p>
            <a:pPr marL="800100" lvl="1" indent="-342900">
              <a:buFont typeface="Arial"/>
              <a:buChar char="•"/>
            </a:pPr>
            <a:r>
              <a:rPr lang="fr-FR" sz="2000" dirty="0" smtClean="0"/>
              <a:t>1990-1991: </a:t>
            </a:r>
            <a:r>
              <a:rPr lang="fr-FR" sz="2000" dirty="0" err="1" smtClean="0"/>
              <a:t>before</a:t>
            </a:r>
            <a:r>
              <a:rPr lang="fr-FR" sz="2000" dirty="0" smtClean="0"/>
              <a:t> the first </a:t>
            </a:r>
            <a:r>
              <a:rPr lang="fr-FR" sz="2000" dirty="0" err="1" smtClean="0"/>
              <a:t>political</a:t>
            </a:r>
            <a:r>
              <a:rPr lang="fr-FR" sz="2000" dirty="0" smtClean="0"/>
              <a:t> </a:t>
            </a:r>
            <a:r>
              <a:rPr lang="fr-FR" sz="2000" dirty="0" err="1" smtClean="0"/>
              <a:t>commitment</a:t>
            </a:r>
            <a:endParaRPr lang="fr-FR" sz="2000" dirty="0" smtClean="0"/>
          </a:p>
          <a:p>
            <a:pPr marL="800100" lvl="1" indent="-342900">
              <a:buFont typeface="Arial"/>
              <a:buChar char="•"/>
            </a:pPr>
            <a:r>
              <a:rPr lang="fr-FR" sz="2000" dirty="0" err="1" smtClean="0"/>
              <a:t>After</a:t>
            </a:r>
            <a:r>
              <a:rPr lang="fr-FR" sz="2000" dirty="0" smtClean="0"/>
              <a:t> 1991</a:t>
            </a:r>
          </a:p>
          <a:p>
            <a:pPr marL="800100" lvl="1" indent="-342900">
              <a:buFont typeface="Arial"/>
              <a:buChar char="•"/>
            </a:pPr>
            <a:r>
              <a:rPr lang="fr-FR" sz="2000" dirty="0" smtClean="0"/>
              <a:t>2005-2006: </a:t>
            </a:r>
            <a:r>
              <a:rPr lang="fr-FR" sz="2000" dirty="0" err="1" smtClean="0"/>
              <a:t>before</a:t>
            </a:r>
            <a:r>
              <a:rPr lang="fr-FR" sz="2000" dirty="0" smtClean="0"/>
              <a:t> the second </a:t>
            </a:r>
            <a:r>
              <a:rPr lang="fr-FR" sz="2000" dirty="0" err="1" smtClean="0"/>
              <a:t>political</a:t>
            </a:r>
            <a:r>
              <a:rPr lang="fr-FR" sz="2000" dirty="0" smtClean="0"/>
              <a:t> </a:t>
            </a:r>
            <a:r>
              <a:rPr lang="fr-FR" sz="2000" dirty="0" err="1" smtClean="0"/>
              <a:t>commitment</a:t>
            </a:r>
            <a:endParaRPr lang="fr-FR" sz="2000" dirty="0" smtClean="0"/>
          </a:p>
          <a:p>
            <a:pPr marL="800100" lvl="1" indent="-342900">
              <a:buFont typeface="Arial"/>
              <a:buChar char="•"/>
            </a:pPr>
            <a:r>
              <a:rPr lang="fr-FR" sz="2000" dirty="0" err="1" smtClean="0"/>
              <a:t>After</a:t>
            </a:r>
            <a:r>
              <a:rPr lang="fr-FR" sz="2000" dirty="0" smtClean="0"/>
              <a:t> 2006</a:t>
            </a:r>
          </a:p>
        </p:txBody>
      </p:sp>
    </p:spTree>
    <p:extLst>
      <p:ext uri="{BB962C8B-B14F-4D97-AF65-F5344CB8AC3E}">
        <p14:creationId xmlns:p14="http://schemas.microsoft.com/office/powerpoint/2010/main" val="658082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064896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IMPACT of French PTA in NWM</a:t>
            </a:r>
            <a:endParaRPr lang="fr-BE" b="1" dirty="0">
              <a:latin typeface="Trebuchet MS" panose="020B0603020202020204" pitchFamily="34" charset="0"/>
            </a:endParaRPr>
          </a:p>
        </p:txBody>
      </p:sp>
      <p:pic>
        <p:nvPicPr>
          <p:cNvPr id="5" name="Image 4" descr="Capture d’écran 2015-02-24 à 16.33.4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602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11760" y="5013176"/>
            <a:ext cx="2066528" cy="1844824"/>
          </a:xfrm>
          <a:prstGeom prst="rect">
            <a:avLst/>
          </a:prstGeom>
          <a:noFill/>
          <a:ln w="762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6876256" y="5013176"/>
            <a:ext cx="2160240" cy="1844824"/>
          </a:xfrm>
          <a:prstGeom prst="rect">
            <a:avLst/>
          </a:prstGeom>
          <a:noFill/>
          <a:ln w="762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11" name="Rectangle 10"/>
          <p:cNvSpPr/>
          <p:nvPr/>
        </p:nvSpPr>
        <p:spPr>
          <a:xfrm>
            <a:off x="6804248" y="1052736"/>
            <a:ext cx="2066528" cy="1872208"/>
          </a:xfrm>
          <a:prstGeom prst="rect">
            <a:avLst/>
          </a:prstGeom>
          <a:noFill/>
          <a:ln w="762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12" name="Rectangle 11"/>
          <p:cNvSpPr/>
          <p:nvPr/>
        </p:nvSpPr>
        <p:spPr>
          <a:xfrm>
            <a:off x="4427984" y="4941168"/>
            <a:ext cx="4536504" cy="1916832"/>
          </a:xfrm>
          <a:prstGeom prst="rect">
            <a:avLst/>
          </a:prstGeom>
          <a:noFill/>
          <a:ln w="76200" cmpd="sng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14" name="Rectangle 13"/>
          <p:cNvSpPr/>
          <p:nvPr/>
        </p:nvSpPr>
        <p:spPr>
          <a:xfrm>
            <a:off x="2483768" y="1052736"/>
            <a:ext cx="6480720" cy="3888432"/>
          </a:xfrm>
          <a:prstGeom prst="rect">
            <a:avLst/>
          </a:prstGeom>
          <a:noFill/>
          <a:ln w="76200" cmpd="sng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21" name="Rectangle 20"/>
          <p:cNvSpPr/>
          <p:nvPr/>
        </p:nvSpPr>
        <p:spPr>
          <a:xfrm>
            <a:off x="2339752" y="1124744"/>
            <a:ext cx="6603032" cy="1872208"/>
          </a:xfrm>
          <a:prstGeom prst="rect">
            <a:avLst/>
          </a:prstGeom>
          <a:noFill/>
          <a:ln w="762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22" name="Rectangle 21"/>
          <p:cNvSpPr/>
          <p:nvPr/>
        </p:nvSpPr>
        <p:spPr>
          <a:xfrm>
            <a:off x="2411760" y="1052736"/>
            <a:ext cx="2066528" cy="1872208"/>
          </a:xfrm>
          <a:prstGeom prst="rect">
            <a:avLst/>
          </a:prstGeom>
          <a:noFill/>
          <a:ln w="762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030617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  <p:bldP spid="12" grpId="0" animBg="1"/>
      <p:bldP spid="14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064896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Discussion: TA of Nwm in France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0272" y="1412776"/>
            <a:ext cx="2249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 smtClean="0">
                <a:latin typeface="Trebuchet MS" panose="020B0603020202020204" pitchFamily="34" charset="0"/>
              </a:rPr>
              <a:t>February 27, 2015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11561" y="2564904"/>
            <a:ext cx="727280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Trebuchet MS"/>
                <a:cs typeface="Trebuchet MS"/>
              </a:rPr>
              <a:t>PTA (and its members) as a </a:t>
            </a:r>
            <a:r>
              <a:rPr lang="en-GB" sz="2400" b="1" i="1" dirty="0" smtClean="0">
                <a:latin typeface="Trebuchet MS"/>
                <a:cs typeface="Trebuchet MS"/>
              </a:rPr>
              <a:t>gatekeeper</a:t>
            </a:r>
          </a:p>
          <a:p>
            <a:endParaRPr lang="en-GB" sz="2400" b="1" dirty="0" smtClean="0">
              <a:latin typeface="Trebuchet MS"/>
              <a:cs typeface="Trebuchet MS"/>
            </a:endParaRPr>
          </a:p>
          <a:p>
            <a:pPr marL="342900" indent="-342900">
              <a:buFont typeface="Arial"/>
              <a:buChar char="•"/>
            </a:pPr>
            <a:r>
              <a:rPr lang="en-GB" sz="2400" b="1" dirty="0" smtClean="0">
                <a:latin typeface="Trebuchet MS"/>
                <a:cs typeface="Trebuchet MS"/>
              </a:rPr>
              <a:t> </a:t>
            </a:r>
            <a:r>
              <a:rPr lang="en-GB" sz="2000" b="1" dirty="0" smtClean="0">
                <a:latin typeface="Trebuchet MS"/>
                <a:cs typeface="Trebuchet MS"/>
              </a:rPr>
              <a:t>At different steps of the decision-making process (upstream and downstream)</a:t>
            </a:r>
          </a:p>
          <a:p>
            <a:endParaRPr lang="en-GB" sz="2400" b="1" dirty="0" smtClean="0">
              <a:latin typeface="Trebuchet MS"/>
              <a:cs typeface="Trebuchet MS"/>
            </a:endParaRPr>
          </a:p>
          <a:p>
            <a:pPr marL="342900" indent="-342900">
              <a:buFont typeface="Arial"/>
              <a:buChar char="•"/>
            </a:pPr>
            <a:r>
              <a:rPr lang="en-GB" sz="2000" b="1" dirty="0" smtClean="0">
                <a:latin typeface="Trebuchet MS"/>
                <a:cs typeface="Trebuchet MS"/>
              </a:rPr>
              <a:t>Filter the information (IN):  </a:t>
            </a:r>
            <a:r>
              <a:rPr lang="en-GB" sz="2000" b="1" i="1" dirty="0" smtClean="0">
                <a:latin typeface="Trebuchet MS"/>
                <a:cs typeface="Trebuchet MS"/>
              </a:rPr>
              <a:t>selection control</a:t>
            </a:r>
          </a:p>
          <a:p>
            <a:pPr marL="742950" lvl="1" indent="-285750">
              <a:buFont typeface="Wingdings" charset="0"/>
              <a:buChar char="à"/>
            </a:pPr>
            <a:r>
              <a:rPr lang="en-GB" b="1" dirty="0" smtClean="0">
                <a:latin typeface="Trebuchet MS"/>
                <a:cs typeface="Trebuchet MS"/>
              </a:rPr>
              <a:t>With its own procedural rules</a:t>
            </a:r>
            <a:r>
              <a:rPr lang="en-GB" b="1" dirty="0">
                <a:latin typeface="Trebuchet MS"/>
                <a:cs typeface="Trebuchet MS"/>
              </a:rPr>
              <a:t> </a:t>
            </a:r>
            <a:r>
              <a:rPr lang="en-GB" b="1" dirty="0" smtClean="0">
                <a:latin typeface="Trebuchet MS"/>
                <a:cs typeface="Trebuchet MS"/>
              </a:rPr>
              <a:t>and criteria</a:t>
            </a:r>
          </a:p>
          <a:p>
            <a:endParaRPr lang="en-GB" b="1" dirty="0">
              <a:latin typeface="Trebuchet MS"/>
              <a:cs typeface="Trebuchet MS"/>
            </a:endParaRPr>
          </a:p>
          <a:p>
            <a:pPr marL="342900" indent="-342900">
              <a:buFont typeface="Arial"/>
              <a:buChar char="•"/>
            </a:pPr>
            <a:r>
              <a:rPr lang="en-GB" sz="2000" b="1" dirty="0" smtClean="0">
                <a:latin typeface="Trebuchet MS"/>
                <a:cs typeface="Trebuchet MS"/>
              </a:rPr>
              <a:t>Translate </a:t>
            </a:r>
            <a:r>
              <a:rPr lang="en-GB" sz="2000" b="1" dirty="0">
                <a:latin typeface="Trebuchet MS"/>
                <a:cs typeface="Trebuchet MS"/>
              </a:rPr>
              <a:t>it (OUT) to the </a:t>
            </a:r>
            <a:r>
              <a:rPr lang="en-GB" sz="2000" b="1" dirty="0" smtClean="0">
                <a:latin typeface="Trebuchet MS"/>
                <a:cs typeface="Trebuchet MS"/>
              </a:rPr>
              <a:t>Parliament: </a:t>
            </a:r>
            <a:r>
              <a:rPr lang="en-GB" sz="2000" b="1" i="1" dirty="0" smtClean="0">
                <a:latin typeface="Trebuchet MS"/>
                <a:cs typeface="Trebuchet MS"/>
              </a:rPr>
              <a:t>production control</a:t>
            </a:r>
          </a:p>
          <a:p>
            <a:pPr lvl="1"/>
            <a:r>
              <a:rPr lang="en-GB" b="1" dirty="0" smtClean="0">
                <a:latin typeface="Trebuchet MS"/>
                <a:cs typeface="Trebuchet MS"/>
              </a:rPr>
              <a:t>  </a:t>
            </a:r>
            <a:r>
              <a:rPr lang="en-GB" b="1" dirty="0" smtClean="0">
                <a:latin typeface="Trebuchet MS"/>
                <a:cs typeface="Trebuchet MS"/>
                <a:sym typeface="Wingdings"/>
              </a:rPr>
              <a:t> Meta appraisal to the Parliament</a:t>
            </a:r>
          </a:p>
          <a:p>
            <a:endParaRPr lang="en-GB" b="1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611560" y="630932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But influence </a:t>
            </a:r>
            <a:r>
              <a:rPr lang="fr-FR" b="1" dirty="0" err="1" smtClean="0">
                <a:solidFill>
                  <a:schemeClr val="tx2"/>
                </a:solidFill>
              </a:rPr>
              <a:t>limited</a:t>
            </a:r>
            <a:r>
              <a:rPr lang="fr-FR" b="1" dirty="0" smtClean="0">
                <a:solidFill>
                  <a:schemeClr val="tx2"/>
                </a:solidFill>
              </a:rPr>
              <a:t> to the </a:t>
            </a:r>
            <a:r>
              <a:rPr lang="fr-FR" b="1" dirty="0" err="1" smtClean="0">
                <a:solidFill>
                  <a:schemeClr val="tx2"/>
                </a:solidFill>
              </a:rPr>
              <a:t>Parliament</a:t>
            </a:r>
            <a:r>
              <a:rPr lang="fr-FR" b="1" dirty="0" smtClean="0">
                <a:solidFill>
                  <a:schemeClr val="tx2"/>
                </a:solidFill>
              </a:rPr>
              <a:t>: </a:t>
            </a:r>
            <a:r>
              <a:rPr lang="fr-FR" b="1" dirty="0" err="1" smtClean="0">
                <a:solidFill>
                  <a:schemeClr val="tx2"/>
                </a:solidFill>
              </a:rPr>
              <a:t>what</a:t>
            </a:r>
            <a:r>
              <a:rPr lang="fr-FR" b="1" dirty="0" smtClean="0">
                <a:solidFill>
                  <a:schemeClr val="tx2"/>
                </a:solidFill>
              </a:rPr>
              <a:t> about of the </a:t>
            </a:r>
            <a:r>
              <a:rPr lang="fr-FR" b="1" dirty="0" err="1">
                <a:solidFill>
                  <a:schemeClr val="tx2"/>
                </a:solidFill>
              </a:rPr>
              <a:t>G</a:t>
            </a:r>
            <a:r>
              <a:rPr lang="fr-FR" b="1" dirty="0" err="1" smtClean="0">
                <a:solidFill>
                  <a:schemeClr val="tx2"/>
                </a:solidFill>
              </a:rPr>
              <a:t>overnment</a:t>
            </a:r>
            <a:r>
              <a:rPr lang="fr-FR" b="1" dirty="0" smtClean="0">
                <a:solidFill>
                  <a:schemeClr val="tx2"/>
                </a:solidFill>
              </a:rPr>
              <a:t>?</a:t>
            </a:r>
            <a:endParaRPr lang="fr-FR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196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1979"/>
            <a:ext cx="5791200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3. Conclusion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5"/>
            <a:ext cx="8003232" cy="4104456"/>
          </a:xfrm>
        </p:spPr>
        <p:txBody>
          <a:bodyPr>
            <a:normAutofit lnSpcReduction="10000"/>
          </a:bodyPr>
          <a:lstStyle/>
          <a:p>
            <a:pPr marL="800100" lvl="1" indent="-342900"/>
            <a:endParaRPr lang="fr-BE" dirty="0" smtClean="0">
              <a:latin typeface="Trebuchet MS" panose="020B0603020202020204" pitchFamily="34" charset="0"/>
            </a:endParaRPr>
          </a:p>
          <a:p>
            <a:pPr marL="800100" lvl="1" indent="-342900"/>
            <a:r>
              <a:rPr lang="fr-BE" b="1" dirty="0" smtClean="0">
                <a:latin typeface="Trebuchet MS" panose="020B0603020202020204" pitchFamily="34" charset="0"/>
              </a:rPr>
              <a:t>NWM and OPECST are strongly related, and NWM is a key part of the TA’s influence but </a:t>
            </a:r>
            <a:r>
              <a:rPr lang="fr-BE" b="1" i="1" dirty="0" smtClean="0">
                <a:latin typeface="Trebuchet MS" panose="020B0603020202020204" pitchFamily="34" charset="0"/>
              </a:rPr>
              <a:t>for how long?</a:t>
            </a:r>
          </a:p>
          <a:p>
            <a:pPr lvl="1" indent="0">
              <a:buNone/>
            </a:pPr>
            <a:endParaRPr lang="fr-BE" b="1" i="1" dirty="0" smtClean="0">
              <a:latin typeface="Trebuchet MS" panose="020B0603020202020204" pitchFamily="34" charset="0"/>
            </a:endParaRPr>
          </a:p>
          <a:p>
            <a:pPr marL="800100" lvl="1" indent="-342900"/>
            <a:r>
              <a:rPr lang="fr-BE" b="1" dirty="0" smtClean="0">
                <a:latin typeface="Trebuchet MS" panose="020B0603020202020204" pitchFamily="34" charset="0"/>
              </a:rPr>
              <a:t>Particularities of the French PTA as a success in the French context: fully alive and its existence unquestioned</a:t>
            </a:r>
          </a:p>
          <a:p>
            <a:pPr lvl="1" indent="0">
              <a:buNone/>
            </a:pPr>
            <a:endParaRPr lang="fr-BE" b="1" dirty="0" smtClean="0">
              <a:latin typeface="Trebuchet MS" panose="020B0603020202020204" pitchFamily="34" charset="0"/>
            </a:endParaRPr>
          </a:p>
          <a:p>
            <a:pPr marL="800100" lvl="1" indent="-342900"/>
            <a:r>
              <a:rPr lang="fr-BE" b="1" dirty="0" smtClean="0">
                <a:latin typeface="Trebuchet MS" panose="020B0603020202020204" pitchFamily="34" charset="0"/>
              </a:rPr>
              <a:t>Representative democracy </a:t>
            </a:r>
            <a:r>
              <a:rPr lang="fr-BE" b="1" i="1" dirty="0" smtClean="0">
                <a:latin typeface="Trebuchet MS" panose="020B0603020202020204" pitchFamily="34" charset="0"/>
              </a:rPr>
              <a:t>versus</a:t>
            </a:r>
            <a:r>
              <a:rPr lang="fr-BE" b="1" dirty="0" smtClean="0">
                <a:latin typeface="Trebuchet MS" panose="020B0603020202020204" pitchFamily="34" charset="0"/>
              </a:rPr>
              <a:t> participative democracy?</a:t>
            </a:r>
          </a:p>
          <a:p>
            <a:pPr lvl="1" indent="0">
              <a:buNone/>
            </a:pPr>
            <a:endParaRPr lang="fr-BE" b="1" dirty="0" smtClean="0">
              <a:latin typeface="Trebuchet MS" panose="020B0603020202020204" pitchFamily="34" charset="0"/>
            </a:endParaRPr>
          </a:p>
          <a:p>
            <a:pPr lvl="3" indent="0">
              <a:buNone/>
            </a:pPr>
            <a:r>
              <a:rPr lang="fr-BE" b="1" dirty="0" smtClean="0">
                <a:latin typeface="Trebuchet MS" panose="020B0603020202020204" pitchFamily="34" charset="0"/>
                <a:sym typeface="Wingdings"/>
              </a:rPr>
              <a:t> French political-cultural specificity and </a:t>
            </a:r>
            <a:r>
              <a:rPr lang="fr-BE" b="1" i="1" dirty="0" smtClean="0">
                <a:latin typeface="Trebuchet MS" panose="020B0603020202020204" pitchFamily="34" charset="0"/>
                <a:sym typeface="Wingdings"/>
              </a:rPr>
              <a:t>what about others countries? </a:t>
            </a:r>
            <a:r>
              <a:rPr lang="fr-BE" b="1" i="1" dirty="0" smtClean="0">
                <a:latin typeface="Trebuchet MS" panose="020B0603020202020204" pitchFamily="34" charset="0"/>
              </a:rPr>
              <a:t> </a:t>
            </a:r>
          </a:p>
          <a:p>
            <a:pPr lvl="3" indent="0">
              <a:buNone/>
            </a:pPr>
            <a:r>
              <a:rPr lang="fr-BE" b="1" i="1" dirty="0" smtClean="0">
                <a:latin typeface="Trebuchet MS" panose="020B0603020202020204" pitchFamily="34" charset="0"/>
                <a:sym typeface="Wingdings"/>
              </a:rPr>
              <a:t> </a:t>
            </a:r>
            <a:r>
              <a:rPr lang="fr-BE" b="1" i="1" dirty="0" smtClean="0">
                <a:latin typeface="Trebuchet MS" panose="020B0603020202020204" pitchFamily="34" charset="0"/>
              </a:rPr>
              <a:t>Democratically debating issues </a:t>
            </a:r>
            <a:r>
              <a:rPr lang="fr-BE" b="1" dirty="0" smtClean="0">
                <a:latin typeface="Trebuchet MS" panose="020B0603020202020204" pitchFamily="34" charset="0"/>
              </a:rPr>
              <a:t>is what matters.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20272" y="1412776"/>
            <a:ext cx="2190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>
                <a:latin typeface="Trebuchet MS" panose="020B0603020202020204" pitchFamily="34" charset="0"/>
              </a:rPr>
              <a:t>February 27, 2015</a:t>
            </a:r>
          </a:p>
        </p:txBody>
      </p:sp>
    </p:spTree>
    <p:extLst>
      <p:ext uri="{BB962C8B-B14F-4D97-AF65-F5344CB8AC3E}">
        <p14:creationId xmlns:p14="http://schemas.microsoft.com/office/powerpoint/2010/main" val="1013144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276872"/>
            <a:ext cx="5791200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Thanks!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20272" y="1412776"/>
            <a:ext cx="2190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>
                <a:latin typeface="Trebuchet MS" panose="020B0603020202020204" pitchFamily="34" charset="0"/>
              </a:rPr>
              <a:t>February 27, 2015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331640" y="3717032"/>
            <a:ext cx="3906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rgbClr val="000000"/>
                </a:solidFill>
              </a:rPr>
              <a:t>Celine.parotte@ulg.ac.be</a:t>
            </a:r>
            <a:endParaRPr lang="fr-FR" dirty="0" smtClean="0">
              <a:solidFill>
                <a:srgbClr val="000000"/>
              </a:solidFill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r>
              <a:rPr lang="fr-FR" dirty="0" smtClean="0">
                <a:solidFill>
                  <a:srgbClr val="000000"/>
                </a:solidFill>
              </a:rPr>
              <a:t>www.spiral.ulg.ac.be </a:t>
            </a:r>
          </a:p>
          <a:p>
            <a:endParaRPr lang="fr-FR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467544" y="5122333"/>
            <a:ext cx="792088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International </a:t>
            </a:r>
            <a:r>
              <a:rPr lang="fr-FR" dirty="0" err="1"/>
              <a:t>C</a:t>
            </a:r>
            <a:r>
              <a:rPr lang="fr-FR" dirty="0" err="1" smtClean="0"/>
              <a:t>onference</a:t>
            </a:r>
            <a:r>
              <a:rPr lang="fr-FR" dirty="0" smtClean="0"/>
              <a:t>: « </a:t>
            </a:r>
            <a:r>
              <a:rPr lang="fr-FR" dirty="0" err="1" smtClean="0"/>
              <a:t>Trading</a:t>
            </a:r>
            <a:r>
              <a:rPr lang="fr-FR" dirty="0" smtClean="0"/>
              <a:t> Zones in </a:t>
            </a:r>
            <a:r>
              <a:rPr lang="fr-FR" dirty="0" err="1" smtClean="0"/>
              <a:t>Technological</a:t>
            </a:r>
            <a:r>
              <a:rPr lang="fr-FR" dirty="0" smtClean="0"/>
              <a:t> </a:t>
            </a:r>
            <a:r>
              <a:rPr lang="fr-FR" dirty="0" err="1"/>
              <a:t>S</a:t>
            </a:r>
            <a:r>
              <a:rPr lang="fr-FR" dirty="0" err="1" smtClean="0"/>
              <a:t>ocieties</a:t>
            </a:r>
            <a:r>
              <a:rPr lang="fr-FR" dirty="0" smtClean="0"/>
              <a:t> »</a:t>
            </a:r>
          </a:p>
          <a:p>
            <a:r>
              <a:rPr lang="fr-FR" dirty="0" err="1" smtClean="0"/>
              <a:t>University</a:t>
            </a:r>
            <a:r>
              <a:rPr lang="fr-FR" dirty="0" smtClean="0"/>
              <a:t> of Liège, 15-16 </a:t>
            </a:r>
            <a:r>
              <a:rPr lang="fr-FR" dirty="0" err="1" smtClean="0"/>
              <a:t>October</a:t>
            </a:r>
            <a:r>
              <a:rPr lang="fr-FR" dirty="0" smtClean="0"/>
              <a:t> 2015</a:t>
            </a:r>
          </a:p>
          <a:p>
            <a:r>
              <a:rPr lang="fr-FR" dirty="0" smtClean="0"/>
              <a:t>One </a:t>
            </a:r>
            <a:r>
              <a:rPr lang="fr-FR" dirty="0" err="1" smtClean="0"/>
              <a:t>parallel</a:t>
            </a:r>
            <a:r>
              <a:rPr lang="fr-FR" dirty="0" smtClean="0"/>
              <a:t> </a:t>
            </a:r>
            <a:r>
              <a:rPr lang="fr-FR" b="1" dirty="0" err="1" smtClean="0"/>
              <a:t>track</a:t>
            </a:r>
            <a:r>
              <a:rPr lang="fr-FR" b="1" dirty="0" smtClean="0"/>
              <a:t> session on « </a:t>
            </a:r>
            <a:r>
              <a:rPr lang="fr-FR" b="1" dirty="0" err="1" smtClean="0"/>
              <a:t>Safety</a:t>
            </a:r>
            <a:r>
              <a:rPr lang="fr-FR" b="1" dirty="0" smtClean="0"/>
              <a:t> and </a:t>
            </a:r>
            <a:r>
              <a:rPr lang="fr-FR" b="1" dirty="0" err="1" smtClean="0"/>
              <a:t>nuclear</a:t>
            </a:r>
            <a:r>
              <a:rPr lang="fr-FR" b="1" dirty="0" smtClean="0"/>
              <a:t> </a:t>
            </a:r>
            <a:r>
              <a:rPr lang="fr-FR" b="1" dirty="0" err="1" smtClean="0"/>
              <a:t>energy</a:t>
            </a:r>
            <a:r>
              <a:rPr lang="fr-FR" b="1" dirty="0" smtClean="0"/>
              <a:t> »</a:t>
            </a:r>
          </a:p>
          <a:p>
            <a:r>
              <a:rPr lang="fr-FR" dirty="0" smtClean="0"/>
              <a:t>Open call for </a:t>
            </a:r>
            <a:r>
              <a:rPr lang="fr-FR" dirty="0" err="1" smtClean="0"/>
              <a:t>papers</a:t>
            </a:r>
            <a:r>
              <a:rPr lang="fr-FR" dirty="0" smtClean="0"/>
              <a:t>. Deadline: April 30, 2015</a:t>
            </a:r>
          </a:p>
          <a:p>
            <a:r>
              <a:rPr lang="fr-FR" dirty="0"/>
              <a:t>http://events.ulg.ac.be/trading-zones/presentation</a:t>
            </a:r>
            <a:r>
              <a:rPr lang="fr-FR" dirty="0" smtClean="0"/>
              <a:t>/</a:t>
            </a:r>
          </a:p>
          <a:p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467544" y="5085184"/>
            <a:ext cx="7272808" cy="1656184"/>
          </a:xfrm>
          <a:prstGeom prst="rect">
            <a:avLst/>
          </a:prstGeom>
          <a:noFill/>
          <a:ln w="38100" cmpd="sng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224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1431</TotalTime>
  <Words>1283</Words>
  <Application>Microsoft Macintosh PowerPoint</Application>
  <PresentationFormat>Présentation à l'écran (4:3)</PresentationFormat>
  <Paragraphs>120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Essential</vt:lpstr>
      <vt:lpstr>TA as gatekeeper? Ensuring and Legitimating a Democratic Decision-Making Process in NWM </vt:lpstr>
      <vt:lpstr>A PTA in The nuclear france</vt:lpstr>
      <vt:lpstr>Particularities of the French PTA</vt:lpstr>
      <vt:lpstr>Particularities of the French PTA (2)</vt:lpstr>
      <vt:lpstr>IMPACT of the French PTA in NWM</vt:lpstr>
      <vt:lpstr>IMPACT of French PTA in NWM</vt:lpstr>
      <vt:lpstr>Discussion: TA of Nwm in France</vt:lpstr>
      <vt:lpstr>3. Conclusion</vt:lpstr>
      <vt:lpstr>Thanks!</vt:lpstr>
      <vt:lpstr>References</vt:lpstr>
    </vt:vector>
  </TitlesOfParts>
  <Company>SCK-CEN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 « Acceptabilité sociale »</dc:title>
  <dc:creator>nrossign</dc:creator>
  <cp:lastModifiedBy>Céline Parotte</cp:lastModifiedBy>
  <cp:revision>95</cp:revision>
  <cp:lastPrinted>2015-02-24T17:29:51Z</cp:lastPrinted>
  <dcterms:created xsi:type="dcterms:W3CDTF">2015-02-18T12:29:30Z</dcterms:created>
  <dcterms:modified xsi:type="dcterms:W3CDTF">2015-03-13T11:13:16Z</dcterms:modified>
</cp:coreProperties>
</file>