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05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2" r:id="rId11"/>
    <p:sldId id="287" r:id="rId12"/>
    <p:sldId id="283" r:id="rId13"/>
    <p:sldId id="260" r:id="rId14"/>
    <p:sldId id="284" r:id="rId15"/>
    <p:sldId id="261" r:id="rId16"/>
    <p:sldId id="285" r:id="rId17"/>
    <p:sldId id="286" r:id="rId18"/>
    <p:sldId id="294" r:id="rId19"/>
    <p:sldId id="280" r:id="rId20"/>
    <p:sldId id="281" r:id="rId21"/>
    <p:sldId id="263" r:id="rId22"/>
    <p:sldId id="289" r:id="rId23"/>
    <p:sldId id="293" r:id="rId24"/>
    <p:sldId id="264" r:id="rId25"/>
    <p:sldId id="266" r:id="rId26"/>
    <p:sldId id="267" r:id="rId27"/>
    <p:sldId id="268" r:id="rId28"/>
    <p:sldId id="292" r:id="rId29"/>
    <p:sldId id="298" r:id="rId30"/>
    <p:sldId id="295" r:id="rId31"/>
    <p:sldId id="304" r:id="rId32"/>
    <p:sldId id="296" r:id="rId33"/>
    <p:sldId id="300" r:id="rId34"/>
    <p:sldId id="297" r:id="rId35"/>
    <p:sldId id="301" r:id="rId36"/>
    <p:sldId id="302" r:id="rId37"/>
    <p:sldId id="306" r:id="rId38"/>
    <p:sldId id="272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8757" autoAdjust="0"/>
  </p:normalViewPr>
  <p:slideViewPr>
    <p:cSldViewPr>
      <p:cViewPr>
        <p:scale>
          <a:sx n="70" d="100"/>
          <a:sy n="70" d="100"/>
        </p:scale>
        <p:origin x="-13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A0B37-D1B1-4ADF-8042-688674279889}" type="datetimeFigureOut">
              <a:rPr lang="fr-BE" smtClean="0"/>
              <a:t>4/03/2015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1A77F-45E3-4CE8-97F9-C8FCED56EAC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577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95951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5810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8752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504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6660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6627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5000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6036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6034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6592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292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621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2955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783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0968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9186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879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3133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5994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37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2079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7040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12559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7040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097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5126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2731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46567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63750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2928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8800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0568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757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190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2262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7708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A77F-45E3-4CE8-97F9-C8FCED56EAC6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267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04/03/2015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gif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norama sans titre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 t="33157" r="14662" b="3016"/>
          <a:stretch/>
        </p:blipFill>
        <p:spPr bwMode="auto">
          <a:xfrm>
            <a:off x="-36512" y="2276872"/>
            <a:ext cx="9226175" cy="355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92099" y="836712"/>
            <a:ext cx="8568952" cy="1470025"/>
          </a:xfrm>
        </p:spPr>
        <p:txBody>
          <a:bodyPr>
            <a:normAutofit/>
          </a:bodyPr>
          <a:lstStyle/>
          <a:p>
            <a:r>
              <a:rPr lang="fr-FR" sz="3600" b="1" dirty="0"/>
              <a:t>Un partenariat pour promouvoir la biodiversité dans les carrières </a:t>
            </a:r>
            <a:r>
              <a:rPr lang="fr-FR" sz="3600" b="1" dirty="0" smtClean="0"/>
              <a:t>belges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10439" y="5923969"/>
            <a:ext cx="7177985" cy="836897"/>
          </a:xfrm>
        </p:spPr>
        <p:txBody>
          <a:bodyPr>
            <a:normAutofit fontScale="62500" lnSpcReduction="20000"/>
          </a:bodyPr>
          <a:lstStyle/>
          <a:p>
            <a:r>
              <a:rPr lang="fr-BE" sz="2800" dirty="0" err="1" smtClean="0">
                <a:solidFill>
                  <a:schemeClr val="tx1"/>
                </a:solidFill>
              </a:rPr>
              <a:t>Harzé</a:t>
            </a:r>
            <a:r>
              <a:rPr lang="fr-BE" sz="2800" dirty="0" smtClean="0">
                <a:solidFill>
                  <a:schemeClr val="tx1"/>
                </a:solidFill>
              </a:rPr>
              <a:t> Mélanie, </a:t>
            </a:r>
            <a:r>
              <a:rPr lang="fr-BE" sz="2800" dirty="0" err="1" smtClean="0">
                <a:solidFill>
                  <a:schemeClr val="tx1"/>
                </a:solidFill>
              </a:rPr>
              <a:t>Lussis</a:t>
            </a:r>
            <a:r>
              <a:rPr lang="fr-BE" sz="2800" dirty="0" smtClean="0">
                <a:solidFill>
                  <a:schemeClr val="tx1"/>
                </a:solidFill>
              </a:rPr>
              <a:t> Benoit </a:t>
            </a:r>
          </a:p>
          <a:p>
            <a:r>
              <a:rPr lang="fr-BE" sz="2800" dirty="0" smtClean="0">
                <a:solidFill>
                  <a:schemeClr val="tx1"/>
                </a:solidFill>
              </a:rPr>
              <a:t>Boisson Sylvain, Monty Arnaud, </a:t>
            </a:r>
            <a:r>
              <a:rPr lang="fr-BE" sz="2800" dirty="0" err="1" smtClean="0">
                <a:solidFill>
                  <a:schemeClr val="tx1"/>
                </a:solidFill>
              </a:rPr>
              <a:t>Pitz</a:t>
            </a:r>
            <a:r>
              <a:rPr lang="fr-BE" sz="2800" dirty="0" smtClean="0">
                <a:solidFill>
                  <a:schemeClr val="tx1"/>
                </a:solidFill>
              </a:rPr>
              <a:t> Carline, </a:t>
            </a:r>
            <a:r>
              <a:rPr lang="fr-BE" sz="2800" dirty="0" err="1" smtClean="0">
                <a:solidFill>
                  <a:schemeClr val="tx1"/>
                </a:solidFill>
              </a:rPr>
              <a:t>Séleck</a:t>
            </a:r>
            <a:r>
              <a:rPr lang="fr-BE" sz="2800" dirty="0" smtClean="0">
                <a:solidFill>
                  <a:schemeClr val="tx1"/>
                </a:solidFill>
              </a:rPr>
              <a:t> Maxime, </a:t>
            </a:r>
            <a:r>
              <a:rPr lang="fr-BE" sz="2800" dirty="0" err="1" smtClean="0">
                <a:solidFill>
                  <a:schemeClr val="tx1"/>
                </a:solidFill>
              </a:rPr>
              <a:t>Mahy</a:t>
            </a:r>
            <a:r>
              <a:rPr lang="fr-BE" sz="2800" dirty="0" smtClean="0">
                <a:solidFill>
                  <a:schemeClr val="tx1"/>
                </a:solidFill>
              </a:rPr>
              <a:t> Grégory</a:t>
            </a:r>
            <a:endParaRPr lang="fr-BE" sz="2800" dirty="0">
              <a:solidFill>
                <a:schemeClr val="tx1"/>
              </a:solidFill>
            </a:endParaRPr>
          </a:p>
        </p:txBody>
      </p:sp>
      <p:pic>
        <p:nvPicPr>
          <p:cNvPr id="4" name="Image 3" descr="D:\backup\Carrière FEDIEX\2014\Formation Fediex\FEDIEX LOGO COU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" y="37102"/>
            <a:ext cx="2273166" cy="87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backup\Unité\Logos\NouveauGxABT_qualit+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055"/>
            <a:ext cx="3118898" cy="68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backup\Unité\Logos\Logo_BP_Trans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93" y="124583"/>
            <a:ext cx="1119223" cy="78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ogo REV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" y="5855602"/>
            <a:ext cx="1008112" cy="9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4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tx1"/>
                </a:solidFill>
              </a:rPr>
              <a:t>1. Les fronts d’exploitation</a:t>
            </a:r>
            <a:endParaRPr lang="fr-BE" sz="2000" dirty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cxnSp>
        <p:nvCxnSpPr>
          <p:cNvPr id="10" name="Connecteur droit avec flèche 9"/>
          <p:cNvCxnSpPr>
            <a:stCxn id="4" idx="1"/>
          </p:cNvCxnSpPr>
          <p:nvPr/>
        </p:nvCxnSpPr>
        <p:spPr>
          <a:xfrm flipH="1">
            <a:off x="1858380" y="1799147"/>
            <a:ext cx="3979044" cy="2352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Les carrières – création d’habitats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274271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tx1"/>
                </a:solidFill>
              </a:rPr>
              <a:t>1. Les fronts d’exploitation</a:t>
            </a:r>
            <a:endParaRPr lang="fr-BE" sz="2000" dirty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cxnSp>
        <p:nvCxnSpPr>
          <p:cNvPr id="10" name="Connecteur droit avec flèche 9"/>
          <p:cNvCxnSpPr>
            <a:stCxn id="4" idx="1"/>
          </p:cNvCxnSpPr>
          <p:nvPr/>
        </p:nvCxnSpPr>
        <p:spPr>
          <a:xfrm flipH="1">
            <a:off x="1858380" y="1799147"/>
            <a:ext cx="3979044" cy="2352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/>
              <a:t>Les carrières – création d’habitats</a:t>
            </a:r>
          </a:p>
        </p:txBody>
      </p:sp>
      <p:pic>
        <p:nvPicPr>
          <p:cNvPr id="14" name="Picture 5" descr="DSCF097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0" t="29733" r="37313" b="37837"/>
          <a:stretch/>
        </p:blipFill>
        <p:spPr bwMode="auto">
          <a:xfrm>
            <a:off x="5585209" y="3890616"/>
            <a:ext cx="1889564" cy="189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pic>
        <p:nvPicPr>
          <p:cNvPr id="15" name="Picture 9" descr="IMG_03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11627"/>
          <a:stretch>
            <a:fillRect/>
          </a:stretch>
        </p:blipFill>
        <p:spPr bwMode="auto">
          <a:xfrm>
            <a:off x="7385474" y="3890616"/>
            <a:ext cx="1898072" cy="189807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pic>
        <p:nvPicPr>
          <p:cNvPr id="16" name="Picture 3" descr="Grand-Duc d'Europe Remouchamps 2012 07 14 IMG4878 Robin Gaill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23328" r="42494" b="37382"/>
          <a:stretch/>
        </p:blipFill>
        <p:spPr bwMode="auto">
          <a:xfrm>
            <a:off x="5585210" y="1988841"/>
            <a:ext cx="3717620" cy="190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39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1. Les fronts d’exploitation</a:t>
            </a:r>
            <a:endParaRPr lang="fr-BE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3707904" y="2283857"/>
            <a:ext cx="2176859" cy="27293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/>
              <a:t>Les carrières – création d’habitats</a:t>
            </a: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5853673" y="204150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tx1"/>
                </a:solidFill>
              </a:rPr>
              <a:t>2</a:t>
            </a:r>
            <a:r>
              <a:rPr lang="fr-BE" sz="2000" b="1" dirty="0" smtClean="0">
                <a:solidFill>
                  <a:schemeClr val="tx1"/>
                </a:solidFill>
              </a:rPr>
              <a:t>. Les arènes minérales</a:t>
            </a:r>
          </a:p>
          <a:p>
            <a:endParaRPr lang="fr-FR" sz="2000" dirty="0"/>
          </a:p>
        </p:txBody>
      </p:sp>
      <p:cxnSp>
        <p:nvCxnSpPr>
          <p:cNvPr id="7" name="Connecteur droit avec flèche 6"/>
          <p:cNvCxnSpPr>
            <a:stCxn id="13" idx="1"/>
          </p:cNvCxnSpPr>
          <p:nvPr/>
        </p:nvCxnSpPr>
        <p:spPr>
          <a:xfrm flipH="1">
            <a:off x="1531046" y="2283857"/>
            <a:ext cx="4322627" cy="2085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1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4262" r="15909" b="20207"/>
          <a:stretch>
            <a:fillRect/>
          </a:stretch>
        </p:blipFill>
        <p:spPr bwMode="auto">
          <a:xfrm>
            <a:off x="-447799" y="0"/>
            <a:ext cx="9591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-61627" y="4653136"/>
            <a:ext cx="4777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Les arènes sèches, </a:t>
            </a:r>
          </a:p>
          <a:p>
            <a:pPr algn="ctr"/>
            <a:r>
              <a:rPr lang="fr-BE" sz="2400" b="1" dirty="0" smtClean="0"/>
              <a:t>habitats d’espèces thermophiles</a:t>
            </a:r>
            <a:endParaRPr lang="fr-BE" sz="2400" b="1" dirty="0"/>
          </a:p>
        </p:txBody>
      </p:sp>
      <p:pic>
        <p:nvPicPr>
          <p:cNvPr id="3074" name="Picture 2" descr="Oedipoda_coerulescens_BRB098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1172" r="10757" b="1950"/>
          <a:stretch>
            <a:fillRect/>
          </a:stretch>
        </p:blipFill>
        <p:spPr bwMode="auto">
          <a:xfrm flipH="1">
            <a:off x="4716015" y="4797152"/>
            <a:ext cx="1872208" cy="187220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pic>
        <p:nvPicPr>
          <p:cNvPr id="3077" name="Picture 5" descr="IMG_788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t="4063" r="25473" b="19734"/>
          <a:stretch>
            <a:fillRect/>
          </a:stretch>
        </p:blipFill>
        <p:spPr bwMode="auto">
          <a:xfrm>
            <a:off x="6800593" y="4344958"/>
            <a:ext cx="1830560" cy="181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31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1. Les fronts d’exploitation</a:t>
            </a:r>
            <a:endParaRPr lang="fr-BE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851394" y="252621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 smtClean="0">
                <a:solidFill>
                  <a:schemeClr val="tx1"/>
                </a:solidFill>
              </a:rPr>
              <a:t>3. Les milieux temporaires</a:t>
            </a:r>
          </a:p>
          <a:p>
            <a:endParaRPr lang="fr-FR" sz="20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2195736" y="2768567"/>
            <a:ext cx="3607590" cy="17405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/>
              <a:t>Les carrières – création d’habitats</a:t>
            </a: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5853673" y="204150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. Les arènes minérales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454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IMG_78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2240" r="24890" b="23518"/>
          <a:stretch/>
        </p:blipFill>
        <p:spPr bwMode="auto">
          <a:xfrm>
            <a:off x="0" y="0"/>
            <a:ext cx="4572000" cy="347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pic>
        <p:nvPicPr>
          <p:cNvPr id="4098" name="Picture 2" descr="IMG_026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19593" r="40829" b="21118"/>
          <a:stretch/>
        </p:blipFill>
        <p:spPr bwMode="auto">
          <a:xfrm>
            <a:off x="4572000" y="3471332"/>
            <a:ext cx="4572000" cy="338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pic>
        <p:nvPicPr>
          <p:cNvPr id="4099" name="Picture 3" descr="BufoCalamitaTadpoles_Christian Fisch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0"/>
          <a:stretch>
            <a:fillRect/>
          </a:stretch>
        </p:blipFill>
        <p:spPr bwMode="auto">
          <a:xfrm>
            <a:off x="6876255" y="1484784"/>
            <a:ext cx="212456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pic>
        <p:nvPicPr>
          <p:cNvPr id="4103" name="Picture 7" descr="Bufo_calamita_BYV11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t="18161" r="19101" b="2161"/>
          <a:stretch>
            <a:fillRect/>
          </a:stretch>
        </p:blipFill>
        <p:spPr bwMode="auto">
          <a:xfrm>
            <a:off x="4716016" y="847285"/>
            <a:ext cx="2160240" cy="170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5165812" y="138499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Le passage d’engins…</a:t>
            </a:r>
            <a:endParaRPr lang="fr-BE" sz="2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49796" y="3645024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/>
              <a:t>…créateur de </a:t>
            </a:r>
            <a:r>
              <a:rPr lang="fr-BE" sz="2400" b="1" dirty="0" smtClean="0"/>
              <a:t>mares temporaires</a:t>
            </a:r>
            <a:endParaRPr lang="fr-BE" sz="2400" dirty="0"/>
          </a:p>
        </p:txBody>
      </p:sp>
      <p:pic>
        <p:nvPicPr>
          <p:cNvPr id="4106" name="Picture 10" descr="Charadrius_dubius_P42229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27014" r="26067" b="14813"/>
          <a:stretch>
            <a:fillRect/>
          </a:stretch>
        </p:blipFill>
        <p:spPr bwMode="auto">
          <a:xfrm>
            <a:off x="845238" y="4581127"/>
            <a:ext cx="2881523" cy="213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2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1. Les fronts d’exploitation</a:t>
            </a:r>
            <a:endParaRPr lang="fr-BE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851394" y="252621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3. Les milieux temporaires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837424" y="3022778"/>
            <a:ext cx="3306575" cy="6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tx1"/>
                </a:solidFill>
              </a:rPr>
              <a:t>4</a:t>
            </a:r>
            <a:r>
              <a:rPr lang="fr-BE" sz="2000" b="1" dirty="0" smtClean="0">
                <a:solidFill>
                  <a:schemeClr val="tx1"/>
                </a:solidFill>
              </a:rPr>
              <a:t>. Les espèces invasives</a:t>
            </a:r>
            <a:endParaRPr lang="fr-BE" sz="2000" dirty="0" smtClean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3275856" y="3312532"/>
            <a:ext cx="2550496" cy="980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/>
              <a:t>Les carrières – création d’habitats</a:t>
            </a: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5853673" y="204150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. Les arènes minérales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454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1. Les fronts d’exploitation</a:t>
            </a:r>
            <a:endParaRPr lang="fr-BE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851394" y="252621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3. Les milieux temporaires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837424" y="3022778"/>
            <a:ext cx="3306575" cy="6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tx1"/>
                </a:solidFill>
              </a:rPr>
              <a:t>4</a:t>
            </a:r>
            <a:r>
              <a:rPr lang="fr-BE" sz="2000" b="1" dirty="0" smtClean="0">
                <a:solidFill>
                  <a:schemeClr val="tx1"/>
                </a:solidFill>
              </a:rPr>
              <a:t>. Les espèces invasives</a:t>
            </a:r>
            <a:endParaRPr lang="fr-BE" sz="2000" dirty="0" smtClean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/>
              <a:t>Les carrières – création d’habitats</a:t>
            </a: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5853673" y="204150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. Les arènes minérales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3275856" y="3312532"/>
            <a:ext cx="2550496" cy="980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C:\backup\Carrières\Livrets\Photos\Invasives\Carline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4130" b="8014"/>
          <a:stretch/>
        </p:blipFill>
        <p:spPr bwMode="auto">
          <a:xfrm>
            <a:off x="4591100" y="3419322"/>
            <a:ext cx="4579037" cy="343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1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971600" y="548680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/>
              <a:t>Les carrières – </a:t>
            </a:r>
            <a:r>
              <a:rPr lang="fr-BE" sz="3200" dirty="0" smtClean="0"/>
              <a:t>un potentiel pour restaurer des habitats à haute valeur biologique</a:t>
            </a:r>
            <a:endParaRPr lang="fr-BE" sz="32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79512" y="1628800"/>
            <a:ext cx="583264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Zones </a:t>
            </a:r>
            <a:r>
              <a:rPr kumimoji="0" lang="fr-BE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restaurables</a:t>
            </a:r>
            <a:r>
              <a:rPr kumimoji="0" lang="fr-BE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en carrière calcaire</a:t>
            </a:r>
            <a:endParaRPr kumimoji="0" lang="fr-BE" sz="2000" b="1" i="0" u="none" strike="noStrike" kern="1200" cap="none" spc="0" normalizeH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e 30"/>
          <p:cNvGrpSpPr/>
          <p:nvPr/>
        </p:nvGrpSpPr>
        <p:grpSpPr>
          <a:xfrm>
            <a:off x="251520" y="2276872"/>
            <a:ext cx="8448472" cy="1800200"/>
            <a:chOff x="515816" y="4653136"/>
            <a:chExt cx="8448472" cy="1800200"/>
          </a:xfrm>
        </p:grpSpPr>
        <p:pic>
          <p:nvPicPr>
            <p:cNvPr id="16" name="Image 2" descr="IMG_0671.JPG"/>
            <p:cNvPicPr>
              <a:picLocks noChangeAspect="1"/>
            </p:cNvPicPr>
            <p:nvPr/>
          </p:nvPicPr>
          <p:blipFill>
            <a:blip r:embed="rId3" cstate="screen"/>
            <a:srcRect l="18500" r="29778" b="40550"/>
            <a:stretch>
              <a:fillRect/>
            </a:stretch>
          </p:blipFill>
          <p:spPr bwMode="auto">
            <a:xfrm>
              <a:off x="5148064" y="4653136"/>
              <a:ext cx="2088232" cy="18002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7" name="Image 6" descr="Rumex scutatus2.JP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820072" y="4653136"/>
              <a:ext cx="2400000" cy="1800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8" name="Image 3" descr="IMG_1384.JP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15816" y="4653136"/>
              <a:ext cx="2400000" cy="1800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9" name="Picture 7" descr="C:\Users\Yves\Desktop\Travail_fac\Doctorat_FRIA\Concepts_clés\Tache_1\Habitats_analogues_calcaire\situations_correspondantes\Image5.jpg"/>
            <p:cNvPicPr>
              <a:picLocks noChangeAspect="1" noChangeArrowheads="1"/>
            </p:cNvPicPr>
            <p:nvPr/>
          </p:nvPicPr>
          <p:blipFill>
            <a:blip r:embed="rId6" cstate="print"/>
            <a:srcRect l="51351" t="4102" b="31111"/>
            <a:stretch>
              <a:fillRect/>
            </a:stretch>
          </p:blipFill>
          <p:spPr bwMode="auto">
            <a:xfrm>
              <a:off x="7164288" y="4653336"/>
              <a:ext cx="1800000" cy="1800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179512" y="4365104"/>
            <a:ext cx="583264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BE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Habitat analogue potentiel:</a:t>
            </a:r>
            <a:r>
              <a:rPr kumimoji="0" lang="fr-BE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Pelouses </a:t>
            </a:r>
            <a:r>
              <a:rPr lang="fr-BE" sz="2400" b="1" dirty="0" smtClean="0"/>
              <a:t>sèches</a:t>
            </a:r>
            <a:endParaRPr kumimoji="0" lang="fr-BE" sz="24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251520" y="4941168"/>
            <a:ext cx="8496944" cy="1800200"/>
            <a:chOff x="323528" y="4365104"/>
            <a:chExt cx="8496944" cy="1800200"/>
          </a:xfrm>
        </p:grpSpPr>
        <p:pic>
          <p:nvPicPr>
            <p:cNvPr id="22" name="Image 21" descr="D:\backup\Pelouses calcicoles\Photos\Han (2)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5" r="10530"/>
            <a:stretch>
              <a:fillRect/>
            </a:stretch>
          </p:blipFill>
          <p:spPr bwMode="auto">
            <a:xfrm>
              <a:off x="2771800" y="4365104"/>
              <a:ext cx="2664296" cy="1800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C:\Users\Yves\Desktop\Travail_fac\Doctorat_FRIA\Concepts_clés\Tache_1\Habitats_analogues_calcaire\DSCN0844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76056" y="4365304"/>
              <a:ext cx="2232248" cy="1800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4" name="Picture 5" descr="C:\Users\Yves\Desktop\Travail_fac\Doctorat_FRIA\Concepts_clés\Tache_1\Habitats_analogues_calcaire\Festucion.jpg"/>
            <p:cNvPicPr>
              <a:picLocks noChangeAspect="1" noChangeArrowheads="1"/>
            </p:cNvPicPr>
            <p:nvPr/>
          </p:nvPicPr>
          <p:blipFill>
            <a:blip r:embed="rId9" cstate="print"/>
            <a:srcRect l="22516" t="8438" b="25161"/>
            <a:stretch>
              <a:fillRect/>
            </a:stretch>
          </p:blipFill>
          <p:spPr bwMode="auto">
            <a:xfrm>
              <a:off x="7236296" y="4365304"/>
              <a:ext cx="1584176" cy="1800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5" name="Picture 3" descr="C:\Users\Yves\Desktop\Travail_fac\Doctorat_FRIA\Concepts_clés\Tache_1\Habitats_analogues_calcaire\Montagne-aux-buis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3528" y="4365104"/>
              <a:ext cx="2448272" cy="18002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3331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99521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323528" y="4761148"/>
            <a:ext cx="3960440" cy="93610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BE" sz="1700" dirty="0" smtClean="0">
                <a:solidFill>
                  <a:schemeClr val="tx1"/>
                </a:solidFill>
              </a:rPr>
              <a:t>524 anciennes carrières ont été répertoriées comme site de grand intérêt biologique en Wallonie</a:t>
            </a:r>
          </a:p>
          <a:p>
            <a:pPr algn="l"/>
            <a:r>
              <a:rPr lang="fr-BE" sz="1500" i="1" dirty="0" smtClean="0">
                <a:solidFill>
                  <a:schemeClr val="tx1"/>
                </a:solidFill>
              </a:rPr>
              <a:t>(A. </a:t>
            </a:r>
            <a:r>
              <a:rPr lang="fr-BE" sz="1500" i="1" dirty="0" err="1" smtClean="0">
                <a:solidFill>
                  <a:schemeClr val="tx1"/>
                </a:solidFill>
              </a:rPr>
              <a:t>Remacle</a:t>
            </a:r>
            <a:r>
              <a:rPr lang="fr-BE" sz="1500" i="1" dirty="0" smtClean="0">
                <a:solidFill>
                  <a:schemeClr val="tx1"/>
                </a:solidFill>
              </a:rPr>
              <a:t>, 2008)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BE" sz="18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BE" sz="1800" dirty="0" smtClean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5169050" y="1772816"/>
            <a:ext cx="3960440" cy="3212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700" b="1" dirty="0" smtClean="0"/>
              <a:t>Les carrières abritent en Wallonie : </a:t>
            </a:r>
          </a:p>
          <a:p>
            <a:endParaRPr lang="fr-BE" sz="1700" dirty="0"/>
          </a:p>
          <a:p>
            <a:r>
              <a:rPr lang="fr-BE" sz="1700" b="1" dirty="0" smtClean="0"/>
              <a:t>92%</a:t>
            </a:r>
            <a:r>
              <a:rPr lang="fr-BE" sz="1700" dirty="0" smtClean="0"/>
              <a:t> des populations de hibou grand duc</a:t>
            </a:r>
          </a:p>
          <a:p>
            <a:endParaRPr lang="fr-BE" sz="1700" dirty="0"/>
          </a:p>
          <a:p>
            <a:r>
              <a:rPr lang="fr-BE" sz="1700" b="1" dirty="0" smtClean="0"/>
              <a:t>42%</a:t>
            </a:r>
            <a:r>
              <a:rPr lang="fr-BE" sz="1700" dirty="0" smtClean="0"/>
              <a:t> des populations de faucons pèlerins</a:t>
            </a:r>
          </a:p>
          <a:p>
            <a:endParaRPr lang="fr-BE" sz="1700" dirty="0"/>
          </a:p>
          <a:p>
            <a:r>
              <a:rPr lang="fr-BE" sz="1700" b="1" dirty="0" smtClean="0"/>
              <a:t>La quasi-totalité </a:t>
            </a:r>
            <a:r>
              <a:rPr lang="fr-BE" sz="1700" dirty="0" smtClean="0"/>
              <a:t>des hirondelles de rivage</a:t>
            </a:r>
          </a:p>
          <a:p>
            <a:endParaRPr lang="fr-BE" sz="1700" dirty="0"/>
          </a:p>
          <a:p>
            <a:r>
              <a:rPr lang="fr-BE" sz="1700" b="1" dirty="0" smtClean="0"/>
              <a:t>60%</a:t>
            </a:r>
            <a:r>
              <a:rPr lang="fr-BE" sz="1700" dirty="0" smtClean="0"/>
              <a:t> des populations de goéland cendré</a:t>
            </a:r>
          </a:p>
          <a:p>
            <a:endParaRPr lang="fr-BE" sz="1700" dirty="0"/>
          </a:p>
          <a:p>
            <a:r>
              <a:rPr lang="fr-BE" sz="1700" b="1" dirty="0" smtClean="0"/>
              <a:t>55%</a:t>
            </a:r>
            <a:r>
              <a:rPr lang="fr-BE" sz="1700" dirty="0" smtClean="0"/>
              <a:t> des sites abritant le lézard des souches</a:t>
            </a:r>
          </a:p>
          <a:p>
            <a:endParaRPr lang="fr-BE" sz="1800" dirty="0" smtClean="0"/>
          </a:p>
          <a:p>
            <a:r>
              <a:rPr lang="fr-BE" sz="1600" i="1" dirty="0" smtClean="0"/>
              <a:t>Source : P. </a:t>
            </a:r>
            <a:r>
              <a:rPr lang="fr-BE" sz="1600" i="1" dirty="0" err="1" smtClean="0"/>
              <a:t>Anrys</a:t>
            </a:r>
            <a:r>
              <a:rPr lang="fr-BE" sz="1600" i="1" dirty="0" smtClean="0"/>
              <a:t> (ARCEA)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800" dirty="0" smtClean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Un même espace  - deux intérêts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297910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1985933"/>
            <a:ext cx="6156176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8775" indent="-3587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8163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BE" altLang="fr-FR" sz="2200" b="1" dirty="0">
                <a:solidFill>
                  <a:srgbClr val="00421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Fédération professionnelle des entreprises belges, actives dans l’extraction et la transformation de roches non combustibles </a:t>
            </a:r>
          </a:p>
          <a:p>
            <a:pPr>
              <a:buFont typeface="Wingdings" pitchFamily="2" charset="2"/>
              <a:buNone/>
            </a:pPr>
            <a:r>
              <a:rPr lang="fr-BE" altLang="fr-FR" sz="1600" b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	</a:t>
            </a:r>
          </a:p>
          <a:p>
            <a:pPr>
              <a:buFont typeface="Wingdings" pitchFamily="2" charset="2"/>
              <a:buNone/>
            </a:pPr>
            <a:r>
              <a:rPr lang="fr-BE" altLang="fr-FR" sz="1600" b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	</a:t>
            </a:r>
            <a:r>
              <a:rPr lang="fr-BE" altLang="fr-F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Producteurs de granulats (calcaires, roche dure, alluvionnaires, marins, sable), chaux, dolomie, roche ornementale</a:t>
            </a:r>
            <a:endParaRPr lang="fr-BE" altLang="fr-FR" sz="18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r>
              <a:rPr lang="fr-BE" altLang="fr-FR" sz="18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sym typeface="Wingdings" pitchFamily="2" charset="2"/>
              </a:rPr>
              <a:t>	</a:t>
            </a:r>
          </a:p>
          <a:p>
            <a:pPr marL="0" indent="0"/>
            <a:endParaRPr lang="fr-BE" altLang="fr-FR" sz="1800" b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91" y="1967109"/>
            <a:ext cx="2987635" cy="4472717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7878" y="4734325"/>
            <a:ext cx="4508748" cy="16312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fr-ML" altLang="fr-FR" sz="2000" b="1" dirty="0">
                <a:latin typeface="+mj-lt"/>
                <a:cs typeface="Arial" charset="0"/>
              </a:rPr>
              <a:t>Chiffres clés </a:t>
            </a:r>
            <a:r>
              <a:rPr lang="fr-ML" altLang="fr-FR" sz="2000" b="1" dirty="0" smtClean="0">
                <a:latin typeface="+mj-lt"/>
                <a:cs typeface="Arial" charset="0"/>
              </a:rPr>
              <a:t>2013 </a:t>
            </a:r>
            <a:r>
              <a:rPr lang="fr-ML" altLang="fr-FR" sz="2000" b="1" dirty="0">
                <a:latin typeface="+mj-lt"/>
                <a:cs typeface="Arial" charset="0"/>
              </a:rPr>
              <a:t>- Membres de Fediex</a:t>
            </a:r>
          </a:p>
          <a:p>
            <a:pPr algn="l" eaLnBrk="1" hangingPunct="1"/>
            <a:r>
              <a:rPr lang="fr-BE" altLang="fr-FR" sz="2000" dirty="0">
                <a:latin typeface="+mj-lt"/>
                <a:cs typeface="Arial" charset="0"/>
              </a:rPr>
              <a:t>- Production estimée: </a:t>
            </a:r>
            <a:r>
              <a:rPr lang="fr-BE" altLang="fr-FR" sz="2000" dirty="0" smtClean="0">
                <a:latin typeface="+mj-lt"/>
                <a:cs typeface="Arial" charset="0"/>
              </a:rPr>
              <a:t>57,1 </a:t>
            </a:r>
            <a:r>
              <a:rPr lang="fr-BE" altLang="fr-FR" sz="2000" dirty="0">
                <a:latin typeface="+mj-lt"/>
                <a:cs typeface="Arial" charset="0"/>
              </a:rPr>
              <a:t>millions T</a:t>
            </a:r>
          </a:p>
          <a:p>
            <a:pPr algn="l" eaLnBrk="1" hangingPunct="1">
              <a:buFontTx/>
              <a:buChar char="-"/>
            </a:pPr>
            <a:r>
              <a:rPr lang="fr-BE" altLang="fr-FR" sz="2000" dirty="0">
                <a:latin typeface="+mj-lt"/>
                <a:cs typeface="Arial" charset="0"/>
              </a:rPr>
              <a:t> Livraisons totales :</a:t>
            </a:r>
            <a:r>
              <a:rPr lang="fr-BE" altLang="fr-FR" sz="2000" dirty="0">
                <a:latin typeface="+mj-lt"/>
                <a:cs typeface="Arial" charset="0"/>
                <a:sym typeface="Wingdings" pitchFamily="2" charset="2"/>
              </a:rPr>
              <a:t> </a:t>
            </a:r>
            <a:r>
              <a:rPr lang="fr-BE" altLang="fr-FR" sz="2000" dirty="0" smtClean="0">
                <a:latin typeface="+mj-lt"/>
                <a:cs typeface="Arial" charset="0"/>
                <a:sym typeface="Wingdings" pitchFamily="2" charset="2"/>
              </a:rPr>
              <a:t>46,5</a:t>
            </a:r>
            <a:r>
              <a:rPr lang="fr-FR" altLang="fr-FR" sz="2000" dirty="0" smtClean="0">
                <a:latin typeface="+mj-lt"/>
                <a:cs typeface="Arial" charset="0"/>
              </a:rPr>
              <a:t> </a:t>
            </a:r>
            <a:r>
              <a:rPr lang="fr-FR" altLang="fr-FR" sz="2000" dirty="0">
                <a:latin typeface="+mj-lt"/>
                <a:cs typeface="Arial" charset="0"/>
              </a:rPr>
              <a:t>millions T </a:t>
            </a:r>
          </a:p>
          <a:p>
            <a:pPr algn="l" eaLnBrk="1" hangingPunct="1">
              <a:buFontTx/>
              <a:buChar char="-"/>
            </a:pPr>
            <a:r>
              <a:rPr lang="fr-FR" altLang="fr-FR" sz="2000" dirty="0" smtClean="0">
                <a:latin typeface="+mj-lt"/>
                <a:cs typeface="Arial" charset="0"/>
              </a:rPr>
              <a:t> Emplois </a:t>
            </a:r>
            <a:r>
              <a:rPr lang="fr-FR" altLang="fr-FR" sz="2000" dirty="0">
                <a:latin typeface="+mj-lt"/>
                <a:cs typeface="Arial" charset="0"/>
              </a:rPr>
              <a:t>directs : 2.840 </a:t>
            </a:r>
            <a:r>
              <a:rPr lang="fr-FR" altLang="fr-FR" sz="2000" dirty="0" smtClean="0">
                <a:latin typeface="+mj-lt"/>
                <a:cs typeface="Arial" charset="0"/>
              </a:rPr>
              <a:t>personnes</a:t>
            </a:r>
          </a:p>
          <a:p>
            <a:pPr algn="l" eaLnBrk="1" hangingPunct="1">
              <a:buFontTx/>
              <a:buChar char="-"/>
            </a:pPr>
            <a:r>
              <a:rPr lang="fr-FR" altLang="fr-FR" sz="2000" dirty="0">
                <a:latin typeface="+mj-lt"/>
                <a:cs typeface="Arial" charset="0"/>
              </a:rPr>
              <a:t> </a:t>
            </a:r>
            <a:r>
              <a:rPr lang="fr-FR" altLang="fr-FR" sz="2000" dirty="0" smtClean="0">
                <a:latin typeface="+mj-lt"/>
                <a:cs typeface="Arial" charset="0"/>
              </a:rPr>
              <a:t>85 sites</a:t>
            </a:r>
            <a:endParaRPr lang="fr-ML" altLang="fr-FR" sz="2000" dirty="0">
              <a:latin typeface="+mj-lt"/>
              <a:cs typeface="Arial" charset="0"/>
            </a:endParaRPr>
          </a:p>
        </p:txBody>
      </p:sp>
      <p:pic>
        <p:nvPicPr>
          <p:cNvPr id="7" name="Picture 2" descr="C:\Users\BLU\AppData\Local\Microsoft\Windows\Temporary Internet Files\Content.Outlook\FSPAGIRC\FEDIEX LOGO COU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3571"/>
            <a:ext cx="4108828" cy="15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33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5616624" cy="4752528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tx1"/>
                </a:solidFill>
              </a:rPr>
              <a:t>Développer le potentiel biodiversité des carrières en Wallonie</a:t>
            </a:r>
            <a:endParaRPr lang="fr-BE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tx1"/>
                </a:solidFill>
              </a:rPr>
              <a:t>Sensibilisation des membres</a:t>
            </a:r>
            <a:endParaRPr lang="fr-BE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tx1"/>
                </a:solidFill>
              </a:rPr>
              <a:t>Diffusion de bonnes pratiques</a:t>
            </a:r>
            <a:endParaRPr lang="fr-BE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000" dirty="0" smtClean="0">
                <a:solidFill>
                  <a:schemeClr val="tx1"/>
                </a:solidFill>
              </a:rPr>
              <a:t>Formation des membres du personnel des carrières</a:t>
            </a:r>
            <a:endParaRPr lang="fr-BE" sz="2000" dirty="0">
              <a:solidFill>
                <a:schemeClr val="tx1"/>
              </a:solidFill>
            </a:endParaRPr>
          </a:p>
          <a:p>
            <a:pPr algn="l"/>
            <a:endParaRPr lang="fr-BE" sz="2000" dirty="0" smtClean="0">
              <a:solidFill>
                <a:schemeClr val="tx1"/>
              </a:solidFill>
            </a:endParaRPr>
          </a:p>
          <a:p>
            <a:pPr algn="l"/>
            <a:r>
              <a:rPr lang="fr-BE" sz="2000" b="1" dirty="0" smtClean="0">
                <a:solidFill>
                  <a:schemeClr val="tx1"/>
                </a:solidFill>
              </a:rPr>
              <a:t>Charte sectorielle « carrières et Biodiversité » </a:t>
            </a:r>
            <a:r>
              <a:rPr lang="fr-BE" sz="2000" dirty="0" smtClean="0">
                <a:solidFill>
                  <a:schemeClr val="tx1"/>
                </a:solidFill>
              </a:rPr>
              <a:t>conclue entre le secteur carrier et la Région wallonne en mai 2012</a:t>
            </a:r>
            <a:endParaRPr lang="fr-BE" sz="2000" dirty="0">
              <a:solidFill>
                <a:schemeClr val="tx1"/>
              </a:solidFill>
            </a:endParaRPr>
          </a:p>
          <a:p>
            <a:pPr algn="l"/>
            <a:endParaRPr lang="fr-BE" sz="2000" b="1" dirty="0" smtClean="0">
              <a:solidFill>
                <a:schemeClr val="tx1"/>
              </a:solidFill>
            </a:endParaRPr>
          </a:p>
          <a:p>
            <a:pPr algn="l"/>
            <a:r>
              <a:rPr lang="fr-BE" sz="2000" b="1" dirty="0" smtClean="0">
                <a:solidFill>
                  <a:schemeClr val="tx1"/>
                </a:solidFill>
              </a:rPr>
              <a:t>La réalisation du plan d’action n’est possible et crédible qu’avec un support scientifique solide!</a:t>
            </a:r>
            <a:endParaRPr lang="fr-BE" sz="2000" dirty="0" smtClean="0">
              <a:solidFill>
                <a:schemeClr val="tx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Le plan d’action de FEDIEX</a:t>
            </a:r>
            <a:endParaRPr lang="fr-BE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3322673" cy="471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5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01146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Sensibiliser le secteur aux </a:t>
            </a:r>
            <a:r>
              <a:rPr lang="fr-BE" sz="2400" b="1" u="sng" dirty="0"/>
              <a:t>enjeux</a:t>
            </a:r>
            <a:r>
              <a:rPr lang="fr-BE" sz="2400" b="1" dirty="0"/>
              <a:t> « biodiversité » en </a:t>
            </a:r>
            <a:r>
              <a:rPr lang="fr-BE" sz="2400" b="1" dirty="0" smtClean="0"/>
              <a:t>carrière</a:t>
            </a:r>
          </a:p>
          <a:p>
            <a:endParaRPr lang="fr-BE" sz="2400" b="1" dirty="0"/>
          </a:p>
          <a:p>
            <a:pPr algn="ctr"/>
            <a:r>
              <a:rPr lang="fr-BE" sz="2400" b="1" dirty="0" smtClean="0"/>
              <a:t>Fournir les </a:t>
            </a:r>
            <a:r>
              <a:rPr lang="fr-BE" sz="2400" b="1" u="sng" dirty="0" smtClean="0"/>
              <a:t>outils</a:t>
            </a:r>
            <a:r>
              <a:rPr lang="fr-BE" sz="2400" b="1" dirty="0" smtClean="0"/>
              <a:t> pour reconnaitre, gérer et développer la biodiversité des carrières</a:t>
            </a:r>
            <a:endParaRPr lang="fr-BE" sz="2400" b="1" dirty="0"/>
          </a:p>
        </p:txBody>
      </p:sp>
      <p:pic>
        <p:nvPicPr>
          <p:cNvPr id="8194" name="Picture 2" descr="C:\backup\Colloques-Congrès\REVER 6\Présentation\Programme formation carrière 2015_version provisoi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12664" r="15361" b="70561"/>
          <a:stretch/>
        </p:blipFill>
        <p:spPr bwMode="auto">
          <a:xfrm>
            <a:off x="0" y="993925"/>
            <a:ext cx="9093848" cy="16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Sensibiliser et former le secteur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318442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867452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b="1" dirty="0" smtClean="0"/>
              <a:t>Cadre législatif et règlementaire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b="1" dirty="0" smtClean="0"/>
              <a:t>Contexte européen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b="1" dirty="0" smtClean="0"/>
              <a:t>Reconnaissance </a:t>
            </a:r>
            <a:r>
              <a:rPr lang="fr-BE" sz="2400" b="1" dirty="0"/>
              <a:t>d</a:t>
            </a:r>
            <a:r>
              <a:rPr lang="fr-BE" sz="2400" b="1" dirty="0" smtClean="0"/>
              <a:t>es </a:t>
            </a:r>
            <a:r>
              <a:rPr lang="fr-BE" sz="2400" b="1" dirty="0"/>
              <a:t>habitats créés par l’activité d’extraction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b="1" dirty="0" smtClean="0"/>
              <a:t>Reconnaissance des </a:t>
            </a:r>
            <a:r>
              <a:rPr lang="fr-BE" sz="2400" b="1" dirty="0"/>
              <a:t>espèces emblématiques </a:t>
            </a:r>
            <a:r>
              <a:rPr lang="fr-BE" sz="2400" b="1" dirty="0" smtClean="0"/>
              <a:t>des carrières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b="1" dirty="0" smtClean="0"/>
              <a:t>Bonnes </a:t>
            </a:r>
            <a:r>
              <a:rPr lang="fr-BE" sz="2400" b="1" dirty="0"/>
              <a:t>pratiques de </a:t>
            </a:r>
            <a:r>
              <a:rPr lang="fr-BE" sz="2400" b="1" dirty="0" smtClean="0"/>
              <a:t>gestion</a:t>
            </a:r>
            <a:endParaRPr lang="fr-BE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b="1" dirty="0" smtClean="0"/>
              <a:t>Méthodes de </a:t>
            </a:r>
            <a:r>
              <a:rPr lang="fr-BE" sz="2400" b="1" dirty="0"/>
              <a:t>suivi de la biodiversité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b="1" dirty="0"/>
              <a:t>Exemples de </a:t>
            </a:r>
            <a:r>
              <a:rPr lang="fr-BE" sz="2400" b="1" dirty="0" smtClean="0"/>
              <a:t>réalisations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b="1" dirty="0" smtClean="0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400" b="1" dirty="0" smtClean="0"/>
          </a:p>
        </p:txBody>
      </p:sp>
      <p:pic>
        <p:nvPicPr>
          <p:cNvPr id="8194" name="Picture 2" descr="C:\backup\Colloques-Congrès\REVER 6\Présentation\Programme formation carrière 2015_version provisoi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12664" r="15361" b="70561"/>
          <a:stretch/>
        </p:blipFill>
        <p:spPr bwMode="auto">
          <a:xfrm>
            <a:off x="0" y="993925"/>
            <a:ext cx="9093848" cy="16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Sensibiliser et former le secteur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332038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867452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Des intervenants variés : </a:t>
            </a:r>
          </a:p>
          <a:p>
            <a:endParaRPr lang="fr-BE" sz="2400" b="1" dirty="0" smtClean="0"/>
          </a:p>
          <a:p>
            <a:pPr marL="342900" indent="-342900">
              <a:buFontTx/>
              <a:buChar char="-"/>
            </a:pPr>
            <a:r>
              <a:rPr lang="fr-BE" sz="2400" b="1" dirty="0" smtClean="0"/>
              <a:t>Scientifiques</a:t>
            </a:r>
            <a:endParaRPr lang="fr-BE" sz="2400" b="1" dirty="0"/>
          </a:p>
          <a:p>
            <a:pPr marL="342900" indent="-342900">
              <a:buFontTx/>
              <a:buChar char="-"/>
            </a:pPr>
            <a:r>
              <a:rPr lang="fr-BE" sz="2400" b="1" dirty="0" smtClean="0"/>
              <a:t>Associations de protection de la nature</a:t>
            </a:r>
          </a:p>
          <a:p>
            <a:pPr marL="342900" indent="-342900">
              <a:buFontTx/>
              <a:buChar char="-"/>
            </a:pPr>
            <a:r>
              <a:rPr lang="fr-BE" sz="2400" b="1" dirty="0" smtClean="0"/>
              <a:t>Administration</a:t>
            </a:r>
          </a:p>
          <a:p>
            <a:pPr marL="342900" indent="-342900">
              <a:buFontTx/>
              <a:buChar char="-"/>
            </a:pPr>
            <a:r>
              <a:rPr lang="fr-BE" sz="2400" b="1" dirty="0" smtClean="0"/>
              <a:t>Bureaux d’étude</a:t>
            </a:r>
          </a:p>
          <a:p>
            <a:pPr marL="342900" indent="-342900">
              <a:buFontTx/>
              <a:buChar char="-"/>
            </a:pPr>
            <a:r>
              <a:rPr lang="fr-BE" sz="2400" b="1" dirty="0" smtClean="0"/>
              <a:t>Indépendants</a:t>
            </a:r>
          </a:p>
        </p:txBody>
      </p:sp>
      <p:pic>
        <p:nvPicPr>
          <p:cNvPr id="8194" name="Picture 2" descr="C:\backup\Colloques-Congrès\REVER 6\Présentation\Programme formation carrière 2015_version provisoi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12664" r="15361" b="70561"/>
          <a:stretch/>
        </p:blipFill>
        <p:spPr bwMode="auto">
          <a:xfrm>
            <a:off x="0" y="993925"/>
            <a:ext cx="9093848" cy="16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Sensibiliser et former le secteur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34192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backup\Carrières\Formation FEDIEX 2014\Photos\Sélection quanah\Cours vue fac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65" y="-27384"/>
            <a:ext cx="4509235" cy="33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backup\Carrières\Formation FEDIEX 2014\Photos\Sélection quanah\Travail en group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64" y="2323674"/>
            <a:ext cx="4663729" cy="310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backup\Carrières\Formation FEDIEX 2014\Photos\IMG_06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65" y="3580809"/>
            <a:ext cx="4509235" cy="33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En théorie…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40858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backup\Carrières\Formation FEDIEX 2014\Photos\Sélection quanah\Terrain à la f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91" y="0"/>
            <a:ext cx="486036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backup\Carrières\Formation FEDIEX 2014\Photos\IMG_03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2" y="3641175"/>
            <a:ext cx="4289390" cy="32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backup\Carrières\Formation FEDIEX 2014\Photos\Sélection quanah\Reconnaissance plantes 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r="5456"/>
          <a:stretch/>
        </p:blipFill>
        <p:spPr bwMode="auto">
          <a:xfrm>
            <a:off x="6503636" y="2633392"/>
            <a:ext cx="2674386" cy="42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En pratique…</a:t>
            </a:r>
            <a:endParaRPr lang="fr-BE" sz="2400" b="1" dirty="0"/>
          </a:p>
        </p:txBody>
      </p:sp>
      <p:pic>
        <p:nvPicPr>
          <p:cNvPr id="1026" name="Picture 2" descr="C:\backup\Carrières\Formation FEDIEX 2014\Photos\IMG_06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52" y="3645024"/>
            <a:ext cx="2429684" cy="32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backup\Carrières\Formation FEDIEX 2014\Photos\DSC_12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913"/>
          <a:stretch/>
        </p:blipFill>
        <p:spPr bwMode="auto">
          <a:xfrm>
            <a:off x="-36512" y="1412776"/>
            <a:ext cx="3935598" cy="31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Sur le terrain…</a:t>
            </a:r>
            <a:endParaRPr lang="fr-BE" sz="2400" b="1" dirty="0"/>
          </a:p>
        </p:txBody>
      </p:sp>
      <p:pic>
        <p:nvPicPr>
          <p:cNvPr id="7172" name="Picture 4" descr="C:\backup\Carrières\Formation FEDIEX 2014\Photos\DSC_12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47" y="0"/>
            <a:ext cx="5549465" cy="36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backup\Carrières\Formation FEDIEX 2014\Photos\DSC_12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668488"/>
            <a:ext cx="4824536" cy="32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backup\Carrières\Formation FEDIEX 2014\Photos\DSC_13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67" y="3662615"/>
            <a:ext cx="4819245" cy="32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Guides pratiques à l’intention des gestionnaires </a:t>
            </a:r>
            <a:endParaRPr lang="fr-BE" sz="2400" b="1" dirty="0"/>
          </a:p>
        </p:txBody>
      </p:sp>
      <p:pic>
        <p:nvPicPr>
          <p:cNvPr id="9219" name="Picture 3" descr="C:\backup\Carrières\Livrets\Version finale\Fiches\Livret_pelouse_vfinale_pourfi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39187"/>
            <a:ext cx="3911768" cy="554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backup\Carrières\Livrets\Version finale\Fiches\Livret_Arenes_vfinale_pourfic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955818"/>
            <a:ext cx="1930483" cy="273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backup\Carrières\Livrets\Version finale\Fiches\Livret_Falaises_vfinale_pourfich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99" y="1139187"/>
            <a:ext cx="1930481" cy="273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backup\Carrières\Livrets\Version finale\Fiches\Livret_Invasives_vfinale_pourfich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9187"/>
            <a:ext cx="1930484" cy="273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backup\Carrières\Livrets\Version finale\Fiches\Livret_Plan_deau_vfinale_pourfich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96" y="3955818"/>
            <a:ext cx="1930483" cy="273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5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backup\Carrières\Livrets\Photos\Lussis\CdH-Hirondelle de rivag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" y="1"/>
            <a:ext cx="9142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Agir pour la biodiversité en carrière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8664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backup\Carrières\Livrets\Photos\Lussis\CdH-Hirondelle de rivag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" y="1"/>
            <a:ext cx="9142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backup\Carrières\Livrets\Photos\Lussis\CdH-Hirondelle de rivage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7"/>
          <a:stretch/>
        </p:blipFill>
        <p:spPr bwMode="auto">
          <a:xfrm>
            <a:off x="-14808" y="3917400"/>
            <a:ext cx="4466078" cy="297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backup\Carrières\Livrets\Photos\Lussis\OISHirondelleDeR_110701_1909_CCBGaurain_N3DSC_1563_1_96pp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179" y="3917400"/>
            <a:ext cx="4433193" cy="29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r="1073" b="951"/>
          <a:stretch/>
        </p:blipFill>
        <p:spPr bwMode="auto">
          <a:xfrm>
            <a:off x="0" y="1988840"/>
            <a:ext cx="6444000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513598" y="2204864"/>
            <a:ext cx="2626444" cy="36933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fr-ML" altLang="fr-FR" sz="1800" b="1" dirty="0" smtClean="0">
                <a:solidFill>
                  <a:srgbClr val="4D4D4D"/>
                </a:solidFill>
                <a:latin typeface="+mj-lt"/>
                <a:cs typeface="Arial" charset="0"/>
              </a:rPr>
              <a:t>6,5 t de granulats / hab.</a:t>
            </a:r>
            <a:endParaRPr lang="fr-ML" altLang="fr-FR" sz="1800" b="1" dirty="0">
              <a:solidFill>
                <a:srgbClr val="4D4D4D"/>
              </a:solidFill>
              <a:latin typeface="+mj-lt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16216" y="4026550"/>
            <a:ext cx="2626444" cy="3385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fr-ML" altLang="fr-FR" sz="1600" b="1" dirty="0" smtClean="0">
                <a:solidFill>
                  <a:srgbClr val="4D4D4D"/>
                </a:solidFill>
                <a:latin typeface="+mj-lt"/>
                <a:cs typeface="Arial" charset="0"/>
              </a:rPr>
              <a:t>1 km de voie ferrée = 10 </a:t>
            </a:r>
            <a:r>
              <a:rPr lang="fr-ML" altLang="fr-FR" sz="1600" b="1" dirty="0" err="1" smtClean="0">
                <a:solidFill>
                  <a:srgbClr val="4D4D4D"/>
                </a:solidFill>
                <a:latin typeface="+mj-lt"/>
                <a:cs typeface="Arial" charset="0"/>
              </a:rPr>
              <a:t>kt</a:t>
            </a:r>
            <a:endParaRPr lang="fr-ML" altLang="fr-FR" sz="1600" b="1" dirty="0">
              <a:solidFill>
                <a:srgbClr val="4D4D4D"/>
              </a:solidFill>
              <a:latin typeface="+mj-lt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13598" y="3162454"/>
            <a:ext cx="2626444" cy="3385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fr-ML" altLang="fr-FR" sz="1600" b="1" dirty="0" smtClean="0">
                <a:solidFill>
                  <a:srgbClr val="4D4D4D"/>
                </a:solidFill>
                <a:latin typeface="+mj-lt"/>
                <a:cs typeface="Arial" charset="0"/>
              </a:rPr>
              <a:t>1 km d’autoroute = 40 </a:t>
            </a:r>
            <a:r>
              <a:rPr lang="fr-ML" altLang="fr-FR" sz="1600" b="1" dirty="0" err="1" smtClean="0">
                <a:solidFill>
                  <a:srgbClr val="4D4D4D"/>
                </a:solidFill>
                <a:latin typeface="+mj-lt"/>
                <a:cs typeface="Arial" charset="0"/>
              </a:rPr>
              <a:t>kt</a:t>
            </a:r>
            <a:endParaRPr lang="fr-ML" altLang="fr-FR" sz="1600" b="1" dirty="0">
              <a:solidFill>
                <a:srgbClr val="4D4D4D"/>
              </a:solidFill>
              <a:latin typeface="+mj-lt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17556" y="5754742"/>
            <a:ext cx="2626444" cy="3385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fr-ML" altLang="fr-FR" sz="1600" b="1" dirty="0" smtClean="0">
                <a:solidFill>
                  <a:srgbClr val="4D4D4D"/>
                </a:solidFill>
                <a:latin typeface="+mj-lt"/>
                <a:cs typeface="Arial" charset="0"/>
              </a:rPr>
              <a:t>1 maison = entre 100 et 300t</a:t>
            </a:r>
            <a:endParaRPr lang="fr-ML" altLang="fr-FR" sz="1600" b="1" dirty="0">
              <a:solidFill>
                <a:srgbClr val="4D4D4D"/>
              </a:solidFill>
              <a:latin typeface="+mj-lt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516216" y="4890646"/>
            <a:ext cx="2626444" cy="3385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fr-ML" altLang="fr-FR" sz="1600" b="1" dirty="0" smtClean="0">
                <a:solidFill>
                  <a:srgbClr val="4D4D4D"/>
                </a:solidFill>
                <a:latin typeface="+mj-lt"/>
                <a:cs typeface="Arial" charset="0"/>
              </a:rPr>
              <a:t>1 hôpital = entre 20 et 40 </a:t>
            </a:r>
            <a:r>
              <a:rPr lang="fr-ML" altLang="fr-FR" sz="1600" b="1" dirty="0" err="1" smtClean="0">
                <a:solidFill>
                  <a:srgbClr val="4D4D4D"/>
                </a:solidFill>
                <a:latin typeface="+mj-lt"/>
                <a:cs typeface="Arial" charset="0"/>
              </a:rPr>
              <a:t>kt</a:t>
            </a:r>
            <a:endParaRPr lang="fr-ML" altLang="fr-FR" sz="1600" b="1" dirty="0">
              <a:solidFill>
                <a:srgbClr val="4D4D4D"/>
              </a:solidFill>
              <a:latin typeface="+mj-lt"/>
              <a:cs typeface="Arial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Les produits des carrières sont partout !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39685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backup\Carrières\Formation FEDIEX 2014\Photos\DSC_1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1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backup\Carrières\Formation FEDIEX 2014\Photos\DSC_1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1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backup\Carrières\Formation FEDIEX 2014\Photos\DSC_12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52091"/>
            <a:ext cx="5422999" cy="36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7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backup\Carrières\Formation FEDIEX 2014\Photos\DSC_12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236" y="-3100"/>
            <a:ext cx="10315788" cy="686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backup\Carrières\Formation FEDIEX 2014\Photos\DSC_12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236" y="-3100"/>
            <a:ext cx="10315788" cy="686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backup\Carrières\Formation FEDIEX 2014\Photos\DSC_12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58" y="3422361"/>
            <a:ext cx="5157894" cy="343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backup\Carrières\Formation FEDIEX 2014\Photos\DSC_12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340" y="3430533"/>
            <a:ext cx="5150998" cy="34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9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backup\Carrières\Formation FEDIEX 2014\Photos\DSC_13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078"/>
            <a:ext cx="10300483" cy="68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backup\Carrières\Formation FEDIEX 2014\Photos\DSC_13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078"/>
            <a:ext cx="10300483" cy="68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backup\Carrières\Formation FEDIEX 2014\Photos\DSC_13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7099"/>
          <a:stretch/>
        </p:blipFill>
        <p:spPr bwMode="auto">
          <a:xfrm>
            <a:off x="135442" y="1941437"/>
            <a:ext cx="2852382" cy="492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backup\Carrières\Formation FEDIEX 2014\Photos\DSC_13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" r="5121"/>
          <a:stretch/>
        </p:blipFill>
        <p:spPr bwMode="auto">
          <a:xfrm>
            <a:off x="3131840" y="1941437"/>
            <a:ext cx="2866030" cy="492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backup\Carrières\Formation FEDIEX 2014\Photos\DSC_132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9" r="30258"/>
          <a:stretch/>
        </p:blipFill>
        <p:spPr bwMode="auto">
          <a:xfrm>
            <a:off x="6156176" y="1941436"/>
            <a:ext cx="2811439" cy="49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8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      in </a:t>
            </a:r>
            <a:r>
              <a:rPr lang="fr-BE" sz="3200" dirty="0" err="1" smtClean="0"/>
              <a:t>Quarries</a:t>
            </a:r>
            <a:endParaRPr lang="fr-BE" sz="3200" dirty="0"/>
          </a:p>
        </p:txBody>
      </p:sp>
      <p:sp>
        <p:nvSpPr>
          <p:cNvPr id="3" name="AutoShape 2" descr="Résultat de recherche d'images pour &quot;projet lIF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" name="AutoShape 4" descr="Résultat de recherche d'images pour &quot;projet lIF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6" descr="Résultat de recherche d'images pour &quot;projet lIFE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48" name="Picture 8" descr="http://www.loutres.be/IMG/arton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2737"/>
            <a:ext cx="1344186" cy="9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0" y="1895921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Un LIFE pour 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BE" sz="2400" b="1" dirty="0" smtClean="0"/>
              <a:t>Concilier </a:t>
            </a:r>
            <a:r>
              <a:rPr lang="fr-BE" sz="2400" b="1" dirty="0"/>
              <a:t>biodiversité et </a:t>
            </a:r>
            <a:r>
              <a:rPr lang="fr-BE" sz="2400" b="1" dirty="0" smtClean="0"/>
              <a:t>extraction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BE" sz="2400" b="1" dirty="0" smtClean="0"/>
              <a:t>Favoriser </a:t>
            </a:r>
            <a:r>
              <a:rPr lang="fr-BE" sz="2400" b="1" dirty="0"/>
              <a:t>la biodiversité dans les </a:t>
            </a:r>
            <a:r>
              <a:rPr lang="fr-BE" sz="2400" b="1" dirty="0" smtClean="0"/>
              <a:t>sites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BE" sz="2400" b="1" dirty="0" smtClean="0"/>
              <a:t>Amplifier </a:t>
            </a:r>
            <a:r>
              <a:rPr lang="fr-BE" sz="2400" b="1" dirty="0"/>
              <a:t>la démarche volontaire </a:t>
            </a:r>
            <a:r>
              <a:rPr lang="fr-BE" sz="2400" b="1" dirty="0" smtClean="0"/>
              <a:t>actuelle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BE" sz="2400" b="1" dirty="0" smtClean="0"/>
              <a:t>Disséminer </a:t>
            </a:r>
            <a:r>
              <a:rPr lang="fr-BE" sz="2400" b="1" dirty="0"/>
              <a:t>l’information à plus large </a:t>
            </a:r>
            <a:r>
              <a:rPr lang="fr-BE" sz="2400" b="1" dirty="0" smtClean="0"/>
              <a:t>échelle</a:t>
            </a:r>
          </a:p>
          <a:p>
            <a:pPr>
              <a:lnSpc>
                <a:spcPct val="150000"/>
              </a:lnSpc>
            </a:pPr>
            <a:endParaRPr lang="fr-BE" sz="2000" b="1" dirty="0" smtClean="0"/>
          </a:p>
          <a:p>
            <a:pPr>
              <a:lnSpc>
                <a:spcPct val="150000"/>
              </a:lnSpc>
            </a:pPr>
            <a:endParaRPr lang="fr-BE" sz="2400" b="1" dirty="0"/>
          </a:p>
        </p:txBody>
      </p:sp>
      <p:pic>
        <p:nvPicPr>
          <p:cNvPr id="8" name="Picture 2" descr="D:\Backup\Habitats FEdiex\Photos\Bufo_calamita_BYV1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21" y="5157193"/>
            <a:ext cx="1656118" cy="110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Backup\Habitats FEdiex\Photos\Heterogeneite  Carline Pit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53" y="5157193"/>
            <a:ext cx="1727746" cy="110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Backup\Habitats FEdiex\Photos\Petit gravelot Gembloux 2013 04 04 IMG8743 Gailly_Rob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9423" y="5157192"/>
            <a:ext cx="1648754" cy="109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Maxime Seleck\Documents\Mes photos\2014_07_29_LIFE FEDIEx\2014_07_15_Quenast\IMG_126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18578" r="14145"/>
          <a:stretch/>
        </p:blipFill>
        <p:spPr bwMode="auto">
          <a:xfrm>
            <a:off x="6873208" y="5157193"/>
            <a:ext cx="1655533" cy="109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rc_mi" descr="http://www.natagora.be/fileadmin/templates/natagora2009/images/Logo-natagora.gif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74" y="30751"/>
            <a:ext cx="1360170" cy="5880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Image 13" descr="Fediex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" y="73342"/>
            <a:ext cx="1905000" cy="47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http://www.jacquycange.be/images/LOGO%20PNPE_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665" y="766025"/>
            <a:ext cx="1724110" cy="57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environnement.wallonie.be/cgi/dgrne/plateforme_dgrne/visiteur/images/coq_spw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34" y="0"/>
            <a:ext cx="1315462" cy="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 descr="C:\backup\Unité\Logos\NouveauGxABT_qualit+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" y="687838"/>
            <a:ext cx="1930366" cy="42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9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Conclusion</a:t>
            </a:r>
            <a:endParaRPr lang="fr-BE" sz="3200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338416" y="1268760"/>
            <a:ext cx="8280920" cy="648072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tx1"/>
                </a:solidFill>
              </a:rPr>
              <a:t>Une collaboration carrier – scientifique indispensable</a:t>
            </a:r>
          </a:p>
          <a:p>
            <a:endParaRPr lang="fr-BE" sz="2400" b="1" dirty="0">
              <a:solidFill>
                <a:schemeClr val="tx1"/>
              </a:solidFill>
            </a:endParaRPr>
          </a:p>
          <a:p>
            <a:endParaRPr lang="fr-BE" sz="2400" b="1" dirty="0" smtClean="0">
              <a:solidFill>
                <a:schemeClr val="tx1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29843" y="6129300"/>
            <a:ext cx="82809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b="1" dirty="0" smtClean="0">
                <a:solidFill>
                  <a:schemeClr val="tx1"/>
                </a:solidFill>
              </a:rPr>
              <a:t>Mais d’autres acteurs également impliqués !</a:t>
            </a:r>
          </a:p>
          <a:p>
            <a:endParaRPr lang="fr-BE" sz="2400" b="1" dirty="0" smtClean="0">
              <a:solidFill>
                <a:schemeClr val="tx1"/>
              </a:solidFill>
            </a:endParaRPr>
          </a:p>
          <a:p>
            <a:endParaRPr lang="fr-BE" sz="2400" b="1" dirty="0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74" y="1901298"/>
            <a:ext cx="5639051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arline (5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 b="20526"/>
          <a:stretch>
            <a:fillRect/>
          </a:stretch>
        </p:blipFill>
        <p:spPr bwMode="auto">
          <a:xfrm>
            <a:off x="-108520" y="1340768"/>
            <a:ext cx="9329662" cy="433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4EFDB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1140" y="1353385"/>
            <a:ext cx="8568952" cy="1470025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Merci de votre attention…</a:t>
            </a:r>
            <a:br>
              <a:rPr lang="fr-FR" sz="3600" b="1" dirty="0" smtClean="0"/>
            </a:br>
            <a:r>
              <a:rPr lang="fr-FR" sz="3600" b="1" dirty="0" smtClean="0"/>
              <a:t>… des questions?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1436" y="6045371"/>
            <a:ext cx="9144000" cy="836897"/>
          </a:xfrm>
        </p:spPr>
        <p:txBody>
          <a:bodyPr>
            <a:normAutofit fontScale="92500" lnSpcReduction="20000"/>
          </a:bodyPr>
          <a:lstStyle/>
          <a:p>
            <a:r>
              <a:rPr lang="fr-BE" sz="2800" dirty="0" err="1" smtClean="0">
                <a:solidFill>
                  <a:schemeClr val="tx1"/>
                </a:solidFill>
              </a:rPr>
              <a:t>Harzé</a:t>
            </a:r>
            <a:r>
              <a:rPr lang="fr-BE" sz="2800" dirty="0" smtClean="0">
                <a:solidFill>
                  <a:schemeClr val="tx1"/>
                </a:solidFill>
              </a:rPr>
              <a:t> Mélanie (melanie.harze@ulg.ac.be)</a:t>
            </a:r>
          </a:p>
          <a:p>
            <a:r>
              <a:rPr lang="fr-BE" sz="2800" dirty="0" smtClean="0">
                <a:solidFill>
                  <a:schemeClr val="tx1"/>
                </a:solidFill>
              </a:rPr>
              <a:t>Benoit </a:t>
            </a:r>
            <a:r>
              <a:rPr lang="fr-BE" sz="2800" dirty="0" err="1" smtClean="0">
                <a:solidFill>
                  <a:schemeClr val="tx1"/>
                </a:solidFill>
              </a:rPr>
              <a:t>Lussis</a:t>
            </a:r>
            <a:r>
              <a:rPr lang="fr-BE" sz="2800" dirty="0">
                <a:solidFill>
                  <a:schemeClr val="tx1"/>
                </a:solidFill>
              </a:rPr>
              <a:t> </a:t>
            </a:r>
            <a:r>
              <a:rPr lang="fr-BE" sz="2800" dirty="0" smtClean="0">
                <a:solidFill>
                  <a:schemeClr val="tx1"/>
                </a:solidFill>
              </a:rPr>
              <a:t>(b.lussis@fediex.be)</a:t>
            </a:r>
          </a:p>
        </p:txBody>
      </p:sp>
      <p:pic>
        <p:nvPicPr>
          <p:cNvPr id="4" name="Image 3" descr="D:\backup\Carrière FEDIEX\2014\Formation Fediex\FEDIEX LOGO COU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" y="37102"/>
            <a:ext cx="2273166" cy="87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backup\Unité\Logos\NouveauGxABT_qualit+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055"/>
            <a:ext cx="3118898" cy="68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backup\Unité\Logos\Logo_BP_Trans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93" y="124583"/>
            <a:ext cx="1119223" cy="78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7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tx1"/>
                </a:solidFill>
              </a:rPr>
              <a:t>1. </a:t>
            </a:r>
            <a:r>
              <a:rPr lang="fr-BE" sz="2000" b="1" dirty="0">
                <a:solidFill>
                  <a:schemeClr val="tx1"/>
                </a:solidFill>
              </a:rPr>
              <a:t>D</a:t>
            </a:r>
            <a:r>
              <a:rPr lang="fr-BE" sz="2000" b="1" dirty="0" smtClean="0">
                <a:solidFill>
                  <a:schemeClr val="tx1"/>
                </a:solidFill>
              </a:rPr>
              <a:t>écouverture</a:t>
            </a:r>
            <a:endParaRPr lang="fr-BE" sz="2000" dirty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56" y="2185518"/>
            <a:ext cx="2403526" cy="360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avec flèche 5"/>
          <p:cNvCxnSpPr>
            <a:stCxn id="5" idx="1"/>
          </p:cNvCxnSpPr>
          <p:nvPr/>
        </p:nvCxnSpPr>
        <p:spPr>
          <a:xfrm flipH="1">
            <a:off x="1619672" y="3987103"/>
            <a:ext cx="4653284" cy="11700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971600" y="332656"/>
            <a:ext cx="7239000" cy="720080"/>
          </a:xfrm>
        </p:spPr>
        <p:txBody>
          <a:bodyPr>
            <a:noAutofit/>
          </a:bodyPr>
          <a:lstStyle/>
          <a:p>
            <a:r>
              <a:rPr lang="fr-BE" sz="3200" dirty="0" smtClean="0"/>
              <a:t>Les carrières – étapes de production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105562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1. Découverture</a:t>
            </a:r>
            <a:endParaRPr lang="fr-BE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5853673" y="204150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tx1"/>
                </a:solidFill>
              </a:rPr>
              <a:t>2</a:t>
            </a:r>
            <a:r>
              <a:rPr lang="fr-BE" sz="2000" b="1" dirty="0" smtClean="0">
                <a:solidFill>
                  <a:schemeClr val="tx1"/>
                </a:solidFill>
              </a:rPr>
              <a:t>. Abattage de la roche</a:t>
            </a:r>
            <a:endParaRPr lang="fr-BE" sz="2000" dirty="0" smtClean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3419872" y="4057726"/>
            <a:ext cx="2741494" cy="8234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Les carrières – étapes de production</a:t>
            </a:r>
            <a:endParaRPr lang="fr-BE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06" y="2935851"/>
            <a:ext cx="3405109" cy="22437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00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1. Découverture</a:t>
            </a:r>
            <a:endParaRPr lang="fr-BE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851394" y="252621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 smtClean="0">
                <a:solidFill>
                  <a:schemeClr val="tx1"/>
                </a:solidFill>
              </a:rPr>
              <a:t>3. Transport sur site</a:t>
            </a:r>
            <a:endParaRPr lang="fr-BE" sz="2000" dirty="0" smtClean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cxnSp>
        <p:nvCxnSpPr>
          <p:cNvPr id="7" name="Connecteur droit avec flèche 6"/>
          <p:cNvCxnSpPr>
            <a:stCxn id="8" idx="1"/>
          </p:cNvCxnSpPr>
          <p:nvPr/>
        </p:nvCxnSpPr>
        <p:spPr>
          <a:xfrm flipH="1">
            <a:off x="4953000" y="4433590"/>
            <a:ext cx="1085871" cy="363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71" y="3334232"/>
            <a:ext cx="2931620" cy="2198715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Les carrières – étapes de production</a:t>
            </a:r>
            <a:endParaRPr lang="fr-BE" sz="3200" dirty="0"/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5853673" y="204150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. Abattage de la roche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031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1. Découverture</a:t>
            </a:r>
            <a:endParaRPr lang="fr-BE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851394" y="252621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3. Transport sur site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837424" y="3022778"/>
            <a:ext cx="3306575" cy="602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tx1"/>
                </a:solidFill>
              </a:rPr>
              <a:t>4</a:t>
            </a:r>
            <a:r>
              <a:rPr lang="fr-BE" sz="2000" b="1" dirty="0" smtClean="0">
                <a:solidFill>
                  <a:schemeClr val="tx1"/>
                </a:solidFill>
              </a:rPr>
              <a:t>. Concassage, broyage, criblage, stockage, expédition</a:t>
            </a:r>
            <a:endParaRPr lang="fr-BE" sz="2000" dirty="0" smtClean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3165764" y="3861048"/>
            <a:ext cx="2952328" cy="8112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Les carrières – étapes de production</a:t>
            </a:r>
            <a:endParaRPr lang="fr-BE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32287"/>
            <a:ext cx="3433930" cy="274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ous-titre 2"/>
          <p:cNvSpPr txBox="1">
            <a:spLocks/>
          </p:cNvSpPr>
          <p:nvPr/>
        </p:nvSpPr>
        <p:spPr>
          <a:xfrm>
            <a:off x="5853673" y="204150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. Abattage de la roche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499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08"/>
            <a:ext cx="5554196" cy="4149080"/>
          </a:xfrm>
          <a:prstGeom prst="rect">
            <a:avLst/>
          </a:prstGeom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837424" y="1556792"/>
            <a:ext cx="3306575" cy="484710"/>
          </a:xfrm>
        </p:spPr>
        <p:txBody>
          <a:bodyPr>
            <a:normAutofit/>
          </a:bodyPr>
          <a:lstStyle/>
          <a:p>
            <a:pPr algn="l"/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1. Découverture</a:t>
            </a:r>
            <a:endParaRPr lang="fr-BE" sz="20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5851394" y="252621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3. Transport sur site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837424" y="3022778"/>
            <a:ext cx="3306575" cy="602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. Concassage, broyage, criblage, stockage, expédition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834725" y="3630369"/>
            <a:ext cx="3306575" cy="6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 smtClean="0">
                <a:solidFill>
                  <a:schemeClr val="tx1"/>
                </a:solidFill>
              </a:rPr>
              <a:t>5. Réaménagement</a:t>
            </a:r>
            <a:endParaRPr lang="fr-BE" sz="2000" dirty="0" smtClean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pic>
        <p:nvPicPr>
          <p:cNvPr id="9" name="Picture 2" descr="Q:\HVA\PHOTOS\Evénements Fediex\2012 06 08 visite biodiversité\Quenast\IMG_33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8"/>
          <a:stretch/>
        </p:blipFill>
        <p:spPr bwMode="auto">
          <a:xfrm>
            <a:off x="6077000" y="4233268"/>
            <a:ext cx="2864080" cy="20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 flipH="1" flipV="1">
            <a:off x="611560" y="3625677"/>
            <a:ext cx="5465440" cy="1614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971600" y="332656"/>
            <a:ext cx="7239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200" dirty="0" smtClean="0"/>
              <a:t>Les carrières – étapes de production</a:t>
            </a:r>
            <a:endParaRPr lang="fr-BE" sz="3200" dirty="0"/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5853673" y="2041502"/>
            <a:ext cx="3306575" cy="48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fr-BE" sz="2000" b="1" dirty="0" smtClean="0">
                <a:solidFill>
                  <a:schemeClr val="bg1">
                    <a:lumMod val="65000"/>
                  </a:schemeClr>
                </a:solidFill>
              </a:rPr>
              <a:t>. Abattage de la roche</a:t>
            </a:r>
            <a:endParaRPr lang="fr-B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6860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664</Words>
  <Application>Microsoft Office PowerPoint</Application>
  <PresentationFormat>Affichage à l'écran (4:3)</PresentationFormat>
  <Paragraphs>169</Paragraphs>
  <Slides>38</Slides>
  <Notes>37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Thème Office</vt:lpstr>
      <vt:lpstr>Un partenariat pour promouvoir la biodiversité dans les carrières belges</vt:lpstr>
      <vt:lpstr>Présentation PowerPoint</vt:lpstr>
      <vt:lpstr>Présentation PowerPoint</vt:lpstr>
      <vt:lpstr>Présentation PowerPoint</vt:lpstr>
      <vt:lpstr>Les carrières – étapes de production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attention… … des questions?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Mélanie Harzé</dc:creator>
  <cp:lastModifiedBy>Mélanie Harzé</cp:lastModifiedBy>
  <cp:revision>90</cp:revision>
  <dcterms:created xsi:type="dcterms:W3CDTF">2015-02-19T08:47:03Z</dcterms:created>
  <dcterms:modified xsi:type="dcterms:W3CDTF">2015-03-04T00:13:29Z</dcterms:modified>
</cp:coreProperties>
</file>