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0" d="100"/>
          <a:sy n="100" d="100"/>
        </p:scale>
        <p:origin x="-188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nl-BE" smtClean="0"/>
              <a:t>Cliquez et modifiez le titre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2F7DCFFD-5B37-A24F-BCF9-4BB0707F6279}" type="datetimeFigureOut">
              <a:rPr lang="fr-FR" smtClean="0"/>
              <a:t>26/03/15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BF929A-C8CC-0B4D-8367-283677F7581A}" type="slidenum">
              <a:rPr lang="fr-FR" smtClean="0"/>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Date Placeholder 3"/>
          <p:cNvSpPr>
            <a:spLocks noGrp="1"/>
          </p:cNvSpPr>
          <p:nvPr>
            <p:ph type="dt" sz="half" idx="10"/>
          </p:nvPr>
        </p:nvSpPr>
        <p:spPr/>
        <p:txBody>
          <a:bodyPr/>
          <a:lstStyle/>
          <a:p>
            <a:fld id="{2F7DCFFD-5B37-A24F-BCF9-4BB0707F6279}" type="datetimeFigureOut">
              <a:rPr lang="fr-FR" smtClean="0"/>
              <a:t>26/03/15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BF929A-C8CC-0B4D-8367-283677F7581A}"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nl-BE" smtClean="0"/>
              <a:t>Cliquez et modifiez le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Date Placeholder 3"/>
          <p:cNvSpPr>
            <a:spLocks noGrp="1"/>
          </p:cNvSpPr>
          <p:nvPr>
            <p:ph type="dt" sz="half" idx="10"/>
          </p:nvPr>
        </p:nvSpPr>
        <p:spPr/>
        <p:txBody>
          <a:bodyPr/>
          <a:lstStyle/>
          <a:p>
            <a:fld id="{2F7DCFFD-5B37-A24F-BCF9-4BB0707F6279}" type="datetimeFigureOut">
              <a:rPr lang="fr-FR" smtClean="0"/>
              <a:t>26/03/15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BF929A-C8CC-0B4D-8367-283677F7581A}" type="slidenum">
              <a:rPr lang="fr-FR" smtClean="0"/>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lang="en-US"/>
          </a:p>
        </p:txBody>
      </p:sp>
      <p:sp>
        <p:nvSpPr>
          <p:cNvPr id="3" name="Content Placeholder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4" name="Date Placeholder 3"/>
          <p:cNvSpPr>
            <a:spLocks noGrp="1"/>
          </p:cNvSpPr>
          <p:nvPr>
            <p:ph type="dt" sz="half" idx="10"/>
          </p:nvPr>
        </p:nvSpPr>
        <p:spPr/>
        <p:txBody>
          <a:bodyPr/>
          <a:lstStyle/>
          <a:p>
            <a:fld id="{2F7DCFFD-5B37-A24F-BCF9-4BB0707F6279}" type="datetimeFigureOut">
              <a:rPr lang="fr-FR" smtClean="0"/>
              <a:t>26/03/15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BF929A-C8CC-0B4D-8367-283677F7581A}" type="slidenum">
              <a:rPr lang="fr-FR" smtClean="0"/>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nl-BE" smtClean="0"/>
              <a:t>Cliquez et modifiez le titre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Date Placeholder 3"/>
          <p:cNvSpPr>
            <a:spLocks noGrp="1"/>
          </p:cNvSpPr>
          <p:nvPr>
            <p:ph type="dt" sz="half" idx="10"/>
          </p:nvPr>
        </p:nvSpPr>
        <p:spPr/>
        <p:txBody>
          <a:bodyPr/>
          <a:lstStyle/>
          <a:p>
            <a:fld id="{2F7DCFFD-5B37-A24F-BCF9-4BB0707F6279}" type="datetimeFigureOut">
              <a:rPr lang="fr-FR" smtClean="0"/>
              <a:t>26/03/15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BF929A-C8CC-0B4D-8367-283677F7581A}" type="slidenum">
              <a:rPr lang="fr-FR" smtClean="0"/>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a:p>
        </p:txBody>
      </p:sp>
      <p:sp>
        <p:nvSpPr>
          <p:cNvPr id="5" name="Date Placeholder 4"/>
          <p:cNvSpPr>
            <a:spLocks noGrp="1"/>
          </p:cNvSpPr>
          <p:nvPr>
            <p:ph type="dt" sz="half" idx="10"/>
          </p:nvPr>
        </p:nvSpPr>
        <p:spPr/>
        <p:txBody>
          <a:bodyPr/>
          <a:lstStyle/>
          <a:p>
            <a:fld id="{2F7DCFFD-5B37-A24F-BCF9-4BB0707F6279}" type="datetimeFigureOut">
              <a:rPr lang="fr-FR" smtClean="0"/>
              <a:t>26/03/15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9BF929A-C8CC-0B4D-8367-283677F7581A}" type="slidenum">
              <a:rPr lang="fr-FR" smtClean="0"/>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smtClean="0"/>
              <a:t>Cliquez et modifiez le titre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
        <p:nvSpPr>
          <p:cNvPr id="7" name="Date Placeholder 6"/>
          <p:cNvSpPr>
            <a:spLocks noGrp="1"/>
          </p:cNvSpPr>
          <p:nvPr>
            <p:ph type="dt" sz="half" idx="10"/>
          </p:nvPr>
        </p:nvSpPr>
        <p:spPr/>
        <p:txBody>
          <a:bodyPr/>
          <a:lstStyle/>
          <a:p>
            <a:fld id="{2F7DCFFD-5B37-A24F-BCF9-4BB0707F6279}" type="datetimeFigureOut">
              <a:rPr lang="fr-FR" smtClean="0"/>
              <a:t>26/03/15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9BF929A-C8CC-0B4D-8367-283677F7581A}" type="slidenum">
              <a:rPr lang="fr-FR" smtClean="0"/>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Cliquez et modifiez le titre</a:t>
            </a:r>
            <a:endParaRPr lang="en-US"/>
          </a:p>
        </p:txBody>
      </p:sp>
      <p:sp>
        <p:nvSpPr>
          <p:cNvPr id="3" name="Date Placeholder 2"/>
          <p:cNvSpPr>
            <a:spLocks noGrp="1"/>
          </p:cNvSpPr>
          <p:nvPr>
            <p:ph type="dt" sz="half" idx="10"/>
          </p:nvPr>
        </p:nvSpPr>
        <p:spPr/>
        <p:txBody>
          <a:bodyPr/>
          <a:lstStyle/>
          <a:p>
            <a:fld id="{2F7DCFFD-5B37-A24F-BCF9-4BB0707F6279}" type="datetimeFigureOut">
              <a:rPr lang="fr-FR" smtClean="0"/>
              <a:t>26/03/15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9BF929A-C8CC-0B4D-8367-283677F7581A}"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DCFFD-5B37-A24F-BCF9-4BB0707F6279}" type="datetimeFigureOut">
              <a:rPr lang="fr-FR" smtClean="0"/>
              <a:t>26/03/15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9BF929A-C8CC-0B4D-8367-283677F7581A}"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nl-BE" smtClean="0"/>
              <a:t>Cliquez et modifiez le titre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Date Placeholder 4"/>
          <p:cNvSpPr>
            <a:spLocks noGrp="1"/>
          </p:cNvSpPr>
          <p:nvPr>
            <p:ph type="dt" sz="half" idx="10"/>
          </p:nvPr>
        </p:nvSpPr>
        <p:spPr/>
        <p:txBody>
          <a:bodyPr/>
          <a:lstStyle/>
          <a:p>
            <a:fld id="{2F7DCFFD-5B37-A24F-BCF9-4BB0707F6279}" type="datetimeFigureOut">
              <a:rPr lang="fr-FR" smtClean="0"/>
              <a:t>26/03/15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9BF929A-C8CC-0B4D-8367-283677F7581A}" type="slidenum">
              <a:rPr lang="fr-FR" smtClean="0"/>
              <a:t>‹#›</a:t>
            </a:fld>
            <a:endParaRPr lang="fr-FR"/>
          </a:p>
        </p:txBody>
      </p:sp>
      <p:sp>
        <p:nvSpPr>
          <p:cNvPr id="9" name="Content Placeholder 8"/>
          <p:cNvSpPr>
            <a:spLocks noGrp="1"/>
          </p:cNvSpPr>
          <p:nvPr>
            <p:ph sz="quarter" idx="13"/>
          </p:nvPr>
        </p:nvSpPr>
        <p:spPr>
          <a:xfrm>
            <a:off x="304800" y="381000"/>
            <a:ext cx="7772400" cy="4942840"/>
          </a:xfrm>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nl-BE" smtClean="0"/>
              <a:t>Cliquez et modifiez le titre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8" name="Date Placeholder 7"/>
          <p:cNvSpPr>
            <a:spLocks noGrp="1"/>
          </p:cNvSpPr>
          <p:nvPr>
            <p:ph type="dt" sz="half" idx="10"/>
          </p:nvPr>
        </p:nvSpPr>
        <p:spPr/>
        <p:txBody>
          <a:bodyPr/>
          <a:lstStyle/>
          <a:p>
            <a:fld id="{2F7DCFFD-5B37-A24F-BCF9-4BB0707F6279}" type="datetimeFigureOut">
              <a:rPr lang="fr-FR" smtClean="0"/>
              <a:t>26/03/15</a:t>
            </a:fld>
            <a:endParaRPr lang="fr-FR"/>
          </a:p>
        </p:txBody>
      </p:sp>
      <p:sp>
        <p:nvSpPr>
          <p:cNvPr id="9" name="Slide Number Placeholder 8"/>
          <p:cNvSpPr>
            <a:spLocks noGrp="1"/>
          </p:cNvSpPr>
          <p:nvPr>
            <p:ph type="sldNum" sz="quarter" idx="11"/>
          </p:nvPr>
        </p:nvSpPr>
        <p:spPr/>
        <p:txBody>
          <a:bodyPr/>
          <a:lstStyle/>
          <a:p>
            <a:fld id="{B9BF929A-C8CC-0B4D-8367-283677F7581A}" type="slidenum">
              <a:rPr lang="fr-FR" smtClean="0"/>
              <a:t>‹#›</a:t>
            </a:fld>
            <a:endParaRPr lang="fr-FR"/>
          </a:p>
        </p:txBody>
      </p:sp>
      <p:sp>
        <p:nvSpPr>
          <p:cNvPr id="10" name="Footer Placeholder 9"/>
          <p:cNvSpPr>
            <a:spLocks noGrp="1"/>
          </p:cNvSpPr>
          <p:nvPr>
            <p:ph type="ftr" sz="quarter" idx="12"/>
          </p:nvPr>
        </p:nvSpPr>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nl-BE" smtClean="0"/>
              <a:t>Cliquez et modifiez le titre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9BF929A-C8CC-0B4D-8367-283677F7581A}" type="slidenum">
              <a:rPr lang="fr-FR" smtClean="0"/>
              <a:t>‹#›</a:t>
            </a:fld>
            <a:endParaRPr lang="fr-F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fr-F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2F7DCFFD-5B37-A24F-BCF9-4BB0707F6279}" type="datetimeFigureOut">
              <a:rPr lang="fr-FR" smtClean="0"/>
              <a:t>26/03/15</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Diapositive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348" y="4498974"/>
            <a:ext cx="2772832" cy="2079624"/>
          </a:xfrm>
          <a:prstGeom prst="rect">
            <a:avLst/>
          </a:prstGeom>
        </p:spPr>
      </p:pic>
      <p:sp>
        <p:nvSpPr>
          <p:cNvPr id="2" name="Titre 1"/>
          <p:cNvSpPr>
            <a:spLocks noGrp="1"/>
          </p:cNvSpPr>
          <p:nvPr>
            <p:ph type="ctrTitle"/>
          </p:nvPr>
        </p:nvSpPr>
        <p:spPr>
          <a:xfrm>
            <a:off x="444499" y="608012"/>
            <a:ext cx="7543800" cy="2593975"/>
          </a:xfrm>
        </p:spPr>
        <p:txBody>
          <a:bodyPr/>
          <a:lstStyle/>
          <a:p>
            <a:pPr algn="ctr"/>
            <a:r>
              <a:rPr lang="fr-FR" dirty="0" smtClean="0"/>
              <a:t>Henri Lévy-Bruhl et Fernand De </a:t>
            </a:r>
            <a:r>
              <a:rPr lang="fr-FR" dirty="0" err="1" smtClean="0"/>
              <a:t>Visscher</a:t>
            </a:r>
            <a:r>
              <a:rPr lang="fr-FR" dirty="0" smtClean="0"/>
              <a:t>, </a:t>
            </a:r>
            <a:r>
              <a:rPr lang="fr-FR" sz="5400" dirty="0" smtClean="0"/>
              <a:t>une amitié franco-belge</a:t>
            </a:r>
            <a:endParaRPr lang="fr-FR" sz="5400" dirty="0"/>
          </a:p>
        </p:txBody>
      </p:sp>
      <p:sp>
        <p:nvSpPr>
          <p:cNvPr id="3" name="Sous-titre 2"/>
          <p:cNvSpPr>
            <a:spLocks noGrp="1"/>
          </p:cNvSpPr>
          <p:nvPr>
            <p:ph type="subTitle" idx="1"/>
          </p:nvPr>
        </p:nvSpPr>
        <p:spPr>
          <a:xfrm>
            <a:off x="685800" y="4572000"/>
            <a:ext cx="7213600" cy="1168400"/>
          </a:xfrm>
        </p:spPr>
        <p:txBody>
          <a:bodyPr>
            <a:normAutofit/>
          </a:bodyPr>
          <a:lstStyle/>
          <a:p>
            <a:pPr algn="r"/>
            <a:r>
              <a:rPr lang="fr-FR" sz="2800" dirty="0" smtClean="0"/>
              <a:t>Jean-François Gerkens</a:t>
            </a:r>
          </a:p>
          <a:p>
            <a:pPr algn="r"/>
            <a:r>
              <a:rPr lang="fr-FR" sz="2800" dirty="0" smtClean="0"/>
              <a:t>(Université de Liège)</a:t>
            </a:r>
            <a:endParaRPr lang="fr-FR" sz="2800" dirty="0"/>
          </a:p>
        </p:txBody>
      </p:sp>
      <p:pic>
        <p:nvPicPr>
          <p:cNvPr id="4" name="Image 3" descr="Portrait HLB Mélanges 6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99" y="4498974"/>
            <a:ext cx="1527849" cy="2079625"/>
          </a:xfrm>
          <a:prstGeom prst="rect">
            <a:avLst/>
          </a:prstGeom>
        </p:spPr>
      </p:pic>
    </p:spTree>
    <p:extLst>
      <p:ext uri="{BB962C8B-B14F-4D97-AF65-F5344CB8AC3E}">
        <p14:creationId xmlns:p14="http://schemas.microsoft.com/office/powerpoint/2010/main" val="30696553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Revue Internationale de Droits de l’Antiquité 1 (1948)</a:t>
            </a:r>
            <a:endParaRPr lang="fr-FR" dirty="0"/>
          </a:p>
        </p:txBody>
      </p:sp>
      <p:pic>
        <p:nvPicPr>
          <p:cNvPr id="3" name="Image 2"/>
          <p:cNvPicPr>
            <a:picLocks noChangeAspect="1"/>
          </p:cNvPicPr>
          <p:nvPr/>
        </p:nvPicPr>
        <p:blipFill>
          <a:blip r:embed="rId2"/>
          <a:stretch>
            <a:fillRect/>
          </a:stretch>
        </p:blipFill>
        <p:spPr>
          <a:xfrm>
            <a:off x="556126" y="2146300"/>
            <a:ext cx="7521074" cy="2463800"/>
          </a:xfrm>
          <a:prstGeom prst="rect">
            <a:avLst/>
          </a:prstGeom>
        </p:spPr>
      </p:pic>
    </p:spTree>
    <p:extLst>
      <p:ext uri="{BB962C8B-B14F-4D97-AF65-F5344CB8AC3E}">
        <p14:creationId xmlns:p14="http://schemas.microsoft.com/office/powerpoint/2010/main" val="19066416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3721100" cy="4576762"/>
          </a:xfrm>
        </p:spPr>
        <p:txBody>
          <a:bodyPr/>
          <a:lstStyle/>
          <a:p>
            <a:r>
              <a:rPr lang="fr-FR" dirty="0" smtClean="0"/>
              <a:t>Revue Internationale des Droits de l’Antiquité 1 (1952)</a:t>
            </a:r>
            <a:br>
              <a:rPr lang="fr-FR" dirty="0" smtClean="0"/>
            </a:br>
            <a:endParaRPr lang="fr-FR" dirty="0"/>
          </a:p>
        </p:txBody>
      </p:sp>
      <p:pic>
        <p:nvPicPr>
          <p:cNvPr id="3" name="Image 2"/>
          <p:cNvPicPr>
            <a:picLocks noChangeAspect="1"/>
          </p:cNvPicPr>
          <p:nvPr/>
        </p:nvPicPr>
        <p:blipFill>
          <a:blip r:embed="rId2"/>
          <a:stretch>
            <a:fillRect/>
          </a:stretch>
        </p:blipFill>
        <p:spPr>
          <a:xfrm>
            <a:off x="4178300" y="0"/>
            <a:ext cx="4864541" cy="6858000"/>
          </a:xfrm>
          <a:prstGeom prst="rect">
            <a:avLst/>
          </a:prstGeom>
        </p:spPr>
      </p:pic>
      <p:sp>
        <p:nvSpPr>
          <p:cNvPr id="4" name="Flèche vers la droite 3"/>
          <p:cNvSpPr/>
          <p:nvPr/>
        </p:nvSpPr>
        <p:spPr>
          <a:xfrm>
            <a:off x="3829050" y="5556250"/>
            <a:ext cx="698500" cy="2413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921490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298700" y="12700"/>
            <a:ext cx="4533900" cy="6819900"/>
          </a:xfrm>
          <a:prstGeom prst="rect">
            <a:avLst/>
          </a:prstGeom>
        </p:spPr>
      </p:pic>
    </p:spTree>
    <p:extLst>
      <p:ext uri="{BB962C8B-B14F-4D97-AF65-F5344CB8AC3E}">
        <p14:creationId xmlns:p14="http://schemas.microsoft.com/office/powerpoint/2010/main" val="28793190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603500" y="241300"/>
            <a:ext cx="3924300" cy="6375400"/>
          </a:xfrm>
          <a:prstGeom prst="rect">
            <a:avLst/>
          </a:prstGeom>
        </p:spPr>
      </p:pic>
    </p:spTree>
    <p:extLst>
      <p:ext uri="{BB962C8B-B14F-4D97-AF65-F5344CB8AC3E}">
        <p14:creationId xmlns:p14="http://schemas.microsoft.com/office/powerpoint/2010/main" val="24920619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57896" y="317500"/>
            <a:ext cx="8610600" cy="6210300"/>
          </a:xfrm>
          <a:prstGeom prst="rect">
            <a:avLst/>
          </a:prstGeom>
        </p:spPr>
      </p:pic>
    </p:spTree>
    <p:extLst>
      <p:ext uri="{BB962C8B-B14F-4D97-AF65-F5344CB8AC3E}">
        <p14:creationId xmlns:p14="http://schemas.microsoft.com/office/powerpoint/2010/main" val="42578741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3426" y="2260600"/>
            <a:ext cx="8964448" cy="2336800"/>
          </a:xfrm>
          <a:prstGeom prst="rect">
            <a:avLst/>
          </a:prstGeom>
        </p:spPr>
      </p:pic>
    </p:spTree>
    <p:extLst>
      <p:ext uri="{BB962C8B-B14F-4D97-AF65-F5344CB8AC3E}">
        <p14:creationId xmlns:p14="http://schemas.microsoft.com/office/powerpoint/2010/main" val="7413114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Mélanges Lévy-Bruhl</a:t>
            </a:r>
            <a:endParaRPr lang="fr-FR" dirty="0"/>
          </a:p>
        </p:txBody>
      </p:sp>
      <p:pic>
        <p:nvPicPr>
          <p:cNvPr id="3" name="Image 2"/>
          <p:cNvPicPr>
            <a:picLocks noChangeAspect="1"/>
          </p:cNvPicPr>
          <p:nvPr/>
        </p:nvPicPr>
        <p:blipFill>
          <a:blip r:embed="rId2"/>
          <a:stretch>
            <a:fillRect/>
          </a:stretch>
        </p:blipFill>
        <p:spPr>
          <a:xfrm>
            <a:off x="215249" y="1388706"/>
            <a:ext cx="8790999" cy="4821594"/>
          </a:xfrm>
          <a:prstGeom prst="rect">
            <a:avLst/>
          </a:prstGeom>
        </p:spPr>
      </p:pic>
    </p:spTree>
    <p:extLst>
      <p:ext uri="{BB962C8B-B14F-4D97-AF65-F5344CB8AC3E}">
        <p14:creationId xmlns:p14="http://schemas.microsoft.com/office/powerpoint/2010/main" val="35086881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Discours de H. Lévy-Bruhl</a:t>
            </a:r>
            <a:endParaRPr lang="fr-FR" dirty="0"/>
          </a:p>
        </p:txBody>
      </p:sp>
      <p:sp>
        <p:nvSpPr>
          <p:cNvPr id="4" name="Espace réservé du contenu 3"/>
          <p:cNvSpPr>
            <a:spLocks noGrp="1"/>
          </p:cNvSpPr>
          <p:nvPr>
            <p:ph idx="1"/>
          </p:nvPr>
        </p:nvSpPr>
        <p:spPr>
          <a:xfrm>
            <a:off x="177800" y="1417638"/>
            <a:ext cx="8102600" cy="4983162"/>
          </a:xfrm>
        </p:spPr>
        <p:txBody>
          <a:bodyPr>
            <a:normAutofit/>
          </a:bodyPr>
          <a:lstStyle/>
          <a:p>
            <a:r>
              <a:rPr lang="fr-FR" sz="2400" dirty="0"/>
              <a:t>« (…) Me sera-t-il permis, pour terminer, de dire quelques mots de l’homme que vous êtes ? Ne pas donner les raisons de l’estime que nous vous portons serait tracer de vous une image par trop incomplète, et omettre dans mon bouquet la fleur la plus parfumée. Votre simplicité, votre bonne grâce souriante, la modestie qui, chez vous, se mêle à la distinction de l’esprit et du cœur, ces qualités qui ne se rencontrent pas toujours chez un homme de votre valeur vous ont acquis les sympathies de tous (…) Pour nous, romanistes français, vous avez un titre de plus à notre affection. Par mille liens vous êtes attaché à notre pays, au point qu’il nous paraît indécent et presque scandaleux d’employer le mot d’étranger en parlant de vous. </a:t>
            </a:r>
            <a:endParaRPr lang="fr-FR" sz="2400" dirty="0"/>
          </a:p>
        </p:txBody>
      </p:sp>
    </p:spTree>
    <p:extLst>
      <p:ext uri="{BB962C8B-B14F-4D97-AF65-F5344CB8AC3E}">
        <p14:creationId xmlns:p14="http://schemas.microsoft.com/office/powerpoint/2010/main" val="30654945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620000" cy="1020762"/>
          </a:xfrm>
        </p:spPr>
        <p:txBody>
          <a:bodyPr/>
          <a:lstStyle/>
          <a:p>
            <a:r>
              <a:rPr lang="fr-FR" dirty="0" smtClean="0"/>
              <a:t>Discours de H. Lévy-Bruhl</a:t>
            </a:r>
            <a:endParaRPr lang="fr-FR" dirty="0"/>
          </a:p>
        </p:txBody>
      </p:sp>
      <p:sp>
        <p:nvSpPr>
          <p:cNvPr id="4" name="Espace réservé du contenu 3"/>
          <p:cNvSpPr>
            <a:spLocks noGrp="1"/>
          </p:cNvSpPr>
          <p:nvPr>
            <p:ph idx="1"/>
          </p:nvPr>
        </p:nvSpPr>
        <p:spPr>
          <a:xfrm>
            <a:off x="165100" y="1155700"/>
            <a:ext cx="8140700" cy="5105400"/>
          </a:xfrm>
        </p:spPr>
        <p:txBody>
          <a:bodyPr>
            <a:noAutofit/>
          </a:bodyPr>
          <a:lstStyle/>
          <a:p>
            <a:r>
              <a:rPr lang="fr-FR" sz="2400" dirty="0"/>
              <a:t>« (…) </a:t>
            </a:r>
            <a:r>
              <a:rPr lang="fr-FR" sz="2400" dirty="0" smtClean="0"/>
              <a:t>Vous </a:t>
            </a:r>
            <a:r>
              <a:rPr lang="fr-FR" sz="2400" dirty="0"/>
              <a:t>écrivez dans nos revues, vous professez dans nos établissements d’enseignement supérieur ; vous appartenez même à l’Université de Paris par le titre de docteur qu’elle vous a décerné l’an dernier. Mais ce qui me touche le plus, ce sont les rapports personnels que vous entretenez avec vos collègues français. Je ne veux pas parler des vivants, mais je crois qu’il manquerait quelque chose à cette fête si je ne mentionnais pas ici deux romanistes dont vous avez été jusqu’à la mort, je dirai même au-delà du tombeau, le plus fidèle, le plus dévoué des amis. C’est par l’évocation de Paul </a:t>
            </a:r>
            <a:r>
              <a:rPr lang="fr-FR" sz="2400" dirty="0" err="1"/>
              <a:t>Collinet</a:t>
            </a:r>
            <a:r>
              <a:rPr lang="fr-FR" sz="2400" dirty="0"/>
              <a:t> et de Pierre Noailles que je veux terminer cette courte allocution où j’ai essayé gauchement, mais d’un cœur sincère, de vous dire quelques unes des raisons pour lesquelles nous sommes venus vous apporter l’hommage de notre affectueuse admiration. »</a:t>
            </a:r>
            <a:endParaRPr lang="fr-BE" sz="2400" dirty="0"/>
          </a:p>
          <a:p>
            <a:endParaRPr lang="fr-FR" sz="2400" dirty="0"/>
          </a:p>
        </p:txBody>
      </p:sp>
    </p:spTree>
    <p:extLst>
      <p:ext uri="{BB962C8B-B14F-4D97-AF65-F5344CB8AC3E}">
        <p14:creationId xmlns:p14="http://schemas.microsoft.com/office/powerpoint/2010/main" val="36864941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238" y="3941763"/>
            <a:ext cx="8183562" cy="776287"/>
          </a:xfrm>
        </p:spPr>
        <p:txBody>
          <a:bodyPr/>
          <a:lstStyle/>
          <a:p>
            <a:pPr eaLnBrk="1" fontAlgn="auto" hangingPunct="1">
              <a:spcAft>
                <a:spcPts val="0"/>
              </a:spcAft>
              <a:defRPr/>
            </a:pPr>
            <a:r>
              <a:rPr lang="fr-FR" dirty="0" err="1" smtClean="0">
                <a:solidFill>
                  <a:schemeClr val="accent1">
                    <a:lumMod val="75000"/>
                  </a:schemeClr>
                </a:solidFill>
                <a:effectLst>
                  <a:outerShdw blurRad="38100" dist="38100" dir="2700000" algn="tl">
                    <a:srgbClr val="000000"/>
                  </a:outerShdw>
                </a:effectLst>
                <a:latin typeface="Verdana" charset="0"/>
                <a:ea typeface="+mj-ea"/>
                <a:cs typeface="+mj-cs"/>
              </a:rPr>
              <a:t>Lüttich</a:t>
            </a:r>
            <a:endParaRPr lang="fr-FR" dirty="0">
              <a:solidFill>
                <a:schemeClr val="accent1">
                  <a:lumMod val="75000"/>
                </a:schemeClr>
              </a:solidFill>
              <a:effectLst>
                <a:outerShdw blurRad="38100" dist="38100" dir="2700000" algn="tl">
                  <a:srgbClr val="000000"/>
                </a:outerShdw>
              </a:effectLst>
              <a:latin typeface="Verdana" charset="0"/>
              <a:ea typeface="+mj-ea"/>
              <a:cs typeface="+mj-cs"/>
            </a:endParaRPr>
          </a:p>
        </p:txBody>
      </p:sp>
      <p:pic>
        <p:nvPicPr>
          <p:cNvPr id="125954" name="Espace réservé du contenu 5" descr="078© TILT ULG DR Aeriennes_réduit.jpg"/>
          <p:cNvPicPr>
            <a:picLocks noGrp="1" noChangeAspect="1"/>
          </p:cNvPicPr>
          <p:nvPr>
            <p:ph idx="1"/>
          </p:nvPr>
        </p:nvPicPr>
        <p:blipFill>
          <a:blip r:embed="rId2">
            <a:extLst>
              <a:ext uri="{28A0092B-C50C-407E-A947-70E740481C1C}">
                <a14:useLocalDpi xmlns:a14="http://schemas.microsoft.com/office/drawing/2010/main" val="0"/>
              </a:ext>
            </a:extLst>
          </a:blip>
          <a:srcRect t="10143" b="10143"/>
          <a:stretch>
            <a:fillRect/>
          </a:stretch>
        </p:blipFill>
        <p:spPr/>
      </p:pic>
      <p:sp>
        <p:nvSpPr>
          <p:cNvPr id="125955" name="ZoneTexte 6"/>
          <p:cNvSpPr txBox="1">
            <a:spLocks noChangeArrowheads="1"/>
          </p:cNvSpPr>
          <p:nvPr/>
        </p:nvSpPr>
        <p:spPr bwMode="auto">
          <a:xfrm>
            <a:off x="1989138" y="757238"/>
            <a:ext cx="5259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fr-FR" dirty="0" smtClean="0">
                <a:latin typeface="Arial" charset="0"/>
              </a:rPr>
              <a:t>Merci pour votre attention</a:t>
            </a:r>
            <a:r>
              <a:rPr lang="fr-FR" dirty="0">
                <a:latin typeface="Arial" charset="0"/>
              </a:rPr>
              <a:t>!</a:t>
            </a:r>
          </a:p>
        </p:txBody>
      </p:sp>
      <p:sp>
        <p:nvSpPr>
          <p:cNvPr id="125956" name="ZoneTexte 2"/>
          <p:cNvSpPr txBox="1">
            <a:spLocks noChangeArrowheads="1"/>
          </p:cNvSpPr>
          <p:nvPr/>
        </p:nvSpPr>
        <p:spPr bwMode="auto">
          <a:xfrm>
            <a:off x="949325" y="5413375"/>
            <a:ext cx="1731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FR" sz="3200">
                <a:solidFill>
                  <a:schemeClr val="bg1"/>
                </a:solidFill>
                <a:latin typeface="Arial" charset="0"/>
              </a:rPr>
              <a:t>Liège</a:t>
            </a:r>
          </a:p>
        </p:txBody>
      </p:sp>
    </p:spTree>
    <p:extLst>
      <p:ext uri="{BB962C8B-B14F-4D97-AF65-F5344CB8AC3E}">
        <p14:creationId xmlns:p14="http://schemas.microsoft.com/office/powerpoint/2010/main" val="1480467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 name="Espace réservé du contenu 4"/>
          <p:cNvSpPr>
            <a:spLocks noGrp="1"/>
          </p:cNvSpPr>
          <p:nvPr>
            <p:ph sz="half" idx="1"/>
          </p:nvPr>
        </p:nvSpPr>
        <p:spPr/>
        <p:txBody>
          <a:bodyPr/>
          <a:lstStyle/>
          <a:p>
            <a:r>
              <a:rPr lang="fr-FR" dirty="0" smtClean="0"/>
              <a:t>H. Lévy-Bruhl</a:t>
            </a:r>
          </a:p>
          <a:p>
            <a:r>
              <a:rPr lang="fr-FR" dirty="0" smtClean="0"/>
              <a:t>18 décembre 1884</a:t>
            </a:r>
          </a:p>
          <a:p>
            <a:r>
              <a:rPr lang="fr-FR" dirty="0" smtClean="0"/>
              <a:t>2 mai 1964</a:t>
            </a:r>
          </a:p>
          <a:p>
            <a:endParaRPr lang="fr-FR" dirty="0"/>
          </a:p>
        </p:txBody>
      </p:sp>
      <p:sp>
        <p:nvSpPr>
          <p:cNvPr id="6" name="Espace réservé du contenu 5"/>
          <p:cNvSpPr>
            <a:spLocks noGrp="1"/>
          </p:cNvSpPr>
          <p:nvPr>
            <p:ph sz="half" idx="2"/>
          </p:nvPr>
        </p:nvSpPr>
        <p:spPr/>
        <p:txBody>
          <a:bodyPr/>
          <a:lstStyle/>
          <a:p>
            <a:r>
              <a:rPr lang="fr-FR" dirty="0" smtClean="0"/>
              <a:t>F. De </a:t>
            </a:r>
            <a:r>
              <a:rPr lang="fr-FR" dirty="0" err="1" smtClean="0"/>
              <a:t>Visscher</a:t>
            </a:r>
            <a:endParaRPr lang="fr-FR" dirty="0" smtClean="0"/>
          </a:p>
          <a:p>
            <a:r>
              <a:rPr lang="fr-FR" dirty="0" smtClean="0"/>
              <a:t>14 octobre 1885</a:t>
            </a:r>
          </a:p>
          <a:p>
            <a:r>
              <a:rPr lang="fr-FR" dirty="0" smtClean="0"/>
              <a:t>15 décembre 1964</a:t>
            </a:r>
            <a:endParaRPr lang="fr-FR" dirty="0"/>
          </a:p>
        </p:txBody>
      </p:sp>
      <p:pic>
        <p:nvPicPr>
          <p:cNvPr id="7" name="Image 6" descr="Portrait HLB Mélanges 6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699" y="3635374"/>
            <a:ext cx="1527849" cy="2079625"/>
          </a:xfrm>
          <a:prstGeom prst="rect">
            <a:avLst/>
          </a:prstGeom>
        </p:spPr>
      </p:pic>
      <p:pic>
        <p:nvPicPr>
          <p:cNvPr id="8" name="Image 7" descr="Diapositiv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180" y="3635375"/>
            <a:ext cx="2772832" cy="2079624"/>
          </a:xfrm>
          <a:prstGeom prst="rect">
            <a:avLst/>
          </a:prstGeom>
        </p:spPr>
      </p:pic>
    </p:spTree>
    <p:extLst>
      <p:ext uri="{BB962C8B-B14F-4D97-AF65-F5344CB8AC3E}">
        <p14:creationId xmlns:p14="http://schemas.microsoft.com/office/powerpoint/2010/main" val="18490515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très cordial désaccord ! </a:t>
            </a:r>
            <a:endParaRPr lang="fr-FR" dirty="0"/>
          </a:p>
        </p:txBody>
      </p:sp>
      <p:sp>
        <p:nvSpPr>
          <p:cNvPr id="3" name="Espace réservé du contenu 2"/>
          <p:cNvSpPr>
            <a:spLocks noGrp="1"/>
          </p:cNvSpPr>
          <p:nvPr>
            <p:ph idx="1"/>
          </p:nvPr>
        </p:nvSpPr>
        <p:spPr>
          <a:xfrm>
            <a:off x="266700" y="1270000"/>
            <a:ext cx="7975600" cy="5130800"/>
          </a:xfrm>
        </p:spPr>
        <p:txBody>
          <a:bodyPr>
            <a:normAutofit/>
          </a:bodyPr>
          <a:lstStyle/>
          <a:p>
            <a:r>
              <a:rPr lang="nl-NL" dirty="0"/>
              <a:t>Fernand De Visscher, C.R. Henri </a:t>
            </a:r>
            <a:r>
              <a:rPr lang="nl-NL" dirty="0" err="1"/>
              <a:t>Lévy-Bruhl</a:t>
            </a:r>
            <a:r>
              <a:rPr lang="nl-NL" dirty="0"/>
              <a:t>, </a:t>
            </a:r>
            <a:r>
              <a:rPr lang="nl-NL" i="1" dirty="0"/>
              <a:t>La </a:t>
            </a:r>
            <a:r>
              <a:rPr lang="nl-NL" i="1" dirty="0" err="1"/>
              <a:t>denegatio</a:t>
            </a:r>
            <a:r>
              <a:rPr lang="nl-NL" i="1" dirty="0"/>
              <a:t> </a:t>
            </a:r>
            <a:r>
              <a:rPr lang="nl-NL" i="1" dirty="0" err="1"/>
              <a:t>actionis</a:t>
            </a:r>
            <a:r>
              <a:rPr lang="nl-NL" i="1" dirty="0"/>
              <a:t> sous la </a:t>
            </a:r>
            <a:r>
              <a:rPr lang="nl-NL" i="1" dirty="0" err="1"/>
              <a:t>procédure</a:t>
            </a:r>
            <a:r>
              <a:rPr lang="nl-NL" i="1" dirty="0"/>
              <a:t> formulaire</a:t>
            </a:r>
            <a:r>
              <a:rPr lang="nl-NL" dirty="0"/>
              <a:t>, </a:t>
            </a:r>
            <a:r>
              <a:rPr lang="nl-NL" dirty="0" smtClean="0"/>
              <a:t>(…).</a:t>
            </a:r>
            <a:r>
              <a:rPr lang="fr-BE" dirty="0" smtClean="0"/>
              <a:t> </a:t>
            </a:r>
          </a:p>
          <a:p>
            <a:r>
              <a:rPr lang="fr-FR" sz="2800" dirty="0"/>
              <a:t>« On ne saurait trop donner raison à l’auteur lorsqu’il attire l’attention sur l’exagération manifeste qu’il y a à attribuer au préteur l’ensemble des progrès réalisés par le droit classique. C’est </a:t>
            </a:r>
            <a:r>
              <a:rPr lang="fr-FR" sz="2800" i="1" dirty="0"/>
              <a:t>in </a:t>
            </a:r>
            <a:r>
              <a:rPr lang="fr-FR" sz="2800" i="1" dirty="0" err="1"/>
              <a:t>iudicio</a:t>
            </a:r>
            <a:r>
              <a:rPr lang="fr-FR" sz="2800" dirty="0"/>
              <a:t>, c’est devant le juge chargé de statuer, aidé et éclairé par les Prudents, que se sont élaborées un très grand nombre de règles juridiques d’importance capitale. Cette idée est féconde et de nature à rectifier notre jugement sur le développement de bien des institutions ».</a:t>
            </a:r>
            <a:r>
              <a:rPr lang="fr-BE" sz="2800" dirty="0"/>
              <a:t> </a:t>
            </a:r>
            <a:endParaRPr lang="fr-FR" sz="2800" dirty="0"/>
          </a:p>
        </p:txBody>
      </p:sp>
    </p:spTree>
    <p:extLst>
      <p:ext uri="{BB962C8B-B14F-4D97-AF65-F5344CB8AC3E}">
        <p14:creationId xmlns:p14="http://schemas.microsoft.com/office/powerpoint/2010/main" val="18314848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620000" cy="703262"/>
          </a:xfrm>
        </p:spPr>
        <p:txBody>
          <a:bodyPr/>
          <a:lstStyle/>
          <a:p>
            <a:r>
              <a:rPr lang="fr-FR" dirty="0" smtClean="0"/>
              <a:t>Raymond Monier</a:t>
            </a:r>
            <a:endParaRPr lang="fr-FR" dirty="0"/>
          </a:p>
        </p:txBody>
      </p:sp>
      <p:pic>
        <p:nvPicPr>
          <p:cNvPr id="3" name="Image 2" descr="Raymond Monier 7 avril 1932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00" y="1221852"/>
            <a:ext cx="7155118" cy="5411738"/>
          </a:xfrm>
          <a:prstGeom prst="rect">
            <a:avLst/>
          </a:prstGeom>
        </p:spPr>
      </p:pic>
    </p:spTree>
    <p:extLst>
      <p:ext uri="{BB962C8B-B14F-4D97-AF65-F5344CB8AC3E}">
        <p14:creationId xmlns:p14="http://schemas.microsoft.com/office/powerpoint/2010/main" val="41494820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620000" cy="703262"/>
          </a:xfrm>
        </p:spPr>
        <p:txBody>
          <a:bodyPr/>
          <a:lstStyle/>
          <a:p>
            <a:r>
              <a:rPr lang="fr-FR" dirty="0" smtClean="0"/>
              <a:t>Raymond Monier</a:t>
            </a:r>
            <a:endParaRPr lang="fr-FR" dirty="0"/>
          </a:p>
        </p:txBody>
      </p:sp>
      <p:pic>
        <p:nvPicPr>
          <p:cNvPr id="4" name="Image 3" descr="Raymond Monier 7 avril 1932 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117600"/>
            <a:ext cx="7315200" cy="5532816"/>
          </a:xfrm>
          <a:prstGeom prst="rect">
            <a:avLst/>
          </a:prstGeom>
        </p:spPr>
      </p:pic>
    </p:spTree>
    <p:extLst>
      <p:ext uri="{BB962C8B-B14F-4D97-AF65-F5344CB8AC3E}">
        <p14:creationId xmlns:p14="http://schemas.microsoft.com/office/powerpoint/2010/main" val="11985352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ffiche Cours libre 193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200"/>
            <a:ext cx="9144000" cy="6176513"/>
          </a:xfrm>
          <a:prstGeom prst="rect">
            <a:avLst/>
          </a:prstGeom>
        </p:spPr>
      </p:pic>
    </p:spTree>
    <p:extLst>
      <p:ext uri="{BB962C8B-B14F-4D97-AF65-F5344CB8AC3E}">
        <p14:creationId xmlns:p14="http://schemas.microsoft.com/office/powerpoint/2010/main" val="28618063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73200" y="368300"/>
            <a:ext cx="6184900" cy="6121400"/>
          </a:xfrm>
          <a:prstGeom prst="rect">
            <a:avLst/>
          </a:prstGeom>
        </p:spPr>
      </p:pic>
    </p:spTree>
    <p:extLst>
      <p:ext uri="{BB962C8B-B14F-4D97-AF65-F5344CB8AC3E}">
        <p14:creationId xmlns:p14="http://schemas.microsoft.com/office/powerpoint/2010/main" val="42685725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Wenger 194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0"/>
            <a:ext cx="5404649" cy="6858000"/>
          </a:xfrm>
          <a:prstGeom prst="rect">
            <a:avLst/>
          </a:prstGeom>
        </p:spPr>
      </p:pic>
    </p:spTree>
    <p:extLst>
      <p:ext uri="{BB962C8B-B14F-4D97-AF65-F5344CB8AC3E}">
        <p14:creationId xmlns:p14="http://schemas.microsoft.com/office/powerpoint/2010/main" val="41133018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RHD 1945, pp. 304-305</a:t>
            </a:r>
            <a:endParaRPr lang="fr-FR" dirty="0"/>
          </a:p>
        </p:txBody>
      </p:sp>
      <p:pic>
        <p:nvPicPr>
          <p:cNvPr id="3" name="Image 2"/>
          <p:cNvPicPr>
            <a:picLocks noChangeAspect="1"/>
          </p:cNvPicPr>
          <p:nvPr/>
        </p:nvPicPr>
        <p:blipFill>
          <a:blip r:embed="rId2"/>
          <a:stretch>
            <a:fillRect/>
          </a:stretch>
        </p:blipFill>
        <p:spPr>
          <a:xfrm>
            <a:off x="1358900" y="1346200"/>
            <a:ext cx="5854700" cy="1384300"/>
          </a:xfrm>
          <a:prstGeom prst="rect">
            <a:avLst/>
          </a:prstGeom>
        </p:spPr>
      </p:pic>
      <p:pic>
        <p:nvPicPr>
          <p:cNvPr id="4" name="Image 3"/>
          <p:cNvPicPr>
            <a:picLocks noChangeAspect="1"/>
          </p:cNvPicPr>
          <p:nvPr/>
        </p:nvPicPr>
        <p:blipFill>
          <a:blip r:embed="rId3"/>
          <a:stretch>
            <a:fillRect/>
          </a:stretch>
        </p:blipFill>
        <p:spPr>
          <a:xfrm>
            <a:off x="1600200" y="2857499"/>
            <a:ext cx="6667500" cy="3866275"/>
          </a:xfrm>
          <a:prstGeom prst="rect">
            <a:avLst/>
          </a:prstGeom>
        </p:spPr>
      </p:pic>
      <p:sp>
        <p:nvSpPr>
          <p:cNvPr id="5" name="Flèche vers la droite 4"/>
          <p:cNvSpPr/>
          <p:nvPr/>
        </p:nvSpPr>
        <p:spPr>
          <a:xfrm>
            <a:off x="806450" y="2914650"/>
            <a:ext cx="698500" cy="2413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lèche vers la droite 5"/>
          <p:cNvSpPr/>
          <p:nvPr/>
        </p:nvSpPr>
        <p:spPr>
          <a:xfrm>
            <a:off x="869950" y="4819650"/>
            <a:ext cx="698500" cy="2413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8283502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jdacency">
  <a:themeElements>
    <a:clrScheme name="Ajd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jd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jd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Ajdacency.thmx</Template>
  <TotalTime>1350</TotalTime>
  <Words>131</Words>
  <Application>Microsoft Macintosh PowerPoint</Application>
  <PresentationFormat>Présentation à l'écran (4:3)</PresentationFormat>
  <Paragraphs>25</Paragraphs>
  <Slides>19</Slides>
  <Notes>0</Notes>
  <HiddenSlides>0</HiddenSlides>
  <MMClips>0</MMClips>
  <ScaleCrop>false</ScaleCrop>
  <HeadingPairs>
    <vt:vector size="4" baseType="variant">
      <vt:variant>
        <vt:lpstr>Thème</vt:lpstr>
      </vt:variant>
      <vt:variant>
        <vt:i4>1</vt:i4>
      </vt:variant>
      <vt:variant>
        <vt:lpstr>Titres des diapositives</vt:lpstr>
      </vt:variant>
      <vt:variant>
        <vt:i4>19</vt:i4>
      </vt:variant>
    </vt:vector>
  </HeadingPairs>
  <TitlesOfParts>
    <vt:vector size="20" baseType="lpstr">
      <vt:lpstr>Ajdacency</vt:lpstr>
      <vt:lpstr>Henri Lévy-Bruhl et Fernand De Visscher, une amitié franco-belge</vt:lpstr>
      <vt:lpstr>Présentation PowerPoint</vt:lpstr>
      <vt:lpstr>Un très cordial désaccord ! </vt:lpstr>
      <vt:lpstr>Raymond Monier</vt:lpstr>
      <vt:lpstr>Raymond Monier</vt:lpstr>
      <vt:lpstr>Présentation PowerPoint</vt:lpstr>
      <vt:lpstr>Présentation PowerPoint</vt:lpstr>
      <vt:lpstr>Présentation PowerPoint</vt:lpstr>
      <vt:lpstr>RHD 1945, pp. 304-305</vt:lpstr>
      <vt:lpstr>Revue Internationale de Droits de l’Antiquité 1 (1948)</vt:lpstr>
      <vt:lpstr>Revue Internationale des Droits de l’Antiquité 1 (1952) </vt:lpstr>
      <vt:lpstr>Présentation PowerPoint</vt:lpstr>
      <vt:lpstr>Présentation PowerPoint</vt:lpstr>
      <vt:lpstr>Présentation PowerPoint</vt:lpstr>
      <vt:lpstr>Présentation PowerPoint</vt:lpstr>
      <vt:lpstr>Mélanges Lévy-Bruhl</vt:lpstr>
      <vt:lpstr>Discours de H. Lévy-Bruhl</vt:lpstr>
      <vt:lpstr>Discours de H. Lévy-Bruhl</vt:lpstr>
      <vt:lpstr>Lüttich</vt:lpstr>
    </vt:vector>
  </TitlesOfParts>
  <Company>Université de Liège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Henri Lévy-Bruhl et Fernand De Visscher, une amitié franco-belge</dc:title>
  <dc:creator>Jean-François Gerkens</dc:creator>
  <cp:lastModifiedBy>Jean-François Gerkens</cp:lastModifiedBy>
  <cp:revision>14</cp:revision>
  <dcterms:created xsi:type="dcterms:W3CDTF">2015-03-26T09:59:49Z</dcterms:created>
  <dcterms:modified xsi:type="dcterms:W3CDTF">2015-03-27T08:30:31Z</dcterms:modified>
</cp:coreProperties>
</file>