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1" r:id="rId4"/>
    <p:sldId id="262" r:id="rId5"/>
    <p:sldId id="258" r:id="rId6"/>
    <p:sldId id="259" r:id="rId7"/>
    <p:sldId id="263" r:id="rId8"/>
    <p:sldId id="264" r:id="rId9"/>
    <p:sldId id="260" r:id="rId10"/>
    <p:sldId id="292" r:id="rId11"/>
    <p:sldId id="296" r:id="rId12"/>
    <p:sldId id="293" r:id="rId13"/>
    <p:sldId id="261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94" r:id="rId38"/>
    <p:sldId id="295" r:id="rId39"/>
    <p:sldId id="289" r:id="rId40"/>
    <p:sldId id="297" r:id="rId41"/>
    <p:sldId id="298" r:id="rId42"/>
    <p:sldId id="300" r:id="rId43"/>
    <p:sldId id="301" r:id="rId44"/>
    <p:sldId id="302" r:id="rId45"/>
    <p:sldId id="303" r:id="rId46"/>
    <p:sldId id="288" r:id="rId47"/>
    <p:sldId id="29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64" autoAdjust="0"/>
    <p:restoredTop sz="86356" autoAdjust="0"/>
  </p:normalViewPr>
  <p:slideViewPr>
    <p:cSldViewPr snapToGrid="0" snapToObjects="1">
      <p:cViewPr varScale="1">
        <p:scale>
          <a:sx n="89" d="100"/>
          <a:sy n="89" d="100"/>
        </p:scale>
        <p:origin x="-11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18/03/15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18/03/15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Dommage psychique par répercussion chez l’enfant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137330"/>
            <a:ext cx="6400800" cy="2280310"/>
          </a:xfrm>
        </p:spPr>
        <p:txBody>
          <a:bodyPr>
            <a:normAutofit fontScale="70000" lnSpcReduction="20000"/>
          </a:bodyPr>
          <a:lstStyle/>
          <a:p>
            <a:r>
              <a:rPr lang="fr-FR" sz="3200" dirty="0" smtClean="0"/>
              <a:t>22</a:t>
            </a:r>
            <a:r>
              <a:rPr lang="fr-FR" sz="3200" baseline="30000" dirty="0" smtClean="0"/>
              <a:t>ème</a:t>
            </a:r>
            <a:r>
              <a:rPr lang="fr-FR" sz="3200" dirty="0" smtClean="0"/>
              <a:t> Journée d’enseignement de l’Evaluation du Dommage Corporel de l’ULB</a:t>
            </a:r>
          </a:p>
          <a:p>
            <a:r>
              <a:rPr lang="fr-FR" dirty="0" smtClean="0"/>
              <a:t>21mars 2015</a:t>
            </a:r>
          </a:p>
          <a:p>
            <a:endParaRPr lang="fr-FR" dirty="0" smtClean="0"/>
          </a:p>
          <a:p>
            <a:r>
              <a:rPr lang="fr-FR" sz="2400" dirty="0" smtClean="0"/>
              <a:t>                                                  Prof. A. Malchair  </a:t>
            </a:r>
            <a:r>
              <a:rPr lang="fr-FR" sz="2400" dirty="0" err="1" smtClean="0"/>
              <a:t>ULg</a:t>
            </a:r>
            <a:endParaRPr lang="fr-FR" sz="24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028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01"/>
            <a:ext cx="8229600" cy="1143000"/>
          </a:xfrm>
        </p:spPr>
        <p:txBody>
          <a:bodyPr>
            <a:noAutofit/>
          </a:bodyPr>
          <a:lstStyle/>
          <a:p>
            <a:r>
              <a:rPr lang="fr-BE" sz="4000" dirty="0" err="1"/>
              <a:t>Posttraumatic</a:t>
            </a:r>
            <a:r>
              <a:rPr lang="fr-BE" sz="4000" dirty="0"/>
              <a:t> Stress </a:t>
            </a:r>
            <a:r>
              <a:rPr lang="fr-BE" sz="4000" dirty="0" err="1"/>
              <a:t>Disorder</a:t>
            </a:r>
            <a:r>
              <a:rPr lang="fr-BE" sz="4000" dirty="0"/>
              <a:t> for </a:t>
            </a:r>
            <a:r>
              <a:rPr lang="fr-BE" sz="4000" dirty="0" err="1"/>
              <a:t>Children</a:t>
            </a:r>
            <a:r>
              <a:rPr lang="fr-BE" sz="4000" dirty="0"/>
              <a:t> 6 </a:t>
            </a:r>
            <a:r>
              <a:rPr lang="fr-BE" sz="4000" dirty="0" err="1"/>
              <a:t>Years</a:t>
            </a:r>
            <a:r>
              <a:rPr lang="fr-BE" sz="4000" dirty="0"/>
              <a:t> ans </a:t>
            </a:r>
            <a:r>
              <a:rPr lang="fr-BE" sz="4000" dirty="0" err="1" smtClean="0"/>
              <a:t>Younger</a:t>
            </a:r>
            <a:r>
              <a:rPr lang="fr-BE" sz="4000" dirty="0" smtClean="0"/>
              <a:t> (suite)</a:t>
            </a:r>
            <a:r>
              <a:rPr lang="fr-BE" sz="4000" dirty="0"/>
              <a:t/>
            </a:r>
            <a:br>
              <a:rPr lang="fr-BE" sz="4000" dirty="0"/>
            </a:br>
            <a:endParaRPr lang="fr-BE" sz="40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17" y="1302589"/>
            <a:ext cx="8936966" cy="535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5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22" y="52487"/>
            <a:ext cx="7244842" cy="665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4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59" y="301925"/>
            <a:ext cx="8280703" cy="615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8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Epidémiologie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8804"/>
          </a:xfrm>
        </p:spPr>
        <p:txBody>
          <a:bodyPr/>
          <a:lstStyle/>
          <a:p>
            <a:r>
              <a:rPr lang="fr-FR" dirty="0" smtClean="0"/>
              <a:t>En 2003, aux USA, prévalence de 3,7p. 100 chez les garçons, et de 6.3 pour les filles.</a:t>
            </a:r>
          </a:p>
          <a:p>
            <a:r>
              <a:rPr lang="fr-FR" dirty="0" smtClean="0"/>
              <a:t>En 2004, aux USA, incidence pendant la vie de 6.3p. 100 chez les garçons, et de 7.9 chez les filles.</a:t>
            </a:r>
          </a:p>
          <a:p>
            <a:r>
              <a:rPr lang="fr-FR" dirty="0" smtClean="0"/>
              <a:t>Cause majeure, les violences entre personnes.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069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5018"/>
            <a:ext cx="8229600" cy="5771145"/>
          </a:xfrm>
        </p:spPr>
        <p:txBody>
          <a:bodyPr/>
          <a:lstStyle/>
          <a:p>
            <a:r>
              <a:rPr lang="fr-FR" dirty="0" smtClean="0"/>
              <a:t>Dans les accidents de la voie publique, de 25 à 30p. 100 des enfants développeraient une souffrance post-traumatique!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438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mécanismes en cause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600" dirty="0" smtClean="0"/>
              <a:t>Modèle neurobiologique:</a:t>
            </a:r>
          </a:p>
          <a:p>
            <a:pPr marL="0" indent="0">
              <a:buNone/>
            </a:pPr>
            <a:endParaRPr lang="fr-FR" sz="3600" dirty="0" smtClean="0"/>
          </a:p>
          <a:p>
            <a:pPr marL="0" indent="0">
              <a:buNone/>
            </a:pPr>
            <a:r>
              <a:rPr lang="fr-FR" dirty="0" smtClean="0"/>
              <a:t>Deux temps de réaction face à un traumatisme: une réponse immédiate, à court terme, et une réponse tardive et chronique.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081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9437"/>
            <a:ext cx="8229600" cy="630840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La réponse rapide, c’est la montée d’adrénaline, d’une durée de +/- 30 minutes, avec augmentation des rythmes cardiaques et respiratoires, de la fréquence cardiaque…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40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6746"/>
            <a:ext cx="8229600" cy="5839417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La réponse tardive apparaît si le problème perdure avec la hausse des corticoïdes qui peut perturber le développement cérébral d’un jeune enfant </a:t>
            </a:r>
            <a:r>
              <a:rPr lang="fr-FR" dirty="0"/>
              <a:t>.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Effets durables sur la mémoire, l’attention, les affects, la réaction physique au stress…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646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510"/>
            <a:ext cx="8229600" cy="63630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3600" dirty="0" smtClean="0"/>
              <a:t>     </a:t>
            </a:r>
            <a:r>
              <a:rPr lang="fr-FR" sz="4600" dirty="0" smtClean="0"/>
              <a:t> Modèle neuropsychologique:</a:t>
            </a:r>
          </a:p>
          <a:p>
            <a:endParaRPr lang="fr-FR" sz="3600" dirty="0" smtClean="0"/>
          </a:p>
          <a:p>
            <a:pPr marL="0" indent="0">
              <a:buNone/>
            </a:pPr>
            <a:r>
              <a:rPr lang="fr-FR" sz="3600" dirty="0"/>
              <a:t> </a:t>
            </a:r>
            <a:r>
              <a:rPr lang="fr-FR" sz="3600" dirty="0" smtClean="0"/>
              <a:t>      </a:t>
            </a:r>
            <a:r>
              <a:rPr lang="fr-FR" sz="3800" dirty="0" smtClean="0"/>
              <a:t>Mémoire verbale prioritairement atteinte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</a:t>
            </a:r>
            <a:r>
              <a:rPr lang="fr-FR" sz="2800" dirty="0" smtClean="0"/>
              <a:t> Difficulté d’organiser la représentation psychique</a:t>
            </a:r>
          </a:p>
          <a:p>
            <a:pPr marL="0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      du trauma et sa structure narrative.</a:t>
            </a:r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      L’enfant n’arrive pas à structurer sa pensée et les</a:t>
            </a:r>
          </a:p>
          <a:p>
            <a:pPr marL="0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      mots qui l’exprimeraient </a:t>
            </a:r>
          </a:p>
          <a:p>
            <a:pPr marL="0" indent="0">
              <a:buNone/>
            </a:pPr>
            <a:r>
              <a:rPr lang="fr-FR" sz="3600" dirty="0"/>
              <a:t> </a:t>
            </a:r>
            <a:r>
              <a:rPr lang="fr-FR" sz="3600" dirty="0" smtClean="0"/>
              <a:t>     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38206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200"/>
            <a:ext cx="8229600" cy="59759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  </a:t>
            </a:r>
            <a:r>
              <a:rPr lang="fr-FR" sz="2800" dirty="0" smtClean="0"/>
              <a:t> Mémoire émotionnelle soumise aux effets du</a:t>
            </a:r>
          </a:p>
          <a:p>
            <a:pPr marL="0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 stress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sz="2400" dirty="0" smtClean="0"/>
              <a:t> Deux structures cérébrales en jeu, l’amygdale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pour la mémoire implicite et l’hippocampe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pour la mémoire explicite.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L’hippocampe est immature jusqu’à quatre ans.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1500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Problématique à intégrer dans le diagnostic plus général de l’ « état de stress post-traumatique ». </a:t>
            </a:r>
          </a:p>
          <a:p>
            <a:r>
              <a:rPr lang="fr-FR" dirty="0" smtClean="0"/>
              <a:t>En français, ESPT.</a:t>
            </a:r>
          </a:p>
          <a:p>
            <a:r>
              <a:rPr lang="fr-FR" dirty="0" smtClean="0"/>
              <a:t>En anglais, PTSD: « Post </a:t>
            </a:r>
            <a:r>
              <a:rPr lang="fr-FR" dirty="0" err="1" smtClean="0"/>
              <a:t>Traumatic</a:t>
            </a:r>
            <a:r>
              <a:rPr lang="fr-FR" dirty="0" smtClean="0"/>
              <a:t> Stress </a:t>
            </a:r>
            <a:r>
              <a:rPr lang="fr-FR" dirty="0" err="1" smtClean="0"/>
              <a:t>Disorder</a:t>
            </a:r>
            <a:r>
              <a:rPr lang="fr-FR" dirty="0" smtClean="0"/>
              <a:t> ».</a:t>
            </a:r>
          </a:p>
        </p:txBody>
      </p:sp>
    </p:spTree>
    <p:extLst>
      <p:ext uri="{BB962C8B-B14F-4D97-AF65-F5344CB8AC3E}">
        <p14:creationId xmlns:p14="http://schemas.microsoft.com/office/powerpoint/2010/main" val="2448861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8474"/>
            <a:ext cx="8229600" cy="62401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Conséquence importante: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sz="2800" dirty="0" smtClean="0"/>
              <a:t> Sur le plan mnésique, certains souvenirs    </a:t>
            </a:r>
          </a:p>
          <a:p>
            <a:pPr marL="0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stressants pourraient donc rester inconscients,</a:t>
            </a:r>
          </a:p>
          <a:p>
            <a:pPr marL="0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mais laisser une trace dans la mémoire non</a:t>
            </a:r>
          </a:p>
          <a:p>
            <a:pPr marL="0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verbale, amenant une réponse altérée lors de </a:t>
            </a:r>
          </a:p>
          <a:p>
            <a:pPr marL="0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stress ultérieurs. (AEPEA)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7048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855"/>
            <a:ext cx="8229600" cy="6499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 smtClean="0"/>
              <a:t>    Modèle psychanalytique:</a:t>
            </a:r>
          </a:p>
          <a:p>
            <a:pPr marL="0" indent="0">
              <a:buNone/>
            </a:pPr>
            <a:r>
              <a:rPr lang="fr-FR" sz="3600" dirty="0"/>
              <a:t> </a:t>
            </a:r>
            <a:r>
              <a:rPr lang="fr-FR" sz="3600" dirty="0" smtClean="0"/>
              <a:t>    </a:t>
            </a:r>
            <a:r>
              <a:rPr lang="fr-FR" dirty="0" smtClean="0"/>
              <a:t>La théorie de l’après-coup</a:t>
            </a:r>
          </a:p>
          <a:p>
            <a:pPr marL="0" indent="0">
              <a:buNone/>
            </a:pPr>
            <a:r>
              <a:rPr lang="fr-FR" sz="3600" dirty="0" smtClean="0"/>
              <a:t>   </a:t>
            </a:r>
            <a:r>
              <a:rPr lang="fr-FR" sz="2400" dirty="0" smtClean="0"/>
              <a:t>  La relation temporelle entre un premier événement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traumatique, refoulé, et un second événement qui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va réveiller le premier.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Les mécanismes de défense sont débordés et la 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réaction, tardive, paraît inexplicable.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5430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L’enfant doit avoir été exposé à un événement</a:t>
            </a:r>
          </a:p>
          <a:p>
            <a:pPr marL="0" indent="0">
              <a:buNone/>
            </a:pPr>
            <a:r>
              <a:rPr lang="fr-FR" dirty="0"/>
              <a:t>o</a:t>
            </a:r>
            <a:r>
              <a:rPr lang="fr-FR" dirty="0" smtClean="0"/>
              <a:t>bjectivement grave, mais le sentiment vécu est toujours subjectif et varie en fonction de son l’âge …. 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                  Alors?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838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3292"/>
            <a:ext cx="8229600" cy="570287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Il ne faut dès lors pas négliger l’impact subjectivement traumatique que peuvent avoir certains événements moins objectivement catastrophiques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330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14056"/>
            <a:ext cx="8229600" cy="639033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Trois critères diagnostiques:</a:t>
            </a:r>
          </a:p>
          <a:p>
            <a:pPr marL="0" indent="0">
              <a:buNone/>
            </a:pPr>
            <a:r>
              <a:rPr lang="fr-FR" sz="3600" dirty="0"/>
              <a:t> </a:t>
            </a:r>
            <a:r>
              <a:rPr lang="fr-FR" sz="3600" dirty="0" smtClean="0"/>
              <a:t>  </a:t>
            </a:r>
            <a:r>
              <a:rPr lang="fr-FR" dirty="0" smtClean="0"/>
              <a:t>- la remémoration, voire la reviviscence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répétées des faits,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- des manifestations d’évitement anxieux,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- un état d’alerte avec une somatisation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possible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78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6546"/>
            <a:ext cx="8229600" cy="643129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La durée des symptômes définit deux types de stress, aigu et chronique </a:t>
            </a:r>
            <a:r>
              <a:rPr lang="fr-FR" dirty="0"/>
              <a:t>(</a:t>
            </a:r>
            <a:r>
              <a:rPr lang="fr-FR" dirty="0" smtClean="0"/>
              <a:t>moins ou plus </a:t>
            </a:r>
            <a:r>
              <a:rPr lang="fr-FR" dirty="0"/>
              <a:t>de 3 mois</a:t>
            </a:r>
            <a:r>
              <a:rPr lang="fr-FR" dirty="0" smtClean="0"/>
              <a:t>), avec un effet de surprise, ou au contraire un effet de résignation.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746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Sémiologie chez le jeune enfant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Importance de l’immaturité du fonctionnement psychique et affectif,</a:t>
            </a:r>
          </a:p>
          <a:p>
            <a:r>
              <a:rPr lang="fr-FR" dirty="0" smtClean="0"/>
              <a:t>Importance de la mémoire émotionnelle,</a:t>
            </a:r>
          </a:p>
          <a:p>
            <a:r>
              <a:rPr lang="fr-FR" dirty="0" smtClean="0"/>
              <a:t>Développement de troubles divers, angoisses, peurs nouvelles, agressivité, somatisation…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097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5782"/>
            <a:ext cx="8229600" cy="5880381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Modification des jeux inclus dans le syndrome de reviviscence, compulsivement, ce qui entraîne un appauvrissement de la créativité</a:t>
            </a:r>
          </a:p>
          <a:p>
            <a:r>
              <a:rPr lang="fr-FR" dirty="0" smtClean="0"/>
              <a:t>Phénomènes régressifs, comme de l’énurésie, des troubles du langage, un retrait social,</a:t>
            </a:r>
          </a:p>
          <a:p>
            <a:r>
              <a:rPr lang="fr-FR" dirty="0" smtClean="0"/>
              <a:t>Hyperréactivité neurovégétative, avec des troubles du sommeil tels, endormissement difficile, réveils fréquents, terreurs nocturnes…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178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2128"/>
            <a:ext cx="8229600" cy="5894036"/>
          </a:xfrm>
        </p:spPr>
        <p:txBody>
          <a:bodyPr/>
          <a:lstStyle/>
          <a:p>
            <a:r>
              <a:rPr lang="fr-FR" dirty="0" smtClean="0"/>
              <a:t>Chez le bébé, réactions variables selon le niveau de développement, et surtout  de la réaction des parents et de leur relation avec l’enfant,</a:t>
            </a:r>
          </a:p>
          <a:p>
            <a:r>
              <a:rPr lang="fr-FR" dirty="0" smtClean="0"/>
              <a:t>A cet âge, </a:t>
            </a:r>
            <a:r>
              <a:rPr lang="fr-FR" dirty="0"/>
              <a:t>é</a:t>
            </a:r>
            <a:r>
              <a:rPr lang="fr-FR" dirty="0" smtClean="0"/>
              <a:t>tat de détresse, avec intense réaction psychosomatique.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710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1290583"/>
          </a:xfrm>
        </p:spPr>
        <p:txBody>
          <a:bodyPr>
            <a:noAutofit/>
          </a:bodyPr>
          <a:lstStyle/>
          <a:p>
            <a:r>
              <a:rPr lang="fr-FR" sz="4000" dirty="0" smtClean="0"/>
              <a:t>Sémiologie chez l’enfant d’âge scolaire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1638"/>
            <a:ext cx="8229600" cy="4724475"/>
          </a:xfrm>
        </p:spPr>
        <p:txBody>
          <a:bodyPr/>
          <a:lstStyle/>
          <a:p>
            <a:r>
              <a:rPr lang="fr-FR" dirty="0" smtClean="0"/>
              <a:t>Importance des symptômes de reviviscence figurés dans des jeux compulsifs qui mettent en scène les faits traumatiques : jeux anxieux et sans plaisir,</a:t>
            </a:r>
          </a:p>
          <a:p>
            <a:r>
              <a:rPr lang="fr-FR" dirty="0" smtClean="0"/>
              <a:t>Symptômes d’évitement avec angoisses diverses, phobies, tics, pensée magique…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570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3252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dirty="0" smtClean="0"/>
              <a:t>Posttraumatic Stress Disorder for Children 6 </a:t>
            </a:r>
            <a:r>
              <a:rPr lang="fr-BE" sz="4000" dirty="0"/>
              <a:t>Y</a:t>
            </a:r>
            <a:r>
              <a:rPr lang="fr-BE" sz="4000" dirty="0" smtClean="0"/>
              <a:t>ears ans Younger (DSM 5)</a:t>
            </a:r>
            <a:endParaRPr lang="fr-BE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92764" y="1714387"/>
            <a:ext cx="89319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fr-BE" sz="2800" dirty="0" smtClean="0"/>
              <a:t>In </a:t>
            </a:r>
            <a:r>
              <a:rPr lang="fr-BE" sz="2800" dirty="0" err="1" smtClean="0"/>
              <a:t>children</a:t>
            </a:r>
            <a:r>
              <a:rPr lang="fr-BE" sz="2800" dirty="0" smtClean="0"/>
              <a:t> 6 </a:t>
            </a:r>
            <a:r>
              <a:rPr lang="fr-BE" sz="2800" dirty="0" err="1" smtClean="0"/>
              <a:t>years</a:t>
            </a:r>
            <a:r>
              <a:rPr lang="fr-BE" sz="2800" dirty="0" smtClean="0"/>
              <a:t> and </a:t>
            </a:r>
            <a:r>
              <a:rPr lang="fr-BE" sz="2800" dirty="0" err="1" smtClean="0"/>
              <a:t>younger</a:t>
            </a:r>
            <a:r>
              <a:rPr lang="fr-BE" sz="2800" dirty="0" smtClean="0"/>
              <a:t>, </a:t>
            </a:r>
            <a:r>
              <a:rPr lang="fr-BE" sz="2800" dirty="0" err="1" smtClean="0"/>
              <a:t>exposure</a:t>
            </a:r>
            <a:r>
              <a:rPr lang="fr-BE" sz="2800" dirty="0" smtClean="0"/>
              <a:t> to </a:t>
            </a:r>
            <a:r>
              <a:rPr lang="fr-BE" sz="2800" dirty="0" err="1" smtClean="0"/>
              <a:t>actual</a:t>
            </a:r>
            <a:r>
              <a:rPr lang="fr-BE" sz="2800" dirty="0" smtClean="0"/>
              <a:t> or </a:t>
            </a:r>
            <a:r>
              <a:rPr lang="fr-BE" sz="2800" dirty="0" err="1" smtClean="0"/>
              <a:t>threatened</a:t>
            </a:r>
            <a:r>
              <a:rPr lang="fr-BE" sz="2800" dirty="0" smtClean="0"/>
              <a:t> </a:t>
            </a:r>
            <a:r>
              <a:rPr lang="fr-BE" sz="2800" dirty="0" err="1" smtClean="0"/>
              <a:t>death</a:t>
            </a:r>
            <a:r>
              <a:rPr lang="fr-BE" sz="2800" dirty="0" smtClean="0"/>
              <a:t>, </a:t>
            </a:r>
            <a:r>
              <a:rPr lang="fr-BE" sz="2800" dirty="0" err="1" smtClean="0"/>
              <a:t>serious</a:t>
            </a:r>
            <a:r>
              <a:rPr lang="fr-BE" sz="2800" dirty="0" smtClean="0"/>
              <a:t> </a:t>
            </a:r>
            <a:r>
              <a:rPr lang="fr-BE" sz="2800" dirty="0" err="1" smtClean="0"/>
              <a:t>injury</a:t>
            </a:r>
            <a:r>
              <a:rPr lang="fr-BE" sz="2800" dirty="0" smtClean="0"/>
              <a:t>, or </a:t>
            </a:r>
            <a:r>
              <a:rPr lang="fr-BE" sz="2800" dirty="0" err="1" smtClean="0"/>
              <a:t>sexual</a:t>
            </a:r>
            <a:r>
              <a:rPr lang="fr-BE" sz="2800" dirty="0" smtClean="0"/>
              <a:t> violence in one (or more) of the </a:t>
            </a:r>
            <a:r>
              <a:rPr lang="fr-BE" sz="2800" dirty="0" err="1" smtClean="0"/>
              <a:t>following</a:t>
            </a:r>
            <a:r>
              <a:rPr lang="fr-BE" sz="2800" dirty="0" smtClean="0"/>
              <a:t> </a:t>
            </a:r>
            <a:r>
              <a:rPr lang="fr-BE" sz="2800" dirty="0" err="1" smtClean="0"/>
              <a:t>ways</a:t>
            </a:r>
            <a:r>
              <a:rPr lang="fr-BE" sz="2800" dirty="0" smtClean="0"/>
              <a:t>:</a:t>
            </a:r>
          </a:p>
          <a:p>
            <a:r>
              <a:rPr lang="fr-BE" sz="2800" dirty="0" smtClean="0"/>
              <a:t>	1. </a:t>
            </a:r>
            <a:r>
              <a:rPr lang="fr-BE" sz="2800" dirty="0" err="1" smtClean="0"/>
              <a:t>Directly</a:t>
            </a:r>
            <a:r>
              <a:rPr lang="fr-BE" sz="2800" dirty="0" smtClean="0"/>
              <a:t> </a:t>
            </a:r>
            <a:r>
              <a:rPr lang="fr-BE" sz="2800" dirty="0" err="1" smtClean="0"/>
              <a:t>experiencing</a:t>
            </a:r>
            <a:r>
              <a:rPr lang="fr-BE" sz="2800" dirty="0" smtClean="0"/>
              <a:t> the </a:t>
            </a:r>
            <a:r>
              <a:rPr lang="fr-BE" sz="2800" dirty="0" err="1" smtClean="0"/>
              <a:t>traumatic</a:t>
            </a:r>
            <a:r>
              <a:rPr lang="fr-BE" sz="2800" dirty="0" smtClean="0"/>
              <a:t> </a:t>
            </a:r>
            <a:r>
              <a:rPr lang="fr-BE" sz="2800" dirty="0" err="1" smtClean="0"/>
              <a:t>event</a:t>
            </a:r>
            <a:r>
              <a:rPr lang="fr-BE" sz="2800" dirty="0" smtClean="0"/>
              <a:t>(s).</a:t>
            </a:r>
          </a:p>
          <a:p>
            <a:r>
              <a:rPr lang="fr-BE" sz="2800" dirty="0"/>
              <a:t>	</a:t>
            </a:r>
            <a:r>
              <a:rPr lang="fr-BE" sz="2800" dirty="0" smtClean="0"/>
              <a:t>2. Witnessing, in person, the event(s) as it</a:t>
            </a:r>
            <a:r>
              <a:rPr lang="fr-BE" sz="2800" dirty="0"/>
              <a:t> </a:t>
            </a:r>
            <a:r>
              <a:rPr lang="fr-BE" sz="2800" dirty="0" smtClean="0"/>
              <a:t>occured 	to others, especially primary caregivers.</a:t>
            </a:r>
          </a:p>
          <a:p>
            <a:r>
              <a:rPr lang="fr-BE" sz="2800" dirty="0" smtClean="0"/>
              <a:t>	Note: </a:t>
            </a:r>
            <a:r>
              <a:rPr lang="fr-BE" sz="2800" dirty="0" err="1" smtClean="0"/>
              <a:t>Witnessing</a:t>
            </a:r>
            <a:r>
              <a:rPr lang="fr-BE" sz="2800" dirty="0" smtClean="0"/>
              <a:t>  </a:t>
            </a:r>
            <a:r>
              <a:rPr lang="fr-BE" sz="2800" dirty="0" err="1" smtClean="0"/>
              <a:t>does</a:t>
            </a:r>
            <a:r>
              <a:rPr lang="fr-BE" sz="2800" dirty="0" smtClean="0"/>
              <a:t> not </a:t>
            </a:r>
            <a:r>
              <a:rPr lang="fr-BE" sz="2800" dirty="0" err="1" smtClean="0"/>
              <a:t>include</a:t>
            </a:r>
            <a:r>
              <a:rPr lang="fr-BE" sz="2800" dirty="0" smtClean="0"/>
              <a:t> </a:t>
            </a:r>
            <a:r>
              <a:rPr lang="fr-BE" sz="2800" dirty="0" err="1" smtClean="0"/>
              <a:t>events</a:t>
            </a:r>
            <a:r>
              <a:rPr lang="fr-BE" sz="2800" dirty="0" smtClean="0"/>
              <a:t> </a:t>
            </a:r>
            <a:r>
              <a:rPr lang="fr-BE" sz="2800" dirty="0" err="1" smtClean="0"/>
              <a:t>that</a:t>
            </a:r>
            <a:r>
              <a:rPr lang="fr-BE" sz="2800" dirty="0" smtClean="0"/>
              <a:t> are 	</a:t>
            </a:r>
            <a:r>
              <a:rPr lang="fr-BE" sz="2800" dirty="0" err="1" smtClean="0"/>
              <a:t>witnessed</a:t>
            </a:r>
            <a:r>
              <a:rPr lang="fr-BE" sz="2800" dirty="0" smtClean="0"/>
              <a:t> </a:t>
            </a:r>
            <a:r>
              <a:rPr lang="fr-BE" sz="2800" dirty="0" err="1" smtClean="0"/>
              <a:t>only</a:t>
            </a:r>
            <a:r>
              <a:rPr lang="fr-BE" sz="2800" dirty="0" smtClean="0"/>
              <a:t> in </a:t>
            </a:r>
            <a:r>
              <a:rPr lang="fr-BE" sz="2800" dirty="0" err="1" smtClean="0"/>
              <a:t>electronic</a:t>
            </a:r>
            <a:r>
              <a:rPr lang="fr-BE" sz="2800" dirty="0" smtClean="0"/>
              <a:t> media, </a:t>
            </a:r>
            <a:r>
              <a:rPr lang="fr-BE" sz="2800" dirty="0" err="1" smtClean="0"/>
              <a:t>television</a:t>
            </a:r>
            <a:r>
              <a:rPr lang="fr-BE" sz="2800" dirty="0" smtClean="0"/>
              <a:t>, 	</a:t>
            </a:r>
            <a:r>
              <a:rPr lang="fr-BE" sz="2800" dirty="0" err="1" smtClean="0"/>
              <a:t>movies</a:t>
            </a:r>
            <a:r>
              <a:rPr lang="fr-BE" sz="2800" dirty="0" smtClean="0"/>
              <a:t>, or </a:t>
            </a:r>
            <a:r>
              <a:rPr lang="fr-BE" sz="2800" dirty="0" err="1" smtClean="0"/>
              <a:t>pictures</a:t>
            </a:r>
            <a:r>
              <a:rPr lang="fr-BE" sz="2800" dirty="0" smtClean="0"/>
              <a:t>.</a:t>
            </a:r>
          </a:p>
          <a:p>
            <a:r>
              <a:rPr lang="fr-BE" sz="2800" dirty="0"/>
              <a:t>	</a:t>
            </a:r>
            <a:r>
              <a:rPr lang="fr-BE" sz="2800" dirty="0" smtClean="0"/>
              <a:t>3. Learning </a:t>
            </a:r>
            <a:r>
              <a:rPr lang="fr-BE" sz="2800" dirty="0" err="1" smtClean="0"/>
              <a:t>that</a:t>
            </a:r>
            <a:r>
              <a:rPr lang="fr-BE" sz="2800" dirty="0" smtClean="0"/>
              <a:t> the </a:t>
            </a:r>
            <a:r>
              <a:rPr lang="fr-BE" sz="2800" dirty="0" err="1" smtClean="0"/>
              <a:t>traumatic</a:t>
            </a:r>
            <a:r>
              <a:rPr lang="fr-BE" sz="2800" dirty="0" smtClean="0"/>
              <a:t> </a:t>
            </a:r>
            <a:r>
              <a:rPr lang="fr-BE" sz="2800" dirty="0" err="1" smtClean="0"/>
              <a:t>event</a:t>
            </a:r>
            <a:r>
              <a:rPr lang="fr-BE" sz="2800" dirty="0" smtClean="0"/>
              <a:t>(s) </a:t>
            </a:r>
            <a:r>
              <a:rPr lang="fr-BE" sz="2800" dirty="0" err="1" smtClean="0"/>
              <a:t>occured</a:t>
            </a:r>
            <a:r>
              <a:rPr lang="fr-BE" sz="2800" dirty="0"/>
              <a:t> </a:t>
            </a:r>
            <a:r>
              <a:rPr lang="fr-BE" sz="2800" dirty="0" smtClean="0"/>
              <a:t>to a 	parent or </a:t>
            </a:r>
            <a:r>
              <a:rPr lang="fr-BE" sz="2800" dirty="0" err="1" smtClean="0"/>
              <a:t>caregiving</a:t>
            </a:r>
            <a:r>
              <a:rPr lang="fr-BE" sz="2800" dirty="0" smtClean="0"/>
              <a:t> figure.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415768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510"/>
            <a:ext cx="8229600" cy="594865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Capacité de raconter de façon volubile les faits, mais de façon peu fiable, avec, notamment distorsion de la chronologie, amplification de certains éléments plus marquants…,</a:t>
            </a:r>
          </a:p>
          <a:p>
            <a:r>
              <a:rPr lang="fr-FR" dirty="0" smtClean="0"/>
              <a:t>Troubles du sommeil, psychosomatiques,</a:t>
            </a:r>
          </a:p>
          <a:p>
            <a:r>
              <a:rPr lang="fr-FR" dirty="0" smtClean="0"/>
              <a:t>Troubles de la concentration, et difficultés scolaires en, conséquence.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317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Sémiologie chez l’adolescent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Pensées intrusives sous forme d’idées, d’images, de perception, ou de cauchemars répétitifs, avec sentiment de reviviscence,</a:t>
            </a:r>
          </a:p>
          <a:p>
            <a:r>
              <a:rPr lang="fr-FR" dirty="0" smtClean="0"/>
              <a:t>Evitement des pensées, sentiments, discussions, situations liés directement ou non aux faits,</a:t>
            </a:r>
          </a:p>
          <a:p>
            <a:r>
              <a:rPr lang="fr-FR" dirty="0" smtClean="0"/>
              <a:t>Emoussement affectif, et angoisses phobiques,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625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856"/>
            <a:ext cx="8229600" cy="5962308"/>
          </a:xfrm>
        </p:spPr>
        <p:txBody>
          <a:bodyPr/>
          <a:lstStyle/>
          <a:p>
            <a:r>
              <a:rPr lang="fr-FR" dirty="0" smtClean="0"/>
              <a:t>Difficultés au niveau scolaire, allant de chute des résultats par problème de concentration à une phobie scolaire avec décrochage,</a:t>
            </a:r>
          </a:p>
          <a:p>
            <a:r>
              <a:rPr lang="fr-FR" dirty="0" smtClean="0"/>
              <a:t>Troubles neurovégétatifs avec perturbation du sommeil, irritabilité, </a:t>
            </a:r>
            <a:r>
              <a:rPr lang="fr-FR" dirty="0" err="1" smtClean="0"/>
              <a:t>hypervigilance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079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Facteurs de risque et de protection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129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Facteurs protecteurs: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Age de l’enfant,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Environnement parental stable,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Attachement </a:t>
            </a:r>
            <a:r>
              <a:rPr lang="fr-FR" dirty="0" err="1" smtClean="0"/>
              <a:t>sécure</a:t>
            </a:r>
            <a:r>
              <a:rPr lang="fr-FR" dirty="0" smtClean="0"/>
              <a:t>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Bonnes capacités cognitives,</a:t>
            </a:r>
          </a:p>
          <a:p>
            <a:pPr marL="0" indent="0">
              <a:buNone/>
            </a:pPr>
            <a:r>
              <a:rPr lang="fr-FR" dirty="0" smtClean="0"/>
              <a:t>          Absence d’antécédents psy,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Caractère unique de l’événement.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191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05618"/>
            <a:ext cx="8229600" cy="6052381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Facteurs de risque: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Jeune âge de l’enfant,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Environnement parental anxiogène,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Parents impliqués dans les mêmes faits,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Histoire traumatique antérieure,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Traumatisme à répétition ou situation 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chronique.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595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3529"/>
            <a:ext cx="8229600" cy="36730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FR" dirty="0" smtClean="0"/>
              <a:t>Plus l’enfant est jeune, plus l’influence de la réaction parentale sera déterminante, voire plus importante que les faits eux-mêmes.</a:t>
            </a:r>
          </a:p>
          <a:p>
            <a:pPr marL="0" indent="0">
              <a:buNone/>
            </a:pPr>
            <a:r>
              <a:rPr lang="fr-FR" dirty="0" smtClean="0"/>
              <a:t>C’est la « victimisation secondaire ».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076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Prévalence des entretiens cliniques:</a:t>
            </a:r>
          </a:p>
          <a:p>
            <a:pPr marL="0" indent="0">
              <a:buNone/>
            </a:pPr>
            <a:r>
              <a:rPr lang="fr-FR" dirty="0" smtClean="0"/>
              <a:t>  </a:t>
            </a:r>
            <a:r>
              <a:rPr lang="fr-FR" dirty="0"/>
              <a:t>-</a:t>
            </a:r>
            <a:r>
              <a:rPr lang="fr-FR" dirty="0" smtClean="0"/>
              <a:t> Symptômes parfois </a:t>
            </a:r>
            <a:r>
              <a:rPr lang="fr-FR" dirty="0" smtClean="0"/>
              <a:t>frustes</a:t>
            </a:r>
            <a:r>
              <a:rPr lang="fr-FR" dirty="0" smtClean="0"/>
              <a:t>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- Réticences à se livrer, par fragilité narcissique,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</a:t>
            </a:r>
            <a:r>
              <a:rPr lang="fr-FR" dirty="0"/>
              <a:t>-</a:t>
            </a:r>
            <a:r>
              <a:rPr lang="fr-FR" dirty="0" smtClean="0"/>
              <a:t> Banalisation par les parents,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101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95554" y="302398"/>
            <a:ext cx="7453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Cette échelle est utilisée pour des enfants de 6 à 16 ans. </a:t>
            </a:r>
          </a:p>
          <a:p>
            <a:r>
              <a:rPr lang="fr-BE" sz="1600" b="1" i="1" dirty="0"/>
              <a:t>Consigne</a:t>
            </a:r>
            <a:r>
              <a:rPr lang="fr-BE" sz="1600" dirty="0"/>
              <a:t> </a:t>
            </a:r>
            <a:r>
              <a:rPr lang="fr-BE" sz="1600" i="1" dirty="0"/>
              <a:t>: lisez les propositions et répondez en cochant la réponse qui correspond le mieux à votre cas.</a:t>
            </a:r>
            <a:r>
              <a:rPr lang="fr-BE" sz="1600" dirty="0"/>
              <a:t> </a:t>
            </a:r>
            <a:endParaRPr lang="fr-BE" sz="1600" dirty="0">
              <a:effectLst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90181" y="22368"/>
            <a:ext cx="190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Population cible </a:t>
            </a:r>
            <a:r>
              <a:rPr lang="fr-BE" b="1" dirty="0" smtClean="0"/>
              <a:t>:</a:t>
            </a:r>
            <a:endParaRPr lang="fr-BE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308026"/>
              </p:ext>
            </p:extLst>
          </p:nvPr>
        </p:nvGraphicFramePr>
        <p:xfrm>
          <a:off x="198408" y="1133395"/>
          <a:ext cx="8816197" cy="5671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381"/>
                <a:gridCol w="879894"/>
                <a:gridCol w="1035170"/>
                <a:gridCol w="1035170"/>
                <a:gridCol w="931652"/>
                <a:gridCol w="1086930"/>
              </a:tblGrid>
              <a:tr h="665167"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Propositions</a:t>
                      </a:r>
                      <a:endParaRPr lang="fr-BE" sz="1800" dirty="0"/>
                    </a:p>
                  </a:txBody>
                  <a:tcPr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Jamais</a:t>
                      </a:r>
                      <a:endParaRPr lang="fr-BE" sz="1800" dirty="0"/>
                    </a:p>
                  </a:txBody>
                  <a:tcPr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Presque</a:t>
                      </a:r>
                      <a:r>
                        <a:rPr lang="fr-BE" sz="1800" baseline="0" dirty="0" smtClean="0"/>
                        <a:t> jamais</a:t>
                      </a:r>
                      <a:endParaRPr lang="fr-BE" sz="1800" dirty="0"/>
                    </a:p>
                  </a:txBody>
                  <a:tcPr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Souvent</a:t>
                      </a:r>
                      <a:endParaRPr lang="fr-BE" sz="1800" dirty="0"/>
                    </a:p>
                  </a:txBody>
                  <a:tcPr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Parfois </a:t>
                      </a:r>
                      <a:endParaRPr lang="fr-BE" sz="1800" dirty="0"/>
                    </a:p>
                  </a:txBody>
                  <a:tcPr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Toujours</a:t>
                      </a:r>
                      <a:endParaRPr lang="fr-BE" sz="1800" dirty="0"/>
                    </a:p>
                  </a:txBody>
                  <a:tcPr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  <a:tr h="4902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1.        </a:t>
                      </a:r>
                      <a:r>
                        <a:rPr lang="fr-BE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BE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qui t’est arrivé aurait il beaucoup inquiété la plupart de s enfants de ton âge ?</a:t>
                      </a:r>
                      <a:r>
                        <a:rPr lang="fr-BE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475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2.        </a:t>
                      </a:r>
                      <a:r>
                        <a:rPr lang="fr-BE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BE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tu peur, es tu de mauvaise humeur ou es tu inquiet(e) quand tu penses à ce qui est arrivé ?</a:t>
                      </a:r>
                      <a:r>
                        <a:rPr lang="fr-BE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5053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3.        </a:t>
                      </a:r>
                      <a:r>
                        <a:rPr lang="fr-BE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BE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Revois-tu des images dans ta tête de ce qui t’est arrivé, ou entends-tu des bruits qui te rappellent ce qui t’est arrivé ?</a:t>
                      </a:r>
                      <a:r>
                        <a:rPr lang="fr-BE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416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4.        </a:t>
                      </a:r>
                      <a:r>
                        <a:rPr lang="fr-BE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BE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Penses-tu à ce qui t’est arrivé même si tu ne veux pas y penser ?</a:t>
                      </a:r>
                      <a:r>
                        <a:rPr lang="fr-BE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435959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</a:pPr>
                      <a:r>
                        <a:rPr lang="fr-BE" sz="1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5.</a:t>
                      </a:r>
                      <a:r>
                        <a:rPr lang="fr-BE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        </a:t>
                      </a:r>
                      <a:r>
                        <a:rPr lang="fr-BE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BE" sz="1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a:t>Fais-tu des bons ou des mauvais rêves (cauchemars) </a:t>
                      </a:r>
                      <a:r>
                        <a:rPr lang="fr-BE" sz="11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a:t>à</a:t>
                      </a:r>
                      <a:r>
                        <a:rPr lang="fr-BE" sz="1100" baseline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a:t> </a:t>
                      </a:r>
                      <a:r>
                        <a:rPr lang="fr-BE" sz="11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a:t>propos </a:t>
                      </a:r>
                      <a:r>
                        <a:rPr lang="fr-BE" sz="1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a:t>de ce qui t’est arrivé ou fais-tu d’autres sortes de cauchemars ?</a:t>
                      </a:r>
                      <a:r>
                        <a:rPr lang="fr-BE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mbria Math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4954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6.        </a:t>
                      </a:r>
                      <a:r>
                        <a:rPr lang="fr-BE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BE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 ce qu’il y a des choses qui te font penser que cela pourrait encore arriver ?</a:t>
                      </a:r>
                      <a:r>
                        <a:rPr lang="fr-BE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535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7.        </a:t>
                      </a:r>
                      <a:r>
                        <a:rPr lang="fr-BE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BE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As-tu autant de plaisir à faire les choses que tu aimais faire avant cet évènement, comme jouer avec tes amis, faire du sport ou aller à l’école ?</a:t>
                      </a:r>
                      <a:r>
                        <a:rPr lang="fr-BE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535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8.        </a:t>
                      </a:r>
                      <a:r>
                        <a:rPr lang="fr-BE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BE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 sens-tu tout(e) seul(e) au fond de toi parce que tu as l’impression que personne ne comprend ce qui t’est arrivé ?</a:t>
                      </a:r>
                      <a:r>
                        <a:rPr lang="fr-BE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495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9.        </a:t>
                      </a:r>
                      <a:r>
                        <a:rPr lang="fr-BE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BE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As-tu si peur, es tu si inquiet(e) ou si triste que tu préfères ne pas savoir comment tu te sens ?</a:t>
                      </a:r>
                      <a:r>
                        <a:rPr lang="fr-BE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485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10.    </a:t>
                      </a:r>
                      <a:r>
                        <a:rPr lang="fr-BE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BE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As-tu si peur, es tu si inquiet(e) ou si triste que tu ne peux même pas parler ou pleurer ?</a:t>
                      </a:r>
                      <a:r>
                        <a:rPr lang="fr-BE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BE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9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2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751275"/>
              </p:ext>
            </p:extLst>
          </p:nvPr>
        </p:nvGraphicFramePr>
        <p:xfrm>
          <a:off x="215662" y="284192"/>
          <a:ext cx="8712678" cy="6189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908"/>
                <a:gridCol w="862641"/>
                <a:gridCol w="974785"/>
                <a:gridCol w="974785"/>
                <a:gridCol w="871268"/>
                <a:gridCol w="1009291"/>
              </a:tblGrid>
              <a:tr h="647963"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Propositions</a:t>
                      </a:r>
                      <a:endParaRPr lang="fr-BE" sz="1800" dirty="0"/>
                    </a:p>
                  </a:txBody>
                  <a:tcPr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Jamais</a:t>
                      </a:r>
                      <a:endParaRPr lang="fr-BE" sz="1600" dirty="0"/>
                    </a:p>
                  </a:txBody>
                  <a:tcPr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Presque</a:t>
                      </a:r>
                      <a:r>
                        <a:rPr lang="fr-BE" sz="1600" baseline="0" dirty="0" smtClean="0"/>
                        <a:t> jamais</a:t>
                      </a:r>
                      <a:endParaRPr lang="fr-BE" sz="1600" dirty="0"/>
                    </a:p>
                  </a:txBody>
                  <a:tcPr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Souvent</a:t>
                      </a:r>
                      <a:endParaRPr lang="fr-BE" sz="1600" dirty="0"/>
                    </a:p>
                  </a:txBody>
                  <a:tcPr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Parfois </a:t>
                      </a:r>
                      <a:endParaRPr lang="fr-BE" sz="1600" dirty="0"/>
                    </a:p>
                  </a:txBody>
                  <a:tcPr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Toujours</a:t>
                      </a:r>
                      <a:endParaRPr lang="fr-BE" sz="1600" dirty="0"/>
                    </a:p>
                  </a:txBody>
                  <a:tcPr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  <a:tr h="636218">
                <a:tc>
                  <a:txBody>
                    <a:bodyPr/>
                    <a:lstStyle/>
                    <a:p>
                      <a:pPr lvl="0"/>
                      <a:r>
                        <a:rPr lang="fr-BE" sz="11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11.    </a:t>
                      </a:r>
                      <a:r>
                        <a:rPr lang="fr-BE" sz="110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fr-BE" sz="11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Sursautes-tu plus facilement ou te sens-tu plus agité(e) ou plus nerveux(se) qu’avant</a:t>
                      </a:r>
                      <a:r>
                        <a:rPr lang="fr-BE" sz="110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</a:p>
                    <a:p>
                      <a:pPr lvl="0"/>
                      <a:r>
                        <a:rPr lang="fr-BE" sz="11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12.    </a:t>
                      </a:r>
                      <a:r>
                        <a:rPr lang="fr-BE" sz="110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fr-BE" sz="11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l’évènement ?</a:t>
                      </a:r>
                      <a:r>
                        <a:rPr lang="fr-BE" sz="110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lang="fr-BE" sz="11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20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13.    </a:t>
                      </a:r>
                      <a:r>
                        <a:rPr lang="fr-CA" sz="110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fr-CA" sz="11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Dors-tu bien ?</a:t>
                      </a:r>
                      <a:r>
                        <a:rPr lang="fr-CA" sz="110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8310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14.    </a:t>
                      </a:r>
                      <a:r>
                        <a:rPr lang="fr-BE" sz="110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fr-BE" sz="11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 sens-tu coupable parce que tu n’as pas fait quelque chose que tu aurais voulu faire ? (Par exemple : aider quelqu’un, etc.…). Ou te sens-tu coupable parce que tu as fait quelque chose que tu n’aurais pas voulu faire ?</a:t>
                      </a:r>
                      <a:r>
                        <a:rPr lang="fr-BE" sz="110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821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15.    </a:t>
                      </a:r>
                      <a:r>
                        <a:rPr lang="fr-BE" sz="110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fr-BE" sz="11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As-tu des difficultés à te rappeler des choses que tu as apprises à l’école ou à la maison parce que tu penses à l’événement ? 16.    </a:t>
                      </a:r>
                      <a:r>
                        <a:rPr lang="fr-BE" sz="110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fr-BE" sz="11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Es-tu aussi attentif(</a:t>
                      </a:r>
                      <a:r>
                        <a:rPr lang="fr-BE" sz="1100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fr-BE" sz="11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te concentres tu aussi facilement qu’avant l’événement ?</a:t>
                      </a:r>
                      <a:r>
                        <a:rPr lang="fr-BE" sz="110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4622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17.    </a:t>
                      </a:r>
                      <a:r>
                        <a:rPr lang="fr-BE" sz="110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fr-BE" sz="11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Veux-tu t’éloigner des choses qui te rappellent ce qui t’est arrivé ?</a:t>
                      </a:r>
                      <a:r>
                        <a:rPr lang="fr-BE" sz="110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502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18.    </a:t>
                      </a:r>
                      <a:r>
                        <a:rPr lang="fr-BE" sz="110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fr-BE" sz="11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Deviens-tu nerveux(se) ou inquiet(e) lorsque des choses te rappellent ou te font penser à l’événement ?</a:t>
                      </a:r>
                      <a:r>
                        <a:rPr lang="fr-BE" sz="110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8156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19.    </a:t>
                      </a:r>
                      <a:r>
                        <a:rPr lang="fr-BE" sz="110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fr-BE" sz="11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Refais-tu des choses que tu avais arrêtées de faire avant l’évènement ? Par exemple : vouloir avoir quelqu’un toujours près de toi, ne pas vouloir dormir seul(e), sucer ton pouce ou tes doigts, ronger tes ongles ou mouiller ton lit ?</a:t>
                      </a:r>
                      <a:r>
                        <a:rPr lang="fr-BE" sz="110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lang="fr-BE" sz="11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456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20.    </a:t>
                      </a:r>
                      <a:r>
                        <a:rPr lang="fr-BE" sz="110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fr-BE" sz="11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As-tu plus mal au ventre, à la tête ou ailleurs qu’avant l’évènement ?</a:t>
                      </a:r>
                      <a:r>
                        <a:rPr lang="fr-BE" sz="110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695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21.    </a:t>
                      </a:r>
                      <a:r>
                        <a:rPr lang="fr-BE" sz="110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fr-BE" sz="11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As-tu des difficultés à te retenir de faire des choses que tu n’aurais pas faites avant ? Par exemple te battre, désobéir, faire des choses dangereuses ou imprudentes, dire des gros mots… ?</a:t>
                      </a:r>
                      <a:r>
                        <a:rPr lang="fr-BE" sz="110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00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12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0116" y="163855"/>
            <a:ext cx="8229600" cy="64722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8000" b="1" dirty="0"/>
              <a:t>THE CHILDREN’S IMPACT OF EVENT SCALE (13) CRIES-13 </a:t>
            </a:r>
            <a:endParaRPr lang="fr-FR" sz="8000" dirty="0"/>
          </a:p>
          <a:p>
            <a:pPr marL="0" indent="0">
              <a:buNone/>
            </a:pPr>
            <a:endParaRPr lang="fr-FR" sz="4300" dirty="0"/>
          </a:p>
          <a:p>
            <a:r>
              <a:rPr lang="fr-FR" sz="7200" dirty="0"/>
              <a:t>Do </a:t>
            </a:r>
            <a:r>
              <a:rPr lang="fr-FR" sz="7200" dirty="0" err="1"/>
              <a:t>you</a:t>
            </a:r>
            <a:r>
              <a:rPr lang="fr-FR" sz="7200" dirty="0"/>
              <a:t> </a:t>
            </a:r>
            <a:r>
              <a:rPr lang="fr-FR" sz="7200" dirty="0" err="1"/>
              <a:t>think</a:t>
            </a:r>
            <a:r>
              <a:rPr lang="fr-FR" sz="7200" dirty="0"/>
              <a:t> about </a:t>
            </a:r>
            <a:r>
              <a:rPr lang="fr-FR" sz="7200" dirty="0" err="1"/>
              <a:t>it</a:t>
            </a:r>
            <a:r>
              <a:rPr lang="fr-FR" sz="7200" dirty="0"/>
              <a:t> </a:t>
            </a:r>
            <a:r>
              <a:rPr lang="fr-FR" sz="7200" dirty="0" err="1"/>
              <a:t>even</a:t>
            </a:r>
            <a:r>
              <a:rPr lang="fr-FR" sz="7200" dirty="0"/>
              <a:t> </a:t>
            </a:r>
            <a:r>
              <a:rPr lang="fr-FR" sz="7200" dirty="0" err="1"/>
              <a:t>when</a:t>
            </a:r>
            <a:r>
              <a:rPr lang="fr-FR" sz="7200" dirty="0"/>
              <a:t> </a:t>
            </a:r>
            <a:r>
              <a:rPr lang="fr-FR" sz="7200" dirty="0" err="1"/>
              <a:t>you</a:t>
            </a:r>
            <a:r>
              <a:rPr lang="fr-FR" sz="7200" dirty="0"/>
              <a:t> </a:t>
            </a:r>
            <a:r>
              <a:rPr lang="fr-FR" sz="7200" dirty="0" err="1"/>
              <a:t>don’t</a:t>
            </a:r>
            <a:r>
              <a:rPr lang="fr-FR" sz="7200" dirty="0"/>
              <a:t> </a:t>
            </a:r>
            <a:r>
              <a:rPr lang="fr-FR" sz="7200" dirty="0" err="1"/>
              <a:t>mean</a:t>
            </a:r>
            <a:r>
              <a:rPr lang="fr-FR" sz="7200" dirty="0"/>
              <a:t> to? </a:t>
            </a:r>
          </a:p>
          <a:p>
            <a:r>
              <a:rPr lang="fr-FR" sz="7200" dirty="0"/>
              <a:t>Do </a:t>
            </a:r>
            <a:r>
              <a:rPr lang="fr-FR" sz="7200" dirty="0" err="1"/>
              <a:t>you</a:t>
            </a:r>
            <a:r>
              <a:rPr lang="fr-FR" sz="7200" dirty="0"/>
              <a:t> </a:t>
            </a:r>
            <a:r>
              <a:rPr lang="fr-FR" sz="7200" dirty="0" err="1"/>
              <a:t>try</a:t>
            </a:r>
            <a:r>
              <a:rPr lang="fr-FR" sz="7200" dirty="0"/>
              <a:t> to </a:t>
            </a:r>
            <a:r>
              <a:rPr lang="fr-FR" sz="7200" dirty="0" err="1"/>
              <a:t>remove</a:t>
            </a:r>
            <a:r>
              <a:rPr lang="fr-FR" sz="7200" dirty="0"/>
              <a:t> </a:t>
            </a:r>
            <a:r>
              <a:rPr lang="fr-FR" sz="7200" dirty="0" err="1"/>
              <a:t>it</a:t>
            </a:r>
            <a:r>
              <a:rPr lang="fr-FR" sz="7200" dirty="0"/>
              <a:t> </a:t>
            </a:r>
            <a:r>
              <a:rPr lang="fr-FR" sz="7200" dirty="0" err="1"/>
              <a:t>from</a:t>
            </a:r>
            <a:r>
              <a:rPr lang="fr-FR" sz="7200" dirty="0"/>
              <a:t> </a:t>
            </a:r>
            <a:r>
              <a:rPr lang="fr-FR" sz="7200" dirty="0" err="1"/>
              <a:t>your</a:t>
            </a:r>
            <a:r>
              <a:rPr lang="fr-FR" sz="7200" dirty="0"/>
              <a:t> </a:t>
            </a:r>
            <a:r>
              <a:rPr lang="fr-FR" sz="7200" dirty="0" err="1"/>
              <a:t>memory</a:t>
            </a:r>
            <a:r>
              <a:rPr lang="fr-FR" sz="7200" dirty="0"/>
              <a:t> ?</a:t>
            </a:r>
          </a:p>
          <a:p>
            <a:r>
              <a:rPr lang="fr-FR" sz="7200" dirty="0"/>
              <a:t>Do </a:t>
            </a:r>
            <a:r>
              <a:rPr lang="fr-FR" sz="7200" dirty="0" err="1"/>
              <a:t>you</a:t>
            </a:r>
            <a:r>
              <a:rPr lang="fr-FR" sz="7200" dirty="0"/>
              <a:t> have </a:t>
            </a:r>
            <a:r>
              <a:rPr lang="fr-FR" sz="7200" dirty="0" err="1"/>
              <a:t>difficulties</a:t>
            </a:r>
            <a:r>
              <a:rPr lang="fr-FR" sz="7200" dirty="0"/>
              <a:t> </a:t>
            </a:r>
            <a:r>
              <a:rPr lang="fr-FR" sz="7200" dirty="0" err="1"/>
              <a:t>paying</a:t>
            </a:r>
            <a:r>
              <a:rPr lang="fr-FR" sz="7200" dirty="0"/>
              <a:t> attention or </a:t>
            </a:r>
            <a:r>
              <a:rPr lang="fr-FR" sz="7200" dirty="0" err="1" smtClean="0"/>
              <a:t>concentrating</a:t>
            </a:r>
            <a:r>
              <a:rPr lang="fr-FR" sz="7200" dirty="0"/>
              <a:t>?</a:t>
            </a:r>
          </a:p>
          <a:p>
            <a:r>
              <a:rPr lang="fr-FR" sz="7200" dirty="0"/>
              <a:t>Do </a:t>
            </a:r>
            <a:r>
              <a:rPr lang="fr-FR" sz="7200" dirty="0" err="1"/>
              <a:t>you</a:t>
            </a:r>
            <a:r>
              <a:rPr lang="fr-FR" sz="7200" dirty="0"/>
              <a:t> have </a:t>
            </a:r>
            <a:r>
              <a:rPr lang="fr-FR" sz="7200" dirty="0" err="1"/>
              <a:t>waves</a:t>
            </a:r>
            <a:r>
              <a:rPr lang="fr-FR" sz="7200" dirty="0"/>
              <a:t> of </a:t>
            </a:r>
            <a:r>
              <a:rPr lang="fr-FR" sz="7200" dirty="0" err="1"/>
              <a:t>strong</a:t>
            </a:r>
            <a:r>
              <a:rPr lang="fr-FR" sz="7200" dirty="0"/>
              <a:t> feelings about </a:t>
            </a:r>
            <a:r>
              <a:rPr lang="fr-FR" sz="7200" dirty="0" err="1" smtClean="0"/>
              <a:t>it</a:t>
            </a:r>
            <a:r>
              <a:rPr lang="fr-FR" sz="7200" dirty="0"/>
              <a:t>?</a:t>
            </a:r>
          </a:p>
          <a:p>
            <a:r>
              <a:rPr lang="fr-FR" sz="7200" dirty="0"/>
              <a:t>Do </a:t>
            </a:r>
            <a:r>
              <a:rPr lang="fr-FR" sz="7200" dirty="0" err="1"/>
              <a:t>you</a:t>
            </a:r>
            <a:r>
              <a:rPr lang="fr-FR" sz="7200" dirty="0"/>
              <a:t> </a:t>
            </a:r>
            <a:r>
              <a:rPr lang="fr-FR" sz="7200" dirty="0" err="1"/>
              <a:t>startle</a:t>
            </a:r>
            <a:r>
              <a:rPr lang="fr-FR" sz="7200" dirty="0"/>
              <a:t> more </a:t>
            </a:r>
            <a:r>
              <a:rPr lang="fr-FR" sz="7200" dirty="0" err="1"/>
              <a:t>easily</a:t>
            </a:r>
            <a:r>
              <a:rPr lang="fr-FR" sz="7200" dirty="0"/>
              <a:t> or </a:t>
            </a:r>
            <a:r>
              <a:rPr lang="fr-FR" sz="7200" dirty="0" err="1"/>
              <a:t>feel</a:t>
            </a:r>
            <a:r>
              <a:rPr lang="fr-FR" sz="7200" dirty="0"/>
              <a:t> more </a:t>
            </a:r>
            <a:r>
              <a:rPr lang="fr-FR" sz="7200" dirty="0" err="1"/>
              <a:t>nervous</a:t>
            </a:r>
            <a:r>
              <a:rPr lang="fr-FR" sz="7200" dirty="0"/>
              <a:t> </a:t>
            </a:r>
            <a:r>
              <a:rPr lang="fr-FR" sz="7200" dirty="0" err="1"/>
              <a:t>than</a:t>
            </a:r>
            <a:r>
              <a:rPr lang="fr-FR" sz="7200" dirty="0"/>
              <a:t> </a:t>
            </a:r>
            <a:r>
              <a:rPr lang="fr-FR" sz="7200" dirty="0" err="1"/>
              <a:t>you</a:t>
            </a:r>
            <a:r>
              <a:rPr lang="fr-FR" sz="7200" dirty="0"/>
              <a:t> </a:t>
            </a:r>
            <a:r>
              <a:rPr lang="fr-FR" sz="7200" dirty="0" err="1"/>
              <a:t>did</a:t>
            </a:r>
            <a:r>
              <a:rPr lang="fr-FR" sz="7200" dirty="0"/>
              <a:t> </a:t>
            </a:r>
            <a:r>
              <a:rPr lang="fr-FR" sz="7200" dirty="0" err="1"/>
              <a:t>before</a:t>
            </a:r>
            <a:r>
              <a:rPr lang="fr-FR" sz="7200" dirty="0"/>
              <a:t> </a:t>
            </a:r>
            <a:r>
              <a:rPr lang="fr-FR" sz="7200" dirty="0" err="1"/>
              <a:t>it</a:t>
            </a:r>
            <a:r>
              <a:rPr lang="fr-FR" sz="7200" dirty="0"/>
              <a:t> </a:t>
            </a:r>
            <a:r>
              <a:rPr lang="fr-FR" sz="7200" dirty="0" err="1"/>
              <a:t>happened</a:t>
            </a:r>
            <a:r>
              <a:rPr lang="fr-FR" sz="7200" dirty="0"/>
              <a:t>? </a:t>
            </a:r>
          </a:p>
          <a:p>
            <a:r>
              <a:rPr lang="fr-FR" sz="7200" dirty="0"/>
              <a:t>Do </a:t>
            </a:r>
            <a:r>
              <a:rPr lang="fr-FR" sz="7200" dirty="0" err="1"/>
              <a:t>you</a:t>
            </a:r>
            <a:r>
              <a:rPr lang="fr-FR" sz="7200" dirty="0"/>
              <a:t> </a:t>
            </a:r>
            <a:r>
              <a:rPr lang="fr-FR" sz="7200" dirty="0" err="1"/>
              <a:t>stay</a:t>
            </a:r>
            <a:r>
              <a:rPr lang="fr-FR" sz="7200" dirty="0"/>
              <a:t> </a:t>
            </a:r>
            <a:r>
              <a:rPr lang="fr-FR" sz="7200" dirty="0" err="1"/>
              <a:t>away</a:t>
            </a:r>
            <a:r>
              <a:rPr lang="fr-FR" sz="7200" dirty="0"/>
              <a:t> </a:t>
            </a:r>
            <a:r>
              <a:rPr lang="fr-FR" sz="7200" dirty="0" err="1"/>
              <a:t>from</a:t>
            </a:r>
            <a:r>
              <a:rPr lang="fr-FR" sz="7200" dirty="0"/>
              <a:t> </a:t>
            </a:r>
            <a:r>
              <a:rPr lang="fr-FR" sz="7200" dirty="0" err="1"/>
              <a:t>reminders</a:t>
            </a:r>
            <a:r>
              <a:rPr lang="fr-FR" sz="7200" dirty="0"/>
              <a:t> of </a:t>
            </a:r>
            <a:r>
              <a:rPr lang="fr-FR" sz="7200" dirty="0" err="1"/>
              <a:t>it</a:t>
            </a:r>
            <a:r>
              <a:rPr lang="fr-FR" sz="7200" dirty="0"/>
              <a:t> (</a:t>
            </a:r>
            <a:r>
              <a:rPr lang="fr-FR" sz="7200" dirty="0" err="1"/>
              <a:t>e.g</a:t>
            </a:r>
            <a:r>
              <a:rPr lang="fr-FR" sz="7200" dirty="0"/>
              <a:t>. places or situations</a:t>
            </a:r>
            <a:r>
              <a:rPr lang="fr-FR" sz="7200" dirty="0" smtClean="0"/>
              <a:t>)? </a:t>
            </a:r>
            <a:endParaRPr lang="fr-FR" sz="7200" dirty="0"/>
          </a:p>
          <a:p>
            <a:r>
              <a:rPr lang="fr-FR" sz="7200" dirty="0"/>
              <a:t>Do </a:t>
            </a:r>
            <a:r>
              <a:rPr lang="fr-FR" sz="7200" dirty="0" err="1"/>
              <a:t>you</a:t>
            </a:r>
            <a:r>
              <a:rPr lang="fr-FR" sz="7200" dirty="0"/>
              <a:t> </a:t>
            </a:r>
            <a:r>
              <a:rPr lang="fr-FR" sz="7200" dirty="0" err="1"/>
              <a:t>try</a:t>
            </a:r>
            <a:r>
              <a:rPr lang="fr-FR" sz="7200" dirty="0"/>
              <a:t> not talk about </a:t>
            </a:r>
            <a:r>
              <a:rPr lang="fr-FR" sz="7200" dirty="0" err="1" smtClean="0"/>
              <a:t>it</a:t>
            </a:r>
            <a:r>
              <a:rPr lang="fr-FR" sz="7200" dirty="0"/>
              <a:t>?</a:t>
            </a:r>
          </a:p>
          <a:p>
            <a:r>
              <a:rPr lang="fr-FR" sz="7200" dirty="0"/>
              <a:t>Do </a:t>
            </a:r>
            <a:r>
              <a:rPr lang="fr-FR" sz="7200" dirty="0" err="1"/>
              <a:t>pictures</a:t>
            </a:r>
            <a:r>
              <a:rPr lang="fr-FR" sz="7200" dirty="0"/>
              <a:t> about </a:t>
            </a:r>
            <a:r>
              <a:rPr lang="fr-FR" sz="7200" dirty="0" err="1"/>
              <a:t>it</a:t>
            </a:r>
            <a:r>
              <a:rPr lang="fr-FR" sz="7200" dirty="0"/>
              <a:t> pop </a:t>
            </a:r>
            <a:r>
              <a:rPr lang="fr-FR" sz="7200" dirty="0" err="1"/>
              <a:t>into</a:t>
            </a:r>
            <a:r>
              <a:rPr lang="fr-FR" sz="7200" dirty="0"/>
              <a:t> </a:t>
            </a:r>
            <a:r>
              <a:rPr lang="fr-FR" sz="7200" dirty="0" err="1"/>
              <a:t>your</a:t>
            </a:r>
            <a:r>
              <a:rPr lang="fr-FR" sz="7200" dirty="0"/>
              <a:t> </a:t>
            </a:r>
            <a:r>
              <a:rPr lang="fr-FR" sz="7200" dirty="0" err="1"/>
              <a:t>mind</a:t>
            </a:r>
            <a:r>
              <a:rPr lang="fr-FR" sz="7200" dirty="0"/>
              <a:t>? </a:t>
            </a:r>
          </a:p>
          <a:p>
            <a:r>
              <a:rPr lang="fr-FR" sz="7200" dirty="0"/>
              <a:t>Do </a:t>
            </a:r>
            <a:r>
              <a:rPr lang="fr-FR" sz="7200" dirty="0" err="1"/>
              <a:t>other</a:t>
            </a:r>
            <a:r>
              <a:rPr lang="fr-FR" sz="7200" dirty="0"/>
              <a:t> </a:t>
            </a:r>
            <a:r>
              <a:rPr lang="fr-FR" sz="7200" dirty="0" err="1"/>
              <a:t>things</a:t>
            </a:r>
            <a:r>
              <a:rPr lang="fr-FR" sz="7200" dirty="0"/>
              <a:t> </a:t>
            </a:r>
            <a:r>
              <a:rPr lang="fr-FR" sz="7200" dirty="0" err="1"/>
              <a:t>keep</a:t>
            </a:r>
            <a:r>
              <a:rPr lang="fr-FR" sz="7200" dirty="0"/>
              <a:t> </a:t>
            </a:r>
            <a:r>
              <a:rPr lang="fr-FR" sz="7200" dirty="0" err="1"/>
              <a:t>making</a:t>
            </a:r>
            <a:r>
              <a:rPr lang="fr-FR" sz="7200" dirty="0"/>
              <a:t> </a:t>
            </a:r>
            <a:r>
              <a:rPr lang="fr-FR" sz="7200" dirty="0" err="1"/>
              <a:t>you</a:t>
            </a:r>
            <a:r>
              <a:rPr lang="fr-FR" sz="7200" dirty="0"/>
              <a:t> </a:t>
            </a:r>
            <a:r>
              <a:rPr lang="fr-FR" sz="7200" dirty="0" err="1"/>
              <a:t>think</a:t>
            </a:r>
            <a:r>
              <a:rPr lang="fr-FR" sz="7200" dirty="0"/>
              <a:t> about </a:t>
            </a:r>
            <a:r>
              <a:rPr lang="fr-FR" sz="7200" dirty="0" err="1"/>
              <a:t>it</a:t>
            </a:r>
            <a:r>
              <a:rPr lang="fr-FR" sz="7200" dirty="0"/>
              <a:t>? </a:t>
            </a:r>
            <a:r>
              <a:rPr lang="fr-FR" sz="7200" dirty="0" smtClean="0"/>
              <a:t>. </a:t>
            </a:r>
            <a:endParaRPr lang="fr-FR" sz="7200" dirty="0"/>
          </a:p>
          <a:p>
            <a:r>
              <a:rPr lang="fr-FR" sz="7200" dirty="0"/>
              <a:t>Do </a:t>
            </a:r>
            <a:r>
              <a:rPr lang="fr-FR" sz="7200" dirty="0" err="1"/>
              <a:t>you</a:t>
            </a:r>
            <a:r>
              <a:rPr lang="fr-FR" sz="7200" dirty="0"/>
              <a:t> </a:t>
            </a:r>
            <a:r>
              <a:rPr lang="fr-FR" sz="7200" dirty="0" err="1"/>
              <a:t>try</a:t>
            </a:r>
            <a:r>
              <a:rPr lang="fr-FR" sz="7200" dirty="0"/>
              <a:t> not to </a:t>
            </a:r>
            <a:r>
              <a:rPr lang="fr-FR" sz="7200" dirty="0" err="1"/>
              <a:t>think</a:t>
            </a:r>
            <a:r>
              <a:rPr lang="fr-FR" sz="7200" dirty="0"/>
              <a:t> about </a:t>
            </a:r>
            <a:r>
              <a:rPr lang="fr-FR" sz="7200" dirty="0" err="1"/>
              <a:t>it</a:t>
            </a:r>
            <a:r>
              <a:rPr lang="fr-FR" sz="7200" dirty="0"/>
              <a:t>? </a:t>
            </a:r>
          </a:p>
          <a:p>
            <a:r>
              <a:rPr lang="fr-FR" sz="7200" dirty="0"/>
              <a:t>Do </a:t>
            </a:r>
            <a:r>
              <a:rPr lang="fr-FR" sz="7200" dirty="0" err="1"/>
              <a:t>you</a:t>
            </a:r>
            <a:r>
              <a:rPr lang="fr-FR" sz="7200" dirty="0"/>
              <a:t> </a:t>
            </a:r>
            <a:r>
              <a:rPr lang="fr-FR" sz="7200" dirty="0" err="1"/>
              <a:t>get</a:t>
            </a:r>
            <a:r>
              <a:rPr lang="fr-FR" sz="7200" dirty="0"/>
              <a:t> </a:t>
            </a:r>
            <a:r>
              <a:rPr lang="fr-FR" sz="7200" dirty="0" err="1"/>
              <a:t>easily</a:t>
            </a:r>
            <a:r>
              <a:rPr lang="fr-FR" sz="7200" dirty="0"/>
              <a:t> </a:t>
            </a:r>
            <a:r>
              <a:rPr lang="fr-FR" sz="7200" dirty="0" smtClean="0"/>
              <a:t>irritable?</a:t>
            </a:r>
            <a:endParaRPr lang="fr-FR" sz="7200" dirty="0"/>
          </a:p>
          <a:p>
            <a:r>
              <a:rPr lang="fr-FR" sz="7200" dirty="0"/>
              <a:t>Are </a:t>
            </a:r>
            <a:r>
              <a:rPr lang="fr-FR" sz="7200" dirty="0" err="1"/>
              <a:t>you</a:t>
            </a:r>
            <a:r>
              <a:rPr lang="fr-FR" sz="7200" dirty="0"/>
              <a:t> </a:t>
            </a:r>
            <a:r>
              <a:rPr lang="fr-FR" sz="7200" dirty="0" err="1"/>
              <a:t>alert</a:t>
            </a:r>
            <a:r>
              <a:rPr lang="fr-FR" sz="7200" dirty="0"/>
              <a:t> and </a:t>
            </a:r>
            <a:r>
              <a:rPr lang="fr-FR" sz="7200" dirty="0" err="1"/>
              <a:t>watchful</a:t>
            </a:r>
            <a:r>
              <a:rPr lang="fr-FR" sz="7200" dirty="0"/>
              <a:t> </a:t>
            </a:r>
            <a:r>
              <a:rPr lang="fr-FR" sz="7200" dirty="0" err="1"/>
              <a:t>even</a:t>
            </a:r>
            <a:r>
              <a:rPr lang="fr-FR" sz="7200" dirty="0"/>
              <a:t> </a:t>
            </a:r>
            <a:r>
              <a:rPr lang="fr-FR" sz="7200" dirty="0" err="1"/>
              <a:t>when</a:t>
            </a:r>
            <a:r>
              <a:rPr lang="fr-FR" sz="7200" dirty="0"/>
              <a:t> </a:t>
            </a:r>
            <a:r>
              <a:rPr lang="fr-FR" sz="7200" dirty="0" err="1"/>
              <a:t>there</a:t>
            </a:r>
            <a:r>
              <a:rPr lang="fr-FR" sz="7200" dirty="0"/>
              <a:t> </a:t>
            </a:r>
            <a:r>
              <a:rPr lang="fr-FR" sz="7200" dirty="0" err="1"/>
              <a:t>is</a:t>
            </a:r>
            <a:r>
              <a:rPr lang="fr-FR" sz="7200" dirty="0"/>
              <a:t> no </a:t>
            </a:r>
            <a:r>
              <a:rPr lang="fr-FR" sz="7200" dirty="0" err="1"/>
              <a:t>obvious</a:t>
            </a:r>
            <a:r>
              <a:rPr lang="fr-FR" sz="7200" dirty="0"/>
              <a:t> </a:t>
            </a:r>
            <a:r>
              <a:rPr lang="fr-FR" sz="7200" dirty="0" err="1"/>
              <a:t>need</a:t>
            </a:r>
            <a:r>
              <a:rPr lang="fr-FR" sz="7200" dirty="0"/>
              <a:t> to </a:t>
            </a:r>
            <a:r>
              <a:rPr lang="fr-FR" sz="7200" dirty="0" err="1"/>
              <a:t>be</a:t>
            </a:r>
            <a:r>
              <a:rPr lang="fr-FR" sz="7200" dirty="0"/>
              <a:t>? </a:t>
            </a:r>
            <a:r>
              <a:rPr lang="fr-FR" sz="7200" dirty="0" smtClean="0"/>
              <a:t>. </a:t>
            </a:r>
            <a:endParaRPr lang="fr-FR" sz="7200" dirty="0"/>
          </a:p>
          <a:p>
            <a:r>
              <a:rPr lang="fr-FR" sz="7200" dirty="0"/>
              <a:t>Do </a:t>
            </a:r>
            <a:r>
              <a:rPr lang="fr-FR" sz="7200" dirty="0" err="1"/>
              <a:t>you</a:t>
            </a:r>
            <a:r>
              <a:rPr lang="fr-FR" sz="7200" dirty="0"/>
              <a:t> have </a:t>
            </a:r>
            <a:r>
              <a:rPr lang="fr-FR" sz="7200" dirty="0" err="1"/>
              <a:t>sleep</a:t>
            </a:r>
            <a:r>
              <a:rPr lang="fr-FR" sz="7200" dirty="0"/>
              <a:t> </a:t>
            </a:r>
            <a:r>
              <a:rPr lang="fr-FR" sz="7200" dirty="0" err="1"/>
              <a:t>problems</a:t>
            </a:r>
            <a:r>
              <a:rPr lang="fr-FR" sz="7200" dirty="0" smtClean="0"/>
              <a:t>?</a:t>
            </a:r>
          </a:p>
          <a:p>
            <a:pPr marL="0" indent="0">
              <a:buNone/>
            </a:pPr>
            <a:endParaRPr lang="fr-FR" sz="4900" dirty="0"/>
          </a:p>
          <a:p>
            <a:pPr marL="0" indent="0">
              <a:buNone/>
            </a:pPr>
            <a:r>
              <a:rPr lang="fr-FR" sz="4300" dirty="0"/>
              <a:t>© </a:t>
            </a:r>
            <a:r>
              <a:rPr lang="fr-FR" sz="4300" dirty="0" err="1"/>
              <a:t>Children</a:t>
            </a:r>
            <a:r>
              <a:rPr lang="fr-FR" sz="4300" dirty="0"/>
              <a:t> and </a:t>
            </a:r>
            <a:r>
              <a:rPr lang="fr-FR" sz="4300" dirty="0" err="1"/>
              <a:t>War</a:t>
            </a:r>
            <a:r>
              <a:rPr lang="fr-FR" sz="4300" dirty="0"/>
              <a:t> </a:t>
            </a:r>
            <a:r>
              <a:rPr lang="fr-FR" sz="4300" dirty="0" err="1"/>
              <a:t>Foundation</a:t>
            </a:r>
            <a:r>
              <a:rPr lang="fr-FR" sz="4300" dirty="0"/>
              <a:t>, 1998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00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95982"/>
            <a:ext cx="8229600" cy="5730181"/>
          </a:xfrm>
        </p:spPr>
        <p:txBody>
          <a:bodyPr/>
          <a:lstStyle/>
          <a:p>
            <a:r>
              <a:rPr lang="fr-FR" dirty="0" smtClean="0"/>
              <a:t>La notion de dommage par ricochet chez l’enfant est une notion intermédiaire entre les domaines juridiques et médicaux, et pour ces derniers entre la médecine d’expertise et la psychopathologie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677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fr-FR" sz="2400" dirty="0"/>
              <a:t>A-COPE </a:t>
            </a:r>
            <a:br>
              <a:rPr lang="fr-FR" sz="2400" dirty="0"/>
            </a:br>
            <a:r>
              <a:rPr lang="fr-FR" sz="2400" dirty="0"/>
              <a:t>ADOLESCENT-COPING ORIENTATION FOR PROBLEM EXPERIENCES © Joan M. Patterson Hamilton I. </a:t>
            </a:r>
            <a:r>
              <a:rPr lang="fr-FR" sz="2400" dirty="0" err="1"/>
              <a:t>McCubbin</a:t>
            </a:r>
            <a:r>
              <a:rPr lang="fr-FR" sz="2400" dirty="0"/>
              <a:t> </a:t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98112"/>
          </a:xfrm>
        </p:spPr>
        <p:txBody>
          <a:bodyPr>
            <a:noAutofit/>
          </a:bodyPr>
          <a:lstStyle/>
          <a:p>
            <a:r>
              <a:rPr lang="fr-FR" sz="1600" dirty="0" err="1"/>
              <a:t>Purpose</a:t>
            </a:r>
            <a:r>
              <a:rPr lang="fr-FR" sz="1600" dirty="0"/>
              <a:t> </a:t>
            </a:r>
          </a:p>
          <a:p>
            <a:r>
              <a:rPr lang="fr-FR" sz="1600" dirty="0"/>
              <a:t>A-COPE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designed</a:t>
            </a:r>
            <a:r>
              <a:rPr lang="fr-FR" sz="1600" dirty="0"/>
              <a:t> to record the </a:t>
            </a:r>
            <a:r>
              <a:rPr lang="fr-FR" sz="1600" dirty="0" err="1"/>
              <a:t>behaviors</a:t>
            </a:r>
            <a:r>
              <a:rPr lang="fr-FR" sz="1600" dirty="0"/>
              <a:t> adolescents </a:t>
            </a:r>
            <a:r>
              <a:rPr lang="fr-FR" sz="1600" dirty="0" err="1"/>
              <a:t>find</a:t>
            </a:r>
            <a:r>
              <a:rPr lang="fr-FR" sz="1600" dirty="0"/>
              <a:t> </a:t>
            </a:r>
            <a:r>
              <a:rPr lang="fr-FR" sz="1600" dirty="0" err="1"/>
              <a:t>helpful</a:t>
            </a:r>
            <a:r>
              <a:rPr lang="fr-FR" sz="1600" dirty="0"/>
              <a:t> to </a:t>
            </a:r>
            <a:r>
              <a:rPr lang="fr-FR" sz="1600" dirty="0" err="1"/>
              <a:t>them</a:t>
            </a:r>
            <a:r>
              <a:rPr lang="fr-FR" sz="1600" dirty="0"/>
              <a:t> in </a:t>
            </a:r>
            <a:r>
              <a:rPr lang="fr-FR" sz="1600" dirty="0" err="1"/>
              <a:t>managing</a:t>
            </a:r>
            <a:r>
              <a:rPr lang="fr-FR" sz="1600" dirty="0"/>
              <a:t> </a:t>
            </a:r>
            <a:r>
              <a:rPr lang="fr-FR" sz="1600" dirty="0" err="1"/>
              <a:t>problems</a:t>
            </a:r>
            <a:r>
              <a:rPr lang="fr-FR" sz="1600" dirty="0"/>
              <a:t> or </a:t>
            </a:r>
            <a:r>
              <a:rPr lang="fr-FR" sz="1600" dirty="0" err="1"/>
              <a:t>difficult</a:t>
            </a:r>
            <a:r>
              <a:rPr lang="fr-FR" sz="1600" dirty="0"/>
              <a:t> situations </a:t>
            </a:r>
            <a:r>
              <a:rPr lang="fr-FR" sz="1600" dirty="0" err="1"/>
              <a:t>which</a:t>
            </a:r>
            <a:r>
              <a:rPr lang="fr-FR" sz="1600" dirty="0"/>
              <a:t> </a:t>
            </a:r>
            <a:r>
              <a:rPr lang="fr-FR" sz="1600" dirty="0" err="1"/>
              <a:t>happen</a:t>
            </a:r>
            <a:r>
              <a:rPr lang="fr-FR" sz="1600" dirty="0"/>
              <a:t> to </a:t>
            </a:r>
            <a:r>
              <a:rPr lang="fr-FR" sz="1600" dirty="0" err="1"/>
              <a:t>them</a:t>
            </a:r>
            <a:r>
              <a:rPr lang="fr-FR" sz="1600" dirty="0"/>
              <a:t> or </a:t>
            </a:r>
            <a:r>
              <a:rPr lang="fr-FR" sz="1600" dirty="0" err="1"/>
              <a:t>members</a:t>
            </a:r>
            <a:r>
              <a:rPr lang="fr-FR" sz="1600" dirty="0"/>
              <a:t> of </a:t>
            </a:r>
            <a:r>
              <a:rPr lang="fr-FR" sz="1600" dirty="0" err="1"/>
              <a:t>their</a:t>
            </a:r>
            <a:r>
              <a:rPr lang="fr-FR" sz="1600" dirty="0"/>
              <a:t> </a:t>
            </a:r>
            <a:r>
              <a:rPr lang="fr-FR" sz="1600" dirty="0" err="1"/>
              <a:t>families</a:t>
            </a:r>
            <a:r>
              <a:rPr lang="fr-FR" sz="1600" dirty="0"/>
              <a:t>. </a:t>
            </a:r>
          </a:p>
          <a:p>
            <a:r>
              <a:rPr lang="fr-FR" sz="1600" dirty="0" err="1"/>
              <a:t>Coping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defined</a:t>
            </a:r>
            <a:r>
              <a:rPr lang="fr-FR" sz="1600" dirty="0"/>
              <a:t> as </a:t>
            </a:r>
            <a:r>
              <a:rPr lang="fr-FR" sz="1600" dirty="0" err="1"/>
              <a:t>individual</a:t>
            </a:r>
            <a:r>
              <a:rPr lang="fr-FR" sz="1600" dirty="0"/>
              <a:t> or group </a:t>
            </a:r>
            <a:r>
              <a:rPr lang="fr-FR" sz="1600" dirty="0" err="1"/>
              <a:t>behavior</a:t>
            </a:r>
            <a:r>
              <a:rPr lang="fr-FR" sz="1600" dirty="0"/>
              <a:t> </a:t>
            </a:r>
            <a:r>
              <a:rPr lang="fr-FR" sz="1600" dirty="0" err="1"/>
              <a:t>used</a:t>
            </a:r>
            <a:r>
              <a:rPr lang="fr-FR" sz="1600" dirty="0"/>
              <a:t> to manage the </a:t>
            </a:r>
            <a:r>
              <a:rPr lang="fr-FR" sz="1600" dirty="0" err="1"/>
              <a:t>hardships</a:t>
            </a:r>
            <a:r>
              <a:rPr lang="fr-FR" sz="1600" dirty="0"/>
              <a:t> and </a:t>
            </a:r>
            <a:r>
              <a:rPr lang="fr-FR" sz="1600" dirty="0" err="1"/>
              <a:t>relieve</a:t>
            </a:r>
            <a:r>
              <a:rPr lang="fr-FR" sz="1600" dirty="0"/>
              <a:t> the </a:t>
            </a:r>
            <a:r>
              <a:rPr lang="fr-FR" sz="1600" dirty="0" err="1"/>
              <a:t>discomfort</a:t>
            </a:r>
            <a:r>
              <a:rPr lang="fr-FR" sz="1600" dirty="0"/>
              <a:t> </a:t>
            </a:r>
            <a:r>
              <a:rPr lang="fr-FR" sz="1600" dirty="0" err="1"/>
              <a:t>associated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life changes or </a:t>
            </a:r>
            <a:r>
              <a:rPr lang="fr-FR" sz="1600" dirty="0" err="1"/>
              <a:t>difficult</a:t>
            </a:r>
            <a:r>
              <a:rPr lang="fr-FR" sz="1600" dirty="0"/>
              <a:t> life </a:t>
            </a:r>
            <a:r>
              <a:rPr lang="fr-FR" sz="1600" dirty="0" err="1"/>
              <a:t>events</a:t>
            </a:r>
            <a:r>
              <a:rPr lang="fr-FR" sz="1600" dirty="0"/>
              <a:t>. </a:t>
            </a:r>
          </a:p>
          <a:p>
            <a:r>
              <a:rPr lang="fr-FR" sz="1600" dirty="0"/>
              <a:t>Directions </a:t>
            </a:r>
          </a:p>
          <a:p>
            <a:r>
              <a:rPr lang="fr-FR" sz="1600" dirty="0"/>
              <a:t>  Read </a:t>
            </a:r>
            <a:r>
              <a:rPr lang="fr-FR" sz="1600" dirty="0" err="1"/>
              <a:t>each</a:t>
            </a:r>
            <a:r>
              <a:rPr lang="fr-FR" sz="1600" dirty="0"/>
              <a:t> of the </a:t>
            </a:r>
            <a:r>
              <a:rPr lang="fr-FR" sz="1600" dirty="0" err="1"/>
              <a:t>statements</a:t>
            </a:r>
            <a:r>
              <a:rPr lang="fr-FR" sz="1600" dirty="0"/>
              <a:t> </a:t>
            </a:r>
            <a:r>
              <a:rPr lang="fr-FR" sz="1600" dirty="0" err="1"/>
              <a:t>below</a:t>
            </a:r>
            <a:r>
              <a:rPr lang="fr-FR" sz="1600" dirty="0"/>
              <a:t> </a:t>
            </a:r>
            <a:r>
              <a:rPr lang="fr-FR" sz="1600" dirty="0" err="1"/>
              <a:t>which</a:t>
            </a:r>
            <a:r>
              <a:rPr lang="fr-FR" sz="1600" dirty="0"/>
              <a:t> </a:t>
            </a:r>
            <a:r>
              <a:rPr lang="fr-FR" sz="1600" dirty="0" err="1"/>
              <a:t>describes</a:t>
            </a:r>
            <a:r>
              <a:rPr lang="fr-FR" sz="1600" dirty="0"/>
              <a:t> a </a:t>
            </a:r>
            <a:r>
              <a:rPr lang="fr-FR" sz="1600" dirty="0" err="1"/>
              <a:t>behavior</a:t>
            </a:r>
            <a:r>
              <a:rPr lang="fr-FR" sz="1600" dirty="0"/>
              <a:t> for </a:t>
            </a:r>
            <a:r>
              <a:rPr lang="fr-FR" sz="1600" dirty="0" err="1"/>
              <a:t>coping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problems</a:t>
            </a:r>
            <a:r>
              <a:rPr lang="fr-FR" sz="1600" dirty="0"/>
              <a:t>. </a:t>
            </a:r>
          </a:p>
          <a:p>
            <a:r>
              <a:rPr lang="fr-FR" sz="1600" dirty="0"/>
              <a:t>  </a:t>
            </a:r>
            <a:r>
              <a:rPr lang="fr-FR" sz="1600" dirty="0" err="1"/>
              <a:t>Decide</a:t>
            </a:r>
            <a:r>
              <a:rPr lang="fr-FR" sz="1600" dirty="0"/>
              <a:t> how </a:t>
            </a:r>
            <a:r>
              <a:rPr lang="fr-FR" sz="1600" dirty="0" err="1"/>
              <a:t>often</a:t>
            </a:r>
            <a:r>
              <a:rPr lang="fr-FR" sz="1600" dirty="0"/>
              <a:t> </a:t>
            </a:r>
            <a:r>
              <a:rPr lang="fr-FR" sz="1600" dirty="0" err="1"/>
              <a:t>you</a:t>
            </a:r>
            <a:r>
              <a:rPr lang="fr-FR" sz="1600" dirty="0"/>
              <a:t> do </a:t>
            </a:r>
            <a:r>
              <a:rPr lang="fr-FR" sz="1600" dirty="0" err="1"/>
              <a:t>each</a:t>
            </a:r>
            <a:r>
              <a:rPr lang="fr-FR" sz="1600" dirty="0"/>
              <a:t> of the </a:t>
            </a:r>
            <a:r>
              <a:rPr lang="fr-FR" sz="1600" dirty="0" err="1"/>
              <a:t>described</a:t>
            </a:r>
            <a:r>
              <a:rPr lang="fr-FR" sz="1600" dirty="0"/>
              <a:t> </a:t>
            </a:r>
            <a:r>
              <a:rPr lang="fr-FR" sz="1600" dirty="0" err="1"/>
              <a:t>behaviors</a:t>
            </a:r>
            <a:r>
              <a:rPr lang="fr-FR" sz="1600" dirty="0"/>
              <a:t> </a:t>
            </a:r>
            <a:r>
              <a:rPr lang="fr-FR" sz="1600" dirty="0" err="1"/>
              <a:t>when</a:t>
            </a:r>
            <a:r>
              <a:rPr lang="fr-FR" sz="1600" dirty="0"/>
              <a:t> </a:t>
            </a:r>
            <a:r>
              <a:rPr lang="fr-FR" sz="1600" dirty="0" err="1"/>
              <a:t>you</a:t>
            </a:r>
            <a:r>
              <a:rPr lang="fr-FR" sz="1600" dirty="0"/>
              <a:t> face </a:t>
            </a:r>
            <a:r>
              <a:rPr lang="fr-FR" sz="1600" dirty="0" err="1"/>
              <a:t>difficulties</a:t>
            </a:r>
            <a:r>
              <a:rPr lang="fr-FR" sz="1600" dirty="0"/>
              <a:t> of </a:t>
            </a:r>
            <a:r>
              <a:rPr lang="fr-FR" sz="1600" dirty="0" err="1"/>
              <a:t>reel</a:t>
            </a:r>
            <a:r>
              <a:rPr lang="fr-FR" sz="1600" dirty="0"/>
              <a:t> </a:t>
            </a:r>
            <a:r>
              <a:rPr lang="fr-FR" sz="1600" dirty="0" err="1"/>
              <a:t>tense</a:t>
            </a:r>
            <a:r>
              <a:rPr lang="fr-FR" sz="1600" dirty="0"/>
              <a:t>. </a:t>
            </a:r>
            <a:r>
              <a:rPr lang="fr-FR" sz="1600" dirty="0" err="1"/>
              <a:t>Even</a:t>
            </a:r>
            <a:r>
              <a:rPr lang="fr-FR" sz="1600" dirty="0"/>
              <a:t> </a:t>
            </a:r>
            <a:r>
              <a:rPr lang="fr-FR" sz="1600" dirty="0" err="1"/>
              <a:t>though</a:t>
            </a:r>
            <a:r>
              <a:rPr lang="fr-FR" sz="1600" dirty="0"/>
              <a:t> </a:t>
            </a:r>
            <a:r>
              <a:rPr lang="fr-FR" sz="1600" dirty="0" err="1"/>
              <a:t>you</a:t>
            </a:r>
            <a:r>
              <a:rPr lang="fr-FR" sz="1600" dirty="0"/>
              <a:t> </a:t>
            </a:r>
            <a:r>
              <a:rPr lang="fr-FR" sz="1600" dirty="0" err="1"/>
              <a:t>may</a:t>
            </a:r>
            <a:r>
              <a:rPr lang="fr-FR" sz="1600" dirty="0"/>
              <a:t> do </a:t>
            </a:r>
            <a:r>
              <a:rPr lang="fr-FR" sz="1600" dirty="0" err="1"/>
              <a:t>some</a:t>
            </a:r>
            <a:r>
              <a:rPr lang="fr-FR" sz="1600" dirty="0"/>
              <a:t> of </a:t>
            </a:r>
            <a:r>
              <a:rPr lang="fr-FR" sz="1600" dirty="0" err="1"/>
              <a:t>these</a:t>
            </a:r>
            <a:r>
              <a:rPr lang="fr-FR" sz="1600" dirty="0"/>
              <a:t> </a:t>
            </a:r>
            <a:r>
              <a:rPr lang="fr-FR" sz="1600" dirty="0" err="1"/>
              <a:t>things</a:t>
            </a:r>
            <a:r>
              <a:rPr lang="fr-FR" sz="1600" dirty="0"/>
              <a:t> </a:t>
            </a:r>
            <a:r>
              <a:rPr lang="fr-FR" sz="1600" dirty="0" err="1"/>
              <a:t>just</a:t>
            </a:r>
            <a:r>
              <a:rPr lang="fr-FR" sz="1600" dirty="0"/>
              <a:t> for fun, </a:t>
            </a:r>
            <a:r>
              <a:rPr lang="fr-FR" sz="1600" dirty="0" err="1"/>
              <a:t>please</a:t>
            </a:r>
            <a:r>
              <a:rPr lang="fr-FR" sz="1600" dirty="0"/>
              <a:t> </a:t>
            </a:r>
            <a:r>
              <a:rPr lang="fr-FR" sz="1600" dirty="0" err="1"/>
              <a:t>indicate</a:t>
            </a:r>
            <a:r>
              <a:rPr lang="fr-FR" sz="1600" dirty="0"/>
              <a:t> </a:t>
            </a:r>
            <a:r>
              <a:rPr lang="fr-FR" sz="1600" dirty="0" err="1"/>
              <a:t>only</a:t>
            </a:r>
            <a:r>
              <a:rPr lang="fr-FR" sz="1600" dirty="0"/>
              <a:t> how </a:t>
            </a:r>
            <a:r>
              <a:rPr lang="fr-FR" sz="1600" dirty="0" err="1"/>
              <a:t>often</a:t>
            </a:r>
            <a:r>
              <a:rPr lang="fr-FR" sz="1600" dirty="0"/>
              <a:t> </a:t>
            </a:r>
            <a:r>
              <a:rPr lang="fr-FR" sz="1600" dirty="0" err="1"/>
              <a:t>you</a:t>
            </a:r>
            <a:r>
              <a:rPr lang="fr-FR" sz="1600" dirty="0"/>
              <a:t> do </a:t>
            </a:r>
            <a:r>
              <a:rPr lang="fr-FR" sz="1600" dirty="0" err="1"/>
              <a:t>each</a:t>
            </a:r>
            <a:r>
              <a:rPr lang="fr-FR" sz="1600" dirty="0"/>
              <a:t> </a:t>
            </a:r>
            <a:r>
              <a:rPr lang="fr-FR" sz="1600" dirty="0" err="1"/>
              <a:t>behavior</a:t>
            </a:r>
            <a:r>
              <a:rPr lang="fr-FR" sz="1600" dirty="0"/>
              <a:t> as a </a:t>
            </a:r>
            <a:r>
              <a:rPr lang="fr-FR" sz="1600" dirty="0" err="1"/>
              <a:t>way</a:t>
            </a:r>
            <a:r>
              <a:rPr lang="fr-FR" sz="1600" dirty="0"/>
              <a:t> to </a:t>
            </a:r>
            <a:r>
              <a:rPr lang="fr-FR" sz="1600" dirty="0" err="1"/>
              <a:t>cope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problems</a:t>
            </a:r>
            <a:r>
              <a:rPr lang="fr-FR" sz="1600" dirty="0"/>
              <a:t>. </a:t>
            </a:r>
          </a:p>
          <a:p>
            <a:r>
              <a:rPr lang="fr-FR" sz="1600" dirty="0"/>
              <a:t>  </a:t>
            </a:r>
            <a:r>
              <a:rPr lang="fr-FR" sz="1600" dirty="0" err="1"/>
              <a:t>Circle</a:t>
            </a:r>
            <a:r>
              <a:rPr lang="fr-FR" sz="1600" dirty="0"/>
              <a:t> one of the </a:t>
            </a:r>
            <a:r>
              <a:rPr lang="fr-FR" sz="1600" dirty="0" err="1"/>
              <a:t>following</a:t>
            </a:r>
            <a:r>
              <a:rPr lang="fr-FR" sz="1600" dirty="0"/>
              <a:t> </a:t>
            </a:r>
            <a:r>
              <a:rPr lang="fr-FR" sz="1600" dirty="0" err="1"/>
              <a:t>responses</a:t>
            </a:r>
            <a:r>
              <a:rPr lang="fr-FR" sz="1600" dirty="0"/>
              <a:t> for </a:t>
            </a:r>
            <a:r>
              <a:rPr lang="fr-FR" sz="1600" dirty="0" err="1"/>
              <a:t>each</a:t>
            </a:r>
            <a:r>
              <a:rPr lang="fr-FR" sz="1600" dirty="0"/>
              <a:t> </a:t>
            </a:r>
            <a:r>
              <a:rPr lang="fr-FR" sz="1600" dirty="0" err="1"/>
              <a:t>statement</a:t>
            </a:r>
            <a:r>
              <a:rPr lang="fr-FR" sz="1600" dirty="0"/>
              <a:t>:</a:t>
            </a:r>
            <a:br>
              <a:rPr lang="fr-FR" sz="1600" dirty="0"/>
            </a:br>
            <a:r>
              <a:rPr lang="fr-FR" sz="1600" dirty="0"/>
              <a:t>1 – NEVER 2 – HARDLY EVER 3 – SOMETIMES 4 – OFTEN 5 – MOST OF THE TIME </a:t>
            </a:r>
          </a:p>
          <a:p>
            <a:r>
              <a:rPr lang="fr-FR" sz="1600" dirty="0"/>
              <a:t>  </a:t>
            </a:r>
            <a:r>
              <a:rPr lang="fr-FR" sz="1600" dirty="0" err="1"/>
              <a:t>Please</a:t>
            </a:r>
            <a:r>
              <a:rPr lang="fr-FR" sz="1600" dirty="0"/>
              <a:t> </a:t>
            </a:r>
            <a:r>
              <a:rPr lang="fr-FR" sz="1600" dirty="0" err="1"/>
              <a:t>be</a:t>
            </a:r>
            <a:r>
              <a:rPr lang="fr-FR" sz="1600" dirty="0"/>
              <a:t> sure and </a:t>
            </a:r>
            <a:r>
              <a:rPr lang="fr-FR" sz="1600" dirty="0" err="1"/>
              <a:t>circle</a:t>
            </a:r>
            <a:r>
              <a:rPr lang="fr-FR" sz="1600" dirty="0"/>
              <a:t> a </a:t>
            </a:r>
            <a:r>
              <a:rPr lang="fr-FR" sz="1600" dirty="0" err="1"/>
              <a:t>response</a:t>
            </a:r>
            <a:r>
              <a:rPr lang="fr-FR" sz="1600" dirty="0"/>
              <a:t> for </a:t>
            </a:r>
            <a:r>
              <a:rPr lang="fr-FR" sz="1600" dirty="0" err="1"/>
              <a:t>each</a:t>
            </a:r>
            <a:r>
              <a:rPr lang="fr-FR" sz="1600" dirty="0"/>
              <a:t> </a:t>
            </a:r>
            <a:r>
              <a:rPr lang="fr-FR" sz="1600" dirty="0" err="1"/>
              <a:t>statement</a:t>
            </a:r>
            <a:r>
              <a:rPr lang="fr-FR" sz="1600" dirty="0"/>
              <a:t>. 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5948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3" y="885929"/>
            <a:ext cx="8604661" cy="509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8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2" y="580619"/>
            <a:ext cx="8766219" cy="554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21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61" y="607998"/>
            <a:ext cx="8859189" cy="51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7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59" y="423230"/>
            <a:ext cx="8598136" cy="56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7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97" y="710119"/>
            <a:ext cx="8744499" cy="47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5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164"/>
            <a:ext cx="8229600" cy="66668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600" dirty="0" smtClean="0"/>
              <a:t>Mais:</a:t>
            </a:r>
          </a:p>
          <a:p>
            <a:pPr marL="0" indent="0">
              <a:buNone/>
            </a:pPr>
            <a:r>
              <a:rPr lang="fr-FR" dirty="0"/>
              <a:t>  </a:t>
            </a:r>
            <a:r>
              <a:rPr lang="fr-FR" dirty="0" smtClean="0"/>
              <a:t>- Importance de chercher les réactions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émotives de l’enfant, directes et secondaires,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- Description des changements de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comportement avec apparition de symptômes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nouveaux,</a:t>
            </a:r>
          </a:p>
          <a:p>
            <a:pPr marL="0" indent="0">
              <a:buNone/>
            </a:pPr>
            <a:r>
              <a:rPr lang="fr-FR" dirty="0" smtClean="0"/>
              <a:t>   - Essentiellement développement de signes de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la lignée </a:t>
            </a:r>
            <a:r>
              <a:rPr lang="fr-FR" dirty="0" err="1" smtClean="0"/>
              <a:t>anxio</a:t>
            </a:r>
            <a:r>
              <a:rPr lang="fr-FR" dirty="0" smtClean="0"/>
              <a:t>-dépressive.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8937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8474"/>
            <a:ext cx="8229600" cy="750999"/>
          </a:xfrm>
        </p:spPr>
        <p:txBody>
          <a:bodyPr>
            <a:normAutofit/>
          </a:bodyPr>
          <a:lstStyle/>
          <a:p>
            <a:r>
              <a:rPr lang="fr-FR" sz="4000" dirty="0" smtClean="0"/>
              <a:t>Traitement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4330"/>
            <a:ext cx="8229600" cy="49736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 - </a:t>
            </a:r>
            <a:r>
              <a:rPr lang="fr-FR" dirty="0" err="1" smtClean="0"/>
              <a:t>Postvention</a:t>
            </a:r>
            <a:r>
              <a:rPr lang="fr-FR" dirty="0" smtClean="0"/>
              <a:t>,</a:t>
            </a:r>
          </a:p>
          <a:p>
            <a:pPr marL="0" indent="0">
              <a:buNone/>
            </a:pPr>
            <a:r>
              <a:rPr lang="fr-FR" dirty="0" smtClean="0"/>
              <a:t> - Prise en compte des particularités de chaque</a:t>
            </a:r>
          </a:p>
          <a:p>
            <a:pPr marL="0" indent="0">
              <a:buNone/>
            </a:pPr>
            <a:r>
              <a:rPr lang="fr-FR" dirty="0" smtClean="0"/>
              <a:t>    situation individuelle et familiale,</a:t>
            </a:r>
          </a:p>
          <a:p>
            <a:pPr marL="0" indent="0">
              <a:buNone/>
            </a:pPr>
            <a:r>
              <a:rPr lang="fr-FR" dirty="0" smtClean="0"/>
              <a:t> - « Débriefing »,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- Thérapies </a:t>
            </a:r>
            <a:r>
              <a:rPr lang="fr-FR" dirty="0" err="1" smtClean="0"/>
              <a:t>cognitivo</a:t>
            </a:r>
            <a:r>
              <a:rPr lang="fr-FR" dirty="0" smtClean="0"/>
              <a:t>-comportementales,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- Psychothérapies d’inspiration psychanalytique,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- EMDR,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- Traitement pharmacologique.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750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854"/>
            <a:ext cx="8229600" cy="6540531"/>
          </a:xfrm>
        </p:spPr>
        <p:txBody>
          <a:bodyPr/>
          <a:lstStyle/>
          <a:p>
            <a:r>
              <a:rPr lang="fr-FR" dirty="0" smtClean="0"/>
              <a:t>Chaque enfant peut vivre des expériences stressantes qui peuvent entraîner une réaction aiguë, aussi bien émotionnelle que physique. Ces réactions sont en général brèves et n’ont pas de conséquences.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427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14056"/>
            <a:ext cx="8229600" cy="6335712"/>
          </a:xfrm>
        </p:spPr>
        <p:txBody>
          <a:bodyPr/>
          <a:lstStyle/>
          <a:p>
            <a:r>
              <a:rPr lang="fr-FR" dirty="0" smtClean="0"/>
              <a:t>Mais dans les suites d’un vécu catastrophique ou répétitivement difficile, l’enfant peut développer un tableau de souffrance psychique chronique. C’est l’ESPT.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(AEPEA 2013)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877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82328"/>
            <a:ext cx="8229600" cy="5743835"/>
          </a:xfrm>
        </p:spPr>
        <p:txBody>
          <a:bodyPr/>
          <a:lstStyle/>
          <a:p>
            <a:r>
              <a:rPr lang="fr-FR" dirty="0" smtClean="0"/>
              <a:t>Cependant, le dommage s’inscrit à la charnière entre une dimension objective, la réalité du traumatisme, et une dimension subjective, la personnalité du sujet, avec l’impact des faits sur celle-ci.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617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9438"/>
            <a:ext cx="8229600" cy="5866726"/>
          </a:xfrm>
        </p:spPr>
        <p:txBody>
          <a:bodyPr/>
          <a:lstStyle/>
          <a:p>
            <a:r>
              <a:rPr lang="fr-FR" dirty="0" smtClean="0"/>
              <a:t>C’est la réaction à l’événement qui compte.</a:t>
            </a:r>
          </a:p>
          <a:p>
            <a:r>
              <a:rPr lang="fr-FR" dirty="0" smtClean="0"/>
              <a:t>La vulnérabilité à un stress  est individuelle. </a:t>
            </a:r>
          </a:p>
          <a:p>
            <a:r>
              <a:rPr lang="fr-FR" dirty="0" smtClean="0"/>
              <a:t>La notion d’ « état antérieur » est donc particulièrement délicate à utiliser chez l’enfant.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899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Classifications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La notion d’ ESPT n’est reconnue dans le DSM, officiellement donc, qu’en 1980, et en 1987 pour les enfants avec les mêmes critères que pour les adultes </a:t>
            </a:r>
            <a:r>
              <a:rPr lang="fr-FR" dirty="0"/>
              <a:t>!</a:t>
            </a:r>
            <a:endParaRPr lang="fr-FR" dirty="0" smtClean="0"/>
          </a:p>
          <a:p>
            <a:r>
              <a:rPr lang="fr-FR" dirty="0" smtClean="0"/>
              <a:t>En 2013, enfin, la dernière version du DSM, la 5, reconnaît des critères spécifiques pour les enfants de moins de 4ans.</a:t>
            </a:r>
          </a:p>
          <a:p>
            <a:r>
              <a:rPr lang="fr-FR" dirty="0"/>
              <a:t>L</a:t>
            </a:r>
            <a:r>
              <a:rPr lang="fr-FR" dirty="0" smtClean="0"/>
              <a:t>a classification « 0-3 », comme son nom l’indique, approche aussi la souffrance des petits.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893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ube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Aube.thmx</Template>
  <TotalTime>1960</TotalTime>
  <Words>1587</Words>
  <Application>Microsoft Macintosh PowerPoint</Application>
  <PresentationFormat>Présentation à l'écran (4:3)</PresentationFormat>
  <Paragraphs>204</Paragraphs>
  <Slides>47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Aube</vt:lpstr>
      <vt:lpstr>Dommage psychique par répercussion chez l’enfant</vt:lpstr>
      <vt:lpstr>Introduction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Classifications</vt:lpstr>
      <vt:lpstr>Posttraumatic Stress Disorder for Children 6 Years ans Younger (suite) </vt:lpstr>
      <vt:lpstr>Présentation PowerPoint</vt:lpstr>
      <vt:lpstr>Présentation PowerPoint</vt:lpstr>
      <vt:lpstr>Epidémiologie</vt:lpstr>
      <vt:lpstr>Présentation PowerPoint</vt:lpstr>
      <vt:lpstr>Les mécanismes en cause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Clinique</vt:lpstr>
      <vt:lpstr>Présentation PowerPoint</vt:lpstr>
      <vt:lpstr>Présentation PowerPoint</vt:lpstr>
      <vt:lpstr>Présentation PowerPoint</vt:lpstr>
      <vt:lpstr>Sémiologie chez le jeune enfant</vt:lpstr>
      <vt:lpstr>Présentation PowerPoint</vt:lpstr>
      <vt:lpstr>Présentation PowerPoint</vt:lpstr>
      <vt:lpstr>Sémiologie chez l’enfant d’âge scolaire</vt:lpstr>
      <vt:lpstr>Présentation PowerPoint</vt:lpstr>
      <vt:lpstr>Sémiologie chez l’adolescent</vt:lpstr>
      <vt:lpstr>Présentation PowerPoint</vt:lpstr>
      <vt:lpstr>Facteurs de risque et de protection</vt:lpstr>
      <vt:lpstr>Présentation PowerPoint</vt:lpstr>
      <vt:lpstr>Présentation PowerPoint</vt:lpstr>
      <vt:lpstr>Evaluation</vt:lpstr>
      <vt:lpstr>Présentation PowerPoint</vt:lpstr>
      <vt:lpstr>Présentation PowerPoint</vt:lpstr>
      <vt:lpstr>Présentation PowerPoint</vt:lpstr>
      <vt:lpstr>A-COPE  ADOLESCENT-COPING ORIENTATION FOR PROBLEM EXPERIENCES © Joan M. Patterson Hamilton I. McCubbin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Traitement</vt:lpstr>
    </vt:vector>
  </TitlesOfParts>
  <Company>Cabinet Médical Malchair SPRLU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dommage par ricochet chez l’enfant</dc:title>
  <dc:creator>Alain Malchair</dc:creator>
  <cp:lastModifiedBy>Alain Malchair</cp:lastModifiedBy>
  <cp:revision>54</cp:revision>
  <cp:lastPrinted>2015-03-05T18:54:03Z</cp:lastPrinted>
  <dcterms:created xsi:type="dcterms:W3CDTF">2015-02-27T20:42:05Z</dcterms:created>
  <dcterms:modified xsi:type="dcterms:W3CDTF">2015-03-18T14:51:59Z</dcterms:modified>
</cp:coreProperties>
</file>